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notesSlides/notesSlide2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3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3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92" r:id="rId4"/>
  </p:sldMasterIdLst>
  <p:notesMasterIdLst>
    <p:notesMasterId r:id="rId53"/>
  </p:notesMasterIdLst>
  <p:sldIdLst>
    <p:sldId id="347" r:id="rId5"/>
    <p:sldId id="350" r:id="rId6"/>
    <p:sldId id="352" r:id="rId7"/>
    <p:sldId id="448" r:id="rId8"/>
    <p:sldId id="449" r:id="rId9"/>
    <p:sldId id="450" r:id="rId10"/>
    <p:sldId id="451" r:id="rId11"/>
    <p:sldId id="452" r:id="rId12"/>
    <p:sldId id="447" r:id="rId13"/>
    <p:sldId id="453" r:id="rId14"/>
    <p:sldId id="454" r:id="rId15"/>
    <p:sldId id="479" r:id="rId16"/>
    <p:sldId id="455" r:id="rId17"/>
    <p:sldId id="456" r:id="rId18"/>
    <p:sldId id="457" r:id="rId19"/>
    <p:sldId id="359" r:id="rId20"/>
    <p:sldId id="458" r:id="rId21"/>
    <p:sldId id="459" r:id="rId22"/>
    <p:sldId id="461" r:id="rId23"/>
    <p:sldId id="462" r:id="rId24"/>
    <p:sldId id="393" r:id="rId25"/>
    <p:sldId id="471" r:id="rId26"/>
    <p:sldId id="472" r:id="rId27"/>
    <p:sldId id="469" r:id="rId28"/>
    <p:sldId id="465" r:id="rId29"/>
    <p:sldId id="466" r:id="rId30"/>
    <p:sldId id="467" r:id="rId31"/>
    <p:sldId id="468" r:id="rId32"/>
    <p:sldId id="463" r:id="rId33"/>
    <p:sldId id="474" r:id="rId34"/>
    <p:sldId id="475" r:id="rId35"/>
    <p:sldId id="476" r:id="rId36"/>
    <p:sldId id="473" r:id="rId37"/>
    <p:sldId id="346" r:id="rId38"/>
    <p:sldId id="345" r:id="rId39"/>
    <p:sldId id="442" r:id="rId40"/>
    <p:sldId id="353" r:id="rId41"/>
    <p:sldId id="383" r:id="rId42"/>
    <p:sldId id="363" r:id="rId43"/>
    <p:sldId id="337" r:id="rId44"/>
    <p:sldId id="355" r:id="rId45"/>
    <p:sldId id="343" r:id="rId46"/>
    <p:sldId id="445" r:id="rId47"/>
    <p:sldId id="396" r:id="rId48"/>
    <p:sldId id="443" r:id="rId49"/>
    <p:sldId id="357" r:id="rId50"/>
    <p:sldId id="477" r:id="rId51"/>
    <p:sldId id="478" r:id="rId5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ovanbattista C.A. Traversa (MINFIN)" initials="GCT(" lastIdx="1" clrIdx="0">
    <p:extLst>
      <p:ext uri="{19B8F6BF-5375-455C-9EA6-DF929625EA0E}">
        <p15:presenceInfo xmlns:p15="http://schemas.microsoft.com/office/powerpoint/2012/main" userId="S::giovanbattista.traversa@minfin.fed.be::688caac2-d17f-4b46-a28e-4367483ad3d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2EE"/>
    <a:srgbClr val="4179D6"/>
    <a:srgbClr val="4DA0F4"/>
    <a:srgbClr val="C3AE91"/>
    <a:srgbClr val="144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4" autoAdjust="0"/>
    <p:restoredTop sz="81994" autoAdjust="0"/>
  </p:normalViewPr>
  <p:slideViewPr>
    <p:cSldViewPr snapToGrid="0">
      <p:cViewPr varScale="1">
        <p:scale>
          <a:sx n="52" d="100"/>
          <a:sy n="52" d="100"/>
        </p:scale>
        <p:origin x="12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vanbattista Traversa" userId="043fa95a-3016-49de-98cf-c1274333f37a" providerId="ADAL" clId="{7E42B830-98CF-470C-B452-980BD975B0CB}"/>
    <pc:docChg chg="custSel modSld">
      <pc:chgData name="Giovanbattista Traversa" userId="043fa95a-3016-49de-98cf-c1274333f37a" providerId="ADAL" clId="{7E42B830-98CF-470C-B452-980BD975B0CB}" dt="2025-10-29T09:09:28.455" v="89" actId="368"/>
      <pc:docMkLst>
        <pc:docMk/>
      </pc:docMkLst>
      <pc:sldChg chg="modNotes">
        <pc:chgData name="Giovanbattista Traversa" userId="043fa95a-3016-49de-98cf-c1274333f37a" providerId="ADAL" clId="{7E42B830-98CF-470C-B452-980BD975B0CB}" dt="2025-10-29T09:09:28.392" v="77" actId="368"/>
        <pc:sldMkLst>
          <pc:docMk/>
          <pc:sldMk cId="1225942362" sldId="337"/>
        </pc:sldMkLst>
      </pc:sldChg>
      <pc:sldChg chg="modNotes">
        <pc:chgData name="Giovanbattista Traversa" userId="043fa95a-3016-49de-98cf-c1274333f37a" providerId="ADAL" clId="{7E42B830-98CF-470C-B452-980BD975B0CB}" dt="2025-10-29T09:09:28.415" v="81" actId="368"/>
        <pc:sldMkLst>
          <pc:docMk/>
          <pc:sldMk cId="968144381" sldId="343"/>
        </pc:sldMkLst>
      </pc:sldChg>
      <pc:sldChg chg="modNotes">
        <pc:chgData name="Giovanbattista Traversa" userId="043fa95a-3016-49de-98cf-c1274333f37a" providerId="ADAL" clId="{7E42B830-98CF-470C-B452-980BD975B0CB}" dt="2025-10-29T09:09:28.350" v="67" actId="368"/>
        <pc:sldMkLst>
          <pc:docMk/>
          <pc:sldMk cId="1648472640" sldId="345"/>
        </pc:sldMkLst>
      </pc:sldChg>
      <pc:sldChg chg="modNotes">
        <pc:chgData name="Giovanbattista Traversa" userId="043fa95a-3016-49de-98cf-c1274333f37a" providerId="ADAL" clId="{7E42B830-98CF-470C-B452-980BD975B0CB}" dt="2025-10-29T09:09:28.350" v="65" actId="368"/>
        <pc:sldMkLst>
          <pc:docMk/>
          <pc:sldMk cId="3114420484" sldId="346"/>
        </pc:sldMkLst>
      </pc:sldChg>
      <pc:sldChg chg="modNotes">
        <pc:chgData name="Giovanbattista Traversa" userId="043fa95a-3016-49de-98cf-c1274333f37a" providerId="ADAL" clId="{7E42B830-98CF-470C-B452-980BD975B0CB}" dt="2025-10-29T09:09:28.097" v="1" actId="368"/>
        <pc:sldMkLst>
          <pc:docMk/>
          <pc:sldMk cId="1198153134" sldId="347"/>
        </pc:sldMkLst>
      </pc:sldChg>
      <pc:sldChg chg="modNotes">
        <pc:chgData name="Giovanbattista Traversa" userId="043fa95a-3016-49de-98cf-c1274333f37a" providerId="ADAL" clId="{7E42B830-98CF-470C-B452-980BD975B0CB}" dt="2025-10-29T09:09:28.109" v="3" actId="368"/>
        <pc:sldMkLst>
          <pc:docMk/>
          <pc:sldMk cId="928527908" sldId="350"/>
        </pc:sldMkLst>
      </pc:sldChg>
      <pc:sldChg chg="modNotes">
        <pc:chgData name="Giovanbattista Traversa" userId="043fa95a-3016-49de-98cf-c1274333f37a" providerId="ADAL" clId="{7E42B830-98CF-470C-B452-980BD975B0CB}" dt="2025-10-29T09:09:28.113" v="5" actId="368"/>
        <pc:sldMkLst>
          <pc:docMk/>
          <pc:sldMk cId="2168489349" sldId="352"/>
        </pc:sldMkLst>
      </pc:sldChg>
      <pc:sldChg chg="modNotes">
        <pc:chgData name="Giovanbattista Traversa" userId="043fa95a-3016-49de-98cf-c1274333f37a" providerId="ADAL" clId="{7E42B830-98CF-470C-B452-980BD975B0CB}" dt="2025-10-29T09:09:28.382" v="71" actId="368"/>
        <pc:sldMkLst>
          <pc:docMk/>
          <pc:sldMk cId="2433850103" sldId="353"/>
        </pc:sldMkLst>
      </pc:sldChg>
      <pc:sldChg chg="modNotes">
        <pc:chgData name="Giovanbattista Traversa" userId="043fa95a-3016-49de-98cf-c1274333f37a" providerId="ADAL" clId="{7E42B830-98CF-470C-B452-980BD975B0CB}" dt="2025-10-29T09:09:28.408" v="79" actId="368"/>
        <pc:sldMkLst>
          <pc:docMk/>
          <pc:sldMk cId="1668410066" sldId="355"/>
        </pc:sldMkLst>
      </pc:sldChg>
      <pc:sldChg chg="modNotes">
        <pc:chgData name="Giovanbattista Traversa" userId="043fa95a-3016-49de-98cf-c1274333f37a" providerId="ADAL" clId="{7E42B830-98CF-470C-B452-980BD975B0CB}" dt="2025-10-29T09:09:28.455" v="89" actId="368"/>
        <pc:sldMkLst>
          <pc:docMk/>
          <pc:sldMk cId="3843919647" sldId="357"/>
        </pc:sldMkLst>
      </pc:sldChg>
      <pc:sldChg chg="modNotes">
        <pc:chgData name="Giovanbattista Traversa" userId="043fa95a-3016-49de-98cf-c1274333f37a" providerId="ADAL" clId="{7E42B830-98CF-470C-B452-980BD975B0CB}" dt="2025-10-29T09:09:28.209" v="31" actId="368"/>
        <pc:sldMkLst>
          <pc:docMk/>
          <pc:sldMk cId="1345917491" sldId="359"/>
        </pc:sldMkLst>
      </pc:sldChg>
      <pc:sldChg chg="modNotes">
        <pc:chgData name="Giovanbattista Traversa" userId="043fa95a-3016-49de-98cf-c1274333f37a" providerId="ADAL" clId="{7E42B830-98CF-470C-B452-980BD975B0CB}" dt="2025-10-29T09:09:28.392" v="75" actId="368"/>
        <pc:sldMkLst>
          <pc:docMk/>
          <pc:sldMk cId="287025390" sldId="363"/>
        </pc:sldMkLst>
      </pc:sldChg>
      <pc:sldChg chg="modNotes">
        <pc:chgData name="Giovanbattista Traversa" userId="043fa95a-3016-49de-98cf-c1274333f37a" providerId="ADAL" clId="{7E42B830-98CF-470C-B452-980BD975B0CB}" dt="2025-10-29T09:09:28.389" v="73" actId="368"/>
        <pc:sldMkLst>
          <pc:docMk/>
          <pc:sldMk cId="1481684705" sldId="383"/>
        </pc:sldMkLst>
      </pc:sldChg>
      <pc:sldChg chg="modNotes">
        <pc:chgData name="Giovanbattista Traversa" userId="043fa95a-3016-49de-98cf-c1274333f37a" providerId="ADAL" clId="{7E42B830-98CF-470C-B452-980BD975B0CB}" dt="2025-10-29T09:09:28.255" v="41" actId="368"/>
        <pc:sldMkLst>
          <pc:docMk/>
          <pc:sldMk cId="1783132752" sldId="393"/>
        </pc:sldMkLst>
      </pc:sldChg>
      <pc:sldChg chg="modNotes">
        <pc:chgData name="Giovanbattista Traversa" userId="043fa95a-3016-49de-98cf-c1274333f37a" providerId="ADAL" clId="{7E42B830-98CF-470C-B452-980BD975B0CB}" dt="2025-10-29T09:09:28.442" v="85" actId="368"/>
        <pc:sldMkLst>
          <pc:docMk/>
          <pc:sldMk cId="673197568" sldId="396"/>
        </pc:sldMkLst>
      </pc:sldChg>
      <pc:sldChg chg="modNotes">
        <pc:chgData name="Giovanbattista Traversa" userId="043fa95a-3016-49de-98cf-c1274333f37a" providerId="ADAL" clId="{7E42B830-98CF-470C-B452-980BD975B0CB}" dt="2025-10-29T09:09:28.370" v="69" actId="368"/>
        <pc:sldMkLst>
          <pc:docMk/>
          <pc:sldMk cId="3486421549" sldId="442"/>
        </pc:sldMkLst>
      </pc:sldChg>
      <pc:sldChg chg="modNotes">
        <pc:chgData name="Giovanbattista Traversa" userId="043fa95a-3016-49de-98cf-c1274333f37a" providerId="ADAL" clId="{7E42B830-98CF-470C-B452-980BD975B0CB}" dt="2025-10-29T09:09:28.448" v="87" actId="368"/>
        <pc:sldMkLst>
          <pc:docMk/>
          <pc:sldMk cId="2918684299" sldId="443"/>
        </pc:sldMkLst>
      </pc:sldChg>
      <pc:sldChg chg="modNotes">
        <pc:chgData name="Giovanbattista Traversa" userId="043fa95a-3016-49de-98cf-c1274333f37a" providerId="ADAL" clId="{7E42B830-98CF-470C-B452-980BD975B0CB}" dt="2025-10-29T09:09:28.426" v="83" actId="368"/>
        <pc:sldMkLst>
          <pc:docMk/>
          <pc:sldMk cId="4203762457" sldId="445"/>
        </pc:sldMkLst>
      </pc:sldChg>
      <pc:sldChg chg="modNotes">
        <pc:chgData name="Giovanbattista Traversa" userId="043fa95a-3016-49de-98cf-c1274333f37a" providerId="ADAL" clId="{7E42B830-98CF-470C-B452-980BD975B0CB}" dt="2025-10-29T09:09:28.160" v="17" actId="368"/>
        <pc:sldMkLst>
          <pc:docMk/>
          <pc:sldMk cId="3699824886" sldId="447"/>
        </pc:sldMkLst>
      </pc:sldChg>
      <pc:sldChg chg="modNotes">
        <pc:chgData name="Giovanbattista Traversa" userId="043fa95a-3016-49de-98cf-c1274333f37a" providerId="ADAL" clId="{7E42B830-98CF-470C-B452-980BD975B0CB}" dt="2025-10-29T09:09:28.113" v="7" actId="368"/>
        <pc:sldMkLst>
          <pc:docMk/>
          <pc:sldMk cId="2041872679" sldId="448"/>
        </pc:sldMkLst>
      </pc:sldChg>
      <pc:sldChg chg="modNotes">
        <pc:chgData name="Giovanbattista Traversa" userId="043fa95a-3016-49de-98cf-c1274333f37a" providerId="ADAL" clId="{7E42B830-98CF-470C-B452-980BD975B0CB}" dt="2025-10-29T09:09:28.128" v="9" actId="368"/>
        <pc:sldMkLst>
          <pc:docMk/>
          <pc:sldMk cId="3277433115" sldId="449"/>
        </pc:sldMkLst>
      </pc:sldChg>
      <pc:sldChg chg="modNotes">
        <pc:chgData name="Giovanbattista Traversa" userId="043fa95a-3016-49de-98cf-c1274333f37a" providerId="ADAL" clId="{7E42B830-98CF-470C-B452-980BD975B0CB}" dt="2025-10-29T09:09:28.128" v="11" actId="368"/>
        <pc:sldMkLst>
          <pc:docMk/>
          <pc:sldMk cId="3841997627" sldId="450"/>
        </pc:sldMkLst>
      </pc:sldChg>
      <pc:sldChg chg="modNotes">
        <pc:chgData name="Giovanbattista Traversa" userId="043fa95a-3016-49de-98cf-c1274333f37a" providerId="ADAL" clId="{7E42B830-98CF-470C-B452-980BD975B0CB}" dt="2025-10-29T09:09:28.144" v="13" actId="368"/>
        <pc:sldMkLst>
          <pc:docMk/>
          <pc:sldMk cId="3567354989" sldId="451"/>
        </pc:sldMkLst>
      </pc:sldChg>
      <pc:sldChg chg="modNotes">
        <pc:chgData name="Giovanbattista Traversa" userId="043fa95a-3016-49de-98cf-c1274333f37a" providerId="ADAL" clId="{7E42B830-98CF-470C-B452-980BD975B0CB}" dt="2025-10-29T09:09:28.144" v="15" actId="368"/>
        <pc:sldMkLst>
          <pc:docMk/>
          <pc:sldMk cId="4039756146" sldId="452"/>
        </pc:sldMkLst>
      </pc:sldChg>
      <pc:sldChg chg="modNotes">
        <pc:chgData name="Giovanbattista Traversa" userId="043fa95a-3016-49de-98cf-c1274333f37a" providerId="ADAL" clId="{7E42B830-98CF-470C-B452-980BD975B0CB}" dt="2025-10-29T09:09:28.166" v="19" actId="368"/>
        <pc:sldMkLst>
          <pc:docMk/>
          <pc:sldMk cId="3001874840" sldId="453"/>
        </pc:sldMkLst>
      </pc:sldChg>
      <pc:sldChg chg="modNotes">
        <pc:chgData name="Giovanbattista Traversa" userId="043fa95a-3016-49de-98cf-c1274333f37a" providerId="ADAL" clId="{7E42B830-98CF-470C-B452-980BD975B0CB}" dt="2025-10-29T09:09:28.176" v="21" actId="368"/>
        <pc:sldMkLst>
          <pc:docMk/>
          <pc:sldMk cId="2256554101" sldId="454"/>
        </pc:sldMkLst>
      </pc:sldChg>
      <pc:sldChg chg="modNotes">
        <pc:chgData name="Giovanbattista Traversa" userId="043fa95a-3016-49de-98cf-c1274333f37a" providerId="ADAL" clId="{7E42B830-98CF-470C-B452-980BD975B0CB}" dt="2025-10-29T09:09:28.191" v="25" actId="368"/>
        <pc:sldMkLst>
          <pc:docMk/>
          <pc:sldMk cId="3066748495" sldId="455"/>
        </pc:sldMkLst>
      </pc:sldChg>
      <pc:sldChg chg="modNotes">
        <pc:chgData name="Giovanbattista Traversa" userId="043fa95a-3016-49de-98cf-c1274333f37a" providerId="ADAL" clId="{7E42B830-98CF-470C-B452-980BD975B0CB}" dt="2025-10-29T09:09:28.191" v="27" actId="368"/>
        <pc:sldMkLst>
          <pc:docMk/>
          <pc:sldMk cId="2641068355" sldId="456"/>
        </pc:sldMkLst>
      </pc:sldChg>
      <pc:sldChg chg="modNotes">
        <pc:chgData name="Giovanbattista Traversa" userId="043fa95a-3016-49de-98cf-c1274333f37a" providerId="ADAL" clId="{7E42B830-98CF-470C-B452-980BD975B0CB}" dt="2025-10-29T09:09:28.209" v="29" actId="368"/>
        <pc:sldMkLst>
          <pc:docMk/>
          <pc:sldMk cId="2294995525" sldId="457"/>
        </pc:sldMkLst>
      </pc:sldChg>
      <pc:sldChg chg="modNotes">
        <pc:chgData name="Giovanbattista Traversa" userId="043fa95a-3016-49de-98cf-c1274333f37a" providerId="ADAL" clId="{7E42B830-98CF-470C-B452-980BD975B0CB}" dt="2025-10-29T09:09:28.223" v="33" actId="368"/>
        <pc:sldMkLst>
          <pc:docMk/>
          <pc:sldMk cId="3378226291" sldId="458"/>
        </pc:sldMkLst>
      </pc:sldChg>
      <pc:sldChg chg="modNotes">
        <pc:chgData name="Giovanbattista Traversa" userId="043fa95a-3016-49de-98cf-c1274333f37a" providerId="ADAL" clId="{7E42B830-98CF-470C-B452-980BD975B0CB}" dt="2025-10-29T09:09:28.223" v="35" actId="368"/>
        <pc:sldMkLst>
          <pc:docMk/>
          <pc:sldMk cId="1605293397" sldId="459"/>
        </pc:sldMkLst>
      </pc:sldChg>
      <pc:sldChg chg="modNotes">
        <pc:chgData name="Giovanbattista Traversa" userId="043fa95a-3016-49de-98cf-c1274333f37a" providerId="ADAL" clId="{7E42B830-98CF-470C-B452-980BD975B0CB}" dt="2025-10-29T09:09:28.238" v="37" actId="368"/>
        <pc:sldMkLst>
          <pc:docMk/>
          <pc:sldMk cId="3865523809" sldId="461"/>
        </pc:sldMkLst>
      </pc:sldChg>
      <pc:sldChg chg="modNotes">
        <pc:chgData name="Giovanbattista Traversa" userId="043fa95a-3016-49de-98cf-c1274333f37a" providerId="ADAL" clId="{7E42B830-98CF-470C-B452-980BD975B0CB}" dt="2025-10-29T09:09:28.239" v="39" actId="368"/>
        <pc:sldMkLst>
          <pc:docMk/>
          <pc:sldMk cId="1209611992" sldId="462"/>
        </pc:sldMkLst>
      </pc:sldChg>
      <pc:sldChg chg="modNotes">
        <pc:chgData name="Giovanbattista Traversa" userId="043fa95a-3016-49de-98cf-c1274333f37a" providerId="ADAL" clId="{7E42B830-98CF-470C-B452-980BD975B0CB}" dt="2025-10-29T09:09:28.302" v="55" actId="368"/>
        <pc:sldMkLst>
          <pc:docMk/>
          <pc:sldMk cId="1812047963" sldId="463"/>
        </pc:sldMkLst>
      </pc:sldChg>
      <pc:sldChg chg="modNotes">
        <pc:chgData name="Giovanbattista Traversa" userId="043fa95a-3016-49de-98cf-c1274333f37a" providerId="ADAL" clId="{7E42B830-98CF-470C-B452-980BD975B0CB}" dt="2025-10-29T09:09:28.273" v="49" actId="368"/>
        <pc:sldMkLst>
          <pc:docMk/>
          <pc:sldMk cId="1337826562" sldId="465"/>
        </pc:sldMkLst>
      </pc:sldChg>
      <pc:sldChg chg="modNotes">
        <pc:chgData name="Giovanbattista Traversa" userId="043fa95a-3016-49de-98cf-c1274333f37a" providerId="ADAL" clId="{7E42B830-98CF-470C-B452-980BD975B0CB}" dt="2025-10-29T09:09:28.290" v="51" actId="368"/>
        <pc:sldMkLst>
          <pc:docMk/>
          <pc:sldMk cId="514324067" sldId="467"/>
        </pc:sldMkLst>
      </pc:sldChg>
      <pc:sldChg chg="modNotes">
        <pc:chgData name="Giovanbattista Traversa" userId="043fa95a-3016-49de-98cf-c1274333f37a" providerId="ADAL" clId="{7E42B830-98CF-470C-B452-980BD975B0CB}" dt="2025-10-29T09:09:28.300" v="53" actId="368"/>
        <pc:sldMkLst>
          <pc:docMk/>
          <pc:sldMk cId="3059958245" sldId="468"/>
        </pc:sldMkLst>
      </pc:sldChg>
      <pc:sldChg chg="modNotes">
        <pc:chgData name="Giovanbattista Traversa" userId="043fa95a-3016-49de-98cf-c1274333f37a" providerId="ADAL" clId="{7E42B830-98CF-470C-B452-980BD975B0CB}" dt="2025-10-29T09:09:28.273" v="47" actId="368"/>
        <pc:sldMkLst>
          <pc:docMk/>
          <pc:sldMk cId="1002289111" sldId="469"/>
        </pc:sldMkLst>
      </pc:sldChg>
      <pc:sldChg chg="modNotes">
        <pc:chgData name="Giovanbattista Traversa" userId="043fa95a-3016-49de-98cf-c1274333f37a" providerId="ADAL" clId="{7E42B830-98CF-470C-B452-980BD975B0CB}" dt="2025-10-29T09:09:28.255" v="43" actId="368"/>
        <pc:sldMkLst>
          <pc:docMk/>
          <pc:sldMk cId="1800009305" sldId="471"/>
        </pc:sldMkLst>
      </pc:sldChg>
      <pc:sldChg chg="modNotes">
        <pc:chgData name="Giovanbattista Traversa" userId="043fa95a-3016-49de-98cf-c1274333f37a" providerId="ADAL" clId="{7E42B830-98CF-470C-B452-980BD975B0CB}" dt="2025-10-29T09:09:28.255" v="45" actId="368"/>
        <pc:sldMkLst>
          <pc:docMk/>
          <pc:sldMk cId="3493854073" sldId="472"/>
        </pc:sldMkLst>
      </pc:sldChg>
      <pc:sldChg chg="modNotes">
        <pc:chgData name="Giovanbattista Traversa" userId="043fa95a-3016-49de-98cf-c1274333f37a" providerId="ADAL" clId="{7E42B830-98CF-470C-B452-980BD975B0CB}" dt="2025-10-29T09:09:28.334" v="63" actId="368"/>
        <pc:sldMkLst>
          <pc:docMk/>
          <pc:sldMk cId="870807473" sldId="473"/>
        </pc:sldMkLst>
      </pc:sldChg>
      <pc:sldChg chg="modNotes">
        <pc:chgData name="Giovanbattista Traversa" userId="043fa95a-3016-49de-98cf-c1274333f37a" providerId="ADAL" clId="{7E42B830-98CF-470C-B452-980BD975B0CB}" dt="2025-10-29T09:09:28.319" v="57" actId="368"/>
        <pc:sldMkLst>
          <pc:docMk/>
          <pc:sldMk cId="730866793" sldId="474"/>
        </pc:sldMkLst>
      </pc:sldChg>
      <pc:sldChg chg="modNotes">
        <pc:chgData name="Giovanbattista Traversa" userId="043fa95a-3016-49de-98cf-c1274333f37a" providerId="ADAL" clId="{7E42B830-98CF-470C-B452-980BD975B0CB}" dt="2025-10-29T09:09:28.329" v="59" actId="368"/>
        <pc:sldMkLst>
          <pc:docMk/>
          <pc:sldMk cId="765498492" sldId="475"/>
        </pc:sldMkLst>
      </pc:sldChg>
      <pc:sldChg chg="modNotes">
        <pc:chgData name="Giovanbattista Traversa" userId="043fa95a-3016-49de-98cf-c1274333f37a" providerId="ADAL" clId="{7E42B830-98CF-470C-B452-980BD975B0CB}" dt="2025-10-29T09:09:28.334" v="61" actId="368"/>
        <pc:sldMkLst>
          <pc:docMk/>
          <pc:sldMk cId="3473912582" sldId="476"/>
        </pc:sldMkLst>
      </pc:sldChg>
      <pc:sldChg chg="modNotes">
        <pc:chgData name="Giovanbattista Traversa" userId="043fa95a-3016-49de-98cf-c1274333f37a" providerId="ADAL" clId="{7E42B830-98CF-470C-B452-980BD975B0CB}" dt="2025-10-29T09:09:28.176" v="23" actId="368"/>
        <pc:sldMkLst>
          <pc:docMk/>
          <pc:sldMk cId="225448120" sldId="47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minfinbe-my.sharepoint.com/personal/giovanbattista_traversa_minfin_fed_be/Documents/27-voitures%20de%20soci&#233;t&#233;s/220101_SDWorx_avantage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travers\OneDrive%20-%20GCloud%20Belgium\6-OCDE%20et%20UE\publications\220613_stat_taxing_wages_2021.csv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travers\OneDrive%20-%20MINFIN\colloque\Transport%20&amp;%20Environment_IT_2025\251003_OECD_tax_wedg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travers\OneDrive%20-%20MINFIN\colloque\Transport%20&amp;%20Environment_IT_2025\251003_ecoscore_parc_auto_2024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lasseur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infinbe-my.sharepoint.com/personal/giovanbattista_traversa_minfin_fed_be/Documents/12-Environnement/IFA_melbourne_2026/251008_accises_carburan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infinbe.sharepoint.com/sites/InvFFS_2024/Documents%20partages/General/Edition_2026/Diesel_professionnel_INV_FFS_2026/250813_accises_diesel_professionnel_graph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minfinbe-my.sharepoint.com/personal/giovanbattista_traversa_minfin_fed_be/Documents/20-Accises/250716_prix_carburants_pays_limitrophes_2021-2025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infinbe-my.sharepoint.com/personal/giovanbattista_traversa_minfin_fed_be/Documents/20-Accises/250716_prix_carburants_pays_limitrophes_2021-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travers\OneDrive%20-%20MINFIN\colloque\Transport%20&amp;%20Environment_IT_2025\251003_OECD_tax_wedg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minfinbe-my.sharepoint.com/personal/giovanbattista_traversa_minfin_fed_be/Documents/27-voitures%20de%20soci&#233;t&#233;s/220101_SDWorx_avantag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multiLvlStrRef>
              <c:f>Feuil1!$G$5:$H$20</c:f>
              <c:multiLvlStrCache>
                <c:ptCount val="16"/>
                <c:lvl>
                  <c:pt idx="0">
                    <c:v>Essence sans plomb</c:v>
                  </c:pt>
                  <c:pt idx="1">
                    <c:v>Diesel haute teneur en soufre</c:v>
                  </c:pt>
                  <c:pt idx="2">
                    <c:v>Diesel basse teneur en soufre</c:v>
                  </c:pt>
                  <c:pt idx="3">
                    <c:v>Diesel professionnel</c:v>
                  </c:pt>
                  <c:pt idx="4">
                    <c:v>Mazout de chauffage haute teneur en soufre</c:v>
                  </c:pt>
                  <c:pt idx="5">
                    <c:v>Mazout de chauffage basse teneur en soufre</c:v>
                  </c:pt>
                  <c:pt idx="6">
                    <c:v>Gaz naturel </c:v>
                  </c:pt>
                  <c:pt idx="7">
                    <c:v>Electricité 
</c:v>
                  </c:pt>
                  <c:pt idx="8">
                    <c:v>Gasoil - utilisations industrielles et commerciales</c:v>
                  </c:pt>
                  <c:pt idx="9">
                    <c:v>Kérosène</c:v>
                  </c:pt>
                  <c:pt idx="10">
                    <c:v>Fioul lourd</c:v>
                  </c:pt>
                  <c:pt idx="11">
                    <c:v>GPL</c:v>
                  </c:pt>
                  <c:pt idx="12">
                    <c:v>Houille et coke</c:v>
                  </c:pt>
                  <c:pt idx="13">
                    <c:v>Lignite</c:v>
                  </c:pt>
                  <c:pt idx="14">
                    <c:v>Gaz naturel </c:v>
                  </c:pt>
                  <c:pt idx="15">
                    <c:v>Gaz naturel : entreprises avec accord de branche</c:v>
                  </c:pt>
                </c:lvl>
                <c:lvl>
                  <c:pt idx="0">
                    <c:v>Carburants</c:v>
                  </c:pt>
                  <c:pt idx="4">
                    <c:v>Combustibles : consommation professionnelle</c:v>
                  </c:pt>
                </c:lvl>
              </c:multiLvlStrCache>
            </c:multiLvlStrRef>
          </c:cat>
          <c:val>
            <c:numRef>
              <c:f>Feuil1!$I$5:$I$20</c:f>
              <c:numCache>
                <c:formatCode>0</c:formatCode>
                <c:ptCount val="16"/>
                <c:pt idx="0">
                  <c:v>788.88108328519411</c:v>
                </c:pt>
                <c:pt idx="1">
                  <c:v>709.39721023440086</c:v>
                </c:pt>
                <c:pt idx="2">
                  <c:v>691.30186708484655</c:v>
                </c:pt>
                <c:pt idx="3">
                  <c:v>455.09288111587983</c:v>
                </c:pt>
                <c:pt idx="4">
                  <c:v>21.4847068009244</c:v>
                </c:pt>
                <c:pt idx="5">
                  <c:v>19.877048398811489</c:v>
                </c:pt>
                <c:pt idx="6">
                  <c:v>16.425172679214143</c:v>
                </c:pt>
                <c:pt idx="7">
                  <c:v>187.62906976744188</c:v>
                </c:pt>
                <c:pt idx="8">
                  <c:v>26.359861505447345</c:v>
                </c:pt>
                <c:pt idx="9">
                  <c:v>24.56399383561644</c:v>
                </c:pt>
                <c:pt idx="10">
                  <c:v>16.939958613861389</c:v>
                </c:pt>
                <c:pt idx="11">
                  <c:v>39.548264955602541</c:v>
                </c:pt>
                <c:pt idx="12">
                  <c:v>17.456432042553192</c:v>
                </c:pt>
                <c:pt idx="13">
                  <c:v>41.367343159663868</c:v>
                </c:pt>
                <c:pt idx="14">
                  <c:v>18.468604651162792</c:v>
                </c:pt>
                <c:pt idx="15">
                  <c:v>13.145348837209305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89-4122-AE84-A42D54F0F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2687432"/>
        <c:axId val="592689232"/>
      </c:barChart>
      <c:catAx>
        <c:axId val="592687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2689232"/>
        <c:crosses val="autoZero"/>
        <c:auto val="1"/>
        <c:lblAlgn val="ctr"/>
        <c:lblOffset val="100"/>
        <c:noMultiLvlLbl val="0"/>
      </c:catAx>
      <c:valAx>
        <c:axId val="59268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2687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Feuil1!$B$14</c:f>
              <c:strCache>
                <c:ptCount val="1"/>
                <c:pt idx="0">
                  <c:v>valeur moyenne en € par an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6C-4519-9DE5-33D6A6768E16}"/>
              </c:ext>
            </c:extLst>
          </c:dPt>
          <c:cat>
            <c:strRef>
              <c:f>Feuil1!$A$15:$A$25</c:f>
              <c:strCache>
                <c:ptCount val="11"/>
                <c:pt idx="0">
                  <c:v>Voiture de société</c:v>
                </c:pt>
                <c:pt idx="1">
                  <c:v>Prime bénéficiaire</c:v>
                </c:pt>
                <c:pt idx="2">
                  <c:v>Avantages non récurrents liés aux résultats</c:v>
                </c:pt>
                <c:pt idx="3">
                  <c:v>chèques-repas</c:v>
                </c:pt>
                <c:pt idx="4">
                  <c:v>Frais de déplacement (transport publics)</c:v>
                </c:pt>
                <c:pt idx="5">
                  <c:v>Allocations familiales</c:v>
                </c:pt>
                <c:pt idx="6">
                  <c:v>Frais de déplacement (voiture personnelle)</c:v>
                </c:pt>
                <c:pt idx="7">
                  <c:v>Indemnité vélo</c:v>
                </c:pt>
                <c:pt idx="8">
                  <c:v>Eco-chèques</c:v>
                </c:pt>
                <c:pt idx="9">
                  <c:v>Téléphone et internet</c:v>
                </c:pt>
                <c:pt idx="10">
                  <c:v>chèques sport</c:v>
                </c:pt>
              </c:strCache>
            </c:strRef>
          </c:cat>
          <c:val>
            <c:numRef>
              <c:f>Feuil1!$B$15:$B$25</c:f>
              <c:numCache>
                <c:formatCode>General</c:formatCode>
                <c:ptCount val="11"/>
                <c:pt idx="0">
                  <c:v>2006.38</c:v>
                </c:pt>
                <c:pt idx="1">
                  <c:v>1916.76</c:v>
                </c:pt>
                <c:pt idx="2">
                  <c:v>1302.17</c:v>
                </c:pt>
                <c:pt idx="3">
                  <c:v>1204.81</c:v>
                </c:pt>
                <c:pt idx="4">
                  <c:v>669.02</c:v>
                </c:pt>
                <c:pt idx="5">
                  <c:v>512.29</c:v>
                </c:pt>
                <c:pt idx="6">
                  <c:v>499.17</c:v>
                </c:pt>
                <c:pt idx="7">
                  <c:v>416.08</c:v>
                </c:pt>
                <c:pt idx="8">
                  <c:v>194.78</c:v>
                </c:pt>
                <c:pt idx="9">
                  <c:v>123.53</c:v>
                </c:pt>
                <c:pt idx="10">
                  <c:v>51.82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C-4519-9DE5-33D6A6768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449752"/>
        <c:axId val="535450112"/>
      </c:barChart>
      <c:catAx>
        <c:axId val="535449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5450112"/>
        <c:crosses val="autoZero"/>
        <c:auto val="1"/>
        <c:lblAlgn val="ctr"/>
        <c:lblOffset val="100"/>
        <c:noMultiLvlLbl val="0"/>
      </c:catAx>
      <c:valAx>
        <c:axId val="535450112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5449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000" b="0">
                <a:latin typeface="+mn-lt"/>
              </a:rPr>
              <a:t>Tax wedge </a:t>
            </a:r>
            <a:r>
              <a:rPr lang="en-US" sz="2000" b="0" baseline="0">
                <a:latin typeface="+mn-lt"/>
              </a:rPr>
              <a:t> </a:t>
            </a:r>
            <a:r>
              <a:rPr lang="en-US" sz="2000" b="0">
                <a:latin typeface="+mn-lt"/>
              </a:rPr>
              <a:t>(</a:t>
            </a:r>
            <a:r>
              <a:rPr lang="fr-BE" sz="2000" b="0">
                <a:latin typeface="+mn-lt"/>
              </a:rPr>
              <a:t>% of labour cost)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en-US"/>
              <a:t>source : OECD</a:t>
            </a:r>
          </a:p>
        </c:rich>
      </c:tx>
      <c:layout>
        <c:manualLayout>
          <c:xMode val="edge"/>
          <c:yMode val="edge"/>
          <c:x val="0.2597662206955923"/>
          <c:y val="4.97916489497406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2994720"/>
        <c:axId val="382997344"/>
      </c:barChart>
      <c:catAx>
        <c:axId val="38299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2997344"/>
        <c:crosses val="autoZero"/>
        <c:auto val="1"/>
        <c:lblAlgn val="ctr"/>
        <c:lblOffset val="100"/>
        <c:noMultiLvlLbl val="0"/>
      </c:catAx>
      <c:valAx>
        <c:axId val="38299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2994720"/>
        <c:crosses val="autoZero"/>
        <c:crossBetween val="between"/>
        <c:min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fr-BE" sz="3200" dirty="0" err="1"/>
              <a:t>Average</a:t>
            </a:r>
            <a:r>
              <a:rPr lang="fr-BE" sz="3200" dirty="0"/>
              <a:t> </a:t>
            </a:r>
            <a:r>
              <a:rPr lang="fr-BE" sz="3200" dirty="0" err="1"/>
              <a:t>tax</a:t>
            </a:r>
            <a:r>
              <a:rPr lang="fr-BE" sz="3200" dirty="0"/>
              <a:t> wedge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fr-BE" sz="1200" dirty="0"/>
              <a:t>(Percentage of labour </a:t>
            </a:r>
            <a:r>
              <a:rPr lang="fr-BE" sz="1200" dirty="0" err="1"/>
              <a:t>cost</a:t>
            </a:r>
            <a:r>
              <a:rPr lang="fr-BE" sz="1200" dirty="0"/>
              <a:t>, 2024), </a:t>
            </a:r>
            <a:r>
              <a:rPr lang="fr-BE" sz="1200" b="0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source : OECD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fr-BE" dirty="0"/>
          </a:p>
        </c:rich>
      </c:tx>
      <c:layout>
        <c:manualLayout>
          <c:xMode val="edge"/>
          <c:yMode val="edge"/>
          <c:x val="0.36267541963323513"/>
          <c:y val="3.75342667763264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2692038495188102E-2"/>
          <c:y val="0.23273148148148148"/>
          <c:w val="0.924071741032371"/>
          <c:h val="0.65986913094196564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9487512"/>
        <c:axId val="499489672"/>
      </c:barChart>
      <c:catAx>
        <c:axId val="499487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9489672"/>
        <c:crosses val="autoZero"/>
        <c:auto val="1"/>
        <c:lblAlgn val="ctr"/>
        <c:lblOffset val="100"/>
        <c:noMultiLvlLbl val="0"/>
      </c:catAx>
      <c:valAx>
        <c:axId val="499489672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948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</a:rPr>
              <a:t>Distribution of the number of new registrations per fuel (ecoscore.be)</a:t>
            </a:r>
            <a:endParaRPr lang="fr-BE"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B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Feuil1!$A$3</c:f>
              <c:strCache>
                <c:ptCount val="1"/>
                <c:pt idx="0">
                  <c:v>ELECTRIC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Feuil1!$B$2:$H$2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Feuil1!$B$3:$H$3</c:f>
              <c:numCache>
                <c:formatCode>0%</c:formatCode>
                <c:ptCount val="7"/>
                <c:pt idx="0">
                  <c:v>0.01</c:v>
                </c:pt>
                <c:pt idx="1">
                  <c:v>2.3E-2</c:v>
                </c:pt>
                <c:pt idx="2">
                  <c:v>5.2999999999999999E-2</c:v>
                </c:pt>
                <c:pt idx="3">
                  <c:v>8.7999999999999995E-2</c:v>
                </c:pt>
                <c:pt idx="4">
                  <c:v>0.14099999999999999</c:v>
                </c:pt>
                <c:pt idx="5">
                  <c:v>0.26300000000000001</c:v>
                </c:pt>
                <c:pt idx="6">
                  <c:v>0.40600000000000003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E8-4DED-A73C-AA5166697D56}"/>
            </c:ext>
          </c:extLst>
        </c:ser>
        <c:ser>
          <c:idx val="1"/>
          <c:order val="1"/>
          <c:tx>
            <c:strRef>
              <c:f>Feuil1!$A$4</c:f>
              <c:strCache>
                <c:ptCount val="1"/>
                <c:pt idx="0">
                  <c:v>PETROL  PHEV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Feuil1!$B$2:$H$2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Feuil1!$B$4:$H$4</c:f>
              <c:numCache>
                <c:formatCode>0%</c:formatCode>
                <c:ptCount val="7"/>
                <c:pt idx="0">
                  <c:v>0.03</c:v>
                </c:pt>
                <c:pt idx="1">
                  <c:v>2.4E-2</c:v>
                </c:pt>
                <c:pt idx="2">
                  <c:v>0.10299999999999999</c:v>
                </c:pt>
                <c:pt idx="3">
                  <c:v>0.16800000000000001</c:v>
                </c:pt>
                <c:pt idx="4">
                  <c:v>0.218</c:v>
                </c:pt>
                <c:pt idx="5">
                  <c:v>0.27700000000000002</c:v>
                </c:pt>
                <c:pt idx="6">
                  <c:v>0.21299999999999999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E8-4DED-A73C-AA5166697D56}"/>
            </c:ext>
          </c:extLst>
        </c:ser>
        <c:ser>
          <c:idx val="2"/>
          <c:order val="2"/>
          <c:tx>
            <c:strRef>
              <c:f>Feuil1!$A$5</c:f>
              <c:strCache>
                <c:ptCount val="1"/>
                <c:pt idx="0">
                  <c:v>PETROL HYBR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Feuil1!$B$2:$H$2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Feuil1!$B$5:$H$5</c:f>
              <c:numCache>
                <c:formatCode>0%</c:formatCode>
                <c:ptCount val="7"/>
                <c:pt idx="0">
                  <c:v>0.02</c:v>
                </c:pt>
                <c:pt idx="1">
                  <c:v>2.3E-2</c:v>
                </c:pt>
                <c:pt idx="2">
                  <c:v>3.2000000000000001E-2</c:v>
                </c:pt>
                <c:pt idx="3">
                  <c:v>4.2000000000000003E-2</c:v>
                </c:pt>
                <c:pt idx="4">
                  <c:v>5.1999999999999998E-2</c:v>
                </c:pt>
                <c:pt idx="5">
                  <c:v>4.7E-2</c:v>
                </c:pt>
                <c:pt idx="6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E8-4DED-A73C-AA5166697D56}"/>
            </c:ext>
          </c:extLst>
        </c:ser>
        <c:ser>
          <c:idx val="3"/>
          <c:order val="3"/>
          <c:tx>
            <c:strRef>
              <c:f>Feuil1!$A$6</c:f>
              <c:strCache>
                <c:ptCount val="1"/>
                <c:pt idx="0">
                  <c:v>PETROL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Feuil1!$B$2:$H$2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Feuil1!$B$6:$H$6</c:f>
              <c:numCache>
                <c:formatCode>0%</c:formatCode>
                <c:ptCount val="7"/>
                <c:pt idx="0">
                  <c:v>0.40600000000000003</c:v>
                </c:pt>
                <c:pt idx="1">
                  <c:v>0.48299999999999998</c:v>
                </c:pt>
                <c:pt idx="2">
                  <c:v>0.35399999999999998</c:v>
                </c:pt>
                <c:pt idx="3">
                  <c:v>0.374</c:v>
                </c:pt>
                <c:pt idx="4">
                  <c:v>0.36599999999999999</c:v>
                </c:pt>
                <c:pt idx="5">
                  <c:v>0.30499999999999999</c:v>
                </c:pt>
                <c:pt idx="6">
                  <c:v>0.26400000000000001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E8-4DED-A73C-AA5166697D56}"/>
            </c:ext>
          </c:extLst>
        </c:ser>
        <c:ser>
          <c:idx val="4"/>
          <c:order val="4"/>
          <c:tx>
            <c:strRef>
              <c:f>Feuil1!$A$7</c:f>
              <c:strCache>
                <c:ptCount val="1"/>
                <c:pt idx="0">
                  <c:v>DIESEL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numRef>
              <c:f>Feuil1!$B$2:$H$2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Feuil1!$B$7:$H$7</c:f>
              <c:numCache>
                <c:formatCode>0%</c:formatCode>
                <c:ptCount val="7"/>
                <c:pt idx="0">
                  <c:v>0.52400000000000002</c:v>
                </c:pt>
                <c:pt idx="1">
                  <c:v>0.438</c:v>
                </c:pt>
                <c:pt idx="2">
                  <c:v>0.435</c:v>
                </c:pt>
                <c:pt idx="3">
                  <c:v>0.30399999999999999</c:v>
                </c:pt>
                <c:pt idx="4">
                  <c:v>0.20399999999999999</c:v>
                </c:pt>
                <c:pt idx="5">
                  <c:v>9.8000000000000004E-2</c:v>
                </c:pt>
                <c:pt idx="6">
                  <c:v>5.2999999999999999E-2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E8-4DED-A73C-AA5166697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1331168"/>
        <c:axId val="601330448"/>
      </c:barChart>
      <c:catAx>
        <c:axId val="60133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1330448"/>
        <c:crosses val="autoZero"/>
        <c:auto val="1"/>
        <c:lblAlgn val="ctr"/>
        <c:lblOffset val="100"/>
        <c:noMultiLvlLbl val="0"/>
      </c:catAx>
      <c:valAx>
        <c:axId val="60133044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133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multiLvlStrRef>
              <c:f>Feuil1!$G$5:$H$20</c:f>
              <c:multiLvlStrCache>
                <c:ptCount val="16"/>
                <c:lvl>
                  <c:pt idx="0">
                    <c:v>Essence sans plomb</c:v>
                  </c:pt>
                  <c:pt idx="1">
                    <c:v>Diesel haute teneur en soufre</c:v>
                  </c:pt>
                  <c:pt idx="2">
                    <c:v>Diesel basse teneur en soufre</c:v>
                  </c:pt>
                  <c:pt idx="3">
                    <c:v>Diesel professionnel</c:v>
                  </c:pt>
                  <c:pt idx="4">
                    <c:v>Mazout de chauffage haute teneur en soufre</c:v>
                  </c:pt>
                  <c:pt idx="5">
                    <c:v>Mazout de chauffage basse teneur en soufre</c:v>
                  </c:pt>
                  <c:pt idx="6">
                    <c:v>Gaz naturel </c:v>
                  </c:pt>
                  <c:pt idx="7">
                    <c:v>Electricité 
</c:v>
                  </c:pt>
                  <c:pt idx="8">
                    <c:v>Gasoil - utilisations industrielles et commerciales</c:v>
                  </c:pt>
                  <c:pt idx="9">
                    <c:v>Kérosène</c:v>
                  </c:pt>
                  <c:pt idx="10">
                    <c:v>Fioul lourd</c:v>
                  </c:pt>
                  <c:pt idx="11">
                    <c:v>GPL</c:v>
                  </c:pt>
                  <c:pt idx="12">
                    <c:v>Houille et coke</c:v>
                  </c:pt>
                  <c:pt idx="13">
                    <c:v>Lignite</c:v>
                  </c:pt>
                  <c:pt idx="14">
                    <c:v>Gaz naturel </c:v>
                  </c:pt>
                  <c:pt idx="15">
                    <c:v>Gaz naturel : entreprises avec accord de branche</c:v>
                  </c:pt>
                </c:lvl>
                <c:lvl>
                  <c:pt idx="0">
                    <c:v>Carburants</c:v>
                  </c:pt>
                  <c:pt idx="4">
                    <c:v>Combustibles : consommation professionnelle</c:v>
                  </c:pt>
                </c:lvl>
              </c:multiLvlStrCache>
            </c:multiLvlStrRef>
          </c:cat>
          <c:val>
            <c:numRef>
              <c:f>Feuil1!$I$5:$I$20</c:f>
              <c:numCache>
                <c:formatCode>0</c:formatCode>
                <c:ptCount val="16"/>
                <c:pt idx="0">
                  <c:v>788.88108328519411</c:v>
                </c:pt>
                <c:pt idx="1">
                  <c:v>709.39721023440086</c:v>
                </c:pt>
                <c:pt idx="2">
                  <c:v>691.30186708484655</c:v>
                </c:pt>
                <c:pt idx="3">
                  <c:v>455.09288111587983</c:v>
                </c:pt>
                <c:pt idx="4">
                  <c:v>21.4847068009244</c:v>
                </c:pt>
                <c:pt idx="5">
                  <c:v>19.877048398811489</c:v>
                </c:pt>
                <c:pt idx="6">
                  <c:v>16.425172679214143</c:v>
                </c:pt>
                <c:pt idx="7">
                  <c:v>187.62906976744188</c:v>
                </c:pt>
                <c:pt idx="8">
                  <c:v>26.359861505447345</c:v>
                </c:pt>
                <c:pt idx="9">
                  <c:v>24.56399383561644</c:v>
                </c:pt>
                <c:pt idx="10">
                  <c:v>16.939958613861389</c:v>
                </c:pt>
                <c:pt idx="11">
                  <c:v>39.548264955602541</c:v>
                </c:pt>
                <c:pt idx="12">
                  <c:v>17.456432042553192</c:v>
                </c:pt>
                <c:pt idx="13">
                  <c:v>41.367343159663868</c:v>
                </c:pt>
                <c:pt idx="14">
                  <c:v>18.468604651162792</c:v>
                </c:pt>
                <c:pt idx="15">
                  <c:v>13.145348837209305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89-4122-AE84-A42D54F0F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2687432"/>
        <c:axId val="592689232"/>
      </c:barChart>
      <c:catAx>
        <c:axId val="592687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2689232"/>
        <c:crosses val="autoZero"/>
        <c:auto val="1"/>
        <c:lblAlgn val="ctr"/>
        <c:lblOffset val="100"/>
        <c:noMultiLvlLbl val="0"/>
      </c:catAx>
      <c:valAx>
        <c:axId val="59268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92687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Diesel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Feuil1!$A$2:$A$25</c:f>
              <c:numCache>
                <c:formatCode>d/mm/yy;@</c:formatCode>
                <c:ptCount val="24"/>
                <c:pt idx="0">
                  <c:v>42005</c:v>
                </c:pt>
                <c:pt idx="1">
                  <c:v>42309</c:v>
                </c:pt>
                <c:pt idx="2">
                  <c:v>42328</c:v>
                </c:pt>
                <c:pt idx="3">
                  <c:v>42342</c:v>
                </c:pt>
                <c:pt idx="4">
                  <c:v>42350</c:v>
                </c:pt>
                <c:pt idx="5">
                  <c:v>42370</c:v>
                </c:pt>
                <c:pt idx="6">
                  <c:v>42552</c:v>
                </c:pt>
                <c:pt idx="7">
                  <c:v>42557</c:v>
                </c:pt>
                <c:pt idx="8">
                  <c:v>42564</c:v>
                </c:pt>
                <c:pt idx="9">
                  <c:v>42578</c:v>
                </c:pt>
                <c:pt idx="10">
                  <c:v>42585</c:v>
                </c:pt>
                <c:pt idx="11">
                  <c:v>42736</c:v>
                </c:pt>
                <c:pt idx="12">
                  <c:v>42749</c:v>
                </c:pt>
                <c:pt idx="13">
                  <c:v>42808</c:v>
                </c:pt>
                <c:pt idx="14">
                  <c:v>42817</c:v>
                </c:pt>
                <c:pt idx="15">
                  <c:v>43101</c:v>
                </c:pt>
                <c:pt idx="16">
                  <c:v>43137</c:v>
                </c:pt>
                <c:pt idx="17">
                  <c:v>43144</c:v>
                </c:pt>
                <c:pt idx="18">
                  <c:v>43168</c:v>
                </c:pt>
                <c:pt idx="19">
                  <c:v>43256</c:v>
                </c:pt>
                <c:pt idx="20">
                  <c:v>43264</c:v>
                </c:pt>
                <c:pt idx="21">
                  <c:v>43274</c:v>
                </c:pt>
                <c:pt idx="22">
                  <c:v>43292</c:v>
                </c:pt>
                <c:pt idx="23">
                  <c:v>43300</c:v>
                </c:pt>
              </c:numCache>
            </c:numRef>
          </c:cat>
          <c:val>
            <c:numRef>
              <c:f>Feuil1!$B$2:$B$25</c:f>
              <c:numCache>
                <c:formatCode>General</c:formatCode>
                <c:ptCount val="24"/>
                <c:pt idx="0">
                  <c:v>428.84280000000001</c:v>
                </c:pt>
                <c:pt idx="1">
                  <c:v>431.54450000000003</c:v>
                </c:pt>
                <c:pt idx="2">
                  <c:v>438.14449999999999</c:v>
                </c:pt>
                <c:pt idx="3">
                  <c:v>451.84449999999998</c:v>
                </c:pt>
                <c:pt idx="4">
                  <c:v>464.83449999999999</c:v>
                </c:pt>
                <c:pt idx="5">
                  <c:v>464.83449999999999</c:v>
                </c:pt>
                <c:pt idx="6">
                  <c:v>464.83449999999999</c:v>
                </c:pt>
                <c:pt idx="7">
                  <c:v>470.6345</c:v>
                </c:pt>
                <c:pt idx="8">
                  <c:v>478.93450000000001</c:v>
                </c:pt>
                <c:pt idx="9">
                  <c:v>483.43450000000001</c:v>
                </c:pt>
                <c:pt idx="10">
                  <c:v>496.9194</c:v>
                </c:pt>
                <c:pt idx="11">
                  <c:v>507.65289999999999</c:v>
                </c:pt>
                <c:pt idx="12">
                  <c:v>513.05290000000002</c:v>
                </c:pt>
                <c:pt idx="13">
                  <c:v>525.4529</c:v>
                </c:pt>
                <c:pt idx="14">
                  <c:v>529.97260000000006</c:v>
                </c:pt>
                <c:pt idx="15">
                  <c:v>538.45219999999995</c:v>
                </c:pt>
                <c:pt idx="16">
                  <c:v>545.55219999999997</c:v>
                </c:pt>
                <c:pt idx="17">
                  <c:v>560.05219999999997</c:v>
                </c:pt>
                <c:pt idx="18">
                  <c:v>565.85220000000004</c:v>
                </c:pt>
                <c:pt idx="19">
                  <c:v>573.75220000000002</c:v>
                </c:pt>
                <c:pt idx="20">
                  <c:v>577.45219999999995</c:v>
                </c:pt>
                <c:pt idx="21">
                  <c:v>585.35220000000004</c:v>
                </c:pt>
                <c:pt idx="22">
                  <c:v>589.95219999999995</c:v>
                </c:pt>
                <c:pt idx="23">
                  <c:v>600.15859999999998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81-4892-82C3-C433CE2E350D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Essence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Feuil1!$A$2:$A$25</c:f>
              <c:numCache>
                <c:formatCode>d/mm/yy;@</c:formatCode>
                <c:ptCount val="24"/>
                <c:pt idx="0">
                  <c:v>42005</c:v>
                </c:pt>
                <c:pt idx="1">
                  <c:v>42309</c:v>
                </c:pt>
                <c:pt idx="2">
                  <c:v>42328</c:v>
                </c:pt>
                <c:pt idx="3">
                  <c:v>42342</c:v>
                </c:pt>
                <c:pt idx="4">
                  <c:v>42350</c:v>
                </c:pt>
                <c:pt idx="5">
                  <c:v>42370</c:v>
                </c:pt>
                <c:pt idx="6">
                  <c:v>42552</c:v>
                </c:pt>
                <c:pt idx="7">
                  <c:v>42557</c:v>
                </c:pt>
                <c:pt idx="8">
                  <c:v>42564</c:v>
                </c:pt>
                <c:pt idx="9">
                  <c:v>42578</c:v>
                </c:pt>
                <c:pt idx="10">
                  <c:v>42585</c:v>
                </c:pt>
                <c:pt idx="11">
                  <c:v>42736</c:v>
                </c:pt>
                <c:pt idx="12">
                  <c:v>42749</c:v>
                </c:pt>
                <c:pt idx="13">
                  <c:v>42808</c:v>
                </c:pt>
                <c:pt idx="14">
                  <c:v>42817</c:v>
                </c:pt>
                <c:pt idx="15">
                  <c:v>43101</c:v>
                </c:pt>
                <c:pt idx="16">
                  <c:v>43137</c:v>
                </c:pt>
                <c:pt idx="17">
                  <c:v>43144</c:v>
                </c:pt>
                <c:pt idx="18">
                  <c:v>43168</c:v>
                </c:pt>
                <c:pt idx="19">
                  <c:v>43256</c:v>
                </c:pt>
                <c:pt idx="20">
                  <c:v>43264</c:v>
                </c:pt>
                <c:pt idx="21">
                  <c:v>43274</c:v>
                </c:pt>
                <c:pt idx="22">
                  <c:v>43292</c:v>
                </c:pt>
                <c:pt idx="23">
                  <c:v>43300</c:v>
                </c:pt>
              </c:numCache>
            </c:numRef>
          </c:cat>
          <c:val>
            <c:numRef>
              <c:f>Feuil1!$C$2:$C$25</c:f>
              <c:numCache>
                <c:formatCode>General</c:formatCode>
                <c:ptCount val="24"/>
                <c:pt idx="0">
                  <c:v>615.22670000000005</c:v>
                </c:pt>
                <c:pt idx="1">
                  <c:v>615.22670000000005</c:v>
                </c:pt>
                <c:pt idx="2">
                  <c:v>615.22670000000005</c:v>
                </c:pt>
                <c:pt idx="3">
                  <c:v>615.22670000000005</c:v>
                </c:pt>
                <c:pt idx="4">
                  <c:v>592.40269999999998</c:v>
                </c:pt>
                <c:pt idx="5">
                  <c:v>619.10260000000005</c:v>
                </c:pt>
                <c:pt idx="6">
                  <c:v>619.10260000000005</c:v>
                </c:pt>
                <c:pt idx="7">
                  <c:v>619.10260000000005</c:v>
                </c:pt>
                <c:pt idx="8">
                  <c:v>619.10260000000005</c:v>
                </c:pt>
                <c:pt idx="9">
                  <c:v>619.10260000000005</c:v>
                </c:pt>
                <c:pt idx="10">
                  <c:v>610.03380000000004</c:v>
                </c:pt>
                <c:pt idx="11">
                  <c:v>623.21050000000002</c:v>
                </c:pt>
                <c:pt idx="12">
                  <c:v>623.21050000000002</c:v>
                </c:pt>
                <c:pt idx="13">
                  <c:v>619.03899999999999</c:v>
                </c:pt>
                <c:pt idx="14">
                  <c:v>605.07309999999995</c:v>
                </c:pt>
                <c:pt idx="15">
                  <c:v>614.75429999999994</c:v>
                </c:pt>
                <c:pt idx="16">
                  <c:v>614.75429999999994</c:v>
                </c:pt>
                <c:pt idx="17">
                  <c:v>614.75429999999994</c:v>
                </c:pt>
                <c:pt idx="18">
                  <c:v>614.75429999999994</c:v>
                </c:pt>
                <c:pt idx="19">
                  <c:v>614.75429999999994</c:v>
                </c:pt>
                <c:pt idx="20">
                  <c:v>614.75429999999994</c:v>
                </c:pt>
                <c:pt idx="21">
                  <c:v>614.75429999999994</c:v>
                </c:pt>
                <c:pt idx="22">
                  <c:v>614.75429999999994</c:v>
                </c:pt>
                <c:pt idx="23">
                  <c:v>600.15869999999995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81-4892-82C3-C433CE2E35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5725008"/>
        <c:axId val="723278160"/>
      </c:lineChart>
      <c:dateAx>
        <c:axId val="535725008"/>
        <c:scaling>
          <c:orientation val="minMax"/>
        </c:scaling>
        <c:delete val="0"/>
        <c:axPos val="b"/>
        <c:numFmt formatCode="d/mm/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23278160"/>
        <c:crosses val="autoZero"/>
        <c:auto val="1"/>
        <c:lblOffset val="100"/>
        <c:baseTimeUnit val="days"/>
      </c:dateAx>
      <c:valAx>
        <c:axId val="723278160"/>
        <c:scaling>
          <c:orientation val="minMax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572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Feuil1!$B$26</c:f>
              <c:strCache>
                <c:ptCount val="1"/>
                <c:pt idx="0">
                  <c:v>Diesel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Feuil1!$A$27:$A$42</c:f>
              <c:numCache>
                <c:formatCode>d/mm/yy;@</c:formatCode>
                <c:ptCount val="16"/>
                <c:pt idx="0">
                  <c:v>44630</c:v>
                </c:pt>
                <c:pt idx="1">
                  <c:v>44639</c:v>
                </c:pt>
                <c:pt idx="2">
                  <c:v>44814</c:v>
                </c:pt>
                <c:pt idx="3">
                  <c:v>44832</c:v>
                </c:pt>
                <c:pt idx="4">
                  <c:v>44841</c:v>
                </c:pt>
                <c:pt idx="5">
                  <c:v>44855</c:v>
                </c:pt>
                <c:pt idx="6">
                  <c:v>44862</c:v>
                </c:pt>
                <c:pt idx="7">
                  <c:v>44875</c:v>
                </c:pt>
                <c:pt idx="8">
                  <c:v>44882</c:v>
                </c:pt>
                <c:pt idx="9">
                  <c:v>44964</c:v>
                </c:pt>
                <c:pt idx="10">
                  <c:v>44975</c:v>
                </c:pt>
                <c:pt idx="11">
                  <c:v>44982</c:v>
                </c:pt>
                <c:pt idx="12">
                  <c:v>44999</c:v>
                </c:pt>
                <c:pt idx="13">
                  <c:v>45002</c:v>
                </c:pt>
                <c:pt idx="14">
                  <c:v>45010</c:v>
                </c:pt>
                <c:pt idx="15">
                  <c:v>45017</c:v>
                </c:pt>
              </c:numCache>
            </c:numRef>
          </c:cat>
          <c:val>
            <c:numRef>
              <c:f>Feuil1!$B$27:$B$42</c:f>
              <c:numCache>
                <c:formatCode>General</c:formatCode>
                <c:ptCount val="16"/>
                <c:pt idx="0">
                  <c:v>600.15859999999998</c:v>
                </c:pt>
                <c:pt idx="1">
                  <c:v>455.53050000000002</c:v>
                </c:pt>
                <c:pt idx="2">
                  <c:v>455.53050000000002</c:v>
                </c:pt>
                <c:pt idx="3">
                  <c:v>455.53050000000002</c:v>
                </c:pt>
                <c:pt idx="4">
                  <c:v>455.53050000000002</c:v>
                </c:pt>
                <c:pt idx="5">
                  <c:v>455.53050000000002</c:v>
                </c:pt>
                <c:pt idx="6">
                  <c:v>455.53050000000002</c:v>
                </c:pt>
                <c:pt idx="7">
                  <c:v>455.53050000000002</c:v>
                </c:pt>
                <c:pt idx="8">
                  <c:v>455.53050000000002</c:v>
                </c:pt>
                <c:pt idx="9">
                  <c:v>491.48050000000001</c:v>
                </c:pt>
                <c:pt idx="10">
                  <c:v>501.83049999999997</c:v>
                </c:pt>
                <c:pt idx="11">
                  <c:v>512.53049999999996</c:v>
                </c:pt>
                <c:pt idx="12">
                  <c:v>522.43050000000005</c:v>
                </c:pt>
                <c:pt idx="13">
                  <c:v>552.98050000000001</c:v>
                </c:pt>
                <c:pt idx="14">
                  <c:v>562.88049999999998</c:v>
                </c:pt>
                <c:pt idx="15">
                  <c:v>600.15859999999998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FD-4C36-BEE7-460F83714744}"/>
            </c:ext>
          </c:extLst>
        </c:ser>
        <c:ser>
          <c:idx val="1"/>
          <c:order val="1"/>
          <c:tx>
            <c:strRef>
              <c:f>Feuil1!$C$26</c:f>
              <c:strCache>
                <c:ptCount val="1"/>
                <c:pt idx="0">
                  <c:v>Essence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Feuil1!$A$27:$A$42</c:f>
              <c:numCache>
                <c:formatCode>d/mm/yy;@</c:formatCode>
                <c:ptCount val="16"/>
                <c:pt idx="0">
                  <c:v>44630</c:v>
                </c:pt>
                <c:pt idx="1">
                  <c:v>44639</c:v>
                </c:pt>
                <c:pt idx="2">
                  <c:v>44814</c:v>
                </c:pt>
                <c:pt idx="3">
                  <c:v>44832</c:v>
                </c:pt>
                <c:pt idx="4">
                  <c:v>44841</c:v>
                </c:pt>
                <c:pt idx="5">
                  <c:v>44855</c:v>
                </c:pt>
                <c:pt idx="6">
                  <c:v>44862</c:v>
                </c:pt>
                <c:pt idx="7">
                  <c:v>44875</c:v>
                </c:pt>
                <c:pt idx="8">
                  <c:v>44882</c:v>
                </c:pt>
                <c:pt idx="9">
                  <c:v>44964</c:v>
                </c:pt>
                <c:pt idx="10">
                  <c:v>44975</c:v>
                </c:pt>
                <c:pt idx="11">
                  <c:v>44982</c:v>
                </c:pt>
                <c:pt idx="12">
                  <c:v>44999</c:v>
                </c:pt>
                <c:pt idx="13">
                  <c:v>45002</c:v>
                </c:pt>
                <c:pt idx="14">
                  <c:v>45010</c:v>
                </c:pt>
                <c:pt idx="15">
                  <c:v>45017</c:v>
                </c:pt>
              </c:numCache>
            </c:numRef>
          </c:cat>
          <c:val>
            <c:numRef>
              <c:f>Feuil1!$C$27:$C$42</c:f>
              <c:numCache>
                <c:formatCode>General</c:formatCode>
                <c:ptCount val="16"/>
                <c:pt idx="0">
                  <c:v>600.15869999999995</c:v>
                </c:pt>
                <c:pt idx="1">
                  <c:v>455.53050000000002</c:v>
                </c:pt>
                <c:pt idx="2">
                  <c:v>488.58049999999997</c:v>
                </c:pt>
                <c:pt idx="3">
                  <c:v>499.33049999999997</c:v>
                </c:pt>
                <c:pt idx="4">
                  <c:v>509.23050000000001</c:v>
                </c:pt>
                <c:pt idx="5">
                  <c:v>539.38049999999998</c:v>
                </c:pt>
                <c:pt idx="6">
                  <c:v>556.33050000000003</c:v>
                </c:pt>
                <c:pt idx="7">
                  <c:v>587.73050000000001</c:v>
                </c:pt>
                <c:pt idx="8">
                  <c:v>600.15869999999995</c:v>
                </c:pt>
                <c:pt idx="9">
                  <c:v>600.15869999999995</c:v>
                </c:pt>
                <c:pt idx="10">
                  <c:v>600.15869999999995</c:v>
                </c:pt>
                <c:pt idx="11">
                  <c:v>600.15869999999995</c:v>
                </c:pt>
                <c:pt idx="12">
                  <c:v>600.15869999999995</c:v>
                </c:pt>
                <c:pt idx="13">
                  <c:v>600.15869999999995</c:v>
                </c:pt>
                <c:pt idx="14">
                  <c:v>600.15869999999995</c:v>
                </c:pt>
                <c:pt idx="15">
                  <c:v>600.15869999999995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FD-4C36-BEE7-460F83714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2678168"/>
        <c:axId val="572683928"/>
      </c:lineChart>
      <c:dateAx>
        <c:axId val="572678168"/>
        <c:scaling>
          <c:orientation val="minMax"/>
        </c:scaling>
        <c:delete val="0"/>
        <c:axPos val="b"/>
        <c:numFmt formatCode="d/mm/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2683928"/>
        <c:crosses val="autoZero"/>
        <c:auto val="1"/>
        <c:lblOffset val="100"/>
        <c:baseTimeUnit val="days"/>
      </c:dateAx>
      <c:valAx>
        <c:axId val="572683928"/>
        <c:scaling>
          <c:orientation val="minMax"/>
          <c:max val="650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2678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Données_graphiques!$C$3</c:f>
              <c:strCache>
                <c:ptCount val="1"/>
                <c:pt idx="0">
                  <c:v>Droit d'accise</c:v>
                </c:pt>
              </c:strCache>
            </c:strRef>
          </c:tx>
          <c:spPr>
            <a:pattFill prst="diagBrick">
              <a:fgClr>
                <a:srgbClr val="00B0F0"/>
              </a:fgClr>
              <a:bgClr>
                <a:srgbClr val="0070C0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Données_graphiques!$D$2:$X$2</c:f>
              <c:numCache>
                <c:formatCode>General</c:formatCode>
                <c:ptCount val="2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</c:numCache>
            </c:numRef>
          </c:cat>
          <c:val>
            <c:numRef>
              <c:f>Données_graphiques!$D$3:$X$3</c:f>
              <c:numCache>
                <c:formatCode>General</c:formatCode>
                <c:ptCount val="21"/>
                <c:pt idx="0">
                  <c:v>198.31479999999999</c:v>
                </c:pt>
                <c:pt idx="1">
                  <c:v>198.31479999999999</c:v>
                </c:pt>
                <c:pt idx="2">
                  <c:v>198.31479999999999</c:v>
                </c:pt>
                <c:pt idx="3">
                  <c:v>198.31479999999999</c:v>
                </c:pt>
                <c:pt idx="4">
                  <c:v>198.31479999999999</c:v>
                </c:pt>
                <c:pt idx="5">
                  <c:v>198.31479999999999</c:v>
                </c:pt>
                <c:pt idx="6">
                  <c:v>198.31479999999999</c:v>
                </c:pt>
                <c:pt idx="7">
                  <c:v>198.31479999999999</c:v>
                </c:pt>
                <c:pt idx="8">
                  <c:v>198.31479999999999</c:v>
                </c:pt>
                <c:pt idx="9">
                  <c:v>198.31479999999999</c:v>
                </c:pt>
                <c:pt idx="10">
                  <c:v>198.31479999999999</c:v>
                </c:pt>
                <c:pt idx="11">
                  <c:v>198.31479999999999</c:v>
                </c:pt>
                <c:pt idx="12">
                  <c:v>198.31479999999999</c:v>
                </c:pt>
                <c:pt idx="13">
                  <c:v>198.31479999999999</c:v>
                </c:pt>
                <c:pt idx="14">
                  <c:v>198.31479999999999</c:v>
                </c:pt>
                <c:pt idx="15">
                  <c:v>198.31479999999999</c:v>
                </c:pt>
                <c:pt idx="16">
                  <c:v>198.31479999999999</c:v>
                </c:pt>
                <c:pt idx="17">
                  <c:v>198.31479999999999</c:v>
                </c:pt>
                <c:pt idx="18">
                  <c:v>198.31479999999999</c:v>
                </c:pt>
                <c:pt idx="19">
                  <c:v>198.31479999999999</c:v>
                </c:pt>
                <c:pt idx="20">
                  <c:v>198.31479999999999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5A-4DB9-80BC-F9D866409AAC}"/>
            </c:ext>
          </c:extLst>
        </c:ser>
        <c:ser>
          <c:idx val="1"/>
          <c:order val="1"/>
          <c:tx>
            <c:strRef>
              <c:f>Données_graphiques!$C$4</c:f>
              <c:strCache>
                <c:ptCount val="1"/>
                <c:pt idx="0">
                  <c:v>Droit d'accise spécial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Données_graphiques!$D$2:$X$2</c:f>
              <c:numCache>
                <c:formatCode>General</c:formatCode>
                <c:ptCount val="2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</c:numCache>
            </c:numRef>
          </c:cat>
          <c:val>
            <c:numRef>
              <c:f>Données_graphiques!$D$4:$X$4</c:f>
              <c:numCache>
                <c:formatCode>General</c:formatCode>
                <c:ptCount val="21"/>
                <c:pt idx="0">
                  <c:v>136.73731232876702</c:v>
                </c:pt>
                <c:pt idx="1">
                  <c:v>116.73394712328765</c:v>
                </c:pt>
                <c:pt idx="2">
                  <c:v>115.85186575342466</c:v>
                </c:pt>
                <c:pt idx="3">
                  <c:v>105.57724438356168</c:v>
                </c:pt>
                <c:pt idx="4">
                  <c:v>137.28849178082191</c:v>
                </c:pt>
                <c:pt idx="5">
                  <c:v>169.19040958904111</c:v>
                </c:pt>
                <c:pt idx="6">
                  <c:v>211.12216273972604</c:v>
                </c:pt>
                <c:pt idx="7">
                  <c:v>215.67134794520547</c:v>
                </c:pt>
                <c:pt idx="8">
                  <c:v>214.49959999999999</c:v>
                </c:pt>
                <c:pt idx="9">
                  <c:v>214.49959999999999</c:v>
                </c:pt>
                <c:pt idx="10">
                  <c:v>218.62810876712331</c:v>
                </c:pt>
                <c:pt idx="11">
                  <c:v>267.25939972602743</c:v>
                </c:pt>
                <c:pt idx="12">
                  <c:v>313.14284191780814</c:v>
                </c:pt>
                <c:pt idx="13">
                  <c:v>366.77383397260269</c:v>
                </c:pt>
                <c:pt idx="14">
                  <c:v>386.97019999999998</c:v>
                </c:pt>
                <c:pt idx="15" formatCode="0.0000">
                  <c:v>386.97019999999998</c:v>
                </c:pt>
                <c:pt idx="16" formatCode="0.0000">
                  <c:v>386.97019999999998</c:v>
                </c:pt>
                <c:pt idx="17" formatCode="0.0000">
                  <c:v>272.85268547945202</c:v>
                </c:pt>
                <c:pt idx="18" formatCode="0.0000">
                  <c:v>360.70751780821922</c:v>
                </c:pt>
                <c:pt idx="19">
                  <c:v>386.97019999999998</c:v>
                </c:pt>
                <c:pt idx="20">
                  <c:v>386.97019999999998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5A-4DB9-80BC-F9D866409AAC}"/>
            </c:ext>
          </c:extLst>
        </c:ser>
        <c:ser>
          <c:idx val="2"/>
          <c:order val="2"/>
          <c:tx>
            <c:strRef>
              <c:f>Données_graphiques!$C$5</c:f>
              <c:strCache>
                <c:ptCount val="1"/>
                <c:pt idx="0">
                  <c:v>cotisation sur l'énergie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Données_graphiques!$D$2:$X$2</c:f>
              <c:numCache>
                <c:formatCode>General</c:formatCode>
                <c:ptCount val="2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</c:numCache>
            </c:numRef>
          </c:cat>
          <c:val>
            <c:numRef>
              <c:f>Données_graphiques!$D$5:$X$5</c:f>
              <c:numCache>
                <c:formatCode>General</c:formatCode>
                <c:ptCount val="21"/>
                <c:pt idx="0">
                  <c:v>14.8736</c:v>
                </c:pt>
                <c:pt idx="1">
                  <c:v>14.8736</c:v>
                </c:pt>
                <c:pt idx="2">
                  <c:v>14.8736</c:v>
                </c:pt>
                <c:pt idx="3">
                  <c:v>14.8736</c:v>
                </c:pt>
                <c:pt idx="4">
                  <c:v>14.8736</c:v>
                </c:pt>
                <c:pt idx="5">
                  <c:v>14.8736</c:v>
                </c:pt>
                <c:pt idx="6">
                  <c:v>14.8736</c:v>
                </c:pt>
                <c:pt idx="7">
                  <c:v>14.8736</c:v>
                </c:pt>
                <c:pt idx="8">
                  <c:v>14.8736</c:v>
                </c:pt>
                <c:pt idx="9">
                  <c:v>14.8736</c:v>
                </c:pt>
                <c:pt idx="10">
                  <c:v>14.8736</c:v>
                </c:pt>
                <c:pt idx="11">
                  <c:v>14.8736</c:v>
                </c:pt>
                <c:pt idx="12">
                  <c:v>14.8736</c:v>
                </c:pt>
                <c:pt idx="13">
                  <c:v>14.8736</c:v>
                </c:pt>
                <c:pt idx="14">
                  <c:v>14.8736</c:v>
                </c:pt>
                <c:pt idx="15">
                  <c:v>14.8736</c:v>
                </c:pt>
                <c:pt idx="16">
                  <c:v>14.8736</c:v>
                </c:pt>
                <c:pt idx="17">
                  <c:v>14.8736</c:v>
                </c:pt>
                <c:pt idx="18">
                  <c:v>14.8736</c:v>
                </c:pt>
                <c:pt idx="19">
                  <c:v>14.8736</c:v>
                </c:pt>
                <c:pt idx="20">
                  <c:v>14.8736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5A-4DB9-80BC-F9D866409AAC}"/>
            </c:ext>
          </c:extLst>
        </c:ser>
        <c:ser>
          <c:idx val="3"/>
          <c:order val="3"/>
          <c:tx>
            <c:strRef>
              <c:f>Données_graphiques!$C$6</c:f>
              <c:strCache>
                <c:ptCount val="1"/>
                <c:pt idx="0">
                  <c:v>remboursement diesel professionnel</c:v>
                </c:pt>
              </c:strCache>
            </c:strRef>
          </c:tx>
          <c:spPr>
            <a:pattFill prst="pct10">
              <a:fgClr>
                <a:srgbClr val="FFFF00"/>
              </a:fgClr>
              <a:bgClr>
                <a:srgbClr val="FFFF00"/>
              </a:bgClr>
            </a:pattFill>
            <a:ln w="19050">
              <a:solidFill>
                <a:schemeClr val="tx1"/>
              </a:solidFill>
            </a:ln>
            <a:effectLst/>
          </c:spPr>
          <c:invertIfNegative val="0"/>
          <c:cat>
            <c:numRef>
              <c:f>Données_graphiques!$D$2:$X$2</c:f>
              <c:numCache>
                <c:formatCode>General</c:formatCode>
                <c:ptCount val="2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</c:numCache>
            </c:numRef>
          </c:cat>
          <c:val>
            <c:numRef>
              <c:f>Données_graphiques!$D$6:$X$6</c:f>
              <c:numCache>
                <c:formatCode>General</c:formatCode>
                <c:ptCount val="21"/>
                <c:pt idx="0">
                  <c:v>-45.01671232876712</c:v>
                </c:pt>
                <c:pt idx="1">
                  <c:v>-23.159999999999993</c:v>
                </c:pt>
                <c:pt idx="2">
                  <c:v>-10.111232876712329</c:v>
                </c:pt>
                <c:pt idx="3">
                  <c:v>0</c:v>
                </c:pt>
                <c:pt idx="4">
                  <c:v>-28.084931506849315</c:v>
                </c:pt>
                <c:pt idx="5">
                  <c:v>-33.298904109589039</c:v>
                </c:pt>
                <c:pt idx="6">
                  <c:v>-73.132054794520542</c:v>
                </c:pt>
                <c:pt idx="7">
                  <c:v>-76.3</c:v>
                </c:pt>
                <c:pt idx="8">
                  <c:v>-76.3</c:v>
                </c:pt>
                <c:pt idx="9">
                  <c:v>-76.3</c:v>
                </c:pt>
                <c:pt idx="10">
                  <c:v>-79.273708767123281</c:v>
                </c:pt>
                <c:pt idx="11">
                  <c:v>-126.59230081967212</c:v>
                </c:pt>
                <c:pt idx="12">
                  <c:v>-173.7884419178082</c:v>
                </c:pt>
                <c:pt idx="13">
                  <c:v>-227.41943397260269</c:v>
                </c:pt>
                <c:pt idx="14">
                  <c:v>-247.61580000000001</c:v>
                </c:pt>
                <c:pt idx="15">
                  <c:v>-247.61580000000001</c:v>
                </c:pt>
                <c:pt idx="16">
                  <c:v>-247.61580000000001</c:v>
                </c:pt>
                <c:pt idx="17">
                  <c:v>-112.85408547945207</c:v>
                </c:pt>
                <c:pt idx="18">
                  <c:v>-184.20507534246573</c:v>
                </c:pt>
                <c:pt idx="19">
                  <c:v>-193.5</c:v>
                </c:pt>
                <c:pt idx="20">
                  <c:v>-192.4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5A-4DB9-80BC-F9D866409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8536912"/>
        <c:axId val="648532648"/>
      </c:barChart>
      <c:lineChart>
        <c:grouping val="standard"/>
        <c:varyColors val="0"/>
        <c:ser>
          <c:idx val="4"/>
          <c:order val="4"/>
          <c:tx>
            <c:strRef>
              <c:f>Données_graphiques!$C$7</c:f>
              <c:strCache>
                <c:ptCount val="1"/>
                <c:pt idx="0">
                  <c:v>Taux net de remboursement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Données_graphiques!$D$2:$X$2</c:f>
              <c:numCache>
                <c:formatCode>General</c:formatCode>
                <c:ptCount val="2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  <c:pt idx="18">
                  <c:v>2023</c:v>
                </c:pt>
                <c:pt idx="19">
                  <c:v>2024</c:v>
                </c:pt>
                <c:pt idx="20">
                  <c:v>2025</c:v>
                </c:pt>
              </c:numCache>
            </c:numRef>
          </c:cat>
          <c:val>
            <c:numRef>
              <c:f>Données_graphiques!$D$7:$X$7</c:f>
              <c:numCache>
                <c:formatCode>General</c:formatCode>
                <c:ptCount val="21"/>
                <c:pt idx="0">
                  <c:v>304.90899999999988</c:v>
                </c:pt>
                <c:pt idx="1">
                  <c:v>306.76234712328767</c:v>
                </c:pt>
                <c:pt idx="2">
                  <c:v>318.92903287671231</c:v>
                </c:pt>
                <c:pt idx="3">
                  <c:v>318.76564438356166</c:v>
                </c:pt>
                <c:pt idx="4">
                  <c:v>322.39196027397259</c:v>
                </c:pt>
                <c:pt idx="5">
                  <c:v>349.07990547945207</c:v>
                </c:pt>
                <c:pt idx="6">
                  <c:v>351.17850794520552</c:v>
                </c:pt>
                <c:pt idx="7">
                  <c:v>352.55974794520546</c:v>
                </c:pt>
                <c:pt idx="8">
                  <c:v>351.38799999999998</c:v>
                </c:pt>
                <c:pt idx="9">
                  <c:v>351.38799999999998</c:v>
                </c:pt>
                <c:pt idx="10">
                  <c:v>352.54280000000006</c:v>
                </c:pt>
                <c:pt idx="11">
                  <c:v>353.85549890635531</c:v>
                </c:pt>
                <c:pt idx="12">
                  <c:v>352.54279999999994</c:v>
                </c:pt>
                <c:pt idx="13">
                  <c:v>352.5428</c:v>
                </c:pt>
                <c:pt idx="14">
                  <c:v>352.54279999999994</c:v>
                </c:pt>
                <c:pt idx="15">
                  <c:v>352.54279999999994</c:v>
                </c:pt>
                <c:pt idx="16">
                  <c:v>352.54279999999994</c:v>
                </c:pt>
                <c:pt idx="17" formatCode="0.0000">
                  <c:v>373.18699999999995</c:v>
                </c:pt>
                <c:pt idx="18" formatCode="0.0000">
                  <c:v>389.69084246575346</c:v>
                </c:pt>
                <c:pt idx="19" formatCode="0.0000">
                  <c:v>406.65859999999998</c:v>
                </c:pt>
                <c:pt idx="20" formatCode="0.0000">
                  <c:v>407.7586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C5A-4DB9-80BC-F9D866409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8536912"/>
        <c:axId val="648532648"/>
      </c:lineChart>
      <c:catAx>
        <c:axId val="64853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b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8532648"/>
        <c:crosses val="autoZero"/>
        <c:auto val="1"/>
        <c:lblAlgn val="ctr"/>
        <c:lblOffset val="100"/>
        <c:noMultiLvlLbl val="0"/>
      </c:catAx>
      <c:valAx>
        <c:axId val="648532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BE"/>
                  <a:t>€/1000</a:t>
                </a:r>
                <a:r>
                  <a:rPr lang="fr-BE" baseline="0"/>
                  <a:t>l</a:t>
                </a:r>
                <a:endParaRPr lang="fr-BE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B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853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187533023642408E-2"/>
          <c:y val="3.1755730680381108E-2"/>
          <c:w val="0.89117892546455013"/>
          <c:h val="0.65237327667681866"/>
        </c:manualLayout>
      </c:layout>
      <c:lineChart>
        <c:grouping val="standard"/>
        <c:varyColors val="0"/>
        <c:ser>
          <c:idx val="0"/>
          <c:order val="0"/>
          <c:tx>
            <c:strRef>
              <c:f>'diesel '!$B$40</c:f>
              <c:strCache>
                <c:ptCount val="1"/>
                <c:pt idx="0">
                  <c:v>BE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'diesel '!$A$41:$A$44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'diesel '!$B$41:$B$44</c:f>
              <c:numCache>
                <c:formatCode>0.00</c:formatCode>
                <c:ptCount val="4"/>
                <c:pt idx="0">
                  <c:v>1249.0113428571433</c:v>
                </c:pt>
                <c:pt idx="1">
                  <c:v>1698.62134117647</c:v>
                </c:pt>
                <c:pt idx="2">
                  <c:v>1558.5880454545502</c:v>
                </c:pt>
                <c:pt idx="3">
                  <c:v>1525.5833962264155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8D-4BBD-97ED-3378C6ED846F}"/>
            </c:ext>
          </c:extLst>
        </c:ser>
        <c:ser>
          <c:idx val="1"/>
          <c:order val="1"/>
          <c:tx>
            <c:strRef>
              <c:f>'diesel '!$C$40</c:f>
              <c:strCache>
                <c:ptCount val="1"/>
                <c:pt idx="0">
                  <c:v>FR</c:v>
                </c:pt>
              </c:strCache>
            </c:strRef>
          </c:tx>
          <c:spPr>
            <a:ln w="381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'diesel '!$A$41:$A$44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'diesel '!$C$41:$C$44</c:f>
              <c:numCache>
                <c:formatCode>0.00</c:formatCode>
                <c:ptCount val="4"/>
                <c:pt idx="0">
                  <c:v>1273.9875510204083</c:v>
                </c:pt>
                <c:pt idx="1">
                  <c:v>1687.5715686274507</c:v>
                </c:pt>
                <c:pt idx="2">
                  <c:v>1642.0093617021278</c:v>
                </c:pt>
                <c:pt idx="3">
                  <c:v>1538.3111320754722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8D-4BBD-97ED-3378C6ED846F}"/>
            </c:ext>
          </c:extLst>
        </c:ser>
        <c:ser>
          <c:idx val="4"/>
          <c:order val="4"/>
          <c:tx>
            <c:strRef>
              <c:f>'diesel '!$F$40</c:f>
              <c:strCache>
                <c:ptCount val="1"/>
                <c:pt idx="0">
                  <c:v>LU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'diesel '!$A$41:$A$44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'diesel '!$F$41:$F$44</c:f>
              <c:numCache>
                <c:formatCode>0.00</c:formatCode>
                <c:ptCount val="4"/>
                <c:pt idx="0">
                  <c:v>1223.8163265306123</c:v>
                </c:pt>
                <c:pt idx="1">
                  <c:v>1744.8235294117646</c:v>
                </c:pt>
                <c:pt idx="2">
                  <c:v>1538.0212765957447</c:v>
                </c:pt>
                <c:pt idx="3">
                  <c:v>1483.433962264151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8D-4BBD-97ED-3378C6ED8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2855896"/>
        <c:axId val="652856976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'diesel '!$D$40</c15:sqref>
                        </c15:formulaRef>
                      </c:ext>
                    </c:extLst>
                    <c:strCache>
                      <c:ptCount val="1"/>
                      <c:pt idx="0">
                        <c:v>DE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'diesel '!$A$41:$A$44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'diesel '!$D$41:$D$44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1388.8979591836735</c:v>
                      </c:pt>
                      <c:pt idx="1">
                        <c:v>1954.3921568627452</c:v>
                      </c:pt>
                      <c:pt idx="2">
                        <c:v>1729.5744680851064</c:v>
                      </c:pt>
                      <c:pt idx="3">
                        <c:v>1647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CB8D-4BBD-97ED-3378C6ED846F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'diesel '!$E$40</c15:sqref>
                        </c15:formulaRef>
                      </c:ext>
                    </c:extLst>
                    <c:strCache>
                      <c:ptCount val="1"/>
                      <c:pt idx="0">
                        <c:v>NL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'diesel '!$A$41:$A$44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'diesel '!$E$41:$E$44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1464.3877551020407</c:v>
                      </c:pt>
                      <c:pt idx="1">
                        <c:v>1956.0986274509803</c:v>
                      </c:pt>
                      <c:pt idx="2">
                        <c:v>1711.9148936170213</c:v>
                      </c:pt>
                      <c:pt idx="3">
                        <c:v>1725.3584905660377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B8D-4BBD-97ED-3378C6ED846F}"/>
                  </c:ext>
                </c:extLst>
              </c15:ser>
            </c15:filteredLineSeries>
          </c:ext>
        </c:extLst>
      </c:lineChart>
      <c:catAx>
        <c:axId val="65285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2856976"/>
        <c:crosses val="autoZero"/>
        <c:auto val="1"/>
        <c:lblAlgn val="ctr"/>
        <c:lblOffset val="100"/>
        <c:noMultiLvlLbl val="0"/>
      </c:catAx>
      <c:valAx>
        <c:axId val="652856976"/>
        <c:scaling>
          <c:orientation val="minMax"/>
          <c:max val="1800"/>
          <c:min val="1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2855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'diesel '!$B$40</c:f>
              <c:strCache>
                <c:ptCount val="1"/>
                <c:pt idx="0">
                  <c:v>BE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'diesel '!$A$41:$A$44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'diesel '!$B$41:$B$44</c:f>
              <c:numCache>
                <c:formatCode>0.00</c:formatCode>
                <c:ptCount val="4"/>
                <c:pt idx="0">
                  <c:v>1249.0113428571433</c:v>
                </c:pt>
                <c:pt idx="1">
                  <c:v>1698.62134117647</c:v>
                </c:pt>
                <c:pt idx="2">
                  <c:v>1558.5880454545502</c:v>
                </c:pt>
                <c:pt idx="3">
                  <c:v>1525.5833962264155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BB-4FE6-B9B4-78DED6EB9128}"/>
            </c:ext>
          </c:extLst>
        </c:ser>
        <c:ser>
          <c:idx val="1"/>
          <c:order val="1"/>
          <c:tx>
            <c:strRef>
              <c:f>'diesel '!$C$40</c:f>
              <c:strCache>
                <c:ptCount val="1"/>
                <c:pt idx="0">
                  <c:v>FR</c:v>
                </c:pt>
              </c:strCache>
            </c:strRef>
          </c:tx>
          <c:spPr>
            <a:ln w="3810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'diesel '!$A$41:$A$44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'diesel '!$C$41:$C$44</c:f>
              <c:numCache>
                <c:formatCode>0.00</c:formatCode>
                <c:ptCount val="4"/>
                <c:pt idx="0">
                  <c:v>1273.9875510204083</c:v>
                </c:pt>
                <c:pt idx="1">
                  <c:v>1687.5715686274507</c:v>
                </c:pt>
                <c:pt idx="2">
                  <c:v>1642.0093617021278</c:v>
                </c:pt>
                <c:pt idx="3">
                  <c:v>1538.3111320754722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BB-4FE6-B9B4-78DED6EB9128}"/>
            </c:ext>
          </c:extLst>
        </c:ser>
        <c:ser>
          <c:idx val="4"/>
          <c:order val="4"/>
          <c:tx>
            <c:strRef>
              <c:f>'diesel '!$F$40</c:f>
              <c:strCache>
                <c:ptCount val="1"/>
                <c:pt idx="0">
                  <c:v>LU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'diesel '!$A$41:$A$44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'diesel '!$F$41:$F$44</c:f>
              <c:numCache>
                <c:formatCode>0.00</c:formatCode>
                <c:ptCount val="4"/>
                <c:pt idx="0">
                  <c:v>1223.8163265306123</c:v>
                </c:pt>
                <c:pt idx="1">
                  <c:v>1744.8235294117646</c:v>
                </c:pt>
                <c:pt idx="2">
                  <c:v>1538.0212765957447</c:v>
                </c:pt>
                <c:pt idx="3">
                  <c:v>1483.433962264151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BB-4FE6-B9B4-78DED6EB9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2855896"/>
        <c:axId val="652856976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'diesel '!$D$40</c15:sqref>
                        </c15:formulaRef>
                      </c:ext>
                    </c:extLst>
                    <c:strCache>
                      <c:ptCount val="1"/>
                      <c:pt idx="0">
                        <c:v>DE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'diesel '!$A$41:$A$44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'diesel '!$D$41:$D$44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1388.8979591836735</c:v>
                      </c:pt>
                      <c:pt idx="1">
                        <c:v>1954.3921568627452</c:v>
                      </c:pt>
                      <c:pt idx="2">
                        <c:v>1729.5744680851064</c:v>
                      </c:pt>
                      <c:pt idx="3">
                        <c:v>1647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CBBB-4FE6-B9B4-78DED6EB9128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'diesel '!$E$40</c15:sqref>
                        </c15:formulaRef>
                      </c:ext>
                    </c:extLst>
                    <c:strCache>
                      <c:ptCount val="1"/>
                      <c:pt idx="0">
                        <c:v>NL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'diesel '!$A$41:$A$44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'diesel '!$E$41:$E$44</c15:sqref>
                        </c15:formulaRef>
                      </c:ext>
                    </c:extLst>
                    <c:numCache>
                      <c:formatCode>0.00</c:formatCode>
                      <c:ptCount val="4"/>
                      <c:pt idx="0">
                        <c:v>1464.3877551020407</c:v>
                      </c:pt>
                      <c:pt idx="1">
                        <c:v>1956.0986274509803</c:v>
                      </c:pt>
                      <c:pt idx="2">
                        <c:v>1711.9148936170213</c:v>
                      </c:pt>
                      <c:pt idx="3">
                        <c:v>1725.3584905660377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BBB-4FE6-B9B4-78DED6EB9128}"/>
                  </c:ext>
                </c:extLst>
              </c15:ser>
            </c15:filteredLineSeries>
          </c:ext>
        </c:extLst>
      </c:lineChart>
      <c:catAx>
        <c:axId val="65285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2856976"/>
        <c:crosses val="autoZero"/>
        <c:auto val="1"/>
        <c:lblAlgn val="ctr"/>
        <c:lblOffset val="100"/>
        <c:noMultiLvlLbl val="0"/>
      </c:catAx>
      <c:valAx>
        <c:axId val="652856976"/>
        <c:scaling>
          <c:orientation val="minMax"/>
          <c:max val="1800"/>
          <c:min val="1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2855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fr-BE" sz="3200" err="1"/>
              <a:t>Average</a:t>
            </a:r>
            <a:r>
              <a:rPr lang="fr-BE" sz="3200"/>
              <a:t> </a:t>
            </a:r>
            <a:r>
              <a:rPr lang="fr-BE" sz="3200" err="1"/>
              <a:t>tax</a:t>
            </a:r>
            <a:r>
              <a:rPr lang="fr-BE" sz="3200"/>
              <a:t> wedge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fr-BE" sz="1200"/>
              <a:t>(Percentage of labour </a:t>
            </a:r>
            <a:r>
              <a:rPr lang="fr-BE" sz="1200" err="1"/>
              <a:t>cost</a:t>
            </a:r>
            <a:r>
              <a:rPr lang="fr-BE" sz="1200"/>
              <a:t>, 2024), </a:t>
            </a:r>
            <a:r>
              <a:rPr lang="fr-BE" sz="12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source : OECD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fr-BE"/>
          </a:p>
        </c:rich>
      </c:tx>
      <c:layout>
        <c:manualLayout>
          <c:xMode val="edge"/>
          <c:yMode val="edge"/>
          <c:x val="0.36267541963323513"/>
          <c:y val="3.75342667763264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2692038495188102E-2"/>
          <c:y val="0.23273148148148148"/>
          <c:w val="0.924071741032371"/>
          <c:h val="0.6598691309419656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BA1-4E92-A9DA-BF29EC9A4401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BA1-4E92-A9DA-BF29EC9A4401}"/>
              </c:ext>
            </c:extLst>
          </c:dPt>
          <c:cat>
            <c:strRef>
              <c:f>Table!$G$9:$G$14</c:f>
              <c:strCache>
                <c:ptCount val="6"/>
                <c:pt idx="0">
                  <c:v>BE</c:v>
                </c:pt>
                <c:pt idx="1">
                  <c:v>DE</c:v>
                </c:pt>
                <c:pt idx="2">
                  <c:v>FR</c:v>
                </c:pt>
                <c:pt idx="3">
                  <c:v>IT</c:v>
                </c:pt>
                <c:pt idx="4">
                  <c:v>EU</c:v>
                </c:pt>
                <c:pt idx="5">
                  <c:v>OECD </c:v>
                </c:pt>
              </c:strCache>
            </c:strRef>
          </c:cat>
          <c:val>
            <c:numRef>
              <c:f>Table!$H$9:$H$14</c:f>
              <c:numCache>
                <c:formatCode>#,##0</c:formatCode>
                <c:ptCount val="6"/>
                <c:pt idx="0">
                  <c:v>52.553711</c:v>
                </c:pt>
                <c:pt idx="1">
                  <c:v>47.925339999999998</c:v>
                </c:pt>
                <c:pt idx="2">
                  <c:v>47.231547999999997</c:v>
                </c:pt>
                <c:pt idx="3">
                  <c:v>47.086568999999997</c:v>
                </c:pt>
                <c:pt idx="4">
                  <c:v>41.661883000000003</c:v>
                </c:pt>
                <c:pt idx="5">
                  <c:v>34.923867000000001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A1-4E92-A9DA-BF29EC9A4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9487512"/>
        <c:axId val="499489672"/>
      </c:barChart>
      <c:catAx>
        <c:axId val="499487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9489672"/>
        <c:crosses val="autoZero"/>
        <c:auto val="1"/>
        <c:lblAlgn val="ctr"/>
        <c:lblOffset val="100"/>
        <c:noMultiLvlLbl val="0"/>
      </c:catAx>
      <c:valAx>
        <c:axId val="499489672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948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% de bénéficiaires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152-4B7A-9B9E-6436B2314625}"/>
              </c:ext>
            </c:extLst>
          </c:dPt>
          <c:cat>
            <c:strRef>
              <c:f>Feuil1!$A$2:$A$12</c:f>
              <c:strCache>
                <c:ptCount val="11"/>
                <c:pt idx="0">
                  <c:v>chèques-repas</c:v>
                </c:pt>
                <c:pt idx="1">
                  <c:v>Eco-chèques</c:v>
                </c:pt>
                <c:pt idx="2">
                  <c:v>Frais de déplacement (voiture personnelle)</c:v>
                </c:pt>
                <c:pt idx="3">
                  <c:v>Téléphone et internet</c:v>
                </c:pt>
                <c:pt idx="4">
                  <c:v>Avantages non récurrents liés aux résultats</c:v>
                </c:pt>
                <c:pt idx="5">
                  <c:v>Voiture de société</c:v>
                </c:pt>
                <c:pt idx="6">
                  <c:v>Indemnité vélo</c:v>
                </c:pt>
                <c:pt idx="7">
                  <c:v>Frais de déplacement (transport publics)</c:v>
                </c:pt>
                <c:pt idx="8">
                  <c:v>chèques sport</c:v>
                </c:pt>
                <c:pt idx="9">
                  <c:v>Prime bénéficiaire</c:v>
                </c:pt>
                <c:pt idx="10">
                  <c:v>Allocations familiales</c:v>
                </c:pt>
              </c:strCache>
            </c:strRef>
          </c:cat>
          <c:val>
            <c:numRef>
              <c:f>Feuil1!$B$2:$B$12</c:f>
              <c:numCache>
                <c:formatCode>0.00%</c:formatCode>
                <c:ptCount val="11"/>
                <c:pt idx="0">
                  <c:v>0.72370000000000001</c:v>
                </c:pt>
                <c:pt idx="1">
                  <c:v>0.50480000000000003</c:v>
                </c:pt>
                <c:pt idx="2">
                  <c:v>0.49330000000000002</c:v>
                </c:pt>
                <c:pt idx="3">
                  <c:v>0.25280000000000002</c:v>
                </c:pt>
                <c:pt idx="4">
                  <c:v>0.22720000000000001</c:v>
                </c:pt>
                <c:pt idx="5">
                  <c:v>0.2056</c:v>
                </c:pt>
                <c:pt idx="6">
                  <c:v>0.15859999999999999</c:v>
                </c:pt>
                <c:pt idx="7">
                  <c:v>8.3000000000000004E-2</c:v>
                </c:pt>
                <c:pt idx="8">
                  <c:v>7.1300000000000002E-2</c:v>
                </c:pt>
                <c:pt idx="9">
                  <c:v>2.29E-2</c:v>
                </c:pt>
                <c:pt idx="10">
                  <c:v>2.0199999999999999E-2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52-4B7A-9B9E-6436B2314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2410016"/>
        <c:axId val="672406416"/>
      </c:barChart>
      <c:catAx>
        <c:axId val="67241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2406416"/>
        <c:crosses val="autoZero"/>
        <c:auto val="1"/>
        <c:lblAlgn val="ctr"/>
        <c:lblOffset val="100"/>
        <c:noMultiLvlLbl val="0"/>
      </c:catAx>
      <c:valAx>
        <c:axId val="672406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2410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FBDF18-F436-4F7B-B3E5-DAB798B7A74D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FAFFDDA-940F-46EE-9949-BDEAA40197CA}">
      <dgm:prSet/>
      <dgm:spPr/>
      <dgm:t>
        <a:bodyPr/>
        <a:lstStyle/>
        <a:p>
          <a:r>
            <a:rPr lang="en-US"/>
            <a:t>Propriété d’une société (employeur)</a:t>
          </a:r>
        </a:p>
      </dgm:t>
    </dgm:pt>
    <dgm:pt modelId="{126BAB20-91C5-463D-BCFB-21DD9DECDDB3}" type="parTrans" cxnId="{027495CD-A523-459B-A530-585661130F80}">
      <dgm:prSet/>
      <dgm:spPr/>
      <dgm:t>
        <a:bodyPr/>
        <a:lstStyle/>
        <a:p>
          <a:endParaRPr lang="en-US"/>
        </a:p>
      </dgm:t>
    </dgm:pt>
    <dgm:pt modelId="{EC6C8D0A-5753-42D2-8C75-004E64857B12}" type="sibTrans" cxnId="{027495CD-A523-459B-A530-585661130F80}">
      <dgm:prSet/>
      <dgm:spPr/>
      <dgm:t>
        <a:bodyPr/>
        <a:lstStyle/>
        <a:p>
          <a:endParaRPr lang="en-US"/>
        </a:p>
      </dgm:t>
    </dgm:pt>
    <dgm:pt modelId="{2339FCA5-37EE-4317-8CD6-CECCF932F980}">
      <dgm:prSet/>
      <dgm:spPr/>
      <dgm:t>
        <a:bodyPr/>
        <a:lstStyle/>
        <a:p>
          <a:r>
            <a:rPr lang="en-US"/>
            <a:t>Mise à disposition de l’employé à des fins professionnelles et privées</a:t>
          </a:r>
        </a:p>
      </dgm:t>
    </dgm:pt>
    <dgm:pt modelId="{0D426635-1C2F-4A9B-9A54-6B034107866A}" type="parTrans" cxnId="{C9B4F5AE-DDD1-4ED2-B482-FC8EFE33F05E}">
      <dgm:prSet/>
      <dgm:spPr/>
      <dgm:t>
        <a:bodyPr/>
        <a:lstStyle/>
        <a:p>
          <a:endParaRPr lang="en-US"/>
        </a:p>
      </dgm:t>
    </dgm:pt>
    <dgm:pt modelId="{A142C92B-EAB9-45A8-85AF-E069E4F28BC3}" type="sibTrans" cxnId="{C9B4F5AE-DDD1-4ED2-B482-FC8EFE33F05E}">
      <dgm:prSet/>
      <dgm:spPr/>
      <dgm:t>
        <a:bodyPr/>
        <a:lstStyle/>
        <a:p>
          <a:endParaRPr lang="en-US"/>
        </a:p>
      </dgm:t>
    </dgm:pt>
    <dgm:pt modelId="{99485878-514D-4993-8899-38EA80829341}">
      <dgm:prSet/>
      <dgm:spPr/>
      <dgm:t>
        <a:bodyPr/>
        <a:lstStyle/>
        <a:p>
          <a:r>
            <a:rPr lang="en-US"/>
            <a:t>Avec une prise en charge des frais de carburant ou de recharge (très frequent)</a:t>
          </a:r>
        </a:p>
      </dgm:t>
    </dgm:pt>
    <dgm:pt modelId="{14CEE0F8-BA94-4A1B-9C90-99BED3626229}" type="parTrans" cxnId="{435DE229-F7D8-455D-8B29-3080117F7E9B}">
      <dgm:prSet/>
      <dgm:spPr/>
      <dgm:t>
        <a:bodyPr/>
        <a:lstStyle/>
        <a:p>
          <a:endParaRPr lang="en-US"/>
        </a:p>
      </dgm:t>
    </dgm:pt>
    <dgm:pt modelId="{020F7A6A-EE10-46C6-9DF2-67111CFA569D}" type="sibTrans" cxnId="{435DE229-F7D8-455D-8B29-3080117F7E9B}">
      <dgm:prSet/>
      <dgm:spPr/>
      <dgm:t>
        <a:bodyPr/>
        <a:lstStyle/>
        <a:p>
          <a:endParaRPr lang="en-US"/>
        </a:p>
      </dgm:t>
    </dgm:pt>
    <dgm:pt modelId="{915F6F0B-78F4-485A-96FB-916170BCC1A5}" type="pres">
      <dgm:prSet presAssocID="{E3FBDF18-F436-4F7B-B3E5-DAB798B7A74D}" presName="linear" presStyleCnt="0">
        <dgm:presLayoutVars>
          <dgm:animLvl val="lvl"/>
          <dgm:resizeHandles val="exact"/>
        </dgm:presLayoutVars>
      </dgm:prSet>
      <dgm:spPr/>
    </dgm:pt>
    <dgm:pt modelId="{F95F0F9E-E7F5-43FD-AE4B-E781936A4712}" type="pres">
      <dgm:prSet presAssocID="{3FAFFDDA-940F-46EE-9949-BDEAA40197C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F14864-538E-42AE-8C90-FC3B6CF3E108}" type="pres">
      <dgm:prSet presAssocID="{EC6C8D0A-5753-42D2-8C75-004E64857B12}" presName="spacer" presStyleCnt="0"/>
      <dgm:spPr/>
    </dgm:pt>
    <dgm:pt modelId="{760C1DFE-7152-45EE-B718-CA46281BA8E1}" type="pres">
      <dgm:prSet presAssocID="{2339FCA5-37EE-4317-8CD6-CECCF932F98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A0949C7-FFB7-425B-87F3-B18977127A30}" type="pres">
      <dgm:prSet presAssocID="{A142C92B-EAB9-45A8-85AF-E069E4F28BC3}" presName="spacer" presStyleCnt="0"/>
      <dgm:spPr/>
    </dgm:pt>
    <dgm:pt modelId="{5E47C05E-21F9-453D-A65D-50893C17BC5A}" type="pres">
      <dgm:prSet presAssocID="{99485878-514D-4993-8899-38EA8082934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E670211-91EC-4009-BAD9-001D453AC0DC}" type="presOf" srcId="{2339FCA5-37EE-4317-8CD6-CECCF932F980}" destId="{760C1DFE-7152-45EE-B718-CA46281BA8E1}" srcOrd="0" destOrd="0" presId="urn:microsoft.com/office/officeart/2005/8/layout/vList2"/>
    <dgm:cxn modelId="{2FF85122-3B00-4201-B463-EF17B87942B7}" type="presOf" srcId="{99485878-514D-4993-8899-38EA80829341}" destId="{5E47C05E-21F9-453D-A65D-50893C17BC5A}" srcOrd="0" destOrd="0" presId="urn:microsoft.com/office/officeart/2005/8/layout/vList2"/>
    <dgm:cxn modelId="{435DE229-F7D8-455D-8B29-3080117F7E9B}" srcId="{E3FBDF18-F436-4F7B-B3E5-DAB798B7A74D}" destId="{99485878-514D-4993-8899-38EA80829341}" srcOrd="2" destOrd="0" parTransId="{14CEE0F8-BA94-4A1B-9C90-99BED3626229}" sibTransId="{020F7A6A-EE10-46C6-9DF2-67111CFA569D}"/>
    <dgm:cxn modelId="{F621ED69-6167-48D7-B680-69B4D3378F79}" type="presOf" srcId="{3FAFFDDA-940F-46EE-9949-BDEAA40197CA}" destId="{F95F0F9E-E7F5-43FD-AE4B-E781936A4712}" srcOrd="0" destOrd="0" presId="urn:microsoft.com/office/officeart/2005/8/layout/vList2"/>
    <dgm:cxn modelId="{2BAF45A3-5DD4-4756-BE5F-0AC18C8901D9}" type="presOf" srcId="{E3FBDF18-F436-4F7B-B3E5-DAB798B7A74D}" destId="{915F6F0B-78F4-485A-96FB-916170BCC1A5}" srcOrd="0" destOrd="0" presId="urn:microsoft.com/office/officeart/2005/8/layout/vList2"/>
    <dgm:cxn modelId="{C9B4F5AE-DDD1-4ED2-B482-FC8EFE33F05E}" srcId="{E3FBDF18-F436-4F7B-B3E5-DAB798B7A74D}" destId="{2339FCA5-37EE-4317-8CD6-CECCF932F980}" srcOrd="1" destOrd="0" parTransId="{0D426635-1C2F-4A9B-9A54-6B034107866A}" sibTransId="{A142C92B-EAB9-45A8-85AF-E069E4F28BC3}"/>
    <dgm:cxn modelId="{027495CD-A523-459B-A530-585661130F80}" srcId="{E3FBDF18-F436-4F7B-B3E5-DAB798B7A74D}" destId="{3FAFFDDA-940F-46EE-9949-BDEAA40197CA}" srcOrd="0" destOrd="0" parTransId="{126BAB20-91C5-463D-BCFB-21DD9DECDDB3}" sibTransId="{EC6C8D0A-5753-42D2-8C75-004E64857B12}"/>
    <dgm:cxn modelId="{D314F618-61B4-4865-ADEE-5636372ED493}" type="presParOf" srcId="{915F6F0B-78F4-485A-96FB-916170BCC1A5}" destId="{F95F0F9E-E7F5-43FD-AE4B-E781936A4712}" srcOrd="0" destOrd="0" presId="urn:microsoft.com/office/officeart/2005/8/layout/vList2"/>
    <dgm:cxn modelId="{16EA1A6C-DCAE-4649-BFC9-1F714EDCD618}" type="presParOf" srcId="{915F6F0B-78F4-485A-96FB-916170BCC1A5}" destId="{38F14864-538E-42AE-8C90-FC3B6CF3E108}" srcOrd="1" destOrd="0" presId="urn:microsoft.com/office/officeart/2005/8/layout/vList2"/>
    <dgm:cxn modelId="{A06F1830-0476-4C39-B5DD-967E91B2B610}" type="presParOf" srcId="{915F6F0B-78F4-485A-96FB-916170BCC1A5}" destId="{760C1DFE-7152-45EE-B718-CA46281BA8E1}" srcOrd="2" destOrd="0" presId="urn:microsoft.com/office/officeart/2005/8/layout/vList2"/>
    <dgm:cxn modelId="{B73D3430-FA64-4BBB-8598-7047887D3031}" type="presParOf" srcId="{915F6F0B-78F4-485A-96FB-916170BCC1A5}" destId="{1A0949C7-FFB7-425B-87F3-B18977127A30}" srcOrd="3" destOrd="0" presId="urn:microsoft.com/office/officeart/2005/8/layout/vList2"/>
    <dgm:cxn modelId="{3E3229A5-F408-4CD1-9D0E-06DEF50F6AB8}" type="presParOf" srcId="{915F6F0B-78F4-485A-96FB-916170BCC1A5}" destId="{5E47C05E-21F9-453D-A65D-50893C17BC5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BA60C-8FF3-46FA-8622-88832C259BE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91BE173-AB42-415B-92FD-DACD9F43C502}">
      <dgm:prSet/>
      <dgm:spPr/>
      <dgm:t>
        <a:bodyPr/>
        <a:lstStyle/>
        <a:p>
          <a:r>
            <a:rPr lang="en-US"/>
            <a:t>2024: 842.000 voitures, 11% du parc de véhicules, 15% des employés</a:t>
          </a:r>
        </a:p>
      </dgm:t>
    </dgm:pt>
    <dgm:pt modelId="{D02FA6BE-BB1F-491B-9375-61EB4D429F89}" type="parTrans" cxnId="{3388D4F2-EDE5-48C5-A029-5ECF1B98F04D}">
      <dgm:prSet/>
      <dgm:spPr/>
      <dgm:t>
        <a:bodyPr/>
        <a:lstStyle/>
        <a:p>
          <a:endParaRPr lang="en-US"/>
        </a:p>
      </dgm:t>
    </dgm:pt>
    <dgm:pt modelId="{5BF51848-7AC0-430D-8E41-0629602679B5}" type="sibTrans" cxnId="{3388D4F2-EDE5-48C5-A029-5ECF1B98F04D}">
      <dgm:prSet/>
      <dgm:spPr/>
      <dgm:t>
        <a:bodyPr/>
        <a:lstStyle/>
        <a:p>
          <a:endParaRPr lang="en-US"/>
        </a:p>
      </dgm:t>
    </dgm:pt>
    <dgm:pt modelId="{483170D7-E90C-4C1D-999B-F9D3A5DA9051}">
      <dgm:prSet/>
      <dgm:spPr/>
      <dgm:t>
        <a:bodyPr/>
        <a:lstStyle/>
        <a:p>
          <a:r>
            <a:rPr lang="en-US"/>
            <a:t>2007: 280.000 voitures, 6% du parc automobile, 7,4% des employés</a:t>
          </a:r>
        </a:p>
      </dgm:t>
    </dgm:pt>
    <dgm:pt modelId="{BCF306A8-7F2A-4CEC-A8E7-19650EB3CACF}" type="parTrans" cxnId="{59845EEB-3CC7-41EF-B7E2-C225FC5D82E7}">
      <dgm:prSet/>
      <dgm:spPr/>
      <dgm:t>
        <a:bodyPr/>
        <a:lstStyle/>
        <a:p>
          <a:endParaRPr lang="en-US"/>
        </a:p>
      </dgm:t>
    </dgm:pt>
    <dgm:pt modelId="{ECE8EEED-4F8D-4024-B9F4-B3A85E7C6477}" type="sibTrans" cxnId="{59845EEB-3CC7-41EF-B7E2-C225FC5D82E7}">
      <dgm:prSet/>
      <dgm:spPr/>
      <dgm:t>
        <a:bodyPr/>
        <a:lstStyle/>
        <a:p>
          <a:endParaRPr lang="en-US"/>
        </a:p>
      </dgm:t>
    </dgm:pt>
    <dgm:pt modelId="{29591D7C-2475-4F26-AAE5-B7183FE9069F}">
      <dgm:prSet/>
      <dgm:spPr/>
      <dgm:t>
        <a:bodyPr/>
        <a:lstStyle/>
        <a:p>
          <a:r>
            <a:rPr lang="en-US" dirty="0"/>
            <a:t>2007-2024: 155% augmentation</a:t>
          </a:r>
        </a:p>
      </dgm:t>
    </dgm:pt>
    <dgm:pt modelId="{C817FF86-0651-4930-BBFC-DFDB2A66F537}" type="parTrans" cxnId="{36A763E2-500B-42DF-8959-264005B37D1B}">
      <dgm:prSet/>
      <dgm:spPr/>
      <dgm:t>
        <a:bodyPr/>
        <a:lstStyle/>
        <a:p>
          <a:endParaRPr lang="en-US"/>
        </a:p>
      </dgm:t>
    </dgm:pt>
    <dgm:pt modelId="{FC125AB0-E906-4479-9986-7608BCD108E6}" type="sibTrans" cxnId="{36A763E2-500B-42DF-8959-264005B37D1B}">
      <dgm:prSet/>
      <dgm:spPr/>
      <dgm:t>
        <a:bodyPr/>
        <a:lstStyle/>
        <a:p>
          <a:endParaRPr lang="en-US"/>
        </a:p>
      </dgm:t>
    </dgm:pt>
    <dgm:pt modelId="{237EE106-0017-4561-BBB8-63B660D9D4F7}" type="pres">
      <dgm:prSet presAssocID="{D2EBA60C-8FF3-46FA-8622-88832C259BE4}" presName="linear" presStyleCnt="0">
        <dgm:presLayoutVars>
          <dgm:animLvl val="lvl"/>
          <dgm:resizeHandles val="exact"/>
        </dgm:presLayoutVars>
      </dgm:prSet>
      <dgm:spPr/>
    </dgm:pt>
    <dgm:pt modelId="{C13B78D8-CE5F-483D-8666-4B3C00A7583A}" type="pres">
      <dgm:prSet presAssocID="{291BE173-AB42-415B-92FD-DACD9F43C50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BAAC5D2-2EFC-4696-9627-887D02BFFD92}" type="pres">
      <dgm:prSet presAssocID="{5BF51848-7AC0-430D-8E41-0629602679B5}" presName="spacer" presStyleCnt="0"/>
      <dgm:spPr/>
    </dgm:pt>
    <dgm:pt modelId="{B8DA27E7-281C-4ED2-BEB3-FEB9B99F19CD}" type="pres">
      <dgm:prSet presAssocID="{483170D7-E90C-4C1D-999B-F9D3A5DA905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D5A89C3-87DE-4D64-BF41-3064DEE08999}" type="pres">
      <dgm:prSet presAssocID="{ECE8EEED-4F8D-4024-B9F4-B3A85E7C6477}" presName="spacer" presStyleCnt="0"/>
      <dgm:spPr/>
    </dgm:pt>
    <dgm:pt modelId="{60B1630F-13DF-443E-9310-B548E77C280B}" type="pres">
      <dgm:prSet presAssocID="{29591D7C-2475-4F26-AAE5-B7183FE9069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97E2B2F-86F9-4ABC-AAE5-203D47615603}" type="presOf" srcId="{29591D7C-2475-4F26-AAE5-B7183FE9069F}" destId="{60B1630F-13DF-443E-9310-B548E77C280B}" srcOrd="0" destOrd="0" presId="urn:microsoft.com/office/officeart/2005/8/layout/vList2"/>
    <dgm:cxn modelId="{E26AA03C-6F44-4AB7-ADC7-880A5A9CE695}" type="presOf" srcId="{D2EBA60C-8FF3-46FA-8622-88832C259BE4}" destId="{237EE106-0017-4561-BBB8-63B660D9D4F7}" srcOrd="0" destOrd="0" presId="urn:microsoft.com/office/officeart/2005/8/layout/vList2"/>
    <dgm:cxn modelId="{3010E84A-397A-44BC-9EF8-2872AE38D2C0}" type="presOf" srcId="{291BE173-AB42-415B-92FD-DACD9F43C502}" destId="{C13B78D8-CE5F-483D-8666-4B3C00A7583A}" srcOrd="0" destOrd="0" presId="urn:microsoft.com/office/officeart/2005/8/layout/vList2"/>
    <dgm:cxn modelId="{36B28AA0-1005-4630-829D-9EEDBFA7FB15}" type="presOf" srcId="{483170D7-E90C-4C1D-999B-F9D3A5DA9051}" destId="{B8DA27E7-281C-4ED2-BEB3-FEB9B99F19CD}" srcOrd="0" destOrd="0" presId="urn:microsoft.com/office/officeart/2005/8/layout/vList2"/>
    <dgm:cxn modelId="{36A763E2-500B-42DF-8959-264005B37D1B}" srcId="{D2EBA60C-8FF3-46FA-8622-88832C259BE4}" destId="{29591D7C-2475-4F26-AAE5-B7183FE9069F}" srcOrd="2" destOrd="0" parTransId="{C817FF86-0651-4930-BBFC-DFDB2A66F537}" sibTransId="{FC125AB0-E906-4479-9986-7608BCD108E6}"/>
    <dgm:cxn modelId="{59845EEB-3CC7-41EF-B7E2-C225FC5D82E7}" srcId="{D2EBA60C-8FF3-46FA-8622-88832C259BE4}" destId="{483170D7-E90C-4C1D-999B-F9D3A5DA9051}" srcOrd="1" destOrd="0" parTransId="{BCF306A8-7F2A-4CEC-A8E7-19650EB3CACF}" sibTransId="{ECE8EEED-4F8D-4024-B9F4-B3A85E7C6477}"/>
    <dgm:cxn modelId="{3388D4F2-EDE5-48C5-A029-5ECF1B98F04D}" srcId="{D2EBA60C-8FF3-46FA-8622-88832C259BE4}" destId="{291BE173-AB42-415B-92FD-DACD9F43C502}" srcOrd="0" destOrd="0" parTransId="{D02FA6BE-BB1F-491B-9375-61EB4D429F89}" sibTransId="{5BF51848-7AC0-430D-8E41-0629602679B5}"/>
    <dgm:cxn modelId="{6FAF3E5D-BFBE-4D57-9FCE-CDAFD7CF5DAE}" type="presParOf" srcId="{237EE106-0017-4561-BBB8-63B660D9D4F7}" destId="{C13B78D8-CE5F-483D-8666-4B3C00A7583A}" srcOrd="0" destOrd="0" presId="urn:microsoft.com/office/officeart/2005/8/layout/vList2"/>
    <dgm:cxn modelId="{365955F7-99F5-43F5-9A4B-71AAD628B8F1}" type="presParOf" srcId="{237EE106-0017-4561-BBB8-63B660D9D4F7}" destId="{CBAAC5D2-2EFC-4696-9627-887D02BFFD92}" srcOrd="1" destOrd="0" presId="urn:microsoft.com/office/officeart/2005/8/layout/vList2"/>
    <dgm:cxn modelId="{8D1605EE-6284-4922-9F48-616AF4A6262B}" type="presParOf" srcId="{237EE106-0017-4561-BBB8-63B660D9D4F7}" destId="{B8DA27E7-281C-4ED2-BEB3-FEB9B99F19CD}" srcOrd="2" destOrd="0" presId="urn:microsoft.com/office/officeart/2005/8/layout/vList2"/>
    <dgm:cxn modelId="{42C3EB8A-C4AE-4761-B511-3345B8580792}" type="presParOf" srcId="{237EE106-0017-4561-BBB8-63B660D9D4F7}" destId="{4D5A89C3-87DE-4D64-BF41-3064DEE08999}" srcOrd="3" destOrd="0" presId="urn:microsoft.com/office/officeart/2005/8/layout/vList2"/>
    <dgm:cxn modelId="{8270CB51-2E37-4D1E-B2F8-E76725947478}" type="presParOf" srcId="{237EE106-0017-4561-BBB8-63B660D9D4F7}" destId="{60B1630F-13DF-443E-9310-B548E77C280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EBA60C-8FF3-46FA-8622-88832C259BE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91BE173-AB42-415B-92FD-DACD9F43C502}">
      <dgm:prSet/>
      <dgm:spPr/>
      <dgm:t>
        <a:bodyPr/>
        <a:lstStyle/>
        <a:p>
          <a:r>
            <a:rPr lang="en-US" b="0" i="0" baseline="0" dirty="0"/>
            <a:t>2026 : seuls les </a:t>
          </a:r>
          <a:r>
            <a:rPr lang="en-US" b="0" i="0" baseline="0" dirty="0" err="1"/>
            <a:t>véhicules</a:t>
          </a:r>
          <a:r>
            <a:rPr lang="en-US" b="0" i="0" baseline="0" dirty="0"/>
            <a:t> zero-</a:t>
          </a:r>
          <a:r>
            <a:rPr lang="en-US" b="0" i="0" baseline="0" dirty="0" err="1"/>
            <a:t>émission</a:t>
          </a:r>
          <a:r>
            <a:rPr lang="en-US" b="0" i="0" baseline="0" dirty="0"/>
            <a:t> </a:t>
          </a:r>
          <a:r>
            <a:rPr lang="en-US" b="0" i="0" baseline="0" dirty="0" err="1"/>
            <a:t>pourront</a:t>
          </a:r>
          <a:r>
            <a:rPr lang="en-US" b="0" i="0" baseline="0" dirty="0"/>
            <a:t> </a:t>
          </a:r>
          <a:r>
            <a:rPr lang="en-US" b="0" i="0" baseline="0" dirty="0" err="1"/>
            <a:t>bénéficier</a:t>
          </a:r>
          <a:r>
            <a:rPr lang="en-US" b="0" i="0" baseline="0" dirty="0"/>
            <a:t> de </a:t>
          </a:r>
          <a:r>
            <a:rPr lang="en-US" b="0" i="0" baseline="0" dirty="0" err="1"/>
            <a:t>l’avantage</a:t>
          </a:r>
          <a:r>
            <a:rPr lang="en-US" b="0" i="0" baseline="0" dirty="0"/>
            <a:t> fiscal</a:t>
          </a:r>
          <a:endParaRPr lang="en-US" dirty="0"/>
        </a:p>
      </dgm:t>
    </dgm:pt>
    <dgm:pt modelId="{D02FA6BE-BB1F-491B-9375-61EB4D429F89}" type="parTrans" cxnId="{3388D4F2-EDE5-48C5-A029-5ECF1B98F04D}">
      <dgm:prSet/>
      <dgm:spPr/>
      <dgm:t>
        <a:bodyPr/>
        <a:lstStyle/>
        <a:p>
          <a:endParaRPr lang="en-US"/>
        </a:p>
      </dgm:t>
    </dgm:pt>
    <dgm:pt modelId="{5BF51848-7AC0-430D-8E41-0629602679B5}" type="sibTrans" cxnId="{3388D4F2-EDE5-48C5-A029-5ECF1B98F04D}">
      <dgm:prSet/>
      <dgm:spPr/>
      <dgm:t>
        <a:bodyPr/>
        <a:lstStyle/>
        <a:p>
          <a:endParaRPr lang="en-US"/>
        </a:p>
      </dgm:t>
    </dgm:pt>
    <dgm:pt modelId="{483170D7-E90C-4C1D-999B-F9D3A5DA9051}">
      <dgm:prSet/>
      <dgm:spPr/>
      <dgm:t>
        <a:bodyPr/>
        <a:lstStyle/>
        <a:p>
          <a:r>
            <a:rPr lang="en-US" dirty="0"/>
            <a:t>2023-2028: régime de transition </a:t>
          </a:r>
        </a:p>
      </dgm:t>
    </dgm:pt>
    <dgm:pt modelId="{BCF306A8-7F2A-4CEC-A8E7-19650EB3CACF}" type="parTrans" cxnId="{59845EEB-3CC7-41EF-B7E2-C225FC5D82E7}">
      <dgm:prSet/>
      <dgm:spPr/>
      <dgm:t>
        <a:bodyPr/>
        <a:lstStyle/>
        <a:p>
          <a:endParaRPr lang="en-US"/>
        </a:p>
      </dgm:t>
    </dgm:pt>
    <dgm:pt modelId="{ECE8EEED-4F8D-4024-B9F4-B3A85E7C6477}" type="sibTrans" cxnId="{59845EEB-3CC7-41EF-B7E2-C225FC5D82E7}">
      <dgm:prSet/>
      <dgm:spPr/>
      <dgm:t>
        <a:bodyPr/>
        <a:lstStyle/>
        <a:p>
          <a:endParaRPr lang="en-US"/>
        </a:p>
      </dgm:t>
    </dgm:pt>
    <dgm:pt modelId="{29591D7C-2475-4F26-AAE5-B7183FE9069F}">
      <dgm:prSet/>
      <dgm:spPr/>
      <dgm:t>
        <a:bodyPr/>
        <a:lstStyle/>
        <a:p>
          <a:r>
            <a:rPr lang="it-IT" dirty="0"/>
            <a:t>2021-2024: </a:t>
          </a:r>
          <a:r>
            <a:rPr lang="it-IT" dirty="0" err="1"/>
            <a:t>avantage</a:t>
          </a:r>
          <a:r>
            <a:rPr lang="it-IT" dirty="0"/>
            <a:t> fiscal pour </a:t>
          </a:r>
          <a:r>
            <a:rPr lang="it-IT" dirty="0" err="1"/>
            <a:t>l’installation</a:t>
          </a:r>
          <a:r>
            <a:rPr lang="it-IT" dirty="0"/>
            <a:t> de </a:t>
          </a:r>
          <a:r>
            <a:rPr lang="it-IT" dirty="0" err="1"/>
            <a:t>borne</a:t>
          </a:r>
          <a:r>
            <a:rPr lang="it-IT" dirty="0"/>
            <a:t> de </a:t>
          </a:r>
          <a:r>
            <a:rPr lang="it-IT" dirty="0" err="1"/>
            <a:t>recharge</a:t>
          </a:r>
          <a:r>
            <a:rPr lang="it-IT" dirty="0"/>
            <a:t> </a:t>
          </a:r>
          <a:endParaRPr lang="en-US" dirty="0"/>
        </a:p>
      </dgm:t>
    </dgm:pt>
    <dgm:pt modelId="{FC125AB0-E906-4479-9986-7608BCD108E6}" type="sibTrans" cxnId="{36A763E2-500B-42DF-8959-264005B37D1B}">
      <dgm:prSet/>
      <dgm:spPr/>
      <dgm:t>
        <a:bodyPr/>
        <a:lstStyle/>
        <a:p>
          <a:endParaRPr lang="en-US"/>
        </a:p>
      </dgm:t>
    </dgm:pt>
    <dgm:pt modelId="{C817FF86-0651-4930-BBFC-DFDB2A66F537}" type="parTrans" cxnId="{36A763E2-500B-42DF-8959-264005B37D1B}">
      <dgm:prSet/>
      <dgm:spPr/>
      <dgm:t>
        <a:bodyPr/>
        <a:lstStyle/>
        <a:p>
          <a:endParaRPr lang="en-US"/>
        </a:p>
      </dgm:t>
    </dgm:pt>
    <dgm:pt modelId="{9EC83B49-A8EA-4083-9263-F2FC37CBFD0C}" type="pres">
      <dgm:prSet presAssocID="{D2EBA60C-8FF3-46FA-8622-88832C259BE4}" presName="linear" presStyleCnt="0">
        <dgm:presLayoutVars>
          <dgm:animLvl val="lvl"/>
          <dgm:resizeHandles val="exact"/>
        </dgm:presLayoutVars>
      </dgm:prSet>
      <dgm:spPr/>
    </dgm:pt>
    <dgm:pt modelId="{E93E0630-F6C2-4261-AF15-07B89029BA87}" type="pres">
      <dgm:prSet presAssocID="{291BE173-AB42-415B-92FD-DACD9F43C502}" presName="parentText" presStyleLbl="node1" presStyleIdx="0" presStyleCnt="3" custLinFactNeighborX="593">
        <dgm:presLayoutVars>
          <dgm:chMax val="0"/>
          <dgm:bulletEnabled val="1"/>
        </dgm:presLayoutVars>
      </dgm:prSet>
      <dgm:spPr/>
    </dgm:pt>
    <dgm:pt modelId="{00236012-EA81-4C9E-BE42-40081568BEF1}" type="pres">
      <dgm:prSet presAssocID="{5BF51848-7AC0-430D-8E41-0629602679B5}" presName="spacer" presStyleCnt="0"/>
      <dgm:spPr/>
    </dgm:pt>
    <dgm:pt modelId="{1EEF708B-28AC-4313-830B-6F690A29BDC7}" type="pres">
      <dgm:prSet presAssocID="{483170D7-E90C-4C1D-999B-F9D3A5DA9051}" presName="parentText" presStyleLbl="node1" presStyleIdx="1" presStyleCnt="3" custLinFactNeighborX="790" custLinFactNeighborY="53457">
        <dgm:presLayoutVars>
          <dgm:chMax val="0"/>
          <dgm:bulletEnabled val="1"/>
        </dgm:presLayoutVars>
      </dgm:prSet>
      <dgm:spPr/>
    </dgm:pt>
    <dgm:pt modelId="{53B63A6D-4509-468C-88CF-68979E799676}" type="pres">
      <dgm:prSet presAssocID="{ECE8EEED-4F8D-4024-B9F4-B3A85E7C6477}" presName="spacer" presStyleCnt="0"/>
      <dgm:spPr/>
    </dgm:pt>
    <dgm:pt modelId="{A6BDF7CD-D85F-477C-BBE5-77794B9FCC0D}" type="pres">
      <dgm:prSet presAssocID="{29591D7C-2475-4F26-AAE5-B7183FE9069F}" presName="parentText" presStyleLbl="node1" presStyleIdx="2" presStyleCnt="3" custLinFactNeighborX="-1437" custLinFactNeighborY="14795">
        <dgm:presLayoutVars>
          <dgm:chMax val="0"/>
          <dgm:bulletEnabled val="1"/>
        </dgm:presLayoutVars>
      </dgm:prSet>
      <dgm:spPr/>
    </dgm:pt>
  </dgm:ptLst>
  <dgm:cxnLst>
    <dgm:cxn modelId="{AA10645C-98D9-464D-BC45-78EB2E346666}" type="presOf" srcId="{291BE173-AB42-415B-92FD-DACD9F43C502}" destId="{E93E0630-F6C2-4261-AF15-07B89029BA87}" srcOrd="0" destOrd="0" presId="urn:microsoft.com/office/officeart/2005/8/layout/vList2"/>
    <dgm:cxn modelId="{89E78B82-9668-4464-9672-72E92AA16172}" type="presOf" srcId="{29591D7C-2475-4F26-AAE5-B7183FE9069F}" destId="{A6BDF7CD-D85F-477C-BBE5-77794B9FCC0D}" srcOrd="0" destOrd="0" presId="urn:microsoft.com/office/officeart/2005/8/layout/vList2"/>
    <dgm:cxn modelId="{F6220E94-7A4B-4ACB-BA78-F32E379B4F4D}" type="presOf" srcId="{D2EBA60C-8FF3-46FA-8622-88832C259BE4}" destId="{9EC83B49-A8EA-4083-9263-F2FC37CBFD0C}" srcOrd="0" destOrd="0" presId="urn:microsoft.com/office/officeart/2005/8/layout/vList2"/>
    <dgm:cxn modelId="{24FF5BC9-1AA2-4F7C-A3E5-9C59080D7FBA}" type="presOf" srcId="{483170D7-E90C-4C1D-999B-F9D3A5DA9051}" destId="{1EEF708B-28AC-4313-830B-6F690A29BDC7}" srcOrd="0" destOrd="0" presId="urn:microsoft.com/office/officeart/2005/8/layout/vList2"/>
    <dgm:cxn modelId="{36A763E2-500B-42DF-8959-264005B37D1B}" srcId="{D2EBA60C-8FF3-46FA-8622-88832C259BE4}" destId="{29591D7C-2475-4F26-AAE5-B7183FE9069F}" srcOrd="2" destOrd="0" parTransId="{C817FF86-0651-4930-BBFC-DFDB2A66F537}" sibTransId="{FC125AB0-E906-4479-9986-7608BCD108E6}"/>
    <dgm:cxn modelId="{59845EEB-3CC7-41EF-B7E2-C225FC5D82E7}" srcId="{D2EBA60C-8FF3-46FA-8622-88832C259BE4}" destId="{483170D7-E90C-4C1D-999B-F9D3A5DA9051}" srcOrd="1" destOrd="0" parTransId="{BCF306A8-7F2A-4CEC-A8E7-19650EB3CACF}" sibTransId="{ECE8EEED-4F8D-4024-B9F4-B3A85E7C6477}"/>
    <dgm:cxn modelId="{3388D4F2-EDE5-48C5-A029-5ECF1B98F04D}" srcId="{D2EBA60C-8FF3-46FA-8622-88832C259BE4}" destId="{291BE173-AB42-415B-92FD-DACD9F43C502}" srcOrd="0" destOrd="0" parTransId="{D02FA6BE-BB1F-491B-9375-61EB4D429F89}" sibTransId="{5BF51848-7AC0-430D-8E41-0629602679B5}"/>
    <dgm:cxn modelId="{EA557EA1-9E05-4D93-BEEF-1192838817C1}" type="presParOf" srcId="{9EC83B49-A8EA-4083-9263-F2FC37CBFD0C}" destId="{E93E0630-F6C2-4261-AF15-07B89029BA87}" srcOrd="0" destOrd="0" presId="urn:microsoft.com/office/officeart/2005/8/layout/vList2"/>
    <dgm:cxn modelId="{ECDC0944-96B7-4A8D-B9A1-DC90EA6FAD35}" type="presParOf" srcId="{9EC83B49-A8EA-4083-9263-F2FC37CBFD0C}" destId="{00236012-EA81-4C9E-BE42-40081568BEF1}" srcOrd="1" destOrd="0" presId="urn:microsoft.com/office/officeart/2005/8/layout/vList2"/>
    <dgm:cxn modelId="{462306A5-B663-4772-AD00-6F1AB18AE1EF}" type="presParOf" srcId="{9EC83B49-A8EA-4083-9263-F2FC37CBFD0C}" destId="{1EEF708B-28AC-4313-830B-6F690A29BDC7}" srcOrd="2" destOrd="0" presId="urn:microsoft.com/office/officeart/2005/8/layout/vList2"/>
    <dgm:cxn modelId="{62A0142D-0989-4DA9-A2E3-1EB01D94D3DC}" type="presParOf" srcId="{9EC83B49-A8EA-4083-9263-F2FC37CBFD0C}" destId="{53B63A6D-4509-468C-88CF-68979E799676}" srcOrd="3" destOrd="0" presId="urn:microsoft.com/office/officeart/2005/8/layout/vList2"/>
    <dgm:cxn modelId="{0F6F3636-4D35-425A-BCED-A541CA4B9A7C}" type="presParOf" srcId="{9EC83B49-A8EA-4083-9263-F2FC37CBFD0C}" destId="{A6BDF7CD-D85F-477C-BBE5-77794B9FCC0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1A25DC-5DEC-4315-AA0F-366E60B400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27E29EE-6FC5-42AC-97F5-6949DE4090A6}">
      <dgm:prSet/>
      <dgm:spPr/>
      <dgm:t>
        <a:bodyPr/>
        <a:lstStyle/>
        <a:p>
          <a:r>
            <a:rPr lang="en-US"/>
            <a:t>Carburants: principal source de recettes via les accises mais en baisse </a:t>
          </a:r>
        </a:p>
      </dgm:t>
    </dgm:pt>
    <dgm:pt modelId="{8276F958-3148-4014-89F4-161378CAA49B}" type="parTrans" cxnId="{913997FF-9CC7-46BE-BC0F-D15D6D8892D3}">
      <dgm:prSet/>
      <dgm:spPr/>
      <dgm:t>
        <a:bodyPr/>
        <a:lstStyle/>
        <a:p>
          <a:endParaRPr lang="en-US"/>
        </a:p>
      </dgm:t>
    </dgm:pt>
    <dgm:pt modelId="{E1509739-CBBF-47BD-BE2A-5A3434A879DD}" type="sibTrans" cxnId="{913997FF-9CC7-46BE-BC0F-D15D6D8892D3}">
      <dgm:prSet/>
      <dgm:spPr/>
      <dgm:t>
        <a:bodyPr/>
        <a:lstStyle/>
        <a:p>
          <a:endParaRPr lang="en-US"/>
        </a:p>
      </dgm:t>
    </dgm:pt>
    <dgm:pt modelId="{30BCBD63-BF94-46EC-B96A-749F39950881}">
      <dgm:prSet/>
      <dgm:spPr/>
      <dgm:t>
        <a:bodyPr/>
        <a:lstStyle/>
        <a:p>
          <a:r>
            <a:rPr lang="en-US"/>
            <a:t>Volonté de réforme du gouvernement:</a:t>
          </a:r>
        </a:p>
      </dgm:t>
    </dgm:pt>
    <dgm:pt modelId="{F733DB83-B0FC-44DF-A478-A3AE539AD800}" type="parTrans" cxnId="{77A83859-6EA7-475E-AA43-B41FC7B6A16D}">
      <dgm:prSet/>
      <dgm:spPr/>
      <dgm:t>
        <a:bodyPr/>
        <a:lstStyle/>
        <a:p>
          <a:endParaRPr lang="en-US"/>
        </a:p>
      </dgm:t>
    </dgm:pt>
    <dgm:pt modelId="{C2D3C487-DA6C-4EED-BF4B-98F70B50B8F5}" type="sibTrans" cxnId="{77A83859-6EA7-475E-AA43-B41FC7B6A16D}">
      <dgm:prSet/>
      <dgm:spPr/>
      <dgm:t>
        <a:bodyPr/>
        <a:lstStyle/>
        <a:p>
          <a:endParaRPr lang="en-US"/>
        </a:p>
      </dgm:t>
    </dgm:pt>
    <dgm:pt modelId="{4C93F8F6-50F6-4D9E-9503-888A798DCCD9}">
      <dgm:prSet/>
      <dgm:spPr/>
      <dgm:t>
        <a:bodyPr/>
        <a:lstStyle/>
        <a:p>
          <a:r>
            <a:rPr lang="en-US"/>
            <a:t>Diesel professionnel</a:t>
          </a:r>
        </a:p>
      </dgm:t>
    </dgm:pt>
    <dgm:pt modelId="{CE353A1A-AC56-43A2-8BB9-0FD2A7445388}" type="parTrans" cxnId="{BA5C03BF-103A-46A9-8964-EDC87099E280}">
      <dgm:prSet/>
      <dgm:spPr/>
      <dgm:t>
        <a:bodyPr/>
        <a:lstStyle/>
        <a:p>
          <a:endParaRPr lang="en-US"/>
        </a:p>
      </dgm:t>
    </dgm:pt>
    <dgm:pt modelId="{EEF6D3CE-D1E4-400C-804E-1D4B1DD685B4}" type="sibTrans" cxnId="{BA5C03BF-103A-46A9-8964-EDC87099E280}">
      <dgm:prSet/>
      <dgm:spPr/>
      <dgm:t>
        <a:bodyPr/>
        <a:lstStyle/>
        <a:p>
          <a:endParaRPr lang="en-US"/>
        </a:p>
      </dgm:t>
    </dgm:pt>
    <dgm:pt modelId="{B0B62222-25A7-4FD2-8AD2-C830BB6817E0}">
      <dgm:prSet/>
      <dgm:spPr/>
      <dgm:t>
        <a:bodyPr/>
        <a:lstStyle/>
        <a:p>
          <a:r>
            <a:rPr lang="en-US"/>
            <a:t>Accises: équilibre électricité vs gaz</a:t>
          </a:r>
        </a:p>
      </dgm:t>
    </dgm:pt>
    <dgm:pt modelId="{D1358BC0-D53A-46F8-BA2F-361813D95D13}" type="parTrans" cxnId="{EE220A32-D612-42C5-9711-94F1AB9FA082}">
      <dgm:prSet/>
      <dgm:spPr/>
      <dgm:t>
        <a:bodyPr/>
        <a:lstStyle/>
        <a:p>
          <a:endParaRPr lang="en-US"/>
        </a:p>
      </dgm:t>
    </dgm:pt>
    <dgm:pt modelId="{D13B6FC5-E801-4BFA-93AF-2C2D30C1F930}" type="sibTrans" cxnId="{EE220A32-D612-42C5-9711-94F1AB9FA082}">
      <dgm:prSet/>
      <dgm:spPr/>
      <dgm:t>
        <a:bodyPr/>
        <a:lstStyle/>
        <a:p>
          <a:endParaRPr lang="en-US"/>
        </a:p>
      </dgm:t>
    </dgm:pt>
    <dgm:pt modelId="{A48FC081-32CA-4380-B132-FAA42769EA28}">
      <dgm:prSet/>
      <dgm:spPr/>
      <dgm:t>
        <a:bodyPr/>
        <a:lstStyle/>
        <a:p>
          <a:r>
            <a:rPr lang="en-US" dirty="0" err="1"/>
            <a:t>Fédéralisme</a:t>
          </a:r>
          <a:r>
            <a:rPr lang="en-US" dirty="0"/>
            <a:t> fiscal : </a:t>
          </a:r>
          <a:r>
            <a:rPr lang="en-US" dirty="0" err="1"/>
            <a:t>principe</a:t>
          </a:r>
          <a:r>
            <a:rPr lang="en-US" dirty="0"/>
            <a:t> “non bis in dem”</a:t>
          </a:r>
        </a:p>
      </dgm:t>
    </dgm:pt>
    <dgm:pt modelId="{AE5585D6-B58B-4F51-9661-0BD268371F83}" type="parTrans" cxnId="{6B6B9679-C9E0-4C81-B07F-BFBBF24B7330}">
      <dgm:prSet/>
      <dgm:spPr/>
      <dgm:t>
        <a:bodyPr/>
        <a:lstStyle/>
        <a:p>
          <a:endParaRPr lang="en-US"/>
        </a:p>
      </dgm:t>
    </dgm:pt>
    <dgm:pt modelId="{C56D20CF-AE73-4900-8D12-66CCD94C772E}" type="sibTrans" cxnId="{6B6B9679-C9E0-4C81-B07F-BFBBF24B7330}">
      <dgm:prSet/>
      <dgm:spPr/>
      <dgm:t>
        <a:bodyPr/>
        <a:lstStyle/>
        <a:p>
          <a:endParaRPr lang="en-US"/>
        </a:p>
      </dgm:t>
    </dgm:pt>
    <dgm:pt modelId="{1721D8E4-C923-4191-85EF-D9204A5463EA}">
      <dgm:prSet/>
      <dgm:spPr/>
      <dgm:t>
        <a:bodyPr/>
        <a:lstStyle/>
        <a:p>
          <a:r>
            <a:rPr lang="en-US"/>
            <a:t>Réforme des voitures de sociétés</a:t>
          </a:r>
        </a:p>
      </dgm:t>
    </dgm:pt>
    <dgm:pt modelId="{1692A14A-587E-488E-948B-01BD013660B9}" type="parTrans" cxnId="{8BA43E06-62F4-40BA-B072-7B097277636D}">
      <dgm:prSet/>
      <dgm:spPr/>
      <dgm:t>
        <a:bodyPr/>
        <a:lstStyle/>
        <a:p>
          <a:endParaRPr lang="en-US"/>
        </a:p>
      </dgm:t>
    </dgm:pt>
    <dgm:pt modelId="{3BBAFFE4-7D0F-4F51-9CB7-402025C1D442}" type="sibTrans" cxnId="{8BA43E06-62F4-40BA-B072-7B097277636D}">
      <dgm:prSet/>
      <dgm:spPr/>
      <dgm:t>
        <a:bodyPr/>
        <a:lstStyle/>
        <a:p>
          <a:endParaRPr lang="en-US"/>
        </a:p>
      </dgm:t>
    </dgm:pt>
    <dgm:pt modelId="{E1D0FEF8-C4F8-47AF-A680-9AB4090E2D6D}" type="pres">
      <dgm:prSet presAssocID="{2D1A25DC-5DEC-4315-AA0F-366E60B40025}" presName="linear" presStyleCnt="0">
        <dgm:presLayoutVars>
          <dgm:animLvl val="lvl"/>
          <dgm:resizeHandles val="exact"/>
        </dgm:presLayoutVars>
      </dgm:prSet>
      <dgm:spPr/>
    </dgm:pt>
    <dgm:pt modelId="{A4FA1657-D6BD-4DA1-8F06-38AF8A47888A}" type="pres">
      <dgm:prSet presAssocID="{C27E29EE-6FC5-42AC-97F5-6949DE4090A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7C1A42F-EFF7-4C14-8D87-E3DF42B07A7E}" type="pres">
      <dgm:prSet presAssocID="{E1509739-CBBF-47BD-BE2A-5A3434A879DD}" presName="spacer" presStyleCnt="0"/>
      <dgm:spPr/>
    </dgm:pt>
    <dgm:pt modelId="{1AB7D2DD-D056-405E-B68C-EA53CE4C66E9}" type="pres">
      <dgm:prSet presAssocID="{30BCBD63-BF94-46EC-B96A-749F3995088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DBF0437-7A14-49CF-9A44-D462254828CB}" type="pres">
      <dgm:prSet presAssocID="{30BCBD63-BF94-46EC-B96A-749F39950881}" presName="childText" presStyleLbl="revTx" presStyleIdx="0" presStyleCnt="1">
        <dgm:presLayoutVars>
          <dgm:bulletEnabled val="1"/>
        </dgm:presLayoutVars>
      </dgm:prSet>
      <dgm:spPr/>
    </dgm:pt>
    <dgm:pt modelId="{CA039DAB-1E04-4954-972B-BCE726F3F6C3}" type="pres">
      <dgm:prSet presAssocID="{A48FC081-32CA-4380-B132-FAA42769EA2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09B0A36-4059-4F48-ABD6-E84ED5276DCC}" type="pres">
      <dgm:prSet presAssocID="{C56D20CF-AE73-4900-8D12-66CCD94C772E}" presName="spacer" presStyleCnt="0"/>
      <dgm:spPr/>
    </dgm:pt>
    <dgm:pt modelId="{F0F78891-BF05-4CDE-9139-FA610F3D1C80}" type="pres">
      <dgm:prSet presAssocID="{1721D8E4-C923-4191-85EF-D9204A5463E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BA43E06-62F4-40BA-B072-7B097277636D}" srcId="{2D1A25DC-5DEC-4315-AA0F-366E60B40025}" destId="{1721D8E4-C923-4191-85EF-D9204A5463EA}" srcOrd="3" destOrd="0" parTransId="{1692A14A-587E-488E-948B-01BD013660B9}" sibTransId="{3BBAFFE4-7D0F-4F51-9CB7-402025C1D442}"/>
    <dgm:cxn modelId="{EE220A32-D612-42C5-9711-94F1AB9FA082}" srcId="{30BCBD63-BF94-46EC-B96A-749F39950881}" destId="{B0B62222-25A7-4FD2-8AD2-C830BB6817E0}" srcOrd="1" destOrd="0" parTransId="{D1358BC0-D53A-46F8-BA2F-361813D95D13}" sibTransId="{D13B6FC5-E801-4BFA-93AF-2C2D30C1F930}"/>
    <dgm:cxn modelId="{AAA51F46-B0DA-4EFC-A59C-BFA767799EBE}" type="presOf" srcId="{C27E29EE-6FC5-42AC-97F5-6949DE4090A6}" destId="{A4FA1657-D6BD-4DA1-8F06-38AF8A47888A}" srcOrd="0" destOrd="0" presId="urn:microsoft.com/office/officeart/2005/8/layout/vList2"/>
    <dgm:cxn modelId="{77A83859-6EA7-475E-AA43-B41FC7B6A16D}" srcId="{2D1A25DC-5DEC-4315-AA0F-366E60B40025}" destId="{30BCBD63-BF94-46EC-B96A-749F39950881}" srcOrd="1" destOrd="0" parTransId="{F733DB83-B0FC-44DF-A478-A3AE539AD800}" sibTransId="{C2D3C487-DA6C-4EED-BF4B-98F70B50B8F5}"/>
    <dgm:cxn modelId="{6B6B9679-C9E0-4C81-B07F-BFBBF24B7330}" srcId="{2D1A25DC-5DEC-4315-AA0F-366E60B40025}" destId="{A48FC081-32CA-4380-B132-FAA42769EA28}" srcOrd="2" destOrd="0" parTransId="{AE5585D6-B58B-4F51-9661-0BD268371F83}" sibTransId="{C56D20CF-AE73-4900-8D12-66CCD94C772E}"/>
    <dgm:cxn modelId="{F37E787D-B4A1-4B6C-8D0D-909BEA74D0DA}" type="presOf" srcId="{30BCBD63-BF94-46EC-B96A-749F39950881}" destId="{1AB7D2DD-D056-405E-B68C-EA53CE4C66E9}" srcOrd="0" destOrd="0" presId="urn:microsoft.com/office/officeart/2005/8/layout/vList2"/>
    <dgm:cxn modelId="{BA5C03BF-103A-46A9-8964-EDC87099E280}" srcId="{30BCBD63-BF94-46EC-B96A-749F39950881}" destId="{4C93F8F6-50F6-4D9E-9503-888A798DCCD9}" srcOrd="0" destOrd="0" parTransId="{CE353A1A-AC56-43A2-8BB9-0FD2A7445388}" sibTransId="{EEF6D3CE-D1E4-400C-804E-1D4B1DD685B4}"/>
    <dgm:cxn modelId="{A5969AC6-1EA4-45C7-B552-CD53EB41D711}" type="presOf" srcId="{4C93F8F6-50F6-4D9E-9503-888A798DCCD9}" destId="{2DBF0437-7A14-49CF-9A44-D462254828CB}" srcOrd="0" destOrd="0" presId="urn:microsoft.com/office/officeart/2005/8/layout/vList2"/>
    <dgm:cxn modelId="{0B8D1ECB-E4D6-4C37-823E-C24722B6B78A}" type="presOf" srcId="{2D1A25DC-5DEC-4315-AA0F-366E60B40025}" destId="{E1D0FEF8-C4F8-47AF-A680-9AB4090E2D6D}" srcOrd="0" destOrd="0" presId="urn:microsoft.com/office/officeart/2005/8/layout/vList2"/>
    <dgm:cxn modelId="{EC5859DC-CAD2-48C3-AE32-3A90D47CE5ED}" type="presOf" srcId="{1721D8E4-C923-4191-85EF-D9204A5463EA}" destId="{F0F78891-BF05-4CDE-9139-FA610F3D1C80}" srcOrd="0" destOrd="0" presId="urn:microsoft.com/office/officeart/2005/8/layout/vList2"/>
    <dgm:cxn modelId="{65A632E6-22E8-454D-9594-9B0ED2E60CA0}" type="presOf" srcId="{B0B62222-25A7-4FD2-8AD2-C830BB6817E0}" destId="{2DBF0437-7A14-49CF-9A44-D462254828CB}" srcOrd="0" destOrd="1" presId="urn:microsoft.com/office/officeart/2005/8/layout/vList2"/>
    <dgm:cxn modelId="{264A1FF1-3DDF-4138-BA2F-16CDE761440F}" type="presOf" srcId="{A48FC081-32CA-4380-B132-FAA42769EA28}" destId="{CA039DAB-1E04-4954-972B-BCE726F3F6C3}" srcOrd="0" destOrd="0" presId="urn:microsoft.com/office/officeart/2005/8/layout/vList2"/>
    <dgm:cxn modelId="{913997FF-9CC7-46BE-BC0F-D15D6D8892D3}" srcId="{2D1A25DC-5DEC-4315-AA0F-366E60B40025}" destId="{C27E29EE-6FC5-42AC-97F5-6949DE4090A6}" srcOrd="0" destOrd="0" parTransId="{8276F958-3148-4014-89F4-161378CAA49B}" sibTransId="{E1509739-CBBF-47BD-BE2A-5A3434A879DD}"/>
    <dgm:cxn modelId="{5600CBAC-2103-4781-B8E7-1CA677EF0708}" type="presParOf" srcId="{E1D0FEF8-C4F8-47AF-A680-9AB4090E2D6D}" destId="{A4FA1657-D6BD-4DA1-8F06-38AF8A47888A}" srcOrd="0" destOrd="0" presId="urn:microsoft.com/office/officeart/2005/8/layout/vList2"/>
    <dgm:cxn modelId="{B50382B2-433C-41EE-8E33-857CABDD20C1}" type="presParOf" srcId="{E1D0FEF8-C4F8-47AF-A680-9AB4090E2D6D}" destId="{87C1A42F-EFF7-4C14-8D87-E3DF42B07A7E}" srcOrd="1" destOrd="0" presId="urn:microsoft.com/office/officeart/2005/8/layout/vList2"/>
    <dgm:cxn modelId="{7B834DA4-1864-4AE4-95AF-1F224E6BBA47}" type="presParOf" srcId="{E1D0FEF8-C4F8-47AF-A680-9AB4090E2D6D}" destId="{1AB7D2DD-D056-405E-B68C-EA53CE4C66E9}" srcOrd="2" destOrd="0" presId="urn:microsoft.com/office/officeart/2005/8/layout/vList2"/>
    <dgm:cxn modelId="{7E37658C-0E46-4FC6-88AF-46B2C103A1C6}" type="presParOf" srcId="{E1D0FEF8-C4F8-47AF-A680-9AB4090E2D6D}" destId="{2DBF0437-7A14-49CF-9A44-D462254828CB}" srcOrd="3" destOrd="0" presId="urn:microsoft.com/office/officeart/2005/8/layout/vList2"/>
    <dgm:cxn modelId="{79C4BE33-95B2-40E2-8E42-FBDAD92D375D}" type="presParOf" srcId="{E1D0FEF8-C4F8-47AF-A680-9AB4090E2D6D}" destId="{CA039DAB-1E04-4954-972B-BCE726F3F6C3}" srcOrd="4" destOrd="0" presId="urn:microsoft.com/office/officeart/2005/8/layout/vList2"/>
    <dgm:cxn modelId="{572E96D9-A3BA-4DB0-82BC-ECB0B1D3F401}" type="presParOf" srcId="{E1D0FEF8-C4F8-47AF-A680-9AB4090E2D6D}" destId="{509B0A36-4059-4F48-ABD6-E84ED5276DCC}" srcOrd="5" destOrd="0" presId="urn:microsoft.com/office/officeart/2005/8/layout/vList2"/>
    <dgm:cxn modelId="{A391D873-C8F1-439E-8C14-06BCE4ACF340}" type="presParOf" srcId="{E1D0FEF8-C4F8-47AF-A680-9AB4090E2D6D}" destId="{F0F78891-BF05-4CDE-9139-FA610F3D1C8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F0F9E-E7F5-43FD-AE4B-E781936A4712}">
      <dsp:nvSpPr>
        <dsp:cNvPr id="0" name=""/>
        <dsp:cNvSpPr/>
      </dsp:nvSpPr>
      <dsp:spPr>
        <a:xfrm>
          <a:off x="0" y="8787"/>
          <a:ext cx="5393361" cy="139658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Propriété d’une société (employeur)</a:t>
          </a:r>
        </a:p>
      </dsp:txBody>
      <dsp:txXfrm>
        <a:off x="68176" y="76963"/>
        <a:ext cx="5257009" cy="1260235"/>
      </dsp:txXfrm>
    </dsp:sp>
    <dsp:sp modelId="{760C1DFE-7152-45EE-B718-CA46281BA8E1}">
      <dsp:nvSpPr>
        <dsp:cNvPr id="0" name=""/>
        <dsp:cNvSpPr/>
      </dsp:nvSpPr>
      <dsp:spPr>
        <a:xfrm>
          <a:off x="0" y="1477375"/>
          <a:ext cx="5393361" cy="1396587"/>
        </a:xfrm>
        <a:prstGeom prst="roundRect">
          <a:avLst/>
        </a:prstGeom>
        <a:gradFill rotWithShape="0">
          <a:gsLst>
            <a:gs pos="0">
              <a:schemeClr val="accent5">
                <a:hueOff val="553124"/>
                <a:satOff val="6280"/>
                <a:lumOff val="568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553124"/>
                <a:satOff val="6280"/>
                <a:lumOff val="568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553124"/>
                <a:satOff val="6280"/>
                <a:lumOff val="568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Mise à disposition de l’employé à des fins professionnelles et privées</a:t>
          </a:r>
        </a:p>
      </dsp:txBody>
      <dsp:txXfrm>
        <a:off x="68176" y="1545551"/>
        <a:ext cx="5257009" cy="1260235"/>
      </dsp:txXfrm>
    </dsp:sp>
    <dsp:sp modelId="{5E47C05E-21F9-453D-A65D-50893C17BC5A}">
      <dsp:nvSpPr>
        <dsp:cNvPr id="0" name=""/>
        <dsp:cNvSpPr/>
      </dsp:nvSpPr>
      <dsp:spPr>
        <a:xfrm>
          <a:off x="0" y="2945962"/>
          <a:ext cx="5393361" cy="1396587"/>
        </a:xfrm>
        <a:prstGeom prst="roundRect">
          <a:avLst/>
        </a:prstGeom>
        <a:gradFill rotWithShape="0">
          <a:gsLst>
            <a:gs pos="0">
              <a:schemeClr val="accent5">
                <a:hueOff val="1106248"/>
                <a:satOff val="12561"/>
                <a:lumOff val="113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106248"/>
                <a:satOff val="12561"/>
                <a:lumOff val="113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106248"/>
                <a:satOff val="12561"/>
                <a:lumOff val="113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Avec une prise en charge des frais de carburant ou de recharge (très frequent)</a:t>
          </a:r>
        </a:p>
      </dsp:txBody>
      <dsp:txXfrm>
        <a:off x="68176" y="3014138"/>
        <a:ext cx="5257009" cy="1260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B78D8-CE5F-483D-8666-4B3C00A7583A}">
      <dsp:nvSpPr>
        <dsp:cNvPr id="0" name=""/>
        <dsp:cNvSpPr/>
      </dsp:nvSpPr>
      <dsp:spPr>
        <a:xfrm>
          <a:off x="0" y="549369"/>
          <a:ext cx="5393361" cy="1034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2024: 842.000 voitures, 11% du parc de véhicules, 15% des employés</a:t>
          </a:r>
        </a:p>
      </dsp:txBody>
      <dsp:txXfrm>
        <a:off x="50489" y="599858"/>
        <a:ext cx="5292383" cy="933302"/>
      </dsp:txXfrm>
    </dsp:sp>
    <dsp:sp modelId="{B8DA27E7-281C-4ED2-BEB3-FEB9B99F19CD}">
      <dsp:nvSpPr>
        <dsp:cNvPr id="0" name=""/>
        <dsp:cNvSpPr/>
      </dsp:nvSpPr>
      <dsp:spPr>
        <a:xfrm>
          <a:off x="0" y="1658529"/>
          <a:ext cx="5393361" cy="1034280"/>
        </a:xfrm>
        <a:prstGeom prst="roundRect">
          <a:avLst/>
        </a:prstGeom>
        <a:solidFill>
          <a:schemeClr val="accent5">
            <a:hueOff val="553124"/>
            <a:satOff val="6280"/>
            <a:lumOff val="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2007: 280.000 voitures, 6% du parc automobile, 7,4% des employés</a:t>
          </a:r>
        </a:p>
      </dsp:txBody>
      <dsp:txXfrm>
        <a:off x="50489" y="1709018"/>
        <a:ext cx="5292383" cy="933302"/>
      </dsp:txXfrm>
    </dsp:sp>
    <dsp:sp modelId="{60B1630F-13DF-443E-9310-B548E77C280B}">
      <dsp:nvSpPr>
        <dsp:cNvPr id="0" name=""/>
        <dsp:cNvSpPr/>
      </dsp:nvSpPr>
      <dsp:spPr>
        <a:xfrm>
          <a:off x="0" y="2767689"/>
          <a:ext cx="5393361" cy="1034280"/>
        </a:xfrm>
        <a:prstGeom prst="roundRect">
          <a:avLst/>
        </a:prstGeom>
        <a:solidFill>
          <a:schemeClr val="accent5">
            <a:hueOff val="1106248"/>
            <a:satOff val="12561"/>
            <a:lumOff val="113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2007-2024: 155% augmentation</a:t>
          </a:r>
        </a:p>
      </dsp:txBody>
      <dsp:txXfrm>
        <a:off x="50489" y="2818178"/>
        <a:ext cx="5292383" cy="9333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E0630-F6C2-4261-AF15-07B89029BA87}">
      <dsp:nvSpPr>
        <dsp:cNvPr id="0" name=""/>
        <dsp:cNvSpPr/>
      </dsp:nvSpPr>
      <dsp:spPr>
        <a:xfrm>
          <a:off x="0" y="714135"/>
          <a:ext cx="6253721" cy="11536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kern="1200" baseline="0" dirty="0"/>
            <a:t>2026 : seuls les </a:t>
          </a:r>
          <a:r>
            <a:rPr lang="en-US" sz="2900" b="0" i="0" kern="1200" baseline="0" dirty="0" err="1"/>
            <a:t>véhicules</a:t>
          </a:r>
          <a:r>
            <a:rPr lang="en-US" sz="2900" b="0" i="0" kern="1200" baseline="0" dirty="0"/>
            <a:t> zero-</a:t>
          </a:r>
          <a:r>
            <a:rPr lang="en-US" sz="2900" b="0" i="0" kern="1200" baseline="0" dirty="0" err="1"/>
            <a:t>émission</a:t>
          </a:r>
          <a:r>
            <a:rPr lang="en-US" sz="2900" b="0" i="0" kern="1200" baseline="0" dirty="0"/>
            <a:t> </a:t>
          </a:r>
          <a:r>
            <a:rPr lang="en-US" sz="2900" b="0" i="0" kern="1200" baseline="0" dirty="0" err="1"/>
            <a:t>pourront</a:t>
          </a:r>
          <a:r>
            <a:rPr lang="en-US" sz="2900" b="0" i="0" kern="1200" baseline="0" dirty="0"/>
            <a:t> </a:t>
          </a:r>
          <a:r>
            <a:rPr lang="en-US" sz="2900" b="0" i="0" kern="1200" baseline="0" dirty="0" err="1"/>
            <a:t>bénéficier</a:t>
          </a:r>
          <a:r>
            <a:rPr lang="en-US" sz="2900" b="0" i="0" kern="1200" baseline="0" dirty="0"/>
            <a:t> de </a:t>
          </a:r>
          <a:r>
            <a:rPr lang="en-US" sz="2900" b="0" i="0" kern="1200" baseline="0" dirty="0" err="1"/>
            <a:t>l’avantage</a:t>
          </a:r>
          <a:r>
            <a:rPr lang="en-US" sz="2900" b="0" i="0" kern="1200" baseline="0" dirty="0"/>
            <a:t> fiscal</a:t>
          </a:r>
          <a:endParaRPr lang="en-US" sz="2900" kern="1200" dirty="0"/>
        </a:p>
      </dsp:txBody>
      <dsp:txXfrm>
        <a:off x="56315" y="770450"/>
        <a:ext cx="6141091" cy="1040990"/>
      </dsp:txXfrm>
    </dsp:sp>
    <dsp:sp modelId="{1EEF708B-28AC-4313-830B-6F690A29BDC7}">
      <dsp:nvSpPr>
        <dsp:cNvPr id="0" name=""/>
        <dsp:cNvSpPr/>
      </dsp:nvSpPr>
      <dsp:spPr>
        <a:xfrm>
          <a:off x="0" y="1995922"/>
          <a:ext cx="6253721" cy="1153620"/>
        </a:xfrm>
        <a:prstGeom prst="roundRect">
          <a:avLst/>
        </a:prstGeom>
        <a:solidFill>
          <a:schemeClr val="accent5">
            <a:hueOff val="553124"/>
            <a:satOff val="6280"/>
            <a:lumOff val="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2023-2028: régime de transition </a:t>
          </a:r>
        </a:p>
      </dsp:txBody>
      <dsp:txXfrm>
        <a:off x="56315" y="2052237"/>
        <a:ext cx="6141091" cy="1040990"/>
      </dsp:txXfrm>
    </dsp:sp>
    <dsp:sp modelId="{A6BDF7CD-D85F-477C-BBE5-77794B9FCC0D}">
      <dsp:nvSpPr>
        <dsp:cNvPr id="0" name=""/>
        <dsp:cNvSpPr/>
      </dsp:nvSpPr>
      <dsp:spPr>
        <a:xfrm>
          <a:off x="0" y="3200771"/>
          <a:ext cx="6253721" cy="1153620"/>
        </a:xfrm>
        <a:prstGeom prst="roundRect">
          <a:avLst/>
        </a:prstGeom>
        <a:solidFill>
          <a:schemeClr val="accent5">
            <a:hueOff val="1106248"/>
            <a:satOff val="12561"/>
            <a:lumOff val="113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2021-2024: </a:t>
          </a:r>
          <a:r>
            <a:rPr lang="it-IT" sz="2900" kern="1200" dirty="0" err="1"/>
            <a:t>avantage</a:t>
          </a:r>
          <a:r>
            <a:rPr lang="it-IT" sz="2900" kern="1200" dirty="0"/>
            <a:t> fiscal pour </a:t>
          </a:r>
          <a:r>
            <a:rPr lang="it-IT" sz="2900" kern="1200" dirty="0" err="1"/>
            <a:t>l’installation</a:t>
          </a:r>
          <a:r>
            <a:rPr lang="it-IT" sz="2900" kern="1200" dirty="0"/>
            <a:t> de </a:t>
          </a:r>
          <a:r>
            <a:rPr lang="it-IT" sz="2900" kern="1200" dirty="0" err="1"/>
            <a:t>borne</a:t>
          </a:r>
          <a:r>
            <a:rPr lang="it-IT" sz="2900" kern="1200" dirty="0"/>
            <a:t> de </a:t>
          </a:r>
          <a:r>
            <a:rPr lang="it-IT" sz="2900" kern="1200" dirty="0" err="1"/>
            <a:t>recharge</a:t>
          </a:r>
          <a:r>
            <a:rPr lang="it-IT" sz="2900" kern="1200" dirty="0"/>
            <a:t> </a:t>
          </a:r>
          <a:endParaRPr lang="en-US" sz="2900" kern="1200" dirty="0"/>
        </a:p>
      </dsp:txBody>
      <dsp:txXfrm>
        <a:off x="56315" y="3257086"/>
        <a:ext cx="6141091" cy="10409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FA1657-D6BD-4DA1-8F06-38AF8A47888A}">
      <dsp:nvSpPr>
        <dsp:cNvPr id="0" name=""/>
        <dsp:cNvSpPr/>
      </dsp:nvSpPr>
      <dsp:spPr>
        <a:xfrm>
          <a:off x="0" y="6214"/>
          <a:ext cx="6245265" cy="11536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Carburants: principal source de recettes via les accises mais en baisse </a:t>
          </a:r>
        </a:p>
      </dsp:txBody>
      <dsp:txXfrm>
        <a:off x="56315" y="62529"/>
        <a:ext cx="6132635" cy="1040990"/>
      </dsp:txXfrm>
    </dsp:sp>
    <dsp:sp modelId="{1AB7D2DD-D056-405E-B68C-EA53CE4C66E9}">
      <dsp:nvSpPr>
        <dsp:cNvPr id="0" name=""/>
        <dsp:cNvSpPr/>
      </dsp:nvSpPr>
      <dsp:spPr>
        <a:xfrm>
          <a:off x="0" y="1243354"/>
          <a:ext cx="6245265" cy="1153620"/>
        </a:xfrm>
        <a:prstGeom prst="roundRect">
          <a:avLst/>
        </a:prstGeom>
        <a:solidFill>
          <a:schemeClr val="accent2">
            <a:hueOff val="2122154"/>
            <a:satOff val="3600"/>
            <a:lumOff val="-1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Volonté de réforme du gouvernement:</a:t>
          </a:r>
        </a:p>
      </dsp:txBody>
      <dsp:txXfrm>
        <a:off x="56315" y="1299669"/>
        <a:ext cx="6132635" cy="1040990"/>
      </dsp:txXfrm>
    </dsp:sp>
    <dsp:sp modelId="{2DBF0437-7A14-49CF-9A44-D462254828CB}">
      <dsp:nvSpPr>
        <dsp:cNvPr id="0" name=""/>
        <dsp:cNvSpPr/>
      </dsp:nvSpPr>
      <dsp:spPr>
        <a:xfrm>
          <a:off x="0" y="2396974"/>
          <a:ext cx="6245265" cy="79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Diesel professionnel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Accises: équilibre électricité vs gaz</a:t>
          </a:r>
        </a:p>
      </dsp:txBody>
      <dsp:txXfrm>
        <a:off x="0" y="2396974"/>
        <a:ext cx="6245265" cy="795397"/>
      </dsp:txXfrm>
    </dsp:sp>
    <dsp:sp modelId="{CA039DAB-1E04-4954-972B-BCE726F3F6C3}">
      <dsp:nvSpPr>
        <dsp:cNvPr id="0" name=""/>
        <dsp:cNvSpPr/>
      </dsp:nvSpPr>
      <dsp:spPr>
        <a:xfrm>
          <a:off x="0" y="3192372"/>
          <a:ext cx="6245265" cy="1153620"/>
        </a:xfrm>
        <a:prstGeom prst="roundRect">
          <a:avLst/>
        </a:prstGeom>
        <a:solidFill>
          <a:schemeClr val="accent2">
            <a:hueOff val="4244308"/>
            <a:satOff val="7200"/>
            <a:lumOff val="-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Fédéralisme</a:t>
          </a:r>
          <a:r>
            <a:rPr lang="en-US" sz="2900" kern="1200" dirty="0"/>
            <a:t> fiscal : </a:t>
          </a:r>
          <a:r>
            <a:rPr lang="en-US" sz="2900" kern="1200" dirty="0" err="1"/>
            <a:t>principe</a:t>
          </a:r>
          <a:r>
            <a:rPr lang="en-US" sz="2900" kern="1200" dirty="0"/>
            <a:t> “non bis in dem”</a:t>
          </a:r>
        </a:p>
      </dsp:txBody>
      <dsp:txXfrm>
        <a:off x="56315" y="3248687"/>
        <a:ext cx="6132635" cy="1040990"/>
      </dsp:txXfrm>
    </dsp:sp>
    <dsp:sp modelId="{F0F78891-BF05-4CDE-9139-FA610F3D1C80}">
      <dsp:nvSpPr>
        <dsp:cNvPr id="0" name=""/>
        <dsp:cNvSpPr/>
      </dsp:nvSpPr>
      <dsp:spPr>
        <a:xfrm>
          <a:off x="0" y="4429512"/>
          <a:ext cx="6245265" cy="1153620"/>
        </a:xfrm>
        <a:prstGeom prst="roundRect">
          <a:avLst/>
        </a:prstGeom>
        <a:solidFill>
          <a:schemeClr val="accent2">
            <a:hueOff val="6366461"/>
            <a:satOff val="10800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Réforme des voitures de sociétés</a:t>
          </a:r>
        </a:p>
      </dsp:txBody>
      <dsp:txXfrm>
        <a:off x="56315" y="4485827"/>
        <a:ext cx="6132635" cy="1040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0.26821</cdr:x>
      <cdr:y>0.26839</cdr:y>
    </cdr:from>
    <cdr:to>
      <cdr:x>0.39039</cdr:x>
      <cdr:y>1</cdr:y>
    </cdr:to>
    <cdr:sp macro="" textlink="">
      <cdr:nvSpPr>
        <cdr:cNvPr id="2" name="Ellipse 1">
          <a:extLst xmlns:a="http://schemas.openxmlformats.org/drawingml/2006/main">
            <a:ext uri="{FF2B5EF4-FFF2-40B4-BE49-F238E27FC236}">
              <a16:creationId xmlns:a16="http://schemas.microsoft.com/office/drawing/2014/main" id="{17C5E5CB-003D-F9C8-E1AF-4F3E5B3676B4}"/>
            </a:ext>
          </a:extLst>
        </cdr:cNvPr>
        <cdr:cNvSpPr/>
      </cdr:nvSpPr>
      <cdr:spPr>
        <a:xfrm xmlns:a="http://schemas.openxmlformats.org/drawingml/2006/main">
          <a:off x="2604003" y="1272746"/>
          <a:ext cx="1186248" cy="334996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76200">
          <a:solidFill>
            <a:srgbClr val="0070C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BE" kern="12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0.60753</cdr:x>
      <cdr:y>0.07974</cdr:y>
    </cdr:from>
    <cdr:to>
      <cdr:x>0.69597</cdr:x>
      <cdr:y>0.45887</cdr:y>
    </cdr:to>
    <cdr:sp macro="" textlink="">
      <cdr:nvSpPr>
        <cdr:cNvPr id="2" name="Ellipse 1">
          <a:extLst xmlns:a="http://schemas.openxmlformats.org/drawingml/2006/main">
            <a:ext uri="{FF2B5EF4-FFF2-40B4-BE49-F238E27FC236}">
              <a16:creationId xmlns:a16="http://schemas.microsoft.com/office/drawing/2014/main" id="{D0E29852-703A-91DB-85EA-AA6F2ABB3443}"/>
            </a:ext>
          </a:extLst>
        </cdr:cNvPr>
        <cdr:cNvSpPr/>
      </cdr:nvSpPr>
      <cdr:spPr>
        <a:xfrm xmlns:a="http://schemas.openxmlformats.org/drawingml/2006/main">
          <a:off x="6625103" y="350408"/>
          <a:ext cx="964504" cy="166596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57150">
          <a:solidFill>
            <a:srgbClr val="00B05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fr-BE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08B5F-C85B-44C1-A953-D30E364241B8}" type="datetimeFigureOut">
              <a:rPr lang="nl-BE" smtClean="0"/>
              <a:t>29/10/2025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77876-44A4-4C1E-9670-F19695EE1EC8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940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5902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1FB66-7913-9E10-EFB9-AED98D4DE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CA06224-EACD-4F0B-4002-9BF1D701D7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687DF6A-EC36-744E-49CE-E49FB9BC8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DC6A94-04F5-D548-D409-F71C105EB9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08328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E6635-4F2B-8651-69D6-D8CD8A3F3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E741033-E9BE-BE16-36A2-B7B3A68C63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BD1707E-2ADE-B8A3-FCE9-85D9804530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25337B5-7166-5F70-7FAE-E43C84BB39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89384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81F49-0844-C017-6DC3-08FD1316F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08336CE-0F01-7B75-C362-BBEF40AD48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FDB6F66-BBEA-E1C8-25AF-24000A9B14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3D0BA03-F9AF-4089-F0BE-CAC6DABD68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59370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39E40-4027-E345-90A3-B29766125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D1071F4-0463-BFF3-EE65-E367927FE6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4E78456-1614-8D7D-C11A-56B54D0315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48E9ED4-20AD-C6BD-7FF7-414AAC0532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1644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FDA30-16F4-8CD5-7DDF-18023A06B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7F7E5B9-CEF7-C1A8-0698-602B081D8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650677C-0F65-5710-CBFE-BD95631E6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F41192B-5C7D-6FE1-01CA-A83BF282A5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312869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776223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701870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08BD0-710E-5558-6906-44EAE2E02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0F7BD5A-9C2F-130C-BCB6-BBF45888B5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B519B30-93E8-419C-D034-14BA91717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7E84FB4-A0EE-0DA0-D54C-691289FE34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65912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CD3B0-1801-E00B-F88F-EF5D2B7EE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6D07220-15BF-01C1-E980-61A4D3ECF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CCB077E-9241-EA38-6CC3-37B66B130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7C258CE-480F-DA26-B0BC-875BEFF3C0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84456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D9977-62AA-96FE-3452-4C96E3E38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CD6684D-9488-BE7F-AC8D-E3A694449F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7498A09-E694-6AF1-C482-29CF366467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6BEB8B-879E-BBB8-07E8-995EB24484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19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49532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97628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8C5D9-4CB2-621F-39D6-6D373CD7A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2108E44-12DE-6D48-6183-57BBD38BBA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2625469-4C2B-4C89-9980-99FE735D2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0E8C0F8-A7F2-2E17-C7AC-716A0B6B5D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9308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1899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EC3AB-71A6-B0ED-EF52-1B55674DC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428985E-BFC9-F651-FD8D-52C1421069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6FBCA7C-552C-718A-A5A6-B85545ECF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4BB384-6C10-D1F3-3B16-38F5E0E917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030482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65628-F5FD-171D-F895-4F2BB6949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68774A9-C303-AC64-89B7-90D8B48BC3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F1DDCB6-4DD3-D8C7-A2DB-7468AF96C2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F4F2FA8-CCB6-407C-DE29-BBFE1C62BB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081946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8E8FD-4DFA-D183-2A2D-76DE5C838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97FE239-713C-37ED-52A4-D848776A30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7E73193-770D-53F4-C252-329A31F6B1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5A682E-74F2-99FC-B406-C130807641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46831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B20F-F0E6-8E1B-156B-80397C8CF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644BA1C-E5B0-82B2-173F-7F0C916263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1F1359A-2243-30C1-66F0-8EA3A7A01D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AF3A413-719F-D78B-53EC-873FA63B48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66429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458B9-11B8-7D26-EC23-762B4A39D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884C05B-1B9B-62FD-1475-F04D71E2B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C62AED0-88D8-D468-0C44-56A40D3F90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4E2168E-7D42-A1FB-337A-774BAE9F0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440456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284C6-E24E-3884-F8BB-FAFB09523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49CB9DF-2EF5-52CC-4C33-AF52F5CD52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174B41B-EAE8-2C39-4583-152E43AB1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04E08DC-039B-433C-82B4-7ED935FC07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01945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29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43158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D0A88-984E-E383-9630-4E8C9B3A7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526E102-2ACA-8E16-D0D3-D5DD7BF6FF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05E05DD-F898-8452-F810-E9EBF55BE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7F59261-1621-0E1F-262B-F797F33468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7410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374117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4E329-C497-8CA5-A2DA-BBFF9FD26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7600CCF-435F-7556-3CE6-FC8B709C4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2D4E6BE-6BEE-7B80-FFA8-8DC46E465F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C541599-F721-06B5-6DCA-FC71C1DE1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194857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B5FDC-0B76-DE34-D552-451F91218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D7F7FE0-79C9-1C96-583F-1248071BFD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D61FD9A-3AAC-9401-A6E0-B1FF5B8CF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85A0616-18EF-3620-4296-DC37A2A6F6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572937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32808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09621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5102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7DBA6-C7AA-4BFE-FF82-F4FE44F7B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0311454-7C0B-4EA1-7079-CCA912ABC2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47C6D6A-6BAA-545D-4F8B-7F72011E29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94B32E2-6025-A6D7-B13D-BFEE046549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716196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65476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515367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39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10354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565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50F58-1356-C8F7-D2E6-41FC33E66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AC17E12-C7D3-1019-2193-0351FDA2F1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A7990DB-C1E4-7ED0-9C49-DA2B7994BD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743430F-2410-D7DB-A64F-979585A5D3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32158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204975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10743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30077-C724-1904-E838-EE2589775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5B36EA1-195C-F3F7-C2C6-3C66495A41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83EE6CE-B2AB-BAB6-77FC-C154BFA641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9F942CD-CC83-5B29-9AB4-A7B6DB8215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00725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521142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3C0E6-4652-0F6A-33C9-377E6578E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2F812CF-98A6-A7E7-F092-6D47D17E55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8028545-0810-BC87-8BDD-9CB46538F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89C1D2B-2766-1C99-0968-1C8AC7FDB2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499808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538358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1CC86-B16B-3ADF-0105-F48C644E9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7A82F0C-6EA1-AF6F-7604-7F1D680D67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FE6EF82-2EA9-8A10-9D63-B475DCC12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34636FD-BA3E-A7E7-8ADE-7FEBB7AFB6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273187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347D5-8DDF-99D7-3165-E903BE1D0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5D5C498-945A-EC42-37C6-A5D8B946E2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773B9EB-A08E-2E15-1C9D-A06DBC0C7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C792E31-01C4-3E76-EA3C-F9299482B2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48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8406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3B967-B841-BFF2-D185-0147481A1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890EC45-2568-5DFA-03CB-A1DADB87B2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4EE58E6-3375-2B09-7B57-A9FD904507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E2B8AB8-541A-EFAB-D0F8-3F56EDFE48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43544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23989-2950-B8DE-7E52-D3388082B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E04AFB7-F1ED-50CA-4681-48D840EF3A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69CA8C5-4691-3658-0331-47E6AAD2B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F7FE19E-BABF-809B-7813-772428EDC8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00495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D98D5-4807-0C6E-1655-797DC5BE5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E43D453-F383-A580-55BC-A6CBF06225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1555AE6-1039-298F-04DD-204F8FD276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9D44FFA-CDBC-D1EC-BF27-55BBE71B5E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80235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E8D01-2109-886D-28B1-412BCE524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A86F044-C02A-E069-D9DE-9F1D38E1EC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AB31C41-E6E4-531D-B4C2-26F5EB7A00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547CB37-7217-7D4C-0548-24526D91E2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88300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77876-44A4-4C1E-9670-F19695EE1EC8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07159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B0683-A58C-48CB-97AB-D66C3DC1493E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81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FD86-3A13-46C0-A1F8-B9000AF3E8D1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260-5A90-4F87-908D-424B0C8587D2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8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97C1-2EBA-4B7E-85BE-2D4F316FD957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CD31-555C-4756-997E-C69B9FEBD9DC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2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1E8CA-B934-4DCE-AE46-B52CC303BADC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8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0AEB-E351-43C9-A857-7C1C36B81388}" type="datetime1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1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5E53-08F6-484E-B7CD-45AC8FE0B31B}" type="datetime1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21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5AED-40BF-4A64-BDC7-B805C80708C9}" type="datetime1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4A9E-E16A-46AB-8827-2C8606AD3201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0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3B2F-A0EE-4E56-B277-BDF5E7090678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at the Informal Task force on measuring Fossil Fuel Subsidies - OECD - 18th June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D37F-B09C-44EB-8285-6299E1F1623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6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09438-DF80-441C-B238-025BD0F17BC7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at the Informal Task force on measuring Fossil Fuel Subsidies - OECD - 18th June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ovanbattista.traversa@minfin.fed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8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sv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5DCB432E-E8C2-43CC-8D6A-C4044F510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 fiscalité environnementale en Belgique 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D97001B8-F26D-4024-ABEB-56A92FA40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4349" y="2756852"/>
            <a:ext cx="4509089" cy="1444446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Jean-Baptiste Traversa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Direction Politique </a:t>
            </a:r>
            <a:r>
              <a:rPr lang="en-US" dirty="0" err="1"/>
              <a:t>fiscale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Service </a:t>
            </a:r>
            <a:r>
              <a:rPr lang="en-US" dirty="0" err="1"/>
              <a:t>d’études</a:t>
            </a:r>
            <a:r>
              <a:rPr lang="en-US" dirty="0"/>
              <a:t> -SPF Finances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giovanbattista.traversa@minfin.fed.be</a:t>
            </a:r>
            <a:r>
              <a:rPr lang="en-US" dirty="0"/>
              <a:t>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6031E62-9BBA-4F23-A3F6-76E4892A1B92}"/>
              </a:ext>
            </a:extLst>
          </p:cNvPr>
          <p:cNvSpPr txBox="1"/>
          <p:nvPr/>
        </p:nvSpPr>
        <p:spPr>
          <a:xfrm>
            <a:off x="6858001" y="4564050"/>
            <a:ext cx="5452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Présentation</a:t>
            </a:r>
            <a:r>
              <a:rPr lang="en-US" dirty="0"/>
              <a:t> du rapport </a:t>
            </a:r>
            <a:r>
              <a:rPr lang="en-US" dirty="0" err="1"/>
              <a:t>belge</a:t>
            </a:r>
            <a:endParaRPr lang="en-US" dirty="0"/>
          </a:p>
          <a:p>
            <a:r>
              <a:rPr lang="en-US" dirty="0" err="1"/>
              <a:t>Congrès</a:t>
            </a:r>
            <a:r>
              <a:rPr lang="en-US" dirty="0"/>
              <a:t> de Melbourne 2026</a:t>
            </a:r>
          </a:p>
          <a:p>
            <a:r>
              <a:rPr lang="en-US" dirty="0"/>
              <a:t>IFA Belgium</a:t>
            </a:r>
          </a:p>
          <a:p>
            <a:r>
              <a:rPr lang="en-US" dirty="0"/>
              <a:t>28 </a:t>
            </a:r>
            <a:r>
              <a:rPr lang="en-US" dirty="0" err="1"/>
              <a:t>octobre</a:t>
            </a:r>
            <a:r>
              <a:rPr lang="en-US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19815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52E488-8B71-528B-34F6-6E30273A4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4BA9512A-31FC-8CF6-A029-266C4FAF14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0393D69D-F0B3-43CE-8DEA-010C164DA5F4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ACCISES: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CARBURANTS 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(2003-2022)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6689188-B482-A620-44C0-BA8AE760D235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670CEC27-1D64-3B92-3255-4B25150B72BD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A1EDD89-832F-385C-51B8-D1C58CC0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129" y="1785817"/>
            <a:ext cx="7711568" cy="46963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1874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8F653B-7D09-1D44-20C4-3EF00C25A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BF84117-39E1-E485-2BC3-17319DB215A9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: TAUX (</a:t>
            </a: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TEP)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EE1CD86-DFB4-24A0-017E-DFE413DD39A4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90DC1731-1D78-BA0F-EE88-96C69C0EB8EE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CD2C8A21-7E59-3509-D0A9-2901409619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441189"/>
              </p:ext>
            </p:extLst>
          </p:nvPr>
        </p:nvGraphicFramePr>
        <p:xfrm>
          <a:off x="1115381" y="1606378"/>
          <a:ext cx="9708995" cy="4578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Ellipse 1">
            <a:extLst>
              <a:ext uri="{FF2B5EF4-FFF2-40B4-BE49-F238E27FC236}">
                <a16:creationId xmlns:a16="http://schemas.microsoft.com/office/drawing/2014/main" id="{974FBA10-AB6A-0D1D-9373-F92464D034A4}"/>
              </a:ext>
            </a:extLst>
          </p:cNvPr>
          <p:cNvSpPr/>
          <p:nvPr/>
        </p:nvSpPr>
        <p:spPr>
          <a:xfrm>
            <a:off x="1996691" y="5793857"/>
            <a:ext cx="1297460" cy="52750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32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70B105D2-8FB2-98DD-83CD-8DB3114E7282}"/>
              </a:ext>
            </a:extLst>
          </p:cNvPr>
          <p:cNvSpPr/>
          <p:nvPr/>
        </p:nvSpPr>
        <p:spPr>
          <a:xfrm>
            <a:off x="5659395" y="5857103"/>
            <a:ext cx="3101546" cy="409553"/>
          </a:xfrm>
          <a:prstGeom prst="ellipse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6554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8CACFB-CD57-210E-A362-B6B2F4724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4B8A778F-5444-A0A9-B912-0628C3640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517A441F-1143-8389-B804-BBCE116D9D15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: TAUX (</a:t>
            </a: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TEP)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66C1B45-8C03-1BEC-DE78-ACE3C7A89B1B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FE472B20-0639-96D6-D55C-27C27E4A5B5B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282E5B37-859D-CF3F-6F55-861584657B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908338"/>
              </p:ext>
            </p:extLst>
          </p:nvPr>
        </p:nvGraphicFramePr>
        <p:xfrm>
          <a:off x="1115381" y="1606378"/>
          <a:ext cx="9708995" cy="4578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Ellipse 1">
            <a:extLst>
              <a:ext uri="{FF2B5EF4-FFF2-40B4-BE49-F238E27FC236}">
                <a16:creationId xmlns:a16="http://schemas.microsoft.com/office/drawing/2014/main" id="{89E52F20-B326-63BB-EF03-2BCAE3A05733}"/>
              </a:ext>
            </a:extLst>
          </p:cNvPr>
          <p:cNvSpPr/>
          <p:nvPr/>
        </p:nvSpPr>
        <p:spPr>
          <a:xfrm>
            <a:off x="1890584" y="1606378"/>
            <a:ext cx="1433383" cy="401594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448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3EF7CB-FA6B-083B-E02A-D05CB1C9B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E5464076-2E18-DC8D-33F8-A94402978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6B0C88F0-5B3D-5C60-8C6F-B0F563A5D9FE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 CARBURANTS (2015-2018)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4190CF5-43F6-60AE-03AC-80880E37B238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F38685BA-BA5D-514F-4B47-45C264725AC9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6DEDA86E-D058-DAFF-2D1B-EF7CF286AB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86839"/>
              </p:ext>
            </p:extLst>
          </p:nvPr>
        </p:nvGraphicFramePr>
        <p:xfrm>
          <a:off x="1594022" y="1705232"/>
          <a:ext cx="8192528" cy="447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6748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B5E8DF-495B-6496-238D-A5B56CCF3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0E5D5F3-583B-759D-8802-7687D3591045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ACCISES CARBURANTS : </a:t>
            </a:r>
            <a:r>
              <a:rPr lang="en-US" sz="3200" dirty="0" err="1">
                <a:solidFill>
                  <a:schemeClr val="bg1"/>
                </a:solidFill>
                <a:latin typeface="+mj-lt"/>
              </a:rPr>
              <a:t>cliquet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 (2022-2023)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F1F323-B570-3098-CBB7-347D48E8DA22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3DED4C2C-102C-FA6D-B1A0-3E2C4C0CB2BF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32F07F84-076B-8049-B1DD-FFF27E3C55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356746"/>
              </p:ext>
            </p:extLst>
          </p:nvPr>
        </p:nvGraphicFramePr>
        <p:xfrm>
          <a:off x="643467" y="1675227"/>
          <a:ext cx="1090506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1068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FF3B96-4BFA-ED8D-A351-EED9537C6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CD4A246-BC68-AC52-FBB6-7D393976D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A710D54-2B48-513D-CFCB-EEB85E9CE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8512EB0B-CC25-F128-5794-EFF5A2231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3A19F9D-B547-6F31-43BF-C86B188AB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BA65D6D-9F95-6C3A-B921-4932C10F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27C0F0C8-D531-1A79-704B-7B54BCB89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dirty="0"/>
              <a:t>3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Diesel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professionnel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7519E3-C24C-12A1-B0B3-ABEDED1A7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995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1245072" y="1289765"/>
            <a:ext cx="3651101" cy="4270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5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Diesel </a:t>
            </a:r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professionnel</a:t>
            </a:r>
            <a:r>
              <a:rPr lang="en-US" sz="5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DEFINITION</a:t>
            </a:r>
          </a:p>
        </p:txBody>
      </p:sp>
      <p:sp>
        <p:nvSpPr>
          <p:cNvPr id="7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Remboursement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partiel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des droits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d'accise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sur le diesel :</a:t>
            </a:r>
            <a:b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Pour les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utilisateurs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finaux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établis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dans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l’UE</a:t>
            </a:r>
            <a:b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</a:b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concernant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les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véhicules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  <a:latin typeface="+mn-lt"/>
              </a:rPr>
              <a:t>utilisés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+mn-lt"/>
              </a:rPr>
              <a:t> pour :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le transport de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marchandises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, d’un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poids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total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en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charge de 7,5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tonnes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ou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plus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le transport de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passagers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par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autobus (service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régulier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ou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alpha val="80000"/>
                  </a:schemeClr>
                </a:solidFill>
              </a:rPr>
              <a:t>occasionnel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service de taxi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voiture de location avec chauffeur</a:t>
            </a:r>
          </a:p>
          <a:p>
            <a:pPr lvl="3"/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7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917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A7267F-0F78-23F6-8003-6653AAC9D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1E951ADF-8C43-84A8-64F5-1BFA6C0AC39F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DIESEL PROFESSIONNEL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 (2005-2025)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767394-354E-B243-0F5D-B73CA35B128D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A5681405-8514-EC59-E3BD-D7D7E7575F78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6E6EE4B8-D6EE-401D-BA24-0EA7BD85B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339180"/>
              </p:ext>
            </p:extLst>
          </p:nvPr>
        </p:nvGraphicFramePr>
        <p:xfrm>
          <a:off x="643467" y="1675227"/>
          <a:ext cx="1090506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8226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BEC87-2FEC-9ACC-4C77-33D630696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8EBEDE3-7302-C56B-1BA4-5CCAB02FC763}"/>
              </a:ext>
            </a:extLst>
          </p:cNvPr>
          <p:cNvSpPr txBox="1">
            <a:spLocks/>
          </p:cNvSpPr>
          <p:nvPr/>
        </p:nvSpPr>
        <p:spPr>
          <a:xfrm>
            <a:off x="910048" y="1396686"/>
            <a:ext cx="3896730" cy="3930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Diesel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professionnel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Accord DE GOUVERNEMNT</a:t>
            </a: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C2CD06B-7702-01FD-1EEE-6F8A0921D57A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3600" dirty="0">
                <a:latin typeface="+mn-lt"/>
              </a:rPr>
              <a:t>« </a:t>
            </a:r>
            <a:r>
              <a:rPr lang="en-US" sz="3600" i="1" dirty="0">
                <a:latin typeface="+mn-lt"/>
              </a:rPr>
              <a:t>Nous </a:t>
            </a:r>
            <a:r>
              <a:rPr lang="en-US" sz="3600" i="1" dirty="0" err="1">
                <a:latin typeface="+mn-lt"/>
              </a:rPr>
              <a:t>maintiendrons</a:t>
            </a:r>
            <a:r>
              <a:rPr lang="en-US" sz="3600" i="1" dirty="0">
                <a:latin typeface="+mn-lt"/>
              </a:rPr>
              <a:t> un </a:t>
            </a:r>
            <a:r>
              <a:rPr lang="en-US" sz="3600" i="1" dirty="0" err="1">
                <a:latin typeface="+mn-lt"/>
              </a:rPr>
              <a:t>avantage</a:t>
            </a:r>
            <a:r>
              <a:rPr lang="en-US" sz="3600" i="1" dirty="0">
                <a:latin typeface="+mn-lt"/>
              </a:rPr>
              <a:t> </a:t>
            </a:r>
            <a:r>
              <a:rPr lang="en-US" sz="3600" i="1" dirty="0" err="1">
                <a:latin typeface="+mn-lt"/>
              </a:rPr>
              <a:t>compétitif</a:t>
            </a:r>
            <a:r>
              <a:rPr lang="en-US" sz="3600" i="1" dirty="0">
                <a:latin typeface="+mn-lt"/>
              </a:rPr>
              <a:t> pour le diesel </a:t>
            </a:r>
            <a:r>
              <a:rPr lang="en-US" sz="3600" i="1" dirty="0" err="1">
                <a:latin typeface="+mn-lt"/>
              </a:rPr>
              <a:t>professionnel</a:t>
            </a:r>
            <a:r>
              <a:rPr lang="en-US" sz="3600" i="1" dirty="0">
                <a:latin typeface="+mn-lt"/>
              </a:rPr>
              <a:t>, </a:t>
            </a:r>
            <a:r>
              <a:rPr lang="en-US" sz="3600" i="1" dirty="0" err="1">
                <a:latin typeface="+mn-lt"/>
              </a:rPr>
              <a:t>suffisamment</a:t>
            </a:r>
            <a:r>
              <a:rPr lang="en-US" sz="3600" i="1" dirty="0">
                <a:latin typeface="+mn-lt"/>
              </a:rPr>
              <a:t> important par rapport à la France et aux </a:t>
            </a:r>
            <a:r>
              <a:rPr lang="en-US" sz="3600" i="1" dirty="0" err="1">
                <a:latin typeface="+mn-lt"/>
              </a:rPr>
              <a:t>autres</a:t>
            </a:r>
            <a:r>
              <a:rPr lang="en-US" sz="3600" i="1" dirty="0">
                <a:latin typeface="+mn-lt"/>
              </a:rPr>
              <a:t> pays </a:t>
            </a:r>
            <a:r>
              <a:rPr lang="en-US" sz="3600" i="1" dirty="0" err="1">
                <a:latin typeface="+mn-lt"/>
              </a:rPr>
              <a:t>voisins</a:t>
            </a:r>
            <a:r>
              <a:rPr lang="en-US" sz="3600" dirty="0">
                <a:latin typeface="+mn-lt"/>
              </a:rPr>
              <a:t>. »</a:t>
            </a:r>
          </a:p>
          <a:p>
            <a:pPr marL="0"/>
            <a:r>
              <a:rPr lang="en-US" sz="3600" dirty="0">
                <a:latin typeface="+mn-lt"/>
              </a:rPr>
              <a:t>Accord de </a:t>
            </a:r>
            <a:r>
              <a:rPr lang="en-US" sz="3600" dirty="0" err="1">
                <a:latin typeface="+mn-lt"/>
              </a:rPr>
              <a:t>gouvernement</a:t>
            </a:r>
            <a:r>
              <a:rPr lang="en-US" sz="3600" dirty="0">
                <a:latin typeface="+mn-lt"/>
              </a:rPr>
              <a:t> 2025-2029</a:t>
            </a: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05293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BBB85C-DD7C-FEA8-9113-01FC9E79F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AB3A0B98-262F-ED7A-88AA-DCA81D89DF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597A7C0D-4EB1-2C6C-DAAF-25262C362464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DIESEL PROFESSIONNEL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 (2021-2024)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D8BD3F-8A2A-7ED3-FB10-FE8B5DD5CA34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29F5D2DB-7C51-D6B1-FC74-79D9DD41376A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2F91B362-DDFA-E7CF-543E-63FD442325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266511"/>
              </p:ext>
            </p:extLst>
          </p:nvPr>
        </p:nvGraphicFramePr>
        <p:xfrm>
          <a:off x="643467" y="1675227"/>
          <a:ext cx="1090506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5523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5DCB432E-E8C2-43CC-8D6A-C4044F510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 </a:t>
            </a: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9B6E21A-F95A-47D3-AF82-B1168643C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BE" dirty="0"/>
              <a:t>Fiscalité environnementale: définition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/>
              <a:t>Accises sur les carburants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/>
              <a:t>Diesel professionnel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/>
              <a:t>Accises sur les combustibles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/>
              <a:t>Non bis in idem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/>
              <a:t>Taxation des poids lourds</a:t>
            </a:r>
          </a:p>
          <a:p>
            <a:pPr marL="457200" indent="-457200">
              <a:buFont typeface="+mj-lt"/>
              <a:buAutoNum type="arabicPeriod"/>
            </a:pPr>
            <a:r>
              <a:rPr lang="fr-BE" dirty="0"/>
              <a:t>Voitures de sociétés</a:t>
            </a:r>
          </a:p>
        </p:txBody>
      </p:sp>
    </p:spTree>
    <p:extLst>
      <p:ext uri="{BB962C8B-B14F-4D97-AF65-F5344CB8AC3E}">
        <p14:creationId xmlns:p14="http://schemas.microsoft.com/office/powerpoint/2010/main" val="92852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ED81B6-1039-CAC0-07A7-45874B557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E51DCC0F-495F-7A86-A38B-56521D62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A2E497D-C387-86B5-EA56-74769305046D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DIESEL PROFESSIONNEL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 (2021-2024)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B74520F-9A4D-845D-2E96-1029F1FE159E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3BDC09BE-0876-5338-86D2-D77F06160270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FDD85F5D-5C8D-427E-35AA-84E7AFB84CBE}"/>
              </a:ext>
            </a:extLst>
          </p:cNvPr>
          <p:cNvGraphicFramePr>
            <a:graphicFrameLocks/>
          </p:cNvGraphicFramePr>
          <p:nvPr/>
        </p:nvGraphicFramePr>
        <p:xfrm>
          <a:off x="643467" y="1675227"/>
          <a:ext cx="1090506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8113D938-D26C-1663-92C9-5536E010A552}"/>
              </a:ext>
            </a:extLst>
          </p:cNvPr>
          <p:cNvSpPr/>
          <p:nvPr/>
        </p:nvSpPr>
        <p:spPr>
          <a:xfrm>
            <a:off x="9770301" y="2490436"/>
            <a:ext cx="713984" cy="1530419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9611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2CE20F-040C-559D-3176-1860D9F16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AAC4F75-D6B4-9C89-94D3-5A02E3BB1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sur les combustibles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CC48C1-FDB6-FCBF-8A4C-0D5D1C4D2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3132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8975BB-E417-FE0B-32D4-EDBADA720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EE9FF682-1D01-1544-BED2-A4E802678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A9F97A73-954B-A1DB-D939-19BCFC0CC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D88C1B0-56BD-DE51-6467-C81548C56CE0}"/>
              </a:ext>
            </a:extLst>
          </p:cNvPr>
          <p:cNvSpPr txBox="1">
            <a:spLocks/>
          </p:cNvSpPr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: COMBUSTIBLES (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GaZ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et ELECTRICITE)</a:t>
            </a:r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CFECAF30-BFD2-4333-C7A5-F9DD36E6F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A57E2C0-B958-90C3-2BFF-6C8AE95CB189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Jusqu’en</a:t>
            </a:r>
            <a:r>
              <a:rPr lang="en-US" sz="3200" dirty="0"/>
              <a:t> 2021: Exemption </a:t>
            </a:r>
            <a:r>
              <a:rPr lang="en-US" sz="3200" dirty="0" err="1"/>
              <a:t>d’accises</a:t>
            </a:r>
            <a:r>
              <a:rPr lang="en-US" sz="3200" dirty="0"/>
              <a:t> </a:t>
            </a:r>
            <a:r>
              <a:rPr lang="en-US" sz="3200" dirty="0" err="1"/>
              <a:t>mais</a:t>
            </a:r>
            <a:r>
              <a:rPr lang="en-US" sz="3200" dirty="0"/>
              <a:t> </a:t>
            </a:r>
          </a:p>
          <a:p>
            <a:pPr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cotisation</a:t>
            </a:r>
            <a:r>
              <a:rPr lang="en-US" sz="3200" dirty="0"/>
              <a:t> </a:t>
            </a:r>
            <a:r>
              <a:rPr lang="en-US" sz="3200" dirty="0" err="1"/>
              <a:t>fédérale</a:t>
            </a:r>
            <a:r>
              <a:rPr lang="en-US" sz="3200" dirty="0"/>
              <a:t>  </a:t>
            </a:r>
          </a:p>
          <a:p>
            <a:pPr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Surcharges </a:t>
            </a:r>
            <a:r>
              <a:rPr lang="en-US" sz="3200" dirty="0" err="1"/>
              <a:t>tarifaires</a:t>
            </a:r>
            <a:r>
              <a:rPr lang="en-US" sz="3200" dirty="0"/>
              <a:t> </a:t>
            </a:r>
          </a:p>
          <a:p>
            <a:pPr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obligations de service public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Depuis</a:t>
            </a:r>
            <a:r>
              <a:rPr lang="en-US" sz="3200" dirty="0"/>
              <a:t> 1/1/2022:</a:t>
            </a:r>
          </a:p>
          <a:p>
            <a:pPr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Accises</a:t>
            </a:r>
            <a:r>
              <a:rPr lang="en-US" sz="3200" dirty="0"/>
              <a:t> sur le </a:t>
            </a:r>
            <a:r>
              <a:rPr lang="en-US" sz="3200" dirty="0" err="1"/>
              <a:t>gaz</a:t>
            </a:r>
            <a:r>
              <a:rPr lang="en-US" sz="3200" dirty="0"/>
              <a:t> et </a:t>
            </a:r>
            <a:r>
              <a:rPr lang="en-US" sz="3200" dirty="0" err="1"/>
              <a:t>l’électricité</a:t>
            </a:r>
            <a:r>
              <a:rPr lang="en-US" sz="3200" dirty="0"/>
              <a:t> </a:t>
            </a:r>
          </a:p>
          <a:p>
            <a:pPr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 Structure </a:t>
            </a:r>
            <a:r>
              <a:rPr lang="en-US" sz="3200" dirty="0" err="1"/>
              <a:t>dégressive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fonction</a:t>
            </a:r>
            <a:r>
              <a:rPr lang="en-US" sz="3200" dirty="0"/>
              <a:t> des </a:t>
            </a:r>
            <a:r>
              <a:rPr lang="en-US" sz="3200" dirty="0" err="1"/>
              <a:t>quantités</a:t>
            </a:r>
            <a:r>
              <a:rPr lang="en-US" sz="3200" dirty="0"/>
              <a:t> </a:t>
            </a:r>
            <a:r>
              <a:rPr lang="en-US" sz="3200" dirty="0" err="1"/>
              <a:t>consommées</a:t>
            </a:r>
            <a:endParaRPr lang="en-US" sz="3200" dirty="0"/>
          </a:p>
          <a:p>
            <a:pPr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Taux</a:t>
            </a:r>
            <a:r>
              <a:rPr lang="en-US" sz="3200" dirty="0"/>
              <a:t> different entre </a:t>
            </a:r>
            <a:r>
              <a:rPr lang="en-US" sz="3200" dirty="0" err="1"/>
              <a:t>professionnels</a:t>
            </a:r>
            <a:r>
              <a:rPr lang="en-US" sz="3200" dirty="0"/>
              <a:t> et non-</a:t>
            </a:r>
            <a:r>
              <a:rPr lang="en-US" sz="3200" dirty="0" err="1"/>
              <a:t>professionnels</a:t>
            </a:r>
            <a:endParaRPr lang="en-US" sz="3200" dirty="0"/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28E74789-8AF3-0353-A526-99E97CDBA47C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00009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86BC10-CDDF-6830-D657-2E254888D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C9C236B4-D5BA-D428-5B0C-ADB5D2644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CF325039-8BA0-DB46-4B29-CF4913280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EC4F712-6221-A320-6F91-6466E84E2669}"/>
              </a:ext>
            </a:extLst>
          </p:cNvPr>
          <p:cNvSpPr txBox="1">
            <a:spLocks/>
          </p:cNvSpPr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: COMBUSTIBLES (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GaZ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et ELECTRICITE)</a:t>
            </a:r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22B40B52-DC97-CB4E-6D25-85A5024295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E02FF3-04F6-3309-37A4-40AC7A39FC85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Transition </a:t>
            </a:r>
            <a:r>
              <a:rPr lang="en-US" sz="3200" dirty="0" err="1"/>
              <a:t>écologique</a:t>
            </a:r>
            <a:r>
              <a:rPr lang="en-US" sz="3200" dirty="0"/>
              <a:t>: electrification du </a:t>
            </a:r>
            <a:r>
              <a:rPr lang="en-US" sz="3200" dirty="0" err="1"/>
              <a:t>chauffage</a:t>
            </a:r>
            <a:r>
              <a:rPr lang="en-US" sz="3200" dirty="0"/>
              <a:t> </a:t>
            </a:r>
            <a:r>
              <a:rPr lang="en-US" sz="3200" dirty="0" err="1"/>
              <a:t>résidentiel</a:t>
            </a:r>
            <a:endParaRPr lang="en-US" sz="32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3200" dirty="0"/>
              <a:t>40 à 60 % des logements équipés de pompes à chaleur d’ici 2050 </a:t>
            </a:r>
            <a:r>
              <a:rPr lang="en-US" sz="3200" dirty="0"/>
              <a:t> </a:t>
            </a:r>
            <a:r>
              <a:rPr lang="en-US" sz="3200" dirty="0" err="1"/>
              <a:t>selon</a:t>
            </a:r>
            <a:r>
              <a:rPr lang="en-US" sz="3200" dirty="0"/>
              <a:t> Bureau federal du Plan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Problème</a:t>
            </a:r>
            <a:r>
              <a:rPr lang="en-US" sz="3200" dirty="0"/>
              <a:t>: ratio prix </a:t>
            </a:r>
            <a:r>
              <a:rPr lang="en-US" sz="3200" dirty="0" err="1"/>
              <a:t>gaz</a:t>
            </a:r>
            <a:r>
              <a:rPr lang="en-US" sz="3200" dirty="0"/>
              <a:t>/</a:t>
            </a:r>
            <a:r>
              <a:rPr lang="en-US" sz="3200" dirty="0" err="1"/>
              <a:t>électricité</a:t>
            </a:r>
            <a:r>
              <a:rPr lang="en-US" sz="3200" dirty="0"/>
              <a:t> trop </a:t>
            </a:r>
            <a:r>
              <a:rPr lang="en-US" sz="3200" dirty="0" err="1"/>
              <a:t>défavorable</a:t>
            </a:r>
            <a:r>
              <a:rPr lang="en-US" sz="3200" dirty="0"/>
              <a:t> à </a:t>
            </a:r>
            <a:r>
              <a:rPr lang="en-US" sz="3200" dirty="0" err="1"/>
              <a:t>l’électricité</a:t>
            </a:r>
            <a:endParaRPr lang="en-US" sz="3200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sz="3200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5FBC624D-BBED-B84B-F559-661F61DE3811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93854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85C0FF-EC4C-B39F-36BC-C605D643B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A5A90DF0-8572-D808-75B3-FAAC27CBE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432FB0D6-16F0-61E5-A11E-A68A01D3AF92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ACCISES : COMBUSTIBLES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(2021-2024)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7A852A7-F68E-022C-CE12-C390E148A746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86712BC7-9563-3549-E1B9-83111BEB79D6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6" name="Image 5" descr="Une image contenant texte, capture d’écran, Tracé, Police&#10;&#10;Le contenu généré par l’IA peut être incorrect.">
            <a:extLst>
              <a:ext uri="{FF2B5EF4-FFF2-40B4-BE49-F238E27FC236}">
                <a16:creationId xmlns:a16="http://schemas.microsoft.com/office/drawing/2014/main" id="{117D37E8-47B5-FB2D-98B4-0EAF9FAF42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852" y="1596425"/>
            <a:ext cx="9130284" cy="482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289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EDD88B-36D7-7F15-9A11-ACB402184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1D20A838-3DE2-C841-79DB-289811E54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B6AFBC9B-CA78-2B4F-98D5-21AFCB8AB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ECE42F4A-E2B4-D4E2-6873-6E186FE0EB15}"/>
              </a:ext>
            </a:extLst>
          </p:cNvPr>
          <p:cNvSpPr txBox="1">
            <a:spLocks/>
          </p:cNvSpPr>
          <p:nvPr/>
        </p:nvSpPr>
        <p:spPr>
          <a:xfrm>
            <a:off x="910048" y="1396686"/>
            <a:ext cx="3896730" cy="3930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Diesel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professionnel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Accord DE GOUVERNEMNT</a:t>
            </a: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2E396E1F-094F-69D6-F915-8D658651A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5FE0579F-7A2F-7499-C4FF-3CAF42FAC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A15C8F1C-F590-A8AC-5B61-2C5DFDB80029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+mn-lt"/>
              </a:rPr>
              <a:t>« </a:t>
            </a:r>
            <a:r>
              <a:rPr lang="fr-BE" dirty="0"/>
              <a:t>Le gouvernement examinera les modalités d’un </a:t>
            </a:r>
            <a:r>
              <a:rPr lang="fr-BE" dirty="0" err="1"/>
              <a:t>tax</a:t>
            </a:r>
            <a:r>
              <a:rPr lang="fr-BE" dirty="0"/>
              <a:t> shift sur les</a:t>
            </a:r>
          </a:p>
          <a:p>
            <a:r>
              <a:rPr lang="fr-BE" dirty="0"/>
              <a:t>produits énergétiques (électricité, gaz, mazout, ...) afin qu’il puisse contribuer à l’atteinte des objectifs climatiques.</a:t>
            </a:r>
          </a:p>
          <a:p>
            <a:r>
              <a:rPr lang="fr-BE" dirty="0"/>
              <a:t>• Le gouvernement mettra ensuite en </a:t>
            </a:r>
            <a:r>
              <a:rPr lang="fr-BE" dirty="0" err="1"/>
              <a:t>oeuvre</a:t>
            </a:r>
            <a:r>
              <a:rPr lang="fr-BE" dirty="0"/>
              <a:t> ce </a:t>
            </a:r>
            <a:r>
              <a:rPr lang="fr-BE" dirty="0" err="1"/>
              <a:t>tax</a:t>
            </a:r>
            <a:r>
              <a:rPr lang="fr-BE" dirty="0"/>
              <a:t> shift sans augmenter la facture moyenne des ménages et des entreprises.</a:t>
            </a:r>
            <a:r>
              <a:rPr lang="en-US" sz="3600" dirty="0">
                <a:latin typeface="+mn-lt"/>
              </a:rPr>
              <a:t>»</a:t>
            </a:r>
          </a:p>
          <a:p>
            <a:pPr marL="0"/>
            <a:r>
              <a:rPr lang="en-US" sz="3600" dirty="0">
                <a:latin typeface="+mn-lt"/>
              </a:rPr>
              <a:t>Accord de </a:t>
            </a:r>
            <a:r>
              <a:rPr lang="en-US" sz="3600" dirty="0" err="1">
                <a:latin typeface="+mn-lt"/>
              </a:rPr>
              <a:t>gouvernement</a:t>
            </a:r>
            <a:r>
              <a:rPr lang="en-US" sz="3600" dirty="0">
                <a:latin typeface="+mn-lt"/>
              </a:rPr>
              <a:t> 2025-2029</a:t>
            </a: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37826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1AC815-3BFF-AAFB-96C7-28ADCD632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5CD1F3A-8C14-5128-4B9B-607C74545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28BDB90-FA1C-A7D6-FEB6-86F8AE0E2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C0DE4B0C-3F09-A821-7772-F7A9A1A1F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32C0028-7954-BC6C-B0AB-08BE8E112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3C65870F-D3CB-427E-5EC0-CA6D9A64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4ECCDCE6-03A5-3A60-FAEF-E3E75F112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5.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sur les combustibles : Non bis in idem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BF3244-0944-25A6-4E94-7E6EFA405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075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10E4AB-233B-E380-FC46-A0102211A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F9BBAE03-9E55-A3F9-2791-19D8FCFE5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799E665-2A7B-2565-21C9-17053F22E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E67DC5-1740-6D78-48E0-1068718D816E}"/>
              </a:ext>
            </a:extLst>
          </p:cNvPr>
          <p:cNvSpPr txBox="1">
            <a:spLocks/>
          </p:cNvSpPr>
          <p:nvPr/>
        </p:nvSpPr>
        <p:spPr>
          <a:xfrm>
            <a:off x="910048" y="1396686"/>
            <a:ext cx="3896730" cy="3930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Principe “NON BIS IN IDEM”</a:t>
            </a: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5F1EABF8-F41A-DD12-55C4-1CB86B54F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D8C9547F-F866-F563-86BE-9121BDC1B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EC584D8A-ABD5-AD0D-E24B-6121FAC29D88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800" dirty="0">
                <a:latin typeface="+mn-lt"/>
              </a:rPr>
              <a:t>pierre angulaire du droit fiscal </a:t>
            </a:r>
          </a:p>
          <a:p>
            <a:r>
              <a:rPr lang="fr-BE" sz="2800" dirty="0">
                <a:latin typeface="+mn-lt"/>
              </a:rPr>
              <a:t> interdit de taxer deux fois le même fait générateur par des autorités différentes</a:t>
            </a:r>
          </a:p>
          <a:p>
            <a:pPr marL="0"/>
            <a:r>
              <a:rPr lang="fr-BE" sz="2800" dirty="0">
                <a:latin typeface="+mn-lt"/>
              </a:rPr>
              <a:t>BE: Interdiction pour les Régions de taxer une matière déjà soumise à un impôt fédéral </a:t>
            </a:r>
            <a:r>
              <a:rPr lang="fr-BE" sz="2000" dirty="0">
                <a:latin typeface="+mn-lt"/>
              </a:rPr>
              <a:t>(article 170, §2, de la Constitution et art. 110 loi du 23 janvier 1989)</a:t>
            </a:r>
          </a:p>
          <a:p>
            <a:pPr marL="0"/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143240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EEC0A3-DCD9-4F61-77B4-9B262BAD4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F8465516-0883-6294-A6CD-34DD02BF8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A3928AA7-43DD-F16F-0A56-88143B93B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436AB91-7A70-5D99-5C54-A944D9D785A5}"/>
              </a:ext>
            </a:extLst>
          </p:cNvPr>
          <p:cNvSpPr txBox="1">
            <a:spLocks/>
          </p:cNvSpPr>
          <p:nvPr/>
        </p:nvSpPr>
        <p:spPr>
          <a:xfrm>
            <a:off x="910048" y="1396686"/>
            <a:ext cx="3896730" cy="3930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Principe “NON BIS IN IDEM”: EXCEPTION</a:t>
            </a: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79442B98-A00B-6914-C902-1094F59B9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DF7A30CB-89A6-2083-9C0A-0B25C6A99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CD0CEF74-E203-7B02-D271-A8A461F711A5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Loi du 2 </a:t>
            </a:r>
            <a:r>
              <a:rPr kumimoji="0" lang="en-US" sz="36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juin</a:t>
            </a:r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2024</a:t>
            </a:r>
          </a:p>
          <a:p>
            <a:pPr marL="0"/>
            <a:r>
              <a:rPr lang="en-US" sz="3600" dirty="0" err="1"/>
              <a:t>Permet</a:t>
            </a:r>
            <a:r>
              <a:rPr lang="en-US" sz="3600" dirty="0"/>
              <a:t> </a:t>
            </a:r>
            <a:r>
              <a:rPr lang="en-US" sz="3600" dirty="0" err="1"/>
              <a:t>une</a:t>
            </a:r>
            <a:r>
              <a:rPr lang="en-US" sz="3600" dirty="0"/>
              <a:t> taxation </a:t>
            </a:r>
            <a:r>
              <a:rPr lang="en-US" sz="3600" dirty="0" err="1"/>
              <a:t>régionale</a:t>
            </a:r>
            <a:r>
              <a:rPr lang="en-US" sz="3600" dirty="0"/>
              <a:t> des combustibles </a:t>
            </a:r>
            <a:r>
              <a:rPr lang="en-US" sz="3600" dirty="0" err="1"/>
              <a:t>fossiles</a:t>
            </a:r>
            <a:endParaRPr lang="en-US" sz="3600" dirty="0"/>
          </a:p>
          <a:p>
            <a:pPr marL="0"/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Transition </a:t>
            </a:r>
            <a:r>
              <a:rPr kumimoji="0" lang="en-US" sz="36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énergétique</a:t>
            </a: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/>
            <a:r>
              <a:rPr lang="en-US" sz="3600" dirty="0" err="1"/>
              <a:t>Débat</a:t>
            </a: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599582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CA33D3-3037-EE7E-F3E7-A60C40E4C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911F647-5F1E-4A88-5BF7-D906DB83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5737C7-8619-0D76-1324-60082D5B7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09A00140-861E-B176-2343-43490F214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F7428E2-6099-54D2-2C77-E697DAFF1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A2D722B3-7D4F-272D-D872-21597D617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9D2AD25D-1FD6-FD9F-77BB-6C0713338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dirty="0"/>
              <a:t>6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Taxation des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poids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lourds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1F909BB-D53B-B892-2FEF-E46E037CE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04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627422D-551B-40F8-8E42-0822FAD67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La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fiscalité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environnementale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21C90AA-C2F8-4970-8024-C88F2923E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489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F06FA2-2DB0-2654-D518-27771D3E4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2EC4EED5-BECA-8395-2869-D63EF8B5F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A3A087-B54A-4ABA-31FE-A47E1BB86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2BC8E911-D916-D2AB-9E7B-E0F18A10199F}"/>
              </a:ext>
            </a:extLst>
          </p:cNvPr>
          <p:cNvSpPr txBox="1">
            <a:spLocks/>
          </p:cNvSpPr>
          <p:nvPr/>
        </p:nvSpPr>
        <p:spPr>
          <a:xfrm>
            <a:off x="910048" y="1396686"/>
            <a:ext cx="3896730" cy="3930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Eurovignette</a:t>
            </a: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67B1C52F-05D7-BE98-02B8-93B17050A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8984FC78-7E42-09C2-AC88-7C843A315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BDC449DA-59CB-DCBF-6E2C-27E0779AD029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&gt;12t</a:t>
            </a:r>
          </a:p>
          <a:p>
            <a:pPr marL="0"/>
            <a:r>
              <a:rPr kumimoji="0" lang="en-US" sz="36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Créé</a:t>
            </a:r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6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en</a:t>
            </a:r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1997</a:t>
            </a:r>
          </a:p>
          <a:p>
            <a:pPr marL="0"/>
            <a:r>
              <a:rPr lang="en-US" sz="3600" dirty="0"/>
              <a:t>DE, BE, DK, LU, NL et SE</a:t>
            </a:r>
          </a:p>
          <a:p>
            <a:pPr marL="0"/>
            <a:r>
              <a:rPr kumimoji="0" lang="en-US" sz="36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Taxation </a:t>
            </a:r>
            <a:r>
              <a:rPr kumimoji="0" lang="en-US" sz="36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forfaitaire</a:t>
            </a: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/>
            <a:r>
              <a:rPr lang="en-US" sz="3600" dirty="0" err="1"/>
              <a:t>Critère</a:t>
            </a:r>
            <a:r>
              <a:rPr lang="en-US" sz="3600" dirty="0"/>
              <a:t>: temps</a:t>
            </a: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308667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EFAE13-32F5-2ACA-D1E5-363A02602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0" name="Rectangle 10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0F6CB8E-5143-C63B-12B0-8139788B6675}"/>
              </a:ext>
            </a:extLst>
          </p:cNvPr>
          <p:cNvSpPr txBox="1">
            <a:spLocks/>
          </p:cNvSpPr>
          <p:nvPr/>
        </p:nvSpPr>
        <p:spPr>
          <a:xfrm>
            <a:off x="638882" y="639193"/>
            <a:ext cx="3571810" cy="3573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ViaPASS</a:t>
            </a:r>
          </a:p>
        </p:txBody>
      </p:sp>
      <p:sp>
        <p:nvSpPr>
          <p:cNvPr id="1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0A8B8201-7C27-F898-D920-8F97D042EFFB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883E6CE-C187-E7A2-8752-6A271F43E6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17471"/>
              </p:ext>
            </p:extLst>
          </p:nvPr>
        </p:nvGraphicFramePr>
        <p:xfrm>
          <a:off x="5499848" y="640080"/>
          <a:ext cx="5523514" cy="5550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2380">
                  <a:extLst>
                    <a:ext uri="{9D8B030D-6E8A-4147-A177-3AD203B41FA5}">
                      <a16:colId xmlns:a16="http://schemas.microsoft.com/office/drawing/2014/main" val="3090765970"/>
                    </a:ext>
                  </a:extLst>
                </a:gridCol>
                <a:gridCol w="1344940">
                  <a:extLst>
                    <a:ext uri="{9D8B030D-6E8A-4147-A177-3AD203B41FA5}">
                      <a16:colId xmlns:a16="http://schemas.microsoft.com/office/drawing/2014/main" val="946209673"/>
                    </a:ext>
                  </a:extLst>
                </a:gridCol>
                <a:gridCol w="1886194">
                  <a:extLst>
                    <a:ext uri="{9D8B030D-6E8A-4147-A177-3AD203B41FA5}">
                      <a16:colId xmlns:a16="http://schemas.microsoft.com/office/drawing/2014/main" val="3885575615"/>
                    </a:ext>
                  </a:extLst>
                </a:gridCol>
              </a:tblGrid>
              <a:tr h="2370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B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BE" sz="1300" u="none" strike="noStrike">
                          <a:effectLst/>
                        </a:rPr>
                        <a:t>Année</a:t>
                      </a:r>
                      <a:endParaRPr lang="fr-B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BE" sz="1300" u="none" strike="noStrike">
                          <a:effectLst/>
                        </a:rPr>
                        <a:t>Millions €</a:t>
                      </a:r>
                      <a:endParaRPr lang="fr-BE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710300234"/>
                  </a:ext>
                </a:extLst>
              </a:tr>
              <a:tr h="253017">
                <a:tc rowSpan="1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Eurovignette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2004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98,4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910076687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2005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128,6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187967702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2006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107,6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780448243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2007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115,7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262703412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2008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121,1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886934660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2009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148,1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622324104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2010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120,7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0304030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2011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135,4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3566892339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2012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114,2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799133413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2013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114,3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3740050999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2014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131,8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79929824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2015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115,4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130750620"/>
                  </a:ext>
                </a:extLst>
              </a:tr>
              <a:tr h="253017">
                <a:tc row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Viapass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2016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492,46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3925030520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2017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676,2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1832229667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2018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712,7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019748375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2019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717,7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237647570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2020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736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3841410654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2021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814,5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683141198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2022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829,3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365893583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2023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887,8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1447110366"/>
                  </a:ext>
                </a:extLst>
              </a:tr>
              <a:tr h="253017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>
                          <a:effectLst/>
                        </a:rPr>
                        <a:t>2024</a:t>
                      </a:r>
                      <a:endParaRPr lang="fr-B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BE" sz="1400" u="none" strike="noStrike" dirty="0">
                          <a:effectLst/>
                        </a:rPr>
                        <a:t>1015,9</a:t>
                      </a:r>
                      <a:endParaRPr lang="fr-B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1770360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4984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089521-46D8-4C60-1414-1E77CE87B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4DF80F29-907D-6A29-2E8F-CD2E047AF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95095BDF-B550-D05C-9DE8-0EFCF1FA3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0272F0CD-E1CC-BF78-2339-33070B49BDD4}"/>
              </a:ext>
            </a:extLst>
          </p:cNvPr>
          <p:cNvSpPr txBox="1">
            <a:spLocks/>
          </p:cNvSpPr>
          <p:nvPr/>
        </p:nvSpPr>
        <p:spPr>
          <a:xfrm>
            <a:off x="910048" y="1396686"/>
            <a:ext cx="3896730" cy="3930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VIAPASS: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rEGime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Juridique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76D636E7-FD40-557C-75CE-809749FE1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19D75930-1E36-FD20-DB3C-E3CF3D9F8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E9036C39-237F-7329-CE1B-9F167583788A}"/>
              </a:ext>
            </a:extLst>
          </p:cNvPr>
          <p:cNvSpPr txBox="1">
            <a:spLocks/>
          </p:cNvSpPr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3600" dirty="0"/>
              <a:t>Flandre et </a:t>
            </a:r>
            <a:r>
              <a:rPr lang="en-US" sz="3600" dirty="0" err="1"/>
              <a:t>Bruxelles</a:t>
            </a:r>
            <a:r>
              <a:rPr lang="en-US" sz="3600" dirty="0"/>
              <a:t>:</a:t>
            </a:r>
          </a:p>
          <a:p>
            <a:pPr marL="457200" lvl="1"/>
            <a:r>
              <a:rPr lang="en-US" sz="3100" dirty="0"/>
              <a:t>Taxe </a:t>
            </a:r>
            <a:r>
              <a:rPr lang="en-US" sz="3100" dirty="0" err="1"/>
              <a:t>régionale</a:t>
            </a:r>
            <a:endParaRPr lang="en-US" sz="3100" dirty="0"/>
          </a:p>
          <a:p>
            <a:pPr marL="457200" lvl="1"/>
            <a:r>
              <a:rPr lang="en-US" sz="3100" dirty="0"/>
              <a:t>Pas de TVA</a:t>
            </a:r>
            <a:endParaRPr lang="en-US" sz="3600" dirty="0"/>
          </a:p>
          <a:p>
            <a:pPr marL="0"/>
            <a:r>
              <a:rPr lang="en-US" sz="3600" dirty="0" err="1"/>
              <a:t>Région</a:t>
            </a:r>
            <a:r>
              <a:rPr lang="en-US" sz="3600" dirty="0"/>
              <a:t> </a:t>
            </a:r>
            <a:r>
              <a:rPr lang="en-US" sz="3600" dirty="0" err="1"/>
              <a:t>wallonne</a:t>
            </a:r>
            <a:r>
              <a:rPr lang="en-US" sz="3600" dirty="0"/>
              <a:t> </a:t>
            </a:r>
          </a:p>
          <a:p>
            <a:pPr marL="457200" lvl="1"/>
            <a:r>
              <a:rPr lang="en-US" sz="3100" dirty="0" err="1"/>
              <a:t>Redevance</a:t>
            </a:r>
            <a:r>
              <a:rPr lang="en-US" sz="3100" dirty="0"/>
              <a:t> </a:t>
            </a:r>
            <a:r>
              <a:rPr lang="en-US" sz="3100" dirty="0" err="1"/>
              <a:t>d’usage</a:t>
            </a:r>
            <a:r>
              <a:rPr lang="en-US" sz="3100" dirty="0"/>
              <a:t> </a:t>
            </a:r>
          </a:p>
          <a:p>
            <a:pPr marL="457200" lvl="1"/>
            <a:r>
              <a:rPr lang="en-US" sz="3100" dirty="0"/>
              <a:t>Charge </a:t>
            </a:r>
            <a:r>
              <a:rPr lang="en-US" sz="3100" dirty="0" err="1"/>
              <a:t>d’exploitation</a:t>
            </a:r>
            <a:endParaRPr lang="en-US" sz="3100" dirty="0"/>
          </a:p>
          <a:p>
            <a:pPr marL="457200" lvl="1"/>
            <a:r>
              <a:rPr lang="en-US" sz="3100" dirty="0"/>
              <a:t>TVA</a:t>
            </a:r>
          </a:p>
          <a:p>
            <a:pPr marL="228600" lvl="1" indent="0">
              <a:buNone/>
            </a:pPr>
            <a:endParaRPr kumimoji="0" lang="en-US" sz="31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739125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88049A-8ED2-A14D-4600-9FC76EC05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E614919-A79D-B7FE-68B7-48346457F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72AF54-F387-61E4-189E-0BF602F188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EFBD21B4-E19D-6BD8-38DC-CAA877B7C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1BC8922-73B7-EC0A-75F4-95D7E3C65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F6538002-2FAA-239A-D9E2-09FE29684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5CC7BA3-47B5-6A19-0A34-435618DAB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7. Voitures de sociétés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3C4D77-669B-1799-B243-C68FAA2ED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08074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943277" y="712269"/>
            <a:ext cx="3370998" cy="5502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Voitures de SOCIETE: DEFINITION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1" name="Picture 31">
            <a:extLst>
              <a:ext uri="{FF2B5EF4-FFF2-40B4-BE49-F238E27FC236}">
                <a16:creationId xmlns:a16="http://schemas.microsoft.com/office/drawing/2014/main" id="{DE22993F-3BCE-4EA2-6B35-A4DE362466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3250"/>
          <a:stretch>
            <a:fillRect/>
          </a:stretch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2" name="Tijdelijke aanduiding voor inhoud 2">
            <a:extLst>
              <a:ext uri="{FF2B5EF4-FFF2-40B4-BE49-F238E27FC236}">
                <a16:creationId xmlns:a16="http://schemas.microsoft.com/office/drawing/2014/main" id="{88775F56-FFF6-C141-11D1-36E16F125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7628947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144204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943277" y="712269"/>
            <a:ext cx="3370998" cy="5502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Voitures DE SOCIETES : CHIFFRES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5" name="Picture 44" descr="Une image contenant eau, aquarium, plante, herbe&#10;&#10;Le contenu généré par l’IA peut être incorrect.">
            <a:extLst>
              <a:ext uri="{FF2B5EF4-FFF2-40B4-BE49-F238E27FC236}">
                <a16:creationId xmlns:a16="http://schemas.microsoft.com/office/drawing/2014/main" id="{877684B9-E893-95D1-FD44-7BA42343E44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978" r="22023" b="3"/>
          <a:stretch>
            <a:fillRect/>
          </a:stretch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2" name="Tijdelijke aanduiding voor inhoud 2">
            <a:extLst>
              <a:ext uri="{FF2B5EF4-FFF2-40B4-BE49-F238E27FC236}">
                <a16:creationId xmlns:a16="http://schemas.microsoft.com/office/drawing/2014/main" id="{5E5B6676-7AC4-03DD-8739-B09AA6ACB5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3937606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484726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D13A78-1FBB-EE70-D92B-B2C05DF03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DAE0AA5-7F65-2ACC-4150-F3184DF1FE6E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Voitures de SOCIETE: CONTEXTE</a:t>
            </a: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A7E9E4D2-C116-F7E5-F093-D305A7778C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338386"/>
              </p:ext>
            </p:extLst>
          </p:nvPr>
        </p:nvGraphicFramePr>
        <p:xfrm>
          <a:off x="643467" y="1675227"/>
          <a:ext cx="1090506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64215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AVANTAGES EXTRA-SALARIAUX: % de BENEFICIAIRES</a:t>
            </a: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B33DEC42-B3E2-A9D8-4789-FF27BF82FC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304641"/>
              </p:ext>
            </p:extLst>
          </p:nvPr>
        </p:nvGraphicFramePr>
        <p:xfrm>
          <a:off x="1115381" y="1680519"/>
          <a:ext cx="9961238" cy="4377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38501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</a:rPr>
              <a:t>AVANTAGES EXTRA-SALARIAUX: </a:t>
            </a:r>
            <a:r>
              <a:rPr lang="en-US" sz="3200" dirty="0" err="1">
                <a:solidFill>
                  <a:schemeClr val="bg1"/>
                </a:solidFill>
              </a:rPr>
              <a:t>valEUR</a:t>
            </a:r>
            <a:r>
              <a:rPr lang="en-US" sz="3200" dirty="0">
                <a:solidFill>
                  <a:schemeClr val="bg1"/>
                </a:solidFill>
              </a:rPr>
              <a:t> ATN par AN (€)</a:t>
            </a: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E42344FF-AFBD-BFB0-0E6E-378AB31AF8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7436350"/>
              </p:ext>
            </p:extLst>
          </p:nvPr>
        </p:nvGraphicFramePr>
        <p:xfrm>
          <a:off x="1367624" y="1643449"/>
          <a:ext cx="9456752" cy="4414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16847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1E020063-2385-44AC-BD67-258E1F0B9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7E014A0B-5338-4077-AFE9-A90D04D44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1179576" y="1261423"/>
            <a:ext cx="9829800" cy="1325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VOITURES DE SOCIETE: CARTE CARBURANT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78127680-150F-4A90-9950-F6639257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5088F97A-8362-4967-B664-D748B846E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30F9DEDE-4318-412A-81C5-C8C90F689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09E97DE9-7844-4707-8928-1CD88ADB7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C58954E-44A5-4A0D-97A9-8A2BB43D6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804672" y="2827419"/>
            <a:ext cx="5126896" cy="3227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>
                <a:solidFill>
                  <a:schemeClr val="tx2"/>
                </a:solidFill>
              </a:rPr>
              <a:t>L’avantage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>
                <a:solidFill>
                  <a:schemeClr val="tx2"/>
                </a:solidFill>
              </a:rPr>
              <a:t>lié</a:t>
            </a:r>
            <a:r>
              <a:rPr lang="en-US" sz="1800" dirty="0">
                <a:solidFill>
                  <a:schemeClr val="tx2"/>
                </a:solidFill>
              </a:rPr>
              <a:t> à la carte carburant </a:t>
            </a:r>
            <a:r>
              <a:rPr lang="en-US" sz="1800">
                <a:solidFill>
                  <a:schemeClr val="tx2"/>
                </a:solidFill>
              </a:rPr>
              <a:t>est</a:t>
            </a:r>
            <a:r>
              <a:rPr lang="en-US" sz="1800" dirty="0">
                <a:solidFill>
                  <a:schemeClr val="tx2"/>
                </a:solidFill>
              </a:rPr>
              <a:t> fixe et ne </a:t>
            </a:r>
            <a:r>
              <a:rPr lang="en-US" sz="1800">
                <a:solidFill>
                  <a:schemeClr val="tx2"/>
                </a:solidFill>
              </a:rPr>
              <a:t>dépend</a:t>
            </a:r>
            <a:r>
              <a:rPr lang="en-US" sz="1800" dirty="0">
                <a:solidFill>
                  <a:schemeClr val="tx2"/>
                </a:solidFill>
              </a:rPr>
              <a:t> pas  :</a:t>
            </a:r>
          </a:p>
          <a:p>
            <a:pPr lvl="2">
              <a:defRPr/>
            </a:pPr>
            <a:r>
              <a:rPr lang="en-US" dirty="0">
                <a:solidFill>
                  <a:schemeClr val="tx2"/>
                </a:solidFill>
              </a:rPr>
              <a:t>du </a:t>
            </a:r>
            <a:r>
              <a:rPr lang="en-US">
                <a:solidFill>
                  <a:schemeClr val="tx2"/>
                </a:solidFill>
              </a:rPr>
              <a:t>nombre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>
                <a:solidFill>
                  <a:schemeClr val="tx2"/>
                </a:solidFill>
              </a:rPr>
              <a:t>kilomètres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parcourus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  <a:p>
            <a:pPr lvl="2">
              <a:defRPr/>
            </a:pPr>
            <a:r>
              <a:rPr lang="en-US">
                <a:solidFill>
                  <a:schemeClr val="tx2"/>
                </a:solidFill>
              </a:rPr>
              <a:t>ni</a:t>
            </a:r>
            <a:r>
              <a:rPr lang="en-US" dirty="0">
                <a:solidFill>
                  <a:schemeClr val="tx2"/>
                </a:solidFill>
              </a:rPr>
              <a:t> du prix du carburant.</a:t>
            </a:r>
          </a:p>
          <a:p>
            <a:pPr lvl="2"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0" i="0" u="none" strike="noStrike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466920E5-8640-4C24-A775-86476370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2CBA3142-5A82-43CE-87A2-EB14B17A5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EF5A1C7-9938-4A33-A5A4-2B05353B3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262A936D-E9F6-4A68-82C2-1D1CC7772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C68A9229-BBBE-4934-9700-BA72A1BB0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4CC977D-FA7E-0493-2E65-516D4DB1B2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75133"/>
              </p:ext>
            </p:extLst>
          </p:nvPr>
        </p:nvGraphicFramePr>
        <p:xfrm>
          <a:off x="6429378" y="3044685"/>
          <a:ext cx="4954694" cy="2803387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2542461">
                  <a:extLst>
                    <a:ext uri="{9D8B030D-6E8A-4147-A177-3AD203B41FA5}">
                      <a16:colId xmlns:a16="http://schemas.microsoft.com/office/drawing/2014/main" val="3294297085"/>
                    </a:ext>
                  </a:extLst>
                </a:gridCol>
                <a:gridCol w="2412233">
                  <a:extLst>
                    <a:ext uri="{9D8B030D-6E8A-4147-A177-3AD203B41FA5}">
                      <a16:colId xmlns:a16="http://schemas.microsoft.com/office/drawing/2014/main" val="3585059090"/>
                    </a:ext>
                  </a:extLst>
                </a:gridCol>
              </a:tblGrid>
              <a:tr h="1248979"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BE" sz="2500" b="0" u="none" strike="noStrike" cap="none" spc="0">
                          <a:solidFill>
                            <a:schemeClr val="bg1"/>
                          </a:solidFill>
                          <a:effectLst/>
                        </a:rPr>
                        <a:t>Carte carburant : subvention estimée (en millions)</a:t>
                      </a:r>
                      <a:endParaRPr lang="fr-BE" sz="2500" b="0" i="0" u="none" strike="noStrike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322" marR="295994" marT="141532" marB="29599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546319"/>
                  </a:ext>
                </a:extLst>
              </a:tr>
              <a:tr h="77720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BE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fr-BE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322" marR="295994" marT="141532" marB="2959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BE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222</a:t>
                      </a:r>
                      <a:endParaRPr lang="fr-BE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322" marR="295994" marT="141532" marB="2959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466621"/>
                  </a:ext>
                </a:extLst>
              </a:tr>
              <a:tr h="77720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BE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fr-BE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322" marR="295994" marT="141532" marB="2959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fr-BE" sz="1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679</a:t>
                      </a:r>
                      <a:endParaRPr lang="fr-BE" sz="19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322" marR="295994" marT="141532" marB="295994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465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2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1235E7-DE4C-DAF3-549F-B1945C60A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2C74554C-740A-39C0-3D17-1238449580D1}"/>
              </a:ext>
            </a:extLst>
          </p:cNvPr>
          <p:cNvSpPr txBox="1">
            <a:spLocks/>
          </p:cNvSpPr>
          <p:nvPr/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FISCALITE ENVIRONNEMTALE: DEFINITION</a:t>
            </a:r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8939A1-6C46-EA52-F26E-E27A30CA884A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Une </a:t>
            </a:r>
            <a:r>
              <a:rPr lang="en-US" sz="3200" dirty="0" err="1"/>
              <a:t>taxe</a:t>
            </a:r>
            <a:r>
              <a:rPr lang="en-US" sz="3200" dirty="0"/>
              <a:t> </a:t>
            </a:r>
            <a:r>
              <a:rPr lang="en-US" sz="3200" dirty="0" err="1"/>
              <a:t>environnementale</a:t>
            </a:r>
            <a:r>
              <a:rPr lang="en-US" sz="3200" dirty="0"/>
              <a:t> </a:t>
            </a:r>
            <a:r>
              <a:rPr lang="en-US" sz="3200" dirty="0" err="1"/>
              <a:t>est</a:t>
            </a:r>
            <a:r>
              <a:rPr lang="en-US" sz="3200" dirty="0"/>
              <a:t> un </a:t>
            </a:r>
            <a:r>
              <a:rPr lang="en-US" sz="3200" dirty="0" err="1"/>
              <a:t>impôt</a:t>
            </a:r>
            <a:r>
              <a:rPr lang="en-US" sz="3200" dirty="0"/>
              <a:t> :</a:t>
            </a:r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avec un impact </a:t>
            </a:r>
            <a:r>
              <a:rPr lang="en-US" sz="3200" dirty="0" err="1"/>
              <a:t>négatif</a:t>
            </a:r>
            <a:r>
              <a:rPr lang="en-US" sz="3200" dirty="0"/>
              <a:t> </a:t>
            </a:r>
            <a:r>
              <a:rPr lang="en-US" sz="3200" dirty="0" err="1"/>
              <a:t>spécifique</a:t>
            </a:r>
            <a:r>
              <a:rPr lang="en-US" sz="3200" dirty="0"/>
              <a:t> et </a:t>
            </a:r>
            <a:r>
              <a:rPr lang="en-US" sz="3200" dirty="0" err="1"/>
              <a:t>prouvé</a:t>
            </a:r>
            <a:r>
              <a:rPr lang="en-US" sz="3200" dirty="0"/>
              <a:t> sur </a:t>
            </a:r>
            <a:r>
              <a:rPr lang="en-US" sz="3200" dirty="0" err="1"/>
              <a:t>l’environnement</a:t>
            </a:r>
            <a:r>
              <a:rPr lang="en-US" sz="3200" dirty="0"/>
              <a:t>. </a:t>
            </a:r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dont</a:t>
            </a:r>
            <a:r>
              <a:rPr lang="en-US" sz="3200" dirty="0"/>
              <a:t> la base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une</a:t>
            </a:r>
            <a:r>
              <a:rPr lang="en-US" sz="3200" dirty="0"/>
              <a:t> </a:t>
            </a:r>
            <a:r>
              <a:rPr lang="en-US" sz="3200" dirty="0" err="1"/>
              <a:t>entité</a:t>
            </a:r>
            <a:r>
              <a:rPr lang="en-US" sz="3200" dirty="0"/>
              <a:t> physique </a:t>
            </a:r>
          </a:p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err="1"/>
              <a:t>exprimé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euros </a:t>
            </a:r>
          </a:p>
          <a:p>
            <a:pPr marL="228600" lvl="1" defTabSz="914400"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 marL="228600" lvl="1" defTabSz="914400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Source: Eurostat</a:t>
            </a: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FBB9E643-04B1-42CD-02FC-861B6EE28C36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418726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6412091" y="501651"/>
            <a:ext cx="4395340" cy="17162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VOITURES DE SOCIETE: COMPARAISON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Graphic 28" descr="Taxi">
            <a:extLst>
              <a:ext uri="{FF2B5EF4-FFF2-40B4-BE49-F238E27FC236}">
                <a16:creationId xmlns:a16="http://schemas.microsoft.com/office/drawing/2014/main" id="{19F5919B-54D8-6D51-C46B-E0807CD071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9143" y="818188"/>
            <a:ext cx="5221625" cy="522162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6BE6B38-8265-500D-026E-BFA7F6F42E2D}"/>
              </a:ext>
            </a:extLst>
          </p:cNvPr>
          <p:cNvSpPr txBox="1"/>
          <p:nvPr/>
        </p:nvSpPr>
        <p:spPr>
          <a:xfrm>
            <a:off x="6392583" y="2645922"/>
            <a:ext cx="4434721" cy="37104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«</a:t>
            </a:r>
            <a:r>
              <a:rPr lang="en-US" sz="2000" b="0" i="1" u="none" strike="noStrike" baseline="0" dirty="0">
                <a:solidFill>
                  <a:schemeClr val="tx1">
                    <a:alpha val="80000"/>
                  </a:schemeClr>
                </a:solidFill>
              </a:rPr>
              <a:t>The total annual subsidy per car is highest in Belgium</a:t>
            </a:r>
            <a:r>
              <a:rPr lang="en-US" sz="2000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» </a:t>
            </a:r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Harding, M. (2014), “Personal Tax Treatment of Company Cars and Commuting Expenses: Estimating the Fiscal and Environmental Costs”, </a:t>
            </a:r>
            <a:r>
              <a:rPr lang="en-US" sz="2000" b="0" i="1" u="none" strike="noStrike" baseline="0" dirty="0">
                <a:solidFill>
                  <a:schemeClr val="tx1">
                    <a:alpha val="80000"/>
                  </a:schemeClr>
                </a:solidFill>
              </a:rPr>
              <a:t>OECD Taxation Working Papers</a:t>
            </a:r>
            <a:r>
              <a:rPr lang="en-US" sz="2000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, No. 20, OECD Publishing, Paris.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2594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1245072" y="1289765"/>
            <a:ext cx="3651101" cy="4270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5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Voitures de SOCIETES: RECOMMANDATION DU CONSEIL De L’UE</a:t>
            </a:r>
          </a:p>
        </p:txBody>
      </p:sp>
      <p:sp>
        <p:nvSpPr>
          <p:cNvPr id="3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b="0" i="0" u="none" strike="noStrike" baseline="0" dirty="0">
              <a:solidFill>
                <a:schemeClr val="tx1">
                  <a:alpha val="80000"/>
                </a:schemeClr>
              </a:solidFill>
            </a:endParaRPr>
          </a:p>
          <a:p>
            <a:pPr lvl="1">
              <a:defRPr/>
            </a:pPr>
            <a:r>
              <a:rPr lang="en-US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«</a:t>
            </a:r>
            <a:r>
              <a:rPr lang="fr-BE" dirty="0"/>
              <a:t>Les possibilités offertes par le déplacement de la charge fiscale vers des bases imposables plus propices à la croissance pourraient être davantage exploitées. Les recettes des taxes environnementales restent parmi les plus faibles de l’UE. En effet, le passage à une fiscalité réellement «verte» présente également de fortes potentialités, entre autres pour s'attaquer au traitement fiscal favorable réservé aux voitures de société, qui contribuent à la pollution atmosphérique, à la congestion du trafic et aux émissions de gaz à effet de serre</a:t>
            </a:r>
            <a:r>
              <a:rPr lang="en-US" i="1" dirty="0">
                <a:solidFill>
                  <a:schemeClr val="tx1">
                    <a:alpha val="80000"/>
                  </a:schemeClr>
                </a:solidFill>
                <a:effectLst/>
              </a:rPr>
              <a:t>.</a:t>
            </a:r>
            <a:r>
              <a:rPr lang="en-US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» </a:t>
            </a:r>
          </a:p>
          <a:p>
            <a:pPr marL="457200" lvl="1">
              <a:defRPr/>
            </a:pPr>
            <a:endParaRPr lang="en-US" b="0" i="0" u="none" strike="noStrike" baseline="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 fontAlgn="base">
              <a:buNone/>
            </a:pPr>
            <a:r>
              <a:rPr lang="fr-BE" sz="2200" dirty="0">
                <a:latin typeface="+mn-lt"/>
              </a:rPr>
              <a:t>RECOMMANDATION DU CONSEIL concernant le programme national de réforme de la Belgique pour 2018</a:t>
            </a:r>
            <a:br>
              <a:rPr lang="fr-BE" sz="2200" dirty="0">
                <a:latin typeface="+mn-lt"/>
              </a:rPr>
            </a:br>
            <a:r>
              <a:rPr lang="fr-BE" sz="2200" dirty="0">
                <a:latin typeface="+mn-lt"/>
              </a:rPr>
              <a:t>et portant avis du Conseil sur le programme de stabilité de la Belgique pour 2018</a:t>
            </a:r>
          </a:p>
          <a:p>
            <a:pPr lvl="1">
              <a:defRPr/>
            </a:pPr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3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4100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1245072" y="1289765"/>
            <a:ext cx="3651101" cy="4270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VOITURES DE SOCIETE: OCDE</a:t>
            </a:r>
          </a:p>
        </p:txBody>
      </p:sp>
      <p:sp>
        <p:nvSpPr>
          <p:cNvPr id="3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r>
              <a:rPr lang="en-US" sz="3600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« </a:t>
            </a:r>
            <a:r>
              <a:rPr lang="en-US" sz="3600" i="1" dirty="0">
                <a:solidFill>
                  <a:schemeClr val="tx1">
                    <a:alpha val="80000"/>
                  </a:schemeClr>
                </a:solidFill>
                <a:effectLst/>
              </a:rPr>
              <a:t>Abolish the </a:t>
            </a:r>
            <a:r>
              <a:rPr lang="en-US" sz="3600" i="1" dirty="0" err="1">
                <a:solidFill>
                  <a:schemeClr val="tx1">
                    <a:alpha val="80000"/>
                  </a:schemeClr>
                </a:solidFill>
                <a:effectLst/>
              </a:rPr>
              <a:t>favourable</a:t>
            </a:r>
            <a:r>
              <a:rPr lang="en-US" sz="3600" i="1" dirty="0">
                <a:solidFill>
                  <a:schemeClr val="tx1">
                    <a:alpha val="80000"/>
                  </a:schemeClr>
                </a:solidFill>
                <a:effectLst/>
              </a:rPr>
              <a:t> tax treatment of company cars </a:t>
            </a:r>
            <a:r>
              <a:rPr lang="en-US" sz="3600" b="0" i="0" u="none" strike="noStrike" baseline="0" dirty="0">
                <a:solidFill>
                  <a:schemeClr val="tx1">
                    <a:alpha val="80000"/>
                  </a:schemeClr>
                </a:solidFill>
              </a:rPr>
              <a:t>» </a:t>
            </a:r>
          </a:p>
          <a:p>
            <a:pPr marL="457200" lvl="1">
              <a:defRPr/>
            </a:pPr>
            <a:endParaRPr lang="en-US" b="0" i="0" u="none" strike="noStrike" baseline="0" dirty="0">
              <a:solidFill>
                <a:schemeClr val="tx1">
                  <a:alpha val="80000"/>
                </a:schemeClr>
              </a:solidFill>
            </a:endParaRPr>
          </a:p>
          <a:p>
            <a:pPr marL="457200" lvl="1">
              <a:defRPr/>
            </a:pPr>
            <a:r>
              <a:rPr lang="en-US" sz="1600" dirty="0">
                <a:solidFill>
                  <a:schemeClr val="tx1">
                    <a:alpha val="80000"/>
                  </a:schemeClr>
                </a:solidFill>
                <a:effectLst/>
              </a:rPr>
              <a:t>OECD (2021), OECD Environmental Performance Reviews: Belgium 2021, OECD Environmental Performance Reviews, OECD</a:t>
            </a:r>
            <a:br>
              <a:rPr lang="en-US" sz="16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alpha val="80000"/>
                  </a:schemeClr>
                </a:solidFill>
                <a:effectLst/>
              </a:rPr>
              <a:t>Publishing, Paris, https://doi.org/10.1787/738553c5-en</a:t>
            </a:r>
            <a:endParaRPr lang="en-US" sz="1600" b="0" i="0" u="none" strike="noStrike" baseline="0" dirty="0">
              <a:solidFill>
                <a:schemeClr val="tx1">
                  <a:alpha val="80000"/>
                </a:schemeClr>
              </a:solidFill>
            </a:endParaRPr>
          </a:p>
          <a:p>
            <a:pPr lvl="1">
              <a:defRPr/>
            </a:pPr>
            <a:endParaRPr lang="en-US" i="1" dirty="0">
              <a:solidFill>
                <a:schemeClr val="tx1">
                  <a:alpha val="80000"/>
                </a:schemeClr>
              </a:solidFill>
            </a:endParaRPr>
          </a:p>
          <a:p>
            <a:pPr lvl="1">
              <a:defRPr/>
            </a:pPr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 dirty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3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443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ACB05-8638-CAC3-0024-771A02CAC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3E13E1FD-A9DB-ACB2-489D-69726BC1FE0F}"/>
              </a:ext>
            </a:extLst>
          </p:cNvPr>
          <p:cNvSpPr txBox="1">
            <a:spLocks/>
          </p:cNvSpPr>
          <p:nvPr/>
        </p:nvSpPr>
        <p:spPr>
          <a:xfrm>
            <a:off x="630936" y="495992"/>
            <a:ext cx="4195140" cy="56388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r>
              <a:rPr lang="fr-BE" sz="4800" dirty="0">
                <a:solidFill>
                  <a:schemeClr val="tx1"/>
                </a:solidFill>
              </a:rPr>
              <a:t>VOITURES DE SOCIETE : REFORME DE 2021</a:t>
            </a:r>
          </a:p>
        </p:txBody>
      </p:sp>
      <p:graphicFrame>
        <p:nvGraphicFramePr>
          <p:cNvPr id="12" name="Tijdelijke aanduiding voor inhoud 2">
            <a:extLst>
              <a:ext uri="{FF2B5EF4-FFF2-40B4-BE49-F238E27FC236}">
                <a16:creationId xmlns:a16="http://schemas.microsoft.com/office/drawing/2014/main" id="{B79A328C-524C-78E1-2F38-B9E21AD713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549866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306B0278-7898-36D9-6C99-C32F81578A26}"/>
              </a:ext>
            </a:extLst>
          </p:cNvPr>
          <p:cNvSpPr txBox="1">
            <a:spLocks/>
          </p:cNvSpPr>
          <p:nvPr/>
        </p:nvSpPr>
        <p:spPr>
          <a:xfrm>
            <a:off x="-449101" y="-524991"/>
            <a:ext cx="3201366" cy="33874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fr-BE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624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EBFA723-5A7B-472D-ABD7-1526B8D3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6B27065-399A-4CF7-BF70-CF79B9848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F22986C-DDF7-4109-9D6A-006800D6B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6" y="52996"/>
            <a:ext cx="6093363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C025298-F835-4B83-A3A3-6555157E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7106C81-A3F0-4DA0-9368-6BBCDB964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4B3B35E8-1AF4-4D76-93A5-B0B088408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804672" y="3121701"/>
            <a:ext cx="3658053" cy="17865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VENTE VOITURE: SOCIETE  VS PARTICULIER</a:t>
            </a:r>
          </a:p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(ETUDE </a:t>
            </a:r>
            <a:r>
              <a:rPr lang="en-US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TRanSPORT</a:t>
            </a:r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&amp;ENVIRONMENT  2024)</a:t>
            </a:r>
          </a:p>
        </p:txBody>
      </p:sp>
      <p:pic>
        <p:nvPicPr>
          <p:cNvPr id="4" name="Image 3" descr="Une image contenant texte, capture d’écran, diagramme, Parallèle&#10;&#10;Description générée automatiquement">
            <a:extLst>
              <a:ext uri="{FF2B5EF4-FFF2-40B4-BE49-F238E27FC236}">
                <a16:creationId xmlns:a16="http://schemas.microsoft.com/office/drawing/2014/main" id="{2C6DF69D-2421-71BA-D6F8-3B1439729A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" b="-4"/>
          <a:stretch>
            <a:fillRect/>
          </a:stretch>
        </p:blipFill>
        <p:spPr>
          <a:xfrm>
            <a:off x="6379341" y="1002781"/>
            <a:ext cx="5029200" cy="4844674"/>
          </a:xfrm>
          <a:prstGeom prst="rect">
            <a:avLst/>
          </a:prstGeom>
          <a:ln w="9525">
            <a:noFill/>
          </a:ln>
        </p:spPr>
      </p:pic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8524192" y="1607305"/>
            <a:ext cx="3264154" cy="4450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3600" b="0" i="0" u="none" strike="noStrike" baseline="0" dirty="0"/>
          </a:p>
          <a:p>
            <a:pPr marL="457200"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5FE443A-DAAD-E4C5-E4BB-87CD66B7F8CD}"/>
              </a:ext>
            </a:extLst>
          </p:cNvPr>
          <p:cNvSpPr/>
          <p:nvPr/>
        </p:nvSpPr>
        <p:spPr>
          <a:xfrm>
            <a:off x="10263275" y="1172979"/>
            <a:ext cx="768096" cy="29260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31975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50F73-6C3F-E499-6609-071AC1FD9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7E18673B-F374-53A2-BA15-BE400C0183A9}"/>
              </a:ext>
            </a:extLst>
          </p:cNvPr>
          <p:cNvSpPr txBox="1">
            <a:spLocks/>
          </p:cNvSpPr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fr-BE" sz="4000" dirty="0">
                <a:solidFill>
                  <a:schemeClr val="bg1"/>
                </a:solidFill>
              </a:rPr>
              <a:t>AUTO AZIENDALI: </a:t>
            </a:r>
            <a:r>
              <a:rPr lang="fr-BE" sz="4000" dirty="0" err="1">
                <a:solidFill>
                  <a:schemeClr val="bg1"/>
                </a:solidFill>
              </a:rPr>
              <a:t>Evoluzione</a:t>
            </a:r>
            <a:r>
              <a:rPr lang="fr-BE" sz="4000" dirty="0">
                <a:solidFill>
                  <a:schemeClr val="bg1"/>
                </a:solidFill>
              </a:rPr>
              <a:t> DEL PARCO DI AUTO</a:t>
            </a:r>
            <a:endParaRPr lang="en-US" sz="4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C7B01A36-8AB6-DCE7-F7DB-333DEC94D2C7}"/>
              </a:ext>
            </a:extLst>
          </p:cNvPr>
          <p:cNvGraphicFramePr>
            <a:graphicFrameLocks/>
          </p:cNvGraphicFramePr>
          <p:nvPr/>
        </p:nvGraphicFramePr>
        <p:xfrm>
          <a:off x="643467" y="1675227"/>
          <a:ext cx="1090506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7B58CA62-2400-70E0-A2C1-253BF8C4ADF7}"/>
              </a:ext>
            </a:extLst>
          </p:cNvPr>
          <p:cNvGraphicFramePr>
            <a:graphicFrameLocks/>
          </p:cNvGraphicFramePr>
          <p:nvPr/>
        </p:nvGraphicFramePr>
        <p:xfrm>
          <a:off x="1203158" y="1892300"/>
          <a:ext cx="10026315" cy="4394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D3727796-ED07-6C55-8C71-A79AB945313F}"/>
              </a:ext>
            </a:extLst>
          </p:cNvPr>
          <p:cNvGraphicFramePr>
            <a:graphicFrameLocks/>
          </p:cNvGraphicFramePr>
          <p:nvPr/>
        </p:nvGraphicFramePr>
        <p:xfrm>
          <a:off x="962527" y="1774008"/>
          <a:ext cx="10586006" cy="439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186842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9A5FB4-16AF-4026-B963-7F474B6D1FDF}"/>
              </a:ext>
            </a:extLst>
          </p:cNvPr>
          <p:cNvSpPr txBox="1">
            <a:spLocks/>
          </p:cNvSpPr>
          <p:nvPr/>
        </p:nvSpPr>
        <p:spPr>
          <a:xfrm>
            <a:off x="1245072" y="1289765"/>
            <a:ext cx="3651101" cy="4270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VOITURES DE SOCIETE: FMI</a:t>
            </a:r>
          </a:p>
        </p:txBody>
      </p:sp>
      <p:sp>
        <p:nvSpPr>
          <p:cNvPr id="34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4A48A52-D461-45FA-B352-44FA85F14754}"/>
              </a:ext>
            </a:extLst>
          </p:cNvPr>
          <p:cNvSpPr txBox="1">
            <a:spLocks/>
          </p:cNvSpPr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>
              <a:defRPr/>
            </a:pPr>
            <a:r>
              <a:rPr lang="en-US" i="1">
                <a:solidFill>
                  <a:schemeClr val="tx1">
                    <a:alpha val="80000"/>
                  </a:schemeClr>
                </a:solidFill>
                <a:effectLst/>
              </a:rPr>
              <a:t>“The agreement to amend and “green” the company car regime is an important first step, the complete elimination of this benefit should remain a longer-term objective”</a:t>
            </a:r>
          </a:p>
          <a:p>
            <a:pPr marL="457200" lvl="1">
              <a:defRPr/>
            </a:pPr>
            <a:endParaRPr lang="en-US" i="1">
              <a:solidFill>
                <a:schemeClr val="tx1">
                  <a:alpha val="80000"/>
                </a:schemeClr>
              </a:solidFill>
            </a:endParaRPr>
          </a:p>
          <a:p>
            <a:pPr marL="457200" lvl="1">
              <a:defRPr/>
            </a:pPr>
            <a:r>
              <a:rPr lang="en-US">
                <a:solidFill>
                  <a:schemeClr val="tx1">
                    <a:alpha val="80000"/>
                  </a:schemeClr>
                </a:solidFill>
                <a:effectLst/>
              </a:rPr>
              <a:t>IMF, </a:t>
            </a:r>
            <a:r>
              <a:rPr lang="en-US" i="1">
                <a:solidFill>
                  <a:schemeClr val="tx1">
                    <a:alpha val="80000"/>
                  </a:schemeClr>
                </a:solidFill>
                <a:effectLst/>
              </a:rPr>
              <a:t>Belgium selected issues</a:t>
            </a:r>
            <a:r>
              <a:rPr lang="en-US">
                <a:solidFill>
                  <a:schemeClr val="tx1">
                    <a:alpha val="80000"/>
                  </a:schemeClr>
                </a:solidFill>
                <a:effectLst/>
              </a:rPr>
              <a:t>,  Country Report No. 21/210, September 2021</a:t>
            </a:r>
            <a:endParaRPr lang="en-US" i="1">
              <a:solidFill>
                <a:schemeClr val="tx1">
                  <a:alpha val="80000"/>
                </a:schemeClr>
              </a:solidFill>
            </a:endParaRPr>
          </a:p>
          <a:p>
            <a:pPr marL="457200" lvl="1">
              <a:defRPr/>
            </a:pPr>
            <a:endParaRPr lang="en-US">
              <a:solidFill>
                <a:schemeClr val="tx1">
                  <a:alpha val="80000"/>
                </a:schemeClr>
              </a:solidFill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b="0" i="0" u="none" strike="noStrike" cap="none" spc="0" normalizeH="0" baseline="0" noProof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38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9196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D5B722-A9D3-6BD2-B505-58A1EEDBF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881F7C08-1042-098F-D76C-801EDC9CCB46}"/>
              </a:ext>
            </a:extLst>
          </p:cNvPr>
          <p:cNvSpPr txBox="1">
            <a:spLocks/>
          </p:cNvSpPr>
          <p:nvPr/>
        </p:nvSpPr>
        <p:spPr>
          <a:xfrm>
            <a:off x="479394" y="1070800"/>
            <a:ext cx="3939688" cy="5583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</a:pPr>
            <a:r>
              <a:rPr lang="en-US" sz="7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FiscalitE environnementale: Resumé</a:t>
            </a:r>
          </a:p>
        </p:txBody>
      </p:sp>
      <p:cxnSp>
        <p:nvCxnSpPr>
          <p:cNvPr id="51" name="Straight Connector 4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Tijdelijke aanduiding voor inhoud 2">
            <a:extLst>
              <a:ext uri="{FF2B5EF4-FFF2-40B4-BE49-F238E27FC236}">
                <a16:creationId xmlns:a16="http://schemas.microsoft.com/office/drawing/2014/main" id="{4EE36D31-A9CB-12A1-F075-D9AE8CEFC7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70984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03639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BDE7BA-8503-376D-458A-A9DFF838A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DC080C56-7A98-4134-2CA0-818CDA5A8B7D}"/>
              </a:ext>
            </a:extLst>
          </p:cNvPr>
          <p:cNvSpPr txBox="1">
            <a:spLocks/>
          </p:cNvSpPr>
          <p:nvPr/>
        </p:nvSpPr>
        <p:spPr>
          <a:xfrm>
            <a:off x="3880430" y="583345"/>
            <a:ext cx="7160357" cy="416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</a:pPr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Merci pour VOTRE ATTENTION</a:t>
            </a:r>
          </a:p>
        </p:txBody>
      </p:sp>
      <p:sp>
        <p:nvSpPr>
          <p:cNvPr id="44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6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8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4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3E670302-8719-83A8-CEF3-77CDE42656A3}"/>
              </a:ext>
            </a:extLst>
          </p:cNvPr>
          <p:cNvSpPr txBox="1">
            <a:spLocks/>
          </p:cNvSpPr>
          <p:nvPr/>
        </p:nvSpPr>
        <p:spPr>
          <a:xfrm>
            <a:off x="8524192" y="1607305"/>
            <a:ext cx="3264154" cy="4450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3600" b="0" i="0" u="none" strike="noStrike" baseline="0" dirty="0"/>
          </a:p>
          <a:p>
            <a:pPr marL="457200"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816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7EBAC1-1E57-F509-3D1F-C4402CD7A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33F2C64-0931-0F7A-F88E-C8B1629168ED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FISCALITE ENVIRONNEMTALE: ORDRE DE GRANDEUR</a:t>
            </a:r>
          </a:p>
        </p:txBody>
      </p:sp>
      <p:pic>
        <p:nvPicPr>
          <p:cNvPr id="2" name="Image 1" descr="Une image contenant texte, capture d’écran, Tracé, nombre&#10;&#10;Le contenu généré par l’IA peut être incorrect.">
            <a:extLst>
              <a:ext uri="{FF2B5EF4-FFF2-40B4-BE49-F238E27FC236}">
                <a16:creationId xmlns:a16="http://schemas.microsoft.com/office/drawing/2014/main" id="{60AF5AA8-5C25-9B67-C59B-1F649342E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8692" y="1675227"/>
            <a:ext cx="7034615" cy="4394199"/>
          </a:xfrm>
          <a:prstGeom prst="rect">
            <a:avLst/>
          </a:prstGeom>
          <a:noFill/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144D1A74-8D3D-4922-B8EB-B97B485D4F11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D11349CF-8872-C526-C9AA-C9D95787C9AF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7743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FDB319-3C38-BC24-1999-BC63AC5E6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13A9C9A2-ACFD-BF27-8807-E9B964DCD1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06DB203-6669-0802-F90A-D4E36BCDBEAF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FISCALITE </a:t>
            </a: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ENVIRONNEMenTALE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 COMPARAISON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CCEDF98-4EB0-A371-EAE7-885601A5DA1B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FDBBE49-2D14-CCE1-32C2-16E22638FBA0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B910BAA-1D0B-D349-053E-25905A063B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70" y="2081529"/>
            <a:ext cx="7611762" cy="44742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199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F45612-93F7-D42A-42C4-F64510F32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6BE22690-95EB-46E4-8707-501DFF44B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7DD10AD-1552-951F-7438-16D18EB73D52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FISCALITE ENVIRONNEMTALE: 4 categories (2002-2022)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038E736-2CC5-7B1F-2686-8D3F054AE070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B5F60B32-4FEE-9EA8-E2A4-CB975AFD0DBC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F714E02-67EA-AE04-2C84-CD467E9A5E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655" y="1760898"/>
            <a:ext cx="7610826" cy="4503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7354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CFB9FE-A387-7836-0795-7A0B35BED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0807A89E-660F-C9C4-6C2E-A92BEAB69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3E9975F-EE5F-4B0A-BD49-24EC0F570D4B}"/>
              </a:ext>
            </a:extLst>
          </p:cNvPr>
          <p:cNvSpPr txBox="1">
            <a:spLocks/>
          </p:cNvSpPr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kern="1200" cap="all" baseline="0">
                <a:solidFill>
                  <a:srgbClr val="C3AE91"/>
                </a:solidFill>
                <a:latin typeface="Titillium" panose="00000500000000000000" pitchFamily="50" charset="0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FISCALITE ENVIRONNEMTALE: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FED vs REG 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(2002-2022)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9356C87-E919-D4C4-BCDE-08165A57BF63}"/>
              </a:ext>
            </a:extLst>
          </p:cNvPr>
          <p:cNvSpPr txBox="1"/>
          <p:nvPr/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C2718583-616A-5904-FA6D-53896FD26AC5}"/>
              </a:ext>
            </a:extLst>
          </p:cNvPr>
          <p:cNvSpPr txBox="1">
            <a:spLocks/>
          </p:cNvSpPr>
          <p:nvPr/>
        </p:nvSpPr>
        <p:spPr>
          <a:xfrm>
            <a:off x="1367624" y="2490436"/>
            <a:ext cx="9708995" cy="3567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500" kern="1200" baseline="0">
                <a:solidFill>
                  <a:schemeClr val="tx1"/>
                </a:solidFill>
                <a:latin typeface="Titillium" panose="00000500000000000000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685800" marR="0" lvl="1" fontAlgn="auto">
              <a:spcBef>
                <a:spcPts val="5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575DEE4-3062-6D90-8478-B119ACE440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714" y="2087879"/>
            <a:ext cx="6734431" cy="41208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975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E8DC36-411B-54B8-475F-B58D3A9C3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0D2B4FE-A38E-725A-C9C6-23C70690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8A0CAC-817E-B38F-D5E0-D4E425C43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27AA0D9F-8539-0788-E067-8D25EB3C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39E47EC-1A0B-701C-EF0B-4A73ECA4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63534DCD-1FED-E50B-CB16-CDE1FA4A4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44A4459D-7F86-3302-B9C4-EE2F377F3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dirty="0"/>
              <a:t>2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Accises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sur les carburants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57E675-7E8B-0CDB-DDBF-97307DDF9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82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0d7bcdc-b0e3-4a05-b738-af2f68cbc827">
      <UserInfo>
        <DisplayName>Gael J-M. Declercq (MINFIN)</DisplayName>
        <AccountId>606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BABA16505A2F478BAF532AD996636D" ma:contentTypeVersion="13" ma:contentTypeDescription="Create a new document." ma:contentTypeScope="" ma:versionID="006969c2cc21c5465fd5353c1c557f7b">
  <xsd:schema xmlns:xsd="http://www.w3.org/2001/XMLSchema" xmlns:xs="http://www.w3.org/2001/XMLSchema" xmlns:p="http://schemas.microsoft.com/office/2006/metadata/properties" xmlns:ns3="50d7bcdc-b0e3-4a05-b738-af2f68cbc827" xmlns:ns4="5f297b74-543d-4559-92d5-852aad8f10ab" targetNamespace="http://schemas.microsoft.com/office/2006/metadata/properties" ma:root="true" ma:fieldsID="2ac6222135fadfc2f9627bea83e6e08e" ns3:_="" ns4:_="">
    <xsd:import namespace="50d7bcdc-b0e3-4a05-b738-af2f68cbc827"/>
    <xsd:import namespace="5f297b74-543d-4559-92d5-852aad8f10a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7bcdc-b0e3-4a05-b738-af2f68cbc8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97b74-543d-4559-92d5-852aad8f10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285998-DD3A-4860-B51F-2FB9110FBA2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f297b74-543d-4559-92d5-852aad8f10ab"/>
    <ds:schemaRef ds:uri="50d7bcdc-b0e3-4a05-b738-af2f68cbc82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C767240-789A-48D5-BB5B-F8991E6B6B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7bcdc-b0e3-4a05-b738-af2f68cbc827"/>
    <ds:schemaRef ds:uri="5f297b74-543d-4559-92d5-852aad8f10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F3DE0D-9E49-4B49-B89D-418FBA1087E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84c6442-ec61-438b-a3a7-7cc4421cbf0f}" enabled="1" method="Standard" siteId="{4cfa3947-0301-459b-ac3c-e75051e3476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1278</Words>
  <Application>Microsoft Office PowerPoint</Application>
  <PresentationFormat>Grand écran</PresentationFormat>
  <Paragraphs>291</Paragraphs>
  <Slides>48</Slides>
  <Notes>47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48</vt:i4>
      </vt:variant>
    </vt:vector>
  </HeadingPairs>
  <TitlesOfParts>
    <vt:vector size="52" baseType="lpstr">
      <vt:lpstr>Calibri</vt:lpstr>
      <vt:lpstr>Arial</vt:lpstr>
      <vt:lpstr>Calibri Light</vt:lpstr>
      <vt:lpstr>Office Theme</vt:lpstr>
      <vt:lpstr>La fiscalité environnementale en Belgique </vt:lpstr>
      <vt:lpstr>Plan </vt:lpstr>
      <vt:lpstr>1. La fiscalité environnementale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2. Accises sur les carburants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3. Diesel professionnel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4. Accises sur les combustibles</vt:lpstr>
      <vt:lpstr>Présentation PowerPoint</vt:lpstr>
      <vt:lpstr>Présentation PowerPoint</vt:lpstr>
      <vt:lpstr>Présentation PowerPoint</vt:lpstr>
      <vt:lpstr>Présentation PowerPoint</vt:lpstr>
      <vt:lpstr>5. Accises sur les combustibles : Non bis in idem</vt:lpstr>
      <vt:lpstr>Présentation PowerPoint</vt:lpstr>
      <vt:lpstr>Présentation PowerPoint</vt:lpstr>
      <vt:lpstr>6. Taxation des poids lourds </vt:lpstr>
      <vt:lpstr>Présentation PowerPoint</vt:lpstr>
      <vt:lpstr>Présentation PowerPoint</vt:lpstr>
      <vt:lpstr>Présentation PowerPoint</vt:lpstr>
      <vt:lpstr>7. Voitures de sociétés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Sofie A.J. Cool (MINFIN)</dc:creator>
  <cp:lastModifiedBy>Giovanbattista Traversa</cp:lastModifiedBy>
  <cp:revision>156</cp:revision>
  <dcterms:created xsi:type="dcterms:W3CDTF">2018-02-07T10:10:03Z</dcterms:created>
  <dcterms:modified xsi:type="dcterms:W3CDTF">2025-10-29T09:09:37Z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0x0101007DBABA16505A2F478BAF532AD996636D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_Version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DocType">
    <vt:lpwstr/>
  </property>
  <property fmtid="{D5CDD505-2E9C-101B-9397-08002B2CF9AE}" pid="9" name="DocLanguage">
    <vt:lpwstr/>
  </property>
  <property fmtid="{D5CDD505-2E9C-101B-9397-08002B2CF9AE}" pid="10" name="Authority">
    <vt:lpwstr/>
  </property>
</Properties>
</file>