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3"/>
  </p:sldMasterIdLst>
  <p:notesMasterIdLst>
    <p:notesMasterId r:id="rId40"/>
  </p:notesMasterIdLst>
  <p:handoutMasterIdLst>
    <p:handoutMasterId r:id="rId41"/>
  </p:handoutMasterIdLst>
  <p:sldIdLst>
    <p:sldId id="276" r:id="rId4"/>
    <p:sldId id="304" r:id="rId5"/>
    <p:sldId id="278" r:id="rId6"/>
    <p:sldId id="279" r:id="rId7"/>
    <p:sldId id="297" r:id="rId8"/>
    <p:sldId id="281" r:id="rId9"/>
    <p:sldId id="299" r:id="rId10"/>
    <p:sldId id="301" r:id="rId11"/>
    <p:sldId id="292" r:id="rId12"/>
    <p:sldId id="354" r:id="rId13"/>
    <p:sldId id="334" r:id="rId14"/>
    <p:sldId id="335" r:id="rId15"/>
    <p:sldId id="336" r:id="rId16"/>
    <p:sldId id="337" r:id="rId17"/>
    <p:sldId id="338" r:id="rId18"/>
    <p:sldId id="339" r:id="rId19"/>
    <p:sldId id="340" r:id="rId20"/>
    <p:sldId id="341" r:id="rId21"/>
    <p:sldId id="303" r:id="rId22"/>
    <p:sldId id="305" r:id="rId23"/>
    <p:sldId id="318" r:id="rId24"/>
    <p:sldId id="329" r:id="rId25"/>
    <p:sldId id="342" r:id="rId26"/>
    <p:sldId id="343" r:id="rId27"/>
    <p:sldId id="344" r:id="rId28"/>
    <p:sldId id="345" r:id="rId29"/>
    <p:sldId id="346" r:id="rId30"/>
    <p:sldId id="349" r:id="rId31"/>
    <p:sldId id="347" r:id="rId32"/>
    <p:sldId id="348" r:id="rId33"/>
    <p:sldId id="350" r:id="rId34"/>
    <p:sldId id="351" r:id="rId35"/>
    <p:sldId id="352" r:id="rId36"/>
    <p:sldId id="327" r:id="rId37"/>
    <p:sldId id="330" r:id="rId38"/>
    <p:sldId id="332"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1}" name="Unknown" initials="" userId="Unknow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5F7"/>
    <a:srgbClr val="06357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FF6A9-F51D-46EE-8D65-AE0956BE3167}" v="16" dt="2026-01-12T17:42:55.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7208" autoAdjust="0"/>
  </p:normalViewPr>
  <p:slideViewPr>
    <p:cSldViewPr snapToGrid="0">
      <p:cViewPr varScale="1">
        <p:scale>
          <a:sx n="99" d="100"/>
          <a:sy n="99" d="100"/>
        </p:scale>
        <p:origin x="888" y="30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4" d="100"/>
          <a:sy n="74" d="100"/>
        </p:scale>
        <p:origin x="380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rtrand" userId="989ab47c-d863-4060-86fd-ea4df1dedfd0" providerId="ADAL" clId="{F5433123-A110-4C10-8411-980F39D8EC0F}"/>
    <pc:docChg chg="undo custSel addSld delSld modSld sldOrd">
      <pc:chgData name="Nicolas Bertrand" userId="989ab47c-d863-4060-86fd-ea4df1dedfd0" providerId="ADAL" clId="{F5433123-A110-4C10-8411-980F39D8EC0F}" dt="2026-01-13T07:49:55.589" v="758" actId="6549"/>
      <pc:docMkLst>
        <pc:docMk/>
      </pc:docMkLst>
      <pc:sldChg chg="addSp delSp modSp mod">
        <pc:chgData name="Nicolas Bertrand" userId="989ab47c-d863-4060-86fd-ea4df1dedfd0" providerId="ADAL" clId="{F5433123-A110-4C10-8411-980F39D8EC0F}" dt="2026-01-12T19:39:43.489" v="753" actId="478"/>
        <pc:sldMkLst>
          <pc:docMk/>
          <pc:sldMk cId="2640390398" sldId="278"/>
        </pc:sldMkLst>
        <pc:spChg chg="mod">
          <ac:chgData name="Nicolas Bertrand" userId="989ab47c-d863-4060-86fd-ea4df1dedfd0" providerId="ADAL" clId="{F5433123-A110-4C10-8411-980F39D8EC0F}" dt="2026-01-12T17:35:15.365" v="715"/>
          <ac:spMkLst>
            <pc:docMk/>
            <pc:sldMk cId="2640390398" sldId="278"/>
            <ac:spMk id="7" creationId="{157B1322-813A-DFBB-A087-627CE1E943E5}"/>
          </ac:spMkLst>
        </pc:spChg>
        <pc:picChg chg="add del mod">
          <ac:chgData name="Nicolas Bertrand" userId="989ab47c-d863-4060-86fd-ea4df1dedfd0" providerId="ADAL" clId="{F5433123-A110-4C10-8411-980F39D8EC0F}" dt="2026-01-12T19:39:43.489" v="753" actId="478"/>
          <ac:picMkLst>
            <pc:docMk/>
            <pc:sldMk cId="2640390398" sldId="278"/>
            <ac:picMk id="5" creationId="{E65049CB-9CFB-687C-27AA-CA7C064D91CE}"/>
          </ac:picMkLst>
        </pc:picChg>
      </pc:sldChg>
      <pc:sldChg chg="modSp mod">
        <pc:chgData name="Nicolas Bertrand" userId="989ab47c-d863-4060-86fd-ea4df1dedfd0" providerId="ADAL" clId="{F5433123-A110-4C10-8411-980F39D8EC0F}" dt="2026-01-12T17:35:26.548" v="716"/>
        <pc:sldMkLst>
          <pc:docMk/>
          <pc:sldMk cId="2117140517" sldId="279"/>
        </pc:sldMkLst>
        <pc:spChg chg="mod">
          <ac:chgData name="Nicolas Bertrand" userId="989ab47c-d863-4060-86fd-ea4df1dedfd0" providerId="ADAL" clId="{F5433123-A110-4C10-8411-980F39D8EC0F}" dt="2026-01-12T17:35:26.548" v="716"/>
          <ac:spMkLst>
            <pc:docMk/>
            <pc:sldMk cId="2117140517" sldId="279"/>
            <ac:spMk id="7" creationId="{62789A79-86B7-C225-02BB-06C636AAFCF4}"/>
          </ac:spMkLst>
        </pc:spChg>
      </pc:sldChg>
      <pc:sldChg chg="modSp mod">
        <pc:chgData name="Nicolas Bertrand" userId="989ab47c-d863-4060-86fd-ea4df1dedfd0" providerId="ADAL" clId="{F5433123-A110-4C10-8411-980F39D8EC0F}" dt="2026-01-12T17:35:44.911" v="718"/>
        <pc:sldMkLst>
          <pc:docMk/>
          <pc:sldMk cId="2150280428" sldId="281"/>
        </pc:sldMkLst>
        <pc:spChg chg="mod">
          <ac:chgData name="Nicolas Bertrand" userId="989ab47c-d863-4060-86fd-ea4df1dedfd0" providerId="ADAL" clId="{F5433123-A110-4C10-8411-980F39D8EC0F}" dt="2026-01-12T17:35:44.911" v="718"/>
          <ac:spMkLst>
            <pc:docMk/>
            <pc:sldMk cId="2150280428" sldId="281"/>
            <ac:spMk id="6" creationId="{AAFF11F5-5B9B-1790-306F-E5D1991D5744}"/>
          </ac:spMkLst>
        </pc:spChg>
      </pc:sldChg>
      <pc:sldChg chg="modSp mod">
        <pc:chgData name="Nicolas Bertrand" userId="989ab47c-d863-4060-86fd-ea4df1dedfd0" providerId="ADAL" clId="{F5433123-A110-4C10-8411-980F39D8EC0F}" dt="2026-01-12T17:36:08.776" v="721"/>
        <pc:sldMkLst>
          <pc:docMk/>
          <pc:sldMk cId="4201194083" sldId="292"/>
        </pc:sldMkLst>
        <pc:spChg chg="mod">
          <ac:chgData name="Nicolas Bertrand" userId="989ab47c-d863-4060-86fd-ea4df1dedfd0" providerId="ADAL" clId="{F5433123-A110-4C10-8411-980F39D8EC0F}" dt="2026-01-12T17:36:08.776" v="721"/>
          <ac:spMkLst>
            <pc:docMk/>
            <pc:sldMk cId="4201194083" sldId="292"/>
            <ac:spMk id="6" creationId="{FF4847DE-8DC7-96CE-9A39-785FEC4800E9}"/>
          </ac:spMkLst>
        </pc:spChg>
      </pc:sldChg>
      <pc:sldChg chg="modSp mod">
        <pc:chgData name="Nicolas Bertrand" userId="989ab47c-d863-4060-86fd-ea4df1dedfd0" providerId="ADAL" clId="{F5433123-A110-4C10-8411-980F39D8EC0F}" dt="2026-01-12T17:35:35.820" v="717"/>
        <pc:sldMkLst>
          <pc:docMk/>
          <pc:sldMk cId="4088983164" sldId="297"/>
        </pc:sldMkLst>
        <pc:spChg chg="mod">
          <ac:chgData name="Nicolas Bertrand" userId="989ab47c-d863-4060-86fd-ea4df1dedfd0" providerId="ADAL" clId="{F5433123-A110-4C10-8411-980F39D8EC0F}" dt="2026-01-12T17:35:35.820" v="717"/>
          <ac:spMkLst>
            <pc:docMk/>
            <pc:sldMk cId="4088983164" sldId="297"/>
            <ac:spMk id="6" creationId="{23F15973-D80D-C3FE-667B-2A339F933996}"/>
          </ac:spMkLst>
        </pc:spChg>
      </pc:sldChg>
      <pc:sldChg chg="modSp mod">
        <pc:chgData name="Nicolas Bertrand" userId="989ab47c-d863-4060-86fd-ea4df1dedfd0" providerId="ADAL" clId="{F5433123-A110-4C10-8411-980F39D8EC0F}" dt="2026-01-12T17:35:51.194" v="719"/>
        <pc:sldMkLst>
          <pc:docMk/>
          <pc:sldMk cId="3309068032" sldId="299"/>
        </pc:sldMkLst>
        <pc:spChg chg="mod">
          <ac:chgData name="Nicolas Bertrand" userId="989ab47c-d863-4060-86fd-ea4df1dedfd0" providerId="ADAL" clId="{F5433123-A110-4C10-8411-980F39D8EC0F}" dt="2026-01-12T17:35:51.194" v="719"/>
          <ac:spMkLst>
            <pc:docMk/>
            <pc:sldMk cId="3309068032" sldId="299"/>
            <ac:spMk id="6" creationId="{A1D3FFD6-E3D7-360C-EC56-32EFAF31A0F7}"/>
          </ac:spMkLst>
        </pc:spChg>
      </pc:sldChg>
      <pc:sldChg chg="modSp mod">
        <pc:chgData name="Nicolas Bertrand" userId="989ab47c-d863-4060-86fd-ea4df1dedfd0" providerId="ADAL" clId="{F5433123-A110-4C10-8411-980F39D8EC0F}" dt="2026-01-12T17:36:00.829" v="720"/>
        <pc:sldMkLst>
          <pc:docMk/>
          <pc:sldMk cId="2960309918" sldId="301"/>
        </pc:sldMkLst>
        <pc:spChg chg="mod">
          <ac:chgData name="Nicolas Bertrand" userId="989ab47c-d863-4060-86fd-ea4df1dedfd0" providerId="ADAL" clId="{F5433123-A110-4C10-8411-980F39D8EC0F}" dt="2026-01-12T17:36:00.829" v="720"/>
          <ac:spMkLst>
            <pc:docMk/>
            <pc:sldMk cId="2960309918" sldId="301"/>
            <ac:spMk id="6" creationId="{23FA3DE4-B12A-370F-1219-DEC08878A372}"/>
          </ac:spMkLst>
        </pc:spChg>
      </pc:sldChg>
      <pc:sldChg chg="modSp mod">
        <pc:chgData name="Nicolas Bertrand" userId="989ab47c-d863-4060-86fd-ea4df1dedfd0" providerId="ADAL" clId="{F5433123-A110-4C10-8411-980F39D8EC0F}" dt="2026-01-12T17:37:27.644" v="732"/>
        <pc:sldMkLst>
          <pc:docMk/>
          <pc:sldMk cId="1464454627" sldId="303"/>
        </pc:sldMkLst>
        <pc:spChg chg="mod">
          <ac:chgData name="Nicolas Bertrand" userId="989ab47c-d863-4060-86fd-ea4df1dedfd0" providerId="ADAL" clId="{F5433123-A110-4C10-8411-980F39D8EC0F}" dt="2026-01-12T17:37:27.644" v="732"/>
          <ac:spMkLst>
            <pc:docMk/>
            <pc:sldMk cId="1464454627" sldId="303"/>
            <ac:spMk id="6" creationId="{44349EE6-EEE0-0386-0AAD-BC61A9421F96}"/>
          </ac:spMkLst>
        </pc:spChg>
      </pc:sldChg>
      <pc:sldChg chg="modSp mod">
        <pc:chgData name="Nicolas Bertrand" userId="989ab47c-d863-4060-86fd-ea4df1dedfd0" providerId="ADAL" clId="{F5433123-A110-4C10-8411-980F39D8EC0F}" dt="2026-01-12T17:34:35.608" v="713" actId="20577"/>
        <pc:sldMkLst>
          <pc:docMk/>
          <pc:sldMk cId="4108606965" sldId="304"/>
        </pc:sldMkLst>
        <pc:spChg chg="mod">
          <ac:chgData name="Nicolas Bertrand" userId="989ab47c-d863-4060-86fd-ea4df1dedfd0" providerId="ADAL" clId="{F5433123-A110-4C10-8411-980F39D8EC0F}" dt="2026-01-12T17:34:35.608" v="713" actId="20577"/>
          <ac:spMkLst>
            <pc:docMk/>
            <pc:sldMk cId="4108606965" sldId="304"/>
            <ac:spMk id="4" creationId="{BADA5535-1DD4-AB56-EE69-48075DECA8A5}"/>
          </ac:spMkLst>
        </pc:spChg>
      </pc:sldChg>
      <pc:sldChg chg="modSp mod">
        <pc:chgData name="Nicolas Bertrand" userId="989ab47c-d863-4060-86fd-ea4df1dedfd0" providerId="ADAL" clId="{F5433123-A110-4C10-8411-980F39D8EC0F}" dt="2026-01-12T17:37:34.166" v="733"/>
        <pc:sldMkLst>
          <pc:docMk/>
          <pc:sldMk cId="2328355651" sldId="305"/>
        </pc:sldMkLst>
        <pc:spChg chg="mod">
          <ac:chgData name="Nicolas Bertrand" userId="989ab47c-d863-4060-86fd-ea4df1dedfd0" providerId="ADAL" clId="{F5433123-A110-4C10-8411-980F39D8EC0F}" dt="2026-01-12T17:37:34.166" v="733"/>
          <ac:spMkLst>
            <pc:docMk/>
            <pc:sldMk cId="2328355651" sldId="305"/>
            <ac:spMk id="6" creationId="{A6448D2E-39D7-EEB5-522D-6BA3AA1EC9AE}"/>
          </ac:spMkLst>
        </pc:spChg>
      </pc:sldChg>
      <pc:sldChg chg="modSp mod">
        <pc:chgData name="Nicolas Bertrand" userId="989ab47c-d863-4060-86fd-ea4df1dedfd0" providerId="ADAL" clId="{F5433123-A110-4C10-8411-980F39D8EC0F}" dt="2026-01-12T17:37:41.561" v="734"/>
        <pc:sldMkLst>
          <pc:docMk/>
          <pc:sldMk cId="2387151844" sldId="318"/>
        </pc:sldMkLst>
        <pc:spChg chg="mod">
          <ac:chgData name="Nicolas Bertrand" userId="989ab47c-d863-4060-86fd-ea4df1dedfd0" providerId="ADAL" clId="{F5433123-A110-4C10-8411-980F39D8EC0F}" dt="2026-01-12T17:37:41.561" v="734"/>
          <ac:spMkLst>
            <pc:docMk/>
            <pc:sldMk cId="2387151844" sldId="318"/>
            <ac:spMk id="5" creationId="{5B1785E4-5F2F-033F-0D22-26649685023C}"/>
          </ac:spMkLst>
        </pc:spChg>
      </pc:sldChg>
      <pc:sldChg chg="modSp mod">
        <pc:chgData name="Nicolas Bertrand" userId="989ab47c-d863-4060-86fd-ea4df1dedfd0" providerId="ADAL" clId="{F5433123-A110-4C10-8411-980F39D8EC0F}" dt="2026-01-12T17:45:33.835" v="749"/>
        <pc:sldMkLst>
          <pc:docMk/>
          <pc:sldMk cId="1313108977" sldId="327"/>
        </pc:sldMkLst>
        <pc:spChg chg="mod">
          <ac:chgData name="Nicolas Bertrand" userId="989ab47c-d863-4060-86fd-ea4df1dedfd0" providerId="ADAL" clId="{F5433123-A110-4C10-8411-980F39D8EC0F}" dt="2026-01-12T17:45:33.835" v="749"/>
          <ac:spMkLst>
            <pc:docMk/>
            <pc:sldMk cId="1313108977" sldId="327"/>
            <ac:spMk id="4" creationId="{E3F62340-EEB4-396C-8EA7-9CB1A1554732}"/>
          </ac:spMkLst>
        </pc:spChg>
      </pc:sldChg>
      <pc:sldChg chg="modSp mod">
        <pc:chgData name="Nicolas Bertrand" userId="989ab47c-d863-4060-86fd-ea4df1dedfd0" providerId="ADAL" clId="{F5433123-A110-4C10-8411-980F39D8EC0F}" dt="2026-01-12T17:38:07.908" v="735"/>
        <pc:sldMkLst>
          <pc:docMk/>
          <pc:sldMk cId="2035381508" sldId="329"/>
        </pc:sldMkLst>
        <pc:spChg chg="mod">
          <ac:chgData name="Nicolas Bertrand" userId="989ab47c-d863-4060-86fd-ea4df1dedfd0" providerId="ADAL" clId="{F5433123-A110-4C10-8411-980F39D8EC0F}" dt="2026-01-12T17:38:07.908" v="735"/>
          <ac:spMkLst>
            <pc:docMk/>
            <pc:sldMk cId="2035381508" sldId="329"/>
            <ac:spMk id="5" creationId="{C6257A9E-B517-A0A1-29FB-15064E6D23F6}"/>
          </ac:spMkLst>
        </pc:spChg>
      </pc:sldChg>
      <pc:sldChg chg="modSp mod">
        <pc:chgData name="Nicolas Bertrand" userId="989ab47c-d863-4060-86fd-ea4df1dedfd0" providerId="ADAL" clId="{F5433123-A110-4C10-8411-980F39D8EC0F}" dt="2026-01-12T17:45:43.927" v="750"/>
        <pc:sldMkLst>
          <pc:docMk/>
          <pc:sldMk cId="2291479810" sldId="330"/>
        </pc:sldMkLst>
        <pc:spChg chg="mod">
          <ac:chgData name="Nicolas Bertrand" userId="989ab47c-d863-4060-86fd-ea4df1dedfd0" providerId="ADAL" clId="{F5433123-A110-4C10-8411-980F39D8EC0F}" dt="2026-01-12T17:45:43.927" v="750"/>
          <ac:spMkLst>
            <pc:docMk/>
            <pc:sldMk cId="2291479810" sldId="330"/>
            <ac:spMk id="6" creationId="{6BE87BD1-C1F2-374D-8C31-AE9FBB84D11C}"/>
          </ac:spMkLst>
        </pc:spChg>
      </pc:sldChg>
      <pc:sldChg chg="modSp mod">
        <pc:chgData name="Nicolas Bertrand" userId="989ab47c-d863-4060-86fd-ea4df1dedfd0" providerId="ADAL" clId="{F5433123-A110-4C10-8411-980F39D8EC0F}" dt="2026-01-12T17:36:23.313" v="723"/>
        <pc:sldMkLst>
          <pc:docMk/>
          <pc:sldMk cId="388149182" sldId="334"/>
        </pc:sldMkLst>
        <pc:spChg chg="mod">
          <ac:chgData name="Nicolas Bertrand" userId="989ab47c-d863-4060-86fd-ea4df1dedfd0" providerId="ADAL" clId="{F5433123-A110-4C10-8411-980F39D8EC0F}" dt="2026-01-12T17:21:05.270" v="506" actId="20577"/>
          <ac:spMkLst>
            <pc:docMk/>
            <pc:sldMk cId="388149182" sldId="334"/>
            <ac:spMk id="3" creationId="{C3136E77-F611-E536-8220-04371EA7FCAD}"/>
          </ac:spMkLst>
        </pc:spChg>
        <pc:spChg chg="mod">
          <ac:chgData name="Nicolas Bertrand" userId="989ab47c-d863-4060-86fd-ea4df1dedfd0" providerId="ADAL" clId="{F5433123-A110-4C10-8411-980F39D8EC0F}" dt="2026-01-12T17:36:23.313" v="723"/>
          <ac:spMkLst>
            <pc:docMk/>
            <pc:sldMk cId="388149182" sldId="334"/>
            <ac:spMk id="6" creationId="{CB5F85BE-173D-B62B-11F9-5575C2107E7B}"/>
          </ac:spMkLst>
        </pc:spChg>
      </pc:sldChg>
      <pc:sldChg chg="modSp mod">
        <pc:chgData name="Nicolas Bertrand" userId="989ab47c-d863-4060-86fd-ea4df1dedfd0" providerId="ADAL" clId="{F5433123-A110-4C10-8411-980F39D8EC0F}" dt="2026-01-12T17:36:32.085" v="724"/>
        <pc:sldMkLst>
          <pc:docMk/>
          <pc:sldMk cId="2186903889" sldId="335"/>
        </pc:sldMkLst>
        <pc:spChg chg="mod">
          <ac:chgData name="Nicolas Bertrand" userId="989ab47c-d863-4060-86fd-ea4df1dedfd0" providerId="ADAL" clId="{F5433123-A110-4C10-8411-980F39D8EC0F}" dt="2026-01-12T17:18:01.333" v="482" actId="21"/>
          <ac:spMkLst>
            <pc:docMk/>
            <pc:sldMk cId="2186903889" sldId="335"/>
            <ac:spMk id="3" creationId="{DB299D07-8853-6E53-FCAD-E3A9F8A508AA}"/>
          </ac:spMkLst>
        </pc:spChg>
        <pc:spChg chg="mod">
          <ac:chgData name="Nicolas Bertrand" userId="989ab47c-d863-4060-86fd-ea4df1dedfd0" providerId="ADAL" clId="{F5433123-A110-4C10-8411-980F39D8EC0F}" dt="2026-01-12T17:36:32.085" v="724"/>
          <ac:spMkLst>
            <pc:docMk/>
            <pc:sldMk cId="2186903889" sldId="335"/>
            <ac:spMk id="6" creationId="{6112B378-58CC-17B0-93E5-438AB7BA25F1}"/>
          </ac:spMkLst>
        </pc:spChg>
      </pc:sldChg>
      <pc:sldChg chg="modSp mod">
        <pc:chgData name="Nicolas Bertrand" userId="989ab47c-d863-4060-86fd-ea4df1dedfd0" providerId="ADAL" clId="{F5433123-A110-4C10-8411-980F39D8EC0F}" dt="2026-01-12T17:36:38.855" v="725"/>
        <pc:sldMkLst>
          <pc:docMk/>
          <pc:sldMk cId="1056519792" sldId="336"/>
        </pc:sldMkLst>
        <pc:spChg chg="mod">
          <ac:chgData name="Nicolas Bertrand" userId="989ab47c-d863-4060-86fd-ea4df1dedfd0" providerId="ADAL" clId="{F5433123-A110-4C10-8411-980F39D8EC0F}" dt="2026-01-12T17:26:30.064" v="677" actId="20577"/>
          <ac:spMkLst>
            <pc:docMk/>
            <pc:sldMk cId="1056519792" sldId="336"/>
            <ac:spMk id="3" creationId="{0415B446-779E-800B-F3CC-2371F11491E9}"/>
          </ac:spMkLst>
        </pc:spChg>
        <pc:spChg chg="mod">
          <ac:chgData name="Nicolas Bertrand" userId="989ab47c-d863-4060-86fd-ea4df1dedfd0" providerId="ADAL" clId="{F5433123-A110-4C10-8411-980F39D8EC0F}" dt="2026-01-12T17:36:38.855" v="725"/>
          <ac:spMkLst>
            <pc:docMk/>
            <pc:sldMk cId="1056519792" sldId="336"/>
            <ac:spMk id="6" creationId="{227E8EEF-8EC7-1A1D-3DDE-5D62EFBA1CAC}"/>
          </ac:spMkLst>
        </pc:spChg>
      </pc:sldChg>
      <pc:sldChg chg="modSp mod">
        <pc:chgData name="Nicolas Bertrand" userId="989ab47c-d863-4060-86fd-ea4df1dedfd0" providerId="ADAL" clId="{F5433123-A110-4C10-8411-980F39D8EC0F}" dt="2026-01-12T17:36:45.055" v="726"/>
        <pc:sldMkLst>
          <pc:docMk/>
          <pc:sldMk cId="3095921154" sldId="337"/>
        </pc:sldMkLst>
        <pc:spChg chg="mod">
          <ac:chgData name="Nicolas Bertrand" userId="989ab47c-d863-4060-86fd-ea4df1dedfd0" providerId="ADAL" clId="{F5433123-A110-4C10-8411-980F39D8EC0F}" dt="2026-01-12T17:36:45.055" v="726"/>
          <ac:spMkLst>
            <pc:docMk/>
            <pc:sldMk cId="3095921154" sldId="337"/>
            <ac:spMk id="6" creationId="{8302F4FD-E256-22B0-843E-551E8C10615E}"/>
          </ac:spMkLst>
        </pc:spChg>
      </pc:sldChg>
      <pc:sldChg chg="modSp mod">
        <pc:chgData name="Nicolas Bertrand" userId="989ab47c-d863-4060-86fd-ea4df1dedfd0" providerId="ADAL" clId="{F5433123-A110-4C10-8411-980F39D8EC0F}" dt="2026-01-12T17:36:52.861" v="727"/>
        <pc:sldMkLst>
          <pc:docMk/>
          <pc:sldMk cId="562695425" sldId="338"/>
        </pc:sldMkLst>
        <pc:spChg chg="mod">
          <ac:chgData name="Nicolas Bertrand" userId="989ab47c-d863-4060-86fd-ea4df1dedfd0" providerId="ADAL" clId="{F5433123-A110-4C10-8411-980F39D8EC0F}" dt="2026-01-12T17:32:24.646" v="679" actId="114"/>
          <ac:spMkLst>
            <pc:docMk/>
            <pc:sldMk cId="562695425" sldId="338"/>
            <ac:spMk id="3" creationId="{F667543B-4F7C-97F6-E84B-082AA4CAC2C7}"/>
          </ac:spMkLst>
        </pc:spChg>
        <pc:spChg chg="mod">
          <ac:chgData name="Nicolas Bertrand" userId="989ab47c-d863-4060-86fd-ea4df1dedfd0" providerId="ADAL" clId="{F5433123-A110-4C10-8411-980F39D8EC0F}" dt="2026-01-12T17:36:52.861" v="727"/>
          <ac:spMkLst>
            <pc:docMk/>
            <pc:sldMk cId="562695425" sldId="338"/>
            <ac:spMk id="6" creationId="{7B9CF434-B674-20CB-52D3-316C76FED181}"/>
          </ac:spMkLst>
        </pc:spChg>
      </pc:sldChg>
      <pc:sldChg chg="modSp mod">
        <pc:chgData name="Nicolas Bertrand" userId="989ab47c-d863-4060-86fd-ea4df1dedfd0" providerId="ADAL" clId="{F5433123-A110-4C10-8411-980F39D8EC0F}" dt="2026-01-12T17:36:58.916" v="728"/>
        <pc:sldMkLst>
          <pc:docMk/>
          <pc:sldMk cId="901505435" sldId="339"/>
        </pc:sldMkLst>
        <pc:spChg chg="mod">
          <ac:chgData name="Nicolas Bertrand" userId="989ab47c-d863-4060-86fd-ea4df1dedfd0" providerId="ADAL" clId="{F5433123-A110-4C10-8411-980F39D8EC0F}" dt="2026-01-12T17:32:45.664" v="680" actId="114"/>
          <ac:spMkLst>
            <pc:docMk/>
            <pc:sldMk cId="901505435" sldId="339"/>
            <ac:spMk id="3" creationId="{2D958121-EB3E-8EB6-A304-97648AC1467F}"/>
          </ac:spMkLst>
        </pc:spChg>
        <pc:spChg chg="mod">
          <ac:chgData name="Nicolas Bertrand" userId="989ab47c-d863-4060-86fd-ea4df1dedfd0" providerId="ADAL" clId="{F5433123-A110-4C10-8411-980F39D8EC0F}" dt="2026-01-12T17:36:58.916" v="728"/>
          <ac:spMkLst>
            <pc:docMk/>
            <pc:sldMk cId="901505435" sldId="339"/>
            <ac:spMk id="6" creationId="{761A44F2-97C6-40AC-E73B-314B9F2D99B4}"/>
          </ac:spMkLst>
        </pc:spChg>
      </pc:sldChg>
      <pc:sldChg chg="modSp mod">
        <pc:chgData name="Nicolas Bertrand" userId="989ab47c-d863-4060-86fd-ea4df1dedfd0" providerId="ADAL" clId="{F5433123-A110-4C10-8411-980F39D8EC0F}" dt="2026-01-12T17:37:11.012" v="730"/>
        <pc:sldMkLst>
          <pc:docMk/>
          <pc:sldMk cId="1937672673" sldId="340"/>
        </pc:sldMkLst>
        <pc:spChg chg="mod">
          <ac:chgData name="Nicolas Bertrand" userId="989ab47c-d863-4060-86fd-ea4df1dedfd0" providerId="ADAL" clId="{F5433123-A110-4C10-8411-980F39D8EC0F}" dt="2026-01-12T17:37:11.012" v="730"/>
          <ac:spMkLst>
            <pc:docMk/>
            <pc:sldMk cId="1937672673" sldId="340"/>
            <ac:spMk id="6" creationId="{0C12C89B-D9AD-40AC-07ED-CD72131995C2}"/>
          </ac:spMkLst>
        </pc:spChg>
      </pc:sldChg>
      <pc:sldChg chg="modSp mod">
        <pc:chgData name="Nicolas Bertrand" userId="989ab47c-d863-4060-86fd-ea4df1dedfd0" providerId="ADAL" clId="{F5433123-A110-4C10-8411-980F39D8EC0F}" dt="2026-01-12T17:37:21.108" v="731"/>
        <pc:sldMkLst>
          <pc:docMk/>
          <pc:sldMk cId="667317749" sldId="341"/>
        </pc:sldMkLst>
        <pc:spChg chg="mod">
          <ac:chgData name="Nicolas Bertrand" userId="989ab47c-d863-4060-86fd-ea4df1dedfd0" providerId="ADAL" clId="{F5433123-A110-4C10-8411-980F39D8EC0F}" dt="2026-01-12T17:37:21.108" v="731"/>
          <ac:spMkLst>
            <pc:docMk/>
            <pc:sldMk cId="667317749" sldId="341"/>
            <ac:spMk id="6" creationId="{5B892DB2-CF23-C007-D083-71FD716BB156}"/>
          </ac:spMkLst>
        </pc:spChg>
      </pc:sldChg>
      <pc:sldChg chg="modSp mod">
        <pc:chgData name="Nicolas Bertrand" userId="989ab47c-d863-4060-86fd-ea4df1dedfd0" providerId="ADAL" clId="{F5433123-A110-4C10-8411-980F39D8EC0F}" dt="2026-01-12T17:38:18.402" v="736"/>
        <pc:sldMkLst>
          <pc:docMk/>
          <pc:sldMk cId="4141893237" sldId="342"/>
        </pc:sldMkLst>
        <pc:spChg chg="mod">
          <ac:chgData name="Nicolas Bertrand" userId="989ab47c-d863-4060-86fd-ea4df1dedfd0" providerId="ADAL" clId="{F5433123-A110-4C10-8411-980F39D8EC0F}" dt="2026-01-12T17:38:18.402" v="736"/>
          <ac:spMkLst>
            <pc:docMk/>
            <pc:sldMk cId="4141893237" sldId="342"/>
            <ac:spMk id="6" creationId="{C5DBECA2-4981-36CB-0A14-865106B1CC55}"/>
          </ac:spMkLst>
        </pc:spChg>
      </pc:sldChg>
      <pc:sldChg chg="modSp mod">
        <pc:chgData name="Nicolas Bertrand" userId="989ab47c-d863-4060-86fd-ea4df1dedfd0" providerId="ADAL" clId="{F5433123-A110-4C10-8411-980F39D8EC0F}" dt="2026-01-12T17:38:35.518" v="738" actId="404"/>
        <pc:sldMkLst>
          <pc:docMk/>
          <pc:sldMk cId="1742745703" sldId="343"/>
        </pc:sldMkLst>
        <pc:spChg chg="mod">
          <ac:chgData name="Nicolas Bertrand" userId="989ab47c-d863-4060-86fd-ea4df1dedfd0" providerId="ADAL" clId="{F5433123-A110-4C10-8411-980F39D8EC0F}" dt="2026-01-12T17:38:35.518" v="738" actId="404"/>
          <ac:spMkLst>
            <pc:docMk/>
            <pc:sldMk cId="1742745703" sldId="343"/>
            <ac:spMk id="3" creationId="{185D7AD9-2178-F63D-933A-ECFEE6E5109D}"/>
          </ac:spMkLst>
        </pc:spChg>
        <pc:spChg chg="mod">
          <ac:chgData name="Nicolas Bertrand" userId="989ab47c-d863-4060-86fd-ea4df1dedfd0" providerId="ADAL" clId="{F5433123-A110-4C10-8411-980F39D8EC0F}" dt="2026-01-12T17:38:29.035" v="737"/>
          <ac:spMkLst>
            <pc:docMk/>
            <pc:sldMk cId="1742745703" sldId="343"/>
            <ac:spMk id="6" creationId="{D5C8DB63-D0CB-484A-8F89-EACF4A1DC6A3}"/>
          </ac:spMkLst>
        </pc:spChg>
      </pc:sldChg>
      <pc:sldChg chg="modSp mod">
        <pc:chgData name="Nicolas Bertrand" userId="989ab47c-d863-4060-86fd-ea4df1dedfd0" providerId="ADAL" clId="{F5433123-A110-4C10-8411-980F39D8EC0F}" dt="2026-01-12T17:39:06.420" v="739"/>
        <pc:sldMkLst>
          <pc:docMk/>
          <pc:sldMk cId="4272670112" sldId="344"/>
        </pc:sldMkLst>
        <pc:spChg chg="mod">
          <ac:chgData name="Nicolas Bertrand" userId="989ab47c-d863-4060-86fd-ea4df1dedfd0" providerId="ADAL" clId="{F5433123-A110-4C10-8411-980F39D8EC0F}" dt="2026-01-12T17:39:06.420" v="739"/>
          <ac:spMkLst>
            <pc:docMk/>
            <pc:sldMk cId="4272670112" sldId="344"/>
            <ac:spMk id="6" creationId="{42A6BA65-C165-4886-ED69-D81222E3A10A}"/>
          </ac:spMkLst>
        </pc:spChg>
      </pc:sldChg>
      <pc:sldChg chg="modSp mod">
        <pc:chgData name="Nicolas Bertrand" userId="989ab47c-d863-4060-86fd-ea4df1dedfd0" providerId="ADAL" clId="{F5433123-A110-4C10-8411-980F39D8EC0F}" dt="2026-01-12T17:41:16.760" v="740"/>
        <pc:sldMkLst>
          <pc:docMk/>
          <pc:sldMk cId="1777030510" sldId="345"/>
        </pc:sldMkLst>
        <pc:spChg chg="mod">
          <ac:chgData name="Nicolas Bertrand" userId="989ab47c-d863-4060-86fd-ea4df1dedfd0" providerId="ADAL" clId="{F5433123-A110-4C10-8411-980F39D8EC0F}" dt="2026-01-12T17:41:16.760" v="740"/>
          <ac:spMkLst>
            <pc:docMk/>
            <pc:sldMk cId="1777030510" sldId="345"/>
            <ac:spMk id="6" creationId="{9408C9DF-B196-90D7-A690-F92D62249B35}"/>
          </ac:spMkLst>
        </pc:spChg>
      </pc:sldChg>
      <pc:sldChg chg="modSp mod">
        <pc:chgData name="Nicolas Bertrand" userId="989ab47c-d863-4060-86fd-ea4df1dedfd0" providerId="ADAL" clId="{F5433123-A110-4C10-8411-980F39D8EC0F}" dt="2026-01-12T17:41:53.454" v="741"/>
        <pc:sldMkLst>
          <pc:docMk/>
          <pc:sldMk cId="1307676132" sldId="346"/>
        </pc:sldMkLst>
        <pc:spChg chg="mod">
          <ac:chgData name="Nicolas Bertrand" userId="989ab47c-d863-4060-86fd-ea4df1dedfd0" providerId="ADAL" clId="{F5433123-A110-4C10-8411-980F39D8EC0F}" dt="2026-01-12T17:41:53.454" v="741"/>
          <ac:spMkLst>
            <pc:docMk/>
            <pc:sldMk cId="1307676132" sldId="346"/>
            <ac:spMk id="6" creationId="{0CE2B0EB-6D25-AB55-A046-7112A851F0F0}"/>
          </ac:spMkLst>
        </pc:spChg>
      </pc:sldChg>
      <pc:sldChg chg="modSp mod">
        <pc:chgData name="Nicolas Bertrand" userId="989ab47c-d863-4060-86fd-ea4df1dedfd0" providerId="ADAL" clId="{F5433123-A110-4C10-8411-980F39D8EC0F}" dt="2026-01-12T17:42:14.913" v="742"/>
        <pc:sldMkLst>
          <pc:docMk/>
          <pc:sldMk cId="730382897" sldId="347"/>
        </pc:sldMkLst>
        <pc:spChg chg="mod">
          <ac:chgData name="Nicolas Bertrand" userId="989ab47c-d863-4060-86fd-ea4df1dedfd0" providerId="ADAL" clId="{F5433123-A110-4C10-8411-980F39D8EC0F}" dt="2026-01-12T17:42:14.913" v="742"/>
          <ac:spMkLst>
            <pc:docMk/>
            <pc:sldMk cId="730382897" sldId="347"/>
            <ac:spMk id="6" creationId="{5B181A80-628A-3364-B51F-5CB6EDD5E3EC}"/>
          </ac:spMkLst>
        </pc:spChg>
      </pc:sldChg>
      <pc:sldChg chg="modSp mod">
        <pc:chgData name="Nicolas Bertrand" userId="989ab47c-d863-4060-86fd-ea4df1dedfd0" providerId="ADAL" clId="{F5433123-A110-4C10-8411-980F39D8EC0F}" dt="2026-01-13T07:49:55.589" v="758" actId="6549"/>
        <pc:sldMkLst>
          <pc:docMk/>
          <pc:sldMk cId="1681267252" sldId="348"/>
        </pc:sldMkLst>
        <pc:spChg chg="mod">
          <ac:chgData name="Nicolas Bertrand" userId="989ab47c-d863-4060-86fd-ea4df1dedfd0" providerId="ADAL" clId="{F5433123-A110-4C10-8411-980F39D8EC0F}" dt="2026-01-13T07:49:55.589" v="758" actId="6549"/>
          <ac:spMkLst>
            <pc:docMk/>
            <pc:sldMk cId="1681267252" sldId="348"/>
            <ac:spMk id="3" creationId="{F1420E37-6098-9B04-6D70-398578CFA140}"/>
          </ac:spMkLst>
        </pc:spChg>
        <pc:spChg chg="mod">
          <ac:chgData name="Nicolas Bertrand" userId="989ab47c-d863-4060-86fd-ea4df1dedfd0" providerId="ADAL" clId="{F5433123-A110-4C10-8411-980F39D8EC0F}" dt="2026-01-12T17:42:58.130" v="744"/>
          <ac:spMkLst>
            <pc:docMk/>
            <pc:sldMk cId="1681267252" sldId="348"/>
            <ac:spMk id="6" creationId="{89AD363E-CA13-DD19-4ECF-B2A214394F91}"/>
          </ac:spMkLst>
        </pc:spChg>
      </pc:sldChg>
      <pc:sldChg chg="modSp mod ord">
        <pc:chgData name="Nicolas Bertrand" userId="989ab47c-d863-4060-86fd-ea4df1dedfd0" providerId="ADAL" clId="{F5433123-A110-4C10-8411-980F39D8EC0F}" dt="2026-01-13T07:26:26.505" v="757"/>
        <pc:sldMkLst>
          <pc:docMk/>
          <pc:sldMk cId="2107516800" sldId="349"/>
        </pc:sldMkLst>
        <pc:spChg chg="mod">
          <ac:chgData name="Nicolas Bertrand" userId="989ab47c-d863-4060-86fd-ea4df1dedfd0" providerId="ADAL" clId="{F5433123-A110-4C10-8411-980F39D8EC0F}" dt="2026-01-12T17:43:11.345" v="745"/>
          <ac:spMkLst>
            <pc:docMk/>
            <pc:sldMk cId="2107516800" sldId="349"/>
            <ac:spMk id="6" creationId="{5D10B09F-608E-7E69-633D-2EE3F0831F42}"/>
          </ac:spMkLst>
        </pc:spChg>
      </pc:sldChg>
      <pc:sldChg chg="modSp mod">
        <pc:chgData name="Nicolas Bertrand" userId="989ab47c-d863-4060-86fd-ea4df1dedfd0" providerId="ADAL" clId="{F5433123-A110-4C10-8411-980F39D8EC0F}" dt="2026-01-12T17:43:29.948" v="746"/>
        <pc:sldMkLst>
          <pc:docMk/>
          <pc:sldMk cId="1358158258" sldId="350"/>
        </pc:sldMkLst>
        <pc:spChg chg="mod">
          <ac:chgData name="Nicolas Bertrand" userId="989ab47c-d863-4060-86fd-ea4df1dedfd0" providerId="ADAL" clId="{F5433123-A110-4C10-8411-980F39D8EC0F}" dt="2026-01-12T17:43:29.948" v="746"/>
          <ac:spMkLst>
            <pc:docMk/>
            <pc:sldMk cId="1358158258" sldId="350"/>
            <ac:spMk id="6" creationId="{8555C24C-A397-9D15-40F9-15A4ECEBC77F}"/>
          </ac:spMkLst>
        </pc:spChg>
      </pc:sldChg>
      <pc:sldChg chg="modSp mod">
        <pc:chgData name="Nicolas Bertrand" userId="989ab47c-d863-4060-86fd-ea4df1dedfd0" providerId="ADAL" clId="{F5433123-A110-4C10-8411-980F39D8EC0F}" dt="2026-01-12T17:45:13.405" v="747"/>
        <pc:sldMkLst>
          <pc:docMk/>
          <pc:sldMk cId="4186313595" sldId="351"/>
        </pc:sldMkLst>
        <pc:spChg chg="mod">
          <ac:chgData name="Nicolas Bertrand" userId="989ab47c-d863-4060-86fd-ea4df1dedfd0" providerId="ADAL" clId="{F5433123-A110-4C10-8411-980F39D8EC0F}" dt="2026-01-12T17:45:13.405" v="747"/>
          <ac:spMkLst>
            <pc:docMk/>
            <pc:sldMk cId="4186313595" sldId="351"/>
            <ac:spMk id="6" creationId="{33E2E203-2D3B-5C58-046E-5047EC49EF3E}"/>
          </ac:spMkLst>
        </pc:spChg>
      </pc:sldChg>
      <pc:sldChg chg="modSp mod">
        <pc:chgData name="Nicolas Bertrand" userId="989ab47c-d863-4060-86fd-ea4df1dedfd0" providerId="ADAL" clId="{F5433123-A110-4C10-8411-980F39D8EC0F}" dt="2026-01-12T17:45:24.137" v="748"/>
        <pc:sldMkLst>
          <pc:docMk/>
          <pc:sldMk cId="1140830223" sldId="352"/>
        </pc:sldMkLst>
        <pc:spChg chg="mod">
          <ac:chgData name="Nicolas Bertrand" userId="989ab47c-d863-4060-86fd-ea4df1dedfd0" providerId="ADAL" clId="{F5433123-A110-4C10-8411-980F39D8EC0F}" dt="2026-01-12T17:45:24.137" v="748"/>
          <ac:spMkLst>
            <pc:docMk/>
            <pc:sldMk cId="1140830223" sldId="352"/>
            <ac:spMk id="6" creationId="{3CD34C2E-9946-FAB5-A4CA-76BC164C1A03}"/>
          </ac:spMkLst>
        </pc:spChg>
      </pc:sldChg>
      <pc:sldChg chg="modSp new add del mod ord">
        <pc:chgData name="Nicolas Bertrand" userId="989ab47c-d863-4060-86fd-ea4df1dedfd0" providerId="ADAL" clId="{F5433123-A110-4C10-8411-980F39D8EC0F}" dt="2026-01-12T17:20:43.424" v="499" actId="47"/>
        <pc:sldMkLst>
          <pc:docMk/>
          <pc:sldMk cId="1423614570" sldId="353"/>
        </pc:sldMkLst>
        <pc:spChg chg="mod">
          <ac:chgData name="Nicolas Bertrand" userId="989ab47c-d863-4060-86fd-ea4df1dedfd0" providerId="ADAL" clId="{F5433123-A110-4C10-8411-980F39D8EC0F}" dt="2026-01-12T17:18:46.694" v="487" actId="404"/>
          <ac:spMkLst>
            <pc:docMk/>
            <pc:sldMk cId="1423614570" sldId="353"/>
            <ac:spMk id="2" creationId="{24961CEF-A1B4-2156-0BC3-8B62A3575EA3}"/>
          </ac:spMkLst>
        </pc:spChg>
        <pc:spChg chg="mod">
          <ac:chgData name="Nicolas Bertrand" userId="989ab47c-d863-4060-86fd-ea4df1dedfd0" providerId="ADAL" clId="{F5433123-A110-4C10-8411-980F39D8EC0F}" dt="2026-01-12T17:19:35.990" v="492"/>
          <ac:spMkLst>
            <pc:docMk/>
            <pc:sldMk cId="1423614570" sldId="353"/>
            <ac:spMk id="3" creationId="{3C3B55A7-B4B6-5785-A8AD-E2E8DBAD8C7A}"/>
          </ac:spMkLst>
        </pc:spChg>
      </pc:sldChg>
      <pc:sldChg chg="modSp add mod">
        <pc:chgData name="Nicolas Bertrand" userId="989ab47c-d863-4060-86fd-ea4df1dedfd0" providerId="ADAL" clId="{F5433123-A110-4C10-8411-980F39D8EC0F}" dt="2026-01-12T17:36:16.852" v="722"/>
        <pc:sldMkLst>
          <pc:docMk/>
          <pc:sldMk cId="4094172621" sldId="354"/>
        </pc:sldMkLst>
        <pc:spChg chg="mod">
          <ac:chgData name="Nicolas Bertrand" userId="989ab47c-d863-4060-86fd-ea4df1dedfd0" providerId="ADAL" clId="{F5433123-A110-4C10-8411-980F39D8EC0F}" dt="2026-01-12T17:20:26.771" v="496" actId="179"/>
          <ac:spMkLst>
            <pc:docMk/>
            <pc:sldMk cId="4094172621" sldId="354"/>
            <ac:spMk id="3" creationId="{F3A39ECA-9C27-6D04-E074-AE5BEF4F055B}"/>
          </ac:spMkLst>
        </pc:spChg>
        <pc:spChg chg="mod">
          <ac:chgData name="Nicolas Bertrand" userId="989ab47c-d863-4060-86fd-ea4df1dedfd0" providerId="ADAL" clId="{F5433123-A110-4C10-8411-980F39D8EC0F}" dt="2026-01-12T17:36:16.852" v="722"/>
          <ac:spMkLst>
            <pc:docMk/>
            <pc:sldMk cId="4094172621" sldId="354"/>
            <ac:spMk id="6" creationId="{425F134B-52AF-D5DF-E769-5C11AEC8E47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23C57-EC6B-D243-9707-4D31B1F0F5C4}" type="doc">
      <dgm:prSet loTypeId="urn:microsoft.com/office/officeart/2005/8/layout/StepDownProcess" loCatId="" qsTypeId="urn:microsoft.com/office/officeart/2005/8/quickstyle/simple2" qsCatId="simple" csTypeId="urn:microsoft.com/office/officeart/2005/8/colors/accent1_2" csCatId="accent1" phldr="1"/>
      <dgm:spPr/>
      <dgm:t>
        <a:bodyPr/>
        <a:lstStyle/>
        <a:p>
          <a:endParaRPr lang="en-US"/>
        </a:p>
      </dgm:t>
    </dgm:pt>
    <dgm:pt modelId="{11C7C4F6-A57B-8D4D-984A-EE0A7D528348}">
      <dgm:prSet phldrT="[Text]"/>
      <dgm:spPr/>
      <dgm:t>
        <a:bodyPr/>
        <a:lstStyle/>
        <a:p>
          <a:r>
            <a:rPr lang="en-US" dirty="0"/>
            <a:t>80/20</a:t>
          </a:r>
        </a:p>
      </dgm:t>
    </dgm:pt>
    <dgm:pt modelId="{38595F68-FEF1-1943-970E-00EC1B691765}" type="parTrans" cxnId="{8A5AF1A2-2BC7-854A-98CD-09FC8675370D}">
      <dgm:prSet/>
      <dgm:spPr/>
      <dgm:t>
        <a:bodyPr/>
        <a:lstStyle/>
        <a:p>
          <a:endParaRPr lang="en-US"/>
        </a:p>
      </dgm:t>
    </dgm:pt>
    <dgm:pt modelId="{FDD8258A-5B9E-4847-95A0-A14C5BD2EE1B}" type="sibTrans" cxnId="{8A5AF1A2-2BC7-854A-98CD-09FC8675370D}">
      <dgm:prSet/>
      <dgm:spPr/>
      <dgm:t>
        <a:bodyPr/>
        <a:lstStyle/>
        <a:p>
          <a:endParaRPr lang="en-US"/>
        </a:p>
      </dgm:t>
    </dgm:pt>
    <dgm:pt modelId="{BB0AC841-E192-4645-8397-12C07D581FD6}">
      <dgm:prSet phldrT="[Text]"/>
      <dgm:spPr/>
      <dgm:t>
        <a:bodyPr/>
        <a:lstStyle/>
        <a:p>
          <a:r>
            <a:rPr lang="en-US" dirty="0"/>
            <a:t>Repayment of Capital</a:t>
          </a:r>
        </a:p>
      </dgm:t>
    </dgm:pt>
    <dgm:pt modelId="{51E41BA1-587D-154B-B20E-AE86FB917356}" type="parTrans" cxnId="{68C569B4-F9BF-154F-937F-5FD8C841490B}">
      <dgm:prSet/>
      <dgm:spPr/>
      <dgm:t>
        <a:bodyPr/>
        <a:lstStyle/>
        <a:p>
          <a:endParaRPr lang="en-US"/>
        </a:p>
      </dgm:t>
    </dgm:pt>
    <dgm:pt modelId="{A857850A-A05F-2D4A-A46B-78A70B1AD3DE}" type="sibTrans" cxnId="{68C569B4-F9BF-154F-937F-5FD8C841490B}">
      <dgm:prSet/>
      <dgm:spPr/>
      <dgm:t>
        <a:bodyPr/>
        <a:lstStyle/>
        <a:p>
          <a:endParaRPr lang="en-US"/>
        </a:p>
      </dgm:t>
    </dgm:pt>
    <dgm:pt modelId="{1BD946D0-9849-FB43-9945-E7DF710AFC2F}">
      <dgm:prSet phldrT="[Text]"/>
      <dgm:spPr/>
      <dgm:t>
        <a:bodyPr/>
        <a:lstStyle/>
        <a:p>
          <a:r>
            <a:rPr lang="en-US" dirty="0"/>
            <a:t>Preferred return</a:t>
          </a:r>
        </a:p>
      </dgm:t>
    </dgm:pt>
    <dgm:pt modelId="{145D2767-E5A0-6E4A-B61E-DE4E132F2325}" type="parTrans" cxnId="{74FD1363-533A-E249-A786-B463E0768C30}">
      <dgm:prSet/>
      <dgm:spPr/>
      <dgm:t>
        <a:bodyPr/>
        <a:lstStyle/>
        <a:p>
          <a:endParaRPr lang="en-US"/>
        </a:p>
      </dgm:t>
    </dgm:pt>
    <dgm:pt modelId="{3CDAD133-736C-BF4E-B39C-84B109973501}" type="sibTrans" cxnId="{74FD1363-533A-E249-A786-B463E0768C30}">
      <dgm:prSet/>
      <dgm:spPr/>
      <dgm:t>
        <a:bodyPr/>
        <a:lstStyle/>
        <a:p>
          <a:endParaRPr lang="en-US"/>
        </a:p>
      </dgm:t>
    </dgm:pt>
    <dgm:pt modelId="{7F3BD06F-76DA-1642-ADFF-151D575B9D47}">
      <dgm:prSet phldrT="[Text]"/>
      <dgm:spPr/>
      <dgm:t>
        <a:bodyPr/>
        <a:lstStyle/>
        <a:p>
          <a:r>
            <a:rPr lang="en-US" dirty="0"/>
            <a:t>Catch-up</a:t>
          </a:r>
        </a:p>
      </dgm:t>
    </dgm:pt>
    <dgm:pt modelId="{6A47DE80-A9CB-3445-800A-68467BC620FC}" type="parTrans" cxnId="{BA22D22A-77C8-C34E-BEDC-039A47CF2DE7}">
      <dgm:prSet/>
      <dgm:spPr/>
      <dgm:t>
        <a:bodyPr/>
        <a:lstStyle/>
        <a:p>
          <a:endParaRPr lang="en-US"/>
        </a:p>
      </dgm:t>
    </dgm:pt>
    <dgm:pt modelId="{714A3C8B-BE2F-264E-B3EC-909A37C0298E}" type="sibTrans" cxnId="{BA22D22A-77C8-C34E-BEDC-039A47CF2DE7}">
      <dgm:prSet/>
      <dgm:spPr/>
      <dgm:t>
        <a:bodyPr/>
        <a:lstStyle/>
        <a:p>
          <a:endParaRPr lang="en-US"/>
        </a:p>
      </dgm:t>
    </dgm:pt>
    <dgm:pt modelId="{F8FE2A7B-ED82-0A44-83F7-81196DA9090F}" type="pres">
      <dgm:prSet presAssocID="{CC223C57-EC6B-D243-9707-4D31B1F0F5C4}" presName="rootnode" presStyleCnt="0">
        <dgm:presLayoutVars>
          <dgm:chMax/>
          <dgm:chPref/>
          <dgm:dir/>
          <dgm:animLvl val="lvl"/>
        </dgm:presLayoutVars>
      </dgm:prSet>
      <dgm:spPr/>
    </dgm:pt>
    <dgm:pt modelId="{386345F2-45F5-7D4C-B37B-D79C99EA13AE}" type="pres">
      <dgm:prSet presAssocID="{BB0AC841-E192-4645-8397-12C07D581FD6}" presName="composite" presStyleCnt="0"/>
      <dgm:spPr/>
    </dgm:pt>
    <dgm:pt modelId="{2CC1359F-3BD4-4544-8E68-2E294BC36D10}" type="pres">
      <dgm:prSet presAssocID="{BB0AC841-E192-4645-8397-12C07D581FD6}" presName="bentUpArrow1" presStyleLbl="alignImgPlace1" presStyleIdx="0" presStyleCnt="3"/>
      <dgm:spPr/>
    </dgm:pt>
    <dgm:pt modelId="{0E35D9E9-C675-464C-8BC0-F6518665419E}" type="pres">
      <dgm:prSet presAssocID="{BB0AC841-E192-4645-8397-12C07D581FD6}" presName="ParentText" presStyleLbl="node1" presStyleIdx="0" presStyleCnt="4">
        <dgm:presLayoutVars>
          <dgm:chMax val="1"/>
          <dgm:chPref val="1"/>
          <dgm:bulletEnabled val="1"/>
        </dgm:presLayoutVars>
      </dgm:prSet>
      <dgm:spPr/>
    </dgm:pt>
    <dgm:pt modelId="{EED64EEA-0076-0349-B6C3-DB82D035EB80}" type="pres">
      <dgm:prSet presAssocID="{BB0AC841-E192-4645-8397-12C07D581FD6}" presName="ChildText" presStyleLbl="revTx" presStyleIdx="0" presStyleCnt="3">
        <dgm:presLayoutVars>
          <dgm:chMax val="0"/>
          <dgm:chPref val="0"/>
          <dgm:bulletEnabled val="1"/>
        </dgm:presLayoutVars>
      </dgm:prSet>
      <dgm:spPr/>
    </dgm:pt>
    <dgm:pt modelId="{8D2B625D-0BAA-4A48-85C6-739781C19695}" type="pres">
      <dgm:prSet presAssocID="{A857850A-A05F-2D4A-A46B-78A70B1AD3DE}" presName="sibTrans" presStyleCnt="0"/>
      <dgm:spPr/>
    </dgm:pt>
    <dgm:pt modelId="{7DC9C0BE-6849-1345-8031-2D2607C32207}" type="pres">
      <dgm:prSet presAssocID="{1BD946D0-9849-FB43-9945-E7DF710AFC2F}" presName="composite" presStyleCnt="0"/>
      <dgm:spPr/>
    </dgm:pt>
    <dgm:pt modelId="{FA707F21-FF66-964E-A5B5-C3B3D9DA05CE}" type="pres">
      <dgm:prSet presAssocID="{1BD946D0-9849-FB43-9945-E7DF710AFC2F}" presName="bentUpArrow1" presStyleLbl="alignImgPlace1" presStyleIdx="1" presStyleCnt="3"/>
      <dgm:spPr/>
    </dgm:pt>
    <dgm:pt modelId="{4FD07A94-A197-1242-BAE9-5EEE9F90F7C0}" type="pres">
      <dgm:prSet presAssocID="{1BD946D0-9849-FB43-9945-E7DF710AFC2F}" presName="ParentText" presStyleLbl="node1" presStyleIdx="1" presStyleCnt="4">
        <dgm:presLayoutVars>
          <dgm:chMax val="1"/>
          <dgm:chPref val="1"/>
          <dgm:bulletEnabled val="1"/>
        </dgm:presLayoutVars>
      </dgm:prSet>
      <dgm:spPr/>
    </dgm:pt>
    <dgm:pt modelId="{7B734AEB-712C-D748-805D-0E68149111B9}" type="pres">
      <dgm:prSet presAssocID="{1BD946D0-9849-FB43-9945-E7DF710AFC2F}" presName="ChildText" presStyleLbl="revTx" presStyleIdx="1" presStyleCnt="3">
        <dgm:presLayoutVars>
          <dgm:chMax val="0"/>
          <dgm:chPref val="0"/>
          <dgm:bulletEnabled val="1"/>
        </dgm:presLayoutVars>
      </dgm:prSet>
      <dgm:spPr/>
    </dgm:pt>
    <dgm:pt modelId="{3BDEE7A1-323A-1742-8633-04524C9352A6}" type="pres">
      <dgm:prSet presAssocID="{3CDAD133-736C-BF4E-B39C-84B109973501}" presName="sibTrans" presStyleCnt="0"/>
      <dgm:spPr/>
    </dgm:pt>
    <dgm:pt modelId="{529A7F6A-644A-9C4F-B4BF-B23262BC5C38}" type="pres">
      <dgm:prSet presAssocID="{7F3BD06F-76DA-1642-ADFF-151D575B9D47}" presName="composite" presStyleCnt="0"/>
      <dgm:spPr/>
    </dgm:pt>
    <dgm:pt modelId="{83513A07-9CB4-9C4C-A2D6-5B2123DF0345}" type="pres">
      <dgm:prSet presAssocID="{7F3BD06F-76DA-1642-ADFF-151D575B9D47}" presName="bentUpArrow1" presStyleLbl="alignImgPlace1" presStyleIdx="2" presStyleCnt="3"/>
      <dgm:spPr/>
    </dgm:pt>
    <dgm:pt modelId="{DCEA3476-AF20-1B41-890E-0C0189D6DADD}" type="pres">
      <dgm:prSet presAssocID="{7F3BD06F-76DA-1642-ADFF-151D575B9D47}" presName="ParentText" presStyleLbl="node1" presStyleIdx="2" presStyleCnt="4">
        <dgm:presLayoutVars>
          <dgm:chMax val="1"/>
          <dgm:chPref val="1"/>
          <dgm:bulletEnabled val="1"/>
        </dgm:presLayoutVars>
      </dgm:prSet>
      <dgm:spPr/>
    </dgm:pt>
    <dgm:pt modelId="{C2BDD428-E23D-D44C-B5F9-4D0C762D499F}" type="pres">
      <dgm:prSet presAssocID="{7F3BD06F-76DA-1642-ADFF-151D575B9D47}" presName="ChildText" presStyleLbl="revTx" presStyleIdx="2" presStyleCnt="3">
        <dgm:presLayoutVars>
          <dgm:chMax val="0"/>
          <dgm:chPref val="0"/>
          <dgm:bulletEnabled val="1"/>
        </dgm:presLayoutVars>
      </dgm:prSet>
      <dgm:spPr/>
    </dgm:pt>
    <dgm:pt modelId="{0D0A51CB-3164-864E-AF0B-852696E96D2F}" type="pres">
      <dgm:prSet presAssocID="{714A3C8B-BE2F-264E-B3EC-909A37C0298E}" presName="sibTrans" presStyleCnt="0"/>
      <dgm:spPr/>
    </dgm:pt>
    <dgm:pt modelId="{CA9C3E29-F40E-0949-9C07-83CE712BB631}" type="pres">
      <dgm:prSet presAssocID="{11C7C4F6-A57B-8D4D-984A-EE0A7D528348}" presName="composite" presStyleCnt="0"/>
      <dgm:spPr/>
    </dgm:pt>
    <dgm:pt modelId="{94519004-B156-3E46-ABC9-332408C51DD1}" type="pres">
      <dgm:prSet presAssocID="{11C7C4F6-A57B-8D4D-984A-EE0A7D528348}" presName="ParentText" presStyleLbl="node1" presStyleIdx="3" presStyleCnt="4">
        <dgm:presLayoutVars>
          <dgm:chMax val="1"/>
          <dgm:chPref val="1"/>
          <dgm:bulletEnabled val="1"/>
        </dgm:presLayoutVars>
      </dgm:prSet>
      <dgm:spPr/>
    </dgm:pt>
  </dgm:ptLst>
  <dgm:cxnLst>
    <dgm:cxn modelId="{EFFCEE22-165A-420D-A191-6FF6EC0AF22F}" type="presOf" srcId="{BB0AC841-E192-4645-8397-12C07D581FD6}" destId="{0E35D9E9-C675-464C-8BC0-F6518665419E}" srcOrd="0" destOrd="0" presId="urn:microsoft.com/office/officeart/2005/8/layout/StepDownProcess"/>
    <dgm:cxn modelId="{BA22D22A-77C8-C34E-BEDC-039A47CF2DE7}" srcId="{CC223C57-EC6B-D243-9707-4D31B1F0F5C4}" destId="{7F3BD06F-76DA-1642-ADFF-151D575B9D47}" srcOrd="2" destOrd="0" parTransId="{6A47DE80-A9CB-3445-800A-68467BC620FC}" sibTransId="{714A3C8B-BE2F-264E-B3EC-909A37C0298E}"/>
    <dgm:cxn modelId="{74FD1363-533A-E249-A786-B463E0768C30}" srcId="{CC223C57-EC6B-D243-9707-4D31B1F0F5C4}" destId="{1BD946D0-9849-FB43-9945-E7DF710AFC2F}" srcOrd="1" destOrd="0" parTransId="{145D2767-E5A0-6E4A-B61E-DE4E132F2325}" sibTransId="{3CDAD133-736C-BF4E-B39C-84B109973501}"/>
    <dgm:cxn modelId="{AF88A370-CB09-413E-ADD4-8D3A1D46B054}" type="presOf" srcId="{CC223C57-EC6B-D243-9707-4D31B1F0F5C4}" destId="{F8FE2A7B-ED82-0A44-83F7-81196DA9090F}" srcOrd="0" destOrd="0" presId="urn:microsoft.com/office/officeart/2005/8/layout/StepDownProcess"/>
    <dgm:cxn modelId="{AC078E7D-E275-4CBA-9DC1-71F4187BA2C8}" type="presOf" srcId="{7F3BD06F-76DA-1642-ADFF-151D575B9D47}" destId="{DCEA3476-AF20-1B41-890E-0C0189D6DADD}" srcOrd="0" destOrd="0" presId="urn:microsoft.com/office/officeart/2005/8/layout/StepDownProcess"/>
    <dgm:cxn modelId="{F3FD719F-07CC-43B2-9CD2-34E11FF8564E}" type="presOf" srcId="{11C7C4F6-A57B-8D4D-984A-EE0A7D528348}" destId="{94519004-B156-3E46-ABC9-332408C51DD1}" srcOrd="0" destOrd="0" presId="urn:microsoft.com/office/officeart/2005/8/layout/StepDownProcess"/>
    <dgm:cxn modelId="{8A5AF1A2-2BC7-854A-98CD-09FC8675370D}" srcId="{CC223C57-EC6B-D243-9707-4D31B1F0F5C4}" destId="{11C7C4F6-A57B-8D4D-984A-EE0A7D528348}" srcOrd="3" destOrd="0" parTransId="{38595F68-FEF1-1943-970E-00EC1B691765}" sibTransId="{FDD8258A-5B9E-4847-95A0-A14C5BD2EE1B}"/>
    <dgm:cxn modelId="{68C569B4-F9BF-154F-937F-5FD8C841490B}" srcId="{CC223C57-EC6B-D243-9707-4D31B1F0F5C4}" destId="{BB0AC841-E192-4645-8397-12C07D581FD6}" srcOrd="0" destOrd="0" parTransId="{51E41BA1-587D-154B-B20E-AE86FB917356}" sibTransId="{A857850A-A05F-2D4A-A46B-78A70B1AD3DE}"/>
    <dgm:cxn modelId="{AB49BDD7-E044-4997-A517-A856ADC5FF9F}" type="presOf" srcId="{1BD946D0-9849-FB43-9945-E7DF710AFC2F}" destId="{4FD07A94-A197-1242-BAE9-5EEE9F90F7C0}" srcOrd="0" destOrd="0" presId="urn:microsoft.com/office/officeart/2005/8/layout/StepDownProcess"/>
    <dgm:cxn modelId="{FF817DE3-3D01-49CA-9B17-36527356F200}" type="presParOf" srcId="{F8FE2A7B-ED82-0A44-83F7-81196DA9090F}" destId="{386345F2-45F5-7D4C-B37B-D79C99EA13AE}" srcOrd="0" destOrd="0" presId="urn:microsoft.com/office/officeart/2005/8/layout/StepDownProcess"/>
    <dgm:cxn modelId="{0D0498E9-D851-442A-BB89-5D75BBB8C323}" type="presParOf" srcId="{386345F2-45F5-7D4C-B37B-D79C99EA13AE}" destId="{2CC1359F-3BD4-4544-8E68-2E294BC36D10}" srcOrd="0" destOrd="0" presId="urn:microsoft.com/office/officeart/2005/8/layout/StepDownProcess"/>
    <dgm:cxn modelId="{425426C0-0B6E-4A97-A192-6032D169DF59}" type="presParOf" srcId="{386345F2-45F5-7D4C-B37B-D79C99EA13AE}" destId="{0E35D9E9-C675-464C-8BC0-F6518665419E}" srcOrd="1" destOrd="0" presId="urn:microsoft.com/office/officeart/2005/8/layout/StepDownProcess"/>
    <dgm:cxn modelId="{C4E341C3-95ED-492C-880E-1FA82E0BE0DC}" type="presParOf" srcId="{386345F2-45F5-7D4C-B37B-D79C99EA13AE}" destId="{EED64EEA-0076-0349-B6C3-DB82D035EB80}" srcOrd="2" destOrd="0" presId="urn:microsoft.com/office/officeart/2005/8/layout/StepDownProcess"/>
    <dgm:cxn modelId="{F4AA4D4C-ED49-4066-995D-D090235F844E}" type="presParOf" srcId="{F8FE2A7B-ED82-0A44-83F7-81196DA9090F}" destId="{8D2B625D-0BAA-4A48-85C6-739781C19695}" srcOrd="1" destOrd="0" presId="urn:microsoft.com/office/officeart/2005/8/layout/StepDownProcess"/>
    <dgm:cxn modelId="{A5CAFC64-E9D3-4E39-A5A9-10DED90E2DF6}" type="presParOf" srcId="{F8FE2A7B-ED82-0A44-83F7-81196DA9090F}" destId="{7DC9C0BE-6849-1345-8031-2D2607C32207}" srcOrd="2" destOrd="0" presId="urn:microsoft.com/office/officeart/2005/8/layout/StepDownProcess"/>
    <dgm:cxn modelId="{49076134-11B2-4931-A35A-4E8A324BC8CA}" type="presParOf" srcId="{7DC9C0BE-6849-1345-8031-2D2607C32207}" destId="{FA707F21-FF66-964E-A5B5-C3B3D9DA05CE}" srcOrd="0" destOrd="0" presId="urn:microsoft.com/office/officeart/2005/8/layout/StepDownProcess"/>
    <dgm:cxn modelId="{FB3A79D3-DB8C-47C4-B64B-FE11A57CBF90}" type="presParOf" srcId="{7DC9C0BE-6849-1345-8031-2D2607C32207}" destId="{4FD07A94-A197-1242-BAE9-5EEE9F90F7C0}" srcOrd="1" destOrd="0" presId="urn:microsoft.com/office/officeart/2005/8/layout/StepDownProcess"/>
    <dgm:cxn modelId="{E9E58E36-F809-4B5D-B5C6-CDC29B59C8B2}" type="presParOf" srcId="{7DC9C0BE-6849-1345-8031-2D2607C32207}" destId="{7B734AEB-712C-D748-805D-0E68149111B9}" srcOrd="2" destOrd="0" presId="urn:microsoft.com/office/officeart/2005/8/layout/StepDownProcess"/>
    <dgm:cxn modelId="{85392EB4-CEF3-4959-8D89-164707914318}" type="presParOf" srcId="{F8FE2A7B-ED82-0A44-83F7-81196DA9090F}" destId="{3BDEE7A1-323A-1742-8633-04524C9352A6}" srcOrd="3" destOrd="0" presId="urn:microsoft.com/office/officeart/2005/8/layout/StepDownProcess"/>
    <dgm:cxn modelId="{9CAD1C0A-6468-4EA7-8334-CA2458849897}" type="presParOf" srcId="{F8FE2A7B-ED82-0A44-83F7-81196DA9090F}" destId="{529A7F6A-644A-9C4F-B4BF-B23262BC5C38}" srcOrd="4" destOrd="0" presId="urn:microsoft.com/office/officeart/2005/8/layout/StepDownProcess"/>
    <dgm:cxn modelId="{7860CD4F-D1F7-4C5D-AB48-1E90DB0FB3F6}" type="presParOf" srcId="{529A7F6A-644A-9C4F-B4BF-B23262BC5C38}" destId="{83513A07-9CB4-9C4C-A2D6-5B2123DF0345}" srcOrd="0" destOrd="0" presId="urn:microsoft.com/office/officeart/2005/8/layout/StepDownProcess"/>
    <dgm:cxn modelId="{94B1A88F-497F-43DB-91F2-F8D83352F277}" type="presParOf" srcId="{529A7F6A-644A-9C4F-B4BF-B23262BC5C38}" destId="{DCEA3476-AF20-1B41-890E-0C0189D6DADD}" srcOrd="1" destOrd="0" presId="urn:microsoft.com/office/officeart/2005/8/layout/StepDownProcess"/>
    <dgm:cxn modelId="{ABDD5678-30DD-4203-96E4-1462EB8922F9}" type="presParOf" srcId="{529A7F6A-644A-9C4F-B4BF-B23262BC5C38}" destId="{C2BDD428-E23D-D44C-B5F9-4D0C762D499F}" srcOrd="2" destOrd="0" presId="urn:microsoft.com/office/officeart/2005/8/layout/StepDownProcess"/>
    <dgm:cxn modelId="{0FD5888A-564C-4AD1-9E98-DFAE0C2F20AF}" type="presParOf" srcId="{F8FE2A7B-ED82-0A44-83F7-81196DA9090F}" destId="{0D0A51CB-3164-864E-AF0B-852696E96D2F}" srcOrd="5" destOrd="0" presId="urn:microsoft.com/office/officeart/2005/8/layout/StepDownProcess"/>
    <dgm:cxn modelId="{B733D215-43C6-4A15-B8E4-314EADE2B23A}" type="presParOf" srcId="{F8FE2A7B-ED82-0A44-83F7-81196DA9090F}" destId="{CA9C3E29-F40E-0949-9C07-83CE712BB631}" srcOrd="6" destOrd="0" presId="urn:microsoft.com/office/officeart/2005/8/layout/StepDownProcess"/>
    <dgm:cxn modelId="{6538DBFE-BCD0-4484-BBFF-4E8419B1B059}" type="presParOf" srcId="{CA9C3E29-F40E-0949-9C07-83CE712BB631}" destId="{94519004-B156-3E46-ABC9-332408C51DD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1359F-3BD4-4544-8E68-2E294BC36D10}">
      <dsp:nvSpPr>
        <dsp:cNvPr id="0" name=""/>
        <dsp:cNvSpPr/>
      </dsp:nvSpPr>
      <dsp:spPr>
        <a:xfrm rot="5400000">
          <a:off x="1268228" y="758914"/>
          <a:ext cx="666491" cy="75877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E35D9E9-C675-464C-8BC0-F6518665419E}">
      <dsp:nvSpPr>
        <dsp:cNvPr id="0" name=""/>
        <dsp:cNvSpPr/>
      </dsp:nvSpPr>
      <dsp:spPr>
        <a:xfrm>
          <a:off x="1091648" y="20094"/>
          <a:ext cx="1121980" cy="78534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Repayment of Capital</a:t>
          </a:r>
        </a:p>
      </dsp:txBody>
      <dsp:txXfrm>
        <a:off x="1129992" y="58438"/>
        <a:ext cx="1045292" cy="708661"/>
      </dsp:txXfrm>
    </dsp:sp>
    <dsp:sp modelId="{EED64EEA-0076-0349-B6C3-DB82D035EB80}">
      <dsp:nvSpPr>
        <dsp:cNvPr id="0" name=""/>
        <dsp:cNvSpPr/>
      </dsp:nvSpPr>
      <dsp:spPr>
        <a:xfrm>
          <a:off x="2213628" y="94995"/>
          <a:ext cx="816021" cy="634754"/>
        </a:xfrm>
        <a:prstGeom prst="rect">
          <a:avLst/>
        </a:prstGeom>
        <a:noFill/>
        <a:ln>
          <a:noFill/>
        </a:ln>
        <a:effectLst/>
      </dsp:spPr>
      <dsp:style>
        <a:lnRef idx="0">
          <a:scrgbClr r="0" g="0" b="0"/>
        </a:lnRef>
        <a:fillRef idx="0">
          <a:scrgbClr r="0" g="0" b="0"/>
        </a:fillRef>
        <a:effectRef idx="0">
          <a:scrgbClr r="0" g="0" b="0"/>
        </a:effectRef>
        <a:fontRef idx="minor"/>
      </dsp:style>
    </dsp:sp>
    <dsp:sp modelId="{FA707F21-FF66-964E-A5B5-C3B3D9DA05CE}">
      <dsp:nvSpPr>
        <dsp:cNvPr id="0" name=""/>
        <dsp:cNvSpPr/>
      </dsp:nvSpPr>
      <dsp:spPr>
        <a:xfrm rot="5400000">
          <a:off x="2198469" y="1641121"/>
          <a:ext cx="666491" cy="75877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FD07A94-A197-1242-BAE9-5EEE9F90F7C0}">
      <dsp:nvSpPr>
        <dsp:cNvPr id="0" name=""/>
        <dsp:cNvSpPr/>
      </dsp:nvSpPr>
      <dsp:spPr>
        <a:xfrm>
          <a:off x="2021889" y="902301"/>
          <a:ext cx="1121980" cy="78534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Preferred return</a:t>
          </a:r>
        </a:p>
      </dsp:txBody>
      <dsp:txXfrm>
        <a:off x="2060233" y="940645"/>
        <a:ext cx="1045292" cy="708661"/>
      </dsp:txXfrm>
    </dsp:sp>
    <dsp:sp modelId="{7B734AEB-712C-D748-805D-0E68149111B9}">
      <dsp:nvSpPr>
        <dsp:cNvPr id="0" name=""/>
        <dsp:cNvSpPr/>
      </dsp:nvSpPr>
      <dsp:spPr>
        <a:xfrm>
          <a:off x="3143869" y="977202"/>
          <a:ext cx="816021" cy="634754"/>
        </a:xfrm>
        <a:prstGeom prst="rect">
          <a:avLst/>
        </a:prstGeom>
        <a:noFill/>
        <a:ln>
          <a:noFill/>
        </a:ln>
        <a:effectLst/>
      </dsp:spPr>
      <dsp:style>
        <a:lnRef idx="0">
          <a:scrgbClr r="0" g="0" b="0"/>
        </a:lnRef>
        <a:fillRef idx="0">
          <a:scrgbClr r="0" g="0" b="0"/>
        </a:fillRef>
        <a:effectRef idx="0">
          <a:scrgbClr r="0" g="0" b="0"/>
        </a:effectRef>
        <a:fontRef idx="minor"/>
      </dsp:style>
    </dsp:sp>
    <dsp:sp modelId="{83513A07-9CB4-9C4C-A2D6-5B2123DF0345}">
      <dsp:nvSpPr>
        <dsp:cNvPr id="0" name=""/>
        <dsp:cNvSpPr/>
      </dsp:nvSpPr>
      <dsp:spPr>
        <a:xfrm rot="5400000">
          <a:off x="3128710" y="2523328"/>
          <a:ext cx="666491" cy="75877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CEA3476-AF20-1B41-890E-0C0189D6DADD}">
      <dsp:nvSpPr>
        <dsp:cNvPr id="0" name=""/>
        <dsp:cNvSpPr/>
      </dsp:nvSpPr>
      <dsp:spPr>
        <a:xfrm>
          <a:off x="2952130" y="1784508"/>
          <a:ext cx="1121980" cy="78534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Catch-up</a:t>
          </a:r>
        </a:p>
      </dsp:txBody>
      <dsp:txXfrm>
        <a:off x="2990474" y="1822852"/>
        <a:ext cx="1045292" cy="708661"/>
      </dsp:txXfrm>
    </dsp:sp>
    <dsp:sp modelId="{C2BDD428-E23D-D44C-B5F9-4D0C762D499F}">
      <dsp:nvSpPr>
        <dsp:cNvPr id="0" name=""/>
        <dsp:cNvSpPr/>
      </dsp:nvSpPr>
      <dsp:spPr>
        <a:xfrm>
          <a:off x="4074110" y="1859409"/>
          <a:ext cx="816021" cy="634754"/>
        </a:xfrm>
        <a:prstGeom prst="rect">
          <a:avLst/>
        </a:prstGeom>
        <a:noFill/>
        <a:ln>
          <a:noFill/>
        </a:ln>
        <a:effectLst/>
      </dsp:spPr>
      <dsp:style>
        <a:lnRef idx="0">
          <a:scrgbClr r="0" g="0" b="0"/>
        </a:lnRef>
        <a:fillRef idx="0">
          <a:scrgbClr r="0" g="0" b="0"/>
        </a:fillRef>
        <a:effectRef idx="0">
          <a:scrgbClr r="0" g="0" b="0"/>
        </a:effectRef>
        <a:fontRef idx="minor"/>
      </dsp:style>
    </dsp:sp>
    <dsp:sp modelId="{94519004-B156-3E46-ABC9-332408C51DD1}">
      <dsp:nvSpPr>
        <dsp:cNvPr id="0" name=""/>
        <dsp:cNvSpPr/>
      </dsp:nvSpPr>
      <dsp:spPr>
        <a:xfrm>
          <a:off x="3882371" y="2666715"/>
          <a:ext cx="1121980" cy="78534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80/20</a:t>
          </a:r>
        </a:p>
      </dsp:txBody>
      <dsp:txXfrm>
        <a:off x="3920715" y="2705059"/>
        <a:ext cx="1045292" cy="7086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8D77A-6D1D-003C-E025-0BDBE19A58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C779C080-9722-8094-A4E4-9251D0CAAA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A880B6-5324-4B13-A32D-F6F7A5DD8C50}" type="datetimeFigureOut">
              <a:rPr lang="en-NL" smtClean="0"/>
              <a:t>01/13/2026</a:t>
            </a:fld>
            <a:endParaRPr lang="en-NL"/>
          </a:p>
        </p:txBody>
      </p:sp>
      <p:sp>
        <p:nvSpPr>
          <p:cNvPr id="4" name="Footer Placeholder 3">
            <a:extLst>
              <a:ext uri="{FF2B5EF4-FFF2-40B4-BE49-F238E27FC236}">
                <a16:creationId xmlns:a16="http://schemas.microsoft.com/office/drawing/2014/main" id="{06A575E4-E2B5-14EA-7567-B6F916480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92C4F4AC-45D9-B909-C82C-45FFDC6BC0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DB2BBC-BD5E-4E3D-8E29-417416320450}" type="slidenum">
              <a:rPr lang="en-NL" smtClean="0"/>
              <a:t>‹#›</a:t>
            </a:fld>
            <a:endParaRPr lang="en-NL"/>
          </a:p>
        </p:txBody>
      </p:sp>
    </p:spTree>
    <p:extLst>
      <p:ext uri="{BB962C8B-B14F-4D97-AF65-F5344CB8AC3E}">
        <p14:creationId xmlns:p14="http://schemas.microsoft.com/office/powerpoint/2010/main" val="388048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BDABA-4C6D-4502-8288-533C559A50B5}" type="datetimeFigureOut">
              <a:rPr lang="en-GB" smtClean="0"/>
              <a:t>13/01/2026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C3562-DFB5-4717-A32E-6B60A89AF6A9}" type="slidenum">
              <a:rPr lang="en-GB" smtClean="0"/>
              <a:t>‹#›</a:t>
            </a:fld>
            <a:endParaRPr lang="en-GB"/>
          </a:p>
        </p:txBody>
      </p:sp>
    </p:spTree>
    <p:extLst>
      <p:ext uri="{BB962C8B-B14F-4D97-AF65-F5344CB8AC3E}">
        <p14:creationId xmlns:p14="http://schemas.microsoft.com/office/powerpoint/2010/main" val="23362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7034-02FF-2577-00B9-EE0128455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35415-A9E0-97A1-B452-EA6ABE74E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87FB3-5371-2AA6-FFB2-688F739381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D3813D-DEEB-05C2-337F-975DCEF8700D}"/>
              </a:ext>
            </a:extLst>
          </p:cNvPr>
          <p:cNvSpPr>
            <a:spLocks noGrp="1"/>
          </p:cNvSpPr>
          <p:nvPr>
            <p:ph type="sldNum" sz="quarter" idx="10"/>
          </p:nvPr>
        </p:nvSpPr>
        <p:spPr/>
        <p:txBody>
          <a:bodyPr/>
          <a:lstStyle/>
          <a:p>
            <a:fld id="{9ABC3562-DFB5-4717-A32E-6B60A89AF6A9}" type="slidenum">
              <a:rPr lang="en-GB" smtClean="0"/>
              <a:t>22</a:t>
            </a:fld>
            <a:endParaRPr lang="en-GB"/>
          </a:p>
        </p:txBody>
      </p:sp>
    </p:spTree>
    <p:extLst>
      <p:ext uri="{BB962C8B-B14F-4D97-AF65-F5344CB8AC3E}">
        <p14:creationId xmlns:p14="http://schemas.microsoft.com/office/powerpoint/2010/main" val="39894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C3562-DFB5-4717-A32E-6B60A89AF6A9}" type="slidenum">
              <a:rPr lang="en-GB" smtClean="0"/>
              <a:t>34</a:t>
            </a:fld>
            <a:endParaRPr lang="en-GB"/>
          </a:p>
        </p:txBody>
      </p:sp>
    </p:spTree>
    <p:extLst>
      <p:ext uri="{BB962C8B-B14F-4D97-AF65-F5344CB8AC3E}">
        <p14:creationId xmlns:p14="http://schemas.microsoft.com/office/powerpoint/2010/main" val="283239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C3562-DFB5-4717-A32E-6B60A89AF6A9}" type="slidenum">
              <a:rPr lang="en-GB" smtClean="0"/>
              <a:t>35</a:t>
            </a:fld>
            <a:endParaRPr lang="en-GB"/>
          </a:p>
        </p:txBody>
      </p:sp>
    </p:spTree>
    <p:extLst>
      <p:ext uri="{BB962C8B-B14F-4D97-AF65-F5344CB8AC3E}">
        <p14:creationId xmlns:p14="http://schemas.microsoft.com/office/powerpoint/2010/main" val="2832393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L Coversheet">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91A9510-5722-C883-E5EF-4AEB5DA23647}"/>
              </a:ext>
              <a:ext uri="{C183D7F6-B498-43B3-948B-1728B52AA6E4}">
                <adec:decorative xmlns:adec="http://schemas.microsoft.com/office/drawing/2017/decorative" val="1"/>
              </a:ext>
            </a:extLst>
          </p:cNvPr>
          <p:cNvSpPr/>
          <p:nvPr userDrawn="1"/>
        </p:nvSpPr>
        <p:spPr>
          <a:xfrm>
            <a:off x="263506" y="980997"/>
            <a:ext cx="3877301" cy="5620071"/>
          </a:xfrm>
          <a:custGeom>
            <a:avLst/>
            <a:gdLst>
              <a:gd name="connsiteX0" fmla="*/ 0 w 3877301"/>
              <a:gd name="connsiteY0" fmla="*/ 0 h 5620071"/>
              <a:gd name="connsiteX1" fmla="*/ 3374528 w 3877301"/>
              <a:gd name="connsiteY1" fmla="*/ 0 h 5620071"/>
              <a:gd name="connsiteX2" fmla="*/ 3877301 w 3877301"/>
              <a:gd name="connsiteY2" fmla="*/ 500404 h 5620071"/>
              <a:gd name="connsiteX3" fmla="*/ 3877301 w 3877301"/>
              <a:gd name="connsiteY3" fmla="*/ 538778 h 5620071"/>
              <a:gd name="connsiteX4" fmla="*/ 3877301 w 3877301"/>
              <a:gd name="connsiteY4" fmla="*/ 5581697 h 5620071"/>
              <a:gd name="connsiteX5" fmla="*/ 3877301 w 3877301"/>
              <a:gd name="connsiteY5" fmla="*/ 5620071 h 5620071"/>
              <a:gd name="connsiteX6" fmla="*/ 502646 w 3877301"/>
              <a:gd name="connsiteY6" fmla="*/ 5620071 h 5620071"/>
              <a:gd name="connsiteX7" fmla="*/ 0 w 3877301"/>
              <a:gd name="connsiteY7" fmla="*/ 5119036 h 5620071"/>
              <a:gd name="connsiteX8" fmla="*/ 0 w 3877301"/>
              <a:gd name="connsiteY8" fmla="*/ 5080662 h 5620071"/>
              <a:gd name="connsiteX9" fmla="*/ 0 w 3877301"/>
              <a:gd name="connsiteY9" fmla="*/ 38374 h 56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301" h="5620071">
                <a:moveTo>
                  <a:pt x="0" y="0"/>
                </a:moveTo>
                <a:lnTo>
                  <a:pt x="3374528" y="0"/>
                </a:lnTo>
                <a:cubicBezTo>
                  <a:pt x="3651965" y="-140"/>
                  <a:pt x="3877022" y="223859"/>
                  <a:pt x="3877301" y="500404"/>
                </a:cubicBezTo>
                <a:lnTo>
                  <a:pt x="3877301" y="538778"/>
                </a:lnTo>
                <a:lnTo>
                  <a:pt x="3877301" y="5581697"/>
                </a:lnTo>
                <a:lnTo>
                  <a:pt x="3877301" y="5620071"/>
                </a:lnTo>
                <a:lnTo>
                  <a:pt x="502646" y="5620071"/>
                </a:lnTo>
                <a:cubicBezTo>
                  <a:pt x="225042" y="5620071"/>
                  <a:pt x="0" y="5395748"/>
                  <a:pt x="0" y="5119036"/>
                </a:cubicBezTo>
                <a:lnTo>
                  <a:pt x="0" y="5080662"/>
                </a:lnTo>
                <a:lnTo>
                  <a:pt x="0" y="38374"/>
                </a:lnTo>
                <a:close/>
              </a:path>
            </a:pathLst>
          </a:custGeom>
          <a:gradFill>
            <a:gsLst>
              <a:gs pos="0">
                <a:srgbClr val="0078B6"/>
              </a:gs>
              <a:gs pos="100000">
                <a:schemeClr val="bg2"/>
              </a:gs>
            </a:gsLst>
            <a:lin ang="5400000" scaled="1"/>
          </a:gradFill>
          <a:ln w="12638" cap="flat">
            <a:noFill/>
            <a:prstDash val="solid"/>
            <a:miter/>
          </a:ln>
        </p:spPr>
        <p:txBody>
          <a:bodyPr rtlCol="0" anchor="ctr"/>
          <a:lstStyle/>
          <a:p>
            <a:endParaRPr lang="en-GB"/>
          </a:p>
        </p:txBody>
      </p:sp>
      <p:sp>
        <p:nvSpPr>
          <p:cNvPr id="4" name="Title 3">
            <a:extLst>
              <a:ext uri="{FF2B5EF4-FFF2-40B4-BE49-F238E27FC236}">
                <a16:creationId xmlns:a16="http://schemas.microsoft.com/office/drawing/2014/main" id="{F884C1FF-581C-0842-D9F5-293D8E12399F}"/>
              </a:ext>
            </a:extLst>
          </p:cNvPr>
          <p:cNvSpPr>
            <a:spLocks noGrp="1"/>
          </p:cNvSpPr>
          <p:nvPr>
            <p:ph type="title"/>
          </p:nvPr>
        </p:nvSpPr>
        <p:spPr>
          <a:xfrm>
            <a:off x="730675" y="1364301"/>
            <a:ext cx="3169082" cy="1272653"/>
          </a:xfrm>
        </p:spPr>
        <p:txBody>
          <a:bodyPr>
            <a:noAutofit/>
          </a:bodyPr>
          <a:lstStyle>
            <a:lvl1pPr>
              <a:lnSpc>
                <a:spcPct val="90000"/>
              </a:lnSpc>
              <a:defRPr sz="3200" b="1">
                <a:solidFill>
                  <a:schemeClr val="bg1"/>
                </a:solidFill>
              </a:defRPr>
            </a:lvl1pPr>
          </a:lstStyle>
          <a:p>
            <a:endParaRPr lang="en-GB" dirty="0"/>
          </a:p>
        </p:txBody>
      </p:sp>
      <p:sp>
        <p:nvSpPr>
          <p:cNvPr id="3" name="Ondertitel 2"/>
          <p:cNvSpPr>
            <a:spLocks noGrp="1"/>
          </p:cNvSpPr>
          <p:nvPr>
            <p:ph type="subTitle" idx="1"/>
          </p:nvPr>
        </p:nvSpPr>
        <p:spPr>
          <a:xfrm>
            <a:off x="730675" y="2836151"/>
            <a:ext cx="3169081" cy="335674"/>
          </a:xfrm>
          <a:prstGeom prst="rect">
            <a:avLst/>
          </a:prstGeom>
        </p:spPr>
        <p:txBody>
          <a:bodyPr wrap="square" anchor="t" anchorCtr="0">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33" name="Text Placeholder 32"/>
          <p:cNvSpPr>
            <a:spLocks noGrp="1"/>
          </p:cNvSpPr>
          <p:nvPr>
            <p:ph type="body" sz="quarter" idx="14"/>
          </p:nvPr>
        </p:nvSpPr>
        <p:spPr>
          <a:xfrm>
            <a:off x="730675" y="5506082"/>
            <a:ext cx="3169081" cy="138499"/>
          </a:xfrm>
          <a:prstGeom prst="rect">
            <a:avLst/>
          </a:prstGeom>
        </p:spPr>
        <p:txBody>
          <a:bodyPr>
            <a:noAutofit/>
          </a:bodyPr>
          <a:lstStyle>
            <a:lvl1pPr>
              <a:lnSpc>
                <a:spcPct val="100000"/>
              </a:lnSpc>
              <a:spcBef>
                <a:spcPts val="0"/>
              </a:spcBef>
              <a:defRPr sz="900" b="0">
                <a:solidFill>
                  <a:schemeClr val="bg1"/>
                </a:solidFill>
              </a:defRPr>
            </a:lvl1pPr>
          </a:lstStyle>
          <a:p>
            <a:pPr lvl="0"/>
            <a:endParaRPr dirty="0"/>
          </a:p>
        </p:txBody>
      </p:sp>
      <p:sp>
        <p:nvSpPr>
          <p:cNvPr id="6" name="Text Placeholder 32">
            <a:extLst>
              <a:ext uri="{FF2B5EF4-FFF2-40B4-BE49-F238E27FC236}">
                <a16:creationId xmlns:a16="http://schemas.microsoft.com/office/drawing/2014/main" id="{74A642A1-F7E7-C344-7B8C-E2D1F2240553}"/>
              </a:ext>
            </a:extLst>
          </p:cNvPr>
          <p:cNvSpPr>
            <a:spLocks noGrp="1"/>
          </p:cNvSpPr>
          <p:nvPr>
            <p:ph type="body" sz="quarter" idx="19"/>
          </p:nvPr>
        </p:nvSpPr>
        <p:spPr>
          <a:xfrm>
            <a:off x="730675" y="5744741"/>
            <a:ext cx="3169081" cy="138499"/>
          </a:xfrm>
          <a:prstGeom prst="rect">
            <a:avLst/>
          </a:prstGeom>
        </p:spPr>
        <p:txBody>
          <a:bodyPr>
            <a:noAutofit/>
          </a:bodyPr>
          <a:lstStyle>
            <a:lvl1pPr>
              <a:lnSpc>
                <a:spcPct val="100000"/>
              </a:lnSpc>
              <a:spcBef>
                <a:spcPts val="0"/>
              </a:spcBef>
              <a:defRPr sz="900" b="0">
                <a:solidFill>
                  <a:schemeClr val="bg1"/>
                </a:solidFill>
              </a:defRPr>
            </a:lvl1pPr>
          </a:lstStyle>
          <a:p>
            <a:pPr lvl="0"/>
            <a:endParaRPr dirty="0"/>
          </a:p>
        </p:txBody>
      </p:sp>
      <p:sp>
        <p:nvSpPr>
          <p:cNvPr id="2" name="Footer Placeholder 1">
            <a:extLst>
              <a:ext uri="{FF2B5EF4-FFF2-40B4-BE49-F238E27FC236}">
                <a16:creationId xmlns:a16="http://schemas.microsoft.com/office/drawing/2014/main" id="{4CC196E0-8E84-7F44-FC27-A5457C447B20}"/>
              </a:ext>
            </a:extLst>
          </p:cNvPr>
          <p:cNvSpPr>
            <a:spLocks noGrp="1"/>
          </p:cNvSpPr>
          <p:nvPr>
            <p:ph type="ftr" sz="quarter" idx="21"/>
          </p:nvPr>
        </p:nvSpPr>
        <p:spPr>
          <a:xfrm>
            <a:off x="723076" y="5983400"/>
            <a:ext cx="3176681" cy="138498"/>
          </a:xfrm>
        </p:spPr>
        <p:txBody>
          <a:bodyPr vert="horz" wrap="square" lIns="0" tIns="0" rIns="0" bIns="0" rtlCol="0">
            <a:noAutofit/>
          </a:bodyPr>
          <a:lstStyle>
            <a:lvl1pPr>
              <a:defRPr lang="en-GB" b="0" smtClean="0">
                <a:solidFill>
                  <a:schemeClr val="bg1"/>
                </a:solidFill>
              </a:defRPr>
            </a:lvl1pPr>
          </a:lstStyle>
          <a:p>
            <a:pPr>
              <a:buFont typeface="Arial" panose="020B0604020202020204" pitchFamily="34" charset="0"/>
              <a:buNone/>
            </a:pPr>
            <a:endParaRPr dirty="0"/>
          </a:p>
        </p:txBody>
      </p:sp>
      <p:grpSp>
        <p:nvGrpSpPr>
          <p:cNvPr id="10" name="Group 9">
            <a:extLst>
              <a:ext uri="{FF2B5EF4-FFF2-40B4-BE49-F238E27FC236}">
                <a16:creationId xmlns:a16="http://schemas.microsoft.com/office/drawing/2014/main" id="{DD0F3853-5A1D-DAC4-3918-11AC27A1A23D}"/>
              </a:ext>
              <a:ext uri="{C183D7F6-B498-43B3-948B-1728B52AA6E4}">
                <adec:decorative xmlns:adec="http://schemas.microsoft.com/office/drawing/2017/decorative" val="1"/>
              </a:ext>
            </a:extLst>
          </p:cNvPr>
          <p:cNvGrpSpPr/>
          <p:nvPr userDrawn="1"/>
        </p:nvGrpSpPr>
        <p:grpSpPr>
          <a:xfrm>
            <a:off x="740197" y="277699"/>
            <a:ext cx="2003339" cy="504460"/>
            <a:chOff x="756000" y="277699"/>
            <a:chExt cx="2003339" cy="504460"/>
          </a:xfrm>
        </p:grpSpPr>
        <p:grpSp>
          <p:nvGrpSpPr>
            <p:cNvPr id="11" name="Graphic 3">
              <a:extLst>
                <a:ext uri="{FF2B5EF4-FFF2-40B4-BE49-F238E27FC236}">
                  <a16:creationId xmlns:a16="http://schemas.microsoft.com/office/drawing/2014/main" id="{5A939B7B-93C4-1864-4488-C70AF692FABC}"/>
                </a:ext>
              </a:extLst>
            </p:cNvPr>
            <p:cNvGrpSpPr/>
            <p:nvPr/>
          </p:nvGrpSpPr>
          <p:grpSpPr>
            <a:xfrm>
              <a:off x="756000" y="277699"/>
              <a:ext cx="2003339" cy="317260"/>
              <a:chOff x="756000" y="277699"/>
              <a:chExt cx="2003339" cy="317260"/>
            </a:xfrm>
            <a:solidFill>
              <a:srgbClr val="06357A"/>
            </a:solidFill>
          </p:grpSpPr>
          <p:sp>
            <p:nvSpPr>
              <p:cNvPr id="20" name="Freeform: Shape 19">
                <a:extLst>
                  <a:ext uri="{FF2B5EF4-FFF2-40B4-BE49-F238E27FC236}">
                    <a16:creationId xmlns:a16="http://schemas.microsoft.com/office/drawing/2014/main" id="{CD918745-4D52-E465-CB0D-F7E8B6BE9552}"/>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67B687-C3C4-2FE7-F350-D9FA9EEE522D}"/>
                  </a:ext>
                </a:extLst>
              </p:cNvPr>
              <p:cNvSpPr/>
              <p:nvPr/>
            </p:nvSpPr>
            <p:spPr>
              <a:xfrm>
                <a:off x="2018519" y="400019"/>
                <a:ext cx="101459" cy="160679"/>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595ECAC-AB77-752E-F059-5043FD6EA5F5}"/>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573FD05-D334-74F3-38ED-95BF84BAEF63}"/>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9898778-BF5F-7934-E79E-45A6221CB45A}"/>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6E00579-020E-A2C6-625B-A3E70C239C13}"/>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0212525-01E8-B272-F017-CBCFF915FFCB}"/>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984B35-62DB-7F91-A648-CE89CC32AF74}"/>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968E1AB-1AE4-839B-F32C-C350F12A00AA}"/>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282266C-04ED-D328-DFBA-D675945D01AE}"/>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26858FE-D6D4-3A6C-CF41-2542884F89E3}"/>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2A69782-2B9B-9546-01A5-9748306AE71D}"/>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a:p>
            </p:txBody>
          </p:sp>
        </p:grpSp>
        <p:grpSp>
          <p:nvGrpSpPr>
            <p:cNvPr id="12" name="Graphic 3">
              <a:extLst>
                <a:ext uri="{FF2B5EF4-FFF2-40B4-BE49-F238E27FC236}">
                  <a16:creationId xmlns:a16="http://schemas.microsoft.com/office/drawing/2014/main" id="{223086F3-A46B-6784-D8E7-58FE424405A4}"/>
                </a:ext>
              </a:extLst>
            </p:cNvPr>
            <p:cNvGrpSpPr/>
            <p:nvPr/>
          </p:nvGrpSpPr>
          <p:grpSpPr>
            <a:xfrm>
              <a:off x="1619999" y="701219"/>
              <a:ext cx="481139" cy="80940"/>
              <a:chOff x="1619999" y="701219"/>
              <a:chExt cx="481139" cy="80940"/>
            </a:xfrm>
            <a:solidFill>
              <a:srgbClr val="06357A"/>
            </a:solidFill>
          </p:grpSpPr>
          <p:sp>
            <p:nvSpPr>
              <p:cNvPr id="13" name="Freeform: Shape 12">
                <a:extLst>
                  <a:ext uri="{FF2B5EF4-FFF2-40B4-BE49-F238E27FC236}">
                    <a16:creationId xmlns:a16="http://schemas.microsoft.com/office/drawing/2014/main" id="{E2EB9138-041D-3BF4-A290-3232F67E87D8}"/>
                  </a:ext>
                </a:extLst>
              </p:cNvPr>
              <p:cNvSpPr/>
              <p:nvPr/>
            </p:nvSpPr>
            <p:spPr>
              <a:xfrm>
                <a:off x="1619999" y="701219"/>
                <a:ext cx="51959" cy="79200"/>
              </a:xfrm>
              <a:custGeom>
                <a:avLst/>
                <a:gdLst>
                  <a:gd name="connsiteX0" fmla="*/ 0 w 51959"/>
                  <a:gd name="connsiteY0" fmla="*/ 0 h 79200"/>
                  <a:gd name="connsiteX1" fmla="*/ 7560 w 51959"/>
                  <a:gd name="connsiteY1" fmla="*/ 0 h 79200"/>
                  <a:gd name="connsiteX2" fmla="*/ 7560 w 51959"/>
                  <a:gd name="connsiteY2" fmla="*/ 72780 h 79200"/>
                  <a:gd name="connsiteX3" fmla="*/ 51960 w 51959"/>
                  <a:gd name="connsiteY3" fmla="*/ 72780 h 79200"/>
                  <a:gd name="connsiteX4" fmla="*/ 51960 w 51959"/>
                  <a:gd name="connsiteY4" fmla="*/ 79200 h 79200"/>
                  <a:gd name="connsiteX5" fmla="*/ 0 w 51959"/>
                  <a:gd name="connsiteY5" fmla="*/ 79200 h 79200"/>
                  <a:gd name="connsiteX6" fmla="*/ 0 w 51959"/>
                  <a:gd name="connsiteY6"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9" h="79200">
                    <a:moveTo>
                      <a:pt x="0" y="0"/>
                    </a:moveTo>
                    <a:lnTo>
                      <a:pt x="7560" y="0"/>
                    </a:lnTo>
                    <a:lnTo>
                      <a:pt x="7560" y="72780"/>
                    </a:lnTo>
                    <a:lnTo>
                      <a:pt x="51960" y="72780"/>
                    </a:lnTo>
                    <a:lnTo>
                      <a:pt x="51960" y="79200"/>
                    </a:lnTo>
                    <a:lnTo>
                      <a:pt x="0" y="79200"/>
                    </a:lnTo>
                    <a:lnTo>
                      <a:pt x="0" y="0"/>
                    </a:lnTo>
                    <a:close/>
                  </a:path>
                </a:pathLst>
              </a:custGeom>
              <a:solidFill>
                <a:srgbClr val="06357A"/>
              </a:solidFill>
              <a:ln w="59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A6F993A-E390-831D-85D6-D74EEF09A381}"/>
                  </a:ext>
                </a:extLst>
              </p:cNvPr>
              <p:cNvSpPr/>
              <p:nvPr/>
            </p:nvSpPr>
            <p:spPr>
              <a:xfrm>
                <a:off x="167501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A8B5DFC-5998-ED78-C089-D8D9FDAA7E38}"/>
                  </a:ext>
                </a:extLst>
              </p:cNvPr>
              <p:cNvSpPr/>
              <p:nvPr/>
            </p:nvSpPr>
            <p:spPr>
              <a:xfrm>
                <a:off x="1730039" y="723180"/>
                <a:ext cx="80459" cy="57240"/>
              </a:xfrm>
              <a:custGeom>
                <a:avLst/>
                <a:gdLst>
                  <a:gd name="connsiteX0" fmla="*/ 0 w 80459"/>
                  <a:gd name="connsiteY0" fmla="*/ 0 h 57240"/>
                  <a:gd name="connsiteX1" fmla="*/ 7440 w 80459"/>
                  <a:gd name="connsiteY1" fmla="*/ 0 h 57240"/>
                  <a:gd name="connsiteX2" fmla="*/ 22080 w 80459"/>
                  <a:gd name="connsiteY2" fmla="*/ 49020 h 57240"/>
                  <a:gd name="connsiteX3" fmla="*/ 22320 w 80459"/>
                  <a:gd name="connsiteY3" fmla="*/ 49020 h 57240"/>
                  <a:gd name="connsiteX4" fmla="*/ 36300 w 80459"/>
                  <a:gd name="connsiteY4" fmla="*/ 0 h 57240"/>
                  <a:gd name="connsiteX5" fmla="*/ 44160 w 80459"/>
                  <a:gd name="connsiteY5" fmla="*/ 0 h 57240"/>
                  <a:gd name="connsiteX6" fmla="*/ 58140 w 80459"/>
                  <a:gd name="connsiteY6" fmla="*/ 49020 h 57240"/>
                  <a:gd name="connsiteX7" fmla="*/ 58380 w 80459"/>
                  <a:gd name="connsiteY7" fmla="*/ 49020 h 57240"/>
                  <a:gd name="connsiteX8" fmla="*/ 73020 w 80459"/>
                  <a:gd name="connsiteY8" fmla="*/ 0 h 57240"/>
                  <a:gd name="connsiteX9" fmla="*/ 80460 w 80459"/>
                  <a:gd name="connsiteY9" fmla="*/ 0 h 57240"/>
                  <a:gd name="connsiteX10" fmla="*/ 62040 w 80459"/>
                  <a:gd name="connsiteY10" fmla="*/ 57240 h 57240"/>
                  <a:gd name="connsiteX11" fmla="*/ 54360 w 80459"/>
                  <a:gd name="connsiteY11" fmla="*/ 57240 h 57240"/>
                  <a:gd name="connsiteX12" fmla="*/ 40260 w 80459"/>
                  <a:gd name="connsiteY12" fmla="*/ 9060 h 57240"/>
                  <a:gd name="connsiteX13" fmla="*/ 40020 w 80459"/>
                  <a:gd name="connsiteY13" fmla="*/ 9060 h 57240"/>
                  <a:gd name="connsiteX14" fmla="*/ 26040 w 80459"/>
                  <a:gd name="connsiteY14" fmla="*/ 57240 h 57240"/>
                  <a:gd name="connsiteX15" fmla="*/ 18360 w 80459"/>
                  <a:gd name="connsiteY15" fmla="*/ 57240 h 57240"/>
                  <a:gd name="connsiteX16" fmla="*/ 0 w 80459"/>
                  <a:gd name="connsiteY16" fmla="*/ 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59" h="57240">
                    <a:moveTo>
                      <a:pt x="0" y="0"/>
                    </a:moveTo>
                    <a:lnTo>
                      <a:pt x="7440" y="0"/>
                    </a:lnTo>
                    <a:lnTo>
                      <a:pt x="22080" y="49020"/>
                    </a:lnTo>
                    <a:lnTo>
                      <a:pt x="22320" y="49020"/>
                    </a:lnTo>
                    <a:lnTo>
                      <a:pt x="36300" y="0"/>
                    </a:lnTo>
                    <a:lnTo>
                      <a:pt x="44160" y="0"/>
                    </a:lnTo>
                    <a:lnTo>
                      <a:pt x="58140" y="49020"/>
                    </a:lnTo>
                    <a:lnTo>
                      <a:pt x="58380" y="49020"/>
                    </a:lnTo>
                    <a:lnTo>
                      <a:pt x="73020" y="0"/>
                    </a:lnTo>
                    <a:lnTo>
                      <a:pt x="80460" y="0"/>
                    </a:lnTo>
                    <a:lnTo>
                      <a:pt x="62040" y="57240"/>
                    </a:lnTo>
                    <a:lnTo>
                      <a:pt x="54360" y="57240"/>
                    </a:lnTo>
                    <a:lnTo>
                      <a:pt x="40260" y="9060"/>
                    </a:lnTo>
                    <a:lnTo>
                      <a:pt x="40020" y="9060"/>
                    </a:lnTo>
                    <a:lnTo>
                      <a:pt x="26040" y="57240"/>
                    </a:lnTo>
                    <a:lnTo>
                      <a:pt x="18360" y="57240"/>
                    </a:lnTo>
                    <a:lnTo>
                      <a:pt x="0" y="0"/>
                    </a:lnTo>
                    <a:close/>
                  </a:path>
                </a:pathLst>
              </a:custGeom>
              <a:solidFill>
                <a:srgbClr val="06357A"/>
              </a:solidFill>
              <a:ln w="59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72E41CB-24F6-3224-1029-3DAAFCEEBCDD}"/>
                  </a:ext>
                </a:extLst>
              </p:cNvPr>
              <p:cNvSpPr/>
              <p:nvPr/>
            </p:nvSpPr>
            <p:spPr>
              <a:xfrm>
                <a:off x="1846559" y="701279"/>
                <a:ext cx="64440" cy="80880"/>
              </a:xfrm>
              <a:custGeom>
                <a:avLst/>
                <a:gdLst>
                  <a:gd name="connsiteX0" fmla="*/ 47220 w 64440"/>
                  <a:gd name="connsiteY0" fmla="*/ 68880 h 80880"/>
                  <a:gd name="connsiteX1" fmla="*/ 23940 w 64440"/>
                  <a:gd name="connsiteY1" fmla="*/ 80880 h 80880"/>
                  <a:gd name="connsiteX2" fmla="*/ 0 w 64440"/>
                  <a:gd name="connsiteY2" fmla="*/ 58680 h 80880"/>
                  <a:gd name="connsiteX3" fmla="*/ 19440 w 64440"/>
                  <a:gd name="connsiteY3" fmla="*/ 35160 h 80880"/>
                  <a:gd name="connsiteX4" fmla="*/ 9660 w 64440"/>
                  <a:gd name="connsiteY4" fmla="*/ 16080 h 80880"/>
                  <a:gd name="connsiteX5" fmla="*/ 27180 w 64440"/>
                  <a:gd name="connsiteY5" fmla="*/ 0 h 80880"/>
                  <a:gd name="connsiteX6" fmla="*/ 44700 w 64440"/>
                  <a:gd name="connsiteY6" fmla="*/ 16080 h 80880"/>
                  <a:gd name="connsiteX7" fmla="*/ 29160 w 64440"/>
                  <a:gd name="connsiteY7" fmla="*/ 36600 h 80880"/>
                  <a:gd name="connsiteX8" fmla="*/ 46440 w 64440"/>
                  <a:gd name="connsiteY8" fmla="*/ 57480 h 80880"/>
                  <a:gd name="connsiteX9" fmla="*/ 48780 w 64440"/>
                  <a:gd name="connsiteY9" fmla="*/ 44160 h 80880"/>
                  <a:gd name="connsiteX10" fmla="*/ 55800 w 64440"/>
                  <a:gd name="connsiteY10" fmla="*/ 44160 h 80880"/>
                  <a:gd name="connsiteX11" fmla="*/ 51120 w 64440"/>
                  <a:gd name="connsiteY11" fmla="*/ 63120 h 80880"/>
                  <a:gd name="connsiteX12" fmla="*/ 64440 w 64440"/>
                  <a:gd name="connsiteY12" fmla="*/ 79200 h 80880"/>
                  <a:gd name="connsiteX13" fmla="*/ 55680 w 64440"/>
                  <a:gd name="connsiteY13" fmla="*/ 79200 h 80880"/>
                  <a:gd name="connsiteX14" fmla="*/ 47220 w 64440"/>
                  <a:gd name="connsiteY14" fmla="*/ 68880 h 80880"/>
                  <a:gd name="connsiteX15" fmla="*/ 23160 w 64440"/>
                  <a:gd name="connsiteY15" fmla="*/ 39660 h 80880"/>
                  <a:gd name="connsiteX16" fmla="*/ 6960 w 64440"/>
                  <a:gd name="connsiteY16" fmla="*/ 59280 h 80880"/>
                  <a:gd name="connsiteX17" fmla="*/ 24180 w 64440"/>
                  <a:gd name="connsiteY17" fmla="*/ 74940 h 80880"/>
                  <a:gd name="connsiteX18" fmla="*/ 42900 w 64440"/>
                  <a:gd name="connsiteY18" fmla="*/ 63600 h 80880"/>
                  <a:gd name="connsiteX19" fmla="*/ 23160 w 64440"/>
                  <a:gd name="connsiteY19" fmla="*/ 39660 h 80880"/>
                  <a:gd name="connsiteX20" fmla="*/ 16620 w 64440"/>
                  <a:gd name="connsiteY20" fmla="*/ 16020 h 80880"/>
                  <a:gd name="connsiteX21" fmla="*/ 25500 w 64440"/>
                  <a:gd name="connsiteY21" fmla="*/ 31980 h 80880"/>
                  <a:gd name="connsiteX22" fmla="*/ 37680 w 64440"/>
                  <a:gd name="connsiteY22" fmla="*/ 16020 h 80880"/>
                  <a:gd name="connsiteX23" fmla="*/ 27120 w 64440"/>
                  <a:gd name="connsiteY23" fmla="*/ 5820 h 80880"/>
                  <a:gd name="connsiteX24" fmla="*/ 16620 w 64440"/>
                  <a:gd name="connsiteY24" fmla="*/ 16020 h 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40" h="80880">
                    <a:moveTo>
                      <a:pt x="47220" y="68880"/>
                    </a:moveTo>
                    <a:cubicBezTo>
                      <a:pt x="41460" y="76080"/>
                      <a:pt x="33240" y="80880"/>
                      <a:pt x="23940" y="80880"/>
                    </a:cubicBezTo>
                    <a:cubicBezTo>
                      <a:pt x="10320" y="80880"/>
                      <a:pt x="0" y="73020"/>
                      <a:pt x="0" y="58680"/>
                    </a:cubicBezTo>
                    <a:cubicBezTo>
                      <a:pt x="0" y="47460"/>
                      <a:pt x="10560" y="39900"/>
                      <a:pt x="19440" y="35160"/>
                    </a:cubicBezTo>
                    <a:cubicBezTo>
                      <a:pt x="15120" y="29640"/>
                      <a:pt x="9660" y="23700"/>
                      <a:pt x="9660" y="16080"/>
                    </a:cubicBezTo>
                    <a:cubicBezTo>
                      <a:pt x="9660" y="6420"/>
                      <a:pt x="17520" y="0"/>
                      <a:pt x="27180" y="0"/>
                    </a:cubicBezTo>
                    <a:cubicBezTo>
                      <a:pt x="36840" y="0"/>
                      <a:pt x="44700" y="6420"/>
                      <a:pt x="44700" y="16080"/>
                    </a:cubicBezTo>
                    <a:cubicBezTo>
                      <a:pt x="44700" y="25980"/>
                      <a:pt x="37020" y="31620"/>
                      <a:pt x="29160" y="36600"/>
                    </a:cubicBezTo>
                    <a:lnTo>
                      <a:pt x="46440" y="57480"/>
                    </a:lnTo>
                    <a:cubicBezTo>
                      <a:pt x="48300" y="53580"/>
                      <a:pt x="48780" y="50280"/>
                      <a:pt x="48780" y="44160"/>
                    </a:cubicBezTo>
                    <a:lnTo>
                      <a:pt x="55800" y="44160"/>
                    </a:lnTo>
                    <a:cubicBezTo>
                      <a:pt x="55800" y="48600"/>
                      <a:pt x="54780" y="56340"/>
                      <a:pt x="51120" y="63120"/>
                    </a:cubicBezTo>
                    <a:lnTo>
                      <a:pt x="64440" y="79200"/>
                    </a:lnTo>
                    <a:lnTo>
                      <a:pt x="55680" y="79200"/>
                    </a:lnTo>
                    <a:lnTo>
                      <a:pt x="47220" y="68880"/>
                    </a:lnTo>
                    <a:close/>
                    <a:moveTo>
                      <a:pt x="23160" y="39660"/>
                    </a:moveTo>
                    <a:cubicBezTo>
                      <a:pt x="15480" y="43740"/>
                      <a:pt x="6960" y="49740"/>
                      <a:pt x="6960" y="59280"/>
                    </a:cubicBezTo>
                    <a:cubicBezTo>
                      <a:pt x="6960" y="68580"/>
                      <a:pt x="15300" y="74940"/>
                      <a:pt x="24180" y="74940"/>
                    </a:cubicBezTo>
                    <a:cubicBezTo>
                      <a:pt x="32160" y="74940"/>
                      <a:pt x="38520" y="69960"/>
                      <a:pt x="42900" y="63600"/>
                    </a:cubicBezTo>
                    <a:lnTo>
                      <a:pt x="23160" y="39660"/>
                    </a:lnTo>
                    <a:close/>
                    <a:moveTo>
                      <a:pt x="16620" y="16020"/>
                    </a:moveTo>
                    <a:cubicBezTo>
                      <a:pt x="16620" y="21540"/>
                      <a:pt x="21960" y="27780"/>
                      <a:pt x="25500" y="31980"/>
                    </a:cubicBezTo>
                    <a:cubicBezTo>
                      <a:pt x="31020" y="28440"/>
                      <a:pt x="37680" y="23760"/>
                      <a:pt x="37680" y="16020"/>
                    </a:cubicBezTo>
                    <a:cubicBezTo>
                      <a:pt x="37680" y="9360"/>
                      <a:pt x="32940" y="5820"/>
                      <a:pt x="27120" y="5820"/>
                    </a:cubicBezTo>
                    <a:cubicBezTo>
                      <a:pt x="21360" y="5820"/>
                      <a:pt x="16620" y="9360"/>
                      <a:pt x="16620" y="16020"/>
                    </a:cubicBezTo>
                    <a:close/>
                  </a:path>
                </a:pathLst>
              </a:custGeom>
              <a:solidFill>
                <a:srgbClr val="06357A"/>
              </a:solidFill>
              <a:ln w="59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407377-FEDE-A237-0EAA-03ADEDEFE926}"/>
                  </a:ext>
                </a:extLst>
              </p:cNvPr>
              <p:cNvSpPr/>
              <p:nvPr/>
            </p:nvSpPr>
            <p:spPr>
              <a:xfrm>
                <a:off x="1940219" y="701219"/>
                <a:ext cx="62880" cy="79200"/>
              </a:xfrm>
              <a:custGeom>
                <a:avLst/>
                <a:gdLst>
                  <a:gd name="connsiteX0" fmla="*/ 60 w 62880"/>
                  <a:gd name="connsiteY0" fmla="*/ 0 h 79200"/>
                  <a:gd name="connsiteX1" fmla="*/ 62880 w 62880"/>
                  <a:gd name="connsiteY1" fmla="*/ 0 h 79200"/>
                  <a:gd name="connsiteX2" fmla="*/ 62880 w 62880"/>
                  <a:gd name="connsiteY2" fmla="*/ 6420 h 79200"/>
                  <a:gd name="connsiteX3" fmla="*/ 35220 w 62880"/>
                  <a:gd name="connsiteY3" fmla="*/ 6420 h 79200"/>
                  <a:gd name="connsiteX4" fmla="*/ 35220 w 62880"/>
                  <a:gd name="connsiteY4" fmla="*/ 79200 h 79200"/>
                  <a:gd name="connsiteX5" fmla="*/ 27660 w 62880"/>
                  <a:gd name="connsiteY5" fmla="*/ 79200 h 79200"/>
                  <a:gd name="connsiteX6" fmla="*/ 27660 w 62880"/>
                  <a:gd name="connsiteY6" fmla="*/ 6420 h 79200"/>
                  <a:gd name="connsiteX7" fmla="*/ 0 w 62880"/>
                  <a:gd name="connsiteY7" fmla="*/ 6420 h 79200"/>
                  <a:gd name="connsiteX8" fmla="*/ 0 w 62880"/>
                  <a:gd name="connsiteY8"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80" h="79200">
                    <a:moveTo>
                      <a:pt x="60" y="0"/>
                    </a:moveTo>
                    <a:lnTo>
                      <a:pt x="62880" y="0"/>
                    </a:lnTo>
                    <a:lnTo>
                      <a:pt x="62880" y="6420"/>
                    </a:lnTo>
                    <a:lnTo>
                      <a:pt x="35220" y="6420"/>
                    </a:lnTo>
                    <a:lnTo>
                      <a:pt x="35220" y="79200"/>
                    </a:lnTo>
                    <a:lnTo>
                      <a:pt x="27660" y="79200"/>
                    </a:lnTo>
                    <a:lnTo>
                      <a:pt x="27660" y="6420"/>
                    </a:lnTo>
                    <a:lnTo>
                      <a:pt x="0" y="6420"/>
                    </a:lnTo>
                    <a:lnTo>
                      <a:pt x="0" y="0"/>
                    </a:lnTo>
                    <a:close/>
                  </a:path>
                </a:pathLst>
              </a:custGeom>
              <a:solidFill>
                <a:srgbClr val="06357A"/>
              </a:solidFill>
              <a:ln w="59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812581-AB35-0C16-60E4-7FB199205EFE}"/>
                  </a:ext>
                </a:extLst>
              </p:cNvPr>
              <p:cNvSpPr/>
              <p:nvPr/>
            </p:nvSpPr>
            <p:spPr>
              <a:xfrm>
                <a:off x="199373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1238E1D-CE90-FE3A-14A1-F5246C2062FC}"/>
                  </a:ext>
                </a:extLst>
              </p:cNvPr>
              <p:cNvSpPr/>
              <p:nvPr/>
            </p:nvSpPr>
            <p:spPr>
              <a:xfrm>
                <a:off x="2047979" y="723180"/>
                <a:ext cx="53159" cy="57240"/>
              </a:xfrm>
              <a:custGeom>
                <a:avLst/>
                <a:gdLst>
                  <a:gd name="connsiteX0" fmla="*/ 22200 w 53159"/>
                  <a:gd name="connsiteY0" fmla="*/ 27540 h 57240"/>
                  <a:gd name="connsiteX1" fmla="*/ 1680 w 53159"/>
                  <a:gd name="connsiteY1" fmla="*/ 0 h 57240"/>
                  <a:gd name="connsiteX2" fmla="*/ 10440 w 53159"/>
                  <a:gd name="connsiteY2" fmla="*/ 0 h 57240"/>
                  <a:gd name="connsiteX3" fmla="*/ 26760 w 53159"/>
                  <a:gd name="connsiteY3" fmla="*/ 21720 h 57240"/>
                  <a:gd name="connsiteX4" fmla="*/ 42720 w 53159"/>
                  <a:gd name="connsiteY4" fmla="*/ 0 h 57240"/>
                  <a:gd name="connsiteX5" fmla="*/ 51480 w 53159"/>
                  <a:gd name="connsiteY5" fmla="*/ 0 h 57240"/>
                  <a:gd name="connsiteX6" fmla="*/ 30840 w 53159"/>
                  <a:gd name="connsiteY6" fmla="*/ 27420 h 57240"/>
                  <a:gd name="connsiteX7" fmla="*/ 53160 w 53159"/>
                  <a:gd name="connsiteY7" fmla="*/ 57240 h 57240"/>
                  <a:gd name="connsiteX8" fmla="*/ 44280 w 53159"/>
                  <a:gd name="connsiteY8" fmla="*/ 57240 h 57240"/>
                  <a:gd name="connsiteX9" fmla="*/ 26280 w 53159"/>
                  <a:gd name="connsiteY9" fmla="*/ 33180 h 57240"/>
                  <a:gd name="connsiteX10" fmla="*/ 8640 w 53159"/>
                  <a:gd name="connsiteY10" fmla="*/ 57240 h 57240"/>
                  <a:gd name="connsiteX11" fmla="*/ 0 w 53159"/>
                  <a:gd name="connsiteY11" fmla="*/ 57240 h 57240"/>
                  <a:gd name="connsiteX12" fmla="*/ 22200 w 53159"/>
                  <a:gd name="connsiteY12" fmla="*/ 2754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59" h="57240">
                    <a:moveTo>
                      <a:pt x="22200" y="27540"/>
                    </a:moveTo>
                    <a:lnTo>
                      <a:pt x="1680" y="0"/>
                    </a:lnTo>
                    <a:lnTo>
                      <a:pt x="10440" y="0"/>
                    </a:lnTo>
                    <a:lnTo>
                      <a:pt x="26760" y="21720"/>
                    </a:lnTo>
                    <a:lnTo>
                      <a:pt x="42720" y="0"/>
                    </a:lnTo>
                    <a:lnTo>
                      <a:pt x="51480" y="0"/>
                    </a:lnTo>
                    <a:lnTo>
                      <a:pt x="30840" y="27420"/>
                    </a:lnTo>
                    <a:lnTo>
                      <a:pt x="53160" y="57240"/>
                    </a:lnTo>
                    <a:lnTo>
                      <a:pt x="44280" y="57240"/>
                    </a:lnTo>
                    <a:lnTo>
                      <a:pt x="26280" y="33180"/>
                    </a:lnTo>
                    <a:lnTo>
                      <a:pt x="8640" y="57240"/>
                    </a:lnTo>
                    <a:lnTo>
                      <a:pt x="0" y="57240"/>
                    </a:lnTo>
                    <a:lnTo>
                      <a:pt x="22200" y="27540"/>
                    </a:lnTo>
                    <a:close/>
                  </a:path>
                </a:pathLst>
              </a:custGeom>
              <a:solidFill>
                <a:srgbClr val="06357A"/>
              </a:solidFill>
              <a:ln w="5989" cap="flat">
                <a:noFill/>
                <a:prstDash val="solid"/>
                <a:miter/>
              </a:ln>
            </p:spPr>
            <p:txBody>
              <a:bodyPr rtlCol="0" anchor="ctr"/>
              <a:lstStyle/>
              <a:p>
                <a:endParaRPr lang="en-GB"/>
              </a:p>
            </p:txBody>
          </p:sp>
        </p:grpSp>
      </p:grpSp>
      <p:pic>
        <p:nvPicPr>
          <p:cNvPr id="49" name="Graphic 48">
            <a:extLst>
              <a:ext uri="{FF2B5EF4-FFF2-40B4-BE49-F238E27FC236}">
                <a16:creationId xmlns:a16="http://schemas.microsoft.com/office/drawing/2014/main" id="{2E8EBBD5-F18A-8816-77C1-A84371DB428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10833" y="438287"/>
            <a:ext cx="2017642" cy="156020"/>
          </a:xfrm>
          <a:prstGeom prst="rect">
            <a:avLst/>
          </a:prstGeom>
        </p:spPr>
      </p:pic>
      <p:sp>
        <p:nvSpPr>
          <p:cNvPr id="44" name="Picture Placeholder 43">
            <a:extLst>
              <a:ext uri="{FF2B5EF4-FFF2-40B4-BE49-F238E27FC236}">
                <a16:creationId xmlns:a16="http://schemas.microsoft.com/office/drawing/2014/main" id="{43B51075-4902-98B8-46C7-2168D6E0FDA2}"/>
              </a:ext>
            </a:extLst>
          </p:cNvPr>
          <p:cNvSpPr>
            <a:spLocks noGrp="1"/>
          </p:cNvSpPr>
          <p:nvPr>
            <p:ph type="pic" sz="quarter" idx="13" hasCustomPrompt="1"/>
          </p:nvPr>
        </p:nvSpPr>
        <p:spPr>
          <a:xfrm>
            <a:off x="4138727" y="980919"/>
            <a:ext cx="7792847" cy="5620148"/>
          </a:xfrm>
          <a:custGeom>
            <a:avLst/>
            <a:gdLst>
              <a:gd name="connsiteX0" fmla="*/ 503284 w 7792847"/>
              <a:gd name="connsiteY0" fmla="*/ 0 h 5620148"/>
              <a:gd name="connsiteX1" fmla="*/ 7792847 w 7792847"/>
              <a:gd name="connsiteY1" fmla="*/ 0 h 5620148"/>
              <a:gd name="connsiteX2" fmla="*/ 7792847 w 7792847"/>
              <a:gd name="connsiteY2" fmla="*/ 38451 h 5620148"/>
              <a:gd name="connsiteX3" fmla="*/ 7792847 w 7792847"/>
              <a:gd name="connsiteY3" fmla="*/ 5581697 h 5620148"/>
              <a:gd name="connsiteX4" fmla="*/ 7792847 w 7792847"/>
              <a:gd name="connsiteY4" fmla="*/ 5620148 h 5620148"/>
              <a:gd name="connsiteX5" fmla="*/ 0 w 7792847"/>
              <a:gd name="connsiteY5" fmla="*/ 5620148 h 5620148"/>
              <a:gd name="connsiteX6" fmla="*/ 0 w 7792847"/>
              <a:gd name="connsiteY6" fmla="*/ 5581697 h 5620148"/>
              <a:gd name="connsiteX7" fmla="*/ 0 w 7792847"/>
              <a:gd name="connsiteY7" fmla="*/ 538855 h 5620148"/>
              <a:gd name="connsiteX8" fmla="*/ 0 w 7792847"/>
              <a:gd name="connsiteY8" fmla="*/ 500404 h 5620148"/>
              <a:gd name="connsiteX9" fmla="*/ 503284 w 7792847"/>
              <a:gd name="connsiteY9" fmla="*/ 0 h 56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2847" h="5620148">
                <a:moveTo>
                  <a:pt x="503284" y="0"/>
                </a:moveTo>
                <a:lnTo>
                  <a:pt x="7792847" y="0"/>
                </a:lnTo>
                <a:lnTo>
                  <a:pt x="7792847" y="38451"/>
                </a:lnTo>
                <a:lnTo>
                  <a:pt x="7792847" y="5581697"/>
                </a:lnTo>
                <a:lnTo>
                  <a:pt x="7792847" y="5620148"/>
                </a:lnTo>
                <a:lnTo>
                  <a:pt x="0" y="5620148"/>
                </a:lnTo>
                <a:lnTo>
                  <a:pt x="0" y="5581697"/>
                </a:lnTo>
                <a:lnTo>
                  <a:pt x="0" y="538855"/>
                </a:lnTo>
                <a:lnTo>
                  <a:pt x="0" y="500404"/>
                </a:lnTo>
                <a:cubicBezTo>
                  <a:pt x="355" y="224035"/>
                  <a:pt x="225533" y="139"/>
                  <a:pt x="503284" y="0"/>
                </a:cubicBezTo>
                <a:close/>
              </a:path>
            </a:pathLst>
          </a:custGeom>
          <a:solidFill>
            <a:schemeClr val="bg1">
              <a:lumMod val="75000"/>
            </a:schemeClr>
          </a:solidFill>
        </p:spPr>
        <p:txBody>
          <a:bodyPr wrap="square" lIns="2304000" tIns="1368000" rIns="2304000" bIns="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Tree>
    <p:extLst>
      <p:ext uri="{BB962C8B-B14F-4D97-AF65-F5344CB8AC3E}">
        <p14:creationId xmlns:p14="http://schemas.microsoft.com/office/powerpoint/2010/main" val="1144103700"/>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120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6" name="Content Placeholder 4">
            <a:extLst>
              <a:ext uri="{FF2B5EF4-FFF2-40B4-BE49-F238E27FC236}">
                <a16:creationId xmlns:a16="http://schemas.microsoft.com/office/drawing/2014/main" id="{E53A9C82-5AE1-774E-9A06-D2C940C02784}"/>
              </a:ext>
            </a:extLst>
          </p:cNvPr>
          <p:cNvSpPr>
            <a:spLocks noGrp="1"/>
          </p:cNvSpPr>
          <p:nvPr>
            <p:ph sz="quarter" idx="12"/>
          </p:nvPr>
        </p:nvSpPr>
        <p:spPr>
          <a:xfrm>
            <a:off x="731837" y="981075"/>
            <a:ext cx="5076825"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a:extLst>
              <a:ext uri="{FF2B5EF4-FFF2-40B4-BE49-F238E27FC236}">
                <a16:creationId xmlns:a16="http://schemas.microsoft.com/office/drawing/2014/main" id="{03985C96-ACC5-E8BE-A0AC-C69F75918109}"/>
              </a:ext>
            </a:extLst>
          </p:cNvPr>
          <p:cNvSpPr>
            <a:spLocks noGrp="1"/>
          </p:cNvSpPr>
          <p:nvPr>
            <p:ph sz="quarter" idx="13"/>
          </p:nvPr>
        </p:nvSpPr>
        <p:spPr>
          <a:xfrm>
            <a:off x="6383338" y="981075"/>
            <a:ext cx="5076825"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6AB65782-CB5B-E537-38E8-4F3A8B35A8CD}"/>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855350015"/>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8" name="Footer Placeholder 7">
            <a:extLst>
              <a:ext uri="{FF2B5EF4-FFF2-40B4-BE49-F238E27FC236}">
                <a16:creationId xmlns:a16="http://schemas.microsoft.com/office/drawing/2014/main" id="{6AB65782-CB5B-E537-38E8-4F3A8B35A8CD}"/>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
        <p:nvSpPr>
          <p:cNvPr id="4" name="Content Placeholder 3">
            <a:extLst>
              <a:ext uri="{FF2B5EF4-FFF2-40B4-BE49-F238E27FC236}">
                <a16:creationId xmlns:a16="http://schemas.microsoft.com/office/drawing/2014/main" id="{1A99DE37-4AC4-8134-0BC6-2C40D2188BD5}"/>
              </a:ext>
            </a:extLst>
          </p:cNvPr>
          <p:cNvSpPr>
            <a:spLocks noGrp="1"/>
          </p:cNvSpPr>
          <p:nvPr>
            <p:ph sz="quarter" idx="12"/>
          </p:nvPr>
        </p:nvSpPr>
        <p:spPr>
          <a:xfrm>
            <a:off x="731835"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3">
            <a:extLst>
              <a:ext uri="{FF2B5EF4-FFF2-40B4-BE49-F238E27FC236}">
                <a16:creationId xmlns:a16="http://schemas.microsoft.com/office/drawing/2014/main" id="{03BDE55B-2F04-2EB1-D753-A5A3B7A74220}"/>
              </a:ext>
            </a:extLst>
          </p:cNvPr>
          <p:cNvSpPr>
            <a:spLocks noGrp="1"/>
          </p:cNvSpPr>
          <p:nvPr>
            <p:ph sz="quarter" idx="13"/>
          </p:nvPr>
        </p:nvSpPr>
        <p:spPr>
          <a:xfrm>
            <a:off x="4493999"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a:extLst>
              <a:ext uri="{FF2B5EF4-FFF2-40B4-BE49-F238E27FC236}">
                <a16:creationId xmlns:a16="http://schemas.microsoft.com/office/drawing/2014/main" id="{2ED72D4F-7580-37CC-777D-012EB826D51B}"/>
              </a:ext>
            </a:extLst>
          </p:cNvPr>
          <p:cNvSpPr>
            <a:spLocks noGrp="1"/>
          </p:cNvSpPr>
          <p:nvPr>
            <p:ph sz="quarter" idx="15"/>
          </p:nvPr>
        </p:nvSpPr>
        <p:spPr>
          <a:xfrm>
            <a:off x="8256163"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7076294"/>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 Pictur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701397B-3C99-F45A-D75B-3BCC18CEFF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7475" y="774268"/>
            <a:ext cx="6026400" cy="5832000"/>
          </a:xfrm>
          <a:prstGeom prst="rect">
            <a:avLst/>
          </a:prstGeom>
        </p:spPr>
      </p:pic>
      <p:sp>
        <p:nvSpPr>
          <p:cNvPr id="2" name="Titel 1"/>
          <p:cNvSpPr>
            <a:spLocks noGrp="1"/>
          </p:cNvSpPr>
          <p:nvPr>
            <p:ph type="title"/>
          </p:nvPr>
        </p:nvSpPr>
        <p:spPr/>
        <p:txBody>
          <a:bodyPr/>
          <a:lstStyle>
            <a:lvl1pPr>
              <a:defRPr/>
            </a:lvl1pPr>
          </a:lstStyle>
          <a:p>
            <a:endParaRPr lang="en-GB" dirty="0"/>
          </a:p>
        </p:txBody>
      </p:sp>
      <p:sp>
        <p:nvSpPr>
          <p:cNvPr id="21" name="Picture Placeholder 20">
            <a:extLst>
              <a:ext uri="{FF2B5EF4-FFF2-40B4-BE49-F238E27FC236}">
                <a16:creationId xmlns:a16="http://schemas.microsoft.com/office/drawing/2014/main" id="{4F5273AF-FACF-9AD4-17F1-56B1A5621653}"/>
              </a:ext>
            </a:extLst>
          </p:cNvPr>
          <p:cNvSpPr>
            <a:spLocks noGrp="1"/>
          </p:cNvSpPr>
          <p:nvPr>
            <p:ph type="pic" sz="quarter" idx="10"/>
          </p:nvPr>
        </p:nvSpPr>
        <p:spPr>
          <a:xfrm>
            <a:off x="265112" y="774700"/>
            <a:ext cx="6103350" cy="5822950"/>
          </a:xfrm>
          <a:custGeom>
            <a:avLst/>
            <a:gdLst>
              <a:gd name="connsiteX0" fmla="*/ 0 w 6103350"/>
              <a:gd name="connsiteY0" fmla="*/ 0 h 5822950"/>
              <a:gd name="connsiteX1" fmla="*/ 5648885 w 6103350"/>
              <a:gd name="connsiteY1" fmla="*/ 0 h 5822950"/>
              <a:gd name="connsiteX2" fmla="*/ 5642363 w 6103350"/>
              <a:gd name="connsiteY2" fmla="*/ 64689 h 5822950"/>
              <a:gd name="connsiteX3" fmla="*/ 5642363 w 6103350"/>
              <a:gd name="connsiteY3" fmla="*/ 574352 h 5822950"/>
              <a:gd name="connsiteX4" fmla="*/ 6103350 w 6103350"/>
              <a:gd name="connsiteY4" fmla="*/ 1035339 h 5822950"/>
              <a:gd name="connsiteX5" fmla="*/ 6103322 w 6103350"/>
              <a:gd name="connsiteY5" fmla="*/ 1035339 h 5822950"/>
              <a:gd name="connsiteX6" fmla="*/ 5642363 w 6103350"/>
              <a:gd name="connsiteY6" fmla="*/ 1496298 h 5822950"/>
              <a:gd name="connsiteX7" fmla="*/ 5642363 w 6103350"/>
              <a:gd name="connsiteY7" fmla="*/ 5822950 h 5822950"/>
              <a:gd name="connsiteX8" fmla="*/ 0 w 6103350"/>
              <a:gd name="connsiteY8" fmla="*/ 5822950 h 58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350" h="5822950">
                <a:moveTo>
                  <a:pt x="0" y="0"/>
                </a:moveTo>
                <a:lnTo>
                  <a:pt x="5648885" y="0"/>
                </a:lnTo>
                <a:lnTo>
                  <a:pt x="5642363" y="64689"/>
                </a:lnTo>
                <a:lnTo>
                  <a:pt x="5642363" y="574352"/>
                </a:lnTo>
                <a:cubicBezTo>
                  <a:pt x="5642363" y="828948"/>
                  <a:pt x="5848754" y="1035339"/>
                  <a:pt x="6103350" y="1035339"/>
                </a:cubicBezTo>
                <a:lnTo>
                  <a:pt x="6103322" y="1035339"/>
                </a:lnTo>
                <a:cubicBezTo>
                  <a:pt x="5848741" y="1035339"/>
                  <a:pt x="5642363" y="1241717"/>
                  <a:pt x="5642363" y="1496298"/>
                </a:cubicBezTo>
                <a:lnTo>
                  <a:pt x="5642363" y="5822950"/>
                </a:lnTo>
                <a:lnTo>
                  <a:pt x="0" y="5822950"/>
                </a:lnTo>
                <a:close/>
              </a:path>
            </a:pathLst>
          </a:custGeom>
        </p:spPr>
        <p:txBody>
          <a:bodyPr wrap="square">
            <a:noAutofit/>
          </a:bodyPr>
          <a:lstStyle/>
          <a:p>
            <a:endParaRPr lang="en-GB" dirty="0"/>
          </a:p>
        </p:txBody>
      </p:sp>
      <p:sp>
        <p:nvSpPr>
          <p:cNvPr id="23" name="Text Placeholder 22">
            <a:extLst>
              <a:ext uri="{FF2B5EF4-FFF2-40B4-BE49-F238E27FC236}">
                <a16:creationId xmlns:a16="http://schemas.microsoft.com/office/drawing/2014/main" id="{ACFA1E69-8BC7-E5C6-FA5E-1A582E1A0B5D}"/>
              </a:ext>
            </a:extLst>
          </p:cNvPr>
          <p:cNvSpPr>
            <a:spLocks noGrp="1"/>
          </p:cNvSpPr>
          <p:nvPr>
            <p:ph type="body" sz="quarter" idx="11" hasCustomPrompt="1"/>
          </p:nvPr>
        </p:nvSpPr>
        <p:spPr>
          <a:xfrm>
            <a:off x="6705600" y="1448780"/>
            <a:ext cx="4754563" cy="769441"/>
          </a:xfrm>
        </p:spPr>
        <p:txBody>
          <a:bodyPr/>
          <a:lstStyle>
            <a:lvl1pPr marL="0" indent="0">
              <a:spcBef>
                <a:spcPts val="0"/>
              </a:spcBef>
              <a:buFont typeface="Arial" panose="020B0604020202020204" pitchFamily="34" charset="0"/>
              <a:buNone/>
              <a:defRPr sz="2800">
                <a:solidFill>
                  <a:schemeClr val="bg1"/>
                </a:solidFill>
              </a:defRPr>
            </a:lvl1pPr>
            <a:lvl2pPr marL="0" indent="0">
              <a:spcBef>
                <a:spcPts val="0"/>
              </a:spcBef>
              <a:buNone/>
              <a:defRPr sz="2800">
                <a:solidFill>
                  <a:schemeClr val="bg1"/>
                </a:solidFill>
              </a:defRPr>
            </a:lvl2pPr>
            <a:lvl3pPr marL="0" indent="0">
              <a:spcBef>
                <a:spcPts val="0"/>
              </a:spcBef>
              <a:buNone/>
              <a:defRPr sz="2800">
                <a:solidFill>
                  <a:schemeClr val="bg1"/>
                </a:solidFill>
              </a:defRPr>
            </a:lvl3pPr>
            <a:lvl4pPr marL="0" indent="0">
              <a:spcBef>
                <a:spcPts val="0"/>
              </a:spcBef>
              <a:buNone/>
              <a:defRPr sz="2800">
                <a:solidFill>
                  <a:schemeClr val="bg1"/>
                </a:solidFill>
              </a:defRPr>
            </a:lvl4pPr>
            <a:lvl5pPr marL="0" indent="0">
              <a:spcBef>
                <a:spcPts val="0"/>
              </a:spcBef>
              <a:buFont typeface="Arial" panose="020B0604020202020204" pitchFamily="34" charset="0"/>
              <a:buNone/>
              <a:defRPr sz="2800">
                <a:solidFill>
                  <a:schemeClr val="bg1"/>
                </a:solidFill>
              </a:defRPr>
            </a:lvl5pPr>
          </a:lstStyle>
          <a:p>
            <a:pPr lvl="0"/>
            <a:r>
              <a:rPr lang="en-GB" dirty="0"/>
              <a:t>Place the main headline of your topic here</a:t>
            </a:r>
          </a:p>
        </p:txBody>
      </p:sp>
      <p:sp>
        <p:nvSpPr>
          <p:cNvPr id="26" name="Text Placeholder 22">
            <a:extLst>
              <a:ext uri="{FF2B5EF4-FFF2-40B4-BE49-F238E27FC236}">
                <a16:creationId xmlns:a16="http://schemas.microsoft.com/office/drawing/2014/main" id="{968816C8-7233-6D91-0F00-2FBF0796D74C}"/>
              </a:ext>
            </a:extLst>
          </p:cNvPr>
          <p:cNvSpPr>
            <a:spLocks noGrp="1"/>
          </p:cNvSpPr>
          <p:nvPr>
            <p:ph type="body" sz="quarter" idx="13"/>
          </p:nvPr>
        </p:nvSpPr>
        <p:spPr>
          <a:xfrm>
            <a:off x="6705600" y="2605162"/>
            <a:ext cx="4754563" cy="3291157"/>
          </a:xfrm>
        </p:spPr>
        <p:txBody>
          <a:bodyPr/>
          <a:lstStyle>
            <a:lvl1pP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204392E9-C95D-EAE7-FA71-E9C890901A47}"/>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565149155"/>
      </p:ext>
    </p:extLst>
  </p:cSld>
  <p:clrMapOvr>
    <a:masterClrMapping/>
  </p:clrMapOvr>
  <p:extLst>
    <p:ext uri="{DCECCB84-F9BA-43D5-87BE-67443E8EF086}">
      <p15:sldGuideLst xmlns:p15="http://schemas.microsoft.com/office/powerpoint/2012/main">
        <p15:guide id="7" orient="horz" pos="618" userDrawn="1">
          <p15:clr>
            <a:srgbClr val="F26B43"/>
          </p15:clr>
        </p15:guide>
        <p15:guide id="8" pos="3840" userDrawn="1">
          <p15:clr>
            <a:srgbClr val="F26B43"/>
          </p15:clr>
        </p15:guide>
        <p15:guide id="9" pos="3659" userDrawn="1">
          <p15:clr>
            <a:srgbClr val="FBAE40"/>
          </p15:clr>
        </p15:guide>
        <p15:guide id="10" pos="4021" userDrawn="1">
          <p15:clr>
            <a:srgbClr val="FBAE40"/>
          </p15:clr>
        </p15:guide>
        <p15:guide id="12" orient="horz" pos="3929" userDrawn="1">
          <p15:clr>
            <a:srgbClr val="F26B43"/>
          </p15:clr>
        </p15:guide>
        <p15:guide id="13" pos="461" userDrawn="1">
          <p15:clr>
            <a:srgbClr val="F26B43"/>
          </p15:clr>
        </p15:guide>
        <p15:guide id="14" pos="7219" userDrawn="1">
          <p15:clr>
            <a:srgbClr val="F26B43"/>
          </p15:clr>
        </p15:guide>
        <p15:guide id="15" pos="7514" userDrawn="1">
          <p15:clr>
            <a:srgbClr val="FBAE40"/>
          </p15:clr>
        </p15:guide>
        <p15:guide id="16" pos="166" userDrawn="1">
          <p15:clr>
            <a:srgbClr val="FBAE40"/>
          </p15:clr>
        </p15:guide>
        <p15:guide id="17" orient="horz" pos="1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 Transparent Pictur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BEB701-76D8-BF2E-80A4-45F9518576FE}"/>
              </a:ext>
            </a:extLst>
          </p:cNvPr>
          <p:cNvSpPr>
            <a:spLocks noGrp="1"/>
          </p:cNvSpPr>
          <p:nvPr>
            <p:ph type="pic" sz="quarter" idx="12"/>
          </p:nvPr>
        </p:nvSpPr>
        <p:spPr>
          <a:xfrm>
            <a:off x="6059488" y="774700"/>
            <a:ext cx="5865812" cy="5822950"/>
          </a:xfrm>
          <a:solidFill>
            <a:schemeClr val="bg1">
              <a:lumMod val="75000"/>
            </a:schemeClr>
          </a:solidFill>
        </p:spPr>
        <p:txBody>
          <a:bodyPr tIns="0" bIns="612000" anchor="ctr" anchorCtr="0"/>
          <a:lstStyle>
            <a:lvl1pPr algn="ctr">
              <a:defRPr/>
            </a:lvl1pPr>
          </a:lstStyle>
          <a:p>
            <a:endParaRPr lang="en-GB"/>
          </a:p>
        </p:txBody>
      </p:sp>
      <p:sp>
        <p:nvSpPr>
          <p:cNvPr id="7" name="Text Placeholder 6">
            <a:extLst>
              <a:ext uri="{FF2B5EF4-FFF2-40B4-BE49-F238E27FC236}">
                <a16:creationId xmlns:a16="http://schemas.microsoft.com/office/drawing/2014/main" id="{B5B474FC-4C41-FC2D-032B-576CD8ECE042}"/>
              </a:ext>
            </a:extLst>
          </p:cNvPr>
          <p:cNvSpPr>
            <a:spLocks noGrp="1"/>
          </p:cNvSpPr>
          <p:nvPr>
            <p:ph type="body" sz="quarter" idx="11" hasCustomPrompt="1"/>
          </p:nvPr>
        </p:nvSpPr>
        <p:spPr>
          <a:xfrm>
            <a:off x="265113" y="774700"/>
            <a:ext cx="9124950" cy="5822950"/>
          </a:xfrm>
          <a:blipFill dpi="0" rotWithShape="1">
            <a:blip r:embed="rId2">
              <a:alphaModFix amt="78000"/>
              <a:extLst>
                <a:ext uri="{96DAC541-7B7A-43D3-8B79-37D633B846F1}">
                  <asvg:svgBlip xmlns:asvg="http://schemas.microsoft.com/office/drawing/2016/SVG/main" r:embed="rId3"/>
                </a:ext>
              </a:extLst>
            </a:blip>
            <a:srcRect/>
            <a:stretch>
              <a:fillRect/>
            </a:stretch>
          </a:blipFill>
        </p:spPr>
        <p:txBody>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03B510C0-FE4F-FD1F-217B-C9DE3A5BD0A8}"/>
              </a:ext>
            </a:extLst>
          </p:cNvPr>
          <p:cNvSpPr>
            <a:spLocks noGrp="1"/>
          </p:cNvSpPr>
          <p:nvPr>
            <p:ph type="title"/>
          </p:nvPr>
        </p:nvSpPr>
        <p:spPr/>
        <p:txBody>
          <a:bodyPr/>
          <a:lstStyle/>
          <a:p>
            <a:endParaRPr lang="en-GB" dirty="0"/>
          </a:p>
        </p:txBody>
      </p:sp>
      <p:sp>
        <p:nvSpPr>
          <p:cNvPr id="3" name="Footer Placeholder 2">
            <a:extLst>
              <a:ext uri="{FF2B5EF4-FFF2-40B4-BE49-F238E27FC236}">
                <a16:creationId xmlns:a16="http://schemas.microsoft.com/office/drawing/2014/main" id="{71D5711A-8D4E-69CE-FD2A-01338EAEA593}"/>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
        <p:nvSpPr>
          <p:cNvPr id="4" name="Rectangle 3">
            <a:extLst>
              <a:ext uri="{FF2B5EF4-FFF2-40B4-BE49-F238E27FC236}">
                <a16:creationId xmlns:a16="http://schemas.microsoft.com/office/drawing/2014/main" id="{257DE5ED-4D00-7AA4-B90D-2FEFA01DA44B}"/>
              </a:ext>
            </a:extLst>
          </p:cNvPr>
          <p:cNvSpPr/>
          <p:nvPr userDrawn="1"/>
        </p:nvSpPr>
        <p:spPr>
          <a:xfrm>
            <a:off x="273991" y="774268"/>
            <a:ext cx="5786005" cy="5824800"/>
          </a:xfrm>
          <a:prstGeom prst="rect">
            <a:avLst/>
          </a:prstGeom>
          <a:gradFill>
            <a:gsLst>
              <a:gs pos="0">
                <a:srgbClr val="0078B5"/>
              </a:gs>
              <a:gs pos="75000">
                <a:srgbClr val="06357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NL" dirty="0" err="1">
              <a:solidFill>
                <a:schemeClr val="bg1"/>
              </a:solidFill>
            </a:endParaRPr>
          </a:p>
        </p:txBody>
      </p:sp>
      <p:sp>
        <p:nvSpPr>
          <p:cNvPr id="14" name="Text Placeholder 12">
            <a:extLst>
              <a:ext uri="{FF2B5EF4-FFF2-40B4-BE49-F238E27FC236}">
                <a16:creationId xmlns:a16="http://schemas.microsoft.com/office/drawing/2014/main" id="{564A32E7-0BF1-9391-8089-33AA835347DC}"/>
              </a:ext>
            </a:extLst>
          </p:cNvPr>
          <p:cNvSpPr>
            <a:spLocks noGrp="1"/>
          </p:cNvSpPr>
          <p:nvPr>
            <p:ph type="body" sz="quarter" idx="14"/>
          </p:nvPr>
        </p:nvSpPr>
        <p:spPr>
          <a:xfrm>
            <a:off x="900113" y="1566863"/>
            <a:ext cx="4687887" cy="4516437"/>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9664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 Transparent 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BEB701-76D8-BF2E-80A4-45F9518576FE}"/>
              </a:ext>
            </a:extLst>
          </p:cNvPr>
          <p:cNvSpPr>
            <a:spLocks noGrp="1"/>
          </p:cNvSpPr>
          <p:nvPr>
            <p:ph type="pic" sz="quarter" idx="12"/>
          </p:nvPr>
        </p:nvSpPr>
        <p:spPr>
          <a:xfrm>
            <a:off x="265112" y="765089"/>
            <a:ext cx="6570028" cy="5822950"/>
          </a:xfrm>
          <a:solidFill>
            <a:schemeClr val="bg1">
              <a:lumMod val="75000"/>
            </a:schemeClr>
          </a:solidFill>
        </p:spPr>
        <p:txBody>
          <a:bodyPr tIns="0" bIns="612000" anchor="ctr" anchorCtr="0"/>
          <a:lstStyle>
            <a:lvl1pPr algn="ctr">
              <a:defRPr/>
            </a:lvl1pPr>
          </a:lstStyle>
          <a:p>
            <a:endParaRPr lang="en-GB"/>
          </a:p>
        </p:txBody>
      </p:sp>
      <p:sp>
        <p:nvSpPr>
          <p:cNvPr id="7" name="Text Placeholder 6">
            <a:extLst>
              <a:ext uri="{FF2B5EF4-FFF2-40B4-BE49-F238E27FC236}">
                <a16:creationId xmlns:a16="http://schemas.microsoft.com/office/drawing/2014/main" id="{B5B474FC-4C41-FC2D-032B-576CD8ECE042}"/>
              </a:ext>
            </a:extLst>
          </p:cNvPr>
          <p:cNvSpPr>
            <a:spLocks noGrp="1"/>
          </p:cNvSpPr>
          <p:nvPr>
            <p:ph type="body" sz="quarter" idx="11" hasCustomPrompt="1"/>
          </p:nvPr>
        </p:nvSpPr>
        <p:spPr>
          <a:xfrm>
            <a:off x="2800350" y="765089"/>
            <a:ext cx="9124950" cy="5822950"/>
          </a:xfrm>
          <a:blipFill dpi="0" rotWithShape="1">
            <a:blip r:embed="rId2">
              <a:alphaModFix amt="78000"/>
              <a:extLst>
                <a:ext uri="{96DAC541-7B7A-43D3-8B79-37D633B846F1}">
                  <asvg:svgBlip xmlns:asvg="http://schemas.microsoft.com/office/drawing/2016/SVG/main" r:embed="rId3"/>
                </a:ext>
              </a:extLst>
            </a:blip>
            <a:srcRect/>
            <a:stretch>
              <a:fillRect/>
            </a:stretch>
          </a:blipFill>
        </p:spPr>
        <p:txBody>
          <a:bodyPr/>
          <a:lstStyle>
            <a:lvl1pPr>
              <a:defRPr/>
            </a:lvl1pPr>
          </a:lstStyle>
          <a:p>
            <a:pPr lvl="0"/>
            <a:r>
              <a:rPr lang="en-US" dirty="0"/>
              <a:t> </a:t>
            </a:r>
            <a:endParaRPr lang="en-GB" dirty="0"/>
          </a:p>
        </p:txBody>
      </p:sp>
      <p:sp>
        <p:nvSpPr>
          <p:cNvPr id="8" name="Rectangle 7">
            <a:extLst>
              <a:ext uri="{FF2B5EF4-FFF2-40B4-BE49-F238E27FC236}">
                <a16:creationId xmlns:a16="http://schemas.microsoft.com/office/drawing/2014/main" id="{1930C468-F668-77FC-3556-B7E69254AFEE}"/>
              </a:ext>
            </a:extLst>
          </p:cNvPr>
          <p:cNvSpPr/>
          <p:nvPr userDrawn="1"/>
        </p:nvSpPr>
        <p:spPr>
          <a:xfrm>
            <a:off x="6768271" y="765089"/>
            <a:ext cx="5160204" cy="5822950"/>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err="1">
              <a:solidFill>
                <a:schemeClr val="bg1"/>
              </a:solidFill>
            </a:endParaRPr>
          </a:p>
        </p:txBody>
      </p:sp>
      <p:sp>
        <p:nvSpPr>
          <p:cNvPr id="2" name="Title 1">
            <a:extLst>
              <a:ext uri="{FF2B5EF4-FFF2-40B4-BE49-F238E27FC236}">
                <a16:creationId xmlns:a16="http://schemas.microsoft.com/office/drawing/2014/main" id="{03B510C0-FE4F-FD1F-217B-C9DE3A5BD0A8}"/>
              </a:ext>
            </a:extLst>
          </p:cNvPr>
          <p:cNvSpPr>
            <a:spLocks noGrp="1"/>
          </p:cNvSpPr>
          <p:nvPr>
            <p:ph type="title"/>
          </p:nvPr>
        </p:nvSpPr>
        <p:spPr/>
        <p:txBody>
          <a:bodyPr/>
          <a:lstStyle/>
          <a:p>
            <a:endParaRPr lang="en-GB" dirty="0"/>
          </a:p>
        </p:txBody>
      </p:sp>
      <p:sp>
        <p:nvSpPr>
          <p:cNvPr id="3" name="Footer Placeholder 2">
            <a:extLst>
              <a:ext uri="{FF2B5EF4-FFF2-40B4-BE49-F238E27FC236}">
                <a16:creationId xmlns:a16="http://schemas.microsoft.com/office/drawing/2014/main" id="{71D5711A-8D4E-69CE-FD2A-01338EAEA593}"/>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
        <p:nvSpPr>
          <p:cNvPr id="14" name="Text Placeholder 12">
            <a:extLst>
              <a:ext uri="{FF2B5EF4-FFF2-40B4-BE49-F238E27FC236}">
                <a16:creationId xmlns:a16="http://schemas.microsoft.com/office/drawing/2014/main" id="{564A32E7-0BF1-9391-8089-33AA835347DC}"/>
              </a:ext>
            </a:extLst>
          </p:cNvPr>
          <p:cNvSpPr>
            <a:spLocks noGrp="1"/>
          </p:cNvSpPr>
          <p:nvPr>
            <p:ph type="body" sz="quarter" idx="14"/>
          </p:nvPr>
        </p:nvSpPr>
        <p:spPr>
          <a:xfrm>
            <a:off x="7231285" y="1566863"/>
            <a:ext cx="4420314" cy="4516437"/>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921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image box with title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6E94B20B-5175-9BC9-3A6B-5E9A3661C741}"/>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803970828"/>
      </p:ext>
    </p:extLst>
  </p:cSld>
  <p:clrMapOvr>
    <a:masterClrMapping/>
  </p:clrMapOvr>
  <p:extLst>
    <p:ext uri="{DCECCB84-F9BA-43D5-87BE-67443E8EF086}">
      <p15:sldGuideLst xmlns:p15="http://schemas.microsoft.com/office/powerpoint/2012/main">
        <p15:guide id="7" orient="horz" pos="187" userDrawn="1">
          <p15:clr>
            <a:srgbClr val="FBAE40"/>
          </p15:clr>
        </p15:guide>
        <p15:guide id="8" pos="166" userDrawn="1">
          <p15:clr>
            <a:srgbClr val="FBAE40"/>
          </p15:clr>
        </p15:guide>
        <p15:guide id="9" pos="7514" userDrawn="1">
          <p15:clr>
            <a:srgbClr val="F26B43"/>
          </p15:clr>
        </p15:guide>
        <p15:guide id="10" orient="horz" pos="4156"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panoramic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D56E53-AFA6-1AC2-78DE-B55F29705FD6}"/>
              </a:ext>
            </a:extLst>
          </p:cNvPr>
          <p:cNvSpPr>
            <a:spLocks noGrp="1"/>
          </p:cNvSpPr>
          <p:nvPr>
            <p:ph type="body" sz="quarter" idx="14"/>
          </p:nvPr>
        </p:nvSpPr>
        <p:spPr>
          <a:xfrm>
            <a:off x="731838" y="3033713"/>
            <a:ext cx="8243887" cy="32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972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B76A7061-9966-7829-74AB-AF61A5773E27}"/>
              </a:ext>
            </a:extLst>
          </p:cNvPr>
          <p:cNvSpPr>
            <a:spLocks noGrp="1"/>
          </p:cNvSpPr>
          <p:nvPr>
            <p:ph type="ftr" sz="quarter" idx="15"/>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056657816"/>
      </p:ext>
    </p:extLst>
  </p:cSld>
  <p:clrMapOvr>
    <a:masterClrMapping/>
  </p:clrMapOvr>
  <p:extLst>
    <p:ext uri="{DCECCB84-F9BA-43D5-87BE-67443E8EF086}">
      <p15:sldGuideLst xmlns:p15="http://schemas.microsoft.com/office/powerpoint/2012/main">
        <p15:guide id="8" orient="horz" pos="3929" userDrawn="1">
          <p15:clr>
            <a:srgbClr val="F26B43"/>
          </p15:clr>
        </p15:guide>
        <p15:guide id="9" pos="3840" userDrawn="1">
          <p15:clr>
            <a:srgbClr val="F26B43"/>
          </p15:clr>
        </p15:guide>
        <p15:guide id="10" orient="horz" pos="187" userDrawn="1">
          <p15:clr>
            <a:srgbClr val="FBAE40"/>
          </p15:clr>
        </p15:guide>
        <p15:guide id="11" pos="7514" userDrawn="1">
          <p15:clr>
            <a:srgbClr val="FBAE40"/>
          </p15:clr>
        </p15:guide>
        <p15:guide id="12" pos="7219" userDrawn="1">
          <p15:clr>
            <a:srgbClr val="F26B43"/>
          </p15:clr>
        </p15:guide>
        <p15:guide id="13" pos="461" userDrawn="1">
          <p15:clr>
            <a:srgbClr val="F26B43"/>
          </p15:clr>
        </p15:guide>
        <p15:guide id="14" pos="166" userDrawn="1">
          <p15:clr>
            <a:srgbClr val="FBAE40"/>
          </p15:clr>
        </p15:guide>
        <p15:guide id="15" pos="3659" userDrawn="1">
          <p15:clr>
            <a:srgbClr val="FBAE40"/>
          </p15:clr>
        </p15:guide>
        <p15:guide id="16" pos="4021" userDrawn="1">
          <p15:clr>
            <a:srgbClr val="FBAE40"/>
          </p15:clr>
        </p15:guide>
        <p15:guide id="17" pos="5654" userDrawn="1">
          <p15:clr>
            <a:srgbClr val="5ACBF0"/>
          </p15:clr>
        </p15:guide>
        <p15:guide id="18" orient="horz" pos="1911" userDrawn="1">
          <p15:clr>
            <a:srgbClr val="F26B43"/>
          </p15:clr>
        </p15:guide>
        <p15:guide id="19" orient="horz" pos="1752" userDrawn="1">
          <p15:clr>
            <a:srgbClr val="F26B43"/>
          </p15:clr>
        </p15:guide>
        <p15:guide id="20" orient="horz" pos="482"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D56E53-AFA6-1AC2-78DE-B55F29705FD6}"/>
              </a:ext>
            </a:extLst>
          </p:cNvPr>
          <p:cNvSpPr>
            <a:spLocks noGrp="1"/>
          </p:cNvSpPr>
          <p:nvPr>
            <p:ph type="body" sz="quarter" idx="14"/>
          </p:nvPr>
        </p:nvSpPr>
        <p:spPr>
          <a:xfrm>
            <a:off x="731838" y="3033713"/>
            <a:ext cx="8243887" cy="3203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3" y="765174"/>
            <a:ext cx="3875090"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8" name="Picture Placeholder 4">
            <a:extLst>
              <a:ext uri="{FF2B5EF4-FFF2-40B4-BE49-F238E27FC236}">
                <a16:creationId xmlns:a16="http://schemas.microsoft.com/office/drawing/2014/main" id="{D7DC0AC3-50BF-4AB2-7D7C-537CFF1E09C6}"/>
              </a:ext>
            </a:extLst>
          </p:cNvPr>
          <p:cNvSpPr>
            <a:spLocks noGrp="1"/>
          </p:cNvSpPr>
          <p:nvPr>
            <p:ph type="pic" sz="quarter" idx="15" hasCustomPrompt="1"/>
          </p:nvPr>
        </p:nvSpPr>
        <p:spPr>
          <a:xfrm>
            <a:off x="4138613" y="765174"/>
            <a:ext cx="3914775"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9" name="Picture Placeholder 4">
            <a:extLst>
              <a:ext uri="{FF2B5EF4-FFF2-40B4-BE49-F238E27FC236}">
                <a16:creationId xmlns:a16="http://schemas.microsoft.com/office/drawing/2014/main" id="{1C385892-7772-FF5F-4E8D-B3850218BCB7}"/>
              </a:ext>
            </a:extLst>
          </p:cNvPr>
          <p:cNvSpPr>
            <a:spLocks noGrp="1"/>
          </p:cNvSpPr>
          <p:nvPr>
            <p:ph type="pic" sz="quarter" idx="16" hasCustomPrompt="1"/>
          </p:nvPr>
        </p:nvSpPr>
        <p:spPr>
          <a:xfrm>
            <a:off x="8053388" y="765174"/>
            <a:ext cx="3875088"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C0C9B3CF-6F48-0B87-08AF-8461AF334E46}"/>
              </a:ext>
            </a:extLst>
          </p:cNvPr>
          <p:cNvSpPr>
            <a:spLocks noGrp="1"/>
          </p:cNvSpPr>
          <p:nvPr>
            <p:ph type="ftr" sz="quarter" idx="17"/>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111883137"/>
      </p:ext>
    </p:extLst>
  </p:cSld>
  <p:clrMapOvr>
    <a:masterClrMapping/>
  </p:clrMapOvr>
  <p:extLst>
    <p:ext uri="{DCECCB84-F9BA-43D5-87BE-67443E8EF086}">
      <p15:sldGuideLst xmlns:p15="http://schemas.microsoft.com/office/powerpoint/2012/main">
        <p15:guide id="8" orient="horz" pos="3929" userDrawn="1">
          <p15:clr>
            <a:srgbClr val="F26B43"/>
          </p15:clr>
        </p15:guide>
        <p15:guide id="9" pos="3840" userDrawn="1">
          <p15:clr>
            <a:srgbClr val="F26B43"/>
          </p15:clr>
        </p15:guide>
        <p15:guide id="10" orient="horz" pos="1752" userDrawn="1">
          <p15:clr>
            <a:srgbClr val="FBAE40"/>
          </p15:clr>
        </p15:guide>
        <p15:guide id="11" orient="horz" pos="187" userDrawn="1">
          <p15:clr>
            <a:srgbClr val="FBAE40"/>
          </p15:clr>
        </p15:guide>
        <p15:guide id="12" pos="3659" userDrawn="1">
          <p15:clr>
            <a:srgbClr val="FBAE40"/>
          </p15:clr>
        </p15:guide>
        <p15:guide id="13" pos="4021" userDrawn="1">
          <p15:clr>
            <a:srgbClr val="FBAE40"/>
          </p15:clr>
        </p15:guide>
        <p15:guide id="14" pos="7514" userDrawn="1">
          <p15:clr>
            <a:srgbClr val="FBAE40"/>
          </p15:clr>
        </p15:guide>
        <p15:guide id="15" pos="7219" userDrawn="1">
          <p15:clr>
            <a:srgbClr val="F26B43"/>
          </p15:clr>
        </p15:guide>
        <p15:guide id="16" pos="5654" userDrawn="1">
          <p15:clr>
            <a:srgbClr val="5ACBF0"/>
          </p15:clr>
        </p15:guide>
        <p15:guide id="17" pos="166" userDrawn="1">
          <p15:clr>
            <a:srgbClr val="FBAE40"/>
          </p15:clr>
        </p15:guide>
        <p15:guide id="18" pos="461" userDrawn="1">
          <p15:clr>
            <a:srgbClr val="F26B43"/>
          </p15:clr>
        </p15:guide>
        <p15:guide id="19" orient="horz" pos="482"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image righ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F0A0FAE-7BA8-9C51-AFD7-21CD4B3A8DA0}"/>
              </a:ext>
            </a:extLst>
          </p:cNvPr>
          <p:cNvSpPr>
            <a:spLocks noGrp="1"/>
          </p:cNvSpPr>
          <p:nvPr>
            <p:ph type="pic" sz="quarter" idx="13" hasCustomPrompt="1"/>
          </p:nvPr>
        </p:nvSpPr>
        <p:spPr>
          <a:xfrm>
            <a:off x="7492468" y="765174"/>
            <a:ext cx="4436007" cy="5832475"/>
          </a:xfrm>
          <a:custGeom>
            <a:avLst/>
            <a:gdLst>
              <a:gd name="connsiteX0" fmla="*/ 467281 w 4436007"/>
              <a:gd name="connsiteY0" fmla="*/ 0 h 5832475"/>
              <a:gd name="connsiteX1" fmla="*/ 4436007 w 4436007"/>
              <a:gd name="connsiteY1" fmla="*/ 0 h 5832475"/>
              <a:gd name="connsiteX2" fmla="*/ 4436007 w 4436007"/>
              <a:gd name="connsiteY2" fmla="*/ 5832475 h 5832475"/>
              <a:gd name="connsiteX3" fmla="*/ 465670 w 4436007"/>
              <a:gd name="connsiteY3" fmla="*/ 5832475 h 5832475"/>
              <a:gd name="connsiteX4" fmla="*/ 465670 w 4436007"/>
              <a:gd name="connsiteY4" fmla="*/ 5603874 h 5832475"/>
              <a:gd name="connsiteX5" fmla="*/ 467407 w 4436007"/>
              <a:gd name="connsiteY5" fmla="*/ 5586643 h 5832475"/>
              <a:gd name="connsiteX6" fmla="*/ 467407 w 4436007"/>
              <a:gd name="connsiteY6" fmla="*/ 1636368 h 5832475"/>
              <a:gd name="connsiteX7" fmla="*/ 5501 w 4436007"/>
              <a:gd name="connsiteY7" fmla="*/ 1174462 h 5832475"/>
              <a:gd name="connsiteX8" fmla="*/ 0 w 4436007"/>
              <a:gd name="connsiteY8" fmla="*/ 1174462 h 5832475"/>
              <a:gd name="connsiteX9" fmla="*/ 467408 w 4436007"/>
              <a:gd name="connsiteY9" fmla="*/ 707054 h 5832475"/>
              <a:gd name="connsiteX10" fmla="*/ 467408 w 4436007"/>
              <a:gd name="connsiteY10" fmla="*/ 1267 h 58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6007" h="5832475">
                <a:moveTo>
                  <a:pt x="467281" y="0"/>
                </a:moveTo>
                <a:lnTo>
                  <a:pt x="4436007" y="0"/>
                </a:lnTo>
                <a:lnTo>
                  <a:pt x="4436007" y="5832475"/>
                </a:lnTo>
                <a:lnTo>
                  <a:pt x="465670" y="5832475"/>
                </a:lnTo>
                <a:lnTo>
                  <a:pt x="465670" y="5603874"/>
                </a:lnTo>
                <a:lnTo>
                  <a:pt x="467407" y="5586643"/>
                </a:lnTo>
                <a:lnTo>
                  <a:pt x="467407" y="1636368"/>
                </a:lnTo>
                <a:cubicBezTo>
                  <a:pt x="467407" y="1381264"/>
                  <a:pt x="260605" y="1174462"/>
                  <a:pt x="5501" y="1174462"/>
                </a:cubicBezTo>
                <a:lnTo>
                  <a:pt x="0" y="1174462"/>
                </a:lnTo>
                <a:cubicBezTo>
                  <a:pt x="258142" y="1174462"/>
                  <a:pt x="467408" y="965196"/>
                  <a:pt x="467408" y="707054"/>
                </a:cubicBezTo>
                <a:lnTo>
                  <a:pt x="467408" y="1267"/>
                </a:lnTo>
                <a:close/>
              </a:path>
            </a:pathLst>
          </a:custGeom>
          <a:solidFill>
            <a:schemeClr val="bg1">
              <a:lumMod val="75000"/>
            </a:schemeClr>
          </a:solidFill>
        </p:spPr>
        <p:txBody>
          <a:bodyPr wrap="square" lIns="720000" tIns="1296000" rIns="720000" bIns="0" anchor="ctr" anchorCtr="0">
            <a:noAutofit/>
          </a:bodyPr>
          <a:lstStyle>
            <a:lvl1pPr algn="ctr">
              <a:defRPr sz="1400" b="0" baseline="0">
                <a:solidFill>
                  <a:schemeClr val="bg1"/>
                </a:solidFill>
              </a:defRPr>
            </a:lvl1pPr>
          </a:lstStyle>
          <a:p>
            <a:r>
              <a:rPr lang="en-GB" dirty="0"/>
              <a:t>Click ‘Insert picture’-button and select picture from SharePoint, or choose a ready-to-go slide from the library</a:t>
            </a:r>
          </a:p>
        </p:txBody>
      </p:sp>
      <p:sp>
        <p:nvSpPr>
          <p:cNvPr id="2" name="Titel 1"/>
          <p:cNvSpPr>
            <a:spLocks noGrp="1"/>
          </p:cNvSpPr>
          <p:nvPr>
            <p:ph type="title"/>
          </p:nvPr>
        </p:nvSpPr>
        <p:spPr/>
        <p:txBody>
          <a:bodyPr/>
          <a:lstStyle>
            <a:lvl1pPr>
              <a:defRPr/>
            </a:lvl1pPr>
          </a:lstStyle>
          <a:p>
            <a:endParaRPr lang="en-GB" dirty="0"/>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731838" y="981075"/>
            <a:ext cx="5940425" cy="525621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B821550-31E2-A4A5-8F2A-5F57BD9D11B5}"/>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568987205"/>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imag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305DDC-A4C6-D047-0AE0-D3F8EB2607CC}"/>
              </a:ext>
            </a:extLst>
          </p:cNvPr>
          <p:cNvSpPr>
            <a:spLocks noGrp="1"/>
          </p:cNvSpPr>
          <p:nvPr>
            <p:ph type="pic" sz="quarter" idx="14" hasCustomPrompt="1"/>
          </p:nvPr>
        </p:nvSpPr>
        <p:spPr>
          <a:xfrm>
            <a:off x="263525" y="765174"/>
            <a:ext cx="4393746" cy="5832476"/>
          </a:xfrm>
          <a:custGeom>
            <a:avLst/>
            <a:gdLst>
              <a:gd name="connsiteX0" fmla="*/ 0 w 4393746"/>
              <a:gd name="connsiteY0" fmla="*/ 0 h 5832476"/>
              <a:gd name="connsiteX1" fmla="*/ 3911311 w 4393746"/>
              <a:gd name="connsiteY1" fmla="*/ 0 h 5832476"/>
              <a:gd name="connsiteX2" fmla="*/ 3911311 w 4393746"/>
              <a:gd name="connsiteY2" fmla="*/ 696730 h 5832476"/>
              <a:gd name="connsiteX3" fmla="*/ 4389043 w 4393746"/>
              <a:gd name="connsiteY3" fmla="*/ 1174462 h 5832476"/>
              <a:gd name="connsiteX4" fmla="*/ 4393746 w 4393746"/>
              <a:gd name="connsiteY4" fmla="*/ 1174462 h 5832476"/>
              <a:gd name="connsiteX5" fmla="*/ 4296527 w 4393746"/>
              <a:gd name="connsiteY5" fmla="*/ 1184263 h 5832476"/>
              <a:gd name="connsiteX6" fmla="*/ 3911311 w 4393746"/>
              <a:gd name="connsiteY6" fmla="*/ 1656906 h 5832476"/>
              <a:gd name="connsiteX7" fmla="*/ 3911311 w 4393746"/>
              <a:gd name="connsiteY7" fmla="*/ 5832476 h 5832476"/>
              <a:gd name="connsiteX8" fmla="*/ 0 w 4393746"/>
              <a:gd name="connsiteY8" fmla="*/ 5832476 h 58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746" h="5832476">
                <a:moveTo>
                  <a:pt x="0" y="0"/>
                </a:moveTo>
                <a:lnTo>
                  <a:pt x="3911311" y="0"/>
                </a:lnTo>
                <a:lnTo>
                  <a:pt x="3911311" y="696730"/>
                </a:lnTo>
                <a:cubicBezTo>
                  <a:pt x="3911311" y="960574"/>
                  <a:pt x="4125199" y="1174462"/>
                  <a:pt x="4389043" y="1174462"/>
                </a:cubicBezTo>
                <a:lnTo>
                  <a:pt x="4393746" y="1174462"/>
                </a:lnTo>
                <a:lnTo>
                  <a:pt x="4296527" y="1184263"/>
                </a:lnTo>
                <a:cubicBezTo>
                  <a:pt x="4076685" y="1229249"/>
                  <a:pt x="3911311" y="1423765"/>
                  <a:pt x="3911311" y="1656906"/>
                </a:cubicBezTo>
                <a:lnTo>
                  <a:pt x="3911311" y="5832476"/>
                </a:lnTo>
                <a:lnTo>
                  <a:pt x="0" y="5832476"/>
                </a:lnTo>
                <a:close/>
              </a:path>
            </a:pathLst>
          </a:custGeom>
          <a:solidFill>
            <a:schemeClr val="bg1">
              <a:lumMod val="75000"/>
            </a:schemeClr>
          </a:solidFill>
        </p:spPr>
        <p:txBody>
          <a:bodyPr wrap="square" tIns="1296000" anchor="ctr" anchorCtr="0">
            <a:noAutofit/>
          </a:bodyPr>
          <a:lstStyle>
            <a:lvl1pPr algn="ctr">
              <a:defRPr sz="1400">
                <a:solidFill>
                  <a:schemeClr val="bg1"/>
                </a:solidFill>
              </a:defRPr>
            </a:lvl1pPr>
          </a:lstStyle>
          <a:p>
            <a:r>
              <a:rPr lang="en-GB" dirty="0"/>
              <a:t>Click ‘Insert picture’-button and select </a:t>
            </a:r>
            <a:br>
              <a:rPr lang="en-GB" dirty="0"/>
            </a:br>
            <a:r>
              <a:rPr lang="en-GB" dirty="0"/>
              <a:t>picture from SharePoint, or choose a </a:t>
            </a:r>
            <a:br>
              <a:rPr lang="en-GB" dirty="0"/>
            </a:br>
            <a:r>
              <a:rPr lang="en-GB" dirty="0"/>
              <a:t>ready-to-go slide from the library</a:t>
            </a:r>
          </a:p>
        </p:txBody>
      </p:sp>
      <p:sp>
        <p:nvSpPr>
          <p:cNvPr id="2" name="Titel 1"/>
          <p:cNvSpPr>
            <a:spLocks noGrp="1"/>
          </p:cNvSpPr>
          <p:nvPr>
            <p:ph type="title"/>
          </p:nvPr>
        </p:nvSpPr>
        <p:spPr/>
        <p:txBody>
          <a:bodyPr/>
          <a:lstStyle>
            <a:lvl1pPr>
              <a:defRPr/>
            </a:lvl1pPr>
          </a:lstStyle>
          <a:p>
            <a:endParaRPr lang="en-GB" dirty="0"/>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4989140" y="981075"/>
            <a:ext cx="6939335" cy="525621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08BC381D-71B9-2E1D-A671-9F8649629F2E}"/>
              </a:ext>
            </a:extLst>
          </p:cNvPr>
          <p:cNvSpPr>
            <a:spLocks noGrp="1"/>
          </p:cNvSpPr>
          <p:nvPr>
            <p:ph type="ftr" sz="quarter" idx="15"/>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272640222"/>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without image">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7FF5685-EBD7-33AC-4D51-BC0D494F7BF0}"/>
              </a:ext>
            </a:extLst>
          </p:cNvPr>
          <p:cNvSpPr/>
          <p:nvPr/>
        </p:nvSpPr>
        <p:spPr>
          <a:xfrm>
            <a:off x="263525" y="765175"/>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33" name="Text Placeholder 32"/>
          <p:cNvSpPr>
            <a:spLocks noGrp="1"/>
          </p:cNvSpPr>
          <p:nvPr>
            <p:ph type="body" sz="quarter" idx="14" hasCustomPrompt="1"/>
          </p:nvPr>
        </p:nvSpPr>
        <p:spPr>
          <a:xfrm>
            <a:off x="1019175" y="4797425"/>
            <a:ext cx="1295785" cy="387798"/>
          </a:xfrm>
          <a:prstGeom prst="rect">
            <a:avLst/>
          </a:prstGeom>
        </p:spPr>
        <p:txBody>
          <a:bodyPr anchor="b"/>
          <a:lstStyle>
            <a:lvl1pPr>
              <a:lnSpc>
                <a:spcPct val="90000"/>
              </a:lnSpc>
              <a:spcBef>
                <a:spcPts val="0"/>
              </a:spcBef>
              <a:defRPr sz="2800" b="1">
                <a:solidFill>
                  <a:schemeClr val="bg1"/>
                </a:solidFill>
                <a:latin typeface="Arial Black" panose="020B0A04020102020204" pitchFamily="34" charset="0"/>
              </a:defRPr>
            </a:lvl1pPr>
          </a:lstStyle>
          <a:p>
            <a:pPr lvl="0"/>
            <a:r>
              <a:rPr lang="en-GB"/>
              <a:t>1.</a:t>
            </a:r>
          </a:p>
        </p:txBody>
      </p:sp>
      <p:sp>
        <p:nvSpPr>
          <p:cNvPr id="2" name="Titel 1"/>
          <p:cNvSpPr>
            <a:spLocks noGrp="1"/>
          </p:cNvSpPr>
          <p:nvPr>
            <p:ph type="ctrTitle"/>
          </p:nvPr>
        </p:nvSpPr>
        <p:spPr>
          <a:xfrm>
            <a:off x="1019175" y="5265738"/>
            <a:ext cx="7963909" cy="516774"/>
          </a:xfrm>
        </p:spPr>
        <p:txBody>
          <a:bodyPr wrap="square" tIns="18000" anchor="t" anchorCtr="0">
            <a:spAutoFit/>
          </a:bodyPr>
          <a:lstStyle>
            <a:lvl1pPr algn="l">
              <a:lnSpc>
                <a:spcPct val="90000"/>
              </a:lnSpc>
              <a:defRPr sz="3600">
                <a:solidFill>
                  <a:schemeClr val="bg1"/>
                </a:solidFill>
                <a:latin typeface="+mn-lt"/>
              </a:defRPr>
            </a:lvl1pPr>
          </a:lstStyle>
          <a:p>
            <a:endParaRPr lang="en-GB" dirty="0"/>
          </a:p>
        </p:txBody>
      </p:sp>
      <p:sp>
        <p:nvSpPr>
          <p:cNvPr id="3" name="Footer Placeholder 2">
            <a:extLst>
              <a:ext uri="{FF2B5EF4-FFF2-40B4-BE49-F238E27FC236}">
                <a16:creationId xmlns:a16="http://schemas.microsoft.com/office/drawing/2014/main" id="{420C27E1-522F-1DFE-1102-4098F0CD9ED9}"/>
              </a:ext>
            </a:extLst>
          </p:cNvPr>
          <p:cNvSpPr>
            <a:spLocks noGrp="1"/>
          </p:cNvSpPr>
          <p:nvPr>
            <p:ph type="ftr" sz="quarter" idx="15"/>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437212263"/>
      </p:ext>
    </p:extLst>
  </p:cSld>
  <p:clrMapOvr>
    <a:masterClrMapping/>
  </p:clrMapOvr>
  <p:extLst>
    <p:ext uri="{DCECCB84-F9BA-43D5-87BE-67443E8EF086}">
      <p15:sldGuideLst xmlns:p15="http://schemas.microsoft.com/office/powerpoint/2012/main">
        <p15:guide id="1" orient="horz" pos="3022" userDrawn="1">
          <p15:clr>
            <a:srgbClr val="FBAE40"/>
          </p15:clr>
        </p15:guide>
        <p15:guide id="2" orient="horz" pos="3317" userDrawn="1">
          <p15:clr>
            <a:srgbClr val="FBAE40"/>
          </p15:clr>
        </p15:guide>
        <p15:guide id="3" pos="6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large image le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8478555" y="981075"/>
            <a:ext cx="3449920" cy="525621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Picture Placeholder 23">
            <a:extLst>
              <a:ext uri="{FF2B5EF4-FFF2-40B4-BE49-F238E27FC236}">
                <a16:creationId xmlns:a16="http://schemas.microsoft.com/office/drawing/2014/main" id="{B6E95173-6709-4447-C559-29F779132AC8}"/>
              </a:ext>
            </a:extLst>
          </p:cNvPr>
          <p:cNvSpPr>
            <a:spLocks noGrp="1"/>
          </p:cNvSpPr>
          <p:nvPr>
            <p:ph type="pic" sz="quarter" idx="12" hasCustomPrompt="1"/>
          </p:nvPr>
        </p:nvSpPr>
        <p:spPr>
          <a:xfrm>
            <a:off x="263525" y="758825"/>
            <a:ext cx="7922961" cy="5832475"/>
          </a:xfrm>
          <a:custGeom>
            <a:avLst/>
            <a:gdLst>
              <a:gd name="connsiteX0" fmla="*/ 0 w 7922961"/>
              <a:gd name="connsiteY0" fmla="*/ 0 h 5832475"/>
              <a:gd name="connsiteX1" fmla="*/ 7455268 w 7922961"/>
              <a:gd name="connsiteY1" fmla="*/ 0 h 5832475"/>
              <a:gd name="connsiteX2" fmla="*/ 7455268 w 7922961"/>
              <a:gd name="connsiteY2" fmla="*/ 709079 h 5832475"/>
              <a:gd name="connsiteX3" fmla="*/ 7917764 w 7922961"/>
              <a:gd name="connsiteY3" fmla="*/ 1171575 h 5832475"/>
              <a:gd name="connsiteX4" fmla="*/ 7922961 w 7922961"/>
              <a:gd name="connsiteY4" fmla="*/ 1171575 h 5832475"/>
              <a:gd name="connsiteX5" fmla="*/ 7828713 w 7922961"/>
              <a:gd name="connsiteY5" fmla="*/ 1181076 h 5832475"/>
              <a:gd name="connsiteX6" fmla="*/ 7455268 w 7922961"/>
              <a:gd name="connsiteY6" fmla="*/ 1639277 h 5832475"/>
              <a:gd name="connsiteX7" fmla="*/ 7455268 w 7922961"/>
              <a:gd name="connsiteY7" fmla="*/ 5825146 h 5832475"/>
              <a:gd name="connsiteX8" fmla="*/ 7456007 w 7922961"/>
              <a:gd name="connsiteY8" fmla="*/ 5832475 h 5832475"/>
              <a:gd name="connsiteX9" fmla="*/ 0 w 7922961"/>
              <a:gd name="connsiteY9" fmla="*/ 5832475 h 58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2961" h="5832475">
                <a:moveTo>
                  <a:pt x="0" y="0"/>
                </a:moveTo>
                <a:lnTo>
                  <a:pt x="7455268" y="0"/>
                </a:lnTo>
                <a:lnTo>
                  <a:pt x="7455268" y="709079"/>
                </a:lnTo>
                <a:cubicBezTo>
                  <a:pt x="7455268" y="964508"/>
                  <a:pt x="7662335" y="1171575"/>
                  <a:pt x="7917764" y="1171575"/>
                </a:cubicBezTo>
                <a:lnTo>
                  <a:pt x="7922961" y="1171575"/>
                </a:lnTo>
                <a:lnTo>
                  <a:pt x="7828713" y="1181076"/>
                </a:lnTo>
                <a:cubicBezTo>
                  <a:pt x="7615589" y="1224688"/>
                  <a:pt x="7455268" y="1413260"/>
                  <a:pt x="7455268" y="1639277"/>
                </a:cubicBezTo>
                <a:lnTo>
                  <a:pt x="7455268" y="5825146"/>
                </a:lnTo>
                <a:lnTo>
                  <a:pt x="7456007" y="5832475"/>
                </a:lnTo>
                <a:lnTo>
                  <a:pt x="0" y="5832475"/>
                </a:lnTo>
                <a:close/>
              </a:path>
            </a:pathLst>
          </a:custGeom>
          <a:solidFill>
            <a:schemeClr val="bg1">
              <a:lumMod val="75000"/>
            </a:schemeClr>
          </a:solidFill>
        </p:spPr>
        <p:txBody>
          <a:bodyPr wrap="square" tIns="1296000" anchor="ctr" anchorCtr="0">
            <a:noAutofit/>
          </a:bodyPr>
          <a:lstStyle>
            <a:lvl1pPr algn="ctr">
              <a:defRPr sz="1400">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dirty="0"/>
              <a:t>Click ‘Insert picture’-button and select picture from SharePoint, </a:t>
            </a:r>
            <a:br>
              <a:rPr lang="en-GB" dirty="0"/>
            </a:br>
            <a:r>
              <a:rPr lang="en-GB" dirty="0"/>
              <a:t>or choose a ready-to-go slide from the library</a:t>
            </a:r>
          </a:p>
          <a:p>
            <a:endParaRPr lang="en-GB" dirty="0"/>
          </a:p>
        </p:txBody>
      </p:sp>
      <p:sp>
        <p:nvSpPr>
          <p:cNvPr id="3" name="Footer Placeholder 2">
            <a:extLst>
              <a:ext uri="{FF2B5EF4-FFF2-40B4-BE49-F238E27FC236}">
                <a16:creationId xmlns:a16="http://schemas.microsoft.com/office/drawing/2014/main" id="{D953C1CB-E42F-A0BA-EF97-43893D6C3D96}"/>
              </a:ext>
            </a:extLst>
          </p:cNvPr>
          <p:cNvSpPr>
            <a:spLocks noGrp="1"/>
          </p:cNvSpPr>
          <p:nvPr>
            <p:ph type="ftr" sz="quarter" idx="13"/>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070734828"/>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Rectangle 2">
            <a:extLst>
              <a:ext uri="{FF2B5EF4-FFF2-40B4-BE49-F238E27FC236}">
                <a16:creationId xmlns:a16="http://schemas.microsoft.com/office/drawing/2014/main" id="{6AC48321-2FA8-9AF6-DE58-91CC7E14F90C}"/>
              </a:ext>
              <a:ext uri="{C183D7F6-B498-43B3-948B-1728B52AA6E4}">
                <adec:decorative xmlns:adec="http://schemas.microsoft.com/office/drawing/2017/decorative" val="1"/>
              </a:ext>
            </a:extLst>
          </p:cNvPr>
          <p:cNvSpPr/>
          <p:nvPr/>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4" name="Text Placeholder 4">
            <a:extLst>
              <a:ext uri="{FF2B5EF4-FFF2-40B4-BE49-F238E27FC236}">
                <a16:creationId xmlns:a16="http://schemas.microsoft.com/office/drawing/2014/main" id="{2C7BB0DE-26CD-971E-9C2F-1BB876D13F23}"/>
              </a:ext>
            </a:extLst>
          </p:cNvPr>
          <p:cNvSpPr>
            <a:spLocks noGrp="1"/>
          </p:cNvSpPr>
          <p:nvPr>
            <p:ph type="body" sz="quarter" idx="10" hasCustomPrompt="1"/>
          </p:nvPr>
        </p:nvSpPr>
        <p:spPr>
          <a:xfrm>
            <a:off x="1019436" y="1452563"/>
            <a:ext cx="6912768" cy="2811026"/>
          </a:xfrm>
        </p:spPr>
        <p:txBody>
          <a:bodyPr/>
          <a:lstStyle>
            <a:lvl1pPr marL="442913" indent="-442913">
              <a:buFont typeface="+mj-lt"/>
              <a:buAutoNum type="arabicPeriod"/>
              <a:tabLst>
                <a:tab pos="6816725" algn="r"/>
              </a:tabLst>
              <a:defRPr>
                <a:solidFill>
                  <a:schemeClr val="bg1"/>
                </a:solidFill>
              </a:defRPr>
            </a:lvl1pPr>
            <a:lvl2pPr>
              <a:buClr>
                <a:schemeClr val="accent2">
                  <a:lumMod val="60000"/>
                  <a:lumOff val="40000"/>
                </a:schemeClr>
              </a:buClr>
              <a:tabLst>
                <a:tab pos="6816725" algn="r"/>
              </a:tabLst>
              <a:defRPr>
                <a:solidFill>
                  <a:schemeClr val="bg1"/>
                </a:solidFill>
              </a:defRPr>
            </a:lvl2pPr>
            <a:lvl3pPr>
              <a:buClr>
                <a:schemeClr val="accent2">
                  <a:lumMod val="60000"/>
                  <a:lumOff val="40000"/>
                </a:schemeClr>
              </a:buClr>
              <a:tabLst>
                <a:tab pos="6816725" algn="r"/>
              </a:tabLst>
              <a:defRPr>
                <a:solidFill>
                  <a:schemeClr val="bg1"/>
                </a:solidFill>
              </a:defRPr>
            </a:lvl3pPr>
            <a:lvl4pPr>
              <a:buClr>
                <a:schemeClr val="accent2">
                  <a:lumMod val="60000"/>
                  <a:lumOff val="40000"/>
                </a:schemeClr>
              </a:buClr>
              <a:tabLst>
                <a:tab pos="6816725" algn="r"/>
              </a:tabLst>
              <a:defRPr>
                <a:solidFill>
                  <a:schemeClr val="bg1"/>
                </a:solidFill>
              </a:defRPr>
            </a:lvl4pPr>
            <a:lvl5pPr>
              <a:tabLst>
                <a:tab pos="6816725" algn="r"/>
              </a:tabLst>
              <a:defRPr>
                <a:solidFill>
                  <a:schemeClr val="bg1"/>
                </a:solidFill>
              </a:defRPr>
            </a:lvl5pPr>
            <a:lvl6pPr>
              <a:tabLst>
                <a:tab pos="6816725" algn="r"/>
              </a:tabLst>
              <a:defRPr>
                <a:solidFill>
                  <a:schemeClr val="accent2">
                    <a:lumMod val="60000"/>
                    <a:lumOff val="40000"/>
                  </a:schemeClr>
                </a:solidFill>
              </a:defRPr>
            </a:lvl6pPr>
            <a:lvl7pPr marL="442913" indent="-442913">
              <a:buClr>
                <a:schemeClr val="accent2">
                  <a:lumMod val="60000"/>
                  <a:lumOff val="40000"/>
                </a:schemeClr>
              </a:buClr>
              <a:tabLst>
                <a:tab pos="6816725" algn="r"/>
              </a:tabLst>
              <a:defRPr>
                <a:solidFill>
                  <a:schemeClr val="bg1"/>
                </a:solidFill>
              </a:defRPr>
            </a:lvl7pPr>
            <a:lvl8pPr marL="720725" indent="-268288">
              <a:buClr>
                <a:schemeClr val="accent2">
                  <a:lumMod val="60000"/>
                  <a:lumOff val="40000"/>
                </a:schemeClr>
              </a:buClr>
              <a:tabLst>
                <a:tab pos="6816725" algn="r"/>
              </a:tabLst>
              <a:defRPr>
                <a:solidFill>
                  <a:schemeClr val="bg1"/>
                </a:solidFill>
              </a:defRPr>
            </a:lvl8pPr>
            <a:lvl9pPr>
              <a:tabLst>
                <a:tab pos="6816725"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5" name="Footer Placeholder 4">
            <a:extLst>
              <a:ext uri="{FF2B5EF4-FFF2-40B4-BE49-F238E27FC236}">
                <a16:creationId xmlns:a16="http://schemas.microsoft.com/office/drawing/2014/main" id="{5D42BFA1-B126-EF85-9F0F-CF8D6C5E1D60}"/>
              </a:ext>
            </a:extLst>
          </p:cNvPr>
          <p:cNvSpPr>
            <a:spLocks noGrp="1"/>
          </p:cNvSpPr>
          <p:nvPr>
            <p:ph type="ftr" sz="quarter" idx="11"/>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954855201"/>
      </p:ext>
    </p:extLst>
  </p:cSld>
  <p:clrMapOvr>
    <a:masterClrMapping/>
  </p:clrMapOvr>
  <p:extLst>
    <p:ext uri="{DCECCB84-F9BA-43D5-87BE-67443E8EF086}">
      <p15:sldGuideLst xmlns:p15="http://schemas.microsoft.com/office/powerpoint/2012/main">
        <p15:guide id="12" orient="horz" pos="3929" userDrawn="1">
          <p15:clr>
            <a:srgbClr val="FBAE40"/>
          </p15:clr>
        </p15:guide>
        <p15:guide id="13" orient="horz" pos="913" userDrawn="1">
          <p15:clr>
            <a:srgbClr val="FBAE40"/>
          </p15:clr>
        </p15:guide>
        <p15:guide id="14" pos="642" userDrawn="1">
          <p15:clr>
            <a:srgbClr val="FBAE40"/>
          </p15:clr>
        </p15:guide>
        <p15:guide id="15" pos="4997" userDrawn="1">
          <p15:clr>
            <a:srgbClr val="FBAE40"/>
          </p15:clr>
        </p15:guide>
        <p15:guide id="16" orient="horz" pos="187" userDrawn="1">
          <p15:clr>
            <a:srgbClr val="FBAE40"/>
          </p15:clr>
        </p15:guide>
        <p15:guide id="17" pos="16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left - image lar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Text Placeholder 4">
            <a:extLst>
              <a:ext uri="{FF2B5EF4-FFF2-40B4-BE49-F238E27FC236}">
                <a16:creationId xmlns:a16="http://schemas.microsoft.com/office/drawing/2014/main" id="{29256E9E-37D2-B354-F3D4-49B4312178F7}"/>
              </a:ext>
            </a:extLst>
          </p:cNvPr>
          <p:cNvSpPr>
            <a:spLocks noGrp="1"/>
          </p:cNvSpPr>
          <p:nvPr>
            <p:ph type="body" sz="quarter" idx="10" hasCustomPrompt="1"/>
          </p:nvPr>
        </p:nvSpPr>
        <p:spPr>
          <a:xfrm>
            <a:off x="1019436" y="1452563"/>
            <a:ext cx="5644800" cy="2811026"/>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4" name="Footer Placeholder 3">
            <a:extLst>
              <a:ext uri="{FF2B5EF4-FFF2-40B4-BE49-F238E27FC236}">
                <a16:creationId xmlns:a16="http://schemas.microsoft.com/office/drawing/2014/main" id="{C6F3E24F-5430-AAA1-4AFF-FD701D0FEC33}"/>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4076243961"/>
      </p:ext>
    </p:extLst>
  </p:cSld>
  <p:clrMapOvr>
    <a:masterClrMapping/>
  </p:clrMapOvr>
  <p:extLst>
    <p:ext uri="{DCECCB84-F9BA-43D5-87BE-67443E8EF086}">
      <p15:sldGuideLst xmlns:p15="http://schemas.microsoft.com/office/powerpoint/2012/main">
        <p15:guide id="8" orient="horz" pos="913" userDrawn="1">
          <p15:clr>
            <a:srgbClr val="FBAE40"/>
          </p15:clr>
        </p15:guide>
        <p15:guide id="9" pos="4203" userDrawn="1">
          <p15:clr>
            <a:srgbClr val="FBAE40"/>
          </p15:clr>
        </p15:guide>
        <p15:guide id="10" pos="642" userDrawn="1">
          <p15:clr>
            <a:srgbClr val="FBAE40"/>
          </p15:clr>
        </p15:guide>
        <p15:guide id="11" orient="horz" pos="3929" userDrawn="1">
          <p15:clr>
            <a:srgbClr val="FBAE40"/>
          </p15:clr>
        </p15:guide>
        <p15:guide id="12" pos="166" userDrawn="1">
          <p15:clr>
            <a:srgbClr val="FBAE40"/>
          </p15:clr>
        </p15:guide>
        <p15:guide id="13" orient="horz" pos="18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right - image lar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Text Placeholder 4">
            <a:extLst>
              <a:ext uri="{FF2B5EF4-FFF2-40B4-BE49-F238E27FC236}">
                <a16:creationId xmlns:a16="http://schemas.microsoft.com/office/drawing/2014/main" id="{F581BC99-105C-694B-0340-CD1502CDA80B}"/>
              </a:ext>
            </a:extLst>
          </p:cNvPr>
          <p:cNvSpPr>
            <a:spLocks noGrp="1"/>
          </p:cNvSpPr>
          <p:nvPr>
            <p:ph type="body" sz="quarter" idx="10" hasCustomPrompt="1"/>
          </p:nvPr>
        </p:nvSpPr>
        <p:spPr>
          <a:xfrm>
            <a:off x="5527702" y="1452563"/>
            <a:ext cx="5645123" cy="2811026"/>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4" name="Footer Placeholder 3">
            <a:extLst>
              <a:ext uri="{FF2B5EF4-FFF2-40B4-BE49-F238E27FC236}">
                <a16:creationId xmlns:a16="http://schemas.microsoft.com/office/drawing/2014/main" id="{196F3495-8F25-3D53-F382-66353F833192}"/>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239530278"/>
      </p:ext>
    </p:extLst>
  </p:cSld>
  <p:clrMapOvr>
    <a:masterClrMapping/>
  </p:clrMapOvr>
  <p:extLst>
    <p:ext uri="{DCECCB84-F9BA-43D5-87BE-67443E8EF086}">
      <p15:sldGuideLst xmlns:p15="http://schemas.microsoft.com/office/powerpoint/2012/main">
        <p15:guide id="9" orient="horz" pos="187" userDrawn="1">
          <p15:clr>
            <a:srgbClr val="FBAE40"/>
          </p15:clr>
        </p15:guide>
        <p15:guide id="10" pos="166" userDrawn="1">
          <p15:clr>
            <a:srgbClr val="FBAE40"/>
          </p15:clr>
        </p15:guide>
        <p15:guide id="11" pos="7038" userDrawn="1">
          <p15:clr>
            <a:srgbClr val="FBAE40"/>
          </p15:clr>
        </p15:guide>
        <p15:guide id="12" pos="3477" userDrawn="1">
          <p15:clr>
            <a:srgbClr val="FBAE40"/>
          </p15:clr>
        </p15:guide>
        <p15:guide id="13" orient="horz" pos="3929" userDrawn="1">
          <p15:clr>
            <a:srgbClr val="FBAE40"/>
          </p15:clr>
        </p15:guide>
        <p15:guide id="14" orient="horz" pos="91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C48321-2FA8-9AF6-DE58-91CC7E14F90C}"/>
              </a:ext>
            </a:extLst>
          </p:cNvPr>
          <p:cNvSpPr/>
          <p:nvPr/>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8" name="Graphic 3">
            <a:extLst>
              <a:ext uri="{FF2B5EF4-FFF2-40B4-BE49-F238E27FC236}">
                <a16:creationId xmlns:a16="http://schemas.microsoft.com/office/drawing/2014/main" id="{82173FB4-1259-C15F-51A4-1CC850AD084F}"/>
              </a:ext>
            </a:extLst>
          </p:cNvPr>
          <p:cNvSpPr/>
          <p:nvPr/>
        </p:nvSpPr>
        <p:spPr>
          <a:xfrm>
            <a:off x="8069275" y="765173"/>
            <a:ext cx="3859200" cy="5832000"/>
          </a:xfrm>
          <a:custGeom>
            <a:avLst/>
            <a:gdLst>
              <a:gd name="connsiteX0" fmla="*/ 137 w 3866836"/>
              <a:gd name="connsiteY0" fmla="*/ -75 h 5845303"/>
              <a:gd name="connsiteX1" fmla="*/ 137 w 3866836"/>
              <a:gd name="connsiteY1" fmla="*/ 555992 h 5845303"/>
              <a:gd name="connsiteX2" fmla="*/ 377912 w 3866836"/>
              <a:gd name="connsiteY2" fmla="*/ 933768 h 5845303"/>
              <a:gd name="connsiteX3" fmla="*/ 137 w 3866836"/>
              <a:gd name="connsiteY3" fmla="*/ 1311289 h 5845303"/>
              <a:gd name="connsiteX4" fmla="*/ 137 w 3866836"/>
              <a:gd name="connsiteY4" fmla="*/ 1311416 h 5845303"/>
              <a:gd name="connsiteX5" fmla="*/ 137 w 3866836"/>
              <a:gd name="connsiteY5" fmla="*/ 5845229 h 5845303"/>
              <a:gd name="connsiteX6" fmla="*/ 3866974 w 3866836"/>
              <a:gd name="connsiteY6" fmla="*/ 5845229 h 5845303"/>
              <a:gd name="connsiteX7" fmla="*/ 3866974 w 3866836"/>
              <a:gd name="connsiteY7" fmla="*/ -75 h 584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6836" h="5845303">
                <a:moveTo>
                  <a:pt x="137" y="-75"/>
                </a:moveTo>
                <a:lnTo>
                  <a:pt x="137" y="555992"/>
                </a:lnTo>
                <a:cubicBezTo>
                  <a:pt x="137" y="764638"/>
                  <a:pt x="169267" y="933768"/>
                  <a:pt x="377912" y="933768"/>
                </a:cubicBezTo>
                <a:cubicBezTo>
                  <a:pt x="169343" y="933692"/>
                  <a:pt x="213" y="1102720"/>
                  <a:pt x="137" y="1311289"/>
                </a:cubicBezTo>
                <a:cubicBezTo>
                  <a:pt x="137" y="1311327"/>
                  <a:pt x="137" y="1311378"/>
                  <a:pt x="137" y="1311416"/>
                </a:cubicBezTo>
                <a:lnTo>
                  <a:pt x="137" y="5845229"/>
                </a:lnTo>
                <a:lnTo>
                  <a:pt x="3866974" y="5845229"/>
                </a:lnTo>
                <a:lnTo>
                  <a:pt x="3866974" y="-75"/>
                </a:lnTo>
                <a:close/>
              </a:path>
            </a:pathLst>
          </a:custGeom>
          <a:solidFill>
            <a:schemeClr val="accent2">
              <a:alpha val="55000"/>
            </a:schemeClr>
          </a:solidFill>
          <a:ln w="12679" cap="flat">
            <a:noFill/>
            <a:prstDash val="solid"/>
            <a:miter/>
          </a:ln>
        </p:spPr>
        <p:txBody>
          <a:bodyPr rtlCol="0" anchor="ctr"/>
          <a:lstStyle/>
          <a:p>
            <a:endParaRPr lang="en-GB"/>
          </a:p>
        </p:txBody>
      </p:sp>
      <p:sp>
        <p:nvSpPr>
          <p:cNvPr id="32" name="CVTitleRight_6">
            <a:extLst>
              <a:ext uri="{FF2B5EF4-FFF2-40B4-BE49-F238E27FC236}">
                <a16:creationId xmlns:a16="http://schemas.microsoft.com/office/drawing/2014/main" id="{7804C379-4F0F-5711-EB90-9C26FA676892}"/>
              </a:ext>
            </a:extLst>
          </p:cNvPr>
          <p:cNvSpPr>
            <a:spLocks noGrp="1"/>
          </p:cNvSpPr>
          <p:nvPr>
            <p:ph type="body" sz="quarter" idx="46" hasCustomPrompt="1"/>
          </p:nvPr>
        </p:nvSpPr>
        <p:spPr>
          <a:xfrm>
            <a:off x="10128251" y="5309163"/>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33" name="CVNameRight_6">
            <a:extLst>
              <a:ext uri="{FF2B5EF4-FFF2-40B4-BE49-F238E27FC236}">
                <a16:creationId xmlns:a16="http://schemas.microsoft.com/office/drawing/2014/main" id="{BE3C1C4C-3ACD-D3A2-D4EE-F4BEB21B3D2A}"/>
              </a:ext>
            </a:extLst>
          </p:cNvPr>
          <p:cNvSpPr>
            <a:spLocks noGrp="1"/>
          </p:cNvSpPr>
          <p:nvPr>
            <p:ph type="body" sz="quarter" idx="47" hasCustomPrompt="1"/>
          </p:nvPr>
        </p:nvSpPr>
        <p:spPr>
          <a:xfrm>
            <a:off x="10124715" y="5156404"/>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34" name="CVPictureRight_6">
            <a:extLst>
              <a:ext uri="{FF2B5EF4-FFF2-40B4-BE49-F238E27FC236}">
                <a16:creationId xmlns:a16="http://schemas.microsoft.com/office/drawing/2014/main" id="{2BE804D4-D43B-C44A-1426-EDA848565696}"/>
              </a:ext>
            </a:extLst>
          </p:cNvPr>
          <p:cNvSpPr>
            <a:spLocks noGrp="1"/>
          </p:cNvSpPr>
          <p:nvPr>
            <p:ph type="pic" sz="quarter" idx="48" hasCustomPrompt="1"/>
          </p:nvPr>
        </p:nvSpPr>
        <p:spPr>
          <a:xfrm>
            <a:off x="10128250" y="4272841"/>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20" name="CVTitleRight_5">
            <a:extLst>
              <a:ext uri="{FF2B5EF4-FFF2-40B4-BE49-F238E27FC236}">
                <a16:creationId xmlns:a16="http://schemas.microsoft.com/office/drawing/2014/main" id="{2017A21A-00A4-378B-159E-BB37B3E353C8}"/>
              </a:ext>
            </a:extLst>
          </p:cNvPr>
          <p:cNvSpPr>
            <a:spLocks noGrp="1"/>
          </p:cNvSpPr>
          <p:nvPr>
            <p:ph type="body" sz="quarter" idx="37" hasCustomPrompt="1"/>
          </p:nvPr>
        </p:nvSpPr>
        <p:spPr>
          <a:xfrm>
            <a:off x="8688389" y="5309163"/>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21" name="CVNameRight_5">
            <a:extLst>
              <a:ext uri="{FF2B5EF4-FFF2-40B4-BE49-F238E27FC236}">
                <a16:creationId xmlns:a16="http://schemas.microsoft.com/office/drawing/2014/main" id="{490B0B0D-8D84-8DE8-2A15-DE82A62B03A0}"/>
              </a:ext>
            </a:extLst>
          </p:cNvPr>
          <p:cNvSpPr>
            <a:spLocks noGrp="1"/>
          </p:cNvSpPr>
          <p:nvPr>
            <p:ph type="body" sz="quarter" idx="38" hasCustomPrompt="1"/>
          </p:nvPr>
        </p:nvSpPr>
        <p:spPr>
          <a:xfrm>
            <a:off x="8684853" y="5156404"/>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22" name="CVPictureRight_5">
            <a:extLst>
              <a:ext uri="{FF2B5EF4-FFF2-40B4-BE49-F238E27FC236}">
                <a16:creationId xmlns:a16="http://schemas.microsoft.com/office/drawing/2014/main" id="{059BD4B4-D622-3197-E9EA-118BA0F8ECDB}"/>
              </a:ext>
            </a:extLst>
          </p:cNvPr>
          <p:cNvSpPr>
            <a:spLocks noGrp="1"/>
          </p:cNvSpPr>
          <p:nvPr>
            <p:ph type="pic" sz="quarter" idx="39" hasCustomPrompt="1"/>
          </p:nvPr>
        </p:nvSpPr>
        <p:spPr>
          <a:xfrm>
            <a:off x="8688388" y="4272841"/>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29" name="CVTitleRight_4">
            <a:extLst>
              <a:ext uri="{FF2B5EF4-FFF2-40B4-BE49-F238E27FC236}">
                <a16:creationId xmlns:a16="http://schemas.microsoft.com/office/drawing/2014/main" id="{FB4EC896-7788-49C9-E57A-03AD79392AB0}"/>
              </a:ext>
            </a:extLst>
          </p:cNvPr>
          <p:cNvSpPr>
            <a:spLocks noGrp="1"/>
          </p:cNvSpPr>
          <p:nvPr>
            <p:ph type="body" sz="quarter" idx="43" hasCustomPrompt="1"/>
          </p:nvPr>
        </p:nvSpPr>
        <p:spPr>
          <a:xfrm>
            <a:off x="10128251" y="3899024"/>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30" name="CVNameRight_4">
            <a:extLst>
              <a:ext uri="{FF2B5EF4-FFF2-40B4-BE49-F238E27FC236}">
                <a16:creationId xmlns:a16="http://schemas.microsoft.com/office/drawing/2014/main" id="{93F64767-D506-5D09-7DF5-17FFBB2ECB97}"/>
              </a:ext>
            </a:extLst>
          </p:cNvPr>
          <p:cNvSpPr>
            <a:spLocks noGrp="1"/>
          </p:cNvSpPr>
          <p:nvPr>
            <p:ph type="body" sz="quarter" idx="44" hasCustomPrompt="1"/>
          </p:nvPr>
        </p:nvSpPr>
        <p:spPr>
          <a:xfrm>
            <a:off x="10124715" y="3746265"/>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31" name="CVPictureRight_4">
            <a:extLst>
              <a:ext uri="{FF2B5EF4-FFF2-40B4-BE49-F238E27FC236}">
                <a16:creationId xmlns:a16="http://schemas.microsoft.com/office/drawing/2014/main" id="{562BCD55-1172-619D-A99C-9AA330F363C4}"/>
              </a:ext>
            </a:extLst>
          </p:cNvPr>
          <p:cNvSpPr>
            <a:spLocks noGrp="1"/>
          </p:cNvSpPr>
          <p:nvPr>
            <p:ph type="pic" sz="quarter" idx="45" hasCustomPrompt="1"/>
          </p:nvPr>
        </p:nvSpPr>
        <p:spPr>
          <a:xfrm>
            <a:off x="10128250" y="2862702"/>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14" name="CVTitleRight_3">
            <a:extLst>
              <a:ext uri="{FF2B5EF4-FFF2-40B4-BE49-F238E27FC236}">
                <a16:creationId xmlns:a16="http://schemas.microsoft.com/office/drawing/2014/main" id="{DCB01CE9-74EA-9592-8D2E-2797D3367307}"/>
              </a:ext>
            </a:extLst>
          </p:cNvPr>
          <p:cNvSpPr>
            <a:spLocks noGrp="1"/>
          </p:cNvSpPr>
          <p:nvPr>
            <p:ph type="body" sz="quarter" idx="31" hasCustomPrompt="1"/>
          </p:nvPr>
        </p:nvSpPr>
        <p:spPr>
          <a:xfrm>
            <a:off x="8688389" y="3899024"/>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15" name="CVNameRight_3">
            <a:extLst>
              <a:ext uri="{FF2B5EF4-FFF2-40B4-BE49-F238E27FC236}">
                <a16:creationId xmlns:a16="http://schemas.microsoft.com/office/drawing/2014/main" id="{0F1A3332-BAF3-0CD5-D6A1-CF1B1CBEB9E9}"/>
              </a:ext>
            </a:extLst>
          </p:cNvPr>
          <p:cNvSpPr>
            <a:spLocks noGrp="1"/>
          </p:cNvSpPr>
          <p:nvPr>
            <p:ph type="body" sz="quarter" idx="32" hasCustomPrompt="1"/>
          </p:nvPr>
        </p:nvSpPr>
        <p:spPr>
          <a:xfrm>
            <a:off x="8684853" y="3746265"/>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16" name="CVPictureRight_3">
            <a:extLst>
              <a:ext uri="{FF2B5EF4-FFF2-40B4-BE49-F238E27FC236}">
                <a16:creationId xmlns:a16="http://schemas.microsoft.com/office/drawing/2014/main" id="{2E98674B-F19D-F738-E802-6F9C12233152}"/>
              </a:ext>
            </a:extLst>
          </p:cNvPr>
          <p:cNvSpPr>
            <a:spLocks noGrp="1"/>
          </p:cNvSpPr>
          <p:nvPr>
            <p:ph type="pic" sz="quarter" idx="33" hasCustomPrompt="1"/>
          </p:nvPr>
        </p:nvSpPr>
        <p:spPr>
          <a:xfrm>
            <a:off x="8688388" y="2862702"/>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27" name="CVTitleRight_2">
            <a:extLst>
              <a:ext uri="{FF2B5EF4-FFF2-40B4-BE49-F238E27FC236}">
                <a16:creationId xmlns:a16="http://schemas.microsoft.com/office/drawing/2014/main" id="{D7A4F63E-F8ED-D17A-F2A0-A3B0C6F1E41C}"/>
              </a:ext>
            </a:extLst>
          </p:cNvPr>
          <p:cNvSpPr>
            <a:spLocks noGrp="1"/>
          </p:cNvSpPr>
          <p:nvPr>
            <p:ph type="body" sz="quarter" idx="41" hasCustomPrompt="1"/>
          </p:nvPr>
        </p:nvSpPr>
        <p:spPr>
          <a:xfrm>
            <a:off x="10124715" y="2336126"/>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26" name="CVNameRight_2">
            <a:extLst>
              <a:ext uri="{FF2B5EF4-FFF2-40B4-BE49-F238E27FC236}">
                <a16:creationId xmlns:a16="http://schemas.microsoft.com/office/drawing/2014/main" id="{71DB06B4-B6E6-5F19-7705-96A7674860DB}"/>
              </a:ext>
            </a:extLst>
          </p:cNvPr>
          <p:cNvSpPr>
            <a:spLocks noGrp="1"/>
          </p:cNvSpPr>
          <p:nvPr>
            <p:ph type="body" sz="quarter" idx="40" hasCustomPrompt="1"/>
          </p:nvPr>
        </p:nvSpPr>
        <p:spPr>
          <a:xfrm>
            <a:off x="10128251" y="2488885"/>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28" name="CVPictureRight_2">
            <a:extLst>
              <a:ext uri="{FF2B5EF4-FFF2-40B4-BE49-F238E27FC236}">
                <a16:creationId xmlns:a16="http://schemas.microsoft.com/office/drawing/2014/main" id="{E5BF4071-139F-F972-7CCB-8194CF50CCD1}"/>
              </a:ext>
            </a:extLst>
          </p:cNvPr>
          <p:cNvSpPr>
            <a:spLocks noGrp="1"/>
          </p:cNvSpPr>
          <p:nvPr>
            <p:ph type="pic" sz="quarter" idx="42" hasCustomPrompt="1"/>
          </p:nvPr>
        </p:nvSpPr>
        <p:spPr>
          <a:xfrm>
            <a:off x="10128250" y="1452563"/>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9" name="CVTitleRight_1">
            <a:extLst>
              <a:ext uri="{FF2B5EF4-FFF2-40B4-BE49-F238E27FC236}">
                <a16:creationId xmlns:a16="http://schemas.microsoft.com/office/drawing/2014/main" id="{C898F09C-89B0-9056-793E-06C7744EBE33}"/>
              </a:ext>
            </a:extLst>
          </p:cNvPr>
          <p:cNvSpPr>
            <a:spLocks noGrp="1"/>
          </p:cNvSpPr>
          <p:nvPr>
            <p:ph type="body" sz="quarter" idx="14" hasCustomPrompt="1"/>
          </p:nvPr>
        </p:nvSpPr>
        <p:spPr>
          <a:xfrm>
            <a:off x="8688389" y="2488885"/>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10" name="CVNameRight_1">
            <a:extLst>
              <a:ext uri="{FF2B5EF4-FFF2-40B4-BE49-F238E27FC236}">
                <a16:creationId xmlns:a16="http://schemas.microsoft.com/office/drawing/2014/main" id="{A7FF3AA9-CF13-DB05-5E8D-51DBFD2CBAF3}"/>
              </a:ext>
            </a:extLst>
          </p:cNvPr>
          <p:cNvSpPr>
            <a:spLocks noGrp="1"/>
          </p:cNvSpPr>
          <p:nvPr>
            <p:ph type="body" sz="quarter" idx="27" hasCustomPrompt="1"/>
          </p:nvPr>
        </p:nvSpPr>
        <p:spPr>
          <a:xfrm>
            <a:off x="8684853" y="2336126"/>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11" name="CVPictureRight_1">
            <a:extLst>
              <a:ext uri="{FF2B5EF4-FFF2-40B4-BE49-F238E27FC236}">
                <a16:creationId xmlns:a16="http://schemas.microsoft.com/office/drawing/2014/main" id="{4615892E-80E5-0B4C-235A-9C12ECD318E6}"/>
              </a:ext>
            </a:extLst>
          </p:cNvPr>
          <p:cNvSpPr>
            <a:spLocks noGrp="1"/>
          </p:cNvSpPr>
          <p:nvPr>
            <p:ph type="pic" sz="quarter" idx="13" hasCustomPrompt="1"/>
          </p:nvPr>
        </p:nvSpPr>
        <p:spPr>
          <a:xfrm>
            <a:off x="8688388" y="1452563"/>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br>
              <a:rPr lang="en-GB"/>
            </a:br>
            <a:r>
              <a:rPr lang="en-GB"/>
              <a:t>CV PHOTO</a:t>
            </a:r>
            <a:br>
              <a:rPr lang="en-GB"/>
            </a:br>
            <a:endParaRPr lang="en-GB"/>
          </a:p>
        </p:txBody>
      </p:sp>
      <p:sp>
        <p:nvSpPr>
          <p:cNvPr id="4" name="Text Placeholder 4">
            <a:extLst>
              <a:ext uri="{FF2B5EF4-FFF2-40B4-BE49-F238E27FC236}">
                <a16:creationId xmlns:a16="http://schemas.microsoft.com/office/drawing/2014/main" id="{96929135-4A90-00E9-BAD9-BAF268957D81}"/>
              </a:ext>
            </a:extLst>
          </p:cNvPr>
          <p:cNvSpPr>
            <a:spLocks noGrp="1"/>
          </p:cNvSpPr>
          <p:nvPr>
            <p:ph type="body" sz="quarter" idx="10" hasCustomPrompt="1"/>
          </p:nvPr>
        </p:nvSpPr>
        <p:spPr>
          <a:xfrm>
            <a:off x="1019436" y="1452562"/>
            <a:ext cx="5616624" cy="4784725"/>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dirty="0"/>
              <a:t>Topic number one </a:t>
            </a:r>
            <a:r>
              <a:rPr lang="en-US" dirty="0" err="1"/>
              <a:t>etc</a:t>
            </a:r>
            <a:r>
              <a:rPr lang="en-US" dirty="0"/>
              <a:t> ...                                        2</a:t>
            </a:r>
          </a:p>
          <a:p>
            <a:pPr lvl="1"/>
            <a:r>
              <a:rPr lang="en-US" dirty="0"/>
              <a:t>Second level</a:t>
            </a:r>
          </a:p>
          <a:p>
            <a:pPr lvl="2"/>
            <a:r>
              <a:rPr lang="en-US" dirty="0"/>
              <a:t>Third level</a:t>
            </a:r>
          </a:p>
          <a:p>
            <a:pPr lvl="3"/>
            <a:r>
              <a:rPr lang="en-US" dirty="0"/>
              <a:t>Fourth level</a:t>
            </a:r>
          </a:p>
          <a:p>
            <a:pPr lvl="4"/>
            <a:r>
              <a:rPr lang="en-US" dirty="0"/>
              <a:t>Fifth level</a:t>
            </a:r>
          </a:p>
          <a:p>
            <a:pPr lvl="5"/>
            <a:r>
              <a:rPr lang="en-GB" noProof="0" dirty="0"/>
              <a:t>Sixth level - Paragraph header</a:t>
            </a:r>
          </a:p>
          <a:p>
            <a:pPr lvl="6"/>
            <a:r>
              <a:rPr lang="en-GB" noProof="0" dirty="0"/>
              <a:t>Seventh level</a:t>
            </a:r>
          </a:p>
          <a:p>
            <a:pPr lvl="7"/>
            <a:r>
              <a:rPr lang="en-GB" noProof="0" dirty="0"/>
              <a:t>Eighth level</a:t>
            </a:r>
          </a:p>
          <a:p>
            <a:pPr lvl="8"/>
            <a:r>
              <a:rPr lang="en-GB" noProof="0" dirty="0"/>
              <a:t>Nineth level</a:t>
            </a:r>
          </a:p>
        </p:txBody>
      </p:sp>
      <p:sp>
        <p:nvSpPr>
          <p:cNvPr id="2" name="Titel 1"/>
          <p:cNvSpPr>
            <a:spLocks noGrp="1"/>
          </p:cNvSpPr>
          <p:nvPr>
            <p:ph type="title"/>
          </p:nvPr>
        </p:nvSpPr>
        <p:spPr/>
        <p:txBody>
          <a:bodyPr/>
          <a:lstStyle>
            <a:lvl1pPr>
              <a:defRPr/>
            </a:lvl1pPr>
          </a:lstStyle>
          <a:p>
            <a:endParaRPr lang="en-GB" dirty="0"/>
          </a:p>
        </p:txBody>
      </p:sp>
      <p:sp>
        <p:nvSpPr>
          <p:cNvPr id="5" name="Footer Placeholder 4">
            <a:extLst>
              <a:ext uri="{FF2B5EF4-FFF2-40B4-BE49-F238E27FC236}">
                <a16:creationId xmlns:a16="http://schemas.microsoft.com/office/drawing/2014/main" id="{029D7656-5A8C-2660-1003-BE332CC561DC}"/>
              </a:ext>
            </a:extLst>
          </p:cNvPr>
          <p:cNvSpPr>
            <a:spLocks noGrp="1"/>
          </p:cNvSpPr>
          <p:nvPr>
            <p:ph type="ftr" sz="quarter" idx="49"/>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069137939"/>
      </p:ext>
    </p:extLst>
  </p:cSld>
  <p:clrMapOvr>
    <a:masterClrMapping/>
  </p:clrMapOvr>
  <p:extLst>
    <p:ext uri="{DCECCB84-F9BA-43D5-87BE-67443E8EF086}">
      <p15:sldGuideLst xmlns:p15="http://schemas.microsoft.com/office/powerpoint/2012/main">
        <p15:guide id="10" orient="horz" pos="187" userDrawn="1">
          <p15:clr>
            <a:srgbClr val="FBAE40"/>
          </p15:clr>
        </p15:guide>
        <p15:guide id="11" pos="4180" userDrawn="1">
          <p15:clr>
            <a:srgbClr val="FBAE40"/>
          </p15:clr>
        </p15:guide>
        <p15:guide id="12" orient="horz" pos="3929" userDrawn="1">
          <p15:clr>
            <a:srgbClr val="FBAE40"/>
          </p15:clr>
        </p15:guide>
        <p15:guide id="13" orient="horz" pos="913" userDrawn="1">
          <p15:clr>
            <a:srgbClr val="FBAE40"/>
          </p15:clr>
        </p15:guide>
        <p15:guide id="14" pos="642" userDrawn="1">
          <p15:clr>
            <a:srgbClr val="FBAE40"/>
          </p15:clr>
        </p15:guide>
        <p15:guide id="15" pos="166" userDrawn="1">
          <p15:clr>
            <a:srgbClr val="FBAE40"/>
          </p15:clr>
        </p15:guide>
        <p15:guide id="16" pos="5473" userDrawn="1">
          <p15:clr>
            <a:srgbClr val="FBAE40"/>
          </p15:clr>
        </p15:guide>
        <p15:guide id="17" pos="63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EF8D-4749-C971-7469-E8E8463EDB36}"/>
              </a:ext>
            </a:extLst>
          </p:cNvPr>
          <p:cNvSpPr>
            <a:spLocks noGrp="1"/>
          </p:cNvSpPr>
          <p:nvPr>
            <p:ph type="title"/>
          </p:nvPr>
        </p:nvSpPr>
        <p:spPr/>
        <p:txBody>
          <a:bodyPr/>
          <a:lstStyle/>
          <a:p>
            <a:endParaRPr lang="en-GB" dirty="0"/>
          </a:p>
        </p:txBody>
      </p:sp>
      <p:sp>
        <p:nvSpPr>
          <p:cNvPr id="3" name="Footer Placeholder 2">
            <a:extLst>
              <a:ext uri="{FF2B5EF4-FFF2-40B4-BE49-F238E27FC236}">
                <a16:creationId xmlns:a16="http://schemas.microsoft.com/office/drawing/2014/main" id="{54E62335-3DA0-4FE3-D61D-542F34FB85DF}"/>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
        <p:nvSpPr>
          <p:cNvPr id="5" name="Rectangle 4">
            <a:extLst>
              <a:ext uri="{FF2B5EF4-FFF2-40B4-BE49-F238E27FC236}">
                <a16:creationId xmlns:a16="http://schemas.microsoft.com/office/drawing/2014/main" id="{BAB1A874-6DBC-547C-4493-228A348B7C43}"/>
              </a:ext>
            </a:extLst>
          </p:cNvPr>
          <p:cNvSpPr/>
          <p:nvPr userDrawn="1"/>
        </p:nvSpPr>
        <p:spPr>
          <a:xfrm>
            <a:off x="5810616" y="765174"/>
            <a:ext cx="6109583"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7" name="CVPictureRight_1">
            <a:extLst>
              <a:ext uri="{FF2B5EF4-FFF2-40B4-BE49-F238E27FC236}">
                <a16:creationId xmlns:a16="http://schemas.microsoft.com/office/drawing/2014/main" id="{D69C259C-9E4D-E3EF-F791-56302D8677E5}"/>
              </a:ext>
            </a:extLst>
          </p:cNvPr>
          <p:cNvSpPr>
            <a:spLocks noGrp="1"/>
          </p:cNvSpPr>
          <p:nvPr>
            <p:ph type="pic" sz="quarter" idx="13" hasCustomPrompt="1"/>
          </p:nvPr>
        </p:nvSpPr>
        <p:spPr>
          <a:xfrm>
            <a:off x="10422906" y="1502547"/>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dirty="0"/>
              <a:t>HOW TO ADD</a:t>
            </a:r>
            <a:br>
              <a:rPr lang="en-GB" dirty="0"/>
            </a:br>
            <a:r>
              <a:rPr lang="en-GB" dirty="0"/>
              <a:t>CV TEXT &amp; PHOTO?</a:t>
            </a:r>
            <a:br>
              <a:rPr lang="en-GB" dirty="0"/>
            </a:br>
            <a:r>
              <a:rPr lang="en-GB" dirty="0"/>
              <a:t>Select picture </a:t>
            </a:r>
            <a:br>
              <a:rPr lang="en-GB" dirty="0"/>
            </a:br>
            <a:br>
              <a:rPr lang="en-GB" dirty="0"/>
            </a:br>
            <a:br>
              <a:rPr lang="en-GB" dirty="0"/>
            </a:br>
            <a:br>
              <a:rPr lang="en-GB" dirty="0"/>
            </a:br>
            <a:br>
              <a:rPr lang="en-GB" dirty="0"/>
            </a:br>
            <a:r>
              <a:rPr lang="en-GB" dirty="0"/>
              <a:t>placeholder and go to Ribbon &gt; Loyens &amp; Loeff Tab &gt; Insert CV data button</a:t>
            </a:r>
          </a:p>
        </p:txBody>
      </p:sp>
      <p:sp>
        <p:nvSpPr>
          <p:cNvPr id="8" name="CVPictureRight_2">
            <a:extLst>
              <a:ext uri="{FF2B5EF4-FFF2-40B4-BE49-F238E27FC236}">
                <a16:creationId xmlns:a16="http://schemas.microsoft.com/office/drawing/2014/main" id="{903B9B12-6947-6A1B-64BC-610B69AC8245}"/>
              </a:ext>
            </a:extLst>
          </p:cNvPr>
          <p:cNvSpPr>
            <a:spLocks noGrp="1"/>
          </p:cNvSpPr>
          <p:nvPr>
            <p:ph type="pic" sz="quarter" idx="35" hasCustomPrompt="1"/>
          </p:nvPr>
        </p:nvSpPr>
        <p:spPr>
          <a:xfrm>
            <a:off x="10422906" y="2704700"/>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dirty="0"/>
              <a:t>HOW TO ADD</a:t>
            </a:r>
            <a:br>
              <a:rPr lang="en-GB" dirty="0"/>
            </a:br>
            <a:r>
              <a:rPr lang="en-GB" dirty="0"/>
              <a:t>CV TEXT &amp; PHOTO?</a:t>
            </a:r>
            <a:br>
              <a:rPr lang="en-GB" dirty="0"/>
            </a:br>
            <a:r>
              <a:rPr lang="en-GB" dirty="0"/>
              <a:t>Select picture </a:t>
            </a:r>
            <a:br>
              <a:rPr lang="en-GB" dirty="0"/>
            </a:br>
            <a:br>
              <a:rPr lang="en-GB" dirty="0"/>
            </a:br>
            <a:br>
              <a:rPr lang="en-GB" dirty="0"/>
            </a:br>
            <a:br>
              <a:rPr lang="en-GB" dirty="0"/>
            </a:br>
            <a:br>
              <a:rPr lang="en-GB" dirty="0"/>
            </a:br>
            <a:r>
              <a:rPr lang="en-GB" dirty="0"/>
              <a:t>placeholder and go to Ribbon &gt; Loyens &amp; Loeff Tab &gt; Insert CV data button</a:t>
            </a:r>
          </a:p>
        </p:txBody>
      </p:sp>
      <p:sp>
        <p:nvSpPr>
          <p:cNvPr id="9" name="CVPictureRight_4">
            <a:extLst>
              <a:ext uri="{FF2B5EF4-FFF2-40B4-BE49-F238E27FC236}">
                <a16:creationId xmlns:a16="http://schemas.microsoft.com/office/drawing/2014/main" id="{190BCD86-6C3E-B464-8034-D9CACC800B25}"/>
              </a:ext>
            </a:extLst>
          </p:cNvPr>
          <p:cNvSpPr>
            <a:spLocks noGrp="1"/>
          </p:cNvSpPr>
          <p:nvPr>
            <p:ph type="pic" sz="quarter" idx="49" hasCustomPrompt="1"/>
          </p:nvPr>
        </p:nvSpPr>
        <p:spPr>
          <a:xfrm>
            <a:off x="10422906" y="5109524"/>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dirty="0"/>
              <a:t>HOW TO ADD</a:t>
            </a:r>
            <a:br>
              <a:rPr lang="en-GB" dirty="0"/>
            </a:br>
            <a:r>
              <a:rPr lang="en-GB" dirty="0"/>
              <a:t>CV TEXT &amp; PHOTO?</a:t>
            </a:r>
            <a:br>
              <a:rPr lang="en-GB" dirty="0"/>
            </a:br>
            <a:r>
              <a:rPr lang="en-GB" dirty="0"/>
              <a:t>Select picture </a:t>
            </a:r>
            <a:br>
              <a:rPr lang="en-GB" dirty="0"/>
            </a:br>
            <a:br>
              <a:rPr lang="en-GB" dirty="0"/>
            </a:br>
            <a:br>
              <a:rPr lang="en-GB" dirty="0"/>
            </a:br>
            <a:br>
              <a:rPr lang="en-GB" dirty="0"/>
            </a:br>
            <a:br>
              <a:rPr lang="en-GB" dirty="0"/>
            </a:br>
            <a:r>
              <a:rPr lang="en-GB" dirty="0"/>
              <a:t>placeholder and go to Ribbon &gt; Loyens &amp; Loeff Tab &gt; Insert CV data button</a:t>
            </a:r>
          </a:p>
        </p:txBody>
      </p:sp>
      <p:sp>
        <p:nvSpPr>
          <p:cNvPr id="10" name="CVPictureRight_5">
            <a:extLst>
              <a:ext uri="{FF2B5EF4-FFF2-40B4-BE49-F238E27FC236}">
                <a16:creationId xmlns:a16="http://schemas.microsoft.com/office/drawing/2014/main" id="{78F7B31E-A439-FB86-B113-75970FD7BE04}"/>
              </a:ext>
            </a:extLst>
          </p:cNvPr>
          <p:cNvSpPr>
            <a:spLocks noGrp="1"/>
          </p:cNvSpPr>
          <p:nvPr>
            <p:ph type="pic" sz="quarter" idx="56" hasCustomPrompt="1"/>
          </p:nvPr>
        </p:nvSpPr>
        <p:spPr>
          <a:xfrm>
            <a:off x="10422906" y="3908672"/>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dirty="0"/>
              <a:t>HOW TO ADD</a:t>
            </a:r>
            <a:br>
              <a:rPr lang="en-GB" dirty="0"/>
            </a:br>
            <a:r>
              <a:rPr lang="en-GB" dirty="0"/>
              <a:t>CV TEXT &amp; PHOTO?</a:t>
            </a:r>
            <a:br>
              <a:rPr lang="en-GB" dirty="0"/>
            </a:br>
            <a:r>
              <a:rPr lang="en-GB" dirty="0"/>
              <a:t>Select picture </a:t>
            </a:r>
            <a:br>
              <a:rPr lang="en-GB" dirty="0"/>
            </a:br>
            <a:br>
              <a:rPr lang="en-GB" dirty="0"/>
            </a:br>
            <a:br>
              <a:rPr lang="en-GB" dirty="0"/>
            </a:br>
            <a:br>
              <a:rPr lang="en-GB" dirty="0"/>
            </a:br>
            <a:br>
              <a:rPr lang="en-GB" dirty="0"/>
            </a:br>
            <a:r>
              <a:rPr lang="en-GB" dirty="0"/>
              <a:t>placeholder and go to Ribbon &gt; Loyens &amp; Loeff Tab &gt; Insert CV data button</a:t>
            </a:r>
          </a:p>
        </p:txBody>
      </p:sp>
      <p:grpSp>
        <p:nvGrpSpPr>
          <p:cNvPr id="11" name="Group 10">
            <a:extLst>
              <a:ext uri="{FF2B5EF4-FFF2-40B4-BE49-F238E27FC236}">
                <a16:creationId xmlns:a16="http://schemas.microsoft.com/office/drawing/2014/main" id="{B10DEFC5-9403-8AE5-C2A0-F615068EA530}"/>
              </a:ext>
            </a:extLst>
          </p:cNvPr>
          <p:cNvGrpSpPr/>
          <p:nvPr userDrawn="1"/>
        </p:nvGrpSpPr>
        <p:grpSpPr>
          <a:xfrm>
            <a:off x="6344611" y="2514459"/>
            <a:ext cx="3421182" cy="2417001"/>
            <a:chOff x="5694782" y="2514459"/>
            <a:chExt cx="4607573" cy="2417001"/>
          </a:xfrm>
        </p:grpSpPr>
        <p:cxnSp>
          <p:nvCxnSpPr>
            <p:cNvPr id="12" name="Straight Connector 11">
              <a:extLst>
                <a:ext uri="{FF2B5EF4-FFF2-40B4-BE49-F238E27FC236}">
                  <a16:creationId xmlns:a16="http://schemas.microsoft.com/office/drawing/2014/main" id="{2EEC9D1B-F5F7-FF11-B203-0660B4996F42}"/>
                </a:ext>
              </a:extLst>
            </p:cNvPr>
            <p:cNvCxnSpPr>
              <a:cxnSpLocks/>
            </p:cNvCxnSpPr>
            <p:nvPr userDrawn="1"/>
          </p:nvCxnSpPr>
          <p:spPr>
            <a:xfrm flipH="1">
              <a:off x="5704618" y="2514459"/>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D69081-4C6F-C2C6-DB37-B4457720C2D8}"/>
                </a:ext>
              </a:extLst>
            </p:cNvPr>
            <p:cNvCxnSpPr>
              <a:cxnSpLocks/>
            </p:cNvCxnSpPr>
            <p:nvPr userDrawn="1"/>
          </p:nvCxnSpPr>
          <p:spPr>
            <a:xfrm flipH="1">
              <a:off x="5694782" y="4931460"/>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4B6157-05BF-51D2-AA61-9C96BD3A32D9}"/>
                </a:ext>
              </a:extLst>
            </p:cNvPr>
            <p:cNvCxnSpPr>
              <a:cxnSpLocks/>
            </p:cNvCxnSpPr>
            <p:nvPr userDrawn="1"/>
          </p:nvCxnSpPr>
          <p:spPr>
            <a:xfrm flipH="1">
              <a:off x="5694782" y="3820946"/>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7FF3104-BD8B-0ED5-E75A-BCD186AEEE67}"/>
              </a:ext>
            </a:extLst>
          </p:cNvPr>
          <p:cNvSpPr/>
          <p:nvPr userDrawn="1"/>
        </p:nvSpPr>
        <p:spPr>
          <a:xfrm>
            <a:off x="5815584" y="764210"/>
            <a:ext cx="6109584" cy="326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5317" rIns="0" bIns="65317"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nl-NL" sz="1270" b="1" i="0" u="none" strike="noStrike" kern="1200" cap="none" spc="0" normalizeH="0" baseline="0" noProof="0" dirty="0" err="1">
                <a:ln>
                  <a:noFill/>
                </a:ln>
                <a:solidFill>
                  <a:prstClr val="white"/>
                </a:solidFill>
                <a:effectLst/>
                <a:uLnTx/>
                <a:uFillTx/>
                <a:latin typeface="Arial" panose="020B0604020202020204"/>
                <a:ea typeface="+mn-ea"/>
                <a:cs typeface="+mn-cs"/>
              </a:rPr>
              <a:t>Key</a:t>
            </a:r>
            <a:r>
              <a:rPr kumimoji="0" lang="nl-NL" sz="127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nl-NL" sz="1270" b="1" i="0" u="none" strike="noStrike" kern="1200" cap="none" spc="0" normalizeH="0" baseline="0" noProof="0" dirty="0" err="1">
                <a:ln>
                  <a:noFill/>
                </a:ln>
                <a:solidFill>
                  <a:prstClr val="white"/>
                </a:solidFill>
                <a:effectLst/>
                <a:uLnTx/>
                <a:uFillTx/>
                <a:latin typeface="Arial" panose="020B0604020202020204"/>
                <a:ea typeface="+mn-ea"/>
                <a:cs typeface="+mn-cs"/>
              </a:rPr>
              <a:t>contacts</a:t>
            </a:r>
            <a:endParaRPr kumimoji="0" lang="nl-NL" sz="127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Text Placeholder 7">
            <a:extLst>
              <a:ext uri="{FF2B5EF4-FFF2-40B4-BE49-F238E27FC236}">
                <a16:creationId xmlns:a16="http://schemas.microsoft.com/office/drawing/2014/main" id="{AAA5DB83-F7CD-6544-0080-98E55C99B274}"/>
              </a:ext>
            </a:extLst>
          </p:cNvPr>
          <p:cNvSpPr>
            <a:spLocks noGrp="1"/>
          </p:cNvSpPr>
          <p:nvPr>
            <p:ph type="body" sz="quarter" idx="67"/>
          </p:nvPr>
        </p:nvSpPr>
        <p:spPr>
          <a:xfrm>
            <a:off x="731839" y="981075"/>
            <a:ext cx="4575540" cy="5256213"/>
          </a:xfrm>
        </p:spPr>
        <p:txBody>
          <a:bodyPr/>
          <a:lstStyle>
            <a:lvl1pPr>
              <a:defRPr sz="1200"/>
            </a:lvl1pPr>
            <a:lvl2pPr>
              <a:defRPr sz="1200"/>
            </a:lvl2pPr>
            <a:lvl3pPr>
              <a:defRPr sz="1200"/>
            </a:lvl3pPr>
            <a:lvl4pPr>
              <a:defRPr sz="1200"/>
            </a:lvl4pPr>
            <a:lvl5pPr>
              <a:defRPr sz="1400"/>
            </a:lvl5pPr>
            <a:lvl6pPr>
              <a:defRPr sz="1400"/>
            </a:lvl6pPr>
            <a:lvl7pPr>
              <a:defRPr sz="1200"/>
            </a:lvl7pPr>
            <a:lvl8pPr>
              <a:buAutoNum type="alphaLcPeriod"/>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
        <p:nvSpPr>
          <p:cNvPr id="27" name="CVNameRight_1">
            <a:extLst>
              <a:ext uri="{FF2B5EF4-FFF2-40B4-BE49-F238E27FC236}">
                <a16:creationId xmlns:a16="http://schemas.microsoft.com/office/drawing/2014/main" id="{BA771874-AC1A-D61D-46BF-4907C34D2352}"/>
              </a:ext>
            </a:extLst>
          </p:cNvPr>
          <p:cNvSpPr>
            <a:spLocks noGrp="1"/>
          </p:cNvSpPr>
          <p:nvPr>
            <p:ph type="body" sz="quarter" idx="68" hasCustomPrompt="1"/>
          </p:nvPr>
        </p:nvSpPr>
        <p:spPr>
          <a:xfrm>
            <a:off x="6344611" y="1506683"/>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p:txBody>
      </p:sp>
      <p:sp>
        <p:nvSpPr>
          <p:cNvPr id="28" name="CVNameRight_1">
            <a:extLst>
              <a:ext uri="{FF2B5EF4-FFF2-40B4-BE49-F238E27FC236}">
                <a16:creationId xmlns:a16="http://schemas.microsoft.com/office/drawing/2014/main" id="{28EE5FAD-356B-FA0A-586F-C79254F75328}"/>
              </a:ext>
            </a:extLst>
          </p:cNvPr>
          <p:cNvSpPr>
            <a:spLocks noGrp="1"/>
          </p:cNvSpPr>
          <p:nvPr>
            <p:ph type="body" sz="quarter" idx="69" hasCustomPrompt="1"/>
          </p:nvPr>
        </p:nvSpPr>
        <p:spPr>
          <a:xfrm>
            <a:off x="-2369854" y="2359775"/>
            <a:ext cx="2217551"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29" name="CVNameRight_1">
            <a:extLst>
              <a:ext uri="{FF2B5EF4-FFF2-40B4-BE49-F238E27FC236}">
                <a16:creationId xmlns:a16="http://schemas.microsoft.com/office/drawing/2014/main" id="{D3C27AA3-E1EE-5340-B6F2-D25626FF7923}"/>
              </a:ext>
            </a:extLst>
          </p:cNvPr>
          <p:cNvSpPr>
            <a:spLocks noGrp="1"/>
          </p:cNvSpPr>
          <p:nvPr>
            <p:ph type="body" sz="quarter" idx="70" hasCustomPrompt="1"/>
          </p:nvPr>
        </p:nvSpPr>
        <p:spPr>
          <a:xfrm>
            <a:off x="6344611" y="2630412"/>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p:txBody>
      </p:sp>
      <p:sp>
        <p:nvSpPr>
          <p:cNvPr id="30" name="CVNameRight_1">
            <a:extLst>
              <a:ext uri="{FF2B5EF4-FFF2-40B4-BE49-F238E27FC236}">
                <a16:creationId xmlns:a16="http://schemas.microsoft.com/office/drawing/2014/main" id="{81DCDBD0-8D6E-8F2A-0A30-3687905428A7}"/>
              </a:ext>
            </a:extLst>
          </p:cNvPr>
          <p:cNvSpPr>
            <a:spLocks noGrp="1"/>
          </p:cNvSpPr>
          <p:nvPr>
            <p:ph type="body" sz="quarter" idx="71" hasCustomPrompt="1"/>
          </p:nvPr>
        </p:nvSpPr>
        <p:spPr>
          <a:xfrm>
            <a:off x="6344611" y="3940074"/>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p:txBody>
      </p:sp>
      <p:sp>
        <p:nvSpPr>
          <p:cNvPr id="31" name="CVNameRight_1">
            <a:extLst>
              <a:ext uri="{FF2B5EF4-FFF2-40B4-BE49-F238E27FC236}">
                <a16:creationId xmlns:a16="http://schemas.microsoft.com/office/drawing/2014/main" id="{D4643C5A-F712-E1A8-36B2-200E96DF4EC2}"/>
              </a:ext>
            </a:extLst>
          </p:cNvPr>
          <p:cNvSpPr>
            <a:spLocks noGrp="1"/>
          </p:cNvSpPr>
          <p:nvPr>
            <p:ph type="body" sz="quarter" idx="72" hasCustomPrompt="1"/>
          </p:nvPr>
        </p:nvSpPr>
        <p:spPr>
          <a:xfrm>
            <a:off x="6344611" y="5049312"/>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p:txBody>
      </p:sp>
      <p:sp>
        <p:nvSpPr>
          <p:cNvPr id="32" name="CVNameRight_1">
            <a:extLst>
              <a:ext uri="{FF2B5EF4-FFF2-40B4-BE49-F238E27FC236}">
                <a16:creationId xmlns:a16="http://schemas.microsoft.com/office/drawing/2014/main" id="{091D4E80-7314-03D6-78AC-CF2658A09677}"/>
              </a:ext>
            </a:extLst>
          </p:cNvPr>
          <p:cNvSpPr>
            <a:spLocks noGrp="1"/>
          </p:cNvSpPr>
          <p:nvPr>
            <p:ph type="body" sz="quarter" idx="73" hasCustomPrompt="1"/>
          </p:nvPr>
        </p:nvSpPr>
        <p:spPr>
          <a:xfrm>
            <a:off x="6344611" y="1766838"/>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dirty="0"/>
              <a:t>Specialisation &amp; sector</a:t>
            </a:r>
          </a:p>
        </p:txBody>
      </p:sp>
      <p:sp>
        <p:nvSpPr>
          <p:cNvPr id="33" name="CVNameRight_1">
            <a:extLst>
              <a:ext uri="{FF2B5EF4-FFF2-40B4-BE49-F238E27FC236}">
                <a16:creationId xmlns:a16="http://schemas.microsoft.com/office/drawing/2014/main" id="{56FAB2B2-B10A-FDA7-3140-2C9895487258}"/>
              </a:ext>
            </a:extLst>
          </p:cNvPr>
          <p:cNvSpPr>
            <a:spLocks noGrp="1"/>
          </p:cNvSpPr>
          <p:nvPr>
            <p:ph type="body" sz="quarter" idx="74" hasCustomPrompt="1"/>
          </p:nvPr>
        </p:nvSpPr>
        <p:spPr>
          <a:xfrm>
            <a:off x="6344611" y="2973132"/>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dirty="0"/>
              <a:t>Specialisation &amp; sector</a:t>
            </a:r>
          </a:p>
        </p:txBody>
      </p:sp>
      <p:sp>
        <p:nvSpPr>
          <p:cNvPr id="34" name="CVNameRight_1">
            <a:extLst>
              <a:ext uri="{FF2B5EF4-FFF2-40B4-BE49-F238E27FC236}">
                <a16:creationId xmlns:a16="http://schemas.microsoft.com/office/drawing/2014/main" id="{5550509E-61A1-8A2D-1CD0-E0F5E15AAA30}"/>
              </a:ext>
            </a:extLst>
          </p:cNvPr>
          <p:cNvSpPr>
            <a:spLocks noGrp="1"/>
          </p:cNvSpPr>
          <p:nvPr>
            <p:ph type="body" sz="quarter" idx="75" hasCustomPrompt="1"/>
          </p:nvPr>
        </p:nvSpPr>
        <p:spPr>
          <a:xfrm>
            <a:off x="6344611" y="4231184"/>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dirty="0"/>
              <a:t>Specialisation &amp; sector</a:t>
            </a:r>
          </a:p>
        </p:txBody>
      </p:sp>
      <p:sp>
        <p:nvSpPr>
          <p:cNvPr id="35" name="CVNameRight_1">
            <a:extLst>
              <a:ext uri="{FF2B5EF4-FFF2-40B4-BE49-F238E27FC236}">
                <a16:creationId xmlns:a16="http://schemas.microsoft.com/office/drawing/2014/main" id="{6AB0E6BF-D692-9916-3B87-AE78F0BA38AE}"/>
              </a:ext>
            </a:extLst>
          </p:cNvPr>
          <p:cNvSpPr>
            <a:spLocks noGrp="1"/>
          </p:cNvSpPr>
          <p:nvPr>
            <p:ph type="body" sz="quarter" idx="76" hasCustomPrompt="1"/>
          </p:nvPr>
        </p:nvSpPr>
        <p:spPr>
          <a:xfrm>
            <a:off x="6344611" y="5423464"/>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dirty="0"/>
              <a:t>Specialisation &amp; sector</a:t>
            </a:r>
          </a:p>
        </p:txBody>
      </p:sp>
    </p:spTree>
    <p:extLst>
      <p:ext uri="{BB962C8B-B14F-4D97-AF65-F5344CB8AC3E}">
        <p14:creationId xmlns:p14="http://schemas.microsoft.com/office/powerpoint/2010/main" val="3989094437"/>
      </p:ext>
    </p:extLst>
  </p:cSld>
  <p:clrMapOvr>
    <a:masterClrMapping/>
  </p:clrMapOvr>
  <p:extLst>
    <p:ext uri="{DCECCB84-F9BA-43D5-87BE-67443E8EF086}">
      <p15:sldGuideLst xmlns:p15="http://schemas.microsoft.com/office/powerpoint/2012/main">
        <p15:guide id="1" pos="3659" userDrawn="1">
          <p15:clr>
            <a:srgbClr val="FBAE40"/>
          </p15:clr>
        </p15:guide>
        <p15:guide id="2" pos="3341" userDrawn="1">
          <p15:clr>
            <a:srgbClr val="FBAE40"/>
          </p15:clr>
        </p15:guide>
        <p15:guide id="3" pos="461" userDrawn="1">
          <p15:clr>
            <a:srgbClr val="FBAE40"/>
          </p15:clr>
        </p15:guide>
        <p15:guide id="4" pos="7514" userDrawn="1">
          <p15:clr>
            <a:srgbClr val="FBAE40"/>
          </p15:clr>
        </p15:guide>
        <p15:guide id="5" pos="166" userDrawn="1">
          <p15:clr>
            <a:srgbClr val="FBAE40"/>
          </p15:clr>
        </p15:guide>
        <p15:guide id="6" orient="horz" pos="618" userDrawn="1">
          <p15:clr>
            <a:srgbClr val="FBAE40"/>
          </p15:clr>
        </p15:guide>
        <p15:guide id="7" orient="horz" pos="392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731837" y="3429000"/>
            <a:ext cx="7596000" cy="2808287"/>
          </a:xfrm>
        </p:spPr>
        <p:txBody>
          <a:bodyPr anchor="b" anchorCtr="0"/>
          <a:lstStyle>
            <a:lvl1pPr>
              <a:defRPr sz="1000"/>
            </a:lvl1pPr>
            <a:lvl2pPr marL="146050" indent="-146050">
              <a:defRPr sz="1000"/>
            </a:lvl2pPr>
            <a:lvl3pPr marL="342900" indent="-134938">
              <a:defRPr sz="1000"/>
            </a:lvl3pPr>
            <a:lvl4pPr marL="538163" indent="-144463">
              <a:defRPr sz="1000"/>
            </a:lvl4pPr>
            <a:lvl5pPr>
              <a:defRPr sz="1100"/>
            </a:lvl5pPr>
            <a:lvl6pPr>
              <a:defRPr sz="1200"/>
            </a:lvl6pPr>
            <a:lvl7pPr marL="288925" indent="-288925">
              <a:defRPr sz="1200"/>
            </a:lvl7pPr>
            <a:lvl8pPr marL="469900" indent="-171450">
              <a:defRPr sz="11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075E3EA0-C4E7-99D8-6F64-907F609AD7B7}"/>
              </a:ext>
            </a:extLst>
          </p:cNvPr>
          <p:cNvSpPr>
            <a:spLocks noGrp="1"/>
          </p:cNvSpPr>
          <p:nvPr>
            <p:ph type="ftr" sz="quarter" idx="11"/>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983454946"/>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365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4021" userDrawn="1">
          <p15:clr>
            <a:srgbClr val="FBAE40"/>
          </p15:clr>
        </p15:guide>
        <p15:guide id="15" orient="horz" pos="618" userDrawn="1">
          <p15:clr>
            <a:srgbClr val="F26B43"/>
          </p15:clr>
        </p15:guide>
        <p15:guide id="16" orient="horz" pos="18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4EE4D2-54E0-8845-846D-068082B53508}"/>
              </a:ext>
            </a:extLst>
          </p:cNvPr>
          <p:cNvSpPr/>
          <p:nvPr userDrawn="1"/>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4" name="Titel 1">
            <a:extLst>
              <a:ext uri="{FF2B5EF4-FFF2-40B4-BE49-F238E27FC236}">
                <a16:creationId xmlns:a16="http://schemas.microsoft.com/office/drawing/2014/main" id="{27FE3664-6FDF-DB26-0AF6-213DD9ECDBFE}"/>
              </a:ext>
            </a:extLst>
          </p:cNvPr>
          <p:cNvSpPr>
            <a:spLocks noGrp="1"/>
          </p:cNvSpPr>
          <p:nvPr>
            <p:ph type="ctrTitle" hasCustomPrompt="1"/>
          </p:nvPr>
        </p:nvSpPr>
        <p:spPr>
          <a:xfrm>
            <a:off x="1019175" y="5259643"/>
            <a:ext cx="7620000" cy="747897"/>
          </a:xfrm>
        </p:spPr>
        <p:txBody>
          <a:bodyPr wrap="square" anchor="t" anchorCtr="0">
            <a:spAutoFit/>
          </a:bodyPr>
          <a:lstStyle>
            <a:lvl1pPr algn="l">
              <a:lnSpc>
                <a:spcPct val="90000"/>
              </a:lnSpc>
              <a:defRPr sz="5400">
                <a:solidFill>
                  <a:schemeClr val="bg1"/>
                </a:solidFill>
                <a:latin typeface="+mn-lt"/>
              </a:defRPr>
            </a:lvl1pPr>
          </a:lstStyle>
          <a:p>
            <a:r>
              <a:rPr lang="en-GB" noProof="0" dirty="0"/>
              <a:t>Text for the end slide</a:t>
            </a:r>
            <a:endParaRPr lang="en-GB" dirty="0"/>
          </a:p>
        </p:txBody>
      </p:sp>
      <p:sp>
        <p:nvSpPr>
          <p:cNvPr id="2" name="Footer Placeholder 1">
            <a:extLst>
              <a:ext uri="{FF2B5EF4-FFF2-40B4-BE49-F238E27FC236}">
                <a16:creationId xmlns:a16="http://schemas.microsoft.com/office/drawing/2014/main" id="{EA663AF9-CD5E-E0AD-05F2-9BA7AFF0DE5F}"/>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783620221"/>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54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with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AC3ABF6D-079A-3754-BFF8-2E84BB8006C1}"/>
              </a:ext>
            </a:extLst>
          </p:cNvPr>
          <p:cNvSpPr>
            <a:spLocks noGrp="1"/>
          </p:cNvSpPr>
          <p:nvPr>
            <p:ph type="pic" sz="quarter" idx="15" hasCustomPrompt="1"/>
          </p:nvPr>
        </p:nvSpPr>
        <p:spPr>
          <a:xfrm>
            <a:off x="263524" y="765174"/>
            <a:ext cx="11664950" cy="5832476"/>
          </a:xfrm>
          <a:solidFill>
            <a:schemeClr val="bg1">
              <a:lumMod val="75000"/>
            </a:schemeClr>
          </a:solidFill>
        </p:spPr>
        <p:txBody>
          <a:bodyPr bIns="648000" anchor="ctr" anchorCtr="0"/>
          <a:lstStyle>
            <a:lvl1pPr algn="ctr">
              <a:defRPr>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dirty="0"/>
              <a:t>Click ‘Insert picture’-button and select picture from </a:t>
            </a:r>
            <a:br>
              <a:rPr lang="en-GB" dirty="0"/>
            </a:br>
            <a:r>
              <a:rPr lang="en-GB" dirty="0"/>
              <a:t>SharePoint, or choose a ready-to-go slide from the library</a:t>
            </a:r>
          </a:p>
          <a:p>
            <a:endParaRPr lang="en-GB" dirty="0"/>
          </a:p>
        </p:txBody>
      </p:sp>
      <p:sp>
        <p:nvSpPr>
          <p:cNvPr id="2" name="Titel 1"/>
          <p:cNvSpPr>
            <a:spLocks noGrp="1"/>
          </p:cNvSpPr>
          <p:nvPr>
            <p:ph type="ctrTitle" hasCustomPrompt="1"/>
          </p:nvPr>
        </p:nvSpPr>
        <p:spPr>
          <a:xfrm>
            <a:off x="1019175" y="5259643"/>
            <a:ext cx="7620000" cy="747897"/>
          </a:xfrm>
        </p:spPr>
        <p:txBody>
          <a:bodyPr wrap="square" anchor="t" anchorCtr="0">
            <a:spAutoFit/>
          </a:bodyPr>
          <a:lstStyle>
            <a:lvl1pPr algn="l">
              <a:lnSpc>
                <a:spcPct val="90000"/>
              </a:lnSpc>
              <a:defRPr sz="5400">
                <a:solidFill>
                  <a:schemeClr val="bg1"/>
                </a:solidFill>
                <a:latin typeface="+mn-lt"/>
              </a:defRPr>
            </a:lvl1pPr>
          </a:lstStyle>
          <a:p>
            <a:r>
              <a:rPr lang="en-GB" noProof="0" dirty="0"/>
              <a:t>Text for the end slide</a:t>
            </a:r>
            <a:endParaRPr lang="en-GB" dirty="0"/>
          </a:p>
        </p:txBody>
      </p:sp>
      <p:sp>
        <p:nvSpPr>
          <p:cNvPr id="4" name="Footer Placeholder 3">
            <a:extLst>
              <a:ext uri="{FF2B5EF4-FFF2-40B4-BE49-F238E27FC236}">
                <a16:creationId xmlns:a16="http://schemas.microsoft.com/office/drawing/2014/main" id="{91C9A70C-64CF-F725-7752-9A012566EF05}"/>
              </a:ext>
            </a:extLst>
          </p:cNvPr>
          <p:cNvSpPr>
            <a:spLocks noGrp="1"/>
          </p:cNvSpPr>
          <p:nvPr>
            <p:ph type="ftr" sz="quarter" idx="16"/>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959408341"/>
      </p:ext>
    </p:extLst>
  </p:cSld>
  <p:clrMapOvr>
    <a:masterClrMapping/>
  </p:clrMapOvr>
  <p:extLst>
    <p:ext uri="{DCECCB84-F9BA-43D5-87BE-67443E8EF086}">
      <p15:sldGuideLst xmlns:p15="http://schemas.microsoft.com/office/powerpoint/2012/main">
        <p15:guide id="1" pos="824" userDrawn="1">
          <p15:clr>
            <a:srgbClr val="FBAE40"/>
          </p15:clr>
        </p15:guide>
        <p15:guide id="2" orient="horz" pos="306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C69C7B-0FE1-82A5-4CA7-3F49A89F639D}"/>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2492216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55A72B9-A226-F889-120C-5CED059D7C45}"/>
              </a:ext>
              <a:ext uri="{C183D7F6-B498-43B3-948B-1728B52AA6E4}">
                <adec:decorative xmlns:adec="http://schemas.microsoft.com/office/drawing/2017/decorative" val="0"/>
              </a:ext>
            </a:extLst>
          </p:cNvPr>
          <p:cNvSpPr>
            <a:spLocks noGrp="1"/>
          </p:cNvSpPr>
          <p:nvPr>
            <p:ph type="pic" sz="quarter" idx="15" hasCustomPrompt="1"/>
          </p:nvPr>
        </p:nvSpPr>
        <p:spPr>
          <a:xfrm>
            <a:off x="263524" y="765174"/>
            <a:ext cx="11664950" cy="5832476"/>
          </a:xfrm>
          <a:solidFill>
            <a:schemeClr val="bg1">
              <a:lumMod val="75000"/>
            </a:schemeClr>
          </a:solidFill>
        </p:spPr>
        <p:txBody>
          <a:bodyPr bIns="648000" anchor="ctr" anchorCtr="0"/>
          <a:lstStyle>
            <a:lvl1pPr algn="ctr">
              <a:defRPr>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dirty="0"/>
              <a:t>Click ‘Insert picture’-button and select picture from </a:t>
            </a:r>
            <a:br>
              <a:rPr lang="en-GB" dirty="0"/>
            </a:br>
            <a:r>
              <a:rPr lang="en-GB" dirty="0"/>
              <a:t>SharePoint, or choose a ready-to-go slide from the library</a:t>
            </a:r>
          </a:p>
          <a:p>
            <a:endParaRPr lang="en-GB" dirty="0"/>
          </a:p>
        </p:txBody>
      </p:sp>
      <p:sp>
        <p:nvSpPr>
          <p:cNvPr id="7" name="Text Placeholder 6">
            <a:extLst>
              <a:ext uri="{FF2B5EF4-FFF2-40B4-BE49-F238E27FC236}">
                <a16:creationId xmlns:a16="http://schemas.microsoft.com/office/drawing/2014/main" id="{F630F14E-25E7-E9B4-06DF-84EF40139688}"/>
              </a:ext>
            </a:extLst>
          </p:cNvPr>
          <p:cNvSpPr>
            <a:spLocks noGrp="1"/>
          </p:cNvSpPr>
          <p:nvPr>
            <p:ph type="body" sz="quarter" idx="17" hasCustomPrompt="1"/>
          </p:nvPr>
        </p:nvSpPr>
        <p:spPr>
          <a:xfrm>
            <a:off x="265732" y="3573016"/>
            <a:ext cx="11660536" cy="3024634"/>
          </a:xfrm>
          <a:blipFill>
            <a:blip r:embed="rId2">
              <a:alphaModFix amt="78000"/>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2" name="Titel 1"/>
          <p:cNvSpPr>
            <a:spLocks noGrp="1"/>
          </p:cNvSpPr>
          <p:nvPr>
            <p:ph type="ctrTitle"/>
          </p:nvPr>
        </p:nvSpPr>
        <p:spPr>
          <a:xfrm>
            <a:off x="1019175" y="5259643"/>
            <a:ext cx="9372600" cy="497060"/>
          </a:xfrm>
        </p:spPr>
        <p:txBody>
          <a:bodyPr wrap="square" anchor="t" anchorCtr="0">
            <a:noAutofit/>
          </a:bodyPr>
          <a:lstStyle>
            <a:lvl1pPr algn="l">
              <a:lnSpc>
                <a:spcPct val="90000"/>
              </a:lnSpc>
              <a:defRPr sz="3600">
                <a:solidFill>
                  <a:schemeClr val="bg1"/>
                </a:solidFill>
                <a:latin typeface="+mn-lt"/>
              </a:defRPr>
            </a:lvl1pPr>
          </a:lstStyle>
          <a:p>
            <a:endParaRPr lang="en-GB" dirty="0"/>
          </a:p>
        </p:txBody>
      </p:sp>
      <p:sp>
        <p:nvSpPr>
          <p:cNvPr id="33" name="Text Placeholder 32"/>
          <p:cNvSpPr>
            <a:spLocks noGrp="1"/>
          </p:cNvSpPr>
          <p:nvPr>
            <p:ph type="body" sz="quarter" idx="14" hasCustomPrompt="1"/>
          </p:nvPr>
        </p:nvSpPr>
        <p:spPr>
          <a:xfrm>
            <a:off x="1019175" y="4688163"/>
            <a:ext cx="684076" cy="497060"/>
          </a:xfrm>
          <a:prstGeom prst="rect">
            <a:avLst/>
          </a:prstGeom>
        </p:spPr>
        <p:txBody>
          <a:bodyPr anchor="b"/>
          <a:lstStyle>
            <a:lvl1pPr>
              <a:lnSpc>
                <a:spcPct val="90000"/>
              </a:lnSpc>
              <a:spcBef>
                <a:spcPts val="0"/>
              </a:spcBef>
              <a:defRPr sz="3600" b="1">
                <a:solidFill>
                  <a:schemeClr val="bg1"/>
                </a:solidFill>
                <a:latin typeface="Arial Black" panose="020B0A04020102020204" pitchFamily="34" charset="0"/>
              </a:defRPr>
            </a:lvl1pPr>
          </a:lstStyle>
          <a:p>
            <a:pPr lvl="0"/>
            <a:r>
              <a:rPr lang="en-GB" dirty="0"/>
              <a:t>1.</a:t>
            </a:r>
          </a:p>
        </p:txBody>
      </p:sp>
      <p:sp>
        <p:nvSpPr>
          <p:cNvPr id="3" name="Footer Placeholder 2">
            <a:extLst>
              <a:ext uri="{FF2B5EF4-FFF2-40B4-BE49-F238E27FC236}">
                <a16:creationId xmlns:a16="http://schemas.microsoft.com/office/drawing/2014/main" id="{EA8280F1-C131-E1FF-2759-01B42F5B50D3}"/>
              </a:ext>
            </a:extLst>
          </p:cNvPr>
          <p:cNvSpPr>
            <a:spLocks noGrp="1"/>
          </p:cNvSpPr>
          <p:nvPr>
            <p:ph type="ftr" sz="quarter" idx="16"/>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894559912"/>
      </p:ext>
    </p:extLst>
  </p:cSld>
  <p:clrMapOvr>
    <a:masterClrMapping/>
  </p:clrMapOvr>
  <p:extLst>
    <p:ext uri="{DCECCB84-F9BA-43D5-87BE-67443E8EF086}">
      <p15:sldGuideLst xmlns:p15="http://schemas.microsoft.com/office/powerpoint/2012/main">
        <p15:guide id="1" pos="846" userDrawn="1">
          <p15:clr>
            <a:srgbClr val="FBAE40"/>
          </p15:clr>
        </p15:guide>
        <p15:guide id="2" orient="horz" pos="306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BD67C73C-F2F6-15E9-43CE-9FC21886AC92}"/>
              </a:ext>
            </a:extLst>
          </p:cNvPr>
          <p:cNvSpPr/>
          <p:nvPr userDrawn="1"/>
        </p:nvSpPr>
        <p:spPr>
          <a:xfrm flipH="1">
            <a:off x="8072080" y="1004821"/>
            <a:ext cx="3856393" cy="5592829"/>
          </a:xfrm>
          <a:custGeom>
            <a:avLst/>
            <a:gdLst>
              <a:gd name="connsiteX0" fmla="*/ 0 w 3877301"/>
              <a:gd name="connsiteY0" fmla="*/ 0 h 5620071"/>
              <a:gd name="connsiteX1" fmla="*/ 3374528 w 3877301"/>
              <a:gd name="connsiteY1" fmla="*/ 0 h 5620071"/>
              <a:gd name="connsiteX2" fmla="*/ 3877301 w 3877301"/>
              <a:gd name="connsiteY2" fmla="*/ 500404 h 5620071"/>
              <a:gd name="connsiteX3" fmla="*/ 3877301 w 3877301"/>
              <a:gd name="connsiteY3" fmla="*/ 538778 h 5620071"/>
              <a:gd name="connsiteX4" fmla="*/ 3877301 w 3877301"/>
              <a:gd name="connsiteY4" fmla="*/ 5581697 h 5620071"/>
              <a:gd name="connsiteX5" fmla="*/ 3877301 w 3877301"/>
              <a:gd name="connsiteY5" fmla="*/ 5620071 h 5620071"/>
              <a:gd name="connsiteX6" fmla="*/ 502646 w 3877301"/>
              <a:gd name="connsiteY6" fmla="*/ 5620071 h 5620071"/>
              <a:gd name="connsiteX7" fmla="*/ 0 w 3877301"/>
              <a:gd name="connsiteY7" fmla="*/ 5119036 h 5620071"/>
              <a:gd name="connsiteX8" fmla="*/ 0 w 3877301"/>
              <a:gd name="connsiteY8" fmla="*/ 5080662 h 5620071"/>
              <a:gd name="connsiteX9" fmla="*/ 0 w 3877301"/>
              <a:gd name="connsiteY9" fmla="*/ 38374 h 56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301" h="5620071">
                <a:moveTo>
                  <a:pt x="0" y="0"/>
                </a:moveTo>
                <a:lnTo>
                  <a:pt x="3374528" y="0"/>
                </a:lnTo>
                <a:cubicBezTo>
                  <a:pt x="3651965" y="-140"/>
                  <a:pt x="3877022" y="223859"/>
                  <a:pt x="3877301" y="500404"/>
                </a:cubicBezTo>
                <a:lnTo>
                  <a:pt x="3877301" y="538778"/>
                </a:lnTo>
                <a:lnTo>
                  <a:pt x="3877301" y="5581697"/>
                </a:lnTo>
                <a:lnTo>
                  <a:pt x="3877301" y="5620071"/>
                </a:lnTo>
                <a:lnTo>
                  <a:pt x="502646" y="5620071"/>
                </a:lnTo>
                <a:cubicBezTo>
                  <a:pt x="225042" y="5620071"/>
                  <a:pt x="0" y="5395748"/>
                  <a:pt x="0" y="5119036"/>
                </a:cubicBezTo>
                <a:lnTo>
                  <a:pt x="0" y="5080662"/>
                </a:lnTo>
                <a:lnTo>
                  <a:pt x="0" y="38374"/>
                </a:lnTo>
                <a:close/>
              </a:path>
            </a:pathLst>
          </a:custGeom>
          <a:gradFill>
            <a:gsLst>
              <a:gs pos="0">
                <a:srgbClr val="0078B6"/>
              </a:gs>
              <a:gs pos="100000">
                <a:schemeClr val="bg2"/>
              </a:gs>
            </a:gsLst>
            <a:lin ang="5400000" scaled="1"/>
          </a:gradFill>
          <a:ln w="12638" cap="flat">
            <a:noFill/>
            <a:prstDash val="solid"/>
            <a:miter/>
          </a:ln>
        </p:spPr>
        <p:txBody>
          <a:bodyPr rtlCol="0" anchor="ctr"/>
          <a:lstStyle/>
          <a:p>
            <a:endParaRPr lang="en-GB" dirty="0"/>
          </a:p>
        </p:txBody>
      </p:sp>
      <p:grpSp>
        <p:nvGrpSpPr>
          <p:cNvPr id="6" name="Group 5">
            <a:extLst>
              <a:ext uri="{FF2B5EF4-FFF2-40B4-BE49-F238E27FC236}">
                <a16:creationId xmlns:a16="http://schemas.microsoft.com/office/drawing/2014/main" id="{FD745710-B2C8-8D94-1CC2-6BC4FF81DBAA}"/>
              </a:ext>
            </a:extLst>
          </p:cNvPr>
          <p:cNvGrpSpPr/>
          <p:nvPr userDrawn="1"/>
        </p:nvGrpSpPr>
        <p:grpSpPr>
          <a:xfrm>
            <a:off x="9624392" y="277699"/>
            <a:ext cx="2003339" cy="504460"/>
            <a:chOff x="756000" y="277699"/>
            <a:chExt cx="2003339" cy="504460"/>
          </a:xfrm>
        </p:grpSpPr>
        <p:grpSp>
          <p:nvGrpSpPr>
            <p:cNvPr id="7" name="Graphic 3">
              <a:extLst>
                <a:ext uri="{FF2B5EF4-FFF2-40B4-BE49-F238E27FC236}">
                  <a16:creationId xmlns:a16="http://schemas.microsoft.com/office/drawing/2014/main" id="{28EAE8F7-B45D-BF38-76D6-607D8DAAC8B5}"/>
                </a:ext>
              </a:extLst>
            </p:cNvPr>
            <p:cNvGrpSpPr/>
            <p:nvPr/>
          </p:nvGrpSpPr>
          <p:grpSpPr>
            <a:xfrm>
              <a:off x="756000" y="277699"/>
              <a:ext cx="2003339" cy="317260"/>
              <a:chOff x="756000" y="277699"/>
              <a:chExt cx="2003339" cy="317260"/>
            </a:xfrm>
            <a:solidFill>
              <a:srgbClr val="06357A"/>
            </a:solidFill>
          </p:grpSpPr>
          <p:sp>
            <p:nvSpPr>
              <p:cNvPr id="16" name="Freeform: Shape 15">
                <a:extLst>
                  <a:ext uri="{FF2B5EF4-FFF2-40B4-BE49-F238E27FC236}">
                    <a16:creationId xmlns:a16="http://schemas.microsoft.com/office/drawing/2014/main" id="{EBD91180-761A-5049-8D68-889BF5CC9998}"/>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19BF15E4-BE32-9532-6088-BC39647DEE2E}"/>
                  </a:ext>
                </a:extLst>
              </p:cNvPr>
              <p:cNvSpPr/>
              <p:nvPr/>
            </p:nvSpPr>
            <p:spPr>
              <a:xfrm>
                <a:off x="2018519" y="400019"/>
                <a:ext cx="101459" cy="160679"/>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0F77D2A-7D7B-41B8-6E54-3FACD818664B}"/>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10719E1D-C131-60C7-1FCB-55DBB735CD99}"/>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395C4CCF-278E-E1E8-ED71-688A29A9CA8F}"/>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CD28DE1-E327-0982-AF5F-18A2538362B0}"/>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E0833912-128B-A86B-1D6E-0F9B0168DAC1}"/>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A87A58B8-C835-CFF4-D625-D6A9213AA6AA}"/>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02E36972-43E6-8F6A-AE5C-F98155767E72}"/>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361AA396-B869-3318-D456-DBA211825EDE}"/>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AB719E5-9E95-5E53-898C-25C2FD6EFABE}"/>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61CA9E84-1494-0BC5-8361-8C936B1495EC}"/>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dirty="0"/>
              </a:p>
            </p:txBody>
          </p:sp>
        </p:grpSp>
        <p:grpSp>
          <p:nvGrpSpPr>
            <p:cNvPr id="8" name="Graphic 3">
              <a:extLst>
                <a:ext uri="{FF2B5EF4-FFF2-40B4-BE49-F238E27FC236}">
                  <a16:creationId xmlns:a16="http://schemas.microsoft.com/office/drawing/2014/main" id="{C927F655-21BB-0B0F-ED26-C116F1FE6B4F}"/>
                </a:ext>
              </a:extLst>
            </p:cNvPr>
            <p:cNvGrpSpPr/>
            <p:nvPr/>
          </p:nvGrpSpPr>
          <p:grpSpPr>
            <a:xfrm>
              <a:off x="1619999" y="701219"/>
              <a:ext cx="481139" cy="80940"/>
              <a:chOff x="1619999" y="701219"/>
              <a:chExt cx="481139" cy="80940"/>
            </a:xfrm>
            <a:solidFill>
              <a:srgbClr val="06357A"/>
            </a:solidFill>
          </p:grpSpPr>
          <p:sp>
            <p:nvSpPr>
              <p:cNvPr id="9" name="Freeform: Shape 8">
                <a:extLst>
                  <a:ext uri="{FF2B5EF4-FFF2-40B4-BE49-F238E27FC236}">
                    <a16:creationId xmlns:a16="http://schemas.microsoft.com/office/drawing/2014/main" id="{1A80DA21-958A-5B8C-032C-23BA781B9D83}"/>
                  </a:ext>
                </a:extLst>
              </p:cNvPr>
              <p:cNvSpPr/>
              <p:nvPr/>
            </p:nvSpPr>
            <p:spPr>
              <a:xfrm>
                <a:off x="1619999" y="701219"/>
                <a:ext cx="51959" cy="79200"/>
              </a:xfrm>
              <a:custGeom>
                <a:avLst/>
                <a:gdLst>
                  <a:gd name="connsiteX0" fmla="*/ 0 w 51959"/>
                  <a:gd name="connsiteY0" fmla="*/ 0 h 79200"/>
                  <a:gd name="connsiteX1" fmla="*/ 7560 w 51959"/>
                  <a:gd name="connsiteY1" fmla="*/ 0 h 79200"/>
                  <a:gd name="connsiteX2" fmla="*/ 7560 w 51959"/>
                  <a:gd name="connsiteY2" fmla="*/ 72780 h 79200"/>
                  <a:gd name="connsiteX3" fmla="*/ 51960 w 51959"/>
                  <a:gd name="connsiteY3" fmla="*/ 72780 h 79200"/>
                  <a:gd name="connsiteX4" fmla="*/ 51960 w 51959"/>
                  <a:gd name="connsiteY4" fmla="*/ 79200 h 79200"/>
                  <a:gd name="connsiteX5" fmla="*/ 0 w 51959"/>
                  <a:gd name="connsiteY5" fmla="*/ 79200 h 79200"/>
                  <a:gd name="connsiteX6" fmla="*/ 0 w 51959"/>
                  <a:gd name="connsiteY6"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9" h="79200">
                    <a:moveTo>
                      <a:pt x="0" y="0"/>
                    </a:moveTo>
                    <a:lnTo>
                      <a:pt x="7560" y="0"/>
                    </a:lnTo>
                    <a:lnTo>
                      <a:pt x="7560" y="72780"/>
                    </a:lnTo>
                    <a:lnTo>
                      <a:pt x="51960" y="72780"/>
                    </a:lnTo>
                    <a:lnTo>
                      <a:pt x="51960" y="79200"/>
                    </a:lnTo>
                    <a:lnTo>
                      <a:pt x="0" y="79200"/>
                    </a:lnTo>
                    <a:lnTo>
                      <a:pt x="0" y="0"/>
                    </a:lnTo>
                    <a:close/>
                  </a:path>
                </a:pathLst>
              </a:custGeom>
              <a:solidFill>
                <a:srgbClr val="06357A"/>
              </a:solidFill>
              <a:ln w="5989"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0DCF472B-E0B1-D2BB-0EAC-4589036CB5AF}"/>
                  </a:ext>
                </a:extLst>
              </p:cNvPr>
              <p:cNvSpPr/>
              <p:nvPr/>
            </p:nvSpPr>
            <p:spPr>
              <a:xfrm>
                <a:off x="167501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FA0FC6B-BBCC-A87D-540C-95D2D4D5C20A}"/>
                  </a:ext>
                </a:extLst>
              </p:cNvPr>
              <p:cNvSpPr/>
              <p:nvPr/>
            </p:nvSpPr>
            <p:spPr>
              <a:xfrm>
                <a:off x="1730039" y="723180"/>
                <a:ext cx="80459" cy="57240"/>
              </a:xfrm>
              <a:custGeom>
                <a:avLst/>
                <a:gdLst>
                  <a:gd name="connsiteX0" fmla="*/ 0 w 80459"/>
                  <a:gd name="connsiteY0" fmla="*/ 0 h 57240"/>
                  <a:gd name="connsiteX1" fmla="*/ 7440 w 80459"/>
                  <a:gd name="connsiteY1" fmla="*/ 0 h 57240"/>
                  <a:gd name="connsiteX2" fmla="*/ 22080 w 80459"/>
                  <a:gd name="connsiteY2" fmla="*/ 49020 h 57240"/>
                  <a:gd name="connsiteX3" fmla="*/ 22320 w 80459"/>
                  <a:gd name="connsiteY3" fmla="*/ 49020 h 57240"/>
                  <a:gd name="connsiteX4" fmla="*/ 36300 w 80459"/>
                  <a:gd name="connsiteY4" fmla="*/ 0 h 57240"/>
                  <a:gd name="connsiteX5" fmla="*/ 44160 w 80459"/>
                  <a:gd name="connsiteY5" fmla="*/ 0 h 57240"/>
                  <a:gd name="connsiteX6" fmla="*/ 58140 w 80459"/>
                  <a:gd name="connsiteY6" fmla="*/ 49020 h 57240"/>
                  <a:gd name="connsiteX7" fmla="*/ 58380 w 80459"/>
                  <a:gd name="connsiteY7" fmla="*/ 49020 h 57240"/>
                  <a:gd name="connsiteX8" fmla="*/ 73020 w 80459"/>
                  <a:gd name="connsiteY8" fmla="*/ 0 h 57240"/>
                  <a:gd name="connsiteX9" fmla="*/ 80460 w 80459"/>
                  <a:gd name="connsiteY9" fmla="*/ 0 h 57240"/>
                  <a:gd name="connsiteX10" fmla="*/ 62040 w 80459"/>
                  <a:gd name="connsiteY10" fmla="*/ 57240 h 57240"/>
                  <a:gd name="connsiteX11" fmla="*/ 54360 w 80459"/>
                  <a:gd name="connsiteY11" fmla="*/ 57240 h 57240"/>
                  <a:gd name="connsiteX12" fmla="*/ 40260 w 80459"/>
                  <a:gd name="connsiteY12" fmla="*/ 9060 h 57240"/>
                  <a:gd name="connsiteX13" fmla="*/ 40020 w 80459"/>
                  <a:gd name="connsiteY13" fmla="*/ 9060 h 57240"/>
                  <a:gd name="connsiteX14" fmla="*/ 26040 w 80459"/>
                  <a:gd name="connsiteY14" fmla="*/ 57240 h 57240"/>
                  <a:gd name="connsiteX15" fmla="*/ 18360 w 80459"/>
                  <a:gd name="connsiteY15" fmla="*/ 57240 h 57240"/>
                  <a:gd name="connsiteX16" fmla="*/ 0 w 80459"/>
                  <a:gd name="connsiteY16" fmla="*/ 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59" h="57240">
                    <a:moveTo>
                      <a:pt x="0" y="0"/>
                    </a:moveTo>
                    <a:lnTo>
                      <a:pt x="7440" y="0"/>
                    </a:lnTo>
                    <a:lnTo>
                      <a:pt x="22080" y="49020"/>
                    </a:lnTo>
                    <a:lnTo>
                      <a:pt x="22320" y="49020"/>
                    </a:lnTo>
                    <a:lnTo>
                      <a:pt x="36300" y="0"/>
                    </a:lnTo>
                    <a:lnTo>
                      <a:pt x="44160" y="0"/>
                    </a:lnTo>
                    <a:lnTo>
                      <a:pt x="58140" y="49020"/>
                    </a:lnTo>
                    <a:lnTo>
                      <a:pt x="58380" y="49020"/>
                    </a:lnTo>
                    <a:lnTo>
                      <a:pt x="73020" y="0"/>
                    </a:lnTo>
                    <a:lnTo>
                      <a:pt x="80460" y="0"/>
                    </a:lnTo>
                    <a:lnTo>
                      <a:pt x="62040" y="57240"/>
                    </a:lnTo>
                    <a:lnTo>
                      <a:pt x="54360" y="57240"/>
                    </a:lnTo>
                    <a:lnTo>
                      <a:pt x="40260" y="9060"/>
                    </a:lnTo>
                    <a:lnTo>
                      <a:pt x="40020" y="9060"/>
                    </a:lnTo>
                    <a:lnTo>
                      <a:pt x="26040" y="57240"/>
                    </a:lnTo>
                    <a:lnTo>
                      <a:pt x="18360" y="57240"/>
                    </a:lnTo>
                    <a:lnTo>
                      <a:pt x="0" y="0"/>
                    </a:lnTo>
                    <a:close/>
                  </a:path>
                </a:pathLst>
              </a:custGeom>
              <a:solidFill>
                <a:srgbClr val="06357A"/>
              </a:solidFill>
              <a:ln w="5989"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12F87AFD-ED33-3581-8EC0-B4C7BB4C73E2}"/>
                  </a:ext>
                </a:extLst>
              </p:cNvPr>
              <p:cNvSpPr/>
              <p:nvPr/>
            </p:nvSpPr>
            <p:spPr>
              <a:xfrm>
                <a:off x="1846559" y="701279"/>
                <a:ext cx="64440" cy="80880"/>
              </a:xfrm>
              <a:custGeom>
                <a:avLst/>
                <a:gdLst>
                  <a:gd name="connsiteX0" fmla="*/ 47220 w 64440"/>
                  <a:gd name="connsiteY0" fmla="*/ 68880 h 80880"/>
                  <a:gd name="connsiteX1" fmla="*/ 23940 w 64440"/>
                  <a:gd name="connsiteY1" fmla="*/ 80880 h 80880"/>
                  <a:gd name="connsiteX2" fmla="*/ 0 w 64440"/>
                  <a:gd name="connsiteY2" fmla="*/ 58680 h 80880"/>
                  <a:gd name="connsiteX3" fmla="*/ 19440 w 64440"/>
                  <a:gd name="connsiteY3" fmla="*/ 35160 h 80880"/>
                  <a:gd name="connsiteX4" fmla="*/ 9660 w 64440"/>
                  <a:gd name="connsiteY4" fmla="*/ 16080 h 80880"/>
                  <a:gd name="connsiteX5" fmla="*/ 27180 w 64440"/>
                  <a:gd name="connsiteY5" fmla="*/ 0 h 80880"/>
                  <a:gd name="connsiteX6" fmla="*/ 44700 w 64440"/>
                  <a:gd name="connsiteY6" fmla="*/ 16080 h 80880"/>
                  <a:gd name="connsiteX7" fmla="*/ 29160 w 64440"/>
                  <a:gd name="connsiteY7" fmla="*/ 36600 h 80880"/>
                  <a:gd name="connsiteX8" fmla="*/ 46440 w 64440"/>
                  <a:gd name="connsiteY8" fmla="*/ 57480 h 80880"/>
                  <a:gd name="connsiteX9" fmla="*/ 48780 w 64440"/>
                  <a:gd name="connsiteY9" fmla="*/ 44160 h 80880"/>
                  <a:gd name="connsiteX10" fmla="*/ 55800 w 64440"/>
                  <a:gd name="connsiteY10" fmla="*/ 44160 h 80880"/>
                  <a:gd name="connsiteX11" fmla="*/ 51120 w 64440"/>
                  <a:gd name="connsiteY11" fmla="*/ 63120 h 80880"/>
                  <a:gd name="connsiteX12" fmla="*/ 64440 w 64440"/>
                  <a:gd name="connsiteY12" fmla="*/ 79200 h 80880"/>
                  <a:gd name="connsiteX13" fmla="*/ 55680 w 64440"/>
                  <a:gd name="connsiteY13" fmla="*/ 79200 h 80880"/>
                  <a:gd name="connsiteX14" fmla="*/ 47220 w 64440"/>
                  <a:gd name="connsiteY14" fmla="*/ 68880 h 80880"/>
                  <a:gd name="connsiteX15" fmla="*/ 23160 w 64440"/>
                  <a:gd name="connsiteY15" fmla="*/ 39660 h 80880"/>
                  <a:gd name="connsiteX16" fmla="*/ 6960 w 64440"/>
                  <a:gd name="connsiteY16" fmla="*/ 59280 h 80880"/>
                  <a:gd name="connsiteX17" fmla="*/ 24180 w 64440"/>
                  <a:gd name="connsiteY17" fmla="*/ 74940 h 80880"/>
                  <a:gd name="connsiteX18" fmla="*/ 42900 w 64440"/>
                  <a:gd name="connsiteY18" fmla="*/ 63600 h 80880"/>
                  <a:gd name="connsiteX19" fmla="*/ 23160 w 64440"/>
                  <a:gd name="connsiteY19" fmla="*/ 39660 h 80880"/>
                  <a:gd name="connsiteX20" fmla="*/ 16620 w 64440"/>
                  <a:gd name="connsiteY20" fmla="*/ 16020 h 80880"/>
                  <a:gd name="connsiteX21" fmla="*/ 25500 w 64440"/>
                  <a:gd name="connsiteY21" fmla="*/ 31980 h 80880"/>
                  <a:gd name="connsiteX22" fmla="*/ 37680 w 64440"/>
                  <a:gd name="connsiteY22" fmla="*/ 16020 h 80880"/>
                  <a:gd name="connsiteX23" fmla="*/ 27120 w 64440"/>
                  <a:gd name="connsiteY23" fmla="*/ 5820 h 80880"/>
                  <a:gd name="connsiteX24" fmla="*/ 16620 w 64440"/>
                  <a:gd name="connsiteY24" fmla="*/ 16020 h 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40" h="80880">
                    <a:moveTo>
                      <a:pt x="47220" y="68880"/>
                    </a:moveTo>
                    <a:cubicBezTo>
                      <a:pt x="41460" y="76080"/>
                      <a:pt x="33240" y="80880"/>
                      <a:pt x="23940" y="80880"/>
                    </a:cubicBezTo>
                    <a:cubicBezTo>
                      <a:pt x="10320" y="80880"/>
                      <a:pt x="0" y="73020"/>
                      <a:pt x="0" y="58680"/>
                    </a:cubicBezTo>
                    <a:cubicBezTo>
                      <a:pt x="0" y="47460"/>
                      <a:pt x="10560" y="39900"/>
                      <a:pt x="19440" y="35160"/>
                    </a:cubicBezTo>
                    <a:cubicBezTo>
                      <a:pt x="15120" y="29640"/>
                      <a:pt x="9660" y="23700"/>
                      <a:pt x="9660" y="16080"/>
                    </a:cubicBezTo>
                    <a:cubicBezTo>
                      <a:pt x="9660" y="6420"/>
                      <a:pt x="17520" y="0"/>
                      <a:pt x="27180" y="0"/>
                    </a:cubicBezTo>
                    <a:cubicBezTo>
                      <a:pt x="36840" y="0"/>
                      <a:pt x="44700" y="6420"/>
                      <a:pt x="44700" y="16080"/>
                    </a:cubicBezTo>
                    <a:cubicBezTo>
                      <a:pt x="44700" y="25980"/>
                      <a:pt x="37020" y="31620"/>
                      <a:pt x="29160" y="36600"/>
                    </a:cubicBezTo>
                    <a:lnTo>
                      <a:pt x="46440" y="57480"/>
                    </a:lnTo>
                    <a:cubicBezTo>
                      <a:pt x="48300" y="53580"/>
                      <a:pt x="48780" y="50280"/>
                      <a:pt x="48780" y="44160"/>
                    </a:cubicBezTo>
                    <a:lnTo>
                      <a:pt x="55800" y="44160"/>
                    </a:lnTo>
                    <a:cubicBezTo>
                      <a:pt x="55800" y="48600"/>
                      <a:pt x="54780" y="56340"/>
                      <a:pt x="51120" y="63120"/>
                    </a:cubicBezTo>
                    <a:lnTo>
                      <a:pt x="64440" y="79200"/>
                    </a:lnTo>
                    <a:lnTo>
                      <a:pt x="55680" y="79200"/>
                    </a:lnTo>
                    <a:lnTo>
                      <a:pt x="47220" y="68880"/>
                    </a:lnTo>
                    <a:close/>
                    <a:moveTo>
                      <a:pt x="23160" y="39660"/>
                    </a:moveTo>
                    <a:cubicBezTo>
                      <a:pt x="15480" y="43740"/>
                      <a:pt x="6960" y="49740"/>
                      <a:pt x="6960" y="59280"/>
                    </a:cubicBezTo>
                    <a:cubicBezTo>
                      <a:pt x="6960" y="68580"/>
                      <a:pt x="15300" y="74940"/>
                      <a:pt x="24180" y="74940"/>
                    </a:cubicBezTo>
                    <a:cubicBezTo>
                      <a:pt x="32160" y="74940"/>
                      <a:pt x="38520" y="69960"/>
                      <a:pt x="42900" y="63600"/>
                    </a:cubicBezTo>
                    <a:lnTo>
                      <a:pt x="23160" y="39660"/>
                    </a:lnTo>
                    <a:close/>
                    <a:moveTo>
                      <a:pt x="16620" y="16020"/>
                    </a:moveTo>
                    <a:cubicBezTo>
                      <a:pt x="16620" y="21540"/>
                      <a:pt x="21960" y="27780"/>
                      <a:pt x="25500" y="31980"/>
                    </a:cubicBezTo>
                    <a:cubicBezTo>
                      <a:pt x="31020" y="28440"/>
                      <a:pt x="37680" y="23760"/>
                      <a:pt x="37680" y="16020"/>
                    </a:cubicBezTo>
                    <a:cubicBezTo>
                      <a:pt x="37680" y="9360"/>
                      <a:pt x="32940" y="5820"/>
                      <a:pt x="27120" y="5820"/>
                    </a:cubicBezTo>
                    <a:cubicBezTo>
                      <a:pt x="21360" y="5820"/>
                      <a:pt x="16620" y="9360"/>
                      <a:pt x="16620" y="16020"/>
                    </a:cubicBezTo>
                    <a:close/>
                  </a:path>
                </a:pathLst>
              </a:custGeom>
              <a:solidFill>
                <a:srgbClr val="06357A"/>
              </a:solidFill>
              <a:ln w="5989"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34B81383-EDCD-BE59-CE7A-5D75D17754AE}"/>
                  </a:ext>
                </a:extLst>
              </p:cNvPr>
              <p:cNvSpPr/>
              <p:nvPr/>
            </p:nvSpPr>
            <p:spPr>
              <a:xfrm>
                <a:off x="1940219" y="701219"/>
                <a:ext cx="62880" cy="79200"/>
              </a:xfrm>
              <a:custGeom>
                <a:avLst/>
                <a:gdLst>
                  <a:gd name="connsiteX0" fmla="*/ 60 w 62880"/>
                  <a:gd name="connsiteY0" fmla="*/ 0 h 79200"/>
                  <a:gd name="connsiteX1" fmla="*/ 62880 w 62880"/>
                  <a:gd name="connsiteY1" fmla="*/ 0 h 79200"/>
                  <a:gd name="connsiteX2" fmla="*/ 62880 w 62880"/>
                  <a:gd name="connsiteY2" fmla="*/ 6420 h 79200"/>
                  <a:gd name="connsiteX3" fmla="*/ 35220 w 62880"/>
                  <a:gd name="connsiteY3" fmla="*/ 6420 h 79200"/>
                  <a:gd name="connsiteX4" fmla="*/ 35220 w 62880"/>
                  <a:gd name="connsiteY4" fmla="*/ 79200 h 79200"/>
                  <a:gd name="connsiteX5" fmla="*/ 27660 w 62880"/>
                  <a:gd name="connsiteY5" fmla="*/ 79200 h 79200"/>
                  <a:gd name="connsiteX6" fmla="*/ 27660 w 62880"/>
                  <a:gd name="connsiteY6" fmla="*/ 6420 h 79200"/>
                  <a:gd name="connsiteX7" fmla="*/ 0 w 62880"/>
                  <a:gd name="connsiteY7" fmla="*/ 6420 h 79200"/>
                  <a:gd name="connsiteX8" fmla="*/ 0 w 62880"/>
                  <a:gd name="connsiteY8"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80" h="79200">
                    <a:moveTo>
                      <a:pt x="60" y="0"/>
                    </a:moveTo>
                    <a:lnTo>
                      <a:pt x="62880" y="0"/>
                    </a:lnTo>
                    <a:lnTo>
                      <a:pt x="62880" y="6420"/>
                    </a:lnTo>
                    <a:lnTo>
                      <a:pt x="35220" y="6420"/>
                    </a:lnTo>
                    <a:lnTo>
                      <a:pt x="35220" y="79200"/>
                    </a:lnTo>
                    <a:lnTo>
                      <a:pt x="27660" y="79200"/>
                    </a:lnTo>
                    <a:lnTo>
                      <a:pt x="27660" y="6420"/>
                    </a:lnTo>
                    <a:lnTo>
                      <a:pt x="0" y="6420"/>
                    </a:lnTo>
                    <a:lnTo>
                      <a:pt x="0" y="0"/>
                    </a:lnTo>
                    <a:close/>
                  </a:path>
                </a:pathLst>
              </a:custGeom>
              <a:solidFill>
                <a:srgbClr val="06357A"/>
              </a:solidFill>
              <a:ln w="5989"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81FF8641-076B-443A-7101-0E98E95C5044}"/>
                  </a:ext>
                </a:extLst>
              </p:cNvPr>
              <p:cNvSpPr/>
              <p:nvPr/>
            </p:nvSpPr>
            <p:spPr>
              <a:xfrm>
                <a:off x="199373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61878FD7-5C4C-C73C-B78B-31E35FB0D2B7}"/>
                  </a:ext>
                </a:extLst>
              </p:cNvPr>
              <p:cNvSpPr/>
              <p:nvPr/>
            </p:nvSpPr>
            <p:spPr>
              <a:xfrm>
                <a:off x="2047979" y="723180"/>
                <a:ext cx="53159" cy="57240"/>
              </a:xfrm>
              <a:custGeom>
                <a:avLst/>
                <a:gdLst>
                  <a:gd name="connsiteX0" fmla="*/ 22200 w 53159"/>
                  <a:gd name="connsiteY0" fmla="*/ 27540 h 57240"/>
                  <a:gd name="connsiteX1" fmla="*/ 1680 w 53159"/>
                  <a:gd name="connsiteY1" fmla="*/ 0 h 57240"/>
                  <a:gd name="connsiteX2" fmla="*/ 10440 w 53159"/>
                  <a:gd name="connsiteY2" fmla="*/ 0 h 57240"/>
                  <a:gd name="connsiteX3" fmla="*/ 26760 w 53159"/>
                  <a:gd name="connsiteY3" fmla="*/ 21720 h 57240"/>
                  <a:gd name="connsiteX4" fmla="*/ 42720 w 53159"/>
                  <a:gd name="connsiteY4" fmla="*/ 0 h 57240"/>
                  <a:gd name="connsiteX5" fmla="*/ 51480 w 53159"/>
                  <a:gd name="connsiteY5" fmla="*/ 0 h 57240"/>
                  <a:gd name="connsiteX6" fmla="*/ 30840 w 53159"/>
                  <a:gd name="connsiteY6" fmla="*/ 27420 h 57240"/>
                  <a:gd name="connsiteX7" fmla="*/ 53160 w 53159"/>
                  <a:gd name="connsiteY7" fmla="*/ 57240 h 57240"/>
                  <a:gd name="connsiteX8" fmla="*/ 44280 w 53159"/>
                  <a:gd name="connsiteY8" fmla="*/ 57240 h 57240"/>
                  <a:gd name="connsiteX9" fmla="*/ 26280 w 53159"/>
                  <a:gd name="connsiteY9" fmla="*/ 33180 h 57240"/>
                  <a:gd name="connsiteX10" fmla="*/ 8640 w 53159"/>
                  <a:gd name="connsiteY10" fmla="*/ 57240 h 57240"/>
                  <a:gd name="connsiteX11" fmla="*/ 0 w 53159"/>
                  <a:gd name="connsiteY11" fmla="*/ 57240 h 57240"/>
                  <a:gd name="connsiteX12" fmla="*/ 22200 w 53159"/>
                  <a:gd name="connsiteY12" fmla="*/ 2754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59" h="57240">
                    <a:moveTo>
                      <a:pt x="22200" y="27540"/>
                    </a:moveTo>
                    <a:lnTo>
                      <a:pt x="1680" y="0"/>
                    </a:lnTo>
                    <a:lnTo>
                      <a:pt x="10440" y="0"/>
                    </a:lnTo>
                    <a:lnTo>
                      <a:pt x="26760" y="21720"/>
                    </a:lnTo>
                    <a:lnTo>
                      <a:pt x="42720" y="0"/>
                    </a:lnTo>
                    <a:lnTo>
                      <a:pt x="51480" y="0"/>
                    </a:lnTo>
                    <a:lnTo>
                      <a:pt x="30840" y="27420"/>
                    </a:lnTo>
                    <a:lnTo>
                      <a:pt x="53160" y="57240"/>
                    </a:lnTo>
                    <a:lnTo>
                      <a:pt x="44280" y="57240"/>
                    </a:lnTo>
                    <a:lnTo>
                      <a:pt x="26280" y="33180"/>
                    </a:lnTo>
                    <a:lnTo>
                      <a:pt x="8640" y="57240"/>
                    </a:lnTo>
                    <a:lnTo>
                      <a:pt x="0" y="57240"/>
                    </a:lnTo>
                    <a:lnTo>
                      <a:pt x="22200" y="27540"/>
                    </a:lnTo>
                    <a:close/>
                  </a:path>
                </a:pathLst>
              </a:custGeom>
              <a:solidFill>
                <a:srgbClr val="06357A"/>
              </a:solidFill>
              <a:ln w="5989" cap="flat">
                <a:noFill/>
                <a:prstDash val="solid"/>
                <a:miter/>
              </a:ln>
            </p:spPr>
            <p:txBody>
              <a:bodyPr rtlCol="0" anchor="ctr"/>
              <a:lstStyle/>
              <a:p>
                <a:endParaRPr lang="en-GB" dirty="0"/>
              </a:p>
            </p:txBody>
          </p:sp>
        </p:grpSp>
      </p:grpSp>
      <p:cxnSp>
        <p:nvCxnSpPr>
          <p:cNvPr id="29" name="Straight Connector 28">
            <a:extLst>
              <a:ext uri="{FF2B5EF4-FFF2-40B4-BE49-F238E27FC236}">
                <a16:creationId xmlns:a16="http://schemas.microsoft.com/office/drawing/2014/main" id="{53CF8E4A-DF0A-221A-75E5-1C19B5255EF1}"/>
              </a:ext>
            </a:extLst>
          </p:cNvPr>
          <p:cNvCxnSpPr/>
          <p:nvPr userDrawn="1"/>
        </p:nvCxnSpPr>
        <p:spPr>
          <a:xfrm flipH="1">
            <a:off x="10884532" y="5805264"/>
            <a:ext cx="59553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89190F3-9849-8A6C-5E3E-DBABDD54E544}"/>
              </a:ext>
            </a:extLst>
          </p:cNvPr>
          <p:cNvSpPr txBox="1"/>
          <p:nvPr userDrawn="1"/>
        </p:nvSpPr>
        <p:spPr>
          <a:xfrm>
            <a:off x="8303389" y="6021288"/>
            <a:ext cx="3176681"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rPr>
              <a:t>loyensloeff.com</a:t>
            </a:r>
          </a:p>
          <a:p>
            <a:pPr algn="r"/>
            <a:endParaRPr lang="en-GB" sz="1200" dirty="0" err="1">
              <a:solidFill>
                <a:schemeClr val="bg1"/>
              </a:solidFill>
            </a:endParaRPr>
          </a:p>
        </p:txBody>
      </p:sp>
      <p:sp>
        <p:nvSpPr>
          <p:cNvPr id="2" name="Footer Placeholder 1">
            <a:extLst>
              <a:ext uri="{FF2B5EF4-FFF2-40B4-BE49-F238E27FC236}">
                <a16:creationId xmlns:a16="http://schemas.microsoft.com/office/drawing/2014/main" id="{5E5F40AB-B82E-C4A5-93FD-F1E155C62593}"/>
              </a:ext>
            </a:extLst>
          </p:cNvPr>
          <p:cNvSpPr>
            <a:spLocks noGrp="1"/>
          </p:cNvSpPr>
          <p:nvPr>
            <p:ph type="ftr" sz="quarter" idx="23"/>
          </p:nvPr>
        </p:nvSpPr>
        <p:spPr/>
        <p:txBody>
          <a:bodyPr/>
          <a:lstStyle/>
          <a:p>
            <a:r>
              <a:rPr lang="en-GB"/>
              <a:t>Loyens &amp; Loeff - Title presentation - Name presenter - Sector team - City - DD/MM/YYYY - DMS#</a:t>
            </a:r>
            <a:endParaRPr lang="en-GB" dirty="0"/>
          </a:p>
        </p:txBody>
      </p:sp>
      <p:pic>
        <p:nvPicPr>
          <p:cNvPr id="3" name="Picture 2">
            <a:extLst>
              <a:ext uri="{FF2B5EF4-FFF2-40B4-BE49-F238E27FC236}">
                <a16:creationId xmlns:a16="http://schemas.microsoft.com/office/drawing/2014/main" id="{D1B66D9F-5733-7C8E-C879-B0499A458FD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27"/>
          <a:stretch/>
        </p:blipFill>
        <p:spPr>
          <a:xfrm flipH="1">
            <a:off x="260426" y="1004744"/>
            <a:ext cx="7810528" cy="5596132"/>
          </a:xfrm>
          <a:custGeom>
            <a:avLst/>
            <a:gdLst>
              <a:gd name="connsiteX0" fmla="*/ 7810528 w 7810528"/>
              <a:gd name="connsiteY0" fmla="*/ 0 h 5596132"/>
              <a:gd name="connsiteX1" fmla="*/ 504426 w 7810528"/>
              <a:gd name="connsiteY1" fmla="*/ 0 h 5596132"/>
              <a:gd name="connsiteX2" fmla="*/ 0 w 7810528"/>
              <a:gd name="connsiteY2" fmla="*/ 500404 h 5596132"/>
              <a:gd name="connsiteX3" fmla="*/ 0 w 7810528"/>
              <a:gd name="connsiteY3" fmla="*/ 538855 h 5596132"/>
              <a:gd name="connsiteX4" fmla="*/ 0 w 7810528"/>
              <a:gd name="connsiteY4" fmla="*/ 5581697 h 5596132"/>
              <a:gd name="connsiteX5" fmla="*/ 0 w 7810528"/>
              <a:gd name="connsiteY5" fmla="*/ 5596132 h 5596132"/>
              <a:gd name="connsiteX6" fmla="*/ 7810528 w 7810528"/>
              <a:gd name="connsiteY6" fmla="*/ 5596132 h 5596132"/>
              <a:gd name="connsiteX7" fmla="*/ 7810528 w 7810528"/>
              <a:gd name="connsiteY7" fmla="*/ 5581697 h 5596132"/>
              <a:gd name="connsiteX8" fmla="*/ 7810528 w 7810528"/>
              <a:gd name="connsiteY8" fmla="*/ 38451 h 55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28" h="5596132">
                <a:moveTo>
                  <a:pt x="7810528" y="0"/>
                </a:moveTo>
                <a:lnTo>
                  <a:pt x="504426" y="0"/>
                </a:lnTo>
                <a:cubicBezTo>
                  <a:pt x="226045" y="139"/>
                  <a:pt x="356" y="224035"/>
                  <a:pt x="0" y="500404"/>
                </a:cubicBezTo>
                <a:lnTo>
                  <a:pt x="0" y="538855"/>
                </a:lnTo>
                <a:lnTo>
                  <a:pt x="0" y="5581697"/>
                </a:lnTo>
                <a:lnTo>
                  <a:pt x="0" y="5596132"/>
                </a:lnTo>
                <a:lnTo>
                  <a:pt x="7810528" y="5596132"/>
                </a:lnTo>
                <a:lnTo>
                  <a:pt x="7810528" y="5581697"/>
                </a:lnTo>
                <a:lnTo>
                  <a:pt x="7810528" y="38451"/>
                </a:lnTo>
                <a:close/>
              </a:path>
            </a:pathLst>
          </a:custGeom>
        </p:spPr>
      </p:pic>
      <p:sp>
        <p:nvSpPr>
          <p:cNvPr id="28" name="TextBox 27">
            <a:extLst>
              <a:ext uri="{FF2B5EF4-FFF2-40B4-BE49-F238E27FC236}">
                <a16:creationId xmlns:a16="http://schemas.microsoft.com/office/drawing/2014/main" id="{67DD7B8C-F062-C485-ADDE-07F329DA0316}"/>
              </a:ext>
            </a:extLst>
          </p:cNvPr>
          <p:cNvSpPr txBox="1"/>
          <p:nvPr userDrawn="1"/>
        </p:nvSpPr>
        <p:spPr>
          <a:xfrm>
            <a:off x="640908" y="6021288"/>
            <a:ext cx="7209128" cy="271869"/>
          </a:xfrm>
          <a:prstGeom prst="rect">
            <a:avLst/>
          </a:prstGeom>
          <a:noFill/>
        </p:spPr>
        <p:txBody>
          <a:bodyPr wrap="square">
            <a:spAutoFit/>
          </a:bodyPr>
          <a:lstStyle/>
          <a:p>
            <a:pPr marR="0" algn="ctr" rtl="0">
              <a:lnSpc>
                <a:spcPts val="1400"/>
              </a:lnSpc>
            </a:pPr>
            <a:r>
              <a:rPr lang="nl-NL" sz="1600" b="0" i="0" u="none" strike="noStrike" baseline="30000" dirty="0">
                <a:solidFill>
                  <a:schemeClr val="bg1"/>
                </a:solidFill>
                <a:latin typeface="+mj-lt"/>
              </a:rPr>
              <a:t>Amsterdam, Brussels, London, Luxembourg, New York, Paris, Rotterdam, Zurich </a:t>
            </a:r>
            <a:endParaRPr lang="en-NL" sz="1600" dirty="0">
              <a:solidFill>
                <a:schemeClr val="bg1"/>
              </a:solidFill>
              <a:latin typeface="+mj-lt"/>
            </a:endParaRPr>
          </a:p>
        </p:txBody>
      </p:sp>
    </p:spTree>
    <p:extLst>
      <p:ext uri="{BB962C8B-B14F-4D97-AF65-F5344CB8AC3E}">
        <p14:creationId xmlns:p14="http://schemas.microsoft.com/office/powerpoint/2010/main" val="1399604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ck Cover_Profi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782F6082-C016-5401-169F-109FDD9F17E0}"/>
              </a:ext>
            </a:extLst>
          </p:cNvPr>
          <p:cNvSpPr/>
          <p:nvPr userDrawn="1"/>
        </p:nvSpPr>
        <p:spPr>
          <a:xfrm flipH="1">
            <a:off x="8072080" y="1004821"/>
            <a:ext cx="3856393" cy="5592829"/>
          </a:xfrm>
          <a:custGeom>
            <a:avLst/>
            <a:gdLst>
              <a:gd name="connsiteX0" fmla="*/ 0 w 3877301"/>
              <a:gd name="connsiteY0" fmla="*/ 0 h 5620071"/>
              <a:gd name="connsiteX1" fmla="*/ 3374528 w 3877301"/>
              <a:gd name="connsiteY1" fmla="*/ 0 h 5620071"/>
              <a:gd name="connsiteX2" fmla="*/ 3877301 w 3877301"/>
              <a:gd name="connsiteY2" fmla="*/ 500404 h 5620071"/>
              <a:gd name="connsiteX3" fmla="*/ 3877301 w 3877301"/>
              <a:gd name="connsiteY3" fmla="*/ 538778 h 5620071"/>
              <a:gd name="connsiteX4" fmla="*/ 3877301 w 3877301"/>
              <a:gd name="connsiteY4" fmla="*/ 5581697 h 5620071"/>
              <a:gd name="connsiteX5" fmla="*/ 3877301 w 3877301"/>
              <a:gd name="connsiteY5" fmla="*/ 5620071 h 5620071"/>
              <a:gd name="connsiteX6" fmla="*/ 502646 w 3877301"/>
              <a:gd name="connsiteY6" fmla="*/ 5620071 h 5620071"/>
              <a:gd name="connsiteX7" fmla="*/ 0 w 3877301"/>
              <a:gd name="connsiteY7" fmla="*/ 5119036 h 5620071"/>
              <a:gd name="connsiteX8" fmla="*/ 0 w 3877301"/>
              <a:gd name="connsiteY8" fmla="*/ 5080662 h 5620071"/>
              <a:gd name="connsiteX9" fmla="*/ 0 w 3877301"/>
              <a:gd name="connsiteY9" fmla="*/ 38374 h 56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301" h="5620071">
                <a:moveTo>
                  <a:pt x="0" y="0"/>
                </a:moveTo>
                <a:lnTo>
                  <a:pt x="3374528" y="0"/>
                </a:lnTo>
                <a:cubicBezTo>
                  <a:pt x="3651965" y="-140"/>
                  <a:pt x="3877022" y="223859"/>
                  <a:pt x="3877301" y="500404"/>
                </a:cubicBezTo>
                <a:lnTo>
                  <a:pt x="3877301" y="538778"/>
                </a:lnTo>
                <a:lnTo>
                  <a:pt x="3877301" y="5581697"/>
                </a:lnTo>
                <a:lnTo>
                  <a:pt x="3877301" y="5620071"/>
                </a:lnTo>
                <a:lnTo>
                  <a:pt x="502646" y="5620071"/>
                </a:lnTo>
                <a:cubicBezTo>
                  <a:pt x="225042" y="5620071"/>
                  <a:pt x="0" y="5395748"/>
                  <a:pt x="0" y="5119036"/>
                </a:cubicBezTo>
                <a:lnTo>
                  <a:pt x="0" y="5080662"/>
                </a:lnTo>
                <a:lnTo>
                  <a:pt x="0" y="38374"/>
                </a:lnTo>
                <a:close/>
              </a:path>
            </a:pathLst>
          </a:custGeom>
          <a:gradFill>
            <a:gsLst>
              <a:gs pos="0">
                <a:srgbClr val="0078B6"/>
              </a:gs>
              <a:gs pos="100000">
                <a:schemeClr val="bg2"/>
              </a:gs>
            </a:gsLst>
            <a:lin ang="5400000" scaled="1"/>
          </a:gradFill>
          <a:ln w="12638" cap="flat">
            <a:noFill/>
            <a:prstDash val="solid"/>
            <a:miter/>
          </a:ln>
        </p:spPr>
        <p:txBody>
          <a:bodyPr rtlCol="0" anchor="ctr"/>
          <a:lstStyle/>
          <a:p>
            <a:endParaRPr lang="en-GB" dirty="0"/>
          </a:p>
        </p:txBody>
      </p:sp>
      <p:pic>
        <p:nvPicPr>
          <p:cNvPr id="3" name="Picture 2">
            <a:extLst>
              <a:ext uri="{FF2B5EF4-FFF2-40B4-BE49-F238E27FC236}">
                <a16:creationId xmlns:a16="http://schemas.microsoft.com/office/drawing/2014/main" id="{6D24EB6E-5029-CBAA-0A2A-ECAB0C3B24EA}"/>
              </a:ext>
            </a:extLst>
          </p:cNvPr>
          <p:cNvPicPr>
            <a:picLocks noChangeAspect="1"/>
          </p:cNvPicPr>
          <p:nvPr userDrawn="1"/>
        </p:nvPicPr>
        <p:blipFill>
          <a:blip r:embed="rId2" cstate="print">
            <a:extLst>
              <a:ext uri="{28A0092B-C50C-407E-A947-70E740481C1C}">
                <a14:useLocalDpi xmlns:a14="http://schemas.microsoft.com/office/drawing/2010/main"/>
              </a:ext>
            </a:extLst>
          </a:blip>
          <a:srcRect t="427"/>
          <a:stretch>
            <a:fillRect/>
          </a:stretch>
        </p:blipFill>
        <p:spPr>
          <a:xfrm flipH="1">
            <a:off x="260426" y="1004744"/>
            <a:ext cx="7810528" cy="5596132"/>
          </a:xfrm>
          <a:custGeom>
            <a:avLst/>
            <a:gdLst>
              <a:gd name="connsiteX0" fmla="*/ 7810528 w 7810528"/>
              <a:gd name="connsiteY0" fmla="*/ 0 h 5596132"/>
              <a:gd name="connsiteX1" fmla="*/ 504426 w 7810528"/>
              <a:gd name="connsiteY1" fmla="*/ 0 h 5596132"/>
              <a:gd name="connsiteX2" fmla="*/ 0 w 7810528"/>
              <a:gd name="connsiteY2" fmla="*/ 500404 h 5596132"/>
              <a:gd name="connsiteX3" fmla="*/ 0 w 7810528"/>
              <a:gd name="connsiteY3" fmla="*/ 538855 h 5596132"/>
              <a:gd name="connsiteX4" fmla="*/ 0 w 7810528"/>
              <a:gd name="connsiteY4" fmla="*/ 5581697 h 5596132"/>
              <a:gd name="connsiteX5" fmla="*/ 0 w 7810528"/>
              <a:gd name="connsiteY5" fmla="*/ 5596132 h 5596132"/>
              <a:gd name="connsiteX6" fmla="*/ 7810528 w 7810528"/>
              <a:gd name="connsiteY6" fmla="*/ 5596132 h 5596132"/>
              <a:gd name="connsiteX7" fmla="*/ 7810528 w 7810528"/>
              <a:gd name="connsiteY7" fmla="*/ 5581697 h 5596132"/>
              <a:gd name="connsiteX8" fmla="*/ 7810528 w 7810528"/>
              <a:gd name="connsiteY8" fmla="*/ 38451 h 55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28" h="5596132">
                <a:moveTo>
                  <a:pt x="7810528" y="0"/>
                </a:moveTo>
                <a:lnTo>
                  <a:pt x="504426" y="0"/>
                </a:lnTo>
                <a:cubicBezTo>
                  <a:pt x="226044" y="139"/>
                  <a:pt x="356" y="224035"/>
                  <a:pt x="0" y="500404"/>
                </a:cubicBezTo>
                <a:lnTo>
                  <a:pt x="0" y="538855"/>
                </a:lnTo>
                <a:lnTo>
                  <a:pt x="0" y="5581697"/>
                </a:lnTo>
                <a:lnTo>
                  <a:pt x="0" y="5596132"/>
                </a:lnTo>
                <a:lnTo>
                  <a:pt x="7810528" y="5596132"/>
                </a:lnTo>
                <a:lnTo>
                  <a:pt x="7810528" y="5581697"/>
                </a:lnTo>
                <a:lnTo>
                  <a:pt x="7810528" y="38451"/>
                </a:lnTo>
                <a:close/>
              </a:path>
            </a:pathLst>
          </a:custGeom>
        </p:spPr>
      </p:pic>
      <p:grpSp>
        <p:nvGrpSpPr>
          <p:cNvPr id="6" name="Group 5">
            <a:extLst>
              <a:ext uri="{FF2B5EF4-FFF2-40B4-BE49-F238E27FC236}">
                <a16:creationId xmlns:a16="http://schemas.microsoft.com/office/drawing/2014/main" id="{FD745710-B2C8-8D94-1CC2-6BC4FF81DBAA}"/>
              </a:ext>
            </a:extLst>
          </p:cNvPr>
          <p:cNvGrpSpPr/>
          <p:nvPr userDrawn="1"/>
        </p:nvGrpSpPr>
        <p:grpSpPr>
          <a:xfrm>
            <a:off x="9624392" y="277699"/>
            <a:ext cx="2003339" cy="504460"/>
            <a:chOff x="756000" y="277699"/>
            <a:chExt cx="2003339" cy="504460"/>
          </a:xfrm>
        </p:grpSpPr>
        <p:grpSp>
          <p:nvGrpSpPr>
            <p:cNvPr id="7" name="Graphic 3">
              <a:extLst>
                <a:ext uri="{FF2B5EF4-FFF2-40B4-BE49-F238E27FC236}">
                  <a16:creationId xmlns:a16="http://schemas.microsoft.com/office/drawing/2014/main" id="{28EAE8F7-B45D-BF38-76D6-607D8DAAC8B5}"/>
                </a:ext>
              </a:extLst>
            </p:cNvPr>
            <p:cNvGrpSpPr/>
            <p:nvPr/>
          </p:nvGrpSpPr>
          <p:grpSpPr>
            <a:xfrm>
              <a:off x="756000" y="277699"/>
              <a:ext cx="2003339" cy="317260"/>
              <a:chOff x="756000" y="277699"/>
              <a:chExt cx="2003339" cy="317260"/>
            </a:xfrm>
            <a:solidFill>
              <a:srgbClr val="06357A"/>
            </a:solidFill>
          </p:grpSpPr>
          <p:sp>
            <p:nvSpPr>
              <p:cNvPr id="16" name="Freeform: Shape 15">
                <a:extLst>
                  <a:ext uri="{FF2B5EF4-FFF2-40B4-BE49-F238E27FC236}">
                    <a16:creationId xmlns:a16="http://schemas.microsoft.com/office/drawing/2014/main" id="{EBD91180-761A-5049-8D68-889BF5CC9998}"/>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19BF15E4-BE32-9532-6088-BC39647DEE2E}"/>
                  </a:ext>
                </a:extLst>
              </p:cNvPr>
              <p:cNvSpPr/>
              <p:nvPr/>
            </p:nvSpPr>
            <p:spPr>
              <a:xfrm>
                <a:off x="2018519" y="400019"/>
                <a:ext cx="101459" cy="160679"/>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0F77D2A-7D7B-41B8-6E54-3FACD818664B}"/>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10719E1D-C131-60C7-1FCB-55DBB735CD99}"/>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395C4CCF-278E-E1E8-ED71-688A29A9CA8F}"/>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CD28DE1-E327-0982-AF5F-18A2538362B0}"/>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E0833912-128B-A86B-1D6E-0F9B0168DAC1}"/>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A87A58B8-C835-CFF4-D625-D6A9213AA6AA}"/>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02E36972-43E6-8F6A-AE5C-F98155767E72}"/>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361AA396-B869-3318-D456-DBA211825EDE}"/>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AB719E5-9E95-5E53-898C-25C2FD6EFABE}"/>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61CA9E84-1494-0BC5-8361-8C936B1495EC}"/>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dirty="0"/>
              </a:p>
            </p:txBody>
          </p:sp>
        </p:grpSp>
        <p:grpSp>
          <p:nvGrpSpPr>
            <p:cNvPr id="8" name="Graphic 3">
              <a:extLst>
                <a:ext uri="{FF2B5EF4-FFF2-40B4-BE49-F238E27FC236}">
                  <a16:creationId xmlns:a16="http://schemas.microsoft.com/office/drawing/2014/main" id="{C927F655-21BB-0B0F-ED26-C116F1FE6B4F}"/>
                </a:ext>
              </a:extLst>
            </p:cNvPr>
            <p:cNvGrpSpPr/>
            <p:nvPr/>
          </p:nvGrpSpPr>
          <p:grpSpPr>
            <a:xfrm>
              <a:off x="1619999" y="701219"/>
              <a:ext cx="481139" cy="80940"/>
              <a:chOff x="1619999" y="701219"/>
              <a:chExt cx="481139" cy="80940"/>
            </a:xfrm>
            <a:solidFill>
              <a:srgbClr val="06357A"/>
            </a:solidFill>
          </p:grpSpPr>
          <p:sp>
            <p:nvSpPr>
              <p:cNvPr id="9" name="Freeform: Shape 8">
                <a:extLst>
                  <a:ext uri="{FF2B5EF4-FFF2-40B4-BE49-F238E27FC236}">
                    <a16:creationId xmlns:a16="http://schemas.microsoft.com/office/drawing/2014/main" id="{1A80DA21-958A-5B8C-032C-23BA781B9D83}"/>
                  </a:ext>
                </a:extLst>
              </p:cNvPr>
              <p:cNvSpPr/>
              <p:nvPr/>
            </p:nvSpPr>
            <p:spPr>
              <a:xfrm>
                <a:off x="1619999" y="701219"/>
                <a:ext cx="51959" cy="79200"/>
              </a:xfrm>
              <a:custGeom>
                <a:avLst/>
                <a:gdLst>
                  <a:gd name="connsiteX0" fmla="*/ 0 w 51959"/>
                  <a:gd name="connsiteY0" fmla="*/ 0 h 79200"/>
                  <a:gd name="connsiteX1" fmla="*/ 7560 w 51959"/>
                  <a:gd name="connsiteY1" fmla="*/ 0 h 79200"/>
                  <a:gd name="connsiteX2" fmla="*/ 7560 w 51959"/>
                  <a:gd name="connsiteY2" fmla="*/ 72780 h 79200"/>
                  <a:gd name="connsiteX3" fmla="*/ 51960 w 51959"/>
                  <a:gd name="connsiteY3" fmla="*/ 72780 h 79200"/>
                  <a:gd name="connsiteX4" fmla="*/ 51960 w 51959"/>
                  <a:gd name="connsiteY4" fmla="*/ 79200 h 79200"/>
                  <a:gd name="connsiteX5" fmla="*/ 0 w 51959"/>
                  <a:gd name="connsiteY5" fmla="*/ 79200 h 79200"/>
                  <a:gd name="connsiteX6" fmla="*/ 0 w 51959"/>
                  <a:gd name="connsiteY6"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9" h="79200">
                    <a:moveTo>
                      <a:pt x="0" y="0"/>
                    </a:moveTo>
                    <a:lnTo>
                      <a:pt x="7560" y="0"/>
                    </a:lnTo>
                    <a:lnTo>
                      <a:pt x="7560" y="72780"/>
                    </a:lnTo>
                    <a:lnTo>
                      <a:pt x="51960" y="72780"/>
                    </a:lnTo>
                    <a:lnTo>
                      <a:pt x="51960" y="79200"/>
                    </a:lnTo>
                    <a:lnTo>
                      <a:pt x="0" y="79200"/>
                    </a:lnTo>
                    <a:lnTo>
                      <a:pt x="0" y="0"/>
                    </a:lnTo>
                    <a:close/>
                  </a:path>
                </a:pathLst>
              </a:custGeom>
              <a:solidFill>
                <a:srgbClr val="06357A"/>
              </a:solidFill>
              <a:ln w="5989"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0DCF472B-E0B1-D2BB-0EAC-4589036CB5AF}"/>
                  </a:ext>
                </a:extLst>
              </p:cNvPr>
              <p:cNvSpPr/>
              <p:nvPr/>
            </p:nvSpPr>
            <p:spPr>
              <a:xfrm>
                <a:off x="167501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FA0FC6B-BBCC-A87D-540C-95D2D4D5C20A}"/>
                  </a:ext>
                </a:extLst>
              </p:cNvPr>
              <p:cNvSpPr/>
              <p:nvPr/>
            </p:nvSpPr>
            <p:spPr>
              <a:xfrm>
                <a:off x="1730039" y="723180"/>
                <a:ext cx="80459" cy="57240"/>
              </a:xfrm>
              <a:custGeom>
                <a:avLst/>
                <a:gdLst>
                  <a:gd name="connsiteX0" fmla="*/ 0 w 80459"/>
                  <a:gd name="connsiteY0" fmla="*/ 0 h 57240"/>
                  <a:gd name="connsiteX1" fmla="*/ 7440 w 80459"/>
                  <a:gd name="connsiteY1" fmla="*/ 0 h 57240"/>
                  <a:gd name="connsiteX2" fmla="*/ 22080 w 80459"/>
                  <a:gd name="connsiteY2" fmla="*/ 49020 h 57240"/>
                  <a:gd name="connsiteX3" fmla="*/ 22320 w 80459"/>
                  <a:gd name="connsiteY3" fmla="*/ 49020 h 57240"/>
                  <a:gd name="connsiteX4" fmla="*/ 36300 w 80459"/>
                  <a:gd name="connsiteY4" fmla="*/ 0 h 57240"/>
                  <a:gd name="connsiteX5" fmla="*/ 44160 w 80459"/>
                  <a:gd name="connsiteY5" fmla="*/ 0 h 57240"/>
                  <a:gd name="connsiteX6" fmla="*/ 58140 w 80459"/>
                  <a:gd name="connsiteY6" fmla="*/ 49020 h 57240"/>
                  <a:gd name="connsiteX7" fmla="*/ 58380 w 80459"/>
                  <a:gd name="connsiteY7" fmla="*/ 49020 h 57240"/>
                  <a:gd name="connsiteX8" fmla="*/ 73020 w 80459"/>
                  <a:gd name="connsiteY8" fmla="*/ 0 h 57240"/>
                  <a:gd name="connsiteX9" fmla="*/ 80460 w 80459"/>
                  <a:gd name="connsiteY9" fmla="*/ 0 h 57240"/>
                  <a:gd name="connsiteX10" fmla="*/ 62040 w 80459"/>
                  <a:gd name="connsiteY10" fmla="*/ 57240 h 57240"/>
                  <a:gd name="connsiteX11" fmla="*/ 54360 w 80459"/>
                  <a:gd name="connsiteY11" fmla="*/ 57240 h 57240"/>
                  <a:gd name="connsiteX12" fmla="*/ 40260 w 80459"/>
                  <a:gd name="connsiteY12" fmla="*/ 9060 h 57240"/>
                  <a:gd name="connsiteX13" fmla="*/ 40020 w 80459"/>
                  <a:gd name="connsiteY13" fmla="*/ 9060 h 57240"/>
                  <a:gd name="connsiteX14" fmla="*/ 26040 w 80459"/>
                  <a:gd name="connsiteY14" fmla="*/ 57240 h 57240"/>
                  <a:gd name="connsiteX15" fmla="*/ 18360 w 80459"/>
                  <a:gd name="connsiteY15" fmla="*/ 57240 h 57240"/>
                  <a:gd name="connsiteX16" fmla="*/ 0 w 80459"/>
                  <a:gd name="connsiteY16" fmla="*/ 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59" h="57240">
                    <a:moveTo>
                      <a:pt x="0" y="0"/>
                    </a:moveTo>
                    <a:lnTo>
                      <a:pt x="7440" y="0"/>
                    </a:lnTo>
                    <a:lnTo>
                      <a:pt x="22080" y="49020"/>
                    </a:lnTo>
                    <a:lnTo>
                      <a:pt x="22320" y="49020"/>
                    </a:lnTo>
                    <a:lnTo>
                      <a:pt x="36300" y="0"/>
                    </a:lnTo>
                    <a:lnTo>
                      <a:pt x="44160" y="0"/>
                    </a:lnTo>
                    <a:lnTo>
                      <a:pt x="58140" y="49020"/>
                    </a:lnTo>
                    <a:lnTo>
                      <a:pt x="58380" y="49020"/>
                    </a:lnTo>
                    <a:lnTo>
                      <a:pt x="73020" y="0"/>
                    </a:lnTo>
                    <a:lnTo>
                      <a:pt x="80460" y="0"/>
                    </a:lnTo>
                    <a:lnTo>
                      <a:pt x="62040" y="57240"/>
                    </a:lnTo>
                    <a:lnTo>
                      <a:pt x="54360" y="57240"/>
                    </a:lnTo>
                    <a:lnTo>
                      <a:pt x="40260" y="9060"/>
                    </a:lnTo>
                    <a:lnTo>
                      <a:pt x="40020" y="9060"/>
                    </a:lnTo>
                    <a:lnTo>
                      <a:pt x="26040" y="57240"/>
                    </a:lnTo>
                    <a:lnTo>
                      <a:pt x="18360" y="57240"/>
                    </a:lnTo>
                    <a:lnTo>
                      <a:pt x="0" y="0"/>
                    </a:lnTo>
                    <a:close/>
                  </a:path>
                </a:pathLst>
              </a:custGeom>
              <a:solidFill>
                <a:srgbClr val="06357A"/>
              </a:solidFill>
              <a:ln w="5989"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12F87AFD-ED33-3581-8EC0-B4C7BB4C73E2}"/>
                  </a:ext>
                </a:extLst>
              </p:cNvPr>
              <p:cNvSpPr/>
              <p:nvPr/>
            </p:nvSpPr>
            <p:spPr>
              <a:xfrm>
                <a:off x="1846559" y="701279"/>
                <a:ext cx="64440" cy="80880"/>
              </a:xfrm>
              <a:custGeom>
                <a:avLst/>
                <a:gdLst>
                  <a:gd name="connsiteX0" fmla="*/ 47220 w 64440"/>
                  <a:gd name="connsiteY0" fmla="*/ 68880 h 80880"/>
                  <a:gd name="connsiteX1" fmla="*/ 23940 w 64440"/>
                  <a:gd name="connsiteY1" fmla="*/ 80880 h 80880"/>
                  <a:gd name="connsiteX2" fmla="*/ 0 w 64440"/>
                  <a:gd name="connsiteY2" fmla="*/ 58680 h 80880"/>
                  <a:gd name="connsiteX3" fmla="*/ 19440 w 64440"/>
                  <a:gd name="connsiteY3" fmla="*/ 35160 h 80880"/>
                  <a:gd name="connsiteX4" fmla="*/ 9660 w 64440"/>
                  <a:gd name="connsiteY4" fmla="*/ 16080 h 80880"/>
                  <a:gd name="connsiteX5" fmla="*/ 27180 w 64440"/>
                  <a:gd name="connsiteY5" fmla="*/ 0 h 80880"/>
                  <a:gd name="connsiteX6" fmla="*/ 44700 w 64440"/>
                  <a:gd name="connsiteY6" fmla="*/ 16080 h 80880"/>
                  <a:gd name="connsiteX7" fmla="*/ 29160 w 64440"/>
                  <a:gd name="connsiteY7" fmla="*/ 36600 h 80880"/>
                  <a:gd name="connsiteX8" fmla="*/ 46440 w 64440"/>
                  <a:gd name="connsiteY8" fmla="*/ 57480 h 80880"/>
                  <a:gd name="connsiteX9" fmla="*/ 48780 w 64440"/>
                  <a:gd name="connsiteY9" fmla="*/ 44160 h 80880"/>
                  <a:gd name="connsiteX10" fmla="*/ 55800 w 64440"/>
                  <a:gd name="connsiteY10" fmla="*/ 44160 h 80880"/>
                  <a:gd name="connsiteX11" fmla="*/ 51120 w 64440"/>
                  <a:gd name="connsiteY11" fmla="*/ 63120 h 80880"/>
                  <a:gd name="connsiteX12" fmla="*/ 64440 w 64440"/>
                  <a:gd name="connsiteY12" fmla="*/ 79200 h 80880"/>
                  <a:gd name="connsiteX13" fmla="*/ 55680 w 64440"/>
                  <a:gd name="connsiteY13" fmla="*/ 79200 h 80880"/>
                  <a:gd name="connsiteX14" fmla="*/ 47220 w 64440"/>
                  <a:gd name="connsiteY14" fmla="*/ 68880 h 80880"/>
                  <a:gd name="connsiteX15" fmla="*/ 23160 w 64440"/>
                  <a:gd name="connsiteY15" fmla="*/ 39660 h 80880"/>
                  <a:gd name="connsiteX16" fmla="*/ 6960 w 64440"/>
                  <a:gd name="connsiteY16" fmla="*/ 59280 h 80880"/>
                  <a:gd name="connsiteX17" fmla="*/ 24180 w 64440"/>
                  <a:gd name="connsiteY17" fmla="*/ 74940 h 80880"/>
                  <a:gd name="connsiteX18" fmla="*/ 42900 w 64440"/>
                  <a:gd name="connsiteY18" fmla="*/ 63600 h 80880"/>
                  <a:gd name="connsiteX19" fmla="*/ 23160 w 64440"/>
                  <a:gd name="connsiteY19" fmla="*/ 39660 h 80880"/>
                  <a:gd name="connsiteX20" fmla="*/ 16620 w 64440"/>
                  <a:gd name="connsiteY20" fmla="*/ 16020 h 80880"/>
                  <a:gd name="connsiteX21" fmla="*/ 25500 w 64440"/>
                  <a:gd name="connsiteY21" fmla="*/ 31980 h 80880"/>
                  <a:gd name="connsiteX22" fmla="*/ 37680 w 64440"/>
                  <a:gd name="connsiteY22" fmla="*/ 16020 h 80880"/>
                  <a:gd name="connsiteX23" fmla="*/ 27120 w 64440"/>
                  <a:gd name="connsiteY23" fmla="*/ 5820 h 80880"/>
                  <a:gd name="connsiteX24" fmla="*/ 16620 w 64440"/>
                  <a:gd name="connsiteY24" fmla="*/ 16020 h 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40" h="80880">
                    <a:moveTo>
                      <a:pt x="47220" y="68880"/>
                    </a:moveTo>
                    <a:cubicBezTo>
                      <a:pt x="41460" y="76080"/>
                      <a:pt x="33240" y="80880"/>
                      <a:pt x="23940" y="80880"/>
                    </a:cubicBezTo>
                    <a:cubicBezTo>
                      <a:pt x="10320" y="80880"/>
                      <a:pt x="0" y="73020"/>
                      <a:pt x="0" y="58680"/>
                    </a:cubicBezTo>
                    <a:cubicBezTo>
                      <a:pt x="0" y="47460"/>
                      <a:pt x="10560" y="39900"/>
                      <a:pt x="19440" y="35160"/>
                    </a:cubicBezTo>
                    <a:cubicBezTo>
                      <a:pt x="15120" y="29640"/>
                      <a:pt x="9660" y="23700"/>
                      <a:pt x="9660" y="16080"/>
                    </a:cubicBezTo>
                    <a:cubicBezTo>
                      <a:pt x="9660" y="6420"/>
                      <a:pt x="17520" y="0"/>
                      <a:pt x="27180" y="0"/>
                    </a:cubicBezTo>
                    <a:cubicBezTo>
                      <a:pt x="36840" y="0"/>
                      <a:pt x="44700" y="6420"/>
                      <a:pt x="44700" y="16080"/>
                    </a:cubicBezTo>
                    <a:cubicBezTo>
                      <a:pt x="44700" y="25980"/>
                      <a:pt x="37020" y="31620"/>
                      <a:pt x="29160" y="36600"/>
                    </a:cubicBezTo>
                    <a:lnTo>
                      <a:pt x="46440" y="57480"/>
                    </a:lnTo>
                    <a:cubicBezTo>
                      <a:pt x="48300" y="53580"/>
                      <a:pt x="48780" y="50280"/>
                      <a:pt x="48780" y="44160"/>
                    </a:cubicBezTo>
                    <a:lnTo>
                      <a:pt x="55800" y="44160"/>
                    </a:lnTo>
                    <a:cubicBezTo>
                      <a:pt x="55800" y="48600"/>
                      <a:pt x="54780" y="56340"/>
                      <a:pt x="51120" y="63120"/>
                    </a:cubicBezTo>
                    <a:lnTo>
                      <a:pt x="64440" y="79200"/>
                    </a:lnTo>
                    <a:lnTo>
                      <a:pt x="55680" y="79200"/>
                    </a:lnTo>
                    <a:lnTo>
                      <a:pt x="47220" y="68880"/>
                    </a:lnTo>
                    <a:close/>
                    <a:moveTo>
                      <a:pt x="23160" y="39660"/>
                    </a:moveTo>
                    <a:cubicBezTo>
                      <a:pt x="15480" y="43740"/>
                      <a:pt x="6960" y="49740"/>
                      <a:pt x="6960" y="59280"/>
                    </a:cubicBezTo>
                    <a:cubicBezTo>
                      <a:pt x="6960" y="68580"/>
                      <a:pt x="15300" y="74940"/>
                      <a:pt x="24180" y="74940"/>
                    </a:cubicBezTo>
                    <a:cubicBezTo>
                      <a:pt x="32160" y="74940"/>
                      <a:pt x="38520" y="69960"/>
                      <a:pt x="42900" y="63600"/>
                    </a:cubicBezTo>
                    <a:lnTo>
                      <a:pt x="23160" y="39660"/>
                    </a:lnTo>
                    <a:close/>
                    <a:moveTo>
                      <a:pt x="16620" y="16020"/>
                    </a:moveTo>
                    <a:cubicBezTo>
                      <a:pt x="16620" y="21540"/>
                      <a:pt x="21960" y="27780"/>
                      <a:pt x="25500" y="31980"/>
                    </a:cubicBezTo>
                    <a:cubicBezTo>
                      <a:pt x="31020" y="28440"/>
                      <a:pt x="37680" y="23760"/>
                      <a:pt x="37680" y="16020"/>
                    </a:cubicBezTo>
                    <a:cubicBezTo>
                      <a:pt x="37680" y="9360"/>
                      <a:pt x="32940" y="5820"/>
                      <a:pt x="27120" y="5820"/>
                    </a:cubicBezTo>
                    <a:cubicBezTo>
                      <a:pt x="21360" y="5820"/>
                      <a:pt x="16620" y="9360"/>
                      <a:pt x="16620" y="16020"/>
                    </a:cubicBezTo>
                    <a:close/>
                  </a:path>
                </a:pathLst>
              </a:custGeom>
              <a:solidFill>
                <a:srgbClr val="06357A"/>
              </a:solidFill>
              <a:ln w="5989"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34B81383-EDCD-BE59-CE7A-5D75D17754AE}"/>
                  </a:ext>
                </a:extLst>
              </p:cNvPr>
              <p:cNvSpPr/>
              <p:nvPr/>
            </p:nvSpPr>
            <p:spPr>
              <a:xfrm>
                <a:off x="1940219" y="701219"/>
                <a:ext cx="62880" cy="79200"/>
              </a:xfrm>
              <a:custGeom>
                <a:avLst/>
                <a:gdLst>
                  <a:gd name="connsiteX0" fmla="*/ 60 w 62880"/>
                  <a:gd name="connsiteY0" fmla="*/ 0 h 79200"/>
                  <a:gd name="connsiteX1" fmla="*/ 62880 w 62880"/>
                  <a:gd name="connsiteY1" fmla="*/ 0 h 79200"/>
                  <a:gd name="connsiteX2" fmla="*/ 62880 w 62880"/>
                  <a:gd name="connsiteY2" fmla="*/ 6420 h 79200"/>
                  <a:gd name="connsiteX3" fmla="*/ 35220 w 62880"/>
                  <a:gd name="connsiteY3" fmla="*/ 6420 h 79200"/>
                  <a:gd name="connsiteX4" fmla="*/ 35220 w 62880"/>
                  <a:gd name="connsiteY4" fmla="*/ 79200 h 79200"/>
                  <a:gd name="connsiteX5" fmla="*/ 27660 w 62880"/>
                  <a:gd name="connsiteY5" fmla="*/ 79200 h 79200"/>
                  <a:gd name="connsiteX6" fmla="*/ 27660 w 62880"/>
                  <a:gd name="connsiteY6" fmla="*/ 6420 h 79200"/>
                  <a:gd name="connsiteX7" fmla="*/ 0 w 62880"/>
                  <a:gd name="connsiteY7" fmla="*/ 6420 h 79200"/>
                  <a:gd name="connsiteX8" fmla="*/ 0 w 62880"/>
                  <a:gd name="connsiteY8"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80" h="79200">
                    <a:moveTo>
                      <a:pt x="60" y="0"/>
                    </a:moveTo>
                    <a:lnTo>
                      <a:pt x="62880" y="0"/>
                    </a:lnTo>
                    <a:lnTo>
                      <a:pt x="62880" y="6420"/>
                    </a:lnTo>
                    <a:lnTo>
                      <a:pt x="35220" y="6420"/>
                    </a:lnTo>
                    <a:lnTo>
                      <a:pt x="35220" y="79200"/>
                    </a:lnTo>
                    <a:lnTo>
                      <a:pt x="27660" y="79200"/>
                    </a:lnTo>
                    <a:lnTo>
                      <a:pt x="27660" y="6420"/>
                    </a:lnTo>
                    <a:lnTo>
                      <a:pt x="0" y="6420"/>
                    </a:lnTo>
                    <a:lnTo>
                      <a:pt x="0" y="0"/>
                    </a:lnTo>
                    <a:close/>
                  </a:path>
                </a:pathLst>
              </a:custGeom>
              <a:solidFill>
                <a:srgbClr val="06357A"/>
              </a:solidFill>
              <a:ln w="5989"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81FF8641-076B-443A-7101-0E98E95C5044}"/>
                  </a:ext>
                </a:extLst>
              </p:cNvPr>
              <p:cNvSpPr/>
              <p:nvPr/>
            </p:nvSpPr>
            <p:spPr>
              <a:xfrm>
                <a:off x="199373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61878FD7-5C4C-C73C-B78B-31E35FB0D2B7}"/>
                  </a:ext>
                </a:extLst>
              </p:cNvPr>
              <p:cNvSpPr/>
              <p:nvPr/>
            </p:nvSpPr>
            <p:spPr>
              <a:xfrm>
                <a:off x="2047979" y="723180"/>
                <a:ext cx="53159" cy="57240"/>
              </a:xfrm>
              <a:custGeom>
                <a:avLst/>
                <a:gdLst>
                  <a:gd name="connsiteX0" fmla="*/ 22200 w 53159"/>
                  <a:gd name="connsiteY0" fmla="*/ 27540 h 57240"/>
                  <a:gd name="connsiteX1" fmla="*/ 1680 w 53159"/>
                  <a:gd name="connsiteY1" fmla="*/ 0 h 57240"/>
                  <a:gd name="connsiteX2" fmla="*/ 10440 w 53159"/>
                  <a:gd name="connsiteY2" fmla="*/ 0 h 57240"/>
                  <a:gd name="connsiteX3" fmla="*/ 26760 w 53159"/>
                  <a:gd name="connsiteY3" fmla="*/ 21720 h 57240"/>
                  <a:gd name="connsiteX4" fmla="*/ 42720 w 53159"/>
                  <a:gd name="connsiteY4" fmla="*/ 0 h 57240"/>
                  <a:gd name="connsiteX5" fmla="*/ 51480 w 53159"/>
                  <a:gd name="connsiteY5" fmla="*/ 0 h 57240"/>
                  <a:gd name="connsiteX6" fmla="*/ 30840 w 53159"/>
                  <a:gd name="connsiteY6" fmla="*/ 27420 h 57240"/>
                  <a:gd name="connsiteX7" fmla="*/ 53160 w 53159"/>
                  <a:gd name="connsiteY7" fmla="*/ 57240 h 57240"/>
                  <a:gd name="connsiteX8" fmla="*/ 44280 w 53159"/>
                  <a:gd name="connsiteY8" fmla="*/ 57240 h 57240"/>
                  <a:gd name="connsiteX9" fmla="*/ 26280 w 53159"/>
                  <a:gd name="connsiteY9" fmla="*/ 33180 h 57240"/>
                  <a:gd name="connsiteX10" fmla="*/ 8640 w 53159"/>
                  <a:gd name="connsiteY10" fmla="*/ 57240 h 57240"/>
                  <a:gd name="connsiteX11" fmla="*/ 0 w 53159"/>
                  <a:gd name="connsiteY11" fmla="*/ 57240 h 57240"/>
                  <a:gd name="connsiteX12" fmla="*/ 22200 w 53159"/>
                  <a:gd name="connsiteY12" fmla="*/ 2754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59" h="57240">
                    <a:moveTo>
                      <a:pt x="22200" y="27540"/>
                    </a:moveTo>
                    <a:lnTo>
                      <a:pt x="1680" y="0"/>
                    </a:lnTo>
                    <a:lnTo>
                      <a:pt x="10440" y="0"/>
                    </a:lnTo>
                    <a:lnTo>
                      <a:pt x="26760" y="21720"/>
                    </a:lnTo>
                    <a:lnTo>
                      <a:pt x="42720" y="0"/>
                    </a:lnTo>
                    <a:lnTo>
                      <a:pt x="51480" y="0"/>
                    </a:lnTo>
                    <a:lnTo>
                      <a:pt x="30840" y="27420"/>
                    </a:lnTo>
                    <a:lnTo>
                      <a:pt x="53160" y="57240"/>
                    </a:lnTo>
                    <a:lnTo>
                      <a:pt x="44280" y="57240"/>
                    </a:lnTo>
                    <a:lnTo>
                      <a:pt x="26280" y="33180"/>
                    </a:lnTo>
                    <a:lnTo>
                      <a:pt x="8640" y="57240"/>
                    </a:lnTo>
                    <a:lnTo>
                      <a:pt x="0" y="57240"/>
                    </a:lnTo>
                    <a:lnTo>
                      <a:pt x="22200" y="27540"/>
                    </a:lnTo>
                    <a:close/>
                  </a:path>
                </a:pathLst>
              </a:custGeom>
              <a:solidFill>
                <a:srgbClr val="06357A"/>
              </a:solidFill>
              <a:ln w="5989" cap="flat">
                <a:noFill/>
                <a:prstDash val="solid"/>
                <a:miter/>
              </a:ln>
            </p:spPr>
            <p:txBody>
              <a:bodyPr rtlCol="0" anchor="ctr"/>
              <a:lstStyle/>
              <a:p>
                <a:endParaRPr lang="en-GB" dirty="0"/>
              </a:p>
            </p:txBody>
          </p:sp>
        </p:grpSp>
      </p:grpSp>
      <p:cxnSp>
        <p:nvCxnSpPr>
          <p:cNvPr id="29" name="Straight Connector 28">
            <a:extLst>
              <a:ext uri="{FF2B5EF4-FFF2-40B4-BE49-F238E27FC236}">
                <a16:creationId xmlns:a16="http://schemas.microsoft.com/office/drawing/2014/main" id="{53CF8E4A-DF0A-221A-75E5-1C19B5255EF1}"/>
              </a:ext>
            </a:extLst>
          </p:cNvPr>
          <p:cNvCxnSpPr/>
          <p:nvPr userDrawn="1"/>
        </p:nvCxnSpPr>
        <p:spPr>
          <a:xfrm flipH="1">
            <a:off x="10884532" y="5805264"/>
            <a:ext cx="59553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89190F3-9849-8A6C-5E3E-DBABDD54E544}"/>
              </a:ext>
            </a:extLst>
          </p:cNvPr>
          <p:cNvSpPr txBox="1"/>
          <p:nvPr userDrawn="1"/>
        </p:nvSpPr>
        <p:spPr>
          <a:xfrm>
            <a:off x="8303389" y="6021288"/>
            <a:ext cx="3176681"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rPr>
              <a:t>loyensloeff.com</a:t>
            </a:r>
          </a:p>
          <a:p>
            <a:pPr algn="r"/>
            <a:endParaRPr lang="en-GB" sz="1200" dirty="0" err="1">
              <a:solidFill>
                <a:schemeClr val="bg1"/>
              </a:solidFill>
            </a:endParaRPr>
          </a:p>
        </p:txBody>
      </p:sp>
      <p:sp>
        <p:nvSpPr>
          <p:cNvPr id="2" name="Footer Placeholder 1">
            <a:extLst>
              <a:ext uri="{FF2B5EF4-FFF2-40B4-BE49-F238E27FC236}">
                <a16:creationId xmlns:a16="http://schemas.microsoft.com/office/drawing/2014/main" id="{5E5F40AB-B82E-C4A5-93FD-F1E155C62593}"/>
              </a:ext>
            </a:extLst>
          </p:cNvPr>
          <p:cNvSpPr>
            <a:spLocks noGrp="1"/>
          </p:cNvSpPr>
          <p:nvPr>
            <p:ph type="ftr" sz="quarter" idx="23"/>
          </p:nvPr>
        </p:nvSpPr>
        <p:spPr/>
        <p:txBody>
          <a:bodyPr/>
          <a:lstStyle/>
          <a:p>
            <a:r>
              <a:rPr lang="en-GB"/>
              <a:t>Loyens &amp; Loeff - Title presentation - Name presenter - Sector team - City - DD/MM/YYYY - DMS#</a:t>
            </a:r>
            <a:endParaRPr lang="en-GB" dirty="0"/>
          </a:p>
        </p:txBody>
      </p:sp>
      <p:sp>
        <p:nvSpPr>
          <p:cNvPr id="32" name="TextBox 31">
            <a:extLst>
              <a:ext uri="{FF2B5EF4-FFF2-40B4-BE49-F238E27FC236}">
                <a16:creationId xmlns:a16="http://schemas.microsoft.com/office/drawing/2014/main" id="{ECE01B0F-0BA1-4015-4CCE-FC6F5AEF55D0}"/>
              </a:ext>
            </a:extLst>
          </p:cNvPr>
          <p:cNvSpPr txBox="1"/>
          <p:nvPr userDrawn="1"/>
        </p:nvSpPr>
        <p:spPr>
          <a:xfrm>
            <a:off x="731838" y="3723778"/>
            <a:ext cx="7123149" cy="251350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FFFFFF"/>
                </a:solidFill>
                <a:effectLst/>
                <a:uLnTx/>
                <a:uFillTx/>
                <a:latin typeface="Arial Black" panose="020B0A04020102020204" pitchFamily="34" charset="0"/>
                <a:ea typeface="+mn-ea"/>
                <a:cs typeface="+mn-cs"/>
              </a:rPr>
              <a:t>One Firm: Law &amp; Tax</a:t>
            </a:r>
            <a:r>
              <a:rPr kumimoji="0" lang="en-US" sz="1400" b="0" i="0" u="none" strike="noStrike" kern="1200" cap="none" spc="0" normalizeH="0" baseline="30000" noProof="0" dirty="0">
                <a:ln>
                  <a:noFill/>
                </a:ln>
                <a:solidFill>
                  <a:srgbClr val="FFFFFF"/>
                </a:solidFill>
                <a:effectLst/>
                <a:uLnTx/>
                <a:uFillTx/>
                <a:latin typeface="Arial" panose="020B0604020202020204"/>
                <a:ea typeface="+mn-ea"/>
                <a:cs typeface="+mn-cs"/>
              </a:rPr>
              <a:t>, we are proud of the unique service we offer multinational enterprises, financial institutions, investors and High Net-Worth Individuals from our home markets of the Netherlands, Belgium, Luxembourg and Switzerland. With offices in key financial </a:t>
            </a:r>
            <a:r>
              <a:rPr kumimoji="0" lang="en-US" sz="1400" b="0" i="0" u="none" strike="noStrike" kern="1200" cap="none" spc="0" normalizeH="0" baseline="30000" noProof="0" dirty="0" err="1">
                <a:ln>
                  <a:noFill/>
                </a:ln>
                <a:solidFill>
                  <a:srgbClr val="FFFFFF"/>
                </a:solidFill>
                <a:effectLst/>
                <a:uLnTx/>
                <a:uFillTx/>
                <a:latin typeface="Arial" panose="020B0604020202020204"/>
                <a:ea typeface="+mn-ea"/>
                <a:cs typeface="+mn-cs"/>
              </a:rPr>
              <a:t>centres</a:t>
            </a:r>
            <a:r>
              <a:rPr kumimoji="0" lang="en-US" sz="1400" b="0" i="0" u="none" strike="noStrike" kern="1200" cap="none" spc="0" normalizeH="0" baseline="30000" noProof="0" dirty="0">
                <a:ln>
                  <a:noFill/>
                </a:ln>
                <a:solidFill>
                  <a:srgbClr val="FFFFFF"/>
                </a:solidFill>
                <a:effectLst/>
                <a:uLnTx/>
                <a:uFillTx/>
                <a:latin typeface="Arial" panose="020B0604020202020204"/>
                <a:ea typeface="+mn-ea"/>
                <a:cs typeface="+mn-cs"/>
              </a:rPr>
              <a:t> and a global partner network, we reach out and support you wherever you need.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nl-NL" sz="1400" b="0" i="0" u="none" strike="noStrike" kern="1200" cap="none" spc="0" normalizeH="0" baseline="3000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FFFFFF"/>
                </a:solidFill>
                <a:effectLst/>
                <a:uLnTx/>
                <a:uFillTx/>
                <a:latin typeface="Arial" panose="020B0604020202020204"/>
                <a:ea typeface="+mn-ea"/>
                <a:cs typeface="+mn-cs"/>
              </a:rPr>
              <a:t>As a leading law &amp; tax firm in continental Europe, we have a particular focus on Private Equity &amp; Funds, Real Estate, Life Sciences &amp; Healthcare and Energy &amp; Infrastructure. We integrate tax, civil law and notarial expertise to support you with smart and efficient solutions through advice, transactions and litigation.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nl-NL" sz="1400" b="0" i="0" u="none" strike="noStrike" kern="1200" cap="none" spc="0" normalizeH="0" baseline="3000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FFFFFF"/>
                </a:solidFill>
                <a:effectLst/>
                <a:uLnTx/>
                <a:uFillTx/>
                <a:latin typeface="Arial" panose="020B0604020202020204"/>
                <a:ea typeface="+mn-ea"/>
                <a:cs typeface="+mn-cs"/>
              </a:rPr>
              <a:t>As a trusted partner, the best advice is not just about expertise, but also about cultivating an in-depth understanding of your business and finding the best solution for you. This commitment is fundamental to our success.</a:t>
            </a:r>
            <a:endParaRPr kumimoji="0" lang="en-US" sz="1400" b="1" i="0" u="none" strike="noStrike" kern="1200" cap="none" spc="0" normalizeH="0" baseline="3000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3000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FFFFFF"/>
                </a:solidFill>
                <a:effectLst/>
                <a:uLnTx/>
                <a:uFillTx/>
                <a:latin typeface="Arial" panose="020B0604020202020204"/>
                <a:ea typeface="+mn-ea"/>
                <a:cs typeface="+mn-cs"/>
              </a:rPr>
              <a:t>Join us in going </a:t>
            </a:r>
            <a:r>
              <a:rPr kumimoji="0" lang="en-US" sz="1400" b="0" i="0" u="none" strike="noStrike" kern="1200" cap="none" spc="0" normalizeH="0" baseline="30000" noProof="0" dirty="0">
                <a:ln>
                  <a:noFill/>
                </a:ln>
                <a:solidFill>
                  <a:srgbClr val="FFFFFF"/>
                </a:solidFill>
                <a:effectLst/>
                <a:uLnTx/>
                <a:uFillTx/>
                <a:latin typeface="Arial Black" panose="020B0A04020102020204" pitchFamily="34" charset="0"/>
                <a:ea typeface="+mn-ea"/>
                <a:cs typeface="+mn-cs"/>
              </a:rPr>
              <a:t>Further. Better. Together.</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nl-NL" sz="1400" b="0" i="0" u="none" strike="noStrike" kern="1200" cap="none" spc="0" normalizeH="0" baseline="3000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nl-NL" sz="1400" b="0" i="0" u="none" strike="noStrike" kern="1200" cap="none" spc="0" normalizeH="0" baseline="30000" noProof="0" dirty="0">
                <a:ln>
                  <a:noFill/>
                </a:ln>
                <a:solidFill>
                  <a:srgbClr val="FFFFFF"/>
                </a:solidFill>
                <a:effectLst/>
                <a:uLnTx/>
                <a:uFillTx/>
                <a:latin typeface="Arial" panose="020B0604020202020204"/>
                <a:ea typeface="+mn-ea"/>
                <a:cs typeface="+mn-cs"/>
              </a:rPr>
              <a:t>Amsterdam, Brussels, London, Luxembourg, New York, Paris, Rotterdam, Zurich</a:t>
            </a:r>
            <a:endParaRPr kumimoji="0" lang="en-NL"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5601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L One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fr-FR" noProof="0"/>
              <a:t>Click to </a:t>
            </a:r>
            <a:r>
              <a:rPr lang="fr-FR" noProof="0" err="1"/>
              <a:t>edit</a:t>
            </a:r>
            <a:r>
              <a:rPr lang="fr-FR" noProof="0"/>
              <a:t> Master </a:t>
            </a:r>
            <a:r>
              <a:rPr lang="fr-FR" noProof="0" err="1"/>
              <a:t>title</a:t>
            </a:r>
            <a:r>
              <a:rPr lang="fr-FR" noProof="0"/>
              <a:t> style</a:t>
            </a:r>
            <a:endParaRPr lang="fr-FR"/>
          </a:p>
        </p:txBody>
      </p:sp>
      <p:sp>
        <p:nvSpPr>
          <p:cNvPr id="7" name="Text Placeholder 6"/>
          <p:cNvSpPr>
            <a:spLocks noGrp="1"/>
          </p:cNvSpPr>
          <p:nvPr>
            <p:ph type="body" sz="quarter" idx="13" hasCustomPrompt="1"/>
          </p:nvPr>
        </p:nvSpPr>
        <p:spPr>
          <a:xfrm>
            <a:off x="982663" y="1124744"/>
            <a:ext cx="8208962" cy="2041585"/>
          </a:xfrm>
        </p:spPr>
        <p:txBody>
          <a:bodyPr>
            <a:spAutoFit/>
          </a:bodyPr>
          <a:lstStyle>
            <a:lvl5pPr>
              <a:defRPr baseline="0"/>
            </a:lvl5pPr>
          </a:lstStyle>
          <a:p>
            <a:pPr lvl="0"/>
            <a:r>
              <a:rPr lang="fr-FR"/>
              <a:t>Edit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r>
              <a:rPr lang="fr-FR" noProof="0"/>
              <a:t> - </a:t>
            </a:r>
            <a:r>
              <a:rPr lang="fr-FR" noProof="0" err="1"/>
              <a:t>Paragraph</a:t>
            </a:r>
            <a:r>
              <a:rPr lang="fr-FR" noProof="0"/>
              <a:t> header</a:t>
            </a:r>
            <a:endParaRPr lang="fr-FR"/>
          </a:p>
          <a:p>
            <a:pPr lvl="5"/>
            <a:r>
              <a:rPr lang="fr-FR" err="1"/>
              <a:t>Sixth</a:t>
            </a:r>
            <a:r>
              <a:rPr lang="fr-FR"/>
              <a:t> </a:t>
            </a:r>
            <a:r>
              <a:rPr lang="fr-FR" err="1"/>
              <a:t>level</a:t>
            </a:r>
            <a:r>
              <a:rPr lang="fr-FR" noProof="0"/>
              <a:t> - </a:t>
            </a:r>
            <a:r>
              <a:rPr lang="fr-FR" noProof="0" err="1"/>
              <a:t>Paragraph</a:t>
            </a:r>
            <a:r>
              <a:rPr lang="fr-FR" noProof="0"/>
              <a:t> header</a:t>
            </a:r>
            <a:endParaRPr lang="fr-FR"/>
          </a:p>
        </p:txBody>
      </p:sp>
      <p:sp>
        <p:nvSpPr>
          <p:cNvPr id="3" name="Footer Placeholder 2">
            <a:extLst>
              <a:ext uri="{FF2B5EF4-FFF2-40B4-BE49-F238E27FC236}">
                <a16:creationId xmlns:a16="http://schemas.microsoft.com/office/drawing/2014/main" id="{3FAA791A-EA9C-42D6-A91C-16B040CC7BC0}"/>
              </a:ext>
            </a:extLst>
          </p:cNvPr>
          <p:cNvSpPr>
            <a:spLocks noGrp="1"/>
          </p:cNvSpPr>
          <p:nvPr>
            <p:ph type="ftr" sz="quarter" idx="14"/>
          </p:nvPr>
        </p:nvSpPr>
        <p:spPr/>
        <p:txBody>
          <a:bodyPr/>
          <a:lstStyle/>
          <a:p>
            <a:r>
              <a:rPr lang="en-GB" cap="none" err="1">
                <a:solidFill>
                  <a:schemeClr val="bg2"/>
                </a:solidFill>
              </a:rPr>
              <a:t>Loyens</a:t>
            </a:r>
            <a:r>
              <a:rPr lang="en-GB" cap="none">
                <a:solidFill>
                  <a:schemeClr val="bg2"/>
                </a:solidFill>
              </a:rPr>
              <a:t> &amp; </a:t>
            </a:r>
            <a:r>
              <a:rPr lang="en-GB" cap="none" err="1">
                <a:solidFill>
                  <a:schemeClr val="bg2"/>
                </a:solidFill>
              </a:rPr>
              <a:t>Loeff</a:t>
            </a:r>
            <a:r>
              <a:rPr lang="en-GB" cap="none">
                <a:solidFill>
                  <a:schemeClr val="bg2"/>
                </a:solidFill>
              </a:rPr>
              <a:t> BV/SRL – Fun with Funds – IM Team – Brussels – 12/06/2025</a:t>
            </a:r>
          </a:p>
        </p:txBody>
      </p:sp>
    </p:spTree>
    <p:extLst>
      <p:ext uri="{BB962C8B-B14F-4D97-AF65-F5344CB8AC3E}">
        <p14:creationId xmlns:p14="http://schemas.microsoft.com/office/powerpoint/2010/main" val="66936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4" name="Content Placeholder 3">
            <a:extLst>
              <a:ext uri="{FF2B5EF4-FFF2-40B4-BE49-F238E27FC236}">
                <a16:creationId xmlns:a16="http://schemas.microsoft.com/office/drawing/2014/main" id="{228366D9-C9CF-AAF5-0557-6BD72A7B5AB0}"/>
              </a:ext>
            </a:extLst>
          </p:cNvPr>
          <p:cNvSpPr>
            <a:spLocks noGrp="1"/>
          </p:cNvSpPr>
          <p:nvPr>
            <p:ph sz="quarter" idx="10"/>
          </p:nvPr>
        </p:nvSpPr>
        <p:spPr>
          <a:xfrm>
            <a:off x="731838" y="981075"/>
            <a:ext cx="8243887"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0592A28F-1AAC-7CFE-BD38-2301E911245C}"/>
              </a:ext>
            </a:extLst>
          </p:cNvPr>
          <p:cNvSpPr>
            <a:spLocks noGrp="1"/>
          </p:cNvSpPr>
          <p:nvPr>
            <p:ph type="ftr" sz="quarter" idx="11"/>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175094731"/>
      </p:ext>
    </p:extLst>
  </p:cSld>
  <p:clrMapOvr>
    <a:masterClrMapping/>
  </p:clrMapOvr>
  <p:extLst>
    <p:ext uri="{DCECCB84-F9BA-43D5-87BE-67443E8EF086}">
      <p15:sldGuideLst xmlns:p15="http://schemas.microsoft.com/office/powerpoint/2012/main">
        <p15:guide id="8" pos="3840" userDrawn="1">
          <p15:clr>
            <a:srgbClr val="F26B43"/>
          </p15:clr>
        </p15:guide>
        <p15:guide id="9" pos="166" userDrawn="1">
          <p15:clr>
            <a:srgbClr val="FBAE40"/>
          </p15:clr>
        </p15:guide>
        <p15:guide id="10" pos="7514" userDrawn="1">
          <p15:clr>
            <a:srgbClr val="FBAE40"/>
          </p15:clr>
        </p15:guide>
        <p15:guide id="11" pos="3659" userDrawn="1">
          <p15:clr>
            <a:srgbClr val="FBAE40"/>
          </p15:clr>
        </p15:guide>
        <p15:guide id="12" pos="4021" userDrawn="1">
          <p15:clr>
            <a:srgbClr val="FBAE40"/>
          </p15:clr>
        </p15:guide>
        <p15:guide id="13" orient="horz" pos="618" userDrawn="1">
          <p15:clr>
            <a:srgbClr val="F26B43"/>
          </p15:clr>
        </p15:guide>
        <p15:guide id="14" orient="horz" pos="187" userDrawn="1">
          <p15:clr>
            <a:srgbClr val="FBAE40"/>
          </p15:clr>
        </p15:guide>
        <p15:guide id="15" pos="461" userDrawn="1">
          <p15:clr>
            <a:srgbClr val="F26B43"/>
          </p15:clr>
        </p15:guide>
        <p15:guide id="16" pos="7219" userDrawn="1">
          <p15:clr>
            <a:srgbClr val="F26B43"/>
          </p15:clr>
        </p15:guide>
        <p15:guide id="17" pos="5654" userDrawn="1">
          <p15:clr>
            <a:srgbClr val="5ACBF0"/>
          </p15:clr>
        </p15:guide>
        <p15:guide id="19" orient="horz" pos="3929"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5" name="Content Placeholder 4">
            <a:extLst>
              <a:ext uri="{FF2B5EF4-FFF2-40B4-BE49-F238E27FC236}">
                <a16:creationId xmlns:a16="http://schemas.microsoft.com/office/drawing/2014/main" id="{9187C0A6-10A8-61F8-DA36-4847CE601D39}"/>
              </a:ext>
            </a:extLst>
          </p:cNvPr>
          <p:cNvSpPr>
            <a:spLocks noGrp="1"/>
          </p:cNvSpPr>
          <p:nvPr>
            <p:ph sz="quarter" idx="12"/>
          </p:nvPr>
        </p:nvSpPr>
        <p:spPr>
          <a:xfrm>
            <a:off x="731837" y="981075"/>
            <a:ext cx="5076825"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4">
            <a:extLst>
              <a:ext uri="{FF2B5EF4-FFF2-40B4-BE49-F238E27FC236}">
                <a16:creationId xmlns:a16="http://schemas.microsoft.com/office/drawing/2014/main" id="{69D0A9D3-4A0F-AAA3-2B8D-9E0D70B22A70}"/>
              </a:ext>
            </a:extLst>
          </p:cNvPr>
          <p:cNvSpPr>
            <a:spLocks noGrp="1"/>
          </p:cNvSpPr>
          <p:nvPr>
            <p:ph sz="quarter" idx="13"/>
          </p:nvPr>
        </p:nvSpPr>
        <p:spPr>
          <a:xfrm>
            <a:off x="6383338" y="981075"/>
            <a:ext cx="5076825"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DD756E38-0120-100B-9F4D-6C3CAB70C341}"/>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949766777"/>
      </p:ext>
    </p:extLst>
  </p:cSld>
  <p:clrMapOvr>
    <a:masterClrMapping/>
  </p:clrMapOvr>
  <p:extLst>
    <p:ext uri="{DCECCB84-F9BA-43D5-87BE-67443E8EF086}">
      <p15:sldGuideLst xmlns:p15="http://schemas.microsoft.com/office/powerpoint/2012/main">
        <p15:guide id="7" orient="horz" pos="618" userDrawn="1">
          <p15:clr>
            <a:srgbClr val="F26B43"/>
          </p15:clr>
        </p15:guide>
        <p15:guide id="8" pos="3840" userDrawn="1">
          <p15:clr>
            <a:srgbClr val="F26B43"/>
          </p15:clr>
        </p15:guide>
        <p15:guide id="9" pos="3659" userDrawn="1">
          <p15:clr>
            <a:srgbClr val="FBAE40"/>
          </p15:clr>
        </p15:guide>
        <p15:guide id="10" pos="4021" userDrawn="1">
          <p15:clr>
            <a:srgbClr val="FBAE40"/>
          </p15:clr>
        </p15:guide>
        <p15:guide id="12" orient="horz" pos="3929" userDrawn="1">
          <p15:clr>
            <a:srgbClr val="F26B43"/>
          </p15:clr>
        </p15:guide>
        <p15:guide id="13" pos="461" userDrawn="1">
          <p15:clr>
            <a:srgbClr val="F26B43"/>
          </p15:clr>
        </p15:guide>
        <p15:guide id="14" pos="7219" userDrawn="1">
          <p15:clr>
            <a:srgbClr val="F26B43"/>
          </p15:clr>
        </p15:guide>
        <p15:guide id="15" pos="7514" userDrawn="1">
          <p15:clr>
            <a:srgbClr val="FBAE40"/>
          </p15:clr>
        </p15:guide>
        <p15:guide id="16" pos="166" userDrawn="1">
          <p15:clr>
            <a:srgbClr val="FBAE40"/>
          </p15:clr>
        </p15:guide>
        <p15:guide id="17" orient="horz" pos="1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12 p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4" name="Content Placeholder 3">
            <a:extLst>
              <a:ext uri="{FF2B5EF4-FFF2-40B4-BE49-F238E27FC236}">
                <a16:creationId xmlns:a16="http://schemas.microsoft.com/office/drawing/2014/main" id="{0CDA4C68-2953-FA80-B26C-FAE8E76CFD31}"/>
              </a:ext>
            </a:extLst>
          </p:cNvPr>
          <p:cNvSpPr>
            <a:spLocks noGrp="1"/>
          </p:cNvSpPr>
          <p:nvPr>
            <p:ph sz="quarter" idx="12"/>
          </p:nvPr>
        </p:nvSpPr>
        <p:spPr>
          <a:xfrm>
            <a:off x="731836" y="981073"/>
            <a:ext cx="5076827" cy="5256213"/>
          </a:xfrm>
        </p:spPr>
        <p:txBody>
          <a:bodyPr/>
          <a:lstStyle>
            <a:lvl1pPr>
              <a:defRPr sz="1200"/>
            </a:lvl1pPr>
            <a:lvl2pPr>
              <a:defRPr sz="1200"/>
            </a:lvl2pPr>
            <a:lvl3pPr>
              <a:defRPr sz="1200"/>
            </a:lvl3pPr>
            <a:lvl4pPr>
              <a:defRPr sz="1200"/>
            </a:lvl4pPr>
            <a:lvl5pPr>
              <a:defRPr sz="1200"/>
            </a:lvl5pPr>
            <a:lvl6pPr>
              <a:defRPr sz="1200"/>
            </a:lvl6pPr>
            <a:lvl7pPr marL="180000" indent="-180000">
              <a:defRPr sz="1200"/>
            </a:lvl7pPr>
            <a:lvl8pPr marL="360000" indent="-180000">
              <a:buAutoNum type="alphaLcPeriod"/>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
        <p:nvSpPr>
          <p:cNvPr id="3" name="Content Placeholder 3">
            <a:extLst>
              <a:ext uri="{FF2B5EF4-FFF2-40B4-BE49-F238E27FC236}">
                <a16:creationId xmlns:a16="http://schemas.microsoft.com/office/drawing/2014/main" id="{D9EFB7D0-8471-E2B8-1BB7-8308BFF8BEE1}"/>
              </a:ext>
            </a:extLst>
          </p:cNvPr>
          <p:cNvSpPr>
            <a:spLocks noGrp="1"/>
          </p:cNvSpPr>
          <p:nvPr>
            <p:ph sz="quarter" idx="13"/>
          </p:nvPr>
        </p:nvSpPr>
        <p:spPr>
          <a:xfrm>
            <a:off x="6383339" y="981073"/>
            <a:ext cx="5076827" cy="5256213"/>
          </a:xfrm>
        </p:spPr>
        <p:txBody>
          <a:bodyPr/>
          <a:lstStyle>
            <a:lvl1pPr>
              <a:defRPr sz="1200"/>
            </a:lvl1pPr>
            <a:lvl2pPr>
              <a:defRPr sz="1200"/>
            </a:lvl2pPr>
            <a:lvl3pPr>
              <a:defRPr sz="1200"/>
            </a:lvl3pPr>
            <a:lvl4pPr>
              <a:defRPr sz="1200"/>
            </a:lvl4pPr>
            <a:lvl5pPr>
              <a:defRPr sz="1200"/>
            </a:lvl5pPr>
            <a:lvl6pPr>
              <a:defRPr sz="1200"/>
            </a:lvl6pPr>
            <a:lvl7pPr marL="180000" indent="-180000">
              <a:defRPr sz="1200"/>
            </a:lvl7pPr>
            <a:lvl8pPr marL="360000" indent="-180000">
              <a:buAutoNum type="alphaLcPeriod"/>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
        <p:nvSpPr>
          <p:cNvPr id="5" name="Footer Placeholder 4">
            <a:extLst>
              <a:ext uri="{FF2B5EF4-FFF2-40B4-BE49-F238E27FC236}">
                <a16:creationId xmlns:a16="http://schemas.microsoft.com/office/drawing/2014/main" id="{55C02439-D3BD-430F-C1C7-5786EE238FEB}"/>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617090344"/>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365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4021" userDrawn="1">
          <p15:clr>
            <a:srgbClr val="FBAE40"/>
          </p15:clr>
        </p15:guide>
        <p15:guide id="15" orient="horz" pos="618" userDrawn="1">
          <p15:clr>
            <a:srgbClr val="F26B43"/>
          </p15:clr>
        </p15:guide>
        <p15:guide id="16" orient="horz" pos="18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4" name="Content Placeholder 3">
            <a:extLst>
              <a:ext uri="{FF2B5EF4-FFF2-40B4-BE49-F238E27FC236}">
                <a16:creationId xmlns:a16="http://schemas.microsoft.com/office/drawing/2014/main" id="{0CDA4C68-2953-FA80-B26C-FAE8E76CFD31}"/>
              </a:ext>
            </a:extLst>
          </p:cNvPr>
          <p:cNvSpPr>
            <a:spLocks noGrp="1"/>
          </p:cNvSpPr>
          <p:nvPr>
            <p:ph sz="quarter" idx="12"/>
          </p:nvPr>
        </p:nvSpPr>
        <p:spPr>
          <a:xfrm>
            <a:off x="731835"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3">
            <a:extLst>
              <a:ext uri="{FF2B5EF4-FFF2-40B4-BE49-F238E27FC236}">
                <a16:creationId xmlns:a16="http://schemas.microsoft.com/office/drawing/2014/main" id="{77E1B77F-90A7-A7B3-41C0-763B57A70DFC}"/>
              </a:ext>
            </a:extLst>
          </p:cNvPr>
          <p:cNvSpPr>
            <a:spLocks noGrp="1"/>
          </p:cNvSpPr>
          <p:nvPr>
            <p:ph sz="quarter" idx="13"/>
          </p:nvPr>
        </p:nvSpPr>
        <p:spPr>
          <a:xfrm>
            <a:off x="4493999"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a:extLst>
              <a:ext uri="{FF2B5EF4-FFF2-40B4-BE49-F238E27FC236}">
                <a16:creationId xmlns:a16="http://schemas.microsoft.com/office/drawing/2014/main" id="{42DC2991-64A2-2332-C11E-B7B59F2FF372}"/>
              </a:ext>
            </a:extLst>
          </p:cNvPr>
          <p:cNvSpPr>
            <a:spLocks noGrp="1"/>
          </p:cNvSpPr>
          <p:nvPr>
            <p:ph sz="quarter" idx="14"/>
          </p:nvPr>
        </p:nvSpPr>
        <p:spPr>
          <a:xfrm>
            <a:off x="8256163"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C4CD3B5A-251B-642D-F14A-63002B400333}"/>
              </a:ext>
            </a:extLst>
          </p:cNvPr>
          <p:cNvSpPr>
            <a:spLocks noGrp="1"/>
          </p:cNvSpPr>
          <p:nvPr>
            <p:ph type="ftr" sz="quarter" idx="15"/>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308439327"/>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247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2819" userDrawn="1">
          <p15:clr>
            <a:srgbClr val="FBAE40"/>
          </p15:clr>
        </p15:guide>
        <p15:guide id="15" orient="horz" pos="618" userDrawn="1">
          <p15:clr>
            <a:srgbClr val="F26B43"/>
          </p15:clr>
        </p15:guide>
        <p15:guide id="16" orient="horz" pos="187" userDrawn="1">
          <p15:clr>
            <a:srgbClr val="FBAE40"/>
          </p15:clr>
        </p15:guide>
        <p15:guide id="17" pos="4861" userDrawn="1">
          <p15:clr>
            <a:srgbClr val="FBAE40"/>
          </p15:clr>
        </p15:guide>
        <p15:guide id="18" pos="520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Footer Placeholder 2">
            <a:extLst>
              <a:ext uri="{FF2B5EF4-FFF2-40B4-BE49-F238E27FC236}">
                <a16:creationId xmlns:a16="http://schemas.microsoft.com/office/drawing/2014/main" id="{2A775253-22B3-15C2-267F-93A9DFB4E712}"/>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004918369"/>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4" name="Footer Placeholder 3">
            <a:extLst>
              <a:ext uri="{FF2B5EF4-FFF2-40B4-BE49-F238E27FC236}">
                <a16:creationId xmlns:a16="http://schemas.microsoft.com/office/drawing/2014/main" id="{4D559E7D-40D5-53C3-C659-370C2AEB4559}"/>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811997080"/>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Tijdelijke aanduiding voor dianummer 5"/>
          <p:cNvSpPr txBox="1">
            <a:spLocks/>
          </p:cNvSpPr>
          <p:nvPr/>
        </p:nvSpPr>
        <p:spPr>
          <a:xfrm>
            <a:off x="11495074" y="6664295"/>
            <a:ext cx="431814" cy="110800"/>
          </a:xfrm>
          <a:prstGeom prst="rect">
            <a:avLst/>
          </a:prstGeom>
        </p:spPr>
        <p:txBody>
          <a:bodyPr vert="horz" wrap="square" lIns="0" tIns="0" rIns="0" bIns="0" rtlCol="0" anchor="t" anchorCtr="0">
            <a:spAutoFit/>
          </a:bodyPr>
          <a:lstStyle>
            <a:defPPr>
              <a:defRPr lang="nl-NL"/>
            </a:defPPr>
            <a:lvl1pPr marL="0" algn="r" defTabSz="914400" rtl="0" eaLnBrk="1" latinLnBrk="0" hangingPunct="1">
              <a:lnSpc>
                <a:spcPct val="90000"/>
              </a:lnSpc>
              <a:defRPr sz="10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D39FBE-7E65-4D18-A44A-8465C1652DD6}" type="slidenum">
              <a:rPr lang="en-GB" sz="800" smtClean="0">
                <a:solidFill>
                  <a:schemeClr val="tx2">
                    <a:lumMod val="40000"/>
                    <a:lumOff val="60000"/>
                  </a:schemeClr>
                </a:solidFill>
              </a:rPr>
              <a:pPr/>
              <a:t>‹#›</a:t>
            </a:fld>
            <a:endParaRPr lang="en-GB" sz="800" dirty="0">
              <a:solidFill>
                <a:schemeClr val="tx2">
                  <a:lumMod val="40000"/>
                  <a:lumOff val="60000"/>
                </a:schemeClr>
              </a:solidFill>
            </a:endParaRPr>
          </a:p>
        </p:txBody>
      </p:sp>
      <p:sp>
        <p:nvSpPr>
          <p:cNvPr id="2" name="Tijdelijke aanduiding voor titel 1"/>
          <p:cNvSpPr>
            <a:spLocks noGrp="1"/>
          </p:cNvSpPr>
          <p:nvPr>
            <p:ph type="title"/>
          </p:nvPr>
        </p:nvSpPr>
        <p:spPr>
          <a:xfrm>
            <a:off x="265732" y="299033"/>
            <a:ext cx="9646691" cy="287771"/>
          </a:xfrm>
          <a:prstGeom prst="rect">
            <a:avLst/>
          </a:prstGeom>
        </p:spPr>
        <p:txBody>
          <a:bodyPr vert="horz" wrap="square" lIns="0" tIns="0" rIns="0" bIns="0" rtlCol="0" anchor="t" anchorCtr="0">
            <a:noAutofit/>
          </a:bodyPr>
          <a:lstStyle/>
          <a:p>
            <a:r>
              <a:rPr lang="en-US" noProof="0" dirty="0"/>
              <a:t>Click to edit Master title style</a:t>
            </a:r>
            <a:endParaRPr lang="en-GB" noProof="0" dirty="0"/>
          </a:p>
        </p:txBody>
      </p:sp>
      <p:sp>
        <p:nvSpPr>
          <p:cNvPr id="3" name="Tijdelijke aanduiding voor tekst 2"/>
          <p:cNvSpPr>
            <a:spLocks noGrp="1"/>
          </p:cNvSpPr>
          <p:nvPr>
            <p:ph type="body" idx="1"/>
          </p:nvPr>
        </p:nvSpPr>
        <p:spPr>
          <a:xfrm>
            <a:off x="731838" y="981075"/>
            <a:ext cx="8243887" cy="5256000"/>
          </a:xfrm>
          <a:prstGeom prst="rect">
            <a:avLst/>
          </a:prstGeom>
        </p:spPr>
        <p:txBody>
          <a:bodyPr vert="horz" wrap="square"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 </a:t>
            </a:r>
          </a:p>
          <a:p>
            <a:pPr lvl="6"/>
            <a:r>
              <a:rPr lang="en-US" noProof="0" dirty="0"/>
              <a:t>Seventh level</a:t>
            </a:r>
          </a:p>
          <a:p>
            <a:pPr lvl="7"/>
            <a:r>
              <a:rPr lang="en-US" noProof="0" dirty="0"/>
              <a:t>Eighth level</a:t>
            </a:r>
          </a:p>
          <a:p>
            <a:pPr lvl="8"/>
            <a:r>
              <a:rPr lang="en-US" noProof="0" dirty="0"/>
              <a:t>Nineth level</a:t>
            </a:r>
            <a:endParaRPr lang="en-GB" noProof="0"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66700" y="6636597"/>
            <a:ext cx="10519480" cy="138498"/>
          </a:xfrm>
          <a:prstGeom prst="rect">
            <a:avLst/>
          </a:prstGeom>
        </p:spPr>
        <p:txBody>
          <a:bodyPr vert="horz" wrap="square" lIns="0" tIns="0" rIns="0" bIns="0" rtlCol="0" anchor="t" anchorCtr="0">
            <a:noAutofit/>
          </a:bodyPr>
          <a:lstStyle>
            <a:lvl1pPr algn="l">
              <a:defRPr sz="900">
                <a:solidFill>
                  <a:schemeClr val="tx2">
                    <a:lumMod val="40000"/>
                    <a:lumOff val="60000"/>
                  </a:schemeClr>
                </a:solidFill>
              </a:defRPr>
            </a:lvl1pPr>
          </a:lstStyle>
          <a:p>
            <a:r>
              <a:rPr lang="en-GB"/>
              <a:t>Loyens &amp; Loeff - Title presentation - Name presenter - Sector team - City - DD/MM/YYYY - DMS#</a:t>
            </a:r>
            <a:endParaRPr lang="en-GB" dirty="0"/>
          </a:p>
        </p:txBody>
      </p:sp>
      <p:cxnSp>
        <p:nvCxnSpPr>
          <p:cNvPr id="101" name="Straight Connector 100">
            <a:extLst>
              <a:ext uri="{FF2B5EF4-FFF2-40B4-BE49-F238E27FC236}">
                <a16:creationId xmlns:a16="http://schemas.microsoft.com/office/drawing/2014/main" id="{DCCB8C28-2626-1EB0-CDDD-D432C8352AA2}"/>
              </a:ext>
              <a:ext uri="{C183D7F6-B498-43B3-948B-1728B52AA6E4}">
                <adec:decorative xmlns:adec="http://schemas.microsoft.com/office/drawing/2017/decorative" val="1"/>
              </a:ext>
            </a:extLst>
          </p:cNvPr>
          <p:cNvCxnSpPr>
            <a:cxnSpLocks/>
          </p:cNvCxnSpPr>
          <p:nvPr userDrawn="1"/>
        </p:nvCxnSpPr>
        <p:spPr>
          <a:xfrm flipH="1">
            <a:off x="266700" y="683460"/>
            <a:ext cx="116619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Small L&amp;L Logo">
            <a:extLst>
              <a:ext uri="{FF2B5EF4-FFF2-40B4-BE49-F238E27FC236}">
                <a16:creationId xmlns:a16="http://schemas.microsoft.com/office/drawing/2014/main" id="{15F84421-FC9A-AF0C-5380-72E690B8EB22}"/>
              </a:ext>
              <a:ext uri="{C183D7F6-B498-43B3-948B-1728B52AA6E4}">
                <adec:decorative xmlns:adec="http://schemas.microsoft.com/office/drawing/2017/decorative" val="1"/>
              </a:ext>
            </a:extLst>
          </p:cNvPr>
          <p:cNvGrpSpPr/>
          <p:nvPr/>
        </p:nvGrpSpPr>
        <p:grpSpPr>
          <a:xfrm>
            <a:off x="10410733" y="304161"/>
            <a:ext cx="1518020" cy="240402"/>
            <a:chOff x="756000" y="277699"/>
            <a:chExt cx="2003339" cy="317260"/>
          </a:xfrm>
          <a:solidFill>
            <a:srgbClr val="06357A"/>
          </a:solidFill>
        </p:grpSpPr>
        <p:sp>
          <p:nvSpPr>
            <p:cNvPr id="19" name="Freeform: Shape 18">
              <a:extLst>
                <a:ext uri="{FF2B5EF4-FFF2-40B4-BE49-F238E27FC236}">
                  <a16:creationId xmlns:a16="http://schemas.microsoft.com/office/drawing/2014/main" id="{17CCCF84-0CEC-EACD-0010-1A6371CE5E8C}"/>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C1ECC2-DFD7-DBFF-4E0F-199867E4E6A2}"/>
                </a:ext>
              </a:extLst>
            </p:cNvPr>
            <p:cNvSpPr/>
            <p:nvPr/>
          </p:nvSpPr>
          <p:spPr>
            <a:xfrm>
              <a:off x="2018518" y="400019"/>
              <a:ext cx="101459" cy="160680"/>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C4EA3A4-D0D4-9195-78F5-FD1E09B00806}"/>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0222644-5922-46D8-245F-B13D6CAA9B8E}"/>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1F46FCC-1B47-745A-10A4-8DCEDD91B51D}"/>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922D005-A9C1-7B57-ABFA-0C31D1189FCF}"/>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6F29F5B-039F-4107-CCCC-A897662C120B}"/>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2B6A854-0E3E-E1BE-5DCB-6ADD336AF0FB}"/>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8312148-0FFD-6759-7CCF-DF59D5694227}"/>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5746BF5-05C2-48B6-36B9-E32CC8225D14}"/>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148A4DF-7632-0985-F780-865F89773F9F}"/>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A87C530-CE4C-31F9-30D4-AD8BDBB8625D}"/>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a:p>
          </p:txBody>
        </p:sp>
      </p:grpSp>
    </p:spTree>
    <p:extLst>
      <p:ext uri="{BB962C8B-B14F-4D97-AF65-F5344CB8AC3E}">
        <p14:creationId xmlns:p14="http://schemas.microsoft.com/office/powerpoint/2010/main" val="2463893053"/>
      </p:ext>
    </p:extLst>
  </p:cSld>
  <p:clrMap bg1="lt1" tx1="dk1" bg2="lt2" tx2="dk2" accent1="accent1" accent2="accent2" accent3="accent3" accent4="accent4" accent5="accent5" accent6="accent6" hlink="hlink" folHlink="folHlink"/>
  <p:sldLayoutIdLst>
    <p:sldLayoutId id="2147483772" r:id="rId1"/>
    <p:sldLayoutId id="2147483778" r:id="rId2"/>
    <p:sldLayoutId id="2147483779" r:id="rId3"/>
    <p:sldLayoutId id="2147483773" r:id="rId4"/>
    <p:sldLayoutId id="2147483780" r:id="rId5"/>
    <p:sldLayoutId id="2147483781" r:id="rId6"/>
    <p:sldLayoutId id="2147483795" r:id="rId7"/>
    <p:sldLayoutId id="2147483796" r:id="rId8"/>
    <p:sldLayoutId id="2147483792" r:id="rId9"/>
    <p:sldLayoutId id="2147483803" r:id="rId10"/>
    <p:sldLayoutId id="2147483805" r:id="rId11"/>
    <p:sldLayoutId id="2147483797" r:id="rId12"/>
    <p:sldLayoutId id="2147483798" r:id="rId13"/>
    <p:sldLayoutId id="2147483804" r:id="rId14"/>
    <p:sldLayoutId id="2147483782" r:id="rId15"/>
    <p:sldLayoutId id="2147483783" r:id="rId16"/>
    <p:sldLayoutId id="2147483784" r:id="rId17"/>
    <p:sldLayoutId id="2147483785" r:id="rId18"/>
    <p:sldLayoutId id="2147483800" r:id="rId19"/>
    <p:sldLayoutId id="2147483801" r:id="rId20"/>
    <p:sldLayoutId id="2147483774" r:id="rId21"/>
    <p:sldLayoutId id="2147483775" r:id="rId22"/>
    <p:sldLayoutId id="2147483776" r:id="rId23"/>
    <p:sldLayoutId id="2147483777" r:id="rId24"/>
    <p:sldLayoutId id="2147483802" r:id="rId25"/>
    <p:sldLayoutId id="2147483794" r:id="rId26"/>
    <p:sldLayoutId id="2147483790" r:id="rId27"/>
    <p:sldLayoutId id="2147483791" r:id="rId28"/>
    <p:sldLayoutId id="2147483793" r:id="rId29"/>
    <p:sldLayoutId id="2147483799" r:id="rId30"/>
    <p:sldLayoutId id="2147483806" r:id="rId31"/>
    <p:sldLayoutId id="2147483807" r:id="rId32"/>
  </p:sldLayoutIdLst>
  <p:hf hdr="0" dt="0"/>
  <p:txStyles>
    <p:titleStyle>
      <a:lvl1pPr algn="l" defTabSz="914400" rtl="0" eaLnBrk="1" latinLnBrk="0" hangingPunct="1">
        <a:lnSpc>
          <a:spcPct val="85000"/>
        </a:lnSpc>
        <a:spcBef>
          <a:spcPct val="0"/>
        </a:spcBef>
        <a:buNone/>
        <a:defRPr sz="2200" kern="1200">
          <a:solidFill>
            <a:schemeClr val="bg2"/>
          </a:solidFill>
          <a:latin typeface="+mj-lt"/>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monkey.wolterskluwer.com/fr/browse/csh-da-filter!WKBE-LTR-DOCS-PHC-5854d2024190c7b42ae729d08dc5b490/lf3715-4/explore/lf114950-0"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797-BC08-3F08-5D73-6F90B29B22B0}"/>
              </a:ext>
            </a:extLst>
          </p:cNvPr>
          <p:cNvSpPr>
            <a:spLocks noGrp="1"/>
          </p:cNvSpPr>
          <p:nvPr>
            <p:ph type="title"/>
          </p:nvPr>
        </p:nvSpPr>
        <p:spPr>
          <a:xfrm>
            <a:off x="519764" y="1364301"/>
            <a:ext cx="3379993" cy="2620753"/>
          </a:xfrm>
        </p:spPr>
        <p:txBody>
          <a:bodyPr/>
          <a:lstStyle/>
          <a:p>
            <a:pPr algn="ctr"/>
            <a:r>
              <a:rPr lang="fr-FR" sz="1600" dirty="0"/>
              <a:t>Nouvelle taxe sur les plus-values:  impact sur les structures de </a:t>
            </a:r>
            <a:r>
              <a:rPr lang="fr-FR" sz="1600" i="1" noProof="0" dirty="0" err="1"/>
              <a:t>private</a:t>
            </a:r>
            <a:r>
              <a:rPr lang="fr-FR" sz="1600" i="1" noProof="0" dirty="0"/>
              <a:t> </a:t>
            </a:r>
            <a:r>
              <a:rPr lang="fr-FR" sz="1600" i="1" noProof="0" dirty="0" err="1"/>
              <a:t>equity</a:t>
            </a:r>
            <a:br>
              <a:rPr lang="fr-FR" sz="1600" i="1" noProof="0" dirty="0"/>
            </a:br>
            <a:br>
              <a:rPr lang="fr-FR" sz="1600" i="1" dirty="0"/>
            </a:br>
            <a:br>
              <a:rPr lang="fr-FR" sz="1600" i="1" dirty="0"/>
            </a:br>
            <a:r>
              <a:rPr lang="fr-FR" sz="1600" dirty="0"/>
              <a:t>Nouveau r</a:t>
            </a:r>
            <a:r>
              <a:rPr lang="fr-FR" sz="1600" noProof="0" dirty="0" err="1"/>
              <a:t>égime</a:t>
            </a:r>
            <a:r>
              <a:rPr lang="fr-FR" sz="1600" noProof="0" dirty="0"/>
              <a:t> </a:t>
            </a:r>
            <a:r>
              <a:rPr lang="fr-FR" sz="1600" i="1" noProof="0" dirty="0"/>
              <a:t>carried interest</a:t>
            </a:r>
          </a:p>
        </p:txBody>
      </p:sp>
      <p:sp>
        <p:nvSpPr>
          <p:cNvPr id="4" name="Text Placeholder 3">
            <a:extLst>
              <a:ext uri="{FF2B5EF4-FFF2-40B4-BE49-F238E27FC236}">
                <a16:creationId xmlns:a16="http://schemas.microsoft.com/office/drawing/2014/main" id="{12AC50C5-2047-7171-35B9-AEEED23EA4E4}"/>
              </a:ext>
            </a:extLst>
          </p:cNvPr>
          <p:cNvSpPr>
            <a:spLocks noGrp="1"/>
          </p:cNvSpPr>
          <p:nvPr>
            <p:ph type="body" sz="quarter" idx="14"/>
          </p:nvPr>
        </p:nvSpPr>
        <p:spPr>
          <a:xfrm>
            <a:off x="730675" y="5236575"/>
            <a:ext cx="3169081" cy="138499"/>
          </a:xfrm>
        </p:spPr>
        <p:txBody>
          <a:bodyPr/>
          <a:lstStyle/>
          <a:p>
            <a:r>
              <a:rPr lang="fr-FR" sz="1400" b="1" noProof="0" dirty="0"/>
              <a:t>International Fiscal Association </a:t>
            </a:r>
          </a:p>
        </p:txBody>
      </p:sp>
      <p:sp>
        <p:nvSpPr>
          <p:cNvPr id="5" name="Text Placeholder 4">
            <a:extLst>
              <a:ext uri="{FF2B5EF4-FFF2-40B4-BE49-F238E27FC236}">
                <a16:creationId xmlns:a16="http://schemas.microsoft.com/office/drawing/2014/main" id="{CD1946FE-EED0-6B18-5E45-37DEF3AB0642}"/>
              </a:ext>
            </a:extLst>
          </p:cNvPr>
          <p:cNvSpPr>
            <a:spLocks noGrp="1"/>
          </p:cNvSpPr>
          <p:nvPr>
            <p:ph type="body" sz="quarter" idx="19"/>
          </p:nvPr>
        </p:nvSpPr>
        <p:spPr>
          <a:xfrm>
            <a:off x="723076" y="5493699"/>
            <a:ext cx="3169081" cy="138499"/>
          </a:xfrm>
        </p:spPr>
        <p:txBody>
          <a:bodyPr/>
          <a:lstStyle/>
          <a:p>
            <a:r>
              <a:rPr lang="fr-FR" sz="1000" noProof="0" dirty="0"/>
              <a:t>13 </a:t>
            </a:r>
            <a:r>
              <a:rPr lang="fr-FR" sz="1000" noProof="0" dirty="0" err="1"/>
              <a:t>January</a:t>
            </a:r>
            <a:r>
              <a:rPr lang="fr-FR" sz="1000" noProof="0" dirty="0"/>
              <a:t> 2026</a:t>
            </a:r>
          </a:p>
        </p:txBody>
      </p:sp>
      <p:sp>
        <p:nvSpPr>
          <p:cNvPr id="6" name="Footer Placeholder 5">
            <a:extLst>
              <a:ext uri="{FF2B5EF4-FFF2-40B4-BE49-F238E27FC236}">
                <a16:creationId xmlns:a16="http://schemas.microsoft.com/office/drawing/2014/main" id="{0327661B-7415-53E3-07B8-7D2F4E93A3ED}"/>
              </a:ext>
            </a:extLst>
          </p:cNvPr>
          <p:cNvSpPr>
            <a:spLocks noGrp="1"/>
          </p:cNvSpPr>
          <p:nvPr>
            <p:ph type="ftr" sz="quarter" idx="21"/>
          </p:nvPr>
        </p:nvSpPr>
        <p:spPr>
          <a:xfrm>
            <a:off x="730675" y="5968160"/>
            <a:ext cx="3176681" cy="138498"/>
          </a:xfrm>
        </p:spPr>
        <p:txBody>
          <a:bodyPr/>
          <a:lstStyle/>
          <a:p>
            <a:r>
              <a:rPr lang="fr-FR" sz="1000" dirty="0"/>
              <a:t>Nicolas Bertrand</a:t>
            </a:r>
          </a:p>
          <a:p>
            <a:pPr>
              <a:buFont typeface="Arial" panose="020B0604020202020204" pitchFamily="34" charset="0"/>
              <a:buNone/>
            </a:pPr>
            <a:endParaRPr lang="fr-FR" noProof="0" dirty="0"/>
          </a:p>
        </p:txBody>
      </p:sp>
      <p:pic>
        <p:nvPicPr>
          <p:cNvPr id="8" name="Picture Placeholder 6">
            <a:extLst>
              <a:ext uri="{FF2B5EF4-FFF2-40B4-BE49-F238E27FC236}">
                <a16:creationId xmlns:a16="http://schemas.microsoft.com/office/drawing/2014/main" id="{C8371660-6C14-B3F1-B9F7-488560ADC24B}"/>
              </a:ext>
            </a:extLst>
          </p:cNvPr>
          <p:cNvPicPr>
            <a:picLocks noGrp="1" noChangeAspect="1"/>
          </p:cNvPicPr>
          <p:nvPr>
            <p:ph type="pic" sz="quarter" idx="13"/>
            <p:custDataLst>
              <p:tags r:id="rId1"/>
            </p:custDataLst>
          </p:nvPr>
        </p:nvPicPr>
        <p:blipFill rotWithShape="1">
          <a:blip r:embed="rId3"/>
          <a:srcRect l="183" r="9415"/>
          <a:stretch>
            <a:fillRect/>
          </a:stretch>
        </p:blipFill>
        <p:spPr>
          <a:xfrm>
            <a:off x="4138727" y="980919"/>
            <a:ext cx="8053273" cy="5620148"/>
          </a:xfrm>
        </p:spPr>
      </p:pic>
    </p:spTree>
    <p:extLst>
      <p:ext uri="{BB962C8B-B14F-4D97-AF65-F5344CB8AC3E}">
        <p14:creationId xmlns:p14="http://schemas.microsoft.com/office/powerpoint/2010/main" val="309046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1FC64-E914-89A5-DCA9-F4172D3DD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6E699-5828-664F-625E-A5B612ABF38C}"/>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statutaires</a:t>
            </a:r>
            <a:endParaRPr lang="fr-FR" sz="2000" noProof="0" dirty="0"/>
          </a:p>
        </p:txBody>
      </p:sp>
      <p:sp>
        <p:nvSpPr>
          <p:cNvPr id="3" name="Content Placeholder 2">
            <a:extLst>
              <a:ext uri="{FF2B5EF4-FFF2-40B4-BE49-F238E27FC236}">
                <a16:creationId xmlns:a16="http://schemas.microsoft.com/office/drawing/2014/main" id="{F3A39ECA-9C27-6D04-E074-AE5BEF4F055B}"/>
              </a:ext>
            </a:extLst>
          </p:cNvPr>
          <p:cNvSpPr>
            <a:spLocks noGrp="1"/>
          </p:cNvSpPr>
          <p:nvPr>
            <p:ph sz="quarter" idx="10"/>
          </p:nvPr>
        </p:nvSpPr>
        <p:spPr>
          <a:xfrm>
            <a:off x="265732" y="883920"/>
            <a:ext cx="11659568" cy="5747235"/>
          </a:xfrm>
        </p:spPr>
        <p:txBody>
          <a:bodyPr/>
          <a:lstStyle/>
          <a:p>
            <a:pPr algn="just"/>
            <a:r>
              <a:rPr lang="fr-FR" b="1" noProof="0" dirty="0">
                <a:solidFill>
                  <a:schemeClr val="bg2"/>
                </a:solidFill>
              </a:rPr>
              <a:t>Rachats d’actions propres – principes (suite)</a:t>
            </a:r>
          </a:p>
          <a:p>
            <a:pPr algn="just">
              <a:spcBef>
                <a:spcPts val="0"/>
              </a:spcBef>
            </a:pPr>
            <a:endParaRPr lang="fr-FR" noProof="0" dirty="0"/>
          </a:p>
          <a:p>
            <a:pPr marL="285750" lvl="0" indent="-285750" algn="just">
              <a:buFont typeface="Arial" panose="020B0604020202020204" pitchFamily="34" charset="0"/>
              <a:buChar char="•"/>
              <a:tabLst>
                <a:tab pos="357188" algn="l"/>
              </a:tabLst>
              <a:defRPr/>
            </a:pPr>
            <a:r>
              <a:rPr lang="fr-FR" sz="1400" dirty="0">
                <a:solidFill>
                  <a:srgbClr val="4D4D4F"/>
                </a:solidFill>
              </a:rPr>
              <a:t>S’agissant d’actions ou parts, les plus-values réalisées peuvent en principe rentrer dans les trois catégories de l’article 90,9°, CIR :</a:t>
            </a:r>
          </a:p>
          <a:p>
            <a:pPr marL="358775" lvl="0" algn="just">
              <a:defRPr/>
            </a:pPr>
            <a:endParaRPr lang="fr-FR" sz="1400" dirty="0">
              <a:solidFill>
                <a:srgbClr val="4D4D4F"/>
              </a:solidFill>
            </a:endParaRPr>
          </a:p>
          <a:p>
            <a:pPr marL="715963" lvl="0" indent="-357188" algn="just">
              <a:buFont typeface="Arial" panose="020B0604020202020204" pitchFamily="34" charset="0"/>
              <a:buAutoNum type="alphaLcParenR"/>
              <a:defRPr/>
            </a:pPr>
            <a:r>
              <a:rPr lang="fr-FR" sz="1200" dirty="0">
                <a:solidFill>
                  <a:srgbClr val="4D4D4F"/>
                </a:solidFill>
              </a:rPr>
              <a:t>Plus-values internes </a:t>
            </a:r>
          </a:p>
          <a:p>
            <a:pPr marL="715963" lvl="0" indent="-357188" algn="just">
              <a:buFont typeface="Arial" panose="020B0604020202020204" pitchFamily="34" charset="0"/>
              <a:buAutoNum type="alphaLcParenR"/>
              <a:defRPr/>
            </a:pPr>
            <a:r>
              <a:rPr lang="fr-FR" sz="1200" dirty="0">
                <a:solidFill>
                  <a:srgbClr val="4D4D4F"/>
                </a:solidFill>
              </a:rPr>
              <a:t>Plus-values sur participations substantielles</a:t>
            </a:r>
          </a:p>
          <a:p>
            <a:pPr marL="715963" lvl="0" indent="-357188" algn="just">
              <a:buFont typeface="Arial" panose="020B0604020202020204" pitchFamily="34" charset="0"/>
              <a:buAutoNum type="alphaLcParenR"/>
              <a:defRPr/>
            </a:pPr>
            <a:r>
              <a:rPr lang="fr-FR" sz="1200" dirty="0">
                <a:solidFill>
                  <a:srgbClr val="4D4D4F"/>
                </a:solidFill>
              </a:rPr>
              <a:t>Autres plus-values</a:t>
            </a:r>
          </a:p>
          <a:p>
            <a:pPr marL="358775" lvl="0" algn="just">
              <a:defRPr/>
            </a:pPr>
            <a:endParaRPr lang="fr-FR" sz="1200" dirty="0">
              <a:solidFill>
                <a:srgbClr val="4D4D4F"/>
              </a:solidFill>
            </a:endParaRPr>
          </a:p>
          <a:p>
            <a:pPr marL="360363" lvl="0" algn="just">
              <a:defRPr/>
            </a:pPr>
            <a:r>
              <a:rPr lang="fr-FR" sz="1200" i="1" dirty="0">
                <a:solidFill>
                  <a:srgbClr val="4D4D4F"/>
                </a:solidFill>
              </a:rPr>
              <a:t>« À la question de savoir si l’intention est que </a:t>
            </a:r>
            <a:r>
              <a:rPr lang="fr-FR" sz="1200" i="1" u="sng" dirty="0">
                <a:solidFill>
                  <a:srgbClr val="4D4D4F"/>
                </a:solidFill>
              </a:rPr>
              <a:t>l’article 90, alinéa 1er, 9°, a),</a:t>
            </a:r>
            <a:r>
              <a:rPr lang="fr-FR" sz="1200" i="1" dirty="0">
                <a:solidFill>
                  <a:srgbClr val="4D4D4F"/>
                </a:solidFill>
              </a:rPr>
              <a:t> en projet, du CIR 92 s’applique aussi aux bonis de rachat obtenus à la suite d’un rachat par une SICAV (“Société d’investissement à capital variable”) dans laquelle on détient plus de 50 %, le délégué a répondu par l’affirmative. » </a:t>
            </a:r>
            <a:r>
              <a:rPr lang="fr-FR" sz="1200" dirty="0">
                <a:solidFill>
                  <a:srgbClr val="4D4D4F"/>
                </a:solidFill>
              </a:rPr>
              <a:t>(Doc. Ch., 56-1244/001, p.129).</a:t>
            </a:r>
          </a:p>
        </p:txBody>
      </p:sp>
      <p:sp>
        <p:nvSpPr>
          <p:cNvPr id="6" name="Footer Placeholder 3">
            <a:extLst>
              <a:ext uri="{FF2B5EF4-FFF2-40B4-BE49-F238E27FC236}">
                <a16:creationId xmlns:a16="http://schemas.microsoft.com/office/drawing/2014/main" id="{425F134B-52AF-D5DF-E769-5C11AEC8E47D}"/>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409417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F72EF-5FC0-CCCF-9AA7-F7606C7B3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2F040-A6AA-E018-CA25-1E5DA04EFF19}"/>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statutaires</a:t>
            </a:r>
            <a:endParaRPr lang="fr-FR" sz="2000" noProof="0" dirty="0"/>
          </a:p>
        </p:txBody>
      </p:sp>
      <p:sp>
        <p:nvSpPr>
          <p:cNvPr id="3" name="Content Placeholder 2">
            <a:extLst>
              <a:ext uri="{FF2B5EF4-FFF2-40B4-BE49-F238E27FC236}">
                <a16:creationId xmlns:a16="http://schemas.microsoft.com/office/drawing/2014/main" id="{C3136E77-F611-E536-8220-04371EA7FCAD}"/>
              </a:ext>
            </a:extLst>
          </p:cNvPr>
          <p:cNvSpPr>
            <a:spLocks noGrp="1"/>
          </p:cNvSpPr>
          <p:nvPr>
            <p:ph sz="quarter" idx="10"/>
          </p:nvPr>
        </p:nvSpPr>
        <p:spPr>
          <a:xfrm>
            <a:off x="265732" y="883920"/>
            <a:ext cx="11659568" cy="5747235"/>
          </a:xfrm>
        </p:spPr>
        <p:txBody>
          <a:bodyPr/>
          <a:lstStyle/>
          <a:p>
            <a:pPr>
              <a:defRPr/>
            </a:pPr>
            <a:r>
              <a:rPr lang="fr-FR" b="1" dirty="0">
                <a:solidFill>
                  <a:schemeClr val="bg2"/>
                </a:solidFill>
              </a:rPr>
              <a:t>Rachats d’actions propres et liquidations (partielles) – OPCA avec régime exorbitant du droit commun</a:t>
            </a:r>
          </a:p>
          <a:p>
            <a:pPr>
              <a:spcBef>
                <a:spcPts val="0"/>
              </a:spcBef>
            </a:pPr>
            <a:endParaRPr lang="fr-FR" b="1" dirty="0"/>
          </a:p>
          <a:p>
            <a:pPr marL="358775" indent="-358775" algn="just">
              <a:buFont typeface="Arial" panose="020B0604020202020204" pitchFamily="34" charset="0"/>
              <a:buChar char="•"/>
            </a:pPr>
            <a:r>
              <a:rPr lang="fr-FR" sz="1400" b="1" dirty="0">
                <a:solidFill>
                  <a:schemeClr val="accent2"/>
                </a:solidFill>
              </a:rPr>
              <a:t>Article 21, 2°, CIR</a:t>
            </a:r>
          </a:p>
          <a:p>
            <a:pPr marL="530225" indent="-171450" algn="just">
              <a:buFont typeface="Arial" panose="020B0604020202020204" pitchFamily="34" charset="0"/>
              <a:buChar char="•"/>
            </a:pPr>
            <a:r>
              <a:rPr lang="fr-FR" sz="1100" i="1" dirty="0"/>
              <a:t>« Les revenus des capitaux et biens mobiliers ne comprennent pas:</a:t>
            </a:r>
          </a:p>
          <a:p>
            <a:pPr marL="538163" algn="just"/>
            <a:r>
              <a:rPr lang="fr-FR" sz="1100" dirty="0"/>
              <a:t>[…]</a:t>
            </a:r>
            <a:r>
              <a:rPr lang="fr-FR" sz="1100" i="1" dirty="0"/>
              <a:t> 2° Les revenus autres que ceux visés à l'article 40 17, § 1er, 6°, 40 19, § 1er, alinéa 1er, 4° et 19bis, d'actions ou parts, payés ou attribués en cas de partage total ou partiel de l'avoir social ou d'acquisition d'actions ou parts propres par une société d'investissement qui bénéficie dans le pays de son domicile fiscal d'un régime d'imposition distinct exorbitant du droit commun ».</a:t>
            </a:r>
          </a:p>
          <a:p>
            <a:pPr marL="644525" indent="-285750" algn="just">
              <a:buFont typeface="Arial" panose="020B0604020202020204" pitchFamily="34" charset="0"/>
              <a:buChar char="•"/>
            </a:pPr>
            <a:r>
              <a:rPr lang="fr-FR" sz="1300" i="1" dirty="0"/>
              <a:t>Ratio </a:t>
            </a:r>
            <a:r>
              <a:rPr lang="fr-FR" sz="1300" i="1" dirty="0" err="1"/>
              <a:t>legis</a:t>
            </a:r>
            <a:endParaRPr lang="fr-FR" sz="1300" i="1" dirty="0"/>
          </a:p>
          <a:p>
            <a:pPr marL="644525" indent="-285750" algn="just">
              <a:buFont typeface="Arial" panose="020B0604020202020204" pitchFamily="34" charset="0"/>
              <a:buChar char="•"/>
            </a:pPr>
            <a:endParaRPr lang="fr-FR" sz="1300" dirty="0"/>
          </a:p>
          <a:p>
            <a:pPr indent="358775" algn="just">
              <a:buClr>
                <a:schemeClr val="accent2"/>
              </a:buClr>
              <a:buFont typeface="Arial" panose="020B0604020202020204" pitchFamily="34" charset="0"/>
              <a:buChar char="•"/>
            </a:pPr>
            <a:r>
              <a:rPr lang="fr-FR" sz="1400" b="1" dirty="0">
                <a:solidFill>
                  <a:schemeClr val="accent2"/>
                </a:solidFill>
              </a:rPr>
              <a:t>Articulation avec l’article 90, 9°, CIR</a:t>
            </a:r>
          </a:p>
          <a:p>
            <a:pPr marL="628650" lvl="1" indent="-285750" algn="just">
              <a:buClr>
                <a:schemeClr val="tx2"/>
              </a:buClr>
            </a:pPr>
            <a:r>
              <a:rPr lang="fr-FR" sz="1300" dirty="0"/>
              <a:t>Le principe demeure: boni de rachat et de liquidation (partielle) non-imposables au titre de revenus mobiliers en vertu de l’article 21, 2°, CIR</a:t>
            </a:r>
          </a:p>
          <a:p>
            <a:pPr marL="628650" lvl="1" indent="-285750" algn="just">
              <a:buClr>
                <a:schemeClr val="tx2"/>
              </a:buClr>
            </a:pPr>
            <a:endParaRPr lang="fr-FR" sz="1300" dirty="0"/>
          </a:p>
          <a:p>
            <a:pPr marL="628650" lvl="1" indent="-285750" algn="just">
              <a:buClr>
                <a:schemeClr val="tx2"/>
              </a:buClr>
            </a:pPr>
            <a:r>
              <a:rPr lang="fr-FR" sz="1300" dirty="0"/>
              <a:t>Taxation « par défaut » en vertu de l’article 90,9°, CIR </a:t>
            </a:r>
            <a:r>
              <a:rPr lang="fr-FR" sz="1300" i="1" dirty="0" err="1"/>
              <a:t>juncto</a:t>
            </a:r>
            <a:r>
              <a:rPr lang="fr-FR" sz="1300" dirty="0"/>
              <a:t> article 96/2, al.1, 6°, CIR</a:t>
            </a:r>
            <a:endParaRPr lang="fr-FR" sz="1400" dirty="0"/>
          </a:p>
          <a:p>
            <a:pPr marL="358775" algn="just"/>
            <a:r>
              <a:rPr lang="fr-FR" sz="1100" i="1" dirty="0">
                <a:latin typeface="HelveticaLTStd-Roman"/>
              </a:rPr>
              <a:t>« La sixième exonération mentionnée dans le nouvel article 96/2, CIR 92, est un article crucial dans l’ensemble du système de l’impôt sur les plus-values. En effet, cet article empêche la double imposition lorsqu’un revenu était déjà taxable en tant que revenu professionnel ou revenu mobilier. Cette exemption fonctionne à cet égard comme une règle prioritaire ou un feu de signalisation. </a:t>
            </a:r>
            <a:r>
              <a:rPr lang="fr-FR" sz="1100" dirty="0">
                <a:latin typeface="HelveticaLTStd-Roman"/>
              </a:rPr>
              <a:t>»</a:t>
            </a:r>
            <a:endParaRPr lang="fr-FR" sz="1200" dirty="0"/>
          </a:p>
          <a:p>
            <a:pPr marL="358775" algn="just"/>
            <a:r>
              <a:rPr lang="fr-FR" sz="1100" dirty="0"/>
              <a:t>« </a:t>
            </a:r>
            <a:r>
              <a:rPr lang="fr-FR" sz="1100" i="1" dirty="0"/>
              <a:t>Le nouveau régime proposé de taxation des plus-values sur actifs financiers ne modifie pas ces règles fondamentales. Dès lors, il ne fait aucun doute qu’un revenu tombant sous la qualification de plus-value réalisée sur un actif financier ne peut simultanément être qualifié de revenu mobilier et/ou de revenu professionnel et/ou de revenu immobilier et/ou de revenu divers. Lorsqu’il s’agit de déterminer à quelle catégorie un revenu appartient, il convient d’être attentif aux définitions et conditions énoncées pour chaque catégorie, et de privilégier le spécifique au général (</a:t>
            </a:r>
            <a:r>
              <a:rPr lang="fr-FR" sz="1100" i="1" dirty="0" err="1"/>
              <a:t>lex</a:t>
            </a:r>
            <a:r>
              <a:rPr lang="fr-FR" sz="1100" i="1" dirty="0"/>
              <a:t> </a:t>
            </a:r>
            <a:r>
              <a:rPr lang="fr-FR" sz="1100" i="1" dirty="0" err="1"/>
              <a:t>specialis</a:t>
            </a:r>
            <a:r>
              <a:rPr lang="fr-FR" sz="1100" i="1" dirty="0"/>
              <a:t> </a:t>
            </a:r>
            <a:r>
              <a:rPr lang="fr-FR" sz="1100" i="1" dirty="0" err="1"/>
              <a:t>derogat</a:t>
            </a:r>
            <a:r>
              <a:rPr lang="fr-FR" sz="1100" i="1" dirty="0"/>
              <a:t> </a:t>
            </a:r>
            <a:r>
              <a:rPr lang="fr-FR" sz="1100" i="1" dirty="0" err="1"/>
              <a:t>generali</a:t>
            </a:r>
            <a:r>
              <a:rPr lang="fr-FR" sz="1100" i="1" dirty="0"/>
              <a:t>). </a:t>
            </a:r>
          </a:p>
          <a:p>
            <a:pPr marL="358775" algn="just"/>
            <a:r>
              <a:rPr lang="fr-FR" sz="1100" i="1" dirty="0"/>
              <a:t>Dès lors, si des fictions ou qualifications fiscales spécifiques existent actuellement, elles continuent à s’appliquer.</a:t>
            </a:r>
          </a:p>
          <a:p>
            <a:pPr marL="358775" algn="just"/>
            <a:r>
              <a:rPr lang="fr-FR" sz="1100" i="1" u="sng" dirty="0"/>
              <a:t>Certaines dispositions du CIR 92 excluent d’office certains revenus d’une catégorie déterminée. Il en est ainsi de l’article 21, CIR 92, qui énonce toute une série d’éléments qui ne peuvent pas être qualifiés de revenus mobiliers. Ces éléments pourraient donc logiquement tomber dans une des autres catégories restantes</a:t>
            </a:r>
            <a:r>
              <a:rPr lang="fr-FR" sz="1100" i="1" dirty="0"/>
              <a:t> (Cass., 6 mai 2011 F.10.0050.N). » </a:t>
            </a:r>
            <a:r>
              <a:rPr lang="fr-FR" sz="1100" dirty="0"/>
              <a:t>(Doc. Ch., 56-1244/001, p. 39 et 40).</a:t>
            </a:r>
            <a:r>
              <a:rPr lang="fr-FR" sz="1100" dirty="0">
                <a:latin typeface="HelveticaLTStd-Roman"/>
              </a:rPr>
              <a:t> </a:t>
            </a:r>
            <a:endParaRPr lang="fr-FR" sz="1100" dirty="0"/>
          </a:p>
        </p:txBody>
      </p:sp>
      <p:sp>
        <p:nvSpPr>
          <p:cNvPr id="6" name="Footer Placeholder 3">
            <a:extLst>
              <a:ext uri="{FF2B5EF4-FFF2-40B4-BE49-F238E27FC236}">
                <a16:creationId xmlns:a16="http://schemas.microsoft.com/office/drawing/2014/main" id="{CB5F85BE-173D-B62B-11F9-5575C2107E7B}"/>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38814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FFAA-E37B-88ED-1E21-CD98F1150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DD0C4-A451-974E-42A8-0C3D0780B24C}"/>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statutaires</a:t>
            </a:r>
            <a:endParaRPr lang="fr-FR" sz="2000" noProof="0" dirty="0"/>
          </a:p>
        </p:txBody>
      </p:sp>
      <p:sp>
        <p:nvSpPr>
          <p:cNvPr id="3" name="Content Placeholder 2">
            <a:extLst>
              <a:ext uri="{FF2B5EF4-FFF2-40B4-BE49-F238E27FC236}">
                <a16:creationId xmlns:a16="http://schemas.microsoft.com/office/drawing/2014/main" id="{DB299D07-8853-6E53-FCAD-E3A9F8A508AA}"/>
              </a:ext>
            </a:extLst>
          </p:cNvPr>
          <p:cNvSpPr>
            <a:spLocks noGrp="1"/>
          </p:cNvSpPr>
          <p:nvPr>
            <p:ph sz="quarter" idx="10"/>
          </p:nvPr>
        </p:nvSpPr>
        <p:spPr>
          <a:xfrm>
            <a:off x="265732" y="883920"/>
            <a:ext cx="11659568" cy="5747235"/>
          </a:xfrm>
        </p:spPr>
        <p:txBody>
          <a:bodyPr/>
          <a:lstStyle/>
          <a:p>
            <a:pPr algn="just">
              <a:defRPr/>
            </a:pPr>
            <a:r>
              <a:rPr lang="fr-FR" b="1" dirty="0">
                <a:solidFill>
                  <a:schemeClr val="bg2"/>
                </a:solidFill>
              </a:rPr>
              <a:t>Rachats d’actions propres et liquidations (partielles) – OPCA avec régime exorbitant du droit commun</a:t>
            </a:r>
          </a:p>
          <a:p>
            <a:pPr algn="just"/>
            <a:endParaRPr lang="fr-FR" sz="1400" dirty="0">
              <a:solidFill>
                <a:srgbClr val="00B0F0"/>
              </a:solidFill>
            </a:endParaRPr>
          </a:p>
          <a:p>
            <a:pPr marL="358775" indent="-358775" algn="just">
              <a:buFont typeface="Arial" panose="020B0604020202020204" pitchFamily="34" charset="0"/>
              <a:buChar char="•"/>
            </a:pPr>
            <a:r>
              <a:rPr lang="fr-FR" sz="1400" b="1" dirty="0">
                <a:solidFill>
                  <a:srgbClr val="00B0F0"/>
                </a:solidFill>
              </a:rPr>
              <a:t>Cass., 6 mai 2011 - conclusions de l’avocat-général Thijs :</a:t>
            </a:r>
          </a:p>
          <a:p>
            <a:pPr marL="358775" algn="just"/>
            <a:r>
              <a:rPr lang="fr-FR" sz="1100" dirty="0"/>
              <a:t>« </a:t>
            </a:r>
            <a:r>
              <a:rPr lang="fr-FR" sz="1100" i="1" dirty="0"/>
              <a:t>Het </a:t>
            </a:r>
            <a:r>
              <a:rPr lang="fr-FR" sz="1100" i="1" dirty="0" err="1"/>
              <a:t>feit</a:t>
            </a:r>
            <a:r>
              <a:rPr lang="fr-FR" sz="1100" i="1" dirty="0"/>
              <a:t> </a:t>
            </a:r>
            <a:r>
              <a:rPr lang="fr-FR" sz="1100" i="1" dirty="0" err="1"/>
              <a:t>dat</a:t>
            </a:r>
            <a:r>
              <a:rPr lang="fr-FR" sz="1100" i="1" dirty="0"/>
              <a:t> </a:t>
            </a:r>
            <a:r>
              <a:rPr lang="fr-FR" sz="1100" i="1" dirty="0" err="1"/>
              <a:t>liquidatieboni</a:t>
            </a:r>
            <a:r>
              <a:rPr lang="fr-FR" sz="1100" i="1" dirty="0"/>
              <a:t> niet </a:t>
            </a:r>
            <a:r>
              <a:rPr lang="fr-FR" sz="1100" i="1" dirty="0" err="1"/>
              <a:t>als</a:t>
            </a:r>
            <a:r>
              <a:rPr lang="fr-FR" sz="1100" i="1" dirty="0"/>
              <a:t> </a:t>
            </a:r>
            <a:r>
              <a:rPr lang="fr-FR" sz="1100" i="1" dirty="0" err="1"/>
              <a:t>inkomsten</a:t>
            </a:r>
            <a:r>
              <a:rPr lang="fr-FR" sz="1100" i="1" dirty="0"/>
              <a:t> van </a:t>
            </a:r>
            <a:r>
              <a:rPr lang="fr-FR" sz="1100" i="1" dirty="0" err="1"/>
              <a:t>roerende</a:t>
            </a:r>
            <a:r>
              <a:rPr lang="fr-FR" sz="1100" i="1" dirty="0"/>
              <a:t> </a:t>
            </a:r>
            <a:r>
              <a:rPr lang="fr-FR" sz="1100" i="1" dirty="0" err="1"/>
              <a:t>goederen</a:t>
            </a:r>
            <a:r>
              <a:rPr lang="fr-FR" sz="1100" i="1" dirty="0"/>
              <a:t> en </a:t>
            </a:r>
            <a:r>
              <a:rPr lang="fr-FR" sz="1100" i="1" dirty="0" err="1"/>
              <a:t>kapitalen</a:t>
            </a:r>
            <a:r>
              <a:rPr lang="fr-FR" sz="1100" i="1" dirty="0"/>
              <a:t> </a:t>
            </a:r>
            <a:r>
              <a:rPr lang="fr-FR" sz="1100" i="1" dirty="0" err="1"/>
              <a:t>kunnen</a:t>
            </a:r>
            <a:r>
              <a:rPr lang="fr-FR" sz="1100" i="1" dirty="0"/>
              <a:t> </a:t>
            </a:r>
            <a:r>
              <a:rPr lang="fr-FR" sz="1100" i="1" dirty="0" err="1"/>
              <a:t>worden</a:t>
            </a:r>
            <a:r>
              <a:rPr lang="fr-FR" sz="1100" i="1" dirty="0"/>
              <a:t> </a:t>
            </a:r>
            <a:r>
              <a:rPr lang="fr-FR" sz="1100" i="1" dirty="0" err="1"/>
              <a:t>belast</a:t>
            </a:r>
            <a:r>
              <a:rPr lang="fr-FR" sz="1100" i="1" dirty="0"/>
              <a:t>, </a:t>
            </a:r>
            <a:r>
              <a:rPr lang="fr-FR" sz="1100" i="1" dirty="0" err="1"/>
              <a:t>sluit</a:t>
            </a:r>
            <a:r>
              <a:rPr lang="fr-FR" sz="1100" i="1" dirty="0"/>
              <a:t> </a:t>
            </a:r>
            <a:r>
              <a:rPr lang="fr-FR" sz="1100" i="1" dirty="0" err="1"/>
              <a:t>evenwel</a:t>
            </a:r>
            <a:r>
              <a:rPr lang="fr-FR" sz="1100" i="1" dirty="0"/>
              <a:t> niet </a:t>
            </a:r>
            <a:r>
              <a:rPr lang="fr-FR" sz="1100" i="1" dirty="0" err="1"/>
              <a:t>uit</a:t>
            </a:r>
            <a:r>
              <a:rPr lang="fr-FR" sz="1100" i="1" dirty="0"/>
              <a:t> </a:t>
            </a:r>
            <a:r>
              <a:rPr lang="fr-FR" sz="1100" i="1" dirty="0" err="1"/>
              <a:t>dat</a:t>
            </a:r>
            <a:r>
              <a:rPr lang="fr-FR" sz="1100" i="1" dirty="0"/>
              <a:t> </a:t>
            </a:r>
            <a:r>
              <a:rPr lang="fr-FR" sz="1100" i="1" dirty="0" err="1"/>
              <a:t>zij</a:t>
            </a:r>
            <a:r>
              <a:rPr lang="fr-FR" sz="1100" i="1" dirty="0"/>
              <a:t> </a:t>
            </a:r>
            <a:r>
              <a:rPr lang="fr-FR" sz="1100" i="1" dirty="0" err="1"/>
              <a:t>belastbaar</a:t>
            </a:r>
            <a:r>
              <a:rPr lang="fr-FR" sz="1100" i="1" dirty="0"/>
              <a:t> </a:t>
            </a:r>
            <a:r>
              <a:rPr lang="fr-FR" sz="1100" i="1" dirty="0" err="1"/>
              <a:t>kunnen</a:t>
            </a:r>
            <a:r>
              <a:rPr lang="fr-FR" sz="1100" i="1" dirty="0"/>
              <a:t> </a:t>
            </a:r>
            <a:r>
              <a:rPr lang="fr-FR" sz="1100" i="1" dirty="0" err="1"/>
              <a:t>zijn</a:t>
            </a:r>
            <a:r>
              <a:rPr lang="fr-FR" sz="1100" i="1" dirty="0"/>
              <a:t> </a:t>
            </a:r>
            <a:r>
              <a:rPr lang="fr-FR" sz="1100" i="1" dirty="0" err="1"/>
              <a:t>als</a:t>
            </a:r>
            <a:r>
              <a:rPr lang="fr-FR" sz="1100" i="1" dirty="0"/>
              <a:t> diverse </a:t>
            </a:r>
            <a:r>
              <a:rPr lang="fr-FR" sz="1100" i="1" dirty="0" err="1"/>
              <a:t>inkomsten</a:t>
            </a:r>
            <a:r>
              <a:rPr lang="fr-FR" sz="1100" i="1" dirty="0"/>
              <a:t> in de </a:t>
            </a:r>
            <a:r>
              <a:rPr lang="fr-FR" sz="1100" i="1" dirty="0" err="1"/>
              <a:t>zin</a:t>
            </a:r>
            <a:r>
              <a:rPr lang="fr-FR" sz="1100" i="1" dirty="0"/>
              <a:t> van </a:t>
            </a:r>
            <a:r>
              <a:rPr lang="fr-FR" sz="1100" i="1" dirty="0" err="1"/>
              <a:t>artikel</a:t>
            </a:r>
            <a:r>
              <a:rPr lang="fr-FR" sz="1100" i="1" dirty="0"/>
              <a:t> 90, 1° WIB92.</a:t>
            </a:r>
          </a:p>
          <a:p>
            <a:pPr marL="358775" algn="just"/>
            <a:r>
              <a:rPr lang="fr-FR" sz="1100" i="1" u="sng" dirty="0" err="1"/>
              <a:t>Artikel</a:t>
            </a:r>
            <a:r>
              <a:rPr lang="fr-FR" sz="1100" i="1" u="sng" dirty="0"/>
              <a:t> 21, 2° WIB92 </a:t>
            </a:r>
            <a:r>
              <a:rPr lang="fr-FR" sz="1100" i="1" u="sng" dirty="0" err="1"/>
              <a:t>bepaalt</a:t>
            </a:r>
            <a:r>
              <a:rPr lang="fr-FR" sz="1100" i="1" u="sng" dirty="0"/>
              <a:t> </a:t>
            </a:r>
            <a:r>
              <a:rPr lang="fr-FR" sz="1100" i="1" u="sng" dirty="0" err="1"/>
              <a:t>enkel</a:t>
            </a:r>
            <a:r>
              <a:rPr lang="fr-FR" sz="1100" i="1" u="sng" dirty="0"/>
              <a:t> </a:t>
            </a:r>
            <a:r>
              <a:rPr lang="fr-FR" sz="1100" i="1" u="sng" dirty="0" err="1"/>
              <a:t>dat</a:t>
            </a:r>
            <a:r>
              <a:rPr lang="fr-FR" sz="1100" i="1" u="sng" dirty="0"/>
              <a:t> de </a:t>
            </a:r>
            <a:r>
              <a:rPr lang="fr-FR" sz="1100" i="1" u="sng" dirty="0" err="1"/>
              <a:t>liquidatieboni</a:t>
            </a:r>
            <a:r>
              <a:rPr lang="fr-FR" sz="1100" i="1" u="sng" dirty="0"/>
              <a:t> "niet </a:t>
            </a:r>
            <a:r>
              <a:rPr lang="fr-FR" sz="1100" i="1" u="sng" dirty="0" err="1"/>
              <a:t>belastbaar</a:t>
            </a:r>
            <a:r>
              <a:rPr lang="fr-FR" sz="1100" i="1" u="sng" dirty="0"/>
              <a:t> </a:t>
            </a:r>
            <a:r>
              <a:rPr lang="fr-FR" sz="1100" i="1" u="sng" dirty="0" err="1"/>
              <a:t>zijn</a:t>
            </a:r>
            <a:r>
              <a:rPr lang="fr-FR" sz="1100" i="1" u="sng" dirty="0"/>
              <a:t> </a:t>
            </a:r>
            <a:r>
              <a:rPr lang="fr-FR" sz="1100" i="1" u="sng" dirty="0" err="1"/>
              <a:t>als</a:t>
            </a:r>
            <a:r>
              <a:rPr lang="fr-FR" sz="1100" i="1" u="sng" dirty="0"/>
              <a:t> </a:t>
            </a:r>
            <a:r>
              <a:rPr lang="fr-FR" sz="1100" i="1" u="sng" dirty="0" err="1"/>
              <a:t>inkomsten</a:t>
            </a:r>
            <a:r>
              <a:rPr lang="fr-FR" sz="1100" i="1" u="sng" dirty="0"/>
              <a:t> van </a:t>
            </a:r>
            <a:r>
              <a:rPr lang="fr-FR" sz="1100" i="1" u="sng" dirty="0" err="1"/>
              <a:t>roerende</a:t>
            </a:r>
            <a:r>
              <a:rPr lang="fr-FR" sz="1100" i="1" u="sng" dirty="0"/>
              <a:t> </a:t>
            </a:r>
            <a:r>
              <a:rPr lang="fr-FR" sz="1100" i="1" u="sng" dirty="0" err="1"/>
              <a:t>goederen</a:t>
            </a:r>
            <a:r>
              <a:rPr lang="fr-FR" sz="1100" i="1" u="sng" dirty="0"/>
              <a:t> en </a:t>
            </a:r>
            <a:r>
              <a:rPr lang="fr-FR" sz="1100" i="1" u="sng" dirty="0" err="1"/>
              <a:t>kapitalen</a:t>
            </a:r>
            <a:r>
              <a:rPr lang="fr-FR" sz="1100" i="1" u="sng" dirty="0"/>
              <a:t>", </a:t>
            </a:r>
            <a:r>
              <a:rPr lang="fr-FR" sz="1100" i="1" u="sng" dirty="0" err="1"/>
              <a:t>doch</a:t>
            </a:r>
            <a:r>
              <a:rPr lang="fr-FR" sz="1100" i="1" u="sng" dirty="0"/>
              <a:t> </a:t>
            </a:r>
            <a:r>
              <a:rPr lang="fr-FR" sz="1100" i="1" u="sng" dirty="0" err="1"/>
              <a:t>stelt</a:t>
            </a:r>
            <a:r>
              <a:rPr lang="fr-FR" sz="1100" i="1" u="sng" dirty="0"/>
              <a:t> niet </a:t>
            </a:r>
            <a:r>
              <a:rPr lang="fr-FR" sz="1100" i="1" u="sng" dirty="0" err="1"/>
              <a:t>dat</a:t>
            </a:r>
            <a:r>
              <a:rPr lang="fr-FR" sz="1100" i="1" u="sng" dirty="0"/>
              <a:t> </a:t>
            </a:r>
            <a:r>
              <a:rPr lang="fr-FR" sz="1100" i="1" u="sng" dirty="0" err="1"/>
              <a:t>liquidatieboni</a:t>
            </a:r>
            <a:r>
              <a:rPr lang="fr-FR" sz="1100" i="1" u="sng" dirty="0"/>
              <a:t> van </a:t>
            </a:r>
            <a:r>
              <a:rPr lang="fr-FR" sz="1100" i="1" u="sng" dirty="0" err="1"/>
              <a:t>belastingen</a:t>
            </a:r>
            <a:r>
              <a:rPr lang="fr-FR" sz="1100" i="1" u="sng" dirty="0"/>
              <a:t> </a:t>
            </a:r>
            <a:r>
              <a:rPr lang="fr-FR" sz="1100" i="1" u="sng" dirty="0" err="1"/>
              <a:t>zijn</a:t>
            </a:r>
            <a:r>
              <a:rPr lang="fr-FR" sz="1100" i="1" u="sng" dirty="0"/>
              <a:t> </a:t>
            </a:r>
            <a:r>
              <a:rPr lang="fr-FR" sz="1100" i="1" u="sng" dirty="0" err="1"/>
              <a:t>vrijgesteld</a:t>
            </a:r>
            <a:r>
              <a:rPr lang="fr-FR" sz="1100" i="1" u="sng" dirty="0"/>
              <a:t>, </a:t>
            </a:r>
            <a:r>
              <a:rPr lang="fr-FR" sz="1100" i="1" u="sng" dirty="0" err="1"/>
              <a:t>noch</a:t>
            </a:r>
            <a:r>
              <a:rPr lang="fr-FR" sz="1100" i="1" u="sng" dirty="0"/>
              <a:t> </a:t>
            </a:r>
            <a:r>
              <a:rPr lang="fr-FR" sz="1100" i="1" u="sng" dirty="0" err="1"/>
              <a:t>dat</a:t>
            </a:r>
            <a:r>
              <a:rPr lang="fr-FR" sz="1100" i="1" u="sng" dirty="0"/>
              <a:t> </a:t>
            </a:r>
            <a:r>
              <a:rPr lang="fr-FR" sz="1100" i="1" u="sng" dirty="0" err="1"/>
              <a:t>zij</a:t>
            </a:r>
            <a:r>
              <a:rPr lang="fr-FR" sz="1100" i="1" u="sng" dirty="0"/>
              <a:t> niet </a:t>
            </a:r>
            <a:r>
              <a:rPr lang="fr-FR" sz="1100" i="1" u="sng" dirty="0" err="1"/>
              <a:t>belastbaar</a:t>
            </a:r>
            <a:r>
              <a:rPr lang="fr-FR" sz="1100" i="1" u="sng" dirty="0"/>
              <a:t> </a:t>
            </a:r>
            <a:r>
              <a:rPr lang="fr-FR" sz="1100" i="1" u="sng" dirty="0" err="1"/>
              <a:t>kunnen</a:t>
            </a:r>
            <a:r>
              <a:rPr lang="fr-FR" sz="1100" i="1" u="sng" dirty="0"/>
              <a:t> </a:t>
            </a:r>
            <a:r>
              <a:rPr lang="fr-FR" sz="1100" i="1" u="sng" dirty="0" err="1"/>
              <a:t>zijn</a:t>
            </a:r>
            <a:r>
              <a:rPr lang="fr-FR" sz="1100" i="1" u="sng" dirty="0"/>
              <a:t> </a:t>
            </a:r>
            <a:r>
              <a:rPr lang="fr-FR" sz="1100" i="1" u="sng" dirty="0" err="1"/>
              <a:t>als</a:t>
            </a:r>
            <a:r>
              <a:rPr lang="fr-FR" sz="1100" i="1" u="sng" dirty="0"/>
              <a:t> diverse </a:t>
            </a:r>
            <a:r>
              <a:rPr lang="fr-FR" sz="1100" i="1" u="sng" dirty="0" err="1"/>
              <a:t>inkomsten</a:t>
            </a:r>
            <a:r>
              <a:rPr lang="fr-FR" sz="1100" i="1" u="sng" dirty="0"/>
              <a:t>.</a:t>
            </a:r>
          </a:p>
          <a:p>
            <a:pPr marL="358775" algn="just"/>
            <a:r>
              <a:rPr lang="fr-FR" sz="1100" i="1" u="sng" dirty="0"/>
              <a:t>Het </a:t>
            </a:r>
            <a:r>
              <a:rPr lang="fr-FR" sz="1100" i="1" u="sng" dirty="0" err="1"/>
              <a:t>belasten</a:t>
            </a:r>
            <a:r>
              <a:rPr lang="fr-FR" sz="1100" i="1" u="sng" dirty="0"/>
              <a:t> van </a:t>
            </a:r>
            <a:r>
              <a:rPr lang="fr-FR" sz="1100" i="1" u="sng" dirty="0" err="1"/>
              <a:t>liquidatieboni</a:t>
            </a:r>
            <a:r>
              <a:rPr lang="fr-FR" sz="1100" i="1" u="sng" dirty="0"/>
              <a:t> op </a:t>
            </a:r>
            <a:r>
              <a:rPr lang="fr-FR" sz="1100" i="1" u="sng" dirty="0" err="1"/>
              <a:t>grond</a:t>
            </a:r>
            <a:r>
              <a:rPr lang="fr-FR" sz="1100" i="1" u="sng" dirty="0"/>
              <a:t> van </a:t>
            </a:r>
            <a:r>
              <a:rPr lang="fr-FR" sz="1100" i="1" u="sng" dirty="0" err="1"/>
              <a:t>artikel</a:t>
            </a:r>
            <a:r>
              <a:rPr lang="fr-FR" sz="1100" i="1" u="sng" dirty="0"/>
              <a:t> 90, 1° WIB92 </a:t>
            </a:r>
            <a:r>
              <a:rPr lang="fr-FR" sz="1100" i="1" u="sng" dirty="0" err="1"/>
              <a:t>is</a:t>
            </a:r>
            <a:r>
              <a:rPr lang="fr-FR" sz="1100" i="1" u="sng" dirty="0"/>
              <a:t> </a:t>
            </a:r>
            <a:r>
              <a:rPr lang="fr-FR" sz="1100" i="1" u="sng" dirty="0" err="1"/>
              <a:t>derhalve</a:t>
            </a:r>
            <a:r>
              <a:rPr lang="fr-FR" sz="1100" i="1" u="sng" dirty="0"/>
              <a:t> niet </a:t>
            </a:r>
            <a:r>
              <a:rPr lang="fr-FR" sz="1100" i="1" u="sng" dirty="0" err="1"/>
              <a:t>onverenigbaar</a:t>
            </a:r>
            <a:r>
              <a:rPr lang="fr-FR" sz="1100" i="1" u="sng" dirty="0"/>
              <a:t> met de </a:t>
            </a:r>
            <a:r>
              <a:rPr lang="fr-FR" sz="1100" i="1" u="sng" dirty="0" err="1"/>
              <a:t>uitsluitingsbepaling</a:t>
            </a:r>
            <a:r>
              <a:rPr lang="fr-FR" sz="1100" i="1" u="sng" dirty="0"/>
              <a:t> van </a:t>
            </a:r>
            <a:r>
              <a:rPr lang="fr-FR" sz="1100" i="1" u="sng" dirty="0" err="1"/>
              <a:t>artikel</a:t>
            </a:r>
            <a:r>
              <a:rPr lang="fr-FR" sz="1100" i="1" u="sng" dirty="0"/>
              <a:t> 21, 2° WIB92 </a:t>
            </a:r>
            <a:r>
              <a:rPr lang="fr-FR" sz="1100" i="1" u="sng" dirty="0" err="1"/>
              <a:t>waarin</a:t>
            </a:r>
            <a:r>
              <a:rPr lang="fr-FR" sz="1100" i="1" u="sng" dirty="0"/>
              <a:t> </a:t>
            </a:r>
            <a:r>
              <a:rPr lang="fr-FR" sz="1100" i="1" u="sng" dirty="0" err="1"/>
              <a:t>liquidatieboni</a:t>
            </a:r>
            <a:r>
              <a:rPr lang="fr-FR" sz="1100" i="1" u="sng" dirty="0"/>
              <a:t> </a:t>
            </a:r>
            <a:r>
              <a:rPr lang="fr-FR" sz="1100" i="1" u="sng" dirty="0" err="1"/>
              <a:t>immers</a:t>
            </a:r>
            <a:r>
              <a:rPr lang="fr-FR" sz="1100" i="1" u="sng" dirty="0"/>
              <a:t> </a:t>
            </a:r>
            <a:r>
              <a:rPr lang="fr-FR" sz="1100" i="1" u="sng" dirty="0" err="1"/>
              <a:t>slechts</a:t>
            </a:r>
            <a:r>
              <a:rPr lang="fr-FR" sz="1100" i="1" u="sng" dirty="0"/>
              <a:t> </a:t>
            </a:r>
            <a:r>
              <a:rPr lang="fr-FR" sz="1100" i="1" u="sng" dirty="0" err="1"/>
              <a:t>als</a:t>
            </a:r>
            <a:r>
              <a:rPr lang="fr-FR" sz="1100" i="1" u="sng" dirty="0"/>
              <a:t> </a:t>
            </a:r>
            <a:r>
              <a:rPr lang="fr-FR" sz="1100" i="1" u="sng" dirty="0" err="1"/>
              <a:t>roerende</a:t>
            </a:r>
            <a:r>
              <a:rPr lang="fr-FR" sz="1100" i="1" u="sng" dirty="0"/>
              <a:t> </a:t>
            </a:r>
            <a:r>
              <a:rPr lang="fr-FR" sz="1100" i="1" u="sng" dirty="0" err="1"/>
              <a:t>inkomsten</a:t>
            </a:r>
            <a:r>
              <a:rPr lang="fr-FR" sz="1100" i="1" u="sng" dirty="0"/>
              <a:t> </a:t>
            </a:r>
            <a:r>
              <a:rPr lang="fr-FR" sz="1100" i="1" u="sng" dirty="0" err="1"/>
              <a:t>worden</a:t>
            </a:r>
            <a:r>
              <a:rPr lang="fr-FR" sz="1100" i="1" u="sng" dirty="0"/>
              <a:t> </a:t>
            </a:r>
            <a:r>
              <a:rPr lang="fr-FR" sz="1100" i="1" u="sng" dirty="0" err="1"/>
              <a:t>vrijgesteld</a:t>
            </a:r>
            <a:r>
              <a:rPr lang="fr-FR" sz="1100" i="1" u="sng" dirty="0"/>
              <a:t> van </a:t>
            </a:r>
            <a:r>
              <a:rPr lang="fr-FR" sz="1100" i="1" u="sng" dirty="0" err="1"/>
              <a:t>belastingen</a:t>
            </a:r>
            <a:r>
              <a:rPr lang="fr-FR" sz="1100" u="sng" dirty="0"/>
              <a:t>.</a:t>
            </a:r>
          </a:p>
          <a:p>
            <a:pPr marL="358775" algn="just"/>
            <a:r>
              <a:rPr lang="fr-FR" sz="1100" dirty="0"/>
              <a:t>[…]</a:t>
            </a:r>
          </a:p>
          <a:p>
            <a:pPr marL="358775" algn="just"/>
            <a:r>
              <a:rPr lang="fr-FR" sz="1100" i="1" dirty="0" err="1"/>
              <a:t>Artikel</a:t>
            </a:r>
            <a:r>
              <a:rPr lang="fr-FR" sz="1100" i="1" dirty="0"/>
              <a:t> 90, 1° WIB92, </a:t>
            </a:r>
            <a:r>
              <a:rPr lang="fr-FR" sz="1100" i="1" dirty="0" err="1"/>
              <a:t>belast</a:t>
            </a:r>
            <a:r>
              <a:rPr lang="fr-FR" sz="1100" i="1" dirty="0"/>
              <a:t> </a:t>
            </a:r>
            <a:r>
              <a:rPr lang="fr-FR" sz="1100" i="1" dirty="0" err="1"/>
              <a:t>enkel</a:t>
            </a:r>
            <a:r>
              <a:rPr lang="fr-FR" sz="1100" i="1" dirty="0"/>
              <a:t> die </a:t>
            </a:r>
            <a:r>
              <a:rPr lang="fr-FR" sz="1100" i="1" dirty="0" err="1"/>
              <a:t>inkomsten</a:t>
            </a:r>
            <a:r>
              <a:rPr lang="fr-FR" sz="1100" i="1" dirty="0"/>
              <a:t> die </a:t>
            </a:r>
            <a:r>
              <a:rPr lang="fr-FR" sz="1100" i="1" dirty="0" err="1"/>
              <a:t>zonder</a:t>
            </a:r>
            <a:r>
              <a:rPr lang="fr-FR" sz="1100" i="1" dirty="0"/>
              <a:t> </a:t>
            </a:r>
            <a:r>
              <a:rPr lang="fr-FR" sz="1100" i="1" dirty="0" err="1"/>
              <a:t>dat</a:t>
            </a:r>
            <a:r>
              <a:rPr lang="fr-FR" sz="1100" i="1" dirty="0"/>
              <a:t> </a:t>
            </a:r>
            <a:r>
              <a:rPr lang="fr-FR" sz="1100" i="1" dirty="0" err="1"/>
              <a:t>artikel</a:t>
            </a:r>
            <a:r>
              <a:rPr lang="fr-FR" sz="1100" i="1" dirty="0"/>
              <a:t> niet </a:t>
            </a:r>
            <a:r>
              <a:rPr lang="fr-FR" sz="1100" i="1" dirty="0" err="1"/>
              <a:t>belastbaar</a:t>
            </a:r>
            <a:r>
              <a:rPr lang="fr-FR" sz="1100" i="1" dirty="0"/>
              <a:t> </a:t>
            </a:r>
            <a:r>
              <a:rPr lang="fr-FR" sz="1100" i="1" dirty="0" err="1"/>
              <a:t>zouden</a:t>
            </a:r>
            <a:r>
              <a:rPr lang="fr-FR" sz="1100" i="1" dirty="0"/>
              <a:t> </a:t>
            </a:r>
            <a:r>
              <a:rPr lang="fr-FR" sz="1100" i="1" dirty="0" err="1"/>
              <a:t>zijn</a:t>
            </a:r>
            <a:r>
              <a:rPr lang="fr-FR" sz="1100" i="1" dirty="0"/>
              <a:t> </a:t>
            </a:r>
            <a:r>
              <a:rPr lang="fr-FR" sz="1100" i="1" dirty="0" err="1"/>
              <a:t>omdat</a:t>
            </a:r>
            <a:r>
              <a:rPr lang="fr-FR" sz="1100" i="1" dirty="0"/>
              <a:t> </a:t>
            </a:r>
            <a:r>
              <a:rPr lang="fr-FR" sz="1100" i="1" dirty="0" err="1"/>
              <a:t>ze</a:t>
            </a:r>
            <a:r>
              <a:rPr lang="fr-FR" sz="1100" i="1" dirty="0"/>
              <a:t> om </a:t>
            </a:r>
            <a:r>
              <a:rPr lang="fr-FR" sz="1100" i="1" dirty="0" err="1"/>
              <a:t>bepaalde</a:t>
            </a:r>
            <a:r>
              <a:rPr lang="fr-FR" sz="1100" i="1" dirty="0"/>
              <a:t> </a:t>
            </a:r>
            <a:r>
              <a:rPr lang="fr-FR" sz="1100" i="1" dirty="0" err="1"/>
              <a:t>redenen</a:t>
            </a:r>
            <a:r>
              <a:rPr lang="fr-FR" sz="1100" i="1" dirty="0"/>
              <a:t> niet </a:t>
            </a:r>
            <a:r>
              <a:rPr lang="fr-FR" sz="1100" i="1" dirty="0" err="1"/>
              <a:t>vallen</a:t>
            </a:r>
            <a:r>
              <a:rPr lang="fr-FR" sz="1100" i="1" dirty="0"/>
              <a:t> onder het </a:t>
            </a:r>
            <a:r>
              <a:rPr lang="fr-FR" sz="1100" i="1" dirty="0" err="1"/>
              <a:t>belastingregime</a:t>
            </a:r>
            <a:r>
              <a:rPr lang="fr-FR" sz="1100" i="1" dirty="0"/>
              <a:t> van de </a:t>
            </a:r>
            <a:r>
              <a:rPr lang="fr-FR" sz="1100" i="1" dirty="0" err="1"/>
              <a:t>andere</a:t>
            </a:r>
            <a:r>
              <a:rPr lang="fr-FR" sz="1100" i="1" dirty="0"/>
              <a:t> </a:t>
            </a:r>
            <a:r>
              <a:rPr lang="fr-FR" sz="1100" i="1" dirty="0" err="1"/>
              <a:t>soorten</a:t>
            </a:r>
            <a:r>
              <a:rPr lang="fr-FR" sz="1100" i="1" dirty="0"/>
              <a:t> </a:t>
            </a:r>
            <a:r>
              <a:rPr lang="fr-FR" sz="1100" i="1" dirty="0" err="1"/>
              <a:t>belastbare</a:t>
            </a:r>
            <a:r>
              <a:rPr lang="fr-FR" sz="1100" i="1" dirty="0"/>
              <a:t> </a:t>
            </a:r>
            <a:r>
              <a:rPr lang="fr-FR" sz="1100" i="1" dirty="0" err="1"/>
              <a:t>inkomsten</a:t>
            </a:r>
            <a:r>
              <a:rPr lang="fr-FR" sz="1100" i="1" dirty="0"/>
              <a:t> (</a:t>
            </a:r>
            <a:r>
              <a:rPr lang="fr-FR" sz="1100" i="1" dirty="0" err="1"/>
              <a:t>arrest</a:t>
            </a:r>
            <a:r>
              <a:rPr lang="fr-FR" sz="1100" i="1" dirty="0"/>
              <a:t>, folio 1361, </a:t>
            </a:r>
            <a:r>
              <a:rPr lang="fr-FR" sz="1100" i="1" dirty="0" err="1"/>
              <a:t>tweede</a:t>
            </a:r>
            <a:r>
              <a:rPr lang="fr-FR" sz="1100" i="1" dirty="0"/>
              <a:t> </a:t>
            </a:r>
            <a:r>
              <a:rPr lang="fr-FR" sz="1100" i="1" dirty="0" err="1"/>
              <a:t>zin</a:t>
            </a:r>
            <a:r>
              <a:rPr lang="fr-FR" sz="1100" i="1" dirty="0"/>
              <a:t>). »</a:t>
            </a:r>
          </a:p>
          <a:p>
            <a:pPr algn="just"/>
            <a:endParaRPr lang="fr-FR" sz="1100" dirty="0"/>
          </a:p>
        </p:txBody>
      </p:sp>
      <p:sp>
        <p:nvSpPr>
          <p:cNvPr id="6" name="Footer Placeholder 3">
            <a:extLst>
              <a:ext uri="{FF2B5EF4-FFF2-40B4-BE49-F238E27FC236}">
                <a16:creationId xmlns:a16="http://schemas.microsoft.com/office/drawing/2014/main" id="{6112B378-58CC-17B0-93E5-438AB7BA25F1}"/>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18690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A25E9-BF4F-1213-D7BC-D284A7CB0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E7C22-D0D2-3D98-45C2-F6D9DF6DD07A}"/>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statutaires</a:t>
            </a:r>
            <a:endParaRPr lang="fr-FR" sz="2000" noProof="0" dirty="0"/>
          </a:p>
        </p:txBody>
      </p:sp>
      <p:sp>
        <p:nvSpPr>
          <p:cNvPr id="3" name="Content Placeholder 2">
            <a:extLst>
              <a:ext uri="{FF2B5EF4-FFF2-40B4-BE49-F238E27FC236}">
                <a16:creationId xmlns:a16="http://schemas.microsoft.com/office/drawing/2014/main" id="{0415B446-779E-800B-F3CC-2371F11491E9}"/>
              </a:ext>
            </a:extLst>
          </p:cNvPr>
          <p:cNvSpPr>
            <a:spLocks noGrp="1"/>
          </p:cNvSpPr>
          <p:nvPr>
            <p:ph sz="quarter" idx="10"/>
          </p:nvPr>
        </p:nvSpPr>
        <p:spPr>
          <a:xfrm>
            <a:off x="265732" y="883920"/>
            <a:ext cx="11659568" cy="5747235"/>
          </a:xfrm>
        </p:spPr>
        <p:txBody>
          <a:bodyPr/>
          <a:lstStyle/>
          <a:p>
            <a:pPr algn="just">
              <a:defRPr/>
            </a:pPr>
            <a:r>
              <a:rPr lang="fr-FR" b="1" dirty="0">
                <a:solidFill>
                  <a:schemeClr val="bg2"/>
                </a:solidFill>
              </a:rPr>
              <a:t>Rachats d’actions propres et liquidations (partielles) – OPCA avec régime exorbitant du droit commun</a:t>
            </a:r>
          </a:p>
          <a:p>
            <a:pPr algn="just">
              <a:defRPr/>
            </a:pPr>
            <a:endParaRPr lang="fr-FR" dirty="0"/>
          </a:p>
          <a:p>
            <a:pPr marL="358775" indent="-358775" algn="just">
              <a:buFont typeface="Arial" panose="020B0604020202020204" pitchFamily="34" charset="0"/>
              <a:buChar char="•"/>
            </a:pPr>
            <a:r>
              <a:rPr lang="fr-FR" sz="1400" b="1" dirty="0">
                <a:solidFill>
                  <a:srgbClr val="00B0F0"/>
                </a:solidFill>
              </a:rPr>
              <a:t>Liquidations (partielles)</a:t>
            </a:r>
          </a:p>
          <a:p>
            <a:pPr marL="715963" lvl="3" indent="-358775" algn="just">
              <a:buClr>
                <a:schemeClr val="tx2"/>
              </a:buClr>
              <a:buFontTx/>
              <a:buChar char="-"/>
            </a:pPr>
            <a:r>
              <a:rPr lang="fr-FR" sz="1400" dirty="0"/>
              <a:t>Boni de liquidation: non-imposable en tant que revenus de capitaux et biens mobiliers selon l’article 21, 2°, CIR</a:t>
            </a:r>
          </a:p>
          <a:p>
            <a:pPr algn="just"/>
            <a:r>
              <a:rPr lang="fr-FR" sz="1200" dirty="0">
                <a:sym typeface="Wingdings" panose="05000000000000000000" pitchFamily="2" charset="2"/>
              </a:rPr>
              <a:t>	 Taxation en vertu de l’</a:t>
            </a:r>
            <a:r>
              <a:rPr lang="fr-FR" sz="1200" dirty="0"/>
              <a:t>article 90,9°, CIR</a:t>
            </a:r>
          </a:p>
          <a:p>
            <a:pPr algn="just">
              <a:spcBef>
                <a:spcPts val="0"/>
              </a:spcBef>
            </a:pPr>
            <a:endParaRPr lang="fr-FR" sz="1200" dirty="0"/>
          </a:p>
          <a:p>
            <a:pPr marL="358775" indent="-358775" algn="just">
              <a:buFont typeface="Arial" panose="020B0604020202020204" pitchFamily="34" charset="0"/>
              <a:buChar char="•"/>
            </a:pPr>
            <a:r>
              <a:rPr lang="fr-FR" sz="1400" b="1" dirty="0">
                <a:solidFill>
                  <a:srgbClr val="00B0F0"/>
                </a:solidFill>
              </a:rPr>
              <a:t>Rachats d’actions propres</a:t>
            </a:r>
            <a:endParaRPr lang="fr-FR" sz="1400" dirty="0"/>
          </a:p>
          <a:p>
            <a:pPr marL="715963" lvl="3" indent="-358775" algn="just">
              <a:buClr>
                <a:schemeClr val="tx2"/>
              </a:buClr>
              <a:buFontTx/>
              <a:buChar char="-"/>
            </a:pPr>
            <a:r>
              <a:rPr lang="fr-FR" sz="1400" dirty="0"/>
              <a:t>Avec annulation :</a:t>
            </a:r>
          </a:p>
          <a:p>
            <a:pPr marL="357188" lvl="3" indent="0" algn="just">
              <a:buClr>
                <a:schemeClr val="tx2"/>
              </a:buClr>
              <a:buNone/>
            </a:pPr>
            <a:r>
              <a:rPr lang="fr-FR" sz="1400" dirty="0"/>
              <a:t>       Non-imposable en tant que revenus de capitaux et biens mobiliers selon l’article 21, 2°, CIR</a:t>
            </a:r>
          </a:p>
          <a:p>
            <a:pPr marL="432000" lvl="3" indent="0" algn="just">
              <a:buNone/>
            </a:pPr>
            <a:r>
              <a:rPr lang="fr-FR" sz="1200" dirty="0">
                <a:sym typeface="Wingdings" panose="05000000000000000000" pitchFamily="2" charset="2"/>
              </a:rPr>
              <a:t>	 </a:t>
            </a:r>
            <a:r>
              <a:rPr lang="fr-FR" sz="1200" dirty="0"/>
              <a:t>Taxation en vertu de l’article 90, 9°, CIR</a:t>
            </a:r>
          </a:p>
          <a:p>
            <a:pPr marL="432000" lvl="3" indent="0" algn="just">
              <a:spcBef>
                <a:spcPts val="0"/>
              </a:spcBef>
              <a:buNone/>
            </a:pPr>
            <a:endParaRPr lang="fr-FR" sz="1200" dirty="0"/>
          </a:p>
          <a:p>
            <a:pPr marL="715963" lvl="3" indent="-358775" algn="just">
              <a:buClr>
                <a:schemeClr val="tx2"/>
              </a:buClr>
              <a:buFontTx/>
              <a:buChar char="-"/>
            </a:pPr>
            <a:r>
              <a:rPr lang="fr-FR" sz="1400" dirty="0"/>
              <a:t>Sans annulation :</a:t>
            </a:r>
          </a:p>
          <a:p>
            <a:pPr marL="715963" lvl="2" indent="-284163" algn="just">
              <a:buNone/>
            </a:pPr>
            <a:r>
              <a:rPr lang="fr-FR" sz="1200" dirty="0"/>
              <a:t>	</a:t>
            </a:r>
            <a:r>
              <a:rPr lang="fr-FR" sz="1400" dirty="0"/>
              <a:t>Ne constitue pas un revenu mobilier mais une plus-value</a:t>
            </a:r>
          </a:p>
          <a:p>
            <a:pPr lvl="2" indent="0" algn="just">
              <a:buNone/>
            </a:pPr>
            <a:r>
              <a:rPr lang="fr-FR" sz="1200" dirty="0"/>
              <a:t>	</a:t>
            </a:r>
            <a:r>
              <a:rPr lang="fr-FR" sz="1200" dirty="0">
                <a:sym typeface="Wingdings" panose="05000000000000000000" pitchFamily="2" charset="2"/>
              </a:rPr>
              <a:t> T</a:t>
            </a:r>
            <a:r>
              <a:rPr lang="fr-FR" sz="1200" dirty="0"/>
              <a:t>axation en vertu de l’article 90, 9°, CIR</a:t>
            </a:r>
          </a:p>
          <a:p>
            <a:pPr marL="603450" lvl="2" indent="-171450" algn="just">
              <a:spcBef>
                <a:spcPts val="0"/>
              </a:spcBef>
            </a:pPr>
            <a:endParaRPr lang="fr-FR" sz="1400" dirty="0"/>
          </a:p>
          <a:p>
            <a:pPr marL="358775" indent="-358775" algn="just">
              <a:buFont typeface="Arial" panose="020B0604020202020204" pitchFamily="34" charset="0"/>
              <a:buChar char="•"/>
            </a:pPr>
            <a:r>
              <a:rPr lang="fr-FR" sz="1400" dirty="0"/>
              <a:t>Maintien de l’article 21, 2°, CIR afin de garantir une taxation au taux de 10%</a:t>
            </a:r>
          </a:p>
          <a:p>
            <a:pPr marL="387450" lvl="1" indent="-171450" algn="just">
              <a:spcBef>
                <a:spcPts val="0"/>
              </a:spcBef>
            </a:pPr>
            <a:endParaRPr lang="fr-FR" sz="1400" dirty="0"/>
          </a:p>
          <a:p>
            <a:pPr marL="358775" indent="-358775" algn="just">
              <a:buFont typeface="Arial" panose="020B0604020202020204" pitchFamily="34" charset="0"/>
              <a:buChar char="•"/>
            </a:pPr>
            <a:r>
              <a:rPr lang="fr-FR" sz="1400" dirty="0"/>
              <a:t>Suppression de l’exonération de précompte mobilier prévue à l’article 106, §9, a), AR/CIR ?</a:t>
            </a:r>
          </a:p>
          <a:p>
            <a:pPr marL="171450" indent="-171450" algn="just">
              <a:spcBef>
                <a:spcPts val="0"/>
              </a:spcBef>
              <a:buFont typeface="Arial" panose="020B0604020202020204" pitchFamily="34" charset="0"/>
              <a:buChar char="•"/>
            </a:pPr>
            <a:endParaRPr lang="fr-FR" sz="1400" dirty="0"/>
          </a:p>
          <a:p>
            <a:pPr marL="358775" indent="-358775" algn="just">
              <a:buFont typeface="Arial" panose="020B0604020202020204" pitchFamily="34" charset="0"/>
              <a:buChar char="•"/>
            </a:pPr>
            <a:r>
              <a:rPr lang="fr-FR" sz="1400" dirty="0"/>
              <a:t>Interaction possible avec la Taxe Caïman</a:t>
            </a:r>
          </a:p>
          <a:p>
            <a:pPr marL="358775" lvl="1" indent="0" algn="just">
              <a:buNone/>
            </a:pPr>
            <a:r>
              <a:rPr lang="fr-FR" sz="1200" u="sng" dirty="0"/>
              <a:t>OPCA dédiés</a:t>
            </a:r>
            <a:r>
              <a:rPr lang="fr-FR" sz="1200" dirty="0"/>
              <a:t> : exonération spécifique introduite au nouvel article 96/2, al. 1, 7°, CIR afin d’éviter une double imposition (ajout identique à celui prévu à l’article 21, 12°, CIR)</a:t>
            </a:r>
          </a:p>
        </p:txBody>
      </p:sp>
      <p:sp>
        <p:nvSpPr>
          <p:cNvPr id="6" name="Footer Placeholder 3">
            <a:extLst>
              <a:ext uri="{FF2B5EF4-FFF2-40B4-BE49-F238E27FC236}">
                <a16:creationId xmlns:a16="http://schemas.microsoft.com/office/drawing/2014/main" id="{227E8EEF-8EC7-1A1D-3DDE-5D62EFBA1CAC}"/>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05651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AFC68-B125-D26A-5DE5-1ECD87DEC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DBABB-9F65-1E5F-A35B-A6DFCB81CD79}"/>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statutaires</a:t>
            </a:r>
            <a:endParaRPr lang="fr-FR" sz="2000" noProof="0" dirty="0"/>
          </a:p>
        </p:txBody>
      </p:sp>
      <p:sp>
        <p:nvSpPr>
          <p:cNvPr id="3" name="Content Placeholder 2">
            <a:extLst>
              <a:ext uri="{FF2B5EF4-FFF2-40B4-BE49-F238E27FC236}">
                <a16:creationId xmlns:a16="http://schemas.microsoft.com/office/drawing/2014/main" id="{FC1BD449-A92B-6F66-DC18-0FD263B77978}"/>
              </a:ext>
            </a:extLst>
          </p:cNvPr>
          <p:cNvSpPr>
            <a:spLocks noGrp="1"/>
          </p:cNvSpPr>
          <p:nvPr>
            <p:ph sz="quarter" idx="10"/>
          </p:nvPr>
        </p:nvSpPr>
        <p:spPr>
          <a:xfrm>
            <a:off x="265732" y="883920"/>
            <a:ext cx="11659568" cy="5747235"/>
          </a:xfrm>
        </p:spPr>
        <p:txBody>
          <a:bodyPr/>
          <a:lstStyle/>
          <a:p>
            <a:pPr algn="just"/>
            <a:r>
              <a:rPr lang="fr-FR" b="1" dirty="0">
                <a:solidFill>
                  <a:schemeClr val="bg2"/>
                </a:solidFill>
              </a:rPr>
              <a:t>Articulation avec l’article 19</a:t>
            </a:r>
            <a:r>
              <a:rPr lang="fr-FR" b="1" i="1" dirty="0">
                <a:solidFill>
                  <a:schemeClr val="bg2"/>
                </a:solidFill>
              </a:rPr>
              <a:t>bis</a:t>
            </a:r>
            <a:r>
              <a:rPr lang="fr-FR" b="1" dirty="0">
                <a:solidFill>
                  <a:schemeClr val="bg2"/>
                </a:solidFill>
              </a:rPr>
              <a:t> CIR </a:t>
            </a:r>
          </a:p>
          <a:p>
            <a:pPr algn="just"/>
            <a:endParaRPr lang="fr-FR" sz="1400" b="1" dirty="0">
              <a:solidFill>
                <a:schemeClr val="bg2"/>
              </a:solidFill>
            </a:endParaRPr>
          </a:p>
          <a:p>
            <a:pPr algn="just"/>
            <a:r>
              <a:rPr lang="fr-FR" sz="1400" dirty="0"/>
              <a:t>Une opportunité de simplification manquée</a:t>
            </a:r>
          </a:p>
          <a:p>
            <a:pPr marL="715963" lvl="3" indent="-358775" algn="just">
              <a:spcBef>
                <a:spcPts val="0"/>
              </a:spcBef>
              <a:buClr>
                <a:schemeClr val="tx2"/>
              </a:buClr>
              <a:buFontTx/>
              <a:buChar char="-"/>
            </a:pPr>
            <a:endParaRPr lang="fr-FR" sz="1400" dirty="0"/>
          </a:p>
          <a:p>
            <a:pPr marL="357188" lvl="3" indent="0" algn="just">
              <a:buClr>
                <a:schemeClr val="tx2"/>
              </a:buClr>
              <a:buNone/>
            </a:pPr>
            <a:r>
              <a:rPr lang="fr-FR" sz="1400" dirty="0"/>
              <a:t>       Version initiale de </a:t>
            </a:r>
            <a:r>
              <a:rPr lang="fr-FR" sz="1400" dirty="0" err="1"/>
              <a:t>l’EdM</a:t>
            </a:r>
            <a:r>
              <a:rPr lang="fr-FR" sz="1400" dirty="0"/>
              <a:t>:</a:t>
            </a:r>
          </a:p>
          <a:p>
            <a:pPr marL="715963" algn="just"/>
            <a:r>
              <a:rPr lang="fr-FR" sz="1200" dirty="0"/>
              <a:t>« </a:t>
            </a:r>
            <a:r>
              <a:rPr lang="fr-FR" sz="1200" i="1" strike="sngStrike" dirty="0"/>
              <a:t>L’ article 19bis a perdu son raison d’être en raison de l’introduction de la Impôt sur les </a:t>
            </a:r>
            <a:r>
              <a:rPr lang="fr-FR" sz="1200" i="1" strike="sngStrike" dirty="0" err="1"/>
              <a:t>plusvalues</a:t>
            </a:r>
            <a:r>
              <a:rPr lang="fr-FR" sz="1200" i="1" strike="sngStrike" dirty="0"/>
              <a:t>. Après tout, ceux-ci fonctionnaient comme une forme d’impôt sur les gains en capital. </a:t>
            </a:r>
            <a:r>
              <a:rPr lang="fr-FR" sz="1200" b="1" i="1" strike="sngStrike" dirty="0"/>
              <a:t>La pratique montre que cet article est extrêmement complexe à appliquer, surtout après l’abrogation de la directive sur l’épargne. Par ailleurs, cet article donne régulièrement lieu à des discussions entre l’administration fiscale et les contribuables.</a:t>
            </a:r>
            <a:r>
              <a:rPr lang="fr-FR" sz="1200" b="1" i="1" dirty="0"/>
              <a:t> […] </a:t>
            </a:r>
            <a:r>
              <a:rPr lang="fr-FR" sz="1200" b="1" i="1" strike="sngStrike" dirty="0"/>
              <a:t>Ce gouvernement est déterminé à simplifier la législation fiscale et à abolir les entraves fiscales. Eh bien, l’abolition de ces articles est une application de ces principes</a:t>
            </a:r>
            <a:r>
              <a:rPr lang="fr-FR" sz="1200" i="1" strike="sngStrike" dirty="0"/>
              <a:t>.</a:t>
            </a:r>
            <a:r>
              <a:rPr lang="fr-FR" sz="1200" i="1" dirty="0"/>
              <a:t> </a:t>
            </a:r>
            <a:r>
              <a:rPr lang="fr-FR" sz="1200" dirty="0"/>
              <a:t>»</a:t>
            </a:r>
          </a:p>
        </p:txBody>
      </p:sp>
      <p:sp>
        <p:nvSpPr>
          <p:cNvPr id="6" name="Footer Placeholder 3">
            <a:extLst>
              <a:ext uri="{FF2B5EF4-FFF2-40B4-BE49-F238E27FC236}">
                <a16:creationId xmlns:a16="http://schemas.microsoft.com/office/drawing/2014/main" id="{8302F4FD-E256-22B0-843E-551E8C10615E}"/>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309592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CDD85-1D39-8DA0-51CB-99A2B5990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2A857-2627-BC8D-D809-B493D7DFC0CE}"/>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statutaires</a:t>
            </a:r>
            <a:endParaRPr lang="fr-FR" sz="2000" noProof="0" dirty="0"/>
          </a:p>
        </p:txBody>
      </p:sp>
      <p:sp>
        <p:nvSpPr>
          <p:cNvPr id="3" name="Content Placeholder 2">
            <a:extLst>
              <a:ext uri="{FF2B5EF4-FFF2-40B4-BE49-F238E27FC236}">
                <a16:creationId xmlns:a16="http://schemas.microsoft.com/office/drawing/2014/main" id="{F667543B-4F7C-97F6-E84B-082AA4CAC2C7}"/>
              </a:ext>
            </a:extLst>
          </p:cNvPr>
          <p:cNvSpPr>
            <a:spLocks noGrp="1"/>
          </p:cNvSpPr>
          <p:nvPr>
            <p:ph sz="quarter" idx="10"/>
          </p:nvPr>
        </p:nvSpPr>
        <p:spPr>
          <a:xfrm>
            <a:off x="265732" y="883920"/>
            <a:ext cx="11659568" cy="5747235"/>
          </a:xfrm>
        </p:spPr>
        <p:txBody>
          <a:bodyPr/>
          <a:lstStyle/>
          <a:p>
            <a:pPr algn="just"/>
            <a:r>
              <a:rPr lang="fr-FR" b="1" dirty="0">
                <a:solidFill>
                  <a:schemeClr val="bg2"/>
                </a:solidFill>
              </a:rPr>
              <a:t>Articulation avec l’article 19</a:t>
            </a:r>
            <a:r>
              <a:rPr lang="fr-FR" b="1" i="1" dirty="0">
                <a:solidFill>
                  <a:schemeClr val="bg2"/>
                </a:solidFill>
              </a:rPr>
              <a:t>bis</a:t>
            </a:r>
            <a:r>
              <a:rPr lang="fr-FR" b="1" dirty="0">
                <a:solidFill>
                  <a:schemeClr val="bg2"/>
                </a:solidFill>
              </a:rPr>
              <a:t>, CIR</a:t>
            </a:r>
          </a:p>
          <a:p>
            <a:pPr algn="just">
              <a:spcBef>
                <a:spcPts val="0"/>
              </a:spcBef>
            </a:pPr>
            <a:endParaRPr lang="fr-FR" sz="1800" dirty="0"/>
          </a:p>
          <a:p>
            <a:pPr algn="just"/>
            <a:r>
              <a:rPr lang="fr-FR" sz="1400" dirty="0"/>
              <a:t>OPCA visés par l’article 19</a:t>
            </a:r>
            <a:r>
              <a:rPr lang="fr-FR" sz="1400" i="1" dirty="0"/>
              <a:t>bis</a:t>
            </a:r>
            <a:r>
              <a:rPr lang="fr-FR" sz="1400" dirty="0"/>
              <a:t>, CIR : Un gain soumis à deux régimes distincts avec des bases imposables distinctes !</a:t>
            </a:r>
          </a:p>
          <a:p>
            <a:pPr algn="just"/>
            <a:endParaRPr lang="fr-FR" sz="1100" dirty="0"/>
          </a:p>
          <a:p>
            <a:pPr algn="just"/>
            <a:r>
              <a:rPr lang="fr-FR" sz="1200" dirty="0"/>
              <a:t>« </a:t>
            </a:r>
            <a:r>
              <a:rPr lang="fr-FR" sz="1200" i="1" dirty="0">
                <a:latin typeface="HelveticaLTStd-Roman"/>
              </a:rPr>
              <a:t>Un cas particulier concerne l’application simultanée de l’article 19</a:t>
            </a:r>
            <a:r>
              <a:rPr lang="fr-FR" sz="1200" i="1" dirty="0">
                <a:latin typeface="HelveticaLTStd-Obl"/>
              </a:rPr>
              <a:t>bis</a:t>
            </a:r>
            <a:r>
              <a:rPr lang="fr-FR" sz="1200" i="1" dirty="0">
                <a:latin typeface="HelveticaLTStd-Roman"/>
              </a:rPr>
              <a:t>, CIR 92 et de l’impôt sur les plus-values tel que prévu à l’article 90, alinéa 1er, 9°, CIR 92. » </a:t>
            </a:r>
            <a:r>
              <a:rPr lang="fr-FR" sz="1200" i="1" dirty="0"/>
              <a:t>En cas de fait imposable dans les deux articles (c’est-à-dire l’achat, la vente ou la </a:t>
            </a:r>
            <a:r>
              <a:rPr lang="fr-FR" sz="1200" i="1" u="sng" dirty="0"/>
              <a:t>distribution</a:t>
            </a:r>
            <a:r>
              <a:rPr lang="fr-FR" sz="1200" i="1" dirty="0"/>
              <a:t> d’un fonds d’investissement), le revenu imposable selon l’article 19bis CIR92 devra d’abord  être calculé. »</a:t>
            </a:r>
          </a:p>
          <a:p>
            <a:pPr algn="just"/>
            <a:endParaRPr lang="fr-FR" sz="1200" i="1" dirty="0"/>
          </a:p>
          <a:p>
            <a:pPr algn="just"/>
            <a:r>
              <a:rPr lang="fr-FR" sz="1200" dirty="0"/>
              <a:t>« </a:t>
            </a:r>
            <a:r>
              <a:rPr lang="fr-FR" sz="1200" i="1" dirty="0" err="1"/>
              <a:t>Bij</a:t>
            </a:r>
            <a:r>
              <a:rPr lang="fr-FR" sz="1200" i="1" dirty="0"/>
              <a:t> </a:t>
            </a:r>
            <a:r>
              <a:rPr lang="fr-FR" sz="1200" i="1" dirty="0" err="1"/>
              <a:t>belastbaar</a:t>
            </a:r>
            <a:r>
              <a:rPr lang="fr-FR" sz="1200" i="1" dirty="0"/>
              <a:t> </a:t>
            </a:r>
            <a:r>
              <a:rPr lang="fr-FR" sz="1200" i="1" dirty="0" err="1"/>
              <a:t>feit</a:t>
            </a:r>
            <a:r>
              <a:rPr lang="fr-FR" sz="1200" i="1" dirty="0"/>
              <a:t> in </a:t>
            </a:r>
            <a:r>
              <a:rPr lang="fr-FR" sz="1200" i="1" dirty="0" err="1"/>
              <a:t>beide</a:t>
            </a:r>
            <a:r>
              <a:rPr lang="fr-FR" sz="1200" i="1" dirty="0"/>
              <a:t> </a:t>
            </a:r>
            <a:r>
              <a:rPr lang="fr-FR" sz="1200" i="1" dirty="0" err="1"/>
              <a:t>artikelen</a:t>
            </a:r>
            <a:r>
              <a:rPr lang="fr-FR" sz="1200" i="1" dirty="0"/>
              <a:t> (</a:t>
            </a:r>
            <a:r>
              <a:rPr lang="fr-FR" sz="1200" i="1" dirty="0" err="1"/>
              <a:t>zijnde</a:t>
            </a:r>
            <a:r>
              <a:rPr lang="fr-FR" sz="1200" i="1" dirty="0"/>
              <a:t> </a:t>
            </a:r>
            <a:r>
              <a:rPr lang="fr-FR" sz="1200" i="1" dirty="0" err="1"/>
              <a:t>inkoop</a:t>
            </a:r>
            <a:r>
              <a:rPr lang="fr-FR" sz="1200" i="1" dirty="0"/>
              <a:t>, </a:t>
            </a:r>
            <a:r>
              <a:rPr lang="fr-FR" sz="1200" i="1" dirty="0" err="1"/>
              <a:t>verkoop</a:t>
            </a:r>
            <a:r>
              <a:rPr lang="fr-FR" sz="1200" i="1" dirty="0"/>
              <a:t> of </a:t>
            </a:r>
            <a:r>
              <a:rPr lang="fr-FR" sz="1200" i="1" u="sng" dirty="0" err="1"/>
              <a:t>verdeling</a:t>
            </a:r>
            <a:r>
              <a:rPr lang="fr-FR" sz="1200" i="1" dirty="0"/>
              <a:t> van </a:t>
            </a:r>
            <a:r>
              <a:rPr lang="fr-FR" sz="1200" i="1" dirty="0" err="1"/>
              <a:t>een</a:t>
            </a:r>
            <a:r>
              <a:rPr lang="fr-FR" sz="1200" i="1" dirty="0"/>
              <a:t> </a:t>
            </a:r>
            <a:r>
              <a:rPr lang="fr-FR" sz="1200" i="1" dirty="0" err="1"/>
              <a:t>beleggingsfonds</a:t>
            </a:r>
            <a:r>
              <a:rPr lang="fr-FR" sz="1200" i="1" dirty="0"/>
              <a:t>), </a:t>
            </a:r>
            <a:r>
              <a:rPr lang="fr-FR" sz="1200" i="1" dirty="0" err="1"/>
              <a:t>zal</a:t>
            </a:r>
            <a:r>
              <a:rPr lang="fr-FR" sz="1200" i="1" dirty="0"/>
              <a:t> </a:t>
            </a:r>
            <a:r>
              <a:rPr lang="fr-FR" sz="1200" i="1" dirty="0" err="1"/>
              <a:t>eerst</a:t>
            </a:r>
            <a:r>
              <a:rPr lang="fr-FR" sz="1200" i="1" dirty="0"/>
              <a:t> het </a:t>
            </a:r>
            <a:r>
              <a:rPr lang="fr-FR" sz="1200" i="1" dirty="0" err="1"/>
              <a:t>belastbaar</a:t>
            </a:r>
            <a:r>
              <a:rPr lang="fr-FR" sz="1200" i="1" dirty="0"/>
              <a:t> </a:t>
            </a:r>
            <a:r>
              <a:rPr lang="fr-FR" sz="1200" i="1" dirty="0" err="1"/>
              <a:t>inkomen</a:t>
            </a:r>
            <a:r>
              <a:rPr lang="fr-FR" sz="1200" i="1" dirty="0"/>
              <a:t> onder </a:t>
            </a:r>
            <a:r>
              <a:rPr lang="fr-FR" sz="1200" i="1" dirty="0" err="1"/>
              <a:t>artikel</a:t>
            </a:r>
            <a:r>
              <a:rPr lang="fr-FR" sz="1200" i="1" dirty="0"/>
              <a:t> 19bis WIB 92 </a:t>
            </a:r>
            <a:r>
              <a:rPr lang="fr-FR" sz="1200" i="1" dirty="0" err="1"/>
              <a:t>dienen</a:t>
            </a:r>
            <a:r>
              <a:rPr lang="fr-FR" sz="1200" i="1" dirty="0"/>
              <a:t> te </a:t>
            </a:r>
            <a:r>
              <a:rPr lang="fr-FR" sz="1200" i="1" dirty="0" err="1"/>
              <a:t>worden</a:t>
            </a:r>
            <a:r>
              <a:rPr lang="fr-FR" sz="1200" i="1" dirty="0"/>
              <a:t> </a:t>
            </a:r>
            <a:r>
              <a:rPr lang="fr-FR" sz="1200" i="1" dirty="0" err="1"/>
              <a:t>berekend</a:t>
            </a:r>
            <a:r>
              <a:rPr lang="fr-FR" sz="1200" dirty="0"/>
              <a:t>. » Doc. Ch., 56-1244/001, p. 41. </a:t>
            </a:r>
            <a:endParaRPr lang="fr-FR" sz="1200" i="1" dirty="0">
              <a:latin typeface="HelveticaLTStd-Roman"/>
            </a:endParaRPr>
          </a:p>
          <a:p>
            <a:pPr algn="just"/>
            <a:endParaRPr lang="fr-FR" sz="1400" dirty="0"/>
          </a:p>
          <a:p>
            <a:pPr algn="just"/>
            <a:r>
              <a:rPr lang="fr-FR" sz="1400" dirty="0"/>
              <a:t>Principe : </a:t>
            </a:r>
            <a:r>
              <a:rPr lang="fr-FR" sz="1400" i="1" dirty="0"/>
              <a:t>«</a:t>
            </a:r>
            <a:r>
              <a:rPr lang="fr-FR" sz="1400" i="1" dirty="0">
                <a:solidFill>
                  <a:srgbClr val="00B0F0"/>
                </a:solidFill>
              </a:rPr>
              <a:t> </a:t>
            </a:r>
            <a:r>
              <a:rPr lang="fr-FR" sz="1400" i="1" dirty="0"/>
              <a:t>Déduction de la “base imposable 19bis » de la « nouvelle base imposable de la plus-value. » </a:t>
            </a:r>
            <a:r>
              <a:rPr lang="fr-FR" sz="1400" dirty="0"/>
              <a:t>(</a:t>
            </a:r>
            <a:r>
              <a:rPr lang="fr-FR" sz="1400" dirty="0" err="1"/>
              <a:t>EdM</a:t>
            </a:r>
            <a:r>
              <a:rPr lang="fr-FR" sz="1400" dirty="0"/>
              <a:t>, p. 41)</a:t>
            </a:r>
          </a:p>
          <a:p>
            <a:pPr algn="just"/>
            <a:endParaRPr lang="fr-FR" sz="1200" dirty="0"/>
          </a:p>
          <a:p>
            <a:pPr algn="just"/>
            <a:r>
              <a:rPr lang="fr-FR" sz="1400" dirty="0"/>
              <a:t>Exemple : OPCA qui ne calcule pas de TIS (</a:t>
            </a:r>
            <a:r>
              <a:rPr lang="fr-FR" sz="1400" i="1" dirty="0"/>
              <a:t>Taxable </a:t>
            </a:r>
            <a:r>
              <a:rPr lang="fr-FR" sz="1400" i="1" dirty="0" err="1"/>
              <a:t>Income</a:t>
            </a:r>
            <a:r>
              <a:rPr lang="fr-FR" sz="1400" i="1" dirty="0"/>
              <a:t> per Share</a:t>
            </a:r>
            <a:r>
              <a:rPr lang="fr-FR" sz="1400" dirty="0"/>
              <a:t>) :</a:t>
            </a:r>
          </a:p>
          <a:p>
            <a:pPr algn="just"/>
            <a:endParaRPr lang="fr-FR" sz="1400" dirty="0"/>
          </a:p>
          <a:p>
            <a:pPr marL="715963" lvl="3" indent="-358775" algn="just">
              <a:buClr>
                <a:schemeClr val="tx2"/>
              </a:buClr>
              <a:buFontTx/>
              <a:buChar char="-"/>
            </a:pPr>
            <a:r>
              <a:rPr lang="fr-FR" sz="1200" dirty="0"/>
              <a:t>Acquisition le 1/1/2020 pour 100 (25 p.c. investis en obligations et le reste en actions)</a:t>
            </a:r>
          </a:p>
          <a:p>
            <a:pPr marL="715963" lvl="3" indent="-358775" algn="just">
              <a:buClr>
                <a:schemeClr val="tx2"/>
              </a:buClr>
              <a:buFontTx/>
              <a:buChar char="-"/>
            </a:pPr>
            <a:r>
              <a:rPr lang="fr-FR" sz="1200" dirty="0"/>
              <a:t>VNI au 31/12/2025: 150</a:t>
            </a:r>
          </a:p>
          <a:p>
            <a:pPr marL="715963" lvl="3" indent="-358775" algn="just">
              <a:buClr>
                <a:schemeClr val="tx2"/>
              </a:buClr>
              <a:buFontTx/>
              <a:buChar char="-"/>
            </a:pPr>
            <a:r>
              <a:rPr lang="fr-FR" sz="1200" dirty="0"/>
              <a:t>Vente le 30/6/2026: 250 (=VNI)</a:t>
            </a:r>
          </a:p>
          <a:p>
            <a:pPr marL="715963" lvl="3" indent="-358775" algn="just">
              <a:buClr>
                <a:schemeClr val="tx2"/>
              </a:buClr>
              <a:buFontTx/>
              <a:buChar char="-"/>
            </a:pPr>
            <a:r>
              <a:rPr lang="fr-FR" sz="1200" dirty="0"/>
              <a:t>Revenu 19</a:t>
            </a:r>
            <a:r>
              <a:rPr lang="fr-FR" sz="1200" i="1" dirty="0"/>
              <a:t>bis</a:t>
            </a:r>
            <a:r>
              <a:rPr lang="fr-FR" sz="1200" dirty="0"/>
              <a:t>, CIR: 150 x 25% = 37,50 taxable à 30% = 11,25</a:t>
            </a:r>
          </a:p>
          <a:p>
            <a:pPr marL="715963" lvl="3" indent="-358775" algn="just">
              <a:buClr>
                <a:schemeClr val="tx2"/>
              </a:buClr>
              <a:buFontTx/>
              <a:buChar char="-"/>
            </a:pPr>
            <a:r>
              <a:rPr lang="fr-FR" sz="1200" dirty="0"/>
              <a:t>Plus-value taxable sous le nouveau régime: 250-150= 100</a:t>
            </a:r>
          </a:p>
          <a:p>
            <a:pPr marL="715963" lvl="3" indent="-358775" algn="just">
              <a:buClr>
                <a:schemeClr val="tx2"/>
              </a:buClr>
              <a:buFontTx/>
              <a:buChar char="-"/>
            </a:pPr>
            <a:r>
              <a:rPr lang="fr-FR" sz="1200" dirty="0"/>
              <a:t>Déduction de la base imposable 19</a:t>
            </a:r>
            <a:r>
              <a:rPr lang="fr-FR" sz="1200" i="1" dirty="0"/>
              <a:t>bis</a:t>
            </a:r>
            <a:r>
              <a:rPr lang="fr-FR" sz="1200" dirty="0"/>
              <a:t>, CIR: (= 100-37,50) = 62,50 taxable à 10% = 6,25</a:t>
            </a:r>
          </a:p>
          <a:p>
            <a:pPr marL="715963" lvl="3" indent="-358775" algn="just">
              <a:buClr>
                <a:schemeClr val="tx2"/>
              </a:buClr>
              <a:buFontTx/>
              <a:buChar char="-"/>
            </a:pPr>
            <a:r>
              <a:rPr lang="fr-FR" sz="1200" dirty="0"/>
              <a:t>Total:  17,50 EUR</a:t>
            </a:r>
          </a:p>
        </p:txBody>
      </p:sp>
      <p:sp>
        <p:nvSpPr>
          <p:cNvPr id="6" name="Footer Placeholder 3">
            <a:extLst>
              <a:ext uri="{FF2B5EF4-FFF2-40B4-BE49-F238E27FC236}">
                <a16:creationId xmlns:a16="http://schemas.microsoft.com/office/drawing/2014/main" id="{7B9CF434-B674-20CB-52D3-316C76FED181}"/>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56269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8D6F2-102E-BDB8-B372-F2857EB23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28C36-C5A3-5E8B-D382-F36ED696BAB2}"/>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a:t>
            </a:r>
            <a:r>
              <a:rPr lang="fr-FR" sz="2000" dirty="0">
                <a:solidFill>
                  <a:srgbClr val="06357A"/>
                </a:solidFill>
              </a:rPr>
              <a:t>contractuels</a:t>
            </a:r>
            <a:endParaRPr lang="fr-FR" sz="2000" noProof="0" dirty="0"/>
          </a:p>
        </p:txBody>
      </p:sp>
      <p:sp>
        <p:nvSpPr>
          <p:cNvPr id="3" name="Content Placeholder 2">
            <a:extLst>
              <a:ext uri="{FF2B5EF4-FFF2-40B4-BE49-F238E27FC236}">
                <a16:creationId xmlns:a16="http://schemas.microsoft.com/office/drawing/2014/main" id="{2D958121-EB3E-8EB6-A304-97648AC1467F}"/>
              </a:ext>
            </a:extLst>
          </p:cNvPr>
          <p:cNvSpPr>
            <a:spLocks noGrp="1"/>
          </p:cNvSpPr>
          <p:nvPr>
            <p:ph sz="quarter" idx="10"/>
          </p:nvPr>
        </p:nvSpPr>
        <p:spPr>
          <a:xfrm>
            <a:off x="265732" y="883920"/>
            <a:ext cx="11659568" cy="5747235"/>
          </a:xfrm>
        </p:spPr>
        <p:txBody>
          <a:bodyPr/>
          <a:lstStyle/>
          <a:p>
            <a:pPr algn="just"/>
            <a:r>
              <a:rPr lang="fr-FR" b="1" dirty="0">
                <a:solidFill>
                  <a:schemeClr val="bg2"/>
                </a:solidFill>
              </a:rPr>
              <a:t>Principe de transparence fiscale immédiate et absolue </a:t>
            </a:r>
          </a:p>
          <a:p>
            <a:pPr algn="just"/>
            <a:endParaRPr lang="fr-FR" b="1" dirty="0"/>
          </a:p>
          <a:p>
            <a:pPr marL="358775" indent="-358775" algn="just">
              <a:buFont typeface="Arial" panose="020B0604020202020204" pitchFamily="34" charset="0"/>
              <a:buChar char="•"/>
            </a:pPr>
            <a:r>
              <a:rPr lang="fr-FR" sz="1400" dirty="0"/>
              <a:t>Obligation de ventilation prévue à l’article 321</a:t>
            </a:r>
            <a:r>
              <a:rPr lang="fr-FR" sz="1400" i="1" dirty="0"/>
              <a:t>bis</a:t>
            </a:r>
            <a:r>
              <a:rPr lang="fr-FR" sz="1400" dirty="0"/>
              <a:t>, CIR</a:t>
            </a:r>
          </a:p>
          <a:p>
            <a:pPr marL="715963" lvl="3" indent="-358775" algn="just">
              <a:buClr>
                <a:schemeClr val="tx2"/>
              </a:buClr>
              <a:buFontTx/>
              <a:buChar char="-"/>
            </a:pPr>
            <a:r>
              <a:rPr lang="fr-FR" sz="1400" dirty="0"/>
              <a:t>Article 18, 19, 19</a:t>
            </a:r>
            <a:r>
              <a:rPr lang="fr-FR" sz="1400" i="1" dirty="0"/>
              <a:t>bis</a:t>
            </a:r>
            <a:r>
              <a:rPr lang="fr-FR" sz="1400" dirty="0"/>
              <a:t>, 19</a:t>
            </a:r>
            <a:r>
              <a:rPr lang="fr-FR" sz="1400" i="1" dirty="0"/>
              <a:t>quater</a:t>
            </a:r>
            <a:r>
              <a:rPr lang="fr-FR" sz="1400" dirty="0"/>
              <a:t>, CIR </a:t>
            </a:r>
          </a:p>
          <a:p>
            <a:pPr marL="285750" indent="-285750" algn="just">
              <a:buFont typeface="Arial" panose="020B0604020202020204" pitchFamily="34" charset="0"/>
              <a:buChar char="•"/>
            </a:pPr>
            <a:endParaRPr lang="fr-FR" sz="1400" dirty="0"/>
          </a:p>
          <a:p>
            <a:pPr marL="358775" indent="-358775" algn="just">
              <a:buFont typeface="Arial" panose="020B0604020202020204" pitchFamily="34" charset="0"/>
              <a:buChar char="•"/>
            </a:pPr>
            <a:r>
              <a:rPr lang="fr-FR" sz="1400" dirty="0"/>
              <a:t>Modification de l’article 265, al. 1, 4°, CIR afin d’exonérer de précompte mobilier les distributions faites par un fonds commun de placement et provenant de plus-values visées par le nouvel article 90,9°, CIR. </a:t>
            </a:r>
          </a:p>
        </p:txBody>
      </p:sp>
      <p:sp>
        <p:nvSpPr>
          <p:cNvPr id="6" name="Footer Placeholder 3">
            <a:extLst>
              <a:ext uri="{FF2B5EF4-FFF2-40B4-BE49-F238E27FC236}">
                <a16:creationId xmlns:a16="http://schemas.microsoft.com/office/drawing/2014/main" id="{761A44F2-97C6-40AC-E73B-314B9F2D99B4}"/>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90150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B1469-248D-29BC-0034-CBC055E27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36A60-673B-60D2-ACAB-658A5BC62DEF}"/>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a:t>
            </a:r>
            <a:r>
              <a:rPr lang="fr-FR" sz="2000" dirty="0">
                <a:solidFill>
                  <a:srgbClr val="06357A"/>
                </a:solidFill>
              </a:rPr>
              <a:t>contractuels</a:t>
            </a:r>
            <a:endParaRPr lang="fr-FR" sz="2000" noProof="0" dirty="0"/>
          </a:p>
        </p:txBody>
      </p:sp>
      <p:sp>
        <p:nvSpPr>
          <p:cNvPr id="3" name="Content Placeholder 2">
            <a:extLst>
              <a:ext uri="{FF2B5EF4-FFF2-40B4-BE49-F238E27FC236}">
                <a16:creationId xmlns:a16="http://schemas.microsoft.com/office/drawing/2014/main" id="{305BB4F8-BFB0-2EDE-97C7-ECF80F6666D6}"/>
              </a:ext>
            </a:extLst>
          </p:cNvPr>
          <p:cNvSpPr>
            <a:spLocks noGrp="1"/>
          </p:cNvSpPr>
          <p:nvPr>
            <p:ph sz="quarter" idx="10"/>
          </p:nvPr>
        </p:nvSpPr>
        <p:spPr>
          <a:xfrm>
            <a:off x="265732" y="883920"/>
            <a:ext cx="11659568" cy="5747235"/>
          </a:xfrm>
        </p:spPr>
        <p:txBody>
          <a:bodyPr/>
          <a:lstStyle/>
          <a:p>
            <a:pPr algn="just"/>
            <a:r>
              <a:rPr lang="fr-FR" b="1" dirty="0">
                <a:solidFill>
                  <a:schemeClr val="bg2"/>
                </a:solidFill>
              </a:rPr>
              <a:t>A défaut de ventilation adéquate</a:t>
            </a:r>
          </a:p>
          <a:p>
            <a:pPr algn="just">
              <a:spcBef>
                <a:spcPts val="0"/>
              </a:spcBef>
            </a:pPr>
            <a:endParaRPr lang="fr-FR" sz="1200" b="1" dirty="0"/>
          </a:p>
          <a:p>
            <a:pPr marL="285750" indent="-285750" algn="just">
              <a:buFont typeface="Arial" panose="020B0604020202020204" pitchFamily="34" charset="0"/>
              <a:buChar char="•"/>
            </a:pPr>
            <a:r>
              <a:rPr lang="fr-FR" sz="1400" dirty="0"/>
              <a:t>Taxation sanction (30%) prévue à l’article 19</a:t>
            </a:r>
            <a:r>
              <a:rPr lang="fr-FR" sz="1400" i="1" dirty="0"/>
              <a:t>ter</a:t>
            </a:r>
            <a:r>
              <a:rPr lang="fr-FR" sz="1400" dirty="0"/>
              <a:t>, CIR</a:t>
            </a:r>
          </a:p>
          <a:p>
            <a:pPr algn="just">
              <a:spcBef>
                <a:spcPts val="0"/>
              </a:spcBef>
            </a:pPr>
            <a:endParaRPr lang="fr-FR" sz="1400" dirty="0"/>
          </a:p>
          <a:p>
            <a:pPr marL="266700" algn="just"/>
            <a:r>
              <a:rPr lang="fr-FR" sz="1400" dirty="0"/>
              <a:t> </a:t>
            </a:r>
            <a:r>
              <a:rPr lang="fr-FR" sz="1200" dirty="0"/>
              <a:t>« </a:t>
            </a:r>
            <a:r>
              <a:rPr lang="fr-FR" sz="1200" i="1" dirty="0"/>
              <a:t>Les intérêts comprennent également </a:t>
            </a:r>
            <a:r>
              <a:rPr lang="fr-FR" sz="1200" i="1" u="sng" dirty="0"/>
              <a:t>toute somme attribuée ou mise en paiement </a:t>
            </a:r>
            <a:r>
              <a:rPr lang="fr-FR" sz="1200" i="1" dirty="0"/>
              <a:t>à ses membres par un fonds commun de placement, </a:t>
            </a:r>
            <a:r>
              <a:rPr lang="fr-FR" sz="1200" i="1" u="sng" dirty="0"/>
              <a:t>autre que celle attribuée à l'occasion du rachat de ses parts propres ou du partage total ou partiel de son avoir social</a:t>
            </a:r>
            <a:r>
              <a:rPr lang="fr-FR" sz="1200" i="1" dirty="0"/>
              <a:t>. »</a:t>
            </a:r>
          </a:p>
          <a:p>
            <a:pPr algn="just">
              <a:spcBef>
                <a:spcPts val="0"/>
              </a:spcBef>
            </a:pPr>
            <a:endParaRPr lang="fr-FR" sz="1200" i="1" dirty="0"/>
          </a:p>
          <a:p>
            <a:pPr marL="285750" indent="-285750" algn="just">
              <a:buFont typeface="Arial" panose="020B0604020202020204" pitchFamily="34" charset="0"/>
              <a:buChar char="•"/>
            </a:pPr>
            <a:r>
              <a:rPr lang="fr-FR" sz="1400" dirty="0"/>
              <a:t>Quid des sommes attribuées à l’occasion des rachats de parts/liquidation (partielles) ?</a:t>
            </a:r>
          </a:p>
          <a:p>
            <a:pPr marL="285750" indent="-285750" algn="just">
              <a:spcBef>
                <a:spcPts val="0"/>
              </a:spcBef>
              <a:buFont typeface="Arial" panose="020B0604020202020204" pitchFamily="34" charset="0"/>
              <a:buChar char="•"/>
            </a:pPr>
            <a:endParaRPr lang="fr-FR" sz="1400" dirty="0"/>
          </a:p>
          <a:p>
            <a:pPr marL="715963" lvl="3" indent="-358775" algn="just">
              <a:buClr>
                <a:schemeClr val="tx2"/>
              </a:buClr>
              <a:buFontTx/>
              <a:buChar char="-"/>
            </a:pPr>
            <a:r>
              <a:rPr lang="fr-FR" sz="1200" dirty="0">
                <a:sym typeface="Wingdings" panose="05000000000000000000" pitchFamily="2" charset="2"/>
              </a:rPr>
              <a:t>Article 19bis, CIR si &gt;10% investi en créances et à concurrence de la composante intérêts</a:t>
            </a:r>
          </a:p>
          <a:p>
            <a:pPr marL="715963" lvl="3" indent="-358775" algn="just">
              <a:buClr>
                <a:schemeClr val="tx2"/>
              </a:buClr>
              <a:buFontTx/>
              <a:buChar char="-"/>
            </a:pPr>
            <a:r>
              <a:rPr lang="fr-FR" sz="1200" dirty="0">
                <a:sym typeface="Wingdings" panose="05000000000000000000" pitchFamily="2" charset="2"/>
              </a:rPr>
              <a:t>Solde: non-taxable à défaut de disposition légale?</a:t>
            </a:r>
          </a:p>
          <a:p>
            <a:pPr marL="715963" lvl="3" indent="-358775" algn="just">
              <a:buClr>
                <a:schemeClr val="tx2"/>
              </a:buClr>
              <a:buFontTx/>
              <a:buChar char="-"/>
            </a:pPr>
            <a:r>
              <a:rPr lang="fr-FR" sz="1200" dirty="0">
                <a:sym typeface="Wingdings" panose="05000000000000000000" pitchFamily="2" charset="2"/>
              </a:rPr>
              <a:t>Nouveau régime </a:t>
            </a:r>
          </a:p>
          <a:p>
            <a:pPr marL="715963" lvl="3" indent="-358775" algn="just">
              <a:spcBef>
                <a:spcPts val="0"/>
              </a:spcBef>
              <a:buClr>
                <a:schemeClr val="tx2"/>
              </a:buClr>
              <a:buFontTx/>
              <a:buChar char="-"/>
            </a:pPr>
            <a:endParaRPr lang="fr-FR" sz="1200" dirty="0">
              <a:sym typeface="Wingdings" panose="05000000000000000000" pitchFamily="2" charset="2"/>
            </a:endParaRPr>
          </a:p>
          <a:p>
            <a:pPr marL="501750" lvl="2" indent="-285750" algn="just">
              <a:buClr>
                <a:schemeClr val="tx2"/>
              </a:buClr>
            </a:pPr>
            <a:r>
              <a:rPr lang="fr-FR" sz="1400" dirty="0">
                <a:sym typeface="Wingdings" panose="05000000000000000000" pitchFamily="2" charset="2"/>
              </a:rPr>
              <a:t>Primauté de l’article 19bis, CIR</a:t>
            </a:r>
          </a:p>
          <a:p>
            <a:pPr marL="285750" lvl="1" indent="-285750" algn="just">
              <a:spcBef>
                <a:spcPts val="0"/>
              </a:spcBef>
              <a:buClr>
                <a:schemeClr val="tx2"/>
              </a:buClr>
            </a:pPr>
            <a:endParaRPr lang="fr-FR" sz="1400" dirty="0">
              <a:sym typeface="Wingdings" panose="05000000000000000000" pitchFamily="2" charset="2"/>
            </a:endParaRPr>
          </a:p>
          <a:p>
            <a:pPr marL="501750" lvl="2" indent="-285750" algn="just">
              <a:buClr>
                <a:schemeClr val="tx2"/>
              </a:buClr>
            </a:pPr>
            <a:r>
              <a:rPr lang="fr-FR" sz="1400" dirty="0">
                <a:sym typeface="Wingdings" panose="05000000000000000000" pitchFamily="2" charset="2"/>
              </a:rPr>
              <a:t>Solde taxable en vertu de l’article 90,9°, CIR</a:t>
            </a:r>
          </a:p>
          <a:p>
            <a:pPr marL="990900" lvl="3" indent="-342900" algn="just">
              <a:buClr>
                <a:schemeClr val="tx2"/>
              </a:buClr>
              <a:buAutoNum type="alphaLcParenR"/>
            </a:pPr>
            <a:r>
              <a:rPr lang="fr-FR" sz="1200" dirty="0"/>
              <a:t>Plus-values internes </a:t>
            </a:r>
          </a:p>
          <a:p>
            <a:pPr marL="990900" lvl="3" indent="-342900" algn="just">
              <a:buClr>
                <a:schemeClr val="tx2"/>
              </a:buClr>
              <a:buFont typeface="Arial" panose="020B0604020202020204" pitchFamily="34" charset="0"/>
              <a:buAutoNum type="alphaLcParenR"/>
            </a:pPr>
            <a:r>
              <a:rPr lang="fr-FR" sz="1200" dirty="0"/>
              <a:t>Plus-values sur participations substantielles</a:t>
            </a:r>
          </a:p>
          <a:p>
            <a:pPr marL="990900" lvl="3" indent="-342900" algn="just">
              <a:buClr>
                <a:schemeClr val="tx2"/>
              </a:buClr>
              <a:buFont typeface="Arial" panose="020B0604020202020204" pitchFamily="34" charset="0"/>
              <a:buAutoNum type="alphaLcParenR"/>
            </a:pPr>
            <a:r>
              <a:rPr lang="fr-FR" sz="1200" dirty="0"/>
              <a:t>Autres plus-values</a:t>
            </a:r>
          </a:p>
        </p:txBody>
      </p:sp>
      <p:sp>
        <p:nvSpPr>
          <p:cNvPr id="6" name="Footer Placeholder 3">
            <a:extLst>
              <a:ext uri="{FF2B5EF4-FFF2-40B4-BE49-F238E27FC236}">
                <a16:creationId xmlns:a16="http://schemas.microsoft.com/office/drawing/2014/main" id="{0C12C89B-D9AD-40AC-07ED-CD72131995C2}"/>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93767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9E358-CF45-45A8-1F43-344DF47BF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05B57-A0F9-760A-8CA3-DE79BF7A1F71}"/>
              </a:ext>
            </a:extLst>
          </p:cNvPr>
          <p:cNvSpPr>
            <a:spLocks noGrp="1"/>
          </p:cNvSpPr>
          <p:nvPr>
            <p:ph type="title"/>
          </p:nvPr>
        </p:nvSpPr>
        <p:spPr/>
        <p:txBody>
          <a:bodyPr/>
          <a:lstStyle/>
          <a:p>
            <a:r>
              <a:rPr lang="fr-FR" sz="2000" dirty="0"/>
              <a:t>Nouvelle taxe sur les plus-values </a:t>
            </a:r>
            <a:r>
              <a:rPr lang="fr-FR" sz="2000" dirty="0">
                <a:solidFill>
                  <a:srgbClr val="06357A"/>
                </a:solidFill>
              </a:rPr>
              <a:t>– réorganisations d’OPCA</a:t>
            </a:r>
            <a:endParaRPr lang="fr-FR" sz="2000" noProof="0" dirty="0"/>
          </a:p>
        </p:txBody>
      </p:sp>
      <p:sp>
        <p:nvSpPr>
          <p:cNvPr id="3" name="Content Placeholder 2">
            <a:extLst>
              <a:ext uri="{FF2B5EF4-FFF2-40B4-BE49-F238E27FC236}">
                <a16:creationId xmlns:a16="http://schemas.microsoft.com/office/drawing/2014/main" id="{DE30BA6F-6E71-9C41-3E41-893F24B414F8}"/>
              </a:ext>
            </a:extLst>
          </p:cNvPr>
          <p:cNvSpPr>
            <a:spLocks noGrp="1"/>
          </p:cNvSpPr>
          <p:nvPr>
            <p:ph sz="quarter" idx="10"/>
          </p:nvPr>
        </p:nvSpPr>
        <p:spPr>
          <a:xfrm>
            <a:off x="265732" y="883920"/>
            <a:ext cx="11659568" cy="5747235"/>
          </a:xfrm>
        </p:spPr>
        <p:txBody>
          <a:bodyPr/>
          <a:lstStyle/>
          <a:p>
            <a:pPr algn="just"/>
            <a:r>
              <a:rPr lang="fr-FR" b="1" dirty="0">
                <a:solidFill>
                  <a:schemeClr val="bg2"/>
                </a:solidFill>
              </a:rPr>
              <a:t>Introduction d’un régime de </a:t>
            </a:r>
            <a:r>
              <a:rPr lang="fr-FR" b="1" i="1" dirty="0">
                <a:solidFill>
                  <a:schemeClr val="bg2"/>
                </a:solidFill>
              </a:rPr>
              <a:t>roll-over </a:t>
            </a:r>
            <a:r>
              <a:rPr lang="fr-FR" b="1" dirty="0">
                <a:solidFill>
                  <a:schemeClr val="bg2"/>
                </a:solidFill>
              </a:rPr>
              <a:t>pour certaines réorganisations d’OPCA </a:t>
            </a:r>
          </a:p>
          <a:p>
            <a:pPr algn="just">
              <a:spcBef>
                <a:spcPts val="0"/>
              </a:spcBef>
            </a:pPr>
            <a:endParaRPr lang="fr-FR" sz="1400" dirty="0"/>
          </a:p>
          <a:p>
            <a:pPr algn="just"/>
            <a:r>
              <a:rPr lang="fr-FR" sz="1400" dirty="0"/>
              <a:t>Nouveaux articles 95/1 CIR et 96/1, CIR</a:t>
            </a:r>
          </a:p>
          <a:p>
            <a:pPr algn="just">
              <a:spcBef>
                <a:spcPts val="0"/>
              </a:spcBef>
            </a:pPr>
            <a:endParaRPr lang="fr-FR" sz="1400" dirty="0"/>
          </a:p>
          <a:p>
            <a:pPr marL="358775" indent="-358775" algn="just">
              <a:buFont typeface="Arial" panose="020B0604020202020204" pitchFamily="34" charset="0"/>
              <a:buChar char="•"/>
            </a:pPr>
            <a:r>
              <a:rPr lang="fr-FR" sz="1400" b="1" dirty="0">
                <a:solidFill>
                  <a:srgbClr val="00B0F0"/>
                </a:solidFill>
              </a:rPr>
              <a:t>Opérations visées :</a:t>
            </a:r>
          </a:p>
          <a:p>
            <a:pPr marL="285750" indent="-285750" algn="just">
              <a:spcBef>
                <a:spcPts val="0"/>
              </a:spcBef>
              <a:buFont typeface="Arial" panose="020B0604020202020204" pitchFamily="34" charset="0"/>
              <a:buChar char="•"/>
            </a:pPr>
            <a:endParaRPr lang="fr-FR" sz="1400" dirty="0"/>
          </a:p>
          <a:p>
            <a:pPr marL="715963" lvl="3" indent="-358775" algn="just">
              <a:buClr>
                <a:schemeClr val="tx2"/>
              </a:buClr>
              <a:buFontTx/>
              <a:buChar char="-"/>
            </a:pPr>
            <a:r>
              <a:rPr lang="fr-FR" sz="1400" dirty="0"/>
              <a:t>Fusions, scissions, ou opérations assimilées à une fusion ou à une scission réalisée par une société d’investissement ou un fonds commun de placement ou par un compartiment de celle-ci ou de celui-ci, </a:t>
            </a:r>
          </a:p>
          <a:p>
            <a:pPr marL="357188" lvl="3" indent="0" algn="just">
              <a:spcBef>
                <a:spcPts val="0"/>
              </a:spcBef>
              <a:buClr>
                <a:schemeClr val="tx2"/>
              </a:buClr>
              <a:buNone/>
            </a:pPr>
            <a:endParaRPr lang="fr-FR" sz="1400" dirty="0"/>
          </a:p>
          <a:p>
            <a:pPr marL="715963" lvl="3" indent="-358775" algn="just">
              <a:buClr>
                <a:schemeClr val="tx2"/>
              </a:buClr>
              <a:buFontTx/>
              <a:buChar char="-"/>
            </a:pPr>
            <a:r>
              <a:rPr lang="fr-FR" sz="1400" dirty="0"/>
              <a:t>Transformation d’un fonds commun de placement ou d’un de ses compartiments en une société d’investissement ou en l’un de ses compartiments. </a:t>
            </a:r>
          </a:p>
          <a:p>
            <a:pPr marL="387450" lvl="1" indent="-171450" algn="just">
              <a:spcBef>
                <a:spcPts val="0"/>
              </a:spcBef>
            </a:pPr>
            <a:endParaRPr lang="fr-FR" sz="1200" dirty="0"/>
          </a:p>
          <a:p>
            <a:pPr marL="715963" lvl="1" indent="0" algn="just">
              <a:buNone/>
            </a:pPr>
            <a:r>
              <a:rPr lang="fr-FR" sz="1200" dirty="0">
                <a:sym typeface="Wingdings" panose="05000000000000000000" pitchFamily="2" charset="2"/>
              </a:rPr>
              <a:t> Le projet initial co</a:t>
            </a:r>
            <a:r>
              <a:rPr lang="fr-FR" sz="1200" dirty="0"/>
              <a:t>uvrait également les changements de classes d’actions/de compartiments (i.e. rachats de parts suivis de la souscription de nouvelles parts)</a:t>
            </a:r>
          </a:p>
          <a:p>
            <a:pPr algn="just">
              <a:spcBef>
                <a:spcPts val="0"/>
              </a:spcBef>
            </a:pPr>
            <a:endParaRPr lang="fr-FR" sz="1100" i="1" dirty="0"/>
          </a:p>
          <a:p>
            <a:pPr marL="285750" indent="-285750" algn="just">
              <a:buFont typeface="Arial" panose="020B0604020202020204" pitchFamily="34" charset="0"/>
              <a:buChar char="•"/>
            </a:pPr>
            <a:r>
              <a:rPr lang="fr-FR" sz="1400" b="1" dirty="0">
                <a:solidFill>
                  <a:srgbClr val="00B0F0"/>
                </a:solidFill>
              </a:rPr>
              <a:t>Exonération temporaire des plus-values : </a:t>
            </a:r>
            <a:r>
              <a:rPr lang="fr-FR" sz="1400" dirty="0"/>
              <a:t>les actions ou parts reçues sont réputées acquises à la date d’acquisition des actions ou parts échangées et pour la même valeur</a:t>
            </a:r>
          </a:p>
          <a:p>
            <a:pPr marL="285750" indent="-285750" algn="just">
              <a:spcBef>
                <a:spcPts val="0"/>
              </a:spcBef>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b="1" dirty="0">
                <a:solidFill>
                  <a:srgbClr val="00B0F0"/>
                </a:solidFill>
              </a:rPr>
              <a:t>En cas de scission : </a:t>
            </a:r>
            <a:r>
              <a:rPr lang="fr-FR" sz="1400" dirty="0"/>
              <a:t>répartition de la valeur d’acquisition sur la base de la valeur réelle des OPCA issus de la scission par rapport à la valeur réelle de l’OPCA scindé (exemple: Doc. Ch., 56-1244/001, p. 35-36).</a:t>
            </a:r>
          </a:p>
        </p:txBody>
      </p:sp>
      <p:sp>
        <p:nvSpPr>
          <p:cNvPr id="6" name="Footer Placeholder 3">
            <a:extLst>
              <a:ext uri="{FF2B5EF4-FFF2-40B4-BE49-F238E27FC236}">
                <a16:creationId xmlns:a16="http://schemas.microsoft.com/office/drawing/2014/main" id="{5B892DB2-CF23-C007-D083-71FD716BB156}"/>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66731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3EC7C2-DF06-3EE3-05F1-6E8E36B9F8C4}"/>
              </a:ext>
            </a:extLst>
          </p:cNvPr>
          <p:cNvSpPr>
            <a:spLocks noGrp="1"/>
          </p:cNvSpPr>
          <p:nvPr>
            <p:ph type="body" sz="quarter" idx="14"/>
          </p:nvPr>
        </p:nvSpPr>
        <p:spPr/>
        <p:txBody>
          <a:bodyPr/>
          <a:lstStyle/>
          <a:p>
            <a:r>
              <a:rPr lang="fr-FR" noProof="0" dirty="0"/>
              <a:t>2.</a:t>
            </a:r>
          </a:p>
        </p:txBody>
      </p:sp>
      <p:sp>
        <p:nvSpPr>
          <p:cNvPr id="3" name="Title 2">
            <a:extLst>
              <a:ext uri="{FF2B5EF4-FFF2-40B4-BE49-F238E27FC236}">
                <a16:creationId xmlns:a16="http://schemas.microsoft.com/office/drawing/2014/main" id="{B7BE27E5-13E5-4665-CEC0-B91107EA14D3}"/>
              </a:ext>
            </a:extLst>
          </p:cNvPr>
          <p:cNvSpPr>
            <a:spLocks noGrp="1"/>
          </p:cNvSpPr>
          <p:nvPr>
            <p:ph type="ctrTitle"/>
          </p:nvPr>
        </p:nvSpPr>
        <p:spPr>
          <a:xfrm>
            <a:off x="1019175" y="5265738"/>
            <a:ext cx="7963909" cy="433674"/>
          </a:xfrm>
        </p:spPr>
        <p:txBody>
          <a:bodyPr/>
          <a:lstStyle/>
          <a:p>
            <a:r>
              <a:rPr lang="fr-FR" sz="3000" noProof="0" dirty="0"/>
              <a:t>Nouveau régime </a:t>
            </a:r>
            <a:r>
              <a:rPr lang="fr-FR" sz="3000" i="1" noProof="0" dirty="0"/>
              <a:t>carried interest</a:t>
            </a:r>
          </a:p>
        </p:txBody>
      </p:sp>
      <p:sp>
        <p:nvSpPr>
          <p:cNvPr id="6" name="Footer Placeholder 3">
            <a:extLst>
              <a:ext uri="{FF2B5EF4-FFF2-40B4-BE49-F238E27FC236}">
                <a16:creationId xmlns:a16="http://schemas.microsoft.com/office/drawing/2014/main" id="{44349EE6-EEE0-0386-0AAD-BC61A9421F96}"/>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46445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F6E95A-2081-8035-76BD-AFEC6C4CB48B}"/>
              </a:ext>
            </a:extLst>
          </p:cNvPr>
          <p:cNvSpPr>
            <a:spLocks noGrp="1"/>
          </p:cNvSpPr>
          <p:nvPr>
            <p:ph type="body" sz="quarter" idx="14"/>
          </p:nvPr>
        </p:nvSpPr>
        <p:spPr/>
        <p:txBody>
          <a:bodyPr/>
          <a:lstStyle/>
          <a:p>
            <a:r>
              <a:rPr lang="fr-FR" noProof="0" dirty="0"/>
              <a:t>1.</a:t>
            </a:r>
          </a:p>
        </p:txBody>
      </p:sp>
      <p:sp>
        <p:nvSpPr>
          <p:cNvPr id="3" name="Title 2">
            <a:extLst>
              <a:ext uri="{FF2B5EF4-FFF2-40B4-BE49-F238E27FC236}">
                <a16:creationId xmlns:a16="http://schemas.microsoft.com/office/drawing/2014/main" id="{A09115F9-1524-C203-1915-9C17BE3FFB51}"/>
              </a:ext>
            </a:extLst>
          </p:cNvPr>
          <p:cNvSpPr>
            <a:spLocks noGrp="1"/>
          </p:cNvSpPr>
          <p:nvPr>
            <p:ph type="ctrTitle"/>
          </p:nvPr>
        </p:nvSpPr>
        <p:spPr>
          <a:xfrm>
            <a:off x="1019175" y="5265738"/>
            <a:ext cx="10519480" cy="849173"/>
          </a:xfrm>
        </p:spPr>
        <p:txBody>
          <a:bodyPr/>
          <a:lstStyle/>
          <a:p>
            <a:r>
              <a:rPr lang="fr-FR" sz="3000" noProof="0" dirty="0"/>
              <a:t>Nouvelle taxe sur les plus-values:  impact sur les structures </a:t>
            </a:r>
            <a:r>
              <a:rPr lang="fr-FR" sz="3000" i="1" noProof="0" dirty="0" err="1"/>
              <a:t>private</a:t>
            </a:r>
            <a:r>
              <a:rPr lang="fr-FR" sz="3000" i="1" noProof="0" dirty="0"/>
              <a:t> </a:t>
            </a:r>
            <a:r>
              <a:rPr lang="fr-FR" sz="3000" i="1" noProof="0" dirty="0" err="1"/>
              <a:t>equity</a:t>
            </a:r>
            <a:endParaRPr lang="fr-FR" sz="3000" i="1" noProof="0" dirty="0"/>
          </a:p>
        </p:txBody>
      </p:sp>
      <p:sp>
        <p:nvSpPr>
          <p:cNvPr id="4" name="Footer Placeholder 3">
            <a:extLst>
              <a:ext uri="{FF2B5EF4-FFF2-40B4-BE49-F238E27FC236}">
                <a16:creationId xmlns:a16="http://schemas.microsoft.com/office/drawing/2014/main" id="{BADA5535-1DD4-AB56-EE69-48075DECA8A5}"/>
              </a:ext>
            </a:extLst>
          </p:cNvPr>
          <p:cNvSpPr>
            <a:spLocks noGrp="1"/>
          </p:cNvSpPr>
          <p:nvPr>
            <p:ph type="ftr" sz="quarter" idx="15"/>
          </p:nvPr>
        </p:nvSpPr>
        <p:spPr>
          <a:xfrm>
            <a:off x="281940" y="6644217"/>
            <a:ext cx="10519480" cy="138498"/>
          </a:xfrm>
        </p:spPr>
        <p:txBody>
          <a:bodyPr/>
          <a:lstStyle/>
          <a:p>
            <a:r>
              <a:rPr lang="fr-FR" noProof="0" dirty="0"/>
              <a:t>Loyens &amp; Loeff - Nouvelle taxe sur les plus-values : impact sur les structures </a:t>
            </a:r>
            <a:r>
              <a:rPr lang="fr-FR" i="1" noProof="0" dirty="0" err="1"/>
              <a:t>private</a:t>
            </a:r>
            <a:r>
              <a:rPr lang="fr-FR" i="1" noProof="0" dirty="0"/>
              <a:t> </a:t>
            </a:r>
            <a:r>
              <a:rPr lang="fr-FR" i="1" noProof="0" dirty="0" err="1"/>
              <a:t>equity</a:t>
            </a:r>
            <a:r>
              <a:rPr lang="fr-FR" i="1" noProof="0" dirty="0"/>
              <a:t> </a:t>
            </a:r>
            <a:r>
              <a:rPr lang="fr-FR" noProof="0" dirty="0"/>
              <a:t>&amp; </a:t>
            </a:r>
            <a:r>
              <a:rPr lang="fr-FR" dirty="0"/>
              <a:t>n</a:t>
            </a:r>
            <a:r>
              <a:rPr lang="fr-FR" noProof="0" dirty="0" err="1"/>
              <a:t>ouveau</a:t>
            </a:r>
            <a:r>
              <a:rPr lang="fr-FR" noProof="0" dirty="0"/>
              <a:t> régime carried interest – Nicolas Bertrand – 13/01/2026</a:t>
            </a:r>
          </a:p>
        </p:txBody>
      </p:sp>
    </p:spTree>
    <p:extLst>
      <p:ext uri="{BB962C8B-B14F-4D97-AF65-F5344CB8AC3E}">
        <p14:creationId xmlns:p14="http://schemas.microsoft.com/office/powerpoint/2010/main" val="4108606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D17D13F-3B0A-FEB3-50CF-1DF3D1DF7745}"/>
              </a:ext>
            </a:extLst>
          </p:cNvPr>
          <p:cNvSpPr/>
          <p:nvPr/>
        </p:nvSpPr>
        <p:spPr>
          <a:xfrm>
            <a:off x="689793" y="924704"/>
            <a:ext cx="10980000" cy="5559048"/>
          </a:xfrm>
          <a:prstGeom prst="rect">
            <a:avLst/>
          </a:prstGeom>
          <a:solidFill>
            <a:srgbClr val="B5C4D9">
              <a:alpha val="25000"/>
            </a:srgbClr>
          </a:solidFill>
          <a:ln>
            <a:solidFill>
              <a:srgbClr val="9CB1CC"/>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noProof="0" dirty="0">
              <a:solidFill>
                <a:schemeClr val="bg1"/>
              </a:solidFill>
            </a:endParaRPr>
          </a:p>
        </p:txBody>
      </p:sp>
      <p:sp>
        <p:nvSpPr>
          <p:cNvPr id="2" name="Title 1">
            <a:extLst>
              <a:ext uri="{FF2B5EF4-FFF2-40B4-BE49-F238E27FC236}">
                <a16:creationId xmlns:a16="http://schemas.microsoft.com/office/drawing/2014/main" id="{C92B055A-02EF-7BD2-10BF-1CE58F25173F}"/>
              </a:ext>
            </a:extLst>
          </p:cNvPr>
          <p:cNvSpPr>
            <a:spLocks noGrp="1"/>
          </p:cNvSpPr>
          <p:nvPr>
            <p:ph type="title"/>
          </p:nvPr>
        </p:nvSpPr>
        <p:spPr/>
        <p:txBody>
          <a:bodyPr/>
          <a:lstStyle/>
          <a:p>
            <a:r>
              <a:rPr lang="fr-FR" noProof="0" dirty="0"/>
              <a:t>Nouveau régime carried interest</a:t>
            </a:r>
          </a:p>
        </p:txBody>
      </p:sp>
      <p:sp>
        <p:nvSpPr>
          <p:cNvPr id="28" name="Rectangle 27">
            <a:extLst>
              <a:ext uri="{FF2B5EF4-FFF2-40B4-BE49-F238E27FC236}">
                <a16:creationId xmlns:a16="http://schemas.microsoft.com/office/drawing/2014/main" id="{19D62748-9FB4-5BBB-A632-39BD6D8F4B0B}"/>
              </a:ext>
            </a:extLst>
          </p:cNvPr>
          <p:cNvSpPr/>
          <p:nvPr/>
        </p:nvSpPr>
        <p:spPr>
          <a:xfrm>
            <a:off x="689793" y="924704"/>
            <a:ext cx="10980000" cy="555904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noProof="0" dirty="0">
              <a:solidFill>
                <a:schemeClr val="bg1"/>
              </a:solidFill>
            </a:endParaRPr>
          </a:p>
        </p:txBody>
      </p:sp>
      <p:sp>
        <p:nvSpPr>
          <p:cNvPr id="30" name="Rectangle 83">
            <a:extLst>
              <a:ext uri="{FF2B5EF4-FFF2-40B4-BE49-F238E27FC236}">
                <a16:creationId xmlns:a16="http://schemas.microsoft.com/office/drawing/2014/main" id="{5A75D006-37D3-8187-3BE9-E0109B679974}"/>
              </a:ext>
            </a:extLst>
          </p:cNvPr>
          <p:cNvSpPr/>
          <p:nvPr/>
        </p:nvSpPr>
        <p:spPr>
          <a:xfrm>
            <a:off x="5546887" y="5085780"/>
            <a:ext cx="1806279" cy="755047"/>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endParaRPr lang="fr-FR" sz="800" i="1" noProof="0" dirty="0">
              <a:solidFill>
                <a:schemeClr val="bg2"/>
              </a:solidFill>
            </a:endParaRPr>
          </a:p>
        </p:txBody>
      </p:sp>
      <p:sp>
        <p:nvSpPr>
          <p:cNvPr id="31" name="Oval 15">
            <a:extLst>
              <a:ext uri="{FF2B5EF4-FFF2-40B4-BE49-F238E27FC236}">
                <a16:creationId xmlns:a16="http://schemas.microsoft.com/office/drawing/2014/main" id="{012E4D74-6414-91A8-02AE-702EC5604A1D}"/>
              </a:ext>
            </a:extLst>
          </p:cNvPr>
          <p:cNvSpPr/>
          <p:nvPr/>
        </p:nvSpPr>
        <p:spPr>
          <a:xfrm>
            <a:off x="5359928" y="2291118"/>
            <a:ext cx="1993238" cy="821646"/>
          </a:xfrm>
          <a:prstGeom prst="ellipse">
            <a:avLst/>
          </a:prstGeom>
          <a:solidFill>
            <a:srgbClr val="9CB1CC"/>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000" b="1" noProof="0" dirty="0" err="1">
                <a:solidFill>
                  <a:schemeClr val="tx2"/>
                </a:solidFill>
              </a:rPr>
              <a:t>Investors</a:t>
            </a:r>
            <a:r>
              <a:rPr lang="fr-FR" sz="1000" b="1" noProof="0" dirty="0">
                <a:solidFill>
                  <a:schemeClr val="tx2"/>
                </a:solidFill>
              </a:rPr>
              <a:t> </a:t>
            </a:r>
          </a:p>
          <a:p>
            <a:pPr algn="ctr"/>
            <a:r>
              <a:rPr lang="fr-FR" sz="1000" i="1" noProof="0" dirty="0">
                <a:solidFill>
                  <a:schemeClr val="tx2"/>
                </a:solidFill>
              </a:rPr>
              <a:t>Limited Partners</a:t>
            </a:r>
          </a:p>
        </p:txBody>
      </p:sp>
      <p:cxnSp>
        <p:nvCxnSpPr>
          <p:cNvPr id="32" name="Straight Connector 24">
            <a:extLst>
              <a:ext uri="{FF2B5EF4-FFF2-40B4-BE49-F238E27FC236}">
                <a16:creationId xmlns:a16="http://schemas.microsoft.com/office/drawing/2014/main" id="{987BFB65-B058-C3DF-E329-7B2F9CC2AC00}"/>
              </a:ext>
            </a:extLst>
          </p:cNvPr>
          <p:cNvCxnSpPr>
            <a:cxnSpLocks/>
            <a:stCxn id="31" idx="4"/>
            <a:endCxn id="35" idx="0"/>
          </p:cNvCxnSpPr>
          <p:nvPr/>
        </p:nvCxnSpPr>
        <p:spPr>
          <a:xfrm>
            <a:off x="6356547" y="3112764"/>
            <a:ext cx="19139" cy="100016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1">
            <a:extLst>
              <a:ext uri="{FF2B5EF4-FFF2-40B4-BE49-F238E27FC236}">
                <a16:creationId xmlns:a16="http://schemas.microsoft.com/office/drawing/2014/main" id="{D9D049F7-9583-31D2-D011-BE7F228BC420}"/>
              </a:ext>
            </a:extLst>
          </p:cNvPr>
          <p:cNvSpPr txBox="1"/>
          <p:nvPr/>
        </p:nvSpPr>
        <p:spPr>
          <a:xfrm>
            <a:off x="3467789" y="3579725"/>
            <a:ext cx="859988" cy="461665"/>
          </a:xfrm>
          <a:prstGeom prst="rect">
            <a:avLst/>
          </a:prstGeom>
          <a:noFill/>
        </p:spPr>
        <p:txBody>
          <a:bodyPr wrap="square" lIns="0" tIns="0" rIns="0" bIns="0" rtlCol="0">
            <a:spAutoFit/>
          </a:bodyPr>
          <a:lstStyle/>
          <a:p>
            <a:pPr algn="ctr"/>
            <a:r>
              <a:rPr lang="fr-FR" sz="1000" noProof="0" dirty="0">
                <a:solidFill>
                  <a:schemeClr val="tx2"/>
                </a:solidFill>
              </a:rPr>
              <a:t>Fund Management Services</a:t>
            </a:r>
          </a:p>
        </p:txBody>
      </p:sp>
      <p:sp>
        <p:nvSpPr>
          <p:cNvPr id="34" name="Rectangle 83">
            <a:extLst>
              <a:ext uri="{FF2B5EF4-FFF2-40B4-BE49-F238E27FC236}">
                <a16:creationId xmlns:a16="http://schemas.microsoft.com/office/drawing/2014/main" id="{F2D8C4C2-3C02-2623-308D-D2CAE7FDC252}"/>
              </a:ext>
            </a:extLst>
          </p:cNvPr>
          <p:cNvSpPr/>
          <p:nvPr/>
        </p:nvSpPr>
        <p:spPr>
          <a:xfrm>
            <a:off x="5472545" y="5012703"/>
            <a:ext cx="1806279" cy="755047"/>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r>
              <a:rPr lang="fr-FR" sz="1000" i="1" noProof="0" dirty="0">
                <a:solidFill>
                  <a:schemeClr val="tx2"/>
                </a:solidFill>
              </a:rPr>
              <a:t>Portfolio </a:t>
            </a:r>
            <a:r>
              <a:rPr lang="fr-FR" sz="1000" i="1" noProof="0" dirty="0" err="1">
                <a:solidFill>
                  <a:schemeClr val="tx2"/>
                </a:solidFill>
              </a:rPr>
              <a:t>Companies</a:t>
            </a:r>
            <a:endParaRPr lang="fr-FR" sz="1000" i="1" noProof="0" dirty="0">
              <a:solidFill>
                <a:schemeClr val="tx2"/>
              </a:solidFill>
            </a:endParaRPr>
          </a:p>
          <a:p>
            <a:pPr algn="ctr"/>
            <a:endParaRPr lang="fr-FR" sz="700" i="1" noProof="0" dirty="0">
              <a:solidFill>
                <a:schemeClr val="bg2"/>
              </a:solidFill>
            </a:endParaRPr>
          </a:p>
        </p:txBody>
      </p:sp>
      <p:sp>
        <p:nvSpPr>
          <p:cNvPr id="35" name="Rectangle 42">
            <a:extLst>
              <a:ext uri="{FF2B5EF4-FFF2-40B4-BE49-F238E27FC236}">
                <a16:creationId xmlns:a16="http://schemas.microsoft.com/office/drawing/2014/main" id="{AC9C7F32-E32E-FE17-975D-650F370ACAE9}"/>
              </a:ext>
            </a:extLst>
          </p:cNvPr>
          <p:cNvSpPr/>
          <p:nvPr/>
        </p:nvSpPr>
        <p:spPr>
          <a:xfrm>
            <a:off x="5472546" y="4112933"/>
            <a:ext cx="1806279" cy="755047"/>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endParaRPr lang="fr-FR" sz="700" b="1" noProof="0" dirty="0">
              <a:solidFill>
                <a:schemeClr val="bg2"/>
              </a:solidFill>
            </a:endParaRPr>
          </a:p>
          <a:p>
            <a:pPr algn="ctr"/>
            <a:r>
              <a:rPr lang="fr-FR" sz="1000" b="1" noProof="0" dirty="0">
                <a:solidFill>
                  <a:schemeClr val="tx2"/>
                </a:solidFill>
              </a:rPr>
              <a:t>Fund</a:t>
            </a:r>
          </a:p>
          <a:p>
            <a:pPr algn="ctr"/>
            <a:r>
              <a:rPr lang="fr-FR" sz="1000" i="1" noProof="0" dirty="0">
                <a:solidFill>
                  <a:schemeClr val="tx2"/>
                </a:solidFill>
              </a:rPr>
              <a:t>AIF</a:t>
            </a:r>
          </a:p>
          <a:p>
            <a:pPr algn="ctr"/>
            <a:endParaRPr lang="fr-FR" sz="700" i="1" noProof="0" dirty="0">
              <a:solidFill>
                <a:schemeClr val="bg2"/>
              </a:solidFill>
            </a:endParaRPr>
          </a:p>
        </p:txBody>
      </p:sp>
      <p:cxnSp>
        <p:nvCxnSpPr>
          <p:cNvPr id="36" name="Rechte verbindingslijn 47">
            <a:extLst>
              <a:ext uri="{FF2B5EF4-FFF2-40B4-BE49-F238E27FC236}">
                <a16:creationId xmlns:a16="http://schemas.microsoft.com/office/drawing/2014/main" id="{62D75E8F-B9E2-CAA1-FB2A-D93FFB46CD7D}"/>
              </a:ext>
            </a:extLst>
          </p:cNvPr>
          <p:cNvCxnSpPr>
            <a:cxnSpLocks/>
            <a:stCxn id="50" idx="3"/>
            <a:endCxn id="35" idx="0"/>
          </p:cNvCxnSpPr>
          <p:nvPr/>
        </p:nvCxnSpPr>
        <p:spPr>
          <a:xfrm flipH="1">
            <a:off x="6375686" y="2195353"/>
            <a:ext cx="1744529" cy="191758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51">
            <a:extLst>
              <a:ext uri="{FF2B5EF4-FFF2-40B4-BE49-F238E27FC236}">
                <a16:creationId xmlns:a16="http://schemas.microsoft.com/office/drawing/2014/main" id="{7DAD1590-5542-6348-A314-89543C48B427}"/>
              </a:ext>
            </a:extLst>
          </p:cNvPr>
          <p:cNvCxnSpPr>
            <a:cxnSpLocks/>
            <a:stCxn id="50" idx="5"/>
            <a:endCxn id="35" idx="0"/>
          </p:cNvCxnSpPr>
          <p:nvPr/>
        </p:nvCxnSpPr>
        <p:spPr>
          <a:xfrm flipH="1">
            <a:off x="6375686" y="2195353"/>
            <a:ext cx="3012936" cy="191758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85">
            <a:extLst>
              <a:ext uri="{FF2B5EF4-FFF2-40B4-BE49-F238E27FC236}">
                <a16:creationId xmlns:a16="http://schemas.microsoft.com/office/drawing/2014/main" id="{AF939B98-FDA6-B962-9AE9-4322B87846A5}"/>
              </a:ext>
            </a:extLst>
          </p:cNvPr>
          <p:cNvCxnSpPr>
            <a:cxnSpLocks/>
            <a:stCxn id="35" idx="2"/>
            <a:endCxn id="34" idx="0"/>
          </p:cNvCxnSpPr>
          <p:nvPr/>
        </p:nvCxnSpPr>
        <p:spPr>
          <a:xfrm flipH="1">
            <a:off x="6375685" y="4867980"/>
            <a:ext cx="1" cy="14472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1">
            <a:extLst>
              <a:ext uri="{FF2B5EF4-FFF2-40B4-BE49-F238E27FC236}">
                <a16:creationId xmlns:a16="http://schemas.microsoft.com/office/drawing/2014/main" id="{0428DB58-99A0-5717-3514-0E66710E616B}"/>
              </a:ext>
            </a:extLst>
          </p:cNvPr>
          <p:cNvSpPr txBox="1"/>
          <p:nvPr/>
        </p:nvSpPr>
        <p:spPr>
          <a:xfrm>
            <a:off x="8621814" y="2835764"/>
            <a:ext cx="550965" cy="307777"/>
          </a:xfrm>
          <a:prstGeom prst="rect">
            <a:avLst/>
          </a:prstGeom>
          <a:noFill/>
        </p:spPr>
        <p:txBody>
          <a:bodyPr wrap="square" lIns="0" tIns="0" rIns="0" bIns="0" rtlCol="0">
            <a:spAutoFit/>
          </a:bodyPr>
          <a:lstStyle/>
          <a:p>
            <a:pPr algn="ctr"/>
            <a:r>
              <a:rPr lang="fr-FR" sz="1000" noProof="0" dirty="0">
                <a:solidFill>
                  <a:schemeClr val="tx2"/>
                </a:solidFill>
              </a:rPr>
              <a:t>Carried Interest</a:t>
            </a:r>
          </a:p>
        </p:txBody>
      </p:sp>
      <p:cxnSp>
        <p:nvCxnSpPr>
          <p:cNvPr id="40" name="Connector: Curved 39">
            <a:extLst>
              <a:ext uri="{FF2B5EF4-FFF2-40B4-BE49-F238E27FC236}">
                <a16:creationId xmlns:a16="http://schemas.microsoft.com/office/drawing/2014/main" id="{09619F5E-EEEF-CFA4-A5FB-6EABAB8D10CF}"/>
              </a:ext>
            </a:extLst>
          </p:cNvPr>
          <p:cNvCxnSpPr>
            <a:cxnSpLocks/>
            <a:stCxn id="43" idx="2"/>
            <a:endCxn id="35" idx="1"/>
          </p:cNvCxnSpPr>
          <p:nvPr/>
        </p:nvCxnSpPr>
        <p:spPr>
          <a:xfrm rot="16200000" flipH="1">
            <a:off x="3178504" y="2196414"/>
            <a:ext cx="1377693" cy="3210392"/>
          </a:xfrm>
          <a:prstGeom prst="curvedConnector2">
            <a:avLst/>
          </a:prstGeom>
          <a:ln>
            <a:solidFill>
              <a:schemeClr val="accent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1" name="Connector: Curved 40">
            <a:extLst>
              <a:ext uri="{FF2B5EF4-FFF2-40B4-BE49-F238E27FC236}">
                <a16:creationId xmlns:a16="http://schemas.microsoft.com/office/drawing/2014/main" id="{48D2B210-A219-FC93-EC74-45CE56A3FFDB}"/>
              </a:ext>
            </a:extLst>
          </p:cNvPr>
          <p:cNvCxnSpPr>
            <a:cxnSpLocks/>
            <a:endCxn id="35" idx="1"/>
          </p:cNvCxnSpPr>
          <p:nvPr/>
        </p:nvCxnSpPr>
        <p:spPr>
          <a:xfrm rot="16200000" flipH="1">
            <a:off x="4139634" y="3157545"/>
            <a:ext cx="1405966" cy="1259858"/>
          </a:xfrm>
          <a:prstGeom prst="curvedConnector2">
            <a:avLst/>
          </a:prstGeom>
          <a:ln>
            <a:solidFill>
              <a:schemeClr val="accent3"/>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42" name="Rectangle 41">
            <a:extLst>
              <a:ext uri="{FF2B5EF4-FFF2-40B4-BE49-F238E27FC236}">
                <a16:creationId xmlns:a16="http://schemas.microsoft.com/office/drawing/2014/main" id="{E2E42C79-388A-069A-3C66-6528D62BAB6C}"/>
              </a:ext>
            </a:extLst>
          </p:cNvPr>
          <p:cNvSpPr/>
          <p:nvPr/>
        </p:nvSpPr>
        <p:spPr>
          <a:xfrm>
            <a:off x="3301369" y="2389435"/>
            <a:ext cx="1909993" cy="726743"/>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r>
              <a:rPr lang="fr-FR" sz="1000" b="1" noProof="0" dirty="0">
                <a:solidFill>
                  <a:schemeClr val="tx2"/>
                </a:solidFill>
              </a:rPr>
              <a:t>GP / </a:t>
            </a:r>
            <a:r>
              <a:rPr lang="fr-FR" sz="1000" b="1" noProof="0" dirty="0" err="1">
                <a:solidFill>
                  <a:schemeClr val="tx2"/>
                </a:solidFill>
              </a:rPr>
              <a:t>Statutory</a:t>
            </a:r>
            <a:r>
              <a:rPr lang="fr-FR" sz="1000" b="1" noProof="0" dirty="0">
                <a:solidFill>
                  <a:schemeClr val="tx2"/>
                </a:solidFill>
              </a:rPr>
              <a:t> </a:t>
            </a:r>
            <a:r>
              <a:rPr lang="fr-FR" sz="1000" b="1" noProof="0" dirty="0" err="1">
                <a:solidFill>
                  <a:schemeClr val="tx2"/>
                </a:solidFill>
              </a:rPr>
              <a:t>Director</a:t>
            </a:r>
            <a:endParaRPr lang="fr-FR" sz="1000" b="1" noProof="0" dirty="0">
              <a:solidFill>
                <a:schemeClr val="tx2"/>
              </a:solidFill>
            </a:endParaRPr>
          </a:p>
        </p:txBody>
      </p:sp>
      <p:sp>
        <p:nvSpPr>
          <p:cNvPr id="43" name="Rectangle 42">
            <a:extLst>
              <a:ext uri="{FF2B5EF4-FFF2-40B4-BE49-F238E27FC236}">
                <a16:creationId xmlns:a16="http://schemas.microsoft.com/office/drawing/2014/main" id="{075C7B9C-AD35-B798-403B-9EDAA50D96D5}"/>
              </a:ext>
            </a:extLst>
          </p:cNvPr>
          <p:cNvSpPr/>
          <p:nvPr/>
        </p:nvSpPr>
        <p:spPr>
          <a:xfrm>
            <a:off x="1356079" y="2391528"/>
            <a:ext cx="1812149" cy="721236"/>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r>
              <a:rPr lang="fr-FR" sz="1000" b="1" noProof="0" dirty="0">
                <a:solidFill>
                  <a:schemeClr val="tx2"/>
                </a:solidFill>
              </a:rPr>
              <a:t>AIFM</a:t>
            </a:r>
          </a:p>
        </p:txBody>
      </p:sp>
      <p:cxnSp>
        <p:nvCxnSpPr>
          <p:cNvPr id="44" name="Connector: Elbow 43">
            <a:extLst>
              <a:ext uri="{FF2B5EF4-FFF2-40B4-BE49-F238E27FC236}">
                <a16:creationId xmlns:a16="http://schemas.microsoft.com/office/drawing/2014/main" id="{398B6290-332C-8AB7-9A0F-5C84403FCCA9}"/>
              </a:ext>
            </a:extLst>
          </p:cNvPr>
          <p:cNvCxnSpPr>
            <a:cxnSpLocks/>
            <a:stCxn id="50" idx="2"/>
            <a:endCxn id="43" idx="0"/>
          </p:cNvCxnSpPr>
          <p:nvPr/>
        </p:nvCxnSpPr>
        <p:spPr>
          <a:xfrm rot="10800000" flipV="1">
            <a:off x="2262155" y="1906040"/>
            <a:ext cx="5595365" cy="485488"/>
          </a:xfrm>
          <a:prstGeom prst="bentConnector2">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31">
            <a:extLst>
              <a:ext uri="{FF2B5EF4-FFF2-40B4-BE49-F238E27FC236}">
                <a16:creationId xmlns:a16="http://schemas.microsoft.com/office/drawing/2014/main" id="{1620004C-2F21-379B-1890-F9168DA53105}"/>
              </a:ext>
            </a:extLst>
          </p:cNvPr>
          <p:cNvSpPr txBox="1"/>
          <p:nvPr/>
        </p:nvSpPr>
        <p:spPr>
          <a:xfrm>
            <a:off x="7223040" y="2133815"/>
            <a:ext cx="624910" cy="307777"/>
          </a:xfrm>
          <a:prstGeom prst="rect">
            <a:avLst/>
          </a:prstGeom>
          <a:noFill/>
        </p:spPr>
        <p:txBody>
          <a:bodyPr wrap="square" lIns="0" tIns="0" rIns="0" bIns="0" rtlCol="0">
            <a:spAutoFit/>
          </a:bodyPr>
          <a:lstStyle/>
          <a:p>
            <a:pPr algn="ctr"/>
            <a:r>
              <a:rPr lang="fr-FR" sz="1000" noProof="0" dirty="0">
                <a:solidFill>
                  <a:schemeClr val="tx2"/>
                </a:solidFill>
              </a:rPr>
              <a:t>Co-</a:t>
            </a:r>
            <a:r>
              <a:rPr lang="fr-FR" sz="1000" noProof="0" dirty="0" err="1">
                <a:solidFill>
                  <a:schemeClr val="tx2"/>
                </a:solidFill>
              </a:rPr>
              <a:t>investment</a:t>
            </a:r>
            <a:endParaRPr lang="fr-FR" sz="1000" noProof="0" dirty="0">
              <a:solidFill>
                <a:schemeClr val="tx2"/>
              </a:solidFill>
            </a:endParaRPr>
          </a:p>
        </p:txBody>
      </p:sp>
      <p:cxnSp>
        <p:nvCxnSpPr>
          <p:cNvPr id="46" name="Straight Connector 45">
            <a:extLst>
              <a:ext uri="{FF2B5EF4-FFF2-40B4-BE49-F238E27FC236}">
                <a16:creationId xmlns:a16="http://schemas.microsoft.com/office/drawing/2014/main" id="{B5036854-FE18-09BD-5CFE-6F25D72365B0}"/>
              </a:ext>
            </a:extLst>
          </p:cNvPr>
          <p:cNvCxnSpPr>
            <a:cxnSpLocks/>
            <a:stCxn id="42" idx="2"/>
            <a:endCxn id="35" idx="0"/>
          </p:cNvCxnSpPr>
          <p:nvPr/>
        </p:nvCxnSpPr>
        <p:spPr>
          <a:xfrm>
            <a:off x="4256366" y="3116178"/>
            <a:ext cx="2119320" cy="99675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183E215C-2EFD-AAFE-0417-1B4983F31161}"/>
              </a:ext>
            </a:extLst>
          </p:cNvPr>
          <p:cNvSpPr/>
          <p:nvPr/>
        </p:nvSpPr>
        <p:spPr>
          <a:xfrm>
            <a:off x="5491685" y="4116347"/>
            <a:ext cx="1787139" cy="74351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noProof="0" dirty="0">
              <a:solidFill>
                <a:schemeClr val="bg1"/>
              </a:solidFill>
            </a:endParaRPr>
          </a:p>
        </p:txBody>
      </p:sp>
      <p:cxnSp>
        <p:nvCxnSpPr>
          <p:cNvPr id="48" name="Straight Arrow Connector 47">
            <a:extLst>
              <a:ext uri="{FF2B5EF4-FFF2-40B4-BE49-F238E27FC236}">
                <a16:creationId xmlns:a16="http://schemas.microsoft.com/office/drawing/2014/main" id="{1EC252B9-7A26-B0A6-A92F-42D74116B24F}"/>
              </a:ext>
            </a:extLst>
          </p:cNvPr>
          <p:cNvCxnSpPr>
            <a:cxnSpLocks/>
            <a:endCxn id="42" idx="0"/>
          </p:cNvCxnSpPr>
          <p:nvPr/>
        </p:nvCxnSpPr>
        <p:spPr>
          <a:xfrm>
            <a:off x="4256366" y="1906034"/>
            <a:ext cx="0" cy="483401"/>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Oval 15">
            <a:extLst>
              <a:ext uri="{FF2B5EF4-FFF2-40B4-BE49-F238E27FC236}">
                <a16:creationId xmlns:a16="http://schemas.microsoft.com/office/drawing/2014/main" id="{B597160C-B1FC-574F-20EE-D38F1137048B}"/>
              </a:ext>
            </a:extLst>
          </p:cNvPr>
          <p:cNvSpPr/>
          <p:nvPr/>
        </p:nvSpPr>
        <p:spPr>
          <a:xfrm>
            <a:off x="7857519" y="1496890"/>
            <a:ext cx="1793799" cy="818300"/>
          </a:xfrm>
          <a:prstGeom prst="ellipse">
            <a:avLst/>
          </a:prstGeom>
          <a:solidFill>
            <a:schemeClr val="accent3">
              <a:lumMod val="20000"/>
              <a:lumOff val="8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000" b="1" noProof="0" dirty="0">
                <a:solidFill>
                  <a:schemeClr val="tx2"/>
                </a:solidFill>
              </a:rPr>
              <a:t>Managers / Investment </a:t>
            </a:r>
            <a:r>
              <a:rPr lang="fr-FR" sz="1000" b="1" noProof="0" dirty="0" err="1">
                <a:solidFill>
                  <a:schemeClr val="tx2"/>
                </a:solidFill>
              </a:rPr>
              <a:t>advisors</a:t>
            </a:r>
            <a:endParaRPr lang="fr-FR" sz="1000" b="1" noProof="0" dirty="0">
              <a:solidFill>
                <a:schemeClr val="tx2"/>
              </a:solidFill>
            </a:endParaRPr>
          </a:p>
        </p:txBody>
      </p:sp>
      <p:sp>
        <p:nvSpPr>
          <p:cNvPr id="3" name="Content Placeholder 2">
            <a:extLst>
              <a:ext uri="{FF2B5EF4-FFF2-40B4-BE49-F238E27FC236}">
                <a16:creationId xmlns:a16="http://schemas.microsoft.com/office/drawing/2014/main" id="{6FC29D51-37D4-1DD9-BAAB-4FFA69EB5D65}"/>
              </a:ext>
            </a:extLst>
          </p:cNvPr>
          <p:cNvSpPr>
            <a:spLocks noGrp="1"/>
          </p:cNvSpPr>
          <p:nvPr>
            <p:ph sz="quarter" idx="10"/>
          </p:nvPr>
        </p:nvSpPr>
        <p:spPr>
          <a:xfrm>
            <a:off x="731839" y="981075"/>
            <a:ext cx="5724152" cy="5256213"/>
          </a:xfrm>
        </p:spPr>
        <p:txBody>
          <a:bodyPr/>
          <a:lstStyle/>
          <a:p>
            <a:r>
              <a:rPr lang="fr-FR" b="1" noProof="0" dirty="0">
                <a:solidFill>
                  <a:schemeClr val="bg2"/>
                </a:solidFill>
              </a:rPr>
              <a:t>Notion de </a:t>
            </a:r>
            <a:r>
              <a:rPr lang="fr-FR" b="1" i="1" noProof="0" dirty="0">
                <a:solidFill>
                  <a:schemeClr val="bg2"/>
                </a:solidFill>
              </a:rPr>
              <a:t>carried interest</a:t>
            </a:r>
            <a:r>
              <a:rPr lang="fr-FR" b="1" i="1" dirty="0">
                <a:solidFill>
                  <a:schemeClr val="bg2"/>
                </a:solidFill>
              </a:rPr>
              <a:t> –</a:t>
            </a:r>
            <a:r>
              <a:rPr lang="fr-FR" b="1" i="1" noProof="0" dirty="0">
                <a:solidFill>
                  <a:schemeClr val="bg2"/>
                </a:solidFill>
              </a:rPr>
              <a:t> </a:t>
            </a:r>
            <a:r>
              <a:rPr lang="fr-FR" b="1" noProof="0" dirty="0">
                <a:solidFill>
                  <a:schemeClr val="bg2"/>
                </a:solidFill>
              </a:rPr>
              <a:t>structure classique</a:t>
            </a:r>
          </a:p>
        </p:txBody>
      </p:sp>
      <p:sp>
        <p:nvSpPr>
          <p:cNvPr id="6" name="Footer Placeholder 3">
            <a:extLst>
              <a:ext uri="{FF2B5EF4-FFF2-40B4-BE49-F238E27FC236}">
                <a16:creationId xmlns:a16="http://schemas.microsoft.com/office/drawing/2014/main" id="{A6448D2E-39D7-EEB5-522D-6BA3AA1EC9AE}"/>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32835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35C2-53DB-6205-D986-96CC764570A7}"/>
              </a:ext>
            </a:extLst>
          </p:cNvPr>
          <p:cNvSpPr>
            <a:spLocks noGrp="1"/>
          </p:cNvSpPr>
          <p:nvPr>
            <p:ph type="title"/>
          </p:nvPr>
        </p:nvSpPr>
        <p:spPr/>
        <p:txBody>
          <a:bodyPr/>
          <a:lstStyle/>
          <a:p>
            <a:r>
              <a:rPr lang="fr-FR" dirty="0"/>
              <a:t>Nouveau régime carried interest</a:t>
            </a:r>
            <a:endParaRPr lang="en-BE" dirty="0"/>
          </a:p>
        </p:txBody>
      </p:sp>
      <p:sp>
        <p:nvSpPr>
          <p:cNvPr id="8" name="Content Placeholder 7">
            <a:extLst>
              <a:ext uri="{FF2B5EF4-FFF2-40B4-BE49-F238E27FC236}">
                <a16:creationId xmlns:a16="http://schemas.microsoft.com/office/drawing/2014/main" id="{4CD794EF-8980-2BA8-2621-A50707AEF419}"/>
              </a:ext>
            </a:extLst>
          </p:cNvPr>
          <p:cNvSpPr>
            <a:spLocks noGrp="1"/>
          </p:cNvSpPr>
          <p:nvPr>
            <p:ph sz="quarter" idx="10"/>
          </p:nvPr>
        </p:nvSpPr>
        <p:spPr/>
        <p:txBody>
          <a:bodyPr/>
          <a:lstStyle/>
          <a:p>
            <a:r>
              <a:rPr lang="fr-FR" b="1" dirty="0">
                <a:solidFill>
                  <a:schemeClr val="bg2"/>
                </a:solidFill>
              </a:rPr>
              <a:t>Notion de </a:t>
            </a:r>
            <a:r>
              <a:rPr lang="fr-FR" b="1" i="1" dirty="0">
                <a:solidFill>
                  <a:schemeClr val="bg2"/>
                </a:solidFill>
              </a:rPr>
              <a:t>carried interest – </a:t>
            </a:r>
            <a:r>
              <a:rPr lang="fr-FR" b="1" dirty="0">
                <a:solidFill>
                  <a:schemeClr val="bg2"/>
                </a:solidFill>
              </a:rPr>
              <a:t>mécanique de la </a:t>
            </a:r>
            <a:r>
              <a:rPr lang="fr-FR" b="1" i="1" dirty="0">
                <a:solidFill>
                  <a:schemeClr val="bg2"/>
                </a:solidFill>
              </a:rPr>
              <a:t>distribution </a:t>
            </a:r>
            <a:r>
              <a:rPr lang="fr-FR" b="1" i="1" dirty="0" err="1">
                <a:solidFill>
                  <a:schemeClr val="bg2"/>
                </a:solidFill>
              </a:rPr>
              <a:t>waterfall</a:t>
            </a:r>
            <a:r>
              <a:rPr lang="fr-FR" b="1" i="1" dirty="0">
                <a:solidFill>
                  <a:schemeClr val="bg2"/>
                </a:solidFill>
              </a:rPr>
              <a:t> </a:t>
            </a:r>
            <a:endParaRPr lang="fr-FR" b="1" dirty="0">
              <a:solidFill>
                <a:schemeClr val="bg2"/>
              </a:solidFill>
            </a:endParaRPr>
          </a:p>
          <a:p>
            <a:endParaRPr lang="en-BE" dirty="0"/>
          </a:p>
        </p:txBody>
      </p:sp>
      <p:graphicFrame>
        <p:nvGraphicFramePr>
          <p:cNvPr id="9" name="Diagram 8">
            <a:extLst>
              <a:ext uri="{FF2B5EF4-FFF2-40B4-BE49-F238E27FC236}">
                <a16:creationId xmlns:a16="http://schemas.microsoft.com/office/drawing/2014/main" id="{711FCF00-6A7F-DC2B-5A3E-B4B66A24DBD4}"/>
              </a:ext>
            </a:extLst>
          </p:cNvPr>
          <p:cNvGraphicFramePr/>
          <p:nvPr>
            <p:extLst>
              <p:ext uri="{D42A27DB-BD31-4B8C-83A1-F6EECF244321}">
                <p14:modId xmlns:p14="http://schemas.microsoft.com/office/powerpoint/2010/main" val="4079589590"/>
              </p:ext>
            </p:extLst>
          </p:nvPr>
        </p:nvGraphicFramePr>
        <p:xfrm>
          <a:off x="2279576" y="1514227"/>
          <a:ext cx="6096000"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a:extLst>
              <a:ext uri="{FF2B5EF4-FFF2-40B4-BE49-F238E27FC236}">
                <a16:creationId xmlns:a16="http://schemas.microsoft.com/office/drawing/2014/main" id="{F0EDE133-8414-8EF2-FF44-E935F724F323}"/>
              </a:ext>
            </a:extLst>
          </p:cNvPr>
          <p:cNvSpPr txBox="1">
            <a:spLocks/>
          </p:cNvSpPr>
          <p:nvPr/>
        </p:nvSpPr>
        <p:spPr>
          <a:xfrm>
            <a:off x="4511824" y="1730251"/>
            <a:ext cx="4968552"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GB" sz="1400" dirty="0" err="1">
                <a:solidFill>
                  <a:schemeClr val="tx2"/>
                </a:solidFill>
              </a:rPr>
              <a:t>Remboursement</a:t>
            </a:r>
            <a:r>
              <a:rPr lang="en-GB" sz="1400" dirty="0">
                <a:solidFill>
                  <a:schemeClr val="tx2"/>
                </a:solidFill>
              </a:rPr>
              <a:t> des apports </a:t>
            </a:r>
            <a:r>
              <a:rPr lang="en-GB" sz="1400" dirty="0" err="1">
                <a:solidFill>
                  <a:schemeClr val="tx2"/>
                </a:solidFill>
              </a:rPr>
              <a:t>effectués</a:t>
            </a:r>
            <a:r>
              <a:rPr lang="en-GB" sz="1400" dirty="0">
                <a:solidFill>
                  <a:schemeClr val="tx2"/>
                </a:solidFill>
              </a:rPr>
              <a:t> par les </a:t>
            </a:r>
            <a:r>
              <a:rPr lang="en-GB" sz="1400" dirty="0" err="1">
                <a:solidFill>
                  <a:schemeClr val="tx2"/>
                </a:solidFill>
              </a:rPr>
              <a:t>investisseurs</a:t>
            </a:r>
            <a:endParaRPr lang="en-GB" sz="1400" dirty="0">
              <a:solidFill>
                <a:schemeClr val="tx2"/>
              </a:solidFill>
            </a:endParaRPr>
          </a:p>
          <a:p>
            <a:endParaRPr lang="en-US" sz="1400" dirty="0">
              <a:solidFill>
                <a:schemeClr val="tx2"/>
              </a:solidFill>
            </a:endParaRPr>
          </a:p>
          <a:p>
            <a:pPr>
              <a:spcBef>
                <a:spcPct val="0"/>
              </a:spcBef>
            </a:pPr>
            <a:endParaRPr lang="en-US" sz="1400" dirty="0"/>
          </a:p>
          <a:p>
            <a:endParaRPr lang="nl-NL" sz="1400" dirty="0">
              <a:solidFill>
                <a:schemeClr val="tx2"/>
              </a:solidFill>
            </a:endParaRPr>
          </a:p>
        </p:txBody>
      </p:sp>
      <p:sp>
        <p:nvSpPr>
          <p:cNvPr id="11" name="Content Placeholder 2">
            <a:extLst>
              <a:ext uri="{FF2B5EF4-FFF2-40B4-BE49-F238E27FC236}">
                <a16:creationId xmlns:a16="http://schemas.microsoft.com/office/drawing/2014/main" id="{9AA08A17-D00A-BC4D-630F-02FBA5C241D2}"/>
              </a:ext>
            </a:extLst>
          </p:cNvPr>
          <p:cNvSpPr txBox="1">
            <a:spLocks/>
          </p:cNvSpPr>
          <p:nvPr/>
        </p:nvSpPr>
        <p:spPr>
          <a:xfrm>
            <a:off x="5447928" y="2666355"/>
            <a:ext cx="3888432"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GB" sz="1400" dirty="0" err="1">
                <a:solidFill>
                  <a:schemeClr val="tx2"/>
                </a:solidFill>
              </a:rPr>
              <a:t>Généralement</a:t>
            </a:r>
            <a:r>
              <a:rPr lang="en-GB" sz="1400" dirty="0">
                <a:solidFill>
                  <a:schemeClr val="tx2"/>
                </a:solidFill>
              </a:rPr>
              <a:t> 8% par an, </a:t>
            </a:r>
            <a:r>
              <a:rPr lang="en-GB" sz="1400" dirty="0" err="1">
                <a:solidFill>
                  <a:schemeClr val="tx2"/>
                </a:solidFill>
              </a:rPr>
              <a:t>capitalisé</a:t>
            </a:r>
            <a:endParaRPr lang="en-GB" sz="1400" dirty="0">
              <a:solidFill>
                <a:schemeClr val="tx2"/>
              </a:solidFill>
            </a:endParaRPr>
          </a:p>
          <a:p>
            <a:endParaRPr lang="en-US" sz="1400" dirty="0">
              <a:solidFill>
                <a:schemeClr val="tx2"/>
              </a:solidFill>
            </a:endParaRPr>
          </a:p>
          <a:p>
            <a:pPr>
              <a:spcBef>
                <a:spcPct val="0"/>
              </a:spcBef>
            </a:pPr>
            <a:endParaRPr lang="en-US" sz="1400" dirty="0">
              <a:solidFill>
                <a:schemeClr val="tx2"/>
              </a:solidFill>
            </a:endParaRPr>
          </a:p>
          <a:p>
            <a:endParaRPr lang="nl-NL" sz="1400" dirty="0">
              <a:solidFill>
                <a:schemeClr val="tx2"/>
              </a:solidFill>
            </a:endParaRPr>
          </a:p>
        </p:txBody>
      </p:sp>
      <p:sp>
        <p:nvSpPr>
          <p:cNvPr id="12" name="Content Placeholder 2">
            <a:extLst>
              <a:ext uri="{FF2B5EF4-FFF2-40B4-BE49-F238E27FC236}">
                <a16:creationId xmlns:a16="http://schemas.microsoft.com/office/drawing/2014/main" id="{89968DE8-7A0A-9F3B-C65B-F1B2799C7102}"/>
              </a:ext>
            </a:extLst>
          </p:cNvPr>
          <p:cNvSpPr txBox="1">
            <a:spLocks/>
          </p:cNvSpPr>
          <p:nvPr/>
        </p:nvSpPr>
        <p:spPr>
          <a:xfrm>
            <a:off x="6384031" y="3530451"/>
            <a:ext cx="4452291"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GB" sz="1400" dirty="0">
                <a:solidFill>
                  <a:schemeClr val="tx2"/>
                </a:solidFill>
              </a:rPr>
              <a:t>Les managers </a:t>
            </a:r>
            <a:r>
              <a:rPr lang="en-GB" sz="1400" dirty="0" err="1">
                <a:solidFill>
                  <a:schemeClr val="tx2"/>
                </a:solidFill>
              </a:rPr>
              <a:t>reçoivent</a:t>
            </a:r>
            <a:r>
              <a:rPr lang="en-GB" sz="1400" dirty="0">
                <a:solidFill>
                  <a:schemeClr val="tx2"/>
                </a:solidFill>
              </a:rPr>
              <a:t> 20% des </a:t>
            </a:r>
            <a:r>
              <a:rPr lang="en-GB" sz="1400" dirty="0" err="1">
                <a:solidFill>
                  <a:schemeClr val="tx2"/>
                </a:solidFill>
              </a:rPr>
              <a:t>bénéfices</a:t>
            </a:r>
            <a:r>
              <a:rPr lang="en-GB" sz="1400" dirty="0">
                <a:solidFill>
                  <a:schemeClr val="tx2"/>
                </a:solidFill>
              </a:rPr>
              <a:t> </a:t>
            </a:r>
            <a:r>
              <a:rPr lang="en-GB" sz="1400" dirty="0" err="1">
                <a:solidFill>
                  <a:schemeClr val="tx2"/>
                </a:solidFill>
              </a:rPr>
              <a:t>totaux</a:t>
            </a:r>
            <a:endParaRPr lang="en-GB" sz="1400" dirty="0">
              <a:solidFill>
                <a:schemeClr val="tx2"/>
              </a:solidFill>
            </a:endParaRPr>
          </a:p>
          <a:p>
            <a:endParaRPr lang="en-US" sz="1400" dirty="0">
              <a:solidFill>
                <a:schemeClr val="tx2"/>
              </a:solidFill>
            </a:endParaRPr>
          </a:p>
          <a:p>
            <a:pPr>
              <a:spcBef>
                <a:spcPct val="0"/>
              </a:spcBef>
            </a:pPr>
            <a:endParaRPr lang="en-US" sz="1400" dirty="0">
              <a:solidFill>
                <a:schemeClr val="tx2"/>
              </a:solidFill>
            </a:endParaRPr>
          </a:p>
          <a:p>
            <a:endParaRPr lang="nl-NL" sz="1400" dirty="0">
              <a:solidFill>
                <a:schemeClr val="tx2"/>
              </a:solidFill>
            </a:endParaRPr>
          </a:p>
        </p:txBody>
      </p:sp>
      <p:sp>
        <p:nvSpPr>
          <p:cNvPr id="13" name="Content Placeholder 2">
            <a:extLst>
              <a:ext uri="{FF2B5EF4-FFF2-40B4-BE49-F238E27FC236}">
                <a16:creationId xmlns:a16="http://schemas.microsoft.com/office/drawing/2014/main" id="{000F9AF2-6929-4559-FCE9-B9D8F4AD5B37}"/>
              </a:ext>
            </a:extLst>
          </p:cNvPr>
          <p:cNvSpPr txBox="1">
            <a:spLocks/>
          </p:cNvSpPr>
          <p:nvPr/>
        </p:nvSpPr>
        <p:spPr>
          <a:xfrm>
            <a:off x="7320136" y="4394547"/>
            <a:ext cx="4539768"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GB" sz="1400" dirty="0">
                <a:solidFill>
                  <a:schemeClr val="tx2"/>
                </a:solidFill>
              </a:rPr>
              <a:t>Ratio de distribution des </a:t>
            </a:r>
            <a:r>
              <a:rPr lang="en-GB" sz="1400" dirty="0" err="1">
                <a:solidFill>
                  <a:schemeClr val="tx2"/>
                </a:solidFill>
              </a:rPr>
              <a:t>bénéfices</a:t>
            </a:r>
            <a:r>
              <a:rPr lang="en-GB" sz="1400" dirty="0">
                <a:solidFill>
                  <a:schemeClr val="tx2"/>
                </a:solidFill>
              </a:rPr>
              <a:t> </a:t>
            </a:r>
            <a:r>
              <a:rPr lang="en-GB" sz="1400" dirty="0" err="1">
                <a:solidFill>
                  <a:schemeClr val="tx2"/>
                </a:solidFill>
              </a:rPr>
              <a:t>supplémentaires</a:t>
            </a:r>
            <a:endParaRPr lang="en-US" sz="1400" dirty="0">
              <a:solidFill>
                <a:schemeClr val="tx2"/>
              </a:solidFill>
            </a:endParaRPr>
          </a:p>
          <a:p>
            <a:pPr>
              <a:spcBef>
                <a:spcPct val="0"/>
              </a:spcBef>
            </a:pPr>
            <a:endParaRPr lang="en-US" sz="1400" dirty="0">
              <a:solidFill>
                <a:schemeClr val="tx2"/>
              </a:solidFill>
            </a:endParaRPr>
          </a:p>
          <a:p>
            <a:endParaRPr lang="nl-NL" sz="1400" dirty="0">
              <a:solidFill>
                <a:schemeClr val="tx2"/>
              </a:solidFill>
            </a:endParaRPr>
          </a:p>
        </p:txBody>
      </p:sp>
      <p:sp>
        <p:nvSpPr>
          <p:cNvPr id="5" name="Footer Placeholder 3">
            <a:extLst>
              <a:ext uri="{FF2B5EF4-FFF2-40B4-BE49-F238E27FC236}">
                <a16:creationId xmlns:a16="http://schemas.microsoft.com/office/drawing/2014/main" id="{5B1785E4-5F2F-033F-0D22-26649685023C}"/>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38715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068F-1531-EA3E-2163-D8EC45058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05A7C-8E43-378A-515A-1E471B4115E4}"/>
              </a:ext>
            </a:extLst>
          </p:cNvPr>
          <p:cNvSpPr>
            <a:spLocks noGrp="1"/>
          </p:cNvSpPr>
          <p:nvPr>
            <p:ph type="title"/>
          </p:nvPr>
        </p:nvSpPr>
        <p:spPr/>
        <p:txBody>
          <a:bodyPr/>
          <a:lstStyle/>
          <a:p>
            <a:r>
              <a:rPr lang="fr-FR" sz="2000" dirty="0"/>
              <a:t>Nouveau régime carried interest</a:t>
            </a:r>
            <a:endParaRPr lang="en-US" dirty="0">
              <a:solidFill>
                <a:srgbClr val="00B0F0"/>
              </a:solidFill>
            </a:endParaRPr>
          </a:p>
        </p:txBody>
      </p:sp>
      <p:sp>
        <p:nvSpPr>
          <p:cNvPr id="38" name="Rectangle 37">
            <a:extLst>
              <a:ext uri="{FF2B5EF4-FFF2-40B4-BE49-F238E27FC236}">
                <a16:creationId xmlns:a16="http://schemas.microsoft.com/office/drawing/2014/main" id="{5E8D99EF-FE72-2AE4-1CFA-1BFEBD031031}"/>
              </a:ext>
            </a:extLst>
          </p:cNvPr>
          <p:cNvSpPr/>
          <p:nvPr/>
        </p:nvSpPr>
        <p:spPr>
          <a:xfrm>
            <a:off x="4197465" y="1753418"/>
            <a:ext cx="1627770" cy="707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Repayment</a:t>
            </a:r>
            <a:br>
              <a:rPr lang="en-US" sz="1400">
                <a:solidFill>
                  <a:schemeClr val="bg1"/>
                </a:solidFill>
              </a:rPr>
            </a:br>
            <a:r>
              <a:rPr lang="en-US" sz="1400">
                <a:solidFill>
                  <a:schemeClr val="bg1"/>
                </a:solidFill>
              </a:rPr>
              <a:t>of Capital</a:t>
            </a:r>
            <a:endParaRPr lang="en-NL" sz="1400" err="1">
              <a:solidFill>
                <a:schemeClr val="bg1"/>
              </a:solidFill>
            </a:endParaRPr>
          </a:p>
        </p:txBody>
      </p:sp>
      <p:sp>
        <p:nvSpPr>
          <p:cNvPr id="40" name="TextBox 39">
            <a:extLst>
              <a:ext uri="{FF2B5EF4-FFF2-40B4-BE49-F238E27FC236}">
                <a16:creationId xmlns:a16="http://schemas.microsoft.com/office/drawing/2014/main" id="{E01306D4-2CE7-6220-2038-E402E7D4AD6B}"/>
              </a:ext>
            </a:extLst>
          </p:cNvPr>
          <p:cNvSpPr txBox="1"/>
          <p:nvPr/>
        </p:nvSpPr>
        <p:spPr>
          <a:xfrm>
            <a:off x="381041" y="1471105"/>
            <a:ext cx="2412268" cy="1046440"/>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i="1" dirty="0">
                <a:solidFill>
                  <a:schemeClr val="bg2"/>
                </a:solidFill>
              </a:rPr>
              <a:t>Commitments</a:t>
            </a:r>
            <a:r>
              <a:rPr lang="en-US" sz="1100" dirty="0">
                <a:solidFill>
                  <a:schemeClr val="bg2"/>
                </a:solidFill>
              </a:rPr>
              <a:t> 		= 100</a:t>
            </a:r>
          </a:p>
          <a:p>
            <a:pPr marL="171450" indent="-171450">
              <a:buFont typeface="Arial" panose="020B0604020202020204" pitchFamily="34" charset="0"/>
              <a:buChar char="•"/>
            </a:pPr>
            <a:r>
              <a:rPr lang="en-US" sz="900" dirty="0">
                <a:solidFill>
                  <a:schemeClr val="bg2"/>
                </a:solidFill>
              </a:rPr>
              <a:t>LPs	     	       99</a:t>
            </a:r>
          </a:p>
          <a:p>
            <a:pPr marL="171450" indent="-171450">
              <a:buFont typeface="Arial" panose="020B0604020202020204" pitchFamily="34" charset="0"/>
              <a:buChar char="•"/>
            </a:pPr>
            <a:r>
              <a:rPr lang="en-US" sz="900" dirty="0" err="1">
                <a:solidFill>
                  <a:schemeClr val="bg2"/>
                </a:solidFill>
              </a:rPr>
              <a:t>Mgmt</a:t>
            </a:r>
            <a:r>
              <a:rPr lang="en-US" sz="900" dirty="0">
                <a:solidFill>
                  <a:schemeClr val="bg2"/>
                </a:solidFill>
              </a:rPr>
              <a:t>		         1</a:t>
            </a:r>
          </a:p>
          <a:p>
            <a:r>
              <a:rPr lang="en-US" sz="1100" dirty="0">
                <a:solidFill>
                  <a:schemeClr val="bg2"/>
                </a:solidFill>
              </a:rPr>
              <a:t>Investissement	= 100</a:t>
            </a:r>
          </a:p>
          <a:p>
            <a:r>
              <a:rPr lang="en-US" sz="1100" dirty="0">
                <a:solidFill>
                  <a:schemeClr val="bg2"/>
                </a:solidFill>
              </a:rPr>
              <a:t>Prix de cession	= 150</a:t>
            </a:r>
          </a:p>
          <a:p>
            <a:r>
              <a:rPr lang="en-US" sz="1100" i="1" dirty="0">
                <a:solidFill>
                  <a:schemeClr val="bg2"/>
                </a:solidFill>
              </a:rPr>
              <a:t>Preferred return </a:t>
            </a:r>
            <a:r>
              <a:rPr lang="en-US" sz="1100" dirty="0" err="1">
                <a:solidFill>
                  <a:schemeClr val="bg2"/>
                </a:solidFill>
              </a:rPr>
              <a:t>supposé</a:t>
            </a:r>
            <a:r>
              <a:rPr lang="en-US" sz="1100" dirty="0">
                <a:solidFill>
                  <a:schemeClr val="bg2"/>
                </a:solidFill>
              </a:rPr>
              <a:t>	= 48</a:t>
            </a:r>
          </a:p>
        </p:txBody>
      </p:sp>
      <p:grpSp>
        <p:nvGrpSpPr>
          <p:cNvPr id="44" name="Group 43">
            <a:extLst>
              <a:ext uri="{FF2B5EF4-FFF2-40B4-BE49-F238E27FC236}">
                <a16:creationId xmlns:a16="http://schemas.microsoft.com/office/drawing/2014/main" id="{15DB1DA1-4BB7-2D55-B9BE-3E3FACB72F7F}"/>
              </a:ext>
            </a:extLst>
          </p:cNvPr>
          <p:cNvGrpSpPr/>
          <p:nvPr/>
        </p:nvGrpSpPr>
        <p:grpSpPr>
          <a:xfrm>
            <a:off x="4539503" y="2461109"/>
            <a:ext cx="1897800" cy="791924"/>
            <a:chOff x="2909646" y="2156471"/>
            <a:chExt cx="1897800" cy="791924"/>
          </a:xfrm>
        </p:grpSpPr>
        <p:sp>
          <p:nvSpPr>
            <p:cNvPr id="45" name="Rectangle 44">
              <a:extLst>
                <a:ext uri="{FF2B5EF4-FFF2-40B4-BE49-F238E27FC236}">
                  <a16:creationId xmlns:a16="http://schemas.microsoft.com/office/drawing/2014/main" id="{51F2EABE-C05A-9D8A-9475-A35A33788310}"/>
                </a:ext>
              </a:extLst>
            </p:cNvPr>
            <p:cNvSpPr/>
            <p:nvPr/>
          </p:nvSpPr>
          <p:spPr>
            <a:xfrm>
              <a:off x="3179676" y="2241783"/>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Preferred </a:t>
              </a:r>
              <a:br>
                <a:rPr lang="en-US" sz="1400">
                  <a:solidFill>
                    <a:schemeClr val="bg1"/>
                  </a:solidFill>
                </a:rPr>
              </a:br>
              <a:r>
                <a:rPr lang="en-US" sz="1400">
                  <a:solidFill>
                    <a:schemeClr val="bg1"/>
                  </a:solidFill>
                </a:rPr>
                <a:t>return</a:t>
              </a:r>
              <a:endParaRPr lang="en-NL" sz="1400" err="1">
                <a:solidFill>
                  <a:schemeClr val="bg1"/>
                </a:solidFill>
              </a:endParaRPr>
            </a:p>
          </p:txBody>
        </p:sp>
        <p:grpSp>
          <p:nvGrpSpPr>
            <p:cNvPr id="46" name="Group 45">
              <a:extLst>
                <a:ext uri="{FF2B5EF4-FFF2-40B4-BE49-F238E27FC236}">
                  <a16:creationId xmlns:a16="http://schemas.microsoft.com/office/drawing/2014/main" id="{957F2A73-91DC-6AB2-B8E0-4DCBF73411A3}"/>
                </a:ext>
              </a:extLst>
            </p:cNvPr>
            <p:cNvGrpSpPr/>
            <p:nvPr/>
          </p:nvGrpSpPr>
          <p:grpSpPr>
            <a:xfrm>
              <a:off x="2909646" y="2156471"/>
              <a:ext cx="270030" cy="438618"/>
              <a:chOff x="2909646" y="2156471"/>
              <a:chExt cx="270030" cy="438618"/>
            </a:xfrm>
          </p:grpSpPr>
          <p:cxnSp>
            <p:nvCxnSpPr>
              <p:cNvPr id="47" name="Straight Arrow Connector 46">
                <a:extLst>
                  <a:ext uri="{FF2B5EF4-FFF2-40B4-BE49-F238E27FC236}">
                    <a16:creationId xmlns:a16="http://schemas.microsoft.com/office/drawing/2014/main" id="{01A20578-1138-6B2B-4F7A-2089A2DCCAEF}"/>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DD2AD6D-576A-0B2A-7995-3881363C48DE}"/>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49" name="Text Placeholder 2">
            <a:extLst>
              <a:ext uri="{FF2B5EF4-FFF2-40B4-BE49-F238E27FC236}">
                <a16:creationId xmlns:a16="http://schemas.microsoft.com/office/drawing/2014/main" id="{84537DA5-994C-9195-7A2F-FFD9A666B69C}"/>
              </a:ext>
            </a:extLst>
          </p:cNvPr>
          <p:cNvSpPr>
            <a:spLocks noGrp="1"/>
          </p:cNvSpPr>
          <p:nvPr>
            <p:ph type="body" sz="quarter" idx="13"/>
          </p:nvPr>
        </p:nvSpPr>
        <p:spPr>
          <a:xfrm>
            <a:off x="2793309" y="2006026"/>
            <a:ext cx="936104" cy="215444"/>
          </a:xfrm>
        </p:spPr>
        <p:txBody>
          <a:bodyPr/>
          <a:lstStyle/>
          <a:p>
            <a:pPr marL="357187" lvl="2" indent="0" algn="r">
              <a:buNone/>
            </a:pPr>
            <a:r>
              <a:rPr lang="nl-NL" sz="1400">
                <a:solidFill>
                  <a:schemeClr val="accent2"/>
                </a:solidFill>
              </a:rPr>
              <a:t>150</a:t>
            </a:r>
          </a:p>
        </p:txBody>
      </p:sp>
      <p:cxnSp>
        <p:nvCxnSpPr>
          <p:cNvPr id="50" name="Straight Arrow Connector 49">
            <a:extLst>
              <a:ext uri="{FF2B5EF4-FFF2-40B4-BE49-F238E27FC236}">
                <a16:creationId xmlns:a16="http://schemas.microsoft.com/office/drawing/2014/main" id="{EB088725-24B8-BC57-2163-7ED3893C9F43}"/>
              </a:ext>
            </a:extLst>
          </p:cNvPr>
          <p:cNvCxnSpPr>
            <a:cxnSpLocks/>
          </p:cNvCxnSpPr>
          <p:nvPr/>
        </p:nvCxnSpPr>
        <p:spPr>
          <a:xfrm>
            <a:off x="3819423" y="2107263"/>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3C441533-C5F9-EC9E-A428-C3FDC708A55F}"/>
              </a:ext>
            </a:extLst>
          </p:cNvPr>
          <p:cNvGrpSpPr/>
          <p:nvPr/>
        </p:nvGrpSpPr>
        <p:grpSpPr>
          <a:xfrm>
            <a:off x="5143981" y="3253492"/>
            <a:ext cx="1897800" cy="780588"/>
            <a:chOff x="3514124" y="2948854"/>
            <a:chExt cx="1897800" cy="780588"/>
          </a:xfrm>
        </p:grpSpPr>
        <p:sp>
          <p:nvSpPr>
            <p:cNvPr id="52" name="Rectangle 51">
              <a:extLst>
                <a:ext uri="{FF2B5EF4-FFF2-40B4-BE49-F238E27FC236}">
                  <a16:creationId xmlns:a16="http://schemas.microsoft.com/office/drawing/2014/main" id="{30C9B024-1F0F-81BE-4511-6839A9040C71}"/>
                </a:ext>
              </a:extLst>
            </p:cNvPr>
            <p:cNvSpPr/>
            <p:nvPr/>
          </p:nvSpPr>
          <p:spPr>
            <a:xfrm>
              <a:off x="3784154" y="3022830"/>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Catch-up</a:t>
              </a:r>
              <a:endParaRPr lang="en-NL" sz="1400" err="1">
                <a:solidFill>
                  <a:schemeClr val="bg1"/>
                </a:solidFill>
              </a:endParaRPr>
            </a:p>
          </p:txBody>
        </p:sp>
        <p:grpSp>
          <p:nvGrpSpPr>
            <p:cNvPr id="53" name="Group 52">
              <a:extLst>
                <a:ext uri="{FF2B5EF4-FFF2-40B4-BE49-F238E27FC236}">
                  <a16:creationId xmlns:a16="http://schemas.microsoft.com/office/drawing/2014/main" id="{13E5ABD9-C4FA-2E24-8A60-1DA0F287A26D}"/>
                </a:ext>
              </a:extLst>
            </p:cNvPr>
            <p:cNvGrpSpPr/>
            <p:nvPr/>
          </p:nvGrpSpPr>
          <p:grpSpPr>
            <a:xfrm>
              <a:off x="3514124" y="2948854"/>
              <a:ext cx="270030" cy="438618"/>
              <a:chOff x="2909646" y="2156471"/>
              <a:chExt cx="270030" cy="438618"/>
            </a:xfrm>
          </p:grpSpPr>
          <p:cxnSp>
            <p:nvCxnSpPr>
              <p:cNvPr id="54" name="Straight Arrow Connector 53">
                <a:extLst>
                  <a:ext uri="{FF2B5EF4-FFF2-40B4-BE49-F238E27FC236}">
                    <a16:creationId xmlns:a16="http://schemas.microsoft.com/office/drawing/2014/main" id="{28BAB5C2-7B2E-C949-8346-1EC883C9CBBD}"/>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F223D84-1E67-0AFB-AFBE-0294C07EE3AD}"/>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6" name="Group 55">
            <a:extLst>
              <a:ext uri="{FF2B5EF4-FFF2-40B4-BE49-F238E27FC236}">
                <a16:creationId xmlns:a16="http://schemas.microsoft.com/office/drawing/2014/main" id="{C6F6135A-09ED-2F67-6EE2-35BB3CA5FF6B}"/>
              </a:ext>
            </a:extLst>
          </p:cNvPr>
          <p:cNvGrpSpPr/>
          <p:nvPr/>
        </p:nvGrpSpPr>
        <p:grpSpPr>
          <a:xfrm>
            <a:off x="5747703" y="4031758"/>
            <a:ext cx="1906146" cy="782000"/>
            <a:chOff x="4117846" y="3727120"/>
            <a:chExt cx="1906146" cy="782000"/>
          </a:xfrm>
        </p:grpSpPr>
        <p:sp>
          <p:nvSpPr>
            <p:cNvPr id="57" name="Rectangle 56">
              <a:extLst>
                <a:ext uri="{FF2B5EF4-FFF2-40B4-BE49-F238E27FC236}">
                  <a16:creationId xmlns:a16="http://schemas.microsoft.com/office/drawing/2014/main" id="{E8C2C904-5BD9-E2FA-B0CD-BC43361AF474}"/>
                </a:ext>
              </a:extLst>
            </p:cNvPr>
            <p:cNvSpPr/>
            <p:nvPr/>
          </p:nvSpPr>
          <p:spPr>
            <a:xfrm>
              <a:off x="4396222" y="3802508"/>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80/20</a:t>
              </a:r>
              <a:endParaRPr lang="en-NL" sz="1400" err="1">
                <a:solidFill>
                  <a:schemeClr val="bg1"/>
                </a:solidFill>
              </a:endParaRPr>
            </a:p>
          </p:txBody>
        </p:sp>
        <p:grpSp>
          <p:nvGrpSpPr>
            <p:cNvPr id="58" name="Group 57">
              <a:extLst>
                <a:ext uri="{FF2B5EF4-FFF2-40B4-BE49-F238E27FC236}">
                  <a16:creationId xmlns:a16="http://schemas.microsoft.com/office/drawing/2014/main" id="{8B4C757E-4499-150E-DE8D-289C1D5C041C}"/>
                </a:ext>
              </a:extLst>
            </p:cNvPr>
            <p:cNvGrpSpPr/>
            <p:nvPr/>
          </p:nvGrpSpPr>
          <p:grpSpPr>
            <a:xfrm>
              <a:off x="4117846" y="3727120"/>
              <a:ext cx="270030" cy="438618"/>
              <a:chOff x="2909646" y="2156471"/>
              <a:chExt cx="270030" cy="438618"/>
            </a:xfrm>
          </p:grpSpPr>
          <p:cxnSp>
            <p:nvCxnSpPr>
              <p:cNvPr id="59" name="Straight Arrow Connector 58">
                <a:extLst>
                  <a:ext uri="{FF2B5EF4-FFF2-40B4-BE49-F238E27FC236}">
                    <a16:creationId xmlns:a16="http://schemas.microsoft.com/office/drawing/2014/main" id="{03D71BC6-77B6-ACF1-20CD-95BCA5966C7F}"/>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1DD052-8F08-3F7A-C65D-F4BDF0070309}"/>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61" name="Text Placeholder 2">
            <a:extLst>
              <a:ext uri="{FF2B5EF4-FFF2-40B4-BE49-F238E27FC236}">
                <a16:creationId xmlns:a16="http://schemas.microsoft.com/office/drawing/2014/main" id="{FD56A313-DA37-BF33-3BA1-D5F62D0DDCC2}"/>
              </a:ext>
            </a:extLst>
          </p:cNvPr>
          <p:cNvSpPr txBox="1">
            <a:spLocks/>
          </p:cNvSpPr>
          <p:nvPr/>
        </p:nvSpPr>
        <p:spPr>
          <a:xfrm>
            <a:off x="2793309" y="2015347"/>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50</a:t>
            </a:r>
          </a:p>
        </p:txBody>
      </p:sp>
      <p:sp>
        <p:nvSpPr>
          <p:cNvPr id="62" name="Text Placeholder 2">
            <a:extLst>
              <a:ext uri="{FF2B5EF4-FFF2-40B4-BE49-F238E27FC236}">
                <a16:creationId xmlns:a16="http://schemas.microsoft.com/office/drawing/2014/main" id="{FCF5DFF5-EC5B-EF4D-3064-A2B3BCC61CA3}"/>
              </a:ext>
            </a:extLst>
          </p:cNvPr>
          <p:cNvSpPr txBox="1">
            <a:spLocks/>
          </p:cNvSpPr>
          <p:nvPr/>
        </p:nvSpPr>
        <p:spPr>
          <a:xfrm>
            <a:off x="5554582" y="2025102"/>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100</a:t>
            </a:r>
          </a:p>
        </p:txBody>
      </p:sp>
      <p:sp>
        <p:nvSpPr>
          <p:cNvPr id="63" name="Text Placeholder 2">
            <a:extLst>
              <a:ext uri="{FF2B5EF4-FFF2-40B4-BE49-F238E27FC236}">
                <a16:creationId xmlns:a16="http://schemas.microsoft.com/office/drawing/2014/main" id="{4EB729D6-4382-F5E4-28B5-BE7ED9DA2692}"/>
              </a:ext>
            </a:extLst>
          </p:cNvPr>
          <p:cNvSpPr txBox="1">
            <a:spLocks/>
          </p:cNvSpPr>
          <p:nvPr/>
        </p:nvSpPr>
        <p:spPr>
          <a:xfrm>
            <a:off x="2793309" y="2006057"/>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2</a:t>
            </a:r>
          </a:p>
        </p:txBody>
      </p:sp>
      <p:sp>
        <p:nvSpPr>
          <p:cNvPr id="64" name="Text Placeholder 2">
            <a:extLst>
              <a:ext uri="{FF2B5EF4-FFF2-40B4-BE49-F238E27FC236}">
                <a16:creationId xmlns:a16="http://schemas.microsoft.com/office/drawing/2014/main" id="{C3616DB1-2010-668C-D6EC-D55308E67913}"/>
              </a:ext>
            </a:extLst>
          </p:cNvPr>
          <p:cNvSpPr txBox="1">
            <a:spLocks/>
          </p:cNvSpPr>
          <p:nvPr/>
        </p:nvSpPr>
        <p:spPr>
          <a:xfrm>
            <a:off x="6225087" y="2798114"/>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48</a:t>
            </a:r>
          </a:p>
        </p:txBody>
      </p:sp>
      <p:sp>
        <p:nvSpPr>
          <p:cNvPr id="65" name="Text Placeholder 2">
            <a:extLst>
              <a:ext uri="{FF2B5EF4-FFF2-40B4-BE49-F238E27FC236}">
                <a16:creationId xmlns:a16="http://schemas.microsoft.com/office/drawing/2014/main" id="{5DCF1D83-3558-AEC6-3F23-677448763151}"/>
              </a:ext>
            </a:extLst>
          </p:cNvPr>
          <p:cNvSpPr txBox="1">
            <a:spLocks/>
          </p:cNvSpPr>
          <p:nvPr/>
        </p:nvSpPr>
        <p:spPr>
          <a:xfrm>
            <a:off x="2793309" y="2006057"/>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0</a:t>
            </a:r>
          </a:p>
        </p:txBody>
      </p:sp>
      <p:sp>
        <p:nvSpPr>
          <p:cNvPr id="66" name="Text Placeholder 2">
            <a:extLst>
              <a:ext uri="{FF2B5EF4-FFF2-40B4-BE49-F238E27FC236}">
                <a16:creationId xmlns:a16="http://schemas.microsoft.com/office/drawing/2014/main" id="{16BFC470-BDFB-E298-521C-D203BB36D329}"/>
              </a:ext>
            </a:extLst>
          </p:cNvPr>
          <p:cNvSpPr txBox="1">
            <a:spLocks/>
          </p:cNvSpPr>
          <p:nvPr/>
        </p:nvSpPr>
        <p:spPr>
          <a:xfrm>
            <a:off x="6904144" y="3581299"/>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2</a:t>
            </a:r>
          </a:p>
        </p:txBody>
      </p:sp>
      <p:sp>
        <p:nvSpPr>
          <p:cNvPr id="67" name="Rectangle 66">
            <a:extLst>
              <a:ext uri="{FF2B5EF4-FFF2-40B4-BE49-F238E27FC236}">
                <a16:creationId xmlns:a16="http://schemas.microsoft.com/office/drawing/2014/main" id="{1AC19644-D137-2DED-50AD-ACE81B63E00A}"/>
              </a:ext>
            </a:extLst>
          </p:cNvPr>
          <p:cNvSpPr/>
          <p:nvPr/>
        </p:nvSpPr>
        <p:spPr>
          <a:xfrm>
            <a:off x="8454150" y="5041963"/>
            <a:ext cx="2115267" cy="673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r>
              <a:rPr lang="en-US" sz="1100" dirty="0" err="1">
                <a:solidFill>
                  <a:schemeClr val="accent2"/>
                </a:solidFill>
              </a:rPr>
              <a:t>Répartition</a:t>
            </a:r>
            <a:r>
              <a:rPr lang="en-US" sz="1100" dirty="0">
                <a:solidFill>
                  <a:schemeClr val="accent2"/>
                </a:solidFill>
              </a:rPr>
              <a:t> finale</a:t>
            </a:r>
          </a:p>
          <a:p>
            <a:r>
              <a:rPr lang="en-US" sz="1100" dirty="0">
                <a:solidFill>
                  <a:schemeClr val="bg1"/>
                </a:solidFill>
              </a:rPr>
              <a:t>LPs = 48 (96%)</a:t>
            </a:r>
          </a:p>
          <a:p>
            <a:r>
              <a:rPr lang="en-US" sz="1100" dirty="0" err="1">
                <a:solidFill>
                  <a:schemeClr val="bg1"/>
                </a:solidFill>
              </a:rPr>
              <a:t>Mgmt</a:t>
            </a:r>
            <a:r>
              <a:rPr lang="en-US" sz="1100" dirty="0">
                <a:solidFill>
                  <a:schemeClr val="bg1"/>
                </a:solidFill>
              </a:rPr>
              <a:t> = 2 (4%)</a:t>
            </a:r>
            <a:endParaRPr lang="en-NL" sz="1100" dirty="0">
              <a:solidFill>
                <a:schemeClr val="bg1"/>
              </a:solidFill>
            </a:endParaRPr>
          </a:p>
        </p:txBody>
      </p:sp>
      <p:sp>
        <p:nvSpPr>
          <p:cNvPr id="3" name="TextBox 2">
            <a:extLst>
              <a:ext uri="{FF2B5EF4-FFF2-40B4-BE49-F238E27FC236}">
                <a16:creationId xmlns:a16="http://schemas.microsoft.com/office/drawing/2014/main" id="{3389976A-23CE-24F0-ED1D-C409639E4A6B}"/>
              </a:ext>
            </a:extLst>
          </p:cNvPr>
          <p:cNvSpPr txBox="1"/>
          <p:nvPr/>
        </p:nvSpPr>
        <p:spPr>
          <a:xfrm>
            <a:off x="334370" y="900752"/>
            <a:ext cx="5915081" cy="246221"/>
          </a:xfrm>
          <a:prstGeom prst="rect">
            <a:avLst/>
          </a:prstGeom>
          <a:noFill/>
        </p:spPr>
        <p:txBody>
          <a:bodyPr wrap="none" lIns="0" tIns="0" rIns="0" bIns="0" rtlCol="0">
            <a:spAutoFit/>
          </a:bodyPr>
          <a:lstStyle/>
          <a:p>
            <a:r>
              <a:rPr lang="fr-FR" sz="1600" b="1" dirty="0">
                <a:solidFill>
                  <a:schemeClr val="bg2"/>
                </a:solidFill>
              </a:rPr>
              <a:t>Notion de </a:t>
            </a:r>
            <a:r>
              <a:rPr lang="fr-FR" sz="1600" b="1" i="1" dirty="0">
                <a:solidFill>
                  <a:schemeClr val="bg2"/>
                </a:solidFill>
              </a:rPr>
              <a:t>carried interest – </a:t>
            </a:r>
            <a:r>
              <a:rPr lang="fr-FR" sz="1600" b="1" dirty="0">
                <a:solidFill>
                  <a:schemeClr val="bg2"/>
                </a:solidFill>
              </a:rPr>
              <a:t>exemple de </a:t>
            </a:r>
            <a:r>
              <a:rPr lang="fr-FR" sz="1600" b="1" i="1" dirty="0">
                <a:solidFill>
                  <a:schemeClr val="bg2"/>
                </a:solidFill>
              </a:rPr>
              <a:t>distribution </a:t>
            </a:r>
            <a:r>
              <a:rPr lang="fr-FR" sz="1600" b="1" i="1" dirty="0" err="1">
                <a:solidFill>
                  <a:schemeClr val="bg2"/>
                </a:solidFill>
              </a:rPr>
              <a:t>waterfall</a:t>
            </a:r>
            <a:endParaRPr lang="fr-FR" sz="1600" b="1" i="1" dirty="0">
              <a:solidFill>
                <a:schemeClr val="bg2"/>
              </a:solidFill>
            </a:endParaRPr>
          </a:p>
        </p:txBody>
      </p:sp>
      <p:sp>
        <p:nvSpPr>
          <p:cNvPr id="5" name="Footer Placeholder 3">
            <a:extLst>
              <a:ext uri="{FF2B5EF4-FFF2-40B4-BE49-F238E27FC236}">
                <a16:creationId xmlns:a16="http://schemas.microsoft.com/office/drawing/2014/main" id="{C6257A9E-B517-A0A1-29FB-15064E6D23F6}"/>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03538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50"/>
                                        <p:tgtEl>
                                          <p:spTgt spid="50"/>
                                        </p:tgtEl>
                                      </p:cBhvr>
                                    </p:animEffect>
                                    <p:anim calcmode="lin" valueType="num">
                                      <p:cBhvr>
                                        <p:cTn id="13" dur="250" fill="hold"/>
                                        <p:tgtEl>
                                          <p:spTgt spid="50"/>
                                        </p:tgtEl>
                                        <p:attrNameLst>
                                          <p:attrName>ppt_x</p:attrName>
                                        </p:attrNameLst>
                                      </p:cBhvr>
                                      <p:tavLst>
                                        <p:tav tm="0">
                                          <p:val>
                                            <p:strVal val="#ppt_x"/>
                                          </p:val>
                                        </p:tav>
                                        <p:tav tm="100000">
                                          <p:val>
                                            <p:strVal val="#ppt_x"/>
                                          </p:val>
                                        </p:tav>
                                      </p:tavLst>
                                    </p:anim>
                                    <p:anim calcmode="lin" valueType="num">
                                      <p:cBhvr>
                                        <p:cTn id="14" dur="25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fade">
                                      <p:cBhvr>
                                        <p:cTn id="17" dur="250"/>
                                        <p:tgtEl>
                                          <p:spTgt spid="49">
                                            <p:txEl>
                                              <p:pRg st="0" end="0"/>
                                            </p:txEl>
                                          </p:spTgt>
                                        </p:tgtEl>
                                      </p:cBhvr>
                                    </p:animEffect>
                                    <p:anim calcmode="lin" valueType="num">
                                      <p:cBhvr>
                                        <p:cTn id="18" dur="25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9">
                                            <p:txEl>
                                              <p:pRg st="0" end="0"/>
                                            </p:txEl>
                                          </p:spTgt>
                                        </p:tgtEl>
                                      </p:cBhvr>
                                    </p:animEffect>
                                    <p:set>
                                      <p:cBhvr>
                                        <p:cTn id="24" dur="1" fill="hold">
                                          <p:stCondLst>
                                            <p:cond delay="499"/>
                                          </p:stCondLst>
                                        </p:cTn>
                                        <p:tgtEl>
                                          <p:spTgt spid="49">
                                            <p:txEl>
                                              <p:pRg st="0" end="0"/>
                                            </p:txEl>
                                          </p:spTgt>
                                        </p:tgtEl>
                                        <p:attrNameLst>
                                          <p:attrName>style.visibility</p:attrName>
                                        </p:attrNameLst>
                                      </p:cBhvr>
                                      <p:to>
                                        <p:strVal val="hidden"/>
                                      </p:to>
                                    </p:set>
                                  </p:childTnLst>
                                </p:cTn>
                              </p:par>
                              <p:par>
                                <p:cTn id="25" presetID="47" presetClass="entr" presetSubtype="0" fill="hold" grpId="0" nodeType="withEffect">
                                  <p:stCondLst>
                                    <p:cond delay="0"/>
                                  </p:stCondLst>
                                  <p:childTnLst>
                                    <p:set>
                                      <p:cBhvr>
                                        <p:cTn id="26" dur="1" fill="hold">
                                          <p:stCondLst>
                                            <p:cond delay="0"/>
                                          </p:stCondLst>
                                        </p:cTn>
                                        <p:tgtEl>
                                          <p:spTgt spid="61">
                                            <p:txEl>
                                              <p:pRg st="0" end="0"/>
                                            </p:txEl>
                                          </p:spTgt>
                                        </p:tgtEl>
                                        <p:attrNameLst>
                                          <p:attrName>style.visibility</p:attrName>
                                        </p:attrNameLst>
                                      </p:cBhvr>
                                      <p:to>
                                        <p:strVal val="visible"/>
                                      </p:to>
                                    </p:set>
                                    <p:animEffect transition="in" filter="fade">
                                      <p:cBhvr>
                                        <p:cTn id="27" dur="250"/>
                                        <p:tgtEl>
                                          <p:spTgt spid="61">
                                            <p:txEl>
                                              <p:pRg st="0" end="0"/>
                                            </p:txEl>
                                          </p:spTgt>
                                        </p:tgtEl>
                                      </p:cBhvr>
                                    </p:animEffect>
                                    <p:anim calcmode="lin" valueType="num">
                                      <p:cBhvr>
                                        <p:cTn id="28" dur="2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29" dur="250" fill="hold"/>
                                        <p:tgtEl>
                                          <p:spTgt spid="61">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1">
                                            <p:txEl>
                                              <p:pRg st="0" end="0"/>
                                            </p:txEl>
                                          </p:spTgt>
                                        </p:tgtEl>
                                      </p:cBhvr>
                                    </p:animEffect>
                                    <p:set>
                                      <p:cBhvr>
                                        <p:cTn id="37" dur="1" fill="hold">
                                          <p:stCondLst>
                                            <p:cond delay="499"/>
                                          </p:stCondLst>
                                        </p:cTn>
                                        <p:tgtEl>
                                          <p:spTgt spid="61">
                                            <p:txEl>
                                              <p:pRg st="0" end="0"/>
                                            </p:txEl>
                                          </p:spTgt>
                                        </p:tgtEl>
                                        <p:attrNameLst>
                                          <p:attrName>style.visibility</p:attrName>
                                        </p:attrNameLst>
                                      </p:cBhvr>
                                      <p:to>
                                        <p:strVal val="hidden"/>
                                      </p:to>
                                    </p:set>
                                  </p:childTnLst>
                                </p:cTn>
                              </p:par>
                              <p:par>
                                <p:cTn id="38" presetID="47" presetClass="entr" presetSubtype="0" fill="hold" grpId="0" nodeType="withEffect">
                                  <p:stCondLst>
                                    <p:cond delay="0"/>
                                  </p:stCondLst>
                                  <p:childTnLst>
                                    <p:set>
                                      <p:cBhvr>
                                        <p:cTn id="39" dur="1" fill="hold">
                                          <p:stCondLst>
                                            <p:cond delay="0"/>
                                          </p:stCondLst>
                                        </p:cTn>
                                        <p:tgtEl>
                                          <p:spTgt spid="63">
                                            <p:txEl>
                                              <p:pRg st="0" end="0"/>
                                            </p:txEl>
                                          </p:spTgt>
                                        </p:tgtEl>
                                        <p:attrNameLst>
                                          <p:attrName>style.visibility</p:attrName>
                                        </p:attrNameLst>
                                      </p:cBhvr>
                                      <p:to>
                                        <p:strVal val="visible"/>
                                      </p:to>
                                    </p:set>
                                    <p:animEffect transition="in" filter="fade">
                                      <p:cBhvr>
                                        <p:cTn id="40" dur="250"/>
                                        <p:tgtEl>
                                          <p:spTgt spid="63">
                                            <p:txEl>
                                              <p:pRg st="0" end="0"/>
                                            </p:txEl>
                                          </p:spTgt>
                                        </p:tgtEl>
                                      </p:cBhvr>
                                    </p:animEffect>
                                    <p:anim calcmode="lin" valueType="num">
                                      <p:cBhvr>
                                        <p:cTn id="41" dur="25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42" dur="250" fill="hold"/>
                                        <p:tgtEl>
                                          <p:spTgt spid="63">
                                            <p:txEl>
                                              <p:pRg st="0" end="0"/>
                                            </p:txEl>
                                          </p:spTgt>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63">
                                            <p:txEl>
                                              <p:pRg st="0" end="0"/>
                                            </p:txEl>
                                          </p:spTgt>
                                        </p:tgtEl>
                                        <p:attrNameLst>
                                          <p:attrName>style.visibility</p:attrName>
                                        </p:attrNameLst>
                                      </p:cBhvr>
                                      <p:to>
                                        <p:strVal val="hidden"/>
                                      </p:to>
                                    </p:set>
                                  </p:childTnLst>
                                </p:cTn>
                              </p:par>
                              <p:par>
                                <p:cTn id="50" presetID="47" presetClass="entr" presetSubtype="0" fill="hold" grpId="0" nodeType="withEffect">
                                  <p:stCondLst>
                                    <p:cond delay="0"/>
                                  </p:stCondLst>
                                  <p:childTnLst>
                                    <p:set>
                                      <p:cBhvr>
                                        <p:cTn id="51" dur="1" fill="hold">
                                          <p:stCondLst>
                                            <p:cond delay="0"/>
                                          </p:stCondLst>
                                        </p:cTn>
                                        <p:tgtEl>
                                          <p:spTgt spid="65">
                                            <p:txEl>
                                              <p:pRg st="0" end="0"/>
                                            </p:txEl>
                                          </p:spTgt>
                                        </p:tgtEl>
                                        <p:attrNameLst>
                                          <p:attrName>style.visibility</p:attrName>
                                        </p:attrNameLst>
                                      </p:cBhvr>
                                      <p:to>
                                        <p:strVal val="visible"/>
                                      </p:to>
                                    </p:set>
                                    <p:animEffect transition="in" filter="fade">
                                      <p:cBhvr>
                                        <p:cTn id="52" dur="250"/>
                                        <p:tgtEl>
                                          <p:spTgt spid="65">
                                            <p:txEl>
                                              <p:pRg st="0" end="0"/>
                                            </p:txEl>
                                          </p:spTgt>
                                        </p:tgtEl>
                                      </p:cBhvr>
                                    </p:animEffect>
                                    <p:anim calcmode="lin" valueType="num">
                                      <p:cBhvr>
                                        <p:cTn id="53" dur="25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4" dur="250" fill="hold"/>
                                        <p:tgtEl>
                                          <p:spTgt spid="65">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9" grpId="0" build="p"/>
      <p:bldP spid="49" grpId="1" build="p"/>
      <p:bldP spid="61" grpId="0" build="p"/>
      <p:bldP spid="61" grpId="1" build="allAtOnce"/>
      <p:bldP spid="62" grpId="0"/>
      <p:bldP spid="63" grpId="0" build="p"/>
      <p:bldP spid="63" grpId="1" build="allAtOnce"/>
      <p:bldP spid="64" grpId="0"/>
      <p:bldP spid="65" grpId="0" build="p"/>
      <p:bldP spid="66" grpId="0"/>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4C5D7-DFF4-06AA-A3CA-94E37D1D4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E53F7-14EE-592A-2890-47DA429C4813}"/>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situation antérieure</a:t>
            </a:r>
            <a:endParaRPr lang="fr-FR" sz="2000" noProof="0" dirty="0"/>
          </a:p>
        </p:txBody>
      </p:sp>
      <p:sp>
        <p:nvSpPr>
          <p:cNvPr id="3" name="Content Placeholder 2">
            <a:extLst>
              <a:ext uri="{FF2B5EF4-FFF2-40B4-BE49-F238E27FC236}">
                <a16:creationId xmlns:a16="http://schemas.microsoft.com/office/drawing/2014/main" id="{B6F931A1-3FC1-E807-A4DA-87A002860353}"/>
              </a:ext>
            </a:extLst>
          </p:cNvPr>
          <p:cNvSpPr>
            <a:spLocks noGrp="1"/>
          </p:cNvSpPr>
          <p:nvPr>
            <p:ph sz="quarter" idx="10"/>
          </p:nvPr>
        </p:nvSpPr>
        <p:spPr>
          <a:xfrm>
            <a:off x="265732" y="883920"/>
            <a:ext cx="11659568" cy="5747235"/>
          </a:xfrm>
        </p:spPr>
        <p:txBody>
          <a:bodyPr/>
          <a:lstStyle/>
          <a:p>
            <a:r>
              <a:rPr lang="fr-FR" b="1" dirty="0">
                <a:solidFill>
                  <a:schemeClr val="bg2"/>
                </a:solidFill>
              </a:rPr>
              <a:t>Absence de régime fiscal spécifique</a:t>
            </a:r>
          </a:p>
          <a:p>
            <a:endParaRPr lang="fr-FR" sz="1400" b="1" dirty="0"/>
          </a:p>
          <a:p>
            <a:pPr marL="358775" lvl="1" indent="-358775">
              <a:buClr>
                <a:schemeClr val="tx2"/>
              </a:buClr>
            </a:pPr>
            <a:r>
              <a:rPr lang="fr-FR" sz="1400" dirty="0"/>
              <a:t>Revenus professionnels ?</a:t>
            </a:r>
          </a:p>
          <a:p>
            <a:pPr marL="358775" lvl="1" indent="-358775">
              <a:buClr>
                <a:schemeClr val="tx2"/>
              </a:buClr>
            </a:pPr>
            <a:r>
              <a:rPr lang="fr-FR" sz="1400" dirty="0"/>
              <a:t>Revenus divers / mobiliers ?</a:t>
            </a:r>
          </a:p>
          <a:p>
            <a:pPr marL="358775" lvl="1" indent="-358775">
              <a:buClr>
                <a:schemeClr val="tx2"/>
              </a:buClr>
            </a:pPr>
            <a:r>
              <a:rPr lang="fr-FR" sz="1400" dirty="0"/>
              <a:t>Gestion normale du patrimoine privé ?</a:t>
            </a:r>
          </a:p>
          <a:p>
            <a:pPr marL="358775" lvl="1" indent="-358775">
              <a:buClr>
                <a:schemeClr val="tx2"/>
              </a:buClr>
            </a:pPr>
            <a:r>
              <a:rPr lang="fr-FR" sz="1400" dirty="0"/>
              <a:t>Jurisprudence limitée, plutôt favorable au contribuable (Anvers, 25 février 2025).</a:t>
            </a:r>
          </a:p>
        </p:txBody>
      </p:sp>
      <p:sp>
        <p:nvSpPr>
          <p:cNvPr id="6" name="Footer Placeholder 3">
            <a:extLst>
              <a:ext uri="{FF2B5EF4-FFF2-40B4-BE49-F238E27FC236}">
                <a16:creationId xmlns:a16="http://schemas.microsoft.com/office/drawing/2014/main" id="{C5DBECA2-4981-36CB-0A14-865106B1CC55}"/>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4141893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F0450-6CB5-9D5D-6CB4-E1FFF448D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05438-0FDC-8B6A-BA4D-2B9109C95D13}"/>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caractéristiques principales</a:t>
            </a:r>
            <a:endParaRPr lang="fr-FR" sz="2000" noProof="0" dirty="0"/>
          </a:p>
        </p:txBody>
      </p:sp>
      <p:sp>
        <p:nvSpPr>
          <p:cNvPr id="3" name="Content Placeholder 2">
            <a:extLst>
              <a:ext uri="{FF2B5EF4-FFF2-40B4-BE49-F238E27FC236}">
                <a16:creationId xmlns:a16="http://schemas.microsoft.com/office/drawing/2014/main" id="{185D7AD9-2178-F63D-933A-ECFEE6E5109D}"/>
              </a:ext>
            </a:extLst>
          </p:cNvPr>
          <p:cNvSpPr>
            <a:spLocks noGrp="1"/>
          </p:cNvSpPr>
          <p:nvPr>
            <p:ph sz="quarter" idx="10"/>
          </p:nvPr>
        </p:nvSpPr>
        <p:spPr>
          <a:xfrm>
            <a:off x="265732" y="883920"/>
            <a:ext cx="11659568" cy="5747235"/>
          </a:xfrm>
        </p:spPr>
        <p:txBody>
          <a:bodyPr/>
          <a:lstStyle/>
          <a:p>
            <a:pPr marL="358775" lvl="1" indent="-358775">
              <a:buClr>
                <a:schemeClr val="tx2"/>
              </a:buClr>
            </a:pPr>
            <a:r>
              <a:rPr lang="fr-FR" sz="1400" b="1" dirty="0">
                <a:solidFill>
                  <a:schemeClr val="accent2"/>
                </a:solidFill>
              </a:rPr>
              <a:t>Nouvelle catégorie de revenus mobiliers </a:t>
            </a:r>
            <a:r>
              <a:rPr lang="fr-FR" sz="1400" dirty="0"/>
              <a:t>(article 17, §1, 6°, CIR)</a:t>
            </a:r>
          </a:p>
          <a:p>
            <a:pPr lvl="2" indent="0" algn="just">
              <a:buNone/>
            </a:pPr>
            <a:r>
              <a:rPr lang="fr-FR" sz="1200" dirty="0"/>
              <a:t>« </a:t>
            </a:r>
            <a:r>
              <a:rPr lang="fr-FR" sz="1200" i="1" dirty="0"/>
              <a:t>les intéressements aux plus-values reçus par un bénéficiaire d'un intéressement aux plus-values. </a:t>
            </a:r>
            <a:r>
              <a:rPr lang="fr-FR" sz="1200" dirty="0"/>
              <a:t>»</a:t>
            </a:r>
          </a:p>
          <a:p>
            <a:pPr marL="898525" lvl="3" indent="-358775" algn="just">
              <a:buClr>
                <a:schemeClr val="tx2"/>
              </a:buClr>
              <a:buFontTx/>
              <a:buChar char="-"/>
            </a:pPr>
            <a:r>
              <a:rPr lang="fr-FR" sz="1100" dirty="0"/>
              <a:t>Qualification comme revenus mobiliers “verrouillée” (article 37, al. 5, CIR)</a:t>
            </a:r>
          </a:p>
          <a:p>
            <a:pPr marL="898525" lvl="3" indent="-358775" algn="just">
              <a:buClr>
                <a:schemeClr val="tx2"/>
              </a:buClr>
              <a:buFontTx/>
              <a:buChar char="-"/>
            </a:pPr>
            <a:r>
              <a:rPr lang="fr-FR" sz="1100" dirty="0"/>
              <a:t>Taux distinct de 25% (article 171, 3°, octies, CIR) </a:t>
            </a:r>
          </a:p>
          <a:p>
            <a:pPr marL="1257300" lvl="3" indent="-357188" algn="just">
              <a:buClr>
                <a:schemeClr val="tx2"/>
              </a:buClr>
              <a:buFont typeface="Courier New" panose="02070309020205020404" pitchFamily="49" charset="0"/>
              <a:buChar char="o"/>
            </a:pPr>
            <a:r>
              <a:rPr lang="fr-FR" sz="1050" dirty="0"/>
              <a:t>Perçu par voie de précompte mobilier libératoire (article 269, §1, 10°, CIR)</a:t>
            </a:r>
          </a:p>
          <a:p>
            <a:pPr marL="1257300" lvl="3" indent="-357188" algn="just">
              <a:buClr>
                <a:schemeClr val="tx2"/>
              </a:buClr>
              <a:buFont typeface="Courier New" panose="02070309020205020404" pitchFamily="49" charset="0"/>
              <a:buChar char="o"/>
            </a:pPr>
            <a:r>
              <a:rPr lang="fr-FR" sz="1050" dirty="0"/>
              <a:t>Pas de centimes additionnels communaux en cas d’imposition distincte (article 171, 3°, </a:t>
            </a:r>
            <a:r>
              <a:rPr lang="fr-FR" sz="1050" i="1" dirty="0"/>
              <a:t>octies</a:t>
            </a:r>
            <a:r>
              <a:rPr lang="fr-FR" sz="1050" dirty="0"/>
              <a:t>, CIR </a:t>
            </a:r>
            <a:r>
              <a:rPr lang="fr-FR" sz="1050" dirty="0" err="1"/>
              <a:t>juncto</a:t>
            </a:r>
            <a:r>
              <a:rPr lang="fr-FR" sz="1050" dirty="0"/>
              <a:t> 466, al. 2, CIR)</a:t>
            </a:r>
          </a:p>
          <a:p>
            <a:pPr lvl="3" indent="0">
              <a:buNone/>
            </a:pPr>
            <a:endParaRPr lang="fr-FR" sz="1050" dirty="0"/>
          </a:p>
          <a:p>
            <a:pPr marL="358775" lvl="1" indent="-358775">
              <a:buClr>
                <a:schemeClr val="tx2"/>
              </a:buClr>
            </a:pPr>
            <a:r>
              <a:rPr lang="fr-FR" sz="1400" b="1" dirty="0">
                <a:solidFill>
                  <a:schemeClr val="accent2"/>
                </a:solidFill>
              </a:rPr>
              <a:t>Limité aux contribuables à l’IPP et à l’INR/PP </a:t>
            </a:r>
            <a:r>
              <a:rPr lang="fr-FR" sz="1400" dirty="0"/>
              <a:t>(article 2, §1, 22°, CIR)</a:t>
            </a:r>
          </a:p>
          <a:p>
            <a:pPr lvl="2" indent="0" algn="just">
              <a:buNone/>
            </a:pPr>
            <a:r>
              <a:rPr lang="fr-FR" sz="1200" i="1" dirty="0"/>
              <a:t>« </a:t>
            </a:r>
            <a:r>
              <a:rPr lang="fr-FR" sz="1200" b="1" i="1" dirty="0"/>
              <a:t>Bénéficiaire d'un intéressement aux plus-values : </a:t>
            </a:r>
            <a:r>
              <a:rPr lang="fr-FR" sz="1200" i="1" dirty="0"/>
              <a:t>Toute personne physique ou une personne qui lui est liée qui exerce des activités, directement ou indirectement, pour un véhicule </a:t>
            </a:r>
            <a:r>
              <a:rPr lang="fr-FR" sz="1200" i="1" dirty="0" err="1"/>
              <a:t>carried</a:t>
            </a:r>
            <a:r>
              <a:rPr lang="fr-FR" sz="1200" i="1" dirty="0"/>
              <a:t> </a:t>
            </a:r>
            <a:r>
              <a:rPr lang="fr-FR" sz="1200" i="1" dirty="0" err="1"/>
              <a:t>interest</a:t>
            </a:r>
            <a:r>
              <a:rPr lang="fr-FR" sz="1200" i="1" dirty="0"/>
              <a:t> ou son gestionnaire. »</a:t>
            </a:r>
          </a:p>
          <a:p>
            <a:pPr marL="215900" lvl="1" indent="0">
              <a:buNone/>
            </a:pPr>
            <a:endParaRPr lang="fr-FR" sz="1050" dirty="0"/>
          </a:p>
          <a:p>
            <a:pPr marL="358775" lvl="1" indent="-358775">
              <a:buClr>
                <a:schemeClr val="tx2"/>
              </a:buClr>
            </a:pPr>
            <a:r>
              <a:rPr lang="fr-FR" sz="1400" b="1" dirty="0">
                <a:solidFill>
                  <a:schemeClr val="accent2"/>
                </a:solidFill>
              </a:rPr>
              <a:t>Limité aux OPCA de l’UE ou véhicules analogues hors UE </a:t>
            </a:r>
            <a:r>
              <a:rPr lang="fr-FR" sz="1400" dirty="0"/>
              <a:t>(article 2, §1, 23°, CIR) </a:t>
            </a:r>
          </a:p>
          <a:p>
            <a:pPr lvl="2" indent="0" algn="just">
              <a:buNone/>
            </a:pPr>
            <a:r>
              <a:rPr lang="fr-FR" sz="1200" i="1" dirty="0"/>
              <a:t>« </a:t>
            </a:r>
            <a:r>
              <a:rPr lang="fr-FR" sz="1200" b="1" i="1" dirty="0"/>
              <a:t>Véhicule </a:t>
            </a:r>
            <a:r>
              <a:rPr lang="fr-FR" sz="1200" b="1" i="1" dirty="0" err="1"/>
              <a:t>carried</a:t>
            </a:r>
            <a:r>
              <a:rPr lang="fr-FR" sz="1200" b="1" i="1" dirty="0"/>
              <a:t> </a:t>
            </a:r>
            <a:r>
              <a:rPr lang="fr-FR" sz="1200" b="1" i="1" dirty="0" err="1"/>
              <a:t>interest</a:t>
            </a:r>
            <a:r>
              <a:rPr lang="fr-FR" sz="1200" b="1" i="1" dirty="0"/>
              <a:t> </a:t>
            </a:r>
            <a:r>
              <a:rPr lang="fr-FR" sz="1200" i="1" dirty="0"/>
              <a:t>: Tout organisme belge ou étranger de placement collectif, y compris leurs compartiments d'investissements, qui (i) lève des capitaux auprès d'un certain nombre d'investisseurs en vue de les investir, conformément à une politique d'investissement définie, dans l'intérêt de ces investisseurs et (ii) qui ne répond pas aux conditions de la </a:t>
            </a:r>
            <a:r>
              <a:rPr lang="fr-FR" sz="1200" i="1" dirty="0">
                <a:hlinkClick r:id="rId2"/>
              </a:rPr>
              <a:t>directive 2009/65/CE</a:t>
            </a:r>
            <a:r>
              <a:rPr lang="fr-FR" sz="1200" i="1" dirty="0"/>
              <a:t> ou, pour les organismes de placement collectif qui ne sont pas établis au sein de l'Union européenne, qui ne répondent pas aux conditions d'une réglementation analogue à la </a:t>
            </a:r>
            <a:r>
              <a:rPr lang="fr-FR" sz="1200" i="1" dirty="0">
                <a:hlinkClick r:id="rId2"/>
              </a:rPr>
              <a:t>directive 2009/65/CE</a:t>
            </a:r>
            <a:r>
              <a:rPr lang="fr-FR" sz="1200" i="1" dirty="0"/>
              <a:t> . »</a:t>
            </a:r>
          </a:p>
          <a:p>
            <a:pPr lvl="1" indent="0">
              <a:buNone/>
            </a:pPr>
            <a:endParaRPr lang="fr-FR" sz="1050" i="1" dirty="0"/>
          </a:p>
          <a:p>
            <a:pPr marL="358775" lvl="1" indent="-358775" algn="just">
              <a:buClr>
                <a:schemeClr val="tx2"/>
              </a:buClr>
            </a:pPr>
            <a:r>
              <a:rPr lang="fr-FR" sz="1400" b="1" dirty="0">
                <a:solidFill>
                  <a:schemeClr val="accent2"/>
                </a:solidFill>
              </a:rPr>
              <a:t>Limité à la partie disproportionnée du rendement</a:t>
            </a:r>
            <a:r>
              <a:rPr lang="fr-FR" sz="1200" b="1" dirty="0"/>
              <a:t>, </a:t>
            </a:r>
            <a:r>
              <a:rPr lang="fr-FR" sz="1200" dirty="0"/>
              <a:t>quelque soit sa qualification première (attribution contractuelle, dividende, intérêt, plus-value, boni de rachat/de liquidation) (article 19</a:t>
            </a:r>
            <a:r>
              <a:rPr lang="fr-FR" sz="1200" i="1" dirty="0"/>
              <a:t>quater</a:t>
            </a:r>
            <a:r>
              <a:rPr lang="fr-FR" sz="1200" dirty="0"/>
              <a:t>, CIR)</a:t>
            </a:r>
          </a:p>
          <a:p>
            <a:pPr lvl="2" indent="0" algn="just">
              <a:buNone/>
            </a:pPr>
            <a:r>
              <a:rPr lang="fr-FR" sz="1200" i="1" dirty="0"/>
              <a:t>« </a:t>
            </a:r>
            <a:r>
              <a:rPr lang="fr-FR" sz="1200" dirty="0"/>
              <a:t>[…]</a:t>
            </a:r>
            <a:r>
              <a:rPr lang="fr-FR" sz="1200" i="1" dirty="0"/>
              <a:t> </a:t>
            </a:r>
            <a:r>
              <a:rPr lang="fr-FR" sz="1200" i="1" u="sng" dirty="0"/>
              <a:t>à l’exclusion de la part des bénéfices provenant d’un véhicule </a:t>
            </a:r>
            <a:r>
              <a:rPr lang="fr-FR" sz="1200" i="1" u="sng" dirty="0" err="1"/>
              <a:t>carried</a:t>
            </a:r>
            <a:r>
              <a:rPr lang="fr-FR" sz="1200" i="1" u="sng" dirty="0"/>
              <a:t> </a:t>
            </a:r>
            <a:r>
              <a:rPr lang="fr-FR" sz="1200" i="1" u="sng" dirty="0" err="1"/>
              <a:t>interest</a:t>
            </a:r>
            <a:r>
              <a:rPr lang="fr-FR" sz="1200" i="1" u="sng" dirty="0"/>
              <a:t> </a:t>
            </a:r>
            <a:r>
              <a:rPr lang="fr-FR" sz="1200" i="1" dirty="0"/>
              <a:t>qui constitue le rendement d’un investissement du bénéficiaire d’un intéressement aux plus-values dans ce véhicule </a:t>
            </a:r>
            <a:r>
              <a:rPr lang="fr-FR" sz="1200" i="1" dirty="0" err="1"/>
              <a:t>carried</a:t>
            </a:r>
            <a:r>
              <a:rPr lang="fr-FR" sz="1200" i="1" dirty="0"/>
              <a:t> </a:t>
            </a:r>
            <a:r>
              <a:rPr lang="fr-FR" sz="1200" i="1" dirty="0" err="1"/>
              <a:t>interest</a:t>
            </a:r>
            <a:r>
              <a:rPr lang="fr-FR" sz="1200" i="1" dirty="0"/>
              <a:t>, </a:t>
            </a:r>
            <a:r>
              <a:rPr lang="fr-FR" sz="1200" i="1" u="sng" dirty="0"/>
              <a:t>pour autant que ce rendement soit proportionnel et ne dépasse pas globalement ce qu’un investisseur qui n’est pas un bénéficiaire d’un intéressement aux plus-values reçoit de son investissement </a:t>
            </a:r>
            <a:r>
              <a:rPr lang="fr-FR" sz="1200" i="1" dirty="0"/>
              <a:t>»</a:t>
            </a:r>
          </a:p>
        </p:txBody>
      </p:sp>
      <p:sp>
        <p:nvSpPr>
          <p:cNvPr id="6" name="Footer Placeholder 3">
            <a:extLst>
              <a:ext uri="{FF2B5EF4-FFF2-40B4-BE49-F238E27FC236}">
                <a16:creationId xmlns:a16="http://schemas.microsoft.com/office/drawing/2014/main" id="{D5C8DB63-D0CB-484A-8F89-EACF4A1DC6A3}"/>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742745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EE86-D092-2A5D-5928-9B8CD19BF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46520-2E0D-E981-4E4A-109C300A58A9}"/>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objectifs du législateur</a:t>
            </a:r>
            <a:endParaRPr lang="fr-FR" sz="2000" noProof="0" dirty="0"/>
          </a:p>
        </p:txBody>
      </p:sp>
      <p:sp>
        <p:nvSpPr>
          <p:cNvPr id="3" name="Content Placeholder 2">
            <a:extLst>
              <a:ext uri="{FF2B5EF4-FFF2-40B4-BE49-F238E27FC236}">
                <a16:creationId xmlns:a16="http://schemas.microsoft.com/office/drawing/2014/main" id="{68C8578C-3576-A390-97B4-D0FD89F70E59}"/>
              </a:ext>
            </a:extLst>
          </p:cNvPr>
          <p:cNvSpPr>
            <a:spLocks noGrp="1"/>
          </p:cNvSpPr>
          <p:nvPr>
            <p:ph sz="quarter" idx="10"/>
          </p:nvPr>
        </p:nvSpPr>
        <p:spPr>
          <a:xfrm>
            <a:off x="265732" y="883920"/>
            <a:ext cx="11659568" cy="5747235"/>
          </a:xfrm>
        </p:spPr>
        <p:txBody>
          <a:bodyPr/>
          <a:lstStyle/>
          <a:p>
            <a:pPr marL="358775" indent="-358775" algn="just">
              <a:buFont typeface="Arial" panose="020B0604020202020204" pitchFamily="34" charset="0"/>
              <a:buChar char="•"/>
            </a:pPr>
            <a:r>
              <a:rPr lang="fr-FR" b="1" dirty="0">
                <a:solidFill>
                  <a:srgbClr val="00B0F0"/>
                </a:solidFill>
              </a:rPr>
              <a:t>Objectifs affichés dans </a:t>
            </a:r>
            <a:r>
              <a:rPr lang="fr-FR" b="1" dirty="0" err="1">
                <a:solidFill>
                  <a:srgbClr val="00B0F0"/>
                </a:solidFill>
              </a:rPr>
              <a:t>l’EdM</a:t>
            </a:r>
            <a:endParaRPr lang="fr-FR" b="1" dirty="0">
              <a:solidFill>
                <a:srgbClr val="00B0F0"/>
              </a:solidFill>
            </a:endParaRPr>
          </a:p>
          <a:p>
            <a:pPr marL="715963" lvl="3" indent="-358775" algn="just">
              <a:buClr>
                <a:schemeClr val="tx2"/>
              </a:buClr>
              <a:buFontTx/>
              <a:buChar char="-"/>
            </a:pPr>
            <a:r>
              <a:rPr lang="fr-FR" sz="1400" dirty="0"/>
              <a:t>Compétitivité de la Belgique</a:t>
            </a:r>
          </a:p>
          <a:p>
            <a:pPr marL="715963" lvl="3" indent="-358775" algn="just">
              <a:buClr>
                <a:schemeClr val="tx2"/>
              </a:buClr>
              <a:buFontTx/>
              <a:buChar char="-"/>
            </a:pPr>
            <a:r>
              <a:rPr lang="fr-FR" sz="1400" dirty="0"/>
              <a:t>Neutralité fiscale avec une détention en société</a:t>
            </a:r>
          </a:p>
          <a:p>
            <a:pPr marL="715963" lvl="3" indent="-358775" algn="just">
              <a:buClr>
                <a:schemeClr val="tx2"/>
              </a:buClr>
              <a:buFontTx/>
              <a:buChar char="-"/>
            </a:pPr>
            <a:r>
              <a:rPr lang="fr-FR" sz="1400" dirty="0"/>
              <a:t>Sécurité juridique</a:t>
            </a:r>
          </a:p>
          <a:p>
            <a:pPr marL="285750" indent="-285750" algn="just">
              <a:buFont typeface="Arial" panose="020B0604020202020204" pitchFamily="34" charset="0"/>
              <a:buChar char="•"/>
            </a:pPr>
            <a:endParaRPr lang="fr-FR" dirty="0"/>
          </a:p>
          <a:p>
            <a:pPr marL="358775" indent="-358775" algn="just">
              <a:buFont typeface="Arial" panose="020B0604020202020204" pitchFamily="34" charset="0"/>
              <a:buChar char="•"/>
            </a:pPr>
            <a:r>
              <a:rPr lang="fr-FR" b="1" dirty="0">
                <a:solidFill>
                  <a:srgbClr val="00B0F0"/>
                </a:solidFill>
              </a:rPr>
              <a:t>Critiques sévères du Conseil d’Etat</a:t>
            </a:r>
          </a:p>
          <a:p>
            <a:pPr marL="715963" lvl="3" indent="-358775" algn="just">
              <a:buClr>
                <a:schemeClr val="tx2"/>
              </a:buClr>
              <a:buFontTx/>
              <a:buChar char="-"/>
            </a:pPr>
            <a:r>
              <a:rPr lang="fr-FR" sz="1400" dirty="0"/>
              <a:t>Au regard du principe d’égalité</a:t>
            </a:r>
          </a:p>
          <a:p>
            <a:pPr marL="715963" lvl="3" indent="-358775" algn="just">
              <a:buClr>
                <a:schemeClr val="tx2"/>
              </a:buClr>
              <a:buFontTx/>
              <a:buChar char="-"/>
            </a:pPr>
            <a:endParaRPr lang="fr-FR" sz="1400" dirty="0"/>
          </a:p>
          <a:p>
            <a:pPr marL="265113" algn="just"/>
            <a:r>
              <a:rPr lang="fr-FR" sz="1200" i="1" dirty="0"/>
              <a:t>« </a:t>
            </a:r>
            <a:r>
              <a:rPr lang="fr-FR" sz="1200" dirty="0"/>
              <a:t>[…] </a:t>
            </a:r>
            <a:r>
              <a:rPr lang="fr-FR" sz="1200" i="1" dirty="0"/>
              <a:t>le Conseil d’État n’aperçoit pas de justification adéquate du dispositif en projet au regard du principe d’égalité en matière fiscale, que ce soit dans l’exposé des motifs ou dans les réponses du délégué. » </a:t>
            </a:r>
            <a:r>
              <a:rPr lang="fr-FR" sz="1200" dirty="0"/>
              <a:t>(Doc. Ch., 56, 0909/001, p.313).</a:t>
            </a:r>
          </a:p>
          <a:p>
            <a:pPr marL="265113" algn="just"/>
            <a:endParaRPr lang="fr-FR" sz="1200" dirty="0"/>
          </a:p>
          <a:p>
            <a:pPr marL="1074738" lvl="1" indent="-358775" algn="just">
              <a:buClr>
                <a:schemeClr val="tx2"/>
              </a:buClr>
              <a:buFont typeface="Courier New" panose="02070309020205020404" pitchFamily="49" charset="0"/>
              <a:buChar char="o"/>
            </a:pPr>
            <a:r>
              <a:rPr lang="fr-FR" sz="1200" dirty="0"/>
              <a:t>Qualification exclusive comme revenus mobiliers</a:t>
            </a:r>
          </a:p>
          <a:p>
            <a:pPr marL="1074738" lvl="1" indent="-358775" algn="just">
              <a:buClr>
                <a:schemeClr val="tx2"/>
              </a:buClr>
              <a:buFont typeface="Courier New" panose="02070309020205020404" pitchFamily="49" charset="0"/>
              <a:buChar char="o"/>
            </a:pPr>
            <a:r>
              <a:rPr lang="fr-FR" sz="1200" dirty="0"/>
              <a:t>Justification du taux de 25%</a:t>
            </a:r>
          </a:p>
          <a:p>
            <a:pPr marL="1074738" lvl="1" indent="-358775" algn="just">
              <a:buClr>
                <a:schemeClr val="tx2"/>
              </a:buClr>
              <a:buFont typeface="Courier New" panose="02070309020205020404" pitchFamily="49" charset="0"/>
              <a:buChar char="o"/>
            </a:pPr>
            <a:r>
              <a:rPr lang="fr-FR" sz="1200" dirty="0"/>
              <a:t>Limitation aux OPCA</a:t>
            </a:r>
          </a:p>
          <a:p>
            <a:pPr marL="715963" lvl="1" indent="0" algn="just">
              <a:buClr>
                <a:schemeClr val="tx2"/>
              </a:buClr>
              <a:buNone/>
            </a:pPr>
            <a:endParaRPr lang="fr-FR" sz="1200" dirty="0"/>
          </a:p>
          <a:p>
            <a:pPr marL="715963" lvl="3" indent="-358775" algn="just">
              <a:buClr>
                <a:schemeClr val="tx2"/>
              </a:buClr>
              <a:buFontTx/>
              <a:buChar char="-"/>
              <a:defRPr/>
            </a:pPr>
            <a:r>
              <a:rPr lang="fr-FR" sz="1400" dirty="0"/>
              <a:t>Au regard du principe de légalité matérielle</a:t>
            </a:r>
          </a:p>
          <a:p>
            <a:pPr marL="715963" lvl="3" indent="-358775" algn="just">
              <a:buClr>
                <a:schemeClr val="tx2"/>
              </a:buClr>
              <a:buFontTx/>
              <a:buChar char="-"/>
              <a:defRPr/>
            </a:pPr>
            <a:endParaRPr lang="fr-FR" sz="1400" dirty="0"/>
          </a:p>
          <a:p>
            <a:pPr marL="1074738" lvl="1" indent="-358775" algn="just">
              <a:buClr>
                <a:schemeClr val="tx2"/>
              </a:buClr>
              <a:buFont typeface="Courier New" panose="02070309020205020404" pitchFamily="49" charset="0"/>
              <a:buChar char="o"/>
              <a:defRPr/>
            </a:pPr>
            <a:r>
              <a:rPr lang="fr-FR" sz="1200" dirty="0"/>
              <a:t>Détermination de la quote-part proportionnelle du rendement</a:t>
            </a:r>
          </a:p>
          <a:p>
            <a:pPr marL="715963" lvl="1" indent="0" algn="just">
              <a:buClr>
                <a:schemeClr val="tx2"/>
              </a:buClr>
              <a:buNone/>
              <a:defRPr/>
            </a:pPr>
            <a:endParaRPr lang="fr-FR" sz="1200" dirty="0"/>
          </a:p>
          <a:p>
            <a:pPr marL="265113" algn="just"/>
            <a:r>
              <a:rPr lang="fr-FR" sz="1200" i="1" dirty="0"/>
              <a:t>« Il faut dès lors insérer dans l’article 19quater, alinéa 1er, en projet, du CIR 92 des critères objectifs permettant de déterminer ce qui peut ou non être considéré comme des intéressements aux plus-values imposables. »</a:t>
            </a:r>
            <a:r>
              <a:rPr lang="fr-FR" sz="1200" dirty="0"/>
              <a:t> (Doc. Ch., 56, 0909/001, p.316)</a:t>
            </a:r>
          </a:p>
        </p:txBody>
      </p:sp>
      <p:sp>
        <p:nvSpPr>
          <p:cNvPr id="6" name="Footer Placeholder 3">
            <a:extLst>
              <a:ext uri="{FF2B5EF4-FFF2-40B4-BE49-F238E27FC236}">
                <a16:creationId xmlns:a16="http://schemas.microsoft.com/office/drawing/2014/main" id="{42A6BA65-C165-4886-ED69-D81222E3A10A}"/>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427267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E3A75-D3BF-7FFC-714F-611C07334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DD65C-DC83-6387-C817-5423767870B5}"/>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questions spécifiques</a:t>
            </a:r>
            <a:endParaRPr lang="fr-FR" sz="2000" noProof="0" dirty="0"/>
          </a:p>
        </p:txBody>
      </p:sp>
      <p:sp>
        <p:nvSpPr>
          <p:cNvPr id="3" name="Content Placeholder 2">
            <a:extLst>
              <a:ext uri="{FF2B5EF4-FFF2-40B4-BE49-F238E27FC236}">
                <a16:creationId xmlns:a16="http://schemas.microsoft.com/office/drawing/2014/main" id="{A114A39A-FACF-F941-3DE3-73DE78E7B7CE}"/>
              </a:ext>
            </a:extLst>
          </p:cNvPr>
          <p:cNvSpPr>
            <a:spLocks noGrp="1"/>
          </p:cNvSpPr>
          <p:nvPr>
            <p:ph sz="quarter" idx="10"/>
          </p:nvPr>
        </p:nvSpPr>
        <p:spPr>
          <a:xfrm>
            <a:off x="265732" y="883920"/>
            <a:ext cx="11659568" cy="5747235"/>
          </a:xfrm>
        </p:spPr>
        <p:txBody>
          <a:bodyPr/>
          <a:lstStyle/>
          <a:p>
            <a:pPr algn="just"/>
            <a:r>
              <a:rPr lang="fr-FR" b="1" dirty="0">
                <a:solidFill>
                  <a:schemeClr val="accent1"/>
                </a:solidFill>
              </a:rPr>
              <a:t>« Bénéficiaire d’un intéressement aux plus-values »</a:t>
            </a:r>
          </a:p>
          <a:p>
            <a:pPr marL="501750" lvl="1" indent="-285750" algn="just"/>
            <a:endParaRPr lang="fr-FR" sz="1200" dirty="0"/>
          </a:p>
          <a:p>
            <a:pPr marL="358775" lvl="1" indent="-358775" algn="just">
              <a:buClr>
                <a:schemeClr val="tx2"/>
              </a:buClr>
            </a:pPr>
            <a:r>
              <a:rPr lang="fr-FR" sz="1400" dirty="0"/>
              <a:t>Nécessité d’exercer des activités, </a:t>
            </a:r>
            <a:r>
              <a:rPr lang="fr-FR" sz="1400" u="sng" dirty="0"/>
              <a:t>directement ou indirectement</a:t>
            </a:r>
            <a:r>
              <a:rPr lang="fr-FR" sz="1400" dirty="0"/>
              <a:t>, pour un véhicule de </a:t>
            </a:r>
            <a:r>
              <a:rPr lang="fr-FR" sz="1400" i="1" dirty="0" err="1"/>
              <a:t>carried</a:t>
            </a:r>
            <a:r>
              <a:rPr lang="fr-FR" sz="1400" i="1" dirty="0"/>
              <a:t> </a:t>
            </a:r>
            <a:r>
              <a:rPr lang="fr-FR" sz="1400" i="1" dirty="0" err="1"/>
              <a:t>interest</a:t>
            </a:r>
            <a:r>
              <a:rPr lang="fr-FR" sz="1400" i="1" dirty="0"/>
              <a:t> </a:t>
            </a:r>
            <a:r>
              <a:rPr lang="fr-FR" sz="1400" dirty="0"/>
              <a:t>ou son gestionnaire</a:t>
            </a:r>
          </a:p>
          <a:p>
            <a:pPr marL="715963" lvl="3" indent="-358775" algn="just">
              <a:buClr>
                <a:schemeClr val="tx2"/>
              </a:buClr>
              <a:buFontTx/>
              <a:buChar char="-"/>
            </a:pPr>
            <a:r>
              <a:rPr lang="fr-FR" sz="1200" dirty="0"/>
              <a:t>Couvre notamment les managers qui exercent leurs activités en société de management </a:t>
            </a:r>
          </a:p>
          <a:p>
            <a:pPr marL="715963" lvl="3" indent="-358775" algn="just">
              <a:buClr>
                <a:schemeClr val="tx2"/>
              </a:buClr>
              <a:buFontTx/>
              <a:buChar char="-"/>
            </a:pPr>
            <a:r>
              <a:rPr lang="fr-FR" sz="1200" dirty="0"/>
              <a:t>Quid des good </a:t>
            </a:r>
            <a:r>
              <a:rPr lang="fr-FR" sz="1200" dirty="0" err="1"/>
              <a:t>leavers</a:t>
            </a:r>
            <a:r>
              <a:rPr lang="fr-FR" sz="1200" dirty="0"/>
              <a:t> qui ont conservé leurs parts de </a:t>
            </a:r>
            <a:r>
              <a:rPr lang="fr-FR" sz="1200" dirty="0" err="1"/>
              <a:t>carried</a:t>
            </a:r>
            <a:r>
              <a:rPr lang="fr-FR" sz="1200" dirty="0"/>
              <a:t> </a:t>
            </a:r>
            <a:r>
              <a:rPr lang="fr-FR" sz="1200" dirty="0" err="1"/>
              <a:t>interest</a:t>
            </a:r>
            <a:r>
              <a:rPr lang="fr-FR" sz="1200" dirty="0"/>
              <a:t>?</a:t>
            </a:r>
          </a:p>
          <a:p>
            <a:pPr marL="538162" lvl="2" indent="0" algn="just">
              <a:buNone/>
            </a:pPr>
            <a:endParaRPr lang="fr-FR" sz="1200" dirty="0"/>
          </a:p>
          <a:p>
            <a:pPr marL="358775" lvl="1" indent="-358775" algn="just">
              <a:buClr>
                <a:schemeClr val="tx2"/>
              </a:buClr>
            </a:pPr>
            <a:r>
              <a:rPr lang="fr-FR" sz="1400" dirty="0"/>
              <a:t>« une personne qui lui est liée » : article 2, §1, 13/1, al., 2 et 3, CIR :</a:t>
            </a:r>
          </a:p>
          <a:p>
            <a:pPr marL="358775" lvl="1" indent="-358775" algn="just">
              <a:buClr>
                <a:schemeClr val="tx2"/>
              </a:buClr>
            </a:pPr>
            <a:endParaRPr lang="fr-FR" sz="1400" dirty="0"/>
          </a:p>
          <a:p>
            <a:pPr marL="358775" lvl="3" indent="0" algn="just">
              <a:buNone/>
            </a:pPr>
            <a:r>
              <a:rPr lang="fr-FR" sz="1200" i="1" dirty="0"/>
              <a:t>« L’alinéa 1</a:t>
            </a:r>
            <a:r>
              <a:rPr lang="fr-FR" sz="1200" i="1" baseline="30000" dirty="0"/>
              <a:t>er</a:t>
            </a:r>
            <a:r>
              <a:rPr lang="fr-FR" sz="1200" i="1" dirty="0"/>
              <a:t> ne s'applique pas en ce qui concerne les institutions, entités et sociétés visées dans cet alinéa, a) à c), dont les droits sont détenus à plus de 50 p.c. par une personne, ou plusieurs personnes liées entre elles, le cas échéant considéré distinctement par compartiment.</a:t>
            </a:r>
          </a:p>
          <a:p>
            <a:pPr marL="358775" lvl="3" indent="0" algn="just">
              <a:buNone/>
            </a:pPr>
            <a:endParaRPr lang="fr-FR" sz="1200" i="1" dirty="0"/>
          </a:p>
          <a:p>
            <a:pPr marL="358775" lvl="3" indent="0" algn="just">
              <a:buNone/>
            </a:pPr>
            <a:r>
              <a:rPr lang="fr-FR" sz="1200" i="1" dirty="0"/>
              <a:t>Pour l'application de l'alinéa 2, des personnes sont liées à d'autres personnes lorsque :</a:t>
            </a:r>
          </a:p>
          <a:p>
            <a:pPr marL="715963" lvl="3" indent="-358775" algn="just">
              <a:buClr>
                <a:schemeClr val="tx2"/>
              </a:buClr>
              <a:buFontTx/>
              <a:buChar char="-"/>
            </a:pPr>
            <a:r>
              <a:rPr lang="fr-FR" sz="1200" i="1" dirty="0"/>
              <a:t>Une ou plusieurs personnes, physiques ou morales, exercent le contrôle sur une autre personne morale, telle que visée à l'article 1:14 du Code des sociétés et des associations, ou ;</a:t>
            </a:r>
          </a:p>
          <a:p>
            <a:pPr marL="715963" lvl="3" indent="-358775" algn="just">
              <a:buClr>
                <a:schemeClr val="tx2"/>
              </a:buClr>
              <a:buFontTx/>
              <a:buChar char="-"/>
            </a:pPr>
            <a:r>
              <a:rPr lang="fr-FR" sz="1200" i="1" dirty="0"/>
              <a:t>Ces personnes sont parentes ou alliées jusqu'au quatrième degré, ou ;</a:t>
            </a:r>
          </a:p>
          <a:p>
            <a:pPr marL="715963" lvl="3" indent="-358775" algn="just">
              <a:buClr>
                <a:schemeClr val="tx2"/>
              </a:buClr>
              <a:buFontTx/>
              <a:buChar char="-"/>
            </a:pPr>
            <a:r>
              <a:rPr lang="fr-FR" sz="1200" i="1" dirty="0"/>
              <a:t>Ces personnes sont mariées entre elles, cohabitent légalement, ou ont établi leur domicile ou leur siège de la fortune à la même adresse; »</a:t>
            </a:r>
          </a:p>
          <a:p>
            <a:pPr marL="538163" lvl="3" indent="0" algn="just">
              <a:buNone/>
            </a:pPr>
            <a:endParaRPr lang="fr-FR" sz="1000" dirty="0"/>
          </a:p>
          <a:p>
            <a:pPr marL="358775" lvl="1" indent="-358775" algn="just">
              <a:buClr>
                <a:schemeClr val="tx2"/>
              </a:buClr>
            </a:pPr>
            <a:r>
              <a:rPr lang="fr-FR" sz="1400" dirty="0"/>
              <a:t>Bénéficiaires non-résidents fiscaux belges: Qualification sur la base des CPDI ?</a:t>
            </a:r>
          </a:p>
          <a:p>
            <a:pPr marL="715963" lvl="3" indent="-358775" algn="just">
              <a:buClr>
                <a:schemeClr val="tx2"/>
              </a:buClr>
              <a:buFontTx/>
              <a:buChar char="-"/>
            </a:pPr>
            <a:r>
              <a:rPr lang="fr-FR" sz="1200" dirty="0"/>
              <a:t>Plus-values?</a:t>
            </a:r>
          </a:p>
          <a:p>
            <a:pPr marL="715963" lvl="3" indent="-358775" algn="just">
              <a:buClr>
                <a:schemeClr val="tx2"/>
              </a:buClr>
              <a:buFontTx/>
              <a:buChar char="-"/>
            </a:pPr>
            <a:r>
              <a:rPr lang="fr-FR" sz="1200" dirty="0"/>
              <a:t>Autres revenus?</a:t>
            </a:r>
          </a:p>
        </p:txBody>
      </p:sp>
      <p:sp>
        <p:nvSpPr>
          <p:cNvPr id="6" name="Footer Placeholder 3">
            <a:extLst>
              <a:ext uri="{FF2B5EF4-FFF2-40B4-BE49-F238E27FC236}">
                <a16:creationId xmlns:a16="http://schemas.microsoft.com/office/drawing/2014/main" id="{9408C9DF-B196-90D7-A690-F92D62249B35}"/>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77703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A75BC-F8AA-F2AC-F577-B6272BD1A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0F2C3-3F32-A44D-7F46-D54239FB1535}"/>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questions spécifiques</a:t>
            </a:r>
            <a:endParaRPr lang="fr-FR" sz="2000" noProof="0" dirty="0"/>
          </a:p>
        </p:txBody>
      </p:sp>
      <p:sp>
        <p:nvSpPr>
          <p:cNvPr id="3" name="Content Placeholder 2">
            <a:extLst>
              <a:ext uri="{FF2B5EF4-FFF2-40B4-BE49-F238E27FC236}">
                <a16:creationId xmlns:a16="http://schemas.microsoft.com/office/drawing/2014/main" id="{27008E96-7A6C-8E54-2E75-386A0FFB4024}"/>
              </a:ext>
            </a:extLst>
          </p:cNvPr>
          <p:cNvSpPr>
            <a:spLocks noGrp="1"/>
          </p:cNvSpPr>
          <p:nvPr>
            <p:ph sz="quarter" idx="10"/>
          </p:nvPr>
        </p:nvSpPr>
        <p:spPr>
          <a:xfrm>
            <a:off x="265732" y="883920"/>
            <a:ext cx="11659568" cy="5747235"/>
          </a:xfrm>
        </p:spPr>
        <p:txBody>
          <a:bodyPr/>
          <a:lstStyle/>
          <a:p>
            <a:r>
              <a:rPr lang="fr-FR" b="1" dirty="0">
                <a:solidFill>
                  <a:schemeClr val="accent1"/>
                </a:solidFill>
              </a:rPr>
              <a:t>« Véhicule </a:t>
            </a:r>
            <a:r>
              <a:rPr lang="fr-FR" b="1" dirty="0" err="1">
                <a:solidFill>
                  <a:schemeClr val="accent1"/>
                </a:solidFill>
              </a:rPr>
              <a:t>carried</a:t>
            </a:r>
            <a:r>
              <a:rPr lang="fr-FR" b="1" dirty="0">
                <a:solidFill>
                  <a:schemeClr val="accent1"/>
                </a:solidFill>
              </a:rPr>
              <a:t> </a:t>
            </a:r>
            <a:r>
              <a:rPr lang="fr-FR" b="1" dirty="0" err="1">
                <a:solidFill>
                  <a:schemeClr val="accent1"/>
                </a:solidFill>
              </a:rPr>
              <a:t>interest</a:t>
            </a:r>
            <a:r>
              <a:rPr lang="fr-FR" b="1" dirty="0">
                <a:solidFill>
                  <a:schemeClr val="accent1"/>
                </a:solidFill>
              </a:rPr>
              <a:t> »</a:t>
            </a:r>
          </a:p>
          <a:p>
            <a:endParaRPr lang="fr-FR" b="1" dirty="0">
              <a:solidFill>
                <a:schemeClr val="accent1"/>
              </a:solidFill>
            </a:endParaRPr>
          </a:p>
          <a:p>
            <a:pPr marL="358775" indent="-358775">
              <a:buFont typeface="Arial" panose="020B0604020202020204" pitchFamily="34" charset="0"/>
              <a:buChar char="•"/>
            </a:pPr>
            <a:r>
              <a:rPr lang="fr-FR" sz="1400" dirty="0"/>
              <a:t>Limité aux OPCA ou véhicules analogues hors UE</a:t>
            </a:r>
          </a:p>
          <a:p>
            <a:pPr marL="358775" indent="-358775">
              <a:spcBef>
                <a:spcPts val="0"/>
              </a:spcBef>
              <a:buFont typeface="Arial" panose="020B0604020202020204" pitchFamily="34" charset="0"/>
              <a:buChar char="•"/>
            </a:pPr>
            <a:endParaRPr lang="fr-FR" sz="1400" dirty="0"/>
          </a:p>
          <a:p>
            <a:pPr marL="358775" lvl="1" indent="-358775">
              <a:buClr>
                <a:schemeClr val="tx2"/>
              </a:buClr>
            </a:pPr>
            <a:r>
              <a:rPr lang="fr-FR" sz="1400" dirty="0"/>
              <a:t>Exclusion des mécanismes d’intéressement équivalents émis :</a:t>
            </a:r>
          </a:p>
          <a:p>
            <a:pPr marL="358775" lvl="1" indent="-358775">
              <a:spcBef>
                <a:spcPts val="0"/>
              </a:spcBef>
              <a:buClr>
                <a:schemeClr val="tx2"/>
              </a:buClr>
            </a:pPr>
            <a:endParaRPr lang="fr-FR" sz="1400" dirty="0"/>
          </a:p>
          <a:p>
            <a:pPr marL="715963" lvl="3" indent="-358775" algn="just">
              <a:buClr>
                <a:schemeClr val="tx2"/>
              </a:buClr>
              <a:buFontTx/>
              <a:buChar char="-"/>
            </a:pPr>
            <a:r>
              <a:rPr lang="fr-FR" sz="1200" dirty="0"/>
              <a:t>Par des holdings d’investissement ou </a:t>
            </a:r>
            <a:r>
              <a:rPr lang="fr-FR" sz="1200" i="1" dirty="0" err="1"/>
              <a:t>family</a:t>
            </a:r>
            <a:r>
              <a:rPr lang="fr-FR" sz="1200" i="1" dirty="0"/>
              <a:t> offices </a:t>
            </a:r>
            <a:r>
              <a:rPr lang="fr-FR" sz="1200" dirty="0"/>
              <a:t>; </a:t>
            </a:r>
          </a:p>
          <a:p>
            <a:pPr marL="715963" lvl="3" indent="-358775" algn="just">
              <a:buClr>
                <a:schemeClr val="tx2"/>
              </a:buClr>
              <a:buFontTx/>
              <a:buChar char="-"/>
            </a:pPr>
            <a:r>
              <a:rPr lang="fr-FR" sz="1200" dirty="0"/>
              <a:t>Dans le cadre de </a:t>
            </a:r>
            <a:r>
              <a:rPr lang="fr-FR" sz="1200" i="1" dirty="0"/>
              <a:t>management </a:t>
            </a:r>
            <a:r>
              <a:rPr lang="fr-FR" sz="1200" i="1" dirty="0" err="1"/>
              <a:t>incentive</a:t>
            </a:r>
            <a:r>
              <a:rPr lang="fr-FR" sz="1200" i="1" dirty="0"/>
              <a:t> plans </a:t>
            </a:r>
            <a:r>
              <a:rPr lang="fr-FR" sz="1200" dirty="0"/>
              <a:t>(</a:t>
            </a:r>
            <a:r>
              <a:rPr lang="fr-FR" sz="1200" i="1" dirty="0" err="1"/>
              <a:t>sweet</a:t>
            </a:r>
            <a:r>
              <a:rPr lang="fr-FR" sz="1200" i="1" dirty="0"/>
              <a:t> </a:t>
            </a:r>
            <a:r>
              <a:rPr lang="fr-FR" sz="1200" i="1" dirty="0" err="1"/>
              <a:t>equity</a:t>
            </a:r>
            <a:r>
              <a:rPr lang="fr-FR" sz="1200" i="1" dirty="0"/>
              <a:t>/</a:t>
            </a:r>
            <a:r>
              <a:rPr lang="fr-FR" sz="1200" i="1" dirty="0" err="1"/>
              <a:t>ratchet</a:t>
            </a:r>
            <a:r>
              <a:rPr lang="fr-FR" sz="1200" dirty="0"/>
              <a:t>). </a:t>
            </a:r>
          </a:p>
          <a:p>
            <a:pPr marL="717750" lvl="2" indent="-285750">
              <a:spcBef>
                <a:spcPts val="0"/>
              </a:spcBef>
            </a:pPr>
            <a:endParaRPr lang="fr-FR" sz="1400" dirty="0"/>
          </a:p>
          <a:p>
            <a:pPr marL="358775" lvl="1" indent="-358775">
              <a:buClr>
                <a:schemeClr val="tx2"/>
              </a:buClr>
            </a:pPr>
            <a:r>
              <a:rPr lang="fr-FR" sz="1400" dirty="0"/>
              <a:t>Requiert une analyse des caractéristiques intrinsèques du véhicule en tant qu’OPCA</a:t>
            </a:r>
          </a:p>
          <a:p>
            <a:pPr marL="715963" lvl="3" indent="-358775" algn="just">
              <a:buClr>
                <a:schemeClr val="tx2"/>
              </a:buClr>
              <a:buFontTx/>
              <a:buChar char="-"/>
            </a:pPr>
            <a:r>
              <a:rPr lang="fr-FR" sz="1200" dirty="0"/>
              <a:t>Quid </a:t>
            </a:r>
            <a:r>
              <a:rPr lang="fr-FR" sz="1200" dirty="0" err="1"/>
              <a:t>Carryco</a:t>
            </a:r>
            <a:r>
              <a:rPr lang="fr-FR" sz="1200" dirty="0"/>
              <a:t>? quid </a:t>
            </a:r>
            <a:r>
              <a:rPr lang="fr-FR" sz="1200" dirty="0" err="1"/>
              <a:t>Poolco</a:t>
            </a:r>
            <a:r>
              <a:rPr lang="fr-FR" sz="1200" dirty="0"/>
              <a:t> ? </a:t>
            </a:r>
          </a:p>
        </p:txBody>
      </p:sp>
      <p:sp>
        <p:nvSpPr>
          <p:cNvPr id="6" name="Footer Placeholder 3">
            <a:extLst>
              <a:ext uri="{FF2B5EF4-FFF2-40B4-BE49-F238E27FC236}">
                <a16:creationId xmlns:a16="http://schemas.microsoft.com/office/drawing/2014/main" id="{0CE2B0EB-6D25-AB55-A046-7112A851F0F0}"/>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pic>
        <p:nvPicPr>
          <p:cNvPr id="4" name="Picture 3" descr="A diagram of a company&#10;&#10;AI-generated content may be incorrect.">
            <a:extLst>
              <a:ext uri="{FF2B5EF4-FFF2-40B4-BE49-F238E27FC236}">
                <a16:creationId xmlns:a16="http://schemas.microsoft.com/office/drawing/2014/main" id="{359311B7-FB1E-2261-4058-4E218CACE221}"/>
              </a:ext>
            </a:extLst>
          </p:cNvPr>
          <p:cNvPicPr>
            <a:picLocks noChangeAspect="1"/>
          </p:cNvPicPr>
          <p:nvPr/>
        </p:nvPicPr>
        <p:blipFill>
          <a:blip r:embed="rId2"/>
          <a:stretch>
            <a:fillRect/>
          </a:stretch>
        </p:blipFill>
        <p:spPr>
          <a:xfrm>
            <a:off x="3066513" y="3314700"/>
            <a:ext cx="2620788" cy="3038999"/>
          </a:xfrm>
          <a:prstGeom prst="rect">
            <a:avLst/>
          </a:prstGeom>
        </p:spPr>
      </p:pic>
      <p:pic>
        <p:nvPicPr>
          <p:cNvPr id="5" name="Picture 4" descr="A diagram of a company structure&#10;&#10;AI-generated content may be incorrect.">
            <a:extLst>
              <a:ext uri="{FF2B5EF4-FFF2-40B4-BE49-F238E27FC236}">
                <a16:creationId xmlns:a16="http://schemas.microsoft.com/office/drawing/2014/main" id="{E51EE0E2-520D-96B3-A044-B7FA7621FAEB}"/>
              </a:ext>
            </a:extLst>
          </p:cNvPr>
          <p:cNvPicPr>
            <a:picLocks noChangeAspect="1"/>
          </p:cNvPicPr>
          <p:nvPr/>
        </p:nvPicPr>
        <p:blipFill>
          <a:blip r:embed="rId3"/>
          <a:stretch>
            <a:fillRect/>
          </a:stretch>
        </p:blipFill>
        <p:spPr>
          <a:xfrm>
            <a:off x="6717480" y="3429000"/>
            <a:ext cx="3541204" cy="3036910"/>
          </a:xfrm>
          <a:prstGeom prst="rect">
            <a:avLst/>
          </a:prstGeom>
        </p:spPr>
      </p:pic>
    </p:spTree>
    <p:extLst>
      <p:ext uri="{BB962C8B-B14F-4D97-AF65-F5344CB8AC3E}">
        <p14:creationId xmlns:p14="http://schemas.microsoft.com/office/powerpoint/2010/main" val="1307676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062B4-0E49-EFB1-164A-D45FAD7EA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6D995-C06D-B96C-A439-2EA9EE972383}"/>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questions spécifiques</a:t>
            </a:r>
            <a:endParaRPr lang="fr-FR" sz="2000" noProof="0" dirty="0"/>
          </a:p>
        </p:txBody>
      </p:sp>
      <p:sp>
        <p:nvSpPr>
          <p:cNvPr id="3" name="Content Placeholder 2">
            <a:extLst>
              <a:ext uri="{FF2B5EF4-FFF2-40B4-BE49-F238E27FC236}">
                <a16:creationId xmlns:a16="http://schemas.microsoft.com/office/drawing/2014/main" id="{CF8698D5-B7DD-BA9E-66BD-48B257602154}"/>
              </a:ext>
            </a:extLst>
          </p:cNvPr>
          <p:cNvSpPr>
            <a:spLocks noGrp="1"/>
          </p:cNvSpPr>
          <p:nvPr>
            <p:ph sz="quarter" idx="10"/>
          </p:nvPr>
        </p:nvSpPr>
        <p:spPr>
          <a:xfrm>
            <a:off x="265732" y="883920"/>
            <a:ext cx="11659568" cy="5747235"/>
          </a:xfrm>
        </p:spPr>
        <p:txBody>
          <a:bodyPr/>
          <a:lstStyle/>
          <a:p>
            <a:r>
              <a:rPr lang="fr-FR" b="1" dirty="0">
                <a:solidFill>
                  <a:schemeClr val="accent1"/>
                </a:solidFill>
              </a:rPr>
              <a:t>Détention de </a:t>
            </a:r>
            <a:r>
              <a:rPr lang="fr-FR" b="1" i="1" dirty="0" err="1">
                <a:solidFill>
                  <a:schemeClr val="accent1"/>
                </a:solidFill>
              </a:rPr>
              <a:t>carried</a:t>
            </a:r>
            <a:r>
              <a:rPr lang="fr-FR" b="1" i="1" dirty="0">
                <a:solidFill>
                  <a:schemeClr val="accent1"/>
                </a:solidFill>
              </a:rPr>
              <a:t> </a:t>
            </a:r>
            <a:r>
              <a:rPr lang="fr-FR" b="1" i="1" dirty="0" err="1">
                <a:solidFill>
                  <a:schemeClr val="accent1"/>
                </a:solidFill>
              </a:rPr>
              <a:t>interest</a:t>
            </a:r>
            <a:r>
              <a:rPr lang="fr-FR" b="1" i="1" dirty="0">
                <a:solidFill>
                  <a:schemeClr val="accent1"/>
                </a:solidFill>
              </a:rPr>
              <a:t> </a:t>
            </a:r>
            <a:r>
              <a:rPr lang="fr-FR" b="1" dirty="0">
                <a:solidFill>
                  <a:schemeClr val="accent1"/>
                </a:solidFill>
              </a:rPr>
              <a:t>via société de management</a:t>
            </a:r>
          </a:p>
          <a:p>
            <a:pPr>
              <a:spcBef>
                <a:spcPts val="0"/>
              </a:spcBef>
            </a:pPr>
            <a:endParaRPr lang="fr-FR" b="1" dirty="0"/>
          </a:p>
          <a:p>
            <a:pPr marL="358775" indent="-358775" algn="just">
              <a:buFont typeface="Arial" panose="020B0604020202020204" pitchFamily="34" charset="0"/>
              <a:buChar char="•"/>
            </a:pPr>
            <a:r>
              <a:rPr lang="fr-FR" sz="1400" dirty="0"/>
              <a:t>Pleinement taxable à l’impôt des sociétés sauf bénéfice du régime RDT </a:t>
            </a:r>
          </a:p>
          <a:p>
            <a:pPr marL="285750" indent="-285750" algn="just">
              <a:spcBef>
                <a:spcPts val="0"/>
              </a:spcBef>
              <a:buFont typeface="Arial" panose="020B0604020202020204" pitchFamily="34" charset="0"/>
              <a:buChar char="•"/>
            </a:pPr>
            <a:endParaRPr lang="fr-FR" dirty="0"/>
          </a:p>
          <a:p>
            <a:pPr marL="358775" indent="-358775" algn="just">
              <a:buFont typeface="Arial" panose="020B0604020202020204" pitchFamily="34" charset="0"/>
              <a:buChar char="•"/>
            </a:pPr>
            <a:r>
              <a:rPr lang="fr-FR" sz="1400" dirty="0"/>
              <a:t>Nouvelle disposition anti-abus: interdiction de constituer une réserve de liquidation pour les sociétés qui détiennent des parts de </a:t>
            </a:r>
            <a:r>
              <a:rPr lang="fr-FR" sz="1400" dirty="0" err="1"/>
              <a:t>carried</a:t>
            </a:r>
            <a:r>
              <a:rPr lang="fr-FR" sz="1400" dirty="0"/>
              <a:t> </a:t>
            </a:r>
            <a:r>
              <a:rPr lang="fr-FR" sz="1400" dirty="0" err="1"/>
              <a:t>interest</a:t>
            </a:r>
            <a:r>
              <a:rPr lang="fr-FR" sz="1400" dirty="0"/>
              <a:t> </a:t>
            </a:r>
          </a:p>
          <a:p>
            <a:pPr marL="358775" algn="just">
              <a:spcBef>
                <a:spcPts val="0"/>
              </a:spcBef>
            </a:pPr>
            <a:endParaRPr lang="fr-FR" sz="1200" i="1" dirty="0"/>
          </a:p>
          <a:p>
            <a:pPr marL="358775" algn="just"/>
            <a:r>
              <a:rPr lang="fr-FR" sz="1200" i="1" dirty="0"/>
              <a:t>« Cette réserve de liquidation ne peut être constituée aussi longtemps que la société visée à l'alinéa 1er détient des actions ou des parts d'un véhicule carried interest, y compris l'année au cours de laquelle ces actions ou parts ont fait l'objet d'une cession définitive et dans la mesure où ils sont ainsi détenus indirectement par un bénéficiaire d'un intéressement aux plus-values ». </a:t>
            </a:r>
            <a:r>
              <a:rPr lang="fr-FR" sz="1200" dirty="0"/>
              <a:t>(article 184</a:t>
            </a:r>
            <a:r>
              <a:rPr lang="fr-FR" sz="1200" i="1" dirty="0"/>
              <a:t>quater, in fine</a:t>
            </a:r>
            <a:r>
              <a:rPr lang="fr-FR" sz="1200" dirty="0"/>
              <a:t>, CIR)</a:t>
            </a:r>
          </a:p>
          <a:p>
            <a:pPr marL="358775" algn="just"/>
            <a:r>
              <a:rPr lang="fr-FR" sz="1200" i="1" dirty="0"/>
              <a:t>« Le projet de loi précise clairement que cette limitation ne s’applique qu’aux actions ou parts détenues indirectement par un bénéficiaire de carried interest. Les investisseurs passifs qui investissent dans un véhicule de </a:t>
            </a:r>
            <a:r>
              <a:rPr lang="fr-FR" sz="1200" i="1" dirty="0" err="1"/>
              <a:t>carried</a:t>
            </a:r>
            <a:r>
              <a:rPr lang="fr-FR" sz="1200" i="1" dirty="0"/>
              <a:t> </a:t>
            </a:r>
            <a:r>
              <a:rPr lang="fr-FR" sz="1200" i="1" dirty="0" err="1"/>
              <a:t>interest</a:t>
            </a:r>
            <a:r>
              <a:rPr lang="fr-FR" sz="1200" i="1" dirty="0"/>
              <a:t> peuvent toujours constituer une réserve de liquidation. » (Doc. Ch., 56, 0909/010, p. 58).</a:t>
            </a:r>
          </a:p>
          <a:p>
            <a:pPr marL="285750" indent="-285750" algn="just">
              <a:spcBef>
                <a:spcPts val="0"/>
              </a:spcBef>
              <a:buFont typeface="Arial" panose="020B0604020202020204" pitchFamily="34" charset="0"/>
              <a:buChar char="•"/>
            </a:pPr>
            <a:endParaRPr lang="fr-FR" sz="1800" dirty="0"/>
          </a:p>
          <a:p>
            <a:pPr marL="358775" indent="-358775" algn="just">
              <a:buFont typeface="Arial" panose="020B0604020202020204" pitchFamily="34" charset="0"/>
              <a:buChar char="•"/>
            </a:pPr>
            <a:r>
              <a:rPr lang="fr-FR" sz="1400" dirty="0"/>
              <a:t>Bénéfice du régime </a:t>
            </a:r>
            <a:r>
              <a:rPr lang="fr-FR" sz="1400" dirty="0" err="1"/>
              <a:t>VVPR</a:t>
            </a:r>
            <a:r>
              <a:rPr lang="fr-FR" sz="1400" i="1" dirty="0" err="1"/>
              <a:t>bis</a:t>
            </a:r>
            <a:r>
              <a:rPr lang="fr-FR" sz="1400" dirty="0"/>
              <a:t> demeure</a:t>
            </a:r>
          </a:p>
          <a:p>
            <a:pPr marL="358775" algn="just"/>
            <a:r>
              <a:rPr lang="fr-FR" sz="1200" i="1" dirty="0"/>
              <a:t>« Une modification concernant le régime VVPR-bis, et donc de l’article 269, § 2 du CIR, n’a en effet pas été prévue, car il s’agit techniquement d’une méthodologie différente de celle de la réserve de liquidation. » (Doc. Ch., 56, 0909/010, p. 58).</a:t>
            </a:r>
          </a:p>
        </p:txBody>
      </p:sp>
      <p:sp>
        <p:nvSpPr>
          <p:cNvPr id="6" name="Footer Placeholder 3">
            <a:extLst>
              <a:ext uri="{FF2B5EF4-FFF2-40B4-BE49-F238E27FC236}">
                <a16:creationId xmlns:a16="http://schemas.microsoft.com/office/drawing/2014/main" id="{5D10B09F-608E-7E69-633D-2EE3F0831F42}"/>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107516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7CE0-025E-0818-C984-C6A5A2E49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B9245-63DB-C340-7F33-7F8564E414E6}"/>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questions spécifiques</a:t>
            </a:r>
            <a:endParaRPr lang="fr-FR" sz="2000" noProof="0" dirty="0"/>
          </a:p>
        </p:txBody>
      </p:sp>
      <p:sp>
        <p:nvSpPr>
          <p:cNvPr id="3" name="Content Placeholder 2">
            <a:extLst>
              <a:ext uri="{FF2B5EF4-FFF2-40B4-BE49-F238E27FC236}">
                <a16:creationId xmlns:a16="http://schemas.microsoft.com/office/drawing/2014/main" id="{6D83A3B8-9C3C-7F37-01D3-999765811325}"/>
              </a:ext>
            </a:extLst>
          </p:cNvPr>
          <p:cNvSpPr>
            <a:spLocks noGrp="1"/>
          </p:cNvSpPr>
          <p:nvPr>
            <p:ph sz="quarter" idx="10"/>
          </p:nvPr>
        </p:nvSpPr>
        <p:spPr>
          <a:xfrm>
            <a:off x="265732" y="883920"/>
            <a:ext cx="11659568" cy="5747235"/>
          </a:xfrm>
        </p:spPr>
        <p:txBody>
          <a:bodyPr/>
          <a:lstStyle/>
          <a:p>
            <a:pPr algn="just"/>
            <a:r>
              <a:rPr lang="fr-FR" b="1" dirty="0">
                <a:solidFill>
                  <a:schemeClr val="accent1"/>
                </a:solidFill>
              </a:rPr>
              <a:t>« Intéressements aux plus-values » (article 19</a:t>
            </a:r>
            <a:r>
              <a:rPr lang="fr-FR" b="1" i="1" dirty="0">
                <a:solidFill>
                  <a:schemeClr val="accent1"/>
                </a:solidFill>
              </a:rPr>
              <a:t>quater</a:t>
            </a:r>
            <a:r>
              <a:rPr lang="fr-FR" b="1" dirty="0">
                <a:solidFill>
                  <a:schemeClr val="accent1"/>
                </a:solidFill>
              </a:rPr>
              <a:t>, CIR)</a:t>
            </a:r>
          </a:p>
          <a:p>
            <a:pPr algn="just"/>
            <a:endParaRPr lang="fr-FR" dirty="0"/>
          </a:p>
          <a:p>
            <a:pPr marL="358775" indent="-358775" algn="just">
              <a:buFont typeface="Arial" panose="020B0604020202020204" pitchFamily="34" charset="0"/>
              <a:buChar char="•"/>
            </a:pPr>
            <a:r>
              <a:rPr lang="fr-FR" sz="1400" dirty="0"/>
              <a:t>Définition très large – vise toutes les formes de distributions :</a:t>
            </a:r>
          </a:p>
          <a:p>
            <a:pPr marL="715963" lvl="3" indent="-358775" algn="just">
              <a:buClr>
                <a:schemeClr val="tx2"/>
              </a:buClr>
              <a:buFontTx/>
              <a:buChar char="-"/>
            </a:pPr>
            <a:r>
              <a:rPr lang="fr-FR" sz="1200" dirty="0"/>
              <a:t>Contractuelles (</a:t>
            </a:r>
            <a:r>
              <a:rPr lang="fr-FR" sz="1200" dirty="0" err="1"/>
              <a:t>SCSp</a:t>
            </a:r>
            <a:r>
              <a:rPr lang="fr-FR" sz="1200" dirty="0"/>
              <a:t>, FPCI,…)</a:t>
            </a:r>
          </a:p>
          <a:p>
            <a:pPr marL="715963" lvl="3" indent="-358775" algn="just">
              <a:buClr>
                <a:schemeClr val="tx2"/>
              </a:buClr>
              <a:buFontTx/>
              <a:buChar char="-"/>
            </a:pPr>
            <a:r>
              <a:rPr lang="fr-FR" sz="1200" dirty="0"/>
              <a:t>Intérêts/ dividendes, boni de rachat et de liquidation</a:t>
            </a:r>
          </a:p>
          <a:p>
            <a:pPr marL="715963" lvl="3" indent="-358775" algn="just">
              <a:buClr>
                <a:schemeClr val="tx2"/>
              </a:buClr>
              <a:buFontTx/>
              <a:buChar char="-"/>
            </a:pPr>
            <a:r>
              <a:rPr lang="fr-FR" sz="1200" dirty="0"/>
              <a:t>Plus-values</a:t>
            </a:r>
          </a:p>
          <a:p>
            <a:pPr marL="501750" lvl="1" indent="-285750" algn="just"/>
            <a:endParaRPr lang="fr-FR" sz="1400" dirty="0"/>
          </a:p>
          <a:p>
            <a:pPr marL="358775" indent="-358775" algn="just">
              <a:buFont typeface="Arial" panose="020B0604020202020204" pitchFamily="34" charset="0"/>
              <a:buChar char="•"/>
            </a:pPr>
            <a:r>
              <a:rPr lang="fr-FR" sz="1400" dirty="0"/>
              <a:t>Exclusion des parts de </a:t>
            </a:r>
            <a:r>
              <a:rPr lang="fr-FR" sz="1400" dirty="0" err="1"/>
              <a:t>carried</a:t>
            </a:r>
            <a:r>
              <a:rPr lang="fr-FR" sz="1400" dirty="0"/>
              <a:t> </a:t>
            </a:r>
            <a:r>
              <a:rPr lang="fr-FR" sz="1400" dirty="0" err="1"/>
              <a:t>interest</a:t>
            </a:r>
            <a:r>
              <a:rPr lang="fr-FR" sz="1400" dirty="0"/>
              <a:t> acquises via le régime des options sur actions (loi du 26 mars 1999)</a:t>
            </a:r>
          </a:p>
          <a:p>
            <a:pPr marL="358775" lvl="1" indent="0" algn="just">
              <a:buNone/>
            </a:pPr>
            <a:r>
              <a:rPr lang="fr-FR" sz="1100" i="1" dirty="0"/>
              <a:t>« En outre, l’octroi d’intéressement aux plus-values au moyen d’options sur actions, surtout s’ils nécessitent un investissement très limité, constitue un mode d’attribution fiscalement agressif, que le gouvernement ne considère pas souhaitable d’inclure dans la nouvelle réglementation en matière d’intéressement aux plus-values. » </a:t>
            </a:r>
            <a:r>
              <a:rPr lang="fr-FR" sz="1100" dirty="0"/>
              <a:t>(Doc. Ch., 56, 0909/001, p. 9)</a:t>
            </a:r>
          </a:p>
          <a:p>
            <a:pPr marL="538163" lvl="1" indent="0" algn="just">
              <a:buNone/>
            </a:pPr>
            <a:endParaRPr lang="fr-FR" sz="1200" dirty="0"/>
          </a:p>
          <a:p>
            <a:pPr marL="358775" indent="-358775" algn="just">
              <a:buFont typeface="Arial" panose="020B0604020202020204" pitchFamily="34" charset="0"/>
              <a:buChar char="•"/>
            </a:pPr>
            <a:r>
              <a:rPr lang="fr-FR" sz="1400" dirty="0"/>
              <a:t>Après déduction de la valeur d’acquisition</a:t>
            </a:r>
          </a:p>
          <a:p>
            <a:pPr marL="285750" indent="-285750" algn="just">
              <a:buFont typeface="Arial" panose="020B0604020202020204" pitchFamily="34" charset="0"/>
              <a:buChar char="•"/>
            </a:pPr>
            <a:endParaRPr lang="fr-FR" sz="1400" dirty="0"/>
          </a:p>
          <a:p>
            <a:pPr marL="358775" indent="-358775" algn="just">
              <a:buFont typeface="Arial" panose="020B0604020202020204" pitchFamily="34" charset="0"/>
              <a:buChar char="•"/>
            </a:pPr>
            <a:r>
              <a:rPr lang="fr-FR" sz="1400" dirty="0"/>
              <a:t>Les frais d’acquisition ou de cession ne sont pas déductibles (manque renvoi au nouvel article 171, 3°, octies, CIR dans l’article 22, §1, CIR)</a:t>
            </a:r>
          </a:p>
        </p:txBody>
      </p:sp>
      <p:sp>
        <p:nvSpPr>
          <p:cNvPr id="6" name="Footer Placeholder 3">
            <a:extLst>
              <a:ext uri="{FF2B5EF4-FFF2-40B4-BE49-F238E27FC236}">
                <a16:creationId xmlns:a16="http://schemas.microsoft.com/office/drawing/2014/main" id="{5B181A80-628A-3364-B51F-5CB6EDD5E3EC}"/>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73038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61F9-78E1-A715-CF9A-1316BA72F526}"/>
              </a:ext>
            </a:extLst>
          </p:cNvPr>
          <p:cNvSpPr>
            <a:spLocks noGrp="1"/>
          </p:cNvSpPr>
          <p:nvPr>
            <p:ph type="title"/>
          </p:nvPr>
        </p:nvSpPr>
        <p:spPr>
          <a:xfrm>
            <a:off x="265732" y="299033"/>
            <a:ext cx="9646691" cy="287771"/>
          </a:xfrm>
        </p:spPr>
        <p:txBody>
          <a:bodyPr wrap="square" anchor="t">
            <a:normAutofit/>
          </a:bodyPr>
          <a:lstStyle/>
          <a:p>
            <a:r>
              <a:rPr lang="fr-FR" sz="2000" noProof="0" dirty="0"/>
              <a:t>Nouvelle taxe </a:t>
            </a:r>
            <a:r>
              <a:rPr lang="fr-FR" sz="2000" dirty="0"/>
              <a:t>sur les plus-values</a:t>
            </a:r>
            <a:r>
              <a:rPr lang="fr-FR" sz="2000" noProof="0" dirty="0"/>
              <a:t> – contextualisation</a:t>
            </a:r>
          </a:p>
        </p:txBody>
      </p:sp>
      <p:sp>
        <p:nvSpPr>
          <p:cNvPr id="3" name="Content Placeholder 2">
            <a:extLst>
              <a:ext uri="{FF2B5EF4-FFF2-40B4-BE49-F238E27FC236}">
                <a16:creationId xmlns:a16="http://schemas.microsoft.com/office/drawing/2014/main" id="{3D07ABEC-7AB2-2F0C-BC89-F4531127FBE4}"/>
              </a:ext>
            </a:extLst>
          </p:cNvPr>
          <p:cNvSpPr>
            <a:spLocks noGrp="1"/>
          </p:cNvSpPr>
          <p:nvPr>
            <p:ph sz="quarter" idx="12"/>
          </p:nvPr>
        </p:nvSpPr>
        <p:spPr>
          <a:xfrm>
            <a:off x="333826" y="983681"/>
            <a:ext cx="6470831" cy="5256213"/>
          </a:xfrm>
        </p:spPr>
        <p:txBody>
          <a:bodyPr wrap="square">
            <a:normAutofit/>
          </a:bodyPr>
          <a:lstStyle/>
          <a:p>
            <a:pPr>
              <a:lnSpc>
                <a:spcPct val="90000"/>
              </a:lnSpc>
            </a:pPr>
            <a:r>
              <a:rPr lang="fr-FR" b="1" noProof="0" dirty="0">
                <a:solidFill>
                  <a:schemeClr val="bg2"/>
                </a:solidFill>
              </a:rPr>
              <a:t>Circonscription au contexte du </a:t>
            </a:r>
            <a:r>
              <a:rPr lang="fr-FR" b="1" i="1" noProof="0" dirty="0" err="1">
                <a:solidFill>
                  <a:schemeClr val="bg2"/>
                </a:solidFill>
              </a:rPr>
              <a:t>private</a:t>
            </a:r>
            <a:r>
              <a:rPr lang="fr-FR" b="1" i="1" noProof="0" dirty="0">
                <a:solidFill>
                  <a:schemeClr val="bg2"/>
                </a:solidFill>
              </a:rPr>
              <a:t> </a:t>
            </a:r>
            <a:r>
              <a:rPr lang="fr-FR" b="1" i="1" noProof="0" dirty="0" err="1">
                <a:solidFill>
                  <a:schemeClr val="bg2"/>
                </a:solidFill>
              </a:rPr>
              <a:t>equity</a:t>
            </a:r>
            <a:endParaRPr lang="fr-FR" b="1" i="1" noProof="0" dirty="0">
              <a:solidFill>
                <a:schemeClr val="bg2"/>
              </a:solidFill>
            </a:endParaRPr>
          </a:p>
          <a:p>
            <a:pPr>
              <a:lnSpc>
                <a:spcPct val="90000"/>
              </a:lnSpc>
            </a:pPr>
            <a:endParaRPr lang="fr-FR" sz="1500" noProof="0" dirty="0"/>
          </a:p>
          <a:p>
            <a:pPr marL="358775" indent="-358775" algn="just">
              <a:lnSpc>
                <a:spcPct val="90000"/>
              </a:lnSpc>
              <a:buFont typeface="Arial" panose="020B0604020202020204" pitchFamily="34" charset="0"/>
              <a:buChar char="•"/>
            </a:pPr>
            <a:r>
              <a:rPr lang="fr-FR" sz="1400" noProof="0" dirty="0">
                <a:solidFill>
                  <a:srgbClr val="00B0F0"/>
                </a:solidFill>
              </a:rPr>
              <a:t>Contribuables concernés : </a:t>
            </a:r>
          </a:p>
          <a:p>
            <a:pPr marL="715963" lvl="1" indent="-357188" algn="just">
              <a:lnSpc>
                <a:spcPct val="90000"/>
              </a:lnSpc>
              <a:buClr>
                <a:schemeClr val="tx2"/>
              </a:buClr>
              <a:buFontTx/>
              <a:buChar char="-"/>
            </a:pPr>
            <a:r>
              <a:rPr lang="fr-FR" sz="1400" dirty="0"/>
              <a:t>Investisseurs assujettis à l’impôt des personnes physiques (et à l’impôt des personnes morales)</a:t>
            </a:r>
          </a:p>
          <a:p>
            <a:pPr marL="285750" indent="-285750" algn="just">
              <a:lnSpc>
                <a:spcPct val="90000"/>
              </a:lnSpc>
              <a:buFont typeface="Arial" panose="020B0604020202020204" pitchFamily="34" charset="0"/>
              <a:buChar char="•"/>
            </a:pPr>
            <a:endParaRPr lang="fr-FR" sz="1400" noProof="0" dirty="0"/>
          </a:p>
          <a:p>
            <a:pPr marL="358775" indent="-358775" algn="just">
              <a:lnSpc>
                <a:spcPct val="90000"/>
              </a:lnSpc>
              <a:buFont typeface="Arial" panose="020B0604020202020204" pitchFamily="34" charset="0"/>
              <a:buChar char="•"/>
            </a:pPr>
            <a:r>
              <a:rPr lang="fr-FR" sz="1400" noProof="0" dirty="0">
                <a:solidFill>
                  <a:srgbClr val="00B0F0"/>
                </a:solidFill>
              </a:rPr>
              <a:t>Actifs financiers concernés : </a:t>
            </a:r>
          </a:p>
          <a:p>
            <a:pPr marL="715963" lvl="1" indent="-357188" algn="just">
              <a:lnSpc>
                <a:spcPct val="90000"/>
              </a:lnSpc>
              <a:buClr>
                <a:schemeClr val="tx2"/>
              </a:buClr>
              <a:buFontTx/>
              <a:buChar char="-"/>
            </a:pPr>
            <a:r>
              <a:rPr lang="fr-FR" sz="1400" noProof="0" dirty="0"/>
              <a:t>actions ou parts d’organismes de placement collectif alternatif (</a:t>
            </a:r>
            <a:r>
              <a:rPr lang="fr-FR" sz="1400" b="1" noProof="0" dirty="0"/>
              <a:t>OPCA</a:t>
            </a:r>
            <a:r>
              <a:rPr lang="fr-FR" sz="1400" noProof="0" dirty="0"/>
              <a:t>) de droit belge (art. 3, al. 1er, 2°, loi du 19 avril 2014, </a:t>
            </a:r>
            <a:r>
              <a:rPr lang="fr-FR" sz="1400" b="1" noProof="0" dirty="0"/>
              <a:t>Loi OPCA</a:t>
            </a:r>
            <a:r>
              <a:rPr lang="fr-FR" sz="1400" noProof="0" dirty="0"/>
              <a:t>) ou de véhicules analogues de droit étranger </a:t>
            </a:r>
          </a:p>
          <a:p>
            <a:pPr marL="715963" lvl="1" indent="-357188" algn="just">
              <a:lnSpc>
                <a:spcPct val="90000"/>
              </a:lnSpc>
              <a:buClr>
                <a:schemeClr val="tx2"/>
              </a:buClr>
              <a:buFontTx/>
              <a:buChar char="-"/>
            </a:pPr>
            <a:r>
              <a:rPr lang="fr-FR" sz="1400" noProof="0" dirty="0"/>
              <a:t>qui prennent la forme statutaire (société d’investissement) ou contractuelle (fonds commun de placement)</a:t>
            </a:r>
          </a:p>
          <a:p>
            <a:pPr algn="just">
              <a:lnSpc>
                <a:spcPct val="90000"/>
              </a:lnSpc>
            </a:pPr>
            <a:endParaRPr lang="fr-FR" sz="1400" noProof="0" dirty="0"/>
          </a:p>
          <a:p>
            <a:pPr marL="358775" indent="-358775" algn="just">
              <a:lnSpc>
                <a:spcPct val="90000"/>
              </a:lnSpc>
              <a:buFont typeface="Arial" panose="020B0604020202020204" pitchFamily="34" charset="0"/>
              <a:buChar char="•"/>
            </a:pPr>
            <a:r>
              <a:rPr lang="fr-FR" sz="1400" noProof="0" dirty="0">
                <a:solidFill>
                  <a:srgbClr val="00B0F0"/>
                </a:solidFill>
              </a:rPr>
              <a:t>Opérations concernées :</a:t>
            </a:r>
          </a:p>
          <a:p>
            <a:pPr marL="715963" lvl="1" indent="-357188" algn="just">
              <a:lnSpc>
                <a:spcPct val="90000"/>
              </a:lnSpc>
              <a:buClr>
                <a:schemeClr val="tx2"/>
              </a:buClr>
              <a:buFontTx/>
              <a:buChar char="-"/>
            </a:pPr>
            <a:r>
              <a:rPr lang="fr-FR" sz="1400" noProof="0" dirty="0"/>
              <a:t>Rachats d’actions ou parts propres / liquidations (partielles)</a:t>
            </a:r>
          </a:p>
          <a:p>
            <a:pPr marL="715963" lvl="1" indent="-357188" algn="just">
              <a:lnSpc>
                <a:spcPct val="90000"/>
              </a:lnSpc>
              <a:buClr>
                <a:schemeClr val="tx2"/>
              </a:buClr>
              <a:buFontTx/>
              <a:buChar char="-"/>
            </a:pPr>
            <a:r>
              <a:rPr lang="fr-FR" sz="1400" noProof="0" dirty="0"/>
              <a:t>Ventes</a:t>
            </a:r>
          </a:p>
          <a:p>
            <a:pPr marL="715963" lvl="1" indent="-357188" algn="just">
              <a:lnSpc>
                <a:spcPct val="90000"/>
              </a:lnSpc>
              <a:buClr>
                <a:schemeClr val="tx2"/>
              </a:buClr>
              <a:buFontTx/>
              <a:buChar char="-"/>
            </a:pPr>
            <a:r>
              <a:rPr lang="fr-FR" sz="1400" noProof="0" dirty="0"/>
              <a:t>Certaines réorganisations</a:t>
            </a:r>
            <a:endParaRPr lang="fr-FR" sz="1500" noProof="0" dirty="0"/>
          </a:p>
          <a:p>
            <a:pPr lvl="1" indent="0">
              <a:lnSpc>
                <a:spcPct val="90000"/>
              </a:lnSpc>
              <a:buNone/>
            </a:pPr>
            <a:endParaRPr lang="fr-FR" sz="1400" noProof="0" dirty="0"/>
          </a:p>
          <a:p>
            <a:pPr lvl="1" indent="0">
              <a:lnSpc>
                <a:spcPct val="90000"/>
              </a:lnSpc>
              <a:buNone/>
            </a:pPr>
            <a:endParaRPr lang="fr-FR" sz="1500" noProof="0" dirty="0"/>
          </a:p>
        </p:txBody>
      </p:sp>
      <p:sp>
        <p:nvSpPr>
          <p:cNvPr id="6" name="Rectangle 83">
            <a:extLst>
              <a:ext uri="{FF2B5EF4-FFF2-40B4-BE49-F238E27FC236}">
                <a16:creationId xmlns:a16="http://schemas.microsoft.com/office/drawing/2014/main" id="{1D907D57-C521-B3CF-DE58-10CEADCC806F}"/>
              </a:ext>
            </a:extLst>
          </p:cNvPr>
          <p:cNvSpPr/>
          <p:nvPr/>
        </p:nvSpPr>
        <p:spPr>
          <a:xfrm>
            <a:off x="8379350" y="4584635"/>
            <a:ext cx="1806279" cy="755047"/>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endParaRPr lang="fr-FR" sz="800" i="1" noProof="0" dirty="0">
              <a:solidFill>
                <a:schemeClr val="bg2"/>
              </a:solidFill>
            </a:endParaRPr>
          </a:p>
        </p:txBody>
      </p:sp>
      <p:cxnSp>
        <p:nvCxnSpPr>
          <p:cNvPr id="8" name="Straight Connector 24">
            <a:extLst>
              <a:ext uri="{FF2B5EF4-FFF2-40B4-BE49-F238E27FC236}">
                <a16:creationId xmlns:a16="http://schemas.microsoft.com/office/drawing/2014/main" id="{83488DB0-97B0-71E3-C5EA-F6095B1C5767}"/>
              </a:ext>
            </a:extLst>
          </p:cNvPr>
          <p:cNvCxnSpPr>
            <a:cxnSpLocks/>
            <a:endCxn id="10" idx="0"/>
          </p:cNvCxnSpPr>
          <p:nvPr/>
        </p:nvCxnSpPr>
        <p:spPr>
          <a:xfrm>
            <a:off x="9189010" y="2611619"/>
            <a:ext cx="19139" cy="100016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3">
            <a:extLst>
              <a:ext uri="{FF2B5EF4-FFF2-40B4-BE49-F238E27FC236}">
                <a16:creationId xmlns:a16="http://schemas.microsoft.com/office/drawing/2014/main" id="{0F0BC86C-F132-2BE0-4029-57B9C21CA02C}"/>
              </a:ext>
            </a:extLst>
          </p:cNvPr>
          <p:cNvSpPr/>
          <p:nvPr/>
        </p:nvSpPr>
        <p:spPr>
          <a:xfrm>
            <a:off x="8305008" y="4511558"/>
            <a:ext cx="1806279" cy="755047"/>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r>
              <a:rPr lang="fr-FR" sz="1000" i="1" noProof="0" dirty="0">
                <a:solidFill>
                  <a:schemeClr val="tx2"/>
                </a:solidFill>
              </a:rPr>
              <a:t>Portfolio </a:t>
            </a:r>
            <a:r>
              <a:rPr lang="fr-FR" sz="1000" i="1" noProof="0" dirty="0" err="1">
                <a:solidFill>
                  <a:schemeClr val="tx2"/>
                </a:solidFill>
              </a:rPr>
              <a:t>Companies</a:t>
            </a:r>
            <a:endParaRPr lang="fr-FR" sz="1000" i="1" noProof="0" dirty="0">
              <a:solidFill>
                <a:schemeClr val="tx2"/>
              </a:solidFill>
            </a:endParaRPr>
          </a:p>
          <a:p>
            <a:pPr algn="ctr"/>
            <a:endParaRPr lang="fr-FR" sz="700" i="1" noProof="0" dirty="0">
              <a:solidFill>
                <a:schemeClr val="bg2"/>
              </a:solidFill>
            </a:endParaRPr>
          </a:p>
        </p:txBody>
      </p:sp>
      <p:sp>
        <p:nvSpPr>
          <p:cNvPr id="10" name="Rectangle 42">
            <a:extLst>
              <a:ext uri="{FF2B5EF4-FFF2-40B4-BE49-F238E27FC236}">
                <a16:creationId xmlns:a16="http://schemas.microsoft.com/office/drawing/2014/main" id="{1ACD47AA-C8BA-70F7-9D0F-A917F05567C2}"/>
              </a:ext>
            </a:extLst>
          </p:cNvPr>
          <p:cNvSpPr/>
          <p:nvPr/>
        </p:nvSpPr>
        <p:spPr>
          <a:xfrm>
            <a:off x="8305009" y="3611788"/>
            <a:ext cx="1806279" cy="755047"/>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endParaRPr lang="fr-FR" sz="700" b="1" noProof="0" dirty="0">
              <a:solidFill>
                <a:schemeClr val="bg2"/>
              </a:solidFill>
            </a:endParaRPr>
          </a:p>
          <a:p>
            <a:pPr algn="ctr"/>
            <a:r>
              <a:rPr lang="fr-FR" sz="1000" b="1" noProof="0" dirty="0">
                <a:solidFill>
                  <a:schemeClr val="tx2"/>
                </a:solidFill>
              </a:rPr>
              <a:t>Fund</a:t>
            </a:r>
          </a:p>
          <a:p>
            <a:pPr algn="ctr"/>
            <a:r>
              <a:rPr lang="fr-FR" sz="1000" i="1" noProof="0" dirty="0">
                <a:solidFill>
                  <a:schemeClr val="tx2"/>
                </a:solidFill>
              </a:rPr>
              <a:t>AIF</a:t>
            </a:r>
          </a:p>
          <a:p>
            <a:pPr algn="ctr"/>
            <a:endParaRPr lang="fr-FR" sz="700" i="1" noProof="0" dirty="0">
              <a:solidFill>
                <a:schemeClr val="bg2"/>
              </a:solidFill>
            </a:endParaRPr>
          </a:p>
        </p:txBody>
      </p:sp>
      <p:cxnSp>
        <p:nvCxnSpPr>
          <p:cNvPr id="12" name="Straight Connector 85">
            <a:extLst>
              <a:ext uri="{FF2B5EF4-FFF2-40B4-BE49-F238E27FC236}">
                <a16:creationId xmlns:a16="http://schemas.microsoft.com/office/drawing/2014/main" id="{72533F40-6657-6A9E-680E-19198915E8E4}"/>
              </a:ext>
            </a:extLst>
          </p:cNvPr>
          <p:cNvCxnSpPr>
            <a:cxnSpLocks/>
            <a:stCxn id="10" idx="2"/>
            <a:endCxn id="9" idx="0"/>
          </p:cNvCxnSpPr>
          <p:nvPr/>
        </p:nvCxnSpPr>
        <p:spPr>
          <a:xfrm flipH="1">
            <a:off x="9208148" y="4366835"/>
            <a:ext cx="1" cy="14472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A594CF1-91EE-07D9-F186-F8AA4F2A5B36}"/>
              </a:ext>
            </a:extLst>
          </p:cNvPr>
          <p:cNvSpPr/>
          <p:nvPr/>
        </p:nvSpPr>
        <p:spPr>
          <a:xfrm>
            <a:off x="8324147" y="3611788"/>
            <a:ext cx="1787139" cy="75351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noProof="0" dirty="0">
              <a:solidFill>
                <a:schemeClr val="bg1"/>
              </a:solidFill>
            </a:endParaRPr>
          </a:p>
        </p:txBody>
      </p:sp>
      <p:pic>
        <p:nvPicPr>
          <p:cNvPr id="15" name="Graphic 25">
            <a:extLst>
              <a:ext uri="{FF2B5EF4-FFF2-40B4-BE49-F238E27FC236}">
                <a16:creationId xmlns:a16="http://schemas.microsoft.com/office/drawing/2014/main" id="{3F30375F-1006-6072-F0D9-571CD96B4378}"/>
              </a:ext>
            </a:extLst>
          </p:cNvPr>
          <p:cNvPicPr>
            <a:picLocks noChangeAspect="1"/>
          </p:cNvPicPr>
          <p:nvPr/>
        </p:nvPicPr>
        <p:blipFill>
          <a:blip r:embed="rId2"/>
          <a:srcRect/>
          <a:stretch/>
        </p:blipFill>
        <p:spPr>
          <a:xfrm>
            <a:off x="8799371" y="1191848"/>
            <a:ext cx="779277" cy="824306"/>
          </a:xfrm>
          <a:prstGeom prst="rect">
            <a:avLst/>
          </a:prstGeom>
        </p:spPr>
      </p:pic>
      <p:sp>
        <p:nvSpPr>
          <p:cNvPr id="16" name="TextBox 15">
            <a:extLst>
              <a:ext uri="{FF2B5EF4-FFF2-40B4-BE49-F238E27FC236}">
                <a16:creationId xmlns:a16="http://schemas.microsoft.com/office/drawing/2014/main" id="{B99DAA12-9C01-DD2F-E566-9C18B70CE14A}"/>
              </a:ext>
            </a:extLst>
          </p:cNvPr>
          <p:cNvSpPr txBox="1"/>
          <p:nvPr/>
        </p:nvSpPr>
        <p:spPr>
          <a:xfrm>
            <a:off x="7897187" y="2183086"/>
            <a:ext cx="2621920" cy="369332"/>
          </a:xfrm>
          <a:prstGeom prst="rect">
            <a:avLst/>
          </a:prstGeom>
          <a:noFill/>
        </p:spPr>
        <p:txBody>
          <a:bodyPr wrap="square" lIns="0" tIns="0" rIns="0" bIns="0" rtlCol="0">
            <a:spAutoFit/>
          </a:bodyPr>
          <a:lstStyle/>
          <a:p>
            <a:pPr algn="ctr"/>
            <a:r>
              <a:rPr lang="fr-FR" sz="1200" b="1" noProof="0" dirty="0" err="1">
                <a:solidFill>
                  <a:schemeClr val="tx2"/>
                </a:solidFill>
              </a:rPr>
              <a:t>Investors</a:t>
            </a:r>
            <a:r>
              <a:rPr lang="fr-FR" sz="1200" b="1" noProof="0" dirty="0">
                <a:solidFill>
                  <a:schemeClr val="tx2"/>
                </a:solidFill>
              </a:rPr>
              <a:t> </a:t>
            </a:r>
          </a:p>
          <a:p>
            <a:pPr algn="ctr"/>
            <a:r>
              <a:rPr lang="fr-FR" sz="1200" i="1" noProof="0" dirty="0">
                <a:solidFill>
                  <a:schemeClr val="tx2"/>
                </a:solidFill>
              </a:rPr>
              <a:t>Limited Partners</a:t>
            </a:r>
          </a:p>
        </p:txBody>
      </p:sp>
      <p:sp>
        <p:nvSpPr>
          <p:cNvPr id="7" name="Footer Placeholder 3">
            <a:extLst>
              <a:ext uri="{FF2B5EF4-FFF2-40B4-BE49-F238E27FC236}">
                <a16:creationId xmlns:a16="http://schemas.microsoft.com/office/drawing/2014/main" id="{157B1322-813A-DFBB-A087-627CE1E943E5}"/>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640390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F22CF-22BA-A4D8-D102-FBCA04416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5E999-20EE-E828-8B0C-939A0594863C}"/>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questions spécifiques</a:t>
            </a:r>
            <a:endParaRPr lang="fr-FR" sz="2000" noProof="0" dirty="0"/>
          </a:p>
        </p:txBody>
      </p:sp>
      <p:sp>
        <p:nvSpPr>
          <p:cNvPr id="3" name="Content Placeholder 2">
            <a:extLst>
              <a:ext uri="{FF2B5EF4-FFF2-40B4-BE49-F238E27FC236}">
                <a16:creationId xmlns:a16="http://schemas.microsoft.com/office/drawing/2014/main" id="{F1420E37-6098-9B04-6D70-398578CFA140}"/>
              </a:ext>
            </a:extLst>
          </p:cNvPr>
          <p:cNvSpPr>
            <a:spLocks noGrp="1"/>
          </p:cNvSpPr>
          <p:nvPr>
            <p:ph sz="quarter" idx="10"/>
          </p:nvPr>
        </p:nvSpPr>
        <p:spPr>
          <a:xfrm>
            <a:off x="265732" y="883920"/>
            <a:ext cx="11659568" cy="5747235"/>
          </a:xfrm>
        </p:spPr>
        <p:txBody>
          <a:bodyPr/>
          <a:lstStyle/>
          <a:p>
            <a:pPr algn="just"/>
            <a:r>
              <a:rPr lang="fr-FR" b="1" dirty="0">
                <a:solidFill>
                  <a:schemeClr val="accent1"/>
                </a:solidFill>
              </a:rPr>
              <a:t>« Intéressements aux plus-values » (article 19</a:t>
            </a:r>
            <a:r>
              <a:rPr lang="fr-FR" b="1" i="1" dirty="0">
                <a:solidFill>
                  <a:schemeClr val="accent1"/>
                </a:solidFill>
              </a:rPr>
              <a:t>quater</a:t>
            </a:r>
            <a:r>
              <a:rPr lang="fr-FR" b="1" dirty="0">
                <a:solidFill>
                  <a:schemeClr val="accent1"/>
                </a:solidFill>
              </a:rPr>
              <a:t>, CIR) – suite</a:t>
            </a:r>
          </a:p>
          <a:p>
            <a:pPr algn="just">
              <a:spcBef>
                <a:spcPts val="0"/>
              </a:spcBef>
            </a:pPr>
            <a:endParaRPr lang="fr-FR" dirty="0"/>
          </a:p>
          <a:p>
            <a:pPr marL="358775" indent="-358775" algn="just">
              <a:buFont typeface="Arial" panose="020B0604020202020204" pitchFamily="34" charset="0"/>
              <a:buChar char="•"/>
            </a:pPr>
            <a:r>
              <a:rPr lang="fr-FR" sz="1400" dirty="0"/>
              <a:t>Seul le rendement “disproportionné” est visé</a:t>
            </a:r>
          </a:p>
          <a:p>
            <a:pPr marL="358775" indent="-358775" algn="just">
              <a:spcBef>
                <a:spcPts val="0"/>
              </a:spcBef>
              <a:buFont typeface="Arial" panose="020B0604020202020204" pitchFamily="34" charset="0"/>
              <a:buChar char="•"/>
            </a:pPr>
            <a:endParaRPr lang="fr-FR" sz="1400" dirty="0"/>
          </a:p>
          <a:p>
            <a:pPr lvl="2" indent="0" algn="just">
              <a:buNone/>
            </a:pPr>
            <a:r>
              <a:rPr lang="fr-FR" sz="1200" i="1" dirty="0"/>
              <a:t>« </a:t>
            </a:r>
            <a:r>
              <a:rPr lang="fr-FR" sz="1200" i="1" dirty="0" err="1"/>
              <a:t>Hiervoor</a:t>
            </a:r>
            <a:r>
              <a:rPr lang="fr-FR" sz="1200" i="1" dirty="0"/>
              <a:t> kan </a:t>
            </a:r>
            <a:r>
              <a:rPr lang="fr-FR" sz="1200" i="1" dirty="0" err="1"/>
              <a:t>bijvoorbeeld</a:t>
            </a:r>
            <a:r>
              <a:rPr lang="fr-FR" sz="1200" i="1" dirty="0"/>
              <a:t> </a:t>
            </a:r>
            <a:r>
              <a:rPr lang="fr-FR" sz="1200" i="1" dirty="0" err="1"/>
              <a:t>worden</a:t>
            </a:r>
            <a:r>
              <a:rPr lang="fr-FR" sz="1200" i="1" dirty="0"/>
              <a:t> </a:t>
            </a:r>
            <a:r>
              <a:rPr lang="fr-FR" sz="1200" i="1" dirty="0" err="1"/>
              <a:t>gekeken</a:t>
            </a:r>
            <a:r>
              <a:rPr lang="fr-FR" sz="1200" i="1" dirty="0"/>
              <a:t> </a:t>
            </a:r>
            <a:r>
              <a:rPr lang="fr-FR" sz="1200" i="1" dirty="0" err="1"/>
              <a:t>naar</a:t>
            </a:r>
            <a:r>
              <a:rPr lang="fr-FR" sz="1200" i="1" dirty="0"/>
              <a:t> de </a:t>
            </a:r>
            <a:r>
              <a:rPr lang="fr-FR" sz="1200" i="1" dirty="0" err="1"/>
              <a:t>overeenkomst</a:t>
            </a:r>
            <a:r>
              <a:rPr lang="fr-FR" sz="1200" i="1" dirty="0"/>
              <a:t>(en) die de </a:t>
            </a:r>
            <a:r>
              <a:rPr lang="fr-FR" sz="1200" i="1" dirty="0" err="1"/>
              <a:t>verschillende</a:t>
            </a:r>
            <a:r>
              <a:rPr lang="fr-FR" sz="1200" i="1" dirty="0"/>
              <a:t> </a:t>
            </a:r>
            <a:r>
              <a:rPr lang="fr-FR" sz="1200" i="1" dirty="0" err="1"/>
              <a:t>partijen</a:t>
            </a:r>
            <a:r>
              <a:rPr lang="fr-FR" sz="1200" i="1" dirty="0"/>
              <a:t> </a:t>
            </a:r>
            <a:r>
              <a:rPr lang="fr-FR" sz="1200" i="1" dirty="0" err="1"/>
              <a:t>onderling</a:t>
            </a:r>
            <a:r>
              <a:rPr lang="fr-FR" sz="1200" i="1" dirty="0"/>
              <a:t> </a:t>
            </a:r>
            <a:r>
              <a:rPr lang="fr-FR" sz="1200" i="1" dirty="0" err="1"/>
              <a:t>hebben</a:t>
            </a:r>
            <a:r>
              <a:rPr lang="fr-FR" sz="1200" i="1" dirty="0"/>
              <a:t> </a:t>
            </a:r>
            <a:r>
              <a:rPr lang="fr-FR" sz="1200" i="1" dirty="0" err="1"/>
              <a:t>gesloten</a:t>
            </a:r>
            <a:r>
              <a:rPr lang="fr-FR" sz="1200" i="1" dirty="0"/>
              <a:t> of de </a:t>
            </a:r>
            <a:r>
              <a:rPr lang="fr-FR" sz="1200" i="1" dirty="0" err="1"/>
              <a:t>werkelijke</a:t>
            </a:r>
            <a:r>
              <a:rPr lang="fr-FR" sz="1200" i="1" dirty="0"/>
              <a:t> </a:t>
            </a:r>
            <a:r>
              <a:rPr lang="fr-FR" sz="1200" i="1" dirty="0" err="1"/>
              <a:t>rendementen</a:t>
            </a:r>
            <a:r>
              <a:rPr lang="fr-FR" sz="1200" i="1" dirty="0"/>
              <a:t> die de </a:t>
            </a:r>
            <a:r>
              <a:rPr lang="fr-FR" sz="1200" i="1" dirty="0" err="1"/>
              <a:t>passieve</a:t>
            </a:r>
            <a:r>
              <a:rPr lang="fr-FR" sz="1200" i="1" dirty="0"/>
              <a:t> </a:t>
            </a:r>
            <a:r>
              <a:rPr lang="fr-FR" sz="1200" i="1" dirty="0" err="1"/>
              <a:t>investeerders</a:t>
            </a:r>
            <a:r>
              <a:rPr lang="fr-FR" sz="1200" i="1" dirty="0"/>
              <a:t> </a:t>
            </a:r>
            <a:r>
              <a:rPr lang="fr-FR" sz="1200" i="1" dirty="0" err="1"/>
              <a:t>hebben</a:t>
            </a:r>
            <a:r>
              <a:rPr lang="fr-FR" sz="1200" i="1" dirty="0"/>
              <a:t> </a:t>
            </a:r>
            <a:r>
              <a:rPr lang="fr-FR" sz="1200" i="1" dirty="0" err="1"/>
              <a:t>behaald</a:t>
            </a:r>
            <a:r>
              <a:rPr lang="fr-FR" sz="1200" i="1" dirty="0"/>
              <a:t>. » </a:t>
            </a:r>
            <a:r>
              <a:rPr lang="fr-FR" sz="1200" dirty="0"/>
              <a:t>(Doc. Ch., 56, 0909/001, p. 315)</a:t>
            </a:r>
          </a:p>
          <a:p>
            <a:pPr lvl="2" indent="0" algn="just">
              <a:buNone/>
            </a:pPr>
            <a:r>
              <a:rPr lang="fr-FR" sz="1200" i="1" dirty="0"/>
              <a:t>« Afin de déterminer « le rendement normal », il faut tenir compte des contrats conclus avec les investisseurs lors de la création du véhicule. Après tout, ceux-ci sont conclus avant que les investissements n’aient lieu. » </a:t>
            </a:r>
            <a:r>
              <a:rPr lang="fr-FR" sz="1200" dirty="0"/>
              <a:t>(Doc. Ch., 56, 0909/001, p. 8)</a:t>
            </a:r>
          </a:p>
          <a:p>
            <a:pPr lvl="2" indent="0" algn="just">
              <a:spcBef>
                <a:spcPts val="0"/>
              </a:spcBef>
              <a:buNone/>
            </a:pPr>
            <a:endParaRPr lang="fr-FR" sz="1100" dirty="0"/>
          </a:p>
          <a:p>
            <a:pPr marL="358775" lvl="2" indent="-358775" algn="just">
              <a:buClr>
                <a:schemeClr val="tx2"/>
              </a:buClr>
            </a:pPr>
            <a:r>
              <a:rPr lang="fr-FR" sz="1400" dirty="0"/>
              <a:t>Quid du rendement provenant de l’exonération des management fees ?</a:t>
            </a:r>
          </a:p>
          <a:p>
            <a:pPr marL="358775" lvl="2" indent="-358775" algn="just">
              <a:spcBef>
                <a:spcPts val="0"/>
              </a:spcBef>
              <a:buClr>
                <a:schemeClr val="tx2"/>
              </a:buClr>
            </a:pPr>
            <a:endParaRPr lang="fr-FR" sz="1400" dirty="0"/>
          </a:p>
          <a:p>
            <a:pPr marL="358775" lvl="2" indent="-358775" algn="just">
              <a:buClr>
                <a:schemeClr val="tx2"/>
              </a:buClr>
            </a:pPr>
            <a:r>
              <a:rPr lang="fr-FR" sz="1400" dirty="0"/>
              <a:t>Quid lorsque le rendement obtenu par les investisseurs passifs n’est pas encore définitivement connu ? </a:t>
            </a:r>
          </a:p>
          <a:p>
            <a:pPr marL="715963" lvl="3" indent="-358775" algn="just">
              <a:buClr>
                <a:schemeClr val="tx2"/>
              </a:buClr>
              <a:buFontTx/>
              <a:buChar char="-"/>
            </a:pPr>
            <a:r>
              <a:rPr lang="fr-FR" sz="1200" dirty="0"/>
              <a:t>Clauses d’</a:t>
            </a:r>
            <a:r>
              <a:rPr lang="fr-FR" sz="1200" dirty="0" err="1"/>
              <a:t>escrow</a:t>
            </a:r>
            <a:endParaRPr lang="fr-FR" sz="1200" dirty="0"/>
          </a:p>
          <a:p>
            <a:pPr marL="715963" lvl="3" indent="-358775" algn="just">
              <a:buClr>
                <a:schemeClr val="tx2"/>
              </a:buClr>
              <a:buFontTx/>
              <a:buChar char="-"/>
            </a:pPr>
            <a:r>
              <a:rPr lang="fr-FR" sz="1200" dirty="0"/>
              <a:t>Risque de </a:t>
            </a:r>
            <a:r>
              <a:rPr lang="fr-FR" sz="1200" dirty="0" err="1"/>
              <a:t>claw</a:t>
            </a:r>
            <a:r>
              <a:rPr lang="fr-FR" sz="1200" dirty="0"/>
              <a:t>-back </a:t>
            </a:r>
          </a:p>
          <a:p>
            <a:pPr lvl="3" indent="0" algn="just">
              <a:buNone/>
            </a:pPr>
            <a:endParaRPr lang="fr-FR" sz="1400" dirty="0"/>
          </a:p>
          <a:p>
            <a:pPr marL="358775" lvl="2" indent="-358775" algn="just">
              <a:buClr>
                <a:schemeClr val="tx2"/>
              </a:buClr>
            </a:pPr>
            <a:r>
              <a:rPr lang="fr-FR" sz="1400" dirty="0"/>
              <a:t>En cas de cession des parts de </a:t>
            </a:r>
            <a:r>
              <a:rPr lang="fr-FR" sz="1400" dirty="0" err="1"/>
              <a:t>carried</a:t>
            </a:r>
            <a:r>
              <a:rPr lang="fr-FR" sz="1400" dirty="0"/>
              <a:t> </a:t>
            </a:r>
            <a:r>
              <a:rPr lang="fr-FR" sz="1400" dirty="0" err="1"/>
              <a:t>interest</a:t>
            </a:r>
            <a:r>
              <a:rPr lang="fr-FR" sz="1400" dirty="0"/>
              <a:t> : simulation du distribution </a:t>
            </a:r>
            <a:r>
              <a:rPr lang="fr-FR" sz="1400" dirty="0" err="1"/>
              <a:t>waterfall</a:t>
            </a:r>
            <a:r>
              <a:rPr lang="fr-FR" sz="1400" dirty="0"/>
              <a:t> ?</a:t>
            </a:r>
          </a:p>
        </p:txBody>
      </p:sp>
      <p:sp>
        <p:nvSpPr>
          <p:cNvPr id="6" name="Footer Placeholder 3">
            <a:extLst>
              <a:ext uri="{FF2B5EF4-FFF2-40B4-BE49-F238E27FC236}">
                <a16:creationId xmlns:a16="http://schemas.microsoft.com/office/drawing/2014/main" id="{89AD363E-CA13-DD19-4ECF-B2A214394F91}"/>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681267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66BE-0453-6C8C-0C1B-F4377C30B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A75E4-B216-0FB8-5802-89E8FB908E6C}"/>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perception de l’impôt</a:t>
            </a:r>
            <a:endParaRPr lang="fr-FR" sz="2000" noProof="0" dirty="0"/>
          </a:p>
        </p:txBody>
      </p:sp>
      <p:sp>
        <p:nvSpPr>
          <p:cNvPr id="3" name="Content Placeholder 2">
            <a:extLst>
              <a:ext uri="{FF2B5EF4-FFF2-40B4-BE49-F238E27FC236}">
                <a16:creationId xmlns:a16="http://schemas.microsoft.com/office/drawing/2014/main" id="{4F931DAA-7B2F-1AA2-0F29-1C7448510797}"/>
              </a:ext>
            </a:extLst>
          </p:cNvPr>
          <p:cNvSpPr>
            <a:spLocks noGrp="1"/>
          </p:cNvSpPr>
          <p:nvPr>
            <p:ph sz="quarter" idx="10"/>
          </p:nvPr>
        </p:nvSpPr>
        <p:spPr>
          <a:xfrm>
            <a:off x="265732" y="883920"/>
            <a:ext cx="11659568" cy="5747235"/>
          </a:xfrm>
        </p:spPr>
        <p:txBody>
          <a:bodyPr/>
          <a:lstStyle/>
          <a:p>
            <a:pPr algn="just"/>
            <a:r>
              <a:rPr lang="fr-FR" b="1" dirty="0">
                <a:solidFill>
                  <a:schemeClr val="accent1"/>
                </a:solidFill>
              </a:rPr>
              <a:t>Prélèvement via précompte mobilier libératoire </a:t>
            </a:r>
          </a:p>
          <a:p>
            <a:pPr algn="just">
              <a:spcBef>
                <a:spcPts val="0"/>
              </a:spcBef>
            </a:pPr>
            <a:endParaRPr lang="fr-FR" b="1" dirty="0"/>
          </a:p>
          <a:p>
            <a:pPr marL="358775" indent="-358775" algn="just">
              <a:buFont typeface="Arial" panose="020B0604020202020204" pitchFamily="34" charset="0"/>
              <a:buChar char="•"/>
            </a:pPr>
            <a:r>
              <a:rPr lang="fr-FR" sz="1400" dirty="0"/>
              <a:t>Redevables du précompte mobilier: débiteurs du revenu (article 261, 4°, CIR)</a:t>
            </a:r>
          </a:p>
          <a:p>
            <a:pPr marL="358775" indent="-358775" algn="just">
              <a:spcBef>
                <a:spcPts val="0"/>
              </a:spcBef>
              <a:buFont typeface="Arial" panose="020B0604020202020204" pitchFamily="34" charset="0"/>
              <a:buChar char="•"/>
            </a:pPr>
            <a:endParaRPr lang="fr-FR" sz="1400" dirty="0"/>
          </a:p>
          <a:p>
            <a:pPr marL="358775" algn="just">
              <a:tabLst>
                <a:tab pos="452438" algn="l"/>
              </a:tabLst>
            </a:pPr>
            <a:r>
              <a:rPr lang="fr-FR" sz="1200" i="1" dirty="0"/>
              <a:t>« Les habitants du Royaume, sociétés résidentes, associations, institutions, établissements et organismes quelconques ou personnes morales assujetties à l’impôt des personnes morales, ainsi que les contribuables assujettis à l’impôt des non-résidents, débiteurs de revenus visés 17 à l'article 17, § 1</a:t>
            </a:r>
            <a:r>
              <a:rPr lang="fr-FR" sz="1200" i="1" baseline="30000" dirty="0"/>
              <a:t>er</a:t>
            </a:r>
            <a:r>
              <a:rPr lang="fr-FR" sz="1200" i="1" dirty="0"/>
              <a:t>, 5° et 6°. » </a:t>
            </a:r>
          </a:p>
          <a:p>
            <a:pPr marL="358775" indent="-358775" algn="just">
              <a:spcBef>
                <a:spcPts val="0"/>
              </a:spcBef>
              <a:buFont typeface="Arial" panose="020B0604020202020204" pitchFamily="34" charset="0"/>
              <a:buChar char="•"/>
              <a:tabLst>
                <a:tab pos="452438" algn="l"/>
              </a:tabLst>
            </a:pPr>
            <a:endParaRPr lang="fr-FR" sz="1400" dirty="0"/>
          </a:p>
          <a:p>
            <a:pPr marL="358775" indent="-358775" algn="just">
              <a:buFont typeface="Arial" panose="020B0604020202020204" pitchFamily="34" charset="0"/>
              <a:buChar char="•"/>
            </a:pPr>
            <a:r>
              <a:rPr lang="fr-FR" sz="1400" dirty="0"/>
              <a:t>Lorsque du </a:t>
            </a:r>
            <a:r>
              <a:rPr lang="fr-FR" sz="1400" i="1" dirty="0" err="1"/>
              <a:t>carried</a:t>
            </a:r>
            <a:r>
              <a:rPr lang="fr-FR" sz="1400" i="1" dirty="0"/>
              <a:t> </a:t>
            </a:r>
            <a:r>
              <a:rPr lang="fr-FR" sz="1400" i="1" dirty="0" err="1"/>
              <a:t>interest</a:t>
            </a:r>
            <a:r>
              <a:rPr lang="fr-FR" sz="1400" i="1" dirty="0"/>
              <a:t> </a:t>
            </a:r>
            <a:r>
              <a:rPr lang="fr-FR" sz="1400" dirty="0"/>
              <a:t>provient d’un fonds situé à l’étranger, l’entité liée belge liée au sens de l’article 1:20, CSA est redevable du précompte mobilier </a:t>
            </a:r>
            <a:r>
              <a:rPr lang="fr-FR" sz="1400" dirty="0">
                <a:sym typeface="Wingdings" panose="05000000000000000000" pitchFamily="2" charset="2"/>
              </a:rPr>
              <a:t>(nouvel article 261, al. 5, CIR)</a:t>
            </a:r>
          </a:p>
          <a:p>
            <a:pPr marL="358775" indent="-358775" algn="just">
              <a:spcBef>
                <a:spcPts val="0"/>
              </a:spcBef>
              <a:buFont typeface="Arial" panose="020B0604020202020204" pitchFamily="34" charset="0"/>
              <a:buChar char="•"/>
            </a:pPr>
            <a:endParaRPr lang="fr-FR" sz="1400" dirty="0">
              <a:sym typeface="Wingdings" panose="05000000000000000000" pitchFamily="2" charset="2"/>
            </a:endParaRPr>
          </a:p>
          <a:p>
            <a:pPr marL="358775" indent="-358775" algn="just">
              <a:buFont typeface="Arial" panose="020B0604020202020204" pitchFamily="34" charset="0"/>
              <a:buChar char="•"/>
            </a:pPr>
            <a:r>
              <a:rPr lang="fr-FR" sz="1400" dirty="0"/>
              <a:t>Exemption de précompte mobilier pour le </a:t>
            </a:r>
            <a:r>
              <a:rPr lang="fr-FR" sz="1400" i="1" dirty="0" err="1"/>
              <a:t>carried</a:t>
            </a:r>
            <a:r>
              <a:rPr lang="fr-FR" sz="1400" i="1" dirty="0"/>
              <a:t> </a:t>
            </a:r>
            <a:r>
              <a:rPr lang="fr-FR" sz="1400" i="1" dirty="0" err="1"/>
              <a:t>interest</a:t>
            </a:r>
            <a:r>
              <a:rPr lang="fr-FR" sz="1400" i="1" dirty="0"/>
              <a:t> </a:t>
            </a:r>
            <a:r>
              <a:rPr lang="fr-FR" sz="1400" dirty="0"/>
              <a:t>distribué par un fonds commun de placement s’il respecte l’obligation de ventilation prévue à l’article 321</a:t>
            </a:r>
            <a:r>
              <a:rPr lang="fr-FR" sz="1400" i="1" dirty="0"/>
              <a:t>bis</a:t>
            </a:r>
            <a:r>
              <a:rPr lang="fr-FR" sz="1400" dirty="0"/>
              <a:t>, CIR (article 265, 4°, CIR)</a:t>
            </a:r>
          </a:p>
          <a:p>
            <a:pPr marL="358775" indent="-358775" algn="just">
              <a:spcBef>
                <a:spcPts val="0"/>
              </a:spcBef>
              <a:buFont typeface="Arial" panose="020B0604020202020204" pitchFamily="34" charset="0"/>
              <a:buChar char="•"/>
            </a:pPr>
            <a:endParaRPr lang="fr-FR" sz="1400" dirty="0"/>
          </a:p>
          <a:p>
            <a:pPr marL="358775" indent="-358775" algn="just">
              <a:buFont typeface="Arial" panose="020B0604020202020204" pitchFamily="34" charset="0"/>
              <a:buChar char="•"/>
            </a:pPr>
            <a:r>
              <a:rPr lang="fr-FR" sz="1400" dirty="0"/>
              <a:t>Exemption pour les revenus attribués à des contribuables autres que personnes physiques (article 265, 5°, CIR)</a:t>
            </a:r>
          </a:p>
        </p:txBody>
      </p:sp>
      <p:sp>
        <p:nvSpPr>
          <p:cNvPr id="6" name="Footer Placeholder 3">
            <a:extLst>
              <a:ext uri="{FF2B5EF4-FFF2-40B4-BE49-F238E27FC236}">
                <a16:creationId xmlns:a16="http://schemas.microsoft.com/office/drawing/2014/main" id="{8555C24C-A397-9D15-40F9-15A4ECEBC77F}"/>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358158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B2F12-B2B1-DB54-8A25-016CA44BA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7A23B-6F8B-FDDD-AF1B-D15541E7F4FE}"/>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adaptations techniques</a:t>
            </a:r>
            <a:endParaRPr lang="fr-FR" sz="2000" noProof="0" dirty="0"/>
          </a:p>
        </p:txBody>
      </p:sp>
      <p:sp>
        <p:nvSpPr>
          <p:cNvPr id="3" name="Content Placeholder 2">
            <a:extLst>
              <a:ext uri="{FF2B5EF4-FFF2-40B4-BE49-F238E27FC236}">
                <a16:creationId xmlns:a16="http://schemas.microsoft.com/office/drawing/2014/main" id="{EF1E8E4D-0222-3609-C907-C2DE5D7F735E}"/>
              </a:ext>
            </a:extLst>
          </p:cNvPr>
          <p:cNvSpPr>
            <a:spLocks noGrp="1"/>
          </p:cNvSpPr>
          <p:nvPr>
            <p:ph sz="quarter" idx="10"/>
          </p:nvPr>
        </p:nvSpPr>
        <p:spPr>
          <a:xfrm>
            <a:off x="265732" y="883920"/>
            <a:ext cx="11659568" cy="5747235"/>
          </a:xfrm>
        </p:spPr>
        <p:txBody>
          <a:bodyPr/>
          <a:lstStyle/>
          <a:p>
            <a:pPr marL="358775" indent="-358775" algn="just">
              <a:buFont typeface="Arial" panose="020B0604020202020204" pitchFamily="34" charset="0"/>
              <a:buChar char="•"/>
            </a:pPr>
            <a:r>
              <a:rPr lang="fr-FR" sz="1400" b="1" dirty="0"/>
              <a:t>Modification de l’article 21, 2°, CIR </a:t>
            </a:r>
            <a:r>
              <a:rPr lang="fr-FR" sz="1400" dirty="0"/>
              <a:t>: primauté du nouvel article 19</a:t>
            </a:r>
            <a:r>
              <a:rPr lang="fr-FR" sz="1400" i="1" dirty="0"/>
              <a:t>quater</a:t>
            </a:r>
            <a:r>
              <a:rPr lang="fr-FR" sz="1400" dirty="0"/>
              <a:t>, CIR</a:t>
            </a:r>
          </a:p>
          <a:p>
            <a:pPr marL="358775" indent="-358775" algn="just">
              <a:spcBef>
                <a:spcPts val="0"/>
              </a:spcBef>
              <a:buFont typeface="Arial" panose="020B0604020202020204" pitchFamily="34" charset="0"/>
              <a:buChar char="•"/>
            </a:pPr>
            <a:endParaRPr lang="fr-FR" sz="1400" dirty="0"/>
          </a:p>
          <a:p>
            <a:pPr marL="358775" indent="-358775" algn="just">
              <a:buFont typeface="Arial" panose="020B0604020202020204" pitchFamily="34" charset="0"/>
              <a:buChar char="•"/>
            </a:pPr>
            <a:r>
              <a:rPr lang="fr-FR" sz="1400" b="1" dirty="0"/>
              <a:t>Interaction avec la Taxe caïman </a:t>
            </a:r>
            <a:r>
              <a:rPr lang="fr-FR" sz="1400" dirty="0"/>
              <a:t>: Risque de double imposition évité via l’article 21, 12°, CIR (pas de modification législative nécessaire)</a:t>
            </a:r>
          </a:p>
          <a:p>
            <a:pPr marL="358775" indent="-358775" algn="just">
              <a:spcBef>
                <a:spcPts val="0"/>
              </a:spcBef>
              <a:buFont typeface="Arial" panose="020B0604020202020204" pitchFamily="34" charset="0"/>
              <a:buChar char="•"/>
            </a:pPr>
            <a:endParaRPr lang="fr-FR" sz="1400" dirty="0"/>
          </a:p>
          <a:p>
            <a:pPr marL="358775" indent="-358775" algn="just">
              <a:buFont typeface="Arial" panose="020B0604020202020204" pitchFamily="34" charset="0"/>
              <a:buChar char="•"/>
            </a:pPr>
            <a:r>
              <a:rPr lang="fr-FR" sz="1400" b="1" dirty="0"/>
              <a:t>Adaptations techniques diverses </a:t>
            </a:r>
            <a:r>
              <a:rPr lang="fr-FR" sz="1400" dirty="0"/>
              <a:t>: prise en compte des intéressements au plus-values  dans les mécanismes de calcul :</a:t>
            </a:r>
          </a:p>
          <a:p>
            <a:pPr marL="358775" indent="-358775" algn="just">
              <a:spcBef>
                <a:spcPts val="0"/>
              </a:spcBef>
              <a:buFont typeface="Arial" panose="020B0604020202020204" pitchFamily="34" charset="0"/>
              <a:buChar char="•"/>
            </a:pPr>
            <a:endParaRPr lang="fr-FR" sz="1400" dirty="0"/>
          </a:p>
          <a:p>
            <a:pPr marL="715963" lvl="3" indent="-358775" algn="just">
              <a:buClr>
                <a:schemeClr val="tx2"/>
              </a:buClr>
              <a:buFontTx/>
              <a:buChar char="-"/>
            </a:pPr>
            <a:r>
              <a:rPr lang="fr-FR" sz="1200" dirty="0"/>
              <a:t>du quotient conjugal (article 87 et 88, CIR)</a:t>
            </a:r>
          </a:p>
          <a:p>
            <a:pPr marL="715963" lvl="3" indent="-358775" algn="just">
              <a:buClr>
                <a:schemeClr val="tx2"/>
              </a:buClr>
              <a:buFontTx/>
              <a:buChar char="-"/>
            </a:pPr>
            <a:r>
              <a:rPr lang="fr-FR" sz="1200" dirty="0"/>
              <a:t>de la quotité exemptée pour personnes à charge (article 134, CIR)</a:t>
            </a:r>
          </a:p>
          <a:p>
            <a:pPr marL="715963" lvl="3" indent="-358775" algn="just">
              <a:buClr>
                <a:schemeClr val="tx2"/>
              </a:buClr>
              <a:buFontTx/>
              <a:buChar char="-"/>
            </a:pPr>
            <a:r>
              <a:rPr lang="fr-FR" sz="1200" dirty="0"/>
              <a:t>de l’imputation des réductions d’impôt (article 178/1, CIR)</a:t>
            </a:r>
          </a:p>
          <a:p>
            <a:pPr marL="715963" lvl="3" indent="-358775" algn="just">
              <a:buClr>
                <a:schemeClr val="tx2"/>
              </a:buClr>
              <a:buFontTx/>
              <a:buChar char="-"/>
            </a:pPr>
            <a:r>
              <a:rPr lang="fr-FR" sz="1200" dirty="0"/>
              <a:t>du paiement étalé de l’impôt sur certaines plus-values (article 413/1, CIR)</a:t>
            </a:r>
          </a:p>
        </p:txBody>
      </p:sp>
      <p:sp>
        <p:nvSpPr>
          <p:cNvPr id="6" name="Footer Placeholder 3">
            <a:extLst>
              <a:ext uri="{FF2B5EF4-FFF2-40B4-BE49-F238E27FC236}">
                <a16:creationId xmlns:a16="http://schemas.microsoft.com/office/drawing/2014/main" id="{33E2E203-2D3B-5C58-046E-5047EC49EF3E}"/>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4186313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E480-3462-1394-0459-FD0CC78CA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83CCE-E7D3-A867-4D9B-50DD820C2515}"/>
              </a:ext>
            </a:extLst>
          </p:cNvPr>
          <p:cNvSpPr>
            <a:spLocks noGrp="1"/>
          </p:cNvSpPr>
          <p:nvPr>
            <p:ph type="title"/>
          </p:nvPr>
        </p:nvSpPr>
        <p:spPr/>
        <p:txBody>
          <a:bodyPr/>
          <a:lstStyle/>
          <a:p>
            <a:r>
              <a:rPr lang="fr-FR" sz="2000" dirty="0"/>
              <a:t>Nouveau régime </a:t>
            </a:r>
            <a:r>
              <a:rPr lang="fr-FR" sz="2000" dirty="0" err="1"/>
              <a:t>carried</a:t>
            </a:r>
            <a:r>
              <a:rPr lang="fr-FR" sz="2000" dirty="0"/>
              <a:t> </a:t>
            </a:r>
            <a:r>
              <a:rPr lang="fr-FR" sz="2000" dirty="0" err="1"/>
              <a:t>interest</a:t>
            </a:r>
            <a:r>
              <a:rPr lang="fr-FR" sz="2000" dirty="0"/>
              <a:t> – entrée en vigueur</a:t>
            </a:r>
            <a:endParaRPr lang="fr-FR" sz="2000" noProof="0" dirty="0"/>
          </a:p>
        </p:txBody>
      </p:sp>
      <p:sp>
        <p:nvSpPr>
          <p:cNvPr id="3" name="Content Placeholder 2">
            <a:extLst>
              <a:ext uri="{FF2B5EF4-FFF2-40B4-BE49-F238E27FC236}">
                <a16:creationId xmlns:a16="http://schemas.microsoft.com/office/drawing/2014/main" id="{4CC54219-F933-EF62-7B71-2F3409CDEB05}"/>
              </a:ext>
            </a:extLst>
          </p:cNvPr>
          <p:cNvSpPr>
            <a:spLocks noGrp="1"/>
          </p:cNvSpPr>
          <p:nvPr>
            <p:ph sz="quarter" idx="10"/>
          </p:nvPr>
        </p:nvSpPr>
        <p:spPr>
          <a:xfrm>
            <a:off x="265732" y="883920"/>
            <a:ext cx="11659568" cy="5747235"/>
          </a:xfrm>
        </p:spPr>
        <p:txBody>
          <a:bodyPr/>
          <a:lstStyle/>
          <a:p>
            <a:pPr marL="358775" indent="-358775">
              <a:buFont typeface="Arial" panose="020B0604020202020204" pitchFamily="34" charset="0"/>
              <a:buChar char="•"/>
            </a:pPr>
            <a:r>
              <a:rPr lang="fr-FR" sz="1400" dirty="0"/>
              <a:t>Revenus payés ou attribués à partir du 29 juillet 2025</a:t>
            </a:r>
          </a:p>
          <a:p>
            <a:pPr marL="358775" indent="-358775">
              <a:spcBef>
                <a:spcPts val="0"/>
              </a:spcBef>
              <a:buFont typeface="Arial" panose="020B0604020202020204" pitchFamily="34" charset="0"/>
              <a:buChar char="•"/>
            </a:pPr>
            <a:endParaRPr lang="fr-FR" sz="1400" dirty="0"/>
          </a:p>
          <a:p>
            <a:pPr marL="715963" lvl="3" indent="-358775" algn="just">
              <a:buClr>
                <a:schemeClr val="tx2"/>
              </a:buClr>
              <a:buFontTx/>
              <a:buChar char="-"/>
            </a:pPr>
            <a:r>
              <a:rPr lang="fr-FR" sz="1200" dirty="0"/>
              <a:t>S’applique aux structures existantes sauf:</a:t>
            </a:r>
          </a:p>
          <a:p>
            <a:pPr marL="715963" lvl="3" indent="-358775" algn="just">
              <a:buClr>
                <a:schemeClr val="tx2"/>
              </a:buClr>
              <a:buFontTx/>
              <a:buChar char="-"/>
            </a:pPr>
            <a:r>
              <a:rPr lang="fr-FR" sz="1200" dirty="0"/>
              <a:t>Carried interest placé en </a:t>
            </a:r>
            <a:r>
              <a:rPr lang="fr-FR" sz="1200" dirty="0" err="1"/>
              <a:t>escrow</a:t>
            </a:r>
            <a:r>
              <a:rPr lang="fr-FR" sz="1200" dirty="0"/>
              <a:t> par des véhicules carried interest mis en liquidation avant le 29 juillet 2025</a:t>
            </a:r>
          </a:p>
          <a:p>
            <a:pPr marL="715963" lvl="3" indent="-358775" algn="just">
              <a:spcBef>
                <a:spcPts val="0"/>
              </a:spcBef>
              <a:buClr>
                <a:schemeClr val="tx2"/>
              </a:buClr>
              <a:buFontTx/>
              <a:buChar char="-"/>
            </a:pPr>
            <a:endParaRPr lang="fr-FR" sz="1200" dirty="0"/>
          </a:p>
          <a:p>
            <a:pPr marL="358775" indent="-358775">
              <a:buFont typeface="Arial" panose="020B0604020202020204" pitchFamily="34" charset="0"/>
              <a:buChar char="•"/>
            </a:pPr>
            <a:r>
              <a:rPr lang="fr-FR" sz="1400" dirty="0"/>
              <a:t>Exclusion du régime de la réserve de liquidation: à partir de l’exercice d’imposition 2026</a:t>
            </a:r>
          </a:p>
        </p:txBody>
      </p:sp>
      <p:sp>
        <p:nvSpPr>
          <p:cNvPr id="6" name="Footer Placeholder 3">
            <a:extLst>
              <a:ext uri="{FF2B5EF4-FFF2-40B4-BE49-F238E27FC236}">
                <a16:creationId xmlns:a16="http://schemas.microsoft.com/office/drawing/2014/main" id="{3CD34C2E-9946-FAB5-A4CA-76BC164C1A03}"/>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140830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a:t>Nouveau régime carried interest – détermination du rendement (dis)proportionné</a:t>
            </a:r>
            <a:endParaRPr lang="en-US" dirty="0">
              <a:solidFill>
                <a:srgbClr val="00B0F0"/>
              </a:solidFill>
            </a:endParaRPr>
          </a:p>
        </p:txBody>
      </p:sp>
      <p:sp>
        <p:nvSpPr>
          <p:cNvPr id="38" name="Rectangle 37">
            <a:extLst>
              <a:ext uri="{FF2B5EF4-FFF2-40B4-BE49-F238E27FC236}">
                <a16:creationId xmlns:a16="http://schemas.microsoft.com/office/drawing/2014/main" id="{7C0D0683-C50B-4F67-A3FF-7369F6D478F3}"/>
              </a:ext>
            </a:extLst>
          </p:cNvPr>
          <p:cNvSpPr/>
          <p:nvPr/>
        </p:nvSpPr>
        <p:spPr>
          <a:xfrm>
            <a:off x="4197465" y="1753418"/>
            <a:ext cx="1627770" cy="707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Repayment</a:t>
            </a:r>
            <a:br>
              <a:rPr lang="en-US" sz="1400">
                <a:solidFill>
                  <a:schemeClr val="bg1"/>
                </a:solidFill>
              </a:rPr>
            </a:br>
            <a:r>
              <a:rPr lang="en-US" sz="1400">
                <a:solidFill>
                  <a:schemeClr val="bg1"/>
                </a:solidFill>
              </a:rPr>
              <a:t>of Capital</a:t>
            </a:r>
            <a:endParaRPr lang="en-NL" sz="1400" err="1">
              <a:solidFill>
                <a:schemeClr val="bg1"/>
              </a:solidFill>
            </a:endParaRPr>
          </a:p>
        </p:txBody>
      </p:sp>
      <p:sp>
        <p:nvSpPr>
          <p:cNvPr id="40" name="TextBox 39">
            <a:extLst>
              <a:ext uri="{FF2B5EF4-FFF2-40B4-BE49-F238E27FC236}">
                <a16:creationId xmlns:a16="http://schemas.microsoft.com/office/drawing/2014/main" id="{C5707712-A0EA-1CE9-7FCC-D73F98081466}"/>
              </a:ext>
            </a:extLst>
          </p:cNvPr>
          <p:cNvSpPr txBox="1"/>
          <p:nvPr/>
        </p:nvSpPr>
        <p:spPr>
          <a:xfrm>
            <a:off x="263524" y="843320"/>
            <a:ext cx="2412268" cy="1046440"/>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i="1" dirty="0">
                <a:solidFill>
                  <a:schemeClr val="bg2"/>
                </a:solidFill>
              </a:rPr>
              <a:t>Commitments</a:t>
            </a:r>
            <a:r>
              <a:rPr lang="en-US" sz="1100" dirty="0">
                <a:solidFill>
                  <a:schemeClr val="bg2"/>
                </a:solidFill>
              </a:rPr>
              <a:t> 		= 100</a:t>
            </a:r>
          </a:p>
          <a:p>
            <a:pPr marL="171450" indent="-171450">
              <a:buFont typeface="Arial" panose="020B0604020202020204" pitchFamily="34" charset="0"/>
              <a:buChar char="•"/>
            </a:pPr>
            <a:r>
              <a:rPr lang="en-US" sz="900" dirty="0">
                <a:solidFill>
                  <a:schemeClr val="bg2"/>
                </a:solidFill>
              </a:rPr>
              <a:t>LPs	     	       99</a:t>
            </a:r>
          </a:p>
          <a:p>
            <a:pPr marL="171450" indent="-171450">
              <a:buFont typeface="Arial" panose="020B0604020202020204" pitchFamily="34" charset="0"/>
              <a:buChar char="•"/>
            </a:pPr>
            <a:r>
              <a:rPr lang="en-US" sz="900" dirty="0" err="1">
                <a:solidFill>
                  <a:schemeClr val="bg2"/>
                </a:solidFill>
              </a:rPr>
              <a:t>Mgmt</a:t>
            </a:r>
            <a:r>
              <a:rPr lang="en-US" sz="900" dirty="0">
                <a:solidFill>
                  <a:schemeClr val="bg2"/>
                </a:solidFill>
              </a:rPr>
              <a:t>		         1</a:t>
            </a:r>
          </a:p>
          <a:p>
            <a:r>
              <a:rPr lang="en-US" sz="1100" dirty="0">
                <a:solidFill>
                  <a:schemeClr val="bg2"/>
                </a:solidFill>
              </a:rPr>
              <a:t>Investissement	= 100</a:t>
            </a:r>
          </a:p>
          <a:p>
            <a:r>
              <a:rPr lang="en-US" sz="1100" dirty="0">
                <a:solidFill>
                  <a:schemeClr val="bg2"/>
                </a:solidFill>
              </a:rPr>
              <a:t>Prix de cession	= 150</a:t>
            </a:r>
          </a:p>
          <a:p>
            <a:r>
              <a:rPr lang="en-US" sz="1100" i="1" dirty="0">
                <a:solidFill>
                  <a:schemeClr val="bg2"/>
                </a:solidFill>
              </a:rPr>
              <a:t>Preferred return </a:t>
            </a:r>
            <a:r>
              <a:rPr lang="en-US" sz="1100" dirty="0" err="1">
                <a:solidFill>
                  <a:schemeClr val="bg2"/>
                </a:solidFill>
              </a:rPr>
              <a:t>supposé</a:t>
            </a:r>
            <a:r>
              <a:rPr lang="en-US" sz="1100" dirty="0">
                <a:solidFill>
                  <a:schemeClr val="bg2"/>
                </a:solidFill>
              </a:rPr>
              <a:t>	= 48</a:t>
            </a:r>
          </a:p>
        </p:txBody>
      </p:sp>
      <p:grpSp>
        <p:nvGrpSpPr>
          <p:cNvPr id="44" name="Group 43">
            <a:extLst>
              <a:ext uri="{FF2B5EF4-FFF2-40B4-BE49-F238E27FC236}">
                <a16:creationId xmlns:a16="http://schemas.microsoft.com/office/drawing/2014/main" id="{3F910BC3-93C3-D54E-CD0C-FFE4A81BF3AD}"/>
              </a:ext>
            </a:extLst>
          </p:cNvPr>
          <p:cNvGrpSpPr/>
          <p:nvPr/>
        </p:nvGrpSpPr>
        <p:grpSpPr>
          <a:xfrm>
            <a:off x="4539503" y="2461109"/>
            <a:ext cx="1897800" cy="791924"/>
            <a:chOff x="2909646" y="2156471"/>
            <a:chExt cx="1897800" cy="791924"/>
          </a:xfrm>
        </p:grpSpPr>
        <p:sp>
          <p:nvSpPr>
            <p:cNvPr id="45" name="Rectangle 44">
              <a:extLst>
                <a:ext uri="{FF2B5EF4-FFF2-40B4-BE49-F238E27FC236}">
                  <a16:creationId xmlns:a16="http://schemas.microsoft.com/office/drawing/2014/main" id="{13E1459B-45C5-23E2-8E58-C1DD8E9D2498}"/>
                </a:ext>
              </a:extLst>
            </p:cNvPr>
            <p:cNvSpPr/>
            <p:nvPr/>
          </p:nvSpPr>
          <p:spPr>
            <a:xfrm>
              <a:off x="3179676" y="2241783"/>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Preferred </a:t>
              </a:r>
              <a:br>
                <a:rPr lang="en-US" sz="1400">
                  <a:solidFill>
                    <a:schemeClr val="bg1"/>
                  </a:solidFill>
                </a:rPr>
              </a:br>
              <a:r>
                <a:rPr lang="en-US" sz="1400">
                  <a:solidFill>
                    <a:schemeClr val="bg1"/>
                  </a:solidFill>
                </a:rPr>
                <a:t>return</a:t>
              </a:r>
              <a:endParaRPr lang="en-NL" sz="1400" err="1">
                <a:solidFill>
                  <a:schemeClr val="bg1"/>
                </a:solidFill>
              </a:endParaRPr>
            </a:p>
          </p:txBody>
        </p:sp>
        <p:grpSp>
          <p:nvGrpSpPr>
            <p:cNvPr id="46" name="Group 45">
              <a:extLst>
                <a:ext uri="{FF2B5EF4-FFF2-40B4-BE49-F238E27FC236}">
                  <a16:creationId xmlns:a16="http://schemas.microsoft.com/office/drawing/2014/main" id="{1A2CD554-A06E-EE66-FC25-C926C6DA1035}"/>
                </a:ext>
              </a:extLst>
            </p:cNvPr>
            <p:cNvGrpSpPr/>
            <p:nvPr/>
          </p:nvGrpSpPr>
          <p:grpSpPr>
            <a:xfrm>
              <a:off x="2909646" y="2156471"/>
              <a:ext cx="270030" cy="438618"/>
              <a:chOff x="2909646" y="2156471"/>
              <a:chExt cx="270030" cy="438618"/>
            </a:xfrm>
          </p:grpSpPr>
          <p:cxnSp>
            <p:nvCxnSpPr>
              <p:cNvPr id="47" name="Straight Arrow Connector 46">
                <a:extLst>
                  <a:ext uri="{FF2B5EF4-FFF2-40B4-BE49-F238E27FC236}">
                    <a16:creationId xmlns:a16="http://schemas.microsoft.com/office/drawing/2014/main" id="{A0BE0584-3E40-500D-8961-D647B5A3B59F}"/>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351574-7E7E-6F89-4DDE-5C20F5A6DBA7}"/>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49" name="Text Placeholder 2">
            <a:extLst>
              <a:ext uri="{FF2B5EF4-FFF2-40B4-BE49-F238E27FC236}">
                <a16:creationId xmlns:a16="http://schemas.microsoft.com/office/drawing/2014/main" id="{B1638D13-9CC8-5152-E356-98295CBD4627}"/>
              </a:ext>
            </a:extLst>
          </p:cNvPr>
          <p:cNvSpPr>
            <a:spLocks noGrp="1"/>
          </p:cNvSpPr>
          <p:nvPr>
            <p:ph type="body" sz="quarter" idx="13"/>
          </p:nvPr>
        </p:nvSpPr>
        <p:spPr>
          <a:xfrm>
            <a:off x="2793309" y="2006026"/>
            <a:ext cx="936104" cy="215444"/>
          </a:xfrm>
        </p:spPr>
        <p:txBody>
          <a:bodyPr/>
          <a:lstStyle/>
          <a:p>
            <a:pPr marL="357187" lvl="2" indent="0" algn="r">
              <a:buNone/>
            </a:pPr>
            <a:r>
              <a:rPr lang="nl-NL" sz="1400">
                <a:solidFill>
                  <a:schemeClr val="accent2"/>
                </a:solidFill>
              </a:rPr>
              <a:t>150</a:t>
            </a:r>
          </a:p>
        </p:txBody>
      </p:sp>
      <p:cxnSp>
        <p:nvCxnSpPr>
          <p:cNvPr id="50" name="Straight Arrow Connector 49">
            <a:extLst>
              <a:ext uri="{FF2B5EF4-FFF2-40B4-BE49-F238E27FC236}">
                <a16:creationId xmlns:a16="http://schemas.microsoft.com/office/drawing/2014/main" id="{3D0AD994-68A0-C07D-A1DD-00DACD3D5B17}"/>
              </a:ext>
            </a:extLst>
          </p:cNvPr>
          <p:cNvCxnSpPr>
            <a:cxnSpLocks/>
          </p:cNvCxnSpPr>
          <p:nvPr/>
        </p:nvCxnSpPr>
        <p:spPr>
          <a:xfrm>
            <a:off x="3819423" y="2107263"/>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F081FDA8-D71F-3569-4324-5CEF4D933C5A}"/>
              </a:ext>
            </a:extLst>
          </p:cNvPr>
          <p:cNvGrpSpPr/>
          <p:nvPr/>
        </p:nvGrpSpPr>
        <p:grpSpPr>
          <a:xfrm>
            <a:off x="5143981" y="3253492"/>
            <a:ext cx="1897800" cy="780588"/>
            <a:chOff x="3514124" y="2948854"/>
            <a:chExt cx="1897800" cy="780588"/>
          </a:xfrm>
        </p:grpSpPr>
        <p:sp>
          <p:nvSpPr>
            <p:cNvPr id="52" name="Rectangle 51">
              <a:extLst>
                <a:ext uri="{FF2B5EF4-FFF2-40B4-BE49-F238E27FC236}">
                  <a16:creationId xmlns:a16="http://schemas.microsoft.com/office/drawing/2014/main" id="{7FBAEDDA-716F-A16A-E5BA-68A0FDE8BB7D}"/>
                </a:ext>
              </a:extLst>
            </p:cNvPr>
            <p:cNvSpPr/>
            <p:nvPr/>
          </p:nvSpPr>
          <p:spPr>
            <a:xfrm>
              <a:off x="3784154" y="3022830"/>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Catch-up</a:t>
              </a:r>
              <a:endParaRPr lang="en-NL" sz="1400" err="1">
                <a:solidFill>
                  <a:schemeClr val="bg1"/>
                </a:solidFill>
              </a:endParaRPr>
            </a:p>
          </p:txBody>
        </p:sp>
        <p:grpSp>
          <p:nvGrpSpPr>
            <p:cNvPr id="53" name="Group 52">
              <a:extLst>
                <a:ext uri="{FF2B5EF4-FFF2-40B4-BE49-F238E27FC236}">
                  <a16:creationId xmlns:a16="http://schemas.microsoft.com/office/drawing/2014/main" id="{E618BDD1-68D0-A090-7035-0E91E76E3A9F}"/>
                </a:ext>
              </a:extLst>
            </p:cNvPr>
            <p:cNvGrpSpPr/>
            <p:nvPr/>
          </p:nvGrpSpPr>
          <p:grpSpPr>
            <a:xfrm>
              <a:off x="3514124" y="2948854"/>
              <a:ext cx="270030" cy="438618"/>
              <a:chOff x="2909646" y="2156471"/>
              <a:chExt cx="270030" cy="438618"/>
            </a:xfrm>
          </p:grpSpPr>
          <p:cxnSp>
            <p:nvCxnSpPr>
              <p:cNvPr id="54" name="Straight Arrow Connector 53">
                <a:extLst>
                  <a:ext uri="{FF2B5EF4-FFF2-40B4-BE49-F238E27FC236}">
                    <a16:creationId xmlns:a16="http://schemas.microsoft.com/office/drawing/2014/main" id="{847836BA-9AD8-15A3-2A8A-3B29D0EB29CB}"/>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F11262F-3B54-4EFE-F06F-37D66952C217}"/>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6" name="Group 55">
            <a:extLst>
              <a:ext uri="{FF2B5EF4-FFF2-40B4-BE49-F238E27FC236}">
                <a16:creationId xmlns:a16="http://schemas.microsoft.com/office/drawing/2014/main" id="{551243D0-68A0-8A73-944B-E3FAFA9C9BB3}"/>
              </a:ext>
            </a:extLst>
          </p:cNvPr>
          <p:cNvGrpSpPr/>
          <p:nvPr/>
        </p:nvGrpSpPr>
        <p:grpSpPr>
          <a:xfrm>
            <a:off x="5747703" y="4031758"/>
            <a:ext cx="1906146" cy="782000"/>
            <a:chOff x="4117846" y="3727120"/>
            <a:chExt cx="1906146" cy="782000"/>
          </a:xfrm>
        </p:grpSpPr>
        <p:sp>
          <p:nvSpPr>
            <p:cNvPr id="57" name="Rectangle 56">
              <a:extLst>
                <a:ext uri="{FF2B5EF4-FFF2-40B4-BE49-F238E27FC236}">
                  <a16:creationId xmlns:a16="http://schemas.microsoft.com/office/drawing/2014/main" id="{4F72D032-66B8-28D5-1123-04249A150B71}"/>
                </a:ext>
              </a:extLst>
            </p:cNvPr>
            <p:cNvSpPr/>
            <p:nvPr/>
          </p:nvSpPr>
          <p:spPr>
            <a:xfrm>
              <a:off x="4396222" y="3802508"/>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80/20</a:t>
              </a:r>
              <a:endParaRPr lang="en-NL" sz="1400" err="1">
                <a:solidFill>
                  <a:schemeClr val="bg1"/>
                </a:solidFill>
              </a:endParaRPr>
            </a:p>
          </p:txBody>
        </p:sp>
        <p:grpSp>
          <p:nvGrpSpPr>
            <p:cNvPr id="58" name="Group 57">
              <a:extLst>
                <a:ext uri="{FF2B5EF4-FFF2-40B4-BE49-F238E27FC236}">
                  <a16:creationId xmlns:a16="http://schemas.microsoft.com/office/drawing/2014/main" id="{6F323D1E-8969-EAC3-CB9A-7356C9DAF524}"/>
                </a:ext>
              </a:extLst>
            </p:cNvPr>
            <p:cNvGrpSpPr/>
            <p:nvPr/>
          </p:nvGrpSpPr>
          <p:grpSpPr>
            <a:xfrm>
              <a:off x="4117846" y="3727120"/>
              <a:ext cx="270030" cy="438618"/>
              <a:chOff x="2909646" y="2156471"/>
              <a:chExt cx="270030" cy="438618"/>
            </a:xfrm>
          </p:grpSpPr>
          <p:cxnSp>
            <p:nvCxnSpPr>
              <p:cNvPr id="59" name="Straight Arrow Connector 58">
                <a:extLst>
                  <a:ext uri="{FF2B5EF4-FFF2-40B4-BE49-F238E27FC236}">
                    <a16:creationId xmlns:a16="http://schemas.microsoft.com/office/drawing/2014/main" id="{C9960370-889A-D369-5A1E-F6DA55351B7A}"/>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2508F3D-879E-9990-188D-F39644B55013}"/>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61" name="Text Placeholder 2">
            <a:extLst>
              <a:ext uri="{FF2B5EF4-FFF2-40B4-BE49-F238E27FC236}">
                <a16:creationId xmlns:a16="http://schemas.microsoft.com/office/drawing/2014/main" id="{6934176B-1862-126F-773E-FEBF8EC889AB}"/>
              </a:ext>
            </a:extLst>
          </p:cNvPr>
          <p:cNvSpPr txBox="1">
            <a:spLocks/>
          </p:cNvSpPr>
          <p:nvPr/>
        </p:nvSpPr>
        <p:spPr>
          <a:xfrm>
            <a:off x="2793309" y="2015347"/>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50</a:t>
            </a:r>
          </a:p>
        </p:txBody>
      </p:sp>
      <p:sp>
        <p:nvSpPr>
          <p:cNvPr id="62" name="Text Placeholder 2">
            <a:extLst>
              <a:ext uri="{FF2B5EF4-FFF2-40B4-BE49-F238E27FC236}">
                <a16:creationId xmlns:a16="http://schemas.microsoft.com/office/drawing/2014/main" id="{171C0606-7BEB-00AE-D36D-AB4A3C90F717}"/>
              </a:ext>
            </a:extLst>
          </p:cNvPr>
          <p:cNvSpPr txBox="1">
            <a:spLocks/>
          </p:cNvSpPr>
          <p:nvPr/>
        </p:nvSpPr>
        <p:spPr>
          <a:xfrm>
            <a:off x="5554582" y="2025102"/>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100</a:t>
            </a:r>
          </a:p>
        </p:txBody>
      </p:sp>
      <p:sp>
        <p:nvSpPr>
          <p:cNvPr id="63" name="Text Placeholder 2">
            <a:extLst>
              <a:ext uri="{FF2B5EF4-FFF2-40B4-BE49-F238E27FC236}">
                <a16:creationId xmlns:a16="http://schemas.microsoft.com/office/drawing/2014/main" id="{67786329-3BCF-0D67-9AF9-6D8EA6E49FDD}"/>
              </a:ext>
            </a:extLst>
          </p:cNvPr>
          <p:cNvSpPr txBox="1">
            <a:spLocks/>
          </p:cNvSpPr>
          <p:nvPr/>
        </p:nvSpPr>
        <p:spPr>
          <a:xfrm>
            <a:off x="2793309" y="2006057"/>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2</a:t>
            </a:r>
          </a:p>
        </p:txBody>
      </p:sp>
      <p:sp>
        <p:nvSpPr>
          <p:cNvPr id="64" name="Text Placeholder 2">
            <a:extLst>
              <a:ext uri="{FF2B5EF4-FFF2-40B4-BE49-F238E27FC236}">
                <a16:creationId xmlns:a16="http://schemas.microsoft.com/office/drawing/2014/main" id="{7AC748DF-4C91-9817-095D-D7A89295A351}"/>
              </a:ext>
            </a:extLst>
          </p:cNvPr>
          <p:cNvSpPr txBox="1">
            <a:spLocks/>
          </p:cNvSpPr>
          <p:nvPr/>
        </p:nvSpPr>
        <p:spPr>
          <a:xfrm>
            <a:off x="6225087" y="2798114"/>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48</a:t>
            </a:r>
          </a:p>
        </p:txBody>
      </p:sp>
      <p:sp>
        <p:nvSpPr>
          <p:cNvPr id="65" name="Text Placeholder 2">
            <a:extLst>
              <a:ext uri="{FF2B5EF4-FFF2-40B4-BE49-F238E27FC236}">
                <a16:creationId xmlns:a16="http://schemas.microsoft.com/office/drawing/2014/main" id="{DAA94DE8-9010-2FDC-5344-9FD52B0C2B43}"/>
              </a:ext>
            </a:extLst>
          </p:cNvPr>
          <p:cNvSpPr txBox="1">
            <a:spLocks/>
          </p:cNvSpPr>
          <p:nvPr/>
        </p:nvSpPr>
        <p:spPr>
          <a:xfrm>
            <a:off x="2793309" y="2006057"/>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0</a:t>
            </a:r>
          </a:p>
        </p:txBody>
      </p:sp>
      <p:sp>
        <p:nvSpPr>
          <p:cNvPr id="66" name="Text Placeholder 2">
            <a:extLst>
              <a:ext uri="{FF2B5EF4-FFF2-40B4-BE49-F238E27FC236}">
                <a16:creationId xmlns:a16="http://schemas.microsoft.com/office/drawing/2014/main" id="{238B561A-1A91-43B9-FD44-235DB08C2B76}"/>
              </a:ext>
            </a:extLst>
          </p:cNvPr>
          <p:cNvSpPr txBox="1">
            <a:spLocks/>
          </p:cNvSpPr>
          <p:nvPr/>
        </p:nvSpPr>
        <p:spPr>
          <a:xfrm>
            <a:off x="6904144" y="3581299"/>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2</a:t>
            </a:r>
          </a:p>
        </p:txBody>
      </p:sp>
      <p:sp>
        <p:nvSpPr>
          <p:cNvPr id="67" name="Rectangle 66">
            <a:extLst>
              <a:ext uri="{FF2B5EF4-FFF2-40B4-BE49-F238E27FC236}">
                <a16:creationId xmlns:a16="http://schemas.microsoft.com/office/drawing/2014/main" id="{F45C0E17-6918-6A5E-84E2-329537659789}"/>
              </a:ext>
            </a:extLst>
          </p:cNvPr>
          <p:cNvSpPr/>
          <p:nvPr/>
        </p:nvSpPr>
        <p:spPr>
          <a:xfrm>
            <a:off x="8229600" y="4467286"/>
            <a:ext cx="3431023" cy="1534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r>
              <a:rPr lang="en-US" sz="1100" dirty="0" err="1">
                <a:solidFill>
                  <a:schemeClr val="accent2"/>
                </a:solidFill>
              </a:rPr>
              <a:t>Répartition</a:t>
            </a:r>
            <a:r>
              <a:rPr lang="en-US" sz="1100" dirty="0">
                <a:solidFill>
                  <a:schemeClr val="accent2"/>
                </a:solidFill>
              </a:rPr>
              <a:t> finale</a:t>
            </a:r>
          </a:p>
          <a:p>
            <a:endParaRPr lang="en-US" sz="1100" dirty="0">
              <a:solidFill>
                <a:schemeClr val="accent2"/>
              </a:solidFill>
            </a:endParaRPr>
          </a:p>
          <a:p>
            <a:r>
              <a:rPr lang="en-US" sz="1100" dirty="0">
                <a:solidFill>
                  <a:schemeClr val="bg1"/>
                </a:solidFill>
              </a:rPr>
              <a:t>LPs: 99+48	MOIC 1,48</a:t>
            </a:r>
          </a:p>
          <a:p>
            <a:r>
              <a:rPr lang="en-US" sz="1100" dirty="0" err="1">
                <a:solidFill>
                  <a:schemeClr val="bg1"/>
                </a:solidFill>
              </a:rPr>
              <a:t>Mgmt</a:t>
            </a:r>
            <a:r>
              <a:rPr lang="en-US" sz="1100" dirty="0">
                <a:solidFill>
                  <a:schemeClr val="bg1"/>
                </a:solidFill>
              </a:rPr>
              <a:t>: 1+2	MOIC 3</a:t>
            </a:r>
          </a:p>
          <a:p>
            <a:endParaRPr lang="en-US" sz="1100" dirty="0">
              <a:solidFill>
                <a:schemeClr val="bg1"/>
              </a:solidFill>
            </a:endParaRPr>
          </a:p>
          <a:p>
            <a:r>
              <a:rPr lang="en-US" sz="1100" dirty="0" err="1">
                <a:solidFill>
                  <a:schemeClr val="bg1"/>
                </a:solidFill>
              </a:rPr>
              <a:t>Revenu</a:t>
            </a:r>
            <a:r>
              <a:rPr lang="en-US" sz="1100" dirty="0">
                <a:solidFill>
                  <a:schemeClr val="bg1"/>
                </a:solidFill>
              </a:rPr>
              <a:t> taxable: 2</a:t>
            </a:r>
          </a:p>
          <a:p>
            <a:pPr marL="171450" indent="-171450">
              <a:buFont typeface="Arial" panose="020B0604020202020204" pitchFamily="34" charset="0"/>
              <a:buChar char="•"/>
            </a:pPr>
            <a:r>
              <a:rPr lang="en-US" sz="1100" dirty="0">
                <a:solidFill>
                  <a:schemeClr val="bg1"/>
                </a:solidFill>
              </a:rPr>
              <a:t>1,52 au </a:t>
            </a:r>
            <a:r>
              <a:rPr lang="en-US" sz="1100" dirty="0" err="1">
                <a:solidFill>
                  <a:schemeClr val="bg1"/>
                </a:solidFill>
              </a:rPr>
              <a:t>titre</a:t>
            </a:r>
            <a:r>
              <a:rPr lang="en-US" sz="1100" dirty="0">
                <a:solidFill>
                  <a:schemeClr val="bg1"/>
                </a:solidFill>
              </a:rPr>
              <a:t> de </a:t>
            </a:r>
            <a:r>
              <a:rPr lang="en-US" sz="1100" i="1" dirty="0">
                <a:solidFill>
                  <a:schemeClr val="bg1"/>
                </a:solidFill>
              </a:rPr>
              <a:t>carried interest</a:t>
            </a:r>
          </a:p>
          <a:p>
            <a:pPr marL="171450" indent="-171450">
              <a:buFont typeface="Arial" panose="020B0604020202020204" pitchFamily="34" charset="0"/>
              <a:buChar char="•"/>
            </a:pPr>
            <a:r>
              <a:rPr lang="en-US" sz="1100" dirty="0">
                <a:solidFill>
                  <a:schemeClr val="bg1"/>
                </a:solidFill>
              </a:rPr>
              <a:t>0,48 </a:t>
            </a:r>
            <a:r>
              <a:rPr lang="en-US" sz="1100" dirty="0" err="1">
                <a:solidFill>
                  <a:schemeClr val="bg1"/>
                </a:solidFill>
              </a:rPr>
              <a:t>suivant</a:t>
            </a:r>
            <a:r>
              <a:rPr lang="en-US" sz="1100" dirty="0">
                <a:solidFill>
                  <a:schemeClr val="bg1"/>
                </a:solidFill>
              </a:rPr>
              <a:t> régime ordinaire</a:t>
            </a:r>
          </a:p>
        </p:txBody>
      </p:sp>
      <p:sp>
        <p:nvSpPr>
          <p:cNvPr id="4" name="Footer Placeholder 3">
            <a:extLst>
              <a:ext uri="{FF2B5EF4-FFF2-40B4-BE49-F238E27FC236}">
                <a16:creationId xmlns:a16="http://schemas.microsoft.com/office/drawing/2014/main" id="{E3F62340-EEB4-396C-8EA7-9CB1A1554732}"/>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13131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50"/>
                                        <p:tgtEl>
                                          <p:spTgt spid="50"/>
                                        </p:tgtEl>
                                      </p:cBhvr>
                                    </p:animEffect>
                                    <p:anim calcmode="lin" valueType="num">
                                      <p:cBhvr>
                                        <p:cTn id="13" dur="250" fill="hold"/>
                                        <p:tgtEl>
                                          <p:spTgt spid="50"/>
                                        </p:tgtEl>
                                        <p:attrNameLst>
                                          <p:attrName>ppt_x</p:attrName>
                                        </p:attrNameLst>
                                      </p:cBhvr>
                                      <p:tavLst>
                                        <p:tav tm="0">
                                          <p:val>
                                            <p:strVal val="#ppt_x"/>
                                          </p:val>
                                        </p:tav>
                                        <p:tav tm="100000">
                                          <p:val>
                                            <p:strVal val="#ppt_x"/>
                                          </p:val>
                                        </p:tav>
                                      </p:tavLst>
                                    </p:anim>
                                    <p:anim calcmode="lin" valueType="num">
                                      <p:cBhvr>
                                        <p:cTn id="14" dur="25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fade">
                                      <p:cBhvr>
                                        <p:cTn id="17" dur="250"/>
                                        <p:tgtEl>
                                          <p:spTgt spid="49">
                                            <p:txEl>
                                              <p:pRg st="0" end="0"/>
                                            </p:txEl>
                                          </p:spTgt>
                                        </p:tgtEl>
                                      </p:cBhvr>
                                    </p:animEffect>
                                    <p:anim calcmode="lin" valueType="num">
                                      <p:cBhvr>
                                        <p:cTn id="18" dur="25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9">
                                            <p:txEl>
                                              <p:pRg st="0" end="0"/>
                                            </p:txEl>
                                          </p:spTgt>
                                        </p:tgtEl>
                                      </p:cBhvr>
                                    </p:animEffect>
                                    <p:set>
                                      <p:cBhvr>
                                        <p:cTn id="24" dur="1" fill="hold">
                                          <p:stCondLst>
                                            <p:cond delay="499"/>
                                          </p:stCondLst>
                                        </p:cTn>
                                        <p:tgtEl>
                                          <p:spTgt spid="49">
                                            <p:txEl>
                                              <p:pRg st="0" end="0"/>
                                            </p:txEl>
                                          </p:spTgt>
                                        </p:tgtEl>
                                        <p:attrNameLst>
                                          <p:attrName>style.visibility</p:attrName>
                                        </p:attrNameLst>
                                      </p:cBhvr>
                                      <p:to>
                                        <p:strVal val="hidden"/>
                                      </p:to>
                                    </p:set>
                                  </p:childTnLst>
                                </p:cTn>
                              </p:par>
                              <p:par>
                                <p:cTn id="25" presetID="47" presetClass="entr" presetSubtype="0" fill="hold" grpId="0" nodeType="withEffect">
                                  <p:stCondLst>
                                    <p:cond delay="0"/>
                                  </p:stCondLst>
                                  <p:childTnLst>
                                    <p:set>
                                      <p:cBhvr>
                                        <p:cTn id="26" dur="1" fill="hold">
                                          <p:stCondLst>
                                            <p:cond delay="0"/>
                                          </p:stCondLst>
                                        </p:cTn>
                                        <p:tgtEl>
                                          <p:spTgt spid="61">
                                            <p:txEl>
                                              <p:pRg st="0" end="0"/>
                                            </p:txEl>
                                          </p:spTgt>
                                        </p:tgtEl>
                                        <p:attrNameLst>
                                          <p:attrName>style.visibility</p:attrName>
                                        </p:attrNameLst>
                                      </p:cBhvr>
                                      <p:to>
                                        <p:strVal val="visible"/>
                                      </p:to>
                                    </p:set>
                                    <p:animEffect transition="in" filter="fade">
                                      <p:cBhvr>
                                        <p:cTn id="27" dur="250"/>
                                        <p:tgtEl>
                                          <p:spTgt spid="61">
                                            <p:txEl>
                                              <p:pRg st="0" end="0"/>
                                            </p:txEl>
                                          </p:spTgt>
                                        </p:tgtEl>
                                      </p:cBhvr>
                                    </p:animEffect>
                                    <p:anim calcmode="lin" valueType="num">
                                      <p:cBhvr>
                                        <p:cTn id="28" dur="2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29" dur="250" fill="hold"/>
                                        <p:tgtEl>
                                          <p:spTgt spid="61">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1">
                                            <p:txEl>
                                              <p:pRg st="0" end="0"/>
                                            </p:txEl>
                                          </p:spTgt>
                                        </p:tgtEl>
                                      </p:cBhvr>
                                    </p:animEffect>
                                    <p:set>
                                      <p:cBhvr>
                                        <p:cTn id="37" dur="1" fill="hold">
                                          <p:stCondLst>
                                            <p:cond delay="499"/>
                                          </p:stCondLst>
                                        </p:cTn>
                                        <p:tgtEl>
                                          <p:spTgt spid="61">
                                            <p:txEl>
                                              <p:pRg st="0" end="0"/>
                                            </p:txEl>
                                          </p:spTgt>
                                        </p:tgtEl>
                                        <p:attrNameLst>
                                          <p:attrName>style.visibility</p:attrName>
                                        </p:attrNameLst>
                                      </p:cBhvr>
                                      <p:to>
                                        <p:strVal val="hidden"/>
                                      </p:to>
                                    </p:set>
                                  </p:childTnLst>
                                </p:cTn>
                              </p:par>
                              <p:par>
                                <p:cTn id="38" presetID="47" presetClass="entr" presetSubtype="0" fill="hold" grpId="0" nodeType="withEffect">
                                  <p:stCondLst>
                                    <p:cond delay="0"/>
                                  </p:stCondLst>
                                  <p:childTnLst>
                                    <p:set>
                                      <p:cBhvr>
                                        <p:cTn id="39" dur="1" fill="hold">
                                          <p:stCondLst>
                                            <p:cond delay="0"/>
                                          </p:stCondLst>
                                        </p:cTn>
                                        <p:tgtEl>
                                          <p:spTgt spid="63">
                                            <p:txEl>
                                              <p:pRg st="0" end="0"/>
                                            </p:txEl>
                                          </p:spTgt>
                                        </p:tgtEl>
                                        <p:attrNameLst>
                                          <p:attrName>style.visibility</p:attrName>
                                        </p:attrNameLst>
                                      </p:cBhvr>
                                      <p:to>
                                        <p:strVal val="visible"/>
                                      </p:to>
                                    </p:set>
                                    <p:animEffect transition="in" filter="fade">
                                      <p:cBhvr>
                                        <p:cTn id="40" dur="250"/>
                                        <p:tgtEl>
                                          <p:spTgt spid="63">
                                            <p:txEl>
                                              <p:pRg st="0" end="0"/>
                                            </p:txEl>
                                          </p:spTgt>
                                        </p:tgtEl>
                                      </p:cBhvr>
                                    </p:animEffect>
                                    <p:anim calcmode="lin" valueType="num">
                                      <p:cBhvr>
                                        <p:cTn id="41" dur="25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42" dur="250" fill="hold"/>
                                        <p:tgtEl>
                                          <p:spTgt spid="63">
                                            <p:txEl>
                                              <p:pRg st="0" end="0"/>
                                            </p:txEl>
                                          </p:spTgt>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63">
                                            <p:txEl>
                                              <p:pRg st="0" end="0"/>
                                            </p:txEl>
                                          </p:spTgt>
                                        </p:tgtEl>
                                        <p:attrNameLst>
                                          <p:attrName>style.visibility</p:attrName>
                                        </p:attrNameLst>
                                      </p:cBhvr>
                                      <p:to>
                                        <p:strVal val="hidden"/>
                                      </p:to>
                                    </p:set>
                                  </p:childTnLst>
                                </p:cTn>
                              </p:par>
                              <p:par>
                                <p:cTn id="50" presetID="47" presetClass="entr" presetSubtype="0" fill="hold" grpId="0" nodeType="withEffect">
                                  <p:stCondLst>
                                    <p:cond delay="0"/>
                                  </p:stCondLst>
                                  <p:childTnLst>
                                    <p:set>
                                      <p:cBhvr>
                                        <p:cTn id="51" dur="1" fill="hold">
                                          <p:stCondLst>
                                            <p:cond delay="0"/>
                                          </p:stCondLst>
                                        </p:cTn>
                                        <p:tgtEl>
                                          <p:spTgt spid="65">
                                            <p:txEl>
                                              <p:pRg st="0" end="0"/>
                                            </p:txEl>
                                          </p:spTgt>
                                        </p:tgtEl>
                                        <p:attrNameLst>
                                          <p:attrName>style.visibility</p:attrName>
                                        </p:attrNameLst>
                                      </p:cBhvr>
                                      <p:to>
                                        <p:strVal val="visible"/>
                                      </p:to>
                                    </p:set>
                                    <p:animEffect transition="in" filter="fade">
                                      <p:cBhvr>
                                        <p:cTn id="52" dur="250"/>
                                        <p:tgtEl>
                                          <p:spTgt spid="65">
                                            <p:txEl>
                                              <p:pRg st="0" end="0"/>
                                            </p:txEl>
                                          </p:spTgt>
                                        </p:tgtEl>
                                      </p:cBhvr>
                                    </p:animEffect>
                                    <p:anim calcmode="lin" valueType="num">
                                      <p:cBhvr>
                                        <p:cTn id="53" dur="25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4" dur="250" fill="hold"/>
                                        <p:tgtEl>
                                          <p:spTgt spid="65">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9" grpId="0" build="p"/>
      <p:bldP spid="49" grpId="1" build="p"/>
      <p:bldP spid="61" grpId="0" build="p"/>
      <p:bldP spid="61" grpId="1" build="allAtOnce"/>
      <p:bldP spid="62" grpId="0"/>
      <p:bldP spid="63" grpId="0" build="p"/>
      <p:bldP spid="63" grpId="1" build="allAtOnce"/>
      <p:bldP spid="64" grpId="0"/>
      <p:bldP spid="65" grpId="0" build="p"/>
      <p:bldP spid="66" grpId="0"/>
      <p:bldP spid="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a:t>Nouveau régime carried interest – détermination du rendement (dis)proportionné</a:t>
            </a:r>
            <a:endParaRPr lang="en-US" dirty="0">
              <a:solidFill>
                <a:srgbClr val="00B0F0"/>
              </a:solidFill>
            </a:endParaRPr>
          </a:p>
        </p:txBody>
      </p:sp>
      <p:sp>
        <p:nvSpPr>
          <p:cNvPr id="41" name="TextBox 40">
            <a:extLst>
              <a:ext uri="{FF2B5EF4-FFF2-40B4-BE49-F238E27FC236}">
                <a16:creationId xmlns:a16="http://schemas.microsoft.com/office/drawing/2014/main" id="{75F9B39F-B110-1AB9-F17A-9DD7AA8E2F31}"/>
              </a:ext>
            </a:extLst>
          </p:cNvPr>
          <p:cNvSpPr txBox="1"/>
          <p:nvPr/>
        </p:nvSpPr>
        <p:spPr>
          <a:xfrm>
            <a:off x="263524" y="835577"/>
            <a:ext cx="2412268" cy="1692771"/>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a:solidFill>
                  <a:schemeClr val="bg2"/>
                </a:solidFill>
              </a:rPr>
              <a:t>Commitments	 	= 200</a:t>
            </a:r>
          </a:p>
          <a:p>
            <a:pPr marL="171450" indent="-171450">
              <a:buFont typeface="Arial" panose="020B0604020202020204" pitchFamily="34" charset="0"/>
              <a:buChar char="•"/>
            </a:pPr>
            <a:r>
              <a:rPr lang="en-US" sz="900" dirty="0">
                <a:solidFill>
                  <a:schemeClr val="bg2"/>
                </a:solidFill>
              </a:rPr>
              <a:t>LPs 		     198</a:t>
            </a:r>
          </a:p>
          <a:p>
            <a:pPr marL="171450" indent="-171450">
              <a:buFont typeface="Arial" panose="020B0604020202020204" pitchFamily="34" charset="0"/>
              <a:buChar char="•"/>
            </a:pPr>
            <a:r>
              <a:rPr lang="en-US" sz="900" dirty="0">
                <a:solidFill>
                  <a:schemeClr val="bg2"/>
                </a:solidFill>
              </a:rPr>
              <a:t>Management		         2</a:t>
            </a:r>
          </a:p>
          <a:p>
            <a:endParaRPr lang="en-US" sz="900" dirty="0">
              <a:solidFill>
                <a:schemeClr val="bg2"/>
              </a:solidFill>
            </a:endParaRPr>
          </a:p>
          <a:p>
            <a:r>
              <a:rPr lang="en-US" sz="1100" dirty="0">
                <a:solidFill>
                  <a:schemeClr val="bg2"/>
                </a:solidFill>
              </a:rPr>
              <a:t>Investissement 1 	= 100</a:t>
            </a:r>
          </a:p>
          <a:p>
            <a:r>
              <a:rPr lang="en-US" sz="1100" dirty="0">
                <a:solidFill>
                  <a:schemeClr val="bg2"/>
                </a:solidFill>
              </a:rPr>
              <a:t>Prix de cession 1	= 200</a:t>
            </a:r>
          </a:p>
          <a:p>
            <a:r>
              <a:rPr lang="en-US" sz="1100" i="1" dirty="0">
                <a:solidFill>
                  <a:schemeClr val="bg2"/>
                </a:solidFill>
              </a:rPr>
              <a:t>Preferred return </a:t>
            </a:r>
            <a:r>
              <a:rPr lang="en-US" sz="1100" dirty="0" err="1">
                <a:solidFill>
                  <a:schemeClr val="bg2"/>
                </a:solidFill>
              </a:rPr>
              <a:t>supposé</a:t>
            </a:r>
            <a:r>
              <a:rPr lang="en-US" sz="1100" dirty="0">
                <a:solidFill>
                  <a:schemeClr val="bg2"/>
                </a:solidFill>
              </a:rPr>
              <a:t>	= 20</a:t>
            </a:r>
          </a:p>
          <a:p>
            <a:endParaRPr lang="nl-NL" sz="1100" dirty="0">
              <a:solidFill>
                <a:schemeClr val="bg2"/>
              </a:solidFill>
            </a:endParaRPr>
          </a:p>
          <a:p>
            <a:endParaRPr lang="nl-NL" sz="1100" dirty="0">
              <a:solidFill>
                <a:schemeClr val="bg2"/>
              </a:solidFill>
            </a:endParaRPr>
          </a:p>
          <a:p>
            <a:endParaRPr lang="nl-NL" sz="1100" dirty="0">
              <a:solidFill>
                <a:schemeClr val="bg2"/>
              </a:solidFill>
            </a:endParaRPr>
          </a:p>
        </p:txBody>
      </p:sp>
      <p:sp>
        <p:nvSpPr>
          <p:cNvPr id="42" name="TextBox 41">
            <a:extLst>
              <a:ext uri="{FF2B5EF4-FFF2-40B4-BE49-F238E27FC236}">
                <a16:creationId xmlns:a16="http://schemas.microsoft.com/office/drawing/2014/main" id="{0B8EE0EE-7FCC-F6BC-8B39-F42487E0C856}"/>
              </a:ext>
            </a:extLst>
          </p:cNvPr>
          <p:cNvSpPr txBox="1"/>
          <p:nvPr/>
        </p:nvSpPr>
        <p:spPr>
          <a:xfrm>
            <a:off x="353534" y="2125341"/>
            <a:ext cx="2232248" cy="338554"/>
          </a:xfrm>
          <a:prstGeom prst="rect">
            <a:avLst/>
          </a:prstGeom>
          <a:noFill/>
        </p:spPr>
        <p:txBody>
          <a:bodyPr wrap="square" lIns="0" tIns="0" rIns="0" bIns="0" rtlCol="0">
            <a:spAutoFit/>
          </a:bodyPr>
          <a:lstStyle/>
          <a:p>
            <a:r>
              <a:rPr lang="nl-NL" sz="1100" dirty="0">
                <a:solidFill>
                  <a:schemeClr val="bg2"/>
                </a:solidFill>
              </a:rPr>
              <a:t>Investissement 2 	= 100</a:t>
            </a:r>
          </a:p>
          <a:p>
            <a:r>
              <a:rPr lang="nl-NL" sz="1100" dirty="0">
                <a:solidFill>
                  <a:schemeClr val="bg2"/>
                </a:solidFill>
              </a:rPr>
              <a:t>Prix de </a:t>
            </a:r>
            <a:r>
              <a:rPr lang="nl-NL" sz="1100" dirty="0" err="1">
                <a:solidFill>
                  <a:schemeClr val="bg2"/>
                </a:solidFill>
              </a:rPr>
              <a:t>cession</a:t>
            </a:r>
            <a:r>
              <a:rPr lang="nl-NL" sz="1100" dirty="0">
                <a:solidFill>
                  <a:schemeClr val="bg2"/>
                </a:solidFill>
              </a:rPr>
              <a:t> 2	= 20</a:t>
            </a:r>
          </a:p>
        </p:txBody>
      </p:sp>
      <p:grpSp>
        <p:nvGrpSpPr>
          <p:cNvPr id="68" name="Group 67">
            <a:extLst>
              <a:ext uri="{FF2B5EF4-FFF2-40B4-BE49-F238E27FC236}">
                <a16:creationId xmlns:a16="http://schemas.microsoft.com/office/drawing/2014/main" id="{5F7F1D87-F4BB-B39B-9CB1-94F89A670F6E}"/>
              </a:ext>
            </a:extLst>
          </p:cNvPr>
          <p:cNvGrpSpPr/>
          <p:nvPr/>
        </p:nvGrpSpPr>
        <p:grpSpPr>
          <a:xfrm>
            <a:off x="3817434" y="2893155"/>
            <a:ext cx="3456384" cy="3060340"/>
            <a:chOff x="6687494" y="2199956"/>
            <a:chExt cx="3456384" cy="3060340"/>
          </a:xfrm>
        </p:grpSpPr>
        <p:sp>
          <p:nvSpPr>
            <p:cNvPr id="69" name="Rectangle 68">
              <a:extLst>
                <a:ext uri="{FF2B5EF4-FFF2-40B4-BE49-F238E27FC236}">
                  <a16:creationId xmlns:a16="http://schemas.microsoft.com/office/drawing/2014/main" id="{D71202DF-DFDC-FD0A-F56A-1D15967B108E}"/>
                </a:ext>
              </a:extLst>
            </p:cNvPr>
            <p:cNvSpPr/>
            <p:nvPr/>
          </p:nvSpPr>
          <p:spPr>
            <a:xfrm>
              <a:off x="6687494" y="2199956"/>
              <a:ext cx="1627770" cy="707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dirty="0">
                  <a:solidFill>
                    <a:schemeClr val="bg1"/>
                  </a:solidFill>
                </a:rPr>
                <a:t>Repayment</a:t>
              </a:r>
              <a:br>
                <a:rPr lang="en-US" sz="1400" dirty="0">
                  <a:solidFill>
                    <a:schemeClr val="bg1"/>
                  </a:solidFill>
                </a:rPr>
              </a:br>
              <a:r>
                <a:rPr lang="en-US" sz="1400" dirty="0">
                  <a:solidFill>
                    <a:schemeClr val="bg1"/>
                  </a:solidFill>
                </a:rPr>
                <a:t>of Capital</a:t>
              </a:r>
              <a:endParaRPr lang="en-NL" sz="1400" dirty="0">
                <a:solidFill>
                  <a:schemeClr val="bg1"/>
                </a:solidFill>
              </a:endParaRPr>
            </a:p>
          </p:txBody>
        </p:sp>
        <p:grpSp>
          <p:nvGrpSpPr>
            <p:cNvPr id="70" name="Group 69">
              <a:extLst>
                <a:ext uri="{FF2B5EF4-FFF2-40B4-BE49-F238E27FC236}">
                  <a16:creationId xmlns:a16="http://schemas.microsoft.com/office/drawing/2014/main" id="{4B0C0A05-AB14-C790-AADD-E99F6FDBAB54}"/>
                </a:ext>
              </a:extLst>
            </p:cNvPr>
            <p:cNvGrpSpPr/>
            <p:nvPr/>
          </p:nvGrpSpPr>
          <p:grpSpPr>
            <a:xfrm>
              <a:off x="7029532" y="2907647"/>
              <a:ext cx="1897800" cy="791924"/>
              <a:chOff x="2909646" y="2156471"/>
              <a:chExt cx="1897800" cy="791924"/>
            </a:xfrm>
          </p:grpSpPr>
          <p:sp>
            <p:nvSpPr>
              <p:cNvPr id="81" name="Rectangle 80">
                <a:extLst>
                  <a:ext uri="{FF2B5EF4-FFF2-40B4-BE49-F238E27FC236}">
                    <a16:creationId xmlns:a16="http://schemas.microsoft.com/office/drawing/2014/main" id="{076460CD-60ED-649E-80CE-7AEA068A47ED}"/>
                  </a:ext>
                </a:extLst>
              </p:cNvPr>
              <p:cNvSpPr/>
              <p:nvPr/>
            </p:nvSpPr>
            <p:spPr>
              <a:xfrm>
                <a:off x="3179676" y="2241783"/>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dirty="0">
                    <a:solidFill>
                      <a:schemeClr val="bg1"/>
                    </a:solidFill>
                  </a:rPr>
                  <a:t>Preferred </a:t>
                </a:r>
                <a:br>
                  <a:rPr lang="en-US" sz="1400" dirty="0">
                    <a:solidFill>
                      <a:schemeClr val="bg1"/>
                    </a:solidFill>
                  </a:rPr>
                </a:br>
                <a:r>
                  <a:rPr lang="en-US" sz="1400" dirty="0">
                    <a:solidFill>
                      <a:schemeClr val="bg1"/>
                    </a:solidFill>
                  </a:rPr>
                  <a:t>return</a:t>
                </a:r>
                <a:endParaRPr lang="en-NL" sz="1400" dirty="0">
                  <a:solidFill>
                    <a:schemeClr val="bg1"/>
                  </a:solidFill>
                </a:endParaRPr>
              </a:p>
            </p:txBody>
          </p:sp>
          <p:grpSp>
            <p:nvGrpSpPr>
              <p:cNvPr id="82" name="Group 81">
                <a:extLst>
                  <a:ext uri="{FF2B5EF4-FFF2-40B4-BE49-F238E27FC236}">
                    <a16:creationId xmlns:a16="http://schemas.microsoft.com/office/drawing/2014/main" id="{BFA247B0-688F-7FFE-9BFC-956DF98D6708}"/>
                  </a:ext>
                </a:extLst>
              </p:cNvPr>
              <p:cNvGrpSpPr/>
              <p:nvPr/>
            </p:nvGrpSpPr>
            <p:grpSpPr>
              <a:xfrm>
                <a:off x="2909646" y="2156471"/>
                <a:ext cx="270030" cy="438618"/>
                <a:chOff x="2909646" y="2156471"/>
                <a:chExt cx="270030" cy="438618"/>
              </a:xfrm>
            </p:grpSpPr>
            <p:cxnSp>
              <p:nvCxnSpPr>
                <p:cNvPr id="83" name="Straight Arrow Connector 82">
                  <a:extLst>
                    <a:ext uri="{FF2B5EF4-FFF2-40B4-BE49-F238E27FC236}">
                      <a16:creationId xmlns:a16="http://schemas.microsoft.com/office/drawing/2014/main" id="{53C91D32-274C-F73D-1DD2-8F1E17E5BF05}"/>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C0AAB79-B4D7-3131-5BA4-D4C9997534CD}"/>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8C55746D-76BF-0DB5-2158-D98918F7BF11}"/>
                </a:ext>
              </a:extLst>
            </p:cNvPr>
            <p:cNvGrpSpPr/>
            <p:nvPr/>
          </p:nvGrpSpPr>
          <p:grpSpPr>
            <a:xfrm>
              <a:off x="7634010" y="3700030"/>
              <a:ext cx="1897800" cy="780588"/>
              <a:chOff x="3514124" y="2948854"/>
              <a:chExt cx="1897800" cy="780588"/>
            </a:xfrm>
          </p:grpSpPr>
          <p:sp>
            <p:nvSpPr>
              <p:cNvPr id="77" name="Rectangle 76">
                <a:extLst>
                  <a:ext uri="{FF2B5EF4-FFF2-40B4-BE49-F238E27FC236}">
                    <a16:creationId xmlns:a16="http://schemas.microsoft.com/office/drawing/2014/main" id="{43F5CB17-5550-149D-BCF8-343CBF43A8B5}"/>
                  </a:ext>
                </a:extLst>
              </p:cNvPr>
              <p:cNvSpPr/>
              <p:nvPr/>
            </p:nvSpPr>
            <p:spPr>
              <a:xfrm>
                <a:off x="3784154" y="3022830"/>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Catch-up</a:t>
                </a:r>
                <a:endParaRPr lang="en-NL" sz="1400" err="1">
                  <a:solidFill>
                    <a:schemeClr val="bg1"/>
                  </a:solidFill>
                </a:endParaRPr>
              </a:p>
            </p:txBody>
          </p:sp>
          <p:grpSp>
            <p:nvGrpSpPr>
              <p:cNvPr id="78" name="Group 77">
                <a:extLst>
                  <a:ext uri="{FF2B5EF4-FFF2-40B4-BE49-F238E27FC236}">
                    <a16:creationId xmlns:a16="http://schemas.microsoft.com/office/drawing/2014/main" id="{77D0DEF4-245A-ED7E-5490-9E74A9BC284C}"/>
                  </a:ext>
                </a:extLst>
              </p:cNvPr>
              <p:cNvGrpSpPr/>
              <p:nvPr/>
            </p:nvGrpSpPr>
            <p:grpSpPr>
              <a:xfrm>
                <a:off x="3514124" y="2948854"/>
                <a:ext cx="270030" cy="438618"/>
                <a:chOff x="2909646" y="2156471"/>
                <a:chExt cx="270030" cy="438618"/>
              </a:xfrm>
            </p:grpSpPr>
            <p:cxnSp>
              <p:nvCxnSpPr>
                <p:cNvPr id="79" name="Straight Arrow Connector 78">
                  <a:extLst>
                    <a:ext uri="{FF2B5EF4-FFF2-40B4-BE49-F238E27FC236}">
                      <a16:creationId xmlns:a16="http://schemas.microsoft.com/office/drawing/2014/main" id="{A688E3D3-B11E-0F08-F779-6C8D877A0B1F}"/>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ED0BE9-EE50-B9CC-7F13-6C816614AD41}"/>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2" name="Group 71">
              <a:extLst>
                <a:ext uri="{FF2B5EF4-FFF2-40B4-BE49-F238E27FC236}">
                  <a16:creationId xmlns:a16="http://schemas.microsoft.com/office/drawing/2014/main" id="{42EEA8FA-3EF9-BE47-20A5-822AFDFA2362}"/>
                </a:ext>
              </a:extLst>
            </p:cNvPr>
            <p:cNvGrpSpPr/>
            <p:nvPr/>
          </p:nvGrpSpPr>
          <p:grpSpPr>
            <a:xfrm>
              <a:off x="8237732" y="4478296"/>
              <a:ext cx="1906146" cy="782000"/>
              <a:chOff x="4117846" y="3727120"/>
              <a:chExt cx="1906146" cy="782000"/>
            </a:xfrm>
          </p:grpSpPr>
          <p:sp>
            <p:nvSpPr>
              <p:cNvPr id="73" name="Rectangle 72">
                <a:extLst>
                  <a:ext uri="{FF2B5EF4-FFF2-40B4-BE49-F238E27FC236}">
                    <a16:creationId xmlns:a16="http://schemas.microsoft.com/office/drawing/2014/main" id="{AA4FB807-F73C-840A-29D8-42402D81766B}"/>
                  </a:ext>
                </a:extLst>
              </p:cNvPr>
              <p:cNvSpPr/>
              <p:nvPr/>
            </p:nvSpPr>
            <p:spPr>
              <a:xfrm>
                <a:off x="4396222" y="3802508"/>
                <a:ext cx="1627770" cy="7066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chemeClr val="bg1"/>
                    </a:solidFill>
                  </a:rPr>
                  <a:t>80/20</a:t>
                </a:r>
                <a:endParaRPr lang="en-NL" sz="1400" err="1">
                  <a:solidFill>
                    <a:schemeClr val="bg1"/>
                  </a:solidFill>
                </a:endParaRPr>
              </a:p>
            </p:txBody>
          </p:sp>
          <p:grpSp>
            <p:nvGrpSpPr>
              <p:cNvPr id="74" name="Group 73">
                <a:extLst>
                  <a:ext uri="{FF2B5EF4-FFF2-40B4-BE49-F238E27FC236}">
                    <a16:creationId xmlns:a16="http://schemas.microsoft.com/office/drawing/2014/main" id="{7EF93E14-1D23-1CFA-E14F-DC63F0037C9D}"/>
                  </a:ext>
                </a:extLst>
              </p:cNvPr>
              <p:cNvGrpSpPr/>
              <p:nvPr/>
            </p:nvGrpSpPr>
            <p:grpSpPr>
              <a:xfrm>
                <a:off x="4117846" y="3727120"/>
                <a:ext cx="270030" cy="438618"/>
                <a:chOff x="2909646" y="2156471"/>
                <a:chExt cx="270030" cy="438618"/>
              </a:xfrm>
            </p:grpSpPr>
            <p:cxnSp>
              <p:nvCxnSpPr>
                <p:cNvPr id="75" name="Straight Arrow Connector 74">
                  <a:extLst>
                    <a:ext uri="{FF2B5EF4-FFF2-40B4-BE49-F238E27FC236}">
                      <a16:creationId xmlns:a16="http://schemas.microsoft.com/office/drawing/2014/main" id="{D30FFA94-5012-79CD-F52C-E71B21DCD055}"/>
                    </a:ext>
                  </a:extLst>
                </p:cNvPr>
                <p:cNvCxnSpPr>
                  <a:cxnSpLocks/>
                </p:cNvCxnSpPr>
                <p:nvPr/>
              </p:nvCxnSpPr>
              <p:spPr>
                <a:xfrm>
                  <a:off x="2909646" y="2592000"/>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6BCD44B-E28F-EB3F-E8AB-EF03B4947EA8}"/>
                    </a:ext>
                  </a:extLst>
                </p:cNvPr>
                <p:cNvCxnSpPr>
                  <a:cxnSpLocks/>
                </p:cNvCxnSpPr>
                <p:nvPr/>
              </p:nvCxnSpPr>
              <p:spPr>
                <a:xfrm>
                  <a:off x="2909646" y="2156471"/>
                  <a:ext cx="0" cy="43861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cxnSp>
        <p:nvCxnSpPr>
          <p:cNvPr id="85" name="Straight Arrow Connector 84">
            <a:extLst>
              <a:ext uri="{FF2B5EF4-FFF2-40B4-BE49-F238E27FC236}">
                <a16:creationId xmlns:a16="http://schemas.microsoft.com/office/drawing/2014/main" id="{B2E8E67A-8635-821E-509B-7713096D633C}"/>
              </a:ext>
            </a:extLst>
          </p:cNvPr>
          <p:cNvCxnSpPr>
            <a:cxnSpLocks/>
          </p:cNvCxnSpPr>
          <p:nvPr/>
        </p:nvCxnSpPr>
        <p:spPr>
          <a:xfrm>
            <a:off x="3547404" y="3222099"/>
            <a:ext cx="27003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6" name="Text Placeholder 2">
            <a:extLst>
              <a:ext uri="{FF2B5EF4-FFF2-40B4-BE49-F238E27FC236}">
                <a16:creationId xmlns:a16="http://schemas.microsoft.com/office/drawing/2014/main" id="{F74FE120-1792-CFA6-8CE8-F44B0C753AB9}"/>
              </a:ext>
            </a:extLst>
          </p:cNvPr>
          <p:cNvSpPr txBox="1">
            <a:spLocks/>
          </p:cNvSpPr>
          <p:nvPr/>
        </p:nvSpPr>
        <p:spPr>
          <a:xfrm>
            <a:off x="2505860" y="3114087"/>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200</a:t>
            </a:r>
          </a:p>
        </p:txBody>
      </p:sp>
      <p:sp>
        <p:nvSpPr>
          <p:cNvPr id="87" name="Text Placeholder 2">
            <a:extLst>
              <a:ext uri="{FF2B5EF4-FFF2-40B4-BE49-F238E27FC236}">
                <a16:creationId xmlns:a16="http://schemas.microsoft.com/office/drawing/2014/main" id="{76C60FD6-56E0-1FF9-D92B-E7D6D955B307}"/>
              </a:ext>
            </a:extLst>
          </p:cNvPr>
          <p:cNvSpPr txBox="1">
            <a:spLocks/>
          </p:cNvSpPr>
          <p:nvPr/>
        </p:nvSpPr>
        <p:spPr>
          <a:xfrm>
            <a:off x="2517097" y="3124906"/>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100</a:t>
            </a:r>
          </a:p>
        </p:txBody>
      </p:sp>
      <p:sp>
        <p:nvSpPr>
          <p:cNvPr id="88" name="Text Placeholder 2">
            <a:extLst>
              <a:ext uri="{FF2B5EF4-FFF2-40B4-BE49-F238E27FC236}">
                <a16:creationId xmlns:a16="http://schemas.microsoft.com/office/drawing/2014/main" id="{A364A643-9F81-6181-F021-BC0C1A63F145}"/>
              </a:ext>
            </a:extLst>
          </p:cNvPr>
          <p:cNvSpPr txBox="1">
            <a:spLocks/>
          </p:cNvSpPr>
          <p:nvPr/>
        </p:nvSpPr>
        <p:spPr>
          <a:xfrm>
            <a:off x="5194393" y="3093111"/>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100</a:t>
            </a:r>
          </a:p>
        </p:txBody>
      </p:sp>
      <p:sp>
        <p:nvSpPr>
          <p:cNvPr id="89" name="Text Placeholder 2">
            <a:extLst>
              <a:ext uri="{FF2B5EF4-FFF2-40B4-BE49-F238E27FC236}">
                <a16:creationId xmlns:a16="http://schemas.microsoft.com/office/drawing/2014/main" id="{0E736FF7-70B4-4805-D600-A58B8CB3257A}"/>
              </a:ext>
            </a:extLst>
          </p:cNvPr>
          <p:cNvSpPr txBox="1">
            <a:spLocks/>
          </p:cNvSpPr>
          <p:nvPr/>
        </p:nvSpPr>
        <p:spPr>
          <a:xfrm>
            <a:off x="2520945" y="3126130"/>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80</a:t>
            </a:r>
          </a:p>
        </p:txBody>
      </p:sp>
      <p:sp>
        <p:nvSpPr>
          <p:cNvPr id="90" name="Text Placeholder 2">
            <a:extLst>
              <a:ext uri="{FF2B5EF4-FFF2-40B4-BE49-F238E27FC236}">
                <a16:creationId xmlns:a16="http://schemas.microsoft.com/office/drawing/2014/main" id="{42C53FEE-BB86-283B-E317-2D728DBAE7DB}"/>
              </a:ext>
            </a:extLst>
          </p:cNvPr>
          <p:cNvSpPr txBox="1">
            <a:spLocks/>
          </p:cNvSpPr>
          <p:nvPr/>
        </p:nvSpPr>
        <p:spPr>
          <a:xfrm>
            <a:off x="5829626" y="3908900"/>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20</a:t>
            </a:r>
          </a:p>
        </p:txBody>
      </p:sp>
      <p:sp>
        <p:nvSpPr>
          <p:cNvPr id="91" name="Text Placeholder 2">
            <a:extLst>
              <a:ext uri="{FF2B5EF4-FFF2-40B4-BE49-F238E27FC236}">
                <a16:creationId xmlns:a16="http://schemas.microsoft.com/office/drawing/2014/main" id="{858CAA72-F114-EA00-F516-C4FDC0531634}"/>
              </a:ext>
            </a:extLst>
          </p:cNvPr>
          <p:cNvSpPr txBox="1">
            <a:spLocks/>
          </p:cNvSpPr>
          <p:nvPr/>
        </p:nvSpPr>
        <p:spPr>
          <a:xfrm>
            <a:off x="2520945" y="3126130"/>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a:solidFill>
                  <a:schemeClr val="accent2"/>
                </a:solidFill>
              </a:rPr>
              <a:t>75</a:t>
            </a:r>
          </a:p>
        </p:txBody>
      </p:sp>
      <p:sp>
        <p:nvSpPr>
          <p:cNvPr id="92" name="Text Placeholder 2">
            <a:extLst>
              <a:ext uri="{FF2B5EF4-FFF2-40B4-BE49-F238E27FC236}">
                <a16:creationId xmlns:a16="http://schemas.microsoft.com/office/drawing/2014/main" id="{3D46DA93-1D24-CBDB-07C4-EFC35E71EB84}"/>
              </a:ext>
            </a:extLst>
          </p:cNvPr>
          <p:cNvSpPr txBox="1">
            <a:spLocks/>
          </p:cNvSpPr>
          <p:nvPr/>
        </p:nvSpPr>
        <p:spPr>
          <a:xfrm>
            <a:off x="6466300" y="4734847"/>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a:solidFill>
                  <a:schemeClr val="accent1"/>
                </a:solidFill>
              </a:rPr>
              <a:t>5</a:t>
            </a:r>
          </a:p>
        </p:txBody>
      </p:sp>
      <p:sp>
        <p:nvSpPr>
          <p:cNvPr id="93" name="Text Placeholder 2">
            <a:extLst>
              <a:ext uri="{FF2B5EF4-FFF2-40B4-BE49-F238E27FC236}">
                <a16:creationId xmlns:a16="http://schemas.microsoft.com/office/drawing/2014/main" id="{C411F8C2-7203-4D1B-D027-3417E7BF68C2}"/>
              </a:ext>
            </a:extLst>
          </p:cNvPr>
          <p:cNvSpPr txBox="1">
            <a:spLocks/>
          </p:cNvSpPr>
          <p:nvPr/>
        </p:nvSpPr>
        <p:spPr>
          <a:xfrm>
            <a:off x="2520945" y="3126130"/>
            <a:ext cx="936104"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lgn="r">
              <a:buFont typeface="Arial" panose="020B0604020202020204" pitchFamily="34" charset="0"/>
              <a:buNone/>
            </a:pPr>
            <a:r>
              <a:rPr lang="nl-NL" sz="1400" dirty="0">
                <a:solidFill>
                  <a:schemeClr val="accent2"/>
                </a:solidFill>
              </a:rPr>
              <a:t>0</a:t>
            </a:r>
          </a:p>
        </p:txBody>
      </p:sp>
      <p:sp>
        <p:nvSpPr>
          <p:cNvPr id="94" name="Text Placeholder 2">
            <a:extLst>
              <a:ext uri="{FF2B5EF4-FFF2-40B4-BE49-F238E27FC236}">
                <a16:creationId xmlns:a16="http://schemas.microsoft.com/office/drawing/2014/main" id="{AE630579-8018-9266-A889-099448E9675C}"/>
              </a:ext>
            </a:extLst>
          </p:cNvPr>
          <p:cNvSpPr txBox="1">
            <a:spLocks/>
          </p:cNvSpPr>
          <p:nvPr/>
        </p:nvSpPr>
        <p:spPr>
          <a:xfrm>
            <a:off x="7108156" y="5418343"/>
            <a:ext cx="1486571" cy="43088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dirty="0" err="1">
                <a:solidFill>
                  <a:schemeClr val="accent1"/>
                </a:solidFill>
              </a:rPr>
              <a:t>LPs</a:t>
            </a:r>
            <a:r>
              <a:rPr lang="nl-NL" sz="1400" dirty="0">
                <a:solidFill>
                  <a:schemeClr val="accent1"/>
                </a:solidFill>
              </a:rPr>
              <a:t> 60 /</a:t>
            </a:r>
            <a:br>
              <a:rPr lang="nl-NL" sz="1400" dirty="0">
                <a:solidFill>
                  <a:schemeClr val="accent1"/>
                </a:solidFill>
              </a:rPr>
            </a:br>
            <a:r>
              <a:rPr lang="nl-NL" sz="1400" dirty="0" err="1">
                <a:solidFill>
                  <a:schemeClr val="accent1"/>
                </a:solidFill>
              </a:rPr>
              <a:t>Mgmt</a:t>
            </a:r>
            <a:r>
              <a:rPr lang="nl-NL" sz="1400" dirty="0">
                <a:solidFill>
                  <a:schemeClr val="accent1"/>
                </a:solidFill>
              </a:rPr>
              <a:t> 15</a:t>
            </a:r>
          </a:p>
        </p:txBody>
      </p:sp>
      <p:sp>
        <p:nvSpPr>
          <p:cNvPr id="95" name="Text Placeholder 2">
            <a:extLst>
              <a:ext uri="{FF2B5EF4-FFF2-40B4-BE49-F238E27FC236}">
                <a16:creationId xmlns:a16="http://schemas.microsoft.com/office/drawing/2014/main" id="{2BD76BB2-1CEA-B45B-2816-807149C8C2EB}"/>
              </a:ext>
            </a:extLst>
          </p:cNvPr>
          <p:cNvSpPr txBox="1">
            <a:spLocks/>
          </p:cNvSpPr>
          <p:nvPr/>
        </p:nvSpPr>
        <p:spPr>
          <a:xfrm>
            <a:off x="5531486" y="3093111"/>
            <a:ext cx="7446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anose="020B0604020202020204" pitchFamily="34" charset="0"/>
              <a:buNone/>
              <a:defRPr sz="20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20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8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20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2000" b="1"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2" indent="0">
              <a:buFont typeface="Arial" panose="020B0604020202020204" pitchFamily="34" charset="0"/>
              <a:buNone/>
            </a:pPr>
            <a:r>
              <a:rPr lang="nl-NL" sz="1400" dirty="0">
                <a:solidFill>
                  <a:schemeClr val="accent1"/>
                </a:solidFill>
              </a:rPr>
              <a:t>+ 20</a:t>
            </a:r>
          </a:p>
        </p:txBody>
      </p:sp>
      <p:sp>
        <p:nvSpPr>
          <p:cNvPr id="12" name="Rectangle 11">
            <a:extLst>
              <a:ext uri="{FF2B5EF4-FFF2-40B4-BE49-F238E27FC236}">
                <a16:creationId xmlns:a16="http://schemas.microsoft.com/office/drawing/2014/main" id="{301E0C27-4218-DA75-8A26-37CA6447C7A9}"/>
              </a:ext>
            </a:extLst>
          </p:cNvPr>
          <p:cNvSpPr/>
          <p:nvPr/>
        </p:nvSpPr>
        <p:spPr>
          <a:xfrm>
            <a:off x="8713689" y="914919"/>
            <a:ext cx="3214787" cy="1477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r>
              <a:rPr lang="en-US" sz="1100" b="1" dirty="0" err="1">
                <a:solidFill>
                  <a:schemeClr val="accent2"/>
                </a:solidFill>
              </a:rPr>
              <a:t>Répartition</a:t>
            </a:r>
            <a:r>
              <a:rPr lang="en-US" sz="1100" b="1" dirty="0">
                <a:solidFill>
                  <a:schemeClr val="accent2"/>
                </a:solidFill>
              </a:rPr>
              <a:t> cession </a:t>
            </a:r>
            <a:r>
              <a:rPr lang="en-US" sz="1100" b="1" dirty="0" err="1">
                <a:solidFill>
                  <a:schemeClr val="accent2"/>
                </a:solidFill>
              </a:rPr>
              <a:t>investissement</a:t>
            </a:r>
            <a:r>
              <a:rPr lang="en-US" sz="1100" b="1" dirty="0">
                <a:solidFill>
                  <a:schemeClr val="accent2"/>
                </a:solidFill>
              </a:rPr>
              <a:t> 1</a:t>
            </a:r>
          </a:p>
          <a:p>
            <a:endParaRPr lang="en-US" sz="1100" dirty="0">
              <a:solidFill>
                <a:schemeClr val="accent2"/>
              </a:solidFill>
            </a:endParaRPr>
          </a:p>
          <a:p>
            <a:r>
              <a:rPr lang="en-US" sz="1100" dirty="0">
                <a:solidFill>
                  <a:schemeClr val="bg1"/>
                </a:solidFill>
              </a:rPr>
              <a:t>LPs: 99+20+60               MOIC = 1,80 </a:t>
            </a:r>
          </a:p>
          <a:p>
            <a:r>
              <a:rPr lang="en-US" sz="1100" dirty="0" err="1">
                <a:solidFill>
                  <a:schemeClr val="bg1"/>
                </a:solidFill>
              </a:rPr>
              <a:t>Mgmt</a:t>
            </a:r>
            <a:r>
              <a:rPr lang="en-US" sz="1100" dirty="0">
                <a:solidFill>
                  <a:schemeClr val="bg1"/>
                </a:solidFill>
              </a:rPr>
              <a:t> : 1+5+15               MOIC = 21 </a:t>
            </a:r>
          </a:p>
          <a:p>
            <a:endParaRPr lang="en-US" sz="1100" dirty="0">
              <a:solidFill>
                <a:schemeClr val="bg1"/>
              </a:solidFill>
            </a:endParaRPr>
          </a:p>
          <a:p>
            <a:r>
              <a:rPr lang="en-US" sz="1100" dirty="0" err="1">
                <a:solidFill>
                  <a:schemeClr val="bg1"/>
                </a:solidFill>
              </a:rPr>
              <a:t>Revenu</a:t>
            </a:r>
            <a:r>
              <a:rPr lang="en-US" sz="1100" dirty="0">
                <a:solidFill>
                  <a:schemeClr val="bg1"/>
                </a:solidFill>
              </a:rPr>
              <a:t> taxable: 20</a:t>
            </a:r>
          </a:p>
          <a:p>
            <a:pPr marL="171450" indent="-171450">
              <a:buFont typeface="Arial" panose="020B0604020202020204" pitchFamily="34" charset="0"/>
              <a:buChar char="•"/>
            </a:pPr>
            <a:r>
              <a:rPr lang="en-US" sz="1100" dirty="0">
                <a:solidFill>
                  <a:schemeClr val="bg1"/>
                </a:solidFill>
              </a:rPr>
              <a:t>19,20 au </a:t>
            </a:r>
            <a:r>
              <a:rPr lang="en-US" sz="1100" dirty="0" err="1">
                <a:solidFill>
                  <a:schemeClr val="bg1"/>
                </a:solidFill>
              </a:rPr>
              <a:t>titre</a:t>
            </a:r>
            <a:r>
              <a:rPr lang="en-US" sz="1100" dirty="0">
                <a:solidFill>
                  <a:schemeClr val="bg1"/>
                </a:solidFill>
              </a:rPr>
              <a:t> de </a:t>
            </a:r>
            <a:r>
              <a:rPr lang="en-US" sz="1100" i="1" dirty="0">
                <a:solidFill>
                  <a:schemeClr val="bg1"/>
                </a:solidFill>
              </a:rPr>
              <a:t>carried interest</a:t>
            </a:r>
          </a:p>
          <a:p>
            <a:pPr marL="171450" indent="-171450">
              <a:buFont typeface="Arial" panose="020B0604020202020204" pitchFamily="34" charset="0"/>
              <a:buChar char="•"/>
            </a:pPr>
            <a:r>
              <a:rPr lang="en-US" sz="1100" i="1" dirty="0">
                <a:solidFill>
                  <a:schemeClr val="bg1"/>
                </a:solidFill>
              </a:rPr>
              <a:t>  </a:t>
            </a:r>
            <a:r>
              <a:rPr lang="en-US" sz="1100" dirty="0">
                <a:solidFill>
                  <a:schemeClr val="bg1"/>
                </a:solidFill>
              </a:rPr>
              <a:t>0,80 </a:t>
            </a:r>
            <a:r>
              <a:rPr lang="en-US" sz="1100" dirty="0" err="1">
                <a:solidFill>
                  <a:schemeClr val="bg1"/>
                </a:solidFill>
              </a:rPr>
              <a:t>suivant</a:t>
            </a:r>
            <a:r>
              <a:rPr lang="en-US" sz="1100" dirty="0">
                <a:solidFill>
                  <a:schemeClr val="bg1"/>
                </a:solidFill>
              </a:rPr>
              <a:t> régime ordinaire</a:t>
            </a:r>
            <a:endParaRPr lang="en-NL" sz="1100" dirty="0">
              <a:solidFill>
                <a:schemeClr val="bg1"/>
              </a:solidFill>
            </a:endParaRPr>
          </a:p>
        </p:txBody>
      </p:sp>
      <p:sp>
        <p:nvSpPr>
          <p:cNvPr id="4" name="Rectangle 3">
            <a:extLst>
              <a:ext uri="{FF2B5EF4-FFF2-40B4-BE49-F238E27FC236}">
                <a16:creationId xmlns:a16="http://schemas.microsoft.com/office/drawing/2014/main" id="{74F13751-95F9-DD3D-47B9-548299040D17}"/>
              </a:ext>
            </a:extLst>
          </p:cNvPr>
          <p:cNvSpPr/>
          <p:nvPr/>
        </p:nvSpPr>
        <p:spPr>
          <a:xfrm>
            <a:off x="8713688" y="2392779"/>
            <a:ext cx="3214787" cy="864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r>
              <a:rPr lang="en-US" sz="1100" b="1" dirty="0" err="1">
                <a:solidFill>
                  <a:schemeClr val="accent2"/>
                </a:solidFill>
              </a:rPr>
              <a:t>Répartition</a:t>
            </a:r>
            <a:r>
              <a:rPr lang="en-US" sz="1100" b="1" dirty="0">
                <a:solidFill>
                  <a:schemeClr val="accent2"/>
                </a:solidFill>
              </a:rPr>
              <a:t> cession </a:t>
            </a:r>
            <a:r>
              <a:rPr lang="en-US" sz="1100" b="1" dirty="0" err="1">
                <a:solidFill>
                  <a:schemeClr val="accent2"/>
                </a:solidFill>
              </a:rPr>
              <a:t>investissement</a:t>
            </a:r>
            <a:r>
              <a:rPr lang="en-US" sz="1100" b="1" dirty="0">
                <a:solidFill>
                  <a:schemeClr val="accent2"/>
                </a:solidFill>
              </a:rPr>
              <a:t> 2</a:t>
            </a:r>
          </a:p>
          <a:p>
            <a:endParaRPr lang="en-US" sz="1100" dirty="0">
              <a:solidFill>
                <a:schemeClr val="accent2"/>
              </a:solidFill>
            </a:endParaRPr>
          </a:p>
          <a:p>
            <a:r>
              <a:rPr lang="en-US" sz="1100" dirty="0">
                <a:solidFill>
                  <a:schemeClr val="bg1"/>
                </a:solidFill>
              </a:rPr>
              <a:t>LPs: 20 	               MOIC = 0,2</a:t>
            </a:r>
          </a:p>
          <a:p>
            <a:r>
              <a:rPr lang="en-US" sz="1100" dirty="0" err="1">
                <a:solidFill>
                  <a:schemeClr val="bg1"/>
                </a:solidFill>
              </a:rPr>
              <a:t>Mgmt</a:t>
            </a:r>
            <a:r>
              <a:rPr lang="en-US" sz="1100" dirty="0">
                <a:solidFill>
                  <a:schemeClr val="bg1"/>
                </a:solidFill>
              </a:rPr>
              <a:t>: 0	               MOIC = 0</a:t>
            </a:r>
          </a:p>
        </p:txBody>
      </p:sp>
      <p:sp>
        <p:nvSpPr>
          <p:cNvPr id="8" name="Rectangle 7">
            <a:extLst>
              <a:ext uri="{FF2B5EF4-FFF2-40B4-BE49-F238E27FC236}">
                <a16:creationId xmlns:a16="http://schemas.microsoft.com/office/drawing/2014/main" id="{2D1E5B8F-DB9C-F53C-0A22-B3A867D0B136}"/>
              </a:ext>
            </a:extLst>
          </p:cNvPr>
          <p:cNvSpPr/>
          <p:nvPr/>
        </p:nvSpPr>
        <p:spPr>
          <a:xfrm>
            <a:off x="8713686" y="3233067"/>
            <a:ext cx="3214787" cy="906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r>
              <a:rPr lang="en-US" sz="1100" b="1" dirty="0" err="1">
                <a:solidFill>
                  <a:schemeClr val="accent2"/>
                </a:solidFill>
              </a:rPr>
              <a:t>Répartition</a:t>
            </a:r>
            <a:r>
              <a:rPr lang="en-US" sz="1100" b="1" dirty="0">
                <a:solidFill>
                  <a:schemeClr val="accent2"/>
                </a:solidFill>
              </a:rPr>
              <a:t> </a:t>
            </a:r>
            <a:r>
              <a:rPr lang="en-US" sz="1100" b="1" dirty="0" err="1">
                <a:solidFill>
                  <a:schemeClr val="accent2"/>
                </a:solidFill>
              </a:rPr>
              <a:t>totale</a:t>
            </a:r>
            <a:r>
              <a:rPr lang="en-US" sz="1100" b="1" dirty="0">
                <a:solidFill>
                  <a:schemeClr val="accent2"/>
                </a:solidFill>
              </a:rPr>
              <a:t> (avant </a:t>
            </a:r>
            <a:r>
              <a:rPr lang="en-US" sz="1100" b="1" dirty="0" err="1">
                <a:solidFill>
                  <a:schemeClr val="accent2"/>
                </a:solidFill>
              </a:rPr>
              <a:t>clawback</a:t>
            </a:r>
            <a:r>
              <a:rPr lang="en-US" sz="1100" b="1" dirty="0">
                <a:solidFill>
                  <a:schemeClr val="accent2"/>
                </a:solidFill>
              </a:rPr>
              <a:t>)</a:t>
            </a:r>
          </a:p>
          <a:p>
            <a:endParaRPr lang="en-US" sz="1100" dirty="0">
              <a:solidFill>
                <a:schemeClr val="accent2"/>
              </a:solidFill>
            </a:endParaRPr>
          </a:p>
          <a:p>
            <a:r>
              <a:rPr lang="en-US" sz="1100" dirty="0">
                <a:solidFill>
                  <a:schemeClr val="bg1"/>
                </a:solidFill>
              </a:rPr>
              <a:t>LPs: 99+20+60+20        MOIC = 1 </a:t>
            </a:r>
          </a:p>
          <a:p>
            <a:r>
              <a:rPr lang="en-US" sz="1100" dirty="0" err="1">
                <a:solidFill>
                  <a:schemeClr val="bg1"/>
                </a:solidFill>
              </a:rPr>
              <a:t>Mgmt</a:t>
            </a:r>
            <a:r>
              <a:rPr lang="en-US" sz="1100" dirty="0">
                <a:solidFill>
                  <a:schemeClr val="bg1"/>
                </a:solidFill>
              </a:rPr>
              <a:t>: 1+20	               MOIC = 21</a:t>
            </a:r>
          </a:p>
        </p:txBody>
      </p:sp>
      <p:sp>
        <p:nvSpPr>
          <p:cNvPr id="3" name="Rectangle 2">
            <a:extLst>
              <a:ext uri="{FF2B5EF4-FFF2-40B4-BE49-F238E27FC236}">
                <a16:creationId xmlns:a16="http://schemas.microsoft.com/office/drawing/2014/main" id="{D6B7C2DC-06F1-8C23-43CF-A4373645C65E}"/>
              </a:ext>
            </a:extLst>
          </p:cNvPr>
          <p:cNvSpPr/>
          <p:nvPr/>
        </p:nvSpPr>
        <p:spPr>
          <a:xfrm>
            <a:off x="8713686" y="4124344"/>
            <a:ext cx="3214787" cy="1434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r>
              <a:rPr lang="en-US" sz="1100" b="1" dirty="0" err="1">
                <a:solidFill>
                  <a:schemeClr val="accent2"/>
                </a:solidFill>
              </a:rPr>
              <a:t>Répartition</a:t>
            </a:r>
            <a:r>
              <a:rPr lang="en-US" sz="1100" b="1" dirty="0">
                <a:solidFill>
                  <a:schemeClr val="accent2"/>
                </a:solidFill>
              </a:rPr>
              <a:t> finale </a:t>
            </a:r>
            <a:r>
              <a:rPr lang="en-US" sz="1100" b="1" dirty="0">
                <a:solidFill>
                  <a:srgbClr val="FF0000"/>
                </a:solidFill>
              </a:rPr>
              <a:t>(après </a:t>
            </a:r>
            <a:r>
              <a:rPr lang="en-US" sz="1100" b="1" dirty="0" err="1">
                <a:solidFill>
                  <a:srgbClr val="FF0000"/>
                </a:solidFill>
              </a:rPr>
              <a:t>clawback</a:t>
            </a:r>
            <a:r>
              <a:rPr lang="en-US" sz="1100" b="1" dirty="0">
                <a:solidFill>
                  <a:srgbClr val="FF0000"/>
                </a:solidFill>
              </a:rPr>
              <a:t>)</a:t>
            </a:r>
          </a:p>
          <a:p>
            <a:endParaRPr lang="en-US" sz="1100" dirty="0">
              <a:solidFill>
                <a:schemeClr val="accent2"/>
              </a:solidFill>
            </a:endParaRPr>
          </a:p>
          <a:p>
            <a:r>
              <a:rPr lang="en-US" sz="1100" dirty="0">
                <a:solidFill>
                  <a:schemeClr val="bg1"/>
                </a:solidFill>
              </a:rPr>
              <a:t>LPs: 99+20+60+20</a:t>
            </a:r>
            <a:r>
              <a:rPr lang="en-US" sz="1100" dirty="0">
                <a:solidFill>
                  <a:srgbClr val="FF0000"/>
                </a:solidFill>
              </a:rPr>
              <a:t>+20</a:t>
            </a:r>
            <a:r>
              <a:rPr lang="en-US" sz="1100" dirty="0">
                <a:solidFill>
                  <a:schemeClr val="bg1"/>
                </a:solidFill>
              </a:rPr>
              <a:t>  MOIC = 1,2 </a:t>
            </a:r>
          </a:p>
          <a:p>
            <a:r>
              <a:rPr lang="en-US" sz="1100" dirty="0" err="1">
                <a:solidFill>
                  <a:schemeClr val="bg1"/>
                </a:solidFill>
              </a:rPr>
              <a:t>Mgmt</a:t>
            </a:r>
            <a:r>
              <a:rPr lang="en-US" sz="1100" dirty="0">
                <a:solidFill>
                  <a:schemeClr val="bg1"/>
                </a:solidFill>
              </a:rPr>
              <a:t>: 1+20</a:t>
            </a:r>
            <a:r>
              <a:rPr lang="en-US" sz="1100" dirty="0">
                <a:solidFill>
                  <a:srgbClr val="FF0000"/>
                </a:solidFill>
              </a:rPr>
              <a:t>-20</a:t>
            </a:r>
            <a:r>
              <a:rPr lang="en-US" sz="1100" dirty="0">
                <a:solidFill>
                  <a:schemeClr val="bg1"/>
                </a:solidFill>
              </a:rPr>
              <a:t>               MOIC = 0,5</a:t>
            </a:r>
          </a:p>
          <a:p>
            <a:endParaRPr lang="en-US" sz="1100" dirty="0">
              <a:solidFill>
                <a:schemeClr val="bg1"/>
              </a:solidFill>
            </a:endParaRPr>
          </a:p>
          <a:p>
            <a:r>
              <a:rPr lang="en-US" sz="1100" dirty="0" err="1">
                <a:solidFill>
                  <a:schemeClr val="bg1"/>
                </a:solidFill>
              </a:rPr>
              <a:t>Revenu</a:t>
            </a:r>
            <a:r>
              <a:rPr lang="en-US" sz="1100" dirty="0">
                <a:solidFill>
                  <a:schemeClr val="bg1"/>
                </a:solidFill>
              </a:rPr>
              <a:t> taxable: 0</a:t>
            </a:r>
          </a:p>
          <a:p>
            <a:endParaRPr lang="en-US" sz="1100" dirty="0">
              <a:solidFill>
                <a:schemeClr val="bg1"/>
              </a:solidFill>
            </a:endParaRPr>
          </a:p>
        </p:txBody>
      </p:sp>
      <p:sp>
        <p:nvSpPr>
          <p:cNvPr id="6" name="Footer Placeholder 3">
            <a:extLst>
              <a:ext uri="{FF2B5EF4-FFF2-40B4-BE49-F238E27FC236}">
                <a16:creationId xmlns:a16="http://schemas.microsoft.com/office/drawing/2014/main" id="{6BE87BD1-C1F2-374D-8C31-AE9FBB84D11C}"/>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29147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250"/>
                                        <p:tgtEl>
                                          <p:spTgt spid="85"/>
                                        </p:tgtEl>
                                      </p:cBhvr>
                                    </p:animEffect>
                                    <p:anim calcmode="lin" valueType="num">
                                      <p:cBhvr>
                                        <p:cTn id="18" dur="250" fill="hold"/>
                                        <p:tgtEl>
                                          <p:spTgt spid="85"/>
                                        </p:tgtEl>
                                        <p:attrNameLst>
                                          <p:attrName>ppt_x</p:attrName>
                                        </p:attrNameLst>
                                      </p:cBhvr>
                                      <p:tavLst>
                                        <p:tav tm="0">
                                          <p:val>
                                            <p:strVal val="#ppt_x"/>
                                          </p:val>
                                        </p:tav>
                                        <p:tav tm="100000">
                                          <p:val>
                                            <p:strVal val="#ppt_x"/>
                                          </p:val>
                                        </p:tav>
                                      </p:tavLst>
                                    </p:anim>
                                    <p:anim calcmode="lin" valueType="num">
                                      <p:cBhvr>
                                        <p:cTn id="19" dur="250" fill="hold"/>
                                        <p:tgtEl>
                                          <p:spTgt spid="8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5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7">
                                            <p:txEl>
                                              <p:pRg st="0" end="0"/>
                                            </p:txEl>
                                          </p:spTgt>
                                        </p:tgtEl>
                                        <p:attrNameLst>
                                          <p:attrName>style.visibility</p:attrName>
                                        </p:attrNameLst>
                                      </p:cBhvr>
                                      <p:to>
                                        <p:strVal val="visible"/>
                                      </p:to>
                                    </p:set>
                                    <p:animEffect transition="in" filter="fade">
                                      <p:cBhvr>
                                        <p:cTn id="29" dur="250"/>
                                        <p:tgtEl>
                                          <p:spTgt spid="87">
                                            <p:txEl>
                                              <p:pRg st="0" end="0"/>
                                            </p:txEl>
                                          </p:spTgt>
                                        </p:tgtEl>
                                      </p:cBhvr>
                                    </p:animEffect>
                                    <p:anim calcmode="lin" valueType="num">
                                      <p:cBhvr>
                                        <p:cTn id="30" dur="25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31" dur="250" fill="hold"/>
                                        <p:tgtEl>
                                          <p:spTgt spid="87">
                                            <p:txEl>
                                              <p:pRg st="0" end="0"/>
                                            </p:txEl>
                                          </p:spTgt>
                                        </p:tgtEl>
                                        <p:attrNameLst>
                                          <p:attrName>ppt_y</p:attrName>
                                        </p:attrNameLst>
                                      </p:cBhvr>
                                      <p:tavLst>
                                        <p:tav tm="0">
                                          <p:val>
                                            <p:strVal val="#ppt_y-.1"/>
                                          </p:val>
                                        </p:tav>
                                        <p:tav tm="100000">
                                          <p:val>
                                            <p:strVal val="#ppt_y"/>
                                          </p:val>
                                        </p:tav>
                                      </p:tavLst>
                                    </p:anim>
                                  </p:childTnLst>
                                </p:cTn>
                              </p:par>
                              <p:par>
                                <p:cTn id="32" presetID="1" presetClass="exit" presetSubtype="0" fill="hold" grpId="1" nodeType="withEffect">
                                  <p:stCondLst>
                                    <p:cond delay="0"/>
                                  </p:stCondLst>
                                  <p:childTnLst>
                                    <p:set>
                                      <p:cBhvr>
                                        <p:cTn id="33" dur="1" fill="hold">
                                          <p:stCondLst>
                                            <p:cond delay="0"/>
                                          </p:stCondLst>
                                        </p:cTn>
                                        <p:tgtEl>
                                          <p:spTgt spid="86"/>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9">
                                            <p:txEl>
                                              <p:pRg st="0" end="0"/>
                                            </p:txEl>
                                          </p:spTgt>
                                        </p:tgtEl>
                                        <p:attrNameLst>
                                          <p:attrName>style.visibility</p:attrName>
                                        </p:attrNameLst>
                                      </p:cBhvr>
                                      <p:to>
                                        <p:strVal val="visible"/>
                                      </p:to>
                                    </p:set>
                                    <p:animEffect transition="in" filter="fade">
                                      <p:cBhvr>
                                        <p:cTn id="41" dur="250"/>
                                        <p:tgtEl>
                                          <p:spTgt spid="89">
                                            <p:txEl>
                                              <p:pRg st="0" end="0"/>
                                            </p:txEl>
                                          </p:spTgt>
                                        </p:tgtEl>
                                      </p:cBhvr>
                                    </p:animEffect>
                                    <p:anim calcmode="lin" valueType="num">
                                      <p:cBhvr>
                                        <p:cTn id="42" dur="25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43" dur="250" fill="hold"/>
                                        <p:tgtEl>
                                          <p:spTgt spid="89">
                                            <p:txEl>
                                              <p:pRg st="0" end="0"/>
                                            </p:txEl>
                                          </p:spTgt>
                                        </p:tgtEl>
                                        <p:attrNameLst>
                                          <p:attrName>ppt_y</p:attrName>
                                        </p:attrNameLst>
                                      </p:cBhvr>
                                      <p:tavLst>
                                        <p:tav tm="0">
                                          <p:val>
                                            <p:strVal val="#ppt_y-.1"/>
                                          </p:val>
                                        </p:tav>
                                        <p:tav tm="100000">
                                          <p:val>
                                            <p:strVal val="#ppt_y"/>
                                          </p:val>
                                        </p:tav>
                                      </p:tavLst>
                                    </p:anim>
                                  </p:childTnLst>
                                </p:cTn>
                              </p:par>
                              <p:par>
                                <p:cTn id="44" presetID="10" presetClass="exit" presetSubtype="0" fill="hold" grpId="1" nodeType="withEffect">
                                  <p:stCondLst>
                                    <p:cond delay="0"/>
                                  </p:stCondLst>
                                  <p:childTnLst>
                                    <p:animEffect transition="out" filter="fade">
                                      <p:cBhvr>
                                        <p:cTn id="45" dur="500"/>
                                        <p:tgtEl>
                                          <p:spTgt spid="87">
                                            <p:txEl>
                                              <p:pRg st="0" end="0"/>
                                            </p:txEl>
                                          </p:spTgt>
                                        </p:tgtEl>
                                      </p:cBhvr>
                                    </p:animEffect>
                                    <p:set>
                                      <p:cBhvr>
                                        <p:cTn id="46" dur="1" fill="hold">
                                          <p:stCondLst>
                                            <p:cond delay="499"/>
                                          </p:stCondLst>
                                        </p:cTn>
                                        <p:tgtEl>
                                          <p:spTgt spid="87">
                                            <p:txEl>
                                              <p:pRg st="0" end="0"/>
                                            </p:txEl>
                                          </p:spTgt>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91">
                                            <p:txEl>
                                              <p:pRg st="0" end="0"/>
                                            </p:txEl>
                                          </p:spTgt>
                                        </p:tgtEl>
                                        <p:attrNameLst>
                                          <p:attrName>style.visibility</p:attrName>
                                        </p:attrNameLst>
                                      </p:cBhvr>
                                      <p:to>
                                        <p:strVal val="visible"/>
                                      </p:to>
                                    </p:set>
                                    <p:animEffect transition="in" filter="fade">
                                      <p:cBhvr>
                                        <p:cTn id="54" dur="250"/>
                                        <p:tgtEl>
                                          <p:spTgt spid="91">
                                            <p:txEl>
                                              <p:pRg st="0" end="0"/>
                                            </p:txEl>
                                          </p:spTgt>
                                        </p:tgtEl>
                                      </p:cBhvr>
                                    </p:animEffect>
                                    <p:anim calcmode="lin" valueType="num">
                                      <p:cBhvr>
                                        <p:cTn id="55" dur="25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56" dur="250" fill="hold"/>
                                        <p:tgtEl>
                                          <p:spTgt spid="91">
                                            <p:txEl>
                                              <p:pRg st="0" end="0"/>
                                            </p:txEl>
                                          </p:spTgt>
                                        </p:tgtEl>
                                        <p:attrNameLst>
                                          <p:attrName>ppt_y</p:attrName>
                                        </p:attrNameLst>
                                      </p:cBhvr>
                                      <p:tavLst>
                                        <p:tav tm="0">
                                          <p:val>
                                            <p:strVal val="#ppt_y-.1"/>
                                          </p:val>
                                        </p:tav>
                                        <p:tav tm="100000">
                                          <p:val>
                                            <p:strVal val="#ppt_y"/>
                                          </p:val>
                                        </p:tav>
                                      </p:tavLst>
                                    </p:anim>
                                  </p:childTnLst>
                                </p:cTn>
                              </p:par>
                              <p:par>
                                <p:cTn id="57" presetID="10" presetClass="exit" presetSubtype="0" fill="hold" grpId="1" nodeType="withEffect">
                                  <p:stCondLst>
                                    <p:cond delay="0"/>
                                  </p:stCondLst>
                                  <p:childTnLst>
                                    <p:animEffect transition="out" filter="fade">
                                      <p:cBhvr>
                                        <p:cTn id="58" dur="500"/>
                                        <p:tgtEl>
                                          <p:spTgt spid="89">
                                            <p:txEl>
                                              <p:pRg st="0" end="0"/>
                                            </p:txEl>
                                          </p:spTgt>
                                        </p:tgtEl>
                                      </p:cBhvr>
                                    </p:animEffect>
                                    <p:set>
                                      <p:cBhvr>
                                        <p:cTn id="59" dur="1" fill="hold">
                                          <p:stCondLst>
                                            <p:cond delay="499"/>
                                          </p:stCondLst>
                                        </p:cTn>
                                        <p:tgtEl>
                                          <p:spTgt spid="89">
                                            <p:txEl>
                                              <p:pRg st="0" end="0"/>
                                            </p:txEl>
                                          </p:spTgt>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93">
                                            <p:txEl>
                                              <p:pRg st="0" end="0"/>
                                            </p:txEl>
                                          </p:spTgt>
                                        </p:tgtEl>
                                        <p:attrNameLst>
                                          <p:attrName>style.visibility</p:attrName>
                                        </p:attrNameLst>
                                      </p:cBhvr>
                                      <p:to>
                                        <p:strVal val="visible"/>
                                      </p:to>
                                    </p:set>
                                    <p:animEffect transition="in" filter="fade">
                                      <p:cBhvr>
                                        <p:cTn id="67" dur="250"/>
                                        <p:tgtEl>
                                          <p:spTgt spid="93">
                                            <p:txEl>
                                              <p:pRg st="0" end="0"/>
                                            </p:txEl>
                                          </p:spTgt>
                                        </p:tgtEl>
                                      </p:cBhvr>
                                    </p:animEffect>
                                    <p:anim calcmode="lin" valueType="num">
                                      <p:cBhvr>
                                        <p:cTn id="68" dur="25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69" dur="250" fill="hold"/>
                                        <p:tgtEl>
                                          <p:spTgt spid="93">
                                            <p:txEl>
                                              <p:pRg st="0" end="0"/>
                                            </p:txEl>
                                          </p:spTgt>
                                        </p:tgtEl>
                                        <p:attrNameLst>
                                          <p:attrName>ppt_y</p:attrName>
                                        </p:attrNameLst>
                                      </p:cBhvr>
                                      <p:tavLst>
                                        <p:tav tm="0">
                                          <p:val>
                                            <p:strVal val="#ppt_y-.1"/>
                                          </p:val>
                                        </p:tav>
                                        <p:tav tm="100000">
                                          <p:val>
                                            <p:strVal val="#ppt_y"/>
                                          </p:val>
                                        </p:tav>
                                      </p:tavLst>
                                    </p:anim>
                                  </p:childTnLst>
                                </p:cTn>
                              </p:par>
                              <p:par>
                                <p:cTn id="70" presetID="10" presetClass="exit" presetSubtype="0" fill="hold" grpId="1" nodeType="withEffect">
                                  <p:stCondLst>
                                    <p:cond delay="0"/>
                                  </p:stCondLst>
                                  <p:childTnLst>
                                    <p:animEffect transition="out" filter="fade">
                                      <p:cBhvr>
                                        <p:cTn id="71" dur="500"/>
                                        <p:tgtEl>
                                          <p:spTgt spid="91">
                                            <p:txEl>
                                              <p:pRg st="0" end="0"/>
                                            </p:txEl>
                                          </p:spTgt>
                                        </p:tgtEl>
                                      </p:cBhvr>
                                    </p:animEffect>
                                    <p:set>
                                      <p:cBhvr>
                                        <p:cTn id="72" dur="1" fill="hold">
                                          <p:stCondLst>
                                            <p:cond delay="499"/>
                                          </p:stCondLst>
                                        </p:cTn>
                                        <p:tgtEl>
                                          <p:spTgt spid="91">
                                            <p:txEl>
                                              <p:pRg st="0" end="0"/>
                                            </p:txEl>
                                          </p:spTgt>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500"/>
                                        <p:tgtEl>
                                          <p:spTgt spid="9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500"/>
                                        <p:tgtEl>
                                          <p:spTgt spid="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86" grpId="0"/>
      <p:bldP spid="86" grpId="1"/>
      <p:bldP spid="87" grpId="0" build="p"/>
      <p:bldP spid="87" grpId="1" build="allAtOnce"/>
      <p:bldP spid="88" grpId="0"/>
      <p:bldP spid="89" grpId="0" build="p"/>
      <p:bldP spid="89" grpId="1" build="allAtOnce"/>
      <p:bldP spid="90" grpId="0"/>
      <p:bldP spid="91" grpId="0" build="p"/>
      <p:bldP spid="91" grpId="1" build="allAtOnce"/>
      <p:bldP spid="92" grpId="0"/>
      <p:bldP spid="93" grpId="0" build="p"/>
      <p:bldP spid="94" grpId="0"/>
      <p:bldP spid="95" grpId="0"/>
      <p:bldP spid="12" grpId="0" animBg="1"/>
      <p:bldP spid="4" grpId="0" animBg="1"/>
      <p:bldP spid="8"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B226-A7D8-E682-1F18-AE0262DA976B}"/>
              </a:ext>
            </a:extLst>
          </p:cNvPr>
          <p:cNvSpPr>
            <a:spLocks noGrp="1"/>
          </p:cNvSpPr>
          <p:nvPr>
            <p:ph type="ctrTitle"/>
          </p:nvPr>
        </p:nvSpPr>
        <p:spPr>
          <a:xfrm>
            <a:off x="1019175" y="5259643"/>
            <a:ext cx="7620000" cy="415498"/>
          </a:xfrm>
        </p:spPr>
        <p:txBody>
          <a:bodyPr/>
          <a:lstStyle/>
          <a:p>
            <a:r>
              <a:rPr lang="en-US" sz="3000" dirty="0"/>
              <a:t>Questions ?</a:t>
            </a:r>
            <a:endParaRPr lang="en-BE" sz="3000" dirty="0"/>
          </a:p>
        </p:txBody>
      </p:sp>
      <p:sp>
        <p:nvSpPr>
          <p:cNvPr id="3" name="Footer Placeholder 2">
            <a:extLst>
              <a:ext uri="{FF2B5EF4-FFF2-40B4-BE49-F238E27FC236}">
                <a16:creationId xmlns:a16="http://schemas.microsoft.com/office/drawing/2014/main" id="{802A9657-3645-BE41-4CF4-19D9EAC19161}"/>
              </a:ext>
            </a:extLst>
          </p:cNvPr>
          <p:cNvSpPr>
            <a:spLocks noGrp="1"/>
          </p:cNvSpPr>
          <p:nvPr>
            <p:ph type="ftr" sz="quarter" idx="10"/>
          </p:nvPr>
        </p:nvSpPr>
        <p:spPr/>
        <p:txBody>
          <a:bodyPr/>
          <a:lstStyle/>
          <a:p>
            <a:endParaRPr lang="en-GB" dirty="0" err="1"/>
          </a:p>
        </p:txBody>
      </p:sp>
    </p:spTree>
    <p:extLst>
      <p:ext uri="{BB962C8B-B14F-4D97-AF65-F5344CB8AC3E}">
        <p14:creationId xmlns:p14="http://schemas.microsoft.com/office/powerpoint/2010/main" val="30141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CD57-4209-1ED6-7B8E-F262A73FD11F}"/>
              </a:ext>
            </a:extLst>
          </p:cNvPr>
          <p:cNvSpPr>
            <a:spLocks noGrp="1"/>
          </p:cNvSpPr>
          <p:nvPr>
            <p:ph type="title"/>
          </p:nvPr>
        </p:nvSpPr>
        <p:spPr/>
        <p:txBody>
          <a:bodyPr/>
          <a:lstStyle/>
          <a:p>
            <a:r>
              <a:rPr lang="fr-FR" sz="2000" dirty="0"/>
              <a:t>Nouvelle taxe sur les plus-values </a:t>
            </a:r>
            <a:r>
              <a:rPr lang="fr-FR" sz="2000" noProof="0" dirty="0"/>
              <a:t>– notion d’OPCA</a:t>
            </a:r>
          </a:p>
        </p:txBody>
      </p:sp>
      <p:sp>
        <p:nvSpPr>
          <p:cNvPr id="3" name="Content Placeholder 2">
            <a:extLst>
              <a:ext uri="{FF2B5EF4-FFF2-40B4-BE49-F238E27FC236}">
                <a16:creationId xmlns:a16="http://schemas.microsoft.com/office/drawing/2014/main" id="{22620756-906D-8FD9-00D0-126FE51C9AFC}"/>
              </a:ext>
            </a:extLst>
          </p:cNvPr>
          <p:cNvSpPr>
            <a:spLocks noGrp="1"/>
          </p:cNvSpPr>
          <p:nvPr>
            <p:ph sz="quarter" idx="10"/>
          </p:nvPr>
        </p:nvSpPr>
        <p:spPr>
          <a:xfrm>
            <a:off x="281940" y="981075"/>
            <a:ext cx="11612880" cy="5256213"/>
          </a:xfrm>
        </p:spPr>
        <p:txBody>
          <a:bodyPr/>
          <a:lstStyle/>
          <a:p>
            <a:pPr algn="just"/>
            <a:r>
              <a:rPr lang="fr-FR" noProof="0" dirty="0"/>
              <a:t>Les actions ou parts d’OPCA sont explicitement visées par la nouvelle taxe sur les plus-values</a:t>
            </a:r>
          </a:p>
          <a:p>
            <a:pPr algn="just"/>
            <a:endParaRPr lang="fr-FR" noProof="0" dirty="0"/>
          </a:p>
          <a:p>
            <a:pPr marL="358775" indent="-358775" algn="just">
              <a:buFont typeface="Arial" panose="020B0604020202020204" pitchFamily="34" charset="0"/>
              <a:buChar char="•"/>
            </a:pPr>
            <a:r>
              <a:rPr lang="fr-FR" sz="1400" noProof="0" dirty="0"/>
              <a:t>Nouvel art. 92, § 1, CIR : « </a:t>
            </a:r>
            <a:r>
              <a:rPr lang="fr-FR" sz="1400" i="1" noProof="0" dirty="0"/>
              <a:t>les actifs financiers visés à l’article  90, al. 1, 9°, c)</a:t>
            </a:r>
            <a:r>
              <a:rPr lang="fr-FR" sz="1400" noProof="0" dirty="0"/>
              <a:t> </a:t>
            </a:r>
            <a:r>
              <a:rPr lang="fr-FR" sz="1400" i="1" noProof="0" dirty="0"/>
              <a:t>comprennent </a:t>
            </a:r>
            <a:r>
              <a:rPr lang="fr-FR" sz="1400" noProof="0" dirty="0"/>
              <a:t>[…] </a:t>
            </a:r>
            <a:r>
              <a:rPr lang="fr-FR" sz="1400" i="1" noProof="0" dirty="0"/>
              <a:t>les instruments financiers visés à l’article 2, 1°, a) à k), de la loi du 2 août 2002 relative à la surveillance du secteur financier et aux services financiers </a:t>
            </a:r>
            <a:r>
              <a:rPr lang="fr-FR" sz="1400" noProof="0" dirty="0"/>
              <a:t>[…]</a:t>
            </a:r>
            <a:r>
              <a:rPr lang="fr-FR" sz="1400" i="1" noProof="0" dirty="0"/>
              <a:t> ».</a:t>
            </a:r>
          </a:p>
          <a:p>
            <a:pPr marL="358775" indent="-358775" algn="just"/>
            <a:endParaRPr lang="fr-FR" sz="1400" i="1" noProof="0" dirty="0"/>
          </a:p>
          <a:p>
            <a:pPr marL="358775" indent="-358775" algn="just">
              <a:buFont typeface="Arial" panose="020B0604020202020204" pitchFamily="34" charset="0"/>
              <a:buChar char="•"/>
            </a:pPr>
            <a:r>
              <a:rPr lang="fr-FR" sz="1400" noProof="0" dirty="0" err="1"/>
              <a:t>EdM</a:t>
            </a:r>
            <a:r>
              <a:rPr lang="fr-FR" sz="1400" noProof="0" dirty="0"/>
              <a:t>, p. 20 et s.: </a:t>
            </a:r>
            <a:r>
              <a:rPr lang="fr-FR" sz="1400" dirty="0"/>
              <a:t>« </a:t>
            </a:r>
            <a:r>
              <a:rPr lang="fr-FR" sz="1400" i="1" dirty="0"/>
              <a:t>l</a:t>
            </a:r>
            <a:r>
              <a:rPr lang="fr-FR" sz="1400" i="1" noProof="0" dirty="0"/>
              <a:t>’interprétation du terme </a:t>
            </a:r>
            <a:r>
              <a:rPr lang="fr-FR" sz="1400" i="1" u="sng" noProof="0" dirty="0"/>
              <a:t>« instrument financier » </a:t>
            </a:r>
            <a:r>
              <a:rPr lang="fr-FR" sz="1400" i="1" noProof="0" dirty="0"/>
              <a:t>au sens de l’impôt sur les plus-values se fait par référence à la loi du 2 août 2002 relative à la surveillance du secteur financier et aux services financiers. L’article 2, 1°, de la loi précitée contient une liste d’instruments financiers. Cette liste comprend les instruments suivants qui sont également pertinents pour l’application de l’impôt sur les plus-values : </a:t>
            </a:r>
          </a:p>
          <a:p>
            <a:pPr algn="just"/>
            <a:r>
              <a:rPr lang="fr-FR" sz="1400" i="1" noProof="0" dirty="0"/>
              <a:t>      </a:t>
            </a:r>
            <a:r>
              <a:rPr lang="fr-FR" sz="1400" noProof="0" dirty="0"/>
              <a:t>[…]</a:t>
            </a:r>
            <a:r>
              <a:rPr lang="fr-FR" sz="1400" i="1" noProof="0" dirty="0"/>
              <a:t> </a:t>
            </a:r>
          </a:p>
          <a:p>
            <a:pPr algn="just"/>
            <a:r>
              <a:rPr lang="fr-FR" sz="1400" i="1" noProof="0" dirty="0"/>
              <a:t>      c) </a:t>
            </a:r>
            <a:r>
              <a:rPr lang="fr-FR" sz="1400" b="1" i="1" noProof="0" dirty="0"/>
              <a:t>Les parts d’organismes de placement collectif </a:t>
            </a:r>
            <a:r>
              <a:rPr lang="fr-FR" sz="1400" noProof="0" dirty="0"/>
              <a:t>[…] »</a:t>
            </a:r>
          </a:p>
          <a:p>
            <a:pPr marL="285750" indent="-285750">
              <a:buFont typeface="Arial" panose="020B0604020202020204" pitchFamily="34" charset="0"/>
              <a:buChar char="•"/>
            </a:pPr>
            <a:endParaRPr lang="fr-FR" noProof="0" dirty="0"/>
          </a:p>
          <a:p>
            <a:endParaRPr lang="fr-FR" noProof="0" dirty="0"/>
          </a:p>
        </p:txBody>
      </p:sp>
      <p:sp>
        <p:nvSpPr>
          <p:cNvPr id="7" name="Footer Placeholder 3">
            <a:extLst>
              <a:ext uri="{FF2B5EF4-FFF2-40B4-BE49-F238E27FC236}">
                <a16:creationId xmlns:a16="http://schemas.microsoft.com/office/drawing/2014/main" id="{62789A79-86B7-C225-02BB-06C636AAFCF4}"/>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11714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3A8D-270A-744B-F070-45CB6F2E8132}"/>
              </a:ext>
            </a:extLst>
          </p:cNvPr>
          <p:cNvSpPr>
            <a:spLocks noGrp="1"/>
          </p:cNvSpPr>
          <p:nvPr>
            <p:ph type="title"/>
          </p:nvPr>
        </p:nvSpPr>
        <p:spPr/>
        <p:txBody>
          <a:bodyPr/>
          <a:lstStyle/>
          <a:p>
            <a:r>
              <a:rPr lang="fr-FR" sz="2000" dirty="0"/>
              <a:t>Nouvelle taxe sur les plus-values </a:t>
            </a:r>
            <a:r>
              <a:rPr lang="fr-FR" sz="2000" noProof="0" dirty="0"/>
              <a:t>– notion d’OPCA</a:t>
            </a:r>
          </a:p>
        </p:txBody>
      </p:sp>
      <p:sp>
        <p:nvSpPr>
          <p:cNvPr id="3" name="Content Placeholder 2">
            <a:extLst>
              <a:ext uri="{FF2B5EF4-FFF2-40B4-BE49-F238E27FC236}">
                <a16:creationId xmlns:a16="http://schemas.microsoft.com/office/drawing/2014/main" id="{F47A7F80-8584-55C3-453B-D4EEB9A61C47}"/>
              </a:ext>
            </a:extLst>
          </p:cNvPr>
          <p:cNvSpPr>
            <a:spLocks noGrp="1"/>
          </p:cNvSpPr>
          <p:nvPr>
            <p:ph sz="quarter" idx="10"/>
          </p:nvPr>
        </p:nvSpPr>
        <p:spPr>
          <a:xfrm>
            <a:off x="281940" y="981075"/>
            <a:ext cx="11650980" cy="5503545"/>
          </a:xfrm>
        </p:spPr>
        <p:txBody>
          <a:bodyPr/>
          <a:lstStyle/>
          <a:p>
            <a:pPr algn="just">
              <a:defRPr/>
            </a:pPr>
            <a:r>
              <a:rPr lang="fr-FR" noProof="0" dirty="0"/>
              <a:t>Les actions ou parts d’OPCA sont explicitement visées par la nouvelle taxe sur les plus-values</a:t>
            </a:r>
          </a:p>
          <a:p>
            <a:pPr marL="285750" lvl="0" indent="-285750" algn="just">
              <a:buFont typeface="Arial" panose="020B0604020202020204" pitchFamily="34" charset="0"/>
              <a:buChar char="•"/>
              <a:defRPr/>
            </a:pPr>
            <a:endParaRPr lang="fr-FR" sz="1400" noProof="0" dirty="0">
              <a:solidFill>
                <a:srgbClr val="4D4D4F"/>
              </a:solidFill>
            </a:endParaRPr>
          </a:p>
          <a:p>
            <a:pPr marL="358775" lvl="0" indent="-358775" algn="just">
              <a:buFont typeface="Arial" panose="020B0604020202020204" pitchFamily="34" charset="0"/>
              <a:buChar char="•"/>
              <a:defRPr/>
            </a:pPr>
            <a:r>
              <a:rPr lang="fr-FR" sz="1400" b="1" noProof="0" dirty="0">
                <a:solidFill>
                  <a:srgbClr val="00B0F0"/>
                </a:solidFill>
              </a:rPr>
              <a:t>Art. 3, Loi OPCA </a:t>
            </a:r>
            <a:r>
              <a:rPr lang="fr-FR" sz="1400" b="1" i="1" noProof="0" dirty="0">
                <a:solidFill>
                  <a:srgbClr val="00B0F0"/>
                </a:solidFill>
              </a:rPr>
              <a:t>: </a:t>
            </a:r>
            <a:r>
              <a:rPr lang="fr-FR" sz="1400" i="1" noProof="0" dirty="0">
                <a:solidFill>
                  <a:srgbClr val="4D4D4F"/>
                </a:solidFill>
              </a:rPr>
              <a:t>pour l'application de la présente loi et des arrêtés et règlements pris pour son exécution, on entend par :</a:t>
            </a:r>
          </a:p>
          <a:p>
            <a:pPr lvl="0" algn="just">
              <a:tabLst>
                <a:tab pos="266700" algn="l"/>
              </a:tabLst>
              <a:defRPr/>
            </a:pPr>
            <a:endParaRPr lang="fr-FR" sz="1400" i="1" noProof="0" dirty="0">
              <a:solidFill>
                <a:srgbClr val="4D4D4F"/>
              </a:solidFill>
            </a:endParaRPr>
          </a:p>
          <a:p>
            <a:pPr marL="715963" lvl="1" indent="-357188" algn="just">
              <a:lnSpc>
                <a:spcPct val="90000"/>
              </a:lnSpc>
              <a:buClr>
                <a:schemeClr val="tx2"/>
              </a:buClr>
              <a:buFontTx/>
              <a:buChar char="-"/>
              <a:defRPr/>
            </a:pPr>
            <a:r>
              <a:rPr lang="fr-FR" sz="1400" i="1" dirty="0"/>
              <a:t>1° « organisme de placement collectif » : un organisme, belge ou étranger, dont l'objet est le placement collectif de moyens financiers ;</a:t>
            </a:r>
          </a:p>
          <a:p>
            <a:pPr marL="715963" lvl="1" indent="-357188" algn="just">
              <a:lnSpc>
                <a:spcPct val="90000"/>
              </a:lnSpc>
              <a:buClr>
                <a:schemeClr val="tx2"/>
              </a:buClr>
              <a:buFontTx/>
              <a:buChar char="-"/>
              <a:defRPr/>
            </a:pPr>
            <a:endParaRPr lang="fr-FR" sz="1400" i="1" dirty="0"/>
          </a:p>
          <a:p>
            <a:pPr marL="715963" lvl="1" indent="-357188" algn="just">
              <a:lnSpc>
                <a:spcPct val="90000"/>
              </a:lnSpc>
              <a:buClr>
                <a:schemeClr val="tx2"/>
              </a:buClr>
              <a:buFontTx/>
              <a:buChar char="-"/>
              <a:defRPr/>
            </a:pPr>
            <a:r>
              <a:rPr lang="fr-FR" sz="1400" i="1" dirty="0"/>
              <a:t>2° « organisme de placement collectif alternatif » ou « OPCA » : des organismes de placement collectif, y compris leurs compartiments d'investissement, qui</a:t>
            </a:r>
          </a:p>
          <a:p>
            <a:pPr marL="717750" lvl="2" indent="-285750" algn="just">
              <a:buClrTx/>
              <a:defRPr/>
            </a:pPr>
            <a:endParaRPr lang="fr-FR" sz="1400" i="1" noProof="0" dirty="0">
              <a:solidFill>
                <a:srgbClr val="4D4D4F"/>
              </a:solidFill>
            </a:endParaRPr>
          </a:p>
          <a:p>
            <a:pPr marL="1058863" lvl="0" indent="-342900" algn="just">
              <a:buAutoNum type="alphaLcParenR"/>
              <a:defRPr/>
            </a:pPr>
            <a:r>
              <a:rPr lang="fr-FR" sz="1400" i="1" noProof="0" dirty="0">
                <a:solidFill>
                  <a:srgbClr val="4D4D4F"/>
                </a:solidFill>
              </a:rPr>
              <a:t>lèvent des capitaux auprès d'un certain nombre d'investisseurs en vue de les investir, conformément à une politique d'investissement définie, dans l'intérêt de ces investisseurs ; et</a:t>
            </a:r>
            <a:endParaRPr lang="fr-FR" sz="1400" i="1" dirty="0">
              <a:solidFill>
                <a:srgbClr val="4D4D4F"/>
              </a:solidFill>
            </a:endParaRPr>
          </a:p>
          <a:p>
            <a:pPr marL="1058863" lvl="0" indent="-342900" algn="just">
              <a:buAutoNum type="alphaLcParenR"/>
              <a:defRPr/>
            </a:pPr>
            <a:r>
              <a:rPr lang="fr-FR" sz="1400" i="1" noProof="0" dirty="0">
                <a:solidFill>
                  <a:srgbClr val="4D4D4F"/>
                </a:solidFill>
              </a:rPr>
              <a:t>qui ne répondent pas aux conditions de la Directive 2009/65/CE.</a:t>
            </a:r>
            <a:r>
              <a:rPr lang="fr-FR" sz="1400" noProof="0" dirty="0">
                <a:solidFill>
                  <a:srgbClr val="4D4D4F"/>
                </a:solidFill>
              </a:rPr>
              <a:t> […]</a:t>
            </a:r>
          </a:p>
          <a:p>
            <a:pPr lvl="0" algn="just">
              <a:defRPr/>
            </a:pPr>
            <a:endParaRPr lang="fr-FR" sz="1400" i="1" noProof="0" dirty="0">
              <a:solidFill>
                <a:srgbClr val="4D4D4F"/>
              </a:solidFill>
            </a:endParaRPr>
          </a:p>
          <a:p>
            <a:pPr marL="715963" lvl="1" indent="-357188" algn="just">
              <a:lnSpc>
                <a:spcPct val="90000"/>
              </a:lnSpc>
              <a:buClr>
                <a:schemeClr val="tx2"/>
              </a:buClr>
              <a:buFontTx/>
              <a:buChar char="-"/>
              <a:defRPr/>
            </a:pPr>
            <a:r>
              <a:rPr lang="fr-FR" sz="1400" i="1" dirty="0"/>
              <a:t>10° « fonds commun de placement » : l'organisme de placement collectif qui revêt la forme contractuelle, constitué d'un patrimoine indivis géré par une société de gestion d'OPCA pour le compte des participants, dont les droits sont représentés par des parts ;</a:t>
            </a:r>
          </a:p>
          <a:p>
            <a:pPr marL="715963" lvl="1" indent="-357188" algn="just">
              <a:lnSpc>
                <a:spcPct val="90000"/>
              </a:lnSpc>
              <a:buClr>
                <a:schemeClr val="tx2"/>
              </a:buClr>
              <a:buFontTx/>
              <a:buChar char="-"/>
              <a:defRPr/>
            </a:pPr>
            <a:endParaRPr lang="fr-FR" sz="1400" i="1" dirty="0"/>
          </a:p>
          <a:p>
            <a:pPr marL="715963" lvl="1" indent="-357188" algn="just">
              <a:lnSpc>
                <a:spcPct val="90000"/>
              </a:lnSpc>
              <a:buClr>
                <a:schemeClr val="tx2"/>
              </a:buClr>
              <a:buFontTx/>
              <a:buChar char="-"/>
              <a:defRPr/>
            </a:pPr>
            <a:r>
              <a:rPr lang="fr-FR" sz="1400" i="1" dirty="0"/>
              <a:t>11° « société d'investissement » : l'organisme de placement collectif qui revêt la forme statutaire, constitué, conformément aux dispositions de la présente loi et de ses arrêtés d'exécution, sous la forme d'une société dotée de la personnalité juridique;[…] »</a:t>
            </a:r>
          </a:p>
          <a:p>
            <a:pPr lvl="0">
              <a:defRPr/>
            </a:pPr>
            <a:endParaRPr lang="fr-FR" sz="1400" i="1" noProof="0" dirty="0">
              <a:solidFill>
                <a:srgbClr val="4D4D4F"/>
              </a:solidFill>
            </a:endParaRPr>
          </a:p>
          <a:p>
            <a:endParaRPr lang="fr-FR" noProof="0" dirty="0"/>
          </a:p>
        </p:txBody>
      </p:sp>
      <p:sp>
        <p:nvSpPr>
          <p:cNvPr id="6" name="Footer Placeholder 3">
            <a:extLst>
              <a:ext uri="{FF2B5EF4-FFF2-40B4-BE49-F238E27FC236}">
                <a16:creationId xmlns:a16="http://schemas.microsoft.com/office/drawing/2014/main" id="{23F15973-D80D-C3FE-667B-2A339F933996}"/>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408898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2ACE-7BAE-1DEA-58D5-89B64169B470}"/>
              </a:ext>
            </a:extLst>
          </p:cNvPr>
          <p:cNvSpPr>
            <a:spLocks noGrp="1"/>
          </p:cNvSpPr>
          <p:nvPr>
            <p:ph type="title"/>
          </p:nvPr>
        </p:nvSpPr>
        <p:spPr/>
        <p:txBody>
          <a:bodyPr/>
          <a:lstStyle/>
          <a:p>
            <a:r>
              <a:rPr lang="fr-FR" sz="2000" dirty="0"/>
              <a:t>Nouvelle taxe sur les plus-values </a:t>
            </a:r>
            <a:r>
              <a:rPr lang="fr-FR" sz="2000" noProof="0" dirty="0"/>
              <a:t>– notion d’OPCA</a:t>
            </a:r>
          </a:p>
        </p:txBody>
      </p:sp>
      <p:sp>
        <p:nvSpPr>
          <p:cNvPr id="3" name="Content Placeholder 2">
            <a:extLst>
              <a:ext uri="{FF2B5EF4-FFF2-40B4-BE49-F238E27FC236}">
                <a16:creationId xmlns:a16="http://schemas.microsoft.com/office/drawing/2014/main" id="{37B5064F-AA24-7BAC-F276-377F4C11555F}"/>
              </a:ext>
            </a:extLst>
          </p:cNvPr>
          <p:cNvSpPr>
            <a:spLocks noGrp="1"/>
          </p:cNvSpPr>
          <p:nvPr>
            <p:ph sz="quarter" idx="10"/>
          </p:nvPr>
        </p:nvSpPr>
        <p:spPr>
          <a:xfrm>
            <a:off x="281940" y="983594"/>
            <a:ext cx="11650979" cy="5256213"/>
          </a:xfrm>
        </p:spPr>
        <p:txBody>
          <a:bodyPr/>
          <a:lstStyle/>
          <a:p>
            <a:pPr marL="358775" lvl="0" indent="-358775" algn="just">
              <a:buFont typeface="Arial" panose="020B0604020202020204" pitchFamily="34" charset="0"/>
              <a:buChar char="•"/>
              <a:defRPr/>
            </a:pPr>
            <a:r>
              <a:rPr lang="fr-FR" sz="1400" b="1" noProof="0" dirty="0">
                <a:solidFill>
                  <a:srgbClr val="00B0F0"/>
                </a:solidFill>
              </a:rPr>
              <a:t>Article 2, CIR : </a:t>
            </a:r>
          </a:p>
          <a:p>
            <a:pPr lvl="0" algn="just">
              <a:defRPr/>
            </a:pPr>
            <a:endParaRPr lang="fr-FR" sz="1400" noProof="0" dirty="0">
              <a:solidFill>
                <a:srgbClr val="00B0F0"/>
              </a:solidFill>
            </a:endParaRPr>
          </a:p>
          <a:p>
            <a:pPr marL="358775" lvl="0" algn="just">
              <a:defRPr/>
            </a:pPr>
            <a:r>
              <a:rPr lang="fr-FR" sz="1400" i="1" noProof="0" dirty="0"/>
              <a:t>[…] 5°, f) société d'investissement : toute société dont l'objet consiste dans le placement collectif de capitaux </a:t>
            </a:r>
            <a:r>
              <a:rPr lang="fr-FR" sz="1400" noProof="0" dirty="0"/>
              <a:t>5°bis […] </a:t>
            </a:r>
            <a:r>
              <a:rPr lang="fr-FR" sz="1400" i="1" noProof="0" dirty="0"/>
              <a:t>Par fonds commun de placement, il faut entendre: </a:t>
            </a:r>
            <a:r>
              <a:rPr lang="fr-FR" sz="1400" noProof="0" dirty="0"/>
              <a:t>[…] </a:t>
            </a:r>
          </a:p>
          <a:p>
            <a:pPr lvl="0" algn="just">
              <a:defRPr/>
            </a:pPr>
            <a:endParaRPr lang="fr-FR" sz="1400" noProof="0" dirty="0"/>
          </a:p>
          <a:p>
            <a:pPr marL="715963" lvl="1" indent="-357188" algn="just">
              <a:lnSpc>
                <a:spcPct val="90000"/>
              </a:lnSpc>
              <a:buClr>
                <a:schemeClr val="tx2"/>
              </a:buClr>
              <a:buFontTx/>
              <a:buChar char="-"/>
              <a:defRPr/>
            </a:pPr>
            <a:r>
              <a:rPr lang="fr-FR" sz="1400" i="1" dirty="0"/>
              <a:t>« le patrimoine indivis géré par une société de gestion d'organismes de placement collectif alternatifs pour le compte des participants, conformément aux dispositions de la loi du 19 avril 2014 relative aux organismes de placement collectif alternatifs et à leurs gestionnaires ou conformément à des dispositions analogues de droit étranger.[…] »</a:t>
            </a:r>
          </a:p>
        </p:txBody>
      </p:sp>
      <p:sp>
        <p:nvSpPr>
          <p:cNvPr id="6" name="Footer Placeholder 3">
            <a:extLst>
              <a:ext uri="{FF2B5EF4-FFF2-40B4-BE49-F238E27FC236}">
                <a16:creationId xmlns:a16="http://schemas.microsoft.com/office/drawing/2014/main" id="{AAFF11F5-5B9B-1790-306F-E5D1991D5744}"/>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15028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B662-4CE5-6469-4042-5BBF8A5FE8D2}"/>
              </a:ext>
            </a:extLst>
          </p:cNvPr>
          <p:cNvSpPr>
            <a:spLocks noGrp="1"/>
          </p:cNvSpPr>
          <p:nvPr>
            <p:ph type="title"/>
          </p:nvPr>
        </p:nvSpPr>
        <p:spPr/>
        <p:txBody>
          <a:bodyPr/>
          <a:lstStyle/>
          <a:p>
            <a:r>
              <a:rPr lang="fr-FR" sz="2000" dirty="0"/>
              <a:t>Nouvelle taxe sur les plus-values </a:t>
            </a:r>
            <a:r>
              <a:rPr lang="fr-FR" sz="2000" noProof="0" dirty="0"/>
              <a:t>– OPCA statutaires</a:t>
            </a:r>
          </a:p>
        </p:txBody>
      </p:sp>
      <p:sp>
        <p:nvSpPr>
          <p:cNvPr id="3" name="Content Placeholder 2">
            <a:extLst>
              <a:ext uri="{FF2B5EF4-FFF2-40B4-BE49-F238E27FC236}">
                <a16:creationId xmlns:a16="http://schemas.microsoft.com/office/drawing/2014/main" id="{E8B9DA2E-FF59-1BD9-E84A-C28E8FE183FB}"/>
              </a:ext>
            </a:extLst>
          </p:cNvPr>
          <p:cNvSpPr>
            <a:spLocks noGrp="1"/>
          </p:cNvSpPr>
          <p:nvPr>
            <p:ph sz="quarter" idx="10"/>
          </p:nvPr>
        </p:nvSpPr>
        <p:spPr>
          <a:xfrm>
            <a:off x="281940" y="981075"/>
            <a:ext cx="11605260" cy="5256213"/>
          </a:xfrm>
        </p:spPr>
        <p:txBody>
          <a:bodyPr/>
          <a:lstStyle/>
          <a:p>
            <a:pPr marL="358775" indent="-358775" algn="just">
              <a:lnSpc>
                <a:spcPct val="90000"/>
              </a:lnSpc>
              <a:buFont typeface="Arial" panose="020B0604020202020204" pitchFamily="34" charset="0"/>
              <a:buChar char="•"/>
            </a:pPr>
            <a:r>
              <a:rPr lang="fr-FR" b="1" dirty="0">
                <a:solidFill>
                  <a:srgbClr val="00B0F0"/>
                </a:solidFill>
              </a:rPr>
              <a:t>Catégorisation fiscale des OPCA statutaires :</a:t>
            </a:r>
          </a:p>
          <a:p>
            <a:pPr marL="285750" indent="-285750" algn="just">
              <a:spcBef>
                <a:spcPts val="0"/>
              </a:spcBef>
              <a:buFontTx/>
              <a:buChar char="-"/>
            </a:pPr>
            <a:endParaRPr lang="fr-FR" sz="1400" noProof="0" dirty="0"/>
          </a:p>
          <a:p>
            <a:pPr marL="715963" indent="-357188" algn="just">
              <a:buFontTx/>
              <a:buChar char="-"/>
            </a:pPr>
            <a:r>
              <a:rPr lang="fr-FR" sz="1400" noProof="0" dirty="0"/>
              <a:t>OPCA normalement assujettis à l’impôt des sociétés &gt;&lt;</a:t>
            </a:r>
            <a:r>
              <a:rPr lang="fr-FR" sz="1400" dirty="0"/>
              <a:t> </a:t>
            </a:r>
            <a:r>
              <a:rPr lang="fr-FR" sz="1400" noProof="0" dirty="0"/>
              <a:t>qui bénéficient d’un régime exorbitant du droit commun (article 21, 2°, CIR) ;</a:t>
            </a:r>
          </a:p>
          <a:p>
            <a:pPr marL="715963" indent="-357188" algn="just">
              <a:buFontTx/>
              <a:buChar char="-"/>
            </a:pPr>
            <a:r>
              <a:rPr lang="fr-FR" sz="1400" noProof="0" dirty="0"/>
              <a:t>OPCA qui investissent max. 10% en créances &gt;&lt; plus de 10% en créances (article 19</a:t>
            </a:r>
            <a:r>
              <a:rPr lang="fr-FR" sz="1400" i="1" noProof="0" dirty="0"/>
              <a:t>bis</a:t>
            </a:r>
            <a:r>
              <a:rPr lang="fr-FR" sz="1400" noProof="0" dirty="0"/>
              <a:t>, CIR)</a:t>
            </a:r>
            <a:r>
              <a:rPr lang="fr-FR" sz="1400" dirty="0"/>
              <a:t>.</a:t>
            </a:r>
            <a:endParaRPr lang="fr-FR" sz="1400" noProof="0" dirty="0"/>
          </a:p>
          <a:p>
            <a:pPr algn="just"/>
            <a:endParaRPr lang="fr-FR" noProof="0" dirty="0"/>
          </a:p>
          <a:p>
            <a:pPr marL="358775" indent="-358775" algn="just">
              <a:lnSpc>
                <a:spcPct val="90000"/>
              </a:lnSpc>
              <a:buFont typeface="Arial" panose="020B0604020202020204" pitchFamily="34" charset="0"/>
              <a:buChar char="•"/>
            </a:pPr>
            <a:r>
              <a:rPr lang="fr-FR" b="1" dirty="0">
                <a:solidFill>
                  <a:srgbClr val="00B0F0"/>
                </a:solidFill>
              </a:rPr>
              <a:t>Différentes opérations taxables :</a:t>
            </a:r>
          </a:p>
          <a:p>
            <a:pPr marL="358775" indent="-358775" algn="just">
              <a:lnSpc>
                <a:spcPct val="90000"/>
              </a:lnSpc>
              <a:spcBef>
                <a:spcPts val="0"/>
              </a:spcBef>
              <a:buFont typeface="Arial" panose="020B0604020202020204" pitchFamily="34" charset="0"/>
              <a:buChar char="•"/>
            </a:pPr>
            <a:endParaRPr lang="fr-FR" b="1" dirty="0">
              <a:solidFill>
                <a:srgbClr val="00B0F0"/>
              </a:solidFill>
            </a:endParaRPr>
          </a:p>
          <a:p>
            <a:pPr marL="715963" indent="-357188" algn="just">
              <a:buFontTx/>
              <a:buChar char="-"/>
            </a:pPr>
            <a:r>
              <a:rPr lang="fr-FR" sz="1400" dirty="0"/>
              <a:t>(Remboursements de capital)</a:t>
            </a:r>
          </a:p>
          <a:p>
            <a:pPr marL="715963" indent="-357188" algn="just">
              <a:buFontTx/>
              <a:buChar char="-"/>
            </a:pPr>
            <a:r>
              <a:rPr lang="fr-FR" sz="1400" dirty="0"/>
              <a:t>(Dividendes)</a:t>
            </a:r>
          </a:p>
          <a:p>
            <a:pPr marL="715963" indent="-357188" algn="just">
              <a:buFontTx/>
              <a:buChar char="-"/>
            </a:pPr>
            <a:r>
              <a:rPr lang="fr-FR" sz="1400" dirty="0"/>
              <a:t>Rachats d’actions propres et liquidations (partielles)</a:t>
            </a:r>
          </a:p>
          <a:p>
            <a:pPr marL="715963" indent="-357188" algn="just">
              <a:buFontTx/>
              <a:buChar char="-"/>
            </a:pPr>
            <a:r>
              <a:rPr lang="fr-FR" sz="1400" dirty="0"/>
              <a:t>Ventes </a:t>
            </a:r>
          </a:p>
          <a:p>
            <a:pPr marL="285750" indent="-285750">
              <a:buFontTx/>
              <a:buChar char="-"/>
            </a:pPr>
            <a:endParaRPr lang="fr-FR" sz="1400" noProof="0" dirty="0"/>
          </a:p>
          <a:p>
            <a:pPr marL="285750" indent="-285750">
              <a:buFontTx/>
              <a:buChar char="-"/>
            </a:pPr>
            <a:endParaRPr lang="fr-FR" sz="1400" noProof="0" dirty="0"/>
          </a:p>
        </p:txBody>
      </p:sp>
      <p:sp>
        <p:nvSpPr>
          <p:cNvPr id="6" name="Footer Placeholder 3">
            <a:extLst>
              <a:ext uri="{FF2B5EF4-FFF2-40B4-BE49-F238E27FC236}">
                <a16:creationId xmlns:a16="http://schemas.microsoft.com/office/drawing/2014/main" id="{A1D3FFD6-E3D7-360C-EC56-32EFAF31A0F7}"/>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330906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0BD84-76AA-096A-4DD7-6DC227DAC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1EF05-90CA-0CEC-2A61-AFA9FB6802BB}"/>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statutaires</a:t>
            </a:r>
            <a:endParaRPr lang="fr-FR" sz="2000" noProof="0" dirty="0"/>
          </a:p>
        </p:txBody>
      </p:sp>
      <p:sp>
        <p:nvSpPr>
          <p:cNvPr id="3" name="Content Placeholder 2">
            <a:extLst>
              <a:ext uri="{FF2B5EF4-FFF2-40B4-BE49-F238E27FC236}">
                <a16:creationId xmlns:a16="http://schemas.microsoft.com/office/drawing/2014/main" id="{30BD07DA-C31E-93E1-AA8B-8239344D6157}"/>
              </a:ext>
            </a:extLst>
          </p:cNvPr>
          <p:cNvSpPr>
            <a:spLocks noGrp="1"/>
          </p:cNvSpPr>
          <p:nvPr>
            <p:ph sz="quarter" idx="10"/>
          </p:nvPr>
        </p:nvSpPr>
        <p:spPr>
          <a:xfrm>
            <a:off x="281940" y="981075"/>
            <a:ext cx="11635740" cy="5256213"/>
          </a:xfrm>
        </p:spPr>
        <p:txBody>
          <a:bodyPr/>
          <a:lstStyle/>
          <a:p>
            <a:pPr algn="just"/>
            <a:r>
              <a:rPr lang="fr-FR" b="1" noProof="0" dirty="0">
                <a:solidFill>
                  <a:schemeClr val="bg2"/>
                </a:solidFill>
              </a:rPr>
              <a:t>Rachats d’actions propres – principes</a:t>
            </a:r>
          </a:p>
          <a:p>
            <a:pPr marL="0" lvl="1" indent="0" algn="just">
              <a:buNone/>
            </a:pPr>
            <a:endParaRPr lang="fr-FR" sz="1400" noProof="0" dirty="0"/>
          </a:p>
          <a:p>
            <a:pPr marL="0" lvl="1" indent="0" algn="just">
              <a:buNone/>
            </a:pPr>
            <a:r>
              <a:rPr lang="fr-FR" sz="1400" noProof="0" dirty="0"/>
              <a:t>Les rachats d’actions propres peuvent donner lieu à la réalisation d’une plus-value taxable sous le nouveau régime :  </a:t>
            </a:r>
          </a:p>
          <a:p>
            <a:pPr lvl="1" indent="0" algn="just">
              <a:buNone/>
            </a:pPr>
            <a:endParaRPr lang="fr-FR" sz="1400" noProof="0" dirty="0"/>
          </a:p>
          <a:p>
            <a:pPr marL="717550" lvl="2" indent="-358775" algn="just"/>
            <a:r>
              <a:rPr lang="fr-FR" sz="1400" b="1" noProof="0" dirty="0">
                <a:solidFill>
                  <a:srgbClr val="00B0F0"/>
                </a:solidFill>
              </a:rPr>
              <a:t>Art. 186, al. 1, CIR : </a:t>
            </a:r>
          </a:p>
          <a:p>
            <a:pPr marL="715963" lvl="2" indent="0" algn="just">
              <a:buNone/>
            </a:pPr>
            <a:r>
              <a:rPr lang="fr-FR" sz="1400" noProof="0" dirty="0"/>
              <a:t>Les rachats d’actions ou parts propres sont assimilés à des dividendes distribués, à concurrence de la différence entre le prix de rachat ou, à défaut, la valeur de ces actions ou parts, sur la quote-part de la valeur réévaluée du capital libéré représenté par ces actions ou parts.</a:t>
            </a:r>
          </a:p>
          <a:p>
            <a:pPr marL="715963" lvl="2" indent="0" algn="just">
              <a:buNone/>
            </a:pPr>
            <a:endParaRPr lang="fr-FR" sz="1400" noProof="0" dirty="0"/>
          </a:p>
          <a:p>
            <a:pPr marL="717550" lvl="2" indent="-358775" algn="just"/>
            <a:r>
              <a:rPr lang="fr-FR" sz="1400" b="1" noProof="0" dirty="0">
                <a:solidFill>
                  <a:srgbClr val="00B0F0"/>
                </a:solidFill>
              </a:rPr>
              <a:t>Art. 186, al. 2, CIR : </a:t>
            </a:r>
          </a:p>
          <a:p>
            <a:pPr marL="715963" lvl="3" indent="0" algn="just">
              <a:buNone/>
            </a:pPr>
            <a:r>
              <a:rPr lang="fr-FR" sz="1400" noProof="0" dirty="0"/>
              <a:t>Le moment imposable est toutefois reporté jusqu’à l’un des événements taxables suivants :</a:t>
            </a:r>
          </a:p>
          <a:p>
            <a:pPr marL="715963" lvl="3" indent="0" algn="just">
              <a:spcBef>
                <a:spcPts val="0"/>
              </a:spcBef>
              <a:buNone/>
            </a:pPr>
            <a:endParaRPr lang="fr-FR" sz="1400" noProof="0" dirty="0"/>
          </a:p>
          <a:p>
            <a:pPr marL="1074738" lvl="3" indent="-358775" algn="just">
              <a:buClr>
                <a:schemeClr val="tx2"/>
              </a:buClr>
              <a:buFontTx/>
              <a:buChar char="-"/>
            </a:pPr>
            <a:r>
              <a:rPr lang="fr-FR" sz="1400" noProof="0" dirty="0"/>
              <a:t>Annulation des actions ou parts</a:t>
            </a:r>
          </a:p>
          <a:p>
            <a:pPr marL="1074738" lvl="3" indent="-358775" algn="just">
              <a:buClr>
                <a:schemeClr val="tx2"/>
              </a:buClr>
              <a:buFontTx/>
              <a:buChar char="-"/>
            </a:pPr>
            <a:r>
              <a:rPr lang="fr-FR" sz="1400" noProof="0" dirty="0"/>
              <a:t>Revente avec perte (à concurrence de la moins-value actée)</a:t>
            </a:r>
          </a:p>
          <a:p>
            <a:pPr marL="1074738" lvl="3" indent="-358775" algn="just">
              <a:buClr>
                <a:schemeClr val="tx2"/>
              </a:buClr>
              <a:buFontTx/>
              <a:buChar char="-"/>
            </a:pPr>
            <a:r>
              <a:rPr lang="fr-FR" sz="1400" noProof="0" dirty="0"/>
              <a:t>Réduction de valeur actée (à concurrence de la réduction de valeur actée)</a:t>
            </a:r>
          </a:p>
          <a:p>
            <a:pPr marL="1074738" lvl="3" indent="-358775" algn="just">
              <a:buClr>
                <a:schemeClr val="tx2"/>
              </a:buClr>
              <a:buFontTx/>
              <a:buChar char="-"/>
            </a:pPr>
            <a:r>
              <a:rPr lang="fr-FR" sz="1400" noProof="0" dirty="0"/>
              <a:t>Au plus tard lors de la dissolution</a:t>
            </a:r>
          </a:p>
          <a:p>
            <a:pPr marL="933750" lvl="3" indent="-285750" algn="just">
              <a:buFontTx/>
              <a:buChar char="-"/>
            </a:pPr>
            <a:endParaRPr lang="fr-FR" sz="1200" noProof="0" dirty="0"/>
          </a:p>
          <a:p>
            <a:pPr marL="717550" lvl="2" indent="-358775" algn="just"/>
            <a:r>
              <a:rPr lang="fr-FR" sz="1400" b="1" noProof="0" dirty="0">
                <a:solidFill>
                  <a:srgbClr val="00B0F0"/>
                </a:solidFill>
              </a:rPr>
              <a:t>Art. 18 al.1, 2°</a:t>
            </a:r>
            <a:r>
              <a:rPr lang="fr-FR" sz="1400" b="1" i="1" noProof="0" dirty="0">
                <a:solidFill>
                  <a:srgbClr val="00B0F0"/>
                </a:solidFill>
              </a:rPr>
              <a:t>ter</a:t>
            </a:r>
            <a:r>
              <a:rPr lang="fr-FR" sz="1400" b="1" noProof="0" dirty="0">
                <a:solidFill>
                  <a:srgbClr val="00B0F0"/>
                </a:solidFill>
              </a:rPr>
              <a:t>, CIR </a:t>
            </a:r>
            <a:r>
              <a:rPr lang="fr-FR" sz="1400" noProof="0" dirty="0"/>
              <a:t>renvoie à l’article 186, CIR</a:t>
            </a:r>
          </a:p>
          <a:p>
            <a:pPr marL="717750" lvl="2" indent="-285750" algn="just"/>
            <a:endParaRPr lang="fr-FR" sz="1400" noProof="0" dirty="0"/>
          </a:p>
          <a:p>
            <a:pPr marL="717550" lvl="2" indent="-358775" algn="just"/>
            <a:r>
              <a:rPr lang="fr-FR" sz="1400" b="1" noProof="0" dirty="0">
                <a:solidFill>
                  <a:srgbClr val="00B0F0"/>
                </a:solidFill>
              </a:rPr>
              <a:t>Renvoi à la circulaire 2017/C/12</a:t>
            </a:r>
          </a:p>
          <a:p>
            <a:pPr marL="717750" lvl="2" indent="-285750">
              <a:buFontTx/>
              <a:buChar char="-"/>
            </a:pPr>
            <a:endParaRPr lang="fr-FR" noProof="0" dirty="0"/>
          </a:p>
          <a:p>
            <a:endParaRPr lang="fr-FR" noProof="0" dirty="0"/>
          </a:p>
        </p:txBody>
      </p:sp>
      <p:sp>
        <p:nvSpPr>
          <p:cNvPr id="6" name="Footer Placeholder 3">
            <a:extLst>
              <a:ext uri="{FF2B5EF4-FFF2-40B4-BE49-F238E27FC236}">
                <a16:creationId xmlns:a16="http://schemas.microsoft.com/office/drawing/2014/main" id="{23FA3DE4-B12A-370F-1219-DEC08878A372}"/>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296030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64A7-9D78-E822-44F2-A9738635A696}"/>
              </a:ext>
            </a:extLst>
          </p:cNvPr>
          <p:cNvSpPr>
            <a:spLocks noGrp="1"/>
          </p:cNvSpPr>
          <p:nvPr>
            <p:ph type="title"/>
          </p:nvPr>
        </p:nvSpPr>
        <p:spPr/>
        <p:txBody>
          <a:bodyPr/>
          <a:lstStyle/>
          <a:p>
            <a:r>
              <a:rPr lang="fr-FR" sz="2000" dirty="0"/>
              <a:t>Nouvelle taxe sur les plus-values </a:t>
            </a:r>
            <a:r>
              <a:rPr kumimoji="0" lang="fr-FR" sz="2000" b="0" i="0" u="none" strike="noStrike" kern="1200" cap="none" spc="0" normalizeH="0" baseline="0" noProof="0" dirty="0">
                <a:ln>
                  <a:noFill/>
                </a:ln>
                <a:solidFill>
                  <a:srgbClr val="06357A"/>
                </a:solidFill>
                <a:effectLst/>
                <a:uLnTx/>
                <a:uFillTx/>
                <a:latin typeface="Arial" panose="020B0604020202020204"/>
                <a:ea typeface="+mj-ea"/>
                <a:cs typeface="+mj-cs"/>
              </a:rPr>
              <a:t>– OPCA statutaires</a:t>
            </a:r>
            <a:endParaRPr lang="fr-FR" sz="2000" noProof="0" dirty="0"/>
          </a:p>
        </p:txBody>
      </p:sp>
      <p:sp>
        <p:nvSpPr>
          <p:cNvPr id="3" name="Content Placeholder 2">
            <a:extLst>
              <a:ext uri="{FF2B5EF4-FFF2-40B4-BE49-F238E27FC236}">
                <a16:creationId xmlns:a16="http://schemas.microsoft.com/office/drawing/2014/main" id="{963F2402-C510-FB8A-6911-1E5038B87EB5}"/>
              </a:ext>
            </a:extLst>
          </p:cNvPr>
          <p:cNvSpPr>
            <a:spLocks noGrp="1"/>
          </p:cNvSpPr>
          <p:nvPr>
            <p:ph sz="quarter" idx="10"/>
          </p:nvPr>
        </p:nvSpPr>
        <p:spPr>
          <a:xfrm>
            <a:off x="265732" y="883920"/>
            <a:ext cx="11659568" cy="5747235"/>
          </a:xfrm>
        </p:spPr>
        <p:txBody>
          <a:bodyPr/>
          <a:lstStyle/>
          <a:p>
            <a:pPr algn="just"/>
            <a:r>
              <a:rPr lang="fr-FR" b="1" noProof="0" dirty="0">
                <a:solidFill>
                  <a:schemeClr val="bg2"/>
                </a:solidFill>
              </a:rPr>
              <a:t>Rachats d’actions propres – principes (suite)</a:t>
            </a:r>
          </a:p>
          <a:p>
            <a:pPr algn="just">
              <a:spcBef>
                <a:spcPts val="0"/>
              </a:spcBef>
            </a:pPr>
            <a:endParaRPr lang="fr-FR" noProof="0" dirty="0"/>
          </a:p>
          <a:p>
            <a:pPr marL="358775" lvl="1" indent="-358775" algn="just">
              <a:buClr>
                <a:schemeClr val="tx2"/>
              </a:buClr>
            </a:pPr>
            <a:r>
              <a:rPr lang="fr-FR" sz="1400" noProof="0" dirty="0"/>
              <a:t>A défaut d’événement taxable survenu au cours de l’exercice comptable du rachat, le rachat donnera le cas échéant lieu à taxation au titre de plus-value.</a:t>
            </a:r>
          </a:p>
          <a:p>
            <a:pPr marL="501750" lvl="1" indent="-285750" algn="just">
              <a:spcBef>
                <a:spcPts val="0"/>
              </a:spcBef>
            </a:pPr>
            <a:endParaRPr lang="fr-FR" sz="1400" noProof="0" dirty="0"/>
          </a:p>
          <a:p>
            <a:pPr marL="358775" lvl="3" indent="0" algn="just">
              <a:buNone/>
            </a:pPr>
            <a:r>
              <a:rPr lang="fr-FR" sz="1300" i="1" noProof="0" dirty="0"/>
              <a:t>« Par conséquent, en cas de rachat d’actions propres impliquant la survenance d’une des situations listées à l’article 186, alinéa 2, CIR 92, au cours de l’exercice comptable du rachat d’actions, il y aura taxation, dans le chef de l’actionnaire, au titre de dividende reçu, à concurrence de l’excédent que présente le prix d’acquisition sur la valeur réévaluée du capital libéré représenté par les actions cédées.</a:t>
            </a:r>
          </a:p>
          <a:p>
            <a:pPr marL="358775" lvl="3" indent="0" algn="just">
              <a:spcBef>
                <a:spcPts val="0"/>
              </a:spcBef>
              <a:buNone/>
            </a:pPr>
            <a:endParaRPr lang="fr-FR" sz="1300" i="1" noProof="0" dirty="0"/>
          </a:p>
          <a:p>
            <a:pPr marL="358775" lvl="2" indent="0" algn="just">
              <a:buNone/>
            </a:pPr>
            <a:r>
              <a:rPr lang="fr-FR" sz="1300" i="1" noProof="0" dirty="0"/>
              <a:t>À l’inverse, en cas de rachat d’actions propres sans survenance d’une des situations listées à l’article 186, alinéa 2, CIR 92, au cours du même exercice comptable que celui du rachat d’actions, il y aura taxation d’une plus-value sur actif financier dans le chef de l’actionnaire à concurrence de la </a:t>
            </a:r>
            <a:r>
              <a:rPr lang="fr-FR" sz="1300" i="1" u="sng" noProof="0" dirty="0"/>
              <a:t>différence entre le prix reçu pour la cession à titre onéreux des actions et leur valeur d’acquisition</a:t>
            </a:r>
            <a:r>
              <a:rPr lang="fr-FR" sz="1300" i="1" noProof="0" dirty="0"/>
              <a:t>. </a:t>
            </a:r>
            <a:r>
              <a:rPr lang="fr-FR" sz="1300" noProof="0" dirty="0"/>
              <a:t>»</a:t>
            </a:r>
            <a:r>
              <a:rPr lang="fr-FR" sz="1300" dirty="0"/>
              <a:t> (Doc. Ch., 56-1244/001, p. 6 et 7).</a:t>
            </a:r>
            <a:endParaRPr lang="fr-FR" sz="1300" noProof="0" dirty="0"/>
          </a:p>
          <a:p>
            <a:pPr marL="603450" lvl="2" indent="-171450" algn="just"/>
            <a:endParaRPr lang="fr-FR" sz="1200" noProof="0" dirty="0"/>
          </a:p>
          <a:p>
            <a:pPr marL="358775" lvl="1" indent="-358775" algn="just">
              <a:buClr>
                <a:schemeClr val="tx2"/>
              </a:buClr>
            </a:pPr>
            <a:r>
              <a:rPr lang="fr-FR" sz="1300" dirty="0"/>
              <a:t>! Différence en termes de base imposable avec un boni de rachat assimilé à un dividende (article 18, al. 1, 2°ter, CIR).</a:t>
            </a:r>
          </a:p>
          <a:p>
            <a:pPr marL="501750" lvl="1" indent="-285750" algn="just">
              <a:spcBef>
                <a:spcPts val="0"/>
              </a:spcBef>
            </a:pPr>
            <a:endParaRPr lang="fr-FR" sz="1300" dirty="0">
              <a:solidFill>
                <a:srgbClr val="4D4D4F"/>
              </a:solidFill>
            </a:endParaRPr>
          </a:p>
          <a:p>
            <a:pPr marL="358775" lvl="1" indent="-358775" algn="just">
              <a:buClr>
                <a:schemeClr val="tx2"/>
              </a:buClr>
            </a:pPr>
            <a:r>
              <a:rPr lang="fr-FR" sz="1300" dirty="0"/>
              <a:t>Rachats d’actions propres avec annulation: pas de </a:t>
            </a:r>
            <a:r>
              <a:rPr lang="fr-FR" sz="1300" dirty="0" err="1"/>
              <a:t>step</a:t>
            </a:r>
            <a:r>
              <a:rPr lang="fr-FR" sz="1300" dirty="0"/>
              <a:t>-up au 31/12/2025.</a:t>
            </a:r>
          </a:p>
          <a:p>
            <a:pPr marL="358775" lvl="1" indent="-358775" algn="just">
              <a:spcBef>
                <a:spcPts val="0"/>
              </a:spcBef>
              <a:buClr>
                <a:schemeClr val="tx2"/>
              </a:buClr>
            </a:pPr>
            <a:endParaRPr lang="fr-FR" sz="1300" dirty="0"/>
          </a:p>
          <a:p>
            <a:pPr marL="358775" lvl="1" indent="-358775" algn="just">
              <a:buClr>
                <a:schemeClr val="tx2"/>
              </a:buClr>
            </a:pPr>
            <a:r>
              <a:rPr lang="fr-FR" sz="1300" dirty="0"/>
              <a:t>Rachats d’actions propres sans annulation :</a:t>
            </a:r>
          </a:p>
          <a:p>
            <a:pPr marL="715963" lvl="3" indent="-357188" algn="just">
              <a:buClr>
                <a:schemeClr val="tx2"/>
              </a:buClr>
              <a:buFontTx/>
              <a:buChar char="-"/>
            </a:pPr>
            <a:r>
              <a:rPr lang="fr-FR" sz="1300" dirty="0" err="1"/>
              <a:t>Step</a:t>
            </a:r>
            <a:r>
              <a:rPr lang="fr-FR" sz="1300" dirty="0"/>
              <a:t>-up au 31/12/2025</a:t>
            </a:r>
          </a:p>
          <a:p>
            <a:pPr marL="715963" lvl="3" indent="0" algn="just">
              <a:buNone/>
            </a:pPr>
            <a:r>
              <a:rPr lang="fr-FR" sz="1200" i="1" dirty="0"/>
              <a:t>« Pour certains actifs, tels que les fonds non cotés en bourse qui n’ont pas nécessairement un cours de clôture au 31 décembre 2025, la dernière valeur nette d’inventaire connue pour 2025 pourra être utilisée. » </a:t>
            </a:r>
            <a:r>
              <a:rPr lang="fr-FR" sz="1200" dirty="0"/>
              <a:t>(Doc. Ch., 56-1244/001, p. 51).</a:t>
            </a:r>
          </a:p>
          <a:p>
            <a:pPr marL="715963" lvl="3" indent="0" algn="just">
              <a:spcBef>
                <a:spcPts val="0"/>
              </a:spcBef>
              <a:buNone/>
            </a:pPr>
            <a:endParaRPr lang="fr-FR" sz="1100" dirty="0"/>
          </a:p>
          <a:p>
            <a:pPr marL="715963" lvl="3" indent="-357188" algn="just">
              <a:buClr>
                <a:schemeClr val="tx2"/>
              </a:buClr>
              <a:buFontTx/>
              <a:buChar char="-"/>
            </a:pPr>
            <a:r>
              <a:rPr lang="fr-FR" sz="1300" dirty="0"/>
              <a:t>Valeur d’acquisition en cas de remboursement de capital préalable ?</a:t>
            </a:r>
          </a:p>
        </p:txBody>
      </p:sp>
      <p:sp>
        <p:nvSpPr>
          <p:cNvPr id="6" name="Footer Placeholder 3">
            <a:extLst>
              <a:ext uri="{FF2B5EF4-FFF2-40B4-BE49-F238E27FC236}">
                <a16:creationId xmlns:a16="http://schemas.microsoft.com/office/drawing/2014/main" id="{FF4847DE-8DC7-96CE-9A39-785FEC4800E9}"/>
              </a:ext>
            </a:extLst>
          </p:cNvPr>
          <p:cNvSpPr txBox="1">
            <a:spLocks/>
          </p:cNvSpPr>
          <p:nvPr/>
        </p:nvSpPr>
        <p:spPr>
          <a:xfrm>
            <a:off x="265732" y="6631155"/>
            <a:ext cx="10519480" cy="21378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2">
                    <a:lumMod val="40000"/>
                    <a:lumOff val="60000"/>
                  </a:schemeClr>
                </a:solidFill>
              </a:rPr>
              <a:t>Loyens &amp; Loeff - Nouvelle taxe sur les plus-values :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impact sur les structures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private</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1" u="none" strike="noStrike" kern="1200" cap="none" spc="0" normalizeH="0" baseline="0" noProof="0" dirty="0" err="1">
                <a:ln>
                  <a:noFill/>
                </a:ln>
                <a:solidFill>
                  <a:srgbClr val="4D4D4F">
                    <a:lumMod val="40000"/>
                    <a:lumOff val="60000"/>
                  </a:srgbClr>
                </a:solidFill>
                <a:effectLst/>
                <a:uLnTx/>
                <a:uFillTx/>
                <a:latin typeface="Arial" panose="020B0604020202020204"/>
                <a:ea typeface="+mn-ea"/>
                <a:cs typeface="+mn-cs"/>
              </a:rPr>
              <a:t>equity</a:t>
            </a:r>
            <a:r>
              <a:rPr kumimoji="0" lang="fr-FR" sz="900" b="0" i="1"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 </a:t>
            </a:r>
            <a:r>
              <a:rPr kumimoji="0" lang="fr-FR" sz="900" b="0" i="0" u="none" strike="noStrike" kern="1200" cap="none" spc="0" normalizeH="0" baseline="0" noProof="0" dirty="0">
                <a:ln>
                  <a:noFill/>
                </a:ln>
                <a:solidFill>
                  <a:srgbClr val="4D4D4F">
                    <a:lumMod val="40000"/>
                    <a:lumOff val="60000"/>
                  </a:srgbClr>
                </a:solidFill>
                <a:effectLst/>
                <a:uLnTx/>
                <a:uFillTx/>
                <a:latin typeface="Arial" panose="020B0604020202020204"/>
                <a:ea typeface="+mn-ea"/>
                <a:cs typeface="+mn-cs"/>
              </a:rPr>
              <a:t>&amp; nouveau régime carried interest </a:t>
            </a:r>
            <a:r>
              <a:rPr lang="fr-FR" sz="900" dirty="0">
                <a:solidFill>
                  <a:schemeClr val="tx2">
                    <a:lumMod val="40000"/>
                    <a:lumOff val="60000"/>
                  </a:schemeClr>
                </a:solidFill>
              </a:rPr>
              <a:t>– Nicolas Bertrand – 13/01/2026</a:t>
            </a:r>
          </a:p>
        </p:txBody>
      </p:sp>
    </p:spTree>
    <p:extLst>
      <p:ext uri="{BB962C8B-B14F-4D97-AF65-F5344CB8AC3E}">
        <p14:creationId xmlns:p14="http://schemas.microsoft.com/office/powerpoint/2010/main" val="4201194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rengd\AppData\Local\Templafy\AddIns\PowerPointVsto\3b7c4019-8e78-4f0c-9e29-e7c9b720aaf2.jpeg"/>
</p:tagLst>
</file>

<file path=ppt/theme/theme1.xml><?xml version="1.0" encoding="utf-8"?>
<a:theme xmlns:a="http://schemas.openxmlformats.org/drawingml/2006/main" name="Loyens Loeff">
  <a:themeElements>
    <a:clrScheme name="Loyens &amp; Loeff - feb 2023">
      <a:dk1>
        <a:srgbClr val="000000"/>
      </a:dk1>
      <a:lt1>
        <a:srgbClr val="FFFFFF"/>
      </a:lt1>
      <a:dk2>
        <a:srgbClr val="4D4D4F"/>
      </a:dk2>
      <a:lt2>
        <a:srgbClr val="06357A"/>
      </a:lt2>
      <a:accent1>
        <a:srgbClr val="06357A"/>
      </a:accent1>
      <a:accent2>
        <a:srgbClr val="00A2E0"/>
      </a:accent2>
      <a:accent3>
        <a:srgbClr val="98C6EC"/>
      </a:accent3>
      <a:accent4>
        <a:srgbClr val="BEDCF4"/>
      </a:accent4>
      <a:accent5>
        <a:srgbClr val="E2F0F6"/>
      </a:accent5>
      <a:accent6>
        <a:srgbClr val="FFFFFF"/>
      </a:accent6>
      <a:hlink>
        <a:srgbClr val="215E9E"/>
      </a:hlink>
      <a:folHlink>
        <a:srgbClr val="215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tx2"/>
            </a:solidFill>
          </a:defRPr>
        </a:defPPr>
      </a:lstStyle>
    </a:txDef>
  </a:objectDefaults>
  <a:extraClrSchemeLst/>
  <a:custClrLst>
    <a:custClr name="Purple">
      <a:srgbClr val="A45580"/>
    </a:custClr>
    <a:custClr name="Dark Red">
      <a:srgbClr val="911D45"/>
    </a:custClr>
    <a:custClr name="Steel Blue">
      <a:srgbClr val="52859C"/>
    </a:custClr>
    <a:custClr name="Human Grey Light">
      <a:srgbClr val="FAF7F7"/>
    </a:custClr>
    <a:custClr name="Human Grey Medium">
      <a:srgbClr val="F2ECE7"/>
    </a:custClr>
    <a:custClr name="Human Grey Dark">
      <a:srgbClr val="E6DBCA"/>
    </a:custClr>
    <a:custClr name="Signal Green">
      <a:srgbClr val="00AF62"/>
    </a:custClr>
    <a:custClr name="Signal Red">
      <a:srgbClr val="D93B2B"/>
    </a:custClr>
  </a:custClrLst>
  <a:extLst>
    <a:ext uri="{05A4C25C-085E-4340-85A3-A5531E510DB2}">
      <thm15:themeFamily xmlns:thm15="http://schemas.microsoft.com/office/thememl/2012/main" name="Loyens Loeff" id="{475E9E1E-3078-4CDF-A012-0E9CE224CEA2}" vid="{0F7051A8-4D85-4866-A237-1735827B2D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D1C6B0-862B-47E1-A7DA-8717259B1128}">
  <we:reference id="d2164860-9689-45e3-a1e5-90c76032056e" version="2.0.0.4"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templateName":"Presentation 16x9 - blank (1)","templateDescription":"","enableDocumentContentUpdater":false,"version":"2.0"}]]></TemplafyTemplateConfiguration>
</file>

<file path=customXml/itemProps1.xml><?xml version="1.0" encoding="utf-8"?>
<ds:datastoreItem xmlns:ds="http://schemas.openxmlformats.org/officeDocument/2006/customXml" ds:itemID="{4736A3C8-E5F8-43D4-8D74-066F25F82556}">
  <ds:schemaRefs/>
</ds:datastoreItem>
</file>

<file path=customXml/itemProps2.xml><?xml version="1.0" encoding="utf-8"?>
<ds:datastoreItem xmlns:ds="http://schemas.openxmlformats.org/officeDocument/2006/customXml" ds:itemID="{04E072CB-998D-4BE1-B81D-1B545419D043}">
  <ds:schemaRefs/>
</ds:datastoreItem>
</file>

<file path=docProps/app.xml><?xml version="1.0" encoding="utf-8"?>
<Properties xmlns="http://schemas.openxmlformats.org/officeDocument/2006/extended-properties" xmlns:vt="http://schemas.openxmlformats.org/officeDocument/2006/docPropsVTypes">
  <TotalTime>0</TotalTime>
  <Words>6180</Words>
  <Application>Microsoft Office PowerPoint</Application>
  <PresentationFormat>Widescreen</PresentationFormat>
  <Paragraphs>537</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Calibri</vt:lpstr>
      <vt:lpstr>Courier New</vt:lpstr>
      <vt:lpstr>HelveticaLTStd-Obl</vt:lpstr>
      <vt:lpstr>HelveticaLTStd-Roman</vt:lpstr>
      <vt:lpstr>Wingdings</vt:lpstr>
      <vt:lpstr>Loyens Loeff</vt:lpstr>
      <vt:lpstr>Nouvelle taxe sur les plus-values:  impact sur les structures de private equity   Nouveau régime carried interest</vt:lpstr>
      <vt:lpstr>Nouvelle taxe sur les plus-values:  impact sur les structures private equity</vt:lpstr>
      <vt:lpstr>Nouvelle taxe sur les plus-values – contextualisation</vt:lpstr>
      <vt:lpstr>Nouvelle taxe sur les plus-values – notion d’OPCA</vt:lpstr>
      <vt:lpstr>Nouvelle taxe sur les plus-values – notion d’OPCA</vt:lpstr>
      <vt:lpstr>Nouvelle taxe sur les plus-values – notion d’OPCA</vt:lpstr>
      <vt:lpstr>Nouvelle taxe sur les plus-values – OPCA statutaires</vt:lpstr>
      <vt:lpstr>Nouvelle taxe sur les plus-values – OPCA statutaires</vt:lpstr>
      <vt:lpstr>Nouvelle taxe sur les plus-values – OPCA statutaires</vt:lpstr>
      <vt:lpstr>Nouvelle taxe sur les plus-values – OPCA statutaires</vt:lpstr>
      <vt:lpstr>Nouvelle taxe sur les plus-values – OPCA statutaires</vt:lpstr>
      <vt:lpstr>Nouvelle taxe sur les plus-values – OPCA statutaires</vt:lpstr>
      <vt:lpstr>Nouvelle taxe sur les plus-values – OPCA statutaires</vt:lpstr>
      <vt:lpstr>Nouvelle taxe sur les plus-values – OPCA statutaires</vt:lpstr>
      <vt:lpstr>Nouvelle taxe sur les plus-values – OPCA statutaires</vt:lpstr>
      <vt:lpstr>Nouvelle taxe sur les plus-values – OPCA contractuels</vt:lpstr>
      <vt:lpstr>Nouvelle taxe sur les plus-values – OPCA contractuels</vt:lpstr>
      <vt:lpstr>Nouvelle taxe sur les plus-values – réorganisations d’OPCA</vt:lpstr>
      <vt:lpstr>Nouveau régime carried interest</vt:lpstr>
      <vt:lpstr>Nouveau régime carried interest</vt:lpstr>
      <vt:lpstr>Nouveau régime carried interest</vt:lpstr>
      <vt:lpstr>Nouveau régime carried interest</vt:lpstr>
      <vt:lpstr>Nouveau régime carried interest – situation antérieure</vt:lpstr>
      <vt:lpstr>Nouveau régime carried interest – caractéristiques principales</vt:lpstr>
      <vt:lpstr>Nouveau régime carried interest – objectifs du législateur</vt:lpstr>
      <vt:lpstr>Nouveau régime carried interest – questions spécifiques</vt:lpstr>
      <vt:lpstr>Nouveau régime carried interest – questions spécifiques</vt:lpstr>
      <vt:lpstr>Nouveau régime carried interest – questions spécifiques</vt:lpstr>
      <vt:lpstr>Nouveau régime carried interest – questions spécifiques</vt:lpstr>
      <vt:lpstr>Nouveau régime carried interest – questions spécifiques</vt:lpstr>
      <vt:lpstr>Nouveau régime carried interest – perception de l’impôt</vt:lpstr>
      <vt:lpstr>Nouveau régime carried interest – adaptations techniques</vt:lpstr>
      <vt:lpstr>Nouveau régime carried interest – entrée en vigueur</vt:lpstr>
      <vt:lpstr>Nouveau régime carried interest – détermination du rendement (dis)proportionné</vt:lpstr>
      <vt:lpstr>Nouveau régime carried interest – détermination du rendement (dis)proportionné</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Berit Paterson</dc:creator>
  <cp:lastModifiedBy>Nicolas Bertrand</cp:lastModifiedBy>
  <cp:revision>15</cp:revision>
  <dcterms:created xsi:type="dcterms:W3CDTF">2025-09-22T08:16:02Z</dcterms:created>
  <dcterms:modified xsi:type="dcterms:W3CDTF">2026-01-13T07:50:04Z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2025-09-01T10:35:30</vt:lpwstr>
  </property>
  <property fmtid="{D5CDD505-2E9C-101B-9397-08002B2CF9AE}" pid="3" name="TemplafyTenantId">
    <vt:lpwstr>loyensloeff</vt:lpwstr>
  </property>
  <property fmtid="{D5CDD505-2E9C-101B-9397-08002B2CF9AE}" pid="4" name="TemplafyTemplateId">
    <vt:lpwstr>1264985800284045656</vt:lpwstr>
  </property>
  <property fmtid="{D5CDD505-2E9C-101B-9397-08002B2CF9AE}" pid="5" name="TemplafyUserProfileId">
    <vt:lpwstr>1136020739867804966</vt:lpwstr>
  </property>
  <property fmtid="{D5CDD505-2E9C-101B-9397-08002B2CF9AE}" pid="6" name="TemplafyFromBlank">
    <vt:bool>true</vt:bool>
  </property>
</Properties>
</file>