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0" r:id="rId3"/>
  </p:sldMasterIdLst>
  <p:notesMasterIdLst>
    <p:notesMasterId r:id="rId130"/>
  </p:notesMasterIdLst>
  <p:sldIdLst>
    <p:sldId id="290" r:id="rId4"/>
    <p:sldId id="2147470836" r:id="rId5"/>
    <p:sldId id="291" r:id="rId6"/>
    <p:sldId id="617" r:id="rId7"/>
    <p:sldId id="618" r:id="rId8"/>
    <p:sldId id="620" r:id="rId9"/>
    <p:sldId id="629" r:id="rId10"/>
    <p:sldId id="630" r:id="rId11"/>
    <p:sldId id="2147470747" r:id="rId12"/>
    <p:sldId id="2147470745" r:id="rId13"/>
    <p:sldId id="2147470755" r:id="rId14"/>
    <p:sldId id="2147470749" r:id="rId15"/>
    <p:sldId id="2147470752" r:id="rId16"/>
    <p:sldId id="2147470754" r:id="rId17"/>
    <p:sldId id="2147470751" r:id="rId18"/>
    <p:sldId id="2147470756" r:id="rId19"/>
    <p:sldId id="2147470748" r:id="rId20"/>
    <p:sldId id="293" r:id="rId21"/>
    <p:sldId id="2147470759" r:id="rId22"/>
    <p:sldId id="289" r:id="rId23"/>
    <p:sldId id="294" r:id="rId24"/>
    <p:sldId id="295" r:id="rId25"/>
    <p:sldId id="299" r:id="rId26"/>
    <p:sldId id="297" r:id="rId27"/>
    <p:sldId id="2147470761" r:id="rId28"/>
    <p:sldId id="2147470762" r:id="rId29"/>
    <p:sldId id="2147470763" r:id="rId30"/>
    <p:sldId id="296" r:id="rId31"/>
    <p:sldId id="2147470764" r:id="rId32"/>
    <p:sldId id="2147470773" r:id="rId33"/>
    <p:sldId id="2147470828" r:id="rId34"/>
    <p:sldId id="2147470829" r:id="rId35"/>
    <p:sldId id="2147470830" r:id="rId36"/>
    <p:sldId id="2147470831" r:id="rId37"/>
    <p:sldId id="2147470832" r:id="rId38"/>
    <p:sldId id="298" r:id="rId39"/>
    <p:sldId id="2147470833" r:id="rId40"/>
    <p:sldId id="300" r:id="rId41"/>
    <p:sldId id="2147470834" r:id="rId42"/>
    <p:sldId id="2147470835" r:id="rId43"/>
    <p:sldId id="2147470772" r:id="rId44"/>
    <p:sldId id="2147470837" r:id="rId45"/>
    <p:sldId id="2147470838" r:id="rId46"/>
    <p:sldId id="2147470839" r:id="rId47"/>
    <p:sldId id="2147470840" r:id="rId48"/>
    <p:sldId id="2147470793" r:id="rId49"/>
    <p:sldId id="420" r:id="rId50"/>
    <p:sldId id="2147470796" r:id="rId51"/>
    <p:sldId id="376" r:id="rId52"/>
    <p:sldId id="384" r:id="rId53"/>
    <p:sldId id="406" r:id="rId54"/>
    <p:sldId id="388" r:id="rId55"/>
    <p:sldId id="382" r:id="rId56"/>
    <p:sldId id="417" r:id="rId57"/>
    <p:sldId id="394" r:id="rId58"/>
    <p:sldId id="418" r:id="rId59"/>
    <p:sldId id="411" r:id="rId60"/>
    <p:sldId id="412" r:id="rId61"/>
    <p:sldId id="385" r:id="rId62"/>
    <p:sldId id="410" r:id="rId63"/>
    <p:sldId id="426" r:id="rId64"/>
    <p:sldId id="415" r:id="rId65"/>
    <p:sldId id="416" r:id="rId66"/>
    <p:sldId id="413" r:id="rId67"/>
    <p:sldId id="414" r:id="rId68"/>
    <p:sldId id="421" r:id="rId69"/>
    <p:sldId id="422" r:id="rId70"/>
    <p:sldId id="423" r:id="rId71"/>
    <p:sldId id="424" r:id="rId72"/>
    <p:sldId id="381" r:id="rId73"/>
    <p:sldId id="2147470797" r:id="rId74"/>
    <p:sldId id="383" r:id="rId75"/>
    <p:sldId id="389" r:id="rId76"/>
    <p:sldId id="390" r:id="rId77"/>
    <p:sldId id="391" r:id="rId78"/>
    <p:sldId id="427" r:id="rId79"/>
    <p:sldId id="2147470798" r:id="rId80"/>
    <p:sldId id="2147470800" r:id="rId81"/>
    <p:sldId id="257" r:id="rId82"/>
    <p:sldId id="305" r:id="rId83"/>
    <p:sldId id="304" r:id="rId84"/>
    <p:sldId id="268" r:id="rId85"/>
    <p:sldId id="270" r:id="rId86"/>
    <p:sldId id="271" r:id="rId87"/>
    <p:sldId id="272" r:id="rId88"/>
    <p:sldId id="273" r:id="rId89"/>
    <p:sldId id="274" r:id="rId90"/>
    <p:sldId id="267" r:id="rId91"/>
    <p:sldId id="266" r:id="rId92"/>
    <p:sldId id="260" r:id="rId93"/>
    <p:sldId id="261" r:id="rId94"/>
    <p:sldId id="258" r:id="rId95"/>
    <p:sldId id="259" r:id="rId96"/>
    <p:sldId id="262" r:id="rId97"/>
    <p:sldId id="263" r:id="rId98"/>
    <p:sldId id="264" r:id="rId99"/>
    <p:sldId id="269" r:id="rId100"/>
    <p:sldId id="301" r:id="rId101"/>
    <p:sldId id="302" r:id="rId102"/>
    <p:sldId id="303" r:id="rId103"/>
    <p:sldId id="306" r:id="rId104"/>
    <p:sldId id="2147470824" r:id="rId105"/>
    <p:sldId id="2147470825" r:id="rId106"/>
    <p:sldId id="2147470802" r:id="rId107"/>
    <p:sldId id="2147470803" r:id="rId108"/>
    <p:sldId id="2147470804" r:id="rId109"/>
    <p:sldId id="2147470805" r:id="rId110"/>
    <p:sldId id="2147470806" r:id="rId111"/>
    <p:sldId id="2147470807" r:id="rId112"/>
    <p:sldId id="2147470808" r:id="rId113"/>
    <p:sldId id="2147470809" r:id="rId114"/>
    <p:sldId id="2147470810" r:id="rId115"/>
    <p:sldId id="2147470811" r:id="rId116"/>
    <p:sldId id="2147470812" r:id="rId117"/>
    <p:sldId id="2147470813" r:id="rId118"/>
    <p:sldId id="2147470814" r:id="rId119"/>
    <p:sldId id="2147470815" r:id="rId120"/>
    <p:sldId id="2147470816" r:id="rId121"/>
    <p:sldId id="2147470817" r:id="rId122"/>
    <p:sldId id="2147470818" r:id="rId123"/>
    <p:sldId id="2147470819" r:id="rId124"/>
    <p:sldId id="2147470820" r:id="rId125"/>
    <p:sldId id="2147470821" r:id="rId126"/>
    <p:sldId id="2147470822" r:id="rId127"/>
    <p:sldId id="2147470823" r:id="rId128"/>
    <p:sldId id="2147470827"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556E37-4A7A-9D56-14B4-08AD32C223B3}" name="Frank Pötgens" initials="FP" userId="S::frank.potgens@debrauw.com::36beb441-c01d-406e-9915-ce62d030ca04" providerId="AD"/>
  <p188:author id="{945C183C-BEFE-3698-A910-55CA3A787EE3}" name="Griet Vanden Abeele" initials="GVA" userId="S::griet.vandenabeele@tiberghien.com::9603ddce-fe93-4e22-949e-0381191b86cb" providerId="AD"/>
  <p188:author id="{5367E84B-6E08-B6D5-59E3-92C676BA6DA6}" name="van Eijk, Pepijn" initials="vEP" userId="S::vanEijk.Pepijn@kpmg.com::5f9d4222-7967-4033-99e8-b3d7dc952574" providerId="AD"/>
  <p188:author id="{F2063EE5-9328-DC34-823E-18B9FEE0292C}" name="Werner HUYGEN" initials="WH" userId="a3e0f93cb64efccf" providerId="Windows Live"/>
  <p188:author id="{4F689DF0-F063-3047-C799-54A2316BCF86}" name="Martijn Verwijs" initials="MV" userId="S::martijn.verwijs@asml.com::c48ccff1-e80a-4894-84d5-79897efe81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737"/>
    <a:srgbClr val="0091DA"/>
    <a:srgbClr val="7030A0"/>
    <a:srgbClr val="0226AA"/>
    <a:srgbClr val="011357"/>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286" autoAdjust="0"/>
  </p:normalViewPr>
  <p:slideViewPr>
    <p:cSldViewPr snapToGrid="0">
      <p:cViewPr varScale="1">
        <p:scale>
          <a:sx n="107" d="100"/>
          <a:sy n="107" d="100"/>
        </p:scale>
        <p:origin x="128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5"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2.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b="1"/>
              <a:t>Aantal MAP-zaken wereldwijd - sinds 2016</a:t>
            </a:r>
            <a:endParaRPr lang="nl-NL" b="1" baseline="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Wereldwijd!$J$72</c:f>
              <c:strCache>
                <c:ptCount val="1"/>
                <c:pt idx="0">
                  <c:v>1-jan</c:v>
                </c:pt>
              </c:strCache>
            </c:strRef>
          </c:tx>
          <c:spPr>
            <a:solidFill>
              <a:schemeClr val="accent1"/>
            </a:solidFill>
            <a:ln>
              <a:noFill/>
            </a:ln>
            <a:effectLst/>
          </c:spPr>
          <c:invertIfNegative val="0"/>
          <c:cat>
            <c:numRef>
              <c:f>Wereldwijd!$K$71:$Q$71</c:f>
              <c:numCache>
                <c:formatCode>General</c:formatCode>
                <c:ptCount val="7"/>
                <c:pt idx="0">
                  <c:v>2016</c:v>
                </c:pt>
                <c:pt idx="1">
                  <c:v>2017</c:v>
                </c:pt>
                <c:pt idx="2">
                  <c:v>2018</c:v>
                </c:pt>
                <c:pt idx="3">
                  <c:v>2019</c:v>
                </c:pt>
                <c:pt idx="4">
                  <c:v>2020</c:v>
                </c:pt>
                <c:pt idx="5">
                  <c:v>2021</c:v>
                </c:pt>
                <c:pt idx="6">
                  <c:v>2022</c:v>
                </c:pt>
              </c:numCache>
            </c:numRef>
          </c:cat>
          <c:val>
            <c:numRef>
              <c:f>Wereldwijd!$K$72:$Q$72</c:f>
              <c:numCache>
                <c:formatCode>#,##0</c:formatCode>
                <c:ptCount val="7"/>
                <c:pt idx="0">
                  <c:v>0</c:v>
                </c:pt>
                <c:pt idx="1">
                  <c:v>1187</c:v>
                </c:pt>
                <c:pt idx="2">
                  <c:v>2338</c:v>
                </c:pt>
                <c:pt idx="3">
                  <c:v>3721</c:v>
                </c:pt>
                <c:pt idx="4">
                  <c:v>3899</c:v>
                </c:pt>
                <c:pt idx="5">
                  <c:v>4644</c:v>
                </c:pt>
                <c:pt idx="6">
                  <c:v>4990</c:v>
                </c:pt>
              </c:numCache>
            </c:numRef>
          </c:val>
          <c:extLst>
            <c:ext xmlns:c16="http://schemas.microsoft.com/office/drawing/2014/chart" uri="{C3380CC4-5D6E-409C-BE32-E72D297353CC}">
              <c16:uniqueId val="{00000000-96EB-4B97-8340-A11F986B0477}"/>
            </c:ext>
          </c:extLst>
        </c:ser>
        <c:ser>
          <c:idx val="3"/>
          <c:order val="3"/>
          <c:tx>
            <c:strRef>
              <c:f>Wereldwijd!$J$75</c:f>
              <c:strCache>
                <c:ptCount val="1"/>
                <c:pt idx="0">
                  <c:v>31-dec</c:v>
                </c:pt>
              </c:strCache>
            </c:strRef>
          </c:tx>
          <c:spPr>
            <a:solidFill>
              <a:schemeClr val="accent4"/>
            </a:solidFill>
            <a:ln>
              <a:noFill/>
            </a:ln>
            <a:effectLst/>
          </c:spPr>
          <c:invertIfNegative val="0"/>
          <c:cat>
            <c:numRef>
              <c:f>Wereldwijd!$K$71:$Q$71</c:f>
              <c:numCache>
                <c:formatCode>General</c:formatCode>
                <c:ptCount val="7"/>
                <c:pt idx="0">
                  <c:v>2016</c:v>
                </c:pt>
                <c:pt idx="1">
                  <c:v>2017</c:v>
                </c:pt>
                <c:pt idx="2">
                  <c:v>2018</c:v>
                </c:pt>
                <c:pt idx="3">
                  <c:v>2019</c:v>
                </c:pt>
                <c:pt idx="4">
                  <c:v>2020</c:v>
                </c:pt>
                <c:pt idx="5">
                  <c:v>2021</c:v>
                </c:pt>
                <c:pt idx="6">
                  <c:v>2022</c:v>
                </c:pt>
              </c:numCache>
            </c:numRef>
          </c:cat>
          <c:val>
            <c:numRef>
              <c:f>Wereldwijd!$K$75:$Q$75</c:f>
              <c:numCache>
                <c:formatCode>#,##0</c:formatCode>
                <c:ptCount val="7"/>
                <c:pt idx="0">
                  <c:v>1143</c:v>
                </c:pt>
                <c:pt idx="1">
                  <c:v>2282</c:v>
                </c:pt>
                <c:pt idx="2">
                  <c:v>3250</c:v>
                </c:pt>
                <c:pt idx="3">
                  <c:v>4524</c:v>
                </c:pt>
                <c:pt idx="4">
                  <c:v>4682</c:v>
                </c:pt>
                <c:pt idx="5">
                  <c:v>4976</c:v>
                </c:pt>
                <c:pt idx="6">
                  <c:v>5398</c:v>
                </c:pt>
              </c:numCache>
            </c:numRef>
          </c:val>
          <c:extLst>
            <c:ext xmlns:c16="http://schemas.microsoft.com/office/drawing/2014/chart" uri="{C3380CC4-5D6E-409C-BE32-E72D297353CC}">
              <c16:uniqueId val="{00000001-96EB-4B97-8340-A11F986B0477}"/>
            </c:ext>
          </c:extLst>
        </c:ser>
        <c:dLbls>
          <c:showLegendKey val="0"/>
          <c:showVal val="0"/>
          <c:showCatName val="0"/>
          <c:showSerName val="0"/>
          <c:showPercent val="0"/>
          <c:showBubbleSize val="0"/>
        </c:dLbls>
        <c:gapWidth val="219"/>
        <c:axId val="555909920"/>
        <c:axId val="555916192"/>
      </c:barChart>
      <c:lineChart>
        <c:grouping val="standard"/>
        <c:varyColors val="0"/>
        <c:ser>
          <c:idx val="1"/>
          <c:order val="1"/>
          <c:tx>
            <c:strRef>
              <c:f>Wereldwijd!$J$73</c:f>
              <c:strCache>
                <c:ptCount val="1"/>
                <c:pt idx="0">
                  <c:v>Nieuw</c:v>
                </c:pt>
              </c:strCache>
            </c:strRef>
          </c:tx>
          <c:spPr>
            <a:ln w="28575" cap="rnd">
              <a:solidFill>
                <a:schemeClr val="accent2"/>
              </a:solidFill>
              <a:round/>
            </a:ln>
            <a:effectLst/>
          </c:spPr>
          <c:marker>
            <c:symbol val="none"/>
          </c:marker>
          <c:cat>
            <c:numRef>
              <c:f>Wereldwijd!$K$71:$Q$71</c:f>
              <c:numCache>
                <c:formatCode>General</c:formatCode>
                <c:ptCount val="7"/>
                <c:pt idx="0">
                  <c:v>2016</c:v>
                </c:pt>
                <c:pt idx="1">
                  <c:v>2017</c:v>
                </c:pt>
                <c:pt idx="2">
                  <c:v>2018</c:v>
                </c:pt>
                <c:pt idx="3">
                  <c:v>2019</c:v>
                </c:pt>
                <c:pt idx="4">
                  <c:v>2020</c:v>
                </c:pt>
                <c:pt idx="5">
                  <c:v>2021</c:v>
                </c:pt>
                <c:pt idx="6">
                  <c:v>2022</c:v>
                </c:pt>
              </c:numCache>
            </c:numRef>
          </c:cat>
          <c:val>
            <c:numRef>
              <c:f>Wereldwijd!$K$73:$Q$73</c:f>
              <c:numCache>
                <c:formatCode>#,##0</c:formatCode>
                <c:ptCount val="7"/>
                <c:pt idx="0">
                  <c:v>1496</c:v>
                </c:pt>
                <c:pt idx="1">
                  <c:v>2076</c:v>
                </c:pt>
                <c:pt idx="2">
                  <c:v>2385</c:v>
                </c:pt>
                <c:pt idx="3">
                  <c:v>2690</c:v>
                </c:pt>
                <c:pt idx="4">
                  <c:v>2508</c:v>
                </c:pt>
                <c:pt idx="5">
                  <c:v>2423</c:v>
                </c:pt>
                <c:pt idx="6">
                  <c:v>2494</c:v>
                </c:pt>
              </c:numCache>
            </c:numRef>
          </c:val>
          <c:smooth val="0"/>
          <c:extLst>
            <c:ext xmlns:c16="http://schemas.microsoft.com/office/drawing/2014/chart" uri="{C3380CC4-5D6E-409C-BE32-E72D297353CC}">
              <c16:uniqueId val="{00000002-96EB-4B97-8340-A11F986B0477}"/>
            </c:ext>
          </c:extLst>
        </c:ser>
        <c:ser>
          <c:idx val="2"/>
          <c:order val="2"/>
          <c:tx>
            <c:strRef>
              <c:f>Wereldwijd!$J$74</c:f>
              <c:strCache>
                <c:ptCount val="1"/>
                <c:pt idx="0">
                  <c:v>Opgelost</c:v>
                </c:pt>
              </c:strCache>
            </c:strRef>
          </c:tx>
          <c:spPr>
            <a:ln w="28575" cap="rnd">
              <a:solidFill>
                <a:schemeClr val="accent3"/>
              </a:solidFill>
              <a:round/>
            </a:ln>
            <a:effectLst/>
          </c:spPr>
          <c:marker>
            <c:symbol val="none"/>
          </c:marker>
          <c:cat>
            <c:numRef>
              <c:f>Wereldwijd!$K$71:$Q$71</c:f>
              <c:numCache>
                <c:formatCode>General</c:formatCode>
                <c:ptCount val="7"/>
                <c:pt idx="0">
                  <c:v>2016</c:v>
                </c:pt>
                <c:pt idx="1">
                  <c:v>2017</c:v>
                </c:pt>
                <c:pt idx="2">
                  <c:v>2018</c:v>
                </c:pt>
                <c:pt idx="3">
                  <c:v>2019</c:v>
                </c:pt>
                <c:pt idx="4">
                  <c:v>2020</c:v>
                </c:pt>
                <c:pt idx="5">
                  <c:v>2021</c:v>
                </c:pt>
                <c:pt idx="6">
                  <c:v>2022</c:v>
                </c:pt>
              </c:numCache>
            </c:numRef>
          </c:cat>
          <c:val>
            <c:numRef>
              <c:f>Wereldwijd!$K$74:$Q$74</c:f>
              <c:numCache>
                <c:formatCode>#,##0</c:formatCode>
                <c:ptCount val="7"/>
                <c:pt idx="0">
                  <c:v>353</c:v>
                </c:pt>
                <c:pt idx="1">
                  <c:v>981</c:v>
                </c:pt>
                <c:pt idx="2">
                  <c:v>1473</c:v>
                </c:pt>
                <c:pt idx="3">
                  <c:v>1887</c:v>
                </c:pt>
                <c:pt idx="4">
                  <c:v>1725</c:v>
                </c:pt>
                <c:pt idx="5">
                  <c:v>2092</c:v>
                </c:pt>
                <c:pt idx="6">
                  <c:v>2086</c:v>
                </c:pt>
              </c:numCache>
            </c:numRef>
          </c:val>
          <c:smooth val="0"/>
          <c:extLst>
            <c:ext xmlns:c16="http://schemas.microsoft.com/office/drawing/2014/chart" uri="{C3380CC4-5D6E-409C-BE32-E72D297353CC}">
              <c16:uniqueId val="{00000003-96EB-4B97-8340-A11F986B0477}"/>
            </c:ext>
          </c:extLst>
        </c:ser>
        <c:dLbls>
          <c:showLegendKey val="0"/>
          <c:showVal val="0"/>
          <c:showCatName val="0"/>
          <c:showSerName val="0"/>
          <c:showPercent val="0"/>
          <c:showBubbleSize val="0"/>
        </c:dLbls>
        <c:marker val="1"/>
        <c:smooth val="0"/>
        <c:axId val="555909920"/>
        <c:axId val="555916192"/>
      </c:lineChart>
      <c:catAx>
        <c:axId val="55590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555916192"/>
        <c:crosses val="autoZero"/>
        <c:auto val="1"/>
        <c:lblAlgn val="ctr"/>
        <c:lblOffset val="100"/>
        <c:noMultiLvlLbl val="0"/>
      </c:catAx>
      <c:valAx>
        <c:axId val="555916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555909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b="1" dirty="0"/>
              <a:t>Aantal MAP-zaken wereldwijd - totaal</a:t>
            </a:r>
            <a:endParaRPr lang="nl-NL" b="1" baseline="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Wereldwijd!$A$80</c:f>
              <c:strCache>
                <c:ptCount val="1"/>
                <c:pt idx="0">
                  <c:v>1-jan</c:v>
                </c:pt>
              </c:strCache>
            </c:strRef>
          </c:tx>
          <c:spPr>
            <a:solidFill>
              <a:schemeClr val="accent2"/>
            </a:solidFill>
            <a:ln>
              <a:noFill/>
            </a:ln>
            <a:effectLst/>
          </c:spPr>
          <c:invertIfNegative val="0"/>
          <c:cat>
            <c:numRef>
              <c:f>Wereldwijd!$B$79:$H$79</c:f>
              <c:numCache>
                <c:formatCode>General</c:formatCode>
                <c:ptCount val="7"/>
                <c:pt idx="0">
                  <c:v>2016</c:v>
                </c:pt>
                <c:pt idx="1">
                  <c:v>2017</c:v>
                </c:pt>
                <c:pt idx="2">
                  <c:v>2018</c:v>
                </c:pt>
                <c:pt idx="3">
                  <c:v>2019</c:v>
                </c:pt>
                <c:pt idx="4">
                  <c:v>2020</c:v>
                </c:pt>
                <c:pt idx="5">
                  <c:v>2021</c:v>
                </c:pt>
                <c:pt idx="6">
                  <c:v>2022</c:v>
                </c:pt>
              </c:numCache>
            </c:numRef>
          </c:cat>
          <c:val>
            <c:numRef>
              <c:f>Wereldwijd!$B$80:$H$80</c:f>
              <c:numCache>
                <c:formatCode>#,##0</c:formatCode>
                <c:ptCount val="7"/>
                <c:pt idx="0">
                  <c:v>8002</c:v>
                </c:pt>
                <c:pt idx="1">
                  <c:v>7501</c:v>
                </c:pt>
                <c:pt idx="2">
                  <c:v>6924</c:v>
                </c:pt>
                <c:pt idx="3">
                  <c:v>7086</c:v>
                </c:pt>
                <c:pt idx="4">
                  <c:v>6348</c:v>
                </c:pt>
                <c:pt idx="5">
                  <c:v>6421</c:v>
                </c:pt>
                <c:pt idx="6">
                  <c:v>6297</c:v>
                </c:pt>
              </c:numCache>
            </c:numRef>
          </c:val>
          <c:extLst>
            <c:ext xmlns:c16="http://schemas.microsoft.com/office/drawing/2014/chart" uri="{C3380CC4-5D6E-409C-BE32-E72D297353CC}">
              <c16:uniqueId val="{00000000-07FC-4DB6-A799-93E1CCCFEC7A}"/>
            </c:ext>
          </c:extLst>
        </c:ser>
        <c:ser>
          <c:idx val="3"/>
          <c:order val="3"/>
          <c:tx>
            <c:strRef>
              <c:f>Wereldwijd!$A$83</c:f>
              <c:strCache>
                <c:ptCount val="1"/>
                <c:pt idx="0">
                  <c:v>31-dec</c:v>
                </c:pt>
              </c:strCache>
            </c:strRef>
          </c:tx>
          <c:spPr>
            <a:solidFill>
              <a:schemeClr val="accent2">
                <a:lumMod val="60000"/>
              </a:schemeClr>
            </a:solidFill>
            <a:ln>
              <a:noFill/>
            </a:ln>
            <a:effectLst/>
          </c:spPr>
          <c:invertIfNegative val="0"/>
          <c:cat>
            <c:numRef>
              <c:f>Wereldwijd!$B$79:$H$79</c:f>
              <c:numCache>
                <c:formatCode>General</c:formatCode>
                <c:ptCount val="7"/>
                <c:pt idx="0">
                  <c:v>2016</c:v>
                </c:pt>
                <c:pt idx="1">
                  <c:v>2017</c:v>
                </c:pt>
                <c:pt idx="2">
                  <c:v>2018</c:v>
                </c:pt>
                <c:pt idx="3">
                  <c:v>2019</c:v>
                </c:pt>
                <c:pt idx="4">
                  <c:v>2020</c:v>
                </c:pt>
                <c:pt idx="5">
                  <c:v>2021</c:v>
                </c:pt>
                <c:pt idx="6">
                  <c:v>2022</c:v>
                </c:pt>
              </c:numCache>
            </c:numRef>
          </c:cat>
          <c:val>
            <c:numRef>
              <c:f>Wereldwijd!$B$83:$H$83</c:f>
              <c:numCache>
                <c:formatCode>#,##0</c:formatCode>
                <c:ptCount val="7"/>
                <c:pt idx="0">
                  <c:v>7190</c:v>
                </c:pt>
                <c:pt idx="1">
                  <c:v>6831</c:v>
                </c:pt>
                <c:pt idx="2">
                  <c:v>6614</c:v>
                </c:pt>
                <c:pt idx="3">
                  <c:v>6955</c:v>
                </c:pt>
                <c:pt idx="4">
                  <c:v>6478</c:v>
                </c:pt>
                <c:pt idx="5">
                  <c:v>6302</c:v>
                </c:pt>
                <c:pt idx="6">
                  <c:v>6416</c:v>
                </c:pt>
              </c:numCache>
            </c:numRef>
          </c:val>
          <c:extLst>
            <c:ext xmlns:c16="http://schemas.microsoft.com/office/drawing/2014/chart" uri="{C3380CC4-5D6E-409C-BE32-E72D297353CC}">
              <c16:uniqueId val="{00000001-07FC-4DB6-A799-93E1CCCFEC7A}"/>
            </c:ext>
          </c:extLst>
        </c:ser>
        <c:dLbls>
          <c:showLegendKey val="0"/>
          <c:showVal val="0"/>
          <c:showCatName val="0"/>
          <c:showSerName val="0"/>
          <c:showPercent val="0"/>
          <c:showBubbleSize val="0"/>
        </c:dLbls>
        <c:gapWidth val="219"/>
        <c:axId val="555909920"/>
        <c:axId val="555916192"/>
      </c:barChart>
      <c:lineChart>
        <c:grouping val="standard"/>
        <c:varyColors val="0"/>
        <c:ser>
          <c:idx val="1"/>
          <c:order val="1"/>
          <c:tx>
            <c:strRef>
              <c:f>Wereldwijd!$A$81</c:f>
              <c:strCache>
                <c:ptCount val="1"/>
                <c:pt idx="0">
                  <c:v>Nieuw</c:v>
                </c:pt>
              </c:strCache>
            </c:strRef>
          </c:tx>
          <c:spPr>
            <a:ln w="28575" cap="rnd">
              <a:solidFill>
                <a:schemeClr val="accent4"/>
              </a:solidFill>
              <a:round/>
            </a:ln>
            <a:effectLst/>
          </c:spPr>
          <c:marker>
            <c:symbol val="none"/>
          </c:marker>
          <c:cat>
            <c:numRef>
              <c:f>Wereldwijd!$B$79:$H$79</c:f>
              <c:numCache>
                <c:formatCode>General</c:formatCode>
                <c:ptCount val="7"/>
                <c:pt idx="0">
                  <c:v>2016</c:v>
                </c:pt>
                <c:pt idx="1">
                  <c:v>2017</c:v>
                </c:pt>
                <c:pt idx="2">
                  <c:v>2018</c:v>
                </c:pt>
                <c:pt idx="3">
                  <c:v>2019</c:v>
                </c:pt>
                <c:pt idx="4">
                  <c:v>2020</c:v>
                </c:pt>
                <c:pt idx="5">
                  <c:v>2021</c:v>
                </c:pt>
                <c:pt idx="6">
                  <c:v>2022</c:v>
                </c:pt>
              </c:numCache>
            </c:numRef>
          </c:cat>
          <c:val>
            <c:numRef>
              <c:f>Wereldwijd!$B$81:$H$81</c:f>
              <c:numCache>
                <c:formatCode>#,##0</c:formatCode>
                <c:ptCount val="7"/>
                <c:pt idx="0">
                  <c:v>1496</c:v>
                </c:pt>
                <c:pt idx="1">
                  <c:v>2076</c:v>
                </c:pt>
                <c:pt idx="2">
                  <c:v>2385</c:v>
                </c:pt>
                <c:pt idx="3">
                  <c:v>2690</c:v>
                </c:pt>
                <c:pt idx="4">
                  <c:v>2508</c:v>
                </c:pt>
                <c:pt idx="5">
                  <c:v>2423</c:v>
                </c:pt>
                <c:pt idx="6">
                  <c:v>2494</c:v>
                </c:pt>
              </c:numCache>
            </c:numRef>
          </c:val>
          <c:smooth val="0"/>
          <c:extLst>
            <c:ext xmlns:c16="http://schemas.microsoft.com/office/drawing/2014/chart" uri="{C3380CC4-5D6E-409C-BE32-E72D297353CC}">
              <c16:uniqueId val="{00000002-07FC-4DB6-A799-93E1CCCFEC7A}"/>
            </c:ext>
          </c:extLst>
        </c:ser>
        <c:ser>
          <c:idx val="2"/>
          <c:order val="2"/>
          <c:tx>
            <c:strRef>
              <c:f>Wereldwijd!$A$82</c:f>
              <c:strCache>
                <c:ptCount val="1"/>
                <c:pt idx="0">
                  <c:v>Opgelost</c:v>
                </c:pt>
              </c:strCache>
            </c:strRef>
          </c:tx>
          <c:spPr>
            <a:ln w="28575" cap="rnd">
              <a:solidFill>
                <a:schemeClr val="accent6"/>
              </a:solidFill>
              <a:round/>
            </a:ln>
            <a:effectLst/>
          </c:spPr>
          <c:marker>
            <c:symbol val="none"/>
          </c:marker>
          <c:cat>
            <c:numRef>
              <c:f>Wereldwijd!$B$79:$H$79</c:f>
              <c:numCache>
                <c:formatCode>General</c:formatCode>
                <c:ptCount val="7"/>
                <c:pt idx="0">
                  <c:v>2016</c:v>
                </c:pt>
                <c:pt idx="1">
                  <c:v>2017</c:v>
                </c:pt>
                <c:pt idx="2">
                  <c:v>2018</c:v>
                </c:pt>
                <c:pt idx="3">
                  <c:v>2019</c:v>
                </c:pt>
                <c:pt idx="4">
                  <c:v>2020</c:v>
                </c:pt>
                <c:pt idx="5">
                  <c:v>2021</c:v>
                </c:pt>
                <c:pt idx="6">
                  <c:v>2022</c:v>
                </c:pt>
              </c:numCache>
            </c:numRef>
          </c:cat>
          <c:val>
            <c:numRef>
              <c:f>Wereldwijd!$B$82:$H$82</c:f>
              <c:numCache>
                <c:formatCode>#,##0</c:formatCode>
                <c:ptCount val="7"/>
                <c:pt idx="0">
                  <c:v>2308</c:v>
                </c:pt>
                <c:pt idx="1">
                  <c:v>2745</c:v>
                </c:pt>
                <c:pt idx="2">
                  <c:v>2704</c:v>
                </c:pt>
                <c:pt idx="3">
                  <c:v>2851</c:v>
                </c:pt>
                <c:pt idx="4">
                  <c:v>2378</c:v>
                </c:pt>
                <c:pt idx="5">
                  <c:v>2543</c:v>
                </c:pt>
                <c:pt idx="6">
                  <c:v>2375</c:v>
                </c:pt>
              </c:numCache>
            </c:numRef>
          </c:val>
          <c:smooth val="0"/>
          <c:extLst>
            <c:ext xmlns:c16="http://schemas.microsoft.com/office/drawing/2014/chart" uri="{C3380CC4-5D6E-409C-BE32-E72D297353CC}">
              <c16:uniqueId val="{00000003-07FC-4DB6-A799-93E1CCCFEC7A}"/>
            </c:ext>
          </c:extLst>
        </c:ser>
        <c:dLbls>
          <c:showLegendKey val="0"/>
          <c:showVal val="0"/>
          <c:showCatName val="0"/>
          <c:showSerName val="0"/>
          <c:showPercent val="0"/>
          <c:showBubbleSize val="0"/>
        </c:dLbls>
        <c:marker val="1"/>
        <c:smooth val="0"/>
        <c:axId val="555909920"/>
        <c:axId val="555916192"/>
      </c:lineChart>
      <c:catAx>
        <c:axId val="55590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555916192"/>
        <c:crosses val="autoZero"/>
        <c:auto val="1"/>
        <c:lblAlgn val="ctr"/>
        <c:lblOffset val="100"/>
        <c:noMultiLvlLbl val="0"/>
      </c:catAx>
      <c:valAx>
        <c:axId val="555916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555909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B4682-2FEE-443F-AAA4-33E73F4784F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BE"/>
        </a:p>
      </dgm:t>
    </dgm:pt>
    <dgm:pt modelId="{72BBC14C-F283-4FDC-A1DB-1F6E2519BBB9}">
      <dgm:prSet phldrT="[Text]" custT="1"/>
      <dgm:spPr>
        <a:solidFill>
          <a:schemeClr val="accent4">
            <a:alpha val="90000"/>
          </a:schemeClr>
        </a:solidFill>
        <a:ln>
          <a:solidFill>
            <a:schemeClr val="bg1"/>
          </a:solidFill>
        </a:ln>
      </dgm:spPr>
      <dgm:t>
        <a:bodyPr/>
        <a:lstStyle/>
        <a:p>
          <a:r>
            <a:rPr lang="en-BE" sz="2000" b="1" noProof="0" dirty="0"/>
            <a:t>Can national </a:t>
          </a:r>
          <a:r>
            <a:rPr lang="en-BE" sz="2000" b="1" noProof="0" dirty="0" err="1"/>
            <a:t>GAARs</a:t>
          </a:r>
          <a:r>
            <a:rPr lang="en-BE" sz="2000" b="1" noProof="0" dirty="0"/>
            <a:t> be applied to combat alleged treaty abuse?  </a:t>
          </a:r>
        </a:p>
      </dgm:t>
    </dgm:pt>
    <dgm:pt modelId="{2B32770D-6818-40E6-A031-165876797BE4}" type="parTrans" cxnId="{29D8FAC5-B955-49E1-919B-C22BF311DC58}">
      <dgm:prSet/>
      <dgm:spPr/>
      <dgm:t>
        <a:bodyPr/>
        <a:lstStyle/>
        <a:p>
          <a:endParaRPr lang="en-BE"/>
        </a:p>
      </dgm:t>
    </dgm:pt>
    <dgm:pt modelId="{063983B8-974D-4846-9A26-0A273A6827EF}" type="sibTrans" cxnId="{29D8FAC5-B955-49E1-919B-C22BF311DC58}">
      <dgm:prSet/>
      <dgm:spPr/>
      <dgm:t>
        <a:bodyPr/>
        <a:lstStyle/>
        <a:p>
          <a:endParaRPr lang="en-BE"/>
        </a:p>
      </dgm:t>
    </dgm:pt>
    <dgm:pt modelId="{B74F5C26-119E-4AC4-A2F8-816C5E8998C4}">
      <dgm:prSet phldrT="[Text]" custT="1"/>
      <dgm:spPr>
        <a:solidFill>
          <a:srgbClr val="C00000">
            <a:alpha val="90000"/>
          </a:srgbClr>
        </a:solidFill>
        <a:ln>
          <a:solidFill>
            <a:schemeClr val="bg1"/>
          </a:solidFill>
        </a:ln>
      </dgm:spPr>
      <dgm:t>
        <a:bodyPr/>
        <a:lstStyle/>
        <a:p>
          <a:r>
            <a:rPr lang="en-BE" sz="2000" b="1" noProof="0" dirty="0"/>
            <a:t>What is the relationship between PPT and SAARS in </a:t>
          </a:r>
          <a:r>
            <a:rPr lang="en-BE" sz="2000" b="1" noProof="0" dirty="0" err="1"/>
            <a:t>DTTs</a:t>
          </a:r>
          <a:r>
            <a:rPr lang="en-BE" sz="2000" b="1" noProof="0" dirty="0"/>
            <a:t>?  </a:t>
          </a:r>
        </a:p>
      </dgm:t>
    </dgm:pt>
    <dgm:pt modelId="{4589ABB0-29DD-4117-AD8A-B3D6AE3AD38E}" type="parTrans" cxnId="{41BDB7EA-AA8F-4F4F-A397-86C9346F704D}">
      <dgm:prSet/>
      <dgm:spPr/>
      <dgm:t>
        <a:bodyPr/>
        <a:lstStyle/>
        <a:p>
          <a:endParaRPr lang="en-BE"/>
        </a:p>
      </dgm:t>
    </dgm:pt>
    <dgm:pt modelId="{2724BD56-04F9-4656-AE88-90A74D10AAED}" type="sibTrans" cxnId="{41BDB7EA-AA8F-4F4F-A397-86C9346F704D}">
      <dgm:prSet/>
      <dgm:spPr/>
      <dgm:t>
        <a:bodyPr/>
        <a:lstStyle/>
        <a:p>
          <a:endParaRPr lang="en-BE"/>
        </a:p>
      </dgm:t>
    </dgm:pt>
    <dgm:pt modelId="{9421946A-8294-45DA-B4FD-839368891240}">
      <dgm:prSet phldrT="[Text]" custT="1"/>
      <dgm:spPr>
        <a:solidFill>
          <a:srgbClr val="FFC000">
            <a:alpha val="90000"/>
          </a:srgbClr>
        </a:solidFill>
        <a:ln w="12700" cap="flat" cmpd="sng" algn="ctr">
          <a:solidFill>
            <a:prstClr val="white"/>
          </a:solidFill>
          <a:prstDash val="solid"/>
          <a:miter lim="800000"/>
        </a:ln>
        <a:effectLst/>
      </dgm:spPr>
      <dgm:t>
        <a:bodyPr spcFirstLastPara="0" vert="horz" wrap="square" lIns="410913" tIns="50800" rIns="50800" bIns="50800" numCol="1" spcCol="1270" anchor="ctr" anchorCtr="0"/>
        <a:lstStyle/>
        <a:p>
          <a:pPr marL="0" lvl="0" indent="0" algn="l" defTabSz="8890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   How to apply the PPT?</a:t>
          </a:r>
          <a:r>
            <a:rPr lang="nl-BE" sz="2000" b="1" kern="1200" noProof="0" dirty="0">
              <a:solidFill>
                <a:prstClr val="white"/>
              </a:solidFill>
              <a:latin typeface="Calibri" panose="020F0502020204030204"/>
              <a:ea typeface="+mn-ea"/>
              <a:cs typeface="+mn-cs"/>
            </a:rPr>
            <a:t> </a:t>
          </a:r>
          <a:endParaRPr lang="en-US" sz="2000" b="1" kern="1200" dirty="0">
            <a:solidFill>
              <a:prstClr val="white"/>
            </a:solidFill>
            <a:latin typeface="Calibri" panose="020F0502020204030204"/>
            <a:ea typeface="+mn-ea"/>
            <a:cs typeface="+mn-cs"/>
          </a:endParaRPr>
        </a:p>
      </dgm:t>
    </dgm:pt>
    <dgm:pt modelId="{90B4BC9C-FF19-4D6B-89D4-20B84766A9BB}" type="parTrans" cxnId="{0415A9F9-221A-4AE0-8CD0-9642DE952239}">
      <dgm:prSet/>
      <dgm:spPr/>
      <dgm:t>
        <a:bodyPr/>
        <a:lstStyle/>
        <a:p>
          <a:endParaRPr lang="en-BE"/>
        </a:p>
      </dgm:t>
    </dgm:pt>
    <dgm:pt modelId="{AB4D9C18-BF46-4DE9-B0DD-D683655C28C0}" type="sibTrans" cxnId="{0415A9F9-221A-4AE0-8CD0-9642DE952239}">
      <dgm:prSet/>
      <dgm:spPr/>
      <dgm:t>
        <a:bodyPr/>
        <a:lstStyle/>
        <a:p>
          <a:endParaRPr lang="en-BE"/>
        </a:p>
      </dgm:t>
    </dgm:pt>
    <dgm:pt modelId="{1B80276C-D533-4061-9B7D-4B5B0EF5F1DB}">
      <dgm:prSet custT="1"/>
      <dgm:spPr>
        <a:solidFill>
          <a:srgbClr val="C00000">
            <a:alpha val="90000"/>
          </a:srgbClr>
        </a:solidFill>
        <a:ln w="12700" cap="flat" cmpd="sng" algn="ctr">
          <a:solidFill>
            <a:prstClr val="white"/>
          </a:solidFill>
          <a:prstDash val="solid"/>
          <a:miter lim="800000"/>
        </a:ln>
        <a:effectLst/>
      </dgm:spPr>
      <dgm:t>
        <a:bodyPr spcFirstLastPara="0" vert="horz" wrap="square" lIns="505557" tIns="50800" rIns="50800" bIns="50800" numCol="1" spcCol="1270" anchor="ctr" anchorCtr="0"/>
        <a:lstStyle/>
        <a:p>
          <a:pPr marL="0" lvl="0" indent="0" algn="l" defTabSz="8890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What are the consequences if treaty abuse is established?</a:t>
          </a:r>
          <a:r>
            <a:rPr lang="nl-BE" sz="2000" b="1" kern="1200" noProof="0" dirty="0">
              <a:solidFill>
                <a:prstClr val="white"/>
              </a:solidFill>
              <a:latin typeface="Calibri" panose="020F0502020204030204"/>
              <a:ea typeface="+mn-ea"/>
              <a:cs typeface="+mn-cs"/>
            </a:rPr>
            <a:t>  </a:t>
          </a:r>
          <a:endParaRPr lang="en-BE" sz="2000" b="1" kern="1200" dirty="0">
            <a:solidFill>
              <a:prstClr val="white"/>
            </a:solidFill>
            <a:latin typeface="Calibri" panose="020F0502020204030204"/>
            <a:ea typeface="+mn-ea"/>
            <a:cs typeface="+mn-cs"/>
          </a:endParaRPr>
        </a:p>
      </dgm:t>
    </dgm:pt>
    <dgm:pt modelId="{1282434B-D041-4599-B660-656C9DE3BAFF}" type="sibTrans" cxnId="{0C73D04F-959E-45FE-989E-7DB45CA3887D}">
      <dgm:prSet/>
      <dgm:spPr/>
      <dgm:t>
        <a:bodyPr/>
        <a:lstStyle/>
        <a:p>
          <a:endParaRPr lang="en-BE"/>
        </a:p>
      </dgm:t>
    </dgm:pt>
    <dgm:pt modelId="{1E39F798-07FC-400F-BB9D-B3C31E4928A0}" type="parTrans" cxnId="{0C73D04F-959E-45FE-989E-7DB45CA3887D}">
      <dgm:prSet/>
      <dgm:spPr/>
      <dgm:t>
        <a:bodyPr/>
        <a:lstStyle/>
        <a:p>
          <a:endParaRPr lang="en-BE"/>
        </a:p>
      </dgm:t>
    </dgm:pt>
    <dgm:pt modelId="{EE653393-1E03-428C-8F59-58FE59F537D7}" type="pres">
      <dgm:prSet presAssocID="{20DB4682-2FEE-443F-AAA4-33E73F4784F4}" presName="Name0" presStyleCnt="0">
        <dgm:presLayoutVars>
          <dgm:chMax val="7"/>
          <dgm:chPref val="7"/>
          <dgm:dir/>
        </dgm:presLayoutVars>
      </dgm:prSet>
      <dgm:spPr/>
    </dgm:pt>
    <dgm:pt modelId="{165A6E12-5940-481F-A5A5-CE8FD8241AD9}" type="pres">
      <dgm:prSet presAssocID="{20DB4682-2FEE-443F-AAA4-33E73F4784F4}" presName="Name1" presStyleCnt="0"/>
      <dgm:spPr/>
    </dgm:pt>
    <dgm:pt modelId="{7A1A1ACC-1F95-4E3B-99F7-E233A8642F3D}" type="pres">
      <dgm:prSet presAssocID="{20DB4682-2FEE-443F-AAA4-33E73F4784F4}" presName="cycle" presStyleCnt="0"/>
      <dgm:spPr/>
    </dgm:pt>
    <dgm:pt modelId="{F475334D-1834-4054-A845-0EA42D05BDB7}" type="pres">
      <dgm:prSet presAssocID="{20DB4682-2FEE-443F-AAA4-33E73F4784F4}" presName="srcNode" presStyleLbl="node1" presStyleIdx="0" presStyleCnt="4"/>
      <dgm:spPr/>
    </dgm:pt>
    <dgm:pt modelId="{F6FA7466-EC54-43A3-B052-83457BF991F4}" type="pres">
      <dgm:prSet presAssocID="{20DB4682-2FEE-443F-AAA4-33E73F4784F4}" presName="conn" presStyleLbl="parChTrans1D2" presStyleIdx="0" presStyleCnt="1"/>
      <dgm:spPr/>
    </dgm:pt>
    <dgm:pt modelId="{0DEF22BD-3F31-4099-AF67-EDF83FB5E5D0}" type="pres">
      <dgm:prSet presAssocID="{20DB4682-2FEE-443F-AAA4-33E73F4784F4}" presName="extraNode" presStyleLbl="node1" presStyleIdx="0" presStyleCnt="4"/>
      <dgm:spPr/>
    </dgm:pt>
    <dgm:pt modelId="{0AB16310-DABB-4F32-8BCD-15F5FAF10C35}" type="pres">
      <dgm:prSet presAssocID="{20DB4682-2FEE-443F-AAA4-33E73F4784F4}" presName="dstNode" presStyleLbl="node1" presStyleIdx="0" presStyleCnt="4"/>
      <dgm:spPr/>
    </dgm:pt>
    <dgm:pt modelId="{C8323F85-A571-4040-9188-C7AFBE906E6B}" type="pres">
      <dgm:prSet presAssocID="{72BBC14C-F283-4FDC-A1DB-1F6E2519BBB9}" presName="text_1" presStyleLbl="node1" presStyleIdx="0" presStyleCnt="4" custLinFactNeighborX="113" custLinFactNeighborY="7074">
        <dgm:presLayoutVars>
          <dgm:bulletEnabled val="1"/>
        </dgm:presLayoutVars>
      </dgm:prSet>
      <dgm:spPr/>
    </dgm:pt>
    <dgm:pt modelId="{F56D3086-4E11-4378-8564-11108B89F2C4}" type="pres">
      <dgm:prSet presAssocID="{72BBC14C-F283-4FDC-A1DB-1F6E2519BBB9}" presName="accent_1" presStyleCnt="0"/>
      <dgm:spPr/>
    </dgm:pt>
    <dgm:pt modelId="{DB8D3C4C-B3C3-45B5-895A-2EC863028C87}" type="pres">
      <dgm:prSet presAssocID="{72BBC14C-F283-4FDC-A1DB-1F6E2519BBB9}" presName="accentRepeatNode" presStyleLbl="solidFgAcc1" presStyleIdx="0" presStyleCnt="4"/>
      <dgm:spPr/>
    </dgm:pt>
    <dgm:pt modelId="{8E0C5494-41A5-4913-B139-2B3178A733D1}" type="pres">
      <dgm:prSet presAssocID="{B74F5C26-119E-4AC4-A2F8-816C5E8998C4}" presName="text_2" presStyleLbl="node1" presStyleIdx="1" presStyleCnt="4" custLinFactNeighborX="120" custLinFactNeighborY="7074">
        <dgm:presLayoutVars>
          <dgm:bulletEnabled val="1"/>
        </dgm:presLayoutVars>
      </dgm:prSet>
      <dgm:spPr/>
    </dgm:pt>
    <dgm:pt modelId="{DBE73BD0-8BD1-4982-B594-A1F76C693E26}" type="pres">
      <dgm:prSet presAssocID="{B74F5C26-119E-4AC4-A2F8-816C5E8998C4}" presName="accent_2" presStyleCnt="0"/>
      <dgm:spPr/>
    </dgm:pt>
    <dgm:pt modelId="{448F5F64-2EE7-4ED4-B2A6-BAE951401BC7}" type="pres">
      <dgm:prSet presAssocID="{B74F5C26-119E-4AC4-A2F8-816C5E8998C4}" presName="accentRepeatNode" presStyleLbl="solidFgAcc1" presStyleIdx="1" presStyleCnt="4"/>
      <dgm:spPr/>
    </dgm:pt>
    <dgm:pt modelId="{8E563F5C-A2AA-48BE-A9D5-DD114927CD90}" type="pres">
      <dgm:prSet presAssocID="{9421946A-8294-45DA-B4FD-839368891240}" presName="text_3" presStyleLbl="node1" presStyleIdx="2" presStyleCnt="4" custLinFactNeighborX="-710" custLinFactNeighborY="12370">
        <dgm:presLayoutVars>
          <dgm:bulletEnabled val="1"/>
        </dgm:presLayoutVars>
      </dgm:prSet>
      <dgm:spPr>
        <a:xfrm>
          <a:off x="824062" y="1875273"/>
          <a:ext cx="7369810" cy="517685"/>
        </a:xfrm>
        <a:prstGeom prst="rect">
          <a:avLst/>
        </a:prstGeom>
      </dgm:spPr>
    </dgm:pt>
    <dgm:pt modelId="{5602C3AA-17EC-4C6C-8A9D-B4CD3ACDAD4F}" type="pres">
      <dgm:prSet presAssocID="{9421946A-8294-45DA-B4FD-839368891240}" presName="accent_3" presStyleCnt="0"/>
      <dgm:spPr/>
    </dgm:pt>
    <dgm:pt modelId="{C4799819-6E5F-496D-9037-8BCBB0A57672}" type="pres">
      <dgm:prSet presAssocID="{9421946A-8294-45DA-B4FD-839368891240}" presName="accentRepeatNode" presStyleLbl="solidFgAcc1" presStyleIdx="2" presStyleCnt="4"/>
      <dgm:spPr/>
    </dgm:pt>
    <dgm:pt modelId="{086074E9-C3EC-47A4-BD7E-7363D92983A0}" type="pres">
      <dgm:prSet presAssocID="{1B80276C-D533-4061-9B7D-4B5B0EF5F1DB}" presName="text_4" presStyleLbl="node1" presStyleIdx="3" presStyleCnt="4">
        <dgm:presLayoutVars>
          <dgm:bulletEnabled val="1"/>
        </dgm:presLayoutVars>
      </dgm:prSet>
      <dgm:spPr>
        <a:xfrm>
          <a:off x="468582" y="3184939"/>
          <a:ext cx="7777616" cy="636921"/>
        </a:xfrm>
        <a:prstGeom prst="rect">
          <a:avLst/>
        </a:prstGeom>
      </dgm:spPr>
    </dgm:pt>
    <dgm:pt modelId="{B43B694E-8EC8-44F7-AF0C-21682F753CC6}" type="pres">
      <dgm:prSet presAssocID="{1B80276C-D533-4061-9B7D-4B5B0EF5F1DB}" presName="accent_4" presStyleCnt="0"/>
      <dgm:spPr/>
    </dgm:pt>
    <dgm:pt modelId="{2EAE3FB1-5A82-45F9-8E4D-98916CC5803C}" type="pres">
      <dgm:prSet presAssocID="{1B80276C-D533-4061-9B7D-4B5B0EF5F1DB}" presName="accentRepeatNode" presStyleLbl="solidFgAcc1" presStyleIdx="3" presStyleCnt="4"/>
      <dgm:spPr/>
    </dgm:pt>
  </dgm:ptLst>
  <dgm:cxnLst>
    <dgm:cxn modelId="{EEC4E808-93AA-4CC1-AD0F-4EDA6A5B2FE5}" type="presOf" srcId="{9421946A-8294-45DA-B4FD-839368891240}" destId="{8E563F5C-A2AA-48BE-A9D5-DD114927CD90}" srcOrd="0" destOrd="0" presId="urn:microsoft.com/office/officeart/2008/layout/VerticalCurvedList"/>
    <dgm:cxn modelId="{63A7C337-E7FE-4BAA-B171-FBA883A57E92}" type="presOf" srcId="{063983B8-974D-4846-9A26-0A273A6827EF}" destId="{F6FA7466-EC54-43A3-B052-83457BF991F4}" srcOrd="0" destOrd="0" presId="urn:microsoft.com/office/officeart/2008/layout/VerticalCurvedList"/>
    <dgm:cxn modelId="{A2D2773A-79BB-44B6-8712-EAB38092DBF3}" type="presOf" srcId="{20DB4682-2FEE-443F-AAA4-33E73F4784F4}" destId="{EE653393-1E03-428C-8F59-58FE59F537D7}" srcOrd="0" destOrd="0" presId="urn:microsoft.com/office/officeart/2008/layout/VerticalCurvedList"/>
    <dgm:cxn modelId="{0C73D04F-959E-45FE-989E-7DB45CA3887D}" srcId="{20DB4682-2FEE-443F-AAA4-33E73F4784F4}" destId="{1B80276C-D533-4061-9B7D-4B5B0EF5F1DB}" srcOrd="3" destOrd="0" parTransId="{1E39F798-07FC-400F-BB9D-B3C31E4928A0}" sibTransId="{1282434B-D041-4599-B660-656C9DE3BAFF}"/>
    <dgm:cxn modelId="{884A71A5-5901-4537-8CB4-2571494DA4FA}" type="presOf" srcId="{72BBC14C-F283-4FDC-A1DB-1F6E2519BBB9}" destId="{C8323F85-A571-4040-9188-C7AFBE906E6B}" srcOrd="0" destOrd="0" presId="urn:microsoft.com/office/officeart/2008/layout/VerticalCurvedList"/>
    <dgm:cxn modelId="{1A114DAB-6AC8-4C58-A42D-43082E38E4CC}" type="presOf" srcId="{B74F5C26-119E-4AC4-A2F8-816C5E8998C4}" destId="{8E0C5494-41A5-4913-B139-2B3178A733D1}" srcOrd="0" destOrd="0" presId="urn:microsoft.com/office/officeart/2008/layout/VerticalCurvedList"/>
    <dgm:cxn modelId="{52BAFBB1-4AF9-4E4D-8B32-5DC4BEBBC1FA}" type="presOf" srcId="{1B80276C-D533-4061-9B7D-4B5B0EF5F1DB}" destId="{086074E9-C3EC-47A4-BD7E-7363D92983A0}" srcOrd="0" destOrd="0" presId="urn:microsoft.com/office/officeart/2008/layout/VerticalCurvedList"/>
    <dgm:cxn modelId="{29D8FAC5-B955-49E1-919B-C22BF311DC58}" srcId="{20DB4682-2FEE-443F-AAA4-33E73F4784F4}" destId="{72BBC14C-F283-4FDC-A1DB-1F6E2519BBB9}" srcOrd="0" destOrd="0" parTransId="{2B32770D-6818-40E6-A031-165876797BE4}" sibTransId="{063983B8-974D-4846-9A26-0A273A6827EF}"/>
    <dgm:cxn modelId="{41BDB7EA-AA8F-4F4F-A397-86C9346F704D}" srcId="{20DB4682-2FEE-443F-AAA4-33E73F4784F4}" destId="{B74F5C26-119E-4AC4-A2F8-816C5E8998C4}" srcOrd="1" destOrd="0" parTransId="{4589ABB0-29DD-4117-AD8A-B3D6AE3AD38E}" sibTransId="{2724BD56-04F9-4656-AE88-90A74D10AAED}"/>
    <dgm:cxn modelId="{0415A9F9-221A-4AE0-8CD0-9642DE952239}" srcId="{20DB4682-2FEE-443F-AAA4-33E73F4784F4}" destId="{9421946A-8294-45DA-B4FD-839368891240}" srcOrd="2" destOrd="0" parTransId="{90B4BC9C-FF19-4D6B-89D4-20B84766A9BB}" sibTransId="{AB4D9C18-BF46-4DE9-B0DD-D683655C28C0}"/>
    <dgm:cxn modelId="{B4877A46-690E-4726-8F80-667D5C83E64E}" type="presParOf" srcId="{EE653393-1E03-428C-8F59-58FE59F537D7}" destId="{165A6E12-5940-481F-A5A5-CE8FD8241AD9}" srcOrd="0" destOrd="0" presId="urn:microsoft.com/office/officeart/2008/layout/VerticalCurvedList"/>
    <dgm:cxn modelId="{06392F74-5580-48BE-9A36-FC2199181329}" type="presParOf" srcId="{165A6E12-5940-481F-A5A5-CE8FD8241AD9}" destId="{7A1A1ACC-1F95-4E3B-99F7-E233A8642F3D}" srcOrd="0" destOrd="0" presId="urn:microsoft.com/office/officeart/2008/layout/VerticalCurvedList"/>
    <dgm:cxn modelId="{9EA64D05-27CB-4D40-8FB4-C829C771E482}" type="presParOf" srcId="{7A1A1ACC-1F95-4E3B-99F7-E233A8642F3D}" destId="{F475334D-1834-4054-A845-0EA42D05BDB7}" srcOrd="0" destOrd="0" presId="urn:microsoft.com/office/officeart/2008/layout/VerticalCurvedList"/>
    <dgm:cxn modelId="{46DC60C8-7A97-4037-AD02-B920C67526A2}" type="presParOf" srcId="{7A1A1ACC-1F95-4E3B-99F7-E233A8642F3D}" destId="{F6FA7466-EC54-43A3-B052-83457BF991F4}" srcOrd="1" destOrd="0" presId="urn:microsoft.com/office/officeart/2008/layout/VerticalCurvedList"/>
    <dgm:cxn modelId="{ADFC9B93-3E46-4C43-AC5E-85C5C2E332F5}" type="presParOf" srcId="{7A1A1ACC-1F95-4E3B-99F7-E233A8642F3D}" destId="{0DEF22BD-3F31-4099-AF67-EDF83FB5E5D0}" srcOrd="2" destOrd="0" presId="urn:microsoft.com/office/officeart/2008/layout/VerticalCurvedList"/>
    <dgm:cxn modelId="{7B28EBEA-D84C-4C0B-A9C9-6582CE9CDD41}" type="presParOf" srcId="{7A1A1ACC-1F95-4E3B-99F7-E233A8642F3D}" destId="{0AB16310-DABB-4F32-8BCD-15F5FAF10C35}" srcOrd="3" destOrd="0" presId="urn:microsoft.com/office/officeart/2008/layout/VerticalCurvedList"/>
    <dgm:cxn modelId="{A6566792-B0DA-438C-B70C-A6B270FA58D8}" type="presParOf" srcId="{165A6E12-5940-481F-A5A5-CE8FD8241AD9}" destId="{C8323F85-A571-4040-9188-C7AFBE906E6B}" srcOrd="1" destOrd="0" presId="urn:microsoft.com/office/officeart/2008/layout/VerticalCurvedList"/>
    <dgm:cxn modelId="{C78BDA2A-8B6E-43FA-8F3B-281035C9ED3B}" type="presParOf" srcId="{165A6E12-5940-481F-A5A5-CE8FD8241AD9}" destId="{F56D3086-4E11-4378-8564-11108B89F2C4}" srcOrd="2" destOrd="0" presId="urn:microsoft.com/office/officeart/2008/layout/VerticalCurvedList"/>
    <dgm:cxn modelId="{700093EC-4EAD-479A-93B8-CCEF4CBC5B54}" type="presParOf" srcId="{F56D3086-4E11-4378-8564-11108B89F2C4}" destId="{DB8D3C4C-B3C3-45B5-895A-2EC863028C87}" srcOrd="0" destOrd="0" presId="urn:microsoft.com/office/officeart/2008/layout/VerticalCurvedList"/>
    <dgm:cxn modelId="{FC20FC50-A1E3-4459-83FB-3000E01F8B59}" type="presParOf" srcId="{165A6E12-5940-481F-A5A5-CE8FD8241AD9}" destId="{8E0C5494-41A5-4913-B139-2B3178A733D1}" srcOrd="3" destOrd="0" presId="urn:microsoft.com/office/officeart/2008/layout/VerticalCurvedList"/>
    <dgm:cxn modelId="{1C9623A5-8CF3-4F1B-AA54-5EA4D5ACE8BB}" type="presParOf" srcId="{165A6E12-5940-481F-A5A5-CE8FD8241AD9}" destId="{DBE73BD0-8BD1-4982-B594-A1F76C693E26}" srcOrd="4" destOrd="0" presId="urn:microsoft.com/office/officeart/2008/layout/VerticalCurvedList"/>
    <dgm:cxn modelId="{B491441A-66ED-46B8-A4DD-BE4A6C6EBCB4}" type="presParOf" srcId="{DBE73BD0-8BD1-4982-B594-A1F76C693E26}" destId="{448F5F64-2EE7-4ED4-B2A6-BAE951401BC7}" srcOrd="0" destOrd="0" presId="urn:microsoft.com/office/officeart/2008/layout/VerticalCurvedList"/>
    <dgm:cxn modelId="{48014603-B19B-41F2-A64C-C8710957C0C1}" type="presParOf" srcId="{165A6E12-5940-481F-A5A5-CE8FD8241AD9}" destId="{8E563F5C-A2AA-48BE-A9D5-DD114927CD90}" srcOrd="5" destOrd="0" presId="urn:microsoft.com/office/officeart/2008/layout/VerticalCurvedList"/>
    <dgm:cxn modelId="{EC3ADBE2-A50D-456D-8D24-938FF528BAF4}" type="presParOf" srcId="{165A6E12-5940-481F-A5A5-CE8FD8241AD9}" destId="{5602C3AA-17EC-4C6C-8A9D-B4CD3ACDAD4F}" srcOrd="6" destOrd="0" presId="urn:microsoft.com/office/officeart/2008/layout/VerticalCurvedList"/>
    <dgm:cxn modelId="{9BE3DE40-A41C-4534-BAE7-FDF54A523D43}" type="presParOf" srcId="{5602C3AA-17EC-4C6C-8A9D-B4CD3ACDAD4F}" destId="{C4799819-6E5F-496D-9037-8BCBB0A57672}" srcOrd="0" destOrd="0" presId="urn:microsoft.com/office/officeart/2008/layout/VerticalCurvedList"/>
    <dgm:cxn modelId="{DA269DE8-7ADE-4B9A-98FF-20C554CE7F59}" type="presParOf" srcId="{165A6E12-5940-481F-A5A5-CE8FD8241AD9}" destId="{086074E9-C3EC-47A4-BD7E-7363D92983A0}" srcOrd="7" destOrd="0" presId="urn:microsoft.com/office/officeart/2008/layout/VerticalCurvedList"/>
    <dgm:cxn modelId="{1DACCFA4-D514-4B45-8ACC-B32CDC989E68}" type="presParOf" srcId="{165A6E12-5940-481F-A5A5-CE8FD8241AD9}" destId="{B43B694E-8EC8-44F7-AF0C-21682F753CC6}" srcOrd="8" destOrd="0" presId="urn:microsoft.com/office/officeart/2008/layout/VerticalCurvedList"/>
    <dgm:cxn modelId="{D564625A-4FE7-47F5-B80C-5279EA90FE8A}" type="presParOf" srcId="{B43B694E-8EC8-44F7-AF0C-21682F753CC6}" destId="{2EAE3FB1-5A82-45F9-8E4D-98916CC5803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DB4682-2FEE-443F-AAA4-33E73F4784F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BE"/>
        </a:p>
      </dgm:t>
    </dgm:pt>
    <dgm:pt modelId="{72BBC14C-F283-4FDC-A1DB-1F6E2519BBB9}">
      <dgm:prSet phldrT="[Text]" custT="1"/>
      <dgm:spPr>
        <a:solidFill>
          <a:schemeClr val="accent4">
            <a:alpha val="90000"/>
          </a:schemeClr>
        </a:solidFill>
        <a:ln>
          <a:solidFill>
            <a:schemeClr val="bg1"/>
          </a:solidFill>
        </a:ln>
      </dgm:spPr>
      <dgm:t>
        <a:bodyPr/>
        <a:lstStyle/>
        <a:p>
          <a:r>
            <a:rPr lang="en-BE" sz="2000" b="1" noProof="0" dirty="0">
              <a:solidFill>
                <a:prstClr val="white"/>
              </a:solidFill>
              <a:latin typeface="Calibri" panose="020F0502020204030204"/>
              <a:ea typeface="+mn-ea"/>
              <a:cs typeface="+mn-cs"/>
            </a:rPr>
            <a:t>Are historical facts relevant to determine abuse?</a:t>
          </a:r>
          <a:r>
            <a:rPr lang="en-BE" sz="2000" b="1" dirty="0">
              <a:solidFill>
                <a:prstClr val="white"/>
              </a:solidFill>
              <a:latin typeface="Calibri" panose="020F0502020204030204"/>
              <a:ea typeface="+mn-ea"/>
              <a:cs typeface="+mn-cs"/>
            </a:rPr>
            <a:t> </a:t>
          </a:r>
          <a:endParaRPr lang="en-BE" sz="2000" b="1" noProof="0" dirty="0"/>
        </a:p>
      </dgm:t>
    </dgm:pt>
    <dgm:pt modelId="{2B32770D-6818-40E6-A031-165876797BE4}" type="parTrans" cxnId="{29D8FAC5-B955-49E1-919B-C22BF311DC58}">
      <dgm:prSet/>
      <dgm:spPr/>
      <dgm:t>
        <a:bodyPr/>
        <a:lstStyle/>
        <a:p>
          <a:endParaRPr lang="en-BE"/>
        </a:p>
      </dgm:t>
    </dgm:pt>
    <dgm:pt modelId="{063983B8-974D-4846-9A26-0A273A6827EF}" type="sibTrans" cxnId="{29D8FAC5-B955-49E1-919B-C22BF311DC58}">
      <dgm:prSet/>
      <dgm:spPr/>
      <dgm:t>
        <a:bodyPr/>
        <a:lstStyle/>
        <a:p>
          <a:endParaRPr lang="en-BE"/>
        </a:p>
      </dgm:t>
    </dgm:pt>
    <dgm:pt modelId="{B74F5C26-119E-4AC4-A2F8-816C5E8998C4}">
      <dgm:prSet phldrT="[Text]" custT="1"/>
      <dgm:spPr>
        <a:solidFill>
          <a:srgbClr val="C00000">
            <a:alpha val="90000"/>
          </a:srgbClr>
        </a:solidFill>
        <a:ln>
          <a:solidFill>
            <a:schemeClr val="bg1"/>
          </a:solidFill>
        </a:ln>
      </dgm:spPr>
      <dgm:t>
        <a:bodyPr/>
        <a:lstStyle/>
        <a:p>
          <a:r>
            <a:rPr lang="en-BE" sz="2000" b="1" noProof="0" dirty="0"/>
            <a:t>Do the Netherlands and Belgium apply the EU Directive abuse test in line with CJEU case law</a:t>
          </a:r>
          <a:r>
            <a:rPr lang="nl-BE" sz="2000" b="1" noProof="0" dirty="0"/>
            <a:t>?</a:t>
          </a:r>
          <a:endParaRPr lang="en-BE" sz="2000" b="1" dirty="0"/>
        </a:p>
      </dgm:t>
    </dgm:pt>
    <dgm:pt modelId="{4589ABB0-29DD-4117-AD8A-B3D6AE3AD38E}" type="parTrans" cxnId="{41BDB7EA-AA8F-4F4F-A397-86C9346F704D}">
      <dgm:prSet/>
      <dgm:spPr/>
      <dgm:t>
        <a:bodyPr/>
        <a:lstStyle/>
        <a:p>
          <a:endParaRPr lang="en-BE"/>
        </a:p>
      </dgm:t>
    </dgm:pt>
    <dgm:pt modelId="{2724BD56-04F9-4656-AE88-90A74D10AAED}" type="sibTrans" cxnId="{41BDB7EA-AA8F-4F4F-A397-86C9346F704D}">
      <dgm:prSet/>
      <dgm:spPr/>
      <dgm:t>
        <a:bodyPr/>
        <a:lstStyle/>
        <a:p>
          <a:endParaRPr lang="en-BE"/>
        </a:p>
      </dgm:t>
    </dgm:pt>
    <dgm:pt modelId="{DC132E29-CCDD-4986-A839-F3CAA05E6AF0}">
      <dgm:prSet custT="1"/>
      <dgm:spPr>
        <a:solidFill>
          <a:srgbClr val="FFC000">
            <a:alpha val="90000"/>
          </a:srgbClr>
        </a:solidFill>
        <a:ln w="12700" cap="flat" cmpd="sng" algn="ctr">
          <a:solidFill>
            <a:prstClr val="white"/>
          </a:solidFill>
          <a:prstDash val="solid"/>
          <a:miter lim="800000"/>
        </a:ln>
        <a:effectLst/>
      </dgm:spPr>
      <dgm:t>
        <a:bodyPr spcFirstLastPara="0" vert="horz" wrap="square" lIns="505557" tIns="50800" rIns="50800" bIns="50800" numCol="1" spcCol="1270" anchor="ctr" anchorCtr="0"/>
        <a:lstStyle/>
        <a:p>
          <a:pPr marL="0" lvl="0" indent="0" algn="l" defTabSz="8890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What are the consequences of abuse of EU Directive?</a:t>
          </a:r>
          <a:endParaRPr lang="en-BE" sz="2000" b="1" kern="1200" noProof="0" dirty="0">
            <a:solidFill>
              <a:prstClr val="white"/>
            </a:solidFill>
            <a:latin typeface="Calibri" panose="020F0502020204030204"/>
            <a:ea typeface="+mn-ea"/>
            <a:cs typeface="+mn-cs"/>
          </a:endParaRPr>
        </a:p>
      </dgm:t>
    </dgm:pt>
    <dgm:pt modelId="{8DFCC932-0E6B-4C27-B364-14DE4902FB18}" type="parTrans" cxnId="{D565E7CB-2F4E-4299-9730-46D568177AFE}">
      <dgm:prSet/>
      <dgm:spPr/>
      <dgm:t>
        <a:bodyPr/>
        <a:lstStyle/>
        <a:p>
          <a:endParaRPr lang="en-BE"/>
        </a:p>
      </dgm:t>
    </dgm:pt>
    <dgm:pt modelId="{EBB377D7-D4F3-4776-8194-E24A1EEDEC28}" type="sibTrans" cxnId="{D565E7CB-2F4E-4299-9730-46D568177AFE}">
      <dgm:prSet/>
      <dgm:spPr/>
      <dgm:t>
        <a:bodyPr/>
        <a:lstStyle/>
        <a:p>
          <a:endParaRPr lang="en-BE"/>
        </a:p>
      </dgm:t>
    </dgm:pt>
    <dgm:pt modelId="{1B80276C-D533-4061-9B7D-4B5B0EF5F1DB}">
      <dgm:prSet custT="1"/>
      <dgm:spPr>
        <a:solidFill>
          <a:srgbClr val="C00000">
            <a:alpha val="90000"/>
          </a:srgbClr>
        </a:solidFill>
        <a:ln w="12700" cap="flat" cmpd="sng" algn="ctr">
          <a:solidFill>
            <a:prstClr val="white"/>
          </a:solidFill>
          <a:prstDash val="solid"/>
          <a:miter lim="800000"/>
        </a:ln>
        <a:effectLst/>
      </dgm:spPr>
      <dgm:t>
        <a:bodyPr spcFirstLastPara="0" vert="horz" wrap="square" lIns="505557" tIns="50800" rIns="50800" bIns="50800" numCol="1" spcCol="1270" anchor="ctr" anchorCtr="0"/>
        <a:lstStyle/>
        <a:p>
          <a:pPr marL="0" lvl="0" indent="0" algn="l" defTabSz="889000">
            <a:lnSpc>
              <a:spcPct val="90000"/>
            </a:lnSpc>
            <a:spcBef>
              <a:spcPct val="0"/>
            </a:spcBef>
            <a:spcAft>
              <a:spcPct val="35000"/>
            </a:spcAft>
            <a:buNone/>
          </a:pPr>
          <a:r>
            <a:rPr lang="nl-BE" sz="2000" b="1" kern="1200" dirty="0">
              <a:solidFill>
                <a:prstClr val="white"/>
              </a:solidFill>
              <a:latin typeface="Calibri" panose="020F0502020204030204"/>
              <a:ea typeface="+mn-ea"/>
              <a:cs typeface="+mn-cs"/>
            </a:rPr>
            <a:t> </a:t>
          </a:r>
          <a:r>
            <a:rPr lang="nl-BE" sz="2000" b="1" kern="1200" dirty="0" err="1">
              <a:solidFill>
                <a:prstClr val="white"/>
              </a:solidFill>
              <a:latin typeface="Calibri" panose="020F0502020204030204"/>
              <a:ea typeface="+mn-ea"/>
              <a:cs typeface="+mn-cs"/>
            </a:rPr>
            <a:t>Can</a:t>
          </a:r>
          <a:r>
            <a:rPr lang="nl-BE" sz="2000" b="1" kern="1200" dirty="0">
              <a:solidFill>
                <a:prstClr val="white"/>
              </a:solidFill>
              <a:latin typeface="Calibri" panose="020F0502020204030204"/>
              <a:ea typeface="+mn-ea"/>
              <a:cs typeface="+mn-cs"/>
            </a:rPr>
            <a:t> BE-NL DTT </a:t>
          </a:r>
          <a:r>
            <a:rPr lang="nl-BE" sz="2000" b="1" kern="1200" dirty="0" err="1">
              <a:solidFill>
                <a:prstClr val="white"/>
              </a:solidFill>
              <a:latin typeface="Calibri" panose="020F0502020204030204"/>
              <a:ea typeface="+mn-ea"/>
              <a:cs typeface="+mn-cs"/>
            </a:rPr>
            <a:t>still</a:t>
          </a:r>
          <a:r>
            <a:rPr lang="nl-BE" sz="2000" b="1" kern="1200" dirty="0">
              <a:solidFill>
                <a:prstClr val="white"/>
              </a:solidFill>
              <a:latin typeface="Calibri" panose="020F0502020204030204"/>
              <a:ea typeface="+mn-ea"/>
              <a:cs typeface="+mn-cs"/>
            </a:rPr>
            <a:t> </a:t>
          </a:r>
          <a:r>
            <a:rPr lang="nl-BE" sz="2000" b="1" kern="1200" dirty="0" err="1">
              <a:solidFill>
                <a:prstClr val="white"/>
              </a:solidFill>
              <a:latin typeface="Calibri" panose="020F0502020204030204"/>
              <a:ea typeface="+mn-ea"/>
              <a:cs typeface="+mn-cs"/>
            </a:rPr>
            <a:t>be</a:t>
          </a:r>
          <a:r>
            <a:rPr lang="nl-BE" sz="2000" b="1" kern="1200" dirty="0">
              <a:solidFill>
                <a:prstClr val="white"/>
              </a:solidFill>
              <a:latin typeface="Calibri" panose="020F0502020204030204"/>
              <a:ea typeface="+mn-ea"/>
              <a:cs typeface="+mn-cs"/>
            </a:rPr>
            <a:t> </a:t>
          </a:r>
          <a:r>
            <a:rPr lang="nl-BE" sz="2000" b="1" kern="1200" dirty="0" err="1">
              <a:solidFill>
                <a:prstClr val="white"/>
              </a:solidFill>
              <a:latin typeface="Calibri" panose="020F0502020204030204"/>
              <a:ea typeface="+mn-ea"/>
              <a:cs typeface="+mn-cs"/>
            </a:rPr>
            <a:t>applied</a:t>
          </a:r>
          <a:r>
            <a:rPr lang="nl-BE" sz="2000" b="1" kern="1200" dirty="0">
              <a:solidFill>
                <a:prstClr val="white"/>
              </a:solidFill>
              <a:latin typeface="Calibri" panose="020F0502020204030204"/>
              <a:ea typeface="+mn-ea"/>
              <a:cs typeface="+mn-cs"/>
            </a:rPr>
            <a:t>?</a:t>
          </a:r>
          <a:endParaRPr lang="en-BE" sz="2000" b="1" kern="1200" dirty="0">
            <a:solidFill>
              <a:prstClr val="white"/>
            </a:solidFill>
            <a:latin typeface="Calibri" panose="020F0502020204030204"/>
            <a:ea typeface="+mn-ea"/>
            <a:cs typeface="+mn-cs"/>
          </a:endParaRPr>
        </a:p>
      </dgm:t>
    </dgm:pt>
    <dgm:pt modelId="{1282434B-D041-4599-B660-656C9DE3BAFF}" type="sibTrans" cxnId="{0C73D04F-959E-45FE-989E-7DB45CA3887D}">
      <dgm:prSet/>
      <dgm:spPr/>
      <dgm:t>
        <a:bodyPr/>
        <a:lstStyle/>
        <a:p>
          <a:endParaRPr lang="en-BE"/>
        </a:p>
      </dgm:t>
    </dgm:pt>
    <dgm:pt modelId="{1E39F798-07FC-400F-BB9D-B3C31E4928A0}" type="parTrans" cxnId="{0C73D04F-959E-45FE-989E-7DB45CA3887D}">
      <dgm:prSet/>
      <dgm:spPr/>
      <dgm:t>
        <a:bodyPr/>
        <a:lstStyle/>
        <a:p>
          <a:endParaRPr lang="en-BE"/>
        </a:p>
      </dgm:t>
    </dgm:pt>
    <dgm:pt modelId="{EE653393-1E03-428C-8F59-58FE59F537D7}" type="pres">
      <dgm:prSet presAssocID="{20DB4682-2FEE-443F-AAA4-33E73F4784F4}" presName="Name0" presStyleCnt="0">
        <dgm:presLayoutVars>
          <dgm:chMax val="7"/>
          <dgm:chPref val="7"/>
          <dgm:dir/>
        </dgm:presLayoutVars>
      </dgm:prSet>
      <dgm:spPr/>
    </dgm:pt>
    <dgm:pt modelId="{165A6E12-5940-481F-A5A5-CE8FD8241AD9}" type="pres">
      <dgm:prSet presAssocID="{20DB4682-2FEE-443F-AAA4-33E73F4784F4}" presName="Name1" presStyleCnt="0"/>
      <dgm:spPr/>
    </dgm:pt>
    <dgm:pt modelId="{7A1A1ACC-1F95-4E3B-99F7-E233A8642F3D}" type="pres">
      <dgm:prSet presAssocID="{20DB4682-2FEE-443F-AAA4-33E73F4784F4}" presName="cycle" presStyleCnt="0"/>
      <dgm:spPr/>
    </dgm:pt>
    <dgm:pt modelId="{F475334D-1834-4054-A845-0EA42D05BDB7}" type="pres">
      <dgm:prSet presAssocID="{20DB4682-2FEE-443F-AAA4-33E73F4784F4}" presName="srcNode" presStyleLbl="node1" presStyleIdx="0" presStyleCnt="4"/>
      <dgm:spPr/>
    </dgm:pt>
    <dgm:pt modelId="{F6FA7466-EC54-43A3-B052-83457BF991F4}" type="pres">
      <dgm:prSet presAssocID="{20DB4682-2FEE-443F-AAA4-33E73F4784F4}" presName="conn" presStyleLbl="parChTrans1D2" presStyleIdx="0" presStyleCnt="1"/>
      <dgm:spPr/>
    </dgm:pt>
    <dgm:pt modelId="{0DEF22BD-3F31-4099-AF67-EDF83FB5E5D0}" type="pres">
      <dgm:prSet presAssocID="{20DB4682-2FEE-443F-AAA4-33E73F4784F4}" presName="extraNode" presStyleLbl="node1" presStyleIdx="0" presStyleCnt="4"/>
      <dgm:spPr/>
    </dgm:pt>
    <dgm:pt modelId="{0AB16310-DABB-4F32-8BCD-15F5FAF10C35}" type="pres">
      <dgm:prSet presAssocID="{20DB4682-2FEE-443F-AAA4-33E73F4784F4}" presName="dstNode" presStyleLbl="node1" presStyleIdx="0" presStyleCnt="4"/>
      <dgm:spPr/>
    </dgm:pt>
    <dgm:pt modelId="{C8323F85-A571-4040-9188-C7AFBE906E6B}" type="pres">
      <dgm:prSet presAssocID="{72BBC14C-F283-4FDC-A1DB-1F6E2519BBB9}" presName="text_1" presStyleLbl="node1" presStyleIdx="0" presStyleCnt="4" custLinFactNeighborX="113" custLinFactNeighborY="7074">
        <dgm:presLayoutVars>
          <dgm:bulletEnabled val="1"/>
        </dgm:presLayoutVars>
      </dgm:prSet>
      <dgm:spPr/>
    </dgm:pt>
    <dgm:pt modelId="{F56D3086-4E11-4378-8564-11108B89F2C4}" type="pres">
      <dgm:prSet presAssocID="{72BBC14C-F283-4FDC-A1DB-1F6E2519BBB9}" presName="accent_1" presStyleCnt="0"/>
      <dgm:spPr/>
    </dgm:pt>
    <dgm:pt modelId="{DB8D3C4C-B3C3-45B5-895A-2EC863028C87}" type="pres">
      <dgm:prSet presAssocID="{72BBC14C-F283-4FDC-A1DB-1F6E2519BBB9}" presName="accentRepeatNode" presStyleLbl="solidFgAcc1" presStyleIdx="0" presStyleCnt="4"/>
      <dgm:spPr/>
    </dgm:pt>
    <dgm:pt modelId="{8E0C5494-41A5-4913-B139-2B3178A733D1}" type="pres">
      <dgm:prSet presAssocID="{B74F5C26-119E-4AC4-A2F8-816C5E8998C4}" presName="text_2" presStyleLbl="node1" presStyleIdx="1" presStyleCnt="4" custLinFactNeighborX="120" custLinFactNeighborY="7074">
        <dgm:presLayoutVars>
          <dgm:bulletEnabled val="1"/>
        </dgm:presLayoutVars>
      </dgm:prSet>
      <dgm:spPr/>
    </dgm:pt>
    <dgm:pt modelId="{DBE73BD0-8BD1-4982-B594-A1F76C693E26}" type="pres">
      <dgm:prSet presAssocID="{B74F5C26-119E-4AC4-A2F8-816C5E8998C4}" presName="accent_2" presStyleCnt="0"/>
      <dgm:spPr/>
    </dgm:pt>
    <dgm:pt modelId="{448F5F64-2EE7-4ED4-B2A6-BAE951401BC7}" type="pres">
      <dgm:prSet presAssocID="{B74F5C26-119E-4AC4-A2F8-816C5E8998C4}" presName="accentRepeatNode" presStyleLbl="solidFgAcc1" presStyleIdx="1" presStyleCnt="4"/>
      <dgm:spPr/>
    </dgm:pt>
    <dgm:pt modelId="{82E1BF3C-E5A6-4688-BC86-D5B776DB6E3E}" type="pres">
      <dgm:prSet presAssocID="{DC132E29-CCDD-4986-A839-F3CAA05E6AF0}" presName="text_3" presStyleLbl="node1" presStyleIdx="2" presStyleCnt="4">
        <dgm:presLayoutVars>
          <dgm:bulletEnabled val="1"/>
        </dgm:presLayoutVars>
      </dgm:prSet>
      <dgm:spPr>
        <a:xfrm>
          <a:off x="833744" y="2229391"/>
          <a:ext cx="7412454" cy="636921"/>
        </a:xfrm>
        <a:prstGeom prst="rect">
          <a:avLst/>
        </a:prstGeom>
      </dgm:spPr>
    </dgm:pt>
    <dgm:pt modelId="{E7E500D3-00D3-49E4-8FE3-2D010F0BFE53}" type="pres">
      <dgm:prSet presAssocID="{DC132E29-CCDD-4986-A839-F3CAA05E6AF0}" presName="accent_3" presStyleCnt="0"/>
      <dgm:spPr/>
    </dgm:pt>
    <dgm:pt modelId="{FB34BB04-0C5F-4AF2-9856-6592ED5DE6B1}" type="pres">
      <dgm:prSet presAssocID="{DC132E29-CCDD-4986-A839-F3CAA05E6AF0}" presName="accentRepeatNode" presStyleLbl="solidFgAcc1" presStyleIdx="2" presStyleCnt="4"/>
      <dgm:spPr/>
    </dgm:pt>
    <dgm:pt modelId="{4B0798EE-345B-4D4D-B80F-1CF3DA00A580}" type="pres">
      <dgm:prSet presAssocID="{1B80276C-D533-4061-9B7D-4B5B0EF5F1DB}" presName="text_4" presStyleLbl="node1" presStyleIdx="3" presStyleCnt="4">
        <dgm:presLayoutVars>
          <dgm:bulletEnabled val="1"/>
        </dgm:presLayoutVars>
      </dgm:prSet>
      <dgm:spPr>
        <a:xfrm>
          <a:off x="468582" y="3184939"/>
          <a:ext cx="7777616" cy="636921"/>
        </a:xfrm>
        <a:prstGeom prst="rect">
          <a:avLst/>
        </a:prstGeom>
      </dgm:spPr>
    </dgm:pt>
    <dgm:pt modelId="{C73A2416-C9D7-479B-BE70-292B44ACA091}" type="pres">
      <dgm:prSet presAssocID="{1B80276C-D533-4061-9B7D-4B5B0EF5F1DB}" presName="accent_4" presStyleCnt="0"/>
      <dgm:spPr/>
    </dgm:pt>
    <dgm:pt modelId="{2EAE3FB1-5A82-45F9-8E4D-98916CC5803C}" type="pres">
      <dgm:prSet presAssocID="{1B80276C-D533-4061-9B7D-4B5B0EF5F1DB}" presName="accentRepeatNode" presStyleLbl="solidFgAcc1" presStyleIdx="3" presStyleCnt="4"/>
      <dgm:spPr/>
    </dgm:pt>
  </dgm:ptLst>
  <dgm:cxnLst>
    <dgm:cxn modelId="{63A7C337-E7FE-4BAA-B171-FBA883A57E92}" type="presOf" srcId="{063983B8-974D-4846-9A26-0A273A6827EF}" destId="{F6FA7466-EC54-43A3-B052-83457BF991F4}" srcOrd="0" destOrd="0" presId="urn:microsoft.com/office/officeart/2008/layout/VerticalCurvedList"/>
    <dgm:cxn modelId="{A2D2773A-79BB-44B6-8712-EAB38092DBF3}" type="presOf" srcId="{20DB4682-2FEE-443F-AAA4-33E73F4784F4}" destId="{EE653393-1E03-428C-8F59-58FE59F537D7}" srcOrd="0" destOrd="0" presId="urn:microsoft.com/office/officeart/2008/layout/VerticalCurvedList"/>
    <dgm:cxn modelId="{0C73D04F-959E-45FE-989E-7DB45CA3887D}" srcId="{20DB4682-2FEE-443F-AAA4-33E73F4784F4}" destId="{1B80276C-D533-4061-9B7D-4B5B0EF5F1DB}" srcOrd="3" destOrd="0" parTransId="{1E39F798-07FC-400F-BB9D-B3C31E4928A0}" sibTransId="{1282434B-D041-4599-B660-656C9DE3BAFF}"/>
    <dgm:cxn modelId="{8C4A016E-45F4-4C80-9934-2594A0C606FD}" type="presOf" srcId="{1B80276C-D533-4061-9B7D-4B5B0EF5F1DB}" destId="{4B0798EE-345B-4D4D-B80F-1CF3DA00A580}" srcOrd="0" destOrd="0" presId="urn:microsoft.com/office/officeart/2008/layout/VerticalCurvedList"/>
    <dgm:cxn modelId="{884A71A5-5901-4537-8CB4-2571494DA4FA}" type="presOf" srcId="{72BBC14C-F283-4FDC-A1DB-1F6E2519BBB9}" destId="{C8323F85-A571-4040-9188-C7AFBE906E6B}" srcOrd="0" destOrd="0" presId="urn:microsoft.com/office/officeart/2008/layout/VerticalCurvedList"/>
    <dgm:cxn modelId="{1A114DAB-6AC8-4C58-A42D-43082E38E4CC}" type="presOf" srcId="{B74F5C26-119E-4AC4-A2F8-816C5E8998C4}" destId="{8E0C5494-41A5-4913-B139-2B3178A733D1}" srcOrd="0" destOrd="0" presId="urn:microsoft.com/office/officeart/2008/layout/VerticalCurvedList"/>
    <dgm:cxn modelId="{0F6740B0-2149-4FE1-89BC-7FBDB6EEDC99}" type="presOf" srcId="{DC132E29-CCDD-4986-A839-F3CAA05E6AF0}" destId="{82E1BF3C-E5A6-4688-BC86-D5B776DB6E3E}" srcOrd="0" destOrd="0" presId="urn:microsoft.com/office/officeart/2008/layout/VerticalCurvedList"/>
    <dgm:cxn modelId="{29D8FAC5-B955-49E1-919B-C22BF311DC58}" srcId="{20DB4682-2FEE-443F-AAA4-33E73F4784F4}" destId="{72BBC14C-F283-4FDC-A1DB-1F6E2519BBB9}" srcOrd="0" destOrd="0" parTransId="{2B32770D-6818-40E6-A031-165876797BE4}" sibTransId="{063983B8-974D-4846-9A26-0A273A6827EF}"/>
    <dgm:cxn modelId="{D565E7CB-2F4E-4299-9730-46D568177AFE}" srcId="{20DB4682-2FEE-443F-AAA4-33E73F4784F4}" destId="{DC132E29-CCDD-4986-A839-F3CAA05E6AF0}" srcOrd="2" destOrd="0" parTransId="{8DFCC932-0E6B-4C27-B364-14DE4902FB18}" sibTransId="{EBB377D7-D4F3-4776-8194-E24A1EEDEC28}"/>
    <dgm:cxn modelId="{41BDB7EA-AA8F-4F4F-A397-86C9346F704D}" srcId="{20DB4682-2FEE-443F-AAA4-33E73F4784F4}" destId="{B74F5C26-119E-4AC4-A2F8-816C5E8998C4}" srcOrd="1" destOrd="0" parTransId="{4589ABB0-29DD-4117-AD8A-B3D6AE3AD38E}" sibTransId="{2724BD56-04F9-4656-AE88-90A74D10AAED}"/>
    <dgm:cxn modelId="{B4877A46-690E-4726-8F80-667D5C83E64E}" type="presParOf" srcId="{EE653393-1E03-428C-8F59-58FE59F537D7}" destId="{165A6E12-5940-481F-A5A5-CE8FD8241AD9}" srcOrd="0" destOrd="0" presId="urn:microsoft.com/office/officeart/2008/layout/VerticalCurvedList"/>
    <dgm:cxn modelId="{06392F74-5580-48BE-9A36-FC2199181329}" type="presParOf" srcId="{165A6E12-5940-481F-A5A5-CE8FD8241AD9}" destId="{7A1A1ACC-1F95-4E3B-99F7-E233A8642F3D}" srcOrd="0" destOrd="0" presId="urn:microsoft.com/office/officeart/2008/layout/VerticalCurvedList"/>
    <dgm:cxn modelId="{9EA64D05-27CB-4D40-8FB4-C829C771E482}" type="presParOf" srcId="{7A1A1ACC-1F95-4E3B-99F7-E233A8642F3D}" destId="{F475334D-1834-4054-A845-0EA42D05BDB7}" srcOrd="0" destOrd="0" presId="urn:microsoft.com/office/officeart/2008/layout/VerticalCurvedList"/>
    <dgm:cxn modelId="{46DC60C8-7A97-4037-AD02-B920C67526A2}" type="presParOf" srcId="{7A1A1ACC-1F95-4E3B-99F7-E233A8642F3D}" destId="{F6FA7466-EC54-43A3-B052-83457BF991F4}" srcOrd="1" destOrd="0" presId="urn:microsoft.com/office/officeart/2008/layout/VerticalCurvedList"/>
    <dgm:cxn modelId="{ADFC9B93-3E46-4C43-AC5E-85C5C2E332F5}" type="presParOf" srcId="{7A1A1ACC-1F95-4E3B-99F7-E233A8642F3D}" destId="{0DEF22BD-3F31-4099-AF67-EDF83FB5E5D0}" srcOrd="2" destOrd="0" presId="urn:microsoft.com/office/officeart/2008/layout/VerticalCurvedList"/>
    <dgm:cxn modelId="{7B28EBEA-D84C-4C0B-A9C9-6582CE9CDD41}" type="presParOf" srcId="{7A1A1ACC-1F95-4E3B-99F7-E233A8642F3D}" destId="{0AB16310-DABB-4F32-8BCD-15F5FAF10C35}" srcOrd="3" destOrd="0" presId="urn:microsoft.com/office/officeart/2008/layout/VerticalCurvedList"/>
    <dgm:cxn modelId="{A6566792-B0DA-438C-B70C-A6B270FA58D8}" type="presParOf" srcId="{165A6E12-5940-481F-A5A5-CE8FD8241AD9}" destId="{C8323F85-A571-4040-9188-C7AFBE906E6B}" srcOrd="1" destOrd="0" presId="urn:microsoft.com/office/officeart/2008/layout/VerticalCurvedList"/>
    <dgm:cxn modelId="{C78BDA2A-8B6E-43FA-8F3B-281035C9ED3B}" type="presParOf" srcId="{165A6E12-5940-481F-A5A5-CE8FD8241AD9}" destId="{F56D3086-4E11-4378-8564-11108B89F2C4}" srcOrd="2" destOrd="0" presId="urn:microsoft.com/office/officeart/2008/layout/VerticalCurvedList"/>
    <dgm:cxn modelId="{700093EC-4EAD-479A-93B8-CCEF4CBC5B54}" type="presParOf" srcId="{F56D3086-4E11-4378-8564-11108B89F2C4}" destId="{DB8D3C4C-B3C3-45B5-895A-2EC863028C87}" srcOrd="0" destOrd="0" presId="urn:microsoft.com/office/officeart/2008/layout/VerticalCurvedList"/>
    <dgm:cxn modelId="{FC20FC50-A1E3-4459-83FB-3000E01F8B59}" type="presParOf" srcId="{165A6E12-5940-481F-A5A5-CE8FD8241AD9}" destId="{8E0C5494-41A5-4913-B139-2B3178A733D1}" srcOrd="3" destOrd="0" presId="urn:microsoft.com/office/officeart/2008/layout/VerticalCurvedList"/>
    <dgm:cxn modelId="{1C9623A5-8CF3-4F1B-AA54-5EA4D5ACE8BB}" type="presParOf" srcId="{165A6E12-5940-481F-A5A5-CE8FD8241AD9}" destId="{DBE73BD0-8BD1-4982-B594-A1F76C693E26}" srcOrd="4" destOrd="0" presId="urn:microsoft.com/office/officeart/2008/layout/VerticalCurvedList"/>
    <dgm:cxn modelId="{B491441A-66ED-46B8-A4DD-BE4A6C6EBCB4}" type="presParOf" srcId="{DBE73BD0-8BD1-4982-B594-A1F76C693E26}" destId="{448F5F64-2EE7-4ED4-B2A6-BAE951401BC7}" srcOrd="0" destOrd="0" presId="urn:microsoft.com/office/officeart/2008/layout/VerticalCurvedList"/>
    <dgm:cxn modelId="{C536A2AA-D890-4788-B8F9-80E1ED67AD0F}" type="presParOf" srcId="{165A6E12-5940-481F-A5A5-CE8FD8241AD9}" destId="{82E1BF3C-E5A6-4688-BC86-D5B776DB6E3E}" srcOrd="5" destOrd="0" presId="urn:microsoft.com/office/officeart/2008/layout/VerticalCurvedList"/>
    <dgm:cxn modelId="{73380DDA-DCC4-4390-BEAF-BB7B31CB49B6}" type="presParOf" srcId="{165A6E12-5940-481F-A5A5-CE8FD8241AD9}" destId="{E7E500D3-00D3-49E4-8FE3-2D010F0BFE53}" srcOrd="6" destOrd="0" presId="urn:microsoft.com/office/officeart/2008/layout/VerticalCurvedList"/>
    <dgm:cxn modelId="{8D1098DF-A90D-4065-B64C-FCA506A9B3FC}" type="presParOf" srcId="{E7E500D3-00D3-49E4-8FE3-2D010F0BFE53}" destId="{FB34BB04-0C5F-4AF2-9856-6592ED5DE6B1}" srcOrd="0" destOrd="0" presId="urn:microsoft.com/office/officeart/2008/layout/VerticalCurvedList"/>
    <dgm:cxn modelId="{AC8C2AC8-8D8C-4F3E-9B0A-A793192575C2}" type="presParOf" srcId="{165A6E12-5940-481F-A5A5-CE8FD8241AD9}" destId="{4B0798EE-345B-4D4D-B80F-1CF3DA00A580}" srcOrd="7" destOrd="0" presId="urn:microsoft.com/office/officeart/2008/layout/VerticalCurvedList"/>
    <dgm:cxn modelId="{832A7DA7-6D51-49D1-B25D-B3ADFD981821}" type="presParOf" srcId="{165A6E12-5940-481F-A5A5-CE8FD8241AD9}" destId="{C73A2416-C9D7-479B-BE70-292B44ACA091}" srcOrd="8" destOrd="0" presId="urn:microsoft.com/office/officeart/2008/layout/VerticalCurvedList"/>
    <dgm:cxn modelId="{64131EFD-B17F-445F-AC56-FF8C0BAC7DF1}" type="presParOf" srcId="{C73A2416-C9D7-479B-BE70-292B44ACA091}" destId="{2EAE3FB1-5A82-45F9-8E4D-98916CC5803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DB4682-2FEE-443F-AAA4-33E73F4784F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BE"/>
        </a:p>
      </dgm:t>
    </dgm:pt>
    <dgm:pt modelId="{72BBC14C-F283-4FDC-A1DB-1F6E2519BBB9}">
      <dgm:prSet phldrT="[Text]" custT="1"/>
      <dgm:spPr>
        <a:solidFill>
          <a:schemeClr val="accent4">
            <a:alpha val="90000"/>
          </a:schemeClr>
        </a:solidFill>
        <a:ln>
          <a:solidFill>
            <a:schemeClr val="bg1"/>
          </a:solidFill>
        </a:ln>
      </dgm:spPr>
      <dgm:t>
        <a:bodyPr/>
        <a:lstStyle/>
        <a:p>
          <a:r>
            <a:rPr lang="en-BE" sz="2000" b="1" noProof="0" dirty="0"/>
            <a:t>What is the relationship between BO and abuse and what are the experiences in Belgium and the Netherlands</a:t>
          </a:r>
          <a:r>
            <a:rPr lang="nl-BE" sz="2000" b="1" noProof="0" dirty="0"/>
            <a:t>?</a:t>
          </a:r>
          <a:endParaRPr lang="en-BE" sz="2000" b="1" noProof="0" dirty="0"/>
        </a:p>
      </dgm:t>
    </dgm:pt>
    <dgm:pt modelId="{2B32770D-6818-40E6-A031-165876797BE4}" type="parTrans" cxnId="{29D8FAC5-B955-49E1-919B-C22BF311DC58}">
      <dgm:prSet/>
      <dgm:spPr/>
      <dgm:t>
        <a:bodyPr/>
        <a:lstStyle/>
        <a:p>
          <a:endParaRPr lang="en-BE"/>
        </a:p>
      </dgm:t>
    </dgm:pt>
    <dgm:pt modelId="{063983B8-974D-4846-9A26-0A273A6827EF}" type="sibTrans" cxnId="{29D8FAC5-B955-49E1-919B-C22BF311DC58}">
      <dgm:prSet/>
      <dgm:spPr/>
      <dgm:t>
        <a:bodyPr/>
        <a:lstStyle/>
        <a:p>
          <a:endParaRPr lang="en-BE"/>
        </a:p>
      </dgm:t>
    </dgm:pt>
    <dgm:pt modelId="{B74F5C26-119E-4AC4-A2F8-816C5E8998C4}">
      <dgm:prSet phldrT="[Text]" custT="1"/>
      <dgm:spPr>
        <a:solidFill>
          <a:srgbClr val="C00000">
            <a:alpha val="90000"/>
          </a:srgbClr>
        </a:solidFill>
        <a:ln>
          <a:solidFill>
            <a:schemeClr val="bg1"/>
          </a:solidFill>
        </a:ln>
      </dgm:spPr>
      <dgm:t>
        <a:bodyPr/>
        <a:lstStyle/>
        <a:p>
          <a:r>
            <a:rPr lang="en-US" sz="2000" b="1" kern="1200" dirty="0">
              <a:solidFill>
                <a:prstClr val="white"/>
              </a:solidFill>
              <a:latin typeface="Calibri" panose="020F0502020204030204"/>
              <a:ea typeface="+mn-ea"/>
              <a:cs typeface="+mn-cs"/>
            </a:rPr>
            <a:t>How to interpret BO under existing and new  DTT and what is the relationship with the IRD? </a:t>
          </a:r>
          <a:endParaRPr lang="en-BE" sz="2000" b="1" kern="1200" dirty="0">
            <a:solidFill>
              <a:prstClr val="white"/>
            </a:solidFill>
            <a:latin typeface="Calibri" panose="020F0502020204030204"/>
            <a:ea typeface="+mn-ea"/>
            <a:cs typeface="+mn-cs"/>
          </a:endParaRPr>
        </a:p>
      </dgm:t>
    </dgm:pt>
    <dgm:pt modelId="{4589ABB0-29DD-4117-AD8A-B3D6AE3AD38E}" type="parTrans" cxnId="{41BDB7EA-AA8F-4F4F-A397-86C9346F704D}">
      <dgm:prSet/>
      <dgm:spPr/>
      <dgm:t>
        <a:bodyPr/>
        <a:lstStyle/>
        <a:p>
          <a:endParaRPr lang="en-BE"/>
        </a:p>
      </dgm:t>
    </dgm:pt>
    <dgm:pt modelId="{2724BD56-04F9-4656-AE88-90A74D10AAED}" type="sibTrans" cxnId="{41BDB7EA-AA8F-4F4F-A397-86C9346F704D}">
      <dgm:prSet/>
      <dgm:spPr/>
      <dgm:t>
        <a:bodyPr/>
        <a:lstStyle/>
        <a:p>
          <a:endParaRPr lang="en-BE"/>
        </a:p>
      </dgm:t>
    </dgm:pt>
    <dgm:pt modelId="{9421946A-8294-45DA-B4FD-839368891240}">
      <dgm:prSet phldrT="[Text]" custT="1"/>
      <dgm:spPr>
        <a:solidFill>
          <a:srgbClr val="FFC000">
            <a:alpha val="90000"/>
          </a:srgbClr>
        </a:solidFill>
        <a:ln w="12700" cap="flat" cmpd="sng" algn="ctr">
          <a:solidFill>
            <a:prstClr val="white"/>
          </a:solidFill>
          <a:prstDash val="solid"/>
          <a:miter lim="800000"/>
        </a:ln>
        <a:effectLst/>
      </dgm:spPr>
      <dgm:t>
        <a:bodyPr spcFirstLastPara="0" vert="horz" wrap="square" lIns="505557" tIns="45720" rIns="45720" bIns="45720" numCol="1" spcCol="1270" anchor="ctr" anchorCtr="0"/>
        <a:lstStyle/>
        <a:p>
          <a:pPr marL="0" lvl="0" indent="0" algn="l"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   </a:t>
          </a:r>
          <a:r>
            <a:rPr lang="en-US" sz="2000" b="1" kern="1200" dirty="0">
              <a:solidFill>
                <a:prstClr val="white"/>
              </a:solidFill>
              <a:latin typeface="Calibri" panose="020F0502020204030204"/>
              <a:ea typeface="+mn-ea"/>
              <a:cs typeface="+mn-cs"/>
            </a:rPr>
            <a:t>What are relevant criteria to determine BO? </a:t>
          </a:r>
        </a:p>
      </dgm:t>
    </dgm:pt>
    <dgm:pt modelId="{90B4BC9C-FF19-4D6B-89D4-20B84766A9BB}" type="parTrans" cxnId="{0415A9F9-221A-4AE0-8CD0-9642DE952239}">
      <dgm:prSet/>
      <dgm:spPr/>
      <dgm:t>
        <a:bodyPr/>
        <a:lstStyle/>
        <a:p>
          <a:endParaRPr lang="en-BE"/>
        </a:p>
      </dgm:t>
    </dgm:pt>
    <dgm:pt modelId="{AB4D9C18-BF46-4DE9-B0DD-D683655C28C0}" type="sibTrans" cxnId="{0415A9F9-221A-4AE0-8CD0-9642DE952239}">
      <dgm:prSet/>
      <dgm:spPr/>
      <dgm:t>
        <a:bodyPr/>
        <a:lstStyle/>
        <a:p>
          <a:endParaRPr lang="en-BE"/>
        </a:p>
      </dgm:t>
    </dgm:pt>
    <dgm:pt modelId="{DC132E29-CCDD-4986-A839-F3CAA05E6AF0}">
      <dgm:prSet custT="1"/>
      <dgm:spPr>
        <a:solidFill>
          <a:srgbClr val="C00000">
            <a:alpha val="90000"/>
          </a:srgbClr>
        </a:solidFill>
        <a:ln w="12700" cap="flat" cmpd="sng" algn="ctr">
          <a:solidFill>
            <a:prstClr val="white"/>
          </a:solidFill>
          <a:prstDash val="solid"/>
          <a:miter lim="800000"/>
        </a:ln>
        <a:effectLst/>
      </dgm:spPr>
      <dgm:t>
        <a:bodyPr spcFirstLastPara="0" vert="horz" wrap="square" lIns="505557" tIns="45720" rIns="45720" bIns="45720" numCol="1" spcCol="1270" anchor="ctr" anchorCtr="0"/>
        <a:lstStyle/>
        <a:p>
          <a:pPr marL="0" lvl="0" indent="0" algn="l" defTabSz="800100">
            <a:lnSpc>
              <a:spcPct val="90000"/>
            </a:lnSpc>
            <a:spcBef>
              <a:spcPct val="0"/>
            </a:spcBef>
            <a:spcAft>
              <a:spcPct val="35000"/>
            </a:spcAft>
            <a:buNone/>
          </a:pPr>
          <a:r>
            <a:rPr lang="nl-BE" sz="1800" b="1" kern="1200" noProof="0" dirty="0">
              <a:solidFill>
                <a:prstClr val="white"/>
              </a:solidFill>
              <a:latin typeface="Calibri" panose="020F0502020204030204"/>
              <a:ea typeface="+mn-ea"/>
              <a:cs typeface="+mn-cs"/>
            </a:rPr>
            <a:t>  </a:t>
          </a:r>
          <a:r>
            <a:rPr lang="en-BE" sz="2000" b="1" kern="1200" noProof="0" dirty="0">
              <a:solidFill>
                <a:prstClr val="white"/>
              </a:solidFill>
              <a:latin typeface="Calibri" panose="020F0502020204030204"/>
              <a:ea typeface="+mn-ea"/>
              <a:cs typeface="+mn-cs"/>
            </a:rPr>
            <a:t>What are the consequences </a:t>
          </a:r>
          <a:r>
            <a:rPr lang="nl-BE" sz="2000" b="1" kern="1200" noProof="0" dirty="0">
              <a:solidFill>
                <a:prstClr val="white"/>
              </a:solidFill>
              <a:latin typeface="Calibri" panose="020F0502020204030204"/>
              <a:ea typeface="+mn-ea"/>
              <a:cs typeface="+mn-cs"/>
            </a:rPr>
            <a:t>i</a:t>
          </a:r>
          <a:r>
            <a:rPr lang="en-BE" sz="2000" b="1" kern="1200" noProof="0" dirty="0">
              <a:solidFill>
                <a:prstClr val="white"/>
              </a:solidFill>
              <a:latin typeface="Calibri" panose="020F0502020204030204"/>
              <a:ea typeface="+mn-ea"/>
              <a:cs typeface="+mn-cs"/>
            </a:rPr>
            <a:t>f </a:t>
          </a:r>
          <a:r>
            <a:rPr lang="nl-BE" sz="2000" b="1" kern="1200" noProof="0" dirty="0">
              <a:solidFill>
                <a:prstClr val="white"/>
              </a:solidFill>
              <a:latin typeface="Calibri" panose="020F0502020204030204"/>
              <a:ea typeface="+mn-ea"/>
              <a:cs typeface="+mn-cs"/>
            </a:rPr>
            <a:t>direct </a:t>
          </a:r>
          <a:r>
            <a:rPr lang="en-BE" sz="2000" b="1" kern="1200" noProof="0" dirty="0">
              <a:solidFill>
                <a:prstClr val="white"/>
              </a:solidFill>
              <a:latin typeface="Calibri" panose="020F0502020204030204"/>
              <a:ea typeface="+mn-ea"/>
              <a:cs typeface="+mn-cs"/>
            </a:rPr>
            <a:t>recipient is not </a:t>
          </a:r>
          <a:r>
            <a:rPr lang="nl-BE" sz="2000" b="1" kern="1200" noProof="0" dirty="0" err="1">
              <a:solidFill>
                <a:prstClr val="white"/>
              </a:solidFill>
              <a:latin typeface="Calibri" panose="020F0502020204030204"/>
              <a:ea typeface="+mn-ea"/>
              <a:cs typeface="+mn-cs"/>
            </a:rPr>
            <a:t>the</a:t>
          </a:r>
          <a:r>
            <a:rPr lang="en-BE" sz="2000" b="1" kern="1200" noProof="0" dirty="0">
              <a:solidFill>
                <a:prstClr val="white"/>
              </a:solidFill>
              <a:latin typeface="Calibri" panose="020F0502020204030204"/>
              <a:ea typeface="+mn-ea"/>
              <a:cs typeface="+mn-cs"/>
            </a:rPr>
            <a:t> BO? </a:t>
          </a:r>
        </a:p>
      </dgm:t>
    </dgm:pt>
    <dgm:pt modelId="{8DFCC932-0E6B-4C27-B364-14DE4902FB18}" type="parTrans" cxnId="{D565E7CB-2F4E-4299-9730-46D568177AFE}">
      <dgm:prSet/>
      <dgm:spPr/>
      <dgm:t>
        <a:bodyPr/>
        <a:lstStyle/>
        <a:p>
          <a:endParaRPr lang="en-BE"/>
        </a:p>
      </dgm:t>
    </dgm:pt>
    <dgm:pt modelId="{EBB377D7-D4F3-4776-8194-E24A1EEDEC28}" type="sibTrans" cxnId="{D565E7CB-2F4E-4299-9730-46D568177AFE}">
      <dgm:prSet/>
      <dgm:spPr/>
      <dgm:t>
        <a:bodyPr/>
        <a:lstStyle/>
        <a:p>
          <a:endParaRPr lang="en-BE"/>
        </a:p>
      </dgm:t>
    </dgm:pt>
    <dgm:pt modelId="{EE653393-1E03-428C-8F59-58FE59F537D7}" type="pres">
      <dgm:prSet presAssocID="{20DB4682-2FEE-443F-AAA4-33E73F4784F4}" presName="Name0" presStyleCnt="0">
        <dgm:presLayoutVars>
          <dgm:chMax val="7"/>
          <dgm:chPref val="7"/>
          <dgm:dir/>
        </dgm:presLayoutVars>
      </dgm:prSet>
      <dgm:spPr/>
    </dgm:pt>
    <dgm:pt modelId="{165A6E12-5940-481F-A5A5-CE8FD8241AD9}" type="pres">
      <dgm:prSet presAssocID="{20DB4682-2FEE-443F-AAA4-33E73F4784F4}" presName="Name1" presStyleCnt="0"/>
      <dgm:spPr/>
    </dgm:pt>
    <dgm:pt modelId="{7A1A1ACC-1F95-4E3B-99F7-E233A8642F3D}" type="pres">
      <dgm:prSet presAssocID="{20DB4682-2FEE-443F-AAA4-33E73F4784F4}" presName="cycle" presStyleCnt="0"/>
      <dgm:spPr/>
    </dgm:pt>
    <dgm:pt modelId="{F475334D-1834-4054-A845-0EA42D05BDB7}" type="pres">
      <dgm:prSet presAssocID="{20DB4682-2FEE-443F-AAA4-33E73F4784F4}" presName="srcNode" presStyleLbl="node1" presStyleIdx="0" presStyleCnt="4"/>
      <dgm:spPr/>
    </dgm:pt>
    <dgm:pt modelId="{F6FA7466-EC54-43A3-B052-83457BF991F4}" type="pres">
      <dgm:prSet presAssocID="{20DB4682-2FEE-443F-AAA4-33E73F4784F4}" presName="conn" presStyleLbl="parChTrans1D2" presStyleIdx="0" presStyleCnt="1"/>
      <dgm:spPr/>
    </dgm:pt>
    <dgm:pt modelId="{0DEF22BD-3F31-4099-AF67-EDF83FB5E5D0}" type="pres">
      <dgm:prSet presAssocID="{20DB4682-2FEE-443F-AAA4-33E73F4784F4}" presName="extraNode" presStyleLbl="node1" presStyleIdx="0" presStyleCnt="4"/>
      <dgm:spPr/>
    </dgm:pt>
    <dgm:pt modelId="{0AB16310-DABB-4F32-8BCD-15F5FAF10C35}" type="pres">
      <dgm:prSet presAssocID="{20DB4682-2FEE-443F-AAA4-33E73F4784F4}" presName="dstNode" presStyleLbl="node1" presStyleIdx="0" presStyleCnt="4"/>
      <dgm:spPr/>
    </dgm:pt>
    <dgm:pt modelId="{C8323F85-A571-4040-9188-C7AFBE906E6B}" type="pres">
      <dgm:prSet presAssocID="{72BBC14C-F283-4FDC-A1DB-1F6E2519BBB9}" presName="text_1" presStyleLbl="node1" presStyleIdx="0" presStyleCnt="4" custLinFactNeighborX="113" custLinFactNeighborY="7074">
        <dgm:presLayoutVars>
          <dgm:bulletEnabled val="1"/>
        </dgm:presLayoutVars>
      </dgm:prSet>
      <dgm:spPr/>
    </dgm:pt>
    <dgm:pt modelId="{F56D3086-4E11-4378-8564-11108B89F2C4}" type="pres">
      <dgm:prSet presAssocID="{72BBC14C-F283-4FDC-A1DB-1F6E2519BBB9}" presName="accent_1" presStyleCnt="0"/>
      <dgm:spPr/>
    </dgm:pt>
    <dgm:pt modelId="{DB8D3C4C-B3C3-45B5-895A-2EC863028C87}" type="pres">
      <dgm:prSet presAssocID="{72BBC14C-F283-4FDC-A1DB-1F6E2519BBB9}" presName="accentRepeatNode" presStyleLbl="solidFgAcc1" presStyleIdx="0" presStyleCnt="4"/>
      <dgm:spPr/>
    </dgm:pt>
    <dgm:pt modelId="{8E0C5494-41A5-4913-B139-2B3178A733D1}" type="pres">
      <dgm:prSet presAssocID="{B74F5C26-119E-4AC4-A2F8-816C5E8998C4}" presName="text_2" presStyleLbl="node1" presStyleIdx="1" presStyleCnt="4" custLinFactNeighborX="120" custLinFactNeighborY="7074">
        <dgm:presLayoutVars>
          <dgm:bulletEnabled val="1"/>
        </dgm:presLayoutVars>
      </dgm:prSet>
      <dgm:spPr/>
    </dgm:pt>
    <dgm:pt modelId="{DBE73BD0-8BD1-4982-B594-A1F76C693E26}" type="pres">
      <dgm:prSet presAssocID="{B74F5C26-119E-4AC4-A2F8-816C5E8998C4}" presName="accent_2" presStyleCnt="0"/>
      <dgm:spPr/>
    </dgm:pt>
    <dgm:pt modelId="{448F5F64-2EE7-4ED4-B2A6-BAE951401BC7}" type="pres">
      <dgm:prSet presAssocID="{B74F5C26-119E-4AC4-A2F8-816C5E8998C4}" presName="accentRepeatNode" presStyleLbl="solidFgAcc1" presStyleIdx="1" presStyleCnt="4"/>
      <dgm:spPr/>
    </dgm:pt>
    <dgm:pt modelId="{8E563F5C-A2AA-48BE-A9D5-DD114927CD90}" type="pres">
      <dgm:prSet presAssocID="{9421946A-8294-45DA-B4FD-839368891240}" presName="text_3" presStyleLbl="node1" presStyleIdx="2" presStyleCnt="4" custScaleX="101454" custScaleY="83293" custLinFactNeighborX="-710" custLinFactNeighborY="12370">
        <dgm:presLayoutVars>
          <dgm:bulletEnabled val="1"/>
        </dgm:presLayoutVars>
      </dgm:prSet>
      <dgm:spPr>
        <a:xfrm>
          <a:off x="781115" y="2308178"/>
          <a:ext cx="7412454" cy="636921"/>
        </a:xfrm>
        <a:prstGeom prst="rect">
          <a:avLst/>
        </a:prstGeom>
      </dgm:spPr>
    </dgm:pt>
    <dgm:pt modelId="{5602C3AA-17EC-4C6C-8A9D-B4CD3ACDAD4F}" type="pres">
      <dgm:prSet presAssocID="{9421946A-8294-45DA-B4FD-839368891240}" presName="accent_3" presStyleCnt="0"/>
      <dgm:spPr/>
    </dgm:pt>
    <dgm:pt modelId="{C4799819-6E5F-496D-9037-8BCBB0A57672}" type="pres">
      <dgm:prSet presAssocID="{9421946A-8294-45DA-B4FD-839368891240}" presName="accentRepeatNode" presStyleLbl="solidFgAcc1" presStyleIdx="2" presStyleCnt="4"/>
      <dgm:spPr/>
    </dgm:pt>
    <dgm:pt modelId="{BB2A906A-D9E5-4EBC-804D-BA465DDB77A3}" type="pres">
      <dgm:prSet presAssocID="{DC132E29-CCDD-4986-A839-F3CAA05E6AF0}" presName="text_4" presStyleLbl="node1" presStyleIdx="3" presStyleCnt="4">
        <dgm:presLayoutVars>
          <dgm:bulletEnabled val="1"/>
        </dgm:presLayoutVars>
      </dgm:prSet>
      <dgm:spPr>
        <a:xfrm>
          <a:off x="468582" y="3184939"/>
          <a:ext cx="7777616" cy="636921"/>
        </a:xfrm>
        <a:prstGeom prst="rect">
          <a:avLst/>
        </a:prstGeom>
      </dgm:spPr>
    </dgm:pt>
    <dgm:pt modelId="{27F9B6EA-5D68-412C-B09B-CC38459E7AF7}" type="pres">
      <dgm:prSet presAssocID="{DC132E29-CCDD-4986-A839-F3CAA05E6AF0}" presName="accent_4" presStyleCnt="0"/>
      <dgm:spPr/>
    </dgm:pt>
    <dgm:pt modelId="{FB34BB04-0C5F-4AF2-9856-6592ED5DE6B1}" type="pres">
      <dgm:prSet presAssocID="{DC132E29-CCDD-4986-A839-F3CAA05E6AF0}" presName="accentRepeatNode" presStyleLbl="solidFgAcc1" presStyleIdx="3" presStyleCnt="4"/>
      <dgm:spPr/>
    </dgm:pt>
  </dgm:ptLst>
  <dgm:cxnLst>
    <dgm:cxn modelId="{EEC4E808-93AA-4CC1-AD0F-4EDA6A5B2FE5}" type="presOf" srcId="{9421946A-8294-45DA-B4FD-839368891240}" destId="{8E563F5C-A2AA-48BE-A9D5-DD114927CD90}" srcOrd="0" destOrd="0" presId="urn:microsoft.com/office/officeart/2008/layout/VerticalCurvedList"/>
    <dgm:cxn modelId="{63A7C337-E7FE-4BAA-B171-FBA883A57E92}" type="presOf" srcId="{063983B8-974D-4846-9A26-0A273A6827EF}" destId="{F6FA7466-EC54-43A3-B052-83457BF991F4}" srcOrd="0" destOrd="0" presId="urn:microsoft.com/office/officeart/2008/layout/VerticalCurvedList"/>
    <dgm:cxn modelId="{A2D2773A-79BB-44B6-8712-EAB38092DBF3}" type="presOf" srcId="{20DB4682-2FEE-443F-AAA4-33E73F4784F4}" destId="{EE653393-1E03-428C-8F59-58FE59F537D7}" srcOrd="0" destOrd="0" presId="urn:microsoft.com/office/officeart/2008/layout/VerticalCurvedList"/>
    <dgm:cxn modelId="{43E06C92-5D85-4983-BBCA-BF86FEF149CF}" type="presOf" srcId="{DC132E29-CCDD-4986-A839-F3CAA05E6AF0}" destId="{BB2A906A-D9E5-4EBC-804D-BA465DDB77A3}" srcOrd="0" destOrd="0" presId="urn:microsoft.com/office/officeart/2008/layout/VerticalCurvedList"/>
    <dgm:cxn modelId="{884A71A5-5901-4537-8CB4-2571494DA4FA}" type="presOf" srcId="{72BBC14C-F283-4FDC-A1DB-1F6E2519BBB9}" destId="{C8323F85-A571-4040-9188-C7AFBE906E6B}" srcOrd="0" destOrd="0" presId="urn:microsoft.com/office/officeart/2008/layout/VerticalCurvedList"/>
    <dgm:cxn modelId="{1A114DAB-6AC8-4C58-A42D-43082E38E4CC}" type="presOf" srcId="{B74F5C26-119E-4AC4-A2F8-816C5E8998C4}" destId="{8E0C5494-41A5-4913-B139-2B3178A733D1}" srcOrd="0" destOrd="0" presId="urn:microsoft.com/office/officeart/2008/layout/VerticalCurvedList"/>
    <dgm:cxn modelId="{29D8FAC5-B955-49E1-919B-C22BF311DC58}" srcId="{20DB4682-2FEE-443F-AAA4-33E73F4784F4}" destId="{72BBC14C-F283-4FDC-A1DB-1F6E2519BBB9}" srcOrd="0" destOrd="0" parTransId="{2B32770D-6818-40E6-A031-165876797BE4}" sibTransId="{063983B8-974D-4846-9A26-0A273A6827EF}"/>
    <dgm:cxn modelId="{D565E7CB-2F4E-4299-9730-46D568177AFE}" srcId="{20DB4682-2FEE-443F-AAA4-33E73F4784F4}" destId="{DC132E29-CCDD-4986-A839-F3CAA05E6AF0}" srcOrd="3" destOrd="0" parTransId="{8DFCC932-0E6B-4C27-B364-14DE4902FB18}" sibTransId="{EBB377D7-D4F3-4776-8194-E24A1EEDEC28}"/>
    <dgm:cxn modelId="{41BDB7EA-AA8F-4F4F-A397-86C9346F704D}" srcId="{20DB4682-2FEE-443F-AAA4-33E73F4784F4}" destId="{B74F5C26-119E-4AC4-A2F8-816C5E8998C4}" srcOrd="1" destOrd="0" parTransId="{4589ABB0-29DD-4117-AD8A-B3D6AE3AD38E}" sibTransId="{2724BD56-04F9-4656-AE88-90A74D10AAED}"/>
    <dgm:cxn modelId="{0415A9F9-221A-4AE0-8CD0-9642DE952239}" srcId="{20DB4682-2FEE-443F-AAA4-33E73F4784F4}" destId="{9421946A-8294-45DA-B4FD-839368891240}" srcOrd="2" destOrd="0" parTransId="{90B4BC9C-FF19-4D6B-89D4-20B84766A9BB}" sibTransId="{AB4D9C18-BF46-4DE9-B0DD-D683655C28C0}"/>
    <dgm:cxn modelId="{B4877A46-690E-4726-8F80-667D5C83E64E}" type="presParOf" srcId="{EE653393-1E03-428C-8F59-58FE59F537D7}" destId="{165A6E12-5940-481F-A5A5-CE8FD8241AD9}" srcOrd="0" destOrd="0" presId="urn:microsoft.com/office/officeart/2008/layout/VerticalCurvedList"/>
    <dgm:cxn modelId="{06392F74-5580-48BE-9A36-FC2199181329}" type="presParOf" srcId="{165A6E12-5940-481F-A5A5-CE8FD8241AD9}" destId="{7A1A1ACC-1F95-4E3B-99F7-E233A8642F3D}" srcOrd="0" destOrd="0" presId="urn:microsoft.com/office/officeart/2008/layout/VerticalCurvedList"/>
    <dgm:cxn modelId="{9EA64D05-27CB-4D40-8FB4-C829C771E482}" type="presParOf" srcId="{7A1A1ACC-1F95-4E3B-99F7-E233A8642F3D}" destId="{F475334D-1834-4054-A845-0EA42D05BDB7}" srcOrd="0" destOrd="0" presId="urn:microsoft.com/office/officeart/2008/layout/VerticalCurvedList"/>
    <dgm:cxn modelId="{46DC60C8-7A97-4037-AD02-B920C67526A2}" type="presParOf" srcId="{7A1A1ACC-1F95-4E3B-99F7-E233A8642F3D}" destId="{F6FA7466-EC54-43A3-B052-83457BF991F4}" srcOrd="1" destOrd="0" presId="urn:microsoft.com/office/officeart/2008/layout/VerticalCurvedList"/>
    <dgm:cxn modelId="{ADFC9B93-3E46-4C43-AC5E-85C5C2E332F5}" type="presParOf" srcId="{7A1A1ACC-1F95-4E3B-99F7-E233A8642F3D}" destId="{0DEF22BD-3F31-4099-AF67-EDF83FB5E5D0}" srcOrd="2" destOrd="0" presId="urn:microsoft.com/office/officeart/2008/layout/VerticalCurvedList"/>
    <dgm:cxn modelId="{7B28EBEA-D84C-4C0B-A9C9-6582CE9CDD41}" type="presParOf" srcId="{7A1A1ACC-1F95-4E3B-99F7-E233A8642F3D}" destId="{0AB16310-DABB-4F32-8BCD-15F5FAF10C35}" srcOrd="3" destOrd="0" presId="urn:microsoft.com/office/officeart/2008/layout/VerticalCurvedList"/>
    <dgm:cxn modelId="{A6566792-B0DA-438C-B70C-A6B270FA58D8}" type="presParOf" srcId="{165A6E12-5940-481F-A5A5-CE8FD8241AD9}" destId="{C8323F85-A571-4040-9188-C7AFBE906E6B}" srcOrd="1" destOrd="0" presId="urn:microsoft.com/office/officeart/2008/layout/VerticalCurvedList"/>
    <dgm:cxn modelId="{C78BDA2A-8B6E-43FA-8F3B-281035C9ED3B}" type="presParOf" srcId="{165A6E12-5940-481F-A5A5-CE8FD8241AD9}" destId="{F56D3086-4E11-4378-8564-11108B89F2C4}" srcOrd="2" destOrd="0" presId="urn:microsoft.com/office/officeart/2008/layout/VerticalCurvedList"/>
    <dgm:cxn modelId="{700093EC-4EAD-479A-93B8-CCEF4CBC5B54}" type="presParOf" srcId="{F56D3086-4E11-4378-8564-11108B89F2C4}" destId="{DB8D3C4C-B3C3-45B5-895A-2EC863028C87}" srcOrd="0" destOrd="0" presId="urn:microsoft.com/office/officeart/2008/layout/VerticalCurvedList"/>
    <dgm:cxn modelId="{FC20FC50-A1E3-4459-83FB-3000E01F8B59}" type="presParOf" srcId="{165A6E12-5940-481F-A5A5-CE8FD8241AD9}" destId="{8E0C5494-41A5-4913-B139-2B3178A733D1}" srcOrd="3" destOrd="0" presId="urn:microsoft.com/office/officeart/2008/layout/VerticalCurvedList"/>
    <dgm:cxn modelId="{1C9623A5-8CF3-4F1B-AA54-5EA4D5ACE8BB}" type="presParOf" srcId="{165A6E12-5940-481F-A5A5-CE8FD8241AD9}" destId="{DBE73BD0-8BD1-4982-B594-A1F76C693E26}" srcOrd="4" destOrd="0" presId="urn:microsoft.com/office/officeart/2008/layout/VerticalCurvedList"/>
    <dgm:cxn modelId="{B491441A-66ED-46B8-A4DD-BE4A6C6EBCB4}" type="presParOf" srcId="{DBE73BD0-8BD1-4982-B594-A1F76C693E26}" destId="{448F5F64-2EE7-4ED4-B2A6-BAE951401BC7}" srcOrd="0" destOrd="0" presId="urn:microsoft.com/office/officeart/2008/layout/VerticalCurvedList"/>
    <dgm:cxn modelId="{48014603-B19B-41F2-A64C-C8710957C0C1}" type="presParOf" srcId="{165A6E12-5940-481F-A5A5-CE8FD8241AD9}" destId="{8E563F5C-A2AA-48BE-A9D5-DD114927CD90}" srcOrd="5" destOrd="0" presId="urn:microsoft.com/office/officeart/2008/layout/VerticalCurvedList"/>
    <dgm:cxn modelId="{EC3ADBE2-A50D-456D-8D24-938FF528BAF4}" type="presParOf" srcId="{165A6E12-5940-481F-A5A5-CE8FD8241AD9}" destId="{5602C3AA-17EC-4C6C-8A9D-B4CD3ACDAD4F}" srcOrd="6" destOrd="0" presId="urn:microsoft.com/office/officeart/2008/layout/VerticalCurvedList"/>
    <dgm:cxn modelId="{9BE3DE40-A41C-4534-BAE7-FDF54A523D43}" type="presParOf" srcId="{5602C3AA-17EC-4C6C-8A9D-B4CD3ACDAD4F}" destId="{C4799819-6E5F-496D-9037-8BCBB0A57672}" srcOrd="0" destOrd="0" presId="urn:microsoft.com/office/officeart/2008/layout/VerticalCurvedList"/>
    <dgm:cxn modelId="{9C78807D-5211-4197-8C60-5122541117DF}" type="presParOf" srcId="{165A6E12-5940-481F-A5A5-CE8FD8241AD9}" destId="{BB2A906A-D9E5-4EBC-804D-BA465DDB77A3}" srcOrd="7" destOrd="0" presId="urn:microsoft.com/office/officeart/2008/layout/VerticalCurvedList"/>
    <dgm:cxn modelId="{8A9ADE14-1A66-4F8B-A344-209B39DA0C9D}" type="presParOf" srcId="{165A6E12-5940-481F-A5A5-CE8FD8241AD9}" destId="{27F9B6EA-5D68-412C-B09B-CC38459E7AF7}" srcOrd="8" destOrd="0" presId="urn:microsoft.com/office/officeart/2008/layout/VerticalCurvedList"/>
    <dgm:cxn modelId="{80C6DE63-4A1A-4C18-A083-FFE176C2AA4F}" type="presParOf" srcId="{27F9B6EA-5D68-412C-B09B-CC38459E7AF7}" destId="{FB34BB04-0C5F-4AF2-9856-6592ED5DE6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DB4682-2FEE-443F-AAA4-33E73F4784F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BE"/>
        </a:p>
      </dgm:t>
    </dgm:pt>
    <dgm:pt modelId="{72BBC14C-F283-4FDC-A1DB-1F6E2519BBB9}">
      <dgm:prSet phldrT="[Text]" custT="1"/>
      <dgm:spPr>
        <a:solidFill>
          <a:schemeClr val="accent4">
            <a:alpha val="90000"/>
          </a:schemeClr>
        </a:solidFill>
        <a:ln>
          <a:solidFill>
            <a:schemeClr val="bg1"/>
          </a:solidFill>
        </a:ln>
      </dgm:spPr>
      <dgm:t>
        <a:bodyPr/>
        <a:lstStyle/>
        <a:p>
          <a:r>
            <a:rPr lang="en-US" sz="2000" b="1" noProof="0" dirty="0"/>
            <a:t>Various withholding tax relief discussions in source countries </a:t>
          </a:r>
          <a:endParaRPr lang="en-BE" sz="2000" b="1" noProof="0" dirty="0"/>
        </a:p>
      </dgm:t>
    </dgm:pt>
    <dgm:pt modelId="{2B32770D-6818-40E6-A031-165876797BE4}" type="parTrans" cxnId="{29D8FAC5-B955-49E1-919B-C22BF311DC58}">
      <dgm:prSet/>
      <dgm:spPr/>
      <dgm:t>
        <a:bodyPr/>
        <a:lstStyle/>
        <a:p>
          <a:endParaRPr lang="en-BE"/>
        </a:p>
      </dgm:t>
    </dgm:pt>
    <dgm:pt modelId="{063983B8-974D-4846-9A26-0A273A6827EF}" type="sibTrans" cxnId="{29D8FAC5-B955-49E1-919B-C22BF311DC58}">
      <dgm:prSet/>
      <dgm:spPr/>
      <dgm:t>
        <a:bodyPr/>
        <a:lstStyle/>
        <a:p>
          <a:endParaRPr lang="en-BE"/>
        </a:p>
      </dgm:t>
    </dgm:pt>
    <dgm:pt modelId="{B74F5C26-119E-4AC4-A2F8-816C5E8998C4}">
      <dgm:prSet phldrT="[Text]" custT="1"/>
      <dgm:spPr>
        <a:solidFill>
          <a:srgbClr val="C00000">
            <a:alpha val="90000"/>
          </a:srgbClr>
        </a:solidFill>
        <a:ln>
          <a:solidFill>
            <a:schemeClr val="bg1"/>
          </a:solidFill>
        </a:ln>
      </dgm:spPr>
      <dgm:t>
        <a:bodyPr/>
        <a:lstStyle/>
        <a:p>
          <a:r>
            <a:rPr lang="en-GB" sz="2000" b="1" kern="1200" noProof="0" dirty="0">
              <a:solidFill>
                <a:prstClr val="white"/>
              </a:solidFill>
              <a:latin typeface="Calibri" panose="020F0502020204030204"/>
              <a:ea typeface="+mn-ea"/>
              <a:cs typeface="+mn-cs"/>
            </a:rPr>
            <a:t>Still grey areas and inconsistencies between source countries</a:t>
          </a:r>
          <a:endParaRPr lang="en-BE" sz="2000" b="1" kern="1200" dirty="0">
            <a:solidFill>
              <a:prstClr val="white"/>
            </a:solidFill>
            <a:latin typeface="Calibri" panose="020F0502020204030204"/>
            <a:ea typeface="+mn-ea"/>
            <a:cs typeface="+mn-cs"/>
          </a:endParaRPr>
        </a:p>
      </dgm:t>
    </dgm:pt>
    <dgm:pt modelId="{4589ABB0-29DD-4117-AD8A-B3D6AE3AD38E}" type="parTrans" cxnId="{41BDB7EA-AA8F-4F4F-A397-86C9346F704D}">
      <dgm:prSet/>
      <dgm:spPr/>
      <dgm:t>
        <a:bodyPr/>
        <a:lstStyle/>
        <a:p>
          <a:endParaRPr lang="en-BE"/>
        </a:p>
      </dgm:t>
    </dgm:pt>
    <dgm:pt modelId="{2724BD56-04F9-4656-AE88-90A74D10AAED}" type="sibTrans" cxnId="{41BDB7EA-AA8F-4F4F-A397-86C9346F704D}">
      <dgm:prSet/>
      <dgm:spPr/>
      <dgm:t>
        <a:bodyPr/>
        <a:lstStyle/>
        <a:p>
          <a:endParaRPr lang="en-BE"/>
        </a:p>
      </dgm:t>
    </dgm:pt>
    <dgm:pt modelId="{9421946A-8294-45DA-B4FD-839368891240}">
      <dgm:prSet phldrT="[Text]" custT="1"/>
      <dgm:spPr>
        <a:solidFill>
          <a:srgbClr val="FFC000">
            <a:alpha val="90000"/>
          </a:srgbClr>
        </a:solidFill>
        <a:ln w="12700" cap="flat" cmpd="sng" algn="ctr">
          <a:solidFill>
            <a:prstClr val="white"/>
          </a:solidFill>
          <a:prstDash val="solid"/>
          <a:miter lim="800000"/>
        </a:ln>
        <a:effectLst/>
      </dgm:spPr>
      <dgm:t>
        <a:bodyPr spcFirstLastPara="0" vert="horz" wrap="square" lIns="505557" tIns="45720" rIns="45720" bIns="45720" numCol="1" spcCol="1270" anchor="ctr" anchorCtr="0"/>
        <a:lstStyle/>
        <a:p>
          <a:pPr marL="0" lvl="0" indent="0" algn="l"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   </a:t>
          </a:r>
          <a:r>
            <a:rPr lang="en-US" sz="2000" b="1" kern="1200" dirty="0">
              <a:solidFill>
                <a:prstClr val="white"/>
              </a:solidFill>
              <a:latin typeface="Calibri" panose="020F0502020204030204"/>
              <a:ea typeface="+mn-ea"/>
              <a:cs typeface="+mn-cs"/>
            </a:rPr>
            <a:t>Solid documentation and good cash management are important </a:t>
          </a:r>
        </a:p>
      </dgm:t>
    </dgm:pt>
    <dgm:pt modelId="{90B4BC9C-FF19-4D6B-89D4-20B84766A9BB}" type="parTrans" cxnId="{0415A9F9-221A-4AE0-8CD0-9642DE952239}">
      <dgm:prSet/>
      <dgm:spPr/>
      <dgm:t>
        <a:bodyPr/>
        <a:lstStyle/>
        <a:p>
          <a:endParaRPr lang="en-BE"/>
        </a:p>
      </dgm:t>
    </dgm:pt>
    <dgm:pt modelId="{AB4D9C18-BF46-4DE9-B0DD-D683655C28C0}" type="sibTrans" cxnId="{0415A9F9-221A-4AE0-8CD0-9642DE952239}">
      <dgm:prSet/>
      <dgm:spPr/>
      <dgm:t>
        <a:bodyPr/>
        <a:lstStyle/>
        <a:p>
          <a:endParaRPr lang="en-BE"/>
        </a:p>
      </dgm:t>
    </dgm:pt>
    <dgm:pt modelId="{DC132E29-CCDD-4986-A839-F3CAA05E6AF0}">
      <dgm:prSet custT="1"/>
      <dgm:spPr>
        <a:solidFill>
          <a:srgbClr val="C00000">
            <a:alpha val="90000"/>
          </a:srgbClr>
        </a:solidFill>
        <a:ln w="12700" cap="flat" cmpd="sng" algn="ctr">
          <a:solidFill>
            <a:prstClr val="white"/>
          </a:solidFill>
          <a:prstDash val="solid"/>
          <a:miter lim="800000"/>
        </a:ln>
        <a:effectLst/>
      </dgm:spPr>
      <dgm:t>
        <a:bodyPr spcFirstLastPara="0" vert="horz" wrap="square" lIns="505557" tIns="45720" rIns="45720" bIns="45720" numCol="1" spcCol="1270" anchor="ctr" anchorCtr="0"/>
        <a:lstStyle/>
        <a:p>
          <a:pPr marL="0" lvl="0" indent="0" algn="l" defTabSz="800100">
            <a:lnSpc>
              <a:spcPct val="90000"/>
            </a:lnSpc>
            <a:spcBef>
              <a:spcPct val="0"/>
            </a:spcBef>
            <a:spcAft>
              <a:spcPct val="35000"/>
            </a:spcAft>
            <a:buNone/>
          </a:pPr>
          <a:r>
            <a:rPr lang="nl-BE" sz="1800" b="1" kern="1200" noProof="0" dirty="0">
              <a:solidFill>
                <a:prstClr val="white"/>
              </a:solidFill>
              <a:latin typeface="Calibri" panose="020F0502020204030204"/>
              <a:ea typeface="+mn-ea"/>
              <a:cs typeface="+mn-cs"/>
            </a:rPr>
            <a:t>  </a:t>
          </a:r>
          <a:r>
            <a:rPr lang="en-US" sz="2000" b="1" kern="1200" noProof="0" dirty="0">
              <a:solidFill>
                <a:prstClr val="white"/>
              </a:solidFill>
              <a:latin typeface="Calibri" panose="020F0502020204030204"/>
              <a:ea typeface="+mn-ea"/>
              <a:cs typeface="+mn-cs"/>
            </a:rPr>
            <a:t>Historical elements can play a role</a:t>
          </a:r>
          <a:endParaRPr lang="en-BE" sz="2000" b="1" kern="1200" noProof="0" dirty="0">
            <a:solidFill>
              <a:prstClr val="white"/>
            </a:solidFill>
            <a:latin typeface="Calibri" panose="020F0502020204030204"/>
            <a:ea typeface="+mn-ea"/>
            <a:cs typeface="+mn-cs"/>
          </a:endParaRPr>
        </a:p>
      </dgm:t>
    </dgm:pt>
    <dgm:pt modelId="{8DFCC932-0E6B-4C27-B364-14DE4902FB18}" type="parTrans" cxnId="{D565E7CB-2F4E-4299-9730-46D568177AFE}">
      <dgm:prSet/>
      <dgm:spPr/>
      <dgm:t>
        <a:bodyPr/>
        <a:lstStyle/>
        <a:p>
          <a:endParaRPr lang="en-BE"/>
        </a:p>
      </dgm:t>
    </dgm:pt>
    <dgm:pt modelId="{EBB377D7-D4F3-4776-8194-E24A1EEDEC28}" type="sibTrans" cxnId="{D565E7CB-2F4E-4299-9730-46D568177AFE}">
      <dgm:prSet/>
      <dgm:spPr/>
      <dgm:t>
        <a:bodyPr/>
        <a:lstStyle/>
        <a:p>
          <a:endParaRPr lang="en-BE"/>
        </a:p>
      </dgm:t>
    </dgm:pt>
    <dgm:pt modelId="{EE653393-1E03-428C-8F59-58FE59F537D7}" type="pres">
      <dgm:prSet presAssocID="{20DB4682-2FEE-443F-AAA4-33E73F4784F4}" presName="Name0" presStyleCnt="0">
        <dgm:presLayoutVars>
          <dgm:chMax val="7"/>
          <dgm:chPref val="7"/>
          <dgm:dir/>
        </dgm:presLayoutVars>
      </dgm:prSet>
      <dgm:spPr/>
    </dgm:pt>
    <dgm:pt modelId="{165A6E12-5940-481F-A5A5-CE8FD8241AD9}" type="pres">
      <dgm:prSet presAssocID="{20DB4682-2FEE-443F-AAA4-33E73F4784F4}" presName="Name1" presStyleCnt="0"/>
      <dgm:spPr/>
    </dgm:pt>
    <dgm:pt modelId="{7A1A1ACC-1F95-4E3B-99F7-E233A8642F3D}" type="pres">
      <dgm:prSet presAssocID="{20DB4682-2FEE-443F-AAA4-33E73F4784F4}" presName="cycle" presStyleCnt="0"/>
      <dgm:spPr/>
    </dgm:pt>
    <dgm:pt modelId="{F475334D-1834-4054-A845-0EA42D05BDB7}" type="pres">
      <dgm:prSet presAssocID="{20DB4682-2FEE-443F-AAA4-33E73F4784F4}" presName="srcNode" presStyleLbl="node1" presStyleIdx="0" presStyleCnt="4"/>
      <dgm:spPr/>
    </dgm:pt>
    <dgm:pt modelId="{F6FA7466-EC54-43A3-B052-83457BF991F4}" type="pres">
      <dgm:prSet presAssocID="{20DB4682-2FEE-443F-AAA4-33E73F4784F4}" presName="conn" presStyleLbl="parChTrans1D2" presStyleIdx="0" presStyleCnt="1"/>
      <dgm:spPr/>
    </dgm:pt>
    <dgm:pt modelId="{0DEF22BD-3F31-4099-AF67-EDF83FB5E5D0}" type="pres">
      <dgm:prSet presAssocID="{20DB4682-2FEE-443F-AAA4-33E73F4784F4}" presName="extraNode" presStyleLbl="node1" presStyleIdx="0" presStyleCnt="4"/>
      <dgm:spPr/>
    </dgm:pt>
    <dgm:pt modelId="{0AB16310-DABB-4F32-8BCD-15F5FAF10C35}" type="pres">
      <dgm:prSet presAssocID="{20DB4682-2FEE-443F-AAA4-33E73F4784F4}" presName="dstNode" presStyleLbl="node1" presStyleIdx="0" presStyleCnt="4"/>
      <dgm:spPr/>
    </dgm:pt>
    <dgm:pt modelId="{C8323F85-A571-4040-9188-C7AFBE906E6B}" type="pres">
      <dgm:prSet presAssocID="{72BBC14C-F283-4FDC-A1DB-1F6E2519BBB9}" presName="text_1" presStyleLbl="node1" presStyleIdx="0" presStyleCnt="4" custLinFactNeighborX="113" custLinFactNeighborY="7074">
        <dgm:presLayoutVars>
          <dgm:bulletEnabled val="1"/>
        </dgm:presLayoutVars>
      </dgm:prSet>
      <dgm:spPr/>
    </dgm:pt>
    <dgm:pt modelId="{F56D3086-4E11-4378-8564-11108B89F2C4}" type="pres">
      <dgm:prSet presAssocID="{72BBC14C-F283-4FDC-A1DB-1F6E2519BBB9}" presName="accent_1" presStyleCnt="0"/>
      <dgm:spPr/>
    </dgm:pt>
    <dgm:pt modelId="{DB8D3C4C-B3C3-45B5-895A-2EC863028C87}" type="pres">
      <dgm:prSet presAssocID="{72BBC14C-F283-4FDC-A1DB-1F6E2519BBB9}" presName="accentRepeatNode" presStyleLbl="solidFgAcc1" presStyleIdx="0" presStyleCnt="4"/>
      <dgm:spPr/>
    </dgm:pt>
    <dgm:pt modelId="{8E0C5494-41A5-4913-B139-2B3178A733D1}" type="pres">
      <dgm:prSet presAssocID="{B74F5C26-119E-4AC4-A2F8-816C5E8998C4}" presName="text_2" presStyleLbl="node1" presStyleIdx="1" presStyleCnt="4" custLinFactNeighborX="120" custLinFactNeighborY="7074">
        <dgm:presLayoutVars>
          <dgm:bulletEnabled val="1"/>
        </dgm:presLayoutVars>
      </dgm:prSet>
      <dgm:spPr/>
    </dgm:pt>
    <dgm:pt modelId="{DBE73BD0-8BD1-4982-B594-A1F76C693E26}" type="pres">
      <dgm:prSet presAssocID="{B74F5C26-119E-4AC4-A2F8-816C5E8998C4}" presName="accent_2" presStyleCnt="0"/>
      <dgm:spPr/>
    </dgm:pt>
    <dgm:pt modelId="{448F5F64-2EE7-4ED4-B2A6-BAE951401BC7}" type="pres">
      <dgm:prSet presAssocID="{B74F5C26-119E-4AC4-A2F8-816C5E8998C4}" presName="accentRepeatNode" presStyleLbl="solidFgAcc1" presStyleIdx="1" presStyleCnt="4"/>
      <dgm:spPr/>
    </dgm:pt>
    <dgm:pt modelId="{8E563F5C-A2AA-48BE-A9D5-DD114927CD90}" type="pres">
      <dgm:prSet presAssocID="{9421946A-8294-45DA-B4FD-839368891240}" presName="text_3" presStyleLbl="node1" presStyleIdx="2" presStyleCnt="4" custScaleX="101454" custScaleY="83293" custLinFactNeighborX="-710" custLinFactNeighborY="12370">
        <dgm:presLayoutVars>
          <dgm:bulletEnabled val="1"/>
        </dgm:presLayoutVars>
      </dgm:prSet>
      <dgm:spPr>
        <a:xfrm>
          <a:off x="781115" y="2308178"/>
          <a:ext cx="7412454" cy="636921"/>
        </a:xfrm>
        <a:prstGeom prst="rect">
          <a:avLst/>
        </a:prstGeom>
      </dgm:spPr>
    </dgm:pt>
    <dgm:pt modelId="{5602C3AA-17EC-4C6C-8A9D-B4CD3ACDAD4F}" type="pres">
      <dgm:prSet presAssocID="{9421946A-8294-45DA-B4FD-839368891240}" presName="accent_3" presStyleCnt="0"/>
      <dgm:spPr/>
    </dgm:pt>
    <dgm:pt modelId="{C4799819-6E5F-496D-9037-8BCBB0A57672}" type="pres">
      <dgm:prSet presAssocID="{9421946A-8294-45DA-B4FD-839368891240}" presName="accentRepeatNode" presStyleLbl="solidFgAcc1" presStyleIdx="2" presStyleCnt="4"/>
      <dgm:spPr/>
    </dgm:pt>
    <dgm:pt modelId="{BB2A906A-D9E5-4EBC-804D-BA465DDB77A3}" type="pres">
      <dgm:prSet presAssocID="{DC132E29-CCDD-4986-A839-F3CAA05E6AF0}" presName="text_4" presStyleLbl="node1" presStyleIdx="3" presStyleCnt="4">
        <dgm:presLayoutVars>
          <dgm:bulletEnabled val="1"/>
        </dgm:presLayoutVars>
      </dgm:prSet>
      <dgm:spPr>
        <a:xfrm>
          <a:off x="468582" y="3184939"/>
          <a:ext cx="7777616" cy="636921"/>
        </a:xfrm>
        <a:prstGeom prst="rect">
          <a:avLst/>
        </a:prstGeom>
      </dgm:spPr>
    </dgm:pt>
    <dgm:pt modelId="{27F9B6EA-5D68-412C-B09B-CC38459E7AF7}" type="pres">
      <dgm:prSet presAssocID="{DC132E29-CCDD-4986-A839-F3CAA05E6AF0}" presName="accent_4" presStyleCnt="0"/>
      <dgm:spPr/>
    </dgm:pt>
    <dgm:pt modelId="{FB34BB04-0C5F-4AF2-9856-6592ED5DE6B1}" type="pres">
      <dgm:prSet presAssocID="{DC132E29-CCDD-4986-A839-F3CAA05E6AF0}" presName="accentRepeatNode" presStyleLbl="solidFgAcc1" presStyleIdx="3" presStyleCnt="4"/>
      <dgm:spPr/>
    </dgm:pt>
  </dgm:ptLst>
  <dgm:cxnLst>
    <dgm:cxn modelId="{EEC4E808-93AA-4CC1-AD0F-4EDA6A5B2FE5}" type="presOf" srcId="{9421946A-8294-45DA-B4FD-839368891240}" destId="{8E563F5C-A2AA-48BE-A9D5-DD114927CD90}" srcOrd="0" destOrd="0" presId="urn:microsoft.com/office/officeart/2008/layout/VerticalCurvedList"/>
    <dgm:cxn modelId="{63A7C337-E7FE-4BAA-B171-FBA883A57E92}" type="presOf" srcId="{063983B8-974D-4846-9A26-0A273A6827EF}" destId="{F6FA7466-EC54-43A3-B052-83457BF991F4}" srcOrd="0" destOrd="0" presId="urn:microsoft.com/office/officeart/2008/layout/VerticalCurvedList"/>
    <dgm:cxn modelId="{A2D2773A-79BB-44B6-8712-EAB38092DBF3}" type="presOf" srcId="{20DB4682-2FEE-443F-AAA4-33E73F4784F4}" destId="{EE653393-1E03-428C-8F59-58FE59F537D7}" srcOrd="0" destOrd="0" presId="urn:microsoft.com/office/officeart/2008/layout/VerticalCurvedList"/>
    <dgm:cxn modelId="{43E06C92-5D85-4983-BBCA-BF86FEF149CF}" type="presOf" srcId="{DC132E29-CCDD-4986-A839-F3CAA05E6AF0}" destId="{BB2A906A-D9E5-4EBC-804D-BA465DDB77A3}" srcOrd="0" destOrd="0" presId="urn:microsoft.com/office/officeart/2008/layout/VerticalCurvedList"/>
    <dgm:cxn modelId="{884A71A5-5901-4537-8CB4-2571494DA4FA}" type="presOf" srcId="{72BBC14C-F283-4FDC-A1DB-1F6E2519BBB9}" destId="{C8323F85-A571-4040-9188-C7AFBE906E6B}" srcOrd="0" destOrd="0" presId="urn:microsoft.com/office/officeart/2008/layout/VerticalCurvedList"/>
    <dgm:cxn modelId="{1A114DAB-6AC8-4C58-A42D-43082E38E4CC}" type="presOf" srcId="{B74F5C26-119E-4AC4-A2F8-816C5E8998C4}" destId="{8E0C5494-41A5-4913-B139-2B3178A733D1}" srcOrd="0" destOrd="0" presId="urn:microsoft.com/office/officeart/2008/layout/VerticalCurvedList"/>
    <dgm:cxn modelId="{29D8FAC5-B955-49E1-919B-C22BF311DC58}" srcId="{20DB4682-2FEE-443F-AAA4-33E73F4784F4}" destId="{72BBC14C-F283-4FDC-A1DB-1F6E2519BBB9}" srcOrd="0" destOrd="0" parTransId="{2B32770D-6818-40E6-A031-165876797BE4}" sibTransId="{063983B8-974D-4846-9A26-0A273A6827EF}"/>
    <dgm:cxn modelId="{D565E7CB-2F4E-4299-9730-46D568177AFE}" srcId="{20DB4682-2FEE-443F-AAA4-33E73F4784F4}" destId="{DC132E29-CCDD-4986-A839-F3CAA05E6AF0}" srcOrd="3" destOrd="0" parTransId="{8DFCC932-0E6B-4C27-B364-14DE4902FB18}" sibTransId="{EBB377D7-D4F3-4776-8194-E24A1EEDEC28}"/>
    <dgm:cxn modelId="{41BDB7EA-AA8F-4F4F-A397-86C9346F704D}" srcId="{20DB4682-2FEE-443F-AAA4-33E73F4784F4}" destId="{B74F5C26-119E-4AC4-A2F8-816C5E8998C4}" srcOrd="1" destOrd="0" parTransId="{4589ABB0-29DD-4117-AD8A-B3D6AE3AD38E}" sibTransId="{2724BD56-04F9-4656-AE88-90A74D10AAED}"/>
    <dgm:cxn modelId="{0415A9F9-221A-4AE0-8CD0-9642DE952239}" srcId="{20DB4682-2FEE-443F-AAA4-33E73F4784F4}" destId="{9421946A-8294-45DA-B4FD-839368891240}" srcOrd="2" destOrd="0" parTransId="{90B4BC9C-FF19-4D6B-89D4-20B84766A9BB}" sibTransId="{AB4D9C18-BF46-4DE9-B0DD-D683655C28C0}"/>
    <dgm:cxn modelId="{B4877A46-690E-4726-8F80-667D5C83E64E}" type="presParOf" srcId="{EE653393-1E03-428C-8F59-58FE59F537D7}" destId="{165A6E12-5940-481F-A5A5-CE8FD8241AD9}" srcOrd="0" destOrd="0" presId="urn:microsoft.com/office/officeart/2008/layout/VerticalCurvedList"/>
    <dgm:cxn modelId="{06392F74-5580-48BE-9A36-FC2199181329}" type="presParOf" srcId="{165A6E12-5940-481F-A5A5-CE8FD8241AD9}" destId="{7A1A1ACC-1F95-4E3B-99F7-E233A8642F3D}" srcOrd="0" destOrd="0" presId="urn:microsoft.com/office/officeart/2008/layout/VerticalCurvedList"/>
    <dgm:cxn modelId="{9EA64D05-27CB-4D40-8FB4-C829C771E482}" type="presParOf" srcId="{7A1A1ACC-1F95-4E3B-99F7-E233A8642F3D}" destId="{F475334D-1834-4054-A845-0EA42D05BDB7}" srcOrd="0" destOrd="0" presId="urn:microsoft.com/office/officeart/2008/layout/VerticalCurvedList"/>
    <dgm:cxn modelId="{46DC60C8-7A97-4037-AD02-B920C67526A2}" type="presParOf" srcId="{7A1A1ACC-1F95-4E3B-99F7-E233A8642F3D}" destId="{F6FA7466-EC54-43A3-B052-83457BF991F4}" srcOrd="1" destOrd="0" presId="urn:microsoft.com/office/officeart/2008/layout/VerticalCurvedList"/>
    <dgm:cxn modelId="{ADFC9B93-3E46-4C43-AC5E-85C5C2E332F5}" type="presParOf" srcId="{7A1A1ACC-1F95-4E3B-99F7-E233A8642F3D}" destId="{0DEF22BD-3F31-4099-AF67-EDF83FB5E5D0}" srcOrd="2" destOrd="0" presId="urn:microsoft.com/office/officeart/2008/layout/VerticalCurvedList"/>
    <dgm:cxn modelId="{7B28EBEA-D84C-4C0B-A9C9-6582CE9CDD41}" type="presParOf" srcId="{7A1A1ACC-1F95-4E3B-99F7-E233A8642F3D}" destId="{0AB16310-DABB-4F32-8BCD-15F5FAF10C35}" srcOrd="3" destOrd="0" presId="urn:microsoft.com/office/officeart/2008/layout/VerticalCurvedList"/>
    <dgm:cxn modelId="{A6566792-B0DA-438C-B70C-A6B270FA58D8}" type="presParOf" srcId="{165A6E12-5940-481F-A5A5-CE8FD8241AD9}" destId="{C8323F85-A571-4040-9188-C7AFBE906E6B}" srcOrd="1" destOrd="0" presId="urn:microsoft.com/office/officeart/2008/layout/VerticalCurvedList"/>
    <dgm:cxn modelId="{C78BDA2A-8B6E-43FA-8F3B-281035C9ED3B}" type="presParOf" srcId="{165A6E12-5940-481F-A5A5-CE8FD8241AD9}" destId="{F56D3086-4E11-4378-8564-11108B89F2C4}" srcOrd="2" destOrd="0" presId="urn:microsoft.com/office/officeart/2008/layout/VerticalCurvedList"/>
    <dgm:cxn modelId="{700093EC-4EAD-479A-93B8-CCEF4CBC5B54}" type="presParOf" srcId="{F56D3086-4E11-4378-8564-11108B89F2C4}" destId="{DB8D3C4C-B3C3-45B5-895A-2EC863028C87}" srcOrd="0" destOrd="0" presId="urn:microsoft.com/office/officeart/2008/layout/VerticalCurvedList"/>
    <dgm:cxn modelId="{FC20FC50-A1E3-4459-83FB-3000E01F8B59}" type="presParOf" srcId="{165A6E12-5940-481F-A5A5-CE8FD8241AD9}" destId="{8E0C5494-41A5-4913-B139-2B3178A733D1}" srcOrd="3" destOrd="0" presId="urn:microsoft.com/office/officeart/2008/layout/VerticalCurvedList"/>
    <dgm:cxn modelId="{1C9623A5-8CF3-4F1B-AA54-5EA4D5ACE8BB}" type="presParOf" srcId="{165A6E12-5940-481F-A5A5-CE8FD8241AD9}" destId="{DBE73BD0-8BD1-4982-B594-A1F76C693E26}" srcOrd="4" destOrd="0" presId="urn:microsoft.com/office/officeart/2008/layout/VerticalCurvedList"/>
    <dgm:cxn modelId="{B491441A-66ED-46B8-A4DD-BE4A6C6EBCB4}" type="presParOf" srcId="{DBE73BD0-8BD1-4982-B594-A1F76C693E26}" destId="{448F5F64-2EE7-4ED4-B2A6-BAE951401BC7}" srcOrd="0" destOrd="0" presId="urn:microsoft.com/office/officeart/2008/layout/VerticalCurvedList"/>
    <dgm:cxn modelId="{48014603-B19B-41F2-A64C-C8710957C0C1}" type="presParOf" srcId="{165A6E12-5940-481F-A5A5-CE8FD8241AD9}" destId="{8E563F5C-A2AA-48BE-A9D5-DD114927CD90}" srcOrd="5" destOrd="0" presId="urn:microsoft.com/office/officeart/2008/layout/VerticalCurvedList"/>
    <dgm:cxn modelId="{EC3ADBE2-A50D-456D-8D24-938FF528BAF4}" type="presParOf" srcId="{165A6E12-5940-481F-A5A5-CE8FD8241AD9}" destId="{5602C3AA-17EC-4C6C-8A9D-B4CD3ACDAD4F}" srcOrd="6" destOrd="0" presId="urn:microsoft.com/office/officeart/2008/layout/VerticalCurvedList"/>
    <dgm:cxn modelId="{9BE3DE40-A41C-4534-BAE7-FDF54A523D43}" type="presParOf" srcId="{5602C3AA-17EC-4C6C-8A9D-B4CD3ACDAD4F}" destId="{C4799819-6E5F-496D-9037-8BCBB0A57672}" srcOrd="0" destOrd="0" presId="urn:microsoft.com/office/officeart/2008/layout/VerticalCurvedList"/>
    <dgm:cxn modelId="{9C78807D-5211-4197-8C60-5122541117DF}" type="presParOf" srcId="{165A6E12-5940-481F-A5A5-CE8FD8241AD9}" destId="{BB2A906A-D9E5-4EBC-804D-BA465DDB77A3}" srcOrd="7" destOrd="0" presId="urn:microsoft.com/office/officeart/2008/layout/VerticalCurvedList"/>
    <dgm:cxn modelId="{8A9ADE14-1A66-4F8B-A344-209B39DA0C9D}" type="presParOf" srcId="{165A6E12-5940-481F-A5A5-CE8FD8241AD9}" destId="{27F9B6EA-5D68-412C-B09B-CC38459E7AF7}" srcOrd="8" destOrd="0" presId="urn:microsoft.com/office/officeart/2008/layout/VerticalCurvedList"/>
    <dgm:cxn modelId="{80C6DE63-4A1A-4C18-A083-FFE176C2AA4F}" type="presParOf" srcId="{27F9B6EA-5D68-412C-B09B-CC38459E7AF7}" destId="{FB34BB04-0C5F-4AF2-9856-6592ED5DE6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7466-EC54-43A3-B052-83457BF991F4}">
      <dsp:nvSpPr>
        <dsp:cNvPr id="0" name=""/>
        <dsp:cNvSpPr/>
      </dsp:nvSpPr>
      <dsp:spPr>
        <a:xfrm>
          <a:off x="-4680498" y="-717507"/>
          <a:ext cx="5575171" cy="5575171"/>
        </a:xfrm>
        <a:prstGeom prst="blockArc">
          <a:avLst>
            <a:gd name="adj1" fmla="val 18900000"/>
            <a:gd name="adj2" fmla="val 2700000"/>
            <a:gd name="adj3" fmla="val 38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323F85-A571-4040-9188-C7AFBE906E6B}">
      <dsp:nvSpPr>
        <dsp:cNvPr id="0" name=""/>
        <dsp:cNvSpPr/>
      </dsp:nvSpPr>
      <dsp:spPr>
        <a:xfrm>
          <a:off x="477371" y="363351"/>
          <a:ext cx="7777616" cy="636921"/>
        </a:xfrm>
        <a:prstGeom prst="rect">
          <a:avLst/>
        </a:prstGeom>
        <a:solidFill>
          <a:schemeClr val="accent4">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BE" sz="2000" b="1" kern="1200" noProof="0" dirty="0"/>
            <a:t>Can national </a:t>
          </a:r>
          <a:r>
            <a:rPr lang="en-BE" sz="2000" b="1" kern="1200" noProof="0" dirty="0" err="1"/>
            <a:t>GAARs</a:t>
          </a:r>
          <a:r>
            <a:rPr lang="en-BE" sz="2000" b="1" kern="1200" noProof="0" dirty="0"/>
            <a:t> be applied to combat alleged treaty abuse?  </a:t>
          </a:r>
        </a:p>
      </dsp:txBody>
      <dsp:txXfrm>
        <a:off x="477371" y="363351"/>
        <a:ext cx="7777616" cy="636921"/>
      </dsp:txXfrm>
    </dsp:sp>
    <dsp:sp modelId="{DB8D3C4C-B3C3-45B5-895A-2EC863028C87}">
      <dsp:nvSpPr>
        <dsp:cNvPr id="0" name=""/>
        <dsp:cNvSpPr/>
      </dsp:nvSpPr>
      <dsp:spPr>
        <a:xfrm>
          <a:off x="70506" y="238680"/>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0C5494-41A5-4913-B139-2B3178A733D1}">
      <dsp:nvSpPr>
        <dsp:cNvPr id="0" name=""/>
        <dsp:cNvSpPr/>
      </dsp:nvSpPr>
      <dsp:spPr>
        <a:xfrm>
          <a:off x="842639" y="1318899"/>
          <a:ext cx="7412454" cy="636921"/>
        </a:xfrm>
        <a:prstGeom prst="rect">
          <a:avLst/>
        </a:prstGeom>
        <a:solidFill>
          <a:srgbClr val="C00000">
            <a:alpha val="90000"/>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BE" sz="2000" b="1" kern="1200" noProof="0" dirty="0"/>
            <a:t>What is the relationship between PPT and SAARS in </a:t>
          </a:r>
          <a:r>
            <a:rPr lang="en-BE" sz="2000" b="1" kern="1200" noProof="0" dirty="0" err="1"/>
            <a:t>DTTs</a:t>
          </a:r>
          <a:r>
            <a:rPr lang="en-BE" sz="2000" b="1" kern="1200" noProof="0" dirty="0"/>
            <a:t>?  </a:t>
          </a:r>
        </a:p>
      </dsp:txBody>
      <dsp:txXfrm>
        <a:off x="842639" y="1318899"/>
        <a:ext cx="7412454" cy="636921"/>
      </dsp:txXfrm>
    </dsp:sp>
    <dsp:sp modelId="{448F5F64-2EE7-4ED4-B2A6-BAE951401BC7}">
      <dsp:nvSpPr>
        <dsp:cNvPr id="0" name=""/>
        <dsp:cNvSpPr/>
      </dsp:nvSpPr>
      <dsp:spPr>
        <a:xfrm>
          <a:off x="435668" y="1194228"/>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8E563F5C-A2AA-48BE-A9D5-DD114927CD90}">
      <dsp:nvSpPr>
        <dsp:cNvPr id="0" name=""/>
        <dsp:cNvSpPr/>
      </dsp:nvSpPr>
      <dsp:spPr>
        <a:xfrm>
          <a:off x="781115" y="2308178"/>
          <a:ext cx="7412454" cy="636921"/>
        </a:xfrm>
        <a:prstGeom prst="rect">
          <a:avLst/>
        </a:prstGeom>
        <a:solidFill>
          <a:srgbClr val="FFC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913"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   How to apply the PPT?</a:t>
          </a:r>
          <a:r>
            <a:rPr lang="nl-BE" sz="2000" b="1" kern="1200" noProof="0" dirty="0">
              <a:solidFill>
                <a:prstClr val="white"/>
              </a:solidFill>
              <a:latin typeface="Calibri" panose="020F0502020204030204"/>
              <a:ea typeface="+mn-ea"/>
              <a:cs typeface="+mn-cs"/>
            </a:rPr>
            <a:t> </a:t>
          </a:r>
          <a:endParaRPr lang="en-US" sz="2000" b="1" kern="1200" dirty="0">
            <a:solidFill>
              <a:prstClr val="white"/>
            </a:solidFill>
            <a:latin typeface="Calibri" panose="020F0502020204030204"/>
            <a:ea typeface="+mn-ea"/>
            <a:cs typeface="+mn-cs"/>
          </a:endParaRPr>
        </a:p>
      </dsp:txBody>
      <dsp:txXfrm>
        <a:off x="781115" y="2308178"/>
        <a:ext cx="7412454" cy="636921"/>
      </dsp:txXfrm>
    </dsp:sp>
    <dsp:sp modelId="{C4799819-6E5F-496D-9037-8BCBB0A57672}">
      <dsp:nvSpPr>
        <dsp:cNvPr id="0" name=""/>
        <dsp:cNvSpPr/>
      </dsp:nvSpPr>
      <dsp:spPr>
        <a:xfrm>
          <a:off x="435668" y="2149776"/>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086074E9-C3EC-47A4-BD7E-7363D92983A0}">
      <dsp:nvSpPr>
        <dsp:cNvPr id="0" name=""/>
        <dsp:cNvSpPr/>
      </dsp:nvSpPr>
      <dsp:spPr>
        <a:xfrm>
          <a:off x="468582" y="3184939"/>
          <a:ext cx="7777616" cy="636921"/>
        </a:xfrm>
        <a:prstGeom prst="rect">
          <a:avLst/>
        </a:prstGeom>
        <a:solidFill>
          <a:srgbClr val="C00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What are the consequences if treaty abuse is established?</a:t>
          </a:r>
          <a:r>
            <a:rPr lang="nl-BE" sz="2000" b="1" kern="1200" noProof="0" dirty="0">
              <a:solidFill>
                <a:prstClr val="white"/>
              </a:solidFill>
              <a:latin typeface="Calibri" panose="020F0502020204030204"/>
              <a:ea typeface="+mn-ea"/>
              <a:cs typeface="+mn-cs"/>
            </a:rPr>
            <a:t>  </a:t>
          </a:r>
          <a:endParaRPr lang="en-BE" sz="2000" b="1" kern="1200" dirty="0">
            <a:solidFill>
              <a:prstClr val="white"/>
            </a:solidFill>
            <a:latin typeface="Calibri" panose="020F0502020204030204"/>
            <a:ea typeface="+mn-ea"/>
            <a:cs typeface="+mn-cs"/>
          </a:endParaRPr>
        </a:p>
      </dsp:txBody>
      <dsp:txXfrm>
        <a:off x="468582" y="3184939"/>
        <a:ext cx="7777616" cy="636921"/>
      </dsp:txXfrm>
    </dsp:sp>
    <dsp:sp modelId="{2EAE3FB1-5A82-45F9-8E4D-98916CC5803C}">
      <dsp:nvSpPr>
        <dsp:cNvPr id="0" name=""/>
        <dsp:cNvSpPr/>
      </dsp:nvSpPr>
      <dsp:spPr>
        <a:xfrm>
          <a:off x="70506" y="3105324"/>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7466-EC54-43A3-B052-83457BF991F4}">
      <dsp:nvSpPr>
        <dsp:cNvPr id="0" name=""/>
        <dsp:cNvSpPr/>
      </dsp:nvSpPr>
      <dsp:spPr>
        <a:xfrm>
          <a:off x="-4680498" y="-717507"/>
          <a:ext cx="5575171" cy="5575171"/>
        </a:xfrm>
        <a:prstGeom prst="blockArc">
          <a:avLst>
            <a:gd name="adj1" fmla="val 18900000"/>
            <a:gd name="adj2" fmla="val 2700000"/>
            <a:gd name="adj3" fmla="val 38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323F85-A571-4040-9188-C7AFBE906E6B}">
      <dsp:nvSpPr>
        <dsp:cNvPr id="0" name=""/>
        <dsp:cNvSpPr/>
      </dsp:nvSpPr>
      <dsp:spPr>
        <a:xfrm>
          <a:off x="477371" y="363351"/>
          <a:ext cx="7777616" cy="636921"/>
        </a:xfrm>
        <a:prstGeom prst="rect">
          <a:avLst/>
        </a:prstGeom>
        <a:solidFill>
          <a:schemeClr val="accent4">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BE" sz="2000" b="1" kern="1200" noProof="0" dirty="0">
              <a:solidFill>
                <a:prstClr val="white"/>
              </a:solidFill>
              <a:latin typeface="Calibri" panose="020F0502020204030204"/>
              <a:ea typeface="+mn-ea"/>
              <a:cs typeface="+mn-cs"/>
            </a:rPr>
            <a:t>Are historical facts relevant to determine abuse?</a:t>
          </a:r>
          <a:r>
            <a:rPr lang="en-BE" sz="2000" b="1" kern="1200" dirty="0">
              <a:solidFill>
                <a:prstClr val="white"/>
              </a:solidFill>
              <a:latin typeface="Calibri" panose="020F0502020204030204"/>
              <a:ea typeface="+mn-ea"/>
              <a:cs typeface="+mn-cs"/>
            </a:rPr>
            <a:t> </a:t>
          </a:r>
          <a:endParaRPr lang="en-BE" sz="2000" b="1" kern="1200" noProof="0" dirty="0"/>
        </a:p>
      </dsp:txBody>
      <dsp:txXfrm>
        <a:off x="477371" y="363351"/>
        <a:ext cx="7777616" cy="636921"/>
      </dsp:txXfrm>
    </dsp:sp>
    <dsp:sp modelId="{DB8D3C4C-B3C3-45B5-895A-2EC863028C87}">
      <dsp:nvSpPr>
        <dsp:cNvPr id="0" name=""/>
        <dsp:cNvSpPr/>
      </dsp:nvSpPr>
      <dsp:spPr>
        <a:xfrm>
          <a:off x="70506" y="238680"/>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0C5494-41A5-4913-B139-2B3178A733D1}">
      <dsp:nvSpPr>
        <dsp:cNvPr id="0" name=""/>
        <dsp:cNvSpPr/>
      </dsp:nvSpPr>
      <dsp:spPr>
        <a:xfrm>
          <a:off x="842639" y="1318899"/>
          <a:ext cx="7412454" cy="636921"/>
        </a:xfrm>
        <a:prstGeom prst="rect">
          <a:avLst/>
        </a:prstGeom>
        <a:solidFill>
          <a:srgbClr val="C00000">
            <a:alpha val="90000"/>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BE" sz="2000" b="1" kern="1200" noProof="0" dirty="0"/>
            <a:t>Do the Netherlands and Belgium apply the EU Directive abuse test in line with CJEU case law</a:t>
          </a:r>
          <a:r>
            <a:rPr lang="nl-BE" sz="2000" b="1" kern="1200" noProof="0" dirty="0"/>
            <a:t>?</a:t>
          </a:r>
          <a:endParaRPr lang="en-BE" sz="2000" b="1" kern="1200" dirty="0"/>
        </a:p>
      </dsp:txBody>
      <dsp:txXfrm>
        <a:off x="842639" y="1318899"/>
        <a:ext cx="7412454" cy="636921"/>
      </dsp:txXfrm>
    </dsp:sp>
    <dsp:sp modelId="{448F5F64-2EE7-4ED4-B2A6-BAE951401BC7}">
      <dsp:nvSpPr>
        <dsp:cNvPr id="0" name=""/>
        <dsp:cNvSpPr/>
      </dsp:nvSpPr>
      <dsp:spPr>
        <a:xfrm>
          <a:off x="435668" y="1194228"/>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82E1BF3C-E5A6-4688-BC86-D5B776DB6E3E}">
      <dsp:nvSpPr>
        <dsp:cNvPr id="0" name=""/>
        <dsp:cNvSpPr/>
      </dsp:nvSpPr>
      <dsp:spPr>
        <a:xfrm>
          <a:off x="833744" y="2229391"/>
          <a:ext cx="7412454" cy="636921"/>
        </a:xfrm>
        <a:prstGeom prst="rect">
          <a:avLst/>
        </a:prstGeom>
        <a:solidFill>
          <a:srgbClr val="FFC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What are the consequences of abuse of EU Directive?</a:t>
          </a:r>
          <a:endParaRPr lang="en-BE" sz="2000" b="1" kern="1200" noProof="0" dirty="0">
            <a:solidFill>
              <a:prstClr val="white"/>
            </a:solidFill>
            <a:latin typeface="Calibri" panose="020F0502020204030204"/>
            <a:ea typeface="+mn-ea"/>
            <a:cs typeface="+mn-cs"/>
          </a:endParaRPr>
        </a:p>
      </dsp:txBody>
      <dsp:txXfrm>
        <a:off x="833744" y="2229391"/>
        <a:ext cx="7412454" cy="636921"/>
      </dsp:txXfrm>
    </dsp:sp>
    <dsp:sp modelId="{FB34BB04-0C5F-4AF2-9856-6592ED5DE6B1}">
      <dsp:nvSpPr>
        <dsp:cNvPr id="0" name=""/>
        <dsp:cNvSpPr/>
      </dsp:nvSpPr>
      <dsp:spPr>
        <a:xfrm>
          <a:off x="435668" y="2149776"/>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4B0798EE-345B-4D4D-B80F-1CF3DA00A580}">
      <dsp:nvSpPr>
        <dsp:cNvPr id="0" name=""/>
        <dsp:cNvSpPr/>
      </dsp:nvSpPr>
      <dsp:spPr>
        <a:xfrm>
          <a:off x="468582" y="3184939"/>
          <a:ext cx="7777616" cy="636921"/>
        </a:xfrm>
        <a:prstGeom prst="rect">
          <a:avLst/>
        </a:prstGeom>
        <a:solidFill>
          <a:srgbClr val="C00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nl-BE" sz="2000" b="1" kern="1200" dirty="0">
              <a:solidFill>
                <a:prstClr val="white"/>
              </a:solidFill>
              <a:latin typeface="Calibri" panose="020F0502020204030204"/>
              <a:ea typeface="+mn-ea"/>
              <a:cs typeface="+mn-cs"/>
            </a:rPr>
            <a:t> </a:t>
          </a:r>
          <a:r>
            <a:rPr lang="nl-BE" sz="2000" b="1" kern="1200" dirty="0" err="1">
              <a:solidFill>
                <a:prstClr val="white"/>
              </a:solidFill>
              <a:latin typeface="Calibri" panose="020F0502020204030204"/>
              <a:ea typeface="+mn-ea"/>
              <a:cs typeface="+mn-cs"/>
            </a:rPr>
            <a:t>Can</a:t>
          </a:r>
          <a:r>
            <a:rPr lang="nl-BE" sz="2000" b="1" kern="1200" dirty="0">
              <a:solidFill>
                <a:prstClr val="white"/>
              </a:solidFill>
              <a:latin typeface="Calibri" panose="020F0502020204030204"/>
              <a:ea typeface="+mn-ea"/>
              <a:cs typeface="+mn-cs"/>
            </a:rPr>
            <a:t> BE-NL DTT </a:t>
          </a:r>
          <a:r>
            <a:rPr lang="nl-BE" sz="2000" b="1" kern="1200" dirty="0" err="1">
              <a:solidFill>
                <a:prstClr val="white"/>
              </a:solidFill>
              <a:latin typeface="Calibri" panose="020F0502020204030204"/>
              <a:ea typeface="+mn-ea"/>
              <a:cs typeface="+mn-cs"/>
            </a:rPr>
            <a:t>still</a:t>
          </a:r>
          <a:r>
            <a:rPr lang="nl-BE" sz="2000" b="1" kern="1200" dirty="0">
              <a:solidFill>
                <a:prstClr val="white"/>
              </a:solidFill>
              <a:latin typeface="Calibri" panose="020F0502020204030204"/>
              <a:ea typeface="+mn-ea"/>
              <a:cs typeface="+mn-cs"/>
            </a:rPr>
            <a:t> </a:t>
          </a:r>
          <a:r>
            <a:rPr lang="nl-BE" sz="2000" b="1" kern="1200" dirty="0" err="1">
              <a:solidFill>
                <a:prstClr val="white"/>
              </a:solidFill>
              <a:latin typeface="Calibri" panose="020F0502020204030204"/>
              <a:ea typeface="+mn-ea"/>
              <a:cs typeface="+mn-cs"/>
            </a:rPr>
            <a:t>be</a:t>
          </a:r>
          <a:r>
            <a:rPr lang="nl-BE" sz="2000" b="1" kern="1200" dirty="0">
              <a:solidFill>
                <a:prstClr val="white"/>
              </a:solidFill>
              <a:latin typeface="Calibri" panose="020F0502020204030204"/>
              <a:ea typeface="+mn-ea"/>
              <a:cs typeface="+mn-cs"/>
            </a:rPr>
            <a:t> </a:t>
          </a:r>
          <a:r>
            <a:rPr lang="nl-BE" sz="2000" b="1" kern="1200" dirty="0" err="1">
              <a:solidFill>
                <a:prstClr val="white"/>
              </a:solidFill>
              <a:latin typeface="Calibri" panose="020F0502020204030204"/>
              <a:ea typeface="+mn-ea"/>
              <a:cs typeface="+mn-cs"/>
            </a:rPr>
            <a:t>applied</a:t>
          </a:r>
          <a:r>
            <a:rPr lang="nl-BE" sz="2000" b="1" kern="1200" dirty="0">
              <a:solidFill>
                <a:prstClr val="white"/>
              </a:solidFill>
              <a:latin typeface="Calibri" panose="020F0502020204030204"/>
              <a:ea typeface="+mn-ea"/>
              <a:cs typeface="+mn-cs"/>
            </a:rPr>
            <a:t>?</a:t>
          </a:r>
          <a:endParaRPr lang="en-BE" sz="2000" b="1" kern="1200" dirty="0">
            <a:solidFill>
              <a:prstClr val="white"/>
            </a:solidFill>
            <a:latin typeface="Calibri" panose="020F0502020204030204"/>
            <a:ea typeface="+mn-ea"/>
            <a:cs typeface="+mn-cs"/>
          </a:endParaRPr>
        </a:p>
      </dsp:txBody>
      <dsp:txXfrm>
        <a:off x="468582" y="3184939"/>
        <a:ext cx="7777616" cy="636921"/>
      </dsp:txXfrm>
    </dsp:sp>
    <dsp:sp modelId="{2EAE3FB1-5A82-45F9-8E4D-98916CC5803C}">
      <dsp:nvSpPr>
        <dsp:cNvPr id="0" name=""/>
        <dsp:cNvSpPr/>
      </dsp:nvSpPr>
      <dsp:spPr>
        <a:xfrm>
          <a:off x="70506" y="3105324"/>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7466-EC54-43A3-B052-83457BF991F4}">
      <dsp:nvSpPr>
        <dsp:cNvPr id="0" name=""/>
        <dsp:cNvSpPr/>
      </dsp:nvSpPr>
      <dsp:spPr>
        <a:xfrm>
          <a:off x="-4708820" y="-717507"/>
          <a:ext cx="5575171" cy="5575171"/>
        </a:xfrm>
        <a:prstGeom prst="blockArc">
          <a:avLst>
            <a:gd name="adj1" fmla="val 18900000"/>
            <a:gd name="adj2" fmla="val 2700000"/>
            <a:gd name="adj3" fmla="val 38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323F85-A571-4040-9188-C7AFBE906E6B}">
      <dsp:nvSpPr>
        <dsp:cNvPr id="0" name=""/>
        <dsp:cNvSpPr/>
      </dsp:nvSpPr>
      <dsp:spPr>
        <a:xfrm>
          <a:off x="449477" y="363351"/>
          <a:ext cx="8156703" cy="636921"/>
        </a:xfrm>
        <a:prstGeom prst="rect">
          <a:avLst/>
        </a:prstGeom>
        <a:solidFill>
          <a:schemeClr val="accent4">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BE" sz="2000" b="1" kern="1200" noProof="0" dirty="0"/>
            <a:t>What is the relationship between BO and abuse and what are the experiences in Belgium and the Netherlands</a:t>
          </a:r>
          <a:r>
            <a:rPr lang="nl-BE" sz="2000" b="1" kern="1200" noProof="0" dirty="0"/>
            <a:t>?</a:t>
          </a:r>
          <a:endParaRPr lang="en-BE" sz="2000" b="1" kern="1200" noProof="0" dirty="0"/>
        </a:p>
      </dsp:txBody>
      <dsp:txXfrm>
        <a:off x="449477" y="363351"/>
        <a:ext cx="8156703" cy="636921"/>
      </dsp:txXfrm>
    </dsp:sp>
    <dsp:sp modelId="{DB8D3C4C-B3C3-45B5-895A-2EC863028C87}">
      <dsp:nvSpPr>
        <dsp:cNvPr id="0" name=""/>
        <dsp:cNvSpPr/>
      </dsp:nvSpPr>
      <dsp:spPr>
        <a:xfrm>
          <a:off x="42184" y="238680"/>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0C5494-41A5-4913-B139-2B3178A733D1}">
      <dsp:nvSpPr>
        <dsp:cNvPr id="0" name=""/>
        <dsp:cNvSpPr/>
      </dsp:nvSpPr>
      <dsp:spPr>
        <a:xfrm>
          <a:off x="814771" y="1318899"/>
          <a:ext cx="7791541" cy="636921"/>
        </a:xfrm>
        <a:prstGeom prst="rect">
          <a:avLst/>
        </a:prstGeom>
        <a:solidFill>
          <a:srgbClr val="C00000">
            <a:alpha val="90000"/>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How to interpret BO under existing and new  DTT and what is the relationship with the IRD? </a:t>
          </a:r>
          <a:endParaRPr lang="en-BE" sz="2000" b="1" kern="1200" dirty="0">
            <a:solidFill>
              <a:prstClr val="white"/>
            </a:solidFill>
            <a:latin typeface="Calibri" panose="020F0502020204030204"/>
            <a:ea typeface="+mn-ea"/>
            <a:cs typeface="+mn-cs"/>
          </a:endParaRPr>
        </a:p>
      </dsp:txBody>
      <dsp:txXfrm>
        <a:off x="814771" y="1318899"/>
        <a:ext cx="7791541" cy="636921"/>
      </dsp:txXfrm>
    </dsp:sp>
    <dsp:sp modelId="{448F5F64-2EE7-4ED4-B2A6-BAE951401BC7}">
      <dsp:nvSpPr>
        <dsp:cNvPr id="0" name=""/>
        <dsp:cNvSpPr/>
      </dsp:nvSpPr>
      <dsp:spPr>
        <a:xfrm>
          <a:off x="407346" y="1194228"/>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8E563F5C-A2AA-48BE-A9D5-DD114927CD90}">
      <dsp:nvSpPr>
        <dsp:cNvPr id="0" name=""/>
        <dsp:cNvSpPr/>
      </dsp:nvSpPr>
      <dsp:spPr>
        <a:xfrm>
          <a:off x="693457" y="2361384"/>
          <a:ext cx="7904830" cy="530511"/>
        </a:xfrm>
        <a:prstGeom prst="rect">
          <a:avLst/>
        </a:prstGeom>
        <a:solidFill>
          <a:srgbClr val="FFC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   </a:t>
          </a:r>
          <a:r>
            <a:rPr lang="en-US" sz="2000" b="1" kern="1200" dirty="0">
              <a:solidFill>
                <a:prstClr val="white"/>
              </a:solidFill>
              <a:latin typeface="Calibri" panose="020F0502020204030204"/>
              <a:ea typeface="+mn-ea"/>
              <a:cs typeface="+mn-cs"/>
            </a:rPr>
            <a:t>What are relevant criteria to determine BO? </a:t>
          </a:r>
        </a:p>
      </dsp:txBody>
      <dsp:txXfrm>
        <a:off x="693457" y="2361384"/>
        <a:ext cx="7904830" cy="530511"/>
      </dsp:txXfrm>
    </dsp:sp>
    <dsp:sp modelId="{C4799819-6E5F-496D-9037-8BCBB0A57672}">
      <dsp:nvSpPr>
        <dsp:cNvPr id="0" name=""/>
        <dsp:cNvSpPr/>
      </dsp:nvSpPr>
      <dsp:spPr>
        <a:xfrm>
          <a:off x="407346" y="2149776"/>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BB2A906A-D9E5-4EBC-804D-BA465DDB77A3}">
      <dsp:nvSpPr>
        <dsp:cNvPr id="0" name=""/>
        <dsp:cNvSpPr/>
      </dsp:nvSpPr>
      <dsp:spPr>
        <a:xfrm>
          <a:off x="440260" y="3184939"/>
          <a:ext cx="8156703" cy="636921"/>
        </a:xfrm>
        <a:prstGeom prst="rect">
          <a:avLst/>
        </a:prstGeom>
        <a:solidFill>
          <a:srgbClr val="C00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45720" rIns="45720" bIns="45720" numCol="1" spcCol="1270" anchor="ctr" anchorCtr="0">
          <a:noAutofit/>
        </a:bodyPr>
        <a:lstStyle/>
        <a:p>
          <a:pPr marL="0" lvl="0" indent="0" algn="l" defTabSz="800100">
            <a:lnSpc>
              <a:spcPct val="90000"/>
            </a:lnSpc>
            <a:spcBef>
              <a:spcPct val="0"/>
            </a:spcBef>
            <a:spcAft>
              <a:spcPct val="35000"/>
            </a:spcAft>
            <a:buNone/>
          </a:pPr>
          <a:r>
            <a:rPr lang="nl-BE" sz="1800" b="1" kern="1200" noProof="0" dirty="0">
              <a:solidFill>
                <a:prstClr val="white"/>
              </a:solidFill>
              <a:latin typeface="Calibri" panose="020F0502020204030204"/>
              <a:ea typeface="+mn-ea"/>
              <a:cs typeface="+mn-cs"/>
            </a:rPr>
            <a:t>  </a:t>
          </a:r>
          <a:r>
            <a:rPr lang="en-BE" sz="2000" b="1" kern="1200" noProof="0" dirty="0">
              <a:solidFill>
                <a:prstClr val="white"/>
              </a:solidFill>
              <a:latin typeface="Calibri" panose="020F0502020204030204"/>
              <a:ea typeface="+mn-ea"/>
              <a:cs typeface="+mn-cs"/>
            </a:rPr>
            <a:t>What are the consequences </a:t>
          </a:r>
          <a:r>
            <a:rPr lang="nl-BE" sz="2000" b="1" kern="1200" noProof="0" dirty="0">
              <a:solidFill>
                <a:prstClr val="white"/>
              </a:solidFill>
              <a:latin typeface="Calibri" panose="020F0502020204030204"/>
              <a:ea typeface="+mn-ea"/>
              <a:cs typeface="+mn-cs"/>
            </a:rPr>
            <a:t>i</a:t>
          </a:r>
          <a:r>
            <a:rPr lang="en-BE" sz="2000" b="1" kern="1200" noProof="0" dirty="0">
              <a:solidFill>
                <a:prstClr val="white"/>
              </a:solidFill>
              <a:latin typeface="Calibri" panose="020F0502020204030204"/>
              <a:ea typeface="+mn-ea"/>
              <a:cs typeface="+mn-cs"/>
            </a:rPr>
            <a:t>f </a:t>
          </a:r>
          <a:r>
            <a:rPr lang="nl-BE" sz="2000" b="1" kern="1200" noProof="0" dirty="0">
              <a:solidFill>
                <a:prstClr val="white"/>
              </a:solidFill>
              <a:latin typeface="Calibri" panose="020F0502020204030204"/>
              <a:ea typeface="+mn-ea"/>
              <a:cs typeface="+mn-cs"/>
            </a:rPr>
            <a:t>direct </a:t>
          </a:r>
          <a:r>
            <a:rPr lang="en-BE" sz="2000" b="1" kern="1200" noProof="0" dirty="0">
              <a:solidFill>
                <a:prstClr val="white"/>
              </a:solidFill>
              <a:latin typeface="Calibri" panose="020F0502020204030204"/>
              <a:ea typeface="+mn-ea"/>
              <a:cs typeface="+mn-cs"/>
            </a:rPr>
            <a:t>recipient is not </a:t>
          </a:r>
          <a:r>
            <a:rPr lang="nl-BE" sz="2000" b="1" kern="1200" noProof="0" dirty="0" err="1">
              <a:solidFill>
                <a:prstClr val="white"/>
              </a:solidFill>
              <a:latin typeface="Calibri" panose="020F0502020204030204"/>
              <a:ea typeface="+mn-ea"/>
              <a:cs typeface="+mn-cs"/>
            </a:rPr>
            <a:t>the</a:t>
          </a:r>
          <a:r>
            <a:rPr lang="en-BE" sz="2000" b="1" kern="1200" noProof="0" dirty="0">
              <a:solidFill>
                <a:prstClr val="white"/>
              </a:solidFill>
              <a:latin typeface="Calibri" panose="020F0502020204030204"/>
              <a:ea typeface="+mn-ea"/>
              <a:cs typeface="+mn-cs"/>
            </a:rPr>
            <a:t> BO? </a:t>
          </a:r>
        </a:p>
      </dsp:txBody>
      <dsp:txXfrm>
        <a:off x="440260" y="3184939"/>
        <a:ext cx="8156703" cy="636921"/>
      </dsp:txXfrm>
    </dsp:sp>
    <dsp:sp modelId="{FB34BB04-0C5F-4AF2-9856-6592ED5DE6B1}">
      <dsp:nvSpPr>
        <dsp:cNvPr id="0" name=""/>
        <dsp:cNvSpPr/>
      </dsp:nvSpPr>
      <dsp:spPr>
        <a:xfrm>
          <a:off x="42184" y="3105324"/>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7466-EC54-43A3-B052-83457BF991F4}">
      <dsp:nvSpPr>
        <dsp:cNvPr id="0" name=""/>
        <dsp:cNvSpPr/>
      </dsp:nvSpPr>
      <dsp:spPr>
        <a:xfrm>
          <a:off x="-4708820" y="-717507"/>
          <a:ext cx="5575171" cy="5575171"/>
        </a:xfrm>
        <a:prstGeom prst="blockArc">
          <a:avLst>
            <a:gd name="adj1" fmla="val 18900000"/>
            <a:gd name="adj2" fmla="val 2700000"/>
            <a:gd name="adj3" fmla="val 38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323F85-A571-4040-9188-C7AFBE906E6B}">
      <dsp:nvSpPr>
        <dsp:cNvPr id="0" name=""/>
        <dsp:cNvSpPr/>
      </dsp:nvSpPr>
      <dsp:spPr>
        <a:xfrm>
          <a:off x="449477" y="363351"/>
          <a:ext cx="8156703" cy="636921"/>
        </a:xfrm>
        <a:prstGeom prst="rect">
          <a:avLst/>
        </a:prstGeom>
        <a:solidFill>
          <a:schemeClr val="accent4">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Various withholding tax relief discussions in source countries </a:t>
          </a:r>
          <a:endParaRPr lang="en-BE" sz="2000" b="1" kern="1200" noProof="0" dirty="0"/>
        </a:p>
      </dsp:txBody>
      <dsp:txXfrm>
        <a:off x="449477" y="363351"/>
        <a:ext cx="8156703" cy="636921"/>
      </dsp:txXfrm>
    </dsp:sp>
    <dsp:sp modelId="{DB8D3C4C-B3C3-45B5-895A-2EC863028C87}">
      <dsp:nvSpPr>
        <dsp:cNvPr id="0" name=""/>
        <dsp:cNvSpPr/>
      </dsp:nvSpPr>
      <dsp:spPr>
        <a:xfrm>
          <a:off x="42184" y="238680"/>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0C5494-41A5-4913-B139-2B3178A733D1}">
      <dsp:nvSpPr>
        <dsp:cNvPr id="0" name=""/>
        <dsp:cNvSpPr/>
      </dsp:nvSpPr>
      <dsp:spPr>
        <a:xfrm>
          <a:off x="814771" y="1318899"/>
          <a:ext cx="7791541" cy="636921"/>
        </a:xfrm>
        <a:prstGeom prst="rect">
          <a:avLst/>
        </a:prstGeom>
        <a:solidFill>
          <a:srgbClr val="C00000">
            <a:alpha val="90000"/>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kern="1200" noProof="0" dirty="0">
              <a:solidFill>
                <a:prstClr val="white"/>
              </a:solidFill>
              <a:latin typeface="Calibri" panose="020F0502020204030204"/>
              <a:ea typeface="+mn-ea"/>
              <a:cs typeface="+mn-cs"/>
            </a:rPr>
            <a:t>Still grey areas and inconsistencies between source countries</a:t>
          </a:r>
          <a:endParaRPr lang="en-BE" sz="2000" b="1" kern="1200" dirty="0">
            <a:solidFill>
              <a:prstClr val="white"/>
            </a:solidFill>
            <a:latin typeface="Calibri" panose="020F0502020204030204"/>
            <a:ea typeface="+mn-ea"/>
            <a:cs typeface="+mn-cs"/>
          </a:endParaRPr>
        </a:p>
      </dsp:txBody>
      <dsp:txXfrm>
        <a:off x="814771" y="1318899"/>
        <a:ext cx="7791541" cy="636921"/>
      </dsp:txXfrm>
    </dsp:sp>
    <dsp:sp modelId="{448F5F64-2EE7-4ED4-B2A6-BAE951401BC7}">
      <dsp:nvSpPr>
        <dsp:cNvPr id="0" name=""/>
        <dsp:cNvSpPr/>
      </dsp:nvSpPr>
      <dsp:spPr>
        <a:xfrm>
          <a:off x="407346" y="1194228"/>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8E563F5C-A2AA-48BE-A9D5-DD114927CD90}">
      <dsp:nvSpPr>
        <dsp:cNvPr id="0" name=""/>
        <dsp:cNvSpPr/>
      </dsp:nvSpPr>
      <dsp:spPr>
        <a:xfrm>
          <a:off x="693457" y="2361384"/>
          <a:ext cx="7904830" cy="530511"/>
        </a:xfrm>
        <a:prstGeom prst="rect">
          <a:avLst/>
        </a:prstGeom>
        <a:solidFill>
          <a:srgbClr val="FFC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   </a:t>
          </a:r>
          <a:r>
            <a:rPr lang="en-US" sz="2000" b="1" kern="1200" dirty="0">
              <a:solidFill>
                <a:prstClr val="white"/>
              </a:solidFill>
              <a:latin typeface="Calibri" panose="020F0502020204030204"/>
              <a:ea typeface="+mn-ea"/>
              <a:cs typeface="+mn-cs"/>
            </a:rPr>
            <a:t>Solid documentation and good cash management are important </a:t>
          </a:r>
        </a:p>
      </dsp:txBody>
      <dsp:txXfrm>
        <a:off x="693457" y="2361384"/>
        <a:ext cx="7904830" cy="530511"/>
      </dsp:txXfrm>
    </dsp:sp>
    <dsp:sp modelId="{C4799819-6E5F-496D-9037-8BCBB0A57672}">
      <dsp:nvSpPr>
        <dsp:cNvPr id="0" name=""/>
        <dsp:cNvSpPr/>
      </dsp:nvSpPr>
      <dsp:spPr>
        <a:xfrm>
          <a:off x="407346" y="2149776"/>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BB2A906A-D9E5-4EBC-804D-BA465DDB77A3}">
      <dsp:nvSpPr>
        <dsp:cNvPr id="0" name=""/>
        <dsp:cNvSpPr/>
      </dsp:nvSpPr>
      <dsp:spPr>
        <a:xfrm>
          <a:off x="440260" y="3184939"/>
          <a:ext cx="8156703" cy="636921"/>
        </a:xfrm>
        <a:prstGeom prst="rect">
          <a:avLst/>
        </a:prstGeom>
        <a:solidFill>
          <a:srgbClr val="C00000">
            <a:alpha val="90000"/>
          </a:srgbClr>
        </a:solidFill>
        <a:ln w="127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557" tIns="45720" rIns="45720" bIns="45720" numCol="1" spcCol="1270" anchor="ctr" anchorCtr="0">
          <a:noAutofit/>
        </a:bodyPr>
        <a:lstStyle/>
        <a:p>
          <a:pPr marL="0" lvl="0" indent="0" algn="l" defTabSz="800100">
            <a:lnSpc>
              <a:spcPct val="90000"/>
            </a:lnSpc>
            <a:spcBef>
              <a:spcPct val="0"/>
            </a:spcBef>
            <a:spcAft>
              <a:spcPct val="35000"/>
            </a:spcAft>
            <a:buNone/>
          </a:pPr>
          <a:r>
            <a:rPr lang="nl-BE" sz="1800" b="1" kern="1200" noProof="0" dirty="0">
              <a:solidFill>
                <a:prstClr val="white"/>
              </a:solidFill>
              <a:latin typeface="Calibri" panose="020F0502020204030204"/>
              <a:ea typeface="+mn-ea"/>
              <a:cs typeface="+mn-cs"/>
            </a:rPr>
            <a:t>  </a:t>
          </a:r>
          <a:r>
            <a:rPr lang="en-US" sz="2000" b="1" kern="1200" noProof="0" dirty="0">
              <a:solidFill>
                <a:prstClr val="white"/>
              </a:solidFill>
              <a:latin typeface="Calibri" panose="020F0502020204030204"/>
              <a:ea typeface="+mn-ea"/>
              <a:cs typeface="+mn-cs"/>
            </a:rPr>
            <a:t>Historical elements can play a role</a:t>
          </a:r>
          <a:endParaRPr lang="en-BE" sz="2000" b="1" kern="1200" noProof="0" dirty="0">
            <a:solidFill>
              <a:prstClr val="white"/>
            </a:solidFill>
            <a:latin typeface="Calibri" panose="020F0502020204030204"/>
            <a:ea typeface="+mn-ea"/>
            <a:cs typeface="+mn-cs"/>
          </a:endParaRPr>
        </a:p>
      </dsp:txBody>
      <dsp:txXfrm>
        <a:off x="440260" y="3184939"/>
        <a:ext cx="8156703" cy="636921"/>
      </dsp:txXfrm>
    </dsp:sp>
    <dsp:sp modelId="{FB34BB04-0C5F-4AF2-9856-6592ED5DE6B1}">
      <dsp:nvSpPr>
        <dsp:cNvPr id="0" name=""/>
        <dsp:cNvSpPr/>
      </dsp:nvSpPr>
      <dsp:spPr>
        <a:xfrm>
          <a:off x="42184" y="3105324"/>
          <a:ext cx="796152" cy="796152"/>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FD886-1410-4499-B44A-B00EED4A81C6}" type="datetimeFigureOut">
              <a:rPr lang="en-US" smtClean="0"/>
              <a:t>9/5/24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11482-7DD1-4049-87C8-091012C5DD22}" type="slidenum">
              <a:rPr lang="en-US" smtClean="0"/>
              <a:t>‹nr.›</a:t>
            </a:fld>
            <a:endParaRPr lang="en-US"/>
          </a:p>
        </p:txBody>
      </p:sp>
    </p:spTree>
    <p:extLst>
      <p:ext uri="{BB962C8B-B14F-4D97-AF65-F5344CB8AC3E}">
        <p14:creationId xmlns:p14="http://schemas.microsoft.com/office/powerpoint/2010/main" val="638948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427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F11482-7DD1-4049-87C8-091012C5DD22}" type="slidenum">
              <a:rPr lang="en-US" smtClean="0"/>
              <a:t>16</a:t>
            </a:fld>
            <a:endParaRPr lang="en-US"/>
          </a:p>
        </p:txBody>
      </p:sp>
    </p:spTree>
    <p:extLst>
      <p:ext uri="{BB962C8B-B14F-4D97-AF65-F5344CB8AC3E}">
        <p14:creationId xmlns:p14="http://schemas.microsoft.com/office/powerpoint/2010/main" val="3280089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F11482-7DD1-4049-87C8-091012C5DD22}" type="slidenum">
              <a:rPr lang="en-US" smtClean="0"/>
              <a:t>17</a:t>
            </a:fld>
            <a:endParaRPr lang="en-US"/>
          </a:p>
        </p:txBody>
      </p:sp>
    </p:spTree>
    <p:extLst>
      <p:ext uri="{BB962C8B-B14F-4D97-AF65-F5344CB8AC3E}">
        <p14:creationId xmlns:p14="http://schemas.microsoft.com/office/powerpoint/2010/main" val="367424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427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F11482-7DD1-4049-87C8-091012C5DD22}" type="slidenum">
              <a:rPr lang="en-US" smtClean="0"/>
              <a:t>21</a:t>
            </a:fld>
            <a:endParaRPr lang="en-US"/>
          </a:p>
        </p:txBody>
      </p:sp>
    </p:spTree>
    <p:extLst>
      <p:ext uri="{BB962C8B-B14F-4D97-AF65-F5344CB8AC3E}">
        <p14:creationId xmlns:p14="http://schemas.microsoft.com/office/powerpoint/2010/main" val="1021476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F11482-7DD1-4049-87C8-091012C5DD22}" type="slidenum">
              <a:rPr lang="en-US" smtClean="0"/>
              <a:t>22</a:t>
            </a:fld>
            <a:endParaRPr lang="en-US"/>
          </a:p>
        </p:txBody>
      </p:sp>
    </p:spTree>
    <p:extLst>
      <p:ext uri="{BB962C8B-B14F-4D97-AF65-F5344CB8AC3E}">
        <p14:creationId xmlns:p14="http://schemas.microsoft.com/office/powerpoint/2010/main" val="157270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F11482-7DD1-4049-87C8-091012C5DD22}" type="slidenum">
              <a:rPr lang="en-US" smtClean="0"/>
              <a:t>23</a:t>
            </a:fld>
            <a:endParaRPr lang="en-US"/>
          </a:p>
        </p:txBody>
      </p:sp>
    </p:spTree>
    <p:extLst>
      <p:ext uri="{BB962C8B-B14F-4D97-AF65-F5344CB8AC3E}">
        <p14:creationId xmlns:p14="http://schemas.microsoft.com/office/powerpoint/2010/main" val="833325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F11482-7DD1-4049-87C8-091012C5DD22}" type="slidenum">
              <a:rPr lang="en-US" smtClean="0"/>
              <a:t>24</a:t>
            </a:fld>
            <a:endParaRPr lang="en-US"/>
          </a:p>
        </p:txBody>
      </p:sp>
    </p:spTree>
    <p:extLst>
      <p:ext uri="{BB962C8B-B14F-4D97-AF65-F5344CB8AC3E}">
        <p14:creationId xmlns:p14="http://schemas.microsoft.com/office/powerpoint/2010/main" val="2367194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427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67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42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60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1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EF11482-7DD1-4049-87C8-091012C5DD22}" type="slidenum">
              <a:rPr lang="en-US" smtClean="0"/>
              <a:t>50</a:t>
            </a:fld>
            <a:endParaRPr lang="en-US"/>
          </a:p>
        </p:txBody>
      </p:sp>
    </p:spTree>
    <p:extLst>
      <p:ext uri="{BB962C8B-B14F-4D97-AF65-F5344CB8AC3E}">
        <p14:creationId xmlns:p14="http://schemas.microsoft.com/office/powerpoint/2010/main" val="3348627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EF11482-7DD1-4049-87C8-091012C5DD22}" type="slidenum">
              <a:rPr lang="en-US" smtClean="0"/>
              <a:t>52</a:t>
            </a:fld>
            <a:endParaRPr lang="en-US"/>
          </a:p>
        </p:txBody>
      </p:sp>
    </p:spTree>
    <p:extLst>
      <p:ext uri="{BB962C8B-B14F-4D97-AF65-F5344CB8AC3E}">
        <p14:creationId xmlns:p14="http://schemas.microsoft.com/office/powerpoint/2010/main" val="2193798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 name="Tijdelijke aanduiding voor dianummer 3"/>
          <p:cNvSpPr>
            <a:spLocks noGrp="1"/>
          </p:cNvSpPr>
          <p:nvPr>
            <p:ph type="sldNum" sz="quarter" idx="5"/>
          </p:nvPr>
        </p:nvSpPr>
        <p:spPr/>
        <p:txBody>
          <a:bodyPr/>
          <a:lstStyle/>
          <a:p>
            <a:fld id="{5EF11482-7DD1-4049-87C8-091012C5DD22}" type="slidenum">
              <a:rPr lang="en-US" smtClean="0"/>
              <a:t>54</a:t>
            </a:fld>
            <a:endParaRPr lang="en-US"/>
          </a:p>
        </p:txBody>
      </p:sp>
    </p:spTree>
    <p:extLst>
      <p:ext uri="{BB962C8B-B14F-4D97-AF65-F5344CB8AC3E}">
        <p14:creationId xmlns:p14="http://schemas.microsoft.com/office/powerpoint/2010/main" val="421857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 name="Tijdelijke aanduiding voor dianummer 3"/>
          <p:cNvSpPr>
            <a:spLocks noGrp="1"/>
          </p:cNvSpPr>
          <p:nvPr>
            <p:ph type="sldNum" sz="quarter" idx="5"/>
          </p:nvPr>
        </p:nvSpPr>
        <p:spPr/>
        <p:txBody>
          <a:bodyPr/>
          <a:lstStyle/>
          <a:p>
            <a:fld id="{5EF11482-7DD1-4049-87C8-091012C5DD22}" type="slidenum">
              <a:rPr lang="en-US" smtClean="0"/>
              <a:t>55</a:t>
            </a:fld>
            <a:endParaRPr lang="en-US"/>
          </a:p>
        </p:txBody>
      </p:sp>
    </p:spTree>
    <p:extLst>
      <p:ext uri="{BB962C8B-B14F-4D97-AF65-F5344CB8AC3E}">
        <p14:creationId xmlns:p14="http://schemas.microsoft.com/office/powerpoint/2010/main" val="4103919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 name="Tijdelijke aanduiding voor dianummer 3"/>
          <p:cNvSpPr>
            <a:spLocks noGrp="1"/>
          </p:cNvSpPr>
          <p:nvPr>
            <p:ph type="sldNum" sz="quarter" idx="5"/>
          </p:nvPr>
        </p:nvSpPr>
        <p:spPr/>
        <p:txBody>
          <a:bodyPr/>
          <a:lstStyle/>
          <a:p>
            <a:fld id="{5EF11482-7DD1-4049-87C8-091012C5DD22}" type="slidenum">
              <a:rPr lang="en-US" smtClean="0"/>
              <a:t>56</a:t>
            </a:fld>
            <a:endParaRPr lang="en-US"/>
          </a:p>
        </p:txBody>
      </p:sp>
    </p:spTree>
    <p:extLst>
      <p:ext uri="{BB962C8B-B14F-4D97-AF65-F5344CB8AC3E}">
        <p14:creationId xmlns:p14="http://schemas.microsoft.com/office/powerpoint/2010/main" val="177779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EF11482-7DD1-4049-87C8-091012C5DD22}" type="slidenum">
              <a:rPr lang="en-US" smtClean="0"/>
              <a:t>76</a:t>
            </a:fld>
            <a:endParaRPr lang="en-US"/>
          </a:p>
        </p:txBody>
      </p:sp>
    </p:spTree>
    <p:extLst>
      <p:ext uri="{BB962C8B-B14F-4D97-AF65-F5344CB8AC3E}">
        <p14:creationId xmlns:p14="http://schemas.microsoft.com/office/powerpoint/2010/main" val="3716068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9EFA3E0-C4F1-41C0-A370-8E51D5E61C43}" type="slidenum">
              <a:rPr lang="en-BE" smtClean="0"/>
              <a:t>88</a:t>
            </a:fld>
            <a:endParaRPr lang="en-BE"/>
          </a:p>
        </p:txBody>
      </p:sp>
    </p:spTree>
    <p:extLst>
      <p:ext uri="{BB962C8B-B14F-4D97-AF65-F5344CB8AC3E}">
        <p14:creationId xmlns:p14="http://schemas.microsoft.com/office/powerpoint/2010/main" val="2442688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49BBA-35AA-4A68-8689-99694DBEE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04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EF11482-7DD1-4049-87C8-091012C5DD22}" type="slidenum">
              <a:rPr lang="en-US" smtClean="0"/>
              <a:t>104</a:t>
            </a:fld>
            <a:endParaRPr lang="en-US"/>
          </a:p>
        </p:txBody>
      </p:sp>
    </p:spTree>
    <p:extLst>
      <p:ext uri="{BB962C8B-B14F-4D97-AF65-F5344CB8AC3E}">
        <p14:creationId xmlns:p14="http://schemas.microsoft.com/office/powerpoint/2010/main" val="1390647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1482-7DD1-4049-87C8-091012C5DD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42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EF11482-7DD1-4049-87C8-091012C5DD22}" type="slidenum">
              <a:rPr lang="en-US" smtClean="0"/>
              <a:t>108</a:t>
            </a:fld>
            <a:endParaRPr lang="en-US"/>
          </a:p>
        </p:txBody>
      </p:sp>
    </p:spTree>
    <p:extLst>
      <p:ext uri="{BB962C8B-B14F-4D97-AF65-F5344CB8AC3E}">
        <p14:creationId xmlns:p14="http://schemas.microsoft.com/office/powerpoint/2010/main" val="3492976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EF11482-7DD1-4049-87C8-091012C5DD22}" type="slidenum">
              <a:rPr lang="en-US" smtClean="0"/>
              <a:t>109</a:t>
            </a:fld>
            <a:endParaRPr lang="en-US"/>
          </a:p>
        </p:txBody>
      </p:sp>
    </p:spTree>
    <p:extLst>
      <p:ext uri="{BB962C8B-B14F-4D97-AF65-F5344CB8AC3E}">
        <p14:creationId xmlns:p14="http://schemas.microsoft.com/office/powerpoint/2010/main" val="4139142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i="1" dirty="0"/>
          </a:p>
        </p:txBody>
      </p:sp>
      <p:sp>
        <p:nvSpPr>
          <p:cNvPr id="4" name="Slide Number Placeholder 3"/>
          <p:cNvSpPr>
            <a:spLocks noGrp="1"/>
          </p:cNvSpPr>
          <p:nvPr>
            <p:ph type="sldNum" sz="quarter" idx="5"/>
          </p:nvPr>
        </p:nvSpPr>
        <p:spPr/>
        <p:txBody>
          <a:bodyPr/>
          <a:lstStyle/>
          <a:p>
            <a:fld id="{5EF11482-7DD1-4049-87C8-091012C5DD22}" type="slidenum">
              <a:rPr lang="en-US" smtClean="0"/>
              <a:t>110</a:t>
            </a:fld>
            <a:endParaRPr lang="en-US"/>
          </a:p>
        </p:txBody>
      </p:sp>
    </p:spTree>
    <p:extLst>
      <p:ext uri="{BB962C8B-B14F-4D97-AF65-F5344CB8AC3E}">
        <p14:creationId xmlns:p14="http://schemas.microsoft.com/office/powerpoint/2010/main" val="483460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F11482-7DD1-4049-87C8-091012C5DD22}" type="slidenum">
              <a:rPr lang="en-US" smtClean="0"/>
              <a:t>111</a:t>
            </a:fld>
            <a:endParaRPr lang="en-US"/>
          </a:p>
        </p:txBody>
      </p:sp>
    </p:spTree>
    <p:extLst>
      <p:ext uri="{BB962C8B-B14F-4D97-AF65-F5344CB8AC3E}">
        <p14:creationId xmlns:p14="http://schemas.microsoft.com/office/powerpoint/2010/main" val="807875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dirty="0">
              <a:effectLst/>
              <a:latin typeface="Aptos" panose="020B0004020202020204" pitchFamily="34" charset="0"/>
              <a:ea typeface="Aptos" panose="020B0004020202020204" pitchFamily="34" charset="0"/>
              <a:cs typeface="Aptos" panose="020B00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5EF11482-7DD1-4049-87C8-091012C5DD22}" type="slidenum">
              <a:rPr lang="en-US" smtClean="0"/>
              <a:t>121</a:t>
            </a:fld>
            <a:endParaRPr lang="en-US"/>
          </a:p>
        </p:txBody>
      </p:sp>
    </p:spTree>
    <p:extLst>
      <p:ext uri="{BB962C8B-B14F-4D97-AF65-F5344CB8AC3E}">
        <p14:creationId xmlns:p14="http://schemas.microsoft.com/office/powerpoint/2010/main" val="4106858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5EF11482-7DD1-4049-87C8-091012C5DD22}" type="slidenum">
              <a:rPr lang="en-US" smtClean="0"/>
              <a:t>122</a:t>
            </a:fld>
            <a:endParaRPr lang="en-US"/>
          </a:p>
        </p:txBody>
      </p:sp>
    </p:spTree>
    <p:extLst>
      <p:ext uri="{BB962C8B-B14F-4D97-AF65-F5344CB8AC3E}">
        <p14:creationId xmlns:p14="http://schemas.microsoft.com/office/powerpoint/2010/main" val="4169753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EF11482-7DD1-4049-87C8-091012C5DD22}" type="slidenum">
              <a:rPr lang="en-US" smtClean="0"/>
              <a:t>123</a:t>
            </a:fld>
            <a:endParaRPr lang="en-US"/>
          </a:p>
        </p:txBody>
      </p:sp>
    </p:spTree>
    <p:extLst>
      <p:ext uri="{BB962C8B-B14F-4D97-AF65-F5344CB8AC3E}">
        <p14:creationId xmlns:p14="http://schemas.microsoft.com/office/powerpoint/2010/main" val="2526545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EF11482-7DD1-4049-87C8-091012C5DD22}" type="slidenum">
              <a:rPr lang="en-US" smtClean="0"/>
              <a:t>124</a:t>
            </a:fld>
            <a:endParaRPr lang="en-US"/>
          </a:p>
        </p:txBody>
      </p:sp>
    </p:spTree>
    <p:extLst>
      <p:ext uri="{BB962C8B-B14F-4D97-AF65-F5344CB8AC3E}">
        <p14:creationId xmlns:p14="http://schemas.microsoft.com/office/powerpoint/2010/main" val="4075138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EF11482-7DD1-4049-87C8-091012C5DD22}" type="slidenum">
              <a:rPr lang="en-US" smtClean="0"/>
              <a:t>125</a:t>
            </a:fld>
            <a:endParaRPr lang="en-US"/>
          </a:p>
        </p:txBody>
      </p:sp>
    </p:spTree>
    <p:extLst>
      <p:ext uri="{BB962C8B-B14F-4D97-AF65-F5344CB8AC3E}">
        <p14:creationId xmlns:p14="http://schemas.microsoft.com/office/powerpoint/2010/main" val="478170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1482-7DD1-4049-87C8-091012C5DD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26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EF11482-7DD1-4049-87C8-091012C5DD22}" type="slidenum">
              <a:rPr lang="en-US" smtClean="0"/>
              <a:t>8</a:t>
            </a:fld>
            <a:endParaRPr lang="en-US"/>
          </a:p>
        </p:txBody>
      </p:sp>
    </p:spTree>
    <p:extLst>
      <p:ext uri="{BB962C8B-B14F-4D97-AF65-F5344CB8AC3E}">
        <p14:creationId xmlns:p14="http://schemas.microsoft.com/office/powerpoint/2010/main" val="4117861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F11482-7DD1-4049-87C8-091012C5DD22}" type="slidenum">
              <a:rPr lang="en-US" smtClean="0"/>
              <a:t>10</a:t>
            </a:fld>
            <a:endParaRPr lang="en-US"/>
          </a:p>
        </p:txBody>
      </p:sp>
    </p:spTree>
    <p:extLst>
      <p:ext uri="{BB962C8B-B14F-4D97-AF65-F5344CB8AC3E}">
        <p14:creationId xmlns:p14="http://schemas.microsoft.com/office/powerpoint/2010/main" val="114180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F11482-7DD1-4049-87C8-091012C5DD22}" type="slidenum">
              <a:rPr lang="en-US" smtClean="0"/>
              <a:t>11</a:t>
            </a:fld>
            <a:endParaRPr lang="en-US"/>
          </a:p>
        </p:txBody>
      </p:sp>
    </p:spTree>
    <p:extLst>
      <p:ext uri="{BB962C8B-B14F-4D97-AF65-F5344CB8AC3E}">
        <p14:creationId xmlns:p14="http://schemas.microsoft.com/office/powerpoint/2010/main" val="296994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F11482-7DD1-4049-87C8-091012C5DD22}" type="slidenum">
              <a:rPr lang="en-US" smtClean="0"/>
              <a:t>13</a:t>
            </a:fld>
            <a:endParaRPr lang="en-US"/>
          </a:p>
        </p:txBody>
      </p:sp>
    </p:spTree>
    <p:extLst>
      <p:ext uri="{BB962C8B-B14F-4D97-AF65-F5344CB8AC3E}">
        <p14:creationId xmlns:p14="http://schemas.microsoft.com/office/powerpoint/2010/main" val="21835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F11482-7DD1-4049-87C8-091012C5DD22}" type="slidenum">
              <a:rPr lang="en-US" smtClean="0"/>
              <a:t>14</a:t>
            </a:fld>
            <a:endParaRPr lang="en-US"/>
          </a:p>
        </p:txBody>
      </p:sp>
    </p:spTree>
    <p:extLst>
      <p:ext uri="{BB962C8B-B14F-4D97-AF65-F5344CB8AC3E}">
        <p14:creationId xmlns:p14="http://schemas.microsoft.com/office/powerpoint/2010/main" val="3777393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007B-9464-117E-4BBC-18AC9FC7BC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37E056-C94D-2245-F018-8D015F79DF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A00EAF-5F3C-A1D6-FCF1-251862794772}"/>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5" name="Footer Placeholder 4">
            <a:extLst>
              <a:ext uri="{FF2B5EF4-FFF2-40B4-BE49-F238E27FC236}">
                <a16:creationId xmlns:a16="http://schemas.microsoft.com/office/drawing/2014/main" id="{BDDAEB4C-E1A5-3A31-782E-88F9EEB2F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51B80-D451-DBDB-B42C-3D52041E1C5F}"/>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156106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A301-1E83-AEC5-58AC-CC55DCE1D4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5839A-B3E9-A23F-19B8-1890AE5044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313BF-8477-6388-4B90-A077752FAE11}"/>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5" name="Footer Placeholder 4">
            <a:extLst>
              <a:ext uri="{FF2B5EF4-FFF2-40B4-BE49-F238E27FC236}">
                <a16:creationId xmlns:a16="http://schemas.microsoft.com/office/drawing/2014/main" id="{44A42AF8-1536-09E2-0C30-10B3DF686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91EA0-4621-16CE-4F9F-F59489A7B050}"/>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376248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6EE54-4C12-E9D0-DD91-C2EEA547FC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92B595-67E1-7ED4-2936-0AB87000E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2782A-65C9-6C45-C602-3F2DF7ECC268}"/>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5" name="Footer Placeholder 4">
            <a:extLst>
              <a:ext uri="{FF2B5EF4-FFF2-40B4-BE49-F238E27FC236}">
                <a16:creationId xmlns:a16="http://schemas.microsoft.com/office/drawing/2014/main" id="{8D7FDF15-8DF4-8140-9FA0-1ED889B20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4C58A-E0ED-A633-A8AC-44529890083E}"/>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1714866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Titel en object">
    <p:bg>
      <p:bgPr>
        <a:solidFill>
          <a:schemeClr val="bg1"/>
        </a:solidFill>
        <a:effectLst/>
      </p:bgPr>
    </p:bg>
    <p:spTree>
      <p:nvGrpSpPr>
        <p:cNvPr id="1" name=""/>
        <p:cNvGrpSpPr/>
        <p:nvPr/>
      </p:nvGrpSpPr>
      <p:grpSpPr>
        <a:xfrm>
          <a:off x="0" y="0"/>
          <a:ext cx="0" cy="0"/>
          <a:chOff x="0" y="0"/>
          <a:chExt cx="0" cy="0"/>
        </a:xfrm>
      </p:grpSpPr>
      <p:pic>
        <p:nvPicPr>
          <p:cNvPr id="11" name="Picture 10" descr="Panorama van Antwerpen aan het begin van de 16de Eeuw (gravure) door German School">
            <a:extLst>
              <a:ext uri="{FF2B5EF4-FFF2-40B4-BE49-F238E27FC236}">
                <a16:creationId xmlns:a16="http://schemas.microsoft.com/office/drawing/2014/main" id="{0CBDB086-4147-A362-9D51-B979472A37BB}"/>
              </a:ext>
            </a:extLst>
          </p:cNvPr>
          <p:cNvPicPr>
            <a:picLocks noChangeAspect="1" noChangeArrowheads="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b="2593"/>
          <a:stretch>
            <a:fillRect/>
          </a:stretch>
        </p:blipFill>
        <p:spPr bwMode="auto">
          <a:xfrm>
            <a:off x="-44193" y="0"/>
            <a:ext cx="12236193" cy="6858000"/>
          </a:xfrm>
          <a:custGeom>
            <a:avLst/>
            <a:gdLst>
              <a:gd name="connsiteX0" fmla="*/ 0 w 9177145"/>
              <a:gd name="connsiteY0" fmla="*/ 0 h 5143500"/>
              <a:gd name="connsiteX1" fmla="*/ 9177145 w 9177145"/>
              <a:gd name="connsiteY1" fmla="*/ 585844 h 5143500"/>
              <a:gd name="connsiteX2" fmla="*/ 9177145 w 9177145"/>
              <a:gd name="connsiteY2" fmla="*/ 586467 h 5143500"/>
              <a:gd name="connsiteX3" fmla="*/ 9167546 w 9177145"/>
              <a:gd name="connsiteY3" fmla="*/ 4557655 h 5143500"/>
              <a:gd name="connsiteX4" fmla="*/ 0 w 917714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145" h="5143500">
                <a:moveTo>
                  <a:pt x="0" y="0"/>
                </a:moveTo>
                <a:lnTo>
                  <a:pt x="9177145" y="585844"/>
                </a:lnTo>
                <a:lnTo>
                  <a:pt x="9177145" y="586467"/>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sp>
        <p:nvSpPr>
          <p:cNvPr id="4" name="Flowchart: Manual Operation 3">
            <a:extLst>
              <a:ext uri="{FF2B5EF4-FFF2-40B4-BE49-F238E27FC236}">
                <a16:creationId xmlns:a16="http://schemas.microsoft.com/office/drawing/2014/main" id="{3DA99BB4-E14D-1EDF-83AB-725CDED38CD2}"/>
              </a:ext>
            </a:extLst>
          </p:cNvPr>
          <p:cNvSpPr/>
          <p:nvPr userDrawn="1"/>
        </p:nvSpPr>
        <p:spPr>
          <a:xfrm rot="16200000">
            <a:off x="2657087" y="-2689097"/>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735530" y="673135"/>
            <a:ext cx="11039572" cy="1325563"/>
          </a:xfrm>
        </p:spPr>
        <p:txBody>
          <a:bodyPr lIns="0" tIns="0" rIns="0" bIns="0" anchor="b" anchorCtr="0">
            <a:normAutofit/>
          </a:bodyPr>
          <a:lstStyle>
            <a:lvl1pPr>
              <a:lnSpc>
                <a:spcPts val="4000"/>
              </a:lnSpc>
              <a:defRPr sz="4000" b="1">
                <a:solidFill>
                  <a:schemeClr val="bg1"/>
                </a:solidFill>
                <a:latin typeface="Amasis MT Pro" panose="02040604050005020304" pitchFamily="18" charset="77"/>
              </a:defRPr>
            </a:lvl1pPr>
          </a:lstStyle>
          <a:p>
            <a:r>
              <a:rPr lang="en-GB" dirty="0"/>
              <a:t>Click to edit Master title style</a:t>
            </a:r>
            <a:endParaRPr lang="en-US" dirty="0"/>
          </a:p>
        </p:txBody>
      </p:sp>
      <p:sp>
        <p:nvSpPr>
          <p:cNvPr id="3" name="Content Placeholder 2"/>
          <p:cNvSpPr>
            <a:spLocks noGrp="1"/>
          </p:cNvSpPr>
          <p:nvPr>
            <p:ph idx="1"/>
          </p:nvPr>
        </p:nvSpPr>
        <p:spPr>
          <a:xfrm>
            <a:off x="735531" y="2133635"/>
            <a:ext cx="11039573" cy="4351339"/>
          </a:xfrm>
        </p:spPr>
        <p:txBody>
          <a:bodyPr lIns="0" tIns="0" rIns="0" bIns="0"/>
          <a:lstStyle>
            <a:lvl1pPr marL="239994" indent="-239994">
              <a:lnSpc>
                <a:spcPct val="100000"/>
              </a:lnSpc>
              <a:spcBef>
                <a:spcPts val="667"/>
              </a:spcBef>
              <a:defRPr>
                <a:solidFill>
                  <a:schemeClr val="bg1"/>
                </a:solidFill>
                <a:latin typeface="Lato" panose="020F0502020204030203" pitchFamily="34" charset="77"/>
              </a:defRPr>
            </a:lvl1pPr>
            <a:lvl2pPr marL="479988" indent="-239994">
              <a:lnSpc>
                <a:spcPct val="100000"/>
              </a:lnSpc>
              <a:spcBef>
                <a:spcPts val="0"/>
              </a:spcBef>
              <a:defRPr>
                <a:solidFill>
                  <a:schemeClr val="bg1"/>
                </a:solidFill>
                <a:latin typeface="Lato" panose="020F0502020204030203" pitchFamily="34" charset="77"/>
              </a:defRPr>
            </a:lvl2pPr>
            <a:lvl3pPr marL="719982" indent="-239994">
              <a:lnSpc>
                <a:spcPct val="100000"/>
              </a:lnSpc>
              <a:spcBef>
                <a:spcPts val="0"/>
              </a:spcBef>
              <a:defRPr>
                <a:solidFill>
                  <a:schemeClr val="bg1"/>
                </a:solidFill>
                <a:latin typeface="Lato" panose="020F0502020204030203" pitchFamily="34" charset="77"/>
              </a:defRPr>
            </a:lvl3pPr>
            <a:lvl4pPr marL="959976" indent="-239994">
              <a:lnSpc>
                <a:spcPct val="100000"/>
              </a:lnSpc>
              <a:spcBef>
                <a:spcPts val="0"/>
              </a:spcBef>
              <a:defRPr>
                <a:solidFill>
                  <a:schemeClr val="bg1"/>
                </a:solidFill>
                <a:latin typeface="Lato" panose="020F0502020204030203" pitchFamily="34" charset="77"/>
              </a:defRPr>
            </a:lvl4pPr>
            <a:lvl5pPr marL="1199970" indent="-239994">
              <a:lnSpc>
                <a:spcPct val="100000"/>
              </a:lnSpc>
              <a:spcBef>
                <a:spcPts val="0"/>
              </a:spcBef>
              <a:defRPr>
                <a:solidFill>
                  <a:schemeClr val="bg1"/>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B1DF0CD9-41B7-DA4F-A975-746D67701388}"/>
              </a:ext>
            </a:extLst>
          </p:cNvPr>
          <p:cNvPicPr>
            <a:picLocks noChangeAspect="1"/>
          </p:cNvPicPr>
          <p:nvPr userDrawn="1"/>
        </p:nvPicPr>
        <p:blipFill>
          <a:blip r:embed="rId3">
            <a:clrChange>
              <a:clrFrom>
                <a:srgbClr val="70AD47"/>
              </a:clrFrom>
              <a:clrTo>
                <a:srgbClr val="70AD47">
                  <a:alpha val="0"/>
                </a:srgbClr>
              </a:clrTo>
            </a:clrChange>
          </a:blip>
          <a:stretch>
            <a:fillRect/>
          </a:stretch>
        </p:blipFill>
        <p:spPr>
          <a:xfrm>
            <a:off x="9474611" y="5604933"/>
            <a:ext cx="2416012" cy="880040"/>
          </a:xfrm>
          <a:prstGeom prst="rect">
            <a:avLst/>
          </a:prstGeom>
        </p:spPr>
      </p:pic>
    </p:spTree>
    <p:extLst>
      <p:ext uri="{BB962C8B-B14F-4D97-AF65-F5344CB8AC3E}">
        <p14:creationId xmlns:p14="http://schemas.microsoft.com/office/powerpoint/2010/main" val="578161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rgbClr val="011357"/>
        </a:solidFill>
        <a:effectLst/>
      </p:bgPr>
    </p:bg>
    <p:spTree>
      <p:nvGrpSpPr>
        <p:cNvPr id="1" name=""/>
        <p:cNvGrpSpPr/>
        <p:nvPr/>
      </p:nvGrpSpPr>
      <p:grpSpPr>
        <a:xfrm>
          <a:off x="0" y="0"/>
          <a:ext cx="0" cy="0"/>
          <a:chOff x="0" y="0"/>
          <a:chExt cx="0" cy="0"/>
        </a:xfrm>
      </p:grpSpPr>
      <p:sp>
        <p:nvSpPr>
          <p:cNvPr id="6" name="Flowchart: Manual Operation 3">
            <a:extLst>
              <a:ext uri="{FF2B5EF4-FFF2-40B4-BE49-F238E27FC236}">
                <a16:creationId xmlns:a16="http://schemas.microsoft.com/office/drawing/2014/main" id="{26604029-18DE-B390-5950-DA078272B263}"/>
              </a:ext>
            </a:extLst>
          </p:cNvPr>
          <p:cNvSpPr/>
          <p:nvPr userDrawn="1"/>
        </p:nvSpPr>
        <p:spPr>
          <a:xfrm rot="16200000">
            <a:off x="2657087" y="-2709426"/>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5" name="Picture 4" descr="Panorama van Antwerpen aan het begin van de 16de Eeuw (gravure) door German School">
            <a:extLst>
              <a:ext uri="{FF2B5EF4-FFF2-40B4-BE49-F238E27FC236}">
                <a16:creationId xmlns:a16="http://schemas.microsoft.com/office/drawing/2014/main" id="{E031D070-D47C-7A2F-22D7-FE6E7FAC2C59}"/>
              </a:ext>
            </a:extLst>
          </p:cNvPr>
          <p:cNvPicPr>
            <a:picLocks noChangeAspect="1" noChangeArrowheads="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2593"/>
          <a:stretch>
            <a:fillRect/>
          </a:stretch>
        </p:blipFill>
        <p:spPr bwMode="auto">
          <a:xfrm>
            <a:off x="-44193" y="-20329"/>
            <a:ext cx="12236193" cy="6858000"/>
          </a:xfrm>
          <a:custGeom>
            <a:avLst/>
            <a:gdLst>
              <a:gd name="connsiteX0" fmla="*/ 0 w 9177145"/>
              <a:gd name="connsiteY0" fmla="*/ 0 h 5143500"/>
              <a:gd name="connsiteX1" fmla="*/ 9177145 w 9177145"/>
              <a:gd name="connsiteY1" fmla="*/ 585844 h 5143500"/>
              <a:gd name="connsiteX2" fmla="*/ 9177145 w 9177145"/>
              <a:gd name="connsiteY2" fmla="*/ 586467 h 5143500"/>
              <a:gd name="connsiteX3" fmla="*/ 9167546 w 9177145"/>
              <a:gd name="connsiteY3" fmla="*/ 4557655 h 5143500"/>
              <a:gd name="connsiteX4" fmla="*/ 0 w 917714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145" h="5143500">
                <a:moveTo>
                  <a:pt x="0" y="0"/>
                </a:moveTo>
                <a:lnTo>
                  <a:pt x="9177145" y="585844"/>
                </a:lnTo>
                <a:lnTo>
                  <a:pt x="9177145" y="586467"/>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5A7BB8-9D7D-579B-5038-60DE2138B8BB}"/>
              </a:ext>
            </a:extLst>
          </p:cNvPr>
          <p:cNvPicPr>
            <a:picLocks noChangeAspect="1"/>
          </p:cNvPicPr>
          <p:nvPr userDrawn="1"/>
        </p:nvPicPr>
        <p:blipFill>
          <a:blip r:embed="rId4">
            <a:clrChange>
              <a:clrFrom>
                <a:srgbClr val="70AD47"/>
              </a:clrFrom>
              <a:clrTo>
                <a:srgbClr val="70AD47">
                  <a:alpha val="0"/>
                </a:srgbClr>
              </a:clrTo>
            </a:clrChange>
          </a:blip>
          <a:stretch>
            <a:fillRect/>
          </a:stretch>
        </p:blipFill>
        <p:spPr>
          <a:xfrm>
            <a:off x="414866" y="498019"/>
            <a:ext cx="4395932" cy="1601232"/>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735531" y="4764541"/>
            <a:ext cx="11039573" cy="1742137"/>
          </a:xfrm>
        </p:spPr>
        <p:txBody>
          <a:bodyPr lIns="0" tIns="0" rIns="0" bIns="0"/>
          <a:lstStyle>
            <a:lvl1pPr marL="239994" indent="-239994">
              <a:lnSpc>
                <a:spcPct val="100000"/>
              </a:lnSpc>
              <a:spcBef>
                <a:spcPts val="667"/>
              </a:spcBef>
              <a:defRPr>
                <a:solidFill>
                  <a:srgbClr val="C00000"/>
                </a:solidFill>
                <a:latin typeface="Bahnschrift SemiLight" panose="020B0502040204020203" pitchFamily="34" charset="0"/>
              </a:defRPr>
            </a:lvl1pPr>
            <a:lvl2pPr marL="479988" indent="-239994">
              <a:lnSpc>
                <a:spcPct val="100000"/>
              </a:lnSpc>
              <a:spcBef>
                <a:spcPts val="0"/>
              </a:spcBef>
              <a:defRPr>
                <a:solidFill>
                  <a:srgbClr val="C00000"/>
                </a:solidFill>
                <a:latin typeface="Bahnschrift SemiLight" panose="020B0502040204020203" pitchFamily="34" charset="0"/>
              </a:defRPr>
            </a:lvl2pPr>
            <a:lvl3pPr marL="719982" indent="-239994">
              <a:lnSpc>
                <a:spcPct val="100000"/>
              </a:lnSpc>
              <a:spcBef>
                <a:spcPts val="0"/>
              </a:spcBef>
              <a:defRPr>
                <a:solidFill>
                  <a:srgbClr val="C00000"/>
                </a:solidFill>
                <a:latin typeface="Bahnschrift SemiLight" panose="020B0502040204020203" pitchFamily="34" charset="0"/>
              </a:defRPr>
            </a:lvl3pPr>
            <a:lvl4pPr marL="959976" indent="-239994">
              <a:lnSpc>
                <a:spcPct val="100000"/>
              </a:lnSpc>
              <a:spcBef>
                <a:spcPts val="0"/>
              </a:spcBef>
              <a:defRPr>
                <a:solidFill>
                  <a:srgbClr val="C00000"/>
                </a:solidFill>
                <a:latin typeface="Bahnschrift SemiLight" panose="020B0502040204020203" pitchFamily="34" charset="0"/>
              </a:defRPr>
            </a:lvl4pPr>
            <a:lvl5pPr marL="1199970" indent="-239994">
              <a:lnSpc>
                <a:spcPct val="100000"/>
              </a:lnSpc>
              <a:spcBef>
                <a:spcPts val="0"/>
              </a:spcBef>
              <a:defRPr>
                <a:solidFill>
                  <a:srgbClr val="C00000"/>
                </a:solidFill>
                <a:latin typeface="Bahnschrift SemiLight"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735530" y="2887466"/>
            <a:ext cx="11039572" cy="1742137"/>
          </a:xfrm>
        </p:spPr>
        <p:txBody>
          <a:bodyPr lIns="0" tIns="0" rIns="0" bIns="0" anchor="b" anchorCtr="0">
            <a:normAutofit/>
          </a:bodyPr>
          <a:lstStyle>
            <a:lvl1pPr>
              <a:lnSpc>
                <a:spcPts val="5333"/>
              </a:lnSpc>
              <a:defRPr sz="5333" b="1">
                <a:solidFill>
                  <a:srgbClr val="011357"/>
                </a:solidFill>
                <a:latin typeface="Bahnschrift SemiLight" panose="020B05020402040202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127562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rgbClr val="011357"/>
        </a:solidFill>
        <a:effectLst/>
      </p:bgPr>
    </p:bg>
    <p:spTree>
      <p:nvGrpSpPr>
        <p:cNvPr id="1" name=""/>
        <p:cNvGrpSpPr/>
        <p:nvPr/>
      </p:nvGrpSpPr>
      <p:grpSpPr>
        <a:xfrm>
          <a:off x="0" y="0"/>
          <a:ext cx="0" cy="0"/>
          <a:chOff x="0" y="0"/>
          <a:chExt cx="0" cy="0"/>
        </a:xfrm>
      </p:grpSpPr>
      <p:sp>
        <p:nvSpPr>
          <p:cNvPr id="6" name="Flowchart: Manual Operation 3">
            <a:extLst>
              <a:ext uri="{FF2B5EF4-FFF2-40B4-BE49-F238E27FC236}">
                <a16:creationId xmlns:a16="http://schemas.microsoft.com/office/drawing/2014/main" id="{26604029-18DE-B390-5950-DA078272B263}"/>
              </a:ext>
            </a:extLst>
          </p:cNvPr>
          <p:cNvSpPr/>
          <p:nvPr userDrawn="1"/>
        </p:nvSpPr>
        <p:spPr>
          <a:xfrm rot="16200000">
            <a:off x="2657087" y="-2404617"/>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5" name="Picture 4" descr="Panorama van Antwerpen aan het begin van de 16de Eeuw (gravure) door German School">
            <a:extLst>
              <a:ext uri="{FF2B5EF4-FFF2-40B4-BE49-F238E27FC236}">
                <a16:creationId xmlns:a16="http://schemas.microsoft.com/office/drawing/2014/main" id="{E031D070-D47C-7A2F-22D7-FE6E7FAC2C59}"/>
              </a:ext>
            </a:extLst>
          </p:cNvPr>
          <p:cNvPicPr>
            <a:picLocks noChangeAspect="1" noChangeArrowheads="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2593"/>
          <a:stretch>
            <a:fillRect/>
          </a:stretch>
        </p:blipFill>
        <p:spPr bwMode="auto">
          <a:xfrm>
            <a:off x="-44193" y="284480"/>
            <a:ext cx="12236193" cy="6858000"/>
          </a:xfrm>
          <a:custGeom>
            <a:avLst/>
            <a:gdLst>
              <a:gd name="connsiteX0" fmla="*/ 0 w 9177145"/>
              <a:gd name="connsiteY0" fmla="*/ 0 h 5143500"/>
              <a:gd name="connsiteX1" fmla="*/ 9177145 w 9177145"/>
              <a:gd name="connsiteY1" fmla="*/ 585844 h 5143500"/>
              <a:gd name="connsiteX2" fmla="*/ 9177145 w 9177145"/>
              <a:gd name="connsiteY2" fmla="*/ 586467 h 5143500"/>
              <a:gd name="connsiteX3" fmla="*/ 9167546 w 9177145"/>
              <a:gd name="connsiteY3" fmla="*/ 4557655 h 5143500"/>
              <a:gd name="connsiteX4" fmla="*/ 0 w 917714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145" h="5143500">
                <a:moveTo>
                  <a:pt x="0" y="0"/>
                </a:moveTo>
                <a:lnTo>
                  <a:pt x="9177145" y="585844"/>
                </a:lnTo>
                <a:lnTo>
                  <a:pt x="9177145" y="586467"/>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5A7BB8-9D7D-579B-5038-60DE2138B8BB}"/>
              </a:ext>
            </a:extLst>
          </p:cNvPr>
          <p:cNvPicPr>
            <a:picLocks noChangeAspect="1"/>
          </p:cNvPicPr>
          <p:nvPr userDrawn="1"/>
        </p:nvPicPr>
        <p:blipFill>
          <a:blip r:embed="rId4">
            <a:clrChange>
              <a:clrFrom>
                <a:srgbClr val="70AD47"/>
              </a:clrFrom>
              <a:clrTo>
                <a:srgbClr val="70AD47">
                  <a:alpha val="0"/>
                </a:srgbClr>
              </a:clrTo>
            </a:clrChange>
          </a:blip>
          <a:stretch>
            <a:fillRect/>
          </a:stretch>
        </p:blipFill>
        <p:spPr>
          <a:xfrm>
            <a:off x="8732520" y="3466680"/>
            <a:ext cx="3377849" cy="1230392"/>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735531" y="4764541"/>
            <a:ext cx="11039573" cy="1742137"/>
          </a:xfrm>
        </p:spPr>
        <p:txBody>
          <a:bodyPr lIns="0" tIns="0" rIns="0" bIns="0"/>
          <a:lstStyle>
            <a:lvl1pPr marL="239994" indent="-239994">
              <a:lnSpc>
                <a:spcPct val="100000"/>
              </a:lnSpc>
              <a:spcBef>
                <a:spcPts val="667"/>
              </a:spcBef>
              <a:defRPr>
                <a:solidFill>
                  <a:srgbClr val="C00000"/>
                </a:solidFill>
                <a:latin typeface="Lato" panose="020F0502020204030203" pitchFamily="34" charset="77"/>
              </a:defRPr>
            </a:lvl1pPr>
            <a:lvl2pPr marL="479988" indent="-239994">
              <a:lnSpc>
                <a:spcPct val="100000"/>
              </a:lnSpc>
              <a:spcBef>
                <a:spcPts val="0"/>
              </a:spcBef>
              <a:defRPr>
                <a:solidFill>
                  <a:srgbClr val="C00000"/>
                </a:solidFill>
                <a:latin typeface="Lato" panose="020F0502020204030203" pitchFamily="34" charset="77"/>
              </a:defRPr>
            </a:lvl2pPr>
            <a:lvl3pPr marL="719982" indent="-239994">
              <a:lnSpc>
                <a:spcPct val="100000"/>
              </a:lnSpc>
              <a:spcBef>
                <a:spcPts val="0"/>
              </a:spcBef>
              <a:defRPr>
                <a:solidFill>
                  <a:srgbClr val="C00000"/>
                </a:solidFill>
                <a:latin typeface="Lato" panose="020F0502020204030203" pitchFamily="34" charset="77"/>
              </a:defRPr>
            </a:lvl3pPr>
            <a:lvl4pPr marL="959976" indent="-239994">
              <a:lnSpc>
                <a:spcPct val="100000"/>
              </a:lnSpc>
              <a:spcBef>
                <a:spcPts val="0"/>
              </a:spcBef>
              <a:defRPr>
                <a:solidFill>
                  <a:srgbClr val="C00000"/>
                </a:solidFill>
                <a:latin typeface="Lato" panose="020F0502020204030203" pitchFamily="34" charset="77"/>
              </a:defRPr>
            </a:lvl4pPr>
            <a:lvl5pPr marL="1199970" indent="-239994">
              <a:lnSpc>
                <a:spcPct val="100000"/>
              </a:lnSpc>
              <a:spcBef>
                <a:spcPts val="0"/>
              </a:spcBef>
              <a:defRPr>
                <a:solidFill>
                  <a:srgbClr val="C00000"/>
                </a:solidFill>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735530" y="2887466"/>
            <a:ext cx="11039572" cy="1742137"/>
          </a:xfrm>
        </p:spPr>
        <p:txBody>
          <a:bodyPr lIns="0" tIns="0" rIns="0" bIns="0" anchor="b" anchorCtr="0">
            <a:normAutofit/>
          </a:bodyPr>
          <a:lstStyle>
            <a:lvl1pPr>
              <a:lnSpc>
                <a:spcPts val="5333"/>
              </a:lnSpc>
              <a:defRPr sz="5333" b="1">
                <a:solidFill>
                  <a:srgbClr val="011357"/>
                </a:solidFill>
                <a:latin typeface="Amasis MT Pro" panose="02040604050005020304" pitchFamily="18" charset="77"/>
              </a:defRPr>
            </a:lvl1pPr>
          </a:lstStyle>
          <a:p>
            <a:r>
              <a:rPr lang="en-GB" dirty="0"/>
              <a:t>Click to edit Master title style</a:t>
            </a:r>
            <a:endParaRPr lang="en-US" dirty="0"/>
          </a:p>
        </p:txBody>
      </p:sp>
    </p:spTree>
    <p:extLst>
      <p:ext uri="{BB962C8B-B14F-4D97-AF65-F5344CB8AC3E}">
        <p14:creationId xmlns:p14="http://schemas.microsoft.com/office/powerpoint/2010/main" val="83928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el en object">
    <p:bg>
      <p:bgPr>
        <a:solidFill>
          <a:schemeClr val="bg1"/>
        </a:solidFill>
        <a:effectLst/>
      </p:bgPr>
    </p:bg>
    <p:spTree>
      <p:nvGrpSpPr>
        <p:cNvPr id="1" name=""/>
        <p:cNvGrpSpPr/>
        <p:nvPr/>
      </p:nvGrpSpPr>
      <p:grpSpPr>
        <a:xfrm>
          <a:off x="0" y="0"/>
          <a:ext cx="0" cy="0"/>
          <a:chOff x="0" y="0"/>
          <a:chExt cx="0" cy="0"/>
        </a:xfrm>
      </p:grpSpPr>
      <p:pic>
        <p:nvPicPr>
          <p:cNvPr id="5" name="Picture 4" descr="A Room With A ZOO">
            <a:extLst>
              <a:ext uri="{FF2B5EF4-FFF2-40B4-BE49-F238E27FC236}">
                <a16:creationId xmlns:a16="http://schemas.microsoft.com/office/drawing/2014/main" id="{AC9FBB89-B9FE-F407-DCE5-BB229D6530DF}"/>
              </a:ext>
            </a:extLst>
          </p:cNvPr>
          <p:cNvPicPr>
            <a:picLocks noChangeAspect="1" noChangeArrowheads="1"/>
          </p:cNvPicPr>
          <p:nvPr userDrawn="1"/>
        </p:nvPicPr>
        <p:blipFill>
          <a:blip r:embed="rId2">
            <a:alphaModFix amt="35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8449" r="174" b="5475"/>
          <a:stretch>
            <a:fillRect/>
          </a:stretch>
        </p:blipFill>
        <p:spPr bwMode="auto">
          <a:xfrm>
            <a:off x="-22098" y="0"/>
            <a:ext cx="12236196" cy="6858000"/>
          </a:xfrm>
          <a:custGeom>
            <a:avLst/>
            <a:gdLst>
              <a:gd name="connsiteX0" fmla="*/ 0 w 9177147"/>
              <a:gd name="connsiteY0" fmla="*/ 0 h 5143500"/>
              <a:gd name="connsiteX1" fmla="*/ 9177147 w 9177147"/>
              <a:gd name="connsiteY1" fmla="*/ 585844 h 5143500"/>
              <a:gd name="connsiteX2" fmla="*/ 9167546 w 9177147"/>
              <a:gd name="connsiteY2" fmla="*/ 4557655 h 5143500"/>
              <a:gd name="connsiteX3" fmla="*/ 0 w 9177147"/>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77147" h="5143500">
                <a:moveTo>
                  <a:pt x="0" y="0"/>
                </a:moveTo>
                <a:lnTo>
                  <a:pt x="9177147" y="585844"/>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sp>
        <p:nvSpPr>
          <p:cNvPr id="4" name="Flowchart: Manual Operation 3">
            <a:extLst>
              <a:ext uri="{FF2B5EF4-FFF2-40B4-BE49-F238E27FC236}">
                <a16:creationId xmlns:a16="http://schemas.microsoft.com/office/drawing/2014/main" id="{C663F5ED-8AA6-98AF-D334-C99E0949789B}"/>
              </a:ext>
            </a:extLst>
          </p:cNvPr>
          <p:cNvSpPr/>
          <p:nvPr userDrawn="1"/>
        </p:nvSpPr>
        <p:spPr>
          <a:xfrm rot="16200000">
            <a:off x="2666999" y="-2689097"/>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735530" y="2887466"/>
            <a:ext cx="11039572" cy="1742137"/>
          </a:xfrm>
        </p:spPr>
        <p:txBody>
          <a:bodyPr lIns="0" tIns="0" rIns="0" bIns="0" anchor="b" anchorCtr="0">
            <a:normAutofit/>
          </a:bodyPr>
          <a:lstStyle>
            <a:lvl1pPr>
              <a:lnSpc>
                <a:spcPts val="5333"/>
              </a:lnSpc>
              <a:defRPr sz="5333" b="1">
                <a:solidFill>
                  <a:schemeClr val="bg1"/>
                </a:solidFill>
                <a:latin typeface="Amasis MT Pro" panose="02040604050005020304" pitchFamily="18" charset="77"/>
              </a:defRPr>
            </a:lvl1pPr>
          </a:lstStyle>
          <a:p>
            <a:r>
              <a:rPr lang="en-GB"/>
              <a:t>Click to edit Master title style</a:t>
            </a:r>
            <a:endParaRPr lang="en-US" dirty="0"/>
          </a:p>
        </p:txBody>
      </p:sp>
      <p:sp>
        <p:nvSpPr>
          <p:cNvPr id="3" name="Content Placeholder 2"/>
          <p:cNvSpPr>
            <a:spLocks noGrp="1"/>
          </p:cNvSpPr>
          <p:nvPr>
            <p:ph idx="1"/>
          </p:nvPr>
        </p:nvSpPr>
        <p:spPr>
          <a:xfrm>
            <a:off x="735531" y="4764541"/>
            <a:ext cx="11039573" cy="1742137"/>
          </a:xfrm>
        </p:spPr>
        <p:txBody>
          <a:bodyPr lIns="0" tIns="0" rIns="0" bIns="0"/>
          <a:lstStyle>
            <a:lvl1pPr marL="239994" indent="-239994">
              <a:lnSpc>
                <a:spcPct val="100000"/>
              </a:lnSpc>
              <a:spcBef>
                <a:spcPts val="667"/>
              </a:spcBef>
              <a:defRPr>
                <a:solidFill>
                  <a:srgbClr val="0F1272"/>
                </a:solidFill>
                <a:latin typeface="Lato" panose="020F0502020204030203" pitchFamily="34" charset="77"/>
              </a:defRPr>
            </a:lvl1pPr>
            <a:lvl2pPr marL="479988" indent="-239994">
              <a:lnSpc>
                <a:spcPct val="100000"/>
              </a:lnSpc>
              <a:spcBef>
                <a:spcPts val="0"/>
              </a:spcBef>
              <a:defRPr>
                <a:solidFill>
                  <a:srgbClr val="0F1272"/>
                </a:solidFill>
                <a:latin typeface="Lato" panose="020F0502020204030203" pitchFamily="34" charset="77"/>
              </a:defRPr>
            </a:lvl2pPr>
            <a:lvl3pPr marL="719982" indent="-239994">
              <a:lnSpc>
                <a:spcPct val="100000"/>
              </a:lnSpc>
              <a:spcBef>
                <a:spcPts val="0"/>
              </a:spcBef>
              <a:defRPr>
                <a:solidFill>
                  <a:srgbClr val="0F1272"/>
                </a:solidFill>
                <a:latin typeface="Lato" panose="020F0502020204030203" pitchFamily="34" charset="77"/>
              </a:defRPr>
            </a:lvl3pPr>
            <a:lvl4pPr marL="959976" indent="-239994">
              <a:lnSpc>
                <a:spcPct val="100000"/>
              </a:lnSpc>
              <a:spcBef>
                <a:spcPts val="0"/>
              </a:spcBef>
              <a:defRPr>
                <a:solidFill>
                  <a:srgbClr val="0F1272"/>
                </a:solidFill>
                <a:latin typeface="Lato" panose="020F0502020204030203" pitchFamily="34" charset="77"/>
              </a:defRPr>
            </a:lvl4pPr>
            <a:lvl5pPr marL="1199970" indent="-239994">
              <a:lnSpc>
                <a:spcPct val="100000"/>
              </a:lnSpc>
              <a:spcBef>
                <a:spcPts val="0"/>
              </a:spcBef>
              <a:defRPr>
                <a:solidFill>
                  <a:srgbClr val="0F1272"/>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69077888-F959-1000-2C9E-1A195E894C54}"/>
              </a:ext>
            </a:extLst>
          </p:cNvPr>
          <p:cNvPicPr>
            <a:picLocks noChangeAspect="1"/>
          </p:cNvPicPr>
          <p:nvPr userDrawn="1"/>
        </p:nvPicPr>
        <p:blipFill>
          <a:blip r:embed="rId4">
            <a:clrChange>
              <a:clrFrom>
                <a:srgbClr val="70AD47"/>
              </a:clrFrom>
              <a:clrTo>
                <a:srgbClr val="70AD47">
                  <a:alpha val="0"/>
                </a:srgbClr>
              </a:clrTo>
            </a:clrChange>
          </a:blip>
          <a:stretch>
            <a:fillRect/>
          </a:stretch>
        </p:blipFill>
        <p:spPr>
          <a:xfrm>
            <a:off x="416897" y="373027"/>
            <a:ext cx="4279281" cy="1558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6026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Titel en object">
    <p:bg>
      <p:bgPr>
        <a:solidFill>
          <a:schemeClr val="bg1"/>
        </a:solidFill>
        <a:effectLst/>
      </p:bgPr>
    </p:bg>
    <p:spTree>
      <p:nvGrpSpPr>
        <p:cNvPr id="1" name=""/>
        <p:cNvGrpSpPr/>
        <p:nvPr/>
      </p:nvGrpSpPr>
      <p:grpSpPr>
        <a:xfrm>
          <a:off x="0" y="0"/>
          <a:ext cx="0" cy="0"/>
          <a:chOff x="0" y="0"/>
          <a:chExt cx="0" cy="0"/>
        </a:xfrm>
      </p:grpSpPr>
      <p:pic>
        <p:nvPicPr>
          <p:cNvPr id="5" name="Picture 4" descr="A Room With A ZOO">
            <a:extLst>
              <a:ext uri="{FF2B5EF4-FFF2-40B4-BE49-F238E27FC236}">
                <a16:creationId xmlns:a16="http://schemas.microsoft.com/office/drawing/2014/main" id="{AC9FBB89-B9FE-F407-DCE5-BB229D6530DF}"/>
              </a:ext>
            </a:extLst>
          </p:cNvPr>
          <p:cNvPicPr>
            <a:picLocks noChangeAspect="1" noChangeArrowheads="1"/>
          </p:cNvPicPr>
          <p:nvPr userDrawn="1"/>
        </p:nvPicPr>
        <p:blipFill>
          <a:blip r:embed="rId2">
            <a:alphaModFix amt="35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8449" r="174" b="5475"/>
          <a:stretch>
            <a:fillRect/>
          </a:stretch>
        </p:blipFill>
        <p:spPr bwMode="auto">
          <a:xfrm>
            <a:off x="-22098" y="0"/>
            <a:ext cx="12236196" cy="6858000"/>
          </a:xfrm>
          <a:custGeom>
            <a:avLst/>
            <a:gdLst>
              <a:gd name="connsiteX0" fmla="*/ 0 w 9177147"/>
              <a:gd name="connsiteY0" fmla="*/ 0 h 5143500"/>
              <a:gd name="connsiteX1" fmla="*/ 9177147 w 9177147"/>
              <a:gd name="connsiteY1" fmla="*/ 585844 h 5143500"/>
              <a:gd name="connsiteX2" fmla="*/ 9167546 w 9177147"/>
              <a:gd name="connsiteY2" fmla="*/ 4557655 h 5143500"/>
              <a:gd name="connsiteX3" fmla="*/ 0 w 9177147"/>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77147" h="5143500">
                <a:moveTo>
                  <a:pt x="0" y="0"/>
                </a:moveTo>
                <a:lnTo>
                  <a:pt x="9177147" y="585844"/>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sp>
        <p:nvSpPr>
          <p:cNvPr id="4" name="Flowchart: Manual Operation 3">
            <a:extLst>
              <a:ext uri="{FF2B5EF4-FFF2-40B4-BE49-F238E27FC236}">
                <a16:creationId xmlns:a16="http://schemas.microsoft.com/office/drawing/2014/main" id="{C663F5ED-8AA6-98AF-D334-C99E0949789B}"/>
              </a:ext>
            </a:extLst>
          </p:cNvPr>
          <p:cNvSpPr/>
          <p:nvPr userDrawn="1"/>
        </p:nvSpPr>
        <p:spPr>
          <a:xfrm rot="16200000">
            <a:off x="2666999" y="-2689097"/>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735530" y="2887466"/>
            <a:ext cx="11039572" cy="1742137"/>
          </a:xfrm>
        </p:spPr>
        <p:txBody>
          <a:bodyPr lIns="0" tIns="0" rIns="0" bIns="0" anchor="b" anchorCtr="0">
            <a:normAutofit/>
          </a:bodyPr>
          <a:lstStyle>
            <a:lvl1pPr>
              <a:lnSpc>
                <a:spcPts val="5333"/>
              </a:lnSpc>
              <a:defRPr sz="5333" b="1">
                <a:solidFill>
                  <a:schemeClr val="bg1"/>
                </a:solidFill>
                <a:latin typeface="Amasis MT Pro" panose="02040604050005020304" pitchFamily="18" charset="77"/>
              </a:defRPr>
            </a:lvl1pPr>
          </a:lstStyle>
          <a:p>
            <a:r>
              <a:rPr lang="en-GB"/>
              <a:t>Click to edit Master title style</a:t>
            </a:r>
            <a:endParaRPr lang="en-US" dirty="0"/>
          </a:p>
        </p:txBody>
      </p:sp>
      <p:sp>
        <p:nvSpPr>
          <p:cNvPr id="3" name="Content Placeholder 2"/>
          <p:cNvSpPr>
            <a:spLocks noGrp="1"/>
          </p:cNvSpPr>
          <p:nvPr>
            <p:ph idx="1"/>
          </p:nvPr>
        </p:nvSpPr>
        <p:spPr>
          <a:xfrm>
            <a:off x="735531" y="4764541"/>
            <a:ext cx="11039573" cy="1742137"/>
          </a:xfrm>
        </p:spPr>
        <p:txBody>
          <a:bodyPr lIns="0" tIns="0" rIns="0" bIns="0"/>
          <a:lstStyle>
            <a:lvl1pPr marL="239994" indent="-239994">
              <a:lnSpc>
                <a:spcPct val="100000"/>
              </a:lnSpc>
              <a:spcBef>
                <a:spcPts val="667"/>
              </a:spcBef>
              <a:defRPr>
                <a:solidFill>
                  <a:srgbClr val="0F1272"/>
                </a:solidFill>
                <a:latin typeface="Lato" panose="020F0502020204030203" pitchFamily="34" charset="77"/>
              </a:defRPr>
            </a:lvl1pPr>
            <a:lvl2pPr marL="479988" indent="-239994">
              <a:lnSpc>
                <a:spcPct val="100000"/>
              </a:lnSpc>
              <a:spcBef>
                <a:spcPts val="0"/>
              </a:spcBef>
              <a:defRPr>
                <a:solidFill>
                  <a:srgbClr val="0F1272"/>
                </a:solidFill>
                <a:latin typeface="Lato" panose="020F0502020204030203" pitchFamily="34" charset="77"/>
              </a:defRPr>
            </a:lvl2pPr>
            <a:lvl3pPr marL="719982" indent="-239994">
              <a:lnSpc>
                <a:spcPct val="100000"/>
              </a:lnSpc>
              <a:spcBef>
                <a:spcPts val="0"/>
              </a:spcBef>
              <a:defRPr>
                <a:solidFill>
                  <a:srgbClr val="0F1272"/>
                </a:solidFill>
                <a:latin typeface="Lato" panose="020F0502020204030203" pitchFamily="34" charset="77"/>
              </a:defRPr>
            </a:lvl3pPr>
            <a:lvl4pPr marL="959976" indent="-239994">
              <a:lnSpc>
                <a:spcPct val="100000"/>
              </a:lnSpc>
              <a:spcBef>
                <a:spcPts val="0"/>
              </a:spcBef>
              <a:defRPr>
                <a:solidFill>
                  <a:srgbClr val="0F1272"/>
                </a:solidFill>
                <a:latin typeface="Lato" panose="020F0502020204030203" pitchFamily="34" charset="77"/>
              </a:defRPr>
            </a:lvl4pPr>
            <a:lvl5pPr marL="1199970" indent="-239994">
              <a:lnSpc>
                <a:spcPct val="100000"/>
              </a:lnSpc>
              <a:spcBef>
                <a:spcPts val="0"/>
              </a:spcBef>
              <a:defRPr>
                <a:solidFill>
                  <a:srgbClr val="0F1272"/>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69077888-F959-1000-2C9E-1A195E894C54}"/>
              </a:ext>
            </a:extLst>
          </p:cNvPr>
          <p:cNvPicPr>
            <a:picLocks noChangeAspect="1"/>
          </p:cNvPicPr>
          <p:nvPr userDrawn="1"/>
        </p:nvPicPr>
        <p:blipFill>
          <a:blip r:embed="rId4">
            <a:clrChange>
              <a:clrFrom>
                <a:srgbClr val="70AD47"/>
              </a:clrFrom>
              <a:clrTo>
                <a:srgbClr val="70AD47">
                  <a:alpha val="0"/>
                </a:srgbClr>
              </a:clrTo>
            </a:clrChange>
          </a:blip>
          <a:stretch>
            <a:fillRect/>
          </a:stretch>
        </p:blipFill>
        <p:spPr>
          <a:xfrm>
            <a:off x="416897" y="373027"/>
            <a:ext cx="4279281" cy="1558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301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el en object">
    <p:bg>
      <p:bgPr>
        <a:solidFill>
          <a:schemeClr val="bg1"/>
        </a:solidFill>
        <a:effectLst/>
      </p:bgPr>
    </p:bg>
    <p:spTree>
      <p:nvGrpSpPr>
        <p:cNvPr id="1" name=""/>
        <p:cNvGrpSpPr/>
        <p:nvPr/>
      </p:nvGrpSpPr>
      <p:grpSpPr>
        <a:xfrm>
          <a:off x="0" y="0"/>
          <a:ext cx="0" cy="0"/>
          <a:chOff x="0" y="0"/>
          <a:chExt cx="0" cy="0"/>
        </a:xfrm>
      </p:grpSpPr>
      <p:sp>
        <p:nvSpPr>
          <p:cNvPr id="4" name="Flowchart: Manual Operation 3">
            <a:extLst>
              <a:ext uri="{FF2B5EF4-FFF2-40B4-BE49-F238E27FC236}">
                <a16:creationId xmlns:a16="http://schemas.microsoft.com/office/drawing/2014/main" id="{3DA99BB4-E14D-1EDF-83AB-725CDED38CD2}"/>
              </a:ext>
            </a:extLst>
          </p:cNvPr>
          <p:cNvSpPr/>
          <p:nvPr userDrawn="1"/>
        </p:nvSpPr>
        <p:spPr>
          <a:xfrm rot="16200000">
            <a:off x="2666999" y="-2689097"/>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9" name="Picture 8" descr="A Room With A ZOO">
            <a:extLst>
              <a:ext uri="{FF2B5EF4-FFF2-40B4-BE49-F238E27FC236}">
                <a16:creationId xmlns:a16="http://schemas.microsoft.com/office/drawing/2014/main" id="{E1339773-A3CF-5FF1-5D77-6ABAA0D2BBD4}"/>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t="8449" r="174" b="5475"/>
          <a:stretch>
            <a:fillRect/>
          </a:stretch>
        </p:blipFill>
        <p:spPr bwMode="auto">
          <a:xfrm>
            <a:off x="-22098" y="0"/>
            <a:ext cx="12236196" cy="6858000"/>
          </a:xfrm>
          <a:custGeom>
            <a:avLst/>
            <a:gdLst>
              <a:gd name="connsiteX0" fmla="*/ 0 w 9177147"/>
              <a:gd name="connsiteY0" fmla="*/ 0 h 5143500"/>
              <a:gd name="connsiteX1" fmla="*/ 9177147 w 9177147"/>
              <a:gd name="connsiteY1" fmla="*/ 585844 h 5143500"/>
              <a:gd name="connsiteX2" fmla="*/ 9167546 w 9177147"/>
              <a:gd name="connsiteY2" fmla="*/ 4557655 h 5143500"/>
              <a:gd name="connsiteX3" fmla="*/ 0 w 9177147"/>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77147" h="5143500">
                <a:moveTo>
                  <a:pt x="0" y="0"/>
                </a:moveTo>
                <a:lnTo>
                  <a:pt x="9177147" y="585844"/>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35530" y="673135"/>
            <a:ext cx="11039572" cy="1325563"/>
          </a:xfrm>
        </p:spPr>
        <p:txBody>
          <a:bodyPr lIns="0" tIns="0" rIns="0" bIns="0" anchor="b" anchorCtr="0">
            <a:normAutofit/>
          </a:bodyPr>
          <a:lstStyle>
            <a:lvl1pPr>
              <a:lnSpc>
                <a:spcPts val="4000"/>
              </a:lnSpc>
              <a:defRPr sz="4000" b="1">
                <a:solidFill>
                  <a:schemeClr val="bg1"/>
                </a:solidFill>
                <a:latin typeface="Amasis MT Pro" panose="02040604050005020304" pitchFamily="18" charset="77"/>
              </a:defRPr>
            </a:lvl1pPr>
          </a:lstStyle>
          <a:p>
            <a:r>
              <a:rPr lang="en-GB" dirty="0"/>
              <a:t>Click to edit Master title style</a:t>
            </a:r>
            <a:endParaRPr lang="en-US" dirty="0"/>
          </a:p>
        </p:txBody>
      </p:sp>
      <p:sp>
        <p:nvSpPr>
          <p:cNvPr id="3" name="Content Placeholder 2"/>
          <p:cNvSpPr>
            <a:spLocks noGrp="1"/>
          </p:cNvSpPr>
          <p:nvPr>
            <p:ph idx="1"/>
          </p:nvPr>
        </p:nvSpPr>
        <p:spPr>
          <a:xfrm>
            <a:off x="735531" y="2133635"/>
            <a:ext cx="11039573" cy="4351339"/>
          </a:xfrm>
        </p:spPr>
        <p:txBody>
          <a:bodyPr lIns="0" tIns="0" rIns="0" bIns="0"/>
          <a:lstStyle>
            <a:lvl1pPr marL="239994" indent="-239994">
              <a:lnSpc>
                <a:spcPct val="100000"/>
              </a:lnSpc>
              <a:spcBef>
                <a:spcPts val="667"/>
              </a:spcBef>
              <a:defRPr>
                <a:solidFill>
                  <a:schemeClr val="bg1"/>
                </a:solidFill>
                <a:latin typeface="Lato" panose="020F0502020204030203" pitchFamily="34" charset="77"/>
              </a:defRPr>
            </a:lvl1pPr>
            <a:lvl2pPr marL="479988" indent="-239994">
              <a:lnSpc>
                <a:spcPct val="100000"/>
              </a:lnSpc>
              <a:spcBef>
                <a:spcPts val="0"/>
              </a:spcBef>
              <a:defRPr>
                <a:solidFill>
                  <a:schemeClr val="bg1"/>
                </a:solidFill>
                <a:latin typeface="Lato" panose="020F0502020204030203" pitchFamily="34" charset="77"/>
              </a:defRPr>
            </a:lvl2pPr>
            <a:lvl3pPr marL="719982" indent="-239994">
              <a:lnSpc>
                <a:spcPct val="100000"/>
              </a:lnSpc>
              <a:spcBef>
                <a:spcPts val="0"/>
              </a:spcBef>
              <a:defRPr>
                <a:solidFill>
                  <a:schemeClr val="bg1"/>
                </a:solidFill>
                <a:latin typeface="Lato" panose="020F0502020204030203" pitchFamily="34" charset="77"/>
              </a:defRPr>
            </a:lvl3pPr>
            <a:lvl4pPr marL="959976" indent="-239994">
              <a:lnSpc>
                <a:spcPct val="100000"/>
              </a:lnSpc>
              <a:spcBef>
                <a:spcPts val="0"/>
              </a:spcBef>
              <a:defRPr>
                <a:solidFill>
                  <a:schemeClr val="bg1"/>
                </a:solidFill>
                <a:latin typeface="Lato" panose="020F0502020204030203" pitchFamily="34" charset="77"/>
              </a:defRPr>
            </a:lvl4pPr>
            <a:lvl5pPr marL="1199970" indent="-239994">
              <a:lnSpc>
                <a:spcPct val="100000"/>
              </a:lnSpc>
              <a:spcBef>
                <a:spcPts val="0"/>
              </a:spcBef>
              <a:defRPr>
                <a:solidFill>
                  <a:schemeClr val="bg1"/>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B1DF0CD9-41B7-DA4F-A975-746D67701388}"/>
              </a:ext>
            </a:extLst>
          </p:cNvPr>
          <p:cNvPicPr>
            <a:picLocks noChangeAspect="1"/>
          </p:cNvPicPr>
          <p:nvPr userDrawn="1"/>
        </p:nvPicPr>
        <p:blipFill>
          <a:blip r:embed="rId3">
            <a:clrChange>
              <a:clrFrom>
                <a:srgbClr val="70AD47"/>
              </a:clrFrom>
              <a:clrTo>
                <a:srgbClr val="70AD47">
                  <a:alpha val="0"/>
                </a:srgbClr>
              </a:clrTo>
            </a:clrChange>
          </a:blip>
          <a:stretch>
            <a:fillRect/>
          </a:stretch>
        </p:blipFill>
        <p:spPr>
          <a:xfrm>
            <a:off x="9474611" y="5604933"/>
            <a:ext cx="2416012" cy="880040"/>
          </a:xfrm>
          <a:prstGeom prst="rect">
            <a:avLst/>
          </a:prstGeom>
        </p:spPr>
      </p:pic>
    </p:spTree>
    <p:extLst>
      <p:ext uri="{BB962C8B-B14F-4D97-AF65-F5344CB8AC3E}">
        <p14:creationId xmlns:p14="http://schemas.microsoft.com/office/powerpoint/2010/main" val="259982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Titel en object">
    <p:bg>
      <p:bgPr>
        <a:solidFill>
          <a:schemeClr val="bg1"/>
        </a:solidFill>
        <a:effectLst/>
      </p:bgPr>
    </p:bg>
    <p:spTree>
      <p:nvGrpSpPr>
        <p:cNvPr id="1" name=""/>
        <p:cNvGrpSpPr/>
        <p:nvPr/>
      </p:nvGrpSpPr>
      <p:grpSpPr>
        <a:xfrm>
          <a:off x="0" y="0"/>
          <a:ext cx="0" cy="0"/>
          <a:chOff x="0" y="0"/>
          <a:chExt cx="0" cy="0"/>
        </a:xfrm>
      </p:grpSpPr>
      <p:pic>
        <p:nvPicPr>
          <p:cNvPr id="11" name="Picture 10" descr="Panorama van Antwerpen aan het begin van de 16de Eeuw (gravure) door German School">
            <a:extLst>
              <a:ext uri="{FF2B5EF4-FFF2-40B4-BE49-F238E27FC236}">
                <a16:creationId xmlns:a16="http://schemas.microsoft.com/office/drawing/2014/main" id="{0CBDB086-4147-A362-9D51-B979472A37BB}"/>
              </a:ext>
            </a:extLst>
          </p:cNvPr>
          <p:cNvPicPr>
            <a:picLocks noChangeAspect="1" noChangeArrowheads="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b="2593"/>
          <a:stretch>
            <a:fillRect/>
          </a:stretch>
        </p:blipFill>
        <p:spPr bwMode="auto">
          <a:xfrm>
            <a:off x="-44193" y="0"/>
            <a:ext cx="12236193" cy="6858000"/>
          </a:xfrm>
          <a:custGeom>
            <a:avLst/>
            <a:gdLst>
              <a:gd name="connsiteX0" fmla="*/ 0 w 9177145"/>
              <a:gd name="connsiteY0" fmla="*/ 0 h 5143500"/>
              <a:gd name="connsiteX1" fmla="*/ 9177145 w 9177145"/>
              <a:gd name="connsiteY1" fmla="*/ 585844 h 5143500"/>
              <a:gd name="connsiteX2" fmla="*/ 9177145 w 9177145"/>
              <a:gd name="connsiteY2" fmla="*/ 586467 h 5143500"/>
              <a:gd name="connsiteX3" fmla="*/ 9167546 w 9177145"/>
              <a:gd name="connsiteY3" fmla="*/ 4557655 h 5143500"/>
              <a:gd name="connsiteX4" fmla="*/ 0 w 917714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145" h="5143500">
                <a:moveTo>
                  <a:pt x="0" y="0"/>
                </a:moveTo>
                <a:lnTo>
                  <a:pt x="9177145" y="585844"/>
                </a:lnTo>
                <a:lnTo>
                  <a:pt x="9177145" y="586467"/>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sp>
        <p:nvSpPr>
          <p:cNvPr id="4" name="Flowchart: Manual Operation 3">
            <a:extLst>
              <a:ext uri="{FF2B5EF4-FFF2-40B4-BE49-F238E27FC236}">
                <a16:creationId xmlns:a16="http://schemas.microsoft.com/office/drawing/2014/main" id="{3DA99BB4-E14D-1EDF-83AB-725CDED38CD2}"/>
              </a:ext>
            </a:extLst>
          </p:cNvPr>
          <p:cNvSpPr/>
          <p:nvPr userDrawn="1"/>
        </p:nvSpPr>
        <p:spPr>
          <a:xfrm rot="16200000">
            <a:off x="2649221" y="-2689097"/>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203864">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735530" y="673135"/>
            <a:ext cx="11039572" cy="1325563"/>
          </a:xfrm>
        </p:spPr>
        <p:txBody>
          <a:bodyPr lIns="0" tIns="0" rIns="0" bIns="0" anchor="b" anchorCtr="0">
            <a:normAutofit/>
          </a:bodyPr>
          <a:lstStyle>
            <a:lvl1pPr>
              <a:lnSpc>
                <a:spcPts val="4000"/>
              </a:lnSpc>
              <a:defRPr sz="4000" b="1">
                <a:solidFill>
                  <a:schemeClr val="bg1"/>
                </a:solidFill>
                <a:latin typeface="Amasis MT Pro" panose="02040604050005020304" pitchFamily="18" charset="77"/>
              </a:defRPr>
            </a:lvl1pPr>
          </a:lstStyle>
          <a:p>
            <a:r>
              <a:rPr lang="en-GB" dirty="0"/>
              <a:t>Click to edit Master title style</a:t>
            </a:r>
            <a:endParaRPr lang="en-US" dirty="0"/>
          </a:p>
        </p:txBody>
      </p:sp>
      <p:sp>
        <p:nvSpPr>
          <p:cNvPr id="3" name="Content Placeholder 2"/>
          <p:cNvSpPr>
            <a:spLocks noGrp="1"/>
          </p:cNvSpPr>
          <p:nvPr>
            <p:ph idx="1"/>
          </p:nvPr>
        </p:nvSpPr>
        <p:spPr>
          <a:xfrm>
            <a:off x="735531" y="2133635"/>
            <a:ext cx="11039573" cy="4351339"/>
          </a:xfrm>
        </p:spPr>
        <p:txBody>
          <a:bodyPr lIns="0" tIns="0" rIns="0" bIns="0"/>
          <a:lstStyle>
            <a:lvl1pPr marL="239994" indent="-239994">
              <a:lnSpc>
                <a:spcPct val="100000"/>
              </a:lnSpc>
              <a:spcBef>
                <a:spcPts val="667"/>
              </a:spcBef>
              <a:defRPr>
                <a:solidFill>
                  <a:schemeClr val="bg1"/>
                </a:solidFill>
                <a:latin typeface="Lato" panose="020F0502020204030203" pitchFamily="34" charset="77"/>
              </a:defRPr>
            </a:lvl1pPr>
            <a:lvl2pPr marL="479988" indent="-239994">
              <a:lnSpc>
                <a:spcPct val="100000"/>
              </a:lnSpc>
              <a:spcBef>
                <a:spcPts val="0"/>
              </a:spcBef>
              <a:defRPr>
                <a:solidFill>
                  <a:schemeClr val="bg1"/>
                </a:solidFill>
                <a:latin typeface="Lato" panose="020F0502020204030203" pitchFamily="34" charset="77"/>
              </a:defRPr>
            </a:lvl2pPr>
            <a:lvl3pPr marL="719982" indent="-239994">
              <a:lnSpc>
                <a:spcPct val="100000"/>
              </a:lnSpc>
              <a:spcBef>
                <a:spcPts val="0"/>
              </a:spcBef>
              <a:defRPr>
                <a:solidFill>
                  <a:schemeClr val="bg1"/>
                </a:solidFill>
                <a:latin typeface="Lato" panose="020F0502020204030203" pitchFamily="34" charset="77"/>
              </a:defRPr>
            </a:lvl3pPr>
            <a:lvl4pPr marL="959976" indent="-239994">
              <a:lnSpc>
                <a:spcPct val="100000"/>
              </a:lnSpc>
              <a:spcBef>
                <a:spcPts val="0"/>
              </a:spcBef>
              <a:defRPr>
                <a:solidFill>
                  <a:schemeClr val="bg1"/>
                </a:solidFill>
                <a:latin typeface="Lato" panose="020F0502020204030203" pitchFamily="34" charset="77"/>
              </a:defRPr>
            </a:lvl4pPr>
            <a:lvl5pPr marL="1199970" indent="-239994">
              <a:lnSpc>
                <a:spcPct val="100000"/>
              </a:lnSpc>
              <a:spcBef>
                <a:spcPts val="0"/>
              </a:spcBef>
              <a:defRPr>
                <a:solidFill>
                  <a:schemeClr val="bg1"/>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B1DF0CD9-41B7-DA4F-A975-746D67701388}"/>
              </a:ext>
            </a:extLst>
          </p:cNvPr>
          <p:cNvPicPr>
            <a:picLocks noChangeAspect="1"/>
          </p:cNvPicPr>
          <p:nvPr userDrawn="1"/>
        </p:nvPicPr>
        <p:blipFill>
          <a:blip r:embed="rId3">
            <a:clrChange>
              <a:clrFrom>
                <a:srgbClr val="70AD47"/>
              </a:clrFrom>
              <a:clrTo>
                <a:srgbClr val="70AD47">
                  <a:alpha val="0"/>
                </a:srgbClr>
              </a:clrTo>
            </a:clrChange>
          </a:blip>
          <a:stretch>
            <a:fillRect/>
          </a:stretch>
        </p:blipFill>
        <p:spPr>
          <a:xfrm>
            <a:off x="9474611" y="5604933"/>
            <a:ext cx="2416012" cy="880040"/>
          </a:xfrm>
          <a:prstGeom prst="rect">
            <a:avLst/>
          </a:prstGeom>
        </p:spPr>
      </p:pic>
    </p:spTree>
    <p:extLst>
      <p:ext uri="{BB962C8B-B14F-4D97-AF65-F5344CB8AC3E}">
        <p14:creationId xmlns:p14="http://schemas.microsoft.com/office/powerpoint/2010/main" val="248936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sp>
        <p:nvSpPr>
          <p:cNvPr id="4" name="Flowchart: Manual Operation 3">
            <a:extLst>
              <a:ext uri="{FF2B5EF4-FFF2-40B4-BE49-F238E27FC236}">
                <a16:creationId xmlns:a16="http://schemas.microsoft.com/office/drawing/2014/main" id="{3DA99BB4-E14D-1EDF-83AB-725CDED38CD2}"/>
              </a:ext>
            </a:extLst>
          </p:cNvPr>
          <p:cNvSpPr/>
          <p:nvPr userDrawn="1"/>
        </p:nvSpPr>
        <p:spPr>
          <a:xfrm rot="16200000">
            <a:off x="2689097" y="-2689098"/>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735530" y="673135"/>
            <a:ext cx="11039572" cy="1325563"/>
          </a:xfrm>
        </p:spPr>
        <p:txBody>
          <a:bodyPr lIns="0" tIns="0" rIns="0" bIns="0" anchor="b" anchorCtr="0">
            <a:normAutofit/>
          </a:bodyPr>
          <a:lstStyle>
            <a:lvl1pPr>
              <a:lnSpc>
                <a:spcPts val="4000"/>
              </a:lnSpc>
              <a:defRPr sz="4000" b="1">
                <a:solidFill>
                  <a:schemeClr val="bg1"/>
                </a:solidFill>
                <a:latin typeface="Bahnschrift SemiLight"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735531" y="2133635"/>
            <a:ext cx="11039573" cy="4351339"/>
          </a:xfrm>
        </p:spPr>
        <p:txBody>
          <a:bodyPr lIns="0" tIns="0" rIns="0" bIns="0"/>
          <a:lstStyle>
            <a:lvl1pPr marL="239994" indent="-239994">
              <a:lnSpc>
                <a:spcPct val="100000"/>
              </a:lnSpc>
              <a:spcBef>
                <a:spcPts val="667"/>
              </a:spcBef>
              <a:defRPr>
                <a:solidFill>
                  <a:schemeClr val="bg1"/>
                </a:solidFill>
                <a:latin typeface="Bahnschrift SemiLight" panose="020B0502040204020203" pitchFamily="34" charset="0"/>
              </a:defRPr>
            </a:lvl1pPr>
            <a:lvl2pPr marL="479988" indent="-239994">
              <a:lnSpc>
                <a:spcPct val="100000"/>
              </a:lnSpc>
              <a:spcBef>
                <a:spcPts val="0"/>
              </a:spcBef>
              <a:defRPr>
                <a:solidFill>
                  <a:schemeClr val="bg1"/>
                </a:solidFill>
                <a:latin typeface="Bahnschrift SemiLight" panose="020B0502040204020203" pitchFamily="34" charset="0"/>
              </a:defRPr>
            </a:lvl2pPr>
            <a:lvl3pPr marL="719982" indent="-239994">
              <a:lnSpc>
                <a:spcPct val="100000"/>
              </a:lnSpc>
              <a:spcBef>
                <a:spcPts val="0"/>
              </a:spcBef>
              <a:defRPr>
                <a:solidFill>
                  <a:schemeClr val="bg1"/>
                </a:solidFill>
                <a:latin typeface="Bahnschrift SemiLight" panose="020B0502040204020203" pitchFamily="34" charset="0"/>
              </a:defRPr>
            </a:lvl3pPr>
            <a:lvl4pPr marL="959976" indent="-239994">
              <a:lnSpc>
                <a:spcPct val="100000"/>
              </a:lnSpc>
              <a:spcBef>
                <a:spcPts val="0"/>
              </a:spcBef>
              <a:defRPr>
                <a:solidFill>
                  <a:schemeClr val="bg1"/>
                </a:solidFill>
                <a:latin typeface="Bahnschrift SemiLight" panose="020B0502040204020203" pitchFamily="34" charset="0"/>
              </a:defRPr>
            </a:lvl4pPr>
            <a:lvl5pPr marL="1199970" indent="-239994">
              <a:lnSpc>
                <a:spcPct val="100000"/>
              </a:lnSpc>
              <a:spcBef>
                <a:spcPts val="0"/>
              </a:spcBef>
              <a:defRPr>
                <a:solidFill>
                  <a:schemeClr val="bg1"/>
                </a:solidFill>
                <a:latin typeface="Bahnschrift SemiLight"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B1DF0CD9-41B7-DA4F-A975-746D67701388}"/>
              </a:ext>
            </a:extLst>
          </p:cNvPr>
          <p:cNvPicPr>
            <a:picLocks noChangeAspect="1"/>
          </p:cNvPicPr>
          <p:nvPr userDrawn="1"/>
        </p:nvPicPr>
        <p:blipFill>
          <a:blip r:embed="rId2">
            <a:clrChange>
              <a:clrFrom>
                <a:srgbClr val="70AD47"/>
              </a:clrFrom>
              <a:clrTo>
                <a:srgbClr val="70AD47">
                  <a:alpha val="0"/>
                </a:srgbClr>
              </a:clrTo>
            </a:clrChange>
          </a:blip>
          <a:stretch>
            <a:fillRect/>
          </a:stretch>
        </p:blipFill>
        <p:spPr>
          <a:xfrm>
            <a:off x="9474611" y="5604933"/>
            <a:ext cx="2416012" cy="880040"/>
          </a:xfrm>
          <a:prstGeom prst="rect">
            <a:avLst/>
          </a:prstGeom>
        </p:spPr>
      </p:pic>
    </p:spTree>
    <p:extLst>
      <p:ext uri="{BB962C8B-B14F-4D97-AF65-F5344CB8AC3E}">
        <p14:creationId xmlns:p14="http://schemas.microsoft.com/office/powerpoint/2010/main" val="84024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E20A-93C1-6382-5521-1D317D9C3C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F907AD-A854-7035-14F6-1D9508EC15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ADDBB-1A6C-10F8-CD56-AA66A2EF516F}"/>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5" name="Footer Placeholder 4">
            <a:extLst>
              <a:ext uri="{FF2B5EF4-FFF2-40B4-BE49-F238E27FC236}">
                <a16:creationId xmlns:a16="http://schemas.microsoft.com/office/drawing/2014/main" id="{E95727D9-3549-1F7A-005B-05C073984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90CE0-F1E7-EE04-101C-46B4ACCFA4E9}"/>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3089976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el en objec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5530" y="673135"/>
            <a:ext cx="11039572" cy="1325563"/>
          </a:xfrm>
        </p:spPr>
        <p:txBody>
          <a:bodyPr lIns="0" tIns="0" rIns="0" bIns="0" anchor="b" anchorCtr="0">
            <a:normAutofit/>
          </a:bodyPr>
          <a:lstStyle>
            <a:lvl1pPr>
              <a:lnSpc>
                <a:spcPts val="4000"/>
              </a:lnSpc>
              <a:defRPr sz="4000" b="1">
                <a:solidFill>
                  <a:srgbClr val="0F1272"/>
                </a:solidFill>
                <a:latin typeface="Amasis MT Pro" panose="02040604050005020304" pitchFamily="18" charset="77"/>
              </a:defRPr>
            </a:lvl1pPr>
          </a:lstStyle>
          <a:p>
            <a:r>
              <a:rPr lang="en-GB" dirty="0"/>
              <a:t>Click to edit Master title style</a:t>
            </a:r>
            <a:endParaRPr lang="en-US" dirty="0"/>
          </a:p>
        </p:txBody>
      </p:sp>
      <p:sp>
        <p:nvSpPr>
          <p:cNvPr id="4" name="Flowchart: Manual Operation 3">
            <a:extLst>
              <a:ext uri="{FF2B5EF4-FFF2-40B4-BE49-F238E27FC236}">
                <a16:creationId xmlns:a16="http://schemas.microsoft.com/office/drawing/2014/main" id="{3DA99BB4-E14D-1EDF-83AB-725CDED38CD2}"/>
              </a:ext>
            </a:extLst>
          </p:cNvPr>
          <p:cNvSpPr/>
          <p:nvPr userDrawn="1"/>
        </p:nvSpPr>
        <p:spPr>
          <a:xfrm rot="16200000">
            <a:off x="2689097" y="-2689098"/>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8" name="Picture 7" descr="A Room With A ZOO">
            <a:extLst>
              <a:ext uri="{FF2B5EF4-FFF2-40B4-BE49-F238E27FC236}">
                <a16:creationId xmlns:a16="http://schemas.microsoft.com/office/drawing/2014/main" id="{75F866BF-BDDB-ECE0-ABDF-BB31CDD68FA9}"/>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t="8449" r="174" b="5475"/>
          <a:stretch>
            <a:fillRect/>
          </a:stretch>
        </p:blipFill>
        <p:spPr bwMode="auto">
          <a:xfrm>
            <a:off x="3842" y="0"/>
            <a:ext cx="12236196" cy="6858000"/>
          </a:xfrm>
          <a:custGeom>
            <a:avLst/>
            <a:gdLst>
              <a:gd name="connsiteX0" fmla="*/ 0 w 9177147"/>
              <a:gd name="connsiteY0" fmla="*/ 0 h 5143500"/>
              <a:gd name="connsiteX1" fmla="*/ 9177147 w 9177147"/>
              <a:gd name="connsiteY1" fmla="*/ 585844 h 5143500"/>
              <a:gd name="connsiteX2" fmla="*/ 9167546 w 9177147"/>
              <a:gd name="connsiteY2" fmla="*/ 4557655 h 5143500"/>
              <a:gd name="connsiteX3" fmla="*/ 0 w 9177147"/>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77147" h="5143500">
                <a:moveTo>
                  <a:pt x="0" y="0"/>
                </a:moveTo>
                <a:lnTo>
                  <a:pt x="9177147" y="585844"/>
                </a:lnTo>
                <a:lnTo>
                  <a:pt x="9167546" y="4557655"/>
                </a:lnTo>
                <a:lnTo>
                  <a:pt x="0" y="5143500"/>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DF0CD9-41B7-DA4F-A975-746D67701388}"/>
              </a:ext>
            </a:extLst>
          </p:cNvPr>
          <p:cNvPicPr>
            <a:picLocks noChangeAspect="1"/>
          </p:cNvPicPr>
          <p:nvPr userDrawn="1"/>
        </p:nvPicPr>
        <p:blipFill>
          <a:blip r:embed="rId3">
            <a:clrChange>
              <a:clrFrom>
                <a:srgbClr val="70AD47"/>
              </a:clrFrom>
              <a:clrTo>
                <a:srgbClr val="70AD47">
                  <a:alpha val="0"/>
                </a:srgbClr>
              </a:clrTo>
            </a:clrChange>
          </a:blip>
          <a:stretch>
            <a:fillRect/>
          </a:stretch>
        </p:blipFill>
        <p:spPr>
          <a:xfrm>
            <a:off x="416897" y="373027"/>
            <a:ext cx="4279281" cy="1558741"/>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9466E8AA-1BB7-C8F7-74B6-83CD21A3D1A8}"/>
              </a:ext>
            </a:extLst>
          </p:cNvPr>
          <p:cNvSpPr>
            <a:spLocks noGrp="1"/>
          </p:cNvSpPr>
          <p:nvPr>
            <p:ph idx="10"/>
          </p:nvPr>
        </p:nvSpPr>
        <p:spPr>
          <a:xfrm>
            <a:off x="735531" y="4764541"/>
            <a:ext cx="11039573" cy="1742137"/>
          </a:xfrm>
        </p:spPr>
        <p:txBody>
          <a:bodyPr lIns="0" tIns="0" rIns="0" bIns="0"/>
          <a:lstStyle>
            <a:lvl1pPr marL="239994" indent="-239994">
              <a:lnSpc>
                <a:spcPct val="100000"/>
              </a:lnSpc>
              <a:spcBef>
                <a:spcPts val="667"/>
              </a:spcBef>
              <a:defRPr>
                <a:solidFill>
                  <a:schemeClr val="bg1"/>
                </a:solidFill>
                <a:latin typeface="Lato" panose="020F0502020204030203" pitchFamily="34" charset="77"/>
              </a:defRPr>
            </a:lvl1pPr>
            <a:lvl2pPr marL="479988" indent="-239994">
              <a:lnSpc>
                <a:spcPct val="100000"/>
              </a:lnSpc>
              <a:spcBef>
                <a:spcPts val="0"/>
              </a:spcBef>
              <a:defRPr>
                <a:solidFill>
                  <a:schemeClr val="bg1"/>
                </a:solidFill>
                <a:latin typeface="Lato" panose="020F0502020204030203" pitchFamily="34" charset="77"/>
              </a:defRPr>
            </a:lvl2pPr>
            <a:lvl3pPr marL="719982" indent="-239994">
              <a:lnSpc>
                <a:spcPct val="100000"/>
              </a:lnSpc>
              <a:spcBef>
                <a:spcPts val="0"/>
              </a:spcBef>
              <a:defRPr>
                <a:solidFill>
                  <a:schemeClr val="bg1"/>
                </a:solidFill>
                <a:latin typeface="Lato" panose="020F0502020204030203" pitchFamily="34" charset="77"/>
              </a:defRPr>
            </a:lvl3pPr>
            <a:lvl4pPr marL="959976" indent="-239994">
              <a:lnSpc>
                <a:spcPct val="100000"/>
              </a:lnSpc>
              <a:spcBef>
                <a:spcPts val="0"/>
              </a:spcBef>
              <a:defRPr>
                <a:solidFill>
                  <a:schemeClr val="bg1"/>
                </a:solidFill>
                <a:latin typeface="Lato" panose="020F0502020204030203" pitchFamily="34" charset="77"/>
              </a:defRPr>
            </a:lvl4pPr>
            <a:lvl5pPr marL="1199970" indent="-239994">
              <a:lnSpc>
                <a:spcPct val="100000"/>
              </a:lnSpc>
              <a:spcBef>
                <a:spcPts val="0"/>
              </a:spcBef>
              <a:defRPr>
                <a:solidFill>
                  <a:schemeClr val="bg1"/>
                </a:solidFill>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60299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el en objec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5530" y="673135"/>
            <a:ext cx="11039572" cy="1325563"/>
          </a:xfrm>
        </p:spPr>
        <p:txBody>
          <a:bodyPr lIns="0" tIns="0" rIns="0" bIns="0" anchor="b" anchorCtr="0">
            <a:normAutofit/>
          </a:bodyPr>
          <a:lstStyle>
            <a:lvl1pPr>
              <a:lnSpc>
                <a:spcPts val="4000"/>
              </a:lnSpc>
              <a:defRPr sz="4000" b="1">
                <a:solidFill>
                  <a:srgbClr val="0F1272"/>
                </a:solidFill>
                <a:latin typeface="Amasis MT Pro" panose="02040604050005020304" pitchFamily="18" charset="77"/>
              </a:defRPr>
            </a:lvl1pPr>
          </a:lstStyle>
          <a:p>
            <a:r>
              <a:rPr lang="en-GB" dirty="0"/>
              <a:t>Click to edit Master title style</a:t>
            </a:r>
            <a:endParaRPr lang="en-US" dirty="0"/>
          </a:p>
        </p:txBody>
      </p:sp>
      <p:sp>
        <p:nvSpPr>
          <p:cNvPr id="3" name="Content Placeholder 2"/>
          <p:cNvSpPr>
            <a:spLocks noGrp="1"/>
          </p:cNvSpPr>
          <p:nvPr>
            <p:ph idx="1"/>
          </p:nvPr>
        </p:nvSpPr>
        <p:spPr>
          <a:xfrm>
            <a:off x="735531" y="2133635"/>
            <a:ext cx="11039573" cy="4351339"/>
          </a:xfrm>
        </p:spPr>
        <p:txBody>
          <a:bodyPr lIns="0" tIns="0" rIns="0" bIns="0"/>
          <a:lstStyle>
            <a:lvl1pPr marL="239994" indent="-239994">
              <a:lnSpc>
                <a:spcPct val="100000"/>
              </a:lnSpc>
              <a:spcBef>
                <a:spcPts val="667"/>
              </a:spcBef>
              <a:defRPr>
                <a:solidFill>
                  <a:schemeClr val="bg1"/>
                </a:solidFill>
                <a:latin typeface="Lato" panose="020F0502020204030203" pitchFamily="34" charset="77"/>
              </a:defRPr>
            </a:lvl1pPr>
            <a:lvl2pPr marL="479988" indent="-239994">
              <a:lnSpc>
                <a:spcPct val="100000"/>
              </a:lnSpc>
              <a:spcBef>
                <a:spcPts val="0"/>
              </a:spcBef>
              <a:defRPr>
                <a:solidFill>
                  <a:schemeClr val="bg1"/>
                </a:solidFill>
                <a:latin typeface="Lato" panose="020F0502020204030203" pitchFamily="34" charset="77"/>
              </a:defRPr>
            </a:lvl2pPr>
            <a:lvl3pPr marL="719982" indent="-239994">
              <a:lnSpc>
                <a:spcPct val="100000"/>
              </a:lnSpc>
              <a:spcBef>
                <a:spcPts val="0"/>
              </a:spcBef>
              <a:defRPr>
                <a:solidFill>
                  <a:schemeClr val="bg1"/>
                </a:solidFill>
                <a:latin typeface="Lato" panose="020F0502020204030203" pitchFamily="34" charset="77"/>
              </a:defRPr>
            </a:lvl3pPr>
            <a:lvl4pPr marL="959976" indent="-239994">
              <a:lnSpc>
                <a:spcPct val="100000"/>
              </a:lnSpc>
              <a:spcBef>
                <a:spcPts val="0"/>
              </a:spcBef>
              <a:defRPr>
                <a:solidFill>
                  <a:schemeClr val="bg1"/>
                </a:solidFill>
                <a:latin typeface="Lato" panose="020F0502020204030203" pitchFamily="34" charset="77"/>
              </a:defRPr>
            </a:lvl4pPr>
            <a:lvl5pPr marL="1199970" indent="-239994">
              <a:lnSpc>
                <a:spcPct val="100000"/>
              </a:lnSpc>
              <a:spcBef>
                <a:spcPts val="0"/>
              </a:spcBef>
              <a:defRPr>
                <a:solidFill>
                  <a:schemeClr val="bg1"/>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Flowchart: Manual Operation 3">
            <a:extLst>
              <a:ext uri="{FF2B5EF4-FFF2-40B4-BE49-F238E27FC236}">
                <a16:creationId xmlns:a16="http://schemas.microsoft.com/office/drawing/2014/main" id="{3DA99BB4-E14D-1EDF-83AB-725CDED38CD2}"/>
              </a:ext>
            </a:extLst>
          </p:cNvPr>
          <p:cNvSpPr/>
          <p:nvPr userDrawn="1"/>
        </p:nvSpPr>
        <p:spPr>
          <a:xfrm rot="16200000">
            <a:off x="2689097" y="-2689098"/>
            <a:ext cx="6858000" cy="122361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61 w 10000"/>
              <a:gd name="connsiteY2" fmla="*/ 5735 h 10000"/>
              <a:gd name="connsiteX3" fmla="*/ 2000 w 10000"/>
              <a:gd name="connsiteY3" fmla="*/ 10000 h 10000"/>
              <a:gd name="connsiteX4" fmla="*/ 0 w 10000"/>
              <a:gd name="connsiteY4" fmla="*/ 0 h 10000"/>
              <a:gd name="connsiteX0" fmla="*/ 0 w 10000"/>
              <a:gd name="connsiteY0" fmla="*/ 0 h 5735"/>
              <a:gd name="connsiteX1" fmla="*/ 10000 w 10000"/>
              <a:gd name="connsiteY1" fmla="*/ 0 h 5735"/>
              <a:gd name="connsiteX2" fmla="*/ 8861 w 10000"/>
              <a:gd name="connsiteY2" fmla="*/ 5735 h 5735"/>
              <a:gd name="connsiteX3" fmla="*/ 1139 w 10000"/>
              <a:gd name="connsiteY3" fmla="*/ 5729 h 5735"/>
              <a:gd name="connsiteX4" fmla="*/ 0 w 10000"/>
              <a:gd name="connsiteY4" fmla="*/ 0 h 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35">
                <a:moveTo>
                  <a:pt x="0" y="0"/>
                </a:moveTo>
                <a:lnTo>
                  <a:pt x="10000" y="0"/>
                </a:lnTo>
                <a:lnTo>
                  <a:pt x="8861" y="5735"/>
                </a:lnTo>
                <a:lnTo>
                  <a:pt x="1139" y="5729"/>
                </a:lnTo>
                <a:lnTo>
                  <a:pt x="0" y="0"/>
                </a:lnTo>
                <a:close/>
              </a:path>
            </a:pathLst>
          </a:custGeom>
          <a:solidFill>
            <a:srgbClr val="011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7" name="Picture 6">
            <a:extLst>
              <a:ext uri="{FF2B5EF4-FFF2-40B4-BE49-F238E27FC236}">
                <a16:creationId xmlns:a16="http://schemas.microsoft.com/office/drawing/2014/main" id="{B1DF0CD9-41B7-DA4F-A975-746D67701388}"/>
              </a:ext>
            </a:extLst>
          </p:cNvPr>
          <p:cNvPicPr>
            <a:picLocks noChangeAspect="1"/>
          </p:cNvPicPr>
          <p:nvPr userDrawn="1"/>
        </p:nvPicPr>
        <p:blipFill>
          <a:blip r:embed="rId2">
            <a:clrChange>
              <a:clrFrom>
                <a:srgbClr val="70AD47"/>
              </a:clrFrom>
              <a:clrTo>
                <a:srgbClr val="70AD47">
                  <a:alpha val="0"/>
                </a:srgbClr>
              </a:clrTo>
            </a:clrChange>
          </a:blip>
          <a:stretch>
            <a:fillRect/>
          </a:stretch>
        </p:blipFill>
        <p:spPr>
          <a:xfrm>
            <a:off x="416897" y="373027"/>
            <a:ext cx="4279281" cy="1558741"/>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72E5D590-FB32-53D2-F017-8AF9F42C0178}"/>
              </a:ext>
            </a:extLst>
          </p:cNvPr>
          <p:cNvSpPr txBox="1">
            <a:spLocks/>
          </p:cNvSpPr>
          <p:nvPr userDrawn="1"/>
        </p:nvSpPr>
        <p:spPr>
          <a:xfrm>
            <a:off x="735530" y="28874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rgbClr val="0F1272"/>
                </a:solidFill>
                <a:latin typeface="Amasis MT Pro" panose="02040604050005020304" pitchFamily="18" charset="77"/>
                <a:ea typeface="+mj-ea"/>
                <a:cs typeface="+mj-cs"/>
              </a:defRPr>
            </a:lvl1pPr>
          </a:lstStyle>
          <a:p>
            <a:r>
              <a:rPr lang="en-GB" sz="5333" dirty="0">
                <a:solidFill>
                  <a:schemeClr val="bg1">
                    <a:lumMod val="85000"/>
                  </a:schemeClr>
                </a:solidFill>
              </a:rPr>
              <a:t>Click to edit Master title style</a:t>
            </a:r>
            <a:endParaRPr lang="en-US" sz="5333" dirty="0">
              <a:solidFill>
                <a:schemeClr val="bg1">
                  <a:lumMod val="85000"/>
                </a:schemeClr>
              </a:solidFill>
            </a:endParaRPr>
          </a:p>
        </p:txBody>
      </p:sp>
      <p:sp>
        <p:nvSpPr>
          <p:cNvPr id="6" name="Content Placeholder 2">
            <a:extLst>
              <a:ext uri="{FF2B5EF4-FFF2-40B4-BE49-F238E27FC236}">
                <a16:creationId xmlns:a16="http://schemas.microsoft.com/office/drawing/2014/main" id="{9466E8AA-1BB7-C8F7-74B6-83CD21A3D1A8}"/>
              </a:ext>
            </a:extLst>
          </p:cNvPr>
          <p:cNvSpPr>
            <a:spLocks noGrp="1"/>
          </p:cNvSpPr>
          <p:nvPr>
            <p:ph idx="10"/>
          </p:nvPr>
        </p:nvSpPr>
        <p:spPr>
          <a:xfrm>
            <a:off x="735531" y="4764541"/>
            <a:ext cx="11039573" cy="1742137"/>
          </a:xfrm>
        </p:spPr>
        <p:txBody>
          <a:bodyPr lIns="0" tIns="0" rIns="0" bIns="0"/>
          <a:lstStyle>
            <a:lvl1pPr marL="239994" indent="-239994">
              <a:lnSpc>
                <a:spcPct val="100000"/>
              </a:lnSpc>
              <a:spcBef>
                <a:spcPts val="667"/>
              </a:spcBef>
              <a:defRPr>
                <a:solidFill>
                  <a:schemeClr val="bg1"/>
                </a:solidFill>
                <a:latin typeface="Lato" panose="020F0502020204030203" pitchFamily="34" charset="77"/>
              </a:defRPr>
            </a:lvl1pPr>
            <a:lvl2pPr marL="479988" indent="-239994">
              <a:lnSpc>
                <a:spcPct val="100000"/>
              </a:lnSpc>
              <a:spcBef>
                <a:spcPts val="0"/>
              </a:spcBef>
              <a:defRPr>
                <a:solidFill>
                  <a:schemeClr val="bg1"/>
                </a:solidFill>
                <a:latin typeface="Lato" panose="020F0502020204030203" pitchFamily="34" charset="77"/>
              </a:defRPr>
            </a:lvl2pPr>
            <a:lvl3pPr marL="719982" indent="-239994">
              <a:lnSpc>
                <a:spcPct val="100000"/>
              </a:lnSpc>
              <a:spcBef>
                <a:spcPts val="0"/>
              </a:spcBef>
              <a:defRPr>
                <a:solidFill>
                  <a:schemeClr val="bg1"/>
                </a:solidFill>
                <a:latin typeface="Lato" panose="020F0502020204030203" pitchFamily="34" charset="77"/>
              </a:defRPr>
            </a:lvl3pPr>
            <a:lvl4pPr marL="959976" indent="-239994">
              <a:lnSpc>
                <a:spcPct val="100000"/>
              </a:lnSpc>
              <a:spcBef>
                <a:spcPts val="0"/>
              </a:spcBef>
              <a:defRPr>
                <a:solidFill>
                  <a:schemeClr val="bg1"/>
                </a:solidFill>
                <a:latin typeface="Lato" panose="020F0502020204030203" pitchFamily="34" charset="77"/>
              </a:defRPr>
            </a:lvl4pPr>
            <a:lvl5pPr marL="1199970" indent="-239994">
              <a:lnSpc>
                <a:spcPct val="100000"/>
              </a:lnSpc>
              <a:spcBef>
                <a:spcPts val="0"/>
              </a:spcBef>
              <a:defRPr>
                <a:solidFill>
                  <a:schemeClr val="bg1"/>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24002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11FD-CC27-4FC9-B682-17B0B01E49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8522E676-BDAD-A0CC-4426-B7F33A83B0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C39EE44A-2D89-53BF-8C8F-3B739E8AD7A8}"/>
              </a:ext>
            </a:extLst>
          </p:cNvPr>
          <p:cNvSpPr>
            <a:spLocks noGrp="1"/>
          </p:cNvSpPr>
          <p:nvPr>
            <p:ph type="dt" sz="half" idx="10"/>
          </p:nvPr>
        </p:nvSpPr>
        <p:spPr/>
        <p:txBody>
          <a:bodyPr/>
          <a:lstStyle/>
          <a:p>
            <a:fld id="{C7F466E7-A6F2-4765-90C6-5F4A6B52A0C1}" type="datetimeFigureOut">
              <a:rPr lang="fr-BE" smtClean="0"/>
              <a:t>5/09/24</a:t>
            </a:fld>
            <a:endParaRPr lang="fr-BE"/>
          </a:p>
        </p:txBody>
      </p:sp>
      <p:sp>
        <p:nvSpPr>
          <p:cNvPr id="5" name="Footer Placeholder 4">
            <a:extLst>
              <a:ext uri="{FF2B5EF4-FFF2-40B4-BE49-F238E27FC236}">
                <a16:creationId xmlns:a16="http://schemas.microsoft.com/office/drawing/2014/main" id="{759C2298-209A-2D2D-6C79-1233248C7A6E}"/>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08E88DDC-7519-7124-8B17-415FEE941A2E}"/>
              </a:ext>
            </a:extLst>
          </p:cNvPr>
          <p:cNvSpPr>
            <a:spLocks noGrp="1"/>
          </p:cNvSpPr>
          <p:nvPr>
            <p:ph type="sldNum" sz="quarter" idx="12"/>
          </p:nvPr>
        </p:nvSpPr>
        <p:spPr/>
        <p:txBody>
          <a:bodyPr/>
          <a:lstStyle/>
          <a:p>
            <a:fld id="{A4453361-4EE9-46D7-BB3E-2DAC79105BDE}" type="slidenum">
              <a:rPr lang="fr-BE" smtClean="0"/>
              <a:t>‹nr.›</a:t>
            </a:fld>
            <a:endParaRPr lang="fr-BE"/>
          </a:p>
        </p:txBody>
      </p:sp>
    </p:spTree>
    <p:extLst>
      <p:ext uri="{BB962C8B-B14F-4D97-AF65-F5344CB8AC3E}">
        <p14:creationId xmlns:p14="http://schemas.microsoft.com/office/powerpoint/2010/main" val="279183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FE12-CF93-D3C5-B84B-6EF4FEF04A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22076-C0EF-2300-4867-263AA0DADE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80D64C-B5ED-BE6A-1375-B2E6FC9081A6}"/>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5" name="Footer Placeholder 4">
            <a:extLst>
              <a:ext uri="{FF2B5EF4-FFF2-40B4-BE49-F238E27FC236}">
                <a16:creationId xmlns:a16="http://schemas.microsoft.com/office/drawing/2014/main" id="{65F3D27B-4305-DAAF-F0E4-B45D29DBB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98746-3EF9-E546-93CB-3368DA07B978}"/>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63321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5BEF7-D07F-5C6A-36EA-DE05037EB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D2EED-B6FD-68EC-6BC0-4494EB01DB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085E9-0B32-C12B-1F15-0AB37A8D38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C5D06A-531C-0109-AD1E-40FDAD6A8714}"/>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6" name="Footer Placeholder 5">
            <a:extLst>
              <a:ext uri="{FF2B5EF4-FFF2-40B4-BE49-F238E27FC236}">
                <a16:creationId xmlns:a16="http://schemas.microsoft.com/office/drawing/2014/main" id="{8034B193-5AC5-3205-42AA-FC79D721F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997F0-3956-8E48-150A-B87D69037AEC}"/>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425224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C035-706E-B121-43F5-ABFFCEDA4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23819C-809C-BEDD-ECEE-089822A9E0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076DAE-EA6F-53F2-CA5C-D4D4F62E04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C2708-A69A-C8CE-E6BE-4FF505F85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3FE32-1550-9750-2519-9A72628BC0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83F8B-636F-969B-C99C-2C16665510FC}"/>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8" name="Footer Placeholder 7">
            <a:extLst>
              <a:ext uri="{FF2B5EF4-FFF2-40B4-BE49-F238E27FC236}">
                <a16:creationId xmlns:a16="http://schemas.microsoft.com/office/drawing/2014/main" id="{DF5829B0-4792-DEBE-7AFB-2B7D3B7C8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86E269-027E-6D5C-D59B-FDA6FE097431}"/>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291247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5EDA-0CA8-1063-0957-7938FC0BA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68A5F9-B049-2F28-1028-27C550421DE1}"/>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4" name="Footer Placeholder 3">
            <a:extLst>
              <a:ext uri="{FF2B5EF4-FFF2-40B4-BE49-F238E27FC236}">
                <a16:creationId xmlns:a16="http://schemas.microsoft.com/office/drawing/2014/main" id="{B42E2213-7DF6-0C2A-6A9F-8D96D322B8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E764F-250C-6365-6046-0929B7CBEBCC}"/>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150799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17588-8FB2-4C05-ED40-D03E61C78A35}"/>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3" name="Footer Placeholder 2">
            <a:extLst>
              <a:ext uri="{FF2B5EF4-FFF2-40B4-BE49-F238E27FC236}">
                <a16:creationId xmlns:a16="http://schemas.microsoft.com/office/drawing/2014/main" id="{9ECEB129-56FC-A7C1-FE61-9D097AD6B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B6A55-04D3-C606-E9A9-EE2D7877C32A}"/>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3981155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9AF6E-03A9-204A-3F35-79B72628C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F88FA3-8381-745B-3BCC-BEDB4DA59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311D6-E53A-8EFD-8240-BC2EB3F5D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C176D-A58E-E4AA-6397-2130E5D15218}"/>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6" name="Footer Placeholder 5">
            <a:extLst>
              <a:ext uri="{FF2B5EF4-FFF2-40B4-BE49-F238E27FC236}">
                <a16:creationId xmlns:a16="http://schemas.microsoft.com/office/drawing/2014/main" id="{B2B95296-432C-10B9-7F8D-37EFEBA56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6656C-990F-1A6C-92F5-72729766043A}"/>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214570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60AE-1337-DFEC-671A-61950272D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3337E-9C11-7A0E-8044-3DCCB74E2A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55A92F-5B7D-15DE-4294-DF48C8B66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E564C-D1A3-B524-7B1D-CCED8408D460}"/>
              </a:ext>
            </a:extLst>
          </p:cNvPr>
          <p:cNvSpPr>
            <a:spLocks noGrp="1"/>
          </p:cNvSpPr>
          <p:nvPr>
            <p:ph type="dt" sz="half" idx="10"/>
          </p:nvPr>
        </p:nvSpPr>
        <p:spPr/>
        <p:txBody>
          <a:bodyPr/>
          <a:lstStyle/>
          <a:p>
            <a:fld id="{6237CEE9-1204-4E78-A55F-790F86A63153}" type="datetimeFigureOut">
              <a:rPr lang="en-US" smtClean="0"/>
              <a:t>9/5/24</a:t>
            </a:fld>
            <a:endParaRPr lang="en-US"/>
          </a:p>
        </p:txBody>
      </p:sp>
      <p:sp>
        <p:nvSpPr>
          <p:cNvPr id="6" name="Footer Placeholder 5">
            <a:extLst>
              <a:ext uri="{FF2B5EF4-FFF2-40B4-BE49-F238E27FC236}">
                <a16:creationId xmlns:a16="http://schemas.microsoft.com/office/drawing/2014/main" id="{BBA3C7BA-ED4C-2B49-7D21-25085BAF4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6F66C-953C-26BB-7BB7-055BD88D8E92}"/>
              </a:ext>
            </a:extLst>
          </p:cNvPr>
          <p:cNvSpPr>
            <a:spLocks noGrp="1"/>
          </p:cNvSpPr>
          <p:nvPr>
            <p:ph type="sldNum" sz="quarter" idx="12"/>
          </p:nvPr>
        </p:nvSpPr>
        <p:spPr/>
        <p:txBody>
          <a:bodyPr/>
          <a:lstStyle/>
          <a:p>
            <a:fld id="{9CF135ED-241C-4021-A440-33BDC96698E5}" type="slidenum">
              <a:rPr lang="en-US" smtClean="0"/>
              <a:t>‹nr.›</a:t>
            </a:fld>
            <a:endParaRPr lang="en-US"/>
          </a:p>
        </p:txBody>
      </p:sp>
    </p:spTree>
    <p:extLst>
      <p:ext uri="{BB962C8B-B14F-4D97-AF65-F5344CB8AC3E}">
        <p14:creationId xmlns:p14="http://schemas.microsoft.com/office/powerpoint/2010/main" val="35817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B48DB-97E2-1CE6-5996-158BA3BA6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FA41EC-2B74-1B81-155C-CA4EC5DA7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21207-C005-BB68-0B73-6743AF44A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7CEE9-1204-4E78-A55F-790F86A63153}" type="datetimeFigureOut">
              <a:rPr lang="en-US" smtClean="0"/>
              <a:t>9/5/24</a:t>
            </a:fld>
            <a:endParaRPr lang="en-US"/>
          </a:p>
        </p:txBody>
      </p:sp>
      <p:sp>
        <p:nvSpPr>
          <p:cNvPr id="5" name="Footer Placeholder 4">
            <a:extLst>
              <a:ext uri="{FF2B5EF4-FFF2-40B4-BE49-F238E27FC236}">
                <a16:creationId xmlns:a16="http://schemas.microsoft.com/office/drawing/2014/main" id="{6C1871F6-CF70-0C64-FF9A-9AE2B03F01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12D28B-50E4-B63F-A50D-41A3F64964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35ED-241C-4021-A440-33BDC96698E5}" type="slidenum">
              <a:rPr lang="en-US" smtClean="0"/>
              <a:t>‹nr.›</a:t>
            </a:fld>
            <a:endParaRPr lang="en-US"/>
          </a:p>
        </p:txBody>
      </p:sp>
    </p:spTree>
    <p:extLst>
      <p:ext uri="{BB962C8B-B14F-4D97-AF65-F5344CB8AC3E}">
        <p14:creationId xmlns:p14="http://schemas.microsoft.com/office/powerpoint/2010/main" val="10355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03297-3CF6-B046-88C0-79A3BE30CD54}" type="datetimeFigureOut">
              <a:rPr lang="en-US" smtClean="0"/>
              <a:t>9/5/24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52FBA-3A3B-CB49-BE5E-ED118BB404E1}" type="slidenum">
              <a:rPr lang="en-US" smtClean="0"/>
              <a:t>‹nr.›</a:t>
            </a:fld>
            <a:endParaRPr lang="en-US"/>
          </a:p>
        </p:txBody>
      </p:sp>
    </p:spTree>
    <p:extLst>
      <p:ext uri="{BB962C8B-B14F-4D97-AF65-F5344CB8AC3E}">
        <p14:creationId xmlns:p14="http://schemas.microsoft.com/office/powerpoint/2010/main" val="3504810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5.png"/></Relationships>
</file>

<file path=ppt/slides/_rels/slide1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eservices.minfin.fgov.be/myminfin-web/pages/public/fisconet/document/460668c5-516b-4753-983c-c360ae72fe7c"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8.jpeg"/></Relationships>
</file>

<file path=ppt/slides/_rels/slide6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8.jpe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5.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3.jpg"/></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6.jpg"/></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7.jpg"/></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39.jpeg"/></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7B698-583A-1108-4AAA-AAF4DD4B0D9D}"/>
              </a:ext>
            </a:extLst>
          </p:cNvPr>
          <p:cNvSpPr>
            <a:spLocks noGrp="1"/>
          </p:cNvSpPr>
          <p:nvPr>
            <p:ph type="title"/>
          </p:nvPr>
        </p:nvSpPr>
        <p:spPr>
          <a:xfrm>
            <a:off x="735532" y="2887466"/>
            <a:ext cx="11039572" cy="2153766"/>
          </a:xfrm>
        </p:spPr>
        <p:txBody>
          <a:bodyPr>
            <a:normAutofit/>
          </a:bodyPr>
          <a:lstStyle/>
          <a:p>
            <a:pPr algn="ctr"/>
            <a:r>
              <a:rPr lang="nl-NL" sz="6400" dirty="0">
                <a:effectLst>
                  <a:outerShdw blurRad="38100" dist="38100" dir="2700000" algn="tl">
                    <a:srgbClr val="000000">
                      <a:alpha val="43137"/>
                    </a:srgbClr>
                  </a:outerShdw>
                </a:effectLst>
              </a:rPr>
              <a:t>INTRODUCTION</a:t>
            </a:r>
          </a:p>
        </p:txBody>
      </p:sp>
      <p:sp>
        <p:nvSpPr>
          <p:cNvPr id="2" name="Title 1">
            <a:extLst>
              <a:ext uri="{FF2B5EF4-FFF2-40B4-BE49-F238E27FC236}">
                <a16:creationId xmlns:a16="http://schemas.microsoft.com/office/drawing/2014/main" id="{9D26B803-38B4-14C7-7256-DF920404025A}"/>
              </a:ext>
            </a:extLst>
          </p:cNvPr>
          <p:cNvSpPr txBox="1">
            <a:spLocks/>
          </p:cNvSpPr>
          <p:nvPr/>
        </p:nvSpPr>
        <p:spPr>
          <a:xfrm>
            <a:off x="735530" y="2887466"/>
            <a:ext cx="11456471"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rgbClr val="0F1272"/>
                </a:solidFill>
                <a:latin typeface="Amasis MT Pro" panose="02040604050005020304" pitchFamily="18" charset="77"/>
                <a:ea typeface="+mj-ea"/>
                <a:cs typeface="+mj-cs"/>
              </a:defRPr>
            </a:lvl1pPr>
          </a:lstStyle>
          <a:p>
            <a:pPr defTabSz="914377">
              <a:lnSpc>
                <a:spcPts val="5333"/>
              </a:lnSpc>
            </a:pPr>
            <a:endParaRPr lang="en-US" sz="5333" dirty="0">
              <a:solidFill>
                <a:prstClr val="white"/>
              </a:solidFill>
            </a:endParaRPr>
          </a:p>
        </p:txBody>
      </p:sp>
    </p:spTree>
    <p:extLst>
      <p:ext uri="{BB962C8B-B14F-4D97-AF65-F5344CB8AC3E}">
        <p14:creationId xmlns:p14="http://schemas.microsoft.com/office/powerpoint/2010/main" val="193669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High-level changes – dividends</a:t>
            </a:r>
            <a:endParaRPr lang="en-US" sz="3733" dirty="0">
              <a:cs typeface="Calibri" panose="020F0502020204030204" pitchFamily="34" charset="0"/>
            </a:endParaRPr>
          </a:p>
        </p:txBody>
      </p:sp>
      <p:sp>
        <p:nvSpPr>
          <p:cNvPr id="5" name="Tijdelijke aanduiding voor inhoud 2">
            <a:extLst>
              <a:ext uri="{FF2B5EF4-FFF2-40B4-BE49-F238E27FC236}">
                <a16:creationId xmlns:a16="http://schemas.microsoft.com/office/drawing/2014/main" id="{076F0AE2-C6DB-8234-256C-2826DA33BB0C}"/>
              </a:ext>
            </a:extLst>
          </p:cNvPr>
          <p:cNvSpPr>
            <a:spLocks noGrp="1"/>
          </p:cNvSpPr>
          <p:nvPr>
            <p:ph idx="1"/>
          </p:nvPr>
        </p:nvSpPr>
        <p:spPr>
          <a:xfrm>
            <a:off x="735530" y="1868567"/>
            <a:ext cx="8783855" cy="4722733"/>
          </a:xfrm>
        </p:spPr>
        <p:txBody>
          <a:bodyPr>
            <a:normAutofit/>
          </a:bodyPr>
          <a:lstStyle/>
          <a:p>
            <a:pPr marL="0" indent="0">
              <a:spcBef>
                <a:spcPts val="400"/>
              </a:spcBef>
              <a:spcAft>
                <a:spcPts val="400"/>
              </a:spcAft>
              <a:buNone/>
              <a:tabLst>
                <a:tab pos="584185" algn="l"/>
              </a:tabLst>
            </a:pPr>
            <a:r>
              <a:rPr lang="en-US" sz="1600" b="1" dirty="0">
                <a:cs typeface="Calibri" panose="020F0502020204030204" pitchFamily="34" charset="0"/>
              </a:rPr>
              <a:t>Dividends (article 10)</a:t>
            </a:r>
          </a:p>
          <a:p>
            <a:pPr>
              <a:spcBef>
                <a:spcPts val="400"/>
              </a:spcBef>
              <a:spcAft>
                <a:spcPts val="400"/>
              </a:spcAft>
              <a:tabLst>
                <a:tab pos="584185" algn="l"/>
              </a:tabLst>
            </a:pPr>
            <a:r>
              <a:rPr lang="en-US" sz="1400" dirty="0">
                <a:cs typeface="Calibri" panose="020F0502020204030204" pitchFamily="34" charset="0"/>
              </a:rPr>
              <a:t>5% rate in parent-subsidiary situations will be 0%, subject to a 365-day holding period</a:t>
            </a:r>
          </a:p>
          <a:p>
            <a:pPr marL="239994" lvl="1" indent="0">
              <a:spcBef>
                <a:spcPts val="400"/>
              </a:spcBef>
              <a:spcAft>
                <a:spcPts val="400"/>
              </a:spcAft>
              <a:buSzPct val="100000"/>
              <a:buNone/>
              <a:tabLst>
                <a:tab pos="584185" algn="l"/>
              </a:tabLst>
            </a:pPr>
            <a:endParaRPr lang="en-US" sz="1400" i="1" dirty="0">
              <a:cs typeface="Calibri" panose="020F0502020204030204" pitchFamily="34" charset="0"/>
            </a:endParaRPr>
          </a:p>
          <a:p>
            <a:pPr>
              <a:spcBef>
                <a:spcPts val="400"/>
              </a:spcBef>
              <a:spcAft>
                <a:spcPts val="400"/>
              </a:spcAft>
              <a:tabLst>
                <a:tab pos="584185" algn="l"/>
              </a:tabLst>
            </a:pPr>
            <a:r>
              <a:rPr lang="en-US" sz="1400" dirty="0">
                <a:cs typeface="Calibri" panose="020F0502020204030204" pitchFamily="34" charset="0"/>
              </a:rPr>
              <a:t>Economic double taxation of dividends Dutch BV to Belgian tax resident private individuals remains unresolved</a:t>
            </a:r>
          </a:p>
          <a:p>
            <a:pPr lvl="1">
              <a:spcBef>
                <a:spcPts val="400"/>
              </a:spcBef>
              <a:spcAft>
                <a:spcPts val="400"/>
              </a:spcAft>
              <a:buSzPct val="100000"/>
              <a:buFont typeface="Symbol" panose="05050102010706020507" pitchFamily="18" charset="2"/>
              <a:buChar char=""/>
              <a:tabLst>
                <a:tab pos="584185" algn="l"/>
              </a:tabLst>
            </a:pPr>
            <a:r>
              <a:rPr lang="en-US" sz="1400" i="1" dirty="0">
                <a:cs typeface="Calibri" panose="020F0502020204030204" pitchFamily="34" charset="0"/>
                <a:sym typeface="Wingdings" panose="05000000000000000000" pitchFamily="2" charset="2"/>
              </a:rPr>
              <a:t> MAP opportunity under addition to article 24(3)? </a:t>
            </a:r>
            <a:endParaRPr lang="en-US" sz="1400" i="1" dirty="0">
              <a:solidFill>
                <a:schemeClr val="accent2"/>
              </a:solidFill>
              <a:highlight>
                <a:srgbClr val="FFFF00"/>
              </a:highlight>
              <a:cs typeface="Calibri" panose="020F0502020204030204" pitchFamily="34" charset="0"/>
              <a:sym typeface="Wingdings" panose="05000000000000000000" pitchFamily="2" charset="2"/>
            </a:endParaRPr>
          </a:p>
          <a:p>
            <a:pPr marL="239994" lvl="1" indent="0">
              <a:spcBef>
                <a:spcPts val="400"/>
              </a:spcBef>
              <a:spcAft>
                <a:spcPts val="400"/>
              </a:spcAft>
              <a:buSzPct val="100000"/>
              <a:buNone/>
              <a:tabLst>
                <a:tab pos="584185" algn="l"/>
              </a:tabLst>
            </a:pPr>
            <a:endParaRPr lang="en-US" sz="1400" i="1" dirty="0">
              <a:cs typeface="Calibri" panose="020F0502020204030204" pitchFamily="34" charset="0"/>
            </a:endParaRPr>
          </a:p>
          <a:p>
            <a:pPr>
              <a:spcBef>
                <a:spcPts val="400"/>
              </a:spcBef>
              <a:spcAft>
                <a:spcPts val="400"/>
              </a:spcAft>
              <a:tabLst>
                <a:tab pos="584185" algn="l"/>
              </a:tabLst>
            </a:pPr>
            <a:r>
              <a:rPr lang="en-US" sz="1400" dirty="0">
                <a:cs typeface="Calibri" panose="020F0502020204030204" pitchFamily="34" charset="0"/>
              </a:rPr>
              <a:t>New emigration clause: under conditions exception to extra-territorial taxation of dividends</a:t>
            </a:r>
          </a:p>
          <a:p>
            <a:pPr marL="0" indent="0">
              <a:spcBef>
                <a:spcPts val="400"/>
              </a:spcBef>
              <a:spcAft>
                <a:spcPts val="400"/>
              </a:spcAft>
              <a:buNone/>
              <a:tabLst>
                <a:tab pos="584185" algn="l"/>
              </a:tabLst>
            </a:pPr>
            <a:endParaRPr lang="en-US" sz="1400" dirty="0">
              <a:cs typeface="Calibri" panose="020F0502020204030204" pitchFamily="34" charset="0"/>
            </a:endParaRPr>
          </a:p>
          <a:p>
            <a:pPr>
              <a:spcBef>
                <a:spcPts val="400"/>
              </a:spcBef>
              <a:spcAft>
                <a:spcPts val="400"/>
              </a:spcAft>
              <a:tabLst>
                <a:tab pos="584185" algn="l"/>
              </a:tabLst>
            </a:pPr>
            <a:r>
              <a:rPr lang="en-US" sz="1400" dirty="0">
                <a:cs typeface="Calibri" panose="020F0502020204030204" pitchFamily="34" charset="0"/>
              </a:rPr>
              <a:t>Liquidation proceeds and share repurchases now qualify as dividend income, except in emigration situations where the capital gains emigration clause is applicable (unclear how to apply this exception)</a:t>
            </a:r>
          </a:p>
          <a:p>
            <a:pPr>
              <a:spcBef>
                <a:spcPts val="400"/>
              </a:spcBef>
              <a:spcAft>
                <a:spcPts val="400"/>
              </a:spcAft>
              <a:tabLst>
                <a:tab pos="584185" algn="l"/>
              </a:tabLst>
            </a:pPr>
            <a:endParaRPr lang="en-US" sz="1400" dirty="0">
              <a:cs typeface="Calibri" panose="020F0502020204030204" pitchFamily="34" charset="0"/>
            </a:endParaRPr>
          </a:p>
          <a:p>
            <a:pPr>
              <a:spcBef>
                <a:spcPts val="400"/>
              </a:spcBef>
              <a:spcAft>
                <a:spcPts val="400"/>
              </a:spcAft>
              <a:tabLst>
                <a:tab pos="265113" algn="l"/>
              </a:tabLst>
            </a:pPr>
            <a:r>
              <a:rPr lang="en-US" sz="1400" dirty="0">
                <a:cs typeface="Calibri" panose="020F0502020204030204" pitchFamily="34" charset="0"/>
              </a:rPr>
              <a:t>Unclear: treaty application to deemed dividends Dutch personal income tax for substantial interest (box 2, i.e. Wet </a:t>
            </a:r>
            <a:r>
              <a:rPr lang="en-US" sz="1400" dirty="0" err="1">
                <a:cs typeface="Calibri" panose="020F0502020204030204" pitchFamily="34" charset="0"/>
              </a:rPr>
              <a:t>excessief</a:t>
            </a:r>
            <a:r>
              <a:rPr lang="en-US" sz="1400" dirty="0">
                <a:cs typeface="Calibri" panose="020F0502020204030204" pitchFamily="34" charset="0"/>
              </a:rPr>
              <a:t> lenen)?</a:t>
            </a:r>
          </a:p>
        </p:txBody>
      </p:sp>
    </p:spTree>
    <p:extLst>
      <p:ext uri="{BB962C8B-B14F-4D97-AF65-F5344CB8AC3E}">
        <p14:creationId xmlns:p14="http://schemas.microsoft.com/office/powerpoint/2010/main" val="18730073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53A0DA-8036-3881-742F-01AE24243676}"/>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itel 1">
            <a:extLst>
              <a:ext uri="{FF2B5EF4-FFF2-40B4-BE49-F238E27FC236}">
                <a16:creationId xmlns:a16="http://schemas.microsoft.com/office/drawing/2014/main" id="{1970ED36-637E-BB3C-844C-06139241A3DE}"/>
              </a:ext>
            </a:extLst>
          </p:cNvPr>
          <p:cNvSpPr txBox="1">
            <a:spLocks/>
          </p:cNvSpPr>
          <p:nvPr/>
        </p:nvSpPr>
        <p:spPr>
          <a:xfrm>
            <a:off x="4199363" y="1219321"/>
            <a:ext cx="8395967" cy="541535"/>
          </a:xfrm>
          <a:prstGeom prst="rect">
            <a:avLst/>
          </a:prstGeom>
        </p:spPr>
        <p:txBody>
          <a:bodyPr vert="horz" lIns="0" tIns="0" rIns="0" bIns="0" rtlCol="0" anchor="b" anchorCtr="0">
            <a:no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algn="just" defTabSz="914377">
              <a:lnSpc>
                <a:spcPct val="100000"/>
              </a:lnSpc>
            </a:pPr>
            <a:r>
              <a:rPr lang="en-US" sz="2400" dirty="0">
                <a:solidFill>
                  <a:schemeClr val="tx1"/>
                </a:solidFill>
                <a:effectLst>
                  <a:outerShdw blurRad="38100" dist="38100" dir="2700000" algn="tl">
                    <a:srgbClr val="000000">
                      <a:alpha val="43137"/>
                    </a:srgbClr>
                  </a:outerShdw>
                </a:effectLst>
                <a:latin typeface="Bahnschrift SemiLight" panose="020B0502040204020203" pitchFamily="34" charset="0"/>
              </a:rPr>
              <a:t>(Domestic) remedies if MAP access is denied</a:t>
            </a:r>
          </a:p>
        </p:txBody>
      </p:sp>
      <p:sp>
        <p:nvSpPr>
          <p:cNvPr id="3" name="Tijdelijke aanduiding voor inhoud 2">
            <a:extLst>
              <a:ext uri="{FF2B5EF4-FFF2-40B4-BE49-F238E27FC236}">
                <a16:creationId xmlns:a16="http://schemas.microsoft.com/office/drawing/2014/main" id="{D2E9D86A-1838-3B12-BE77-3AED9FCD4DD7}"/>
              </a:ext>
            </a:extLst>
          </p:cNvPr>
          <p:cNvSpPr txBox="1">
            <a:spLocks/>
          </p:cNvSpPr>
          <p:nvPr/>
        </p:nvSpPr>
        <p:spPr>
          <a:xfrm>
            <a:off x="446759" y="2369715"/>
            <a:ext cx="6175917" cy="26401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What about the denial of access to arbitration after an unsuccessful MAP?</a:t>
            </a:r>
          </a:p>
          <a:p>
            <a:pPr algn="just" defTabSz="914377">
              <a:lnSpc>
                <a:spcPts val="1867"/>
              </a:lnSpc>
              <a:spcBef>
                <a:spcPts val="0"/>
              </a:spcBef>
              <a:defRPr/>
            </a:pPr>
            <a:endParaRPr lang="en-GB" sz="1300" dirty="0">
              <a:solidFill>
                <a:srgbClr val="191D3F"/>
              </a:solidFill>
              <a:latin typeface="Bahnschrift SemiLight" panose="020B0502040204020203" pitchFamily="34" charset="0"/>
              <a:cs typeface="Calibri" panose="020F0502020204030204" pitchFamily="34" charset="0"/>
            </a:endParaRPr>
          </a:p>
        </p:txBody>
      </p:sp>
      <p:sp>
        <p:nvSpPr>
          <p:cNvPr id="4" name="Tijdelijke aanduiding voor inhoud 2">
            <a:extLst>
              <a:ext uri="{FF2B5EF4-FFF2-40B4-BE49-F238E27FC236}">
                <a16:creationId xmlns:a16="http://schemas.microsoft.com/office/drawing/2014/main" id="{5D9809E5-2852-FE34-D4AC-1C9594220CF8}"/>
              </a:ext>
            </a:extLst>
          </p:cNvPr>
          <p:cNvSpPr txBox="1">
            <a:spLocks/>
          </p:cNvSpPr>
          <p:nvPr/>
        </p:nvSpPr>
        <p:spPr>
          <a:xfrm>
            <a:off x="446758" y="2633731"/>
            <a:ext cx="11562791" cy="26401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EU Dispute Resolution Directive and NL Tax Arbitration Act clear: no legal remedies (what about Article 47 of the Charter of Fundamental Rights of the European Union?).</a:t>
            </a:r>
          </a:p>
        </p:txBody>
      </p:sp>
      <p:sp>
        <p:nvSpPr>
          <p:cNvPr id="6" name="Tijdelijke aanduiding voor inhoud 2">
            <a:extLst>
              <a:ext uri="{FF2B5EF4-FFF2-40B4-BE49-F238E27FC236}">
                <a16:creationId xmlns:a16="http://schemas.microsoft.com/office/drawing/2014/main" id="{D785CF13-70D7-EC45-2DEF-6C7AE0ED0323}"/>
              </a:ext>
            </a:extLst>
          </p:cNvPr>
          <p:cNvSpPr txBox="1">
            <a:spLocks/>
          </p:cNvSpPr>
          <p:nvPr/>
        </p:nvSpPr>
        <p:spPr>
          <a:xfrm>
            <a:off x="446757" y="3155321"/>
            <a:ext cx="11562791" cy="804933"/>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Tax treaties and EU Arbitration Convention: My view = analogous application of District Court of Amsterdam 25 July 2017 &amp; </a:t>
            </a:r>
            <a:r>
              <a:rPr lang="en-US" sz="1300" dirty="0">
                <a:solidFill>
                  <a:srgbClr val="191D3F"/>
                </a:solidFill>
                <a:latin typeface="Bahnschrift SemiLight" panose="020B0502040204020203" pitchFamily="34" charset="0"/>
                <a:cs typeface="Calibri" panose="020F0502020204030204" pitchFamily="34" charset="0"/>
              </a:rPr>
              <a:t>Council of State (Administrative Court Division) 3 February 2021: Written decision (denial) of an administrative body (DTA MAP team) pertaining to a public law (tax treaty/EU Arbitration Convention) legal act + no ‘tax law’ within the meaning of the STA and therefore no closed system of legal protection.</a:t>
            </a:r>
          </a:p>
          <a:p>
            <a:pPr algn="just" defTabSz="914377">
              <a:lnSpc>
                <a:spcPts val="1867"/>
              </a:lnSpc>
              <a:spcBef>
                <a:spcPts val="0"/>
              </a:spcBef>
              <a:defRPr/>
            </a:pPr>
            <a:endParaRPr lang="en-GB" sz="1300" dirty="0">
              <a:solidFill>
                <a:srgbClr val="191D3F"/>
              </a:solidFill>
              <a:latin typeface="Bahnschrift SemiLight" panose="020B0502040204020203" pitchFamily="34" charset="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3094C9BA-54DC-4477-D795-61DE54B8E60D}"/>
              </a:ext>
            </a:extLst>
          </p:cNvPr>
          <p:cNvSpPr txBox="1">
            <a:spLocks/>
          </p:cNvSpPr>
          <p:nvPr/>
        </p:nvSpPr>
        <p:spPr>
          <a:xfrm>
            <a:off x="446756" y="3964548"/>
            <a:ext cx="11562791" cy="259722"/>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Admitted: extremely niche issue. But: judicial check on the validity of reasons for denial (</a:t>
            </a:r>
            <a:r>
              <a:rPr lang="en-GB" sz="1300" i="1" dirty="0">
                <a:solidFill>
                  <a:srgbClr val="191D3F"/>
                </a:solidFill>
                <a:latin typeface="Bahnschrift SemiLight" panose="020B0502040204020203" pitchFamily="34" charset="0"/>
                <a:cs typeface="Calibri" panose="020F0502020204030204" pitchFamily="34" charset="0"/>
              </a:rPr>
              <a:t>e.g.</a:t>
            </a:r>
            <a:r>
              <a:rPr lang="en-GB" sz="1300" dirty="0">
                <a:solidFill>
                  <a:srgbClr val="191D3F"/>
                </a:solidFill>
                <a:latin typeface="Bahnschrift SemiLight" panose="020B0502040204020203" pitchFamily="34" charset="0"/>
                <a:cs typeface="Calibri" panose="020F0502020204030204" pitchFamily="34" charset="0"/>
              </a:rPr>
              <a:t>, penalty or no double taxation). </a:t>
            </a:r>
          </a:p>
        </p:txBody>
      </p:sp>
    </p:spTree>
    <p:extLst>
      <p:ext uri="{BB962C8B-B14F-4D97-AF65-F5344CB8AC3E}">
        <p14:creationId xmlns:p14="http://schemas.microsoft.com/office/powerpoint/2010/main" val="21540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008184-C6E3-69DC-6067-86600E6DE99B}"/>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10" name="TextBox 9">
            <a:extLst>
              <a:ext uri="{FF2B5EF4-FFF2-40B4-BE49-F238E27FC236}">
                <a16:creationId xmlns:a16="http://schemas.microsoft.com/office/drawing/2014/main" id="{6180DFED-D79D-2D7E-DB11-34206542A88C}"/>
              </a:ext>
            </a:extLst>
          </p:cNvPr>
          <p:cNvSpPr txBox="1"/>
          <p:nvPr/>
        </p:nvSpPr>
        <p:spPr>
          <a:xfrm>
            <a:off x="1426030" y="3059668"/>
            <a:ext cx="6106885" cy="1477328"/>
          </a:xfrm>
          <a:prstGeom prst="rect">
            <a:avLst/>
          </a:prstGeom>
          <a:noFill/>
        </p:spPr>
        <p:txBody>
          <a:bodyPr wrap="square" rtlCol="0">
            <a:spAutoFit/>
          </a:bodyPr>
          <a:lstStyle/>
          <a:p>
            <a:r>
              <a:rPr lang="fr-FR" dirty="0"/>
              <a:t>LEGAL HISTORY AND AVAILABLE INSTRUMENTS </a:t>
            </a:r>
          </a:p>
          <a:p>
            <a:r>
              <a:rPr lang="en-US" dirty="0"/>
              <a:t>EXAMPLES OF MAP-ISSUES AND SOLUTIONS </a:t>
            </a:r>
          </a:p>
          <a:p>
            <a:r>
              <a:rPr lang="fr-FR" dirty="0"/>
              <a:t>MAP-APA PRACTICAL GUIDANCE</a:t>
            </a:r>
          </a:p>
          <a:p>
            <a:r>
              <a:rPr lang="fr-FR" dirty="0"/>
              <a:t>TAX PAYERS’ RIGHTS</a:t>
            </a:r>
          </a:p>
          <a:p>
            <a:r>
              <a:rPr lang="fr-FR" b="1" dirty="0"/>
              <a:t>POLICY ISSUES </a:t>
            </a:r>
            <a:r>
              <a:rPr lang="fr-FR" dirty="0"/>
              <a:t>(</a:t>
            </a:r>
            <a:r>
              <a:rPr lang="fr-FR" dirty="0" err="1"/>
              <a:t>Harm</a:t>
            </a:r>
            <a:r>
              <a:rPr lang="fr-FR" dirty="0"/>
              <a:t> Marc Pit – Filip Haes)</a:t>
            </a:r>
            <a:endParaRPr lang="fr-BE" b="1" dirty="0"/>
          </a:p>
        </p:txBody>
      </p:sp>
    </p:spTree>
    <p:extLst>
      <p:ext uri="{BB962C8B-B14F-4D97-AF65-F5344CB8AC3E}">
        <p14:creationId xmlns:p14="http://schemas.microsoft.com/office/powerpoint/2010/main" val="31779754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D5C6A24-1330-4DF5-91BB-4BC24A07ECE6}"/>
              </a:ext>
            </a:extLst>
          </p:cNvPr>
          <p:cNvSpPr txBox="1">
            <a:spLocks/>
          </p:cNvSpPr>
          <p:nvPr/>
        </p:nvSpPr>
        <p:spPr>
          <a:xfrm>
            <a:off x="938730" y="30906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defTabSz="914377">
              <a:lnSpc>
                <a:spcPts val="5333"/>
              </a:lnSpc>
            </a:pPr>
            <a:r>
              <a:rPr lang="en-US" sz="5333" dirty="0">
                <a:solidFill>
                  <a:prstClr val="white"/>
                </a:solidFill>
                <a:latin typeface="Calibri" panose="020F0502020204030204"/>
              </a:rPr>
              <a:t>Thank you </a:t>
            </a:r>
          </a:p>
        </p:txBody>
      </p:sp>
    </p:spTree>
    <p:extLst>
      <p:ext uri="{BB962C8B-B14F-4D97-AF65-F5344CB8AC3E}">
        <p14:creationId xmlns:p14="http://schemas.microsoft.com/office/powerpoint/2010/main" val="30286838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7E14A75-579C-D86B-8279-535E2A3FA532}"/>
              </a:ext>
            </a:extLst>
          </p:cNvPr>
          <p:cNvSpPr txBox="1">
            <a:spLocks/>
          </p:cNvSpPr>
          <p:nvPr/>
        </p:nvSpPr>
        <p:spPr>
          <a:xfrm>
            <a:off x="676233" y="2015607"/>
            <a:ext cx="10839534" cy="2424045"/>
          </a:xfrm>
          <a:prstGeom prst="rect">
            <a:avLst/>
          </a:prstGeom>
        </p:spPr>
        <p:txBody>
          <a:bodyPr vert="horz" lIns="0" tIns="0" rIns="0" bIns="0" rtlCol="0" anchor="b" anchorCtr="0">
            <a:no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algn="just" defTabSz="914377">
              <a:lnSpc>
                <a:spcPct val="100000"/>
              </a:lnSpc>
            </a:pPr>
            <a:r>
              <a:rPr lang="en-US" dirty="0">
                <a:solidFill>
                  <a:schemeClr val="tx1"/>
                </a:solidFill>
                <a:effectLst>
                  <a:outerShdw blurRad="38100" dist="38100" dir="2700000" algn="tl">
                    <a:srgbClr val="000000">
                      <a:alpha val="43137"/>
                    </a:srgbClr>
                  </a:outerShdw>
                </a:effectLst>
                <a:latin typeface="+mj-lt"/>
              </a:rPr>
              <a:t>Panel 5 - The new Dutch classification rules and interplay with Belgian entities</a:t>
            </a:r>
          </a:p>
        </p:txBody>
      </p:sp>
    </p:spTree>
    <p:extLst>
      <p:ext uri="{BB962C8B-B14F-4D97-AF65-F5344CB8AC3E}">
        <p14:creationId xmlns:p14="http://schemas.microsoft.com/office/powerpoint/2010/main" val="9087593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AD63D-1AA8-DC18-B62D-08B02A4D8A6A}"/>
              </a:ext>
            </a:extLst>
          </p:cNvPr>
          <p:cNvSpPr>
            <a:spLocks noGrp="1"/>
          </p:cNvSpPr>
          <p:nvPr>
            <p:ph type="title"/>
          </p:nvPr>
        </p:nvSpPr>
        <p:spPr/>
        <p:txBody>
          <a:bodyPr/>
          <a:lstStyle/>
          <a:p>
            <a:r>
              <a:rPr lang="en-US" dirty="0"/>
              <a:t>Introduction</a:t>
            </a:r>
          </a:p>
        </p:txBody>
      </p:sp>
      <p:sp>
        <p:nvSpPr>
          <p:cNvPr id="2" name="TextBox 5">
            <a:extLst>
              <a:ext uri="{FF2B5EF4-FFF2-40B4-BE49-F238E27FC236}">
                <a16:creationId xmlns:a16="http://schemas.microsoft.com/office/drawing/2014/main" id="{710273B0-4A44-BB41-4288-DD582C2F0251}"/>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defTabSz="914377">
              <a:lnSpc>
                <a:spcPts val="1867"/>
              </a:lnSpc>
            </a:pPr>
            <a:endParaRPr lang="en-US" sz="1467" dirty="0">
              <a:solidFill>
                <a:schemeClr val="bg1"/>
              </a:solidFill>
            </a:endParaRPr>
          </a:p>
          <a:p>
            <a:pPr defTabSz="914377">
              <a:lnSpc>
                <a:spcPts val="1867"/>
              </a:lnSpc>
            </a:pPr>
            <a:r>
              <a:rPr lang="en-US" sz="1467" dirty="0">
                <a:solidFill>
                  <a:schemeClr val="bg1"/>
                </a:solidFill>
              </a:rPr>
              <a:t>Ilse Lagerweij, </a:t>
            </a:r>
            <a:r>
              <a:rPr lang="en-US" sz="1467" b="0" i="1" dirty="0">
                <a:solidFill>
                  <a:schemeClr val="bg1"/>
                </a:solidFill>
              </a:rPr>
              <a:t>Tax associate at DLA Piper</a:t>
            </a:r>
          </a:p>
          <a:p>
            <a:pPr defTabSz="914377">
              <a:lnSpc>
                <a:spcPts val="1867"/>
              </a:lnSpc>
            </a:pPr>
            <a:endParaRPr lang="en-US" sz="1467" dirty="0">
              <a:solidFill>
                <a:schemeClr val="bg1"/>
              </a:solidFill>
            </a:endParaRPr>
          </a:p>
          <a:p>
            <a:pPr defTabSz="914377">
              <a:lnSpc>
                <a:spcPts val="1867"/>
              </a:lnSpc>
            </a:pPr>
            <a:r>
              <a:rPr lang="en-US" sz="1467" dirty="0">
                <a:solidFill>
                  <a:schemeClr val="bg1"/>
                </a:solidFill>
              </a:rPr>
              <a:t>Bart Peeters, </a:t>
            </a:r>
            <a:r>
              <a:rPr lang="nl-NL" sz="1467" b="0" i="1" dirty="0">
                <a:solidFill>
                  <a:schemeClr val="bg1"/>
                </a:solidFill>
              </a:rPr>
              <a:t>Professor at University of Gent, University of </a:t>
            </a:r>
            <a:r>
              <a:rPr lang="nl-NL" sz="1467" b="0" i="1" dirty="0" err="1">
                <a:solidFill>
                  <a:schemeClr val="bg1"/>
                </a:solidFill>
              </a:rPr>
              <a:t>Antwerp</a:t>
            </a:r>
            <a:r>
              <a:rPr lang="nl-NL" sz="1467" b="0" i="1" dirty="0">
                <a:solidFill>
                  <a:schemeClr val="bg1"/>
                </a:solidFill>
              </a:rPr>
              <a:t>, University of Liège</a:t>
            </a:r>
          </a:p>
          <a:p>
            <a:pPr defTabSz="914377">
              <a:lnSpc>
                <a:spcPts val="1867"/>
              </a:lnSpc>
            </a:pPr>
            <a:endParaRPr lang="nl-NL" sz="1467" b="0" i="1" dirty="0">
              <a:solidFill>
                <a:schemeClr val="bg1"/>
              </a:solidFill>
            </a:endParaRPr>
          </a:p>
          <a:p>
            <a:pPr defTabSz="914377">
              <a:lnSpc>
                <a:spcPts val="1867"/>
              </a:lnSpc>
            </a:pPr>
            <a:r>
              <a:rPr lang="nl-NL" sz="1467" dirty="0">
                <a:solidFill>
                  <a:schemeClr val="bg1"/>
                </a:solidFill>
              </a:rPr>
              <a:t>Gijs Fibbe – </a:t>
            </a:r>
            <a:r>
              <a:rPr lang="nl-NL" sz="1467" b="0" i="1" dirty="0">
                <a:solidFill>
                  <a:schemeClr val="bg1"/>
                </a:solidFill>
              </a:rPr>
              <a:t>Tax partner at Baker Tilly Netherlands N.V. / </a:t>
            </a:r>
            <a:r>
              <a:rPr lang="nl-NL" sz="1467" b="0" i="1" dirty="0" err="1">
                <a:solidFill>
                  <a:schemeClr val="bg1"/>
                </a:solidFill>
              </a:rPr>
              <a:t>Lecturer</a:t>
            </a:r>
            <a:r>
              <a:rPr lang="nl-NL" sz="1467" b="0" i="1" dirty="0">
                <a:solidFill>
                  <a:schemeClr val="bg1"/>
                </a:solidFill>
              </a:rPr>
              <a:t> Erasmus Universiteit Rotterdam</a:t>
            </a:r>
            <a:endParaRPr lang="en-US" sz="1467" b="0" i="1" dirty="0">
              <a:solidFill>
                <a:schemeClr val="bg1"/>
              </a:solidFill>
            </a:endParaRPr>
          </a:p>
          <a:p>
            <a:pPr defTabSz="914377">
              <a:lnSpc>
                <a:spcPts val="1867"/>
              </a:lnSpc>
            </a:pPr>
            <a:endParaRPr lang="en-US" sz="1467" dirty="0">
              <a:solidFill>
                <a:schemeClr val="bg1"/>
              </a:solidFill>
            </a:endParaRPr>
          </a:p>
          <a:p>
            <a:pPr defTabSz="914377">
              <a:lnSpc>
                <a:spcPts val="1867"/>
              </a:lnSpc>
            </a:pPr>
            <a:endParaRPr lang="en-US" sz="1467" b="0" i="1" dirty="0">
              <a:solidFill>
                <a:schemeClr val="bg1"/>
              </a:solidFill>
            </a:endParaRPr>
          </a:p>
        </p:txBody>
      </p:sp>
    </p:spTree>
    <p:extLst>
      <p:ext uri="{BB962C8B-B14F-4D97-AF65-F5344CB8AC3E}">
        <p14:creationId xmlns:p14="http://schemas.microsoft.com/office/powerpoint/2010/main" val="105798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AD63D-1AA8-DC18-B62D-08B02A4D8A6A}"/>
              </a:ext>
            </a:extLst>
          </p:cNvPr>
          <p:cNvSpPr>
            <a:spLocks noGrp="1"/>
          </p:cNvSpPr>
          <p:nvPr>
            <p:ph type="title"/>
          </p:nvPr>
        </p:nvSpPr>
        <p:spPr/>
        <p:txBody>
          <a:bodyPr/>
          <a:lstStyle/>
          <a:p>
            <a:r>
              <a:rPr lang="en-US" dirty="0"/>
              <a:t>Agenda</a:t>
            </a:r>
          </a:p>
        </p:txBody>
      </p:sp>
      <p:sp>
        <p:nvSpPr>
          <p:cNvPr id="2" name="TextBox 5">
            <a:extLst>
              <a:ext uri="{FF2B5EF4-FFF2-40B4-BE49-F238E27FC236}">
                <a16:creationId xmlns:a16="http://schemas.microsoft.com/office/drawing/2014/main" id="{710273B0-4A44-BB41-4288-DD582C2F0251}"/>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582894" indent="-342900" defTabSz="914377">
              <a:lnSpc>
                <a:spcPts val="1867"/>
              </a:lnSpc>
              <a:buAutoNum type="arabicPeriod"/>
            </a:pPr>
            <a:endParaRPr lang="nl-NL" sz="1467" dirty="0">
              <a:solidFill>
                <a:schemeClr val="bg1"/>
              </a:solidFill>
            </a:endParaRPr>
          </a:p>
          <a:p>
            <a:pPr marL="582894" indent="-342900" defTabSz="914377">
              <a:lnSpc>
                <a:spcPts val="1867"/>
              </a:lnSpc>
              <a:buAutoNum type="arabicPeriod"/>
            </a:pPr>
            <a:r>
              <a:rPr lang="nl-NL" sz="1467" dirty="0">
                <a:solidFill>
                  <a:schemeClr val="bg1"/>
                </a:solidFill>
              </a:rPr>
              <a:t>Introduction new Dutch </a:t>
            </a:r>
            <a:r>
              <a:rPr lang="nl-NL" sz="1467" dirty="0" err="1">
                <a:solidFill>
                  <a:schemeClr val="bg1"/>
                </a:solidFill>
              </a:rPr>
              <a:t>classification</a:t>
            </a:r>
            <a:r>
              <a:rPr lang="nl-NL" sz="1467" dirty="0">
                <a:solidFill>
                  <a:schemeClr val="bg1"/>
                </a:solidFill>
              </a:rPr>
              <a:t> </a:t>
            </a:r>
            <a:r>
              <a:rPr lang="nl-NL" sz="1467" dirty="0" err="1">
                <a:solidFill>
                  <a:schemeClr val="bg1"/>
                </a:solidFill>
              </a:rPr>
              <a:t>rules</a:t>
            </a:r>
            <a:r>
              <a:rPr lang="nl-NL" sz="1467" dirty="0">
                <a:solidFill>
                  <a:schemeClr val="bg1"/>
                </a:solidFill>
              </a:rPr>
              <a:t> as per 2025</a:t>
            </a:r>
          </a:p>
          <a:p>
            <a:pPr marL="582894" indent="-342900" defTabSz="914377">
              <a:lnSpc>
                <a:spcPts val="1867"/>
              </a:lnSpc>
              <a:buAutoNum type="arabicPeriod"/>
            </a:pPr>
            <a:endParaRPr lang="nl-NL" sz="1467" dirty="0">
              <a:solidFill>
                <a:schemeClr val="bg1"/>
              </a:solidFill>
            </a:endParaRPr>
          </a:p>
          <a:p>
            <a:pPr marL="582894" indent="-342900" defTabSz="914377">
              <a:lnSpc>
                <a:spcPts val="1867"/>
              </a:lnSpc>
              <a:buAutoNum type="arabicPeriod"/>
            </a:pPr>
            <a:r>
              <a:rPr lang="nl-NL" sz="1467" dirty="0">
                <a:solidFill>
                  <a:schemeClr val="bg1"/>
                </a:solidFill>
              </a:rPr>
              <a:t>Reaction from a Belgian </a:t>
            </a:r>
            <a:r>
              <a:rPr lang="nl-NL" sz="1467" dirty="0" err="1">
                <a:solidFill>
                  <a:schemeClr val="bg1"/>
                </a:solidFill>
              </a:rPr>
              <a:t>perspective</a:t>
            </a:r>
            <a:r>
              <a:rPr lang="nl-NL" sz="1467" dirty="0">
                <a:solidFill>
                  <a:schemeClr val="bg1"/>
                </a:solidFill>
              </a:rPr>
              <a:t> </a:t>
            </a:r>
          </a:p>
          <a:p>
            <a:pPr marL="582894" indent="-342900" defTabSz="914377">
              <a:lnSpc>
                <a:spcPts val="1867"/>
              </a:lnSpc>
              <a:buAutoNum type="arabicPeriod"/>
            </a:pPr>
            <a:endParaRPr lang="nl-NL" sz="1467" dirty="0">
              <a:solidFill>
                <a:schemeClr val="bg1"/>
              </a:solidFill>
            </a:endParaRPr>
          </a:p>
          <a:p>
            <a:pPr marL="582894" indent="-342900" defTabSz="914377">
              <a:lnSpc>
                <a:spcPts val="1867"/>
              </a:lnSpc>
              <a:buAutoNum type="arabicPeriod"/>
            </a:pPr>
            <a:r>
              <a:rPr lang="nl-NL" sz="1467" dirty="0" err="1">
                <a:solidFill>
                  <a:schemeClr val="bg1"/>
                </a:solidFill>
              </a:rPr>
              <a:t>Example</a:t>
            </a:r>
            <a:r>
              <a:rPr lang="nl-NL" sz="1467" dirty="0">
                <a:solidFill>
                  <a:schemeClr val="bg1"/>
                </a:solidFill>
              </a:rPr>
              <a:t> Belgian CV from the Belgian Venture </a:t>
            </a:r>
            <a:r>
              <a:rPr lang="nl-NL" sz="1467" dirty="0" err="1">
                <a:solidFill>
                  <a:schemeClr val="bg1"/>
                </a:solidFill>
              </a:rPr>
              <a:t>Capital</a:t>
            </a:r>
            <a:r>
              <a:rPr lang="nl-NL" sz="1467" dirty="0">
                <a:solidFill>
                  <a:schemeClr val="bg1"/>
                </a:solidFill>
              </a:rPr>
              <a:t> and Private </a:t>
            </a:r>
            <a:r>
              <a:rPr lang="nl-NL" sz="1467" dirty="0" err="1">
                <a:solidFill>
                  <a:schemeClr val="bg1"/>
                </a:solidFill>
              </a:rPr>
              <a:t>Equity</a:t>
            </a:r>
            <a:r>
              <a:rPr lang="nl-NL" sz="1467" dirty="0">
                <a:solidFill>
                  <a:schemeClr val="bg1"/>
                </a:solidFill>
              </a:rPr>
              <a:t> Association</a:t>
            </a:r>
          </a:p>
          <a:p>
            <a:pPr marL="582894" indent="-342900" defTabSz="914377">
              <a:lnSpc>
                <a:spcPts val="1867"/>
              </a:lnSpc>
              <a:buAutoNum type="arabicPeriod"/>
            </a:pPr>
            <a:endParaRPr lang="nl-NL" sz="1467" dirty="0">
              <a:solidFill>
                <a:schemeClr val="bg1"/>
              </a:solidFill>
            </a:endParaRPr>
          </a:p>
          <a:p>
            <a:pPr marL="582894" indent="-342900" defTabSz="914377">
              <a:lnSpc>
                <a:spcPts val="1867"/>
              </a:lnSpc>
              <a:buAutoNum type="arabicPeriod"/>
            </a:pPr>
            <a:r>
              <a:rPr lang="nl-NL" sz="1467" dirty="0" err="1">
                <a:solidFill>
                  <a:schemeClr val="bg1"/>
                </a:solidFill>
              </a:rPr>
              <a:t>Conclusion</a:t>
            </a:r>
            <a:endParaRPr lang="nl-NL" sz="1467" dirty="0">
              <a:solidFill>
                <a:schemeClr val="bg1"/>
              </a:solidFill>
            </a:endParaRPr>
          </a:p>
          <a:p>
            <a:pPr defTabSz="914377">
              <a:lnSpc>
                <a:spcPts val="1867"/>
              </a:lnSpc>
            </a:pPr>
            <a:endParaRPr lang="nl-NL" sz="1467" dirty="0">
              <a:solidFill>
                <a:schemeClr val="bg1"/>
              </a:solidFill>
            </a:endParaRPr>
          </a:p>
        </p:txBody>
      </p:sp>
    </p:spTree>
    <p:extLst>
      <p:ext uri="{BB962C8B-B14F-4D97-AF65-F5344CB8AC3E}">
        <p14:creationId xmlns:p14="http://schemas.microsoft.com/office/powerpoint/2010/main" val="216754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5C31652E-CF51-970E-613B-B1BF6F20556B}"/>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582894" indent="-342900" defTabSz="914377">
              <a:lnSpc>
                <a:spcPts val="1867"/>
              </a:lnSpc>
              <a:buAutoNum type="arabicPeriod"/>
            </a:pPr>
            <a:endParaRPr lang="nl-NL" sz="1467" dirty="0">
              <a:solidFill>
                <a:schemeClr val="bg1"/>
              </a:solidFill>
            </a:endParaRPr>
          </a:p>
          <a:p>
            <a:pPr defTabSz="914377">
              <a:lnSpc>
                <a:spcPts val="1867"/>
              </a:lnSpc>
            </a:pPr>
            <a:endParaRPr lang="nl-NL" sz="1467" dirty="0">
              <a:solidFill>
                <a:schemeClr val="bg1"/>
              </a:solidFill>
            </a:endParaRPr>
          </a:p>
        </p:txBody>
      </p:sp>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2159975"/>
            <a:ext cx="11039572" cy="1325563"/>
          </a:xfrm>
        </p:spPr>
        <p:txBody>
          <a:bodyPr>
            <a:normAutofit/>
          </a:bodyPr>
          <a:lstStyle/>
          <a:p>
            <a:r>
              <a:rPr lang="nl-NL" dirty="0"/>
              <a:t>The</a:t>
            </a:r>
            <a:r>
              <a:rPr lang="nl-NL" sz="4000" dirty="0">
                <a:solidFill>
                  <a:schemeClr val="bg1"/>
                </a:solidFill>
              </a:rPr>
              <a:t> </a:t>
            </a:r>
            <a:r>
              <a:rPr lang="nl-NL" dirty="0"/>
              <a:t>new</a:t>
            </a:r>
            <a:r>
              <a:rPr lang="nl-NL" sz="4000" dirty="0">
                <a:solidFill>
                  <a:schemeClr val="bg1"/>
                </a:solidFill>
              </a:rPr>
              <a:t> Dutch </a:t>
            </a:r>
            <a:r>
              <a:rPr lang="nl-NL" sz="4000" dirty="0" err="1">
                <a:solidFill>
                  <a:schemeClr val="bg1"/>
                </a:solidFill>
              </a:rPr>
              <a:t>classification</a:t>
            </a:r>
            <a:r>
              <a:rPr lang="nl-NL" sz="4000" dirty="0">
                <a:solidFill>
                  <a:schemeClr val="bg1"/>
                </a:solidFill>
              </a:rPr>
              <a:t> </a:t>
            </a:r>
            <a:r>
              <a:rPr lang="nl-NL" sz="4000" dirty="0" err="1">
                <a:solidFill>
                  <a:schemeClr val="bg1"/>
                </a:solidFill>
              </a:rPr>
              <a:t>rules</a:t>
            </a:r>
            <a:br>
              <a:rPr lang="nl-NL" sz="4000" dirty="0">
                <a:solidFill>
                  <a:schemeClr val="bg1"/>
                </a:solidFill>
              </a:rPr>
            </a:br>
            <a:endParaRPr lang="en-US" dirty="0"/>
          </a:p>
        </p:txBody>
      </p:sp>
      <p:sp>
        <p:nvSpPr>
          <p:cNvPr id="5" name="Tekstvak 15">
            <a:extLst>
              <a:ext uri="{FF2B5EF4-FFF2-40B4-BE49-F238E27FC236}">
                <a16:creationId xmlns:a16="http://schemas.microsoft.com/office/drawing/2014/main" id="{E28DB926-367A-D10D-10BA-0EF8480EFF61}"/>
              </a:ext>
            </a:extLst>
          </p:cNvPr>
          <p:cNvSpPr txBox="1"/>
          <p:nvPr/>
        </p:nvSpPr>
        <p:spPr>
          <a:xfrm>
            <a:off x="735530" y="3162372"/>
            <a:ext cx="8779531" cy="646331"/>
          </a:xfrm>
          <a:prstGeom prst="rect">
            <a:avLst/>
          </a:prstGeom>
          <a:noFill/>
        </p:spPr>
        <p:txBody>
          <a:bodyPr wrap="square" rtlCol="0">
            <a:spAutoFit/>
          </a:bodyPr>
          <a:lstStyle/>
          <a:p>
            <a:r>
              <a:rPr lang="en-US" sz="1800" b="1" dirty="0">
                <a:solidFill>
                  <a:schemeClr val="bg1"/>
                </a:solidFill>
              </a:rPr>
              <a:t>Ilse Lagerweij, </a:t>
            </a:r>
            <a:r>
              <a:rPr lang="en-US" sz="1800" b="1" i="1" dirty="0">
                <a:solidFill>
                  <a:schemeClr val="bg1"/>
                </a:solidFill>
              </a:rPr>
              <a:t>Tax associate at DLA Piper</a:t>
            </a:r>
          </a:p>
          <a:p>
            <a:r>
              <a:rPr lang="en-US" b="1" dirty="0">
                <a:solidFill>
                  <a:schemeClr val="bg1"/>
                </a:solidFill>
              </a:rPr>
              <a:t> </a:t>
            </a:r>
            <a:endParaRPr lang="nl-NL" b="1" dirty="0">
              <a:solidFill>
                <a:schemeClr val="bg1"/>
              </a:solidFill>
            </a:endParaRPr>
          </a:p>
        </p:txBody>
      </p:sp>
    </p:spTree>
    <p:extLst>
      <p:ext uri="{BB962C8B-B14F-4D97-AF65-F5344CB8AC3E}">
        <p14:creationId xmlns:p14="http://schemas.microsoft.com/office/powerpoint/2010/main" val="25809463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5C31652E-CF51-970E-613B-B1BF6F20556B}"/>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582894" indent="-342900" defTabSz="914377">
              <a:lnSpc>
                <a:spcPts val="1867"/>
              </a:lnSpc>
              <a:buAutoNum type="arabicPeriod"/>
            </a:pPr>
            <a:endParaRPr lang="nl-NL" sz="1467" dirty="0">
              <a:solidFill>
                <a:schemeClr val="bg1"/>
              </a:solidFill>
            </a:endParaRPr>
          </a:p>
          <a:p>
            <a:pPr defTabSz="914377">
              <a:lnSpc>
                <a:spcPts val="1867"/>
              </a:lnSpc>
            </a:pPr>
            <a:endParaRPr lang="nl-NL" sz="1467" dirty="0">
              <a:solidFill>
                <a:schemeClr val="bg1"/>
              </a:solidFill>
            </a:endParaRPr>
          </a:p>
        </p:txBody>
      </p:sp>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673135"/>
            <a:ext cx="11039572" cy="1325563"/>
          </a:xfrm>
        </p:spPr>
        <p:txBody>
          <a:bodyPr>
            <a:normAutofit/>
          </a:bodyPr>
          <a:lstStyle/>
          <a:p>
            <a:r>
              <a:rPr lang="nl-NL" dirty="0" err="1"/>
              <a:t>Current</a:t>
            </a:r>
            <a:r>
              <a:rPr lang="nl-NL" sz="4000" dirty="0">
                <a:solidFill>
                  <a:schemeClr val="bg1"/>
                </a:solidFill>
              </a:rPr>
              <a:t> Dutch </a:t>
            </a:r>
            <a:r>
              <a:rPr lang="nl-NL" sz="4000" dirty="0" err="1">
                <a:solidFill>
                  <a:schemeClr val="bg1"/>
                </a:solidFill>
              </a:rPr>
              <a:t>classification</a:t>
            </a:r>
            <a:r>
              <a:rPr lang="nl-NL" sz="4000" dirty="0">
                <a:solidFill>
                  <a:schemeClr val="bg1"/>
                </a:solidFill>
              </a:rPr>
              <a:t> </a:t>
            </a:r>
            <a:r>
              <a:rPr lang="nl-NL" sz="4000" dirty="0" err="1">
                <a:solidFill>
                  <a:schemeClr val="bg1"/>
                </a:solidFill>
              </a:rPr>
              <a:t>rules</a:t>
            </a:r>
            <a:br>
              <a:rPr lang="nl-NL" sz="4000" dirty="0">
                <a:solidFill>
                  <a:schemeClr val="bg1"/>
                </a:solidFill>
              </a:rPr>
            </a:br>
            <a:endParaRPr lang="en-US" dirty="0"/>
          </a:p>
        </p:txBody>
      </p:sp>
      <p:sp>
        <p:nvSpPr>
          <p:cNvPr id="5" name="Tekstvak 15">
            <a:extLst>
              <a:ext uri="{FF2B5EF4-FFF2-40B4-BE49-F238E27FC236}">
                <a16:creationId xmlns:a16="http://schemas.microsoft.com/office/drawing/2014/main" id="{E28DB926-367A-D10D-10BA-0EF8480EFF61}"/>
              </a:ext>
            </a:extLst>
          </p:cNvPr>
          <p:cNvSpPr txBox="1"/>
          <p:nvPr/>
        </p:nvSpPr>
        <p:spPr>
          <a:xfrm>
            <a:off x="735530" y="1678282"/>
            <a:ext cx="8779531" cy="4832092"/>
          </a:xfrm>
          <a:prstGeom prst="rect">
            <a:avLst/>
          </a:prstGeom>
          <a:noFill/>
        </p:spPr>
        <p:txBody>
          <a:bodyPr wrap="square" rtlCol="0">
            <a:spAutoFit/>
          </a:bodyPr>
          <a:lstStyle/>
          <a:p>
            <a:r>
              <a:rPr lang="nl-NL" b="1" dirty="0" err="1">
                <a:solidFill>
                  <a:schemeClr val="bg1"/>
                </a:solidFill>
              </a:rPr>
              <a:t>Comparability</a:t>
            </a:r>
            <a:r>
              <a:rPr lang="nl-NL" b="1" dirty="0">
                <a:solidFill>
                  <a:schemeClr val="bg1"/>
                </a:solidFill>
              </a:rPr>
              <a:t> Analysis Companies </a:t>
            </a:r>
            <a:r>
              <a:rPr lang="en-US" sz="1800" dirty="0">
                <a:solidFill>
                  <a:schemeClr val="bg1"/>
                </a:solidFill>
              </a:rPr>
              <a:t>(decree </a:t>
            </a:r>
            <a:r>
              <a:rPr lang="en-US" sz="1800" i="1" dirty="0">
                <a:solidFill>
                  <a:schemeClr val="bg1"/>
                </a:solidFill>
              </a:rPr>
              <a:t>no. </a:t>
            </a:r>
            <a:r>
              <a:rPr lang="en-US" sz="1800" i="1" dirty="0" err="1">
                <a:solidFill>
                  <a:schemeClr val="bg1"/>
                </a:solidFill>
              </a:rPr>
              <a:t>CPP2009</a:t>
            </a:r>
            <a:r>
              <a:rPr lang="en-US" sz="1800" i="1" dirty="0">
                <a:solidFill>
                  <a:schemeClr val="bg1"/>
                </a:solidFill>
              </a:rPr>
              <a:t>/</a:t>
            </a:r>
            <a:r>
              <a:rPr lang="en-US" sz="1800" i="1" dirty="0" err="1">
                <a:solidFill>
                  <a:schemeClr val="bg1"/>
                </a:solidFill>
              </a:rPr>
              <a:t>519M</a:t>
            </a:r>
            <a:r>
              <a:rPr lang="en-US" sz="1800" i="1" dirty="0">
                <a:solidFill>
                  <a:schemeClr val="bg1"/>
                </a:solidFill>
              </a:rPr>
              <a:t>)</a:t>
            </a:r>
            <a:endParaRPr lang="nl-NL" b="1" dirty="0">
              <a:solidFill>
                <a:schemeClr val="bg1"/>
              </a:solidFill>
            </a:endParaRPr>
          </a:p>
          <a:p>
            <a:pPr marL="292100" indent="-342900" algn="just">
              <a:spcBef>
                <a:spcPts val="600"/>
              </a:spcBef>
              <a:buClr>
                <a:schemeClr val="bg1"/>
              </a:buClr>
              <a:buFont typeface="+mj-lt"/>
              <a:buAutoNum type="arabicPeriod"/>
              <a:defRPr/>
            </a:pPr>
            <a:r>
              <a:rPr lang="en-GB" altLang="en-US" dirty="0">
                <a:solidFill>
                  <a:schemeClr val="bg1"/>
                </a:solidFill>
                <a:latin typeface="+mn-lt"/>
              </a:rPr>
              <a:t>Whether the entity can hold the </a:t>
            </a:r>
            <a:r>
              <a:rPr lang="en-GB" altLang="en-US" u="sng" dirty="0">
                <a:solidFill>
                  <a:schemeClr val="bg1"/>
                </a:solidFill>
                <a:latin typeface="+mn-lt"/>
              </a:rPr>
              <a:t>legal title to assets </a:t>
            </a:r>
            <a:r>
              <a:rPr lang="en-GB" altLang="en-US" dirty="0">
                <a:solidFill>
                  <a:schemeClr val="bg1"/>
                </a:solidFill>
                <a:latin typeface="+mn-lt"/>
              </a:rPr>
              <a:t>(i.e., whether it has legal personality) </a:t>
            </a:r>
          </a:p>
          <a:p>
            <a:pPr marL="292100" indent="-342900" algn="just">
              <a:spcBef>
                <a:spcPts val="600"/>
              </a:spcBef>
              <a:buClr>
                <a:schemeClr val="bg1"/>
              </a:buClr>
              <a:buFont typeface="+mj-lt"/>
              <a:buAutoNum type="arabicPeriod"/>
              <a:defRPr/>
            </a:pPr>
            <a:r>
              <a:rPr lang="en-GB" altLang="en-US" dirty="0">
                <a:solidFill>
                  <a:schemeClr val="bg1"/>
                </a:solidFill>
                <a:latin typeface="+mn-lt"/>
              </a:rPr>
              <a:t>Whether the </a:t>
            </a:r>
            <a:r>
              <a:rPr lang="en-GB" altLang="en-US" u="sng" dirty="0">
                <a:solidFill>
                  <a:schemeClr val="bg1"/>
                </a:solidFill>
                <a:latin typeface="+mn-lt"/>
              </a:rPr>
              <a:t>liability</a:t>
            </a:r>
            <a:r>
              <a:rPr lang="en-GB" altLang="en-US" dirty="0">
                <a:solidFill>
                  <a:schemeClr val="bg1"/>
                </a:solidFill>
                <a:latin typeface="+mn-lt"/>
              </a:rPr>
              <a:t> of all the participants in the entity is </a:t>
            </a:r>
            <a:r>
              <a:rPr lang="en-GB" altLang="en-US" u="sng" dirty="0">
                <a:solidFill>
                  <a:schemeClr val="bg1"/>
                </a:solidFill>
                <a:latin typeface="+mn-lt"/>
              </a:rPr>
              <a:t>limited</a:t>
            </a:r>
            <a:r>
              <a:rPr lang="en-GB" altLang="en-US" dirty="0">
                <a:solidFill>
                  <a:schemeClr val="bg1"/>
                </a:solidFill>
                <a:latin typeface="+mn-lt"/>
              </a:rPr>
              <a:t> (to their contributions or obligation to contribute).</a:t>
            </a:r>
            <a:endParaRPr lang="en-GB" altLang="en-US" u="sng" dirty="0">
              <a:solidFill>
                <a:schemeClr val="bg1"/>
              </a:solidFill>
              <a:latin typeface="+mn-lt"/>
            </a:endParaRPr>
          </a:p>
          <a:p>
            <a:pPr marL="292100" indent="-342900" algn="just">
              <a:spcBef>
                <a:spcPts val="600"/>
              </a:spcBef>
              <a:buClr>
                <a:schemeClr val="bg1"/>
              </a:buClr>
              <a:buFont typeface="+mj-lt"/>
              <a:buAutoNum type="arabicPeriod"/>
              <a:defRPr/>
            </a:pPr>
            <a:r>
              <a:rPr lang="en-GB" altLang="en-US" dirty="0">
                <a:solidFill>
                  <a:schemeClr val="bg1"/>
                </a:solidFill>
                <a:latin typeface="+mn-lt"/>
              </a:rPr>
              <a:t>Whether the entity has a </a:t>
            </a:r>
            <a:r>
              <a:rPr lang="en-GB" altLang="en-US" u="sng" dirty="0">
                <a:solidFill>
                  <a:schemeClr val="bg1"/>
                </a:solidFill>
                <a:latin typeface="+mn-lt"/>
              </a:rPr>
              <a:t>capital divided into shares </a:t>
            </a:r>
            <a:r>
              <a:rPr lang="en-GB" altLang="en-US" dirty="0">
                <a:solidFill>
                  <a:schemeClr val="bg1"/>
                </a:solidFill>
                <a:latin typeface="+mn-lt"/>
              </a:rPr>
              <a:t>in a legal sense (or whether the capital of the entity should be considered to be divided into shares).</a:t>
            </a:r>
            <a:endParaRPr lang="en-GB" altLang="en-US" u="sng" dirty="0">
              <a:solidFill>
                <a:schemeClr val="bg1"/>
              </a:solidFill>
              <a:latin typeface="+mn-lt"/>
            </a:endParaRPr>
          </a:p>
          <a:p>
            <a:pPr marL="292100" indent="-342900" algn="just">
              <a:spcBef>
                <a:spcPts val="600"/>
              </a:spcBef>
              <a:buClr>
                <a:schemeClr val="bg1"/>
              </a:buClr>
              <a:buFont typeface="+mj-lt"/>
              <a:buAutoNum type="arabicPeriod"/>
              <a:defRPr/>
            </a:pPr>
            <a:r>
              <a:rPr lang="en-GB" altLang="en-US" dirty="0">
                <a:solidFill>
                  <a:schemeClr val="bg1"/>
                </a:solidFill>
                <a:latin typeface="+mn-lt"/>
              </a:rPr>
              <a:t>Whether participants can accede or be replaced without prior consent of other participants.</a:t>
            </a:r>
            <a:endParaRPr lang="nl-NL" b="1" dirty="0">
              <a:solidFill>
                <a:schemeClr val="bg1"/>
              </a:solidFill>
            </a:endParaRPr>
          </a:p>
          <a:p>
            <a:endParaRPr lang="nl-NL" b="1" dirty="0">
              <a:solidFill>
                <a:schemeClr val="bg1"/>
              </a:solidFill>
            </a:endParaRPr>
          </a:p>
          <a:p>
            <a:r>
              <a:rPr lang="nl-NL" b="1" dirty="0">
                <a:solidFill>
                  <a:schemeClr val="bg1"/>
                </a:solidFill>
              </a:rPr>
              <a:t>3 </a:t>
            </a:r>
            <a:r>
              <a:rPr lang="nl-NL" b="1" dirty="0" err="1">
                <a:solidFill>
                  <a:schemeClr val="bg1"/>
                </a:solidFill>
              </a:rPr>
              <a:t>positive</a:t>
            </a:r>
            <a:r>
              <a:rPr lang="nl-NL" b="1" dirty="0">
                <a:solidFill>
                  <a:schemeClr val="bg1"/>
                </a:solidFill>
              </a:rPr>
              <a:t> </a:t>
            </a:r>
            <a:r>
              <a:rPr lang="nl-NL" b="1" dirty="0" err="1">
                <a:solidFill>
                  <a:schemeClr val="bg1"/>
                </a:solidFill>
              </a:rPr>
              <a:t>answers</a:t>
            </a:r>
            <a:r>
              <a:rPr lang="nl-NL" b="1" dirty="0">
                <a:solidFill>
                  <a:schemeClr val="bg1"/>
                </a:solidFill>
              </a:rPr>
              <a:t> = </a:t>
            </a:r>
            <a:r>
              <a:rPr lang="nl-NL" b="1" dirty="0" err="1">
                <a:solidFill>
                  <a:schemeClr val="bg1"/>
                </a:solidFill>
              </a:rPr>
              <a:t>comparability</a:t>
            </a:r>
            <a:r>
              <a:rPr lang="nl-NL" b="1" dirty="0">
                <a:solidFill>
                  <a:schemeClr val="bg1"/>
                </a:solidFill>
              </a:rPr>
              <a:t> </a:t>
            </a:r>
            <a:r>
              <a:rPr lang="nl-NL" b="1" dirty="0" err="1">
                <a:solidFill>
                  <a:schemeClr val="bg1"/>
                </a:solidFill>
              </a:rPr>
              <a:t>to</a:t>
            </a:r>
            <a:r>
              <a:rPr lang="nl-NL" b="1" dirty="0">
                <a:solidFill>
                  <a:schemeClr val="bg1"/>
                </a:solidFill>
              </a:rPr>
              <a:t> a company</a:t>
            </a:r>
          </a:p>
          <a:p>
            <a:r>
              <a:rPr lang="nl-NL" b="1" dirty="0" err="1">
                <a:solidFill>
                  <a:schemeClr val="bg1"/>
                </a:solidFill>
              </a:rPr>
              <a:t>Not</a:t>
            </a:r>
            <a:r>
              <a:rPr lang="nl-NL" b="1" dirty="0">
                <a:solidFill>
                  <a:schemeClr val="bg1"/>
                </a:solidFill>
              </a:rPr>
              <a:t> </a:t>
            </a:r>
            <a:r>
              <a:rPr lang="nl-NL" b="1" dirty="0" err="1">
                <a:solidFill>
                  <a:schemeClr val="bg1"/>
                </a:solidFill>
              </a:rPr>
              <a:t>comparable</a:t>
            </a:r>
            <a:r>
              <a:rPr lang="nl-NL" b="1" dirty="0">
                <a:solidFill>
                  <a:schemeClr val="bg1"/>
                </a:solidFill>
              </a:rPr>
              <a:t> </a:t>
            </a:r>
            <a:r>
              <a:rPr lang="nl-NL" b="1" dirty="0" err="1">
                <a:solidFill>
                  <a:schemeClr val="bg1"/>
                </a:solidFill>
              </a:rPr>
              <a:t>to</a:t>
            </a:r>
            <a:r>
              <a:rPr lang="nl-NL" b="1" dirty="0">
                <a:solidFill>
                  <a:schemeClr val="bg1"/>
                </a:solidFill>
              </a:rPr>
              <a:t> a company? </a:t>
            </a:r>
            <a:r>
              <a:rPr lang="nl-NL" b="1" dirty="0" err="1">
                <a:solidFill>
                  <a:schemeClr val="bg1"/>
                </a:solidFill>
              </a:rPr>
              <a:t>Transparent</a:t>
            </a:r>
            <a:r>
              <a:rPr lang="nl-NL" b="1" dirty="0">
                <a:solidFill>
                  <a:schemeClr val="bg1"/>
                </a:solidFill>
              </a:rPr>
              <a:t> – </a:t>
            </a:r>
            <a:r>
              <a:rPr lang="nl-NL" b="1" dirty="0" err="1">
                <a:solidFill>
                  <a:schemeClr val="bg1"/>
                </a:solidFill>
              </a:rPr>
              <a:t>unless</a:t>
            </a:r>
            <a:r>
              <a:rPr lang="nl-NL" b="1" dirty="0">
                <a:solidFill>
                  <a:schemeClr val="bg1"/>
                </a:solidFill>
              </a:rPr>
              <a:t> </a:t>
            </a:r>
            <a:r>
              <a:rPr lang="nl-NL" b="1" dirty="0" err="1">
                <a:solidFill>
                  <a:schemeClr val="bg1"/>
                </a:solidFill>
              </a:rPr>
              <a:t>similar</a:t>
            </a:r>
            <a:r>
              <a:rPr lang="nl-NL" b="1" dirty="0">
                <a:solidFill>
                  <a:schemeClr val="bg1"/>
                </a:solidFill>
              </a:rPr>
              <a:t> </a:t>
            </a:r>
            <a:r>
              <a:rPr lang="nl-NL" b="1" dirty="0" err="1">
                <a:solidFill>
                  <a:schemeClr val="bg1"/>
                </a:solidFill>
              </a:rPr>
              <a:t>to</a:t>
            </a:r>
            <a:r>
              <a:rPr lang="nl-NL" b="1" dirty="0">
                <a:solidFill>
                  <a:schemeClr val="bg1"/>
                </a:solidFill>
              </a:rPr>
              <a:t> a </a:t>
            </a:r>
            <a:r>
              <a:rPr lang="nl-NL" b="1" dirty="0" err="1">
                <a:solidFill>
                  <a:schemeClr val="bg1"/>
                </a:solidFill>
              </a:rPr>
              <a:t>limited</a:t>
            </a:r>
            <a:r>
              <a:rPr lang="nl-NL" b="1" dirty="0">
                <a:solidFill>
                  <a:schemeClr val="bg1"/>
                </a:solidFill>
              </a:rPr>
              <a:t> partnership</a:t>
            </a:r>
          </a:p>
          <a:p>
            <a:endParaRPr lang="nl-NL" b="1" dirty="0">
              <a:solidFill>
                <a:schemeClr val="bg1"/>
              </a:solidFill>
            </a:endParaRPr>
          </a:p>
          <a:p>
            <a:r>
              <a:rPr lang="en-US" sz="1800" dirty="0">
                <a:solidFill>
                  <a:schemeClr val="bg1"/>
                </a:solidFill>
              </a:rPr>
              <a:t>Decree does not apply to legal forms that are comparable to associations, foundations, mutual funds, or special purpose funds (</a:t>
            </a:r>
            <a:r>
              <a:rPr lang="en-US" sz="1800" i="1" dirty="0" err="1">
                <a:solidFill>
                  <a:schemeClr val="bg1"/>
                </a:solidFill>
              </a:rPr>
              <a:t>Doelvermogens</a:t>
            </a:r>
            <a:r>
              <a:rPr lang="en-US" sz="1800" i="1" dirty="0">
                <a:solidFill>
                  <a:schemeClr val="bg1"/>
                </a:solidFill>
              </a:rPr>
              <a:t>). </a:t>
            </a:r>
            <a:r>
              <a:rPr lang="en-US" sz="1800" dirty="0">
                <a:solidFill>
                  <a:schemeClr val="bg1"/>
                </a:solidFill>
              </a:rPr>
              <a:t>These categories should be tested separately. </a:t>
            </a:r>
            <a:endParaRPr lang="nl-NL" b="1" dirty="0">
              <a:solidFill>
                <a:schemeClr val="bg1"/>
              </a:solidFill>
            </a:endParaRPr>
          </a:p>
        </p:txBody>
      </p:sp>
      <p:sp>
        <p:nvSpPr>
          <p:cNvPr id="3" name="Speech Bubble: Rectangle 2">
            <a:extLst>
              <a:ext uri="{FF2B5EF4-FFF2-40B4-BE49-F238E27FC236}">
                <a16:creationId xmlns:a16="http://schemas.microsoft.com/office/drawing/2014/main" id="{6A2F51DD-7368-A7C5-E151-899D98D07D0C}"/>
              </a:ext>
            </a:extLst>
          </p:cNvPr>
          <p:cNvSpPr/>
          <p:nvPr/>
        </p:nvSpPr>
        <p:spPr>
          <a:xfrm>
            <a:off x="9957948" y="1998698"/>
            <a:ext cx="1908313" cy="3093154"/>
          </a:xfrm>
          <a:prstGeom prst="wedgeRectCallout">
            <a:avLst>
              <a:gd name="adj1" fmla="val -107639"/>
              <a:gd name="adj2" fmla="val 534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xtBox 5">
            <a:extLst>
              <a:ext uri="{FF2B5EF4-FFF2-40B4-BE49-F238E27FC236}">
                <a16:creationId xmlns:a16="http://schemas.microsoft.com/office/drawing/2014/main" id="{393E8767-B7C5-E117-4F57-7971F8270E49}"/>
              </a:ext>
            </a:extLst>
          </p:cNvPr>
          <p:cNvSpPr txBox="1"/>
          <p:nvPr/>
        </p:nvSpPr>
        <p:spPr>
          <a:xfrm>
            <a:off x="9957948" y="2106168"/>
            <a:ext cx="1908313" cy="3093154"/>
          </a:xfrm>
          <a:prstGeom prst="rect">
            <a:avLst/>
          </a:prstGeom>
          <a:noFill/>
        </p:spPr>
        <p:txBody>
          <a:bodyPr wrap="square" lIns="72000" rIns="72000" rtlCol="0">
            <a:spAutoFit/>
          </a:bodyPr>
          <a:lstStyle/>
          <a:p>
            <a:pPr marL="177800" indent="-228600" algn="just">
              <a:spcBef>
                <a:spcPts val="600"/>
              </a:spcBef>
              <a:buClr>
                <a:schemeClr val="bg1"/>
              </a:buClr>
              <a:buFont typeface="+mj-lt"/>
              <a:buAutoNum type="arabicPeriod"/>
              <a:defRPr/>
            </a:pPr>
            <a:r>
              <a:rPr lang="en-GB" altLang="en-US" sz="1000" dirty="0">
                <a:solidFill>
                  <a:schemeClr val="bg1"/>
                </a:solidFill>
                <a:latin typeface="+mn-lt"/>
              </a:rPr>
              <a:t>The entity conducts business under a common name;</a:t>
            </a:r>
          </a:p>
          <a:p>
            <a:pPr marL="177800" indent="-228600" algn="just">
              <a:spcBef>
                <a:spcPts val="600"/>
              </a:spcBef>
              <a:buClr>
                <a:schemeClr val="bg1"/>
              </a:buClr>
              <a:buFont typeface="+mj-lt"/>
              <a:buAutoNum type="arabicPeriod"/>
              <a:defRPr/>
            </a:pPr>
            <a:r>
              <a:rPr lang="en-GB" altLang="en-US" sz="1000" dirty="0">
                <a:solidFill>
                  <a:schemeClr val="bg1"/>
                </a:solidFill>
                <a:latin typeface="+mn-lt"/>
              </a:rPr>
              <a:t>There is at least one general partner and one limited partner;</a:t>
            </a:r>
          </a:p>
          <a:p>
            <a:pPr marL="177800" indent="-228600" algn="just">
              <a:spcBef>
                <a:spcPts val="600"/>
              </a:spcBef>
              <a:buClr>
                <a:schemeClr val="bg1"/>
              </a:buClr>
              <a:buFont typeface="+mj-lt"/>
              <a:buAutoNum type="arabicPeriod"/>
              <a:defRPr/>
            </a:pPr>
            <a:r>
              <a:rPr lang="en-GB" altLang="en-US" sz="1000" dirty="0">
                <a:solidFill>
                  <a:schemeClr val="bg1"/>
                </a:solidFill>
                <a:latin typeface="+mn-lt"/>
              </a:rPr>
              <a:t>The general partner is fully liable or is liable for equal parts;</a:t>
            </a:r>
          </a:p>
          <a:p>
            <a:pPr marL="177800" indent="-228600" algn="just">
              <a:spcBef>
                <a:spcPts val="600"/>
              </a:spcBef>
              <a:buClr>
                <a:schemeClr val="bg1"/>
              </a:buClr>
              <a:buFont typeface="+mj-lt"/>
              <a:buAutoNum type="arabicPeriod"/>
              <a:defRPr/>
            </a:pPr>
            <a:r>
              <a:rPr lang="en-GB" altLang="en-US" sz="1000" dirty="0">
                <a:solidFill>
                  <a:schemeClr val="bg1"/>
                </a:solidFill>
                <a:latin typeface="+mn-lt"/>
              </a:rPr>
              <a:t>The limited partner is internally liable only for its contribution;</a:t>
            </a:r>
          </a:p>
          <a:p>
            <a:pPr marL="177800" indent="-228600" algn="just">
              <a:spcBef>
                <a:spcPts val="600"/>
              </a:spcBef>
              <a:buClr>
                <a:schemeClr val="bg1"/>
              </a:buClr>
              <a:buFont typeface="+mj-lt"/>
              <a:buAutoNum type="arabicPeriod"/>
              <a:defRPr/>
            </a:pPr>
            <a:r>
              <a:rPr lang="en-GB" altLang="en-US" sz="1000" dirty="0">
                <a:solidFill>
                  <a:schemeClr val="bg1"/>
                </a:solidFill>
                <a:latin typeface="+mn-lt"/>
              </a:rPr>
              <a:t>The limited partner does not perform any outward management activities; and</a:t>
            </a:r>
          </a:p>
          <a:p>
            <a:pPr marL="177800" indent="-228600" algn="just">
              <a:spcBef>
                <a:spcPts val="600"/>
              </a:spcBef>
              <a:buClr>
                <a:schemeClr val="bg1"/>
              </a:buClr>
              <a:buFont typeface="+mj-lt"/>
              <a:buAutoNum type="arabicPeriod"/>
              <a:defRPr/>
            </a:pPr>
            <a:r>
              <a:rPr lang="en-GB" altLang="en-US" sz="1000" dirty="0">
                <a:solidFill>
                  <a:schemeClr val="bg1"/>
                </a:solidFill>
                <a:latin typeface="+mn-lt"/>
              </a:rPr>
              <a:t>The entity does not have a capital divided into shares.</a:t>
            </a:r>
          </a:p>
          <a:p>
            <a:pPr marL="228600" indent="-228600">
              <a:buClr>
                <a:schemeClr val="bg1"/>
              </a:buClr>
              <a:buFont typeface="+mj-lt"/>
              <a:buAutoNum type="arabicPeriod"/>
            </a:pPr>
            <a:endParaRPr lang="nl-NL" sz="1000" dirty="0">
              <a:solidFill>
                <a:schemeClr val="bg1"/>
              </a:solidFill>
            </a:endParaRPr>
          </a:p>
        </p:txBody>
      </p:sp>
    </p:spTree>
    <p:extLst>
      <p:ext uri="{BB962C8B-B14F-4D97-AF65-F5344CB8AC3E}">
        <p14:creationId xmlns:p14="http://schemas.microsoft.com/office/powerpoint/2010/main" val="8689591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673135"/>
            <a:ext cx="11039572" cy="1325563"/>
          </a:xfrm>
        </p:spPr>
        <p:txBody>
          <a:bodyPr>
            <a:normAutofit/>
          </a:bodyPr>
          <a:lstStyle/>
          <a:p>
            <a:r>
              <a:rPr lang="nl-NL" dirty="0" err="1"/>
              <a:t>Current</a:t>
            </a:r>
            <a:r>
              <a:rPr lang="nl-NL" sz="4000" dirty="0">
                <a:solidFill>
                  <a:schemeClr val="bg1"/>
                </a:solidFill>
              </a:rPr>
              <a:t> Dutch </a:t>
            </a:r>
            <a:r>
              <a:rPr lang="nl-NL" sz="4000" dirty="0" err="1">
                <a:solidFill>
                  <a:schemeClr val="bg1"/>
                </a:solidFill>
              </a:rPr>
              <a:t>classification</a:t>
            </a:r>
            <a:r>
              <a:rPr lang="nl-NL" sz="4000" dirty="0">
                <a:solidFill>
                  <a:schemeClr val="bg1"/>
                </a:solidFill>
              </a:rPr>
              <a:t> </a:t>
            </a:r>
            <a:r>
              <a:rPr lang="nl-NL" sz="4000" dirty="0" err="1">
                <a:solidFill>
                  <a:schemeClr val="bg1"/>
                </a:solidFill>
              </a:rPr>
              <a:t>rules</a:t>
            </a:r>
            <a:br>
              <a:rPr lang="nl-NL" sz="4000" dirty="0">
                <a:solidFill>
                  <a:schemeClr val="bg1"/>
                </a:solidFill>
              </a:rPr>
            </a:br>
            <a:endParaRPr lang="en-US" dirty="0"/>
          </a:p>
        </p:txBody>
      </p:sp>
      <p:pic>
        <p:nvPicPr>
          <p:cNvPr id="8" name="Picture 7">
            <a:extLst>
              <a:ext uri="{FF2B5EF4-FFF2-40B4-BE49-F238E27FC236}">
                <a16:creationId xmlns:a16="http://schemas.microsoft.com/office/drawing/2014/main" id="{DFB85826-9EB0-0A36-7597-9B6DA990DCC4}"/>
              </a:ext>
            </a:extLst>
          </p:cNvPr>
          <p:cNvPicPr>
            <a:picLocks noChangeAspect="1"/>
          </p:cNvPicPr>
          <p:nvPr/>
        </p:nvPicPr>
        <p:blipFill>
          <a:blip r:embed="rId3"/>
          <a:stretch>
            <a:fillRect/>
          </a:stretch>
        </p:blipFill>
        <p:spPr>
          <a:xfrm>
            <a:off x="825682" y="2114565"/>
            <a:ext cx="8511501" cy="2628869"/>
          </a:xfrm>
          <a:prstGeom prst="rect">
            <a:avLst/>
          </a:prstGeom>
        </p:spPr>
      </p:pic>
      <p:sp>
        <p:nvSpPr>
          <p:cNvPr id="9" name="Tekstvak 15">
            <a:extLst>
              <a:ext uri="{FF2B5EF4-FFF2-40B4-BE49-F238E27FC236}">
                <a16:creationId xmlns:a16="http://schemas.microsoft.com/office/drawing/2014/main" id="{45A1EB48-F332-9580-0784-8206FA810A8F}"/>
              </a:ext>
            </a:extLst>
          </p:cNvPr>
          <p:cNvSpPr txBox="1"/>
          <p:nvPr/>
        </p:nvSpPr>
        <p:spPr>
          <a:xfrm>
            <a:off x="735530" y="1678282"/>
            <a:ext cx="8601653" cy="4247317"/>
          </a:xfrm>
          <a:prstGeom prst="rect">
            <a:avLst/>
          </a:prstGeom>
          <a:noFill/>
        </p:spPr>
        <p:txBody>
          <a:bodyPr wrap="square" rtlCol="0">
            <a:spAutoFit/>
          </a:bodyPr>
          <a:lstStyle/>
          <a:p>
            <a:r>
              <a:rPr lang="en-US" b="1" dirty="0">
                <a:solidFill>
                  <a:schemeClr val="bg1"/>
                </a:solidFill>
              </a:rPr>
              <a:t>List of ‘Qualified Foreign Entities’ by the Dutch Tax Authorities</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b="1" dirty="0">
                <a:solidFill>
                  <a:schemeClr val="bg1"/>
                </a:solidFill>
              </a:rPr>
              <a:t> </a:t>
            </a:r>
          </a:p>
          <a:p>
            <a:r>
              <a:rPr lang="en-US" dirty="0">
                <a:solidFill>
                  <a:schemeClr val="bg1"/>
                </a:solidFill>
              </a:rPr>
              <a:t>The Dutch tax authorities have confirmed the list is an </a:t>
            </a:r>
            <a:r>
              <a:rPr lang="en-US" u="sng" dirty="0">
                <a:solidFill>
                  <a:schemeClr val="bg1"/>
                </a:solidFill>
              </a:rPr>
              <a:t>indication</a:t>
            </a:r>
            <a:r>
              <a:rPr lang="en-US" dirty="0">
                <a:solidFill>
                  <a:schemeClr val="bg1"/>
                </a:solidFill>
              </a:rPr>
              <a:t> based on previous assessments of the relevant legal entity. The assessment of the tax status of the entity remains a case-by-case assessment and parties can therefore </a:t>
            </a:r>
            <a:r>
              <a:rPr lang="en-US" u="sng" dirty="0">
                <a:solidFill>
                  <a:schemeClr val="bg1"/>
                </a:solidFill>
              </a:rPr>
              <a:t>not solely rely</a:t>
            </a:r>
            <a:r>
              <a:rPr lang="en-US" dirty="0">
                <a:solidFill>
                  <a:schemeClr val="bg1"/>
                </a:solidFill>
              </a:rPr>
              <a:t> on this list.  </a:t>
            </a:r>
          </a:p>
        </p:txBody>
      </p:sp>
    </p:spTree>
    <p:extLst>
      <p:ext uri="{BB962C8B-B14F-4D97-AF65-F5344CB8AC3E}">
        <p14:creationId xmlns:p14="http://schemas.microsoft.com/office/powerpoint/2010/main" val="5206832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5C31652E-CF51-970E-613B-B1BF6F20556B}"/>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582894" indent="-342900" defTabSz="914377">
              <a:lnSpc>
                <a:spcPts val="1867"/>
              </a:lnSpc>
              <a:buAutoNum type="arabicPeriod"/>
            </a:pPr>
            <a:endParaRPr lang="nl-NL" sz="1467" dirty="0">
              <a:solidFill>
                <a:schemeClr val="bg1"/>
              </a:solidFill>
            </a:endParaRPr>
          </a:p>
          <a:p>
            <a:pPr defTabSz="914377">
              <a:lnSpc>
                <a:spcPts val="1867"/>
              </a:lnSpc>
            </a:pPr>
            <a:endParaRPr lang="nl-NL" sz="1467" dirty="0">
              <a:solidFill>
                <a:schemeClr val="bg1"/>
              </a:solidFill>
            </a:endParaRPr>
          </a:p>
        </p:txBody>
      </p:sp>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673135"/>
            <a:ext cx="11039572" cy="1325563"/>
          </a:xfrm>
        </p:spPr>
        <p:txBody>
          <a:bodyPr>
            <a:normAutofit/>
          </a:bodyPr>
          <a:lstStyle/>
          <a:p>
            <a:r>
              <a:rPr lang="nl-NL" dirty="0"/>
              <a:t>The n</a:t>
            </a:r>
            <a:r>
              <a:rPr lang="nl-NL" sz="4000" dirty="0">
                <a:solidFill>
                  <a:schemeClr val="bg1"/>
                </a:solidFill>
              </a:rPr>
              <a:t>ew Dutch </a:t>
            </a:r>
            <a:r>
              <a:rPr lang="nl-NL" sz="4000" dirty="0" err="1">
                <a:solidFill>
                  <a:schemeClr val="bg1"/>
                </a:solidFill>
              </a:rPr>
              <a:t>classification</a:t>
            </a:r>
            <a:r>
              <a:rPr lang="nl-NL" sz="4000" dirty="0">
                <a:solidFill>
                  <a:schemeClr val="bg1"/>
                </a:solidFill>
              </a:rPr>
              <a:t> </a:t>
            </a:r>
            <a:r>
              <a:rPr lang="nl-NL" sz="4000" dirty="0" err="1">
                <a:solidFill>
                  <a:schemeClr val="bg1"/>
                </a:solidFill>
              </a:rPr>
              <a:t>rules</a:t>
            </a:r>
            <a:r>
              <a:rPr lang="nl-NL" sz="4000" dirty="0">
                <a:solidFill>
                  <a:schemeClr val="bg1"/>
                </a:solidFill>
              </a:rPr>
              <a:t> as per 2025</a:t>
            </a:r>
            <a:br>
              <a:rPr lang="nl-NL" sz="4000" dirty="0">
                <a:solidFill>
                  <a:schemeClr val="bg1"/>
                </a:solidFill>
              </a:rPr>
            </a:br>
            <a:endParaRPr lang="en-US" dirty="0"/>
          </a:p>
        </p:txBody>
      </p:sp>
      <p:sp>
        <p:nvSpPr>
          <p:cNvPr id="5" name="Tekstvak 15">
            <a:extLst>
              <a:ext uri="{FF2B5EF4-FFF2-40B4-BE49-F238E27FC236}">
                <a16:creationId xmlns:a16="http://schemas.microsoft.com/office/drawing/2014/main" id="{E28DB926-367A-D10D-10BA-0EF8480EFF61}"/>
              </a:ext>
            </a:extLst>
          </p:cNvPr>
          <p:cNvSpPr txBox="1"/>
          <p:nvPr/>
        </p:nvSpPr>
        <p:spPr>
          <a:xfrm>
            <a:off x="735530" y="1678282"/>
            <a:ext cx="9389131" cy="369332"/>
          </a:xfrm>
          <a:prstGeom prst="rect">
            <a:avLst/>
          </a:prstGeom>
          <a:noFill/>
        </p:spPr>
        <p:txBody>
          <a:bodyPr wrap="square" rtlCol="0">
            <a:spAutoFit/>
          </a:bodyPr>
          <a:lstStyle/>
          <a:p>
            <a:r>
              <a:rPr lang="en-US" b="1" dirty="0">
                <a:solidFill>
                  <a:schemeClr val="bg1"/>
                </a:solidFill>
              </a:rPr>
              <a:t>Schematic Overview Analysis</a:t>
            </a:r>
            <a:endParaRPr lang="nl-NL" b="1" dirty="0">
              <a:solidFill>
                <a:schemeClr val="bg1"/>
              </a:solidFill>
            </a:endParaRPr>
          </a:p>
        </p:txBody>
      </p:sp>
      <p:sp>
        <p:nvSpPr>
          <p:cNvPr id="6" name="Tekstvak 15">
            <a:extLst>
              <a:ext uri="{FF2B5EF4-FFF2-40B4-BE49-F238E27FC236}">
                <a16:creationId xmlns:a16="http://schemas.microsoft.com/office/drawing/2014/main" id="{9590317F-1FCF-AFEE-8467-DF657819952D}"/>
              </a:ext>
            </a:extLst>
          </p:cNvPr>
          <p:cNvSpPr txBox="1"/>
          <p:nvPr/>
        </p:nvSpPr>
        <p:spPr>
          <a:xfrm>
            <a:off x="4303660" y="2155084"/>
            <a:ext cx="3584680" cy="369332"/>
          </a:xfrm>
          <a:prstGeom prst="rect">
            <a:avLst/>
          </a:prstGeom>
          <a:noFill/>
        </p:spPr>
        <p:txBody>
          <a:bodyPr wrap="square" rtlCol="0">
            <a:spAutoFit/>
          </a:bodyPr>
          <a:lstStyle/>
          <a:p>
            <a:r>
              <a:rPr lang="en-US" b="1" dirty="0">
                <a:solidFill>
                  <a:schemeClr val="bg1"/>
                </a:solidFill>
              </a:rPr>
              <a:t>Comparability based on hallmarks?</a:t>
            </a:r>
            <a:endParaRPr lang="nl-NL" b="1" dirty="0">
              <a:solidFill>
                <a:schemeClr val="bg1"/>
              </a:solidFill>
            </a:endParaRPr>
          </a:p>
        </p:txBody>
      </p:sp>
      <p:cxnSp>
        <p:nvCxnSpPr>
          <p:cNvPr id="8" name="Straight Arrow Connector 7">
            <a:extLst>
              <a:ext uri="{FF2B5EF4-FFF2-40B4-BE49-F238E27FC236}">
                <a16:creationId xmlns:a16="http://schemas.microsoft.com/office/drawing/2014/main" id="{D9AC8875-A242-E79F-1481-D59816E15976}"/>
              </a:ext>
            </a:extLst>
          </p:cNvPr>
          <p:cNvCxnSpPr>
            <a:stCxn id="6" idx="2"/>
          </p:cNvCxnSpPr>
          <p:nvPr/>
        </p:nvCxnSpPr>
        <p:spPr>
          <a:xfrm flipH="1">
            <a:off x="2610678" y="2524416"/>
            <a:ext cx="3485322" cy="338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kstvak 15">
            <a:extLst>
              <a:ext uri="{FF2B5EF4-FFF2-40B4-BE49-F238E27FC236}">
                <a16:creationId xmlns:a16="http://schemas.microsoft.com/office/drawing/2014/main" id="{851BC849-CCD9-8EC9-6EB9-AFA910E5BD16}"/>
              </a:ext>
            </a:extLst>
          </p:cNvPr>
          <p:cNvSpPr txBox="1"/>
          <p:nvPr/>
        </p:nvSpPr>
        <p:spPr>
          <a:xfrm>
            <a:off x="614170" y="2888133"/>
            <a:ext cx="3584680" cy="369332"/>
          </a:xfrm>
          <a:prstGeom prst="rect">
            <a:avLst/>
          </a:prstGeom>
          <a:noFill/>
        </p:spPr>
        <p:txBody>
          <a:bodyPr wrap="square" rtlCol="0">
            <a:spAutoFit/>
          </a:bodyPr>
          <a:lstStyle/>
          <a:p>
            <a:pPr algn="ctr"/>
            <a:r>
              <a:rPr lang="en-US" b="1" dirty="0">
                <a:solidFill>
                  <a:schemeClr val="bg1"/>
                </a:solidFill>
              </a:rPr>
              <a:t>Tax Residency</a:t>
            </a:r>
            <a:endParaRPr lang="nl-NL" b="1" dirty="0">
              <a:solidFill>
                <a:schemeClr val="bg1"/>
              </a:solidFill>
            </a:endParaRPr>
          </a:p>
        </p:txBody>
      </p:sp>
      <p:sp>
        <p:nvSpPr>
          <p:cNvPr id="10" name="Tekstvak 15">
            <a:extLst>
              <a:ext uri="{FF2B5EF4-FFF2-40B4-BE49-F238E27FC236}">
                <a16:creationId xmlns:a16="http://schemas.microsoft.com/office/drawing/2014/main" id="{64E03681-BA88-34FB-2688-49FE7EF964DD}"/>
              </a:ext>
            </a:extLst>
          </p:cNvPr>
          <p:cNvSpPr txBox="1"/>
          <p:nvPr/>
        </p:nvSpPr>
        <p:spPr>
          <a:xfrm>
            <a:off x="3516396" y="2381399"/>
            <a:ext cx="836943" cy="369332"/>
          </a:xfrm>
          <a:prstGeom prst="rect">
            <a:avLst/>
          </a:prstGeom>
          <a:noFill/>
        </p:spPr>
        <p:txBody>
          <a:bodyPr wrap="square" rtlCol="0">
            <a:spAutoFit/>
          </a:bodyPr>
          <a:lstStyle/>
          <a:p>
            <a:pPr algn="ctr"/>
            <a:r>
              <a:rPr lang="en-US" dirty="0">
                <a:solidFill>
                  <a:schemeClr val="bg1"/>
                </a:solidFill>
              </a:rPr>
              <a:t>No</a:t>
            </a:r>
            <a:endParaRPr lang="nl-NL" dirty="0">
              <a:solidFill>
                <a:schemeClr val="bg1"/>
              </a:solidFill>
            </a:endParaRPr>
          </a:p>
        </p:txBody>
      </p:sp>
      <p:sp>
        <p:nvSpPr>
          <p:cNvPr id="11" name="Tekstvak 15">
            <a:extLst>
              <a:ext uri="{FF2B5EF4-FFF2-40B4-BE49-F238E27FC236}">
                <a16:creationId xmlns:a16="http://schemas.microsoft.com/office/drawing/2014/main" id="{A75E8531-35CE-5759-6D4F-3EDB64D977E4}"/>
              </a:ext>
            </a:extLst>
          </p:cNvPr>
          <p:cNvSpPr txBox="1"/>
          <p:nvPr/>
        </p:nvSpPr>
        <p:spPr>
          <a:xfrm>
            <a:off x="524702" y="3670098"/>
            <a:ext cx="1145072" cy="369332"/>
          </a:xfrm>
          <a:prstGeom prst="rect">
            <a:avLst/>
          </a:prstGeom>
          <a:noFill/>
        </p:spPr>
        <p:txBody>
          <a:bodyPr wrap="square" rtlCol="0">
            <a:spAutoFit/>
          </a:bodyPr>
          <a:lstStyle/>
          <a:p>
            <a:pPr algn="ctr"/>
            <a:r>
              <a:rPr lang="en-US" b="1" dirty="0">
                <a:solidFill>
                  <a:schemeClr val="bg1"/>
                </a:solidFill>
              </a:rPr>
              <a:t>Foreign</a:t>
            </a:r>
            <a:endParaRPr lang="nl-NL" b="1" dirty="0">
              <a:solidFill>
                <a:schemeClr val="bg1"/>
              </a:solidFill>
            </a:endParaRPr>
          </a:p>
        </p:txBody>
      </p:sp>
      <p:sp>
        <p:nvSpPr>
          <p:cNvPr id="12" name="Tekstvak 15">
            <a:extLst>
              <a:ext uri="{FF2B5EF4-FFF2-40B4-BE49-F238E27FC236}">
                <a16:creationId xmlns:a16="http://schemas.microsoft.com/office/drawing/2014/main" id="{D289026A-221E-09A2-06E2-2159D6AB0E88}"/>
              </a:ext>
            </a:extLst>
          </p:cNvPr>
          <p:cNvSpPr txBox="1"/>
          <p:nvPr/>
        </p:nvSpPr>
        <p:spPr>
          <a:xfrm>
            <a:off x="2789794" y="3690211"/>
            <a:ext cx="1409055" cy="369332"/>
          </a:xfrm>
          <a:prstGeom prst="rect">
            <a:avLst/>
          </a:prstGeom>
          <a:noFill/>
        </p:spPr>
        <p:txBody>
          <a:bodyPr wrap="square" rtlCol="0">
            <a:spAutoFit/>
          </a:bodyPr>
          <a:lstStyle/>
          <a:p>
            <a:pPr algn="ctr"/>
            <a:r>
              <a:rPr lang="en-US" b="1" dirty="0">
                <a:solidFill>
                  <a:schemeClr val="bg1"/>
                </a:solidFill>
              </a:rPr>
              <a:t>Netherlands</a:t>
            </a:r>
            <a:endParaRPr lang="nl-NL" b="1" dirty="0">
              <a:solidFill>
                <a:schemeClr val="bg1"/>
              </a:solidFill>
            </a:endParaRPr>
          </a:p>
        </p:txBody>
      </p:sp>
      <p:cxnSp>
        <p:nvCxnSpPr>
          <p:cNvPr id="14" name="Straight Arrow Connector 13">
            <a:extLst>
              <a:ext uri="{FF2B5EF4-FFF2-40B4-BE49-F238E27FC236}">
                <a16:creationId xmlns:a16="http://schemas.microsoft.com/office/drawing/2014/main" id="{6E9E9A14-F67F-0D81-D3D4-A7563D389144}"/>
              </a:ext>
            </a:extLst>
          </p:cNvPr>
          <p:cNvCxnSpPr>
            <a:stCxn id="9" idx="2"/>
            <a:endCxn id="11" idx="0"/>
          </p:cNvCxnSpPr>
          <p:nvPr/>
        </p:nvCxnSpPr>
        <p:spPr>
          <a:xfrm flipH="1">
            <a:off x="1097238" y="3257465"/>
            <a:ext cx="1309272" cy="412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5F89C2-2F23-8E0B-2C74-04FD339594DB}"/>
              </a:ext>
            </a:extLst>
          </p:cNvPr>
          <p:cNvCxnSpPr>
            <a:stCxn id="9" idx="2"/>
            <a:endCxn id="12" idx="0"/>
          </p:cNvCxnSpPr>
          <p:nvPr/>
        </p:nvCxnSpPr>
        <p:spPr>
          <a:xfrm>
            <a:off x="2406510" y="3257465"/>
            <a:ext cx="1087812" cy="432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kstvak 15">
            <a:extLst>
              <a:ext uri="{FF2B5EF4-FFF2-40B4-BE49-F238E27FC236}">
                <a16:creationId xmlns:a16="http://schemas.microsoft.com/office/drawing/2014/main" id="{A2E6B11F-16D7-0F0F-01DE-7DC4F7B28F03}"/>
              </a:ext>
            </a:extLst>
          </p:cNvPr>
          <p:cNvSpPr txBox="1"/>
          <p:nvPr/>
        </p:nvSpPr>
        <p:spPr>
          <a:xfrm>
            <a:off x="2667263" y="4454538"/>
            <a:ext cx="1654115" cy="369332"/>
          </a:xfrm>
          <a:prstGeom prst="rect">
            <a:avLst/>
          </a:prstGeom>
          <a:noFill/>
        </p:spPr>
        <p:txBody>
          <a:bodyPr wrap="square" rtlCol="0">
            <a:spAutoFit/>
          </a:bodyPr>
          <a:lstStyle/>
          <a:p>
            <a:pPr algn="ctr"/>
            <a:r>
              <a:rPr lang="en-US" b="1" dirty="0">
                <a:solidFill>
                  <a:schemeClr val="bg1"/>
                </a:solidFill>
              </a:rPr>
              <a:t>Fixed Method</a:t>
            </a:r>
            <a:endParaRPr lang="nl-NL" b="1" dirty="0">
              <a:solidFill>
                <a:schemeClr val="bg1"/>
              </a:solidFill>
            </a:endParaRPr>
          </a:p>
        </p:txBody>
      </p:sp>
      <p:sp>
        <p:nvSpPr>
          <p:cNvPr id="18" name="Tekstvak 15">
            <a:extLst>
              <a:ext uri="{FF2B5EF4-FFF2-40B4-BE49-F238E27FC236}">
                <a16:creationId xmlns:a16="http://schemas.microsoft.com/office/drawing/2014/main" id="{C1B23C08-1089-2F77-5945-AB15277A1803}"/>
              </a:ext>
            </a:extLst>
          </p:cNvPr>
          <p:cNvSpPr txBox="1"/>
          <p:nvPr/>
        </p:nvSpPr>
        <p:spPr>
          <a:xfrm>
            <a:off x="270180" y="4383855"/>
            <a:ext cx="1654115" cy="646331"/>
          </a:xfrm>
          <a:prstGeom prst="rect">
            <a:avLst/>
          </a:prstGeom>
          <a:noFill/>
        </p:spPr>
        <p:txBody>
          <a:bodyPr wrap="square" rtlCol="0">
            <a:spAutoFit/>
          </a:bodyPr>
          <a:lstStyle/>
          <a:p>
            <a:pPr algn="ctr"/>
            <a:r>
              <a:rPr lang="en-US" b="1" dirty="0">
                <a:solidFill>
                  <a:schemeClr val="bg1"/>
                </a:solidFill>
              </a:rPr>
              <a:t>Symmetry Method</a:t>
            </a:r>
            <a:endParaRPr lang="nl-NL" b="1" dirty="0">
              <a:solidFill>
                <a:schemeClr val="bg1"/>
              </a:solidFill>
            </a:endParaRPr>
          </a:p>
        </p:txBody>
      </p:sp>
      <p:cxnSp>
        <p:nvCxnSpPr>
          <p:cNvPr id="20" name="Straight Arrow Connector 19">
            <a:extLst>
              <a:ext uri="{FF2B5EF4-FFF2-40B4-BE49-F238E27FC236}">
                <a16:creationId xmlns:a16="http://schemas.microsoft.com/office/drawing/2014/main" id="{AF6E67AD-8D6D-2F73-CD01-ACAC6CA28185}"/>
              </a:ext>
            </a:extLst>
          </p:cNvPr>
          <p:cNvCxnSpPr>
            <a:cxnSpLocks/>
            <a:stCxn id="12" idx="2"/>
            <a:endCxn id="17" idx="0"/>
          </p:cNvCxnSpPr>
          <p:nvPr/>
        </p:nvCxnSpPr>
        <p:spPr>
          <a:xfrm flipH="1">
            <a:off x="3494321" y="4059543"/>
            <a:ext cx="1" cy="394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9EADC8-16FD-7064-3D3E-BA4751E9B160}"/>
              </a:ext>
            </a:extLst>
          </p:cNvPr>
          <p:cNvCxnSpPr>
            <a:stCxn id="11" idx="2"/>
            <a:endCxn id="18" idx="0"/>
          </p:cNvCxnSpPr>
          <p:nvPr/>
        </p:nvCxnSpPr>
        <p:spPr>
          <a:xfrm>
            <a:off x="1097238" y="4039430"/>
            <a:ext cx="0" cy="34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kstvak 15">
            <a:extLst>
              <a:ext uri="{FF2B5EF4-FFF2-40B4-BE49-F238E27FC236}">
                <a16:creationId xmlns:a16="http://schemas.microsoft.com/office/drawing/2014/main" id="{D4638197-3ADF-D278-98D7-137AE445238E}"/>
              </a:ext>
            </a:extLst>
          </p:cNvPr>
          <p:cNvSpPr txBox="1"/>
          <p:nvPr/>
        </p:nvSpPr>
        <p:spPr>
          <a:xfrm>
            <a:off x="7792489" y="2888133"/>
            <a:ext cx="1409055" cy="923330"/>
          </a:xfrm>
          <a:prstGeom prst="rect">
            <a:avLst/>
          </a:prstGeom>
          <a:noFill/>
        </p:spPr>
        <p:txBody>
          <a:bodyPr wrap="square" rtlCol="0">
            <a:spAutoFit/>
          </a:bodyPr>
          <a:lstStyle/>
          <a:p>
            <a:pPr algn="ctr"/>
            <a:r>
              <a:rPr lang="en-US" b="1" dirty="0">
                <a:solidFill>
                  <a:schemeClr val="bg1"/>
                </a:solidFill>
              </a:rPr>
              <a:t>More than 1 comparable category</a:t>
            </a:r>
            <a:endParaRPr lang="nl-NL" b="1" dirty="0">
              <a:solidFill>
                <a:schemeClr val="bg1"/>
              </a:solidFill>
            </a:endParaRPr>
          </a:p>
        </p:txBody>
      </p:sp>
      <p:cxnSp>
        <p:nvCxnSpPr>
          <p:cNvPr id="27" name="Straight Arrow Connector 26">
            <a:extLst>
              <a:ext uri="{FF2B5EF4-FFF2-40B4-BE49-F238E27FC236}">
                <a16:creationId xmlns:a16="http://schemas.microsoft.com/office/drawing/2014/main" id="{85A38797-9142-0BA5-AEEC-F7D009BFEDAB}"/>
              </a:ext>
            </a:extLst>
          </p:cNvPr>
          <p:cNvCxnSpPr>
            <a:stCxn id="6" idx="2"/>
            <a:endCxn id="25" idx="0"/>
          </p:cNvCxnSpPr>
          <p:nvPr/>
        </p:nvCxnSpPr>
        <p:spPr>
          <a:xfrm>
            <a:off x="6096000" y="2524416"/>
            <a:ext cx="2401017" cy="363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0271901-7651-5F48-F9E8-8AB725396EBD}"/>
              </a:ext>
            </a:extLst>
          </p:cNvPr>
          <p:cNvCxnSpPr>
            <a:stCxn id="25" idx="1"/>
          </p:cNvCxnSpPr>
          <p:nvPr/>
        </p:nvCxnSpPr>
        <p:spPr>
          <a:xfrm flipH="1" flipV="1">
            <a:off x="3142058" y="3072799"/>
            <a:ext cx="4650431"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kstvak 15">
            <a:extLst>
              <a:ext uri="{FF2B5EF4-FFF2-40B4-BE49-F238E27FC236}">
                <a16:creationId xmlns:a16="http://schemas.microsoft.com/office/drawing/2014/main" id="{20360A1B-D897-514E-9933-B542779E47DE}"/>
              </a:ext>
            </a:extLst>
          </p:cNvPr>
          <p:cNvSpPr txBox="1"/>
          <p:nvPr/>
        </p:nvSpPr>
        <p:spPr>
          <a:xfrm>
            <a:off x="7574678" y="2381399"/>
            <a:ext cx="836943" cy="369332"/>
          </a:xfrm>
          <a:prstGeom prst="rect">
            <a:avLst/>
          </a:prstGeom>
          <a:noFill/>
        </p:spPr>
        <p:txBody>
          <a:bodyPr wrap="square" rtlCol="0">
            <a:spAutoFit/>
          </a:bodyPr>
          <a:lstStyle/>
          <a:p>
            <a:pPr algn="ctr"/>
            <a:r>
              <a:rPr lang="en-US" dirty="0">
                <a:solidFill>
                  <a:schemeClr val="bg1"/>
                </a:solidFill>
              </a:rPr>
              <a:t>Yes</a:t>
            </a:r>
            <a:endParaRPr lang="nl-NL" dirty="0">
              <a:solidFill>
                <a:schemeClr val="bg1"/>
              </a:solidFill>
            </a:endParaRPr>
          </a:p>
        </p:txBody>
      </p:sp>
      <p:sp>
        <p:nvSpPr>
          <p:cNvPr id="31" name="Tekstvak 15">
            <a:extLst>
              <a:ext uri="{FF2B5EF4-FFF2-40B4-BE49-F238E27FC236}">
                <a16:creationId xmlns:a16="http://schemas.microsoft.com/office/drawing/2014/main" id="{1D24AC4F-83EA-6986-1A71-2DDCC1263939}"/>
              </a:ext>
            </a:extLst>
          </p:cNvPr>
          <p:cNvSpPr txBox="1"/>
          <p:nvPr/>
        </p:nvSpPr>
        <p:spPr>
          <a:xfrm>
            <a:off x="5803614" y="2908636"/>
            <a:ext cx="836943" cy="369332"/>
          </a:xfrm>
          <a:prstGeom prst="rect">
            <a:avLst/>
          </a:prstGeom>
          <a:noFill/>
        </p:spPr>
        <p:txBody>
          <a:bodyPr wrap="square" rtlCol="0">
            <a:spAutoFit/>
          </a:bodyPr>
          <a:lstStyle/>
          <a:p>
            <a:pPr algn="ctr"/>
            <a:r>
              <a:rPr lang="en-US" dirty="0">
                <a:solidFill>
                  <a:schemeClr val="bg1"/>
                </a:solidFill>
              </a:rPr>
              <a:t>Yes</a:t>
            </a:r>
            <a:endParaRPr lang="nl-NL" dirty="0">
              <a:solidFill>
                <a:schemeClr val="bg1"/>
              </a:solidFill>
            </a:endParaRPr>
          </a:p>
        </p:txBody>
      </p:sp>
      <p:sp>
        <p:nvSpPr>
          <p:cNvPr id="32" name="Tekstvak 15">
            <a:extLst>
              <a:ext uri="{FF2B5EF4-FFF2-40B4-BE49-F238E27FC236}">
                <a16:creationId xmlns:a16="http://schemas.microsoft.com/office/drawing/2014/main" id="{BEC80B57-CE8D-F8FC-5C46-3997911A2AB9}"/>
              </a:ext>
            </a:extLst>
          </p:cNvPr>
          <p:cNvSpPr txBox="1"/>
          <p:nvPr/>
        </p:nvSpPr>
        <p:spPr>
          <a:xfrm>
            <a:off x="6884947" y="4454538"/>
            <a:ext cx="3224138" cy="646331"/>
          </a:xfrm>
          <a:prstGeom prst="rect">
            <a:avLst/>
          </a:prstGeom>
          <a:noFill/>
        </p:spPr>
        <p:txBody>
          <a:bodyPr wrap="square" rtlCol="0">
            <a:spAutoFit/>
          </a:bodyPr>
          <a:lstStyle/>
          <a:p>
            <a:pPr algn="ctr"/>
            <a:r>
              <a:rPr lang="en-US" b="1" dirty="0">
                <a:solidFill>
                  <a:schemeClr val="bg1"/>
                </a:solidFill>
              </a:rPr>
              <a:t>Tax Status Qualification of Comparable Dutch Entity</a:t>
            </a:r>
            <a:endParaRPr lang="nl-NL" b="1" dirty="0">
              <a:solidFill>
                <a:schemeClr val="bg1"/>
              </a:solidFill>
            </a:endParaRPr>
          </a:p>
        </p:txBody>
      </p:sp>
      <p:cxnSp>
        <p:nvCxnSpPr>
          <p:cNvPr id="34" name="Straight Arrow Connector 33">
            <a:extLst>
              <a:ext uri="{FF2B5EF4-FFF2-40B4-BE49-F238E27FC236}">
                <a16:creationId xmlns:a16="http://schemas.microsoft.com/office/drawing/2014/main" id="{007A0143-F217-6444-6DFA-B985E28EEF90}"/>
              </a:ext>
            </a:extLst>
          </p:cNvPr>
          <p:cNvCxnSpPr>
            <a:stCxn id="25" idx="2"/>
            <a:endCxn id="32" idx="0"/>
          </p:cNvCxnSpPr>
          <p:nvPr/>
        </p:nvCxnSpPr>
        <p:spPr>
          <a:xfrm flipH="1">
            <a:off x="8497016" y="3811463"/>
            <a:ext cx="1" cy="643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kstvak 15">
            <a:extLst>
              <a:ext uri="{FF2B5EF4-FFF2-40B4-BE49-F238E27FC236}">
                <a16:creationId xmlns:a16="http://schemas.microsoft.com/office/drawing/2014/main" id="{4405716B-79EC-71F8-2ACD-48CDB1B6F93B}"/>
              </a:ext>
            </a:extLst>
          </p:cNvPr>
          <p:cNvSpPr txBox="1"/>
          <p:nvPr/>
        </p:nvSpPr>
        <p:spPr>
          <a:xfrm>
            <a:off x="8279208" y="3922866"/>
            <a:ext cx="836943" cy="369332"/>
          </a:xfrm>
          <a:prstGeom prst="rect">
            <a:avLst/>
          </a:prstGeom>
          <a:noFill/>
        </p:spPr>
        <p:txBody>
          <a:bodyPr wrap="square" rtlCol="0">
            <a:spAutoFit/>
          </a:bodyPr>
          <a:lstStyle/>
          <a:p>
            <a:pPr algn="ctr"/>
            <a:r>
              <a:rPr lang="en-US" dirty="0">
                <a:solidFill>
                  <a:schemeClr val="bg1"/>
                </a:solidFill>
              </a:rPr>
              <a:t>No</a:t>
            </a:r>
            <a:endParaRPr lang="nl-NL" dirty="0">
              <a:solidFill>
                <a:schemeClr val="bg1"/>
              </a:solidFill>
            </a:endParaRPr>
          </a:p>
        </p:txBody>
      </p:sp>
    </p:spTree>
    <p:extLst>
      <p:ext uri="{BB962C8B-B14F-4D97-AF65-F5344CB8AC3E}">
        <p14:creationId xmlns:p14="http://schemas.microsoft.com/office/powerpoint/2010/main" val="269870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High-level changes – interest and capital gains</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7"/>
            <a:ext cx="9018069" cy="4722733"/>
          </a:xfrm>
        </p:spPr>
        <p:txBody>
          <a:bodyPr>
            <a:normAutofit/>
          </a:bodyPr>
          <a:lstStyle/>
          <a:p>
            <a:pPr marL="0" indent="0">
              <a:spcBef>
                <a:spcPts val="400"/>
              </a:spcBef>
              <a:spcAft>
                <a:spcPts val="400"/>
              </a:spcAft>
              <a:buNone/>
              <a:tabLst>
                <a:tab pos="584185" algn="l"/>
              </a:tabLst>
            </a:pPr>
            <a:r>
              <a:rPr lang="en-US" sz="1600" b="1" dirty="0">
                <a:cs typeface="Calibri" panose="020F0502020204030204" pitchFamily="34" charset="0"/>
              </a:rPr>
              <a:t>Interest (article 11)</a:t>
            </a:r>
          </a:p>
          <a:p>
            <a:pPr>
              <a:spcBef>
                <a:spcPts val="400"/>
              </a:spcBef>
              <a:spcAft>
                <a:spcPts val="400"/>
              </a:spcAft>
              <a:tabLst>
                <a:tab pos="584185" algn="l"/>
              </a:tabLst>
            </a:pPr>
            <a:r>
              <a:rPr lang="en-US" sz="1400" dirty="0">
                <a:cs typeface="Calibri" panose="020F0502020204030204" pitchFamily="34" charset="0"/>
              </a:rPr>
              <a:t>10% rate for source country will be 0% in all situations where ultimate beneficial owner is located in other country, under conditions except for emigrated private individuals</a:t>
            </a:r>
            <a:endParaRPr lang="en-US" sz="1400" i="1" strike="sngStrike" dirty="0">
              <a:solidFill>
                <a:schemeClr val="accent2"/>
              </a:solidFill>
              <a:cs typeface="Calibri" panose="020F0502020204030204" pitchFamily="34" charset="0"/>
            </a:endParaRPr>
          </a:p>
          <a:p>
            <a:pPr>
              <a:spcBef>
                <a:spcPts val="400"/>
              </a:spcBef>
              <a:spcAft>
                <a:spcPts val="400"/>
              </a:spcAft>
              <a:tabLst>
                <a:tab pos="584185" algn="l"/>
              </a:tabLst>
            </a:pPr>
            <a:endParaRPr lang="en-US" sz="1400" dirty="0">
              <a:cs typeface="Calibri" panose="020F0502020204030204" pitchFamily="34" charset="0"/>
            </a:endParaRPr>
          </a:p>
          <a:p>
            <a:pPr>
              <a:spcBef>
                <a:spcPts val="400"/>
              </a:spcBef>
              <a:spcAft>
                <a:spcPts val="400"/>
              </a:spcAft>
              <a:tabLst>
                <a:tab pos="584185" algn="l"/>
              </a:tabLst>
            </a:pPr>
            <a:r>
              <a:rPr lang="en-US" sz="1400" dirty="0">
                <a:cs typeface="Calibri" panose="020F0502020204030204" pitchFamily="34" charset="0"/>
              </a:rPr>
              <a:t>Changed wording emigration clause for private individuals: </a:t>
            </a:r>
            <a:r>
              <a:rPr lang="en-US" sz="1400" dirty="0">
                <a:solidFill>
                  <a:prstClr val="white"/>
                </a:solidFill>
                <a:cs typeface="Calibri" panose="020F0502020204030204" pitchFamily="34" charset="0"/>
              </a:rPr>
              <a:t>material impact ?</a:t>
            </a:r>
          </a:p>
          <a:p>
            <a:pPr marL="239994" marR="0" lvl="1" indent="0" algn="l" defTabSz="914377" rtl="0" eaLnBrk="1" fontAlgn="auto" latinLnBrk="0" hangingPunct="1">
              <a:lnSpc>
                <a:spcPct val="100000"/>
              </a:lnSpc>
              <a:spcBef>
                <a:spcPts val="400"/>
              </a:spcBef>
              <a:spcAft>
                <a:spcPts val="400"/>
              </a:spcAft>
              <a:buClrTx/>
              <a:buSzPct val="100000"/>
              <a:buNone/>
              <a:tabLst>
                <a:tab pos="584185" algn="l"/>
              </a:tabLst>
              <a:defRPr/>
            </a:pPr>
            <a:endParaRPr lang="en-US" sz="1400" dirty="0">
              <a:cs typeface="Calibri" panose="020F0502020204030204" pitchFamily="34" charset="0"/>
            </a:endParaRPr>
          </a:p>
          <a:p>
            <a:pPr marL="0" indent="0">
              <a:spcBef>
                <a:spcPts val="400"/>
              </a:spcBef>
              <a:spcAft>
                <a:spcPts val="400"/>
              </a:spcAft>
              <a:buNone/>
              <a:tabLst>
                <a:tab pos="584185" algn="l"/>
              </a:tabLst>
            </a:pPr>
            <a:r>
              <a:rPr lang="en-US" sz="1600" b="1" dirty="0">
                <a:cs typeface="Calibri" panose="020F0502020204030204" pitchFamily="34" charset="0"/>
              </a:rPr>
              <a:t>Capital gains (article 13)</a:t>
            </a:r>
          </a:p>
          <a:p>
            <a:pPr>
              <a:spcBef>
                <a:spcPts val="400"/>
              </a:spcBef>
              <a:spcAft>
                <a:spcPts val="400"/>
              </a:spcAft>
              <a:tabLst>
                <a:tab pos="584185" algn="l"/>
              </a:tabLst>
            </a:pPr>
            <a:r>
              <a:rPr lang="en-US" sz="1400" dirty="0">
                <a:cs typeface="Calibri" panose="020F0502020204030204" pitchFamily="34" charset="0"/>
              </a:rPr>
              <a:t>New emigration clause for private individuals replaces old emigration clause: broader scope </a:t>
            </a:r>
          </a:p>
          <a:p>
            <a:pPr marL="0" indent="0">
              <a:spcBef>
                <a:spcPts val="400"/>
              </a:spcBef>
              <a:spcAft>
                <a:spcPts val="400"/>
              </a:spcAft>
              <a:buNone/>
              <a:tabLst>
                <a:tab pos="584185" algn="l"/>
              </a:tabLst>
            </a:pPr>
            <a:endParaRPr lang="en-US" sz="13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Tree>
    <p:extLst>
      <p:ext uri="{BB962C8B-B14F-4D97-AF65-F5344CB8AC3E}">
        <p14:creationId xmlns:p14="http://schemas.microsoft.com/office/powerpoint/2010/main" val="10744113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673135"/>
            <a:ext cx="11039572" cy="1325563"/>
          </a:xfrm>
        </p:spPr>
        <p:txBody>
          <a:bodyPr>
            <a:normAutofit/>
          </a:bodyPr>
          <a:lstStyle/>
          <a:p>
            <a:r>
              <a:rPr lang="nl-NL" dirty="0"/>
              <a:t>The n</a:t>
            </a:r>
            <a:r>
              <a:rPr lang="nl-NL" sz="4000" dirty="0">
                <a:solidFill>
                  <a:schemeClr val="bg1"/>
                </a:solidFill>
              </a:rPr>
              <a:t>ew Dutch </a:t>
            </a:r>
            <a:r>
              <a:rPr lang="nl-NL" sz="4000" dirty="0" err="1">
                <a:solidFill>
                  <a:schemeClr val="bg1"/>
                </a:solidFill>
              </a:rPr>
              <a:t>classification</a:t>
            </a:r>
            <a:r>
              <a:rPr lang="nl-NL" sz="4000" dirty="0">
                <a:solidFill>
                  <a:schemeClr val="bg1"/>
                </a:solidFill>
              </a:rPr>
              <a:t> </a:t>
            </a:r>
            <a:r>
              <a:rPr lang="nl-NL" sz="4000" dirty="0" err="1">
                <a:solidFill>
                  <a:schemeClr val="bg1"/>
                </a:solidFill>
              </a:rPr>
              <a:t>rules</a:t>
            </a:r>
            <a:r>
              <a:rPr lang="nl-NL" sz="4000" dirty="0">
                <a:solidFill>
                  <a:schemeClr val="bg1"/>
                </a:solidFill>
              </a:rPr>
              <a:t> as per 2025</a:t>
            </a:r>
            <a:br>
              <a:rPr lang="nl-NL" sz="4000" dirty="0">
                <a:solidFill>
                  <a:schemeClr val="bg1"/>
                </a:solidFill>
              </a:rPr>
            </a:br>
            <a:endParaRPr lang="en-US" dirty="0"/>
          </a:p>
        </p:txBody>
      </p:sp>
      <p:sp>
        <p:nvSpPr>
          <p:cNvPr id="5" name="Tekstvak 15">
            <a:extLst>
              <a:ext uri="{FF2B5EF4-FFF2-40B4-BE49-F238E27FC236}">
                <a16:creationId xmlns:a16="http://schemas.microsoft.com/office/drawing/2014/main" id="{E28DB926-367A-D10D-10BA-0EF8480EFF61}"/>
              </a:ext>
            </a:extLst>
          </p:cNvPr>
          <p:cNvSpPr txBox="1"/>
          <p:nvPr/>
        </p:nvSpPr>
        <p:spPr>
          <a:xfrm>
            <a:off x="735530" y="1678282"/>
            <a:ext cx="9389131" cy="4524315"/>
          </a:xfrm>
          <a:prstGeom prst="rect">
            <a:avLst/>
          </a:prstGeom>
          <a:noFill/>
        </p:spPr>
        <p:txBody>
          <a:bodyPr wrap="square" rtlCol="0">
            <a:spAutoFit/>
          </a:bodyPr>
          <a:lstStyle/>
          <a:p>
            <a:r>
              <a:rPr lang="en-US" b="1" dirty="0">
                <a:solidFill>
                  <a:schemeClr val="bg1"/>
                </a:solidFill>
              </a:rPr>
              <a:t>Comparability Analysis</a:t>
            </a:r>
          </a:p>
          <a:p>
            <a:pPr marL="342900" indent="-342900">
              <a:buFont typeface="+mj-lt"/>
              <a:buAutoNum type="arabicPeriod"/>
            </a:pPr>
            <a:r>
              <a:rPr lang="nl-NL" dirty="0">
                <a:solidFill>
                  <a:schemeClr val="bg1"/>
                </a:solidFill>
              </a:rPr>
              <a:t>Is the </a:t>
            </a:r>
            <a:r>
              <a:rPr lang="nl-NL" dirty="0" err="1">
                <a:solidFill>
                  <a:schemeClr val="bg1"/>
                </a:solidFill>
              </a:rPr>
              <a:t>entity</a:t>
            </a:r>
            <a:r>
              <a:rPr lang="nl-NL" dirty="0">
                <a:solidFill>
                  <a:schemeClr val="bg1"/>
                </a:solidFill>
              </a:rPr>
              <a:t> a ‘</a:t>
            </a:r>
            <a:r>
              <a:rPr lang="nl-NL" dirty="0" err="1">
                <a:solidFill>
                  <a:schemeClr val="bg1"/>
                </a:solidFill>
              </a:rPr>
              <a:t>qualified</a:t>
            </a:r>
            <a:r>
              <a:rPr lang="nl-NL" dirty="0">
                <a:solidFill>
                  <a:schemeClr val="bg1"/>
                </a:solidFill>
              </a:rPr>
              <a:t> </a:t>
            </a:r>
            <a:r>
              <a:rPr lang="nl-NL" dirty="0" err="1">
                <a:solidFill>
                  <a:schemeClr val="bg1"/>
                </a:solidFill>
              </a:rPr>
              <a:t>entity</a:t>
            </a:r>
            <a:r>
              <a:rPr lang="nl-NL" dirty="0">
                <a:solidFill>
                  <a:schemeClr val="bg1"/>
                </a:solidFill>
              </a:rPr>
              <a:t>’ </a:t>
            </a:r>
            <a:r>
              <a:rPr lang="nl-NL" dirty="0" err="1">
                <a:solidFill>
                  <a:schemeClr val="bg1"/>
                </a:solidFill>
              </a:rPr>
              <a:t>based</a:t>
            </a:r>
            <a:r>
              <a:rPr lang="nl-NL" dirty="0">
                <a:solidFill>
                  <a:schemeClr val="bg1"/>
                </a:solidFill>
              </a:rPr>
              <a:t> on the list </a:t>
            </a:r>
            <a:r>
              <a:rPr lang="nl-NL" dirty="0" err="1">
                <a:solidFill>
                  <a:schemeClr val="bg1"/>
                </a:solidFill>
              </a:rPr>
              <a:t>attached</a:t>
            </a:r>
            <a:r>
              <a:rPr lang="nl-NL" dirty="0">
                <a:solidFill>
                  <a:schemeClr val="bg1"/>
                </a:solidFill>
              </a:rPr>
              <a:t> </a:t>
            </a:r>
            <a:r>
              <a:rPr lang="nl-NL" dirty="0" err="1">
                <a:solidFill>
                  <a:schemeClr val="bg1"/>
                </a:solidFill>
              </a:rPr>
              <a:t>to</a:t>
            </a:r>
            <a:r>
              <a:rPr lang="nl-NL" dirty="0">
                <a:solidFill>
                  <a:schemeClr val="bg1"/>
                </a:solidFill>
              </a:rPr>
              <a:t> the </a:t>
            </a:r>
            <a:r>
              <a:rPr lang="nl-NL" dirty="0" err="1">
                <a:solidFill>
                  <a:schemeClr val="bg1"/>
                </a:solidFill>
              </a:rPr>
              <a:t>decree</a:t>
            </a:r>
            <a:r>
              <a:rPr lang="nl-NL" dirty="0">
                <a:solidFill>
                  <a:schemeClr val="bg1"/>
                </a:solidFill>
              </a:rPr>
              <a:t>?</a:t>
            </a: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endParaRPr lang="nl-NL" dirty="0">
              <a:solidFill>
                <a:schemeClr val="bg1"/>
              </a:solidFill>
            </a:endParaRPr>
          </a:p>
          <a:p>
            <a:pPr marL="342900" indent="-342900">
              <a:buFont typeface="+mj-lt"/>
              <a:buAutoNum type="arabicPeriod"/>
            </a:pPr>
            <a:r>
              <a:rPr lang="nl-NL" dirty="0" err="1">
                <a:solidFill>
                  <a:schemeClr val="bg1"/>
                </a:solidFill>
              </a:rPr>
              <a:t>If</a:t>
            </a:r>
            <a:r>
              <a:rPr lang="nl-NL" dirty="0">
                <a:solidFill>
                  <a:schemeClr val="bg1"/>
                </a:solidFill>
              </a:rPr>
              <a:t> the </a:t>
            </a:r>
            <a:r>
              <a:rPr lang="nl-NL" dirty="0" err="1">
                <a:solidFill>
                  <a:schemeClr val="bg1"/>
                </a:solidFill>
              </a:rPr>
              <a:t>entity</a:t>
            </a:r>
            <a:r>
              <a:rPr lang="nl-NL" dirty="0">
                <a:solidFill>
                  <a:schemeClr val="bg1"/>
                </a:solidFill>
              </a:rPr>
              <a:t> is </a:t>
            </a:r>
            <a:r>
              <a:rPr lang="nl-NL" dirty="0" err="1">
                <a:solidFill>
                  <a:schemeClr val="bg1"/>
                </a:solidFill>
              </a:rPr>
              <a:t>not</a:t>
            </a:r>
            <a:r>
              <a:rPr lang="nl-NL" dirty="0">
                <a:solidFill>
                  <a:schemeClr val="bg1"/>
                </a:solidFill>
              </a:rPr>
              <a:t> </a:t>
            </a:r>
            <a:r>
              <a:rPr lang="nl-NL" dirty="0" err="1">
                <a:solidFill>
                  <a:schemeClr val="bg1"/>
                </a:solidFill>
              </a:rPr>
              <a:t>listed</a:t>
            </a:r>
            <a:r>
              <a:rPr lang="nl-NL" dirty="0">
                <a:solidFill>
                  <a:schemeClr val="bg1"/>
                </a:solidFill>
              </a:rPr>
              <a:t>, </a:t>
            </a:r>
            <a:r>
              <a:rPr lang="nl-NL" dirty="0" err="1">
                <a:solidFill>
                  <a:schemeClr val="bg1"/>
                </a:solidFill>
              </a:rPr>
              <a:t>it</a:t>
            </a:r>
            <a:r>
              <a:rPr lang="nl-NL" dirty="0">
                <a:solidFill>
                  <a:schemeClr val="bg1"/>
                </a:solidFill>
              </a:rPr>
              <a:t> </a:t>
            </a:r>
            <a:r>
              <a:rPr lang="nl-NL" dirty="0" err="1">
                <a:solidFill>
                  <a:schemeClr val="bg1"/>
                </a:solidFill>
              </a:rPr>
              <a:t>should</a:t>
            </a:r>
            <a:r>
              <a:rPr lang="nl-NL" dirty="0">
                <a:solidFill>
                  <a:schemeClr val="bg1"/>
                </a:solidFill>
              </a:rPr>
              <a:t> </a:t>
            </a:r>
            <a:r>
              <a:rPr lang="nl-NL" dirty="0" err="1">
                <a:solidFill>
                  <a:schemeClr val="bg1"/>
                </a:solidFill>
              </a:rPr>
              <a:t>be</a:t>
            </a:r>
            <a:r>
              <a:rPr lang="nl-NL" dirty="0">
                <a:solidFill>
                  <a:schemeClr val="bg1"/>
                </a:solidFill>
              </a:rPr>
              <a:t> </a:t>
            </a:r>
            <a:r>
              <a:rPr lang="nl-NL" dirty="0" err="1">
                <a:solidFill>
                  <a:schemeClr val="bg1"/>
                </a:solidFill>
              </a:rPr>
              <a:t>qualified</a:t>
            </a:r>
            <a:r>
              <a:rPr lang="nl-NL" dirty="0">
                <a:solidFill>
                  <a:schemeClr val="bg1"/>
                </a:solidFill>
              </a:rPr>
              <a:t> by </a:t>
            </a:r>
            <a:r>
              <a:rPr lang="nl-NL" dirty="0" err="1">
                <a:solidFill>
                  <a:schemeClr val="bg1"/>
                </a:solidFill>
              </a:rPr>
              <a:t>comparing</a:t>
            </a:r>
            <a:r>
              <a:rPr lang="nl-NL" dirty="0">
                <a:solidFill>
                  <a:schemeClr val="bg1"/>
                </a:solidFill>
              </a:rPr>
              <a:t> the </a:t>
            </a:r>
            <a:r>
              <a:rPr lang="nl-NL" dirty="0" err="1">
                <a:solidFill>
                  <a:schemeClr val="bg1"/>
                </a:solidFill>
              </a:rPr>
              <a:t>characteristics</a:t>
            </a:r>
            <a:r>
              <a:rPr lang="nl-NL" dirty="0">
                <a:solidFill>
                  <a:schemeClr val="bg1"/>
                </a:solidFill>
              </a:rPr>
              <a:t> and </a:t>
            </a:r>
            <a:r>
              <a:rPr lang="nl-NL" dirty="0" err="1">
                <a:solidFill>
                  <a:schemeClr val="bg1"/>
                </a:solidFill>
              </a:rPr>
              <a:t>organisation</a:t>
            </a:r>
            <a:r>
              <a:rPr lang="nl-NL" dirty="0">
                <a:solidFill>
                  <a:schemeClr val="bg1"/>
                </a:solidFill>
              </a:rPr>
              <a:t> of the </a:t>
            </a:r>
            <a:r>
              <a:rPr lang="nl-NL" dirty="0" err="1">
                <a:solidFill>
                  <a:schemeClr val="bg1"/>
                </a:solidFill>
              </a:rPr>
              <a:t>entity</a:t>
            </a:r>
            <a:r>
              <a:rPr lang="nl-NL" dirty="0">
                <a:solidFill>
                  <a:schemeClr val="bg1"/>
                </a:solidFill>
              </a:rPr>
              <a:t> with the </a:t>
            </a:r>
            <a:r>
              <a:rPr lang="nl-NL" dirty="0" err="1">
                <a:solidFill>
                  <a:schemeClr val="bg1"/>
                </a:solidFill>
              </a:rPr>
              <a:t>hallmarks</a:t>
            </a:r>
            <a:r>
              <a:rPr lang="nl-NL" dirty="0">
                <a:solidFill>
                  <a:schemeClr val="bg1"/>
                </a:solidFill>
              </a:rPr>
              <a:t> in the </a:t>
            </a:r>
            <a:r>
              <a:rPr lang="nl-NL" dirty="0" err="1">
                <a:solidFill>
                  <a:schemeClr val="bg1"/>
                </a:solidFill>
              </a:rPr>
              <a:t>decree</a:t>
            </a:r>
            <a:r>
              <a:rPr lang="nl-NL" dirty="0">
                <a:solidFill>
                  <a:schemeClr val="bg1"/>
                </a:solidFill>
              </a:rPr>
              <a:t>. </a:t>
            </a:r>
          </a:p>
          <a:p>
            <a:pPr marL="342900" indent="-342900">
              <a:buFont typeface="+mj-lt"/>
              <a:buAutoNum type="arabicPeriod"/>
            </a:pPr>
            <a:r>
              <a:rPr lang="nl-NL" dirty="0" err="1">
                <a:solidFill>
                  <a:schemeClr val="bg1"/>
                </a:solidFill>
              </a:rPr>
              <a:t>If</a:t>
            </a:r>
            <a:r>
              <a:rPr lang="nl-NL" dirty="0">
                <a:solidFill>
                  <a:schemeClr val="bg1"/>
                </a:solidFill>
              </a:rPr>
              <a:t> the </a:t>
            </a:r>
            <a:r>
              <a:rPr lang="nl-NL" dirty="0" err="1">
                <a:solidFill>
                  <a:schemeClr val="bg1"/>
                </a:solidFill>
              </a:rPr>
              <a:t>entity</a:t>
            </a:r>
            <a:r>
              <a:rPr lang="nl-NL" dirty="0">
                <a:solidFill>
                  <a:schemeClr val="bg1"/>
                </a:solidFill>
              </a:rPr>
              <a:t> is </a:t>
            </a:r>
            <a:r>
              <a:rPr lang="nl-NL" dirty="0" err="1">
                <a:solidFill>
                  <a:schemeClr val="bg1"/>
                </a:solidFill>
              </a:rPr>
              <a:t>comparable</a:t>
            </a:r>
            <a:r>
              <a:rPr lang="nl-NL" dirty="0">
                <a:solidFill>
                  <a:schemeClr val="bg1"/>
                </a:solidFill>
              </a:rPr>
              <a:t> </a:t>
            </a:r>
            <a:r>
              <a:rPr lang="nl-NL" dirty="0" err="1">
                <a:solidFill>
                  <a:schemeClr val="bg1"/>
                </a:solidFill>
              </a:rPr>
              <a:t>to</a:t>
            </a:r>
            <a:r>
              <a:rPr lang="nl-NL" dirty="0">
                <a:solidFill>
                  <a:schemeClr val="bg1"/>
                </a:solidFill>
              </a:rPr>
              <a:t> a Dutch </a:t>
            </a:r>
            <a:r>
              <a:rPr lang="nl-NL" dirty="0" err="1">
                <a:solidFill>
                  <a:schemeClr val="bg1"/>
                </a:solidFill>
              </a:rPr>
              <a:t>mutual</a:t>
            </a:r>
            <a:r>
              <a:rPr lang="nl-NL" dirty="0">
                <a:solidFill>
                  <a:schemeClr val="bg1"/>
                </a:solidFill>
              </a:rPr>
              <a:t> fund or </a:t>
            </a:r>
            <a:r>
              <a:rPr lang="nl-NL" dirty="0" err="1">
                <a:solidFill>
                  <a:schemeClr val="bg1"/>
                </a:solidFill>
              </a:rPr>
              <a:t>transparent</a:t>
            </a:r>
            <a:r>
              <a:rPr lang="nl-NL" dirty="0">
                <a:solidFill>
                  <a:schemeClr val="bg1"/>
                </a:solidFill>
              </a:rPr>
              <a:t> fund, </a:t>
            </a:r>
            <a:r>
              <a:rPr lang="nl-NL" dirty="0" err="1">
                <a:solidFill>
                  <a:schemeClr val="bg1"/>
                </a:solidFill>
              </a:rPr>
              <a:t>such</a:t>
            </a:r>
            <a:r>
              <a:rPr lang="nl-NL" dirty="0">
                <a:solidFill>
                  <a:schemeClr val="bg1"/>
                </a:solidFill>
              </a:rPr>
              <a:t> </a:t>
            </a:r>
            <a:r>
              <a:rPr lang="nl-NL" dirty="0" err="1">
                <a:solidFill>
                  <a:schemeClr val="bg1"/>
                </a:solidFill>
              </a:rPr>
              <a:t>qualification</a:t>
            </a:r>
            <a:r>
              <a:rPr lang="nl-NL" dirty="0">
                <a:solidFill>
                  <a:schemeClr val="bg1"/>
                </a:solidFill>
              </a:rPr>
              <a:t> </a:t>
            </a:r>
            <a:r>
              <a:rPr lang="nl-NL" dirty="0" err="1">
                <a:solidFill>
                  <a:schemeClr val="bg1"/>
                </a:solidFill>
              </a:rPr>
              <a:t>should</a:t>
            </a:r>
            <a:r>
              <a:rPr lang="nl-NL" dirty="0">
                <a:solidFill>
                  <a:schemeClr val="bg1"/>
                </a:solidFill>
              </a:rPr>
              <a:t> </a:t>
            </a:r>
            <a:r>
              <a:rPr lang="nl-NL" dirty="0" err="1">
                <a:solidFill>
                  <a:schemeClr val="bg1"/>
                </a:solidFill>
              </a:rPr>
              <a:t>prevail</a:t>
            </a:r>
            <a:r>
              <a:rPr lang="nl-NL" dirty="0">
                <a:solidFill>
                  <a:schemeClr val="bg1"/>
                </a:solidFill>
              </a:rPr>
              <a:t> over the </a:t>
            </a:r>
            <a:r>
              <a:rPr lang="nl-NL" dirty="0" err="1">
                <a:solidFill>
                  <a:schemeClr val="bg1"/>
                </a:solidFill>
              </a:rPr>
              <a:t>other</a:t>
            </a:r>
            <a:r>
              <a:rPr lang="nl-NL" dirty="0">
                <a:solidFill>
                  <a:schemeClr val="bg1"/>
                </a:solidFill>
              </a:rPr>
              <a:t> </a:t>
            </a:r>
            <a:r>
              <a:rPr lang="nl-NL" dirty="0" err="1">
                <a:solidFill>
                  <a:schemeClr val="bg1"/>
                </a:solidFill>
              </a:rPr>
              <a:t>categories</a:t>
            </a:r>
            <a:r>
              <a:rPr lang="nl-NL" dirty="0">
                <a:solidFill>
                  <a:schemeClr val="bg1"/>
                </a:solidFill>
              </a:rPr>
              <a:t>.</a:t>
            </a:r>
          </a:p>
        </p:txBody>
      </p:sp>
      <p:pic>
        <p:nvPicPr>
          <p:cNvPr id="19" name="Picture 18">
            <a:extLst>
              <a:ext uri="{FF2B5EF4-FFF2-40B4-BE49-F238E27FC236}">
                <a16:creationId xmlns:a16="http://schemas.microsoft.com/office/drawing/2014/main" id="{5731E2E2-C967-0A31-025E-C9D28711275A}"/>
              </a:ext>
            </a:extLst>
          </p:cNvPr>
          <p:cNvPicPr>
            <a:picLocks noChangeAspect="1"/>
          </p:cNvPicPr>
          <p:nvPr/>
        </p:nvPicPr>
        <p:blipFill>
          <a:blip r:embed="rId3"/>
          <a:stretch>
            <a:fillRect/>
          </a:stretch>
        </p:blipFill>
        <p:spPr>
          <a:xfrm>
            <a:off x="1106591" y="2324613"/>
            <a:ext cx="8915858" cy="2457576"/>
          </a:xfrm>
          <a:prstGeom prst="rect">
            <a:avLst/>
          </a:prstGeom>
        </p:spPr>
      </p:pic>
    </p:spTree>
    <p:extLst>
      <p:ext uri="{BB962C8B-B14F-4D97-AF65-F5344CB8AC3E}">
        <p14:creationId xmlns:p14="http://schemas.microsoft.com/office/powerpoint/2010/main" val="35769744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673135"/>
            <a:ext cx="11039572" cy="1325563"/>
          </a:xfrm>
        </p:spPr>
        <p:txBody>
          <a:bodyPr>
            <a:normAutofit/>
          </a:bodyPr>
          <a:lstStyle/>
          <a:p>
            <a:r>
              <a:rPr lang="nl-NL" dirty="0"/>
              <a:t>The n</a:t>
            </a:r>
            <a:r>
              <a:rPr lang="nl-NL" sz="4000" dirty="0">
                <a:solidFill>
                  <a:schemeClr val="bg1"/>
                </a:solidFill>
              </a:rPr>
              <a:t>ew Dutch </a:t>
            </a:r>
            <a:r>
              <a:rPr lang="nl-NL" sz="4000" dirty="0" err="1">
                <a:solidFill>
                  <a:schemeClr val="bg1"/>
                </a:solidFill>
              </a:rPr>
              <a:t>classification</a:t>
            </a:r>
            <a:r>
              <a:rPr lang="nl-NL" sz="4000" dirty="0">
                <a:solidFill>
                  <a:schemeClr val="bg1"/>
                </a:solidFill>
              </a:rPr>
              <a:t> </a:t>
            </a:r>
            <a:r>
              <a:rPr lang="nl-NL" sz="4000" dirty="0" err="1">
                <a:solidFill>
                  <a:schemeClr val="bg1"/>
                </a:solidFill>
              </a:rPr>
              <a:t>rules</a:t>
            </a:r>
            <a:r>
              <a:rPr lang="nl-NL" sz="4000" dirty="0">
                <a:solidFill>
                  <a:schemeClr val="bg1"/>
                </a:solidFill>
              </a:rPr>
              <a:t> as per 2025</a:t>
            </a:r>
            <a:br>
              <a:rPr lang="nl-NL" sz="4000" dirty="0">
                <a:solidFill>
                  <a:schemeClr val="bg1"/>
                </a:solidFill>
              </a:rPr>
            </a:br>
            <a:endParaRPr lang="en-US" dirty="0"/>
          </a:p>
        </p:txBody>
      </p:sp>
      <p:sp>
        <p:nvSpPr>
          <p:cNvPr id="5" name="Tekstvak 15">
            <a:extLst>
              <a:ext uri="{FF2B5EF4-FFF2-40B4-BE49-F238E27FC236}">
                <a16:creationId xmlns:a16="http://schemas.microsoft.com/office/drawing/2014/main" id="{E28DB926-367A-D10D-10BA-0EF8480EFF61}"/>
              </a:ext>
            </a:extLst>
          </p:cNvPr>
          <p:cNvSpPr txBox="1"/>
          <p:nvPr/>
        </p:nvSpPr>
        <p:spPr>
          <a:xfrm>
            <a:off x="735530" y="1678282"/>
            <a:ext cx="10585000" cy="4247317"/>
          </a:xfrm>
          <a:prstGeom prst="rect">
            <a:avLst/>
          </a:prstGeom>
          <a:noFill/>
        </p:spPr>
        <p:txBody>
          <a:bodyPr wrap="square" rtlCol="0">
            <a:spAutoFit/>
          </a:bodyPr>
          <a:lstStyle/>
          <a:p>
            <a:r>
              <a:rPr lang="en-US" b="1" dirty="0">
                <a:solidFill>
                  <a:schemeClr val="bg1"/>
                </a:solidFill>
              </a:rPr>
              <a:t>Hallmarks</a:t>
            </a:r>
          </a:p>
          <a:p>
            <a:endParaRPr lang="en-US" dirty="0">
              <a:solidFill>
                <a:schemeClr val="bg1"/>
              </a:solidFill>
            </a:endParaRPr>
          </a:p>
          <a:p>
            <a:r>
              <a:rPr lang="en-US" u="sng" dirty="0">
                <a:solidFill>
                  <a:schemeClr val="bg1"/>
                </a:solidFill>
              </a:rPr>
              <a:t>Example: limited partnership</a:t>
            </a:r>
          </a:p>
          <a:p>
            <a:pPr marL="342900" indent="-342900">
              <a:buFont typeface="+mj-lt"/>
              <a:buAutoNum type="arabicPeriod"/>
            </a:pPr>
            <a:r>
              <a:rPr lang="en-US" i="1" dirty="0">
                <a:solidFill>
                  <a:schemeClr val="bg1"/>
                </a:solidFill>
              </a:rPr>
              <a:t>under civil laws and regulations, the limited partnership has </a:t>
            </a:r>
            <a:r>
              <a:rPr lang="en-US" i="1" u="sng" dirty="0">
                <a:solidFill>
                  <a:schemeClr val="bg1"/>
                </a:solidFill>
              </a:rPr>
              <a:t>no capital divided into shares</a:t>
            </a:r>
            <a:r>
              <a:rPr lang="en-US" i="1" dirty="0">
                <a:solidFill>
                  <a:schemeClr val="bg1"/>
                </a:solidFill>
              </a:rPr>
              <a:t>;</a:t>
            </a:r>
          </a:p>
          <a:p>
            <a:pPr marL="342900" indent="-342900">
              <a:buFont typeface="+mj-lt"/>
              <a:buAutoNum type="arabicPeriod"/>
            </a:pPr>
            <a:r>
              <a:rPr lang="en-US" i="1" dirty="0">
                <a:solidFill>
                  <a:schemeClr val="bg1"/>
                </a:solidFill>
              </a:rPr>
              <a:t>the limited partnership is entered into for </a:t>
            </a:r>
            <a:r>
              <a:rPr lang="en-US" i="1" u="sng" dirty="0">
                <a:solidFill>
                  <a:schemeClr val="bg1"/>
                </a:solidFill>
              </a:rPr>
              <a:t>the purpose of carrying on a trade or business, with contribution by each of the parties</a:t>
            </a:r>
            <a:r>
              <a:rPr lang="en-US" i="1" dirty="0">
                <a:solidFill>
                  <a:schemeClr val="bg1"/>
                </a:solidFill>
              </a:rPr>
              <a:t> (partners) for the purpose of deriving benefit and sharing this with each other;</a:t>
            </a:r>
          </a:p>
          <a:p>
            <a:pPr marL="342900" indent="-342900">
              <a:buFont typeface="+mj-lt"/>
              <a:buAutoNum type="arabicPeriod"/>
            </a:pPr>
            <a:r>
              <a:rPr lang="en-US" i="1" dirty="0">
                <a:solidFill>
                  <a:schemeClr val="bg1"/>
                </a:solidFill>
              </a:rPr>
              <a:t>the limited partnership has </a:t>
            </a:r>
            <a:r>
              <a:rPr lang="en-US" i="1" u="sng" dirty="0">
                <a:solidFill>
                  <a:schemeClr val="bg1"/>
                </a:solidFill>
              </a:rPr>
              <a:t>at least two partners</a:t>
            </a:r>
            <a:r>
              <a:rPr lang="en-US" i="1" dirty="0">
                <a:solidFill>
                  <a:schemeClr val="bg1"/>
                </a:solidFill>
              </a:rPr>
              <a:t>, including at least a general partner and a limited partner;</a:t>
            </a:r>
          </a:p>
          <a:p>
            <a:pPr marL="342900" indent="-342900">
              <a:buFont typeface="+mj-lt"/>
              <a:buAutoNum type="arabicPeriod"/>
            </a:pPr>
            <a:r>
              <a:rPr lang="en-US" i="1" u="sng" dirty="0">
                <a:solidFill>
                  <a:schemeClr val="bg1"/>
                </a:solidFill>
              </a:rPr>
              <a:t>representation is made by the general partner</a:t>
            </a:r>
            <a:r>
              <a:rPr lang="en-US" i="1" dirty="0">
                <a:solidFill>
                  <a:schemeClr val="bg1"/>
                </a:solidFill>
              </a:rPr>
              <a:t>;</a:t>
            </a:r>
          </a:p>
          <a:p>
            <a:pPr marL="342900" indent="-342900">
              <a:buFont typeface="+mj-lt"/>
              <a:buAutoNum type="arabicPeriod"/>
            </a:pPr>
            <a:r>
              <a:rPr lang="en-US" i="1" dirty="0">
                <a:solidFill>
                  <a:schemeClr val="bg1"/>
                </a:solidFill>
              </a:rPr>
              <a:t>the </a:t>
            </a:r>
            <a:r>
              <a:rPr lang="en-US" i="1" u="sng" dirty="0">
                <a:solidFill>
                  <a:schemeClr val="bg1"/>
                </a:solidFill>
              </a:rPr>
              <a:t>limited partner</a:t>
            </a:r>
            <a:r>
              <a:rPr lang="en-US" i="1" dirty="0">
                <a:solidFill>
                  <a:schemeClr val="bg1"/>
                </a:solidFill>
              </a:rPr>
              <a:t> does not represent the company, but fulfils the role of </a:t>
            </a:r>
            <a:r>
              <a:rPr lang="en-US" i="1" u="sng" dirty="0">
                <a:solidFill>
                  <a:schemeClr val="bg1"/>
                </a:solidFill>
              </a:rPr>
              <a:t>funding</a:t>
            </a:r>
            <a:r>
              <a:rPr lang="en-US" i="1" dirty="0">
                <a:solidFill>
                  <a:schemeClr val="bg1"/>
                </a:solidFill>
              </a:rPr>
              <a:t>;</a:t>
            </a:r>
          </a:p>
          <a:p>
            <a:pPr marL="342900" indent="-342900">
              <a:buFont typeface="+mj-lt"/>
              <a:buAutoNum type="arabicPeriod"/>
            </a:pPr>
            <a:r>
              <a:rPr lang="en-US" i="1" dirty="0">
                <a:solidFill>
                  <a:schemeClr val="bg1"/>
                </a:solidFill>
              </a:rPr>
              <a:t>the </a:t>
            </a:r>
            <a:r>
              <a:rPr lang="en-US" i="1" u="sng" dirty="0">
                <a:solidFill>
                  <a:schemeClr val="bg1"/>
                </a:solidFill>
              </a:rPr>
              <a:t>partners share in the result </a:t>
            </a:r>
            <a:r>
              <a:rPr lang="en-US" i="1" dirty="0">
                <a:solidFill>
                  <a:schemeClr val="bg1"/>
                </a:solidFill>
              </a:rPr>
              <a:t>of the company;</a:t>
            </a:r>
          </a:p>
          <a:p>
            <a:pPr marL="342900" indent="-342900">
              <a:buFont typeface="+mj-lt"/>
              <a:buAutoNum type="arabicPeriod"/>
            </a:pPr>
            <a:r>
              <a:rPr lang="en-US" i="1" dirty="0">
                <a:solidFill>
                  <a:schemeClr val="bg1"/>
                </a:solidFill>
              </a:rPr>
              <a:t>the </a:t>
            </a:r>
            <a:r>
              <a:rPr lang="en-US" i="1" u="sng" dirty="0">
                <a:solidFill>
                  <a:schemeClr val="bg1"/>
                </a:solidFill>
              </a:rPr>
              <a:t>general partner has unlimited liability </a:t>
            </a:r>
            <a:r>
              <a:rPr lang="en-US" i="1" dirty="0">
                <a:solidFill>
                  <a:schemeClr val="bg1"/>
                </a:solidFill>
              </a:rPr>
              <a:t>to third parties;</a:t>
            </a:r>
          </a:p>
          <a:p>
            <a:pPr marL="342900" indent="-342900">
              <a:buFont typeface="+mj-lt"/>
              <a:buAutoNum type="arabicPeriod"/>
            </a:pPr>
            <a:r>
              <a:rPr lang="en-US" i="1" u="sng" dirty="0">
                <a:solidFill>
                  <a:schemeClr val="bg1"/>
                </a:solidFill>
              </a:rPr>
              <a:t>the limited partner is only internally liable and does not share in the loss than up to a maximum of his deposited capital</a:t>
            </a:r>
            <a:r>
              <a:rPr lang="en-US" i="1" dirty="0">
                <a:solidFill>
                  <a:schemeClr val="bg1"/>
                </a:solidFill>
              </a:rPr>
              <a:t>, unless certain regulations have been breached;</a:t>
            </a:r>
          </a:p>
          <a:p>
            <a:pPr marL="342900" indent="-342900">
              <a:buFont typeface="+mj-lt"/>
              <a:buAutoNum type="arabicPeriod"/>
            </a:pPr>
            <a:r>
              <a:rPr lang="en-US" i="1" dirty="0">
                <a:solidFill>
                  <a:schemeClr val="bg1"/>
                </a:solidFill>
              </a:rPr>
              <a:t>in principle, the limited partnership has </a:t>
            </a:r>
            <a:r>
              <a:rPr lang="en-US" i="1" u="sng" dirty="0">
                <a:solidFill>
                  <a:schemeClr val="bg1"/>
                </a:solidFill>
              </a:rPr>
              <a:t>no separate management board</a:t>
            </a:r>
            <a:r>
              <a:rPr lang="en-US" i="1" dirty="0">
                <a:solidFill>
                  <a:schemeClr val="bg1"/>
                </a:solidFill>
              </a:rPr>
              <a:t>.</a:t>
            </a:r>
          </a:p>
          <a:p>
            <a:endParaRPr lang="en-US" dirty="0">
              <a:solidFill>
                <a:schemeClr val="bg1"/>
              </a:solidFill>
            </a:endParaRPr>
          </a:p>
        </p:txBody>
      </p:sp>
    </p:spTree>
    <p:extLst>
      <p:ext uri="{BB962C8B-B14F-4D97-AF65-F5344CB8AC3E}">
        <p14:creationId xmlns:p14="http://schemas.microsoft.com/office/powerpoint/2010/main" val="2396726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5C31652E-CF51-970E-613B-B1BF6F20556B}"/>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582894" indent="-342900" defTabSz="914377">
              <a:lnSpc>
                <a:spcPts val="1867"/>
              </a:lnSpc>
              <a:buAutoNum type="arabicPeriod"/>
            </a:pPr>
            <a:endParaRPr lang="nl-NL" sz="1467" dirty="0">
              <a:solidFill>
                <a:schemeClr val="bg1"/>
              </a:solidFill>
            </a:endParaRPr>
          </a:p>
          <a:p>
            <a:pPr defTabSz="914377">
              <a:lnSpc>
                <a:spcPts val="1867"/>
              </a:lnSpc>
            </a:pPr>
            <a:endParaRPr lang="nl-NL" sz="1467" dirty="0">
              <a:solidFill>
                <a:schemeClr val="bg1"/>
              </a:solidFill>
            </a:endParaRPr>
          </a:p>
        </p:txBody>
      </p:sp>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2503063"/>
            <a:ext cx="11039572" cy="1325563"/>
          </a:xfrm>
        </p:spPr>
        <p:txBody>
          <a:bodyPr>
            <a:normAutofit fontScale="90000"/>
          </a:bodyPr>
          <a:lstStyle/>
          <a:p>
            <a:r>
              <a:rPr lang="nl-NL" sz="4000" dirty="0">
                <a:solidFill>
                  <a:schemeClr val="bg1"/>
                </a:solidFill>
              </a:rPr>
              <a:t>Reaction from a Belgian </a:t>
            </a:r>
            <a:r>
              <a:rPr lang="nl-NL" sz="4000" dirty="0" err="1">
                <a:solidFill>
                  <a:schemeClr val="bg1"/>
                </a:solidFill>
              </a:rPr>
              <a:t>perspective</a:t>
            </a:r>
            <a:r>
              <a:rPr lang="nl-NL" sz="4000" dirty="0">
                <a:solidFill>
                  <a:schemeClr val="bg1"/>
                </a:solidFill>
              </a:rPr>
              <a:t> </a:t>
            </a:r>
            <a:br>
              <a:rPr lang="nl-NL" sz="4000" dirty="0">
                <a:solidFill>
                  <a:schemeClr val="bg1"/>
                </a:solidFill>
              </a:rPr>
            </a:br>
            <a:br>
              <a:rPr lang="nl-NL" sz="4000" dirty="0">
                <a:solidFill>
                  <a:schemeClr val="bg1"/>
                </a:solidFill>
              </a:rPr>
            </a:br>
            <a:endParaRPr lang="en-US" dirty="0"/>
          </a:p>
        </p:txBody>
      </p:sp>
      <p:sp>
        <p:nvSpPr>
          <p:cNvPr id="5" name="Tekstvak 15">
            <a:extLst>
              <a:ext uri="{FF2B5EF4-FFF2-40B4-BE49-F238E27FC236}">
                <a16:creationId xmlns:a16="http://schemas.microsoft.com/office/drawing/2014/main" id="{E28DB926-367A-D10D-10BA-0EF8480EFF61}"/>
              </a:ext>
            </a:extLst>
          </p:cNvPr>
          <p:cNvSpPr txBox="1"/>
          <p:nvPr/>
        </p:nvSpPr>
        <p:spPr>
          <a:xfrm>
            <a:off x="735530" y="2989497"/>
            <a:ext cx="8779531" cy="923330"/>
          </a:xfrm>
          <a:prstGeom prst="rect">
            <a:avLst/>
          </a:prstGeom>
          <a:noFill/>
        </p:spPr>
        <p:txBody>
          <a:bodyPr wrap="square" rtlCol="0">
            <a:spAutoFit/>
          </a:bodyPr>
          <a:lstStyle/>
          <a:p>
            <a:r>
              <a:rPr lang="en-US" sz="1800" b="1" dirty="0">
                <a:solidFill>
                  <a:schemeClr val="bg1"/>
                </a:solidFill>
              </a:rPr>
              <a:t>Bart Peeters, </a:t>
            </a:r>
            <a:r>
              <a:rPr lang="nl-NL" sz="1800" b="1" i="1" dirty="0">
                <a:solidFill>
                  <a:schemeClr val="bg1"/>
                </a:solidFill>
              </a:rPr>
              <a:t>Professor at University of Gent, University of </a:t>
            </a:r>
            <a:r>
              <a:rPr lang="nl-NL" sz="1800" b="1" i="1" dirty="0" err="1">
                <a:solidFill>
                  <a:schemeClr val="bg1"/>
                </a:solidFill>
              </a:rPr>
              <a:t>Antwerp</a:t>
            </a:r>
            <a:r>
              <a:rPr lang="nl-NL" sz="1800" b="1" i="1" dirty="0">
                <a:solidFill>
                  <a:schemeClr val="bg1"/>
                </a:solidFill>
              </a:rPr>
              <a:t>, University of Liège</a:t>
            </a:r>
          </a:p>
          <a:p>
            <a:endParaRPr lang="en-US" sz="1800" b="1" i="1" dirty="0">
              <a:solidFill>
                <a:schemeClr val="bg1"/>
              </a:solidFill>
            </a:endParaRPr>
          </a:p>
          <a:p>
            <a:r>
              <a:rPr lang="en-US" b="1" dirty="0">
                <a:solidFill>
                  <a:schemeClr val="bg1"/>
                </a:solidFill>
              </a:rPr>
              <a:t> </a:t>
            </a:r>
            <a:endParaRPr lang="nl-NL" b="1" dirty="0">
              <a:solidFill>
                <a:schemeClr val="bg1"/>
              </a:solidFill>
            </a:endParaRPr>
          </a:p>
        </p:txBody>
      </p:sp>
    </p:spTree>
    <p:extLst>
      <p:ext uri="{BB962C8B-B14F-4D97-AF65-F5344CB8AC3E}">
        <p14:creationId xmlns:p14="http://schemas.microsoft.com/office/powerpoint/2010/main" val="9455058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rPr>
              <a:t>Autonomy in tax classification</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0" y="1868568"/>
            <a:ext cx="9856269" cy="4351339"/>
          </a:xfrm>
        </p:spPr>
        <p:txBody>
          <a:bodyPr>
            <a:normAutofit lnSpcReduction="10000"/>
          </a:bodyPr>
          <a:lstStyle/>
          <a:p>
            <a:pPr marL="0" indent="0">
              <a:spcBef>
                <a:spcPts val="400"/>
              </a:spcBef>
              <a:spcAft>
                <a:spcPts val="400"/>
              </a:spcAft>
              <a:buNone/>
              <a:tabLst>
                <a:tab pos="584185" algn="l"/>
              </a:tabLst>
            </a:pPr>
            <a:r>
              <a:rPr lang="en-US" sz="1333" b="1" dirty="0">
                <a:cs typeface="Calibri" panose="020F0502020204030204" pitchFamily="34" charset="0"/>
              </a:rPr>
              <a:t>Classification of foreign entities remains domestic autonomy of each state.</a:t>
            </a:r>
            <a:r>
              <a:rPr lang="en-US" sz="1333" b="1" dirty="0">
                <a:solidFill>
                  <a:srgbClr val="FF0000"/>
                </a:solidFill>
                <a:cs typeface="Calibri" panose="020F0502020204030204" pitchFamily="34" charset="0"/>
              </a:rPr>
              <a:t> </a:t>
            </a:r>
            <a:br>
              <a:rPr lang="en-US" sz="1333" b="1" dirty="0">
                <a:solidFill>
                  <a:srgbClr val="FF0000"/>
                </a:solidFill>
                <a:cs typeface="Calibri" panose="020F0502020204030204" pitchFamily="34" charset="0"/>
              </a:rPr>
            </a:br>
            <a:r>
              <a:rPr lang="en-US" sz="1333" b="1" dirty="0">
                <a:cs typeface="Calibri" panose="020F0502020204030204" pitchFamily="34" charset="0"/>
              </a:rPr>
              <a:t>    =&gt; although partially looking for symmetry, the Netherlands approach is autonomous (before and after 2025).</a:t>
            </a:r>
            <a:br>
              <a:rPr lang="en-US" sz="1333" b="1" dirty="0">
                <a:cs typeface="Calibri" panose="020F0502020204030204" pitchFamily="34" charset="0"/>
              </a:rPr>
            </a:br>
            <a:r>
              <a:rPr lang="en-US" sz="1333" b="1" dirty="0">
                <a:cs typeface="Calibri" panose="020F0502020204030204" pitchFamily="34" charset="0"/>
              </a:rPr>
              <a:t>    =&gt; it has no direct influence on the Belgian domestic classification approach for tax purposes</a:t>
            </a:r>
            <a:br>
              <a:rPr lang="en-US" sz="1333" b="1" dirty="0">
                <a:cs typeface="Calibri" panose="020F0502020204030204" pitchFamily="34" charset="0"/>
              </a:rPr>
            </a:br>
            <a:endParaRPr lang="en-US" sz="1333" b="1" dirty="0">
              <a:cs typeface="Calibri" panose="020F0502020204030204" pitchFamily="34" charset="0"/>
            </a:endParaRPr>
          </a:p>
          <a:p>
            <a:pPr marL="0" indent="0">
              <a:spcBef>
                <a:spcPts val="400"/>
              </a:spcBef>
              <a:spcAft>
                <a:spcPts val="400"/>
              </a:spcAft>
              <a:buNone/>
              <a:tabLst>
                <a:tab pos="584185" algn="l"/>
              </a:tabLst>
            </a:pPr>
            <a:r>
              <a:rPr lang="en-US" sz="1333" b="1" dirty="0">
                <a:cs typeface="Calibri" panose="020F0502020204030204" pitchFamily="34" charset="0"/>
              </a:rPr>
              <a:t> </a:t>
            </a:r>
            <a:r>
              <a:rPr lang="en-US" sz="1333" b="1" dirty="0">
                <a:cs typeface="Calibri" panose="020F0502020204030204" pitchFamily="34" charset="0"/>
                <a:sym typeface="Wingdings" panose="05000000000000000000" pitchFamily="2" charset="2"/>
              </a:rPr>
              <a:t> Does listing foreign entities creates legal certainty ?</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-E.g. Belgian BV has a lot of flexibility through its statutes  What is the influence ?</a:t>
            </a:r>
          </a:p>
          <a:p>
            <a:pPr marL="0" indent="0">
              <a:spcBef>
                <a:spcPts val="400"/>
              </a:spcBef>
              <a:spcAft>
                <a:spcPts val="400"/>
              </a:spcAft>
              <a:buNone/>
              <a:tabLst>
                <a:tab pos="584185" algn="l"/>
              </a:tabLst>
            </a:pPr>
            <a:r>
              <a:rPr lang="en-US" sz="1333" b="1" dirty="0">
                <a:cs typeface="Calibri" panose="020F0502020204030204" pitchFamily="34" charset="0"/>
                <a:sym typeface="Wingdings" panose="05000000000000000000" pitchFamily="2" charset="2"/>
              </a:rPr>
              <a:t>	-Clear need for explication how the result is obtained</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-What in case of legal/statutory changes in Belgium =&gt; are they continuously followed up ?</a:t>
            </a:r>
            <a:endParaRPr lang="en-US" sz="1333" b="1" dirty="0">
              <a:cs typeface="Calibri" panose="020F0502020204030204" pitchFamily="34" charset="0"/>
            </a:endParaRPr>
          </a:p>
          <a:p>
            <a:pPr>
              <a:spcBef>
                <a:spcPts val="400"/>
              </a:spcBef>
              <a:spcAft>
                <a:spcPts val="400"/>
              </a:spcAft>
              <a:buFont typeface="Wingdings" panose="05000000000000000000" pitchFamily="2" charset="2"/>
              <a:buChar char="è"/>
              <a:tabLst>
                <a:tab pos="584185" algn="l"/>
              </a:tabLst>
            </a:pPr>
            <a:endParaRPr lang="en-US" sz="1333" b="1" dirty="0">
              <a:cs typeface="Calibri" panose="020F0502020204030204" pitchFamily="34" charset="0"/>
              <a:sym typeface="Wingdings" panose="05000000000000000000" pitchFamily="2" charset="2"/>
            </a:endParaRPr>
          </a:p>
          <a:p>
            <a:pPr>
              <a:spcBef>
                <a:spcPts val="400"/>
              </a:spcBef>
              <a:spcAft>
                <a:spcPts val="400"/>
              </a:spcAft>
              <a:buFont typeface="Wingdings" panose="05000000000000000000" pitchFamily="2" charset="2"/>
              <a:buChar char="è"/>
              <a:tabLst>
                <a:tab pos="584185" algn="l"/>
              </a:tabLst>
            </a:pPr>
            <a:r>
              <a:rPr lang="en-US" sz="1333" b="1" dirty="0">
                <a:cs typeface="Calibri" panose="020F0502020204030204" pitchFamily="34" charset="0"/>
                <a:sym typeface="Wingdings" panose="05000000000000000000" pitchFamily="2" charset="2"/>
              </a:rPr>
              <a:t>Classification is a domestic problem of linking taxable income to a particular taxpayer</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=&gt; is this necessarily to be fixed in all cases ?</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BUT avoiding returning mismatches through “generally applied” classification criteria can be approved </a:t>
            </a:r>
          </a:p>
          <a:p>
            <a:pPr marL="0" indent="0">
              <a:spcBef>
                <a:spcPts val="400"/>
              </a:spcBef>
              <a:spcAft>
                <a:spcPts val="400"/>
              </a:spcAft>
              <a:buNone/>
              <a:tabLst>
                <a:tab pos="584185" algn="l"/>
              </a:tabLst>
            </a:pPr>
            <a:r>
              <a:rPr lang="en-US" sz="1333" b="1" dirty="0">
                <a:cs typeface="Calibri" panose="020F0502020204030204" pitchFamily="34" charset="0"/>
                <a:sym typeface="Wingdings" panose="05000000000000000000" pitchFamily="2" charset="2"/>
              </a:rPr>
              <a:t>		with what entity a comparison is made (when is a structure considered to be an ‘entity’ and not a mere “contract” ?</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 look out for false twins =&gt; what is ‘legal personality’ ? Are corporate forms with a similar name similar enough ?</a:t>
            </a:r>
          </a:p>
          <a:p>
            <a:pPr marL="0" indent="0">
              <a:spcBef>
                <a:spcPts val="400"/>
              </a:spcBef>
              <a:spcAft>
                <a:spcPts val="400"/>
              </a:spcAft>
              <a:buNone/>
              <a:tabLst>
                <a:tab pos="584185" algn="l"/>
              </a:tabLst>
            </a:pPr>
            <a:r>
              <a:rPr lang="en-US" sz="1333" b="1" dirty="0">
                <a:cs typeface="Calibri" panose="020F0502020204030204" pitchFamily="34" charset="0"/>
                <a:sym typeface="Wingdings" panose="05000000000000000000" pitchFamily="2" charset="2"/>
              </a:rPr>
              <a:t>     Resolution of potential conflicts is ultimately to be dealt with in subsequent steps</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-tax treaties: priority of classification of a residence state (art. 1, §2 -3 B-</a:t>
            </a:r>
            <a:r>
              <a:rPr lang="en-US" sz="1333" b="1" dirty="0" err="1">
                <a:cs typeface="Calibri" panose="020F0502020204030204" pitchFamily="34" charset="0"/>
                <a:sym typeface="Wingdings" panose="05000000000000000000" pitchFamily="2" charset="2"/>
              </a:rPr>
              <a:t>Nl</a:t>
            </a:r>
            <a:r>
              <a:rPr lang="en-US" sz="1333" b="1" dirty="0">
                <a:cs typeface="Calibri" panose="020F0502020204030204" pitchFamily="34" charset="0"/>
                <a:sym typeface="Wingdings" panose="05000000000000000000" pitchFamily="2" charset="2"/>
              </a:rPr>
              <a:t> (2023)) </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 source state should accept attribution of income rules according to classification of a residence state</a:t>
            </a:r>
            <a:br>
              <a:rPr lang="en-US" sz="1333" b="1" dirty="0">
                <a:cs typeface="Calibri" panose="020F0502020204030204" pitchFamily="34" charset="0"/>
                <a:sym typeface="Wingdings" panose="05000000000000000000" pitchFamily="2" charset="2"/>
              </a:rPr>
            </a:br>
            <a:r>
              <a:rPr lang="en-US" sz="1333" b="1" dirty="0">
                <a:cs typeface="Calibri" panose="020F0502020204030204" pitchFamily="34" charset="0"/>
                <a:sym typeface="Wingdings" panose="05000000000000000000" pitchFamily="2" charset="2"/>
              </a:rPr>
              <a:t>	-anti-abuse rules: implementation of ATAD 2 for reverse hybrid entities</a:t>
            </a:r>
            <a:endParaRPr lang="en-US" sz="1333"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027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1B4D7-25A4-784E-D516-B4069EF66F84}"/>
              </a:ext>
            </a:extLst>
          </p:cNvPr>
          <p:cNvSpPr>
            <a:spLocks noGrp="1"/>
          </p:cNvSpPr>
          <p:nvPr>
            <p:ph type="title"/>
          </p:nvPr>
        </p:nvSpPr>
        <p:spPr/>
        <p:txBody>
          <a:bodyPr/>
          <a:lstStyle/>
          <a:p>
            <a:r>
              <a:rPr lang="nl-BE" dirty="0" err="1"/>
              <a:t>Classification</a:t>
            </a:r>
            <a:r>
              <a:rPr lang="nl-BE" dirty="0"/>
              <a:t> of a “</a:t>
            </a:r>
            <a:r>
              <a:rPr lang="nl-BE" dirty="0" err="1"/>
              <a:t>foreign</a:t>
            </a:r>
            <a:r>
              <a:rPr lang="nl-BE" dirty="0"/>
              <a:t>” </a:t>
            </a:r>
            <a:r>
              <a:rPr lang="nl-BE" dirty="0" err="1"/>
              <a:t>entity</a:t>
            </a:r>
            <a:endParaRPr lang="nl-NL" dirty="0"/>
          </a:p>
        </p:txBody>
      </p:sp>
      <p:sp>
        <p:nvSpPr>
          <p:cNvPr id="5" name="Tekstvak 4">
            <a:extLst>
              <a:ext uri="{FF2B5EF4-FFF2-40B4-BE49-F238E27FC236}">
                <a16:creationId xmlns:a16="http://schemas.microsoft.com/office/drawing/2014/main" id="{10A1AE7B-E582-1CD8-8BFE-9A93E86D0A8B}"/>
              </a:ext>
            </a:extLst>
          </p:cNvPr>
          <p:cNvSpPr txBox="1"/>
          <p:nvPr/>
        </p:nvSpPr>
        <p:spPr>
          <a:xfrm>
            <a:off x="1360409" y="3738543"/>
            <a:ext cx="13366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Source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FE111235-8666-1DFD-8239-640937482AE8}"/>
              </a:ext>
            </a:extLst>
          </p:cNvPr>
          <p:cNvPicPr>
            <a:picLocks noChangeAspect="1"/>
          </p:cNvPicPr>
          <p:nvPr/>
        </p:nvPicPr>
        <p:blipFill>
          <a:blip r:embed="rId2"/>
          <a:stretch>
            <a:fillRect/>
          </a:stretch>
        </p:blipFill>
        <p:spPr>
          <a:xfrm>
            <a:off x="1767381" y="4116370"/>
            <a:ext cx="522703" cy="522703"/>
          </a:xfrm>
          <a:prstGeom prst="rect">
            <a:avLst/>
          </a:prstGeom>
        </p:spPr>
      </p:pic>
      <p:sp>
        <p:nvSpPr>
          <p:cNvPr id="7" name="Tekstvak 6">
            <a:extLst>
              <a:ext uri="{FF2B5EF4-FFF2-40B4-BE49-F238E27FC236}">
                <a16:creationId xmlns:a16="http://schemas.microsoft.com/office/drawing/2014/main" id="{77180C1A-F8A0-3092-A18E-EB0A6E694757}"/>
              </a:ext>
            </a:extLst>
          </p:cNvPr>
          <p:cNvSpPr txBox="1"/>
          <p:nvPr/>
        </p:nvSpPr>
        <p:spPr>
          <a:xfrm>
            <a:off x="5567052" y="2499288"/>
            <a:ext cx="1240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Entity</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48F7BF75-612D-5EBB-8A12-FC2957415F38}"/>
              </a:ext>
            </a:extLst>
          </p:cNvPr>
          <p:cNvPicPr>
            <a:picLocks noChangeAspect="1"/>
          </p:cNvPicPr>
          <p:nvPr/>
        </p:nvPicPr>
        <p:blipFill>
          <a:blip r:embed="rId3"/>
          <a:stretch>
            <a:fillRect/>
          </a:stretch>
        </p:blipFill>
        <p:spPr>
          <a:xfrm>
            <a:off x="5498161" y="2829558"/>
            <a:ext cx="1355972" cy="559484"/>
          </a:xfrm>
          <a:prstGeom prst="rect">
            <a:avLst/>
          </a:prstGeom>
        </p:spPr>
      </p:pic>
      <p:pic>
        <p:nvPicPr>
          <p:cNvPr id="9" name="Afbeelding 8">
            <a:extLst>
              <a:ext uri="{FF2B5EF4-FFF2-40B4-BE49-F238E27FC236}">
                <a16:creationId xmlns:a16="http://schemas.microsoft.com/office/drawing/2014/main" id="{B9C8AA8E-ABA9-D0B8-8447-4C63FACC72ED}"/>
              </a:ext>
            </a:extLst>
          </p:cNvPr>
          <p:cNvPicPr>
            <a:picLocks noChangeAspect="1"/>
          </p:cNvPicPr>
          <p:nvPr/>
        </p:nvPicPr>
        <p:blipFill>
          <a:blip r:embed="rId4"/>
          <a:stretch>
            <a:fillRect/>
          </a:stretch>
        </p:blipFill>
        <p:spPr>
          <a:xfrm>
            <a:off x="9622419" y="4228619"/>
            <a:ext cx="969498" cy="646332"/>
          </a:xfrm>
          <a:prstGeom prst="rect">
            <a:avLst/>
          </a:prstGeom>
        </p:spPr>
      </p:pic>
      <p:sp>
        <p:nvSpPr>
          <p:cNvPr id="10" name="Tekstvak 9">
            <a:extLst>
              <a:ext uri="{FF2B5EF4-FFF2-40B4-BE49-F238E27FC236}">
                <a16:creationId xmlns:a16="http://schemas.microsoft.com/office/drawing/2014/main" id="{5BFADB91-C94A-F400-ECC8-3C3DEA12CE48}"/>
              </a:ext>
            </a:extLst>
          </p:cNvPr>
          <p:cNvSpPr txBox="1"/>
          <p:nvPr/>
        </p:nvSpPr>
        <p:spPr>
          <a:xfrm>
            <a:off x="9256423" y="3582288"/>
            <a:ext cx="17014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Residence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 </a:t>
            </a:r>
            <a:b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of partner(s)</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Rechte verbindingslijn met pijl 11">
            <a:extLst>
              <a:ext uri="{FF2B5EF4-FFF2-40B4-BE49-F238E27FC236}">
                <a16:creationId xmlns:a16="http://schemas.microsoft.com/office/drawing/2014/main" id="{C599FDA5-0E11-6C69-2BA7-B4925FCA8157}"/>
              </a:ext>
            </a:extLst>
          </p:cNvPr>
          <p:cNvCxnSpPr>
            <a:cxnSpLocks/>
          </p:cNvCxnSpPr>
          <p:nvPr/>
        </p:nvCxnSpPr>
        <p:spPr>
          <a:xfrm flipV="1">
            <a:off x="2559477" y="2891555"/>
            <a:ext cx="2858538" cy="1187140"/>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6F549F57-338B-E01F-7110-B1785BE1916A}"/>
              </a:ext>
            </a:extLst>
          </p:cNvPr>
          <p:cNvCxnSpPr>
            <a:cxnSpLocks/>
          </p:cNvCxnSpPr>
          <p:nvPr/>
        </p:nvCxnSpPr>
        <p:spPr>
          <a:xfrm flipH="1" flipV="1">
            <a:off x="6807200" y="2937164"/>
            <a:ext cx="2318327" cy="968289"/>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4790E81C-4AC6-15AE-95C6-CD2D82193A23}"/>
              </a:ext>
            </a:extLst>
          </p:cNvPr>
          <p:cNvPicPr>
            <a:picLocks noChangeAspect="1"/>
          </p:cNvPicPr>
          <p:nvPr/>
        </p:nvPicPr>
        <p:blipFill>
          <a:blip r:embed="rId5"/>
          <a:stretch>
            <a:fillRect/>
          </a:stretch>
        </p:blipFill>
        <p:spPr>
          <a:xfrm>
            <a:off x="3656574" y="3520258"/>
            <a:ext cx="664344" cy="664344"/>
          </a:xfrm>
          <a:prstGeom prst="rect">
            <a:avLst/>
          </a:prstGeom>
        </p:spPr>
      </p:pic>
      <p:pic>
        <p:nvPicPr>
          <p:cNvPr id="1026" name="Picture 2" descr="Vraagstukken met overbodige informatie - Downloadbaar lesmateriaal -  KlasCement">
            <a:extLst>
              <a:ext uri="{FF2B5EF4-FFF2-40B4-BE49-F238E27FC236}">
                <a16:creationId xmlns:a16="http://schemas.microsoft.com/office/drawing/2014/main" id="{42551637-8D4A-8D48-B325-86DBAE81E5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4965" y="3592054"/>
            <a:ext cx="708361" cy="70836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Rechte verbindingslijn met pijl 21">
            <a:extLst>
              <a:ext uri="{FF2B5EF4-FFF2-40B4-BE49-F238E27FC236}">
                <a16:creationId xmlns:a16="http://schemas.microsoft.com/office/drawing/2014/main" id="{60841BCF-D861-34BB-B346-ECE995C8246A}"/>
              </a:ext>
            </a:extLst>
          </p:cNvPr>
          <p:cNvCxnSpPr/>
          <p:nvPr/>
        </p:nvCxnSpPr>
        <p:spPr>
          <a:xfrm flipH="1" flipV="1">
            <a:off x="4386224" y="4184602"/>
            <a:ext cx="611300" cy="4439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C7D16D04-12B7-90E7-1548-98E09E8A5893}"/>
              </a:ext>
            </a:extLst>
          </p:cNvPr>
          <p:cNvCxnSpPr>
            <a:cxnSpLocks/>
          </p:cNvCxnSpPr>
          <p:nvPr/>
        </p:nvCxnSpPr>
        <p:spPr>
          <a:xfrm flipV="1">
            <a:off x="6808027" y="4253252"/>
            <a:ext cx="757430" cy="3753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C5E4BA31-B566-1410-A528-AAA14D6161DD}"/>
              </a:ext>
            </a:extLst>
          </p:cNvPr>
          <p:cNvCxnSpPr>
            <a:cxnSpLocks/>
          </p:cNvCxnSpPr>
          <p:nvPr/>
        </p:nvCxnSpPr>
        <p:spPr>
          <a:xfrm flipV="1">
            <a:off x="6175042" y="3784646"/>
            <a:ext cx="0" cy="4439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729E30F5-EB04-8B0C-8D8A-4ECB5491523C}"/>
              </a:ext>
            </a:extLst>
          </p:cNvPr>
          <p:cNvSpPr txBox="1"/>
          <p:nvPr/>
        </p:nvSpPr>
        <p:spPr>
          <a:xfrm>
            <a:off x="4686300" y="4184602"/>
            <a:ext cx="301686" cy="369332"/>
          </a:xfrm>
          <a:prstGeom prst="rect">
            <a:avLst/>
          </a:prstGeom>
          <a:noFill/>
        </p:spPr>
        <p:txBody>
          <a:bodyPr wrap="none" rtlCol="0">
            <a:spAutoFit/>
          </a:bodyPr>
          <a:lstStyle/>
          <a:p>
            <a:r>
              <a:rPr lang="nl-BE" dirty="0">
                <a:solidFill>
                  <a:schemeClr val="bg1"/>
                </a:solidFill>
              </a:rPr>
              <a:t>1</a:t>
            </a:r>
            <a:endParaRPr lang="nl-NL" dirty="0">
              <a:solidFill>
                <a:schemeClr val="bg1"/>
              </a:solidFill>
            </a:endParaRPr>
          </a:p>
        </p:txBody>
      </p:sp>
      <p:sp>
        <p:nvSpPr>
          <p:cNvPr id="11" name="Tekstvak 10">
            <a:extLst>
              <a:ext uri="{FF2B5EF4-FFF2-40B4-BE49-F238E27FC236}">
                <a16:creationId xmlns:a16="http://schemas.microsoft.com/office/drawing/2014/main" id="{F2888FE8-2ACD-4B2A-F1C8-588A39A1C7A6}"/>
              </a:ext>
            </a:extLst>
          </p:cNvPr>
          <p:cNvSpPr txBox="1"/>
          <p:nvPr/>
        </p:nvSpPr>
        <p:spPr>
          <a:xfrm>
            <a:off x="5902325" y="3838974"/>
            <a:ext cx="6115050" cy="369332"/>
          </a:xfrm>
          <a:prstGeom prst="rect">
            <a:avLst/>
          </a:prstGeom>
          <a:noFill/>
        </p:spPr>
        <p:txBody>
          <a:bodyPr wrap="square">
            <a:spAutoFit/>
          </a:bodyPr>
          <a:lstStyle/>
          <a:p>
            <a:r>
              <a:rPr lang="nl-BE">
                <a:solidFill>
                  <a:schemeClr val="bg1"/>
                </a:solidFill>
              </a:rPr>
              <a:t>2</a:t>
            </a:r>
            <a:endParaRPr lang="nl-NL" dirty="0">
              <a:solidFill>
                <a:schemeClr val="bg1"/>
              </a:solidFill>
            </a:endParaRPr>
          </a:p>
        </p:txBody>
      </p:sp>
      <p:sp>
        <p:nvSpPr>
          <p:cNvPr id="15" name="Tekstvak 14">
            <a:extLst>
              <a:ext uri="{FF2B5EF4-FFF2-40B4-BE49-F238E27FC236}">
                <a16:creationId xmlns:a16="http://schemas.microsoft.com/office/drawing/2014/main" id="{7E2C35CA-421A-3BCD-50CF-26B94B8F9A7F}"/>
              </a:ext>
            </a:extLst>
          </p:cNvPr>
          <p:cNvSpPr txBox="1"/>
          <p:nvPr/>
        </p:nvSpPr>
        <p:spPr>
          <a:xfrm>
            <a:off x="6982135" y="4124798"/>
            <a:ext cx="233667" cy="369332"/>
          </a:xfrm>
          <a:prstGeom prst="rect">
            <a:avLst/>
          </a:prstGeom>
          <a:noFill/>
        </p:spPr>
        <p:txBody>
          <a:bodyPr wrap="square">
            <a:spAutoFit/>
          </a:bodyPr>
          <a:lstStyle/>
          <a:p>
            <a:r>
              <a:rPr lang="nl-BE" dirty="0">
                <a:solidFill>
                  <a:schemeClr val="bg1"/>
                </a:solidFill>
              </a:rPr>
              <a:t>3</a:t>
            </a:r>
            <a:endParaRPr lang="nl-NL" dirty="0">
              <a:solidFill>
                <a:schemeClr val="bg1"/>
              </a:solidFill>
            </a:endParaRPr>
          </a:p>
        </p:txBody>
      </p:sp>
      <p:sp>
        <p:nvSpPr>
          <p:cNvPr id="4" name="Tekstvak 3">
            <a:extLst>
              <a:ext uri="{FF2B5EF4-FFF2-40B4-BE49-F238E27FC236}">
                <a16:creationId xmlns:a16="http://schemas.microsoft.com/office/drawing/2014/main" id="{9BC502BA-120B-F805-7ED1-0D64DAA8352F}"/>
              </a:ext>
            </a:extLst>
          </p:cNvPr>
          <p:cNvSpPr txBox="1"/>
          <p:nvPr/>
        </p:nvSpPr>
        <p:spPr>
          <a:xfrm>
            <a:off x="4788442" y="2222513"/>
            <a:ext cx="3177921" cy="369332"/>
          </a:xfrm>
          <a:prstGeom prst="rect">
            <a:avLst/>
          </a:prstGeom>
          <a:noFill/>
        </p:spPr>
        <p:txBody>
          <a:bodyPr wrap="none" rtlCol="0">
            <a:spAutoFit/>
          </a:bodyPr>
          <a:lstStyle/>
          <a:p>
            <a:r>
              <a:rPr lang="nl-BE" dirty="0">
                <a:solidFill>
                  <a:schemeClr val="bg1"/>
                </a:solidFill>
              </a:rPr>
              <a:t>a joint venture contract  / </a:t>
            </a:r>
            <a:r>
              <a:rPr lang="nl-BE" dirty="0" err="1">
                <a:solidFill>
                  <a:schemeClr val="bg1"/>
                </a:solidFill>
              </a:rPr>
              <a:t>entity</a:t>
            </a:r>
            <a:endParaRPr lang="nl-NL" dirty="0">
              <a:solidFill>
                <a:schemeClr val="bg1"/>
              </a:solidFill>
            </a:endParaRPr>
          </a:p>
        </p:txBody>
      </p:sp>
    </p:spTree>
    <p:extLst>
      <p:ext uri="{BB962C8B-B14F-4D97-AF65-F5344CB8AC3E}">
        <p14:creationId xmlns:p14="http://schemas.microsoft.com/office/powerpoint/2010/main" val="25430879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155819"/>
            <a:ext cx="11039572" cy="1325563"/>
          </a:xfrm>
        </p:spPr>
        <p:txBody>
          <a:bodyPr>
            <a:normAutofit/>
          </a:bodyPr>
          <a:lstStyle/>
          <a:p>
            <a:r>
              <a:rPr lang="en-US" sz="3733" dirty="0">
                <a:latin typeface="+mn-lt"/>
              </a:rPr>
              <a:t>Multi-dimensional approach ?</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640815" y="1605810"/>
            <a:ext cx="10910369" cy="4351339"/>
          </a:xfrm>
        </p:spPr>
        <p:txBody>
          <a:bodyPr>
            <a:normAutofit/>
          </a:bodyPr>
          <a:lstStyle/>
          <a:p>
            <a:pPr marL="0" indent="0">
              <a:spcBef>
                <a:spcPts val="400"/>
              </a:spcBef>
              <a:spcAft>
                <a:spcPts val="400"/>
              </a:spcAft>
              <a:buNone/>
              <a:tabLst>
                <a:tab pos="584185" algn="l"/>
              </a:tabLst>
            </a:pPr>
            <a:r>
              <a:rPr lang="en-US" sz="1800" b="1" dirty="0">
                <a:cs typeface="Calibri" panose="020F0502020204030204" pitchFamily="34" charset="0"/>
              </a:rPr>
              <a:t>Netherlands approach looks at the </a:t>
            </a:r>
            <a:r>
              <a:rPr lang="en-US" sz="1800" b="1" dirty="0" err="1">
                <a:cs typeface="Calibri" panose="020F0502020204030204" pitchFamily="34" charset="0"/>
              </a:rPr>
              <a:t>classfication</a:t>
            </a:r>
            <a:r>
              <a:rPr lang="en-US" sz="1800" b="1" dirty="0">
                <a:cs typeface="Calibri" panose="020F0502020204030204" pitchFamily="34" charset="0"/>
              </a:rPr>
              <a:t> topic as a single sided problem</a:t>
            </a:r>
            <a:br>
              <a:rPr lang="en-US" sz="1800" b="1" dirty="0">
                <a:cs typeface="Calibri" panose="020F0502020204030204" pitchFamily="34" charset="0"/>
              </a:rPr>
            </a:br>
            <a:r>
              <a:rPr lang="en-US" sz="1800" b="1" dirty="0">
                <a:cs typeface="Calibri" panose="020F0502020204030204" pitchFamily="34" charset="0"/>
              </a:rPr>
              <a:t> =&gt; with a further subsidiary exception based on tax residency </a:t>
            </a:r>
            <a:br>
              <a:rPr lang="en-US" sz="1800" b="1" dirty="0">
                <a:cs typeface="Calibri" panose="020F0502020204030204" pitchFamily="34" charset="0"/>
              </a:rPr>
            </a:br>
            <a:r>
              <a:rPr lang="en-US" sz="1800" b="1" dirty="0">
                <a:cs typeface="Calibri" panose="020F0502020204030204" pitchFamily="34" charset="0"/>
              </a:rPr>
              <a:t>	classification of a non-resident entity (approaches 1 and 3): looking for symmetry</a:t>
            </a:r>
            <a:br>
              <a:rPr lang="en-US" sz="1800" b="1" dirty="0">
                <a:cs typeface="Calibri" panose="020F0502020204030204" pitchFamily="34" charset="0"/>
              </a:rPr>
            </a:br>
            <a:r>
              <a:rPr lang="en-US" sz="1800" b="1" dirty="0">
                <a:cs typeface="Calibri" panose="020F0502020204030204" pitchFamily="34" charset="0"/>
              </a:rPr>
              <a:t>	classification of a resident entity (approach 2): looking for the fixed method</a:t>
            </a:r>
          </a:p>
          <a:p>
            <a:pPr marL="0" indent="0">
              <a:spcBef>
                <a:spcPts val="400"/>
              </a:spcBef>
              <a:spcAft>
                <a:spcPts val="400"/>
              </a:spcAft>
              <a:buNone/>
              <a:tabLst>
                <a:tab pos="584185" algn="l"/>
              </a:tabLst>
            </a:pPr>
            <a:r>
              <a:rPr lang="en-US" sz="1800" b="1" dirty="0">
                <a:cs typeface="Calibri" panose="020F0502020204030204" pitchFamily="34" charset="0"/>
              </a:rPr>
              <a:t>        </a:t>
            </a:r>
            <a:r>
              <a:rPr lang="en-US" sz="1800" b="1" dirty="0">
                <a:cs typeface="Calibri" panose="020F0502020204030204" pitchFamily="34" charset="0"/>
                <a:sym typeface="Wingdings" panose="05000000000000000000" pitchFamily="2" charset="2"/>
              </a:rPr>
              <a:t> when combined with a treaty analysis : </a:t>
            </a:r>
          </a:p>
          <a:p>
            <a:pPr marL="0" indent="0">
              <a:spcBef>
                <a:spcPts val="400"/>
              </a:spcBef>
              <a:spcAft>
                <a:spcPts val="400"/>
              </a:spcAft>
              <a:buNone/>
              <a:tabLst>
                <a:tab pos="584185" algn="l"/>
              </a:tabLst>
            </a:pPr>
            <a:r>
              <a:rPr lang="en-US" sz="1800" b="1" dirty="0">
                <a:cs typeface="Calibri" panose="020F0502020204030204" pitchFamily="34" charset="0"/>
                <a:sym typeface="Wingdings" panose="05000000000000000000" pitchFamily="2" charset="2"/>
              </a:rPr>
              <a:t>			foreign approaches 2 and 3 are to be recognized for the applicability of a treaty</a:t>
            </a:r>
            <a:br>
              <a:rPr lang="en-US" sz="1800" b="1" dirty="0">
                <a:cs typeface="Calibri" panose="020F0502020204030204" pitchFamily="34" charset="0"/>
                <a:sym typeface="Wingdings" panose="05000000000000000000" pitchFamily="2" charset="2"/>
              </a:rPr>
            </a:br>
            <a:r>
              <a:rPr lang="en-US" sz="1800" b="1" dirty="0">
                <a:cs typeface="Calibri" panose="020F0502020204030204" pitchFamily="34" charset="0"/>
                <a:sym typeface="Wingdings" panose="05000000000000000000" pitchFamily="2" charset="2"/>
              </a:rPr>
              <a:t>			approach 1 however is not binding for other countries</a:t>
            </a:r>
            <a:br>
              <a:rPr lang="en-US" sz="1800" b="1" dirty="0">
                <a:cs typeface="Calibri" panose="020F0502020204030204" pitchFamily="34" charset="0"/>
              </a:rPr>
            </a:br>
            <a:endParaRPr lang="en-US" sz="1800" b="1" dirty="0">
              <a:cs typeface="Calibri" panose="020F0502020204030204" pitchFamily="34" charset="0"/>
            </a:endParaRPr>
          </a:p>
          <a:p>
            <a:pPr marL="0" indent="0">
              <a:spcBef>
                <a:spcPts val="400"/>
              </a:spcBef>
              <a:spcAft>
                <a:spcPts val="400"/>
              </a:spcAft>
              <a:buNone/>
              <a:tabLst>
                <a:tab pos="584185" algn="l"/>
              </a:tabLst>
            </a:pPr>
            <a:br>
              <a:rPr lang="en-US" sz="1800" b="1" dirty="0">
                <a:cs typeface="Calibri" panose="020F0502020204030204" pitchFamily="34" charset="0"/>
                <a:sym typeface="Wingdings" panose="05000000000000000000" pitchFamily="2" charset="2"/>
              </a:rPr>
            </a:br>
            <a:r>
              <a:rPr lang="en-US" sz="1800" b="1" dirty="0">
                <a:cs typeface="Calibri" panose="020F0502020204030204" pitchFamily="34" charset="0"/>
                <a:sym typeface="Wingdings" panose="05000000000000000000" pitchFamily="2" charset="2"/>
              </a:rPr>
              <a:t>Belgian approach has no clear legal rules (mostly rulings from the tax administration)</a:t>
            </a:r>
            <a:br>
              <a:rPr lang="en-US" sz="1800" b="1" dirty="0">
                <a:cs typeface="Calibri" panose="020F0502020204030204" pitchFamily="34" charset="0"/>
                <a:sym typeface="Wingdings" panose="05000000000000000000" pitchFamily="2" charset="2"/>
              </a:rPr>
            </a:br>
            <a:r>
              <a:rPr lang="en-US" sz="1800" b="1" dirty="0">
                <a:cs typeface="Calibri" panose="020F0502020204030204" pitchFamily="34" charset="0"/>
                <a:sym typeface="Wingdings" panose="05000000000000000000" pitchFamily="2" charset="2"/>
              </a:rPr>
              <a:t>	Legal texts essentially look at ‘legal personality’, as determined under applicable corporate law</a:t>
            </a:r>
            <a:br>
              <a:rPr lang="en-US" sz="1800" b="1" dirty="0">
                <a:cs typeface="Calibri" panose="020F0502020204030204" pitchFamily="34" charset="0"/>
                <a:sym typeface="Wingdings" panose="05000000000000000000" pitchFamily="2" charset="2"/>
              </a:rPr>
            </a:br>
            <a:r>
              <a:rPr lang="en-US" sz="1800" b="1" dirty="0">
                <a:cs typeface="Calibri" panose="020F0502020204030204" pitchFamily="34" charset="0"/>
                <a:sym typeface="Wingdings" panose="05000000000000000000" pitchFamily="2" charset="2"/>
              </a:rPr>
              <a:t>	=&gt; 1 single criterion,  </a:t>
            </a:r>
            <a:br>
              <a:rPr lang="en-US" sz="1800" b="1" dirty="0">
                <a:cs typeface="Calibri" panose="020F0502020204030204" pitchFamily="34" charset="0"/>
                <a:sym typeface="Wingdings" panose="05000000000000000000" pitchFamily="2" charset="2"/>
              </a:rPr>
            </a:br>
            <a:r>
              <a:rPr lang="en-US" sz="1800" b="1" dirty="0">
                <a:cs typeface="Calibri" panose="020F0502020204030204" pitchFamily="34" charset="0"/>
                <a:sym typeface="Wingdings" panose="05000000000000000000" pitchFamily="2" charset="2"/>
              </a:rPr>
              <a:t>		but additional separately taxable entities for approaches 1 and 2 (not mentioned for step 3) </a:t>
            </a:r>
            <a:endParaRPr lang="en-US" sz="1800"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8461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1B4D7-25A4-784E-D516-B4069EF66F84}"/>
              </a:ext>
            </a:extLst>
          </p:cNvPr>
          <p:cNvSpPr>
            <a:spLocks noGrp="1"/>
          </p:cNvSpPr>
          <p:nvPr>
            <p:ph type="title"/>
          </p:nvPr>
        </p:nvSpPr>
        <p:spPr>
          <a:xfrm>
            <a:off x="667340" y="0"/>
            <a:ext cx="11039572" cy="1325563"/>
          </a:xfrm>
        </p:spPr>
        <p:txBody>
          <a:bodyPr/>
          <a:lstStyle/>
          <a:p>
            <a:r>
              <a:rPr lang="nl-BE" dirty="0" err="1"/>
              <a:t>Classification</a:t>
            </a:r>
            <a:r>
              <a:rPr lang="nl-BE" dirty="0"/>
              <a:t> of a Dutch CV in Belgium</a:t>
            </a:r>
            <a:endParaRPr lang="nl-NL" dirty="0"/>
          </a:p>
        </p:txBody>
      </p:sp>
      <p:sp>
        <p:nvSpPr>
          <p:cNvPr id="5" name="Tekstvak 4">
            <a:extLst>
              <a:ext uri="{FF2B5EF4-FFF2-40B4-BE49-F238E27FC236}">
                <a16:creationId xmlns:a16="http://schemas.microsoft.com/office/drawing/2014/main" id="{10A1AE7B-E582-1CD8-8BFE-9A93E86D0A8B}"/>
              </a:ext>
            </a:extLst>
          </p:cNvPr>
          <p:cNvSpPr txBox="1"/>
          <p:nvPr/>
        </p:nvSpPr>
        <p:spPr>
          <a:xfrm>
            <a:off x="1290630" y="3500818"/>
            <a:ext cx="13206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Belgium is </a:t>
            </a:r>
            <a:b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source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FE111235-8666-1DFD-8239-640937482AE8}"/>
              </a:ext>
            </a:extLst>
          </p:cNvPr>
          <p:cNvPicPr>
            <a:picLocks noChangeAspect="1"/>
          </p:cNvPicPr>
          <p:nvPr/>
        </p:nvPicPr>
        <p:blipFill>
          <a:blip r:embed="rId2"/>
          <a:stretch>
            <a:fillRect/>
          </a:stretch>
        </p:blipFill>
        <p:spPr>
          <a:xfrm>
            <a:off x="1767381" y="4116370"/>
            <a:ext cx="522703" cy="522703"/>
          </a:xfrm>
          <a:prstGeom prst="rect">
            <a:avLst/>
          </a:prstGeom>
        </p:spPr>
      </p:pic>
      <p:sp>
        <p:nvSpPr>
          <p:cNvPr id="7" name="Tekstvak 6">
            <a:extLst>
              <a:ext uri="{FF2B5EF4-FFF2-40B4-BE49-F238E27FC236}">
                <a16:creationId xmlns:a16="http://schemas.microsoft.com/office/drawing/2014/main" id="{77180C1A-F8A0-3092-A18E-EB0A6E694757}"/>
              </a:ext>
            </a:extLst>
          </p:cNvPr>
          <p:cNvSpPr txBox="1"/>
          <p:nvPr/>
        </p:nvSpPr>
        <p:spPr>
          <a:xfrm>
            <a:off x="5567052" y="2499288"/>
            <a:ext cx="1240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Entity</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48F7BF75-612D-5EBB-8A12-FC2957415F38}"/>
              </a:ext>
            </a:extLst>
          </p:cNvPr>
          <p:cNvPicPr>
            <a:picLocks noChangeAspect="1"/>
          </p:cNvPicPr>
          <p:nvPr/>
        </p:nvPicPr>
        <p:blipFill>
          <a:blip r:embed="rId3"/>
          <a:stretch>
            <a:fillRect/>
          </a:stretch>
        </p:blipFill>
        <p:spPr>
          <a:xfrm>
            <a:off x="5498161" y="2829558"/>
            <a:ext cx="1355972" cy="559484"/>
          </a:xfrm>
          <a:prstGeom prst="rect">
            <a:avLst/>
          </a:prstGeom>
        </p:spPr>
      </p:pic>
      <p:pic>
        <p:nvPicPr>
          <p:cNvPr id="9" name="Afbeelding 8">
            <a:extLst>
              <a:ext uri="{FF2B5EF4-FFF2-40B4-BE49-F238E27FC236}">
                <a16:creationId xmlns:a16="http://schemas.microsoft.com/office/drawing/2014/main" id="{B9C8AA8E-ABA9-D0B8-8447-4C63FACC72ED}"/>
              </a:ext>
            </a:extLst>
          </p:cNvPr>
          <p:cNvPicPr>
            <a:picLocks noChangeAspect="1"/>
          </p:cNvPicPr>
          <p:nvPr/>
        </p:nvPicPr>
        <p:blipFill>
          <a:blip r:embed="rId4"/>
          <a:stretch>
            <a:fillRect/>
          </a:stretch>
        </p:blipFill>
        <p:spPr>
          <a:xfrm>
            <a:off x="9622419" y="4228619"/>
            <a:ext cx="969498" cy="646332"/>
          </a:xfrm>
          <a:prstGeom prst="rect">
            <a:avLst/>
          </a:prstGeom>
        </p:spPr>
      </p:pic>
      <p:sp>
        <p:nvSpPr>
          <p:cNvPr id="10" name="Tekstvak 9">
            <a:extLst>
              <a:ext uri="{FF2B5EF4-FFF2-40B4-BE49-F238E27FC236}">
                <a16:creationId xmlns:a16="http://schemas.microsoft.com/office/drawing/2014/main" id="{5BFADB91-C94A-F400-ECC8-3C3DEA12CE48}"/>
              </a:ext>
            </a:extLst>
          </p:cNvPr>
          <p:cNvSpPr txBox="1"/>
          <p:nvPr/>
        </p:nvSpPr>
        <p:spPr>
          <a:xfrm>
            <a:off x="9256423" y="3582288"/>
            <a:ext cx="17014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Residence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 </a:t>
            </a:r>
            <a:b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of partner(s)</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Rechte verbindingslijn met pijl 11">
            <a:extLst>
              <a:ext uri="{FF2B5EF4-FFF2-40B4-BE49-F238E27FC236}">
                <a16:creationId xmlns:a16="http://schemas.microsoft.com/office/drawing/2014/main" id="{C599FDA5-0E11-6C69-2BA7-B4925FCA8157}"/>
              </a:ext>
            </a:extLst>
          </p:cNvPr>
          <p:cNvCxnSpPr>
            <a:cxnSpLocks/>
          </p:cNvCxnSpPr>
          <p:nvPr/>
        </p:nvCxnSpPr>
        <p:spPr>
          <a:xfrm flipV="1">
            <a:off x="2559477" y="2891555"/>
            <a:ext cx="2858538" cy="1187140"/>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6F549F57-338B-E01F-7110-B1785BE1916A}"/>
              </a:ext>
            </a:extLst>
          </p:cNvPr>
          <p:cNvCxnSpPr>
            <a:cxnSpLocks/>
          </p:cNvCxnSpPr>
          <p:nvPr/>
        </p:nvCxnSpPr>
        <p:spPr>
          <a:xfrm flipH="1" flipV="1">
            <a:off x="6807200" y="2937164"/>
            <a:ext cx="2318327" cy="968289"/>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4790E81C-4AC6-15AE-95C6-CD2D82193A23}"/>
              </a:ext>
            </a:extLst>
          </p:cNvPr>
          <p:cNvPicPr>
            <a:picLocks noChangeAspect="1"/>
          </p:cNvPicPr>
          <p:nvPr/>
        </p:nvPicPr>
        <p:blipFill>
          <a:blip r:embed="rId5"/>
          <a:stretch>
            <a:fillRect/>
          </a:stretch>
        </p:blipFill>
        <p:spPr>
          <a:xfrm>
            <a:off x="3656574" y="3520258"/>
            <a:ext cx="664344" cy="664344"/>
          </a:xfrm>
          <a:prstGeom prst="rect">
            <a:avLst/>
          </a:prstGeom>
        </p:spPr>
      </p:pic>
      <p:cxnSp>
        <p:nvCxnSpPr>
          <p:cNvPr id="22" name="Rechte verbindingslijn met pijl 21">
            <a:extLst>
              <a:ext uri="{FF2B5EF4-FFF2-40B4-BE49-F238E27FC236}">
                <a16:creationId xmlns:a16="http://schemas.microsoft.com/office/drawing/2014/main" id="{60841BCF-D861-34BB-B346-ECE995C8246A}"/>
              </a:ext>
            </a:extLst>
          </p:cNvPr>
          <p:cNvCxnSpPr/>
          <p:nvPr/>
        </p:nvCxnSpPr>
        <p:spPr>
          <a:xfrm flipH="1" flipV="1">
            <a:off x="3231903" y="4147281"/>
            <a:ext cx="611300" cy="4439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729E30F5-EB04-8B0C-8D8A-4ECB5491523C}"/>
              </a:ext>
            </a:extLst>
          </p:cNvPr>
          <p:cNvSpPr txBox="1"/>
          <p:nvPr/>
        </p:nvSpPr>
        <p:spPr>
          <a:xfrm>
            <a:off x="3197491" y="4244427"/>
            <a:ext cx="301686" cy="369332"/>
          </a:xfrm>
          <a:prstGeom prst="rect">
            <a:avLst/>
          </a:prstGeom>
          <a:noFill/>
        </p:spPr>
        <p:txBody>
          <a:bodyPr wrap="none" rtlCol="0">
            <a:spAutoFit/>
          </a:bodyPr>
          <a:lstStyle/>
          <a:p>
            <a:r>
              <a:rPr lang="nl-BE" dirty="0">
                <a:solidFill>
                  <a:schemeClr val="bg1"/>
                </a:solidFill>
              </a:rPr>
              <a:t>1</a:t>
            </a:r>
            <a:endParaRPr lang="nl-NL" dirty="0">
              <a:solidFill>
                <a:schemeClr val="bg1"/>
              </a:solidFill>
            </a:endParaRPr>
          </a:p>
        </p:txBody>
      </p:sp>
      <p:sp>
        <p:nvSpPr>
          <p:cNvPr id="4" name="Tekstvak 3">
            <a:extLst>
              <a:ext uri="{FF2B5EF4-FFF2-40B4-BE49-F238E27FC236}">
                <a16:creationId xmlns:a16="http://schemas.microsoft.com/office/drawing/2014/main" id="{EC5F1880-0EAF-6E81-2EC2-556DEDDBE8F3}"/>
              </a:ext>
            </a:extLst>
          </p:cNvPr>
          <p:cNvSpPr txBox="1"/>
          <p:nvPr/>
        </p:nvSpPr>
        <p:spPr>
          <a:xfrm>
            <a:off x="883498" y="4647391"/>
            <a:ext cx="4410887" cy="1200329"/>
          </a:xfrm>
          <a:prstGeom prst="rect">
            <a:avLst/>
          </a:prstGeom>
          <a:noFill/>
        </p:spPr>
        <p:txBody>
          <a:bodyPr wrap="none" rtlCol="0">
            <a:spAutoFit/>
          </a:bodyPr>
          <a:lstStyle/>
          <a:p>
            <a:pPr algn="ctr"/>
            <a:r>
              <a:rPr lang="nl-BE" dirty="0">
                <a:solidFill>
                  <a:schemeClr val="bg1"/>
                </a:solidFill>
              </a:rPr>
              <a:t>Art. 227, 2° ITC 1992</a:t>
            </a:r>
            <a:br>
              <a:rPr lang="nl-BE" dirty="0">
                <a:solidFill>
                  <a:schemeClr val="bg1"/>
                </a:solidFill>
              </a:rPr>
            </a:br>
            <a:r>
              <a:rPr lang="nl-BE" dirty="0">
                <a:solidFill>
                  <a:schemeClr val="bg1"/>
                </a:solidFill>
              </a:rPr>
              <a:t>=&gt; </a:t>
            </a:r>
            <a:r>
              <a:rPr lang="nl-BE" dirty="0" err="1">
                <a:solidFill>
                  <a:schemeClr val="bg1"/>
                </a:solidFill>
              </a:rPr>
              <a:t>separately</a:t>
            </a:r>
            <a:r>
              <a:rPr lang="nl-BE" dirty="0">
                <a:solidFill>
                  <a:schemeClr val="bg1"/>
                </a:solidFill>
              </a:rPr>
              <a:t> </a:t>
            </a:r>
            <a:r>
              <a:rPr lang="nl-BE" dirty="0" err="1">
                <a:solidFill>
                  <a:schemeClr val="bg1"/>
                </a:solidFill>
              </a:rPr>
              <a:t>taxable</a:t>
            </a:r>
            <a:r>
              <a:rPr lang="nl-BE" dirty="0">
                <a:solidFill>
                  <a:schemeClr val="bg1"/>
                </a:solidFill>
              </a:rPr>
              <a:t> on </a:t>
            </a:r>
            <a:br>
              <a:rPr lang="nl-BE" dirty="0">
                <a:solidFill>
                  <a:schemeClr val="bg1"/>
                </a:solidFill>
              </a:rPr>
            </a:br>
            <a:r>
              <a:rPr lang="nl-BE" dirty="0">
                <a:solidFill>
                  <a:schemeClr val="bg1"/>
                </a:solidFill>
              </a:rPr>
              <a:t>     </a:t>
            </a:r>
            <a:r>
              <a:rPr lang="nl-BE" dirty="0" err="1">
                <a:solidFill>
                  <a:schemeClr val="bg1"/>
                </a:solidFill>
              </a:rPr>
              <a:t>its</a:t>
            </a:r>
            <a:r>
              <a:rPr lang="nl-BE" dirty="0">
                <a:solidFill>
                  <a:schemeClr val="bg1"/>
                </a:solidFill>
              </a:rPr>
              <a:t> </a:t>
            </a:r>
            <a:r>
              <a:rPr lang="nl-BE" dirty="0" err="1">
                <a:solidFill>
                  <a:schemeClr val="bg1"/>
                </a:solidFill>
              </a:rPr>
              <a:t>Belgian</a:t>
            </a:r>
            <a:r>
              <a:rPr lang="nl-BE" dirty="0">
                <a:solidFill>
                  <a:schemeClr val="bg1"/>
                </a:solidFill>
              </a:rPr>
              <a:t> </a:t>
            </a:r>
            <a:r>
              <a:rPr lang="nl-BE" dirty="0" err="1">
                <a:solidFill>
                  <a:schemeClr val="bg1"/>
                </a:solidFill>
              </a:rPr>
              <a:t>income</a:t>
            </a:r>
            <a:r>
              <a:rPr lang="nl-BE" dirty="0">
                <a:solidFill>
                  <a:schemeClr val="bg1"/>
                </a:solidFill>
              </a:rPr>
              <a:t>,</a:t>
            </a:r>
            <a:br>
              <a:rPr lang="nl-BE" dirty="0">
                <a:solidFill>
                  <a:schemeClr val="bg1"/>
                </a:solidFill>
              </a:rPr>
            </a:br>
            <a:r>
              <a:rPr lang="nl-BE" dirty="0" err="1">
                <a:solidFill>
                  <a:schemeClr val="bg1"/>
                </a:solidFill>
              </a:rPr>
              <a:t>if</a:t>
            </a:r>
            <a:r>
              <a:rPr lang="nl-BE" dirty="0">
                <a:solidFill>
                  <a:schemeClr val="bg1"/>
                </a:solidFill>
              </a:rPr>
              <a:t> </a:t>
            </a:r>
            <a:r>
              <a:rPr lang="nl-BE" dirty="0" err="1">
                <a:solidFill>
                  <a:schemeClr val="bg1"/>
                </a:solidFill>
              </a:rPr>
              <a:t>comparable</a:t>
            </a:r>
            <a:r>
              <a:rPr lang="nl-BE" dirty="0">
                <a:solidFill>
                  <a:schemeClr val="bg1"/>
                </a:solidFill>
              </a:rPr>
              <a:t> </a:t>
            </a:r>
            <a:r>
              <a:rPr lang="nl-BE" dirty="0" err="1">
                <a:solidFill>
                  <a:schemeClr val="bg1"/>
                </a:solidFill>
              </a:rPr>
              <a:t>with</a:t>
            </a:r>
            <a:r>
              <a:rPr lang="nl-BE" dirty="0">
                <a:solidFill>
                  <a:schemeClr val="bg1"/>
                </a:solidFill>
              </a:rPr>
              <a:t> a </a:t>
            </a:r>
            <a:r>
              <a:rPr lang="nl-BE" dirty="0" err="1">
                <a:solidFill>
                  <a:schemeClr val="bg1"/>
                </a:solidFill>
              </a:rPr>
              <a:t>Belgian</a:t>
            </a:r>
            <a:r>
              <a:rPr lang="nl-BE" dirty="0">
                <a:solidFill>
                  <a:schemeClr val="bg1"/>
                </a:solidFill>
              </a:rPr>
              <a:t> “vennootschap”</a:t>
            </a:r>
            <a:endParaRPr lang="nl-NL" dirty="0">
              <a:solidFill>
                <a:schemeClr val="bg1"/>
              </a:solidFill>
            </a:endParaRPr>
          </a:p>
        </p:txBody>
      </p:sp>
      <p:sp>
        <p:nvSpPr>
          <p:cNvPr id="14" name="Tekstvak 13">
            <a:extLst>
              <a:ext uri="{FF2B5EF4-FFF2-40B4-BE49-F238E27FC236}">
                <a16:creationId xmlns:a16="http://schemas.microsoft.com/office/drawing/2014/main" id="{4E33E428-F3D5-9656-554B-FBDD484151E1}"/>
              </a:ext>
            </a:extLst>
          </p:cNvPr>
          <p:cNvSpPr txBox="1"/>
          <p:nvPr/>
        </p:nvSpPr>
        <p:spPr>
          <a:xfrm>
            <a:off x="668211" y="1554156"/>
            <a:ext cx="7390934" cy="400110"/>
          </a:xfrm>
          <a:prstGeom prst="rect">
            <a:avLst/>
          </a:prstGeom>
          <a:noFill/>
        </p:spPr>
        <p:txBody>
          <a:bodyPr wrap="none" rtlCol="0">
            <a:spAutoFit/>
          </a:bodyPr>
          <a:lstStyle/>
          <a:p>
            <a:r>
              <a:rPr lang="nl-BE" sz="2000" dirty="0">
                <a:solidFill>
                  <a:schemeClr val="bg1"/>
                </a:solidFill>
              </a:rPr>
              <a:t>A Dutch CV, </a:t>
            </a:r>
            <a:r>
              <a:rPr lang="nl-BE" sz="2000" dirty="0" err="1">
                <a:solidFill>
                  <a:schemeClr val="bg1"/>
                </a:solidFill>
              </a:rPr>
              <a:t>established</a:t>
            </a:r>
            <a:r>
              <a:rPr lang="nl-BE" sz="2000" dirty="0">
                <a:solidFill>
                  <a:schemeClr val="bg1"/>
                </a:solidFill>
              </a:rPr>
              <a:t> in </a:t>
            </a:r>
            <a:r>
              <a:rPr lang="nl-BE" sz="2000" dirty="0" err="1">
                <a:solidFill>
                  <a:schemeClr val="bg1"/>
                </a:solidFill>
              </a:rPr>
              <a:t>the</a:t>
            </a:r>
            <a:r>
              <a:rPr lang="nl-BE" sz="2000" dirty="0">
                <a:solidFill>
                  <a:schemeClr val="bg1"/>
                </a:solidFill>
              </a:rPr>
              <a:t> Netherlands, </a:t>
            </a:r>
            <a:r>
              <a:rPr lang="nl-BE" sz="2000" dirty="0" err="1">
                <a:solidFill>
                  <a:schemeClr val="bg1"/>
                </a:solidFill>
              </a:rPr>
              <a:t>obtaining</a:t>
            </a:r>
            <a:r>
              <a:rPr lang="nl-BE" sz="2000" dirty="0">
                <a:solidFill>
                  <a:schemeClr val="bg1"/>
                </a:solidFill>
              </a:rPr>
              <a:t> </a:t>
            </a:r>
            <a:r>
              <a:rPr lang="nl-BE" sz="2000" dirty="0" err="1">
                <a:solidFill>
                  <a:schemeClr val="bg1"/>
                </a:solidFill>
              </a:rPr>
              <a:t>Belgian</a:t>
            </a:r>
            <a:r>
              <a:rPr lang="nl-BE" sz="2000" dirty="0">
                <a:solidFill>
                  <a:schemeClr val="bg1"/>
                </a:solidFill>
              </a:rPr>
              <a:t> </a:t>
            </a:r>
            <a:r>
              <a:rPr lang="nl-BE" sz="2000" dirty="0" err="1">
                <a:solidFill>
                  <a:schemeClr val="bg1"/>
                </a:solidFill>
              </a:rPr>
              <a:t>income</a:t>
            </a:r>
            <a:endParaRPr lang="nl-NL" sz="2000" dirty="0">
              <a:solidFill>
                <a:schemeClr val="bg1"/>
              </a:solidFill>
            </a:endParaRPr>
          </a:p>
        </p:txBody>
      </p:sp>
      <p:pic>
        <p:nvPicPr>
          <p:cNvPr id="16" name="Afbeelding 15">
            <a:extLst>
              <a:ext uri="{FF2B5EF4-FFF2-40B4-BE49-F238E27FC236}">
                <a16:creationId xmlns:a16="http://schemas.microsoft.com/office/drawing/2014/main" id="{05624DC4-942F-09B5-0E37-3AC678A2AE34}"/>
              </a:ext>
            </a:extLst>
          </p:cNvPr>
          <p:cNvPicPr>
            <a:picLocks noChangeAspect="1"/>
          </p:cNvPicPr>
          <p:nvPr/>
        </p:nvPicPr>
        <p:blipFill>
          <a:blip r:embed="rId6"/>
          <a:stretch>
            <a:fillRect/>
          </a:stretch>
        </p:blipFill>
        <p:spPr>
          <a:xfrm>
            <a:off x="1484297" y="2837447"/>
            <a:ext cx="841321" cy="682811"/>
          </a:xfrm>
          <a:prstGeom prst="rect">
            <a:avLst/>
          </a:prstGeom>
        </p:spPr>
      </p:pic>
    </p:spTree>
    <p:extLst>
      <p:ext uri="{BB962C8B-B14F-4D97-AF65-F5344CB8AC3E}">
        <p14:creationId xmlns:p14="http://schemas.microsoft.com/office/powerpoint/2010/main" val="25489424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1B4D7-25A4-784E-D516-B4069EF66F84}"/>
              </a:ext>
            </a:extLst>
          </p:cNvPr>
          <p:cNvSpPr>
            <a:spLocks noGrp="1"/>
          </p:cNvSpPr>
          <p:nvPr>
            <p:ph type="title"/>
          </p:nvPr>
        </p:nvSpPr>
        <p:spPr>
          <a:xfrm>
            <a:off x="667340" y="0"/>
            <a:ext cx="11039572" cy="1325563"/>
          </a:xfrm>
        </p:spPr>
        <p:txBody>
          <a:bodyPr/>
          <a:lstStyle/>
          <a:p>
            <a:r>
              <a:rPr lang="nl-BE" dirty="0" err="1"/>
              <a:t>Classification</a:t>
            </a:r>
            <a:r>
              <a:rPr lang="nl-BE" dirty="0"/>
              <a:t> of a Dutch CV in Belgium</a:t>
            </a:r>
            <a:endParaRPr lang="nl-NL" dirty="0"/>
          </a:p>
        </p:txBody>
      </p:sp>
      <p:sp>
        <p:nvSpPr>
          <p:cNvPr id="5" name="Tekstvak 4">
            <a:extLst>
              <a:ext uri="{FF2B5EF4-FFF2-40B4-BE49-F238E27FC236}">
                <a16:creationId xmlns:a16="http://schemas.microsoft.com/office/drawing/2014/main" id="{10A1AE7B-E582-1CD8-8BFE-9A93E86D0A8B}"/>
              </a:ext>
            </a:extLst>
          </p:cNvPr>
          <p:cNvSpPr txBox="1"/>
          <p:nvPr/>
        </p:nvSpPr>
        <p:spPr>
          <a:xfrm>
            <a:off x="1290630" y="3690002"/>
            <a:ext cx="13206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Belgium is </a:t>
            </a:r>
            <a:b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source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FE111235-8666-1DFD-8239-640937482AE8}"/>
              </a:ext>
            </a:extLst>
          </p:cNvPr>
          <p:cNvPicPr>
            <a:picLocks noChangeAspect="1"/>
          </p:cNvPicPr>
          <p:nvPr/>
        </p:nvPicPr>
        <p:blipFill>
          <a:blip r:embed="rId2"/>
          <a:stretch>
            <a:fillRect/>
          </a:stretch>
        </p:blipFill>
        <p:spPr>
          <a:xfrm>
            <a:off x="1767381" y="4305554"/>
            <a:ext cx="522703" cy="522703"/>
          </a:xfrm>
          <a:prstGeom prst="rect">
            <a:avLst/>
          </a:prstGeom>
        </p:spPr>
      </p:pic>
      <p:sp>
        <p:nvSpPr>
          <p:cNvPr id="7" name="Tekstvak 6">
            <a:extLst>
              <a:ext uri="{FF2B5EF4-FFF2-40B4-BE49-F238E27FC236}">
                <a16:creationId xmlns:a16="http://schemas.microsoft.com/office/drawing/2014/main" id="{77180C1A-F8A0-3092-A18E-EB0A6E694757}"/>
              </a:ext>
            </a:extLst>
          </p:cNvPr>
          <p:cNvSpPr txBox="1"/>
          <p:nvPr/>
        </p:nvSpPr>
        <p:spPr>
          <a:xfrm>
            <a:off x="5567052" y="2688472"/>
            <a:ext cx="1240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Entity</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48F7BF75-612D-5EBB-8A12-FC2957415F38}"/>
              </a:ext>
            </a:extLst>
          </p:cNvPr>
          <p:cNvPicPr>
            <a:picLocks noChangeAspect="1"/>
          </p:cNvPicPr>
          <p:nvPr/>
        </p:nvPicPr>
        <p:blipFill>
          <a:blip r:embed="rId3"/>
          <a:stretch>
            <a:fillRect/>
          </a:stretch>
        </p:blipFill>
        <p:spPr>
          <a:xfrm>
            <a:off x="5498161" y="3018742"/>
            <a:ext cx="1355972" cy="559484"/>
          </a:xfrm>
          <a:prstGeom prst="rect">
            <a:avLst/>
          </a:prstGeom>
        </p:spPr>
      </p:pic>
      <p:pic>
        <p:nvPicPr>
          <p:cNvPr id="9" name="Afbeelding 8">
            <a:extLst>
              <a:ext uri="{FF2B5EF4-FFF2-40B4-BE49-F238E27FC236}">
                <a16:creationId xmlns:a16="http://schemas.microsoft.com/office/drawing/2014/main" id="{B9C8AA8E-ABA9-D0B8-8447-4C63FACC72ED}"/>
              </a:ext>
            </a:extLst>
          </p:cNvPr>
          <p:cNvPicPr>
            <a:picLocks noChangeAspect="1"/>
          </p:cNvPicPr>
          <p:nvPr/>
        </p:nvPicPr>
        <p:blipFill>
          <a:blip r:embed="rId4"/>
          <a:stretch>
            <a:fillRect/>
          </a:stretch>
        </p:blipFill>
        <p:spPr>
          <a:xfrm>
            <a:off x="9622419" y="4417803"/>
            <a:ext cx="969498" cy="646332"/>
          </a:xfrm>
          <a:prstGeom prst="rect">
            <a:avLst/>
          </a:prstGeom>
        </p:spPr>
      </p:pic>
      <p:sp>
        <p:nvSpPr>
          <p:cNvPr id="10" name="Tekstvak 9">
            <a:extLst>
              <a:ext uri="{FF2B5EF4-FFF2-40B4-BE49-F238E27FC236}">
                <a16:creationId xmlns:a16="http://schemas.microsoft.com/office/drawing/2014/main" id="{5BFADB91-C94A-F400-ECC8-3C3DEA12CE48}"/>
              </a:ext>
            </a:extLst>
          </p:cNvPr>
          <p:cNvSpPr txBox="1"/>
          <p:nvPr/>
        </p:nvSpPr>
        <p:spPr>
          <a:xfrm>
            <a:off x="9256423" y="3771472"/>
            <a:ext cx="17014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Residence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 </a:t>
            </a:r>
            <a:b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of partner(s)</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Rechte verbindingslijn met pijl 11">
            <a:extLst>
              <a:ext uri="{FF2B5EF4-FFF2-40B4-BE49-F238E27FC236}">
                <a16:creationId xmlns:a16="http://schemas.microsoft.com/office/drawing/2014/main" id="{C599FDA5-0E11-6C69-2BA7-B4925FCA8157}"/>
              </a:ext>
            </a:extLst>
          </p:cNvPr>
          <p:cNvCxnSpPr>
            <a:cxnSpLocks/>
          </p:cNvCxnSpPr>
          <p:nvPr/>
        </p:nvCxnSpPr>
        <p:spPr>
          <a:xfrm flipV="1">
            <a:off x="2559477" y="3080739"/>
            <a:ext cx="2858538" cy="1187140"/>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6F549F57-338B-E01F-7110-B1785BE1916A}"/>
              </a:ext>
            </a:extLst>
          </p:cNvPr>
          <p:cNvCxnSpPr>
            <a:cxnSpLocks/>
          </p:cNvCxnSpPr>
          <p:nvPr/>
        </p:nvCxnSpPr>
        <p:spPr>
          <a:xfrm flipH="1" flipV="1">
            <a:off x="6807200" y="3126348"/>
            <a:ext cx="2318327" cy="968289"/>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C5E4BA31-B566-1410-A528-AAA14D6161DD}"/>
              </a:ext>
            </a:extLst>
          </p:cNvPr>
          <p:cNvCxnSpPr>
            <a:cxnSpLocks/>
          </p:cNvCxnSpPr>
          <p:nvPr/>
        </p:nvCxnSpPr>
        <p:spPr>
          <a:xfrm flipV="1">
            <a:off x="6203106" y="3717184"/>
            <a:ext cx="0" cy="9685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F2888FE8-2ACD-4B2A-F1C8-588A39A1C7A6}"/>
              </a:ext>
            </a:extLst>
          </p:cNvPr>
          <p:cNvSpPr txBox="1"/>
          <p:nvPr/>
        </p:nvSpPr>
        <p:spPr>
          <a:xfrm>
            <a:off x="5890769" y="3717184"/>
            <a:ext cx="443676" cy="369332"/>
          </a:xfrm>
          <a:prstGeom prst="rect">
            <a:avLst/>
          </a:prstGeom>
          <a:noFill/>
        </p:spPr>
        <p:txBody>
          <a:bodyPr wrap="square">
            <a:spAutoFit/>
          </a:bodyPr>
          <a:lstStyle/>
          <a:p>
            <a:r>
              <a:rPr lang="nl-BE" dirty="0">
                <a:solidFill>
                  <a:schemeClr val="bg1"/>
                </a:solidFill>
              </a:rPr>
              <a:t>2</a:t>
            </a:r>
            <a:endParaRPr lang="nl-NL" dirty="0">
              <a:solidFill>
                <a:schemeClr val="bg1"/>
              </a:solidFill>
            </a:endParaRPr>
          </a:p>
        </p:txBody>
      </p:sp>
      <p:sp>
        <p:nvSpPr>
          <p:cNvPr id="14" name="Tekstvak 13">
            <a:extLst>
              <a:ext uri="{FF2B5EF4-FFF2-40B4-BE49-F238E27FC236}">
                <a16:creationId xmlns:a16="http://schemas.microsoft.com/office/drawing/2014/main" id="{4E33E428-F3D5-9656-554B-FBDD484151E1}"/>
              </a:ext>
            </a:extLst>
          </p:cNvPr>
          <p:cNvSpPr txBox="1"/>
          <p:nvPr/>
        </p:nvSpPr>
        <p:spPr>
          <a:xfrm>
            <a:off x="668211" y="1554156"/>
            <a:ext cx="6545895" cy="400110"/>
          </a:xfrm>
          <a:prstGeom prst="rect">
            <a:avLst/>
          </a:prstGeom>
          <a:noFill/>
        </p:spPr>
        <p:txBody>
          <a:bodyPr wrap="none" rtlCol="0">
            <a:spAutoFit/>
          </a:bodyPr>
          <a:lstStyle/>
          <a:p>
            <a:r>
              <a:rPr lang="nl-BE" sz="2000" dirty="0">
                <a:solidFill>
                  <a:schemeClr val="bg1"/>
                </a:solidFill>
              </a:rPr>
              <a:t>A Dutch CV, </a:t>
            </a:r>
            <a:r>
              <a:rPr lang="nl-BE" sz="2000" dirty="0" err="1">
                <a:solidFill>
                  <a:schemeClr val="bg1"/>
                </a:solidFill>
              </a:rPr>
              <a:t>established</a:t>
            </a:r>
            <a:r>
              <a:rPr lang="nl-BE" sz="2000" dirty="0">
                <a:solidFill>
                  <a:schemeClr val="bg1"/>
                </a:solidFill>
              </a:rPr>
              <a:t> in Belgium, </a:t>
            </a:r>
            <a:r>
              <a:rPr lang="nl-BE" sz="2000" dirty="0" err="1">
                <a:solidFill>
                  <a:schemeClr val="bg1"/>
                </a:solidFill>
              </a:rPr>
              <a:t>obtaining</a:t>
            </a:r>
            <a:r>
              <a:rPr lang="nl-BE" sz="2000" dirty="0">
                <a:solidFill>
                  <a:schemeClr val="bg1"/>
                </a:solidFill>
              </a:rPr>
              <a:t> </a:t>
            </a:r>
            <a:r>
              <a:rPr lang="nl-BE" sz="2000" dirty="0" err="1">
                <a:solidFill>
                  <a:schemeClr val="bg1"/>
                </a:solidFill>
              </a:rPr>
              <a:t>Belgian</a:t>
            </a:r>
            <a:r>
              <a:rPr lang="nl-BE" sz="2000" dirty="0">
                <a:solidFill>
                  <a:schemeClr val="bg1"/>
                </a:solidFill>
              </a:rPr>
              <a:t> </a:t>
            </a:r>
            <a:r>
              <a:rPr lang="nl-BE" sz="2000" dirty="0" err="1">
                <a:solidFill>
                  <a:schemeClr val="bg1"/>
                </a:solidFill>
              </a:rPr>
              <a:t>income</a:t>
            </a:r>
            <a:endParaRPr lang="nl-NL" sz="2000" dirty="0">
              <a:solidFill>
                <a:schemeClr val="bg1"/>
              </a:solidFill>
            </a:endParaRPr>
          </a:p>
        </p:txBody>
      </p:sp>
      <p:pic>
        <p:nvPicPr>
          <p:cNvPr id="16" name="Afbeelding 15">
            <a:extLst>
              <a:ext uri="{FF2B5EF4-FFF2-40B4-BE49-F238E27FC236}">
                <a16:creationId xmlns:a16="http://schemas.microsoft.com/office/drawing/2014/main" id="{05624DC4-942F-09B5-0E37-3AC678A2AE34}"/>
              </a:ext>
            </a:extLst>
          </p:cNvPr>
          <p:cNvPicPr>
            <a:picLocks noChangeAspect="1"/>
          </p:cNvPicPr>
          <p:nvPr/>
        </p:nvPicPr>
        <p:blipFill>
          <a:blip r:embed="rId5"/>
          <a:stretch>
            <a:fillRect/>
          </a:stretch>
        </p:blipFill>
        <p:spPr>
          <a:xfrm>
            <a:off x="5735033" y="2005661"/>
            <a:ext cx="841321" cy="682811"/>
          </a:xfrm>
          <a:prstGeom prst="rect">
            <a:avLst/>
          </a:prstGeom>
        </p:spPr>
      </p:pic>
      <p:sp>
        <p:nvSpPr>
          <p:cNvPr id="19" name="Tekstvak 18">
            <a:extLst>
              <a:ext uri="{FF2B5EF4-FFF2-40B4-BE49-F238E27FC236}">
                <a16:creationId xmlns:a16="http://schemas.microsoft.com/office/drawing/2014/main" id="{117F1F54-87B0-6010-1990-B3DBBACB82E5}"/>
              </a:ext>
            </a:extLst>
          </p:cNvPr>
          <p:cNvSpPr txBox="1"/>
          <p:nvPr/>
        </p:nvSpPr>
        <p:spPr>
          <a:xfrm>
            <a:off x="3533589" y="4666554"/>
            <a:ext cx="4410887" cy="1200329"/>
          </a:xfrm>
          <a:prstGeom prst="rect">
            <a:avLst/>
          </a:prstGeom>
          <a:noFill/>
        </p:spPr>
        <p:txBody>
          <a:bodyPr wrap="none" rtlCol="0">
            <a:spAutoFit/>
          </a:bodyPr>
          <a:lstStyle/>
          <a:p>
            <a:pPr algn="ctr"/>
            <a:r>
              <a:rPr lang="nl-BE" dirty="0">
                <a:solidFill>
                  <a:schemeClr val="bg1"/>
                </a:solidFill>
              </a:rPr>
              <a:t>Art. 2, 5°, a) ITC 1992</a:t>
            </a:r>
            <a:br>
              <a:rPr lang="nl-BE" dirty="0">
                <a:solidFill>
                  <a:schemeClr val="bg1"/>
                </a:solidFill>
              </a:rPr>
            </a:br>
            <a:r>
              <a:rPr lang="nl-BE" dirty="0">
                <a:solidFill>
                  <a:schemeClr val="bg1"/>
                </a:solidFill>
              </a:rPr>
              <a:t>=&gt; </a:t>
            </a:r>
            <a:r>
              <a:rPr lang="nl-BE" dirty="0" err="1">
                <a:solidFill>
                  <a:schemeClr val="bg1"/>
                </a:solidFill>
              </a:rPr>
              <a:t>separately</a:t>
            </a:r>
            <a:r>
              <a:rPr lang="nl-BE" dirty="0">
                <a:solidFill>
                  <a:schemeClr val="bg1"/>
                </a:solidFill>
              </a:rPr>
              <a:t> </a:t>
            </a:r>
            <a:r>
              <a:rPr lang="nl-BE" dirty="0" err="1">
                <a:solidFill>
                  <a:schemeClr val="bg1"/>
                </a:solidFill>
              </a:rPr>
              <a:t>taxable</a:t>
            </a:r>
            <a:r>
              <a:rPr lang="nl-BE" dirty="0">
                <a:solidFill>
                  <a:schemeClr val="bg1"/>
                </a:solidFill>
              </a:rPr>
              <a:t> </a:t>
            </a:r>
            <a:r>
              <a:rPr lang="nl-BE" dirty="0" err="1">
                <a:solidFill>
                  <a:schemeClr val="bg1"/>
                </a:solidFill>
              </a:rPr>
              <a:t>entity</a:t>
            </a:r>
            <a:r>
              <a:rPr lang="nl-BE" dirty="0">
                <a:solidFill>
                  <a:schemeClr val="bg1"/>
                </a:solidFill>
              </a:rPr>
              <a:t> </a:t>
            </a:r>
            <a:br>
              <a:rPr lang="nl-BE" dirty="0">
                <a:solidFill>
                  <a:schemeClr val="bg1"/>
                </a:solidFill>
              </a:rPr>
            </a:br>
            <a:r>
              <a:rPr lang="nl-BE" dirty="0">
                <a:solidFill>
                  <a:schemeClr val="bg1"/>
                </a:solidFill>
              </a:rPr>
              <a:t>     </a:t>
            </a:r>
            <a:r>
              <a:rPr lang="nl-BE" dirty="0" err="1">
                <a:solidFill>
                  <a:schemeClr val="bg1"/>
                </a:solidFill>
              </a:rPr>
              <a:t>under</a:t>
            </a:r>
            <a:r>
              <a:rPr lang="nl-BE" dirty="0">
                <a:solidFill>
                  <a:schemeClr val="bg1"/>
                </a:solidFill>
              </a:rPr>
              <a:t> </a:t>
            </a:r>
            <a:r>
              <a:rPr lang="nl-BE" dirty="0" err="1">
                <a:solidFill>
                  <a:schemeClr val="bg1"/>
                </a:solidFill>
              </a:rPr>
              <a:t>Belgian</a:t>
            </a:r>
            <a:r>
              <a:rPr lang="nl-BE" dirty="0">
                <a:solidFill>
                  <a:schemeClr val="bg1"/>
                </a:solidFill>
              </a:rPr>
              <a:t> corporate </a:t>
            </a:r>
            <a:r>
              <a:rPr lang="nl-BE" dirty="0" err="1">
                <a:solidFill>
                  <a:schemeClr val="bg1"/>
                </a:solidFill>
              </a:rPr>
              <a:t>income</a:t>
            </a:r>
            <a:r>
              <a:rPr lang="nl-BE" dirty="0">
                <a:solidFill>
                  <a:schemeClr val="bg1"/>
                </a:solidFill>
              </a:rPr>
              <a:t> </a:t>
            </a:r>
            <a:r>
              <a:rPr lang="nl-BE" dirty="0" err="1">
                <a:solidFill>
                  <a:schemeClr val="bg1"/>
                </a:solidFill>
              </a:rPr>
              <a:t>tax</a:t>
            </a:r>
            <a:br>
              <a:rPr lang="nl-BE" dirty="0">
                <a:solidFill>
                  <a:schemeClr val="bg1"/>
                </a:solidFill>
              </a:rPr>
            </a:br>
            <a:r>
              <a:rPr lang="nl-BE" dirty="0" err="1">
                <a:solidFill>
                  <a:schemeClr val="bg1"/>
                </a:solidFill>
              </a:rPr>
              <a:t>if</a:t>
            </a:r>
            <a:r>
              <a:rPr lang="nl-BE" dirty="0">
                <a:solidFill>
                  <a:schemeClr val="bg1"/>
                </a:solidFill>
              </a:rPr>
              <a:t> </a:t>
            </a:r>
            <a:r>
              <a:rPr lang="nl-BE" dirty="0" err="1">
                <a:solidFill>
                  <a:schemeClr val="bg1"/>
                </a:solidFill>
              </a:rPr>
              <a:t>comparable</a:t>
            </a:r>
            <a:r>
              <a:rPr lang="nl-BE" dirty="0">
                <a:solidFill>
                  <a:schemeClr val="bg1"/>
                </a:solidFill>
              </a:rPr>
              <a:t> </a:t>
            </a:r>
            <a:r>
              <a:rPr lang="nl-BE" dirty="0" err="1">
                <a:solidFill>
                  <a:schemeClr val="bg1"/>
                </a:solidFill>
              </a:rPr>
              <a:t>with</a:t>
            </a:r>
            <a:r>
              <a:rPr lang="nl-BE" dirty="0">
                <a:solidFill>
                  <a:schemeClr val="bg1"/>
                </a:solidFill>
              </a:rPr>
              <a:t> a </a:t>
            </a:r>
            <a:r>
              <a:rPr lang="nl-BE" dirty="0" err="1">
                <a:solidFill>
                  <a:schemeClr val="bg1"/>
                </a:solidFill>
              </a:rPr>
              <a:t>Belgian</a:t>
            </a:r>
            <a:r>
              <a:rPr lang="nl-BE" dirty="0">
                <a:solidFill>
                  <a:schemeClr val="bg1"/>
                </a:solidFill>
              </a:rPr>
              <a:t> “vennootschap”</a:t>
            </a:r>
            <a:endParaRPr lang="nl-NL" dirty="0">
              <a:solidFill>
                <a:schemeClr val="bg1"/>
              </a:solidFill>
            </a:endParaRPr>
          </a:p>
        </p:txBody>
      </p:sp>
    </p:spTree>
    <p:extLst>
      <p:ext uri="{BB962C8B-B14F-4D97-AF65-F5344CB8AC3E}">
        <p14:creationId xmlns:p14="http://schemas.microsoft.com/office/powerpoint/2010/main" val="5782802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1B4D7-25A4-784E-D516-B4069EF66F84}"/>
              </a:ext>
            </a:extLst>
          </p:cNvPr>
          <p:cNvSpPr>
            <a:spLocks noGrp="1"/>
          </p:cNvSpPr>
          <p:nvPr>
            <p:ph type="title"/>
          </p:nvPr>
        </p:nvSpPr>
        <p:spPr>
          <a:xfrm>
            <a:off x="667340" y="0"/>
            <a:ext cx="11039572" cy="1325563"/>
          </a:xfrm>
        </p:spPr>
        <p:txBody>
          <a:bodyPr/>
          <a:lstStyle/>
          <a:p>
            <a:r>
              <a:rPr lang="nl-BE" dirty="0" err="1"/>
              <a:t>Classification</a:t>
            </a:r>
            <a:r>
              <a:rPr lang="nl-BE" dirty="0"/>
              <a:t> of a Dutch CV in Belgium</a:t>
            </a:r>
            <a:endParaRPr lang="nl-NL" dirty="0"/>
          </a:p>
        </p:txBody>
      </p:sp>
      <p:sp>
        <p:nvSpPr>
          <p:cNvPr id="5" name="Tekstvak 4">
            <a:extLst>
              <a:ext uri="{FF2B5EF4-FFF2-40B4-BE49-F238E27FC236}">
                <a16:creationId xmlns:a16="http://schemas.microsoft.com/office/drawing/2014/main" id="{10A1AE7B-E582-1CD8-8BFE-9A93E86D0A8B}"/>
              </a:ext>
            </a:extLst>
          </p:cNvPr>
          <p:cNvSpPr txBox="1"/>
          <p:nvPr/>
        </p:nvSpPr>
        <p:spPr>
          <a:xfrm>
            <a:off x="1290630" y="3690002"/>
            <a:ext cx="13206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Belgium is </a:t>
            </a:r>
            <a:b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source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FE111235-8666-1DFD-8239-640937482AE8}"/>
              </a:ext>
            </a:extLst>
          </p:cNvPr>
          <p:cNvPicPr>
            <a:picLocks noChangeAspect="1"/>
          </p:cNvPicPr>
          <p:nvPr/>
        </p:nvPicPr>
        <p:blipFill>
          <a:blip r:embed="rId2"/>
          <a:stretch>
            <a:fillRect/>
          </a:stretch>
        </p:blipFill>
        <p:spPr>
          <a:xfrm>
            <a:off x="1767381" y="4305554"/>
            <a:ext cx="522703" cy="522703"/>
          </a:xfrm>
          <a:prstGeom prst="rect">
            <a:avLst/>
          </a:prstGeom>
        </p:spPr>
      </p:pic>
      <p:sp>
        <p:nvSpPr>
          <p:cNvPr id="7" name="Tekstvak 6">
            <a:extLst>
              <a:ext uri="{FF2B5EF4-FFF2-40B4-BE49-F238E27FC236}">
                <a16:creationId xmlns:a16="http://schemas.microsoft.com/office/drawing/2014/main" id="{77180C1A-F8A0-3092-A18E-EB0A6E694757}"/>
              </a:ext>
            </a:extLst>
          </p:cNvPr>
          <p:cNvSpPr txBox="1"/>
          <p:nvPr/>
        </p:nvSpPr>
        <p:spPr>
          <a:xfrm>
            <a:off x="5567052" y="2688472"/>
            <a:ext cx="1240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Entity</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48F7BF75-612D-5EBB-8A12-FC2957415F38}"/>
              </a:ext>
            </a:extLst>
          </p:cNvPr>
          <p:cNvPicPr>
            <a:picLocks noChangeAspect="1"/>
          </p:cNvPicPr>
          <p:nvPr/>
        </p:nvPicPr>
        <p:blipFill>
          <a:blip r:embed="rId3"/>
          <a:stretch>
            <a:fillRect/>
          </a:stretch>
        </p:blipFill>
        <p:spPr>
          <a:xfrm>
            <a:off x="5498161" y="3018742"/>
            <a:ext cx="1355972" cy="559484"/>
          </a:xfrm>
          <a:prstGeom prst="rect">
            <a:avLst/>
          </a:prstGeom>
        </p:spPr>
      </p:pic>
      <p:pic>
        <p:nvPicPr>
          <p:cNvPr id="9" name="Afbeelding 8">
            <a:extLst>
              <a:ext uri="{FF2B5EF4-FFF2-40B4-BE49-F238E27FC236}">
                <a16:creationId xmlns:a16="http://schemas.microsoft.com/office/drawing/2014/main" id="{B9C8AA8E-ABA9-D0B8-8447-4C63FACC72ED}"/>
              </a:ext>
            </a:extLst>
          </p:cNvPr>
          <p:cNvPicPr>
            <a:picLocks noChangeAspect="1"/>
          </p:cNvPicPr>
          <p:nvPr/>
        </p:nvPicPr>
        <p:blipFill>
          <a:blip r:embed="rId4"/>
          <a:stretch>
            <a:fillRect/>
          </a:stretch>
        </p:blipFill>
        <p:spPr>
          <a:xfrm>
            <a:off x="9622419" y="4417803"/>
            <a:ext cx="969498" cy="646332"/>
          </a:xfrm>
          <a:prstGeom prst="rect">
            <a:avLst/>
          </a:prstGeom>
        </p:spPr>
      </p:pic>
      <p:sp>
        <p:nvSpPr>
          <p:cNvPr id="10" name="Tekstvak 9">
            <a:extLst>
              <a:ext uri="{FF2B5EF4-FFF2-40B4-BE49-F238E27FC236}">
                <a16:creationId xmlns:a16="http://schemas.microsoft.com/office/drawing/2014/main" id="{5BFADB91-C94A-F400-ECC8-3C3DEA12CE48}"/>
              </a:ext>
            </a:extLst>
          </p:cNvPr>
          <p:cNvSpPr txBox="1"/>
          <p:nvPr/>
        </p:nvSpPr>
        <p:spPr>
          <a:xfrm>
            <a:off x="9256423" y="3771472"/>
            <a:ext cx="17014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Residence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state </a:t>
            </a:r>
            <a:b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of partner(s)</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Rechte verbindingslijn met pijl 11">
            <a:extLst>
              <a:ext uri="{FF2B5EF4-FFF2-40B4-BE49-F238E27FC236}">
                <a16:creationId xmlns:a16="http://schemas.microsoft.com/office/drawing/2014/main" id="{C599FDA5-0E11-6C69-2BA7-B4925FCA8157}"/>
              </a:ext>
            </a:extLst>
          </p:cNvPr>
          <p:cNvCxnSpPr>
            <a:cxnSpLocks/>
          </p:cNvCxnSpPr>
          <p:nvPr/>
        </p:nvCxnSpPr>
        <p:spPr>
          <a:xfrm flipV="1">
            <a:off x="2559477" y="3080739"/>
            <a:ext cx="2858538" cy="1187140"/>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6F549F57-338B-E01F-7110-B1785BE1916A}"/>
              </a:ext>
            </a:extLst>
          </p:cNvPr>
          <p:cNvCxnSpPr>
            <a:cxnSpLocks/>
          </p:cNvCxnSpPr>
          <p:nvPr/>
        </p:nvCxnSpPr>
        <p:spPr>
          <a:xfrm flipH="1" flipV="1">
            <a:off x="6807200" y="3126348"/>
            <a:ext cx="2318327" cy="968289"/>
          </a:xfrm>
          <a:prstGeom prst="straightConnector1">
            <a:avLst/>
          </a:prstGeom>
          <a:ln w="508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E33E428-F3D5-9656-554B-FBDD484151E1}"/>
              </a:ext>
            </a:extLst>
          </p:cNvPr>
          <p:cNvSpPr txBox="1"/>
          <p:nvPr/>
        </p:nvSpPr>
        <p:spPr>
          <a:xfrm>
            <a:off x="668211" y="1554156"/>
            <a:ext cx="6260688" cy="400110"/>
          </a:xfrm>
          <a:prstGeom prst="rect">
            <a:avLst/>
          </a:prstGeom>
          <a:noFill/>
        </p:spPr>
        <p:txBody>
          <a:bodyPr wrap="none" rtlCol="0">
            <a:spAutoFit/>
          </a:bodyPr>
          <a:lstStyle/>
          <a:p>
            <a:r>
              <a:rPr lang="nl-BE" sz="2000" dirty="0">
                <a:solidFill>
                  <a:schemeClr val="bg1"/>
                </a:solidFill>
              </a:rPr>
              <a:t>A Dutch CV, </a:t>
            </a:r>
            <a:r>
              <a:rPr lang="nl-BE" sz="2000" dirty="0" err="1">
                <a:solidFill>
                  <a:schemeClr val="bg1"/>
                </a:solidFill>
              </a:rPr>
              <a:t>established</a:t>
            </a:r>
            <a:r>
              <a:rPr lang="nl-BE" sz="2000" dirty="0">
                <a:solidFill>
                  <a:schemeClr val="bg1"/>
                </a:solidFill>
              </a:rPr>
              <a:t> </a:t>
            </a:r>
            <a:r>
              <a:rPr lang="nl-BE" sz="2000" dirty="0" err="1">
                <a:solidFill>
                  <a:schemeClr val="bg1"/>
                </a:solidFill>
              </a:rPr>
              <a:t>elsewhere</a:t>
            </a:r>
            <a:r>
              <a:rPr lang="nl-BE" sz="2000" dirty="0">
                <a:solidFill>
                  <a:schemeClr val="bg1"/>
                </a:solidFill>
              </a:rPr>
              <a:t>, </a:t>
            </a:r>
            <a:r>
              <a:rPr lang="nl-BE" sz="2000" dirty="0" err="1">
                <a:solidFill>
                  <a:schemeClr val="bg1"/>
                </a:solidFill>
              </a:rPr>
              <a:t>with</a:t>
            </a:r>
            <a:r>
              <a:rPr lang="nl-BE" sz="2000" dirty="0">
                <a:solidFill>
                  <a:schemeClr val="bg1"/>
                </a:solidFill>
              </a:rPr>
              <a:t> a </a:t>
            </a:r>
            <a:r>
              <a:rPr lang="nl-BE" sz="2000" dirty="0" err="1">
                <a:solidFill>
                  <a:schemeClr val="bg1"/>
                </a:solidFill>
              </a:rPr>
              <a:t>Belgian</a:t>
            </a:r>
            <a:r>
              <a:rPr lang="nl-BE" sz="2000" dirty="0">
                <a:solidFill>
                  <a:schemeClr val="bg1"/>
                </a:solidFill>
              </a:rPr>
              <a:t> partner </a:t>
            </a:r>
            <a:endParaRPr lang="nl-NL" sz="2000" dirty="0">
              <a:solidFill>
                <a:schemeClr val="bg1"/>
              </a:solidFill>
            </a:endParaRPr>
          </a:p>
        </p:txBody>
      </p:sp>
      <p:pic>
        <p:nvPicPr>
          <p:cNvPr id="16" name="Afbeelding 15">
            <a:extLst>
              <a:ext uri="{FF2B5EF4-FFF2-40B4-BE49-F238E27FC236}">
                <a16:creationId xmlns:a16="http://schemas.microsoft.com/office/drawing/2014/main" id="{05624DC4-942F-09B5-0E37-3AC678A2AE34}"/>
              </a:ext>
            </a:extLst>
          </p:cNvPr>
          <p:cNvPicPr>
            <a:picLocks noChangeAspect="1"/>
          </p:cNvPicPr>
          <p:nvPr/>
        </p:nvPicPr>
        <p:blipFill>
          <a:blip r:embed="rId5"/>
          <a:stretch>
            <a:fillRect/>
          </a:stretch>
        </p:blipFill>
        <p:spPr>
          <a:xfrm>
            <a:off x="9851220" y="3125140"/>
            <a:ext cx="841321" cy="682811"/>
          </a:xfrm>
          <a:prstGeom prst="rect">
            <a:avLst/>
          </a:prstGeom>
        </p:spPr>
      </p:pic>
      <p:pic>
        <p:nvPicPr>
          <p:cNvPr id="3" name="Afbeelding 2">
            <a:extLst>
              <a:ext uri="{FF2B5EF4-FFF2-40B4-BE49-F238E27FC236}">
                <a16:creationId xmlns:a16="http://schemas.microsoft.com/office/drawing/2014/main" id="{785D209D-949C-9B06-E85B-7AEC7F457137}"/>
              </a:ext>
            </a:extLst>
          </p:cNvPr>
          <p:cNvPicPr>
            <a:picLocks noChangeAspect="1"/>
          </p:cNvPicPr>
          <p:nvPr/>
        </p:nvPicPr>
        <p:blipFill>
          <a:blip r:embed="rId6"/>
          <a:stretch>
            <a:fillRect/>
          </a:stretch>
        </p:blipFill>
        <p:spPr>
          <a:xfrm>
            <a:off x="7791704" y="3771472"/>
            <a:ext cx="664344" cy="664344"/>
          </a:xfrm>
          <a:prstGeom prst="rect">
            <a:avLst/>
          </a:prstGeom>
        </p:spPr>
      </p:pic>
      <p:sp>
        <p:nvSpPr>
          <p:cNvPr id="4" name="Tekstvak 3">
            <a:extLst>
              <a:ext uri="{FF2B5EF4-FFF2-40B4-BE49-F238E27FC236}">
                <a16:creationId xmlns:a16="http://schemas.microsoft.com/office/drawing/2014/main" id="{0D003E50-1276-BB36-A1E3-B585AD681495}"/>
              </a:ext>
            </a:extLst>
          </p:cNvPr>
          <p:cNvSpPr txBox="1"/>
          <p:nvPr/>
        </p:nvSpPr>
        <p:spPr>
          <a:xfrm>
            <a:off x="5567052" y="4724156"/>
            <a:ext cx="3867725" cy="923330"/>
          </a:xfrm>
          <a:prstGeom prst="rect">
            <a:avLst/>
          </a:prstGeom>
          <a:noFill/>
        </p:spPr>
        <p:txBody>
          <a:bodyPr wrap="none" rtlCol="0">
            <a:spAutoFit/>
          </a:bodyPr>
          <a:lstStyle/>
          <a:p>
            <a:r>
              <a:rPr lang="nl-BE" dirty="0">
                <a:solidFill>
                  <a:schemeClr val="bg1"/>
                </a:solidFill>
              </a:rPr>
              <a:t>As </a:t>
            </a:r>
            <a:r>
              <a:rPr lang="nl-BE" dirty="0" err="1">
                <a:solidFill>
                  <a:schemeClr val="bg1"/>
                </a:solidFill>
              </a:rPr>
              <a:t>the</a:t>
            </a:r>
            <a:r>
              <a:rPr lang="nl-BE" dirty="0">
                <a:solidFill>
                  <a:schemeClr val="bg1"/>
                </a:solidFill>
              </a:rPr>
              <a:t> </a:t>
            </a:r>
            <a:r>
              <a:rPr lang="nl-BE" dirty="0" err="1">
                <a:solidFill>
                  <a:schemeClr val="bg1"/>
                </a:solidFill>
              </a:rPr>
              <a:t>entity</a:t>
            </a:r>
            <a:r>
              <a:rPr lang="nl-BE" dirty="0">
                <a:solidFill>
                  <a:schemeClr val="bg1"/>
                </a:solidFill>
              </a:rPr>
              <a:t> has no </a:t>
            </a:r>
            <a:r>
              <a:rPr lang="nl-BE" dirty="0" err="1">
                <a:solidFill>
                  <a:schemeClr val="bg1"/>
                </a:solidFill>
              </a:rPr>
              <a:t>legal</a:t>
            </a:r>
            <a:r>
              <a:rPr lang="nl-BE" dirty="0">
                <a:solidFill>
                  <a:schemeClr val="bg1"/>
                </a:solidFill>
              </a:rPr>
              <a:t> </a:t>
            </a:r>
            <a:r>
              <a:rPr lang="nl-BE" dirty="0" err="1">
                <a:solidFill>
                  <a:schemeClr val="bg1"/>
                </a:solidFill>
              </a:rPr>
              <a:t>personality</a:t>
            </a:r>
            <a:r>
              <a:rPr lang="nl-BE" dirty="0">
                <a:solidFill>
                  <a:schemeClr val="bg1"/>
                </a:solidFill>
              </a:rPr>
              <a:t>,</a:t>
            </a:r>
            <a:br>
              <a:rPr lang="nl-BE" dirty="0">
                <a:solidFill>
                  <a:schemeClr val="bg1"/>
                </a:solidFill>
              </a:rPr>
            </a:br>
            <a:r>
              <a:rPr lang="nl-BE" dirty="0" err="1">
                <a:solidFill>
                  <a:schemeClr val="bg1"/>
                </a:solidFill>
              </a:rPr>
              <a:t>its</a:t>
            </a:r>
            <a:r>
              <a:rPr lang="nl-BE" dirty="0">
                <a:solidFill>
                  <a:schemeClr val="bg1"/>
                </a:solidFill>
              </a:rPr>
              <a:t> </a:t>
            </a:r>
            <a:r>
              <a:rPr lang="nl-BE" dirty="0" err="1">
                <a:solidFill>
                  <a:schemeClr val="bg1"/>
                </a:solidFill>
              </a:rPr>
              <a:t>income</a:t>
            </a:r>
            <a:r>
              <a:rPr lang="nl-BE" dirty="0">
                <a:solidFill>
                  <a:schemeClr val="bg1"/>
                </a:solidFill>
              </a:rPr>
              <a:t> is </a:t>
            </a:r>
            <a:r>
              <a:rPr lang="nl-BE" dirty="0" err="1">
                <a:solidFill>
                  <a:schemeClr val="bg1"/>
                </a:solidFill>
              </a:rPr>
              <a:t>immediately</a:t>
            </a:r>
            <a:r>
              <a:rPr lang="nl-BE" dirty="0">
                <a:solidFill>
                  <a:schemeClr val="bg1"/>
                </a:solidFill>
              </a:rPr>
              <a:t> </a:t>
            </a:r>
            <a:r>
              <a:rPr lang="nl-BE" dirty="0" err="1">
                <a:solidFill>
                  <a:schemeClr val="bg1"/>
                </a:solidFill>
              </a:rPr>
              <a:t>attributed</a:t>
            </a:r>
            <a:r>
              <a:rPr lang="nl-BE" dirty="0">
                <a:solidFill>
                  <a:schemeClr val="bg1"/>
                </a:solidFill>
              </a:rPr>
              <a:t> </a:t>
            </a:r>
            <a:r>
              <a:rPr lang="nl-BE" dirty="0" err="1">
                <a:solidFill>
                  <a:schemeClr val="bg1"/>
                </a:solidFill>
              </a:rPr>
              <a:t>to</a:t>
            </a:r>
            <a:r>
              <a:rPr lang="nl-BE" dirty="0">
                <a:solidFill>
                  <a:schemeClr val="bg1"/>
                </a:solidFill>
              </a:rPr>
              <a:t> </a:t>
            </a:r>
            <a:br>
              <a:rPr lang="nl-BE" dirty="0">
                <a:solidFill>
                  <a:schemeClr val="bg1"/>
                </a:solidFill>
              </a:rPr>
            </a:br>
            <a:r>
              <a:rPr lang="nl-BE" dirty="0" err="1">
                <a:solidFill>
                  <a:schemeClr val="bg1"/>
                </a:solidFill>
              </a:rPr>
              <a:t>the</a:t>
            </a:r>
            <a:r>
              <a:rPr lang="nl-BE" dirty="0">
                <a:solidFill>
                  <a:schemeClr val="bg1"/>
                </a:solidFill>
              </a:rPr>
              <a:t> partners </a:t>
            </a:r>
            <a:r>
              <a:rPr lang="nl-BE" dirty="0" err="1">
                <a:solidFill>
                  <a:schemeClr val="bg1"/>
                </a:solidFill>
              </a:rPr>
              <a:t>and</a:t>
            </a:r>
            <a:r>
              <a:rPr lang="nl-BE" dirty="0">
                <a:solidFill>
                  <a:schemeClr val="bg1"/>
                </a:solidFill>
              </a:rPr>
              <a:t> </a:t>
            </a:r>
            <a:r>
              <a:rPr lang="nl-BE" dirty="0" err="1">
                <a:solidFill>
                  <a:schemeClr val="bg1"/>
                </a:solidFill>
              </a:rPr>
              <a:t>taxed</a:t>
            </a:r>
            <a:r>
              <a:rPr lang="nl-BE" dirty="0">
                <a:solidFill>
                  <a:schemeClr val="bg1"/>
                </a:solidFill>
              </a:rPr>
              <a:t> on </a:t>
            </a:r>
            <a:r>
              <a:rPr lang="nl-BE" dirty="0" err="1">
                <a:solidFill>
                  <a:schemeClr val="bg1"/>
                </a:solidFill>
              </a:rPr>
              <a:t>their</a:t>
            </a:r>
            <a:r>
              <a:rPr lang="nl-BE" dirty="0">
                <a:solidFill>
                  <a:schemeClr val="bg1"/>
                </a:solidFill>
              </a:rPr>
              <a:t> </a:t>
            </a:r>
            <a:r>
              <a:rPr lang="nl-BE" dirty="0" err="1">
                <a:solidFill>
                  <a:schemeClr val="bg1"/>
                </a:solidFill>
              </a:rPr>
              <a:t>behalf</a:t>
            </a:r>
            <a:endParaRPr lang="nl-NL" dirty="0">
              <a:solidFill>
                <a:schemeClr val="bg1"/>
              </a:solidFill>
            </a:endParaRPr>
          </a:p>
        </p:txBody>
      </p:sp>
      <p:cxnSp>
        <p:nvCxnSpPr>
          <p:cNvPr id="15" name="Rechte verbindingslijn met pijl 14">
            <a:extLst>
              <a:ext uri="{FF2B5EF4-FFF2-40B4-BE49-F238E27FC236}">
                <a16:creationId xmlns:a16="http://schemas.microsoft.com/office/drawing/2014/main" id="{3F83DF24-E194-BF3D-5719-57927F326A33}"/>
              </a:ext>
            </a:extLst>
          </p:cNvPr>
          <p:cNvCxnSpPr>
            <a:cxnSpLocks/>
          </p:cNvCxnSpPr>
          <p:nvPr/>
        </p:nvCxnSpPr>
        <p:spPr>
          <a:xfrm flipV="1">
            <a:off x="6934149" y="4284782"/>
            <a:ext cx="757430" cy="3753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19A71055-2212-F87A-0A89-E1E50BF9BFBC}"/>
              </a:ext>
            </a:extLst>
          </p:cNvPr>
          <p:cNvSpPr txBox="1"/>
          <p:nvPr/>
        </p:nvSpPr>
        <p:spPr>
          <a:xfrm>
            <a:off x="7108257" y="4156328"/>
            <a:ext cx="233667" cy="369332"/>
          </a:xfrm>
          <a:prstGeom prst="rect">
            <a:avLst/>
          </a:prstGeom>
          <a:noFill/>
        </p:spPr>
        <p:txBody>
          <a:bodyPr wrap="square">
            <a:spAutoFit/>
          </a:bodyPr>
          <a:lstStyle/>
          <a:p>
            <a:r>
              <a:rPr lang="nl-BE" dirty="0">
                <a:solidFill>
                  <a:schemeClr val="bg1"/>
                </a:solidFill>
              </a:rPr>
              <a:t>3</a:t>
            </a:r>
            <a:endParaRPr lang="nl-NL" dirty="0">
              <a:solidFill>
                <a:schemeClr val="bg1"/>
              </a:solidFill>
            </a:endParaRPr>
          </a:p>
        </p:txBody>
      </p:sp>
    </p:spTree>
    <p:extLst>
      <p:ext uri="{BB962C8B-B14F-4D97-AF65-F5344CB8AC3E}">
        <p14:creationId xmlns:p14="http://schemas.microsoft.com/office/powerpoint/2010/main" val="32850352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F1C8A-A1C2-39AD-1F0D-EFE1A3D52DAB}"/>
              </a:ext>
            </a:extLst>
          </p:cNvPr>
          <p:cNvSpPr>
            <a:spLocks noGrp="1"/>
          </p:cNvSpPr>
          <p:nvPr>
            <p:ph type="title"/>
          </p:nvPr>
        </p:nvSpPr>
        <p:spPr>
          <a:xfrm>
            <a:off x="735531" y="99848"/>
            <a:ext cx="11039572" cy="1325563"/>
          </a:xfrm>
        </p:spPr>
        <p:txBody>
          <a:bodyPr/>
          <a:lstStyle/>
          <a:p>
            <a:r>
              <a:rPr lang="nl-BE" dirty="0"/>
              <a:t>In short …</a:t>
            </a:r>
            <a:endParaRPr lang="nl-NL" dirty="0"/>
          </a:p>
        </p:txBody>
      </p:sp>
      <p:sp>
        <p:nvSpPr>
          <p:cNvPr id="3" name="Tijdelijke aanduiding voor inhoud 2">
            <a:extLst>
              <a:ext uri="{FF2B5EF4-FFF2-40B4-BE49-F238E27FC236}">
                <a16:creationId xmlns:a16="http://schemas.microsoft.com/office/drawing/2014/main" id="{A9E55D9B-EA2B-C4C2-100E-3A4895AB2076}"/>
              </a:ext>
            </a:extLst>
          </p:cNvPr>
          <p:cNvSpPr>
            <a:spLocks noGrp="1"/>
          </p:cNvSpPr>
          <p:nvPr>
            <p:ph idx="1"/>
          </p:nvPr>
        </p:nvSpPr>
        <p:spPr>
          <a:xfrm>
            <a:off x="441241" y="1629138"/>
            <a:ext cx="11333862" cy="4887276"/>
          </a:xfrm>
        </p:spPr>
        <p:txBody>
          <a:bodyPr>
            <a:normAutofit/>
          </a:bodyPr>
          <a:lstStyle/>
          <a:p>
            <a:pPr marL="0" indent="0">
              <a:buNone/>
            </a:pPr>
            <a:r>
              <a:rPr lang="nl-BE" sz="2400" dirty="0"/>
              <a:t>1. </a:t>
            </a:r>
            <a:r>
              <a:rPr lang="nl-BE" sz="2400" dirty="0" err="1"/>
              <a:t>What</a:t>
            </a:r>
            <a:r>
              <a:rPr lang="nl-BE" sz="2400" dirty="0"/>
              <a:t> is </a:t>
            </a:r>
            <a:r>
              <a:rPr lang="nl-BE" sz="2400" dirty="0" err="1"/>
              <a:t>the</a:t>
            </a:r>
            <a:r>
              <a:rPr lang="nl-BE" sz="2400" dirty="0"/>
              <a:t> </a:t>
            </a:r>
            <a:r>
              <a:rPr lang="nl-BE" sz="2400" dirty="0" err="1"/>
              <a:t>difference</a:t>
            </a:r>
            <a:r>
              <a:rPr lang="nl-BE" sz="2400" dirty="0"/>
              <a:t> </a:t>
            </a:r>
            <a:r>
              <a:rPr lang="nl-BE" sz="2400" dirty="0" err="1"/>
              <a:t>between</a:t>
            </a:r>
            <a:r>
              <a:rPr lang="nl-BE" sz="2400" dirty="0"/>
              <a:t> </a:t>
            </a:r>
            <a:r>
              <a:rPr lang="nl-BE" sz="2400" dirty="0" err="1"/>
              <a:t>an</a:t>
            </a:r>
            <a:r>
              <a:rPr lang="nl-BE" sz="2400" dirty="0"/>
              <a:t> “</a:t>
            </a:r>
            <a:r>
              <a:rPr lang="nl-BE" sz="2400" dirty="0" err="1"/>
              <a:t>entity</a:t>
            </a:r>
            <a:r>
              <a:rPr lang="nl-BE" sz="2400" dirty="0"/>
              <a:t>” (</a:t>
            </a:r>
            <a:r>
              <a:rPr lang="nl-BE" sz="2400" dirty="0" err="1"/>
              <a:t>and</a:t>
            </a:r>
            <a:r>
              <a:rPr lang="nl-BE" sz="2400" dirty="0"/>
              <a:t> </a:t>
            </a:r>
            <a:r>
              <a:rPr lang="nl-BE" sz="2400" dirty="0" err="1"/>
              <a:t>the</a:t>
            </a:r>
            <a:r>
              <a:rPr lang="nl-BE" sz="2400" dirty="0"/>
              <a:t> </a:t>
            </a:r>
            <a:r>
              <a:rPr lang="nl-BE" sz="2400" dirty="0" err="1"/>
              <a:t>need</a:t>
            </a:r>
            <a:r>
              <a:rPr lang="nl-BE" sz="2400" dirty="0"/>
              <a:t> for </a:t>
            </a:r>
            <a:r>
              <a:rPr lang="nl-BE" sz="2400" dirty="0" err="1"/>
              <a:t>classification</a:t>
            </a:r>
            <a:r>
              <a:rPr lang="nl-BE" sz="2400" dirty="0"/>
              <a:t>) </a:t>
            </a:r>
            <a:r>
              <a:rPr lang="nl-BE" sz="2400" dirty="0" err="1"/>
              <a:t>and</a:t>
            </a:r>
            <a:r>
              <a:rPr lang="nl-BE" sz="2400" dirty="0"/>
              <a:t> 	a </a:t>
            </a:r>
            <a:r>
              <a:rPr lang="nl-BE" sz="2400" dirty="0" err="1"/>
              <a:t>mere</a:t>
            </a:r>
            <a:r>
              <a:rPr lang="nl-BE" sz="2400" dirty="0"/>
              <a:t> </a:t>
            </a:r>
            <a:r>
              <a:rPr lang="nl-BE" sz="2400" dirty="0" err="1"/>
              <a:t>contractual</a:t>
            </a:r>
            <a:r>
              <a:rPr lang="nl-BE" sz="2400" dirty="0"/>
              <a:t> cooperation ?</a:t>
            </a:r>
          </a:p>
          <a:p>
            <a:pPr marL="0" indent="0">
              <a:buNone/>
            </a:pPr>
            <a:r>
              <a:rPr lang="nl-NL" sz="2400" dirty="0"/>
              <a:t>2. A </a:t>
            </a:r>
            <a:r>
              <a:rPr lang="nl-NL" sz="2400" dirty="0" err="1"/>
              <a:t>legal</a:t>
            </a:r>
            <a:r>
              <a:rPr lang="nl-NL" sz="2400" dirty="0"/>
              <a:t> list </a:t>
            </a:r>
            <a:r>
              <a:rPr lang="nl-NL" sz="2400" dirty="0" err="1"/>
              <a:t>provides</a:t>
            </a:r>
            <a:r>
              <a:rPr lang="nl-NL" sz="2400" dirty="0"/>
              <a:t> </a:t>
            </a:r>
            <a:r>
              <a:rPr lang="nl-NL" sz="2400" dirty="0" err="1"/>
              <a:t>certainty</a:t>
            </a:r>
            <a:r>
              <a:rPr lang="nl-NL" sz="2400" dirty="0"/>
              <a:t>, but</a:t>
            </a:r>
            <a:br>
              <a:rPr lang="nl-NL" sz="2400" dirty="0"/>
            </a:br>
            <a:r>
              <a:rPr lang="nl-NL" sz="2400" dirty="0"/>
              <a:t>	-</a:t>
            </a:r>
            <a:r>
              <a:rPr lang="nl-NL" sz="2400" dirty="0" err="1"/>
              <a:t>what</a:t>
            </a:r>
            <a:r>
              <a:rPr lang="nl-NL" sz="2400" dirty="0"/>
              <a:t> </a:t>
            </a:r>
            <a:r>
              <a:rPr lang="nl-NL" sz="2400" dirty="0" err="1"/>
              <a:t>about</a:t>
            </a:r>
            <a:r>
              <a:rPr lang="nl-NL" sz="2400" dirty="0"/>
              <a:t> </a:t>
            </a:r>
            <a:r>
              <a:rPr lang="nl-NL" sz="2400" dirty="0" err="1"/>
              <a:t>its</a:t>
            </a:r>
            <a:r>
              <a:rPr lang="nl-NL" sz="2400" dirty="0"/>
              <a:t> binding nature in case of </a:t>
            </a:r>
            <a:r>
              <a:rPr lang="nl-NL" sz="2400" dirty="0" err="1"/>
              <a:t>erroneous</a:t>
            </a:r>
            <a:r>
              <a:rPr lang="nl-NL" sz="2400" dirty="0"/>
              <a:t> </a:t>
            </a:r>
            <a:r>
              <a:rPr lang="nl-NL" sz="2400" dirty="0" err="1"/>
              <a:t>classification</a:t>
            </a:r>
            <a:r>
              <a:rPr lang="nl-NL" sz="2400" dirty="0"/>
              <a:t>?</a:t>
            </a:r>
            <a:br>
              <a:rPr lang="nl-NL" sz="2400" dirty="0"/>
            </a:br>
            <a:r>
              <a:rPr lang="nl-NL" sz="2400" dirty="0"/>
              <a:t>	-</a:t>
            </a:r>
            <a:r>
              <a:rPr lang="nl-NL" sz="2400" dirty="0" err="1"/>
              <a:t>shouldn’t</a:t>
            </a:r>
            <a:r>
              <a:rPr lang="nl-NL" sz="2400" dirty="0"/>
              <a:t> the </a:t>
            </a:r>
            <a:r>
              <a:rPr lang="nl-NL" sz="2400" dirty="0" err="1"/>
              <a:t>classification</a:t>
            </a:r>
            <a:r>
              <a:rPr lang="nl-NL" sz="2400" dirty="0"/>
              <a:t> </a:t>
            </a:r>
            <a:r>
              <a:rPr lang="nl-NL" sz="2400" dirty="0" err="1"/>
              <a:t>be</a:t>
            </a:r>
            <a:r>
              <a:rPr lang="nl-NL" sz="2400" dirty="0"/>
              <a:t> </a:t>
            </a:r>
            <a:r>
              <a:rPr lang="nl-NL" sz="2400" dirty="0" err="1"/>
              <a:t>explained</a:t>
            </a:r>
            <a:r>
              <a:rPr lang="nl-NL" sz="2400" dirty="0"/>
              <a:t> ?</a:t>
            </a:r>
            <a:br>
              <a:rPr lang="nl-NL" sz="2400" dirty="0"/>
            </a:br>
            <a:r>
              <a:rPr lang="nl-NL" sz="2400" dirty="0"/>
              <a:t>	-are changes in </a:t>
            </a:r>
            <a:r>
              <a:rPr lang="nl-NL" sz="2400" dirty="0" err="1"/>
              <a:t>foreign</a:t>
            </a:r>
            <a:r>
              <a:rPr lang="nl-NL" sz="2400" dirty="0"/>
              <a:t> corporate </a:t>
            </a:r>
            <a:r>
              <a:rPr lang="nl-NL" sz="2400" dirty="0" err="1"/>
              <a:t>law</a:t>
            </a:r>
            <a:r>
              <a:rPr lang="nl-NL" sz="2400" dirty="0"/>
              <a:t> / </a:t>
            </a:r>
            <a:r>
              <a:rPr lang="nl-NL" sz="2400" dirty="0" err="1"/>
              <a:t>statutes</a:t>
            </a:r>
            <a:r>
              <a:rPr lang="nl-NL" sz="2400" dirty="0"/>
              <a:t> </a:t>
            </a:r>
            <a:r>
              <a:rPr lang="nl-NL" sz="2400" dirty="0" err="1"/>
              <a:t>being</a:t>
            </a:r>
            <a:r>
              <a:rPr lang="nl-NL" sz="2400" dirty="0"/>
              <a:t> </a:t>
            </a:r>
            <a:r>
              <a:rPr lang="nl-NL" sz="2400" dirty="0" err="1"/>
              <a:t>followed</a:t>
            </a:r>
            <a:r>
              <a:rPr lang="nl-NL" sz="2400" dirty="0"/>
              <a:t> up ?</a:t>
            </a:r>
          </a:p>
          <a:p>
            <a:pPr marL="0" indent="0">
              <a:buNone/>
            </a:pPr>
            <a:r>
              <a:rPr lang="nl-NL" sz="2400" dirty="0"/>
              <a:t>3. Is </a:t>
            </a:r>
            <a:r>
              <a:rPr lang="nl-NL" sz="2400" dirty="0" err="1"/>
              <a:t>using</a:t>
            </a:r>
            <a:r>
              <a:rPr lang="nl-NL" sz="2400" dirty="0"/>
              <a:t> different </a:t>
            </a:r>
            <a:r>
              <a:rPr lang="nl-NL" sz="2400" dirty="0" err="1"/>
              <a:t>characteristics</a:t>
            </a:r>
            <a:r>
              <a:rPr lang="nl-NL" sz="2400" dirty="0"/>
              <a:t> </a:t>
            </a:r>
            <a:r>
              <a:rPr lang="nl-NL" sz="2400" dirty="0" err="1"/>
              <a:t>to</a:t>
            </a:r>
            <a:r>
              <a:rPr lang="nl-NL" sz="2400" dirty="0"/>
              <a:t> link </a:t>
            </a:r>
            <a:r>
              <a:rPr lang="nl-NL" sz="2400" dirty="0" err="1"/>
              <a:t>with</a:t>
            </a:r>
            <a:r>
              <a:rPr lang="nl-NL" sz="2400" dirty="0"/>
              <a:t> a </a:t>
            </a:r>
            <a:r>
              <a:rPr lang="nl-NL" sz="2400" dirty="0" err="1"/>
              <a:t>particular</a:t>
            </a:r>
            <a:r>
              <a:rPr lang="nl-NL" sz="2400" dirty="0"/>
              <a:t> corporate </a:t>
            </a:r>
            <a:r>
              <a:rPr lang="nl-NL" sz="2400" dirty="0" err="1"/>
              <a:t>entity</a:t>
            </a:r>
            <a:r>
              <a:rPr lang="nl-NL" sz="2400" dirty="0"/>
              <a:t> 	making the </a:t>
            </a:r>
            <a:r>
              <a:rPr lang="nl-NL" sz="2400" dirty="0" err="1"/>
              <a:t>classification</a:t>
            </a:r>
            <a:r>
              <a:rPr lang="nl-NL" sz="2400" dirty="0"/>
              <a:t> </a:t>
            </a:r>
            <a:r>
              <a:rPr lang="nl-NL" sz="2400" dirty="0" err="1"/>
              <a:t>exercise</a:t>
            </a:r>
            <a:r>
              <a:rPr lang="nl-NL" sz="2400" dirty="0"/>
              <a:t> harder or </a:t>
            </a:r>
            <a:r>
              <a:rPr lang="nl-NL" sz="2400" dirty="0" err="1"/>
              <a:t>easier</a:t>
            </a:r>
            <a:r>
              <a:rPr lang="nl-NL" sz="2400" dirty="0"/>
              <a:t> ?</a:t>
            </a:r>
            <a:br>
              <a:rPr lang="nl-NL" sz="2400" dirty="0"/>
            </a:br>
            <a:r>
              <a:rPr lang="nl-NL" sz="2400" dirty="0"/>
              <a:t>	-</a:t>
            </a:r>
            <a:r>
              <a:rPr lang="nl-NL" sz="2400" dirty="0" err="1"/>
              <a:t>how</a:t>
            </a:r>
            <a:r>
              <a:rPr lang="nl-NL" sz="2400" dirty="0"/>
              <a:t> </a:t>
            </a:r>
            <a:r>
              <a:rPr lang="nl-NL" sz="2400" dirty="0" err="1"/>
              <a:t>to</a:t>
            </a:r>
            <a:r>
              <a:rPr lang="nl-NL" sz="2400" dirty="0"/>
              <a:t> </a:t>
            </a:r>
            <a:r>
              <a:rPr lang="nl-NL" sz="2400" dirty="0" err="1"/>
              <a:t>measure</a:t>
            </a:r>
            <a:r>
              <a:rPr lang="nl-NL" sz="2400" dirty="0"/>
              <a:t> </a:t>
            </a:r>
            <a:r>
              <a:rPr lang="nl-NL" sz="2400" dirty="0" err="1"/>
              <a:t>each</a:t>
            </a:r>
            <a:r>
              <a:rPr lang="nl-NL" sz="2400" dirty="0"/>
              <a:t> </a:t>
            </a:r>
            <a:r>
              <a:rPr lang="nl-NL" sz="2400" dirty="0" err="1"/>
              <a:t>characteristic</a:t>
            </a:r>
            <a:r>
              <a:rPr lang="nl-NL" sz="2400" dirty="0"/>
              <a:t> </a:t>
            </a:r>
            <a:r>
              <a:rPr lang="nl-NL" sz="2400" dirty="0" err="1"/>
              <a:t>separately</a:t>
            </a:r>
            <a:br>
              <a:rPr lang="nl-NL" sz="2400" dirty="0"/>
            </a:br>
            <a:r>
              <a:rPr lang="nl-NL" sz="2400" dirty="0"/>
              <a:t>	-is </a:t>
            </a:r>
            <a:r>
              <a:rPr lang="nl-NL" sz="2400" dirty="0" err="1"/>
              <a:t>an</a:t>
            </a:r>
            <a:r>
              <a:rPr lang="nl-NL" sz="2400" dirty="0"/>
              <a:t> </a:t>
            </a:r>
            <a:r>
              <a:rPr lang="nl-NL" sz="2400" dirty="0" err="1"/>
              <a:t>entity</a:t>
            </a:r>
            <a:r>
              <a:rPr lang="nl-NL" sz="2400" dirty="0"/>
              <a:t> </a:t>
            </a:r>
            <a:r>
              <a:rPr lang="nl-NL" sz="2400" dirty="0" err="1"/>
              <a:t>not</a:t>
            </a:r>
            <a:r>
              <a:rPr lang="nl-NL" sz="2400" dirty="0"/>
              <a:t> </a:t>
            </a:r>
            <a:r>
              <a:rPr lang="nl-NL" sz="2400" dirty="0" err="1"/>
              <a:t>always</a:t>
            </a:r>
            <a:r>
              <a:rPr lang="nl-NL" sz="2400" dirty="0"/>
              <a:t> </a:t>
            </a:r>
            <a:r>
              <a:rPr lang="nl-NL" sz="2400" dirty="0" err="1"/>
              <a:t>to</a:t>
            </a:r>
            <a:r>
              <a:rPr lang="nl-NL" sz="2400" dirty="0"/>
              <a:t> </a:t>
            </a:r>
            <a:r>
              <a:rPr lang="nl-NL" sz="2400" dirty="0" err="1"/>
              <a:t>some</a:t>
            </a:r>
            <a:r>
              <a:rPr lang="nl-NL" sz="2400" dirty="0"/>
              <a:t> </a:t>
            </a:r>
            <a:r>
              <a:rPr lang="nl-NL" sz="2400" dirty="0" err="1"/>
              <a:t>extent</a:t>
            </a:r>
            <a:r>
              <a:rPr lang="nl-NL" sz="2400" dirty="0"/>
              <a:t> </a:t>
            </a:r>
            <a:r>
              <a:rPr lang="nl-NL" sz="2400" dirty="0" err="1"/>
              <a:t>comparable</a:t>
            </a:r>
            <a:r>
              <a:rPr lang="nl-NL" sz="2400" dirty="0"/>
              <a:t> </a:t>
            </a:r>
            <a:r>
              <a:rPr lang="nl-NL" sz="2400" dirty="0" err="1"/>
              <a:t>with</a:t>
            </a:r>
            <a:r>
              <a:rPr lang="nl-NL" sz="2400" dirty="0"/>
              <a:t> different </a:t>
            </a:r>
            <a:r>
              <a:rPr lang="nl-NL" sz="2400" dirty="0" err="1"/>
              <a:t>entities</a:t>
            </a:r>
            <a:r>
              <a:rPr lang="nl-NL" sz="2400" dirty="0"/>
              <a:t> ?</a:t>
            </a:r>
            <a:br>
              <a:rPr lang="nl-NL" sz="2400" dirty="0"/>
            </a:br>
            <a:r>
              <a:rPr lang="nl-NL" sz="2400" dirty="0"/>
              <a:t> </a:t>
            </a:r>
            <a:br>
              <a:rPr lang="nl-NL" sz="2400" dirty="0"/>
            </a:br>
            <a:r>
              <a:rPr lang="nl-NL" sz="2400" dirty="0"/>
              <a:t>	</a:t>
            </a:r>
          </a:p>
        </p:txBody>
      </p:sp>
    </p:spTree>
    <p:extLst>
      <p:ext uri="{BB962C8B-B14F-4D97-AF65-F5344CB8AC3E}">
        <p14:creationId xmlns:p14="http://schemas.microsoft.com/office/powerpoint/2010/main" val="2257849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AD63D-1AA8-DC18-B62D-08B02A4D8A6A}"/>
              </a:ext>
            </a:extLst>
          </p:cNvPr>
          <p:cNvSpPr>
            <a:spLocks noGrp="1"/>
          </p:cNvSpPr>
          <p:nvPr>
            <p:ph type="title"/>
          </p:nvPr>
        </p:nvSpPr>
        <p:spPr/>
        <p:txBody>
          <a:bodyPr/>
          <a:lstStyle/>
          <a:p>
            <a:r>
              <a:rPr lang="en-US" dirty="0"/>
              <a:t>Emigration clauses</a:t>
            </a:r>
          </a:p>
        </p:txBody>
      </p:sp>
    </p:spTree>
    <p:extLst>
      <p:ext uri="{BB962C8B-B14F-4D97-AF65-F5344CB8AC3E}">
        <p14:creationId xmlns:p14="http://schemas.microsoft.com/office/powerpoint/2010/main" val="325553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5C31652E-CF51-970E-613B-B1BF6F20556B}"/>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582894" indent="-342900" defTabSz="914377">
              <a:lnSpc>
                <a:spcPts val="1867"/>
              </a:lnSpc>
              <a:buAutoNum type="arabicPeriod"/>
            </a:pPr>
            <a:endParaRPr lang="nl-NL" sz="1467" dirty="0">
              <a:solidFill>
                <a:schemeClr val="bg1"/>
              </a:solidFill>
            </a:endParaRPr>
          </a:p>
          <a:p>
            <a:pPr defTabSz="914377">
              <a:lnSpc>
                <a:spcPts val="1867"/>
              </a:lnSpc>
            </a:pPr>
            <a:endParaRPr lang="nl-NL" sz="1467" dirty="0">
              <a:solidFill>
                <a:schemeClr val="bg1"/>
              </a:solidFill>
            </a:endParaRPr>
          </a:p>
        </p:txBody>
      </p:sp>
      <p:sp>
        <p:nvSpPr>
          <p:cNvPr id="4" name="Title 5">
            <a:extLst>
              <a:ext uri="{FF2B5EF4-FFF2-40B4-BE49-F238E27FC236}">
                <a16:creationId xmlns:a16="http://schemas.microsoft.com/office/drawing/2014/main" id="{D16A166E-2DAE-9E3F-CF38-EBBA1637E582}"/>
              </a:ext>
            </a:extLst>
          </p:cNvPr>
          <p:cNvSpPr>
            <a:spLocks noGrp="1"/>
          </p:cNvSpPr>
          <p:nvPr>
            <p:ph type="title"/>
          </p:nvPr>
        </p:nvSpPr>
        <p:spPr>
          <a:xfrm>
            <a:off x="735530" y="2503063"/>
            <a:ext cx="11039572" cy="1325563"/>
          </a:xfrm>
        </p:spPr>
        <p:txBody>
          <a:bodyPr>
            <a:normAutofit fontScale="90000"/>
          </a:bodyPr>
          <a:lstStyle/>
          <a:p>
            <a:r>
              <a:rPr lang="nl-NL" dirty="0"/>
              <a:t>Practical </a:t>
            </a:r>
            <a:r>
              <a:rPr lang="nl-NL" dirty="0" err="1"/>
              <a:t>Example</a:t>
            </a:r>
            <a:br>
              <a:rPr lang="nl-NL" sz="4000" dirty="0">
                <a:solidFill>
                  <a:schemeClr val="bg1"/>
                </a:solidFill>
              </a:rPr>
            </a:br>
            <a:br>
              <a:rPr lang="nl-NL" sz="4000" dirty="0">
                <a:solidFill>
                  <a:schemeClr val="bg1"/>
                </a:solidFill>
              </a:rPr>
            </a:br>
            <a:endParaRPr lang="en-US" dirty="0"/>
          </a:p>
        </p:txBody>
      </p:sp>
    </p:spTree>
    <p:extLst>
      <p:ext uri="{BB962C8B-B14F-4D97-AF65-F5344CB8AC3E}">
        <p14:creationId xmlns:p14="http://schemas.microsoft.com/office/powerpoint/2010/main" val="865116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BD9CF66-997D-4B8F-9D54-C5652172B829}"/>
              </a:ext>
            </a:extLst>
          </p:cNvPr>
          <p:cNvSpPr/>
          <p:nvPr/>
        </p:nvSpPr>
        <p:spPr>
          <a:xfrm>
            <a:off x="4718411" y="5384395"/>
            <a:ext cx="2102311"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Private Equity Fund</a:t>
            </a:r>
          </a:p>
          <a:p>
            <a:pPr algn="ctr"/>
            <a:r>
              <a:rPr lang="en-US" dirty="0">
                <a:solidFill>
                  <a:schemeClr val="tx1"/>
                </a:solidFill>
              </a:rPr>
              <a:t>CV</a:t>
            </a:r>
            <a:endParaRPr lang="nl-NL" dirty="0">
              <a:solidFill>
                <a:schemeClr val="tx1"/>
              </a:solidFill>
            </a:endParaRPr>
          </a:p>
        </p:txBody>
      </p:sp>
      <p:cxnSp>
        <p:nvCxnSpPr>
          <p:cNvPr id="9" name="Rechte verbindingslijn 8">
            <a:extLst>
              <a:ext uri="{FF2B5EF4-FFF2-40B4-BE49-F238E27FC236}">
                <a16:creationId xmlns:a16="http://schemas.microsoft.com/office/drawing/2014/main" id="{75594C34-6EB4-EADF-871A-C93A9E05EBF6}"/>
              </a:ext>
            </a:extLst>
          </p:cNvPr>
          <p:cNvCxnSpPr>
            <a:cxnSpLocks/>
          </p:cNvCxnSpPr>
          <p:nvPr/>
        </p:nvCxnSpPr>
        <p:spPr>
          <a:xfrm>
            <a:off x="43787" y="4253766"/>
            <a:ext cx="8823285" cy="6858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7DCA0637-1792-BB6C-6327-A86D19303850}"/>
              </a:ext>
            </a:extLst>
          </p:cNvPr>
          <p:cNvSpPr/>
          <p:nvPr/>
        </p:nvSpPr>
        <p:spPr>
          <a:xfrm>
            <a:off x="5074623" y="2047358"/>
            <a:ext cx="1389888"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BV</a:t>
            </a:r>
            <a:endParaRPr lang="nl-NL" dirty="0">
              <a:solidFill>
                <a:schemeClr val="tx1"/>
              </a:solidFill>
            </a:endParaRPr>
          </a:p>
        </p:txBody>
      </p:sp>
      <p:cxnSp>
        <p:nvCxnSpPr>
          <p:cNvPr id="12" name="Rechte verbindingslijn 11">
            <a:extLst>
              <a:ext uri="{FF2B5EF4-FFF2-40B4-BE49-F238E27FC236}">
                <a16:creationId xmlns:a16="http://schemas.microsoft.com/office/drawing/2014/main" id="{C7DE34AD-93BE-F162-4164-2C6C0A513444}"/>
              </a:ext>
            </a:extLst>
          </p:cNvPr>
          <p:cNvCxnSpPr>
            <a:cxnSpLocks/>
            <a:stCxn id="10" idx="2"/>
            <a:endCxn id="3" idx="0"/>
          </p:cNvCxnSpPr>
          <p:nvPr/>
        </p:nvCxnSpPr>
        <p:spPr>
          <a:xfrm>
            <a:off x="5769567" y="2751446"/>
            <a:ext cx="0" cy="26329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7FC63085-885D-23FF-72C6-53EFAFA08D44}"/>
              </a:ext>
            </a:extLst>
          </p:cNvPr>
          <p:cNvSpPr txBox="1"/>
          <p:nvPr/>
        </p:nvSpPr>
        <p:spPr>
          <a:xfrm>
            <a:off x="43788" y="3809974"/>
            <a:ext cx="5317289" cy="369332"/>
          </a:xfrm>
          <a:prstGeom prst="rect">
            <a:avLst/>
          </a:prstGeom>
          <a:noFill/>
        </p:spPr>
        <p:txBody>
          <a:bodyPr wrap="none" rtlCol="0">
            <a:spAutoFit/>
          </a:bodyPr>
          <a:lstStyle/>
          <a:p>
            <a:r>
              <a:rPr lang="en-US" i="1" dirty="0">
                <a:solidFill>
                  <a:schemeClr val="bg1"/>
                </a:solidFill>
              </a:rPr>
              <a:t>Netherlands: non-transparent, transparent after 2025?</a:t>
            </a:r>
            <a:endParaRPr lang="nl-NL" i="1" dirty="0">
              <a:solidFill>
                <a:schemeClr val="bg1"/>
              </a:solidFill>
            </a:endParaRPr>
          </a:p>
        </p:txBody>
      </p:sp>
      <p:sp>
        <p:nvSpPr>
          <p:cNvPr id="15" name="Tekstvak 14">
            <a:extLst>
              <a:ext uri="{FF2B5EF4-FFF2-40B4-BE49-F238E27FC236}">
                <a16:creationId xmlns:a16="http://schemas.microsoft.com/office/drawing/2014/main" id="{B5537965-D5C0-6E75-8D64-40DF724DDF4D}"/>
              </a:ext>
            </a:extLst>
          </p:cNvPr>
          <p:cNvSpPr txBox="1"/>
          <p:nvPr/>
        </p:nvSpPr>
        <p:spPr>
          <a:xfrm>
            <a:off x="43787" y="4313926"/>
            <a:ext cx="2713563" cy="369332"/>
          </a:xfrm>
          <a:prstGeom prst="rect">
            <a:avLst/>
          </a:prstGeom>
          <a:noFill/>
        </p:spPr>
        <p:txBody>
          <a:bodyPr wrap="none" rtlCol="0">
            <a:spAutoFit/>
          </a:bodyPr>
          <a:lstStyle/>
          <a:p>
            <a:r>
              <a:rPr lang="en-US" i="1" dirty="0">
                <a:solidFill>
                  <a:schemeClr val="bg1"/>
                </a:solidFill>
              </a:rPr>
              <a:t>Belgium: non-transparent </a:t>
            </a:r>
            <a:endParaRPr lang="nl-NL" i="1" dirty="0">
              <a:solidFill>
                <a:schemeClr val="bg1"/>
              </a:solidFill>
            </a:endParaRPr>
          </a:p>
        </p:txBody>
      </p:sp>
      <p:sp>
        <p:nvSpPr>
          <p:cNvPr id="16" name="Tekstvak 15">
            <a:extLst>
              <a:ext uri="{FF2B5EF4-FFF2-40B4-BE49-F238E27FC236}">
                <a16:creationId xmlns:a16="http://schemas.microsoft.com/office/drawing/2014/main" id="{21A2A9C4-4DD5-CA27-57B6-77E550C21A69}"/>
              </a:ext>
            </a:extLst>
          </p:cNvPr>
          <p:cNvSpPr txBox="1"/>
          <p:nvPr/>
        </p:nvSpPr>
        <p:spPr>
          <a:xfrm>
            <a:off x="155079" y="572321"/>
            <a:ext cx="11400685" cy="1200329"/>
          </a:xfrm>
          <a:prstGeom prst="rect">
            <a:avLst/>
          </a:prstGeom>
          <a:noFill/>
        </p:spPr>
        <p:txBody>
          <a:bodyPr wrap="none" rtlCol="0">
            <a:spAutoFit/>
          </a:bodyPr>
          <a:lstStyle/>
          <a:p>
            <a:r>
              <a:rPr lang="en-US" b="1" dirty="0">
                <a:solidFill>
                  <a:schemeClr val="bg1"/>
                </a:solidFill>
              </a:rPr>
              <a:t>Belgian Venture Capital &amp; Private Equity Association</a:t>
            </a:r>
          </a:p>
          <a:p>
            <a:r>
              <a:rPr lang="en-US" i="1" dirty="0">
                <a:solidFill>
                  <a:schemeClr val="bg1"/>
                </a:solidFill>
              </a:rPr>
              <a:t>“Because a Belgian ‘CV’ can be drafted in many forms, it is better to classify the Belgian CV as a non-comparable entity.  </a:t>
            </a:r>
          </a:p>
          <a:p>
            <a:r>
              <a:rPr lang="en-US" i="1" dirty="0">
                <a:solidFill>
                  <a:schemeClr val="bg1"/>
                </a:solidFill>
              </a:rPr>
              <a:t>The symmetrical approach is in our opinion a better classification method in this respect.”</a:t>
            </a:r>
          </a:p>
          <a:p>
            <a:endParaRPr lang="nl-NL" i="1" dirty="0">
              <a:solidFill>
                <a:schemeClr val="bg1"/>
              </a:solidFill>
            </a:endParaRPr>
          </a:p>
        </p:txBody>
      </p:sp>
    </p:spTree>
    <p:extLst>
      <p:ext uri="{BB962C8B-B14F-4D97-AF65-F5344CB8AC3E}">
        <p14:creationId xmlns:p14="http://schemas.microsoft.com/office/powerpoint/2010/main" val="24277857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BD9CF66-997D-4B8F-9D54-C5652172B829}"/>
              </a:ext>
            </a:extLst>
          </p:cNvPr>
          <p:cNvSpPr/>
          <p:nvPr/>
        </p:nvSpPr>
        <p:spPr>
          <a:xfrm>
            <a:off x="4967065" y="4370287"/>
            <a:ext cx="2102311"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Private Equity Fund</a:t>
            </a:r>
          </a:p>
          <a:p>
            <a:pPr algn="ctr"/>
            <a:r>
              <a:rPr lang="en-US" dirty="0">
                <a:solidFill>
                  <a:schemeClr val="tx1"/>
                </a:solidFill>
              </a:rPr>
              <a:t>CV</a:t>
            </a:r>
            <a:endParaRPr lang="nl-NL" dirty="0">
              <a:solidFill>
                <a:schemeClr val="tx1"/>
              </a:solidFill>
            </a:endParaRPr>
          </a:p>
        </p:txBody>
      </p:sp>
      <p:cxnSp>
        <p:nvCxnSpPr>
          <p:cNvPr id="9" name="Rechte verbindingslijn 8">
            <a:extLst>
              <a:ext uri="{FF2B5EF4-FFF2-40B4-BE49-F238E27FC236}">
                <a16:creationId xmlns:a16="http://schemas.microsoft.com/office/drawing/2014/main" id="{75594C34-6EB4-EADF-871A-C93A9E05EBF6}"/>
              </a:ext>
            </a:extLst>
          </p:cNvPr>
          <p:cNvCxnSpPr>
            <a:cxnSpLocks/>
          </p:cNvCxnSpPr>
          <p:nvPr/>
        </p:nvCxnSpPr>
        <p:spPr>
          <a:xfrm>
            <a:off x="833861" y="3600596"/>
            <a:ext cx="8823285" cy="6858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7DCA0637-1792-BB6C-6327-A86D19303850}"/>
              </a:ext>
            </a:extLst>
          </p:cNvPr>
          <p:cNvSpPr/>
          <p:nvPr/>
        </p:nvSpPr>
        <p:spPr>
          <a:xfrm>
            <a:off x="5323277" y="1418256"/>
            <a:ext cx="1389888"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BV</a:t>
            </a:r>
            <a:endParaRPr lang="nl-NL" dirty="0">
              <a:solidFill>
                <a:schemeClr val="tx1"/>
              </a:solidFill>
            </a:endParaRPr>
          </a:p>
        </p:txBody>
      </p:sp>
      <p:cxnSp>
        <p:nvCxnSpPr>
          <p:cNvPr id="12" name="Rechte verbindingslijn 11">
            <a:extLst>
              <a:ext uri="{FF2B5EF4-FFF2-40B4-BE49-F238E27FC236}">
                <a16:creationId xmlns:a16="http://schemas.microsoft.com/office/drawing/2014/main" id="{C7DE34AD-93BE-F162-4164-2C6C0A513444}"/>
              </a:ext>
            </a:extLst>
          </p:cNvPr>
          <p:cNvCxnSpPr>
            <a:cxnSpLocks/>
            <a:stCxn id="10" idx="2"/>
            <a:endCxn id="3" idx="0"/>
          </p:cNvCxnSpPr>
          <p:nvPr/>
        </p:nvCxnSpPr>
        <p:spPr>
          <a:xfrm>
            <a:off x="6018221" y="2122344"/>
            <a:ext cx="0" cy="2247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7FC63085-885D-23FF-72C6-53EFAFA08D44}"/>
              </a:ext>
            </a:extLst>
          </p:cNvPr>
          <p:cNvSpPr txBox="1"/>
          <p:nvPr/>
        </p:nvSpPr>
        <p:spPr>
          <a:xfrm>
            <a:off x="833862" y="3156804"/>
            <a:ext cx="1326389" cy="369332"/>
          </a:xfrm>
          <a:prstGeom prst="rect">
            <a:avLst/>
          </a:prstGeom>
          <a:noFill/>
        </p:spPr>
        <p:txBody>
          <a:bodyPr wrap="none" rtlCol="0">
            <a:spAutoFit/>
          </a:bodyPr>
          <a:lstStyle/>
          <a:p>
            <a:r>
              <a:rPr lang="en-US" i="1" dirty="0">
                <a:solidFill>
                  <a:schemeClr val="bg1"/>
                </a:solidFill>
              </a:rPr>
              <a:t>Netherlands</a:t>
            </a:r>
            <a:endParaRPr lang="nl-NL" i="1" dirty="0">
              <a:solidFill>
                <a:schemeClr val="bg1"/>
              </a:solidFill>
            </a:endParaRPr>
          </a:p>
        </p:txBody>
      </p:sp>
      <p:sp>
        <p:nvSpPr>
          <p:cNvPr id="15" name="Tekstvak 14">
            <a:extLst>
              <a:ext uri="{FF2B5EF4-FFF2-40B4-BE49-F238E27FC236}">
                <a16:creationId xmlns:a16="http://schemas.microsoft.com/office/drawing/2014/main" id="{B5537965-D5C0-6E75-8D64-40DF724DDF4D}"/>
              </a:ext>
            </a:extLst>
          </p:cNvPr>
          <p:cNvSpPr txBox="1"/>
          <p:nvPr/>
        </p:nvSpPr>
        <p:spPr>
          <a:xfrm>
            <a:off x="833861" y="3660756"/>
            <a:ext cx="946093" cy="369332"/>
          </a:xfrm>
          <a:prstGeom prst="rect">
            <a:avLst/>
          </a:prstGeom>
          <a:noFill/>
        </p:spPr>
        <p:txBody>
          <a:bodyPr wrap="none" rtlCol="0">
            <a:spAutoFit/>
          </a:bodyPr>
          <a:lstStyle/>
          <a:p>
            <a:r>
              <a:rPr lang="en-US" i="1" dirty="0">
                <a:solidFill>
                  <a:schemeClr val="bg1"/>
                </a:solidFill>
              </a:rPr>
              <a:t>Belgium</a:t>
            </a:r>
            <a:endParaRPr lang="nl-NL" i="1" dirty="0">
              <a:solidFill>
                <a:schemeClr val="bg1"/>
              </a:solidFill>
            </a:endParaRPr>
          </a:p>
        </p:txBody>
      </p:sp>
      <p:sp>
        <p:nvSpPr>
          <p:cNvPr id="2" name="Ovaal 1">
            <a:extLst>
              <a:ext uri="{FF2B5EF4-FFF2-40B4-BE49-F238E27FC236}">
                <a16:creationId xmlns:a16="http://schemas.microsoft.com/office/drawing/2014/main" id="{828B289A-3171-686F-401F-6FE6F679A3EF}"/>
              </a:ext>
            </a:extLst>
          </p:cNvPr>
          <p:cNvSpPr/>
          <p:nvPr/>
        </p:nvSpPr>
        <p:spPr>
          <a:xfrm>
            <a:off x="7258553" y="2638592"/>
            <a:ext cx="1476373" cy="7040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CV</a:t>
            </a:r>
            <a:endParaRPr lang="nl-NL" dirty="0">
              <a:solidFill>
                <a:schemeClr val="tx1"/>
              </a:solidFill>
            </a:endParaRPr>
          </a:p>
        </p:txBody>
      </p:sp>
      <p:cxnSp>
        <p:nvCxnSpPr>
          <p:cNvPr id="4" name="Rechte verbindingslijn 3">
            <a:extLst>
              <a:ext uri="{FF2B5EF4-FFF2-40B4-BE49-F238E27FC236}">
                <a16:creationId xmlns:a16="http://schemas.microsoft.com/office/drawing/2014/main" id="{E8B5A0A2-C497-ECF4-B562-D754FB191C93}"/>
              </a:ext>
            </a:extLst>
          </p:cNvPr>
          <p:cNvCxnSpPr>
            <a:cxnSpLocks/>
            <a:stCxn id="10" idx="2"/>
            <a:endCxn id="2" idx="0"/>
          </p:cNvCxnSpPr>
          <p:nvPr/>
        </p:nvCxnSpPr>
        <p:spPr>
          <a:xfrm>
            <a:off x="6018221" y="2122344"/>
            <a:ext cx="1978519" cy="5162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jl: links/rechts 7">
            <a:extLst>
              <a:ext uri="{FF2B5EF4-FFF2-40B4-BE49-F238E27FC236}">
                <a16:creationId xmlns:a16="http://schemas.microsoft.com/office/drawing/2014/main" id="{BBFC153E-83B9-65F9-CB83-1D6C0F6BD105}"/>
              </a:ext>
            </a:extLst>
          </p:cNvPr>
          <p:cNvSpPr/>
          <p:nvPr/>
        </p:nvSpPr>
        <p:spPr>
          <a:xfrm rot="18950437">
            <a:off x="6802839" y="3750438"/>
            <a:ext cx="1035888" cy="114940"/>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D32FA255-89C9-E83F-70A5-B4A02EBAE639}"/>
              </a:ext>
            </a:extLst>
          </p:cNvPr>
          <p:cNvSpPr txBox="1"/>
          <p:nvPr/>
        </p:nvSpPr>
        <p:spPr>
          <a:xfrm>
            <a:off x="7428506" y="3807908"/>
            <a:ext cx="1881925" cy="369332"/>
          </a:xfrm>
          <a:prstGeom prst="rect">
            <a:avLst/>
          </a:prstGeom>
          <a:noFill/>
        </p:spPr>
        <p:txBody>
          <a:bodyPr wrap="none" rtlCol="0">
            <a:spAutoFit/>
          </a:bodyPr>
          <a:lstStyle/>
          <a:p>
            <a:r>
              <a:rPr lang="en-US" i="1" dirty="0">
                <a:solidFill>
                  <a:schemeClr val="bg1"/>
                </a:solidFill>
              </a:rPr>
              <a:t>(Un-)comparable?</a:t>
            </a:r>
            <a:endParaRPr lang="nl-NL" i="1" dirty="0">
              <a:solidFill>
                <a:schemeClr val="bg1"/>
              </a:solidFill>
            </a:endParaRPr>
          </a:p>
        </p:txBody>
      </p:sp>
      <p:sp>
        <p:nvSpPr>
          <p:cNvPr id="5" name="Tekstvak 4">
            <a:extLst>
              <a:ext uri="{FF2B5EF4-FFF2-40B4-BE49-F238E27FC236}">
                <a16:creationId xmlns:a16="http://schemas.microsoft.com/office/drawing/2014/main" id="{6D48EC20-7A7E-5067-69BA-6B901E8DE09A}"/>
              </a:ext>
            </a:extLst>
          </p:cNvPr>
          <p:cNvSpPr txBox="1"/>
          <p:nvPr/>
        </p:nvSpPr>
        <p:spPr>
          <a:xfrm>
            <a:off x="437238" y="5431580"/>
            <a:ext cx="10661310" cy="923330"/>
          </a:xfrm>
          <a:prstGeom prst="rect">
            <a:avLst/>
          </a:prstGeom>
          <a:noFill/>
        </p:spPr>
        <p:txBody>
          <a:bodyPr wrap="square" rtlCol="0">
            <a:spAutoFit/>
          </a:bodyPr>
          <a:lstStyle/>
          <a:p>
            <a:pPr algn="ctr"/>
            <a:r>
              <a:rPr lang="en-US" b="1" i="1" dirty="0">
                <a:solidFill>
                  <a:schemeClr val="bg1"/>
                </a:solidFill>
              </a:rPr>
              <a:t>Is the Netherlands under EU law allowed to tax the Belgian CV in a comparable way </a:t>
            </a:r>
          </a:p>
          <a:p>
            <a:pPr algn="ctr"/>
            <a:r>
              <a:rPr lang="en-US" b="1" i="1" dirty="0">
                <a:solidFill>
                  <a:schemeClr val="bg1"/>
                </a:solidFill>
              </a:rPr>
              <a:t>to a non-comparable Dutch CV?</a:t>
            </a:r>
            <a:endParaRPr lang="en-US" i="1" dirty="0">
              <a:solidFill>
                <a:schemeClr val="bg1"/>
              </a:solidFill>
            </a:endParaRPr>
          </a:p>
          <a:p>
            <a:pPr algn="ctr"/>
            <a:endParaRPr lang="nl-NL" i="1" dirty="0">
              <a:solidFill>
                <a:schemeClr val="bg1"/>
              </a:solidFill>
            </a:endParaRPr>
          </a:p>
        </p:txBody>
      </p:sp>
      <p:sp>
        <p:nvSpPr>
          <p:cNvPr id="6" name="Tekstvak 5">
            <a:extLst>
              <a:ext uri="{FF2B5EF4-FFF2-40B4-BE49-F238E27FC236}">
                <a16:creationId xmlns:a16="http://schemas.microsoft.com/office/drawing/2014/main" id="{E21D13D0-ABB3-F959-4F22-24149A24C75C}"/>
              </a:ext>
            </a:extLst>
          </p:cNvPr>
          <p:cNvSpPr txBox="1"/>
          <p:nvPr/>
        </p:nvSpPr>
        <p:spPr>
          <a:xfrm>
            <a:off x="211374" y="635089"/>
            <a:ext cx="11368433" cy="923330"/>
          </a:xfrm>
          <a:prstGeom prst="rect">
            <a:avLst/>
          </a:prstGeom>
          <a:noFill/>
        </p:spPr>
        <p:txBody>
          <a:bodyPr wrap="none" rtlCol="0">
            <a:spAutoFit/>
          </a:bodyPr>
          <a:lstStyle/>
          <a:p>
            <a:r>
              <a:rPr lang="en-US" b="1" dirty="0">
                <a:solidFill>
                  <a:schemeClr val="bg1"/>
                </a:solidFill>
              </a:rPr>
              <a:t>Art. 2, para. 2, </a:t>
            </a:r>
            <a:r>
              <a:rPr lang="en-US" b="1" dirty="0" err="1">
                <a:solidFill>
                  <a:schemeClr val="bg1"/>
                </a:solidFill>
              </a:rPr>
              <a:t>Wetboek</a:t>
            </a:r>
            <a:r>
              <a:rPr lang="en-US" b="1" dirty="0">
                <a:solidFill>
                  <a:schemeClr val="bg1"/>
                </a:solidFill>
              </a:rPr>
              <a:t> van </a:t>
            </a:r>
            <a:r>
              <a:rPr lang="en-US" b="1" dirty="0" err="1">
                <a:solidFill>
                  <a:schemeClr val="bg1"/>
                </a:solidFill>
              </a:rPr>
              <a:t>vennootschappen</a:t>
            </a:r>
            <a:r>
              <a:rPr lang="en-US" b="1" dirty="0">
                <a:solidFill>
                  <a:schemeClr val="bg1"/>
                </a:solidFill>
              </a:rPr>
              <a:t>: a Belgian CV has, contrary to a Dutch CV, legal personality and can </a:t>
            </a:r>
          </a:p>
          <a:p>
            <a:r>
              <a:rPr lang="en-US" b="1" dirty="0">
                <a:solidFill>
                  <a:schemeClr val="bg1"/>
                </a:solidFill>
              </a:rPr>
              <a:t>own the assets the enterprise is conducted with. Makes this a Belgian CV un-comparable to a Dutch CV?</a:t>
            </a:r>
            <a:endParaRPr lang="en-US" dirty="0">
              <a:solidFill>
                <a:schemeClr val="bg1"/>
              </a:solidFill>
            </a:endParaRPr>
          </a:p>
          <a:p>
            <a:endParaRPr lang="nl-NL" i="1" dirty="0">
              <a:solidFill>
                <a:schemeClr val="bg1"/>
              </a:solidFill>
            </a:endParaRPr>
          </a:p>
        </p:txBody>
      </p:sp>
    </p:spTree>
    <p:extLst>
      <p:ext uri="{BB962C8B-B14F-4D97-AF65-F5344CB8AC3E}">
        <p14:creationId xmlns:p14="http://schemas.microsoft.com/office/powerpoint/2010/main" val="31111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BD9CF66-997D-4B8F-9D54-C5652172B829}"/>
              </a:ext>
            </a:extLst>
          </p:cNvPr>
          <p:cNvSpPr/>
          <p:nvPr/>
        </p:nvSpPr>
        <p:spPr>
          <a:xfrm>
            <a:off x="4502620" y="4936806"/>
            <a:ext cx="2102311"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Columbus Container Services CV</a:t>
            </a:r>
            <a:endParaRPr lang="nl-NL" dirty="0">
              <a:solidFill>
                <a:schemeClr val="tx1"/>
              </a:solidFill>
            </a:endParaRPr>
          </a:p>
        </p:txBody>
      </p:sp>
      <p:cxnSp>
        <p:nvCxnSpPr>
          <p:cNvPr id="9" name="Rechte verbindingslijn 8">
            <a:extLst>
              <a:ext uri="{FF2B5EF4-FFF2-40B4-BE49-F238E27FC236}">
                <a16:creationId xmlns:a16="http://schemas.microsoft.com/office/drawing/2014/main" id="{75594C34-6EB4-EADF-871A-C93A9E05EBF6}"/>
              </a:ext>
            </a:extLst>
          </p:cNvPr>
          <p:cNvCxnSpPr>
            <a:cxnSpLocks/>
          </p:cNvCxnSpPr>
          <p:nvPr/>
        </p:nvCxnSpPr>
        <p:spPr>
          <a:xfrm>
            <a:off x="369416" y="4167115"/>
            <a:ext cx="8823285" cy="6858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7DCA0637-1792-BB6C-6327-A86D19303850}"/>
              </a:ext>
            </a:extLst>
          </p:cNvPr>
          <p:cNvSpPr/>
          <p:nvPr/>
        </p:nvSpPr>
        <p:spPr>
          <a:xfrm>
            <a:off x="4858832" y="1984775"/>
            <a:ext cx="1389888"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German Family</a:t>
            </a:r>
            <a:endParaRPr lang="nl-NL" dirty="0">
              <a:solidFill>
                <a:schemeClr val="tx1"/>
              </a:solidFill>
            </a:endParaRPr>
          </a:p>
        </p:txBody>
      </p:sp>
      <p:cxnSp>
        <p:nvCxnSpPr>
          <p:cNvPr id="12" name="Rechte verbindingslijn 11">
            <a:extLst>
              <a:ext uri="{FF2B5EF4-FFF2-40B4-BE49-F238E27FC236}">
                <a16:creationId xmlns:a16="http://schemas.microsoft.com/office/drawing/2014/main" id="{C7DE34AD-93BE-F162-4164-2C6C0A513444}"/>
              </a:ext>
            </a:extLst>
          </p:cNvPr>
          <p:cNvCxnSpPr>
            <a:cxnSpLocks/>
            <a:stCxn id="10" idx="2"/>
            <a:endCxn id="3" idx="0"/>
          </p:cNvCxnSpPr>
          <p:nvPr/>
        </p:nvCxnSpPr>
        <p:spPr>
          <a:xfrm>
            <a:off x="5553776" y="2688863"/>
            <a:ext cx="0" cy="2247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7FC63085-885D-23FF-72C6-53EFAFA08D44}"/>
              </a:ext>
            </a:extLst>
          </p:cNvPr>
          <p:cNvSpPr txBox="1"/>
          <p:nvPr/>
        </p:nvSpPr>
        <p:spPr>
          <a:xfrm>
            <a:off x="369417" y="3723323"/>
            <a:ext cx="3569182" cy="369332"/>
          </a:xfrm>
          <a:prstGeom prst="rect">
            <a:avLst/>
          </a:prstGeom>
          <a:noFill/>
        </p:spPr>
        <p:txBody>
          <a:bodyPr wrap="none" rtlCol="0">
            <a:spAutoFit/>
          </a:bodyPr>
          <a:lstStyle/>
          <a:p>
            <a:r>
              <a:rPr lang="en-US" i="1" dirty="0">
                <a:solidFill>
                  <a:schemeClr val="bg1"/>
                </a:solidFill>
              </a:rPr>
              <a:t>Germany: German KG is transparent</a:t>
            </a:r>
            <a:endParaRPr lang="nl-NL" i="1" dirty="0">
              <a:solidFill>
                <a:schemeClr val="bg1"/>
              </a:solidFill>
            </a:endParaRPr>
          </a:p>
        </p:txBody>
      </p:sp>
      <p:sp>
        <p:nvSpPr>
          <p:cNvPr id="15" name="Tekstvak 14">
            <a:extLst>
              <a:ext uri="{FF2B5EF4-FFF2-40B4-BE49-F238E27FC236}">
                <a16:creationId xmlns:a16="http://schemas.microsoft.com/office/drawing/2014/main" id="{B5537965-D5C0-6E75-8D64-40DF724DDF4D}"/>
              </a:ext>
            </a:extLst>
          </p:cNvPr>
          <p:cNvSpPr txBox="1"/>
          <p:nvPr/>
        </p:nvSpPr>
        <p:spPr>
          <a:xfrm>
            <a:off x="369416" y="4227275"/>
            <a:ext cx="3893374" cy="369332"/>
          </a:xfrm>
          <a:prstGeom prst="rect">
            <a:avLst/>
          </a:prstGeom>
          <a:noFill/>
        </p:spPr>
        <p:txBody>
          <a:bodyPr wrap="none" rtlCol="0">
            <a:spAutoFit/>
          </a:bodyPr>
          <a:lstStyle/>
          <a:p>
            <a:r>
              <a:rPr lang="en-US" i="1" dirty="0">
                <a:solidFill>
                  <a:schemeClr val="bg1"/>
                </a:solidFill>
              </a:rPr>
              <a:t>Belgium: Belgian CV is non-transparent </a:t>
            </a:r>
            <a:endParaRPr lang="nl-NL" i="1" dirty="0">
              <a:solidFill>
                <a:schemeClr val="bg1"/>
              </a:solidFill>
            </a:endParaRPr>
          </a:p>
        </p:txBody>
      </p:sp>
      <p:sp>
        <p:nvSpPr>
          <p:cNvPr id="2" name="Ovaal 1">
            <a:extLst>
              <a:ext uri="{FF2B5EF4-FFF2-40B4-BE49-F238E27FC236}">
                <a16:creationId xmlns:a16="http://schemas.microsoft.com/office/drawing/2014/main" id="{828B289A-3171-686F-401F-6FE6F679A3EF}"/>
              </a:ext>
            </a:extLst>
          </p:cNvPr>
          <p:cNvSpPr/>
          <p:nvPr/>
        </p:nvSpPr>
        <p:spPr>
          <a:xfrm>
            <a:off x="6794108" y="3205111"/>
            <a:ext cx="1476373" cy="7040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KG</a:t>
            </a:r>
            <a:endParaRPr lang="nl-NL" dirty="0">
              <a:solidFill>
                <a:schemeClr val="tx1"/>
              </a:solidFill>
            </a:endParaRPr>
          </a:p>
        </p:txBody>
      </p:sp>
      <p:sp>
        <p:nvSpPr>
          <p:cNvPr id="8" name="Pijl: links/rechts 7">
            <a:extLst>
              <a:ext uri="{FF2B5EF4-FFF2-40B4-BE49-F238E27FC236}">
                <a16:creationId xmlns:a16="http://schemas.microsoft.com/office/drawing/2014/main" id="{BBFC153E-83B9-65F9-CB83-1D6C0F6BD105}"/>
              </a:ext>
            </a:extLst>
          </p:cNvPr>
          <p:cNvSpPr/>
          <p:nvPr/>
        </p:nvSpPr>
        <p:spPr>
          <a:xfrm rot="18950437">
            <a:off x="6338394" y="4316957"/>
            <a:ext cx="1035888" cy="114940"/>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D32FA255-89C9-E83F-70A5-B4A02EBAE639}"/>
              </a:ext>
            </a:extLst>
          </p:cNvPr>
          <p:cNvSpPr txBox="1"/>
          <p:nvPr/>
        </p:nvSpPr>
        <p:spPr>
          <a:xfrm>
            <a:off x="6964061" y="4374427"/>
            <a:ext cx="4241097" cy="646331"/>
          </a:xfrm>
          <a:prstGeom prst="rect">
            <a:avLst/>
          </a:prstGeom>
          <a:noFill/>
        </p:spPr>
        <p:txBody>
          <a:bodyPr wrap="none" rtlCol="0">
            <a:spAutoFit/>
          </a:bodyPr>
          <a:lstStyle/>
          <a:p>
            <a:r>
              <a:rPr lang="en-US" i="1" dirty="0">
                <a:solidFill>
                  <a:schemeClr val="bg1"/>
                </a:solidFill>
              </a:rPr>
              <a:t>Required is comparability from a corporate </a:t>
            </a:r>
          </a:p>
          <a:p>
            <a:r>
              <a:rPr lang="en-US" i="1" dirty="0">
                <a:solidFill>
                  <a:schemeClr val="bg1"/>
                </a:solidFill>
              </a:rPr>
              <a:t>law perspective</a:t>
            </a:r>
            <a:endParaRPr lang="nl-NL" i="1" dirty="0">
              <a:solidFill>
                <a:schemeClr val="bg1"/>
              </a:solidFill>
            </a:endParaRPr>
          </a:p>
        </p:txBody>
      </p:sp>
      <p:sp>
        <p:nvSpPr>
          <p:cNvPr id="5" name="Tekstvak 4">
            <a:extLst>
              <a:ext uri="{FF2B5EF4-FFF2-40B4-BE49-F238E27FC236}">
                <a16:creationId xmlns:a16="http://schemas.microsoft.com/office/drawing/2014/main" id="{6D48EC20-7A7E-5067-69BA-6B901E8DE09A}"/>
              </a:ext>
            </a:extLst>
          </p:cNvPr>
          <p:cNvSpPr txBox="1"/>
          <p:nvPr/>
        </p:nvSpPr>
        <p:spPr>
          <a:xfrm>
            <a:off x="155080" y="572320"/>
            <a:ext cx="10661310" cy="1477328"/>
          </a:xfrm>
          <a:prstGeom prst="rect">
            <a:avLst/>
          </a:prstGeom>
          <a:noFill/>
        </p:spPr>
        <p:txBody>
          <a:bodyPr wrap="square" rtlCol="0">
            <a:spAutoFit/>
          </a:bodyPr>
          <a:lstStyle/>
          <a:p>
            <a:r>
              <a:rPr lang="en-US" b="1" dirty="0">
                <a:solidFill>
                  <a:schemeClr val="bg1"/>
                </a:solidFill>
              </a:rPr>
              <a:t>European Court of Justice, 06-12-2007, Columbus Container Services C-298/05 (consideration 40):</a:t>
            </a:r>
          </a:p>
          <a:p>
            <a:r>
              <a:rPr lang="en-US" dirty="0">
                <a:solidFill>
                  <a:schemeClr val="bg1"/>
                </a:solidFill>
              </a:rPr>
              <a:t>“</a:t>
            </a:r>
            <a:r>
              <a:rPr lang="en-US" i="1" dirty="0">
                <a:solidFill>
                  <a:schemeClr val="bg1"/>
                </a:solidFill>
              </a:rPr>
              <a:t>Since partnerships such as Columbus do not suffer any tax disadvantage in comparison with partnerships established in Germany, there is no discrimination resulting from a difference in treatment between those two categories of partnerships</a:t>
            </a:r>
            <a:r>
              <a:rPr lang="en-US" dirty="0">
                <a:solidFill>
                  <a:schemeClr val="bg1"/>
                </a:solidFill>
              </a:rPr>
              <a:t>.”</a:t>
            </a:r>
            <a:endParaRPr lang="nl-NL" dirty="0">
              <a:solidFill>
                <a:schemeClr val="bg1"/>
              </a:solidFill>
            </a:endParaRPr>
          </a:p>
          <a:p>
            <a:endParaRPr lang="nl-NL" i="1" dirty="0">
              <a:solidFill>
                <a:schemeClr val="bg1"/>
              </a:solidFill>
            </a:endParaRPr>
          </a:p>
        </p:txBody>
      </p:sp>
    </p:spTree>
    <p:extLst>
      <p:ext uri="{BB962C8B-B14F-4D97-AF65-F5344CB8AC3E}">
        <p14:creationId xmlns:p14="http://schemas.microsoft.com/office/powerpoint/2010/main" val="3330119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BD9CF66-997D-4B8F-9D54-C5652172B829}"/>
              </a:ext>
            </a:extLst>
          </p:cNvPr>
          <p:cNvSpPr/>
          <p:nvPr/>
        </p:nvSpPr>
        <p:spPr>
          <a:xfrm>
            <a:off x="4393563" y="5540813"/>
            <a:ext cx="2102311"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Private Equity Fund</a:t>
            </a:r>
          </a:p>
          <a:p>
            <a:pPr algn="ctr"/>
            <a:r>
              <a:rPr lang="en-US" dirty="0">
                <a:solidFill>
                  <a:schemeClr val="tx1"/>
                </a:solidFill>
              </a:rPr>
              <a:t>CV</a:t>
            </a:r>
            <a:endParaRPr lang="nl-NL" dirty="0">
              <a:solidFill>
                <a:schemeClr val="tx1"/>
              </a:solidFill>
            </a:endParaRPr>
          </a:p>
        </p:txBody>
      </p:sp>
      <p:cxnSp>
        <p:nvCxnSpPr>
          <p:cNvPr id="9" name="Rechte verbindingslijn 8">
            <a:extLst>
              <a:ext uri="{FF2B5EF4-FFF2-40B4-BE49-F238E27FC236}">
                <a16:creationId xmlns:a16="http://schemas.microsoft.com/office/drawing/2014/main" id="{75594C34-6EB4-EADF-871A-C93A9E05EBF6}"/>
              </a:ext>
            </a:extLst>
          </p:cNvPr>
          <p:cNvCxnSpPr>
            <a:cxnSpLocks/>
          </p:cNvCxnSpPr>
          <p:nvPr/>
        </p:nvCxnSpPr>
        <p:spPr>
          <a:xfrm>
            <a:off x="260359" y="4771122"/>
            <a:ext cx="8823285" cy="6858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7DCA0637-1792-BB6C-6327-A86D19303850}"/>
              </a:ext>
            </a:extLst>
          </p:cNvPr>
          <p:cNvSpPr/>
          <p:nvPr/>
        </p:nvSpPr>
        <p:spPr>
          <a:xfrm>
            <a:off x="4749775" y="2588782"/>
            <a:ext cx="1389888" cy="704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BV</a:t>
            </a:r>
            <a:endParaRPr lang="nl-NL" dirty="0">
              <a:solidFill>
                <a:schemeClr val="tx1"/>
              </a:solidFill>
            </a:endParaRPr>
          </a:p>
        </p:txBody>
      </p:sp>
      <p:cxnSp>
        <p:nvCxnSpPr>
          <p:cNvPr id="12" name="Rechte verbindingslijn 11">
            <a:extLst>
              <a:ext uri="{FF2B5EF4-FFF2-40B4-BE49-F238E27FC236}">
                <a16:creationId xmlns:a16="http://schemas.microsoft.com/office/drawing/2014/main" id="{C7DE34AD-93BE-F162-4164-2C6C0A513444}"/>
              </a:ext>
            </a:extLst>
          </p:cNvPr>
          <p:cNvCxnSpPr>
            <a:cxnSpLocks/>
            <a:stCxn id="10" idx="2"/>
            <a:endCxn id="3" idx="0"/>
          </p:cNvCxnSpPr>
          <p:nvPr/>
        </p:nvCxnSpPr>
        <p:spPr>
          <a:xfrm>
            <a:off x="5444719" y="3292870"/>
            <a:ext cx="0" cy="2247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7FC63085-885D-23FF-72C6-53EFAFA08D44}"/>
              </a:ext>
            </a:extLst>
          </p:cNvPr>
          <p:cNvSpPr txBox="1"/>
          <p:nvPr/>
        </p:nvSpPr>
        <p:spPr>
          <a:xfrm>
            <a:off x="260360" y="4327330"/>
            <a:ext cx="1326389" cy="369332"/>
          </a:xfrm>
          <a:prstGeom prst="rect">
            <a:avLst/>
          </a:prstGeom>
          <a:noFill/>
        </p:spPr>
        <p:txBody>
          <a:bodyPr wrap="none" rtlCol="0">
            <a:spAutoFit/>
          </a:bodyPr>
          <a:lstStyle/>
          <a:p>
            <a:r>
              <a:rPr lang="en-US" i="1" dirty="0">
                <a:solidFill>
                  <a:schemeClr val="bg1"/>
                </a:solidFill>
              </a:rPr>
              <a:t>Netherlands</a:t>
            </a:r>
            <a:endParaRPr lang="nl-NL" i="1" dirty="0">
              <a:solidFill>
                <a:schemeClr val="bg1"/>
              </a:solidFill>
            </a:endParaRPr>
          </a:p>
        </p:txBody>
      </p:sp>
      <p:sp>
        <p:nvSpPr>
          <p:cNvPr id="15" name="Tekstvak 14">
            <a:extLst>
              <a:ext uri="{FF2B5EF4-FFF2-40B4-BE49-F238E27FC236}">
                <a16:creationId xmlns:a16="http://schemas.microsoft.com/office/drawing/2014/main" id="{B5537965-D5C0-6E75-8D64-40DF724DDF4D}"/>
              </a:ext>
            </a:extLst>
          </p:cNvPr>
          <p:cNvSpPr txBox="1"/>
          <p:nvPr/>
        </p:nvSpPr>
        <p:spPr>
          <a:xfrm>
            <a:off x="260359" y="4831282"/>
            <a:ext cx="946093" cy="369332"/>
          </a:xfrm>
          <a:prstGeom prst="rect">
            <a:avLst/>
          </a:prstGeom>
          <a:noFill/>
        </p:spPr>
        <p:txBody>
          <a:bodyPr wrap="none" rtlCol="0">
            <a:spAutoFit/>
          </a:bodyPr>
          <a:lstStyle/>
          <a:p>
            <a:r>
              <a:rPr lang="en-US" i="1" dirty="0">
                <a:solidFill>
                  <a:schemeClr val="bg1"/>
                </a:solidFill>
              </a:rPr>
              <a:t>Belgium</a:t>
            </a:r>
            <a:endParaRPr lang="nl-NL" i="1" dirty="0">
              <a:solidFill>
                <a:schemeClr val="bg1"/>
              </a:solidFill>
            </a:endParaRPr>
          </a:p>
        </p:txBody>
      </p:sp>
      <p:sp>
        <p:nvSpPr>
          <p:cNvPr id="2" name="Ovaal 1">
            <a:extLst>
              <a:ext uri="{FF2B5EF4-FFF2-40B4-BE49-F238E27FC236}">
                <a16:creationId xmlns:a16="http://schemas.microsoft.com/office/drawing/2014/main" id="{828B289A-3171-686F-401F-6FE6F679A3EF}"/>
              </a:ext>
            </a:extLst>
          </p:cNvPr>
          <p:cNvSpPr/>
          <p:nvPr/>
        </p:nvSpPr>
        <p:spPr>
          <a:xfrm>
            <a:off x="6685051" y="3809118"/>
            <a:ext cx="1476373" cy="7040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CV</a:t>
            </a:r>
            <a:endParaRPr lang="nl-NL" dirty="0">
              <a:solidFill>
                <a:schemeClr val="tx1"/>
              </a:solidFill>
            </a:endParaRPr>
          </a:p>
        </p:txBody>
      </p:sp>
      <p:cxnSp>
        <p:nvCxnSpPr>
          <p:cNvPr id="4" name="Rechte verbindingslijn 3">
            <a:extLst>
              <a:ext uri="{FF2B5EF4-FFF2-40B4-BE49-F238E27FC236}">
                <a16:creationId xmlns:a16="http://schemas.microsoft.com/office/drawing/2014/main" id="{E8B5A0A2-C497-ECF4-B562-D754FB191C93}"/>
              </a:ext>
            </a:extLst>
          </p:cNvPr>
          <p:cNvCxnSpPr>
            <a:cxnSpLocks/>
            <a:stCxn id="10" idx="2"/>
            <a:endCxn id="2" idx="0"/>
          </p:cNvCxnSpPr>
          <p:nvPr/>
        </p:nvCxnSpPr>
        <p:spPr>
          <a:xfrm>
            <a:off x="5444719" y="3292870"/>
            <a:ext cx="1978519" cy="5162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jl: links/rechts 7">
            <a:extLst>
              <a:ext uri="{FF2B5EF4-FFF2-40B4-BE49-F238E27FC236}">
                <a16:creationId xmlns:a16="http://schemas.microsoft.com/office/drawing/2014/main" id="{BBFC153E-83B9-65F9-CB83-1D6C0F6BD105}"/>
              </a:ext>
            </a:extLst>
          </p:cNvPr>
          <p:cNvSpPr/>
          <p:nvPr/>
        </p:nvSpPr>
        <p:spPr>
          <a:xfrm rot="18950437">
            <a:off x="6229337" y="4920964"/>
            <a:ext cx="1035888" cy="114940"/>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D32FA255-89C9-E83F-70A5-B4A02EBAE639}"/>
              </a:ext>
            </a:extLst>
          </p:cNvPr>
          <p:cNvSpPr txBox="1"/>
          <p:nvPr/>
        </p:nvSpPr>
        <p:spPr>
          <a:xfrm>
            <a:off x="6855004" y="4978434"/>
            <a:ext cx="2239716" cy="369332"/>
          </a:xfrm>
          <a:prstGeom prst="rect">
            <a:avLst/>
          </a:prstGeom>
          <a:noFill/>
        </p:spPr>
        <p:txBody>
          <a:bodyPr wrap="none" rtlCol="0">
            <a:spAutoFit/>
          </a:bodyPr>
          <a:lstStyle/>
          <a:p>
            <a:r>
              <a:rPr lang="en-US" i="1" dirty="0">
                <a:solidFill>
                  <a:schemeClr val="bg1"/>
                </a:solidFill>
              </a:rPr>
              <a:t>Comparable enough?</a:t>
            </a:r>
            <a:endParaRPr lang="nl-NL" i="1" dirty="0">
              <a:solidFill>
                <a:schemeClr val="bg1"/>
              </a:solidFill>
            </a:endParaRPr>
          </a:p>
        </p:txBody>
      </p:sp>
      <p:sp>
        <p:nvSpPr>
          <p:cNvPr id="5" name="Tekstvak 4">
            <a:extLst>
              <a:ext uri="{FF2B5EF4-FFF2-40B4-BE49-F238E27FC236}">
                <a16:creationId xmlns:a16="http://schemas.microsoft.com/office/drawing/2014/main" id="{6D48EC20-7A7E-5067-69BA-6B901E8DE09A}"/>
              </a:ext>
            </a:extLst>
          </p:cNvPr>
          <p:cNvSpPr txBox="1"/>
          <p:nvPr/>
        </p:nvSpPr>
        <p:spPr>
          <a:xfrm>
            <a:off x="155080" y="572320"/>
            <a:ext cx="10661310" cy="2031325"/>
          </a:xfrm>
          <a:prstGeom prst="rect">
            <a:avLst/>
          </a:prstGeom>
          <a:noFill/>
        </p:spPr>
        <p:txBody>
          <a:bodyPr wrap="square" rtlCol="0">
            <a:spAutoFit/>
          </a:bodyPr>
          <a:lstStyle/>
          <a:p>
            <a:r>
              <a:rPr lang="en-US" b="1" dirty="0">
                <a:solidFill>
                  <a:schemeClr val="bg1"/>
                </a:solidFill>
              </a:rPr>
              <a:t>European Court of Justice, 06-12-2007, Columbus Container Services C-298/05 (consideration 53):</a:t>
            </a:r>
          </a:p>
          <a:p>
            <a:endParaRPr lang="en-US" b="1" dirty="0">
              <a:solidFill>
                <a:schemeClr val="bg1"/>
              </a:solidFill>
            </a:endParaRPr>
          </a:p>
          <a:p>
            <a:r>
              <a:rPr lang="en-US" i="1" dirty="0">
                <a:solidFill>
                  <a:schemeClr val="bg1"/>
                </a:solidFill>
              </a:rPr>
              <a:t>“In this respect, it must be recalled that the fiscal autonomy also means that the Member States are at liberty to determine the conditions and the level of taxation for different types of establishments chosen by national companies or partnerships operating abroad, </a:t>
            </a:r>
            <a:r>
              <a:rPr lang="en-US" i="1" u="sng" dirty="0">
                <a:solidFill>
                  <a:schemeClr val="bg1"/>
                </a:solidFill>
              </a:rPr>
              <a:t>on condition that those companies or partnerships are not treated in a manner that is discriminatory in comparison with </a:t>
            </a:r>
            <a:r>
              <a:rPr lang="en-US" b="1" i="1" u="sng" dirty="0">
                <a:solidFill>
                  <a:schemeClr val="bg1"/>
                </a:solidFill>
              </a:rPr>
              <a:t>comparable</a:t>
            </a:r>
            <a:r>
              <a:rPr lang="en-US" i="1" u="sng" dirty="0">
                <a:solidFill>
                  <a:schemeClr val="bg1"/>
                </a:solidFill>
              </a:rPr>
              <a:t> national establishments</a:t>
            </a:r>
            <a:r>
              <a:rPr lang="en-US" dirty="0">
                <a:solidFill>
                  <a:schemeClr val="bg1"/>
                </a:solidFill>
              </a:rPr>
              <a:t>.”</a:t>
            </a:r>
            <a:endParaRPr lang="en-US" i="1" dirty="0">
              <a:solidFill>
                <a:schemeClr val="bg1"/>
              </a:solidFill>
            </a:endParaRPr>
          </a:p>
          <a:p>
            <a:endParaRPr lang="nl-NL" i="1" dirty="0">
              <a:solidFill>
                <a:schemeClr val="bg1"/>
              </a:solidFill>
            </a:endParaRPr>
          </a:p>
        </p:txBody>
      </p:sp>
    </p:spTree>
    <p:extLst>
      <p:ext uri="{BB962C8B-B14F-4D97-AF65-F5344CB8AC3E}">
        <p14:creationId xmlns:p14="http://schemas.microsoft.com/office/powerpoint/2010/main" val="39261881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AD63D-1AA8-DC18-B62D-08B02A4D8A6A}"/>
              </a:ext>
            </a:extLst>
          </p:cNvPr>
          <p:cNvSpPr>
            <a:spLocks noGrp="1"/>
          </p:cNvSpPr>
          <p:nvPr>
            <p:ph type="title"/>
          </p:nvPr>
        </p:nvSpPr>
        <p:spPr/>
        <p:txBody>
          <a:bodyPr/>
          <a:lstStyle/>
          <a:p>
            <a:r>
              <a:rPr lang="en-US" dirty="0"/>
              <a:t>Conclusions</a:t>
            </a:r>
          </a:p>
        </p:txBody>
      </p:sp>
      <p:sp>
        <p:nvSpPr>
          <p:cNvPr id="2" name="TextBox 5">
            <a:extLst>
              <a:ext uri="{FF2B5EF4-FFF2-40B4-BE49-F238E27FC236}">
                <a16:creationId xmlns:a16="http://schemas.microsoft.com/office/drawing/2014/main" id="{710273B0-4A44-BB41-4288-DD582C2F0251}"/>
              </a:ext>
            </a:extLst>
          </p:cNvPr>
          <p:cNvSpPr txBox="1">
            <a:spLocks noGrp="1"/>
          </p:cNvSpPr>
          <p:nvPr>
            <p:ph idx="1"/>
          </p:nvPr>
        </p:nvSpPr>
        <p:spPr>
          <a:xfrm>
            <a:off x="524701" y="2106168"/>
            <a:ext cx="10557827" cy="3914775"/>
          </a:xfrm>
          <a:prstGeom prst="rect">
            <a:avLst/>
          </a:prstGeom>
        </p:spPr>
        <p:txBody>
          <a:bodyPr vert="horz" lIns="0" tIns="0" rIns="0" bIns="0" rtlCol="0">
            <a:noAutofit/>
          </a:bodyPr>
          <a:lstStyle>
            <a:defPPr>
              <a:defRPr lang="en-US"/>
            </a:defPPr>
            <a:lvl1pPr indent="0" defTabSz="685800">
              <a:lnSpc>
                <a:spcPts val="1400"/>
              </a:lnSpc>
              <a:spcBef>
                <a:spcPts val="0"/>
              </a:spcBef>
              <a:buFont typeface="Arial" panose="020B0604020202020204" pitchFamily="34" charset="0"/>
              <a:buNone/>
              <a:defRPr sz="1100" b="1">
                <a:solidFill>
                  <a:srgbClr val="191D3F"/>
                </a:solidFill>
                <a:latin typeface="Bahnschrift SemiLight" panose="020B0502040204020203" pitchFamily="34" charset="0"/>
                <a:cs typeface="Calibri" panose="020F0502020204030204" pitchFamily="34" charset="0"/>
              </a:defRPr>
            </a:lvl1pPr>
            <a:lvl2pPr marL="360000" indent="-180000" defTabSz="685800">
              <a:lnSpc>
                <a:spcPct val="100000"/>
              </a:lnSpc>
              <a:spcBef>
                <a:spcPts val="0"/>
              </a:spcBef>
              <a:buFont typeface="Arial" panose="020B0604020202020204" pitchFamily="34" charset="0"/>
              <a:buChar char="•"/>
              <a:defRPr>
                <a:solidFill>
                  <a:srgbClr val="0F1272"/>
                </a:solidFill>
                <a:latin typeface="Lato" panose="020F0502020204030203" pitchFamily="34" charset="77"/>
              </a:defRPr>
            </a:lvl2pPr>
            <a:lvl3pPr marL="540000" indent="-180000" defTabSz="685800">
              <a:lnSpc>
                <a:spcPct val="100000"/>
              </a:lnSpc>
              <a:spcBef>
                <a:spcPts val="0"/>
              </a:spcBef>
              <a:buFont typeface="Arial" panose="020B0604020202020204" pitchFamily="34" charset="0"/>
              <a:buChar char="•"/>
              <a:defRPr sz="1500">
                <a:solidFill>
                  <a:srgbClr val="0F1272"/>
                </a:solidFill>
                <a:latin typeface="Lato" panose="020F0502020204030203" pitchFamily="34" charset="77"/>
              </a:defRPr>
            </a:lvl3pPr>
            <a:lvl4pPr marL="72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4pPr>
            <a:lvl5pPr marL="900000" indent="-180000" defTabSz="685800">
              <a:lnSpc>
                <a:spcPct val="100000"/>
              </a:lnSpc>
              <a:spcBef>
                <a:spcPts val="0"/>
              </a:spcBef>
              <a:buFont typeface="Arial" panose="020B0604020202020204" pitchFamily="34" charset="0"/>
              <a:buChar char="•"/>
              <a:defRPr sz="1350">
                <a:solidFill>
                  <a:srgbClr val="0F1272"/>
                </a:solidFill>
                <a:latin typeface="Lato" panose="020F0502020204030203" pitchFamily="34"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582894" indent="-342900" defTabSz="914377">
              <a:lnSpc>
                <a:spcPts val="1867"/>
              </a:lnSpc>
              <a:buAutoNum type="arabicPeriod"/>
            </a:pPr>
            <a:endParaRPr lang="nl-NL" sz="1467" dirty="0">
              <a:solidFill>
                <a:schemeClr val="bg1"/>
              </a:solidFill>
            </a:endParaRPr>
          </a:p>
          <a:p>
            <a:pPr marL="582894" indent="-342900" defTabSz="914377">
              <a:lnSpc>
                <a:spcPts val="1867"/>
              </a:lnSpc>
              <a:buAutoNum type="arabicPeriod"/>
            </a:pPr>
            <a:r>
              <a:rPr lang="nl-NL" sz="1467" dirty="0">
                <a:solidFill>
                  <a:schemeClr val="bg1"/>
                </a:solidFill>
              </a:rPr>
              <a:t>Dutch </a:t>
            </a:r>
            <a:r>
              <a:rPr lang="nl-NL" sz="1467" dirty="0" err="1">
                <a:solidFill>
                  <a:schemeClr val="bg1"/>
                </a:solidFill>
              </a:rPr>
              <a:t>classification</a:t>
            </a:r>
            <a:r>
              <a:rPr lang="nl-NL" sz="1467" dirty="0">
                <a:solidFill>
                  <a:schemeClr val="bg1"/>
                </a:solidFill>
              </a:rPr>
              <a:t> </a:t>
            </a:r>
            <a:r>
              <a:rPr lang="nl-NL" sz="1467" dirty="0" err="1">
                <a:solidFill>
                  <a:schemeClr val="bg1"/>
                </a:solidFill>
              </a:rPr>
              <a:t>rules</a:t>
            </a:r>
            <a:r>
              <a:rPr lang="nl-NL" sz="1467" dirty="0">
                <a:solidFill>
                  <a:schemeClr val="bg1"/>
                </a:solidFill>
              </a:rPr>
              <a:t> </a:t>
            </a:r>
            <a:r>
              <a:rPr lang="nl-NL" sz="1467" dirty="0" err="1">
                <a:solidFill>
                  <a:schemeClr val="bg1"/>
                </a:solidFill>
              </a:rPr>
              <a:t>useful</a:t>
            </a:r>
            <a:r>
              <a:rPr lang="nl-NL" sz="1467" dirty="0">
                <a:solidFill>
                  <a:schemeClr val="bg1"/>
                </a:solidFill>
              </a:rPr>
              <a:t> </a:t>
            </a:r>
            <a:r>
              <a:rPr lang="nl-NL" sz="1467" dirty="0" err="1">
                <a:solidFill>
                  <a:schemeClr val="bg1"/>
                </a:solidFill>
              </a:rPr>
              <a:t>for</a:t>
            </a:r>
            <a:r>
              <a:rPr lang="nl-NL" sz="1467" dirty="0">
                <a:solidFill>
                  <a:schemeClr val="bg1"/>
                </a:solidFill>
              </a:rPr>
              <a:t> </a:t>
            </a:r>
            <a:r>
              <a:rPr lang="nl-NL" sz="1467" dirty="0" err="1">
                <a:solidFill>
                  <a:schemeClr val="bg1"/>
                </a:solidFill>
              </a:rPr>
              <a:t>tax</a:t>
            </a:r>
            <a:r>
              <a:rPr lang="nl-NL" sz="1467" dirty="0">
                <a:solidFill>
                  <a:schemeClr val="bg1"/>
                </a:solidFill>
              </a:rPr>
              <a:t> </a:t>
            </a:r>
            <a:r>
              <a:rPr lang="nl-NL" sz="1467" dirty="0" err="1">
                <a:solidFill>
                  <a:schemeClr val="bg1"/>
                </a:solidFill>
              </a:rPr>
              <a:t>practice</a:t>
            </a:r>
            <a:r>
              <a:rPr lang="nl-NL" sz="1467" dirty="0">
                <a:solidFill>
                  <a:schemeClr val="bg1"/>
                </a:solidFill>
              </a:rPr>
              <a:t>, but </a:t>
            </a:r>
            <a:r>
              <a:rPr lang="nl-NL" sz="1467" dirty="0" err="1">
                <a:solidFill>
                  <a:schemeClr val="bg1"/>
                </a:solidFill>
              </a:rPr>
              <a:t>need</a:t>
            </a:r>
            <a:r>
              <a:rPr lang="nl-NL" sz="1467" dirty="0">
                <a:solidFill>
                  <a:schemeClr val="bg1"/>
                </a:solidFill>
              </a:rPr>
              <a:t> </a:t>
            </a:r>
            <a:r>
              <a:rPr lang="nl-NL" sz="1467" dirty="0" err="1">
                <a:solidFill>
                  <a:schemeClr val="bg1"/>
                </a:solidFill>
              </a:rPr>
              <a:t>for</a:t>
            </a:r>
            <a:r>
              <a:rPr lang="nl-NL" sz="1467" dirty="0">
                <a:solidFill>
                  <a:schemeClr val="bg1"/>
                </a:solidFill>
              </a:rPr>
              <a:t> more </a:t>
            </a:r>
            <a:r>
              <a:rPr lang="nl-NL" sz="1467" dirty="0" err="1">
                <a:solidFill>
                  <a:schemeClr val="bg1"/>
                </a:solidFill>
              </a:rPr>
              <a:t>clarifying</a:t>
            </a:r>
            <a:r>
              <a:rPr lang="nl-NL" sz="1467" dirty="0">
                <a:solidFill>
                  <a:schemeClr val="bg1"/>
                </a:solidFill>
              </a:rPr>
              <a:t> </a:t>
            </a:r>
            <a:r>
              <a:rPr lang="nl-NL" sz="1467" dirty="0" err="1">
                <a:solidFill>
                  <a:schemeClr val="bg1"/>
                </a:solidFill>
              </a:rPr>
              <a:t>guidance</a:t>
            </a:r>
            <a:endParaRPr lang="nl-NL" sz="1467" dirty="0">
              <a:solidFill>
                <a:schemeClr val="bg1"/>
              </a:solidFill>
            </a:endParaRPr>
          </a:p>
          <a:p>
            <a:pPr marL="582894" indent="-342900" defTabSz="914377">
              <a:lnSpc>
                <a:spcPts val="1867"/>
              </a:lnSpc>
              <a:buAutoNum type="arabicPeriod"/>
            </a:pPr>
            <a:endParaRPr lang="nl-NL" sz="1467" dirty="0">
              <a:solidFill>
                <a:schemeClr val="bg1"/>
              </a:solidFill>
            </a:endParaRPr>
          </a:p>
          <a:p>
            <a:pPr marL="582894" indent="-342900" defTabSz="914377">
              <a:lnSpc>
                <a:spcPts val="1867"/>
              </a:lnSpc>
              <a:buAutoNum type="arabicPeriod"/>
            </a:pPr>
            <a:r>
              <a:rPr lang="nl-NL" sz="1467" dirty="0">
                <a:solidFill>
                  <a:schemeClr val="bg1"/>
                </a:solidFill>
              </a:rPr>
              <a:t>New </a:t>
            </a:r>
            <a:r>
              <a:rPr lang="nl-NL" sz="1467" dirty="0" err="1">
                <a:solidFill>
                  <a:schemeClr val="bg1"/>
                </a:solidFill>
              </a:rPr>
              <a:t>distinction</a:t>
            </a:r>
            <a:r>
              <a:rPr lang="nl-NL" sz="1467" dirty="0">
                <a:solidFill>
                  <a:schemeClr val="bg1"/>
                </a:solidFill>
              </a:rPr>
              <a:t> </a:t>
            </a:r>
            <a:r>
              <a:rPr lang="nl-NL" sz="1467" dirty="0" err="1">
                <a:solidFill>
                  <a:schemeClr val="bg1"/>
                </a:solidFill>
              </a:rPr>
              <a:t>between</a:t>
            </a:r>
            <a:r>
              <a:rPr lang="nl-NL" sz="1467" dirty="0">
                <a:solidFill>
                  <a:schemeClr val="bg1"/>
                </a:solidFill>
              </a:rPr>
              <a:t> </a:t>
            </a:r>
            <a:r>
              <a:rPr lang="nl-NL" sz="1467" dirty="0" err="1">
                <a:solidFill>
                  <a:schemeClr val="bg1"/>
                </a:solidFill>
              </a:rPr>
              <a:t>comparable</a:t>
            </a:r>
            <a:r>
              <a:rPr lang="nl-NL" sz="1467" dirty="0">
                <a:solidFill>
                  <a:schemeClr val="bg1"/>
                </a:solidFill>
              </a:rPr>
              <a:t>/non-</a:t>
            </a:r>
            <a:r>
              <a:rPr lang="nl-NL" sz="1467" dirty="0" err="1">
                <a:solidFill>
                  <a:schemeClr val="bg1"/>
                </a:solidFill>
              </a:rPr>
              <a:t>comparable</a:t>
            </a:r>
            <a:r>
              <a:rPr lang="nl-NL" sz="1467" dirty="0">
                <a:solidFill>
                  <a:schemeClr val="bg1"/>
                </a:solidFill>
              </a:rPr>
              <a:t> </a:t>
            </a:r>
            <a:r>
              <a:rPr lang="nl-NL" sz="1467" dirty="0" err="1">
                <a:solidFill>
                  <a:schemeClr val="bg1"/>
                </a:solidFill>
              </a:rPr>
              <a:t>entities</a:t>
            </a:r>
            <a:r>
              <a:rPr lang="nl-NL" sz="1467" dirty="0">
                <a:solidFill>
                  <a:schemeClr val="bg1"/>
                </a:solidFill>
              </a:rPr>
              <a:t> is complex</a:t>
            </a:r>
          </a:p>
          <a:p>
            <a:pPr marL="582894" indent="-342900" defTabSz="914377">
              <a:lnSpc>
                <a:spcPts val="1867"/>
              </a:lnSpc>
              <a:buAutoNum type="arabicPeriod"/>
            </a:pPr>
            <a:endParaRPr lang="nl-NL" sz="1467" dirty="0">
              <a:solidFill>
                <a:schemeClr val="bg1"/>
              </a:solidFill>
            </a:endParaRPr>
          </a:p>
          <a:p>
            <a:pPr marL="582894" indent="-342900" defTabSz="914377">
              <a:lnSpc>
                <a:spcPts val="1867"/>
              </a:lnSpc>
              <a:buAutoNum type="arabicPeriod"/>
            </a:pPr>
            <a:r>
              <a:rPr lang="nl-NL" sz="1467" dirty="0" err="1">
                <a:solidFill>
                  <a:schemeClr val="bg1"/>
                </a:solidFill>
              </a:rPr>
              <a:t>Longer</a:t>
            </a:r>
            <a:r>
              <a:rPr lang="nl-NL" sz="1467" dirty="0">
                <a:solidFill>
                  <a:schemeClr val="bg1"/>
                </a:solidFill>
              </a:rPr>
              <a:t> list </a:t>
            </a:r>
            <a:r>
              <a:rPr lang="nl-NL" sz="1467" dirty="0" err="1">
                <a:solidFill>
                  <a:schemeClr val="bg1"/>
                </a:solidFill>
              </a:rPr>
              <a:t>with</a:t>
            </a:r>
            <a:r>
              <a:rPr lang="nl-NL" sz="1467" dirty="0">
                <a:solidFill>
                  <a:schemeClr val="bg1"/>
                </a:solidFill>
              </a:rPr>
              <a:t> </a:t>
            </a:r>
            <a:r>
              <a:rPr lang="nl-NL" sz="1467" dirty="0" err="1">
                <a:solidFill>
                  <a:schemeClr val="bg1"/>
                </a:solidFill>
              </a:rPr>
              <a:t>foreign</a:t>
            </a:r>
            <a:r>
              <a:rPr lang="nl-NL" sz="1467" dirty="0">
                <a:solidFill>
                  <a:schemeClr val="bg1"/>
                </a:solidFill>
              </a:rPr>
              <a:t> </a:t>
            </a:r>
            <a:r>
              <a:rPr lang="nl-NL" sz="1467" dirty="0" err="1">
                <a:solidFill>
                  <a:schemeClr val="bg1"/>
                </a:solidFill>
              </a:rPr>
              <a:t>classified</a:t>
            </a:r>
            <a:r>
              <a:rPr lang="nl-NL" sz="1467" dirty="0">
                <a:solidFill>
                  <a:schemeClr val="bg1"/>
                </a:solidFill>
              </a:rPr>
              <a:t> </a:t>
            </a:r>
            <a:r>
              <a:rPr lang="nl-NL" sz="1467" dirty="0" err="1">
                <a:solidFill>
                  <a:schemeClr val="bg1"/>
                </a:solidFill>
              </a:rPr>
              <a:t>entities</a:t>
            </a:r>
            <a:r>
              <a:rPr lang="nl-NL" sz="1467" dirty="0">
                <a:solidFill>
                  <a:schemeClr val="bg1"/>
                </a:solidFill>
              </a:rPr>
              <a:t> </a:t>
            </a:r>
            <a:r>
              <a:rPr lang="nl-NL" sz="1467" dirty="0" err="1">
                <a:solidFill>
                  <a:schemeClr val="bg1"/>
                </a:solidFill>
              </a:rPr>
              <a:t>needed</a:t>
            </a:r>
            <a:r>
              <a:rPr lang="nl-NL" sz="1467" dirty="0">
                <a:solidFill>
                  <a:schemeClr val="bg1"/>
                </a:solidFill>
              </a:rPr>
              <a:t> (but non-binding and </a:t>
            </a:r>
            <a:r>
              <a:rPr lang="nl-NL" sz="1467" dirty="0" err="1">
                <a:solidFill>
                  <a:schemeClr val="bg1"/>
                </a:solidFill>
              </a:rPr>
              <a:t>with</a:t>
            </a:r>
            <a:r>
              <a:rPr lang="nl-NL" sz="1467" dirty="0">
                <a:solidFill>
                  <a:schemeClr val="bg1"/>
                </a:solidFill>
              </a:rPr>
              <a:t> </a:t>
            </a:r>
            <a:r>
              <a:rPr lang="nl-NL" sz="1467" dirty="0" err="1">
                <a:solidFill>
                  <a:schemeClr val="bg1"/>
                </a:solidFill>
              </a:rPr>
              <a:t>explanation</a:t>
            </a:r>
            <a:r>
              <a:rPr lang="nl-NL" sz="1467" dirty="0">
                <a:solidFill>
                  <a:schemeClr val="bg1"/>
                </a:solidFill>
              </a:rPr>
              <a:t>)</a:t>
            </a:r>
          </a:p>
          <a:p>
            <a:pPr defTabSz="914377">
              <a:lnSpc>
                <a:spcPts val="1867"/>
              </a:lnSpc>
            </a:pPr>
            <a:endParaRPr lang="nl-NL" sz="1467" dirty="0">
              <a:solidFill>
                <a:schemeClr val="bg1"/>
              </a:solidFill>
            </a:endParaRPr>
          </a:p>
        </p:txBody>
      </p:sp>
      <p:sp>
        <p:nvSpPr>
          <p:cNvPr id="4" name="Title 5">
            <a:extLst>
              <a:ext uri="{FF2B5EF4-FFF2-40B4-BE49-F238E27FC236}">
                <a16:creationId xmlns:a16="http://schemas.microsoft.com/office/drawing/2014/main" id="{831DF6AD-03EC-6CE0-F87D-BB931D3A3D7C}"/>
              </a:ext>
            </a:extLst>
          </p:cNvPr>
          <p:cNvSpPr txBox="1">
            <a:spLocks/>
          </p:cNvSpPr>
          <p:nvPr/>
        </p:nvSpPr>
        <p:spPr>
          <a:xfrm>
            <a:off x="3689745" y="3756304"/>
            <a:ext cx="4000593" cy="1325563"/>
          </a:xfrm>
          <a:prstGeom prst="rect">
            <a:avLst/>
          </a:prstGeom>
        </p:spPr>
        <p:txBody>
          <a:bodyPr vert="horz" lIns="0" tIns="0" rIns="0" bIns="0" rtlCol="0" anchor="b" anchorCtr="0">
            <a:normAutofit/>
          </a:bodyPr>
          <a:lstStyle>
            <a:lvl1pPr algn="l" defTabSz="914377"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r>
              <a:rPr lang="en-US" i="1" dirty="0"/>
              <a:t>Bon </a:t>
            </a:r>
            <a:r>
              <a:rPr lang="en-US" i="1" dirty="0" err="1"/>
              <a:t>appetit</a:t>
            </a:r>
            <a:r>
              <a:rPr lang="en-US" i="1" dirty="0"/>
              <a:t>!</a:t>
            </a:r>
          </a:p>
        </p:txBody>
      </p:sp>
    </p:spTree>
    <p:extLst>
      <p:ext uri="{BB962C8B-B14F-4D97-AF65-F5344CB8AC3E}">
        <p14:creationId xmlns:p14="http://schemas.microsoft.com/office/powerpoint/2010/main" val="275091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D5C6A24-1330-4DF5-91BB-4BC24A07ECE6}"/>
              </a:ext>
            </a:extLst>
          </p:cNvPr>
          <p:cNvSpPr txBox="1">
            <a:spLocks/>
          </p:cNvSpPr>
          <p:nvPr/>
        </p:nvSpPr>
        <p:spPr>
          <a:xfrm>
            <a:off x="938730" y="30906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defTabSz="914377">
              <a:lnSpc>
                <a:spcPts val="5333"/>
              </a:lnSpc>
            </a:pPr>
            <a:r>
              <a:rPr lang="en-US" sz="5333" dirty="0">
                <a:solidFill>
                  <a:prstClr val="white"/>
                </a:solidFill>
                <a:latin typeface="Calibri" panose="020F0502020204030204"/>
              </a:rPr>
              <a:t>Thank you </a:t>
            </a:r>
          </a:p>
        </p:txBody>
      </p:sp>
    </p:spTree>
    <p:extLst>
      <p:ext uri="{BB962C8B-B14F-4D97-AF65-F5344CB8AC3E}">
        <p14:creationId xmlns:p14="http://schemas.microsoft.com/office/powerpoint/2010/main" val="393530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Dividends – article 10(9)</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8"/>
            <a:ext cx="7056000" cy="4351339"/>
          </a:xfrm>
        </p:spPr>
        <p:txBody>
          <a:bodyPr>
            <a:normAutofit/>
          </a:bodyPr>
          <a:lstStyle/>
          <a:p>
            <a:pPr marL="0" indent="0">
              <a:spcBef>
                <a:spcPts val="400"/>
              </a:spcBef>
              <a:spcAft>
                <a:spcPts val="400"/>
              </a:spcAft>
              <a:buClr>
                <a:schemeClr val="bg1"/>
              </a:buClr>
              <a:buNone/>
              <a:tabLst>
                <a:tab pos="584185" algn="l"/>
              </a:tabLst>
            </a:pPr>
            <a:r>
              <a:rPr lang="en-US" sz="1400" b="1" dirty="0">
                <a:cs typeface="Calibri" panose="020F0502020204030204" pitchFamily="34" charset="0"/>
              </a:rPr>
              <a:t>New emigration clause for private individuals</a:t>
            </a:r>
          </a:p>
          <a:p>
            <a:pPr marL="285750" indent="-285750">
              <a:buClr>
                <a:schemeClr val="bg1"/>
              </a:buClr>
            </a:pPr>
            <a:r>
              <a:rPr lang="en-US" sz="1330" b="0" dirty="0"/>
              <a:t>Additional taxation rights for source/emigration country after emigration of shareholder </a:t>
            </a:r>
            <a:r>
              <a:rPr lang="en-US" sz="1330" u="sng" dirty="0"/>
              <a:t>and</a:t>
            </a:r>
            <a:r>
              <a:rPr lang="en-US" sz="1330" b="0" dirty="0"/>
              <a:t> company to the other country, under the following conditions: </a:t>
            </a:r>
          </a:p>
          <a:p>
            <a:pPr marL="714375" indent="-352425">
              <a:spcBef>
                <a:spcPts val="400"/>
              </a:spcBef>
              <a:spcAft>
                <a:spcPts val="400"/>
              </a:spcAft>
              <a:buClr>
                <a:schemeClr val="bg1"/>
              </a:buClr>
              <a:buFont typeface="+mj-lt"/>
              <a:buAutoNum type="romanLcPeriod"/>
              <a:tabLst>
                <a:tab pos="584185" algn="l"/>
              </a:tabLst>
            </a:pPr>
            <a:r>
              <a:rPr lang="en-US" sz="1200" i="1" dirty="0">
                <a:cs typeface="Calibri" panose="020F0502020204030204" pitchFamily="34" charset="0"/>
              </a:rPr>
              <a:t>Company remains deemed resident of emigration country</a:t>
            </a:r>
          </a:p>
          <a:p>
            <a:pPr marL="714375" indent="-352425">
              <a:spcBef>
                <a:spcPts val="400"/>
              </a:spcBef>
              <a:spcAft>
                <a:spcPts val="400"/>
              </a:spcAft>
              <a:buClr>
                <a:schemeClr val="bg1"/>
              </a:buClr>
              <a:buFont typeface="+mj-lt"/>
              <a:buAutoNum type="romanLcPeriod"/>
              <a:tabLst>
                <a:tab pos="584185" algn="l"/>
              </a:tabLst>
            </a:pPr>
            <a:r>
              <a:rPr lang="en-US" sz="1200" i="1" dirty="0">
                <a:cs typeface="Calibri" panose="020F0502020204030204" pitchFamily="34" charset="0"/>
              </a:rPr>
              <a:t>Limited to 10-year period after emigration of shareholder</a:t>
            </a:r>
          </a:p>
          <a:p>
            <a:pPr marL="714375" indent="-352425">
              <a:spcBef>
                <a:spcPts val="400"/>
              </a:spcBef>
              <a:spcAft>
                <a:spcPts val="400"/>
              </a:spcAft>
              <a:buClr>
                <a:schemeClr val="bg1"/>
              </a:buClr>
              <a:buFont typeface="+mj-lt"/>
              <a:buAutoNum type="romanLcPeriod"/>
              <a:tabLst>
                <a:tab pos="584185" algn="l"/>
              </a:tabLst>
            </a:pPr>
            <a:r>
              <a:rPr lang="en-US" sz="1200" i="1" dirty="0">
                <a:cs typeface="Calibri" panose="020F0502020204030204" pitchFamily="34" charset="0"/>
              </a:rPr>
              <a:t>Limited </a:t>
            </a:r>
            <a:r>
              <a:rPr lang="en-US" sz="1200" i="1" u="sng" dirty="0">
                <a:cs typeface="Calibri" panose="020F0502020204030204" pitchFamily="34" charset="0"/>
              </a:rPr>
              <a:t>insofar</a:t>
            </a:r>
            <a:r>
              <a:rPr lang="en-US" sz="1200" i="1" dirty="0">
                <a:cs typeface="Calibri" panose="020F0502020204030204" pitchFamily="34" charset="0"/>
              </a:rPr>
              <a:t> conditional (box 2) assessment remains outstanding</a:t>
            </a:r>
          </a:p>
          <a:p>
            <a:pPr marL="714375" indent="-352425">
              <a:spcBef>
                <a:spcPts val="400"/>
              </a:spcBef>
              <a:spcAft>
                <a:spcPts val="400"/>
              </a:spcAft>
              <a:buClr>
                <a:schemeClr val="bg1"/>
              </a:buClr>
              <a:buFont typeface="+mj-lt"/>
              <a:buAutoNum type="romanLcPeriod"/>
              <a:tabLst>
                <a:tab pos="584185" algn="l"/>
              </a:tabLst>
            </a:pPr>
            <a:r>
              <a:rPr lang="en-US" sz="1200" i="1" dirty="0">
                <a:cs typeface="Calibri" panose="020F0502020204030204" pitchFamily="34" charset="0"/>
              </a:rPr>
              <a:t>Limited to maximum tax rate of 50% of the general immigration country tax rate</a:t>
            </a:r>
          </a:p>
          <a:p>
            <a:pPr marL="361950" indent="0">
              <a:spcBef>
                <a:spcPts val="400"/>
              </a:spcBef>
              <a:spcAft>
                <a:spcPts val="400"/>
              </a:spcAft>
              <a:buClr>
                <a:schemeClr val="bg1"/>
              </a:buClr>
              <a:buNone/>
              <a:tabLst>
                <a:tab pos="584185" algn="l"/>
              </a:tabLst>
            </a:pPr>
            <a:endParaRPr lang="en-US" sz="1200" dirty="0">
              <a:cs typeface="Calibri" panose="020F0502020204030204" pitchFamily="34" charset="0"/>
            </a:endParaRPr>
          </a:p>
          <a:p>
            <a:pPr marL="285750" indent="-285750">
              <a:buClr>
                <a:schemeClr val="bg1"/>
              </a:buClr>
              <a:buFont typeface="Arial" panose="020B0604020202020204" pitchFamily="34" charset="0"/>
              <a:buChar char="•"/>
            </a:pPr>
            <a:r>
              <a:rPr lang="en-US" sz="1330" u="sng" dirty="0"/>
              <a:t>Current treaty</a:t>
            </a:r>
            <a:r>
              <a:rPr lang="en-US" sz="1330" dirty="0"/>
              <a:t>: </a:t>
            </a:r>
            <a:r>
              <a:rPr lang="en-US" sz="1330" b="0" dirty="0"/>
              <a:t>no tax in source country in emigration situations where the place of effective management of the company is moved as well (prohibition of extra-territorial taxation of dividends)</a:t>
            </a:r>
          </a:p>
          <a:p>
            <a:pPr marL="285750" indent="-285750">
              <a:buClr>
                <a:schemeClr val="bg1"/>
              </a:buClr>
              <a:buFont typeface="Arial" panose="020B0604020202020204" pitchFamily="34" charset="0"/>
              <a:buChar char="•"/>
            </a:pPr>
            <a:endParaRPr lang="en-US" sz="1200" b="0" dirty="0"/>
          </a:p>
          <a:p>
            <a:pPr marL="285750" indent="-285750">
              <a:buClr>
                <a:schemeClr val="bg1"/>
              </a:buClr>
              <a:buFont typeface="Arial" panose="020B0604020202020204" pitchFamily="34" charset="0"/>
              <a:buChar char="•"/>
            </a:pPr>
            <a:r>
              <a:rPr lang="en-US" sz="1330" b="1" dirty="0"/>
              <a:t>Example</a:t>
            </a:r>
            <a:r>
              <a:rPr lang="en-US" sz="1330" dirty="0"/>
              <a:t>: </a:t>
            </a:r>
            <a:r>
              <a:rPr lang="en-US" sz="1330" b="0" dirty="0"/>
              <a:t>Dutch BV moves its place of effective management to Belgium and subsequently pays out a dividend of 100 to emigrated shareholder:</a:t>
            </a:r>
          </a:p>
          <a:p>
            <a:pPr marL="704850" lvl="3" indent="-342900">
              <a:buClr>
                <a:schemeClr val="bg1"/>
              </a:buClr>
              <a:buFont typeface="+mj-lt"/>
              <a:buAutoNum type="alphaLcParenR"/>
            </a:pPr>
            <a:r>
              <a:rPr lang="en-US" sz="1200" u="sng" dirty="0"/>
              <a:t>Dutch DWHT: 15 (new)</a:t>
            </a:r>
          </a:p>
          <a:p>
            <a:pPr marL="704850" lvl="3" indent="-342900">
              <a:buClr>
                <a:schemeClr val="bg1"/>
              </a:buClr>
              <a:buFont typeface="+mj-lt"/>
              <a:buAutoNum type="alphaLcParenR"/>
            </a:pPr>
            <a:r>
              <a:rPr lang="en-US" sz="1200" b="0" dirty="0"/>
              <a:t>Belgian WHT: 30</a:t>
            </a:r>
            <a:r>
              <a:rPr lang="en-US" sz="1200" b="0" i="1" dirty="0"/>
              <a:t> </a:t>
            </a:r>
            <a:r>
              <a:rPr lang="en-US" sz="1200" b="0" dirty="0"/>
              <a:t>(general rule, </a:t>
            </a:r>
            <a:r>
              <a:rPr lang="en-US" sz="1200" u="sng" dirty="0"/>
              <a:t>no elimination of double taxation?</a:t>
            </a:r>
            <a:r>
              <a:rPr lang="en-US" sz="1200" dirty="0"/>
              <a:t>)</a:t>
            </a:r>
          </a:p>
          <a:p>
            <a:pPr marL="704850" lvl="3" indent="-342900">
              <a:buClr>
                <a:schemeClr val="bg1"/>
              </a:buClr>
              <a:buFont typeface="+mj-lt"/>
              <a:buAutoNum type="alphaLcParenR"/>
            </a:pPr>
            <a:r>
              <a:rPr lang="en-US" sz="1200" b="0" dirty="0"/>
              <a:t>Waiver of Dutch conditional box 2 assessment: 15 (equal to Dutch DWHT)</a:t>
            </a:r>
          </a:p>
          <a:p>
            <a:pPr marL="0" indent="0">
              <a:spcBef>
                <a:spcPts val="400"/>
              </a:spcBef>
              <a:spcAft>
                <a:spcPts val="400"/>
              </a:spcAft>
              <a:buNone/>
              <a:tabLst>
                <a:tab pos="584185" algn="l"/>
              </a:tabLst>
            </a:pPr>
            <a:endParaRPr lang="en-US" sz="1333"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 name="Rectangle 3">
            <a:extLst>
              <a:ext uri="{FF2B5EF4-FFF2-40B4-BE49-F238E27FC236}">
                <a16:creationId xmlns:a16="http://schemas.microsoft.com/office/drawing/2014/main" id="{80728FF4-0BB8-AC11-2953-950A8A5959A6}"/>
              </a:ext>
            </a:extLst>
          </p:cNvPr>
          <p:cNvSpPr/>
          <p:nvPr/>
        </p:nvSpPr>
        <p:spPr>
          <a:xfrm>
            <a:off x="8057791" y="1392526"/>
            <a:ext cx="4183794" cy="407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nl-NL" sz="1500" dirty="0" err="1">
              <a:solidFill>
                <a:schemeClr val="bg1"/>
              </a:solidFill>
            </a:endParaRPr>
          </a:p>
        </p:txBody>
      </p:sp>
      <p:sp>
        <p:nvSpPr>
          <p:cNvPr id="30" name="TextBox 29">
            <a:extLst>
              <a:ext uri="{FF2B5EF4-FFF2-40B4-BE49-F238E27FC236}">
                <a16:creationId xmlns:a16="http://schemas.microsoft.com/office/drawing/2014/main" id="{45D6F990-9C02-AB23-C579-D4AD99F77DD8}"/>
              </a:ext>
            </a:extLst>
          </p:cNvPr>
          <p:cNvSpPr txBox="1"/>
          <p:nvPr/>
        </p:nvSpPr>
        <p:spPr>
          <a:xfrm>
            <a:off x="8058227" y="1392766"/>
            <a:ext cx="2096973" cy="330573"/>
          </a:xfrm>
          <a:prstGeom prst="rect">
            <a:avLst/>
          </a:prstGeom>
          <a:noFill/>
        </p:spPr>
        <p:txBody>
          <a:bodyPr vert="horz" wrap="square" lIns="180000" tIns="144000" rIns="144000" bIns="144000" rtlCol="0" anchor="t" anchorCtr="0">
            <a:noAutofit/>
          </a:bodyPr>
          <a:lstStyle/>
          <a:p>
            <a:pPr>
              <a:lnSpc>
                <a:spcPct val="114000"/>
              </a:lnSpc>
              <a:spcBef>
                <a:spcPts val="1200"/>
              </a:spcBef>
              <a:spcAft>
                <a:spcPts val="600"/>
              </a:spcAft>
            </a:pPr>
            <a:r>
              <a:rPr lang="en-US" sz="1600" b="1" dirty="0"/>
              <a:t>Example</a:t>
            </a:r>
          </a:p>
        </p:txBody>
      </p:sp>
      <p:pic>
        <p:nvPicPr>
          <p:cNvPr id="31" name="Picture 30">
            <a:extLst>
              <a:ext uri="{FF2B5EF4-FFF2-40B4-BE49-F238E27FC236}">
                <a16:creationId xmlns:a16="http://schemas.microsoft.com/office/drawing/2014/main" id="{60B68818-C728-715B-F805-3120C4438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417" y="4839165"/>
            <a:ext cx="1200647" cy="1849645"/>
          </a:xfrm>
          <a:prstGeom prst="rect">
            <a:avLst/>
          </a:prstGeom>
        </p:spPr>
      </p:pic>
      <p:cxnSp>
        <p:nvCxnSpPr>
          <p:cNvPr id="39" name="Straight Connector 38">
            <a:extLst>
              <a:ext uri="{FF2B5EF4-FFF2-40B4-BE49-F238E27FC236}">
                <a16:creationId xmlns:a16="http://schemas.microsoft.com/office/drawing/2014/main" id="{7045A56D-7B9A-8AB7-3BE5-074D8353497C}"/>
              </a:ext>
            </a:extLst>
          </p:cNvPr>
          <p:cNvCxnSpPr>
            <a:cxnSpLocks/>
            <a:endCxn id="41" idx="0"/>
          </p:cNvCxnSpPr>
          <p:nvPr/>
        </p:nvCxnSpPr>
        <p:spPr>
          <a:xfrm>
            <a:off x="9244743" y="3267053"/>
            <a:ext cx="0" cy="617860"/>
          </a:xfrm>
          <a:prstGeom prst="line">
            <a:avLst/>
          </a:prstGeom>
          <a:noFill/>
          <a:ln w="6350" cap="flat" cmpd="sng" algn="ctr">
            <a:solidFill>
              <a:schemeClr val="tx1"/>
            </a:solidFill>
            <a:prstDash val="solid"/>
            <a:miter lim="800000"/>
          </a:ln>
          <a:effectLst/>
        </p:spPr>
      </p:cxnSp>
      <p:grpSp>
        <p:nvGrpSpPr>
          <p:cNvPr id="40" name="Group 39">
            <a:extLst>
              <a:ext uri="{FF2B5EF4-FFF2-40B4-BE49-F238E27FC236}">
                <a16:creationId xmlns:a16="http://schemas.microsoft.com/office/drawing/2014/main" id="{E68150F8-53F5-FA90-70B0-E51E3FFDD841}"/>
              </a:ext>
            </a:extLst>
          </p:cNvPr>
          <p:cNvGrpSpPr/>
          <p:nvPr/>
        </p:nvGrpSpPr>
        <p:grpSpPr>
          <a:xfrm>
            <a:off x="8520523" y="3884913"/>
            <a:ext cx="1448120" cy="609600"/>
            <a:chOff x="11675323" y="4621422"/>
            <a:chExt cx="1448120" cy="609600"/>
          </a:xfrm>
          <a:solidFill>
            <a:srgbClr val="7030A0"/>
          </a:solidFill>
        </p:grpSpPr>
        <p:sp>
          <p:nvSpPr>
            <p:cNvPr id="41" name="Rectangle 40">
              <a:extLst>
                <a:ext uri="{FF2B5EF4-FFF2-40B4-BE49-F238E27FC236}">
                  <a16:creationId xmlns:a16="http://schemas.microsoft.com/office/drawing/2014/main" id="{146B6545-901A-2F6D-6D64-C7F754A984DD}"/>
                </a:ext>
              </a:extLst>
            </p:cNvPr>
            <p:cNvSpPr/>
            <p:nvPr/>
          </p:nvSpPr>
          <p:spPr>
            <a:xfrm>
              <a:off x="11675643" y="4621422"/>
              <a:ext cx="1447800" cy="609600"/>
            </a:xfrm>
            <a:prstGeom prst="rect">
              <a:avLst/>
            </a:prstGeom>
            <a:grpFill/>
            <a:ln w="1905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chemeClr val="bg1"/>
                  </a:solidFill>
                  <a:effectLst/>
                  <a:uLnTx/>
                  <a:uFillTx/>
                  <a:latin typeface="Arial"/>
                  <a:ea typeface="+mn-ea"/>
                  <a:cs typeface="+mn-cs"/>
                </a:rPr>
                <a:t>BV</a:t>
              </a:r>
              <a:endParaRPr kumimoji="0" lang="en-US" sz="1500" b="0" i="0" u="none" strike="noStrike" kern="0" cap="none" spc="0" normalizeH="0" baseline="0" noProof="0" dirty="0">
                <a:ln>
                  <a:noFill/>
                </a:ln>
                <a:solidFill>
                  <a:schemeClr val="bg1"/>
                </a:solidFill>
                <a:effectLst/>
                <a:uLnTx/>
                <a:uFillTx/>
                <a:latin typeface="Arial"/>
                <a:ea typeface="+mn-ea"/>
                <a:cs typeface="+mn-cs"/>
              </a:endParaRPr>
            </a:p>
          </p:txBody>
        </p:sp>
        <p:pic>
          <p:nvPicPr>
            <p:cNvPr id="42" name="Picture 41">
              <a:extLst>
                <a:ext uri="{FF2B5EF4-FFF2-40B4-BE49-F238E27FC236}">
                  <a16:creationId xmlns:a16="http://schemas.microsoft.com/office/drawing/2014/main" id="{8A04F1F9-8E91-CF5F-2578-6F97DE1515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35" b="17392"/>
            <a:stretch/>
          </p:blipFill>
          <p:spPr>
            <a:xfrm>
              <a:off x="11675323" y="4624012"/>
              <a:ext cx="275343" cy="180000"/>
            </a:xfrm>
            <a:prstGeom prst="rect">
              <a:avLst/>
            </a:prstGeom>
            <a:grpFill/>
            <a:ln w="19050" cap="flat" cmpd="sng" algn="ctr">
              <a:noFill/>
              <a:prstDash val="solid"/>
            </a:ln>
            <a:effectLst/>
          </p:spPr>
        </p:pic>
      </p:grpSp>
      <p:cxnSp>
        <p:nvCxnSpPr>
          <p:cNvPr id="43" name="Straight Connector 42">
            <a:extLst>
              <a:ext uri="{FF2B5EF4-FFF2-40B4-BE49-F238E27FC236}">
                <a16:creationId xmlns:a16="http://schemas.microsoft.com/office/drawing/2014/main" id="{D6FF8918-80D0-C675-4DB7-11FEC0504D80}"/>
              </a:ext>
            </a:extLst>
          </p:cNvPr>
          <p:cNvCxnSpPr>
            <a:cxnSpLocks/>
            <a:endCxn id="51" idx="0"/>
          </p:cNvCxnSpPr>
          <p:nvPr/>
        </p:nvCxnSpPr>
        <p:spPr>
          <a:xfrm flipH="1">
            <a:off x="11220762" y="3267053"/>
            <a:ext cx="45" cy="617860"/>
          </a:xfrm>
          <a:prstGeom prst="line">
            <a:avLst/>
          </a:prstGeom>
          <a:noFill/>
          <a:ln w="6350" cap="flat" cmpd="sng" algn="ctr">
            <a:solidFill>
              <a:schemeClr val="tx1"/>
            </a:solidFill>
            <a:prstDash val="solid"/>
            <a:miter lim="800000"/>
          </a:ln>
          <a:effectLst/>
        </p:spPr>
      </p:cxnSp>
      <p:grpSp>
        <p:nvGrpSpPr>
          <p:cNvPr id="47" name="Group 46">
            <a:extLst>
              <a:ext uri="{FF2B5EF4-FFF2-40B4-BE49-F238E27FC236}">
                <a16:creationId xmlns:a16="http://schemas.microsoft.com/office/drawing/2014/main" id="{69E0ADC9-EC96-55EA-636E-6AB15485A27C}"/>
              </a:ext>
            </a:extLst>
          </p:cNvPr>
          <p:cNvGrpSpPr/>
          <p:nvPr/>
        </p:nvGrpSpPr>
        <p:grpSpPr>
          <a:xfrm>
            <a:off x="11002081" y="2739366"/>
            <a:ext cx="647942" cy="400132"/>
            <a:chOff x="4243059" y="2140099"/>
            <a:chExt cx="647942" cy="400132"/>
          </a:xfrm>
        </p:grpSpPr>
        <p:sp>
          <p:nvSpPr>
            <p:cNvPr id="48" name="Freeform 140">
              <a:extLst>
                <a:ext uri="{FF2B5EF4-FFF2-40B4-BE49-F238E27FC236}">
                  <a16:creationId xmlns:a16="http://schemas.microsoft.com/office/drawing/2014/main" id="{8A86EEBD-79F7-E801-F0F5-BF3B07B6E3EA}"/>
                </a:ext>
              </a:extLst>
            </p:cNvPr>
            <p:cNvSpPr>
              <a:spLocks/>
            </p:cNvSpPr>
            <p:nvPr/>
          </p:nvSpPr>
          <p:spPr bwMode="auto">
            <a:xfrm>
              <a:off x="4243059" y="2155291"/>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0091DA"/>
            </a:solidFill>
            <a:ln w="190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49" name="Picture 48">
              <a:extLst>
                <a:ext uri="{FF2B5EF4-FFF2-40B4-BE49-F238E27FC236}">
                  <a16:creationId xmlns:a16="http://schemas.microsoft.com/office/drawing/2014/main" id="{09712A6C-491F-6554-5C16-4056D9BDEA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35" b="17314"/>
            <a:stretch/>
          </p:blipFill>
          <p:spPr>
            <a:xfrm>
              <a:off x="4615983" y="2140099"/>
              <a:ext cx="275018" cy="180000"/>
            </a:xfrm>
            <a:prstGeom prst="rect">
              <a:avLst/>
            </a:prstGeom>
            <a:ln>
              <a:noFill/>
            </a:ln>
          </p:spPr>
        </p:pic>
      </p:grpSp>
      <p:grpSp>
        <p:nvGrpSpPr>
          <p:cNvPr id="50" name="Group 49">
            <a:extLst>
              <a:ext uri="{FF2B5EF4-FFF2-40B4-BE49-F238E27FC236}">
                <a16:creationId xmlns:a16="http://schemas.microsoft.com/office/drawing/2014/main" id="{AA6C15B7-7EEB-3BCD-B5CB-0F1F110D7068}"/>
              </a:ext>
            </a:extLst>
          </p:cNvPr>
          <p:cNvGrpSpPr/>
          <p:nvPr/>
        </p:nvGrpSpPr>
        <p:grpSpPr>
          <a:xfrm>
            <a:off x="10496862" y="3884913"/>
            <a:ext cx="1447800" cy="609600"/>
            <a:chOff x="8613352" y="2968635"/>
            <a:chExt cx="1447800" cy="609600"/>
          </a:xfrm>
        </p:grpSpPr>
        <p:sp>
          <p:nvSpPr>
            <p:cNvPr id="51" name="Rectangle 50">
              <a:extLst>
                <a:ext uri="{FF2B5EF4-FFF2-40B4-BE49-F238E27FC236}">
                  <a16:creationId xmlns:a16="http://schemas.microsoft.com/office/drawing/2014/main" id="{7F17029E-D415-A0C2-FCB6-48ED31A2A4B9}"/>
                </a:ext>
              </a:extLst>
            </p:cNvPr>
            <p:cNvSpPr/>
            <p:nvPr/>
          </p:nvSpPr>
          <p:spPr>
            <a:xfrm>
              <a:off x="8613352" y="2968635"/>
              <a:ext cx="1447800" cy="609600"/>
            </a:xfrm>
            <a:prstGeom prst="rect">
              <a:avLst/>
            </a:prstGeom>
            <a:solidFill>
              <a:srgbClr val="0091DA"/>
            </a:solidFill>
            <a:ln w="1270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mn-cs"/>
                </a:rPr>
                <a:t>BV</a:t>
              </a:r>
            </a:p>
          </p:txBody>
        </p:sp>
        <p:pic>
          <p:nvPicPr>
            <p:cNvPr id="52" name="Picture 51">
              <a:extLst>
                <a:ext uri="{FF2B5EF4-FFF2-40B4-BE49-F238E27FC236}">
                  <a16:creationId xmlns:a16="http://schemas.microsoft.com/office/drawing/2014/main" id="{20524266-D673-A7EE-F7B9-D2C6F50E58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35" b="17314"/>
            <a:stretch/>
          </p:blipFill>
          <p:spPr>
            <a:xfrm>
              <a:off x="9786134" y="2968635"/>
              <a:ext cx="275018" cy="180000"/>
            </a:xfrm>
            <a:prstGeom prst="rect">
              <a:avLst/>
            </a:prstGeom>
            <a:ln>
              <a:noFill/>
            </a:ln>
          </p:spPr>
        </p:pic>
      </p:grpSp>
      <p:grpSp>
        <p:nvGrpSpPr>
          <p:cNvPr id="56" name="Group 55">
            <a:extLst>
              <a:ext uri="{FF2B5EF4-FFF2-40B4-BE49-F238E27FC236}">
                <a16:creationId xmlns:a16="http://schemas.microsoft.com/office/drawing/2014/main" id="{3B409226-AC29-32BA-BAB4-B2C3398B660D}"/>
              </a:ext>
            </a:extLst>
          </p:cNvPr>
          <p:cNvGrpSpPr/>
          <p:nvPr/>
        </p:nvGrpSpPr>
        <p:grpSpPr>
          <a:xfrm>
            <a:off x="9026017" y="2722245"/>
            <a:ext cx="647942" cy="400132"/>
            <a:chOff x="4243059" y="2140099"/>
            <a:chExt cx="647942" cy="400132"/>
          </a:xfrm>
        </p:grpSpPr>
        <p:sp>
          <p:nvSpPr>
            <p:cNvPr id="57" name="Freeform 140">
              <a:extLst>
                <a:ext uri="{FF2B5EF4-FFF2-40B4-BE49-F238E27FC236}">
                  <a16:creationId xmlns:a16="http://schemas.microsoft.com/office/drawing/2014/main" id="{76015F11-532E-642E-69CA-5CC6D64AC2AE}"/>
                </a:ext>
              </a:extLst>
            </p:cNvPr>
            <p:cNvSpPr>
              <a:spLocks/>
            </p:cNvSpPr>
            <p:nvPr/>
          </p:nvSpPr>
          <p:spPr bwMode="auto">
            <a:xfrm>
              <a:off x="4243059" y="2155291"/>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0091DA"/>
            </a:solidFill>
            <a:ln w="190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58" name="Picture 57">
              <a:extLst>
                <a:ext uri="{FF2B5EF4-FFF2-40B4-BE49-F238E27FC236}">
                  <a16:creationId xmlns:a16="http://schemas.microsoft.com/office/drawing/2014/main" id="{1EFA7448-AAE4-8F57-2A26-B293729F55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35" b="17314"/>
            <a:stretch/>
          </p:blipFill>
          <p:spPr>
            <a:xfrm>
              <a:off x="4615983" y="2140099"/>
              <a:ext cx="275018" cy="180000"/>
            </a:xfrm>
            <a:prstGeom prst="rect">
              <a:avLst/>
            </a:prstGeom>
            <a:ln>
              <a:noFill/>
            </a:ln>
          </p:spPr>
        </p:pic>
      </p:grpSp>
      <p:cxnSp>
        <p:nvCxnSpPr>
          <p:cNvPr id="59" name="Straight Arrow Connector 58">
            <a:extLst>
              <a:ext uri="{FF2B5EF4-FFF2-40B4-BE49-F238E27FC236}">
                <a16:creationId xmlns:a16="http://schemas.microsoft.com/office/drawing/2014/main" id="{4017F750-8161-C5AC-CD4C-A7DA4EDBD224}"/>
              </a:ext>
            </a:extLst>
          </p:cNvPr>
          <p:cNvCxnSpPr>
            <a:cxnSpLocks/>
          </p:cNvCxnSpPr>
          <p:nvPr/>
        </p:nvCxnSpPr>
        <p:spPr>
          <a:xfrm flipV="1">
            <a:off x="9120597" y="3281131"/>
            <a:ext cx="0" cy="612000"/>
          </a:xfrm>
          <a:prstGeom prst="straightConnector1">
            <a:avLst/>
          </a:prstGeom>
          <a:noFill/>
          <a:ln w="19050" cap="flat" cmpd="sng" algn="ctr">
            <a:solidFill>
              <a:srgbClr val="000000"/>
            </a:solidFill>
            <a:prstDash val="sysDash"/>
            <a:miter lim="800000"/>
            <a:tailEnd type="triangle"/>
          </a:ln>
          <a:effectLst/>
        </p:spPr>
      </p:cxnSp>
      <p:sp>
        <p:nvSpPr>
          <p:cNvPr id="60" name="TextBox 59">
            <a:extLst>
              <a:ext uri="{FF2B5EF4-FFF2-40B4-BE49-F238E27FC236}">
                <a16:creationId xmlns:a16="http://schemas.microsoft.com/office/drawing/2014/main" id="{775B37A1-1C9A-1FD7-EFC8-1981F54468C5}"/>
              </a:ext>
            </a:extLst>
          </p:cNvPr>
          <p:cNvSpPr txBox="1"/>
          <p:nvPr/>
        </p:nvSpPr>
        <p:spPr>
          <a:xfrm>
            <a:off x="8361695" y="3507024"/>
            <a:ext cx="827074" cy="457200"/>
          </a:xfrm>
          <a:prstGeom prst="rect">
            <a:avLst/>
          </a:prstGeom>
          <a:noFill/>
        </p:spPr>
        <p:txBody>
          <a:bodyPr wrap="square" lIns="54610" tIns="54610" rIns="54610" bIns="54610" rtlCol="0">
            <a:noAutofit/>
          </a:bodyP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buClrTx/>
              <a:buSzTx/>
              <a:buFontTx/>
              <a:buNone/>
              <a:tabLst/>
              <a:defRPr/>
            </a:pPr>
            <a:r>
              <a:rPr kumimoji="0" lang="en-US" sz="1100" i="1" u="none" strike="noStrike" kern="0" cap="none" spc="0" normalizeH="0" baseline="0" noProof="0" dirty="0">
                <a:ln>
                  <a:noFill/>
                </a:ln>
                <a:solidFill>
                  <a:srgbClr val="000000"/>
                </a:solidFill>
                <a:effectLst/>
                <a:uLnTx/>
                <a:uFillTx/>
              </a:rPr>
              <a:t>Dividend</a:t>
            </a:r>
          </a:p>
        </p:txBody>
      </p:sp>
      <p:cxnSp>
        <p:nvCxnSpPr>
          <p:cNvPr id="61" name="Straight Arrow Connector 60">
            <a:extLst>
              <a:ext uri="{FF2B5EF4-FFF2-40B4-BE49-F238E27FC236}">
                <a16:creationId xmlns:a16="http://schemas.microsoft.com/office/drawing/2014/main" id="{EF90A909-5873-A886-6BAF-DB3D89C41AF7}"/>
              </a:ext>
            </a:extLst>
          </p:cNvPr>
          <p:cNvCxnSpPr>
            <a:cxnSpLocks/>
          </p:cNvCxnSpPr>
          <p:nvPr/>
        </p:nvCxnSpPr>
        <p:spPr>
          <a:xfrm flipV="1">
            <a:off x="11105737" y="3281131"/>
            <a:ext cx="0" cy="612000"/>
          </a:xfrm>
          <a:prstGeom prst="straightConnector1">
            <a:avLst/>
          </a:prstGeom>
          <a:noFill/>
          <a:ln w="19050" cap="flat" cmpd="sng" algn="ctr">
            <a:solidFill>
              <a:srgbClr val="000000"/>
            </a:solidFill>
            <a:prstDash val="sysDash"/>
            <a:miter lim="800000"/>
            <a:tailEnd type="triangle"/>
          </a:ln>
          <a:effectLst/>
        </p:spPr>
      </p:cxnSp>
      <p:sp>
        <p:nvSpPr>
          <p:cNvPr id="62" name="TextBox 61">
            <a:extLst>
              <a:ext uri="{FF2B5EF4-FFF2-40B4-BE49-F238E27FC236}">
                <a16:creationId xmlns:a16="http://schemas.microsoft.com/office/drawing/2014/main" id="{D130B5F3-A7E7-E007-5838-89F3DC8E17C3}"/>
              </a:ext>
            </a:extLst>
          </p:cNvPr>
          <p:cNvSpPr txBox="1"/>
          <p:nvPr/>
        </p:nvSpPr>
        <p:spPr>
          <a:xfrm>
            <a:off x="10346835" y="3507024"/>
            <a:ext cx="827074" cy="457200"/>
          </a:xfrm>
          <a:prstGeom prst="rect">
            <a:avLst/>
          </a:prstGeom>
          <a:noFill/>
        </p:spPr>
        <p:txBody>
          <a:bodyPr wrap="square" lIns="54610" tIns="54610" rIns="54610" bIns="54610" rtlCol="0">
            <a:noAutofit/>
          </a:bodyP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buClrTx/>
              <a:buSzTx/>
              <a:buFontTx/>
              <a:buNone/>
              <a:tabLst/>
              <a:defRPr/>
            </a:pPr>
            <a:r>
              <a:rPr kumimoji="0" lang="en-US" sz="1100" i="1" u="none" strike="noStrike" kern="0" cap="none" spc="0" normalizeH="0" baseline="0" noProof="0" dirty="0">
                <a:ln>
                  <a:noFill/>
                </a:ln>
                <a:solidFill>
                  <a:srgbClr val="000000"/>
                </a:solidFill>
                <a:effectLst/>
                <a:uLnTx/>
                <a:uFillTx/>
              </a:rPr>
              <a:t>Dividend</a:t>
            </a:r>
          </a:p>
        </p:txBody>
      </p:sp>
      <p:cxnSp>
        <p:nvCxnSpPr>
          <p:cNvPr id="63" name="Straight Arrow Connector 62">
            <a:extLst>
              <a:ext uri="{FF2B5EF4-FFF2-40B4-BE49-F238E27FC236}">
                <a16:creationId xmlns:a16="http://schemas.microsoft.com/office/drawing/2014/main" id="{8BB8A499-F6F1-2536-3DDC-EE2BE5A2D2D7}"/>
              </a:ext>
            </a:extLst>
          </p:cNvPr>
          <p:cNvCxnSpPr>
            <a:cxnSpLocks/>
          </p:cNvCxnSpPr>
          <p:nvPr/>
        </p:nvCxnSpPr>
        <p:spPr>
          <a:xfrm>
            <a:off x="10068376" y="4205056"/>
            <a:ext cx="324000" cy="0"/>
          </a:xfrm>
          <a:prstGeom prst="straightConnector1">
            <a:avLst/>
          </a:prstGeom>
          <a:noFill/>
          <a:ln w="19050" cap="flat" cmpd="sng" algn="ctr">
            <a:solidFill>
              <a:srgbClr val="000000"/>
            </a:solidFill>
            <a:prstDash val="solid"/>
            <a:miter lim="800000"/>
            <a:tailEnd type="triangle"/>
          </a:ln>
          <a:effectLst/>
        </p:spPr>
      </p:cxnSp>
    </p:spTree>
    <p:extLst>
      <p:ext uri="{BB962C8B-B14F-4D97-AF65-F5344CB8AC3E}">
        <p14:creationId xmlns:p14="http://schemas.microsoft.com/office/powerpoint/2010/main" val="2111677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Interest – article 11(7)</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8"/>
            <a:ext cx="7056000" cy="4684632"/>
          </a:xfrm>
        </p:spPr>
        <p:txBody>
          <a:bodyPr>
            <a:normAutofit/>
          </a:bodyPr>
          <a:lstStyle/>
          <a:p>
            <a:pPr marL="0" indent="0">
              <a:lnSpc>
                <a:spcPct val="114000"/>
              </a:lnSpc>
              <a:spcBef>
                <a:spcPts val="400"/>
              </a:spcBef>
              <a:spcAft>
                <a:spcPts val="400"/>
              </a:spcAft>
              <a:buNone/>
            </a:pPr>
            <a:r>
              <a:rPr lang="en-US" sz="1400" b="1" dirty="0"/>
              <a:t>Changed wording emigration clause for private individuals</a:t>
            </a:r>
          </a:p>
          <a:p>
            <a:pPr marL="342900" indent="-342900">
              <a:lnSpc>
                <a:spcPct val="114000"/>
              </a:lnSpc>
              <a:spcBef>
                <a:spcPts val="400"/>
              </a:spcBef>
              <a:spcAft>
                <a:spcPts val="400"/>
              </a:spcAft>
              <a:buFont typeface="Arial" panose="020B0604020202020204" pitchFamily="34" charset="0"/>
              <a:buChar char="•"/>
            </a:pPr>
            <a:r>
              <a:rPr lang="en-US" sz="1330" b="0" dirty="0"/>
              <a:t>Similar as under current treaty, but changed wording: material impact?</a:t>
            </a:r>
          </a:p>
          <a:p>
            <a:pPr marL="714375" marR="0" lvl="1" indent="-352425" algn="l" defTabSz="914377" rtl="0" eaLnBrk="1" fontAlgn="auto" latinLnBrk="0" hangingPunct="1">
              <a:lnSpc>
                <a:spcPct val="100000"/>
              </a:lnSpc>
              <a:spcBef>
                <a:spcPts val="400"/>
              </a:spcBef>
              <a:spcAft>
                <a:spcPts val="400"/>
              </a:spcAft>
              <a:buClrTx/>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rPr>
              <a:t>Remains limited to 10-year period after emigration of the private individual</a:t>
            </a:r>
          </a:p>
          <a:p>
            <a:pPr marL="714375" marR="0" lvl="1" indent="-352425" algn="l" defTabSz="914377" rtl="0" eaLnBrk="1" fontAlgn="auto" latinLnBrk="0" hangingPunct="1">
              <a:lnSpc>
                <a:spcPct val="100000"/>
              </a:lnSpc>
              <a:spcBef>
                <a:spcPts val="400"/>
              </a:spcBef>
              <a:spcAft>
                <a:spcPts val="400"/>
              </a:spcAft>
              <a:buClrTx/>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rPr>
              <a:t>Tax residency of company remains irrelevant, however broader deemed tax residency scope </a:t>
            </a:r>
          </a:p>
          <a:p>
            <a:pPr marL="714375" marR="0" lvl="1" indent="-352425" algn="l" defTabSz="914377" rtl="0" eaLnBrk="1" fontAlgn="auto" latinLnBrk="0" hangingPunct="1">
              <a:lnSpc>
                <a:spcPct val="100000"/>
              </a:lnSpc>
              <a:spcBef>
                <a:spcPts val="400"/>
              </a:spcBef>
              <a:spcAft>
                <a:spcPts val="400"/>
              </a:spcAft>
              <a:buClrTx/>
              <a:buSzPct val="100000"/>
              <a:buFont typeface="Symbol" panose="05050102010706020507" pitchFamily="18" charset="2"/>
              <a:buChar char=""/>
              <a:tabLst>
                <a:tab pos="584185" algn="l"/>
              </a:tabLst>
              <a:defRPr/>
            </a:pPr>
            <a:r>
              <a:rPr kumimoji="0" lang="en-US" sz="1200" b="0" i="1"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Calibri" panose="020F0502020204030204" pitchFamily="34" charset="0"/>
              </a:rPr>
              <a:t>Substantial interest definition replaced by reference to capital gains emigration clause (unclear how to apply, no longer ‘insofar’ conditional tax assessment remains open </a:t>
            </a:r>
            <a:r>
              <a:rPr kumimoji="0" lang="en-US" sz="1200" b="0" i="1" u="none" strike="noStrike" kern="1200" cap="none" spc="0" normalizeH="0" baseline="0" noProof="0" dirty="0" err="1">
                <a:ln>
                  <a:noFill/>
                </a:ln>
                <a:solidFill>
                  <a:prstClr val="white"/>
                </a:solidFill>
                <a:effectLst/>
                <a:uLnTx/>
                <a:uFillTx/>
                <a:latin typeface="Bahnschrift SemiLight" panose="020B0502040204020203" pitchFamily="34" charset="0"/>
                <a:ea typeface="+mn-ea"/>
                <a:cs typeface="Calibri" panose="020F0502020204030204" pitchFamily="34" charset="0"/>
              </a:rPr>
              <a:t>cf</a:t>
            </a:r>
            <a:r>
              <a:rPr lang="en-US" sz="1200" i="1" dirty="0">
                <a:solidFill>
                  <a:prstClr val="white"/>
                </a:solidFill>
                <a:cs typeface="Calibri" panose="020F0502020204030204" pitchFamily="34" charset="0"/>
              </a:rPr>
              <a:t>. new dividends emigration clause</a:t>
            </a:r>
            <a:r>
              <a:rPr kumimoji="0" lang="en-US" sz="1200" b="0" i="1"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Calibri" panose="020F0502020204030204" pitchFamily="34" charset="0"/>
              </a:rPr>
              <a:t>)</a:t>
            </a:r>
          </a:p>
          <a:p>
            <a:pPr marL="714375" marR="0" lvl="1" indent="-352425" algn="l" defTabSz="914377" rtl="0" eaLnBrk="1" fontAlgn="auto" latinLnBrk="0" hangingPunct="1">
              <a:lnSpc>
                <a:spcPct val="100000"/>
              </a:lnSpc>
              <a:spcBef>
                <a:spcPts val="400"/>
              </a:spcBef>
              <a:spcAft>
                <a:spcPts val="400"/>
              </a:spcAft>
              <a:buClrTx/>
              <a:buSzPct val="100000"/>
              <a:buFont typeface="Symbol" panose="05050102010706020507" pitchFamily="18" charset="2"/>
              <a:buChar char=""/>
              <a:tabLst>
                <a:tab pos="584185" algn="l"/>
              </a:tabLst>
              <a:defRPr/>
            </a:pPr>
            <a:r>
              <a:rPr kumimoji="0" lang="en-US" sz="1200" b="0" i="1"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Calibri" panose="020F0502020204030204" pitchFamily="34" charset="0"/>
              </a:rPr>
              <a:t>No longer limited to companies with a capital divided into shares (cf. dividends article)</a:t>
            </a:r>
          </a:p>
          <a:p>
            <a:pPr marL="714375" marR="0" lvl="1" indent="-352425" algn="l" defTabSz="914377" rtl="0" eaLnBrk="1" fontAlgn="auto" latinLnBrk="0" hangingPunct="1">
              <a:lnSpc>
                <a:spcPct val="100000"/>
              </a:lnSpc>
              <a:spcBef>
                <a:spcPts val="400"/>
              </a:spcBef>
              <a:spcAft>
                <a:spcPts val="400"/>
              </a:spcAft>
              <a:buClrTx/>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rPr>
              <a:t>No </a:t>
            </a:r>
            <a:r>
              <a:rPr kumimoji="0" lang="en-US" sz="1200" b="0" i="1"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Calibri" panose="020F0502020204030204" pitchFamily="34" charset="0"/>
              </a:rPr>
              <a:t>maximum tax rate for source/emigration country (</a:t>
            </a:r>
            <a:r>
              <a:rPr kumimoji="0" lang="en-US" sz="1200" b="0" i="1" u="none" strike="noStrike" kern="1200" cap="none" spc="0" normalizeH="0" baseline="0" noProof="0" dirty="0" err="1">
                <a:ln>
                  <a:noFill/>
                </a:ln>
                <a:solidFill>
                  <a:prstClr val="white"/>
                </a:solidFill>
                <a:effectLst/>
                <a:uLnTx/>
                <a:uFillTx/>
                <a:latin typeface="Bahnschrift SemiLight" panose="020B0502040204020203" pitchFamily="34" charset="0"/>
                <a:ea typeface="+mn-ea"/>
                <a:cs typeface="Calibri" panose="020F0502020204030204" pitchFamily="34" charset="0"/>
              </a:rPr>
              <a:t>cf</a:t>
            </a:r>
            <a:r>
              <a:rPr lang="en-US" sz="1200" i="1" dirty="0">
                <a:solidFill>
                  <a:prstClr val="white"/>
                </a:solidFill>
                <a:cs typeface="Calibri" panose="020F0502020204030204" pitchFamily="34" charset="0"/>
              </a:rPr>
              <a:t>. new dividends emigration clause)</a:t>
            </a:r>
          </a:p>
          <a:p>
            <a:pPr marL="714375" marR="0" lvl="1" indent="-352425" algn="l" defTabSz="914377" rtl="0" eaLnBrk="1" fontAlgn="auto" latinLnBrk="0" hangingPunct="1">
              <a:lnSpc>
                <a:spcPct val="100000"/>
              </a:lnSpc>
              <a:spcBef>
                <a:spcPts val="400"/>
              </a:spcBef>
              <a:spcAft>
                <a:spcPts val="400"/>
              </a:spcAft>
              <a:buClrTx/>
              <a:buSzPct val="100000"/>
              <a:buFont typeface="Symbol" panose="05050102010706020507" pitchFamily="18" charset="2"/>
              <a:buChar char=""/>
              <a:tabLst>
                <a:tab pos="584185" algn="l"/>
              </a:tabLst>
              <a:defRPr/>
            </a:pPr>
            <a:r>
              <a:rPr kumimoji="0" lang="en-US" sz="1200" b="0" i="1"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Calibri" panose="020F0502020204030204" pitchFamily="34" charset="0"/>
              </a:rPr>
              <a:t>No longer link required between conditional (box 2) tax assessment and company paying interest?</a:t>
            </a:r>
          </a:p>
          <a:p>
            <a:pPr marL="342900" indent="-342900">
              <a:lnSpc>
                <a:spcPct val="114000"/>
              </a:lnSpc>
              <a:spcBef>
                <a:spcPts val="400"/>
              </a:spcBef>
              <a:spcAft>
                <a:spcPts val="400"/>
              </a:spcAft>
              <a:buFont typeface="Arial" panose="020B0604020202020204" pitchFamily="34" charset="0"/>
              <a:buChar char="•"/>
            </a:pPr>
            <a:endParaRPr lang="en-US" sz="1200" b="0" dirty="0"/>
          </a:p>
          <a:p>
            <a:pPr marL="342900" indent="-342900">
              <a:lnSpc>
                <a:spcPct val="114000"/>
              </a:lnSpc>
              <a:spcBef>
                <a:spcPts val="400"/>
              </a:spcBef>
              <a:spcAft>
                <a:spcPts val="400"/>
              </a:spcAft>
              <a:buFont typeface="Arial" panose="020B0604020202020204" pitchFamily="34" charset="0"/>
              <a:buChar char="•"/>
            </a:pPr>
            <a:r>
              <a:rPr lang="en-US" sz="1330" b="1" dirty="0"/>
              <a:t>Example: </a:t>
            </a:r>
            <a:r>
              <a:rPr lang="en-US" sz="1330" dirty="0"/>
              <a:t>shareholder emigrates to Belgium, BV (either resident in NL or Belgium) subsequently pays 100 interest to shareholder</a:t>
            </a:r>
            <a:endParaRPr lang="en-US" sz="1330" b="1" dirty="0"/>
          </a:p>
          <a:p>
            <a:pPr marL="704850" lvl="3" indent="-342900">
              <a:spcBef>
                <a:spcPts val="400"/>
              </a:spcBef>
              <a:spcAft>
                <a:spcPts val="400"/>
              </a:spcAft>
              <a:buClr>
                <a:schemeClr val="bg1"/>
              </a:buClr>
              <a:buFont typeface="+mj-lt"/>
              <a:buAutoNum type="alphaLcParenR"/>
            </a:pPr>
            <a:r>
              <a:rPr lang="en-US" sz="1200" dirty="0"/>
              <a:t>Dutch PIT: 45.06, reduced to 15.06 (source state credit, 2024 maximum rate)</a:t>
            </a:r>
          </a:p>
          <a:p>
            <a:pPr marL="704850" lvl="3" indent="-342900">
              <a:spcBef>
                <a:spcPts val="400"/>
              </a:spcBef>
              <a:spcAft>
                <a:spcPts val="400"/>
              </a:spcAft>
              <a:buClr>
                <a:schemeClr val="bg1"/>
              </a:buClr>
              <a:buFont typeface="+mj-lt"/>
              <a:buAutoNum type="alphaLcParenR"/>
            </a:pPr>
            <a:r>
              <a:rPr lang="en-US" sz="1200" b="0" dirty="0"/>
              <a:t>Belgian WHT: 30</a:t>
            </a:r>
            <a:endParaRPr lang="en-US" sz="1200" dirty="0"/>
          </a:p>
          <a:p>
            <a:pPr marL="704850" lvl="3" indent="-342900">
              <a:spcBef>
                <a:spcPts val="400"/>
              </a:spcBef>
              <a:spcAft>
                <a:spcPts val="400"/>
              </a:spcAft>
              <a:buClr>
                <a:schemeClr val="bg1"/>
              </a:buClr>
              <a:buFont typeface="+mj-lt"/>
              <a:buAutoNum type="alphaLcParenR"/>
            </a:pPr>
            <a:r>
              <a:rPr lang="en-US" sz="1200" b="0" dirty="0"/>
              <a:t>No collection </a:t>
            </a:r>
            <a:r>
              <a:rPr lang="en-US" sz="1200" dirty="0"/>
              <a:t>or </a:t>
            </a:r>
            <a:r>
              <a:rPr lang="en-US" sz="1200" b="0" dirty="0"/>
              <a:t>waiver of Dutch conditional box 2 assessment</a:t>
            </a:r>
            <a:endParaRPr lang="en-US" sz="1300"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 name="Rectangle 3">
            <a:extLst>
              <a:ext uri="{FF2B5EF4-FFF2-40B4-BE49-F238E27FC236}">
                <a16:creationId xmlns:a16="http://schemas.microsoft.com/office/drawing/2014/main" id="{80728FF4-0BB8-AC11-2953-950A8A5959A6}"/>
              </a:ext>
            </a:extLst>
          </p:cNvPr>
          <p:cNvSpPr/>
          <p:nvPr/>
        </p:nvSpPr>
        <p:spPr>
          <a:xfrm>
            <a:off x="8057791" y="1392526"/>
            <a:ext cx="4183794" cy="407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nl-NL" sz="1500" dirty="0" err="1">
              <a:solidFill>
                <a:schemeClr val="bg1"/>
              </a:solidFill>
            </a:endParaRPr>
          </a:p>
        </p:txBody>
      </p:sp>
      <p:sp>
        <p:nvSpPr>
          <p:cNvPr id="30" name="TextBox 29">
            <a:extLst>
              <a:ext uri="{FF2B5EF4-FFF2-40B4-BE49-F238E27FC236}">
                <a16:creationId xmlns:a16="http://schemas.microsoft.com/office/drawing/2014/main" id="{45D6F990-9C02-AB23-C579-D4AD99F77DD8}"/>
              </a:ext>
            </a:extLst>
          </p:cNvPr>
          <p:cNvSpPr txBox="1"/>
          <p:nvPr/>
        </p:nvSpPr>
        <p:spPr>
          <a:xfrm>
            <a:off x="8058227" y="1392766"/>
            <a:ext cx="2096973" cy="330573"/>
          </a:xfrm>
          <a:prstGeom prst="rect">
            <a:avLst/>
          </a:prstGeom>
          <a:noFill/>
        </p:spPr>
        <p:txBody>
          <a:bodyPr vert="horz" wrap="square" lIns="180000" tIns="144000" rIns="144000" bIns="144000" rtlCol="0" anchor="t" anchorCtr="0">
            <a:noAutofit/>
          </a:bodyPr>
          <a:lstStyle/>
          <a:p>
            <a:pPr>
              <a:lnSpc>
                <a:spcPct val="114000"/>
              </a:lnSpc>
              <a:spcBef>
                <a:spcPts val="1200"/>
              </a:spcBef>
              <a:spcAft>
                <a:spcPts val="600"/>
              </a:spcAft>
            </a:pPr>
            <a:r>
              <a:rPr lang="en-US" sz="1600" b="1" dirty="0"/>
              <a:t>Example</a:t>
            </a:r>
          </a:p>
        </p:txBody>
      </p:sp>
      <p:pic>
        <p:nvPicPr>
          <p:cNvPr id="31" name="Picture 30">
            <a:extLst>
              <a:ext uri="{FF2B5EF4-FFF2-40B4-BE49-F238E27FC236}">
                <a16:creationId xmlns:a16="http://schemas.microsoft.com/office/drawing/2014/main" id="{60B68818-C728-715B-F805-3120C4438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417" y="4839165"/>
            <a:ext cx="1200647" cy="1849645"/>
          </a:xfrm>
          <a:prstGeom prst="rect">
            <a:avLst/>
          </a:prstGeom>
        </p:spPr>
      </p:pic>
      <p:cxnSp>
        <p:nvCxnSpPr>
          <p:cNvPr id="40" name="Straight Connector 39">
            <a:extLst>
              <a:ext uri="{FF2B5EF4-FFF2-40B4-BE49-F238E27FC236}">
                <a16:creationId xmlns:a16="http://schemas.microsoft.com/office/drawing/2014/main" id="{69273990-250C-6605-79CF-BDAC1686C840}"/>
              </a:ext>
            </a:extLst>
          </p:cNvPr>
          <p:cNvCxnSpPr>
            <a:cxnSpLocks/>
            <a:endCxn id="42" idx="0"/>
          </p:cNvCxnSpPr>
          <p:nvPr/>
        </p:nvCxnSpPr>
        <p:spPr>
          <a:xfrm>
            <a:off x="9244743" y="3267053"/>
            <a:ext cx="0" cy="617860"/>
          </a:xfrm>
          <a:prstGeom prst="line">
            <a:avLst/>
          </a:prstGeom>
          <a:noFill/>
          <a:ln w="6350" cap="flat" cmpd="sng" algn="ctr">
            <a:solidFill>
              <a:schemeClr val="tx1"/>
            </a:solidFill>
            <a:prstDash val="solid"/>
            <a:miter lim="800000"/>
          </a:ln>
          <a:effectLst/>
        </p:spPr>
      </p:cxnSp>
      <p:grpSp>
        <p:nvGrpSpPr>
          <p:cNvPr id="41" name="Group 40">
            <a:extLst>
              <a:ext uri="{FF2B5EF4-FFF2-40B4-BE49-F238E27FC236}">
                <a16:creationId xmlns:a16="http://schemas.microsoft.com/office/drawing/2014/main" id="{DF445557-3731-9F76-E563-532A7945479A}"/>
              </a:ext>
            </a:extLst>
          </p:cNvPr>
          <p:cNvGrpSpPr/>
          <p:nvPr/>
        </p:nvGrpSpPr>
        <p:grpSpPr>
          <a:xfrm>
            <a:off x="8520523" y="3884913"/>
            <a:ext cx="1448120" cy="609600"/>
            <a:chOff x="11675323" y="4621422"/>
            <a:chExt cx="1448120" cy="609600"/>
          </a:xfrm>
          <a:solidFill>
            <a:srgbClr val="7030A0"/>
          </a:solidFill>
        </p:grpSpPr>
        <p:sp>
          <p:nvSpPr>
            <p:cNvPr id="42" name="Rectangle 41">
              <a:extLst>
                <a:ext uri="{FF2B5EF4-FFF2-40B4-BE49-F238E27FC236}">
                  <a16:creationId xmlns:a16="http://schemas.microsoft.com/office/drawing/2014/main" id="{1240DB6A-A615-293A-16B2-A6C86BDAF28F}"/>
                </a:ext>
              </a:extLst>
            </p:cNvPr>
            <p:cNvSpPr/>
            <p:nvPr/>
          </p:nvSpPr>
          <p:spPr>
            <a:xfrm>
              <a:off x="11675643" y="4621422"/>
              <a:ext cx="1447800" cy="609600"/>
            </a:xfrm>
            <a:prstGeom prst="rect">
              <a:avLst/>
            </a:prstGeom>
            <a:grpFill/>
            <a:ln w="1905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chemeClr val="bg1"/>
                  </a:solidFill>
                  <a:effectLst/>
                  <a:uLnTx/>
                  <a:uFillTx/>
                  <a:latin typeface="Arial"/>
                  <a:ea typeface="+mn-ea"/>
                  <a:cs typeface="+mn-cs"/>
                </a:rPr>
                <a:t>BV</a:t>
              </a:r>
              <a:endParaRPr kumimoji="0" lang="en-US" sz="1500" b="0" i="0" u="none" strike="noStrike" kern="0" cap="none" spc="0" normalizeH="0" baseline="0" noProof="0" dirty="0">
                <a:ln>
                  <a:noFill/>
                </a:ln>
                <a:solidFill>
                  <a:schemeClr val="bg1"/>
                </a:solidFill>
                <a:effectLst/>
                <a:uLnTx/>
                <a:uFillTx/>
                <a:latin typeface="Arial"/>
                <a:ea typeface="+mn-ea"/>
                <a:cs typeface="+mn-cs"/>
              </a:endParaRPr>
            </a:p>
          </p:txBody>
        </p:sp>
        <p:pic>
          <p:nvPicPr>
            <p:cNvPr id="43" name="Picture 42">
              <a:extLst>
                <a:ext uri="{FF2B5EF4-FFF2-40B4-BE49-F238E27FC236}">
                  <a16:creationId xmlns:a16="http://schemas.microsoft.com/office/drawing/2014/main" id="{D7E40F46-C911-EEB3-E9B5-7A40BF099D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35" b="17392"/>
            <a:stretch/>
          </p:blipFill>
          <p:spPr>
            <a:xfrm>
              <a:off x="11675323" y="4624012"/>
              <a:ext cx="275343" cy="180000"/>
            </a:xfrm>
            <a:prstGeom prst="rect">
              <a:avLst/>
            </a:prstGeom>
            <a:grpFill/>
            <a:ln w="19050" cap="flat" cmpd="sng" algn="ctr">
              <a:noFill/>
              <a:prstDash val="solid"/>
            </a:ln>
            <a:effectLst/>
          </p:spPr>
        </p:pic>
      </p:grpSp>
      <p:cxnSp>
        <p:nvCxnSpPr>
          <p:cNvPr id="44" name="Straight Connector 43">
            <a:extLst>
              <a:ext uri="{FF2B5EF4-FFF2-40B4-BE49-F238E27FC236}">
                <a16:creationId xmlns:a16="http://schemas.microsoft.com/office/drawing/2014/main" id="{4D5CEC92-87A3-4E76-7072-A5C452C148AE}"/>
              </a:ext>
            </a:extLst>
          </p:cNvPr>
          <p:cNvCxnSpPr>
            <a:cxnSpLocks/>
            <a:endCxn id="52" idx="0"/>
          </p:cNvCxnSpPr>
          <p:nvPr/>
        </p:nvCxnSpPr>
        <p:spPr>
          <a:xfrm flipH="1">
            <a:off x="11220762" y="3267053"/>
            <a:ext cx="45" cy="617860"/>
          </a:xfrm>
          <a:prstGeom prst="line">
            <a:avLst/>
          </a:prstGeom>
          <a:noFill/>
          <a:ln w="6350" cap="flat" cmpd="sng" algn="ctr">
            <a:solidFill>
              <a:schemeClr val="tx1"/>
            </a:solidFill>
            <a:prstDash val="solid"/>
            <a:miter lim="800000"/>
          </a:ln>
          <a:effectLst/>
        </p:spPr>
      </p:cxnSp>
      <p:cxnSp>
        <p:nvCxnSpPr>
          <p:cNvPr id="58" name="Straight Arrow Connector 57">
            <a:extLst>
              <a:ext uri="{FF2B5EF4-FFF2-40B4-BE49-F238E27FC236}">
                <a16:creationId xmlns:a16="http://schemas.microsoft.com/office/drawing/2014/main" id="{2755E13A-469C-9DF1-7899-4042A44987F0}"/>
              </a:ext>
            </a:extLst>
          </p:cNvPr>
          <p:cNvCxnSpPr>
            <a:cxnSpLocks/>
            <a:stCxn id="49" idx="0"/>
            <a:endCxn id="52" idx="3"/>
          </p:cNvCxnSpPr>
          <p:nvPr/>
        </p:nvCxnSpPr>
        <p:spPr>
          <a:xfrm>
            <a:off x="11375005" y="3139498"/>
            <a:ext cx="569657" cy="1050215"/>
          </a:xfrm>
          <a:prstGeom prst="curvedConnector3">
            <a:avLst>
              <a:gd name="adj1" fmla="val 140129"/>
            </a:avLst>
          </a:prstGeom>
          <a:noFill/>
          <a:ln w="19050" cap="flat" cmpd="sng" algn="ctr">
            <a:solidFill>
              <a:srgbClr val="000000"/>
            </a:solidFill>
            <a:prstDash val="solid"/>
            <a:miter lim="800000"/>
            <a:tailEnd type="triangle"/>
          </a:ln>
          <a:effectLst/>
        </p:spPr>
      </p:cxnSp>
      <p:grpSp>
        <p:nvGrpSpPr>
          <p:cNvPr id="48" name="Group 47">
            <a:extLst>
              <a:ext uri="{FF2B5EF4-FFF2-40B4-BE49-F238E27FC236}">
                <a16:creationId xmlns:a16="http://schemas.microsoft.com/office/drawing/2014/main" id="{BDC895E1-BCDB-082A-288A-9DBD95AB6BC8}"/>
              </a:ext>
            </a:extLst>
          </p:cNvPr>
          <p:cNvGrpSpPr/>
          <p:nvPr/>
        </p:nvGrpSpPr>
        <p:grpSpPr>
          <a:xfrm>
            <a:off x="11002081" y="2739366"/>
            <a:ext cx="647942" cy="400132"/>
            <a:chOff x="4243059" y="2140099"/>
            <a:chExt cx="647942" cy="400132"/>
          </a:xfrm>
        </p:grpSpPr>
        <p:sp>
          <p:nvSpPr>
            <p:cNvPr id="49" name="Freeform 140">
              <a:extLst>
                <a:ext uri="{FF2B5EF4-FFF2-40B4-BE49-F238E27FC236}">
                  <a16:creationId xmlns:a16="http://schemas.microsoft.com/office/drawing/2014/main" id="{84A9E51E-5EB2-FFF2-BBED-28E87EA0F0D4}"/>
                </a:ext>
              </a:extLst>
            </p:cNvPr>
            <p:cNvSpPr>
              <a:spLocks/>
            </p:cNvSpPr>
            <p:nvPr/>
          </p:nvSpPr>
          <p:spPr bwMode="auto">
            <a:xfrm>
              <a:off x="4243059" y="2155291"/>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0091DA"/>
            </a:solidFill>
            <a:ln w="190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50" name="Picture 49">
              <a:extLst>
                <a:ext uri="{FF2B5EF4-FFF2-40B4-BE49-F238E27FC236}">
                  <a16:creationId xmlns:a16="http://schemas.microsoft.com/office/drawing/2014/main" id="{1AE8D71A-ABE8-D5DD-0AF8-D94606F823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35" b="17314"/>
            <a:stretch/>
          </p:blipFill>
          <p:spPr>
            <a:xfrm>
              <a:off x="4615983" y="2140099"/>
              <a:ext cx="275018" cy="180000"/>
            </a:xfrm>
            <a:prstGeom prst="rect">
              <a:avLst/>
            </a:prstGeom>
            <a:ln>
              <a:noFill/>
            </a:ln>
          </p:spPr>
        </p:pic>
      </p:grpSp>
      <p:grpSp>
        <p:nvGrpSpPr>
          <p:cNvPr id="51" name="Group 50">
            <a:extLst>
              <a:ext uri="{FF2B5EF4-FFF2-40B4-BE49-F238E27FC236}">
                <a16:creationId xmlns:a16="http://schemas.microsoft.com/office/drawing/2014/main" id="{34F07D0C-0D7D-1903-E0BC-5AED36DB0863}"/>
              </a:ext>
            </a:extLst>
          </p:cNvPr>
          <p:cNvGrpSpPr/>
          <p:nvPr/>
        </p:nvGrpSpPr>
        <p:grpSpPr>
          <a:xfrm>
            <a:off x="10496862" y="3884913"/>
            <a:ext cx="1447800" cy="609600"/>
            <a:chOff x="8613352" y="2968635"/>
            <a:chExt cx="1447800" cy="609600"/>
          </a:xfrm>
        </p:grpSpPr>
        <p:sp>
          <p:nvSpPr>
            <p:cNvPr id="52" name="Rectangle 51">
              <a:extLst>
                <a:ext uri="{FF2B5EF4-FFF2-40B4-BE49-F238E27FC236}">
                  <a16:creationId xmlns:a16="http://schemas.microsoft.com/office/drawing/2014/main" id="{D1127032-5B73-8626-1867-66119C3FC9C2}"/>
                </a:ext>
              </a:extLst>
            </p:cNvPr>
            <p:cNvSpPr/>
            <p:nvPr/>
          </p:nvSpPr>
          <p:spPr>
            <a:xfrm>
              <a:off x="8613352" y="2968635"/>
              <a:ext cx="1447800" cy="609600"/>
            </a:xfrm>
            <a:prstGeom prst="rect">
              <a:avLst/>
            </a:prstGeom>
            <a:solidFill>
              <a:srgbClr val="0091DA"/>
            </a:solidFill>
            <a:ln w="1270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mn-cs"/>
                </a:rPr>
                <a:t>BV</a:t>
              </a:r>
            </a:p>
          </p:txBody>
        </p:sp>
        <p:pic>
          <p:nvPicPr>
            <p:cNvPr id="53" name="Picture 52">
              <a:extLst>
                <a:ext uri="{FF2B5EF4-FFF2-40B4-BE49-F238E27FC236}">
                  <a16:creationId xmlns:a16="http://schemas.microsoft.com/office/drawing/2014/main" id="{93D7D211-939D-4581-4C1B-20F05D2C9B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35" b="17314"/>
            <a:stretch/>
          </p:blipFill>
          <p:spPr>
            <a:xfrm>
              <a:off x="9786134" y="2968635"/>
              <a:ext cx="275018" cy="180000"/>
            </a:xfrm>
            <a:prstGeom prst="rect">
              <a:avLst/>
            </a:prstGeom>
            <a:ln>
              <a:noFill/>
            </a:ln>
          </p:spPr>
        </p:pic>
      </p:grpSp>
      <p:cxnSp>
        <p:nvCxnSpPr>
          <p:cNvPr id="54" name="Straight Arrow Connector 53">
            <a:extLst>
              <a:ext uri="{FF2B5EF4-FFF2-40B4-BE49-F238E27FC236}">
                <a16:creationId xmlns:a16="http://schemas.microsoft.com/office/drawing/2014/main" id="{AAB4BF86-31A0-4950-D3D4-7137BAE469FE}"/>
              </a:ext>
            </a:extLst>
          </p:cNvPr>
          <p:cNvCxnSpPr>
            <a:cxnSpLocks/>
          </p:cNvCxnSpPr>
          <p:nvPr/>
        </p:nvCxnSpPr>
        <p:spPr>
          <a:xfrm flipV="1">
            <a:off x="9120597" y="3281131"/>
            <a:ext cx="0" cy="612000"/>
          </a:xfrm>
          <a:prstGeom prst="straightConnector1">
            <a:avLst/>
          </a:prstGeom>
          <a:noFill/>
          <a:ln w="19050" cap="flat" cmpd="sng" algn="ctr">
            <a:solidFill>
              <a:srgbClr val="000000"/>
            </a:solidFill>
            <a:prstDash val="sysDash"/>
            <a:miter lim="800000"/>
            <a:tailEnd type="triangle"/>
          </a:ln>
          <a:effectLst/>
        </p:spPr>
      </p:cxnSp>
      <p:sp>
        <p:nvSpPr>
          <p:cNvPr id="55" name="TextBox 54">
            <a:extLst>
              <a:ext uri="{FF2B5EF4-FFF2-40B4-BE49-F238E27FC236}">
                <a16:creationId xmlns:a16="http://schemas.microsoft.com/office/drawing/2014/main" id="{C6496A27-09DA-BE26-5D96-DA946C225D7F}"/>
              </a:ext>
            </a:extLst>
          </p:cNvPr>
          <p:cNvSpPr txBox="1"/>
          <p:nvPr/>
        </p:nvSpPr>
        <p:spPr>
          <a:xfrm>
            <a:off x="8361695" y="3507024"/>
            <a:ext cx="827074" cy="457200"/>
          </a:xfrm>
          <a:prstGeom prst="rect">
            <a:avLst/>
          </a:prstGeom>
          <a:noFill/>
        </p:spPr>
        <p:txBody>
          <a:bodyPr wrap="square" lIns="54610" tIns="54610" rIns="54610" bIns="54610" rtlCol="0">
            <a:noAutofit/>
          </a:bodyP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buClrTx/>
              <a:buSzTx/>
              <a:buFontTx/>
              <a:buNone/>
              <a:tabLst/>
              <a:defRPr/>
            </a:pPr>
            <a:r>
              <a:rPr lang="en-US" sz="1100" i="1" kern="0" dirty="0">
                <a:solidFill>
                  <a:srgbClr val="000000"/>
                </a:solidFill>
              </a:rPr>
              <a:t>Interest</a:t>
            </a:r>
            <a:endParaRPr kumimoji="0" lang="en-US" sz="1100" i="1" u="none" strike="noStrike" kern="0" cap="none" spc="0" normalizeH="0" baseline="0" noProof="0" dirty="0">
              <a:ln>
                <a:noFill/>
              </a:ln>
              <a:solidFill>
                <a:srgbClr val="000000"/>
              </a:solidFill>
              <a:effectLst/>
              <a:uLnTx/>
              <a:uFillTx/>
            </a:endParaRPr>
          </a:p>
        </p:txBody>
      </p:sp>
      <p:cxnSp>
        <p:nvCxnSpPr>
          <p:cNvPr id="56" name="Straight Arrow Connector 55">
            <a:extLst>
              <a:ext uri="{FF2B5EF4-FFF2-40B4-BE49-F238E27FC236}">
                <a16:creationId xmlns:a16="http://schemas.microsoft.com/office/drawing/2014/main" id="{0795D882-9FDD-7B62-5204-A222CA272748}"/>
              </a:ext>
            </a:extLst>
          </p:cNvPr>
          <p:cNvCxnSpPr>
            <a:cxnSpLocks/>
          </p:cNvCxnSpPr>
          <p:nvPr/>
        </p:nvCxnSpPr>
        <p:spPr>
          <a:xfrm flipV="1">
            <a:off x="11105737" y="3281131"/>
            <a:ext cx="0" cy="612000"/>
          </a:xfrm>
          <a:prstGeom prst="straightConnector1">
            <a:avLst/>
          </a:prstGeom>
          <a:noFill/>
          <a:ln w="19050" cap="flat" cmpd="sng" algn="ctr">
            <a:solidFill>
              <a:srgbClr val="000000"/>
            </a:solidFill>
            <a:prstDash val="sysDash"/>
            <a:miter lim="800000"/>
            <a:tailEnd type="triangle"/>
          </a:ln>
          <a:effectLst/>
        </p:spPr>
      </p:cxnSp>
      <p:sp>
        <p:nvSpPr>
          <p:cNvPr id="57" name="TextBox 56">
            <a:extLst>
              <a:ext uri="{FF2B5EF4-FFF2-40B4-BE49-F238E27FC236}">
                <a16:creationId xmlns:a16="http://schemas.microsoft.com/office/drawing/2014/main" id="{0A6EA68D-3255-65E7-1774-B4D032D75F23}"/>
              </a:ext>
            </a:extLst>
          </p:cNvPr>
          <p:cNvSpPr txBox="1"/>
          <p:nvPr/>
        </p:nvSpPr>
        <p:spPr>
          <a:xfrm>
            <a:off x="10346835" y="3507024"/>
            <a:ext cx="827074" cy="457200"/>
          </a:xfrm>
          <a:prstGeom prst="rect">
            <a:avLst/>
          </a:prstGeom>
          <a:noFill/>
        </p:spPr>
        <p:txBody>
          <a:bodyPr wrap="square" lIns="54610" tIns="54610" rIns="54610" bIns="54610" rtlCol="0">
            <a:noAutofit/>
          </a:bodyP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buClrTx/>
              <a:buSzTx/>
              <a:buFontTx/>
              <a:buNone/>
              <a:tabLst/>
              <a:defRPr/>
            </a:pPr>
            <a:r>
              <a:rPr kumimoji="0" lang="en-US" sz="1100" i="1" u="none" strike="noStrike" kern="0" cap="none" spc="0" normalizeH="0" baseline="0" noProof="0" dirty="0">
                <a:ln>
                  <a:noFill/>
                </a:ln>
                <a:solidFill>
                  <a:srgbClr val="000000"/>
                </a:solidFill>
                <a:effectLst/>
                <a:uLnTx/>
                <a:uFillTx/>
              </a:rPr>
              <a:t>Interest</a:t>
            </a:r>
          </a:p>
        </p:txBody>
      </p:sp>
      <p:cxnSp>
        <p:nvCxnSpPr>
          <p:cNvPr id="64" name="Straight Arrow Connector 57">
            <a:extLst>
              <a:ext uri="{FF2B5EF4-FFF2-40B4-BE49-F238E27FC236}">
                <a16:creationId xmlns:a16="http://schemas.microsoft.com/office/drawing/2014/main" id="{45D47BEF-4F42-7B2C-E685-61B39EE86C9D}"/>
              </a:ext>
            </a:extLst>
          </p:cNvPr>
          <p:cNvCxnSpPr>
            <a:cxnSpLocks/>
            <a:stCxn id="11" idx="0"/>
            <a:endCxn id="42" idx="3"/>
          </p:cNvCxnSpPr>
          <p:nvPr/>
        </p:nvCxnSpPr>
        <p:spPr>
          <a:xfrm>
            <a:off x="9400197" y="3120881"/>
            <a:ext cx="568446" cy="1068832"/>
          </a:xfrm>
          <a:prstGeom prst="curvedConnector3">
            <a:avLst>
              <a:gd name="adj1" fmla="val 140215"/>
            </a:avLst>
          </a:prstGeom>
          <a:noFill/>
          <a:ln w="19050" cap="flat" cmpd="sng" algn="ctr">
            <a:solidFill>
              <a:srgbClr val="000000"/>
            </a:solidFill>
            <a:prstDash val="solid"/>
            <a:miter lim="800000"/>
            <a:tailEnd type="triangle"/>
          </a:ln>
          <a:effectLst/>
        </p:spPr>
      </p:cxnSp>
      <p:sp>
        <p:nvSpPr>
          <p:cNvPr id="65" name="TextBox 64">
            <a:extLst>
              <a:ext uri="{FF2B5EF4-FFF2-40B4-BE49-F238E27FC236}">
                <a16:creationId xmlns:a16="http://schemas.microsoft.com/office/drawing/2014/main" id="{638EC1A1-B407-7F0F-782B-FEF70EB5C803}"/>
              </a:ext>
            </a:extLst>
          </p:cNvPr>
          <p:cNvSpPr txBox="1"/>
          <p:nvPr/>
        </p:nvSpPr>
        <p:spPr>
          <a:xfrm>
            <a:off x="9410272" y="2884493"/>
            <a:ext cx="827074" cy="457200"/>
          </a:xfrm>
          <a:prstGeom prst="rect">
            <a:avLst/>
          </a:prstGeom>
          <a:noFill/>
        </p:spPr>
        <p:txBody>
          <a:bodyPr wrap="square" lIns="54610" tIns="54610" rIns="54610" bIns="54610" rtlCol="0">
            <a:noAutofit/>
          </a:bodyP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buClrTx/>
              <a:buSzTx/>
              <a:buFontTx/>
              <a:buNone/>
              <a:tabLst/>
              <a:defRPr/>
            </a:pPr>
            <a:r>
              <a:rPr lang="en-US" sz="1100" i="1" kern="0" dirty="0">
                <a:solidFill>
                  <a:srgbClr val="000000"/>
                </a:solidFill>
              </a:rPr>
              <a:t>Receivable</a:t>
            </a:r>
            <a:endParaRPr kumimoji="0" lang="en-US" sz="1100" i="1" u="none" strike="noStrike" kern="0" cap="none" spc="0" normalizeH="0" baseline="0" noProof="0" dirty="0">
              <a:ln>
                <a:noFill/>
              </a:ln>
              <a:solidFill>
                <a:srgbClr val="000000"/>
              </a:solidFill>
              <a:effectLst/>
              <a:uLnTx/>
              <a:uFillTx/>
            </a:endParaRPr>
          </a:p>
        </p:txBody>
      </p:sp>
      <p:sp>
        <p:nvSpPr>
          <p:cNvPr id="67" name="TextBox 66">
            <a:extLst>
              <a:ext uri="{FF2B5EF4-FFF2-40B4-BE49-F238E27FC236}">
                <a16:creationId xmlns:a16="http://schemas.microsoft.com/office/drawing/2014/main" id="{CB9EE80C-3A7B-B193-E089-34D525A05390}"/>
              </a:ext>
            </a:extLst>
          </p:cNvPr>
          <p:cNvSpPr txBox="1"/>
          <p:nvPr/>
        </p:nvSpPr>
        <p:spPr>
          <a:xfrm>
            <a:off x="11402446" y="2910060"/>
            <a:ext cx="827074" cy="457200"/>
          </a:xfrm>
          <a:prstGeom prst="rect">
            <a:avLst/>
          </a:prstGeom>
          <a:noFill/>
        </p:spPr>
        <p:txBody>
          <a:bodyPr wrap="square" lIns="54610" tIns="54610" rIns="54610" bIns="54610" rtlCol="0">
            <a:noAutofit/>
          </a:bodyP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buClrTx/>
              <a:buSzTx/>
              <a:buFontTx/>
              <a:buNone/>
              <a:tabLst/>
              <a:defRPr/>
            </a:pPr>
            <a:r>
              <a:rPr lang="en-US" sz="1100" i="1" kern="0" dirty="0">
                <a:solidFill>
                  <a:srgbClr val="000000"/>
                </a:solidFill>
              </a:rPr>
              <a:t>Receivable</a:t>
            </a:r>
            <a:endParaRPr kumimoji="0" lang="en-US" sz="1100" i="1" u="none" strike="noStrike" kern="0" cap="none" spc="0" normalizeH="0" baseline="0" noProof="0" dirty="0">
              <a:ln>
                <a:noFill/>
              </a:ln>
              <a:solidFill>
                <a:srgbClr val="000000"/>
              </a:solidFill>
              <a:effectLst/>
              <a:uLnTx/>
              <a:uFillTx/>
            </a:endParaRPr>
          </a:p>
        </p:txBody>
      </p:sp>
      <p:grpSp>
        <p:nvGrpSpPr>
          <p:cNvPr id="10" name="Group 9">
            <a:extLst>
              <a:ext uri="{FF2B5EF4-FFF2-40B4-BE49-F238E27FC236}">
                <a16:creationId xmlns:a16="http://schemas.microsoft.com/office/drawing/2014/main" id="{EF2741F0-98E3-E170-0164-839B7CAF0FE7}"/>
              </a:ext>
            </a:extLst>
          </p:cNvPr>
          <p:cNvGrpSpPr/>
          <p:nvPr/>
        </p:nvGrpSpPr>
        <p:grpSpPr>
          <a:xfrm>
            <a:off x="9027273" y="2720749"/>
            <a:ext cx="647942" cy="400132"/>
            <a:chOff x="4243059" y="2140099"/>
            <a:chExt cx="647942" cy="400132"/>
          </a:xfrm>
        </p:grpSpPr>
        <p:sp>
          <p:nvSpPr>
            <p:cNvPr id="11" name="Freeform 140">
              <a:extLst>
                <a:ext uri="{FF2B5EF4-FFF2-40B4-BE49-F238E27FC236}">
                  <a16:creationId xmlns:a16="http://schemas.microsoft.com/office/drawing/2014/main" id="{7710F98A-C8A9-8795-2CAD-214304205827}"/>
                </a:ext>
              </a:extLst>
            </p:cNvPr>
            <p:cNvSpPr>
              <a:spLocks/>
            </p:cNvSpPr>
            <p:nvPr/>
          </p:nvSpPr>
          <p:spPr bwMode="auto">
            <a:xfrm>
              <a:off x="4243059" y="2155291"/>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0091DA"/>
            </a:solidFill>
            <a:ln w="190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12" name="Picture 11">
              <a:extLst>
                <a:ext uri="{FF2B5EF4-FFF2-40B4-BE49-F238E27FC236}">
                  <a16:creationId xmlns:a16="http://schemas.microsoft.com/office/drawing/2014/main" id="{EDAD6B1F-4AB1-9A77-6C7A-EB43E76BA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35" b="17314"/>
            <a:stretch/>
          </p:blipFill>
          <p:spPr>
            <a:xfrm>
              <a:off x="4615983" y="2140099"/>
              <a:ext cx="275018" cy="180000"/>
            </a:xfrm>
            <a:prstGeom prst="rect">
              <a:avLst/>
            </a:prstGeom>
            <a:ln>
              <a:noFill/>
            </a:ln>
          </p:spPr>
        </p:pic>
      </p:grpSp>
    </p:spTree>
    <p:extLst>
      <p:ext uri="{BB962C8B-B14F-4D97-AF65-F5344CB8AC3E}">
        <p14:creationId xmlns:p14="http://schemas.microsoft.com/office/powerpoint/2010/main" val="134289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Capital gains – article 13(5)</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0" y="1868567"/>
            <a:ext cx="7056000" cy="4722733"/>
          </a:xfrm>
        </p:spPr>
        <p:txBody>
          <a:bodyPr>
            <a:normAutofit fontScale="92500" lnSpcReduction="20000"/>
          </a:bodyPr>
          <a:lstStyle/>
          <a:p>
            <a:pPr marL="0" indent="0">
              <a:spcBef>
                <a:spcPts val="400"/>
              </a:spcBef>
              <a:spcAft>
                <a:spcPts val="400"/>
              </a:spcAft>
              <a:buNone/>
            </a:pPr>
            <a:r>
              <a:rPr lang="en-US" sz="1500" b="1" dirty="0"/>
              <a:t>Current emigration clause has been replaced by a completely new clause:</a:t>
            </a:r>
          </a:p>
          <a:p>
            <a:pPr>
              <a:spcBef>
                <a:spcPts val="400"/>
              </a:spcBef>
              <a:spcAft>
                <a:spcPts val="400"/>
              </a:spcAft>
              <a:tabLst>
                <a:tab pos="584185" algn="l"/>
              </a:tabLst>
            </a:pPr>
            <a:r>
              <a:rPr lang="en-US" sz="1400" dirty="0">
                <a:cs typeface="Calibri" panose="020F0502020204030204" pitchFamily="34" charset="0"/>
              </a:rPr>
              <a:t>New emigration clause has a much broader scope:</a:t>
            </a:r>
          </a:p>
          <a:p>
            <a:pPr lvl="1">
              <a:lnSpc>
                <a:spcPct val="120000"/>
              </a:lnSpc>
              <a:spcBef>
                <a:spcPts val="400"/>
              </a:spcBef>
              <a:spcAft>
                <a:spcPts val="400"/>
              </a:spcAft>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rPr>
              <a:t>No longer limited to 10-year period after emigration of shareholder</a:t>
            </a:r>
          </a:p>
          <a:p>
            <a:pPr lvl="1">
              <a:lnSpc>
                <a:spcPct val="120000"/>
              </a:lnSpc>
              <a:spcBef>
                <a:spcPts val="400"/>
              </a:spcBef>
              <a:spcAft>
                <a:spcPts val="400"/>
              </a:spcAft>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rPr>
              <a:t>No longer (directly) linked to outstanding conditional (box 2) tax assessment (!)</a:t>
            </a:r>
          </a:p>
          <a:p>
            <a:pPr lvl="1">
              <a:lnSpc>
                <a:spcPct val="120000"/>
              </a:lnSpc>
              <a:spcBef>
                <a:spcPts val="400"/>
              </a:spcBef>
              <a:spcAft>
                <a:spcPts val="400"/>
              </a:spcAft>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rPr>
              <a:t>No longer limited to (deemed) Dutch tax resident companies</a:t>
            </a:r>
          </a:p>
          <a:p>
            <a:pPr lvl="1">
              <a:lnSpc>
                <a:spcPct val="120000"/>
              </a:lnSpc>
              <a:spcBef>
                <a:spcPts val="400"/>
              </a:spcBef>
              <a:spcAft>
                <a:spcPts val="400"/>
              </a:spcAft>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rPr>
              <a:t>Taxable capital gain now limited to value at emigration / step-up required in immigration country</a:t>
            </a:r>
          </a:p>
          <a:p>
            <a:pPr marL="239994" lvl="1" indent="0">
              <a:lnSpc>
                <a:spcPct val="120000"/>
              </a:lnSpc>
              <a:spcBef>
                <a:spcPts val="400"/>
              </a:spcBef>
              <a:spcAft>
                <a:spcPts val="400"/>
              </a:spcAft>
              <a:buSzPct val="100000"/>
              <a:buNone/>
              <a:tabLst>
                <a:tab pos="584185" algn="l"/>
              </a:tabLst>
              <a:defRPr/>
            </a:pPr>
            <a:endParaRPr lang="en-US" sz="1200" b="1" dirty="0"/>
          </a:p>
          <a:p>
            <a:pPr marL="342900" indent="-342900">
              <a:lnSpc>
                <a:spcPct val="114000"/>
              </a:lnSpc>
              <a:spcBef>
                <a:spcPts val="400"/>
              </a:spcBef>
              <a:spcAft>
                <a:spcPts val="400"/>
              </a:spcAft>
              <a:buFont typeface="Arial" panose="020B0604020202020204" pitchFamily="34" charset="0"/>
              <a:buChar char="•"/>
            </a:pPr>
            <a:r>
              <a:rPr lang="en-US" sz="1200" b="1" dirty="0"/>
              <a:t>Example: </a:t>
            </a:r>
            <a:r>
              <a:rPr lang="en-US" sz="1200" dirty="0"/>
              <a:t>shareholder emigrates to Belgium and moves place of effective management Dutch BV to Belgium, acquisition price of shares is 100, FMV at emigration is 200. Subsequent sale of shares in Belgium for 300: </a:t>
            </a:r>
          </a:p>
          <a:p>
            <a:pPr marL="704850" lvl="3" indent="-342900">
              <a:spcBef>
                <a:spcPts val="400"/>
              </a:spcBef>
              <a:spcAft>
                <a:spcPts val="400"/>
              </a:spcAft>
              <a:buClr>
                <a:schemeClr val="bg1"/>
              </a:buClr>
              <a:buFont typeface="+mj-lt"/>
              <a:buAutoNum type="alphaLcParenR"/>
            </a:pPr>
            <a:r>
              <a:rPr lang="en-US" sz="1200" dirty="0"/>
              <a:t>Dutch conditional box 2 tax assessment at emigration: 33 (against maximum 2024 rates)</a:t>
            </a:r>
          </a:p>
          <a:p>
            <a:pPr marL="704850" lvl="3" indent="-342900">
              <a:spcBef>
                <a:spcPts val="400"/>
              </a:spcBef>
              <a:spcAft>
                <a:spcPts val="400"/>
              </a:spcAft>
              <a:buClr>
                <a:schemeClr val="bg1"/>
              </a:buClr>
              <a:buFont typeface="+mj-lt"/>
              <a:buAutoNum type="alphaLcParenR"/>
            </a:pPr>
            <a:r>
              <a:rPr lang="en-US" sz="1200" dirty="0"/>
              <a:t>Dutch PIT at sale: 0 (no additional taxation rights anymore under new treaty)</a:t>
            </a:r>
          </a:p>
          <a:p>
            <a:pPr marL="704850" lvl="3" indent="-342900">
              <a:spcBef>
                <a:spcPts val="400"/>
              </a:spcBef>
              <a:spcAft>
                <a:spcPts val="400"/>
              </a:spcAft>
              <a:buClr>
                <a:schemeClr val="bg1"/>
              </a:buClr>
              <a:buFont typeface="+mj-lt"/>
              <a:buAutoNum type="alphaLcParenR"/>
            </a:pPr>
            <a:r>
              <a:rPr lang="en-US" sz="1200" b="0" dirty="0"/>
              <a:t>Belgian PIT at sale: 0</a:t>
            </a:r>
            <a:r>
              <a:rPr lang="en-US" sz="1200" b="0" i="1" dirty="0"/>
              <a:t> </a:t>
            </a:r>
            <a:r>
              <a:rPr lang="en-US" sz="1200" b="0" dirty="0"/>
              <a:t>(currently no capital gains tax, in principle but see next slide</a:t>
            </a:r>
            <a:r>
              <a:rPr lang="en-US" sz="1200" dirty="0"/>
              <a:t>)</a:t>
            </a:r>
          </a:p>
          <a:p>
            <a:pPr marL="704850" lvl="3" indent="-342900">
              <a:spcBef>
                <a:spcPts val="400"/>
              </a:spcBef>
              <a:spcAft>
                <a:spcPts val="400"/>
              </a:spcAft>
              <a:buClr>
                <a:schemeClr val="bg1"/>
              </a:buClr>
              <a:buFont typeface="+mj-lt"/>
              <a:buAutoNum type="alphaLcParenR"/>
            </a:pPr>
            <a:r>
              <a:rPr lang="en-US" sz="1200" dirty="0"/>
              <a:t>Tax payable on </a:t>
            </a:r>
            <a:r>
              <a:rPr lang="en-US" sz="1200" b="0" dirty="0"/>
              <a:t>Dutch conditional box 2 assessment at sale</a:t>
            </a:r>
            <a:r>
              <a:rPr lang="nl-NL" sz="1200" b="0" dirty="0"/>
              <a:t>: 33</a:t>
            </a:r>
          </a:p>
          <a:p>
            <a:pPr marL="361950" lvl="3" indent="0">
              <a:spcBef>
                <a:spcPts val="400"/>
              </a:spcBef>
              <a:spcAft>
                <a:spcPts val="400"/>
              </a:spcAft>
              <a:buClr>
                <a:schemeClr val="bg1"/>
              </a:buClr>
              <a:buNone/>
            </a:pPr>
            <a:endParaRPr lang="nl-NL" sz="1200" dirty="0"/>
          </a:p>
          <a:p>
            <a:pPr marL="239994" lvl="1">
              <a:spcBef>
                <a:spcPts val="400"/>
              </a:spcBef>
              <a:spcAft>
                <a:spcPts val="400"/>
              </a:spcAft>
              <a:buSzPct val="100000"/>
              <a:tabLst>
                <a:tab pos="584185" algn="l"/>
              </a:tabLst>
              <a:defRPr/>
            </a:pPr>
            <a:r>
              <a:rPr lang="en-US" sz="1400" dirty="0">
                <a:cs typeface="Calibri" panose="020F0502020204030204" pitchFamily="34" charset="0"/>
              </a:rPr>
              <a:t>Impact on waived pre-2015 NL conditional box 2 tax assessments </a:t>
            </a:r>
          </a:p>
          <a:p>
            <a:pPr lvl="1">
              <a:lnSpc>
                <a:spcPct val="120000"/>
              </a:lnSpc>
              <a:spcBef>
                <a:spcPts val="400"/>
              </a:spcBef>
              <a:spcAft>
                <a:spcPts val="400"/>
              </a:spcAft>
              <a:buSzPct val="100000"/>
              <a:buFont typeface="Symbol" panose="05050102010706020507" pitchFamily="18" charset="2"/>
              <a:buChar char=""/>
              <a:tabLst>
                <a:tab pos="584185" algn="l"/>
              </a:tabLst>
              <a:defRPr/>
            </a:pPr>
            <a:r>
              <a:rPr lang="en-US" sz="1200" i="1" dirty="0">
                <a:solidFill>
                  <a:prstClr val="white"/>
                </a:solidFill>
                <a:cs typeface="Calibri" panose="020F0502020204030204" pitchFamily="34" charset="0"/>
                <a:sym typeface="Wingdings" panose="05000000000000000000" pitchFamily="2" charset="2"/>
              </a:rPr>
              <a:t>Action required before entry into effect new treaty</a:t>
            </a:r>
            <a:r>
              <a:rPr lang="en-US" sz="1200" i="1" dirty="0">
                <a:solidFill>
                  <a:srgbClr val="FF0000"/>
                </a:solidFill>
                <a:cs typeface="Calibri" panose="020F0502020204030204" pitchFamily="34" charset="0"/>
                <a:sym typeface="Wingdings" panose="05000000000000000000" pitchFamily="2" charset="2"/>
              </a:rPr>
              <a:t> </a:t>
            </a:r>
            <a:r>
              <a:rPr lang="en-US" sz="1200" i="1" dirty="0">
                <a:cs typeface="Calibri" panose="020F0502020204030204" pitchFamily="34" charset="0"/>
                <a:sym typeface="Wingdings" panose="05000000000000000000" pitchFamily="2" charset="2"/>
              </a:rPr>
              <a:t>to prevent taxation in NL</a:t>
            </a:r>
            <a:endParaRPr lang="en-US" sz="1200" i="1" dirty="0">
              <a:cs typeface="Calibri" panose="020F0502020204030204" pitchFamily="34" charset="0"/>
            </a:endParaRPr>
          </a:p>
          <a:p>
            <a:pPr marL="239994" lvl="1">
              <a:spcBef>
                <a:spcPts val="400"/>
              </a:spcBef>
              <a:spcAft>
                <a:spcPts val="400"/>
              </a:spcAft>
              <a:buSzPct val="100000"/>
              <a:tabLst>
                <a:tab pos="584185" algn="l"/>
              </a:tabLst>
              <a:defRPr/>
            </a:pPr>
            <a:endParaRPr lang="en-US" sz="1300" dirty="0">
              <a:cs typeface="Calibri" panose="020F0502020204030204" pitchFamily="34" charset="0"/>
            </a:endParaRPr>
          </a:p>
          <a:p>
            <a:pPr marL="239994" lvl="1">
              <a:spcBef>
                <a:spcPts val="400"/>
              </a:spcBef>
              <a:spcAft>
                <a:spcPts val="400"/>
              </a:spcAft>
              <a:buSzPct val="100000"/>
              <a:tabLst>
                <a:tab pos="584185" algn="l"/>
              </a:tabLst>
              <a:defRPr/>
            </a:pPr>
            <a:r>
              <a:rPr lang="en-US" sz="1400" dirty="0">
                <a:cs typeface="Calibri" panose="020F0502020204030204" pitchFamily="34" charset="0"/>
              </a:rPr>
              <a:t>Application to future box 3 tax system in NL (similar for dividends/interest)?</a:t>
            </a:r>
            <a:endParaRPr lang="nl-NL" sz="1400" dirty="0">
              <a:cs typeface="Calibri" panose="020F0502020204030204" pitchFamily="34" charset="0"/>
            </a:endParaRPr>
          </a:p>
          <a:p>
            <a:pPr marL="0" indent="0">
              <a:spcBef>
                <a:spcPts val="400"/>
              </a:spcBef>
              <a:spcAft>
                <a:spcPts val="400"/>
              </a:spcAft>
              <a:buNone/>
              <a:tabLst>
                <a:tab pos="584185" algn="l"/>
              </a:tabLst>
            </a:pPr>
            <a:endParaRPr lang="en-US" sz="1333"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 name="Rectangle 3">
            <a:extLst>
              <a:ext uri="{FF2B5EF4-FFF2-40B4-BE49-F238E27FC236}">
                <a16:creationId xmlns:a16="http://schemas.microsoft.com/office/drawing/2014/main" id="{80728FF4-0BB8-AC11-2953-950A8A5959A6}"/>
              </a:ext>
            </a:extLst>
          </p:cNvPr>
          <p:cNvSpPr/>
          <p:nvPr/>
        </p:nvSpPr>
        <p:spPr>
          <a:xfrm>
            <a:off x="8057792" y="1392526"/>
            <a:ext cx="4183794" cy="407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nl-NL" sz="1500" dirty="0" err="1">
              <a:solidFill>
                <a:schemeClr val="bg1"/>
              </a:solidFill>
            </a:endParaRPr>
          </a:p>
        </p:txBody>
      </p:sp>
      <p:cxnSp>
        <p:nvCxnSpPr>
          <p:cNvPr id="30" name="Straight Connector 29">
            <a:extLst>
              <a:ext uri="{FF2B5EF4-FFF2-40B4-BE49-F238E27FC236}">
                <a16:creationId xmlns:a16="http://schemas.microsoft.com/office/drawing/2014/main" id="{14C64125-E083-9582-09C7-3091CC8E0B7D}"/>
              </a:ext>
            </a:extLst>
          </p:cNvPr>
          <p:cNvCxnSpPr>
            <a:cxnSpLocks/>
            <a:endCxn id="32" idx="0"/>
          </p:cNvCxnSpPr>
          <p:nvPr/>
        </p:nvCxnSpPr>
        <p:spPr>
          <a:xfrm>
            <a:off x="9244743" y="3267053"/>
            <a:ext cx="0" cy="617860"/>
          </a:xfrm>
          <a:prstGeom prst="line">
            <a:avLst/>
          </a:prstGeom>
          <a:noFill/>
          <a:ln w="6350" cap="flat" cmpd="sng" algn="ctr">
            <a:solidFill>
              <a:schemeClr val="tx1"/>
            </a:solidFill>
            <a:prstDash val="solid"/>
            <a:miter lim="800000"/>
          </a:ln>
          <a:effectLst/>
        </p:spPr>
      </p:cxnSp>
      <p:grpSp>
        <p:nvGrpSpPr>
          <p:cNvPr id="31" name="Group 30">
            <a:extLst>
              <a:ext uri="{FF2B5EF4-FFF2-40B4-BE49-F238E27FC236}">
                <a16:creationId xmlns:a16="http://schemas.microsoft.com/office/drawing/2014/main" id="{C74F40C3-7623-D790-6B32-866B0630B94F}"/>
              </a:ext>
            </a:extLst>
          </p:cNvPr>
          <p:cNvGrpSpPr/>
          <p:nvPr/>
        </p:nvGrpSpPr>
        <p:grpSpPr>
          <a:xfrm>
            <a:off x="8520523" y="3884913"/>
            <a:ext cx="1448120" cy="609600"/>
            <a:chOff x="11675323" y="4621422"/>
            <a:chExt cx="1448120" cy="609600"/>
          </a:xfrm>
          <a:solidFill>
            <a:srgbClr val="7030A0"/>
          </a:solidFill>
        </p:grpSpPr>
        <p:sp>
          <p:nvSpPr>
            <p:cNvPr id="32" name="Rectangle 31">
              <a:extLst>
                <a:ext uri="{FF2B5EF4-FFF2-40B4-BE49-F238E27FC236}">
                  <a16:creationId xmlns:a16="http://schemas.microsoft.com/office/drawing/2014/main" id="{52218E1D-4C30-6F48-FEF5-151A76A748C4}"/>
                </a:ext>
              </a:extLst>
            </p:cNvPr>
            <p:cNvSpPr/>
            <p:nvPr/>
          </p:nvSpPr>
          <p:spPr>
            <a:xfrm>
              <a:off x="11675643" y="4621422"/>
              <a:ext cx="1447800" cy="609600"/>
            </a:xfrm>
            <a:prstGeom prst="rect">
              <a:avLst/>
            </a:prstGeom>
            <a:grpFill/>
            <a:ln w="1905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chemeClr val="bg1"/>
                  </a:solidFill>
                  <a:effectLst/>
                  <a:uLnTx/>
                  <a:uFillTx/>
                  <a:latin typeface="Arial"/>
                  <a:ea typeface="+mn-ea"/>
                  <a:cs typeface="+mn-cs"/>
                </a:rPr>
                <a:t>BV</a:t>
              </a:r>
              <a:endParaRPr kumimoji="0" lang="en-US" sz="1500" b="0" i="0" u="none" strike="noStrike" kern="0" cap="none" spc="0" normalizeH="0" baseline="0" noProof="0" dirty="0">
                <a:ln>
                  <a:noFill/>
                </a:ln>
                <a:solidFill>
                  <a:schemeClr val="bg1"/>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DB328723-CB5E-A2FA-1FAA-F1AEA9D7A6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235" b="17392"/>
            <a:stretch/>
          </p:blipFill>
          <p:spPr>
            <a:xfrm>
              <a:off x="11675323" y="4624012"/>
              <a:ext cx="275343" cy="180000"/>
            </a:xfrm>
            <a:prstGeom prst="rect">
              <a:avLst/>
            </a:prstGeom>
            <a:grpFill/>
            <a:ln w="19050" cap="flat" cmpd="sng" algn="ctr">
              <a:noFill/>
              <a:prstDash val="solid"/>
            </a:ln>
            <a:effectLst/>
          </p:spPr>
        </p:pic>
      </p:grpSp>
      <p:cxnSp>
        <p:nvCxnSpPr>
          <p:cNvPr id="34" name="Straight Connector 33">
            <a:extLst>
              <a:ext uri="{FF2B5EF4-FFF2-40B4-BE49-F238E27FC236}">
                <a16:creationId xmlns:a16="http://schemas.microsoft.com/office/drawing/2014/main" id="{E321DB8B-8779-2528-C055-80F721AACD5A}"/>
              </a:ext>
            </a:extLst>
          </p:cNvPr>
          <p:cNvCxnSpPr>
            <a:cxnSpLocks/>
            <a:endCxn id="51" idx="0"/>
          </p:cNvCxnSpPr>
          <p:nvPr/>
        </p:nvCxnSpPr>
        <p:spPr>
          <a:xfrm flipH="1">
            <a:off x="11220762" y="3267053"/>
            <a:ext cx="45" cy="617860"/>
          </a:xfrm>
          <a:prstGeom prst="line">
            <a:avLst/>
          </a:prstGeom>
          <a:noFill/>
          <a:ln w="6350" cap="flat" cmpd="sng" algn="ctr">
            <a:solidFill>
              <a:schemeClr val="tx1"/>
            </a:solidFill>
            <a:prstDash val="solid"/>
            <a:miter lim="800000"/>
          </a:ln>
          <a:effectLst/>
        </p:spPr>
      </p:cxnSp>
      <p:grpSp>
        <p:nvGrpSpPr>
          <p:cNvPr id="35" name="Group 34">
            <a:extLst>
              <a:ext uri="{FF2B5EF4-FFF2-40B4-BE49-F238E27FC236}">
                <a16:creationId xmlns:a16="http://schemas.microsoft.com/office/drawing/2014/main" id="{95EF9F5A-8A02-1730-128A-C1F797B46143}"/>
              </a:ext>
            </a:extLst>
          </p:cNvPr>
          <p:cNvGrpSpPr/>
          <p:nvPr/>
        </p:nvGrpSpPr>
        <p:grpSpPr>
          <a:xfrm>
            <a:off x="9026017" y="2701068"/>
            <a:ext cx="637093" cy="423238"/>
            <a:chOff x="1833362" y="2101801"/>
            <a:chExt cx="637093" cy="423238"/>
          </a:xfrm>
        </p:grpSpPr>
        <p:sp>
          <p:nvSpPr>
            <p:cNvPr id="36" name="Freeform 140">
              <a:extLst>
                <a:ext uri="{FF2B5EF4-FFF2-40B4-BE49-F238E27FC236}">
                  <a16:creationId xmlns:a16="http://schemas.microsoft.com/office/drawing/2014/main" id="{60C2C57D-49C8-CDF0-00F3-41D0D9A58A27}"/>
                </a:ext>
              </a:extLst>
            </p:cNvPr>
            <p:cNvSpPr>
              <a:spLocks/>
            </p:cNvSpPr>
            <p:nvPr/>
          </p:nvSpPr>
          <p:spPr bwMode="auto">
            <a:xfrm>
              <a:off x="1833362" y="2140099"/>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7030A0"/>
            </a:solidFill>
            <a:ln w="190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37" name="Picture 36">
              <a:extLst>
                <a:ext uri="{FF2B5EF4-FFF2-40B4-BE49-F238E27FC236}">
                  <a16:creationId xmlns:a16="http://schemas.microsoft.com/office/drawing/2014/main" id="{53F0CB19-ABAA-C2B0-2D60-2B2DA7C655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235" b="17392"/>
            <a:stretch/>
          </p:blipFill>
          <p:spPr>
            <a:xfrm>
              <a:off x="2195112" y="2101801"/>
              <a:ext cx="275343" cy="180000"/>
            </a:xfrm>
            <a:prstGeom prst="rect">
              <a:avLst/>
            </a:prstGeom>
            <a:solidFill>
              <a:schemeClr val="bg1"/>
            </a:solidFill>
            <a:ln w="12700" cap="flat" cmpd="sng" algn="ctr">
              <a:noFill/>
              <a:prstDash val="solid"/>
            </a:ln>
            <a:effectLst/>
          </p:spPr>
        </p:pic>
      </p:grpSp>
      <p:grpSp>
        <p:nvGrpSpPr>
          <p:cNvPr id="38" name="Group 37">
            <a:extLst>
              <a:ext uri="{FF2B5EF4-FFF2-40B4-BE49-F238E27FC236}">
                <a16:creationId xmlns:a16="http://schemas.microsoft.com/office/drawing/2014/main" id="{6D468072-F031-2CF2-63FB-85D537B591F9}"/>
              </a:ext>
            </a:extLst>
          </p:cNvPr>
          <p:cNvGrpSpPr/>
          <p:nvPr/>
        </p:nvGrpSpPr>
        <p:grpSpPr>
          <a:xfrm>
            <a:off x="11002081" y="2739366"/>
            <a:ext cx="647942" cy="400132"/>
            <a:chOff x="4243059" y="2140099"/>
            <a:chExt cx="647942" cy="400132"/>
          </a:xfrm>
        </p:grpSpPr>
        <p:sp>
          <p:nvSpPr>
            <p:cNvPr id="39" name="Freeform 140">
              <a:extLst>
                <a:ext uri="{FF2B5EF4-FFF2-40B4-BE49-F238E27FC236}">
                  <a16:creationId xmlns:a16="http://schemas.microsoft.com/office/drawing/2014/main" id="{4AC2FAD7-4B7E-1ABC-E68E-F4C599212D2A}"/>
                </a:ext>
              </a:extLst>
            </p:cNvPr>
            <p:cNvSpPr>
              <a:spLocks/>
            </p:cNvSpPr>
            <p:nvPr/>
          </p:nvSpPr>
          <p:spPr bwMode="auto">
            <a:xfrm>
              <a:off x="4243059" y="2155291"/>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0091DA"/>
            </a:solidFill>
            <a:ln w="190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40" name="Picture 39">
              <a:extLst>
                <a:ext uri="{FF2B5EF4-FFF2-40B4-BE49-F238E27FC236}">
                  <a16:creationId xmlns:a16="http://schemas.microsoft.com/office/drawing/2014/main" id="{22105BAA-2E50-D286-9DFE-5313F9FE7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35" b="17314"/>
            <a:stretch/>
          </p:blipFill>
          <p:spPr>
            <a:xfrm>
              <a:off x="4615983" y="2140099"/>
              <a:ext cx="275018" cy="180000"/>
            </a:xfrm>
            <a:prstGeom prst="rect">
              <a:avLst/>
            </a:prstGeom>
            <a:ln>
              <a:noFill/>
            </a:ln>
          </p:spPr>
        </p:pic>
      </p:grpSp>
      <p:sp>
        <p:nvSpPr>
          <p:cNvPr id="44" name="TextBox 43">
            <a:extLst>
              <a:ext uri="{FF2B5EF4-FFF2-40B4-BE49-F238E27FC236}">
                <a16:creationId xmlns:a16="http://schemas.microsoft.com/office/drawing/2014/main" id="{FBAFDB5E-6A44-99BE-B1CC-1B79FFCD6202}"/>
              </a:ext>
            </a:extLst>
          </p:cNvPr>
          <p:cNvSpPr txBox="1"/>
          <p:nvPr/>
        </p:nvSpPr>
        <p:spPr>
          <a:xfrm>
            <a:off x="8058227" y="1392766"/>
            <a:ext cx="2096973" cy="330573"/>
          </a:xfrm>
          <a:prstGeom prst="rect">
            <a:avLst/>
          </a:prstGeom>
          <a:noFill/>
        </p:spPr>
        <p:txBody>
          <a:bodyPr vert="horz" wrap="square" lIns="180000" tIns="144000" rIns="144000" bIns="144000" rtlCol="0" anchor="t" anchorCtr="0">
            <a:noAutofit/>
          </a:bodyPr>
          <a:lstStyle/>
          <a:p>
            <a:pPr>
              <a:lnSpc>
                <a:spcPct val="114000"/>
              </a:lnSpc>
              <a:spcBef>
                <a:spcPts val="1200"/>
              </a:spcBef>
              <a:spcAft>
                <a:spcPts val="600"/>
              </a:spcAft>
            </a:pPr>
            <a:r>
              <a:rPr lang="en-US" sz="1600" b="1" dirty="0"/>
              <a:t>Example</a:t>
            </a:r>
          </a:p>
        </p:txBody>
      </p:sp>
      <p:pic>
        <p:nvPicPr>
          <p:cNvPr id="46" name="Picture 45">
            <a:extLst>
              <a:ext uri="{FF2B5EF4-FFF2-40B4-BE49-F238E27FC236}">
                <a16:creationId xmlns:a16="http://schemas.microsoft.com/office/drawing/2014/main" id="{08A9DF84-85BD-D264-5F01-F987F6C542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417" y="4839165"/>
            <a:ext cx="1200647" cy="1849645"/>
          </a:xfrm>
          <a:prstGeom prst="rect">
            <a:avLst/>
          </a:prstGeom>
        </p:spPr>
      </p:pic>
      <p:grpSp>
        <p:nvGrpSpPr>
          <p:cNvPr id="50" name="Group 49">
            <a:extLst>
              <a:ext uri="{FF2B5EF4-FFF2-40B4-BE49-F238E27FC236}">
                <a16:creationId xmlns:a16="http://schemas.microsoft.com/office/drawing/2014/main" id="{800ADD63-7C78-C444-0606-FF1B70CC473C}"/>
              </a:ext>
            </a:extLst>
          </p:cNvPr>
          <p:cNvGrpSpPr/>
          <p:nvPr/>
        </p:nvGrpSpPr>
        <p:grpSpPr>
          <a:xfrm>
            <a:off x="10496862" y="3884913"/>
            <a:ext cx="1447800" cy="609600"/>
            <a:chOff x="8613352" y="2968635"/>
            <a:chExt cx="1447800" cy="609600"/>
          </a:xfrm>
        </p:grpSpPr>
        <p:sp>
          <p:nvSpPr>
            <p:cNvPr id="51" name="Rectangle 50">
              <a:extLst>
                <a:ext uri="{FF2B5EF4-FFF2-40B4-BE49-F238E27FC236}">
                  <a16:creationId xmlns:a16="http://schemas.microsoft.com/office/drawing/2014/main" id="{69BD8684-0FBA-3F6B-7703-C20BCAA024F1}"/>
                </a:ext>
              </a:extLst>
            </p:cNvPr>
            <p:cNvSpPr/>
            <p:nvPr/>
          </p:nvSpPr>
          <p:spPr>
            <a:xfrm>
              <a:off x="8613352" y="2968635"/>
              <a:ext cx="1447800" cy="609600"/>
            </a:xfrm>
            <a:prstGeom prst="rect">
              <a:avLst/>
            </a:prstGeom>
            <a:solidFill>
              <a:srgbClr val="0091DA"/>
            </a:solidFill>
            <a:ln w="1270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mn-cs"/>
                </a:rPr>
                <a:t>BV</a:t>
              </a:r>
            </a:p>
          </p:txBody>
        </p:sp>
        <p:pic>
          <p:nvPicPr>
            <p:cNvPr id="52" name="Picture 51">
              <a:extLst>
                <a:ext uri="{FF2B5EF4-FFF2-40B4-BE49-F238E27FC236}">
                  <a16:creationId xmlns:a16="http://schemas.microsoft.com/office/drawing/2014/main" id="{496E8B33-1140-EDA0-01D7-51F761C82A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35" b="17314"/>
            <a:stretch/>
          </p:blipFill>
          <p:spPr>
            <a:xfrm>
              <a:off x="9786134" y="2968635"/>
              <a:ext cx="275018" cy="180000"/>
            </a:xfrm>
            <a:prstGeom prst="rect">
              <a:avLst/>
            </a:prstGeom>
            <a:ln>
              <a:noFill/>
            </a:ln>
          </p:spPr>
        </p:pic>
      </p:grpSp>
      <p:cxnSp>
        <p:nvCxnSpPr>
          <p:cNvPr id="54" name="Straight Arrow Connector 53">
            <a:extLst>
              <a:ext uri="{FF2B5EF4-FFF2-40B4-BE49-F238E27FC236}">
                <a16:creationId xmlns:a16="http://schemas.microsoft.com/office/drawing/2014/main" id="{0AC8F7FA-7903-ABF3-FBB2-BDB552B68D2B}"/>
              </a:ext>
            </a:extLst>
          </p:cNvPr>
          <p:cNvCxnSpPr>
            <a:cxnSpLocks/>
          </p:cNvCxnSpPr>
          <p:nvPr/>
        </p:nvCxnSpPr>
        <p:spPr>
          <a:xfrm>
            <a:off x="9846616" y="3557356"/>
            <a:ext cx="756000" cy="0"/>
          </a:xfrm>
          <a:prstGeom prst="straightConnector1">
            <a:avLst/>
          </a:prstGeom>
          <a:noFill/>
          <a:ln w="19050" cap="flat" cmpd="sng" algn="ctr">
            <a:solidFill>
              <a:srgbClr val="000000"/>
            </a:solidFill>
            <a:prstDash val="solid"/>
            <a:miter lim="800000"/>
            <a:tailEnd type="triangle"/>
          </a:ln>
          <a:effectLst/>
        </p:spPr>
      </p:cxnSp>
    </p:spTree>
    <p:extLst>
      <p:ext uri="{BB962C8B-B14F-4D97-AF65-F5344CB8AC3E}">
        <p14:creationId xmlns:p14="http://schemas.microsoft.com/office/powerpoint/2010/main" val="3739374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Capital gains – article 13(5)</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0" y="1868567"/>
            <a:ext cx="7056000" cy="4722733"/>
          </a:xfrm>
        </p:spPr>
        <p:txBody>
          <a:bodyPr>
            <a:normAutofit/>
          </a:bodyPr>
          <a:lstStyle/>
          <a:p>
            <a:pPr marL="0" indent="0">
              <a:lnSpc>
                <a:spcPct val="80000"/>
              </a:lnSpc>
              <a:spcBef>
                <a:spcPts val="400"/>
              </a:spcBef>
              <a:spcAft>
                <a:spcPts val="400"/>
              </a:spcAft>
              <a:buNone/>
            </a:pPr>
            <a:r>
              <a:rPr lang="en-US" sz="1400" b="1" dirty="0"/>
              <a:t>Belgian internal law - capital gains on shares</a:t>
            </a:r>
          </a:p>
          <a:p>
            <a:pPr lvl="1"/>
            <a:r>
              <a:rPr lang="en-US" sz="1330" dirty="0"/>
              <a:t>No step-up upon immigration, no exit tax (except Cayman Tax entity)</a:t>
            </a:r>
          </a:p>
          <a:p>
            <a:pPr lvl="1"/>
            <a:endParaRPr lang="en-US" sz="1330" dirty="0"/>
          </a:p>
          <a:p>
            <a:pPr lvl="1"/>
            <a:r>
              <a:rPr lang="en-US" sz="1330" dirty="0"/>
              <a:t>No realization upon death or following a gift/ donation – impact calculation capital gain – see art. 102 BITC </a:t>
            </a:r>
          </a:p>
          <a:p>
            <a:pPr lvl="1"/>
            <a:endParaRPr lang="en-US" sz="1330" dirty="0"/>
          </a:p>
          <a:p>
            <a:pPr lvl="1"/>
            <a:r>
              <a:rPr lang="en-US" sz="1330" dirty="0"/>
              <a:t>For the time being: </a:t>
            </a:r>
          </a:p>
          <a:p>
            <a:pPr lvl="2"/>
            <a:endParaRPr lang="en-US" sz="1330" dirty="0"/>
          </a:p>
          <a:p>
            <a:pPr lvl="2"/>
            <a:r>
              <a:rPr lang="en-US" sz="1330" dirty="0"/>
              <a:t>tax free if realized within normal management of private wealth (if not, 33% + mun. surcharges); OR</a:t>
            </a:r>
          </a:p>
          <a:p>
            <a:pPr lvl="2"/>
            <a:endParaRPr lang="en-US" sz="1330" dirty="0"/>
          </a:p>
          <a:p>
            <a:pPr lvl="2"/>
            <a:r>
              <a:rPr lang="en-US" sz="1330" dirty="0"/>
              <a:t>16,5% (+mun surcharges) capital gains tax in case of transfer of substantial shareholding to a non-EEA entity;</a:t>
            </a:r>
          </a:p>
          <a:p>
            <a:pPr marL="0" indent="0">
              <a:spcBef>
                <a:spcPts val="400"/>
              </a:spcBef>
              <a:spcAft>
                <a:spcPts val="400"/>
              </a:spcAft>
              <a:buNone/>
              <a:tabLst>
                <a:tab pos="584185" algn="l"/>
              </a:tabLst>
            </a:pPr>
            <a:endParaRPr lang="en-US" sz="1333"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 name="Rectangle 3">
            <a:extLst>
              <a:ext uri="{FF2B5EF4-FFF2-40B4-BE49-F238E27FC236}">
                <a16:creationId xmlns:a16="http://schemas.microsoft.com/office/drawing/2014/main" id="{80728FF4-0BB8-AC11-2953-950A8A5959A6}"/>
              </a:ext>
            </a:extLst>
          </p:cNvPr>
          <p:cNvSpPr/>
          <p:nvPr/>
        </p:nvSpPr>
        <p:spPr>
          <a:xfrm>
            <a:off x="8057792" y="1392526"/>
            <a:ext cx="4183794" cy="407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nl-NL" sz="1500" dirty="0" err="1">
              <a:solidFill>
                <a:schemeClr val="bg1"/>
              </a:solidFill>
            </a:endParaRPr>
          </a:p>
        </p:txBody>
      </p:sp>
      <p:cxnSp>
        <p:nvCxnSpPr>
          <p:cNvPr id="30" name="Straight Connector 29">
            <a:extLst>
              <a:ext uri="{FF2B5EF4-FFF2-40B4-BE49-F238E27FC236}">
                <a16:creationId xmlns:a16="http://schemas.microsoft.com/office/drawing/2014/main" id="{14C64125-E083-9582-09C7-3091CC8E0B7D}"/>
              </a:ext>
            </a:extLst>
          </p:cNvPr>
          <p:cNvCxnSpPr>
            <a:cxnSpLocks/>
            <a:endCxn id="32" idx="0"/>
          </p:cNvCxnSpPr>
          <p:nvPr/>
        </p:nvCxnSpPr>
        <p:spPr>
          <a:xfrm>
            <a:off x="9244743" y="3267053"/>
            <a:ext cx="0" cy="617860"/>
          </a:xfrm>
          <a:prstGeom prst="line">
            <a:avLst/>
          </a:prstGeom>
          <a:noFill/>
          <a:ln w="6350" cap="flat" cmpd="sng" algn="ctr">
            <a:solidFill>
              <a:schemeClr val="tx1"/>
            </a:solidFill>
            <a:prstDash val="solid"/>
            <a:miter lim="800000"/>
          </a:ln>
          <a:effectLst/>
        </p:spPr>
      </p:cxnSp>
      <p:grpSp>
        <p:nvGrpSpPr>
          <p:cNvPr id="31" name="Group 30">
            <a:extLst>
              <a:ext uri="{FF2B5EF4-FFF2-40B4-BE49-F238E27FC236}">
                <a16:creationId xmlns:a16="http://schemas.microsoft.com/office/drawing/2014/main" id="{C74F40C3-7623-D790-6B32-866B0630B94F}"/>
              </a:ext>
            </a:extLst>
          </p:cNvPr>
          <p:cNvGrpSpPr/>
          <p:nvPr/>
        </p:nvGrpSpPr>
        <p:grpSpPr>
          <a:xfrm>
            <a:off x="8520523" y="3884913"/>
            <a:ext cx="1448120" cy="609600"/>
            <a:chOff x="11675323" y="4621422"/>
            <a:chExt cx="1448120" cy="609600"/>
          </a:xfrm>
          <a:solidFill>
            <a:srgbClr val="7030A0"/>
          </a:solidFill>
        </p:grpSpPr>
        <p:sp>
          <p:nvSpPr>
            <p:cNvPr id="32" name="Rectangle 31">
              <a:extLst>
                <a:ext uri="{FF2B5EF4-FFF2-40B4-BE49-F238E27FC236}">
                  <a16:creationId xmlns:a16="http://schemas.microsoft.com/office/drawing/2014/main" id="{52218E1D-4C30-6F48-FEF5-151A76A748C4}"/>
                </a:ext>
              </a:extLst>
            </p:cNvPr>
            <p:cNvSpPr/>
            <p:nvPr/>
          </p:nvSpPr>
          <p:spPr>
            <a:xfrm>
              <a:off x="11675643" y="4621422"/>
              <a:ext cx="1447800" cy="609600"/>
            </a:xfrm>
            <a:prstGeom prst="rect">
              <a:avLst/>
            </a:prstGeom>
            <a:grpFill/>
            <a:ln w="1905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chemeClr val="bg1"/>
                  </a:solidFill>
                  <a:effectLst/>
                  <a:uLnTx/>
                  <a:uFillTx/>
                  <a:latin typeface="Arial"/>
                  <a:ea typeface="+mn-ea"/>
                  <a:cs typeface="+mn-cs"/>
                </a:rPr>
                <a:t>BV</a:t>
              </a:r>
              <a:endParaRPr kumimoji="0" lang="en-US" sz="1500" b="0" i="0" u="none" strike="noStrike" kern="0" cap="none" spc="0" normalizeH="0" baseline="0" noProof="0" dirty="0">
                <a:ln>
                  <a:noFill/>
                </a:ln>
                <a:solidFill>
                  <a:schemeClr val="bg1"/>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DB328723-CB5E-A2FA-1FAA-F1AEA9D7A6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35" b="17392"/>
            <a:stretch/>
          </p:blipFill>
          <p:spPr>
            <a:xfrm>
              <a:off x="11675323" y="4624012"/>
              <a:ext cx="275343" cy="180000"/>
            </a:xfrm>
            <a:prstGeom prst="rect">
              <a:avLst/>
            </a:prstGeom>
            <a:grpFill/>
            <a:ln w="19050" cap="flat" cmpd="sng" algn="ctr">
              <a:noFill/>
              <a:prstDash val="solid"/>
            </a:ln>
            <a:effectLst/>
          </p:spPr>
        </p:pic>
      </p:grpSp>
      <p:cxnSp>
        <p:nvCxnSpPr>
          <p:cNvPr id="34" name="Straight Connector 33">
            <a:extLst>
              <a:ext uri="{FF2B5EF4-FFF2-40B4-BE49-F238E27FC236}">
                <a16:creationId xmlns:a16="http://schemas.microsoft.com/office/drawing/2014/main" id="{E321DB8B-8779-2528-C055-80F721AACD5A}"/>
              </a:ext>
            </a:extLst>
          </p:cNvPr>
          <p:cNvCxnSpPr>
            <a:cxnSpLocks/>
            <a:endCxn id="51" idx="0"/>
          </p:cNvCxnSpPr>
          <p:nvPr/>
        </p:nvCxnSpPr>
        <p:spPr>
          <a:xfrm flipH="1">
            <a:off x="11220762" y="3267053"/>
            <a:ext cx="45" cy="617860"/>
          </a:xfrm>
          <a:prstGeom prst="line">
            <a:avLst/>
          </a:prstGeom>
          <a:noFill/>
          <a:ln w="6350" cap="flat" cmpd="sng" algn="ctr">
            <a:solidFill>
              <a:schemeClr val="tx1"/>
            </a:solidFill>
            <a:prstDash val="solid"/>
            <a:miter lim="800000"/>
          </a:ln>
          <a:effectLst/>
        </p:spPr>
      </p:cxnSp>
      <p:grpSp>
        <p:nvGrpSpPr>
          <p:cNvPr id="35" name="Group 34">
            <a:extLst>
              <a:ext uri="{FF2B5EF4-FFF2-40B4-BE49-F238E27FC236}">
                <a16:creationId xmlns:a16="http://schemas.microsoft.com/office/drawing/2014/main" id="{95EF9F5A-8A02-1730-128A-C1F797B46143}"/>
              </a:ext>
            </a:extLst>
          </p:cNvPr>
          <p:cNvGrpSpPr/>
          <p:nvPr/>
        </p:nvGrpSpPr>
        <p:grpSpPr>
          <a:xfrm>
            <a:off x="9026017" y="2701068"/>
            <a:ext cx="637093" cy="423238"/>
            <a:chOff x="1833362" y="2101801"/>
            <a:chExt cx="637093" cy="423238"/>
          </a:xfrm>
        </p:grpSpPr>
        <p:sp>
          <p:nvSpPr>
            <p:cNvPr id="36" name="Freeform 140">
              <a:extLst>
                <a:ext uri="{FF2B5EF4-FFF2-40B4-BE49-F238E27FC236}">
                  <a16:creationId xmlns:a16="http://schemas.microsoft.com/office/drawing/2014/main" id="{60C2C57D-49C8-CDF0-00F3-41D0D9A58A27}"/>
                </a:ext>
              </a:extLst>
            </p:cNvPr>
            <p:cNvSpPr>
              <a:spLocks/>
            </p:cNvSpPr>
            <p:nvPr/>
          </p:nvSpPr>
          <p:spPr bwMode="auto">
            <a:xfrm>
              <a:off x="1833362" y="2140099"/>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7030A0"/>
            </a:solidFill>
            <a:ln w="19050">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37" name="Picture 36">
              <a:extLst>
                <a:ext uri="{FF2B5EF4-FFF2-40B4-BE49-F238E27FC236}">
                  <a16:creationId xmlns:a16="http://schemas.microsoft.com/office/drawing/2014/main" id="{53F0CB19-ABAA-C2B0-2D60-2B2DA7C655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35" b="17392"/>
            <a:stretch/>
          </p:blipFill>
          <p:spPr>
            <a:xfrm>
              <a:off x="2195112" y="2101801"/>
              <a:ext cx="275343" cy="180000"/>
            </a:xfrm>
            <a:prstGeom prst="rect">
              <a:avLst/>
            </a:prstGeom>
            <a:solidFill>
              <a:schemeClr val="bg1"/>
            </a:solidFill>
            <a:ln w="12700" cap="flat" cmpd="sng" algn="ctr">
              <a:noFill/>
              <a:prstDash val="solid"/>
            </a:ln>
            <a:effectLst/>
          </p:spPr>
        </p:pic>
      </p:grpSp>
      <p:grpSp>
        <p:nvGrpSpPr>
          <p:cNvPr id="38" name="Group 37">
            <a:extLst>
              <a:ext uri="{FF2B5EF4-FFF2-40B4-BE49-F238E27FC236}">
                <a16:creationId xmlns:a16="http://schemas.microsoft.com/office/drawing/2014/main" id="{6D468072-F031-2CF2-63FB-85D537B591F9}"/>
              </a:ext>
            </a:extLst>
          </p:cNvPr>
          <p:cNvGrpSpPr/>
          <p:nvPr/>
        </p:nvGrpSpPr>
        <p:grpSpPr>
          <a:xfrm>
            <a:off x="11002081" y="2739366"/>
            <a:ext cx="647942" cy="400132"/>
            <a:chOff x="4243059" y="2140099"/>
            <a:chExt cx="647942" cy="400132"/>
          </a:xfrm>
        </p:grpSpPr>
        <p:sp>
          <p:nvSpPr>
            <p:cNvPr id="39" name="Freeform 140">
              <a:extLst>
                <a:ext uri="{FF2B5EF4-FFF2-40B4-BE49-F238E27FC236}">
                  <a16:creationId xmlns:a16="http://schemas.microsoft.com/office/drawing/2014/main" id="{4AC2FAD7-4B7E-1ABC-E68E-F4C599212D2A}"/>
                </a:ext>
              </a:extLst>
            </p:cNvPr>
            <p:cNvSpPr>
              <a:spLocks/>
            </p:cNvSpPr>
            <p:nvPr/>
          </p:nvSpPr>
          <p:spPr bwMode="auto">
            <a:xfrm>
              <a:off x="4243059" y="2155291"/>
              <a:ext cx="372924" cy="384940"/>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solidFill>
              <a:srgbClr val="0091DA"/>
            </a:solidFill>
            <a:ln w="19050">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8" tIns="34284" rIns="68568" bIns="34284" numCol="1" anchor="t" anchorCtr="0" compatLnSpc="1">
              <a:prstTxWarp prst="textNoShape">
                <a:avLst/>
              </a:prstTxWarp>
            </a:bodyPr>
            <a:lstStyle/>
            <a:p>
              <a:pPr defTabSz="685709">
                <a:defRPr/>
              </a:pPr>
              <a:endParaRPr lang="en-GB" sz="100" kern="0" dirty="0">
                <a:solidFill>
                  <a:srgbClr val="00338D"/>
                </a:solidFill>
              </a:endParaRPr>
            </a:p>
          </p:txBody>
        </p:sp>
        <p:pic>
          <p:nvPicPr>
            <p:cNvPr id="40" name="Picture 39">
              <a:extLst>
                <a:ext uri="{FF2B5EF4-FFF2-40B4-BE49-F238E27FC236}">
                  <a16:creationId xmlns:a16="http://schemas.microsoft.com/office/drawing/2014/main" id="{22105BAA-2E50-D286-9DFE-5313F9FE7D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35" b="17314"/>
            <a:stretch/>
          </p:blipFill>
          <p:spPr>
            <a:xfrm>
              <a:off x="4615983" y="2140099"/>
              <a:ext cx="275018" cy="180000"/>
            </a:xfrm>
            <a:prstGeom prst="rect">
              <a:avLst/>
            </a:prstGeom>
            <a:ln>
              <a:noFill/>
            </a:ln>
          </p:spPr>
        </p:pic>
      </p:grpSp>
      <p:sp>
        <p:nvSpPr>
          <p:cNvPr id="44" name="TextBox 43">
            <a:extLst>
              <a:ext uri="{FF2B5EF4-FFF2-40B4-BE49-F238E27FC236}">
                <a16:creationId xmlns:a16="http://schemas.microsoft.com/office/drawing/2014/main" id="{FBAFDB5E-6A44-99BE-B1CC-1B79FFCD6202}"/>
              </a:ext>
            </a:extLst>
          </p:cNvPr>
          <p:cNvSpPr txBox="1"/>
          <p:nvPr/>
        </p:nvSpPr>
        <p:spPr>
          <a:xfrm>
            <a:off x="8058227" y="1392766"/>
            <a:ext cx="2096973" cy="330573"/>
          </a:xfrm>
          <a:prstGeom prst="rect">
            <a:avLst/>
          </a:prstGeom>
          <a:noFill/>
        </p:spPr>
        <p:txBody>
          <a:bodyPr vert="horz" wrap="square" lIns="180000" tIns="144000" rIns="144000" bIns="144000" rtlCol="0" anchor="t" anchorCtr="0">
            <a:noAutofit/>
          </a:bodyPr>
          <a:lstStyle/>
          <a:p>
            <a:pPr>
              <a:lnSpc>
                <a:spcPct val="114000"/>
              </a:lnSpc>
              <a:spcBef>
                <a:spcPts val="1200"/>
              </a:spcBef>
              <a:spcAft>
                <a:spcPts val="600"/>
              </a:spcAft>
            </a:pPr>
            <a:r>
              <a:rPr lang="en-US" sz="1600" b="1" dirty="0"/>
              <a:t>Example</a:t>
            </a:r>
          </a:p>
        </p:txBody>
      </p:sp>
      <p:pic>
        <p:nvPicPr>
          <p:cNvPr id="46" name="Picture 45">
            <a:extLst>
              <a:ext uri="{FF2B5EF4-FFF2-40B4-BE49-F238E27FC236}">
                <a16:creationId xmlns:a16="http://schemas.microsoft.com/office/drawing/2014/main" id="{08A9DF84-85BD-D264-5F01-F987F6C5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3417" y="4839165"/>
            <a:ext cx="1200647" cy="1849645"/>
          </a:xfrm>
          <a:prstGeom prst="rect">
            <a:avLst/>
          </a:prstGeom>
        </p:spPr>
      </p:pic>
      <p:grpSp>
        <p:nvGrpSpPr>
          <p:cNvPr id="50" name="Group 49">
            <a:extLst>
              <a:ext uri="{FF2B5EF4-FFF2-40B4-BE49-F238E27FC236}">
                <a16:creationId xmlns:a16="http://schemas.microsoft.com/office/drawing/2014/main" id="{800ADD63-7C78-C444-0606-FF1B70CC473C}"/>
              </a:ext>
            </a:extLst>
          </p:cNvPr>
          <p:cNvGrpSpPr/>
          <p:nvPr/>
        </p:nvGrpSpPr>
        <p:grpSpPr>
          <a:xfrm>
            <a:off x="10496862" y="3884913"/>
            <a:ext cx="1447800" cy="609600"/>
            <a:chOff x="8613352" y="2968635"/>
            <a:chExt cx="1447800" cy="609600"/>
          </a:xfrm>
        </p:grpSpPr>
        <p:sp>
          <p:nvSpPr>
            <p:cNvPr id="51" name="Rectangle 50">
              <a:extLst>
                <a:ext uri="{FF2B5EF4-FFF2-40B4-BE49-F238E27FC236}">
                  <a16:creationId xmlns:a16="http://schemas.microsoft.com/office/drawing/2014/main" id="{69BD8684-0FBA-3F6B-7703-C20BCAA024F1}"/>
                </a:ext>
              </a:extLst>
            </p:cNvPr>
            <p:cNvSpPr/>
            <p:nvPr/>
          </p:nvSpPr>
          <p:spPr>
            <a:xfrm>
              <a:off x="8613352" y="2968635"/>
              <a:ext cx="1447800" cy="609600"/>
            </a:xfrm>
            <a:prstGeom prst="rect">
              <a:avLst/>
            </a:prstGeom>
            <a:solidFill>
              <a:srgbClr val="0091DA"/>
            </a:solidFill>
            <a:ln w="12700" cap="flat" cmpd="sng" algn="ctr">
              <a:noFill/>
              <a:prstDash val="solid"/>
              <a:miter lim="800000"/>
            </a:ln>
            <a:effectLst/>
          </p:spPr>
          <p:txBody>
            <a:bodyPr lIns="54610" tIns="54610" rIns="54610" bIns="54610" rtlCol="0" anchor="ctr"/>
            <a:ls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mn-cs"/>
                </a:rPr>
                <a:t>BV</a:t>
              </a:r>
            </a:p>
          </p:txBody>
        </p:sp>
        <p:pic>
          <p:nvPicPr>
            <p:cNvPr id="52" name="Picture 51">
              <a:extLst>
                <a:ext uri="{FF2B5EF4-FFF2-40B4-BE49-F238E27FC236}">
                  <a16:creationId xmlns:a16="http://schemas.microsoft.com/office/drawing/2014/main" id="{496E8B33-1140-EDA0-01D7-51F761C82A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35" b="17314"/>
            <a:stretch/>
          </p:blipFill>
          <p:spPr>
            <a:xfrm>
              <a:off x="9786134" y="2968635"/>
              <a:ext cx="275018" cy="180000"/>
            </a:xfrm>
            <a:prstGeom prst="rect">
              <a:avLst/>
            </a:prstGeom>
            <a:ln>
              <a:noFill/>
            </a:ln>
          </p:spPr>
        </p:pic>
      </p:grpSp>
      <p:cxnSp>
        <p:nvCxnSpPr>
          <p:cNvPr id="54" name="Straight Arrow Connector 53">
            <a:extLst>
              <a:ext uri="{FF2B5EF4-FFF2-40B4-BE49-F238E27FC236}">
                <a16:creationId xmlns:a16="http://schemas.microsoft.com/office/drawing/2014/main" id="{0AC8F7FA-7903-ABF3-FBB2-BDB552B68D2B}"/>
              </a:ext>
            </a:extLst>
          </p:cNvPr>
          <p:cNvCxnSpPr>
            <a:cxnSpLocks/>
          </p:cNvCxnSpPr>
          <p:nvPr/>
        </p:nvCxnSpPr>
        <p:spPr>
          <a:xfrm>
            <a:off x="9846616" y="3557356"/>
            <a:ext cx="756000" cy="0"/>
          </a:xfrm>
          <a:prstGeom prst="straightConnector1">
            <a:avLst/>
          </a:prstGeom>
          <a:noFill/>
          <a:ln w="19050" cap="flat" cmpd="sng" algn="ctr">
            <a:solidFill>
              <a:srgbClr val="000000"/>
            </a:solidFill>
            <a:prstDash val="solid"/>
            <a:miter lim="800000"/>
            <a:tailEnd type="triangle"/>
          </a:ln>
          <a:effectLst/>
        </p:spPr>
      </p:cxnSp>
    </p:spTree>
    <p:extLst>
      <p:ext uri="{BB962C8B-B14F-4D97-AF65-F5344CB8AC3E}">
        <p14:creationId xmlns:p14="http://schemas.microsoft.com/office/powerpoint/2010/main" val="2493103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Discussion</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0" y="1866901"/>
            <a:ext cx="10732569" cy="3181350"/>
          </a:xfrm>
        </p:spPr>
        <p:txBody>
          <a:bodyPr anchor="ctr" anchorCtr="0">
            <a:normAutofit/>
          </a:bodyPr>
          <a:lstStyle/>
          <a:p>
            <a:pPr marL="0" indent="0" algn="ctr">
              <a:spcBef>
                <a:spcPts val="400"/>
              </a:spcBef>
              <a:spcAft>
                <a:spcPts val="400"/>
              </a:spcAft>
              <a:buNone/>
              <a:tabLst>
                <a:tab pos="584185" algn="l"/>
              </a:tabLst>
            </a:pPr>
            <a:r>
              <a:rPr lang="en-US" sz="2000" b="1" i="1" dirty="0">
                <a:cs typeface="Calibri" panose="020F0502020204030204" pitchFamily="34" charset="0"/>
              </a:rPr>
              <a:t>“The new and amended emigration clauses included in the new tax treaty are overly complicated and seem unnecessary given current Dutch national tax law on the collection of conditional box 2 personal income tax assessments.”</a:t>
            </a: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Tree>
    <p:extLst>
      <p:ext uri="{BB962C8B-B14F-4D97-AF65-F5344CB8AC3E}">
        <p14:creationId xmlns:p14="http://schemas.microsoft.com/office/powerpoint/2010/main" val="168729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D5C6A24-1330-4DF5-91BB-4BC24A07ECE6}"/>
              </a:ext>
            </a:extLst>
          </p:cNvPr>
          <p:cNvSpPr txBox="1">
            <a:spLocks/>
          </p:cNvSpPr>
          <p:nvPr/>
        </p:nvSpPr>
        <p:spPr>
          <a:xfrm>
            <a:off x="938730" y="30906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defTabSz="914377">
              <a:lnSpc>
                <a:spcPts val="5333"/>
              </a:lnSpc>
            </a:pPr>
            <a:r>
              <a:rPr lang="en-US" sz="5333" dirty="0">
                <a:solidFill>
                  <a:prstClr val="white"/>
                </a:solidFill>
                <a:latin typeface="Calibri" panose="020F0502020204030204"/>
              </a:rPr>
              <a:t>Thank you </a:t>
            </a:r>
          </a:p>
        </p:txBody>
      </p:sp>
    </p:spTree>
    <p:extLst>
      <p:ext uri="{BB962C8B-B14F-4D97-AF65-F5344CB8AC3E}">
        <p14:creationId xmlns:p14="http://schemas.microsoft.com/office/powerpoint/2010/main" val="1759255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B803-38B4-14C7-7256-DF920404025A}"/>
              </a:ext>
            </a:extLst>
          </p:cNvPr>
          <p:cNvSpPr txBox="1">
            <a:spLocks/>
          </p:cNvSpPr>
          <p:nvPr/>
        </p:nvSpPr>
        <p:spPr>
          <a:xfrm>
            <a:off x="735530" y="2887466"/>
            <a:ext cx="11456471"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rgbClr val="0F1272"/>
                </a:solidFill>
                <a:latin typeface="Amasis MT Pro" panose="02040604050005020304" pitchFamily="18" charset="77"/>
                <a:ea typeface="+mj-ea"/>
                <a:cs typeface="+mj-cs"/>
              </a:defRPr>
            </a:lvl1pPr>
          </a:lstStyle>
          <a:p>
            <a:pPr defTabSz="914377">
              <a:lnSpc>
                <a:spcPts val="5333"/>
              </a:lnSpc>
            </a:pPr>
            <a:endParaRPr lang="en-US" sz="5333" dirty="0">
              <a:solidFill>
                <a:prstClr val="white"/>
              </a:solidFill>
            </a:endParaRPr>
          </a:p>
        </p:txBody>
      </p:sp>
      <p:sp>
        <p:nvSpPr>
          <p:cNvPr id="13" name="Title 10">
            <a:extLst>
              <a:ext uri="{FF2B5EF4-FFF2-40B4-BE49-F238E27FC236}">
                <a16:creationId xmlns:a16="http://schemas.microsoft.com/office/drawing/2014/main" id="{153ED264-DEBA-9F66-40B8-6978673A149E}"/>
              </a:ext>
            </a:extLst>
          </p:cNvPr>
          <p:cNvSpPr txBox="1">
            <a:spLocks/>
          </p:cNvSpPr>
          <p:nvPr/>
        </p:nvSpPr>
        <p:spPr>
          <a:xfrm>
            <a:off x="2133601" y="2579139"/>
            <a:ext cx="8221200" cy="1871282"/>
          </a:xfrm>
          <a:prstGeom prst="rect">
            <a:avLst/>
          </a:prstGeom>
        </p:spPr>
        <p:txBody>
          <a:bodyPr vert="horz" lIns="0" tIns="0" rIns="0" bIns="0" rtlCol="0" anchor="b" anchorCtr="0">
            <a:noAutofit/>
          </a:bodyPr>
          <a:lstStyle>
            <a:lvl1pPr algn="l" defTabSz="914377" rtl="0" eaLnBrk="1" latinLnBrk="0" hangingPunct="1">
              <a:lnSpc>
                <a:spcPts val="5333"/>
              </a:lnSpc>
              <a:spcBef>
                <a:spcPct val="0"/>
              </a:spcBef>
              <a:buNone/>
              <a:defRPr sz="5333" b="1" kern="1200">
                <a:solidFill>
                  <a:schemeClr val="bg1"/>
                </a:solidFill>
                <a:latin typeface="Amasis MT Pro" panose="02040604050005020304" pitchFamily="18" charset="77"/>
                <a:ea typeface="+mj-ea"/>
                <a:cs typeface="+mj-cs"/>
              </a:defRPr>
            </a:lvl1pPr>
          </a:lstStyle>
          <a:p>
            <a:pPr>
              <a:lnSpc>
                <a:spcPct val="100000"/>
              </a:lnSpc>
            </a:pPr>
            <a:r>
              <a:rPr lang="en-US" sz="3200" dirty="0">
                <a:latin typeface="Arial" panose="020B0604020202020204" pitchFamily="34" charset="0"/>
                <a:cs typeface="Arial" panose="020B0604020202020204" pitchFamily="34" charset="0"/>
              </a:rPr>
              <a:t>IFA seminar</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New Dutch Belgian Tax treaty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Cross border workers</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Working from home’ </a:t>
            </a:r>
          </a:p>
        </p:txBody>
      </p:sp>
      <p:sp>
        <p:nvSpPr>
          <p:cNvPr id="14" name="TextBox 13">
            <a:extLst>
              <a:ext uri="{FF2B5EF4-FFF2-40B4-BE49-F238E27FC236}">
                <a16:creationId xmlns:a16="http://schemas.microsoft.com/office/drawing/2014/main" id="{EFC16271-1715-8687-0BED-0F6E6A1A1879}"/>
              </a:ext>
            </a:extLst>
          </p:cNvPr>
          <p:cNvSpPr txBox="1"/>
          <p:nvPr/>
        </p:nvSpPr>
        <p:spPr>
          <a:xfrm>
            <a:off x="2030858" y="4808306"/>
            <a:ext cx="3962399" cy="369332"/>
          </a:xfrm>
          <a:prstGeom prst="rect">
            <a:avLst/>
          </a:prstGeom>
          <a:noFill/>
        </p:spPr>
        <p:txBody>
          <a:bodyPr wrap="square" rtlCol="0">
            <a:spAutoFit/>
          </a:bodyPr>
          <a:lstStyle/>
          <a:p>
            <a:r>
              <a:rPr lang="en-US" dirty="0">
                <a:solidFill>
                  <a:schemeClr val="bg1"/>
                </a:solidFill>
              </a:rPr>
              <a:t>Martijn Verwijs</a:t>
            </a:r>
          </a:p>
        </p:txBody>
      </p:sp>
      <p:sp>
        <p:nvSpPr>
          <p:cNvPr id="15" name="TextBox 14">
            <a:extLst>
              <a:ext uri="{FF2B5EF4-FFF2-40B4-BE49-F238E27FC236}">
                <a16:creationId xmlns:a16="http://schemas.microsoft.com/office/drawing/2014/main" id="{79914CDE-59CD-B1CD-A3C8-ED8BC873DF18}"/>
              </a:ext>
            </a:extLst>
          </p:cNvPr>
          <p:cNvSpPr txBox="1"/>
          <p:nvPr/>
        </p:nvSpPr>
        <p:spPr>
          <a:xfrm>
            <a:off x="2032398" y="5086257"/>
            <a:ext cx="4830735" cy="369332"/>
          </a:xfrm>
          <a:prstGeom prst="rect">
            <a:avLst/>
          </a:prstGeom>
          <a:noFill/>
        </p:spPr>
        <p:txBody>
          <a:bodyPr wrap="square" rtlCol="0">
            <a:spAutoFit/>
          </a:bodyPr>
          <a:lstStyle/>
          <a:p>
            <a:r>
              <a:rPr lang="en-US" dirty="0">
                <a:solidFill>
                  <a:schemeClr val="bg1"/>
                </a:solidFill>
              </a:rPr>
              <a:t>Senior manager employment tax at ASML</a:t>
            </a:r>
          </a:p>
        </p:txBody>
      </p:sp>
      <p:sp>
        <p:nvSpPr>
          <p:cNvPr id="16" name="TextBox 15">
            <a:extLst>
              <a:ext uri="{FF2B5EF4-FFF2-40B4-BE49-F238E27FC236}">
                <a16:creationId xmlns:a16="http://schemas.microsoft.com/office/drawing/2014/main" id="{31799BA5-D88E-91D0-E94B-20AD5F8637B5}"/>
              </a:ext>
            </a:extLst>
          </p:cNvPr>
          <p:cNvSpPr txBox="1"/>
          <p:nvPr/>
        </p:nvSpPr>
        <p:spPr>
          <a:xfrm>
            <a:off x="2040962" y="5361945"/>
            <a:ext cx="4830735" cy="369332"/>
          </a:xfrm>
          <a:prstGeom prst="rect">
            <a:avLst/>
          </a:prstGeom>
          <a:noFill/>
        </p:spPr>
        <p:txBody>
          <a:bodyPr wrap="square" rtlCol="0">
            <a:spAutoFit/>
          </a:bodyPr>
          <a:lstStyle/>
          <a:p>
            <a:r>
              <a:rPr lang="en-US" dirty="0">
                <a:solidFill>
                  <a:schemeClr val="bg1"/>
                </a:solidFill>
              </a:rPr>
              <a:t>September 6, 2024</a:t>
            </a:r>
          </a:p>
        </p:txBody>
      </p:sp>
      <p:sp>
        <p:nvSpPr>
          <p:cNvPr id="17" name="TextBox 16">
            <a:extLst>
              <a:ext uri="{FF2B5EF4-FFF2-40B4-BE49-F238E27FC236}">
                <a16:creationId xmlns:a16="http://schemas.microsoft.com/office/drawing/2014/main" id="{105A73C4-398B-364A-DCD8-73B6F3BDEE18}"/>
              </a:ext>
            </a:extLst>
          </p:cNvPr>
          <p:cNvSpPr txBox="1"/>
          <p:nvPr/>
        </p:nvSpPr>
        <p:spPr>
          <a:xfrm>
            <a:off x="2030688" y="5670172"/>
            <a:ext cx="4830735" cy="369332"/>
          </a:xfrm>
          <a:prstGeom prst="rect">
            <a:avLst/>
          </a:prstGeom>
          <a:noFill/>
        </p:spPr>
        <p:txBody>
          <a:bodyPr wrap="square" rtlCol="0">
            <a:spAutoFit/>
          </a:bodyPr>
          <a:lstStyle/>
          <a:p>
            <a:r>
              <a:rPr lang="en-US" dirty="0">
                <a:solidFill>
                  <a:schemeClr val="bg1"/>
                </a:solidFill>
              </a:rPr>
              <a:t>Antwerp</a:t>
            </a:r>
          </a:p>
        </p:txBody>
      </p:sp>
    </p:spTree>
    <p:extLst>
      <p:ext uri="{BB962C8B-B14F-4D97-AF65-F5344CB8AC3E}">
        <p14:creationId xmlns:p14="http://schemas.microsoft.com/office/powerpoint/2010/main" val="257175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B803-38B4-14C7-7256-DF920404025A}"/>
              </a:ext>
            </a:extLst>
          </p:cNvPr>
          <p:cNvSpPr txBox="1">
            <a:spLocks/>
          </p:cNvSpPr>
          <p:nvPr/>
        </p:nvSpPr>
        <p:spPr>
          <a:xfrm>
            <a:off x="735530" y="2887466"/>
            <a:ext cx="11456471"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rgbClr val="0F1272"/>
                </a:solidFill>
                <a:latin typeface="Amasis MT Pro" panose="02040604050005020304" pitchFamily="18" charset="77"/>
                <a:ea typeface="+mj-ea"/>
                <a:cs typeface="+mj-cs"/>
              </a:defRPr>
            </a:lvl1pPr>
          </a:lstStyle>
          <a:p>
            <a:pPr defTabSz="914377">
              <a:lnSpc>
                <a:spcPts val="5333"/>
              </a:lnSpc>
            </a:pPr>
            <a:endParaRPr lang="en-US" sz="5333" dirty="0">
              <a:solidFill>
                <a:prstClr val="white"/>
              </a:solidFill>
            </a:endParaRPr>
          </a:p>
        </p:txBody>
      </p:sp>
      <p:sp>
        <p:nvSpPr>
          <p:cNvPr id="3" name="Title 2">
            <a:extLst>
              <a:ext uri="{FF2B5EF4-FFF2-40B4-BE49-F238E27FC236}">
                <a16:creationId xmlns:a16="http://schemas.microsoft.com/office/drawing/2014/main" id="{A827B698-583A-1108-4AAA-AAF4DD4B0D9D}"/>
              </a:ext>
            </a:extLst>
          </p:cNvPr>
          <p:cNvSpPr>
            <a:spLocks noGrp="1"/>
          </p:cNvSpPr>
          <p:nvPr>
            <p:ph type="title"/>
          </p:nvPr>
        </p:nvSpPr>
        <p:spPr>
          <a:xfrm>
            <a:off x="1222018" y="3808955"/>
            <a:ext cx="9747963" cy="1229929"/>
          </a:xfrm>
        </p:spPr>
        <p:txBody>
          <a:bodyPr>
            <a:normAutofit fontScale="90000"/>
          </a:bodyPr>
          <a:lstStyle/>
          <a:p>
            <a:br>
              <a:rPr lang="en-US" sz="6400" dirty="0">
                <a:latin typeface="+mn-lt"/>
              </a:rPr>
            </a:br>
            <a:br>
              <a:rPr lang="en-US" sz="6400" dirty="0">
                <a:latin typeface="+mn-lt"/>
              </a:rPr>
            </a:br>
            <a:r>
              <a:rPr lang="en-US" sz="6400" dirty="0">
                <a:latin typeface="+mn-lt"/>
              </a:rPr>
              <a:t>Panel 1 – reaped benefits and peculiarities for individuals</a:t>
            </a:r>
            <a:br>
              <a:rPr lang="en-US" sz="6400" dirty="0">
                <a:latin typeface="+mn-lt"/>
              </a:rPr>
            </a:br>
            <a:endParaRPr lang="nl-NL" sz="6400" dirty="0">
              <a:effectLst>
                <a:outerShdw blurRad="38100" dist="38100" dir="2700000" algn="tl">
                  <a:srgbClr val="000000">
                    <a:alpha val="43137"/>
                  </a:srgbClr>
                </a:outerShdw>
              </a:effectLst>
            </a:endParaRPr>
          </a:p>
        </p:txBody>
      </p:sp>
      <p:sp>
        <p:nvSpPr>
          <p:cNvPr id="4" name="Title 2">
            <a:extLst>
              <a:ext uri="{FF2B5EF4-FFF2-40B4-BE49-F238E27FC236}">
                <a16:creationId xmlns:a16="http://schemas.microsoft.com/office/drawing/2014/main" id="{091BBB2C-DD1C-E526-83D6-A5B7151720F0}"/>
              </a:ext>
            </a:extLst>
          </p:cNvPr>
          <p:cNvSpPr txBox="1">
            <a:spLocks/>
          </p:cNvSpPr>
          <p:nvPr/>
        </p:nvSpPr>
        <p:spPr>
          <a:xfrm>
            <a:off x="2940346" y="3958653"/>
            <a:ext cx="7046837" cy="1592439"/>
          </a:xfrm>
          <a:prstGeom prst="rect">
            <a:avLst/>
          </a:prstGeom>
        </p:spPr>
        <p:txBody>
          <a:bodyPr vert="horz" lIns="0" tIns="0" rIns="0" bIns="0" rtlCol="0" anchor="b" anchorCtr="0">
            <a:normAutofit/>
          </a:bodyPr>
          <a:lstStyle>
            <a:lvl1pPr algn="l" defTabSz="914377" rtl="0" eaLnBrk="1" latinLnBrk="0" hangingPunct="1">
              <a:lnSpc>
                <a:spcPts val="5333"/>
              </a:lnSpc>
              <a:spcBef>
                <a:spcPct val="0"/>
              </a:spcBef>
              <a:buNone/>
              <a:defRPr sz="5333" b="1" kern="1200">
                <a:solidFill>
                  <a:srgbClr val="011357"/>
                </a:solidFill>
                <a:latin typeface="Bahnschrift SemiLight" panose="020B0502040204020203" pitchFamily="34" charset="0"/>
                <a:ea typeface="+mj-ea"/>
                <a:cs typeface="+mj-cs"/>
              </a:defRPr>
            </a:lvl1pPr>
          </a:lstStyle>
          <a:p>
            <a:r>
              <a:rPr lang="en-US" sz="6400" dirty="0">
                <a:solidFill>
                  <a:srgbClr val="FF0000"/>
                </a:solidFill>
                <a:latin typeface="+mn-lt"/>
              </a:rPr>
              <a:t>Passive income </a:t>
            </a:r>
            <a:endParaRPr lang="nl-NL" sz="6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096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1" name="TextBox 10">
            <a:extLst>
              <a:ext uri="{FF2B5EF4-FFF2-40B4-BE49-F238E27FC236}">
                <a16:creationId xmlns:a16="http://schemas.microsoft.com/office/drawing/2014/main" id="{8CF0FC51-7F55-2C7A-EB64-90F1BE856220}"/>
              </a:ext>
            </a:extLst>
          </p:cNvPr>
          <p:cNvSpPr txBox="1"/>
          <p:nvPr/>
        </p:nvSpPr>
        <p:spPr>
          <a:xfrm>
            <a:off x="950975" y="480136"/>
            <a:ext cx="849085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Agenda</a:t>
            </a:r>
          </a:p>
        </p:txBody>
      </p:sp>
      <p:sp>
        <p:nvSpPr>
          <p:cNvPr id="14" name="Content Placeholder 18">
            <a:extLst>
              <a:ext uri="{FF2B5EF4-FFF2-40B4-BE49-F238E27FC236}">
                <a16:creationId xmlns:a16="http://schemas.microsoft.com/office/drawing/2014/main" id="{84526937-0F28-FB63-5238-30876224E778}"/>
              </a:ext>
            </a:extLst>
          </p:cNvPr>
          <p:cNvSpPr>
            <a:spLocks noGrp="1"/>
          </p:cNvSpPr>
          <p:nvPr>
            <p:ph idx="1"/>
          </p:nvPr>
        </p:nvSpPr>
        <p:spPr>
          <a:xfrm>
            <a:off x="1012413" y="941801"/>
            <a:ext cx="11039475" cy="4351338"/>
          </a:xfrm>
        </p:spPr>
        <p:txBody>
          <a:bodyPr>
            <a:normAutofit fontScale="70000" lnSpcReduction="20000"/>
          </a:bodyPr>
          <a:lstStyle/>
          <a:p>
            <a:endParaRPr lang="en-US" dirty="0"/>
          </a:p>
          <a:p>
            <a:pPr marL="0" indent="0">
              <a:buNone/>
            </a:pPr>
            <a:r>
              <a:rPr lang="en-US" b="1" dirty="0">
                <a:latin typeface="Arial" panose="020B0604020202020204" pitchFamily="34" charset="0"/>
                <a:cs typeface="Arial" panose="020B0604020202020204" pitchFamily="34" charset="0"/>
              </a:rPr>
              <a:t>Introduction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Relevant tax paragraphs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Art. 14 - Income from employment (Employees)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Art. 15 - Directors’ fees (member of the board)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Art. 23 - Compensation rule for Dutch cross border workers</a:t>
            </a:r>
          </a:p>
          <a:p>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Social security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EU Regulation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EU Framework agreement for teleworkers per July 1, 2023</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Case study</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dirty="0"/>
          </a:p>
          <a:p>
            <a:endParaRPr lang="en-US" dirty="0"/>
          </a:p>
          <a:p>
            <a:endParaRPr lang="en-US" dirty="0"/>
          </a:p>
          <a:p>
            <a:endParaRPr lang="en-US" dirty="0"/>
          </a:p>
          <a:p>
            <a:pPr lvl="1" indent="0">
              <a:buNone/>
            </a:pPr>
            <a:endParaRPr lang="en-US" dirty="0"/>
          </a:p>
          <a:p>
            <a:pPr marL="571500" lvl="1"/>
            <a:endParaRPr lang="en-US" dirty="0"/>
          </a:p>
          <a:p>
            <a:pPr marL="571500" lvl="1"/>
            <a:endParaRPr lang="en-US" dirty="0"/>
          </a:p>
        </p:txBody>
      </p:sp>
    </p:spTree>
    <p:extLst>
      <p:ext uri="{BB962C8B-B14F-4D97-AF65-F5344CB8AC3E}">
        <p14:creationId xmlns:p14="http://schemas.microsoft.com/office/powerpoint/2010/main" val="2062814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5" name="Content Placeholder 1058">
            <a:extLst>
              <a:ext uri="{FF2B5EF4-FFF2-40B4-BE49-F238E27FC236}">
                <a16:creationId xmlns:a16="http://schemas.microsoft.com/office/drawing/2014/main" id="{7C272B22-D94B-9A2D-16C5-B7B751BFE37A}"/>
              </a:ext>
            </a:extLst>
          </p:cNvPr>
          <p:cNvSpPr>
            <a:spLocks noGrp="1"/>
          </p:cNvSpPr>
          <p:nvPr/>
        </p:nvSpPr>
        <p:spPr>
          <a:xfrm>
            <a:off x="644126" y="1273629"/>
            <a:ext cx="9324000" cy="5486400"/>
          </a:xfrm>
          <a:prstGeom prst="rect">
            <a:avLst/>
          </a:prstGeom>
          <a:ln>
            <a:solidFill>
              <a:schemeClr val="bg1"/>
            </a:solidFill>
          </a:ln>
        </p:spPr>
        <p:txBody>
          <a:bodyPr vert="horz" lIns="0" tIns="0" rIns="0" bIns="0" rtlCol="0" anchor="t">
            <a:noAutofit/>
          </a:bodyPr>
          <a:lstStyle>
            <a:lvl1pPr marL="0" indent="0" algn="l" defTabSz="374400" rtl="0" eaLnBrk="1" latinLnBrk="0" hangingPunct="1">
              <a:lnSpc>
                <a:spcPct val="100000"/>
              </a:lnSpc>
              <a:spcBef>
                <a:spcPts val="0"/>
              </a:spcBef>
              <a:spcAft>
                <a:spcPts val="600"/>
              </a:spcAft>
              <a:buFontTx/>
              <a:buNone/>
              <a:defRPr lang="en-US" sz="1600" kern="1200" baseline="0" dirty="0">
                <a:solidFill>
                  <a:srgbClr val="000000"/>
                </a:solidFill>
                <a:latin typeface="Arial"/>
                <a:ea typeface="Microsoft JhengHei"/>
                <a:cs typeface="Arial"/>
              </a:defRPr>
            </a:lvl1pPr>
            <a:lvl2pPr marL="339725" indent="-339725" algn="l" defTabSz="374400" rtl="0" eaLnBrk="1" latinLnBrk="0" hangingPunct="1">
              <a:lnSpc>
                <a:spcPct val="100000"/>
              </a:lnSpc>
              <a:spcBef>
                <a:spcPts val="0"/>
              </a:spcBef>
              <a:spcAft>
                <a:spcPts val="600"/>
              </a:spcAft>
              <a:buFont typeface="Arial" panose="020B0604020202020204" pitchFamily="34" charset="0"/>
              <a:buChar char="•"/>
              <a:defRPr lang="en-US" sz="1400" b="0" kern="1200" baseline="0" dirty="0">
                <a:solidFill>
                  <a:srgbClr val="000000"/>
                </a:solidFill>
                <a:latin typeface="Arial"/>
                <a:ea typeface="Microsoft JhengHei"/>
                <a:cs typeface="Arial"/>
              </a:defRPr>
            </a:lvl2pPr>
            <a:lvl3pPr marL="568325" indent="-228600" algn="l" defTabSz="374400" rtl="0" eaLnBrk="1" latinLnBrk="0" hangingPunct="1">
              <a:lnSpc>
                <a:spcPct val="100000"/>
              </a:lnSpc>
              <a:spcBef>
                <a:spcPts val="0"/>
              </a:spcBef>
              <a:spcAft>
                <a:spcPts val="600"/>
              </a:spcAft>
              <a:buSzPct val="110000"/>
              <a:buFont typeface="Arial" panose="020B0604020202020204" pitchFamily="34" charset="0"/>
              <a:buChar char="•"/>
              <a:defRPr lang="en-US" sz="1200" kern="1200" baseline="0" dirty="0">
                <a:solidFill>
                  <a:srgbClr val="000000"/>
                </a:solidFill>
                <a:latin typeface="Arial"/>
                <a:ea typeface="Microsoft JhengHei"/>
                <a:cs typeface="Arial"/>
              </a:defRPr>
            </a:lvl3pPr>
            <a:lvl4pPr marL="853200" indent="-284400" algn="l" defTabSz="374400" rtl="0" eaLnBrk="1" latinLnBrk="0" hangingPunct="1">
              <a:lnSpc>
                <a:spcPct val="100000"/>
              </a:lnSpc>
              <a:spcBef>
                <a:spcPts val="0"/>
              </a:spcBef>
              <a:spcAft>
                <a:spcPts val="300"/>
              </a:spcAft>
              <a:buSzPct val="100000"/>
              <a:buFont typeface="Arial" panose="020B0604020202020204" pitchFamily="34" charset="0"/>
              <a:buChar char="•"/>
              <a:defRPr lang="en-US" sz="1100" kern="1200" baseline="0" dirty="0">
                <a:solidFill>
                  <a:srgbClr val="000000"/>
                </a:solidFill>
                <a:latin typeface="Arial"/>
                <a:ea typeface="Microsoft JhengHei"/>
                <a:cs typeface="Arial"/>
              </a:defRPr>
            </a:lvl4pPr>
            <a:lvl5pPr marL="1137600" indent="-284400" algn="l" defTabSz="374400" rtl="0" eaLnBrk="1" latinLnBrk="0" hangingPunct="1">
              <a:lnSpc>
                <a:spcPct val="100000"/>
              </a:lnSpc>
              <a:spcBef>
                <a:spcPts val="0"/>
              </a:spcBef>
              <a:spcAft>
                <a:spcPts val="100"/>
              </a:spcAft>
              <a:buSzPct val="90000"/>
              <a:buFont typeface="Arial" panose="020B0604020202020204" pitchFamily="34" charset="0"/>
              <a:buChar char="•"/>
              <a:defRPr lang="en-US" sz="1000" kern="1200" baseline="0" dirty="0">
                <a:solidFill>
                  <a:srgbClr val="000000"/>
                </a:solidFill>
                <a:latin typeface="Arial"/>
                <a:ea typeface="Microsoft JhengHei"/>
                <a:cs typeface="Arial"/>
              </a:defRPr>
            </a:lvl5pPr>
            <a:lvl6pPr marL="1422000" indent="-284400" algn="l" defTabSz="374400" rtl="0" eaLnBrk="1" latinLnBrk="0" hangingPunct="1">
              <a:lnSpc>
                <a:spcPct val="100000"/>
              </a:lnSpc>
              <a:spcBef>
                <a:spcPts val="0"/>
              </a:spcBef>
              <a:spcAft>
                <a:spcPts val="100"/>
              </a:spcAft>
              <a:buFont typeface="Arial" panose="020B0604020202020204" pitchFamily="34" charset="0"/>
              <a:buChar char="•"/>
              <a:defRPr lang="en-US" sz="900" kern="1200" baseline="0" dirty="0">
                <a:solidFill>
                  <a:srgbClr val="000000"/>
                </a:solidFill>
                <a:latin typeface="Arial"/>
                <a:ea typeface="Microsoft JhengHei"/>
                <a:cs typeface="Arial"/>
              </a:defRPr>
            </a:lvl6pPr>
            <a:lvl7pPr marL="1706400" indent="-284400" algn="l" defTabSz="374400" rtl="0" eaLnBrk="1" latinLnBrk="0" hangingPunct="1">
              <a:lnSpc>
                <a:spcPct val="100000"/>
              </a:lnSpc>
              <a:spcBef>
                <a:spcPts val="0"/>
              </a:spcBef>
              <a:spcAft>
                <a:spcPts val="100"/>
              </a:spcAft>
              <a:buFont typeface="Arial" panose="020B0604020202020204" pitchFamily="34" charset="0"/>
              <a:buAutoNum type="romanLcPeriod"/>
              <a:defRPr lang="en-US" sz="800" kern="1200" baseline="0" dirty="0">
                <a:solidFill>
                  <a:srgbClr val="000000"/>
                </a:solidFill>
                <a:latin typeface="Arial"/>
                <a:ea typeface="Microsoft JhengHei"/>
                <a:cs typeface="Arial"/>
              </a:defRPr>
            </a:lvl7pPr>
            <a:lvl8pPr marL="1990800" indent="-284400" algn="l" defTabSz="374400" rtl="0" eaLnBrk="1" latinLnBrk="0" hangingPunct="1">
              <a:lnSpc>
                <a:spcPct val="100000"/>
              </a:lnSpc>
              <a:spcBef>
                <a:spcPts val="0"/>
              </a:spcBef>
              <a:spcAft>
                <a:spcPts val="100"/>
              </a:spcAft>
              <a:buFont typeface="Arial" panose="020B0604020202020204" pitchFamily="34" charset="0"/>
              <a:buChar char="•"/>
              <a:defRPr lang="en-US" sz="700" kern="1200" baseline="0" dirty="0">
                <a:solidFill>
                  <a:srgbClr val="000000"/>
                </a:solidFill>
                <a:latin typeface="Arial"/>
                <a:ea typeface="Microsoft JhengHei"/>
                <a:cs typeface="Arial"/>
              </a:defRPr>
            </a:lvl8pPr>
            <a:lvl9pPr marL="0" indent="0" algn="l" defTabSz="374400" rtl="0" eaLnBrk="1" latinLnBrk="0" hangingPunct="1">
              <a:lnSpc>
                <a:spcPct val="100000"/>
              </a:lnSpc>
              <a:spcBef>
                <a:spcPts val="0"/>
              </a:spcBef>
              <a:spcAft>
                <a:spcPts val="600"/>
              </a:spcAft>
              <a:buFontTx/>
              <a:buNone/>
              <a:defRPr sz="1600" b="1" kern="1200" baseline="0">
                <a:solidFill>
                  <a:srgbClr val="000000"/>
                </a:solidFill>
                <a:latin typeface="Arial"/>
                <a:ea typeface="Microsoft JhengHei"/>
                <a:cs typeface="Arial"/>
              </a:defRPr>
            </a:lvl9pPr>
          </a:lstStyle>
          <a:p>
            <a:endParaRPr lang="en-US" sz="1800" b="1" dirty="0">
              <a:solidFill>
                <a:schemeClr val="bg1"/>
              </a:solidFill>
              <a:latin typeface="Aerial"/>
            </a:endParaRPr>
          </a:p>
          <a:p>
            <a:r>
              <a:rPr lang="en-US" sz="1500" b="1" dirty="0">
                <a:solidFill>
                  <a:schemeClr val="bg1"/>
                </a:solidFill>
                <a:latin typeface="Aerial"/>
              </a:rPr>
              <a:t>Art. 14 - Income from employment (Employees)</a:t>
            </a:r>
          </a:p>
          <a:p>
            <a:pPr marL="625475" lvl="1" indent="-285750"/>
            <a:r>
              <a:rPr lang="en-US" sz="1500" dirty="0">
                <a:solidFill>
                  <a:schemeClr val="bg1"/>
                </a:solidFill>
                <a:latin typeface="Aerial"/>
              </a:rPr>
              <a:t>Main rule: the employee</a:t>
            </a:r>
            <a:r>
              <a:rPr lang="en-US" sz="1500" b="0" i="0" dirty="0">
                <a:solidFill>
                  <a:schemeClr val="bg1"/>
                </a:solidFill>
                <a:effectLst/>
                <a:latin typeface="Aerial"/>
              </a:rPr>
              <a:t> pays taxes in the country where he/she is working</a:t>
            </a:r>
          </a:p>
          <a:p>
            <a:pPr marL="854075" lvl="2" indent="-285750"/>
            <a:r>
              <a:rPr lang="en-US" sz="1500" dirty="0">
                <a:solidFill>
                  <a:schemeClr val="bg1"/>
                </a:solidFill>
                <a:latin typeface="Aerial"/>
              </a:rPr>
              <a:t>Exception (taxed in the home country)</a:t>
            </a:r>
          </a:p>
          <a:p>
            <a:pPr marL="1138950" lvl="3" indent="-285750"/>
            <a:r>
              <a:rPr lang="en-US" sz="1500" dirty="0">
                <a:solidFill>
                  <a:schemeClr val="bg1"/>
                </a:solidFill>
                <a:latin typeface="Aerial"/>
              </a:rPr>
              <a:t>Not more than 183 days in the work country in a 12 months period; and</a:t>
            </a:r>
          </a:p>
          <a:p>
            <a:pPr marL="1138950" lvl="3" indent="-285750"/>
            <a:r>
              <a:rPr lang="en-US" sz="1500" dirty="0">
                <a:solidFill>
                  <a:schemeClr val="bg1"/>
                </a:solidFill>
                <a:latin typeface="Aerial"/>
              </a:rPr>
              <a:t>Salary is not being paid by an (economic) employer in the work country; and</a:t>
            </a:r>
          </a:p>
          <a:p>
            <a:pPr marL="1138950" lvl="3" indent="-285750"/>
            <a:r>
              <a:rPr lang="en-US" sz="1500" dirty="0">
                <a:solidFill>
                  <a:schemeClr val="bg1"/>
                </a:solidFill>
                <a:latin typeface="Aerial"/>
              </a:rPr>
              <a:t>Not a permanent establishment in work country</a:t>
            </a:r>
          </a:p>
          <a:p>
            <a:pPr lvl="1" indent="0">
              <a:buNone/>
            </a:pPr>
            <a:endParaRPr lang="en-US" sz="1500" dirty="0">
              <a:solidFill>
                <a:schemeClr val="bg1"/>
              </a:solidFill>
              <a:latin typeface="Aerial"/>
            </a:endParaRPr>
          </a:p>
          <a:p>
            <a:pPr lvl="1" indent="0">
              <a:buNone/>
            </a:pPr>
            <a:r>
              <a:rPr lang="en-US" sz="1500" u="sng" dirty="0">
                <a:solidFill>
                  <a:schemeClr val="bg1"/>
                </a:solidFill>
                <a:latin typeface="Aerial"/>
              </a:rPr>
              <a:t>Points of attention</a:t>
            </a:r>
          </a:p>
          <a:p>
            <a:pPr marL="625475" lvl="1" indent="-285750"/>
            <a:r>
              <a:rPr lang="en-US" sz="1500" dirty="0">
                <a:solidFill>
                  <a:schemeClr val="bg1"/>
                </a:solidFill>
                <a:latin typeface="Aerial"/>
              </a:rPr>
              <a:t>Working from home is not covered in this new tax treaty. Working from home days still being taxed in home country</a:t>
            </a:r>
          </a:p>
          <a:p>
            <a:pPr marL="625475" lvl="1" indent="-285750"/>
            <a:r>
              <a:rPr lang="en-US" sz="1500" dirty="0">
                <a:solidFill>
                  <a:schemeClr val="bg1"/>
                </a:solidFill>
                <a:latin typeface="Aerial"/>
              </a:rPr>
              <a:t>Discrepancy in taxable moments and/or valuation of taxable benefits (i.e. company stock options, company cars, etc.)</a:t>
            </a:r>
          </a:p>
          <a:p>
            <a:r>
              <a:rPr lang="en-US" sz="1500" b="1" dirty="0">
                <a:solidFill>
                  <a:schemeClr val="bg1"/>
                </a:solidFill>
                <a:latin typeface="Aerial"/>
              </a:rPr>
              <a:t>	</a:t>
            </a:r>
          </a:p>
          <a:p>
            <a:r>
              <a:rPr lang="en-US" sz="1500" b="1" dirty="0">
                <a:solidFill>
                  <a:schemeClr val="bg1"/>
                </a:solidFill>
                <a:latin typeface="Aerial"/>
              </a:rPr>
              <a:t>Art. 15 - Directors’ fees (member of the board)</a:t>
            </a:r>
          </a:p>
          <a:p>
            <a:pPr marL="625475" lvl="1" indent="-285750"/>
            <a:r>
              <a:rPr lang="en-US" sz="1500" dirty="0">
                <a:solidFill>
                  <a:schemeClr val="bg1"/>
                </a:solidFill>
                <a:latin typeface="Aerial"/>
              </a:rPr>
              <a:t>Remuneration is subject to tax in country of residence of the entity</a:t>
            </a:r>
          </a:p>
          <a:p>
            <a:endParaRPr lang="en-US" sz="1500" b="1" dirty="0">
              <a:solidFill>
                <a:schemeClr val="bg1"/>
              </a:solidFill>
              <a:latin typeface="Aerial"/>
            </a:endParaRPr>
          </a:p>
          <a:p>
            <a:r>
              <a:rPr lang="en-US" sz="1500" b="1" dirty="0">
                <a:solidFill>
                  <a:schemeClr val="bg1"/>
                </a:solidFill>
                <a:latin typeface="Aerial"/>
              </a:rPr>
              <a:t>Art. 23 - Compensation rule for Dutch cross border workers</a:t>
            </a:r>
          </a:p>
        </p:txBody>
      </p:sp>
      <p:sp>
        <p:nvSpPr>
          <p:cNvPr id="6" name="Subtitle 17">
            <a:extLst>
              <a:ext uri="{FF2B5EF4-FFF2-40B4-BE49-F238E27FC236}">
                <a16:creationId xmlns:a16="http://schemas.microsoft.com/office/drawing/2014/main" id="{1FCA2BA8-8DF7-5423-1F64-3B4B33BA513F}"/>
              </a:ext>
            </a:extLst>
          </p:cNvPr>
          <p:cNvSpPr txBox="1">
            <a:spLocks/>
          </p:cNvSpPr>
          <p:nvPr/>
        </p:nvSpPr>
        <p:spPr>
          <a:xfrm>
            <a:off x="206339" y="752080"/>
            <a:ext cx="10858500" cy="374650"/>
          </a:xfrm>
          <a:prstGeom prst="rect">
            <a:avLst/>
          </a:prstGeom>
        </p:spPr>
        <p:txBody>
          <a:bodyPr vert="horz" lIns="0" tIns="3600" rIns="0" bIns="0" rtlCol="0">
            <a:noAutofit/>
          </a:bodyPr>
          <a:lstStyle>
            <a:lvl1pPr marL="0" indent="0" algn="l" defTabSz="374400" rtl="0" eaLnBrk="1" latinLnBrk="0" hangingPunct="1">
              <a:lnSpc>
                <a:spcPct val="100000"/>
              </a:lnSpc>
              <a:spcBef>
                <a:spcPts val="0"/>
              </a:spcBef>
              <a:spcAft>
                <a:spcPts val="600"/>
              </a:spcAft>
              <a:buFontTx/>
              <a:buNone/>
              <a:defRPr sz="2000" kern="1200" baseline="0">
                <a:solidFill>
                  <a:schemeClr val="accent1"/>
                </a:solidFill>
                <a:latin typeface="+mn-lt"/>
                <a:ea typeface="+mn-ea"/>
                <a:cs typeface="+mn-cs"/>
              </a:defRPr>
            </a:lvl1pPr>
            <a:lvl2pPr marL="285750" indent="-285750" algn="l" defTabSz="374400" rtl="0" eaLnBrk="1" latinLnBrk="0" hangingPunct="1">
              <a:lnSpc>
                <a:spcPct val="90000"/>
              </a:lnSpc>
              <a:spcBef>
                <a:spcPts val="369"/>
              </a:spcBef>
              <a:spcAft>
                <a:spcPts val="369"/>
              </a:spcAft>
              <a:buFont typeface="Arial" panose="020B0604020202020204" pitchFamily="34" charset="0"/>
              <a:buChar char="•"/>
              <a:defRPr sz="2000" b="0" kern="1200" baseline="0">
                <a:solidFill>
                  <a:schemeClr val="accent1"/>
                </a:solidFill>
                <a:latin typeface="+mn-lt"/>
                <a:ea typeface="+mn-ea"/>
                <a:cs typeface="+mn-cs"/>
              </a:defRPr>
            </a:lvl2pPr>
            <a:lvl3pPr marL="568800" indent="-284400" algn="l" defTabSz="374400" rtl="0" eaLnBrk="1" latinLnBrk="0" hangingPunct="1">
              <a:lnSpc>
                <a:spcPct val="90000"/>
              </a:lnSpc>
              <a:spcBef>
                <a:spcPts val="369"/>
              </a:spcBef>
              <a:spcAft>
                <a:spcPts val="369"/>
              </a:spcAft>
              <a:buSzPct val="110000"/>
              <a:buFont typeface="Arial" panose="020B0604020202020204" pitchFamily="34" charset="0"/>
              <a:buChar char="•"/>
              <a:defRPr sz="2000" kern="1200" baseline="0">
                <a:solidFill>
                  <a:schemeClr val="accent1"/>
                </a:solidFill>
                <a:latin typeface="+mn-lt"/>
                <a:ea typeface="+mn-ea"/>
                <a:cs typeface="+mn-cs"/>
              </a:defRPr>
            </a:lvl3pPr>
            <a:lvl4pPr marL="853200" indent="-284400" algn="l" defTabSz="374400" rtl="0" eaLnBrk="1" latinLnBrk="0" hangingPunct="1">
              <a:lnSpc>
                <a:spcPct val="95000"/>
              </a:lnSpc>
              <a:spcBef>
                <a:spcPts val="369"/>
              </a:spcBef>
              <a:spcAft>
                <a:spcPts val="369"/>
              </a:spcAft>
              <a:buSzPct val="100000"/>
              <a:buFont typeface="Arial" panose="020B0604020202020204" pitchFamily="34" charset="0"/>
              <a:buChar char="•"/>
              <a:defRPr sz="1600" kern="1200" baseline="0">
                <a:solidFill>
                  <a:schemeClr val="accent1"/>
                </a:solidFill>
                <a:latin typeface="+mn-lt"/>
                <a:ea typeface="+mn-ea"/>
                <a:cs typeface="+mn-cs"/>
              </a:defRPr>
            </a:lvl4pPr>
            <a:lvl5pPr marL="1137600" indent="-284400" algn="l" defTabSz="374400" rtl="0" eaLnBrk="1" latinLnBrk="0" hangingPunct="1">
              <a:lnSpc>
                <a:spcPct val="105000"/>
              </a:lnSpc>
              <a:spcBef>
                <a:spcPts val="200"/>
              </a:spcBef>
              <a:spcAft>
                <a:spcPts val="200"/>
              </a:spcAft>
              <a:buSzPct val="90000"/>
              <a:buFont typeface="Arial" panose="020B0604020202020204" pitchFamily="34" charset="0"/>
              <a:buChar char="•"/>
              <a:defRPr sz="1200" kern="1200" baseline="0">
                <a:solidFill>
                  <a:schemeClr val="accent1"/>
                </a:solidFill>
                <a:latin typeface="+mn-lt"/>
                <a:ea typeface="+mn-ea"/>
                <a:cs typeface="+mn-cs"/>
              </a:defRPr>
            </a:lvl5pPr>
            <a:lvl6pPr marL="1422000" indent="-284400" algn="l" defTabSz="374400" rtl="0" eaLnBrk="1" latinLnBrk="0" hangingPunct="1">
              <a:lnSpc>
                <a:spcPct val="90000"/>
              </a:lnSpc>
              <a:spcBef>
                <a:spcPts val="369"/>
              </a:spcBef>
              <a:spcAft>
                <a:spcPts val="369"/>
              </a:spcAft>
              <a:buFont typeface="Arial" panose="020B0604020202020204" pitchFamily="34" charset="0"/>
              <a:buChar char="•"/>
              <a:defRPr sz="2000" kern="1200" baseline="0">
                <a:solidFill>
                  <a:schemeClr val="accent1"/>
                </a:solidFill>
                <a:latin typeface="+mn-lt"/>
                <a:ea typeface="+mn-ea"/>
                <a:cs typeface="+mn-cs"/>
              </a:defRPr>
            </a:lvl6pPr>
            <a:lvl7pPr marL="1706400" indent="-284400" algn="l" defTabSz="374400" rtl="0" eaLnBrk="1" latinLnBrk="0" hangingPunct="1">
              <a:lnSpc>
                <a:spcPct val="95000"/>
              </a:lnSpc>
              <a:spcBef>
                <a:spcPts val="369"/>
              </a:spcBef>
              <a:spcAft>
                <a:spcPts val="369"/>
              </a:spcAft>
              <a:buFont typeface="Arial" panose="020B0604020202020204" pitchFamily="34" charset="0"/>
              <a:buChar char="•"/>
              <a:defRPr sz="1600" kern="1200" baseline="0">
                <a:solidFill>
                  <a:schemeClr val="accent1"/>
                </a:solidFill>
                <a:latin typeface="+mn-lt"/>
                <a:ea typeface="+mn-ea"/>
                <a:cs typeface="+mn-cs"/>
              </a:defRPr>
            </a:lvl7pPr>
            <a:lvl8pPr marL="1990800" indent="-284400" algn="l" defTabSz="374400" rtl="0" eaLnBrk="1" latinLnBrk="0" hangingPunct="1">
              <a:lnSpc>
                <a:spcPct val="95000"/>
              </a:lnSpc>
              <a:spcBef>
                <a:spcPts val="369"/>
              </a:spcBef>
              <a:spcAft>
                <a:spcPts val="369"/>
              </a:spcAft>
              <a:buFont typeface="Arial" panose="020B0604020202020204" pitchFamily="34" charset="0"/>
              <a:buChar char="•"/>
              <a:defRPr sz="1600" kern="1200" baseline="0">
                <a:solidFill>
                  <a:schemeClr val="accent1"/>
                </a:solidFill>
                <a:latin typeface="+mn-lt"/>
                <a:ea typeface="+mn-ea"/>
                <a:cs typeface="+mn-cs"/>
              </a:defRPr>
            </a:lvl8pPr>
            <a:lvl9pPr marL="0" indent="0" algn="l" defTabSz="374400" rtl="0" eaLnBrk="1" latinLnBrk="0" hangingPunct="1">
              <a:lnSpc>
                <a:spcPct val="105000"/>
              </a:lnSpc>
              <a:spcBef>
                <a:spcPts val="200"/>
              </a:spcBef>
              <a:spcAft>
                <a:spcPts val="200"/>
              </a:spcAft>
              <a:buFontTx/>
              <a:buNone/>
              <a:defRPr sz="1200" b="1" kern="1200" baseline="0">
                <a:solidFill>
                  <a:schemeClr val="accent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Cross border workers – working from home </a:t>
            </a:r>
          </a:p>
        </p:txBody>
      </p:sp>
      <p:sp>
        <p:nvSpPr>
          <p:cNvPr id="7" name="Subtitle 17">
            <a:extLst>
              <a:ext uri="{FF2B5EF4-FFF2-40B4-BE49-F238E27FC236}">
                <a16:creationId xmlns:a16="http://schemas.microsoft.com/office/drawing/2014/main" id="{1DD140CC-BB59-3C9B-A252-EFED5EEC1C05}"/>
              </a:ext>
            </a:extLst>
          </p:cNvPr>
          <p:cNvSpPr txBox="1">
            <a:spLocks/>
          </p:cNvSpPr>
          <p:nvPr/>
        </p:nvSpPr>
        <p:spPr>
          <a:xfrm>
            <a:off x="180283" y="375008"/>
            <a:ext cx="10858500" cy="374650"/>
          </a:xfrm>
          <a:prstGeom prst="rect">
            <a:avLst/>
          </a:prstGeom>
        </p:spPr>
        <p:txBody>
          <a:bodyPr vert="horz" lIns="0" tIns="0" rIns="0" bIns="0" rtlCol="0">
            <a:normAutofit/>
          </a:bodyPr>
          <a:lstStyle>
            <a:lvl1pPr marL="239994" indent="-239994" algn="l" defTabSz="914377" rtl="0" eaLnBrk="1" latinLnBrk="0" hangingPunct="1">
              <a:lnSpc>
                <a:spcPct val="100000"/>
              </a:lnSpc>
              <a:spcBef>
                <a:spcPts val="667"/>
              </a:spcBef>
              <a:buFont typeface="Arial" panose="020B0604020202020204" pitchFamily="34" charset="0"/>
              <a:buChar char="•"/>
              <a:defRPr sz="2800" kern="1200">
                <a:solidFill>
                  <a:schemeClr val="bg1"/>
                </a:solidFill>
                <a:latin typeface="Lato" panose="020F0502020204030203" pitchFamily="34" charset="77"/>
                <a:ea typeface="+mn-ea"/>
                <a:cs typeface="+mn-cs"/>
              </a:defRPr>
            </a:lvl1pPr>
            <a:lvl2pPr marL="479988" indent="-239994" algn="l" defTabSz="914377" rtl="0" eaLnBrk="1" latinLnBrk="0" hangingPunct="1">
              <a:lnSpc>
                <a:spcPct val="100000"/>
              </a:lnSpc>
              <a:spcBef>
                <a:spcPts val="0"/>
              </a:spcBef>
              <a:buFont typeface="Arial" panose="020B0604020202020204" pitchFamily="34" charset="0"/>
              <a:buChar char="•"/>
              <a:defRPr sz="2400" kern="1200">
                <a:solidFill>
                  <a:schemeClr val="bg1"/>
                </a:solidFill>
                <a:latin typeface="Lato" panose="020F0502020204030203" pitchFamily="34" charset="77"/>
                <a:ea typeface="+mn-ea"/>
                <a:cs typeface="+mn-cs"/>
              </a:defRPr>
            </a:lvl2pPr>
            <a:lvl3pPr marL="719982" indent="-239994" algn="l" defTabSz="914377" rtl="0" eaLnBrk="1" latinLnBrk="0" hangingPunct="1">
              <a:lnSpc>
                <a:spcPct val="100000"/>
              </a:lnSpc>
              <a:spcBef>
                <a:spcPts val="0"/>
              </a:spcBef>
              <a:buFont typeface="Arial" panose="020B0604020202020204" pitchFamily="34" charset="0"/>
              <a:buChar char="•"/>
              <a:defRPr sz="2000" kern="1200">
                <a:solidFill>
                  <a:schemeClr val="bg1"/>
                </a:solidFill>
                <a:latin typeface="Lato" panose="020F0502020204030203" pitchFamily="34" charset="77"/>
                <a:ea typeface="+mn-ea"/>
                <a:cs typeface="+mn-cs"/>
              </a:defRPr>
            </a:lvl3pPr>
            <a:lvl4pPr marL="959976" indent="-239994" algn="l" defTabSz="914377" rtl="0" eaLnBrk="1" latinLnBrk="0" hangingPunct="1">
              <a:lnSpc>
                <a:spcPct val="100000"/>
              </a:lnSpc>
              <a:spcBef>
                <a:spcPts val="0"/>
              </a:spcBef>
              <a:buFont typeface="Arial" panose="020B0604020202020204" pitchFamily="34" charset="0"/>
              <a:buChar char="•"/>
              <a:defRPr sz="1800" kern="1200">
                <a:solidFill>
                  <a:schemeClr val="bg1"/>
                </a:solidFill>
                <a:latin typeface="Lato" panose="020F0502020204030203" pitchFamily="34" charset="77"/>
                <a:ea typeface="+mn-ea"/>
                <a:cs typeface="+mn-cs"/>
              </a:defRPr>
            </a:lvl4pPr>
            <a:lvl5pPr marL="1199970" indent="-239994" algn="l" defTabSz="914377" rtl="0" eaLnBrk="1" latinLnBrk="0" hangingPunct="1">
              <a:lnSpc>
                <a:spcPct val="100000"/>
              </a:lnSpc>
              <a:spcBef>
                <a:spcPts val="0"/>
              </a:spcBef>
              <a:buFont typeface="Arial" panose="020B0604020202020204" pitchFamily="34" charset="0"/>
              <a:buChar char="•"/>
              <a:defRPr sz="1800" kern="1200">
                <a:solidFill>
                  <a:schemeClr val="bg1"/>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panose="020B0604020202020204" pitchFamily="34" charset="0"/>
                <a:cs typeface="Arial" panose="020B0604020202020204" pitchFamily="34" charset="0"/>
              </a:rPr>
              <a:t>Belgian – Dutch tax treaty 2023 </a:t>
            </a:r>
          </a:p>
        </p:txBody>
      </p:sp>
    </p:spTree>
    <p:extLst>
      <p:ext uri="{BB962C8B-B14F-4D97-AF65-F5344CB8AC3E}">
        <p14:creationId xmlns:p14="http://schemas.microsoft.com/office/powerpoint/2010/main" val="3478974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3" name="Content Placeholder 1058">
            <a:extLst>
              <a:ext uri="{FF2B5EF4-FFF2-40B4-BE49-F238E27FC236}">
                <a16:creationId xmlns:a16="http://schemas.microsoft.com/office/drawing/2014/main" id="{EB286362-760C-FD99-AB82-045D5C60969D}"/>
              </a:ext>
            </a:extLst>
          </p:cNvPr>
          <p:cNvSpPr>
            <a:spLocks noGrp="1"/>
          </p:cNvSpPr>
          <p:nvPr/>
        </p:nvSpPr>
        <p:spPr>
          <a:xfrm>
            <a:off x="391274" y="1226902"/>
            <a:ext cx="9324000" cy="4994273"/>
          </a:xfrm>
          <a:prstGeom prst="rect">
            <a:avLst/>
          </a:prstGeom>
        </p:spPr>
        <p:txBody>
          <a:bodyPr vert="horz" lIns="0" tIns="0" rIns="0" bIns="0" rtlCol="0" anchor="t">
            <a:noAutofit/>
          </a:bodyPr>
          <a:lstStyle>
            <a:lvl1pPr marL="0" indent="0" algn="l" defTabSz="374400" rtl="0" eaLnBrk="1" latinLnBrk="0" hangingPunct="1">
              <a:lnSpc>
                <a:spcPct val="100000"/>
              </a:lnSpc>
              <a:spcBef>
                <a:spcPts val="0"/>
              </a:spcBef>
              <a:spcAft>
                <a:spcPts val="600"/>
              </a:spcAft>
              <a:buFontTx/>
              <a:buNone/>
              <a:defRPr lang="en-US" sz="1600" kern="1200" baseline="0" dirty="0">
                <a:solidFill>
                  <a:srgbClr val="000000"/>
                </a:solidFill>
                <a:latin typeface="Arial"/>
                <a:ea typeface="Microsoft JhengHei"/>
                <a:cs typeface="Arial"/>
              </a:defRPr>
            </a:lvl1pPr>
            <a:lvl2pPr marL="339725" indent="-339725" algn="l" defTabSz="374400" rtl="0" eaLnBrk="1" latinLnBrk="0" hangingPunct="1">
              <a:lnSpc>
                <a:spcPct val="100000"/>
              </a:lnSpc>
              <a:spcBef>
                <a:spcPts val="0"/>
              </a:spcBef>
              <a:spcAft>
                <a:spcPts val="600"/>
              </a:spcAft>
              <a:buFont typeface="Arial" panose="020B0604020202020204" pitchFamily="34" charset="0"/>
              <a:buChar char="•"/>
              <a:defRPr lang="en-US" sz="1400" b="0" kern="1200" baseline="0" dirty="0">
                <a:solidFill>
                  <a:srgbClr val="000000"/>
                </a:solidFill>
                <a:latin typeface="Arial"/>
                <a:ea typeface="Microsoft JhengHei"/>
                <a:cs typeface="Arial"/>
              </a:defRPr>
            </a:lvl2pPr>
            <a:lvl3pPr marL="568325" indent="-228600" algn="l" defTabSz="374400" rtl="0" eaLnBrk="1" latinLnBrk="0" hangingPunct="1">
              <a:lnSpc>
                <a:spcPct val="100000"/>
              </a:lnSpc>
              <a:spcBef>
                <a:spcPts val="0"/>
              </a:spcBef>
              <a:spcAft>
                <a:spcPts val="600"/>
              </a:spcAft>
              <a:buSzPct val="110000"/>
              <a:buFont typeface="Arial" panose="020B0604020202020204" pitchFamily="34" charset="0"/>
              <a:buChar char="•"/>
              <a:defRPr lang="en-US" sz="1200" kern="1200" baseline="0" dirty="0">
                <a:solidFill>
                  <a:srgbClr val="000000"/>
                </a:solidFill>
                <a:latin typeface="Arial"/>
                <a:ea typeface="Microsoft JhengHei"/>
                <a:cs typeface="Arial"/>
              </a:defRPr>
            </a:lvl3pPr>
            <a:lvl4pPr marL="853200" indent="-284400" algn="l" defTabSz="374400" rtl="0" eaLnBrk="1" latinLnBrk="0" hangingPunct="1">
              <a:lnSpc>
                <a:spcPct val="100000"/>
              </a:lnSpc>
              <a:spcBef>
                <a:spcPts val="0"/>
              </a:spcBef>
              <a:spcAft>
                <a:spcPts val="300"/>
              </a:spcAft>
              <a:buSzPct val="100000"/>
              <a:buFont typeface="Arial" panose="020B0604020202020204" pitchFamily="34" charset="0"/>
              <a:buChar char="•"/>
              <a:defRPr lang="en-US" sz="1100" kern="1200" baseline="0" dirty="0">
                <a:solidFill>
                  <a:srgbClr val="000000"/>
                </a:solidFill>
                <a:latin typeface="Arial"/>
                <a:ea typeface="Microsoft JhengHei"/>
                <a:cs typeface="Arial"/>
              </a:defRPr>
            </a:lvl4pPr>
            <a:lvl5pPr marL="1137600" indent="-284400" algn="l" defTabSz="374400" rtl="0" eaLnBrk="1" latinLnBrk="0" hangingPunct="1">
              <a:lnSpc>
                <a:spcPct val="100000"/>
              </a:lnSpc>
              <a:spcBef>
                <a:spcPts val="0"/>
              </a:spcBef>
              <a:spcAft>
                <a:spcPts val="100"/>
              </a:spcAft>
              <a:buSzPct val="90000"/>
              <a:buFont typeface="Arial" panose="020B0604020202020204" pitchFamily="34" charset="0"/>
              <a:buChar char="•"/>
              <a:defRPr lang="en-US" sz="1000" kern="1200" baseline="0" dirty="0">
                <a:solidFill>
                  <a:srgbClr val="000000"/>
                </a:solidFill>
                <a:latin typeface="Arial"/>
                <a:ea typeface="Microsoft JhengHei"/>
                <a:cs typeface="Arial"/>
              </a:defRPr>
            </a:lvl5pPr>
            <a:lvl6pPr marL="1422000" indent="-284400" algn="l" defTabSz="374400" rtl="0" eaLnBrk="1" latinLnBrk="0" hangingPunct="1">
              <a:lnSpc>
                <a:spcPct val="100000"/>
              </a:lnSpc>
              <a:spcBef>
                <a:spcPts val="0"/>
              </a:spcBef>
              <a:spcAft>
                <a:spcPts val="100"/>
              </a:spcAft>
              <a:buFont typeface="Arial" panose="020B0604020202020204" pitchFamily="34" charset="0"/>
              <a:buChar char="•"/>
              <a:defRPr lang="en-US" sz="900" kern="1200" baseline="0" dirty="0">
                <a:solidFill>
                  <a:srgbClr val="000000"/>
                </a:solidFill>
                <a:latin typeface="Arial"/>
                <a:ea typeface="Microsoft JhengHei"/>
                <a:cs typeface="Arial"/>
              </a:defRPr>
            </a:lvl6pPr>
            <a:lvl7pPr marL="1706400" indent="-284400" algn="l" defTabSz="374400" rtl="0" eaLnBrk="1" latinLnBrk="0" hangingPunct="1">
              <a:lnSpc>
                <a:spcPct val="100000"/>
              </a:lnSpc>
              <a:spcBef>
                <a:spcPts val="0"/>
              </a:spcBef>
              <a:spcAft>
                <a:spcPts val="100"/>
              </a:spcAft>
              <a:buFont typeface="Arial" panose="020B0604020202020204" pitchFamily="34" charset="0"/>
              <a:buAutoNum type="romanLcPeriod"/>
              <a:defRPr lang="en-US" sz="800" kern="1200" baseline="0" dirty="0">
                <a:solidFill>
                  <a:srgbClr val="000000"/>
                </a:solidFill>
                <a:latin typeface="Arial"/>
                <a:ea typeface="Microsoft JhengHei"/>
                <a:cs typeface="Arial"/>
              </a:defRPr>
            </a:lvl7pPr>
            <a:lvl8pPr marL="1990800" indent="-284400" algn="l" defTabSz="374400" rtl="0" eaLnBrk="1" latinLnBrk="0" hangingPunct="1">
              <a:lnSpc>
                <a:spcPct val="100000"/>
              </a:lnSpc>
              <a:spcBef>
                <a:spcPts val="0"/>
              </a:spcBef>
              <a:spcAft>
                <a:spcPts val="100"/>
              </a:spcAft>
              <a:buFont typeface="Arial" panose="020B0604020202020204" pitchFamily="34" charset="0"/>
              <a:buChar char="•"/>
              <a:defRPr lang="en-US" sz="700" kern="1200" baseline="0" dirty="0">
                <a:solidFill>
                  <a:srgbClr val="000000"/>
                </a:solidFill>
                <a:latin typeface="Arial"/>
                <a:ea typeface="Microsoft JhengHei"/>
                <a:cs typeface="Arial"/>
              </a:defRPr>
            </a:lvl8pPr>
            <a:lvl9pPr marL="0" indent="0" algn="l" defTabSz="374400" rtl="0" eaLnBrk="1" latinLnBrk="0" hangingPunct="1">
              <a:lnSpc>
                <a:spcPct val="100000"/>
              </a:lnSpc>
              <a:spcBef>
                <a:spcPts val="0"/>
              </a:spcBef>
              <a:spcAft>
                <a:spcPts val="600"/>
              </a:spcAft>
              <a:buFontTx/>
              <a:buNone/>
              <a:defRPr sz="1600" b="1" kern="1200" baseline="0">
                <a:solidFill>
                  <a:srgbClr val="000000"/>
                </a:solidFill>
                <a:latin typeface="Arial"/>
                <a:ea typeface="Microsoft JhengHei"/>
                <a:cs typeface="Arial"/>
              </a:defRPr>
            </a:lvl9pPr>
          </a:lstStyle>
          <a:p>
            <a:pPr marL="0" marR="0" lvl="0" indent="0" algn="l" defTabSz="37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icrosoft JhengHei"/>
                <a:cs typeface="Arial"/>
              </a:rPr>
              <a:t>Main rule</a:t>
            </a:r>
          </a:p>
          <a:p>
            <a:pPr marL="285750" marR="0" lvl="0" indent="-285750" algn="l" defTabSz="37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Working in the Netherlands leads to social security coverage in the Netherlands</a:t>
            </a:r>
          </a:p>
          <a:p>
            <a:pPr marL="285750" marR="0" lvl="0" indent="-285750" algn="l" defTabSz="37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Unless ≥ 25% is worked in Belgium (country of residence), then switch of coverage to Belgium (country of residence)</a:t>
            </a:r>
          </a:p>
          <a:p>
            <a:pPr marL="0" marR="0" lvl="0" indent="0" algn="l" defTabSz="37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icrosoft JhengHei"/>
              <a:cs typeface="Arial" panose="020B0604020202020204" pitchFamily="34" charset="0"/>
            </a:endParaRPr>
          </a:p>
          <a:p>
            <a:pPr marL="0" marR="0" lvl="0" indent="0" algn="l" defTabSz="37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icrosoft JhengHei"/>
                <a:cs typeface="Arial"/>
              </a:rPr>
              <a:t>Framework agreement 1 July 2023 (exception on Main rule)</a:t>
            </a:r>
            <a:endPar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icrosoft JhengHei"/>
              <a:cs typeface="Arial" panose="020B0604020202020204" pitchFamily="34" charset="0"/>
            </a:endParaRPr>
          </a:p>
          <a:p>
            <a:pPr marL="285750" marR="0" lvl="0" indent="-285750" algn="l" defTabSz="37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Working &lt; 50% in Belgium (country of residence) does not lead to change of social security coverage to Belgium (country of residence)</a:t>
            </a:r>
          </a:p>
          <a:p>
            <a:pPr marL="285750" marR="0" lvl="0" indent="-285750" algn="l" defTabSz="37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schemeClr val="bg1"/>
                </a:solidFill>
              </a:rPr>
              <a:t>The activities need to be qualified as telework</a:t>
            </a:r>
            <a:endParaRPr kumimoji="0" lang="en-US" sz="1400" b="0" i="0" u="none" strike="noStrike" kern="1200" cap="none" spc="0" normalizeH="0" baseline="0" noProof="0" dirty="0">
              <a:ln>
                <a:noFill/>
              </a:ln>
              <a:solidFill>
                <a:schemeClr val="bg1"/>
              </a:solidFill>
              <a:effectLst/>
              <a:uLnTx/>
              <a:uFillTx/>
              <a:latin typeface="Arial"/>
              <a:ea typeface="Microsoft JhengHei"/>
              <a:cs typeface="Arial"/>
            </a:endParaRPr>
          </a:p>
          <a:p>
            <a:pPr marL="285750" marR="0" lvl="0" indent="-285750" algn="l" defTabSz="37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Stringent conditions need to be met to work ≥ 25% but &lt; 50% from home</a:t>
            </a:r>
          </a:p>
          <a:p>
            <a:pPr marL="285750" marR="0" lvl="0" indent="-285750" algn="l" defTabSz="37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schemeClr val="bg1"/>
                </a:solidFill>
              </a:rPr>
              <a:t>An A1 statement is needed</a:t>
            </a:r>
            <a:endParaRPr kumimoji="0" lang="en-US" sz="1400" b="0" i="0" u="none" strike="noStrike" kern="1200" cap="none" spc="0" normalizeH="0" baseline="0" noProof="0" dirty="0">
              <a:ln>
                <a:noFill/>
              </a:ln>
              <a:solidFill>
                <a:schemeClr val="bg1"/>
              </a:solidFill>
              <a:effectLst/>
              <a:uLnTx/>
              <a:uFillTx/>
              <a:latin typeface="Arial"/>
              <a:ea typeface="Microsoft JhengHei"/>
              <a:cs typeface="Arial"/>
            </a:endParaRPr>
          </a:p>
          <a:p>
            <a:pPr marL="285750" marR="0" lvl="0" indent="-285750" algn="l" defTabSz="37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400" b="1" dirty="0">
              <a:solidFill>
                <a:schemeClr val="bg1"/>
              </a:solidFill>
            </a:endParaRPr>
          </a:p>
          <a:p>
            <a:pPr marR="0" lvl="0" algn="l" defTabSz="374400" rtl="0" eaLnBrk="1" fontAlgn="auto" latinLnBrk="0" hangingPunct="1">
              <a:lnSpc>
                <a:spcPct val="100000"/>
              </a:lnSpc>
              <a:spcBef>
                <a:spcPts val="0"/>
              </a:spcBef>
              <a:spcAft>
                <a:spcPts val="600"/>
              </a:spcAft>
              <a:buClrTx/>
              <a:buSzTx/>
              <a:tabLst/>
              <a:defRPr/>
            </a:pPr>
            <a:r>
              <a:rPr kumimoji="0" lang="en-US" sz="1400" b="1" i="0" u="none" strike="noStrike" kern="1200" cap="none" spc="0" normalizeH="0" baseline="0" noProof="0" dirty="0">
                <a:ln>
                  <a:noFill/>
                </a:ln>
                <a:solidFill>
                  <a:schemeClr val="bg1"/>
                </a:solidFill>
                <a:effectLst/>
                <a:uLnTx/>
                <a:uFillTx/>
                <a:latin typeface="Arial"/>
                <a:ea typeface="Microsoft JhengHei"/>
                <a:cs typeface="Arial"/>
              </a:rPr>
              <a:t>Main principle </a:t>
            </a:r>
            <a:r>
              <a:rPr lang="en-US" sz="1400" b="1" dirty="0">
                <a:solidFill>
                  <a:schemeClr val="bg1"/>
                </a:solidFill>
              </a:rPr>
              <a:t>company</a:t>
            </a:r>
            <a:r>
              <a:rPr kumimoji="0" lang="en-US" sz="1400" b="1" i="0" u="none" strike="noStrike" kern="1200" cap="none" spc="0" normalizeH="0" baseline="0" noProof="0" dirty="0">
                <a:ln>
                  <a:noFill/>
                </a:ln>
                <a:solidFill>
                  <a:schemeClr val="bg1"/>
                </a:solidFill>
                <a:effectLst/>
                <a:uLnTx/>
                <a:uFillTx/>
                <a:latin typeface="Arial"/>
                <a:ea typeface="Microsoft JhengHei"/>
                <a:cs typeface="Arial"/>
              </a:rPr>
              <a:t> NL: </a:t>
            </a: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employee </a:t>
            </a:r>
            <a:r>
              <a:rPr lang="en-US" sz="1400" dirty="0">
                <a:solidFill>
                  <a:schemeClr val="bg1"/>
                </a:solidFill>
              </a:rPr>
              <a:t>company</a:t>
            </a: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 NL should be covered by Dutch social security system</a:t>
            </a:r>
          </a:p>
          <a:p>
            <a:pPr marR="0" lvl="0" algn="l" defTabSz="374400" rtl="0" eaLnBrk="1" fontAlgn="auto" latinLnBrk="0" hangingPunct="1">
              <a:lnSpc>
                <a:spcPct val="100000"/>
              </a:lnSpc>
              <a:spcBef>
                <a:spcPts val="0"/>
              </a:spcBef>
              <a:spcAft>
                <a:spcPts val="600"/>
              </a:spcAft>
              <a:buClrTx/>
              <a:buSzTx/>
              <a:tabLst/>
              <a:defRPr/>
            </a:pPr>
            <a:endParaRPr kumimoji="0" lang="en-US" sz="1400" b="1" i="0" u="none" strike="noStrike" kern="1200" cap="none" spc="0" normalizeH="0" baseline="0" noProof="0" dirty="0">
              <a:ln>
                <a:noFill/>
              </a:ln>
              <a:solidFill>
                <a:schemeClr val="bg1"/>
              </a:solidFill>
              <a:effectLst/>
              <a:uLnTx/>
              <a:uFillTx/>
              <a:latin typeface="Arial"/>
              <a:ea typeface="Microsoft JhengHei"/>
              <a:cs typeface="Arial"/>
            </a:endParaRPr>
          </a:p>
          <a:p>
            <a:pPr marR="0" lvl="0" algn="l" defTabSz="374400" rtl="0" eaLnBrk="1" fontAlgn="auto" latinLnBrk="0" hangingPunct="1">
              <a:lnSpc>
                <a:spcPct val="100000"/>
              </a:lnSpc>
              <a:spcBef>
                <a:spcPts val="0"/>
              </a:spcBef>
              <a:spcAft>
                <a:spcPts val="600"/>
              </a:spcAft>
              <a:buClrTx/>
              <a:buSzTx/>
              <a:tabLst/>
              <a:defRPr/>
            </a:pPr>
            <a:r>
              <a:rPr kumimoji="0" lang="en-US" sz="1400" b="1" i="0" u="none" strike="noStrike" kern="1200" cap="none" spc="0" normalizeH="0" baseline="0" noProof="0" dirty="0">
                <a:ln>
                  <a:noFill/>
                </a:ln>
                <a:solidFill>
                  <a:schemeClr val="bg1"/>
                </a:solidFill>
                <a:effectLst/>
                <a:uLnTx/>
                <a:uFillTx/>
                <a:latin typeface="Arial"/>
                <a:ea typeface="Microsoft JhengHei"/>
                <a:cs typeface="Arial"/>
              </a:rPr>
              <a:t>Risks: </a:t>
            </a: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In case the social security position of the cross border worker switch from the Netherlands to Belgium this will lead to withholding obligations for company NL in Belgium (additional administrative burden for running a monthly payroll) besides the additional financial impact for both </a:t>
            </a:r>
            <a:r>
              <a:rPr lang="en-US" sz="1400" dirty="0">
                <a:solidFill>
                  <a:schemeClr val="bg1"/>
                </a:solidFill>
              </a:rPr>
              <a:t>company</a:t>
            </a: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 NL and the cross border worker (Belgium does not have an upper limit compared with NL). The premiums in Belgium are higher/more expensive (no </a:t>
            </a:r>
            <a:r>
              <a:rPr lang="en-US" sz="1400" dirty="0">
                <a:solidFill>
                  <a:schemeClr val="bg1"/>
                </a:solidFill>
              </a:rPr>
              <a:t>upper limit</a:t>
            </a:r>
            <a:r>
              <a:rPr kumimoji="0" lang="en-US" sz="1400" b="0" i="0" u="none" strike="noStrike" kern="1200" cap="none" spc="0" normalizeH="0" baseline="0" noProof="0" dirty="0">
                <a:ln>
                  <a:noFill/>
                </a:ln>
                <a:solidFill>
                  <a:schemeClr val="bg1"/>
                </a:solidFill>
                <a:effectLst/>
                <a:uLnTx/>
                <a:uFillTx/>
                <a:latin typeface="Arial"/>
                <a:ea typeface="Microsoft JhengHei"/>
                <a:cs typeface="Arial"/>
              </a:rPr>
              <a:t>).</a:t>
            </a:r>
          </a:p>
          <a:p>
            <a:pPr marR="0" lvl="0" algn="l" defTabSz="374400" rtl="0" eaLnBrk="1" fontAlgn="auto" latinLnBrk="0" hangingPunct="1">
              <a:lnSpc>
                <a:spcPct val="100000"/>
              </a:lnSpc>
              <a:spcBef>
                <a:spcPts val="0"/>
              </a:spcBef>
              <a:spcAft>
                <a:spcPts val="600"/>
              </a:spcAft>
              <a:buClrTx/>
              <a:buSzTx/>
              <a:tabLst/>
              <a:defRPr/>
            </a:pPr>
            <a:endParaRPr kumimoji="0" lang="en-US" sz="1400" b="1" i="0" u="none" strike="noStrike" kern="1200" cap="none" spc="0" normalizeH="0" baseline="0" noProof="0" dirty="0">
              <a:ln>
                <a:noFill/>
              </a:ln>
              <a:solidFill>
                <a:schemeClr val="bg1"/>
              </a:solidFill>
              <a:effectLst/>
              <a:uLnTx/>
              <a:uFillTx/>
              <a:latin typeface="Arial"/>
              <a:ea typeface="Microsoft JhengHei"/>
              <a:cs typeface="Arial"/>
            </a:endParaRPr>
          </a:p>
          <a:p>
            <a:pPr marR="0" lvl="0" algn="l" defTabSz="374400" rtl="0" eaLnBrk="1" fontAlgn="auto" latinLnBrk="0" hangingPunct="1">
              <a:lnSpc>
                <a:spcPct val="100000"/>
              </a:lnSpc>
              <a:spcBef>
                <a:spcPts val="0"/>
              </a:spcBef>
              <a:spcAft>
                <a:spcPts val="600"/>
              </a:spcAft>
              <a:buClrTx/>
              <a:buSzTx/>
              <a:tabLst/>
              <a:defRPr/>
            </a:pPr>
            <a:r>
              <a:rPr kumimoji="0" lang="en-US" sz="1400" b="1" i="0" u="none" strike="noStrike" kern="1200" cap="none" spc="0" normalizeH="0" baseline="0" noProof="0" dirty="0">
                <a:ln>
                  <a:noFill/>
                </a:ln>
                <a:solidFill>
                  <a:schemeClr val="bg1"/>
                </a:solidFill>
                <a:effectLst/>
                <a:uLnTx/>
                <a:uFillTx/>
                <a:latin typeface="Arial"/>
                <a:ea typeface="Microsoft JhengHei"/>
                <a:cs typeface="Arial"/>
              </a:rPr>
              <a:t>Monitoring of the working days is needed</a:t>
            </a:r>
            <a:endParaRPr kumimoji="0" lang="en-US" sz="1400" b="0" i="0" u="none" strike="noStrike" kern="1200" cap="none" spc="0" normalizeH="0" baseline="0" noProof="0" dirty="0">
              <a:ln>
                <a:noFill/>
              </a:ln>
              <a:solidFill>
                <a:schemeClr val="bg1"/>
              </a:solidFill>
              <a:effectLst/>
              <a:uLnTx/>
              <a:uFillTx/>
              <a:latin typeface="Arial"/>
              <a:ea typeface="Microsoft JhengHei"/>
              <a:cs typeface="Arial"/>
            </a:endParaRPr>
          </a:p>
          <a:p>
            <a:pPr marR="0" lvl="0" algn="l" defTabSz="374400" rtl="0" eaLnBrk="1" fontAlgn="auto" latinLnBrk="0" hangingPunct="1">
              <a:lnSpc>
                <a:spcPct val="100000"/>
              </a:lnSpc>
              <a:spcBef>
                <a:spcPts val="0"/>
              </a:spcBef>
              <a:spcAft>
                <a:spcPts val="600"/>
              </a:spcAft>
              <a:buClrTx/>
              <a:buSzTx/>
              <a:tabLst/>
              <a:defRPr/>
            </a:pPr>
            <a:endParaRPr lang="en-US" dirty="0"/>
          </a:p>
        </p:txBody>
      </p:sp>
      <p:sp>
        <p:nvSpPr>
          <p:cNvPr id="4" name="Subtitle 17">
            <a:extLst>
              <a:ext uri="{FF2B5EF4-FFF2-40B4-BE49-F238E27FC236}">
                <a16:creationId xmlns:a16="http://schemas.microsoft.com/office/drawing/2014/main" id="{A1C4E167-D293-1353-85D8-D8C6F51330F7}"/>
              </a:ext>
            </a:extLst>
          </p:cNvPr>
          <p:cNvSpPr txBox="1">
            <a:spLocks/>
          </p:cNvSpPr>
          <p:nvPr/>
        </p:nvSpPr>
        <p:spPr>
          <a:xfrm>
            <a:off x="365215" y="469184"/>
            <a:ext cx="10858500" cy="374650"/>
          </a:xfrm>
          <a:prstGeom prst="rect">
            <a:avLst/>
          </a:prstGeom>
        </p:spPr>
        <p:txBody>
          <a:bodyPr vert="horz" lIns="0" tIns="0" rIns="0" bIns="0" rtlCol="0">
            <a:normAutofit/>
          </a:bodyPr>
          <a:lstStyle>
            <a:lvl1pPr marL="239994" indent="-239994" algn="l" defTabSz="914377" rtl="0" eaLnBrk="1" latinLnBrk="0" hangingPunct="1">
              <a:lnSpc>
                <a:spcPct val="100000"/>
              </a:lnSpc>
              <a:spcBef>
                <a:spcPts val="667"/>
              </a:spcBef>
              <a:buFont typeface="Arial" panose="020B0604020202020204" pitchFamily="34" charset="0"/>
              <a:buChar char="•"/>
              <a:defRPr sz="2800" kern="1200">
                <a:solidFill>
                  <a:schemeClr val="bg1"/>
                </a:solidFill>
                <a:latin typeface="Lato" panose="020F0502020204030203" pitchFamily="34" charset="77"/>
                <a:ea typeface="+mn-ea"/>
                <a:cs typeface="+mn-cs"/>
              </a:defRPr>
            </a:lvl1pPr>
            <a:lvl2pPr marL="479988" indent="-239994" algn="l" defTabSz="914377" rtl="0" eaLnBrk="1" latinLnBrk="0" hangingPunct="1">
              <a:lnSpc>
                <a:spcPct val="100000"/>
              </a:lnSpc>
              <a:spcBef>
                <a:spcPts val="0"/>
              </a:spcBef>
              <a:buFont typeface="Arial" panose="020B0604020202020204" pitchFamily="34" charset="0"/>
              <a:buChar char="•"/>
              <a:defRPr sz="2400" kern="1200">
                <a:solidFill>
                  <a:schemeClr val="bg1"/>
                </a:solidFill>
                <a:latin typeface="Lato" panose="020F0502020204030203" pitchFamily="34" charset="77"/>
                <a:ea typeface="+mn-ea"/>
                <a:cs typeface="+mn-cs"/>
              </a:defRPr>
            </a:lvl2pPr>
            <a:lvl3pPr marL="719982" indent="-239994" algn="l" defTabSz="914377" rtl="0" eaLnBrk="1" latinLnBrk="0" hangingPunct="1">
              <a:lnSpc>
                <a:spcPct val="100000"/>
              </a:lnSpc>
              <a:spcBef>
                <a:spcPts val="0"/>
              </a:spcBef>
              <a:buFont typeface="Arial" panose="020B0604020202020204" pitchFamily="34" charset="0"/>
              <a:buChar char="•"/>
              <a:defRPr sz="2000" kern="1200">
                <a:solidFill>
                  <a:schemeClr val="bg1"/>
                </a:solidFill>
                <a:latin typeface="Lato" panose="020F0502020204030203" pitchFamily="34" charset="77"/>
                <a:ea typeface="+mn-ea"/>
                <a:cs typeface="+mn-cs"/>
              </a:defRPr>
            </a:lvl3pPr>
            <a:lvl4pPr marL="959976" indent="-239994" algn="l" defTabSz="914377" rtl="0" eaLnBrk="1" latinLnBrk="0" hangingPunct="1">
              <a:lnSpc>
                <a:spcPct val="100000"/>
              </a:lnSpc>
              <a:spcBef>
                <a:spcPts val="0"/>
              </a:spcBef>
              <a:buFont typeface="Arial" panose="020B0604020202020204" pitchFamily="34" charset="0"/>
              <a:buChar char="•"/>
              <a:defRPr sz="1800" kern="1200">
                <a:solidFill>
                  <a:schemeClr val="bg1"/>
                </a:solidFill>
                <a:latin typeface="Lato" panose="020F0502020204030203" pitchFamily="34" charset="77"/>
                <a:ea typeface="+mn-ea"/>
                <a:cs typeface="+mn-cs"/>
              </a:defRPr>
            </a:lvl4pPr>
            <a:lvl5pPr marL="1199970" indent="-239994" algn="l" defTabSz="914377" rtl="0" eaLnBrk="1" latinLnBrk="0" hangingPunct="1">
              <a:lnSpc>
                <a:spcPct val="100000"/>
              </a:lnSpc>
              <a:spcBef>
                <a:spcPts val="0"/>
              </a:spcBef>
              <a:buFont typeface="Arial" panose="020B0604020202020204" pitchFamily="34" charset="0"/>
              <a:buChar char="•"/>
              <a:defRPr sz="1800" kern="1200">
                <a:solidFill>
                  <a:schemeClr val="bg1"/>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panose="020B0604020202020204" pitchFamily="34" charset="0"/>
                <a:cs typeface="Arial" panose="020B0604020202020204" pitchFamily="34" charset="0"/>
              </a:rPr>
              <a:t>Cross border workers – EU social security regulations</a:t>
            </a:r>
          </a:p>
        </p:txBody>
      </p:sp>
      <p:sp>
        <p:nvSpPr>
          <p:cNvPr id="8" name="Content Placeholder 18">
            <a:extLst>
              <a:ext uri="{FF2B5EF4-FFF2-40B4-BE49-F238E27FC236}">
                <a16:creationId xmlns:a16="http://schemas.microsoft.com/office/drawing/2014/main" id="{AD0E35B2-6A2B-9228-0281-14EE2E36CB2F}"/>
              </a:ext>
            </a:extLst>
          </p:cNvPr>
          <p:cNvSpPr txBox="1">
            <a:spLocks/>
          </p:cNvSpPr>
          <p:nvPr/>
        </p:nvSpPr>
        <p:spPr>
          <a:xfrm>
            <a:off x="283659" y="275711"/>
            <a:ext cx="10857863" cy="40308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sz="1600" b="1" dirty="0">
                <a:solidFill>
                  <a:schemeClr val="bg1"/>
                </a:solidFill>
                <a:latin typeface="Arial" panose="020B0604020202020204" pitchFamily="34" charset="0"/>
                <a:cs typeface="Arial" panose="020B0604020202020204" pitchFamily="34" charset="0"/>
              </a:rPr>
              <a:t>EU social security regulations as of July 1, 2023</a:t>
            </a:r>
          </a:p>
          <a:p>
            <a:pPr lvl="1" indent="0">
              <a:buFont typeface="Arial" panose="020B0604020202020204" pitchFamily="34" charset="0"/>
              <a:buNone/>
            </a:pPr>
            <a:endParaRPr lang="en-US" dirty="0"/>
          </a:p>
          <a:p>
            <a:pPr marL="571500" lvl="1"/>
            <a:endParaRPr lang="en-US" dirty="0"/>
          </a:p>
          <a:p>
            <a:pPr marL="571500" lvl="1"/>
            <a:endParaRPr lang="en-US" dirty="0"/>
          </a:p>
        </p:txBody>
      </p:sp>
    </p:spTree>
    <p:extLst>
      <p:ext uri="{BB962C8B-B14F-4D97-AF65-F5344CB8AC3E}">
        <p14:creationId xmlns:p14="http://schemas.microsoft.com/office/powerpoint/2010/main" val="569897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5" name="Content Placeholder 18">
            <a:extLst>
              <a:ext uri="{FF2B5EF4-FFF2-40B4-BE49-F238E27FC236}">
                <a16:creationId xmlns:a16="http://schemas.microsoft.com/office/drawing/2014/main" id="{4314DB39-0F91-4A7E-59BA-58F6BE123C78}"/>
              </a:ext>
            </a:extLst>
          </p:cNvPr>
          <p:cNvSpPr txBox="1">
            <a:spLocks/>
          </p:cNvSpPr>
          <p:nvPr/>
        </p:nvSpPr>
        <p:spPr>
          <a:xfrm>
            <a:off x="325106" y="779788"/>
            <a:ext cx="10857863" cy="468016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500" b="1" dirty="0">
              <a:solidFill>
                <a:schemeClr val="bg1"/>
              </a:solidFill>
              <a:latin typeface="Arial" panose="020B0604020202020204" pitchFamily="34" charset="0"/>
              <a:cs typeface="Arial" panose="020B0604020202020204" pitchFamily="34" charset="0"/>
            </a:endParaRPr>
          </a:p>
          <a:p>
            <a:pPr marL="0" indent="0">
              <a:buNone/>
            </a:pPr>
            <a:r>
              <a:rPr lang="en-US" sz="1500" b="1" dirty="0">
                <a:solidFill>
                  <a:schemeClr val="bg1"/>
                </a:solidFill>
                <a:latin typeface="Arial" panose="020B0604020202020204" pitchFamily="34" charset="0"/>
                <a:cs typeface="Arial" panose="020B0604020202020204" pitchFamily="34" charset="0"/>
              </a:rPr>
              <a:t>Facts</a:t>
            </a:r>
          </a:p>
          <a:p>
            <a:r>
              <a:rPr lang="en-US" sz="1500" dirty="0">
                <a:solidFill>
                  <a:schemeClr val="bg1"/>
                </a:solidFill>
                <a:latin typeface="Arial" panose="020B0604020202020204" pitchFamily="34" charset="0"/>
                <a:cs typeface="Arial" panose="020B0604020202020204" pitchFamily="34" charset="0"/>
              </a:rPr>
              <a:t>Employee works 2 days a week at home; 3 days at the office</a:t>
            </a:r>
          </a:p>
          <a:p>
            <a:pPr marL="0" indent="0">
              <a:buNone/>
            </a:pPr>
            <a:r>
              <a:rPr lang="en-US" sz="1500" b="1" dirty="0">
                <a:solidFill>
                  <a:schemeClr val="bg1"/>
                </a:solidFill>
                <a:latin typeface="Arial" panose="020B0604020202020204" pitchFamily="34" charset="0"/>
                <a:cs typeface="Arial" panose="020B0604020202020204" pitchFamily="34" charset="0"/>
              </a:rPr>
              <a:t>What are the company’s obligations from a tax and social security perspective?</a:t>
            </a:r>
          </a:p>
          <a:p>
            <a:pPr marL="285750" indent="-285750"/>
            <a:r>
              <a:rPr lang="en-US" sz="1500" dirty="0">
                <a:solidFill>
                  <a:schemeClr val="bg1"/>
                </a:solidFill>
                <a:latin typeface="Arial" panose="020B0604020202020204" pitchFamily="34" charset="0"/>
                <a:ea typeface="Microsoft JhengHei"/>
                <a:cs typeface="Arial" panose="020B0604020202020204" pitchFamily="34" charset="0"/>
              </a:rPr>
              <a:t>NL company does not have wage tax withholding obligations (payroll obligations) in the cross border worker home country (Belgium), unless the activities of the cross border worker(s) in the home country constitute a permanent establishment for NL company. The NL company might facilitate the Dutch working days directly in the Dutch payroll (additional admin burden)</a:t>
            </a:r>
          </a:p>
          <a:p>
            <a:pPr marL="285750" indent="-285750"/>
            <a:r>
              <a:rPr lang="en-US" sz="1500" dirty="0">
                <a:solidFill>
                  <a:schemeClr val="bg1"/>
                </a:solidFill>
                <a:latin typeface="Arial" panose="020B0604020202020204" pitchFamily="34" charset="0"/>
                <a:ea typeface="Microsoft JhengHei"/>
                <a:cs typeface="Arial" panose="020B0604020202020204" pitchFamily="34" charset="0"/>
              </a:rPr>
              <a:t>NL company needs to monitor the employee’s working days for social security purposes</a:t>
            </a:r>
          </a:p>
          <a:p>
            <a:pPr marL="0" indent="0">
              <a:buNone/>
            </a:pPr>
            <a:endParaRPr lang="en-US" sz="1500" b="1" dirty="0">
              <a:solidFill>
                <a:schemeClr val="bg1"/>
              </a:solidFill>
              <a:latin typeface="Arial" panose="020B0604020202020204" pitchFamily="34" charset="0"/>
              <a:cs typeface="Arial" panose="020B0604020202020204" pitchFamily="34" charset="0"/>
            </a:endParaRPr>
          </a:p>
          <a:p>
            <a:pPr marL="0" indent="0">
              <a:buNone/>
            </a:pPr>
            <a:r>
              <a:rPr lang="en-US" sz="1500" b="1" dirty="0">
                <a:solidFill>
                  <a:schemeClr val="bg1"/>
                </a:solidFill>
                <a:latin typeface="Arial" panose="020B0604020202020204" pitchFamily="34" charset="0"/>
                <a:cs typeface="Arial" panose="020B0604020202020204" pitchFamily="34" charset="0"/>
              </a:rPr>
              <a:t>What are the employee’s personal income tax consequences</a:t>
            </a:r>
          </a:p>
          <a:p>
            <a:pPr marL="285750" indent="-285750"/>
            <a:r>
              <a:rPr lang="en-US" sz="1500" dirty="0">
                <a:solidFill>
                  <a:schemeClr val="bg1"/>
                </a:solidFill>
                <a:latin typeface="Arial" panose="020B0604020202020204" pitchFamily="34" charset="0"/>
                <a:cs typeface="Arial" panose="020B0604020202020204" pitchFamily="34" charset="0"/>
              </a:rPr>
              <a:t>The cross border worker’s salary is subject to tax in the Netherlands for the part of the employment activities actually performed in the Netherlands. In case the NL company withholds 100%, the employee needs to file a Dutch personal income tax return to claim a tax refund.</a:t>
            </a:r>
          </a:p>
          <a:p>
            <a:pPr marL="285750" indent="-285750"/>
            <a:r>
              <a:rPr lang="en-US" sz="1500" dirty="0">
                <a:solidFill>
                  <a:schemeClr val="bg1"/>
                </a:solidFill>
                <a:latin typeface="Arial" panose="020B0604020202020204" pitchFamily="34" charset="0"/>
                <a:ea typeface="Microsoft JhengHei"/>
                <a:cs typeface="Arial" panose="020B0604020202020204" pitchFamily="34" charset="0"/>
              </a:rPr>
              <a:t>The part of the cross border salary that relates to days worked from home and/or outside the Netherlands is subject to tax in the home country. The employee needs to file a Belgian annual personal income tax return to pay these taxes</a:t>
            </a:r>
          </a:p>
          <a:p>
            <a:pPr marL="285750" indent="-285750">
              <a:lnSpc>
                <a:spcPct val="100000"/>
              </a:lnSpc>
            </a:pPr>
            <a:r>
              <a:rPr lang="en-US" sz="1500" dirty="0">
                <a:solidFill>
                  <a:schemeClr val="bg1"/>
                </a:solidFill>
                <a:latin typeface="Arial" panose="020B0604020202020204" pitchFamily="34" charset="0"/>
                <a:ea typeface="Microsoft JhengHei"/>
                <a:cs typeface="Arial" panose="020B0604020202020204" pitchFamily="34" charset="0"/>
              </a:rPr>
              <a:t>New tax treaty negotiations with Belgium should cover the working from home situations and bring this more in line with the social security regulations. However, up to now no new developments</a:t>
            </a:r>
            <a:r>
              <a:rPr lang="en-US" sz="1500" dirty="0">
                <a:solidFill>
                  <a:srgbClr val="000000"/>
                </a:solidFill>
                <a:latin typeface="+mj-lt"/>
                <a:ea typeface="Microsoft JhengHei"/>
                <a:cs typeface="Calibri" panose="020F0502020204030204" pitchFamily="34" charset="0"/>
              </a:rPr>
              <a:t>. </a:t>
            </a:r>
          </a:p>
          <a:p>
            <a:endParaRPr lang="en-US" dirty="0"/>
          </a:p>
          <a:p>
            <a:endParaRPr lang="en-US" dirty="0"/>
          </a:p>
          <a:p>
            <a:pPr lvl="1" indent="0">
              <a:buNone/>
            </a:pPr>
            <a:endParaRPr lang="en-US" dirty="0"/>
          </a:p>
          <a:p>
            <a:pPr marL="571500" lvl="1"/>
            <a:endParaRPr lang="en-US" dirty="0"/>
          </a:p>
          <a:p>
            <a:pPr marL="571500" lvl="1"/>
            <a:endParaRPr lang="en-US" dirty="0"/>
          </a:p>
        </p:txBody>
      </p:sp>
      <p:sp>
        <p:nvSpPr>
          <p:cNvPr id="6" name="Subtitle 17">
            <a:extLst>
              <a:ext uri="{FF2B5EF4-FFF2-40B4-BE49-F238E27FC236}">
                <a16:creationId xmlns:a16="http://schemas.microsoft.com/office/drawing/2014/main" id="{527321E7-8EF2-42D5-20CA-F66F39EDD549}"/>
              </a:ext>
            </a:extLst>
          </p:cNvPr>
          <p:cNvSpPr txBox="1">
            <a:spLocks/>
          </p:cNvSpPr>
          <p:nvPr/>
        </p:nvSpPr>
        <p:spPr>
          <a:xfrm>
            <a:off x="385763" y="160579"/>
            <a:ext cx="10858500" cy="374650"/>
          </a:xfrm>
          <a:prstGeom prst="rect">
            <a:avLst/>
          </a:prstGeom>
        </p:spPr>
        <p:txBody>
          <a:bodyPr vert="horz" lIns="0" tIns="0" rIns="0" bIns="0" rtlCol="0">
            <a:noAutofit/>
          </a:bodyPr>
          <a:lstStyle>
            <a:lvl1pPr marL="239994" indent="-239994" algn="l" defTabSz="914377" rtl="0" eaLnBrk="1" latinLnBrk="0" hangingPunct="1">
              <a:lnSpc>
                <a:spcPct val="100000"/>
              </a:lnSpc>
              <a:spcBef>
                <a:spcPts val="667"/>
              </a:spcBef>
              <a:buFont typeface="Arial" panose="020B0604020202020204" pitchFamily="34" charset="0"/>
              <a:buChar char="•"/>
              <a:defRPr sz="2800" kern="1200">
                <a:solidFill>
                  <a:schemeClr val="bg1"/>
                </a:solidFill>
                <a:latin typeface="Lato" panose="020F0502020204030203" pitchFamily="34" charset="77"/>
                <a:ea typeface="+mn-ea"/>
                <a:cs typeface="+mn-cs"/>
              </a:defRPr>
            </a:lvl1pPr>
            <a:lvl2pPr marL="479988" indent="-239994" algn="l" defTabSz="914377" rtl="0" eaLnBrk="1" latinLnBrk="0" hangingPunct="1">
              <a:lnSpc>
                <a:spcPct val="100000"/>
              </a:lnSpc>
              <a:spcBef>
                <a:spcPts val="0"/>
              </a:spcBef>
              <a:buFont typeface="Arial" panose="020B0604020202020204" pitchFamily="34" charset="0"/>
              <a:buChar char="•"/>
              <a:defRPr sz="2400" kern="1200">
                <a:solidFill>
                  <a:schemeClr val="bg1"/>
                </a:solidFill>
                <a:latin typeface="Lato" panose="020F0502020204030203" pitchFamily="34" charset="77"/>
                <a:ea typeface="+mn-ea"/>
                <a:cs typeface="+mn-cs"/>
              </a:defRPr>
            </a:lvl2pPr>
            <a:lvl3pPr marL="719982" indent="-239994" algn="l" defTabSz="914377" rtl="0" eaLnBrk="1" latinLnBrk="0" hangingPunct="1">
              <a:lnSpc>
                <a:spcPct val="100000"/>
              </a:lnSpc>
              <a:spcBef>
                <a:spcPts val="0"/>
              </a:spcBef>
              <a:buFont typeface="Arial" panose="020B0604020202020204" pitchFamily="34" charset="0"/>
              <a:buChar char="•"/>
              <a:defRPr sz="2000" kern="1200">
                <a:solidFill>
                  <a:schemeClr val="bg1"/>
                </a:solidFill>
                <a:latin typeface="Lato" panose="020F0502020204030203" pitchFamily="34" charset="77"/>
                <a:ea typeface="+mn-ea"/>
                <a:cs typeface="+mn-cs"/>
              </a:defRPr>
            </a:lvl3pPr>
            <a:lvl4pPr marL="959976" indent="-239994" algn="l" defTabSz="914377" rtl="0" eaLnBrk="1" latinLnBrk="0" hangingPunct="1">
              <a:lnSpc>
                <a:spcPct val="100000"/>
              </a:lnSpc>
              <a:spcBef>
                <a:spcPts val="0"/>
              </a:spcBef>
              <a:buFont typeface="Arial" panose="020B0604020202020204" pitchFamily="34" charset="0"/>
              <a:buChar char="•"/>
              <a:defRPr sz="1800" kern="1200">
                <a:solidFill>
                  <a:schemeClr val="bg1"/>
                </a:solidFill>
                <a:latin typeface="Lato" panose="020F0502020204030203" pitchFamily="34" charset="77"/>
                <a:ea typeface="+mn-ea"/>
                <a:cs typeface="+mn-cs"/>
              </a:defRPr>
            </a:lvl4pPr>
            <a:lvl5pPr marL="1199970" indent="-239994" algn="l" defTabSz="914377" rtl="0" eaLnBrk="1" latinLnBrk="0" hangingPunct="1">
              <a:lnSpc>
                <a:spcPct val="100000"/>
              </a:lnSpc>
              <a:spcBef>
                <a:spcPts val="0"/>
              </a:spcBef>
              <a:buFont typeface="Arial" panose="020B0604020202020204" pitchFamily="34" charset="0"/>
              <a:buChar char="•"/>
              <a:defRPr sz="1800" kern="1200">
                <a:solidFill>
                  <a:schemeClr val="bg1"/>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panose="020B0604020202020204" pitchFamily="34" charset="0"/>
                <a:cs typeface="Arial" panose="020B0604020202020204" pitchFamily="34" charset="0"/>
              </a:rPr>
              <a:t>Case study</a:t>
            </a:r>
          </a:p>
          <a:p>
            <a:pPr marL="0" indent="0">
              <a:buNone/>
            </a:pPr>
            <a:r>
              <a:rPr lang="en-US" sz="2000" b="1" dirty="0">
                <a:latin typeface="Arial" panose="020B0604020202020204" pitchFamily="34" charset="0"/>
                <a:cs typeface="Arial" panose="020B0604020202020204" pitchFamily="34" charset="0"/>
              </a:rPr>
              <a:t>Cross border worker: living in Belgium / working for a NL company</a:t>
            </a:r>
          </a:p>
        </p:txBody>
      </p:sp>
    </p:spTree>
    <p:extLst>
      <p:ext uri="{BB962C8B-B14F-4D97-AF65-F5344CB8AC3E}">
        <p14:creationId xmlns:p14="http://schemas.microsoft.com/office/powerpoint/2010/main" val="4947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 calcmode="lin" valueType="num">
                                      <p:cBhvr additive="base">
                                        <p:cTn id="1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anim calcmode="lin" valueType="num">
                                      <p:cBhvr additive="base">
                                        <p:cTn id="1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anim calcmode="lin" valueType="num">
                                      <p:cBhvr additive="base">
                                        <p:cTn id="2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3" name="Title 1">
            <a:extLst>
              <a:ext uri="{FF2B5EF4-FFF2-40B4-BE49-F238E27FC236}">
                <a16:creationId xmlns:a16="http://schemas.microsoft.com/office/drawing/2014/main" id="{E120892F-8BEE-6B69-40B8-BD408A98F3A1}"/>
              </a:ext>
            </a:extLst>
          </p:cNvPr>
          <p:cNvSpPr>
            <a:spLocks noGrp="1"/>
          </p:cNvSpPr>
          <p:nvPr>
            <p:ph type="title"/>
          </p:nvPr>
        </p:nvSpPr>
        <p:spPr>
          <a:xfrm>
            <a:off x="385764" y="628594"/>
            <a:ext cx="10858500" cy="742299"/>
          </a:xfrm>
        </p:spPr>
        <p:txBody>
          <a:bodyPr>
            <a:noAutofit/>
          </a:bodyPr>
          <a:lstStyle/>
          <a:p>
            <a:r>
              <a:rPr lang="en-US" sz="2400" dirty="0">
                <a:latin typeface="Arial" panose="020B0604020202020204" pitchFamily="34" charset="0"/>
                <a:cs typeface="Arial" panose="020B0604020202020204" pitchFamily="34" charset="0"/>
              </a:rPr>
              <a:t>Case study</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Statement</a:t>
            </a:r>
          </a:p>
        </p:txBody>
      </p:sp>
      <p:sp>
        <p:nvSpPr>
          <p:cNvPr id="4" name="Content Placeholder 1058">
            <a:extLst>
              <a:ext uri="{FF2B5EF4-FFF2-40B4-BE49-F238E27FC236}">
                <a16:creationId xmlns:a16="http://schemas.microsoft.com/office/drawing/2014/main" id="{C1E7323D-83B2-8533-978C-08AD3B0F96CE}"/>
              </a:ext>
            </a:extLst>
          </p:cNvPr>
          <p:cNvSpPr txBox="1">
            <a:spLocks/>
          </p:cNvSpPr>
          <p:nvPr/>
        </p:nvSpPr>
        <p:spPr>
          <a:xfrm>
            <a:off x="495443" y="1677255"/>
            <a:ext cx="9367748" cy="4680163"/>
          </a:xfrm>
          <a:prstGeom prst="rect">
            <a:avLst/>
          </a:prstGeom>
        </p:spPr>
        <p:txBody>
          <a:bodyPr vert="horz" lIns="0" tIns="0" rIns="0" bIns="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SzPct val="110000"/>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74400">
              <a:lnSpc>
                <a:spcPct val="100000"/>
              </a:lnSpc>
              <a:spcBef>
                <a:spcPts val="0"/>
              </a:spcBef>
              <a:spcAft>
                <a:spcPts val="600"/>
              </a:spcAft>
              <a:buFont typeface="Arial" panose="020B0604020202020204" pitchFamily="34" charset="0"/>
              <a:buNone/>
              <a:defRPr/>
            </a:pPr>
            <a:endParaRPr lang="en-US" sz="1800" dirty="0">
              <a:solidFill>
                <a:schemeClr val="bg1"/>
              </a:solidFill>
              <a:latin typeface="Arial"/>
              <a:ea typeface="Microsoft JhengHei"/>
              <a:cs typeface="Calibri" panose="020F0502020204030204" pitchFamily="34" charset="0"/>
            </a:endParaRPr>
          </a:p>
          <a:p>
            <a:pPr marL="285750" indent="-285750">
              <a:defRPr/>
            </a:pPr>
            <a:r>
              <a:rPr lang="en-US" sz="1800" dirty="0">
                <a:solidFill>
                  <a:schemeClr val="bg1"/>
                </a:solidFill>
                <a:latin typeface="Arial"/>
                <a:ea typeface="Microsoft JhengHei"/>
                <a:cs typeface="Calibri" panose="020F0502020204030204" pitchFamily="34" charset="0"/>
              </a:rPr>
              <a:t>The new Dutch-Belgian tax treaty does not contain a working from home rule. </a:t>
            </a:r>
          </a:p>
          <a:p>
            <a:pPr marL="285750" indent="-285750">
              <a:defRPr/>
            </a:pPr>
            <a:r>
              <a:rPr lang="en-US" sz="1800" dirty="0">
                <a:solidFill>
                  <a:schemeClr val="bg1"/>
                </a:solidFill>
                <a:latin typeface="Arial"/>
                <a:ea typeface="Microsoft JhengHei"/>
                <a:cs typeface="Calibri" panose="020F0502020204030204" pitchFamily="34" charset="0"/>
              </a:rPr>
              <a:t>The employer and employees are confronted with increased (tax and social security) regulatory and administrative burden if the employer allows his cross border employees to work from home </a:t>
            </a:r>
          </a:p>
          <a:p>
            <a:pPr defTabSz="374400">
              <a:lnSpc>
                <a:spcPct val="100000"/>
              </a:lnSpc>
              <a:spcBef>
                <a:spcPts val="0"/>
              </a:spcBef>
              <a:spcAft>
                <a:spcPts val="600"/>
              </a:spcAft>
              <a:buFont typeface="Arial" panose="020B0604020202020204" pitchFamily="34" charset="0"/>
              <a:buNone/>
              <a:defRPr/>
            </a:pPr>
            <a:endParaRPr lang="en-US" sz="1800" dirty="0">
              <a:solidFill>
                <a:schemeClr val="bg1"/>
              </a:solidFill>
              <a:latin typeface="Arial"/>
              <a:ea typeface="Microsoft JhengHei"/>
              <a:cs typeface="Calibri" panose="020F0502020204030204" pitchFamily="34" charset="0"/>
            </a:endParaRPr>
          </a:p>
          <a:p>
            <a:pPr defTabSz="374400">
              <a:lnSpc>
                <a:spcPct val="100000"/>
              </a:lnSpc>
              <a:spcBef>
                <a:spcPts val="0"/>
              </a:spcBef>
              <a:spcAft>
                <a:spcPts val="600"/>
              </a:spcAft>
              <a:buFont typeface="Arial" panose="020B0604020202020204" pitchFamily="34" charset="0"/>
              <a:buNone/>
              <a:defRPr/>
            </a:pPr>
            <a:r>
              <a:rPr lang="en-US" sz="1800" dirty="0">
                <a:solidFill>
                  <a:schemeClr val="bg1"/>
                </a:solidFill>
                <a:latin typeface="Arial"/>
                <a:ea typeface="Microsoft JhengHei"/>
                <a:cs typeface="Calibri" panose="020F0502020204030204" pitchFamily="34" charset="0"/>
              </a:rPr>
              <a:t>Therefore:</a:t>
            </a:r>
          </a:p>
          <a:p>
            <a:pPr defTabSz="374400">
              <a:lnSpc>
                <a:spcPct val="100000"/>
              </a:lnSpc>
              <a:spcBef>
                <a:spcPts val="0"/>
              </a:spcBef>
              <a:spcAft>
                <a:spcPts val="600"/>
              </a:spcAft>
              <a:buFont typeface="Arial" panose="020B0604020202020204" pitchFamily="34" charset="0"/>
              <a:buNone/>
              <a:defRPr/>
            </a:pPr>
            <a:r>
              <a:rPr lang="en-US" sz="1800" dirty="0">
                <a:solidFill>
                  <a:schemeClr val="bg1"/>
                </a:solidFill>
                <a:latin typeface="Arial"/>
                <a:ea typeface="Microsoft JhengHei"/>
                <a:cs typeface="Calibri" panose="020F0502020204030204" pitchFamily="34" charset="0"/>
              </a:rPr>
              <a:t>A cross border worker should also be allowed to work from home without shifting the right of taxation to the state of residence (where possible)</a:t>
            </a:r>
          </a:p>
          <a:p>
            <a:pPr defTabSz="374400">
              <a:lnSpc>
                <a:spcPct val="100000"/>
              </a:lnSpc>
              <a:spcBef>
                <a:spcPts val="0"/>
              </a:spcBef>
              <a:spcAft>
                <a:spcPts val="600"/>
              </a:spcAft>
              <a:buFont typeface="Arial" panose="020B0604020202020204" pitchFamily="34" charset="0"/>
              <a:buNone/>
              <a:defRPr/>
            </a:pPr>
            <a:endParaRPr lang="en-US" sz="1800" dirty="0">
              <a:solidFill>
                <a:schemeClr val="bg1"/>
              </a:solidFill>
              <a:latin typeface="Arial"/>
              <a:ea typeface="Microsoft JhengHei"/>
              <a:cs typeface="Calibri" panose="020F0502020204030204" pitchFamily="34" charset="0"/>
            </a:endParaRPr>
          </a:p>
          <a:p>
            <a:pPr defTabSz="374400">
              <a:lnSpc>
                <a:spcPct val="100000"/>
              </a:lnSpc>
              <a:spcBef>
                <a:spcPts val="0"/>
              </a:spcBef>
              <a:spcAft>
                <a:spcPts val="600"/>
              </a:spcAft>
              <a:buFont typeface="Arial" panose="020B0604020202020204" pitchFamily="34" charset="0"/>
              <a:buNone/>
              <a:defRPr/>
            </a:pPr>
            <a:r>
              <a:rPr lang="en-US" sz="1800" dirty="0">
                <a:solidFill>
                  <a:schemeClr val="bg1"/>
                </a:solidFill>
                <a:latin typeface="Arial"/>
                <a:ea typeface="Microsoft JhengHei"/>
                <a:cs typeface="Calibri" panose="020F0502020204030204" pitchFamily="34" charset="0"/>
              </a:rPr>
              <a:t>Agree or disagree? </a:t>
            </a:r>
          </a:p>
          <a:p>
            <a:pPr defTabSz="374400">
              <a:lnSpc>
                <a:spcPct val="100000"/>
              </a:lnSpc>
              <a:spcBef>
                <a:spcPts val="0"/>
              </a:spcBef>
              <a:spcAft>
                <a:spcPts val="600"/>
              </a:spcAft>
              <a:buFont typeface="Arial" panose="020B0604020202020204" pitchFamily="34" charset="0"/>
              <a:buNone/>
              <a:defRPr/>
            </a:pPr>
            <a:r>
              <a:rPr lang="en-US" sz="1800" dirty="0">
                <a:solidFill>
                  <a:schemeClr val="bg1"/>
                </a:solidFill>
                <a:latin typeface="Arial" panose="020B0604020202020204" pitchFamily="34" charset="0"/>
                <a:ea typeface="Microsoft JhengHei"/>
                <a:cs typeface="Arial" panose="020B0604020202020204" pitchFamily="34" charset="0"/>
              </a:rPr>
              <a:t>For what percentage</a:t>
            </a:r>
            <a:r>
              <a:rPr lang="en-US" sz="1800" dirty="0">
                <a:solidFill>
                  <a:schemeClr val="bg1"/>
                </a:solidFill>
                <a:latin typeface="Arial"/>
                <a:ea typeface="Microsoft JhengHei"/>
                <a:cs typeface="Calibri" panose="020F0502020204030204" pitchFamily="34" charset="0"/>
              </a:rPr>
              <a:t>?</a:t>
            </a:r>
          </a:p>
          <a:p>
            <a:pPr defTabSz="374400">
              <a:lnSpc>
                <a:spcPct val="100000"/>
              </a:lnSpc>
              <a:spcBef>
                <a:spcPts val="0"/>
              </a:spcBef>
              <a:spcAft>
                <a:spcPts val="600"/>
              </a:spcAft>
              <a:buFont typeface="Arial" panose="020B0604020202020204" pitchFamily="34" charset="0"/>
              <a:buNone/>
              <a:defRPr/>
            </a:pPr>
            <a:br>
              <a:rPr lang="en-US" sz="1600" dirty="0"/>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endParaRPr lang="en-US" dirty="0">
              <a:latin typeface="Arial" panose="020B0604020202020204" pitchFamily="34" charset="0"/>
              <a:cs typeface="Arial" panose="020B0604020202020204" pitchFamily="34" charset="0"/>
            </a:endParaRPr>
          </a:p>
          <a:p>
            <a:pPr marL="285750" indent="-285750"/>
            <a:endParaRPr 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39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7B698-583A-1108-4AAA-AAF4DD4B0D9D}"/>
              </a:ext>
            </a:extLst>
          </p:cNvPr>
          <p:cNvSpPr>
            <a:spLocks noGrp="1"/>
          </p:cNvSpPr>
          <p:nvPr>
            <p:ph type="title"/>
          </p:nvPr>
        </p:nvSpPr>
        <p:spPr/>
        <p:txBody>
          <a:bodyPr>
            <a:normAutofit/>
          </a:bodyPr>
          <a:lstStyle/>
          <a:p>
            <a:r>
              <a:rPr lang="en-US" sz="6400" dirty="0">
                <a:latin typeface="+mn-lt"/>
              </a:rPr>
              <a:t>The pension article</a:t>
            </a:r>
            <a:endParaRPr lang="nl-NL" sz="64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D26B803-38B4-14C7-7256-DF920404025A}"/>
              </a:ext>
            </a:extLst>
          </p:cNvPr>
          <p:cNvSpPr txBox="1">
            <a:spLocks/>
          </p:cNvSpPr>
          <p:nvPr/>
        </p:nvSpPr>
        <p:spPr>
          <a:xfrm>
            <a:off x="735530" y="2887466"/>
            <a:ext cx="11456471"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rgbClr val="0F1272"/>
                </a:solidFill>
                <a:latin typeface="Amasis MT Pro" panose="02040604050005020304" pitchFamily="18" charset="77"/>
                <a:ea typeface="+mj-ea"/>
                <a:cs typeface="+mj-cs"/>
              </a:defRPr>
            </a:lvl1pPr>
          </a:lstStyle>
          <a:p>
            <a:pPr defTabSz="914377">
              <a:lnSpc>
                <a:spcPts val="5333"/>
              </a:lnSpc>
            </a:pPr>
            <a:endParaRPr lang="en-US" sz="5333" dirty="0">
              <a:solidFill>
                <a:prstClr val="white"/>
              </a:solidFill>
            </a:endParaRPr>
          </a:p>
        </p:txBody>
      </p:sp>
      <p:sp>
        <p:nvSpPr>
          <p:cNvPr id="6" name="Content Placeholder 5">
            <a:extLst>
              <a:ext uri="{FF2B5EF4-FFF2-40B4-BE49-F238E27FC236}">
                <a16:creationId xmlns:a16="http://schemas.microsoft.com/office/drawing/2014/main" id="{4E22D9D9-49C6-DB94-BDC5-3F52751B74DA}"/>
              </a:ext>
            </a:extLst>
          </p:cNvPr>
          <p:cNvSpPr>
            <a:spLocks noGrp="1"/>
          </p:cNvSpPr>
          <p:nvPr>
            <p:ph idx="1"/>
          </p:nvPr>
        </p:nvSpPr>
        <p:spPr/>
        <p:txBody>
          <a:bodyPr/>
          <a:lstStyle/>
          <a:p>
            <a:r>
              <a:rPr lang="en-US" i="1" dirty="0"/>
              <a:t>Tax treaty policy perspectives from the Netherlands &amp; Belgium</a:t>
            </a:r>
          </a:p>
        </p:txBody>
      </p:sp>
    </p:spTree>
    <p:extLst>
      <p:ext uri="{BB962C8B-B14F-4D97-AF65-F5344CB8AC3E}">
        <p14:creationId xmlns:p14="http://schemas.microsoft.com/office/powerpoint/2010/main" val="3695372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rPr>
              <a:t>The pension article in a nutshell</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8"/>
            <a:ext cx="8658925" cy="4351339"/>
          </a:xfrm>
        </p:spPr>
        <p:txBody>
          <a:bodyPr>
            <a:normAutofit lnSpcReduction="10000"/>
          </a:bodyPr>
          <a:lstStyle/>
          <a:p>
            <a:endParaRPr lang="en-US" sz="1800" dirty="0">
              <a:effectLst>
                <a:outerShdw blurRad="38100" dist="38100" dir="2700000" algn="tl">
                  <a:srgbClr val="000000">
                    <a:alpha val="43137"/>
                  </a:srgbClr>
                </a:outerShdw>
              </a:effectLst>
              <a:latin typeface="Bahnschrift SemiLight" panose="020B0502040204020203" pitchFamily="34" charset="0"/>
            </a:endParaRPr>
          </a:p>
          <a:p>
            <a:r>
              <a:rPr lang="en-US" sz="1800" dirty="0">
                <a:effectLst>
                  <a:outerShdw blurRad="38100" dist="38100" dir="2700000" algn="tl">
                    <a:srgbClr val="000000">
                      <a:alpha val="43137"/>
                    </a:srgbClr>
                  </a:outerShdw>
                </a:effectLst>
                <a:latin typeface="Bahnschrift SemiLight" panose="020B0502040204020203" pitchFamily="34" charset="0"/>
              </a:rPr>
              <a:t>Article 16 DTA NL-BE 2023 = Article 18 DTA NL-BE 2001</a:t>
            </a:r>
          </a:p>
          <a:p>
            <a:endParaRPr lang="en-US" sz="1800" dirty="0">
              <a:effectLst>
                <a:outerShdw blurRad="38100" dist="38100" dir="2700000" algn="tl">
                  <a:srgbClr val="000000">
                    <a:alpha val="43137"/>
                  </a:srgbClr>
                </a:outerShdw>
              </a:effectLst>
              <a:latin typeface="Bahnschrift SemiLight" panose="020B0502040204020203" pitchFamily="34" charset="0"/>
            </a:endParaRPr>
          </a:p>
          <a:p>
            <a:r>
              <a:rPr lang="en-US" sz="1800" b="1" dirty="0">
                <a:effectLst>
                  <a:outerShdw blurRad="38100" dist="38100" dir="2700000" algn="tl">
                    <a:srgbClr val="000000">
                      <a:alpha val="43137"/>
                    </a:srgbClr>
                  </a:outerShdw>
                </a:effectLst>
                <a:latin typeface="Bahnschrift SemiLight" panose="020B0502040204020203" pitchFamily="34" charset="0"/>
              </a:rPr>
              <a:t>Starting point</a:t>
            </a:r>
            <a:r>
              <a:rPr lang="en-US" sz="1800" dirty="0">
                <a:effectLst>
                  <a:outerShdw blurRad="38100" dist="38100" dir="2700000" algn="tl">
                    <a:srgbClr val="000000">
                      <a:alpha val="43137"/>
                    </a:srgbClr>
                  </a:outerShdw>
                </a:effectLst>
                <a:latin typeface="Bahnschrift SemiLight" panose="020B0502040204020203" pitchFamily="34" charset="0"/>
              </a:rPr>
              <a:t>: taxation in the </a:t>
            </a:r>
            <a:r>
              <a:rPr lang="en-US" sz="1800" b="1" u="sng" dirty="0">
                <a:effectLst>
                  <a:outerShdw blurRad="38100" dist="38100" dir="2700000" algn="tl">
                    <a:srgbClr val="000000">
                      <a:alpha val="43137"/>
                    </a:srgbClr>
                  </a:outerShdw>
                </a:effectLst>
                <a:latin typeface="Bahnschrift SemiLight" panose="020B0502040204020203" pitchFamily="34" charset="0"/>
              </a:rPr>
              <a:t>state of residence</a:t>
            </a:r>
            <a:r>
              <a:rPr lang="en-US" sz="1800" b="1" dirty="0">
                <a:effectLst>
                  <a:outerShdw blurRad="38100" dist="38100" dir="2700000" algn="tl">
                    <a:srgbClr val="000000">
                      <a:alpha val="43137"/>
                    </a:srgbClr>
                  </a:outerShdw>
                </a:effectLst>
                <a:latin typeface="Bahnschrift SemiLight" panose="020B0502040204020203" pitchFamily="34" charset="0"/>
              </a:rPr>
              <a:t>.</a:t>
            </a:r>
          </a:p>
          <a:p>
            <a:endParaRPr lang="en-US" sz="1800" b="1" dirty="0">
              <a:effectLst>
                <a:outerShdw blurRad="38100" dist="38100" dir="2700000" algn="tl">
                  <a:srgbClr val="000000">
                    <a:alpha val="43137"/>
                  </a:srgbClr>
                </a:outerShdw>
              </a:effectLst>
              <a:latin typeface="Bahnschrift SemiLight" panose="020B0502040204020203" pitchFamily="34" charset="0"/>
            </a:endParaRPr>
          </a:p>
          <a:p>
            <a:r>
              <a:rPr lang="en-US" sz="1800" dirty="0">
                <a:effectLst>
                  <a:outerShdw blurRad="38100" dist="38100" dir="2700000" algn="tl">
                    <a:srgbClr val="000000">
                      <a:alpha val="43137"/>
                    </a:srgbClr>
                  </a:outerShdw>
                </a:effectLst>
                <a:latin typeface="Bahnschrift SemiLight" panose="020B0502040204020203" pitchFamily="34" charset="0"/>
              </a:rPr>
              <a:t>However, taxation in the </a:t>
            </a:r>
            <a:r>
              <a:rPr lang="en-US" sz="1800" b="1" u="sng" dirty="0">
                <a:effectLst>
                  <a:outerShdw blurRad="38100" dist="38100" dir="2700000" algn="tl">
                    <a:srgbClr val="000000">
                      <a:alpha val="43137"/>
                    </a:srgbClr>
                  </a:outerShdw>
                </a:effectLst>
                <a:latin typeface="Bahnschrift SemiLight" panose="020B0502040204020203" pitchFamily="34" charset="0"/>
              </a:rPr>
              <a:t>source state</a:t>
            </a:r>
            <a:r>
              <a:rPr lang="en-US" sz="1800" b="1" dirty="0">
                <a:effectLst>
                  <a:outerShdw blurRad="38100" dist="38100" dir="2700000" algn="tl">
                    <a:srgbClr val="000000">
                      <a:alpha val="43137"/>
                    </a:srgbClr>
                  </a:outerShdw>
                </a:effectLst>
                <a:latin typeface="Bahnschrift SemiLight" panose="020B0502040204020203" pitchFamily="34" charset="0"/>
              </a:rPr>
              <a:t> </a:t>
            </a:r>
            <a:r>
              <a:rPr lang="en-US" sz="1800" dirty="0">
                <a:effectLst>
                  <a:outerShdw blurRad="38100" dist="38100" dir="2700000" algn="tl">
                    <a:srgbClr val="000000">
                      <a:alpha val="43137"/>
                    </a:srgbClr>
                  </a:outerShdw>
                </a:effectLst>
                <a:latin typeface="Bahnschrift SemiLight" panose="020B0502040204020203" pitchFamily="34" charset="0"/>
              </a:rPr>
              <a:t>if:</a:t>
            </a:r>
          </a:p>
          <a:p>
            <a:endParaRPr lang="en-US" sz="1800" dirty="0">
              <a:effectLst>
                <a:outerShdw blurRad="38100" dist="38100" dir="2700000" algn="tl">
                  <a:srgbClr val="000000">
                    <a:alpha val="43137"/>
                  </a:srgbClr>
                </a:outerShdw>
              </a:effectLst>
              <a:latin typeface="Bahnschrift SemiLight" panose="020B0502040204020203" pitchFamily="34" charset="0"/>
            </a:endParaRPr>
          </a:p>
          <a:p>
            <a:pPr lvl="1"/>
            <a:r>
              <a:rPr lang="en-US" sz="1800" dirty="0">
                <a:effectLst>
                  <a:outerShdw blurRad="38100" dist="38100" dir="2700000" algn="tl">
                    <a:srgbClr val="000000">
                      <a:alpha val="43137"/>
                    </a:srgbClr>
                  </a:outerShdw>
                </a:effectLst>
              </a:rPr>
              <a:t>fiscally </a:t>
            </a:r>
            <a:r>
              <a:rPr lang="en-US" sz="1800" dirty="0">
                <a:effectLst>
                  <a:outerShdw blurRad="38100" dist="38100" dir="2700000" algn="tl">
                    <a:srgbClr val="000000">
                      <a:alpha val="43137"/>
                    </a:srgbClr>
                  </a:outerShdw>
                </a:effectLst>
                <a:latin typeface="Bahnschrift SemiLight" panose="020B0502040204020203" pitchFamily="34" charset="0"/>
              </a:rPr>
              <a:t>facilitated income provisions and/or social security benefits from one of the Contracting States exceeding € 25,000 per year...</a:t>
            </a:r>
          </a:p>
          <a:p>
            <a:pPr lvl="1"/>
            <a:endParaRPr lang="en-US" sz="1800" dirty="0">
              <a:effectLst>
                <a:outerShdw blurRad="38100" dist="38100" dir="2700000" algn="tl">
                  <a:srgbClr val="000000">
                    <a:alpha val="43137"/>
                  </a:srgbClr>
                </a:outerShdw>
              </a:effectLst>
              <a:latin typeface="Bahnschrift SemiLight" panose="020B0502040204020203" pitchFamily="34" charset="0"/>
            </a:endParaRPr>
          </a:p>
          <a:p>
            <a:pPr lvl="1"/>
            <a:r>
              <a:rPr lang="en-US" sz="1800">
                <a:effectLst>
                  <a:outerShdw blurRad="38100" dist="38100" dir="2700000" algn="tl">
                    <a:srgbClr val="000000">
                      <a:alpha val="43137"/>
                    </a:srgbClr>
                  </a:outerShdw>
                </a:effectLst>
                <a:latin typeface="Bahnschrift SemiLight" panose="020B0502040204020203" pitchFamily="34" charset="0"/>
              </a:rPr>
              <a:t>...are </a:t>
            </a:r>
            <a:r>
              <a:rPr lang="en-US" sz="1800" dirty="0">
                <a:effectLst>
                  <a:outerShdw blurRad="38100" dist="38100" dir="2700000" algn="tl">
                    <a:srgbClr val="000000">
                      <a:alpha val="43137"/>
                    </a:srgbClr>
                  </a:outerShdw>
                </a:effectLst>
                <a:latin typeface="Bahnschrift SemiLight" panose="020B0502040204020203" pitchFamily="34" charset="0"/>
              </a:rPr>
              <a:t>insufficiently taxed in the other Contracting State:</a:t>
            </a:r>
          </a:p>
          <a:p>
            <a:pPr lvl="2"/>
            <a:r>
              <a:rPr lang="en-US" sz="1800" dirty="0">
                <a:effectLst>
                  <a:outerShdw blurRad="38100" dist="38100" dir="2700000" algn="tl">
                    <a:srgbClr val="000000">
                      <a:alpha val="43137"/>
                    </a:srgbClr>
                  </a:outerShdw>
                </a:effectLst>
                <a:latin typeface="Bahnschrift SemiLight" panose="020B0502040204020203" pitchFamily="34" charset="0"/>
              </a:rPr>
              <a:t>not at the generally applicable tax rate for income derived from non-self-employed professions (employees), or </a:t>
            </a:r>
          </a:p>
          <a:p>
            <a:pPr lvl="2"/>
            <a:r>
              <a:rPr lang="en-US" sz="1800" dirty="0">
                <a:effectLst>
                  <a:outerShdw blurRad="38100" dist="38100" dir="2700000" algn="tl">
                    <a:srgbClr val="000000">
                      <a:alpha val="43137"/>
                    </a:srgbClr>
                  </a:outerShdw>
                </a:effectLst>
                <a:latin typeface="Bahnschrift SemiLight" panose="020B0502040204020203" pitchFamily="34" charset="0"/>
              </a:rPr>
              <a:t>the gross amount of this income is taxed at that rate for less than 90 percent</a:t>
            </a:r>
          </a:p>
          <a:p>
            <a:pPr marL="0" indent="0">
              <a:spcBef>
                <a:spcPts val="400"/>
              </a:spcBef>
              <a:spcAft>
                <a:spcPts val="400"/>
              </a:spcAft>
              <a:buNone/>
              <a:tabLst>
                <a:tab pos="584185" algn="l"/>
              </a:tabLst>
            </a:pPr>
            <a:endParaRPr lang="en-US" sz="1333"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Tree>
    <p:extLst>
      <p:ext uri="{BB962C8B-B14F-4D97-AF65-F5344CB8AC3E}">
        <p14:creationId xmlns:p14="http://schemas.microsoft.com/office/powerpoint/2010/main" val="1252436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rPr>
              <a:t>Relevant policy perspectives</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8"/>
            <a:ext cx="8658925" cy="4351339"/>
          </a:xfrm>
        </p:spPr>
        <p:txBody>
          <a:bodyPr>
            <a:normAutofit/>
          </a:bodyPr>
          <a:lstStyle/>
          <a:p>
            <a:endParaRPr lang="en-US" sz="1800" dirty="0">
              <a:effectLst>
                <a:outerShdw blurRad="38100" dist="38100" dir="2700000" algn="tl">
                  <a:srgbClr val="000000">
                    <a:alpha val="43137"/>
                  </a:srgbClr>
                </a:outerShdw>
              </a:effectLst>
              <a:latin typeface="Bahnschrift SemiLight" panose="020B0502040204020203" pitchFamily="34" charset="0"/>
            </a:endParaRPr>
          </a:p>
          <a:p>
            <a:pPr marL="0" indent="0">
              <a:buNone/>
            </a:pPr>
            <a:r>
              <a:rPr lang="en-US" sz="1800" b="1" dirty="0">
                <a:effectLst>
                  <a:outerShdw blurRad="38100" dist="38100" dir="2700000" algn="tl">
                    <a:srgbClr val="000000">
                      <a:alpha val="43137"/>
                    </a:srgbClr>
                  </a:outerShdw>
                </a:effectLst>
              </a:rPr>
              <a:t>The Netherlands:</a:t>
            </a:r>
          </a:p>
          <a:p>
            <a:r>
              <a:rPr lang="en-US" sz="1800" dirty="0">
                <a:effectLst>
                  <a:outerShdw blurRad="38100" dist="38100" dir="2700000" algn="tl">
                    <a:srgbClr val="000000">
                      <a:alpha val="43137"/>
                    </a:srgbClr>
                  </a:outerShdw>
                </a:effectLst>
                <a:latin typeface="Bahnschrift SemiLight" panose="020B0502040204020203" pitchFamily="34" charset="0"/>
              </a:rPr>
              <a:t>Large 2</a:t>
            </a:r>
            <a:r>
              <a:rPr lang="en-US" sz="1800" baseline="30000" dirty="0">
                <a:effectLst>
                  <a:outerShdw blurRad="38100" dist="38100" dir="2700000" algn="tl">
                    <a:srgbClr val="000000">
                      <a:alpha val="43137"/>
                    </a:srgbClr>
                  </a:outerShdw>
                </a:effectLst>
                <a:latin typeface="Bahnschrift SemiLight" panose="020B0502040204020203" pitchFamily="34" charset="0"/>
              </a:rPr>
              <a:t>nd</a:t>
            </a:r>
            <a:r>
              <a:rPr lang="en-US" sz="1800" dirty="0">
                <a:effectLst>
                  <a:outerShdw blurRad="38100" dist="38100" dir="2700000" algn="tl">
                    <a:srgbClr val="000000">
                      <a:alpha val="43137"/>
                    </a:srgbClr>
                  </a:outerShdw>
                </a:effectLst>
                <a:latin typeface="Bahnschrift SemiLight" panose="020B0502040204020203" pitchFamily="34" charset="0"/>
              </a:rPr>
              <a:t> pillar (</a:t>
            </a:r>
            <a:r>
              <a:rPr lang="en-US" sz="1800" dirty="0">
                <a:latin typeface="Bahnschrift SemiLight" panose="020B0502040204020203" pitchFamily="34" charset="0"/>
              </a:rPr>
              <a:t>taxation: EET</a:t>
            </a:r>
            <a:r>
              <a:rPr lang="en-US" sz="1800" dirty="0"/>
              <a:t>-system</a:t>
            </a:r>
            <a:r>
              <a:rPr lang="en-US" sz="1800" dirty="0">
                <a:effectLst>
                  <a:outerShdw blurRad="38100" dist="38100" dir="2700000" algn="tl">
                    <a:srgbClr val="000000">
                      <a:alpha val="43137"/>
                    </a:srgbClr>
                  </a:outerShdw>
                </a:effectLst>
                <a:latin typeface="Bahnschrift SemiLight" panose="020B0502040204020203" pitchFamily="34" charset="0"/>
              </a:rPr>
              <a:t>)</a:t>
            </a:r>
          </a:p>
          <a:p>
            <a:r>
              <a:rPr lang="en-US" sz="1800" dirty="0">
                <a:effectLst>
                  <a:outerShdw blurRad="38100" dist="38100" dir="2700000" algn="tl">
                    <a:srgbClr val="000000">
                      <a:alpha val="43137"/>
                    </a:srgbClr>
                  </a:outerShdw>
                </a:effectLst>
              </a:rPr>
              <a:t>Tax treaty policy: source taxation (Notitie Fiscaal Vedragsbeleid 2011 &amp; 2020)</a:t>
            </a:r>
          </a:p>
          <a:p>
            <a:r>
              <a:rPr lang="en-US" sz="1800" dirty="0">
                <a:effectLst>
                  <a:outerShdw blurRad="38100" dist="38100" dir="2700000" algn="tl">
                    <a:srgbClr val="000000">
                      <a:alpha val="43137"/>
                    </a:srgbClr>
                  </a:outerShdw>
                </a:effectLst>
              </a:rPr>
              <a:t>Belgian jurisprudence: uncertainty regarding Belgian taxation?</a:t>
            </a:r>
          </a:p>
          <a:p>
            <a:endParaRPr lang="en-US" sz="1800" b="1" dirty="0">
              <a:effectLst>
                <a:outerShdw blurRad="38100" dist="38100" dir="2700000" algn="tl">
                  <a:srgbClr val="000000">
                    <a:alpha val="43137"/>
                  </a:srgbClr>
                </a:outerShdw>
              </a:effectLst>
              <a:latin typeface="Bahnschrift SemiLight" panose="020B0502040204020203" pitchFamily="34" charset="0"/>
            </a:endParaRPr>
          </a:p>
          <a:p>
            <a:pPr marL="0" indent="0">
              <a:buNone/>
            </a:pPr>
            <a:r>
              <a:rPr lang="en-US" sz="1800" b="1" dirty="0">
                <a:effectLst>
                  <a:outerShdw blurRad="38100" dist="38100" dir="2700000" algn="tl">
                    <a:srgbClr val="000000">
                      <a:alpha val="43137"/>
                    </a:srgbClr>
                  </a:outerShdw>
                </a:effectLst>
              </a:rPr>
              <a:t>Belgium:</a:t>
            </a:r>
          </a:p>
          <a:p>
            <a:r>
              <a:rPr lang="nl-NL" sz="1800" dirty="0"/>
              <a:t>BE residents that work in NL &gt; NL residents that work in BE</a:t>
            </a:r>
            <a:br>
              <a:rPr lang="nl-NL" sz="1800" dirty="0"/>
            </a:br>
            <a:r>
              <a:rPr lang="nl-NL" sz="1800" dirty="0"/>
              <a:t>(more NL pension paid out in BE </a:t>
            </a:r>
            <a:r>
              <a:rPr lang="nl-NL" sz="1800" dirty="0" err="1"/>
              <a:t>than</a:t>
            </a:r>
            <a:r>
              <a:rPr lang="nl-NL" sz="1800" dirty="0"/>
              <a:t> BE pension paid out in NL)</a:t>
            </a:r>
          </a:p>
          <a:p>
            <a:r>
              <a:rPr lang="nl-NL" sz="1800" dirty="0">
                <a:effectLst>
                  <a:outerShdw blurRad="38100" dist="38100" dir="2700000" algn="tl">
                    <a:srgbClr val="000000">
                      <a:alpha val="43137"/>
                    </a:srgbClr>
                  </a:outerShdw>
                </a:effectLst>
                <a:latin typeface="Bahnschrift SemiLight" panose="020B0502040204020203" pitchFamily="34" charset="0"/>
              </a:rPr>
              <a:t>Change in pension </a:t>
            </a:r>
            <a:r>
              <a:rPr lang="nl-NL" sz="1800" dirty="0" err="1">
                <a:effectLst>
                  <a:outerShdw blurRad="38100" dist="38100" dir="2700000" algn="tl">
                    <a:srgbClr val="000000">
                      <a:alpha val="43137"/>
                    </a:srgbClr>
                  </a:outerShdw>
                </a:effectLst>
                <a:latin typeface="Bahnschrift SemiLight" panose="020B0502040204020203" pitchFamily="34" charset="0"/>
              </a:rPr>
              <a:t>art</a:t>
            </a:r>
            <a:r>
              <a:rPr lang="nl-NL" sz="1800" dirty="0" err="1">
                <a:effectLst>
                  <a:outerShdw blurRad="38100" dist="38100" dir="2700000" algn="tl">
                    <a:srgbClr val="000000">
                      <a:alpha val="43137"/>
                    </a:srgbClr>
                  </a:outerShdw>
                </a:effectLst>
              </a:rPr>
              <a:t>icle</a:t>
            </a:r>
            <a:r>
              <a:rPr lang="nl-NL" sz="1800" dirty="0">
                <a:effectLst>
                  <a:outerShdw blurRad="38100" dist="38100" dir="2700000" algn="tl">
                    <a:srgbClr val="000000">
                      <a:alpha val="43137"/>
                    </a:srgbClr>
                  </a:outerShdw>
                </a:effectLst>
              </a:rPr>
              <a:t>: </a:t>
            </a:r>
            <a:r>
              <a:rPr lang="nl-NL" sz="1800" dirty="0" err="1">
                <a:effectLst>
                  <a:outerShdw blurRad="38100" dist="38100" dir="2700000" algn="tl">
                    <a:srgbClr val="000000">
                      <a:alpha val="43137"/>
                    </a:srgbClr>
                  </a:outerShdw>
                </a:effectLst>
              </a:rPr>
              <a:t>budgetary</a:t>
            </a:r>
            <a:r>
              <a:rPr lang="nl-NL" sz="1800" dirty="0">
                <a:effectLst>
                  <a:outerShdw blurRad="38100" dist="38100" dir="2700000" algn="tl">
                    <a:srgbClr val="000000">
                      <a:alpha val="43137"/>
                    </a:srgbClr>
                  </a:outerShdw>
                </a:effectLst>
              </a:rPr>
              <a:t> impact </a:t>
            </a:r>
          </a:p>
          <a:p>
            <a:r>
              <a:rPr lang="nl-NL" sz="1800" dirty="0">
                <a:effectLst>
                  <a:outerShdw blurRad="38100" dist="38100" dir="2700000" algn="tl">
                    <a:srgbClr val="000000">
                      <a:alpha val="43137"/>
                    </a:srgbClr>
                  </a:outerShdw>
                </a:effectLst>
                <a:latin typeface="Bahnschrift SemiLight" panose="020B0502040204020203" pitchFamily="34" charset="0"/>
              </a:rPr>
              <a:t>Legislation 2022: no doubt</a:t>
            </a:r>
            <a:r>
              <a:rPr lang="nl-NL" sz="1800" dirty="0">
                <a:effectLst>
                  <a:outerShdw blurRad="38100" dist="38100" dir="2700000" algn="tl">
                    <a:srgbClr val="000000">
                      <a:alpha val="43137"/>
                    </a:srgbClr>
                  </a:outerShdw>
                </a:effectLst>
              </a:rPr>
              <a:t>s regarding </a:t>
            </a:r>
            <a:r>
              <a:rPr lang="nl-NL" sz="1800" dirty="0" err="1">
                <a:effectLst>
                  <a:outerShdw blurRad="38100" dist="38100" dir="2700000" algn="tl">
                    <a:srgbClr val="000000">
                      <a:alpha val="43137"/>
                    </a:srgbClr>
                  </a:outerShdw>
                </a:effectLst>
                <a:latin typeface="Bahnschrift SemiLight" panose="020B0502040204020203" pitchFamily="34" charset="0"/>
              </a:rPr>
              <a:t>Belgian</a:t>
            </a:r>
            <a:r>
              <a:rPr lang="nl-NL" sz="1800" dirty="0">
                <a:effectLst>
                  <a:outerShdw blurRad="38100" dist="38100" dir="2700000" algn="tl">
                    <a:srgbClr val="000000">
                      <a:alpha val="43137"/>
                    </a:srgbClr>
                  </a:outerShdw>
                </a:effectLst>
                <a:latin typeface="Bahnschrift SemiLight" panose="020B0502040204020203" pitchFamily="34" charset="0"/>
              </a:rPr>
              <a:t> taxation</a:t>
            </a:r>
          </a:p>
          <a:p>
            <a:r>
              <a:rPr lang="nl-NL" sz="1800" dirty="0" err="1">
                <a:effectLst>
                  <a:outerShdw blurRad="38100" dist="38100" dir="2700000" algn="tl">
                    <a:srgbClr val="000000">
                      <a:alpha val="43137"/>
                    </a:srgbClr>
                  </a:outerShdw>
                </a:effectLst>
              </a:rPr>
              <a:t>Constitutional</a:t>
            </a:r>
            <a:r>
              <a:rPr lang="nl-NL" sz="1800" dirty="0">
                <a:effectLst>
                  <a:outerShdw blurRad="38100" dist="38100" dir="2700000" algn="tl">
                    <a:srgbClr val="000000">
                      <a:alpha val="43137"/>
                    </a:srgbClr>
                  </a:outerShdw>
                </a:effectLst>
              </a:rPr>
              <a:t> Court </a:t>
            </a:r>
            <a:r>
              <a:rPr lang="nl-NL" sz="1800" dirty="0" err="1">
                <a:effectLst>
                  <a:outerShdw blurRad="38100" dist="38100" dir="2700000" algn="tl">
                    <a:srgbClr val="000000">
                      <a:alpha val="43137"/>
                    </a:srgbClr>
                  </a:outerShdw>
                </a:effectLst>
              </a:rPr>
              <a:t>judgment</a:t>
            </a:r>
            <a:endParaRPr lang="en-US" sz="1800" dirty="0">
              <a:effectLst>
                <a:outerShdw blurRad="38100" dist="38100" dir="2700000" algn="tl">
                  <a:srgbClr val="000000">
                    <a:alpha val="43137"/>
                  </a:srgbClr>
                </a:outerShdw>
              </a:effectLst>
              <a:latin typeface="Bahnschrift SemiLight" panose="020B0502040204020203"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Tree>
    <p:extLst>
      <p:ext uri="{BB962C8B-B14F-4D97-AF65-F5344CB8AC3E}">
        <p14:creationId xmlns:p14="http://schemas.microsoft.com/office/powerpoint/2010/main" val="2159793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rPr>
              <a:t>Providing clarity</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8"/>
            <a:ext cx="8658925" cy="4351339"/>
          </a:xfrm>
        </p:spPr>
        <p:txBody>
          <a:bodyPr>
            <a:normAutofit/>
          </a:bodyPr>
          <a:lstStyle/>
          <a:p>
            <a:endParaRPr lang="en-US" sz="1800" dirty="0">
              <a:effectLst>
                <a:outerShdw blurRad="38100" dist="38100" dir="2700000" algn="tl">
                  <a:srgbClr val="000000">
                    <a:alpha val="43137"/>
                  </a:srgbClr>
                </a:outerShdw>
              </a:effectLst>
              <a:latin typeface="Bahnschrift SemiLight" panose="020B0502040204020203" pitchFamily="34" charset="0"/>
            </a:endParaRPr>
          </a:p>
          <a:p>
            <a:pPr>
              <a:spcBef>
                <a:spcPts val="400"/>
              </a:spcBef>
              <a:spcAft>
                <a:spcPts val="400"/>
              </a:spcAft>
              <a:tabLst>
                <a:tab pos="584185" algn="l"/>
              </a:tabLst>
            </a:pPr>
            <a:r>
              <a:rPr lang="en-US" sz="2000" b="1" dirty="0">
                <a:cs typeface="Calibri" panose="020F0502020204030204" pitchFamily="34" charset="0"/>
              </a:rPr>
              <a:t>Joint explanatory statement (“Gezamenlijke toelichting”)</a:t>
            </a:r>
          </a:p>
          <a:p>
            <a:pPr>
              <a:spcBef>
                <a:spcPts val="400"/>
              </a:spcBef>
              <a:spcAft>
                <a:spcPts val="400"/>
              </a:spcAft>
              <a:tabLst>
                <a:tab pos="584185" algn="l"/>
              </a:tabLst>
            </a:pPr>
            <a:endParaRPr lang="en-US" sz="2000" b="1" dirty="0">
              <a:cs typeface="Calibri" panose="020F0502020204030204" pitchFamily="34" charset="0"/>
            </a:endParaRPr>
          </a:p>
          <a:p>
            <a:pPr>
              <a:spcBef>
                <a:spcPts val="400"/>
              </a:spcBef>
              <a:spcAft>
                <a:spcPts val="400"/>
              </a:spcAft>
              <a:tabLst>
                <a:tab pos="584185" algn="l"/>
              </a:tabLst>
            </a:pPr>
            <a:r>
              <a:rPr lang="en-US" sz="2000" b="1" dirty="0">
                <a:cs typeface="Calibri" panose="020F0502020204030204" pitchFamily="34" charset="0"/>
              </a:rPr>
              <a:t>Art. 31(3) Vienna Convention on the Law of Treaties</a:t>
            </a:r>
          </a:p>
          <a:p>
            <a:pPr>
              <a:spcBef>
                <a:spcPts val="400"/>
              </a:spcBef>
              <a:spcAft>
                <a:spcPts val="400"/>
              </a:spcAft>
              <a:tabLst>
                <a:tab pos="584185" algn="l"/>
              </a:tabLst>
            </a:pPr>
            <a:endParaRPr lang="en-US" sz="2000" b="1" dirty="0">
              <a:cs typeface="Calibri" panose="020F0502020204030204" pitchFamily="34" charset="0"/>
            </a:endParaRPr>
          </a:p>
          <a:p>
            <a:pPr>
              <a:spcBef>
                <a:spcPts val="400"/>
              </a:spcBef>
              <a:spcAft>
                <a:spcPts val="400"/>
              </a:spcAft>
              <a:tabLst>
                <a:tab pos="584185" algn="l"/>
              </a:tabLst>
            </a:pPr>
            <a:r>
              <a:rPr lang="en-US" sz="2000" b="1" dirty="0">
                <a:cs typeface="Calibri" panose="020F0502020204030204" pitchFamily="34" charset="0"/>
              </a:rPr>
              <a:t>Explanation, </a:t>
            </a:r>
            <a:r>
              <a:rPr lang="en-US" sz="2000" b="1">
                <a:cs typeface="Calibri" panose="020F0502020204030204" pitchFamily="34" charset="0"/>
              </a:rPr>
              <a:t>including examples</a:t>
            </a:r>
            <a:endParaRPr lang="en-US" sz="2000" b="1" dirty="0">
              <a:cs typeface="Calibri" panose="020F0502020204030204" pitchFamily="34" charset="0"/>
            </a:endParaRPr>
          </a:p>
          <a:p>
            <a:pPr marL="0" indent="0">
              <a:spcBef>
                <a:spcPts val="400"/>
              </a:spcBef>
              <a:spcAft>
                <a:spcPts val="400"/>
              </a:spcAft>
              <a:buNone/>
              <a:tabLst>
                <a:tab pos="584185" algn="l"/>
              </a:tabLst>
            </a:pPr>
            <a:endParaRPr lang="en-US" sz="2000"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Tree>
    <p:extLst>
      <p:ext uri="{BB962C8B-B14F-4D97-AF65-F5344CB8AC3E}">
        <p14:creationId xmlns:p14="http://schemas.microsoft.com/office/powerpoint/2010/main" val="4179097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D5C6A24-1330-4DF5-91BB-4BC24A07ECE6}"/>
              </a:ext>
            </a:extLst>
          </p:cNvPr>
          <p:cNvSpPr txBox="1">
            <a:spLocks/>
          </p:cNvSpPr>
          <p:nvPr/>
        </p:nvSpPr>
        <p:spPr>
          <a:xfrm>
            <a:off x="938730" y="30906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defTabSz="914377">
              <a:lnSpc>
                <a:spcPts val="5333"/>
              </a:lnSpc>
            </a:pPr>
            <a:r>
              <a:rPr lang="en-US" sz="5333" dirty="0">
                <a:solidFill>
                  <a:prstClr val="white"/>
                </a:solidFill>
                <a:latin typeface="Calibri" panose="020F0502020204030204"/>
              </a:rPr>
              <a:t>Thank you </a:t>
            </a:r>
          </a:p>
        </p:txBody>
      </p:sp>
    </p:spTree>
    <p:extLst>
      <p:ext uri="{BB962C8B-B14F-4D97-AF65-F5344CB8AC3E}">
        <p14:creationId xmlns:p14="http://schemas.microsoft.com/office/powerpoint/2010/main" val="79374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AD63D-1AA8-DC18-B62D-08B02A4D8A6A}"/>
              </a:ext>
            </a:extLst>
          </p:cNvPr>
          <p:cNvSpPr>
            <a:spLocks noGrp="1"/>
          </p:cNvSpPr>
          <p:nvPr>
            <p:ph type="title"/>
          </p:nvPr>
        </p:nvSpPr>
        <p:spPr/>
        <p:txBody>
          <a:bodyPr/>
          <a:lstStyle/>
          <a:p>
            <a:r>
              <a:rPr lang="en-US" dirty="0"/>
              <a:t>Wealth Tax </a:t>
            </a:r>
          </a:p>
        </p:txBody>
      </p:sp>
    </p:spTree>
    <p:extLst>
      <p:ext uri="{BB962C8B-B14F-4D97-AF65-F5344CB8AC3E}">
        <p14:creationId xmlns:p14="http://schemas.microsoft.com/office/powerpoint/2010/main" val="201655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B803-38B4-14C7-7256-DF920404025A}"/>
              </a:ext>
            </a:extLst>
          </p:cNvPr>
          <p:cNvSpPr txBox="1">
            <a:spLocks/>
          </p:cNvSpPr>
          <p:nvPr/>
        </p:nvSpPr>
        <p:spPr>
          <a:xfrm>
            <a:off x="735530" y="2887466"/>
            <a:ext cx="11456471"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rgbClr val="0F1272"/>
                </a:solidFill>
                <a:latin typeface="Amasis MT Pro" panose="02040604050005020304" pitchFamily="18" charset="77"/>
                <a:ea typeface="+mj-ea"/>
                <a:cs typeface="+mj-cs"/>
              </a:defRPr>
            </a:lvl1pPr>
          </a:lstStyle>
          <a:p>
            <a:pPr defTabSz="914377">
              <a:lnSpc>
                <a:spcPts val="5333"/>
              </a:lnSpc>
            </a:pPr>
            <a:endParaRPr lang="en-US" sz="5333" dirty="0">
              <a:solidFill>
                <a:prstClr val="white"/>
              </a:solidFill>
            </a:endParaRPr>
          </a:p>
        </p:txBody>
      </p:sp>
      <p:sp>
        <p:nvSpPr>
          <p:cNvPr id="3" name="Title 2">
            <a:extLst>
              <a:ext uri="{FF2B5EF4-FFF2-40B4-BE49-F238E27FC236}">
                <a16:creationId xmlns:a16="http://schemas.microsoft.com/office/drawing/2014/main" id="{FD916981-F1E1-B08B-1E10-980F3C15692A}"/>
              </a:ext>
            </a:extLst>
          </p:cNvPr>
          <p:cNvSpPr>
            <a:spLocks noGrp="1"/>
          </p:cNvSpPr>
          <p:nvPr>
            <p:ph type="title"/>
          </p:nvPr>
        </p:nvSpPr>
        <p:spPr>
          <a:xfrm>
            <a:off x="1166866" y="1985545"/>
            <a:ext cx="10828618" cy="2886910"/>
          </a:xfrm>
        </p:spPr>
        <p:txBody>
          <a:bodyPr>
            <a:noAutofit/>
          </a:bodyPr>
          <a:lstStyle/>
          <a:p>
            <a:r>
              <a:rPr lang="en-US" sz="4800" dirty="0">
                <a:effectLst>
                  <a:outerShdw blurRad="38100" dist="38100" dir="2700000" algn="tl">
                    <a:srgbClr val="000000">
                      <a:alpha val="43137"/>
                    </a:srgbClr>
                  </a:outerShdw>
                </a:effectLst>
              </a:rPr>
              <a:t>Panel 2 - Understanding challenges and prospects for business with emphasis on PE presence</a:t>
            </a:r>
            <a:endParaRPr lang="nl-NL" sz="4800" dirty="0">
              <a:effectLst>
                <a:outerShdw blurRad="38100" dist="38100" dir="2700000" algn="tl">
                  <a:srgbClr val="000000">
                    <a:alpha val="43137"/>
                  </a:srgbClr>
                </a:outerShdw>
              </a:effectLst>
            </a:endParaRPr>
          </a:p>
        </p:txBody>
      </p:sp>
      <p:sp>
        <p:nvSpPr>
          <p:cNvPr id="4" name="Content Placeholder 5">
            <a:extLst>
              <a:ext uri="{FF2B5EF4-FFF2-40B4-BE49-F238E27FC236}">
                <a16:creationId xmlns:a16="http://schemas.microsoft.com/office/drawing/2014/main" id="{AF11FEA2-3B95-AD36-0234-CA892A817D49}"/>
              </a:ext>
            </a:extLst>
          </p:cNvPr>
          <p:cNvSpPr>
            <a:spLocks noGrp="1"/>
          </p:cNvSpPr>
          <p:nvPr>
            <p:ph idx="1"/>
          </p:nvPr>
        </p:nvSpPr>
        <p:spPr>
          <a:xfrm>
            <a:off x="264498" y="5355179"/>
            <a:ext cx="11039573" cy="1742137"/>
          </a:xfrm>
        </p:spPr>
        <p:txBody>
          <a:bodyPr/>
          <a:lstStyle/>
          <a:p>
            <a:r>
              <a:rPr lang="en-US" dirty="0"/>
              <a:t>Article 5 of the new bilateral tax treaty</a:t>
            </a:r>
          </a:p>
        </p:txBody>
      </p:sp>
    </p:spTree>
    <p:extLst>
      <p:ext uri="{BB962C8B-B14F-4D97-AF65-F5344CB8AC3E}">
        <p14:creationId xmlns:p14="http://schemas.microsoft.com/office/powerpoint/2010/main" val="80313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9228"/>
            <a:ext cx="11039572" cy="1325563"/>
          </a:xfrm>
        </p:spPr>
        <p:txBody>
          <a:bodyPr>
            <a:normAutofit/>
          </a:bodyPr>
          <a:lstStyle/>
          <a:p>
            <a:r>
              <a:rPr lang="en-US" sz="3733" dirty="0"/>
              <a:t>Article 5: Permanent establishment (“PE”)</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2163574"/>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black"/>
              </a:solidFill>
              <a:effectLst/>
              <a:uLnTx/>
              <a:uFillTx/>
              <a:latin typeface="Bahnschrift SemiLight" panose="020B0502040204020203" pitchFamily="34" charset="0"/>
            </a:endParaRPr>
          </a:p>
        </p:txBody>
      </p:sp>
      <p:sp>
        <p:nvSpPr>
          <p:cNvPr id="5" name="Rectangle 4">
            <a:extLst>
              <a:ext uri="{FF2B5EF4-FFF2-40B4-BE49-F238E27FC236}">
                <a16:creationId xmlns:a16="http://schemas.microsoft.com/office/drawing/2014/main" id="{4E8AA529-1DE2-25D1-3046-4206B99A6333}"/>
              </a:ext>
            </a:extLst>
          </p:cNvPr>
          <p:cNvSpPr/>
          <p:nvPr/>
        </p:nvSpPr>
        <p:spPr>
          <a:xfrm>
            <a:off x="735530" y="1843486"/>
            <a:ext cx="1609964" cy="10723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Fixed place of business PE</a:t>
            </a:r>
          </a:p>
        </p:txBody>
      </p:sp>
      <p:sp>
        <p:nvSpPr>
          <p:cNvPr id="8" name="Rectangle 7">
            <a:extLst>
              <a:ext uri="{FF2B5EF4-FFF2-40B4-BE49-F238E27FC236}">
                <a16:creationId xmlns:a16="http://schemas.microsoft.com/office/drawing/2014/main" id="{F3B8239E-C8D8-0AB8-A624-0E0FBF73438F}"/>
              </a:ext>
            </a:extLst>
          </p:cNvPr>
          <p:cNvSpPr/>
          <p:nvPr/>
        </p:nvSpPr>
        <p:spPr>
          <a:xfrm>
            <a:off x="3696667" y="1843486"/>
            <a:ext cx="4947158" cy="10723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Requirements: fixed place of business that is at the disposal of the foreign company and through which its business is wholly or partly carried on</a:t>
            </a:r>
            <a:endParaRPr lang="en-BE" sz="1600" dirty="0">
              <a:latin typeface="Bahnschrift SemiLight" panose="020B0502040204020203" pitchFamily="34" charset="0"/>
            </a:endParaRPr>
          </a:p>
        </p:txBody>
      </p:sp>
      <p:sp>
        <p:nvSpPr>
          <p:cNvPr id="9" name="Rectangle 8">
            <a:extLst>
              <a:ext uri="{FF2B5EF4-FFF2-40B4-BE49-F238E27FC236}">
                <a16:creationId xmlns:a16="http://schemas.microsoft.com/office/drawing/2014/main" id="{0E980C23-D44A-FF18-956E-F9627DB3BF1A}"/>
              </a:ext>
            </a:extLst>
          </p:cNvPr>
          <p:cNvSpPr/>
          <p:nvPr/>
        </p:nvSpPr>
        <p:spPr>
          <a:xfrm>
            <a:off x="2493984" y="1843485"/>
            <a:ext cx="1054193" cy="10723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Art. 5 §1</a:t>
            </a:r>
          </a:p>
        </p:txBody>
      </p:sp>
      <p:sp>
        <p:nvSpPr>
          <p:cNvPr id="13" name="Rectangle 12">
            <a:extLst>
              <a:ext uri="{FF2B5EF4-FFF2-40B4-BE49-F238E27FC236}">
                <a16:creationId xmlns:a16="http://schemas.microsoft.com/office/drawing/2014/main" id="{4991B19E-0135-3F4A-120E-22140AF486FB}"/>
              </a:ext>
            </a:extLst>
          </p:cNvPr>
          <p:cNvSpPr/>
          <p:nvPr/>
        </p:nvSpPr>
        <p:spPr>
          <a:xfrm>
            <a:off x="2493984" y="3023264"/>
            <a:ext cx="1054193"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Art. 5 §2</a:t>
            </a:r>
          </a:p>
        </p:txBody>
      </p:sp>
      <p:sp>
        <p:nvSpPr>
          <p:cNvPr id="14" name="Rectangle 13">
            <a:extLst>
              <a:ext uri="{FF2B5EF4-FFF2-40B4-BE49-F238E27FC236}">
                <a16:creationId xmlns:a16="http://schemas.microsoft.com/office/drawing/2014/main" id="{D957CB03-6012-A80C-9374-F09D359194E8}"/>
              </a:ext>
            </a:extLst>
          </p:cNvPr>
          <p:cNvSpPr/>
          <p:nvPr/>
        </p:nvSpPr>
        <p:spPr>
          <a:xfrm>
            <a:off x="735530" y="3023265"/>
            <a:ext cx="1609964"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Positive list</a:t>
            </a:r>
          </a:p>
        </p:txBody>
      </p:sp>
      <p:sp>
        <p:nvSpPr>
          <p:cNvPr id="15" name="Rectangle 14">
            <a:extLst>
              <a:ext uri="{FF2B5EF4-FFF2-40B4-BE49-F238E27FC236}">
                <a16:creationId xmlns:a16="http://schemas.microsoft.com/office/drawing/2014/main" id="{0773206A-4F8E-7CED-C91B-2B933E8CBFBB}"/>
              </a:ext>
            </a:extLst>
          </p:cNvPr>
          <p:cNvSpPr/>
          <p:nvPr/>
        </p:nvSpPr>
        <p:spPr>
          <a:xfrm>
            <a:off x="3696667" y="3023265"/>
            <a:ext cx="4947158"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Examples: a place of management, a branch, an office, a factory, a workshop, a mine, an oil or gas well, a quarry or any other place of extraction of natural resources</a:t>
            </a:r>
            <a:endParaRPr lang="en-BE" sz="1600" dirty="0">
              <a:latin typeface="Bahnschrift SemiLight" panose="020B0502040204020203" pitchFamily="34" charset="0"/>
            </a:endParaRPr>
          </a:p>
        </p:txBody>
      </p:sp>
      <p:sp>
        <p:nvSpPr>
          <p:cNvPr id="16" name="Rectangle 15">
            <a:extLst>
              <a:ext uri="{FF2B5EF4-FFF2-40B4-BE49-F238E27FC236}">
                <a16:creationId xmlns:a16="http://schemas.microsoft.com/office/drawing/2014/main" id="{78169D4A-E514-DE66-A737-77FB32C7677C}"/>
              </a:ext>
            </a:extLst>
          </p:cNvPr>
          <p:cNvSpPr/>
          <p:nvPr/>
        </p:nvSpPr>
        <p:spPr>
          <a:xfrm>
            <a:off x="2493984" y="4133854"/>
            <a:ext cx="1054193"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Art. 5 §3</a:t>
            </a:r>
          </a:p>
        </p:txBody>
      </p:sp>
      <p:sp>
        <p:nvSpPr>
          <p:cNvPr id="19" name="Rectangle 18">
            <a:extLst>
              <a:ext uri="{FF2B5EF4-FFF2-40B4-BE49-F238E27FC236}">
                <a16:creationId xmlns:a16="http://schemas.microsoft.com/office/drawing/2014/main" id="{B29FF52D-1C75-DE6E-A2D4-3EEFE1628D3F}"/>
              </a:ext>
            </a:extLst>
          </p:cNvPr>
          <p:cNvSpPr/>
          <p:nvPr/>
        </p:nvSpPr>
        <p:spPr>
          <a:xfrm>
            <a:off x="735530" y="4133855"/>
            <a:ext cx="1609964"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Construction PE</a:t>
            </a:r>
          </a:p>
        </p:txBody>
      </p:sp>
      <p:sp>
        <p:nvSpPr>
          <p:cNvPr id="20" name="Rectangle 19">
            <a:extLst>
              <a:ext uri="{FF2B5EF4-FFF2-40B4-BE49-F238E27FC236}">
                <a16:creationId xmlns:a16="http://schemas.microsoft.com/office/drawing/2014/main" id="{81E1C895-7013-7EC0-9BE0-1B00D415B6BF}"/>
              </a:ext>
            </a:extLst>
          </p:cNvPr>
          <p:cNvSpPr/>
          <p:nvPr/>
        </p:nvSpPr>
        <p:spPr>
          <a:xfrm>
            <a:off x="3696667" y="4133855"/>
            <a:ext cx="4947158"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Rule: a building site or construction or installation project constitutes a PE only if it lasts more than 12 months</a:t>
            </a:r>
            <a:endParaRPr lang="en-BE" sz="1600" dirty="0">
              <a:latin typeface="Bahnschrift SemiLight" panose="020B0502040204020203" pitchFamily="34" charset="0"/>
            </a:endParaRPr>
          </a:p>
        </p:txBody>
      </p:sp>
      <p:sp>
        <p:nvSpPr>
          <p:cNvPr id="3" name="Rectangle 2">
            <a:extLst>
              <a:ext uri="{FF2B5EF4-FFF2-40B4-BE49-F238E27FC236}">
                <a16:creationId xmlns:a16="http://schemas.microsoft.com/office/drawing/2014/main" id="{04475DBF-C417-F026-8D77-381D7B019B20}"/>
              </a:ext>
            </a:extLst>
          </p:cNvPr>
          <p:cNvSpPr/>
          <p:nvPr/>
        </p:nvSpPr>
        <p:spPr>
          <a:xfrm>
            <a:off x="8792315" y="1843486"/>
            <a:ext cx="2982787" cy="10723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No changes compared to the 2001 treaty</a:t>
            </a:r>
            <a:endParaRPr lang="en-BE" sz="1600" dirty="0">
              <a:latin typeface="Bahnschrift SemiLight" panose="020B0502040204020203" pitchFamily="34" charset="0"/>
            </a:endParaRPr>
          </a:p>
        </p:txBody>
      </p:sp>
      <p:sp>
        <p:nvSpPr>
          <p:cNvPr id="4" name="Rectangle 3">
            <a:extLst>
              <a:ext uri="{FF2B5EF4-FFF2-40B4-BE49-F238E27FC236}">
                <a16:creationId xmlns:a16="http://schemas.microsoft.com/office/drawing/2014/main" id="{C9D0275F-B40C-0420-BDFD-4AB08F8072B2}"/>
              </a:ext>
            </a:extLst>
          </p:cNvPr>
          <p:cNvSpPr/>
          <p:nvPr/>
        </p:nvSpPr>
        <p:spPr>
          <a:xfrm>
            <a:off x="8792315" y="3023265"/>
            <a:ext cx="2982787"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No changes compared to the 2001 treaty</a:t>
            </a:r>
            <a:endParaRPr lang="en-BE" sz="1600" dirty="0">
              <a:latin typeface="Bahnschrift SemiLight" panose="020B0502040204020203" pitchFamily="34" charset="0"/>
            </a:endParaRPr>
          </a:p>
        </p:txBody>
      </p:sp>
      <p:sp>
        <p:nvSpPr>
          <p:cNvPr id="7" name="Rectangle 6">
            <a:extLst>
              <a:ext uri="{FF2B5EF4-FFF2-40B4-BE49-F238E27FC236}">
                <a16:creationId xmlns:a16="http://schemas.microsoft.com/office/drawing/2014/main" id="{8D82EE36-794C-BAB4-6CAC-7350CBED4F4E}"/>
              </a:ext>
            </a:extLst>
          </p:cNvPr>
          <p:cNvSpPr/>
          <p:nvPr/>
        </p:nvSpPr>
        <p:spPr>
          <a:xfrm>
            <a:off x="8792315" y="4133854"/>
            <a:ext cx="2982787"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No changes compared to the 2001 treaty</a:t>
            </a:r>
          </a:p>
        </p:txBody>
      </p:sp>
    </p:spTree>
    <p:extLst>
      <p:ext uri="{BB962C8B-B14F-4D97-AF65-F5344CB8AC3E}">
        <p14:creationId xmlns:p14="http://schemas.microsoft.com/office/powerpoint/2010/main" val="3166385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9233"/>
            <a:ext cx="11039572" cy="1325563"/>
          </a:xfrm>
        </p:spPr>
        <p:txBody>
          <a:bodyPr>
            <a:normAutofit/>
          </a:bodyPr>
          <a:lstStyle/>
          <a:p>
            <a:r>
              <a:rPr lang="en-US" sz="3733" dirty="0"/>
              <a:t>Article 5: Permanent establishment (“PE”)</a:t>
            </a:r>
            <a:endParaRPr lang="en-US" sz="3733" dirty="0">
              <a:cs typeface="Calibri" panose="020F0502020204030204" pitchFamily="34" charset="0"/>
            </a:endParaRPr>
          </a:p>
        </p:txBody>
      </p:sp>
      <p:sp>
        <p:nvSpPr>
          <p:cNvPr id="13" name="Rectangle 12">
            <a:extLst>
              <a:ext uri="{FF2B5EF4-FFF2-40B4-BE49-F238E27FC236}">
                <a16:creationId xmlns:a16="http://schemas.microsoft.com/office/drawing/2014/main" id="{4991B19E-0135-3F4A-120E-22140AF486FB}"/>
              </a:ext>
            </a:extLst>
          </p:cNvPr>
          <p:cNvSpPr/>
          <p:nvPr/>
        </p:nvSpPr>
        <p:spPr>
          <a:xfrm>
            <a:off x="2493984" y="1612733"/>
            <a:ext cx="1054193"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Art. 5 §7</a:t>
            </a:r>
          </a:p>
        </p:txBody>
      </p:sp>
      <p:sp>
        <p:nvSpPr>
          <p:cNvPr id="14" name="Rectangle 13">
            <a:extLst>
              <a:ext uri="{FF2B5EF4-FFF2-40B4-BE49-F238E27FC236}">
                <a16:creationId xmlns:a16="http://schemas.microsoft.com/office/drawing/2014/main" id="{D957CB03-6012-A80C-9374-F09D359194E8}"/>
              </a:ext>
            </a:extLst>
          </p:cNvPr>
          <p:cNvSpPr/>
          <p:nvPr/>
        </p:nvSpPr>
        <p:spPr>
          <a:xfrm>
            <a:off x="735530" y="1612734"/>
            <a:ext cx="1609964"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Preparatory or auxiliary activities</a:t>
            </a:r>
          </a:p>
        </p:txBody>
      </p:sp>
      <p:sp>
        <p:nvSpPr>
          <p:cNvPr id="15" name="Rectangle 14">
            <a:extLst>
              <a:ext uri="{FF2B5EF4-FFF2-40B4-BE49-F238E27FC236}">
                <a16:creationId xmlns:a16="http://schemas.microsoft.com/office/drawing/2014/main" id="{0773206A-4F8E-7CED-C91B-2B933E8CBFBB}"/>
              </a:ext>
            </a:extLst>
          </p:cNvPr>
          <p:cNvSpPr/>
          <p:nvPr/>
        </p:nvSpPr>
        <p:spPr>
          <a:xfrm>
            <a:off x="3696667" y="1612734"/>
            <a:ext cx="4947158"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All the activities listed in the subparagraphs of article 5 §7 will be exempt from PE status </a:t>
            </a:r>
            <a:r>
              <a:rPr lang="en-US" sz="1600" b="1" dirty="0">
                <a:latin typeface="Bahnschrift SemiLight" panose="020B0502040204020203" pitchFamily="34" charset="0"/>
              </a:rPr>
              <a:t>only</a:t>
            </a:r>
            <a:r>
              <a:rPr lang="en-US" sz="1600" dirty="0">
                <a:latin typeface="Bahnschrift SemiLight" panose="020B0502040204020203" pitchFamily="34" charset="0"/>
              </a:rPr>
              <a:t> if they meet the “preparatory or auxiliary” test.</a:t>
            </a:r>
            <a:endParaRPr lang="en-BE" sz="1600" dirty="0">
              <a:latin typeface="Bahnschrift SemiLight" panose="020B0502040204020203" pitchFamily="34" charset="0"/>
            </a:endParaRPr>
          </a:p>
        </p:txBody>
      </p:sp>
      <p:sp>
        <p:nvSpPr>
          <p:cNvPr id="16" name="Rectangle 15">
            <a:extLst>
              <a:ext uri="{FF2B5EF4-FFF2-40B4-BE49-F238E27FC236}">
                <a16:creationId xmlns:a16="http://schemas.microsoft.com/office/drawing/2014/main" id="{78169D4A-E514-DE66-A737-77FB32C7677C}"/>
              </a:ext>
            </a:extLst>
          </p:cNvPr>
          <p:cNvSpPr/>
          <p:nvPr/>
        </p:nvSpPr>
        <p:spPr>
          <a:xfrm>
            <a:off x="2493984" y="2723323"/>
            <a:ext cx="1054193"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Art. 5 §8</a:t>
            </a:r>
          </a:p>
        </p:txBody>
      </p:sp>
      <p:sp>
        <p:nvSpPr>
          <p:cNvPr id="19" name="Rectangle 18">
            <a:extLst>
              <a:ext uri="{FF2B5EF4-FFF2-40B4-BE49-F238E27FC236}">
                <a16:creationId xmlns:a16="http://schemas.microsoft.com/office/drawing/2014/main" id="{B29FF52D-1C75-DE6E-A2D4-3EEFE1628D3F}"/>
              </a:ext>
            </a:extLst>
          </p:cNvPr>
          <p:cNvSpPr/>
          <p:nvPr/>
        </p:nvSpPr>
        <p:spPr>
          <a:xfrm>
            <a:off x="735530" y="2723324"/>
            <a:ext cx="1609964"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Anti-fragmentation rule</a:t>
            </a:r>
          </a:p>
        </p:txBody>
      </p:sp>
      <p:sp>
        <p:nvSpPr>
          <p:cNvPr id="20" name="Rectangle 19">
            <a:extLst>
              <a:ext uri="{FF2B5EF4-FFF2-40B4-BE49-F238E27FC236}">
                <a16:creationId xmlns:a16="http://schemas.microsoft.com/office/drawing/2014/main" id="{81E1C895-7013-7EC0-9BE0-1B00D415B6BF}"/>
              </a:ext>
            </a:extLst>
          </p:cNvPr>
          <p:cNvSpPr/>
          <p:nvPr/>
        </p:nvSpPr>
        <p:spPr>
          <a:xfrm>
            <a:off x="3696667" y="2723324"/>
            <a:ext cx="4947158"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Permits an aggregated PE assessment where activities in a country are “fragmented” between group companies to meet the exceptions for activities that are preparatory or auxiliary.</a:t>
            </a:r>
            <a:endParaRPr lang="en-BE" sz="1600" dirty="0">
              <a:latin typeface="Bahnschrift SemiLight" panose="020B0502040204020203" pitchFamily="34" charset="0"/>
            </a:endParaRPr>
          </a:p>
        </p:txBody>
      </p:sp>
      <p:sp>
        <p:nvSpPr>
          <p:cNvPr id="4" name="Rectangle 3">
            <a:extLst>
              <a:ext uri="{FF2B5EF4-FFF2-40B4-BE49-F238E27FC236}">
                <a16:creationId xmlns:a16="http://schemas.microsoft.com/office/drawing/2014/main" id="{C9D0275F-B40C-0420-BDFD-4AB08F8072B2}"/>
              </a:ext>
            </a:extLst>
          </p:cNvPr>
          <p:cNvSpPr/>
          <p:nvPr/>
        </p:nvSpPr>
        <p:spPr>
          <a:xfrm>
            <a:off x="8792315" y="1612734"/>
            <a:ext cx="2982787" cy="1007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New treaty incorporates the MLI primary rule, whereas Belgium opted not to apply it under the MLI</a:t>
            </a:r>
            <a:endParaRPr lang="en-BE" sz="1600" dirty="0">
              <a:latin typeface="Bahnschrift SemiLight" panose="020B0502040204020203" pitchFamily="34" charset="0"/>
            </a:endParaRPr>
          </a:p>
        </p:txBody>
      </p:sp>
      <p:sp>
        <p:nvSpPr>
          <p:cNvPr id="7" name="Rectangle 6">
            <a:extLst>
              <a:ext uri="{FF2B5EF4-FFF2-40B4-BE49-F238E27FC236}">
                <a16:creationId xmlns:a16="http://schemas.microsoft.com/office/drawing/2014/main" id="{8D82EE36-794C-BAB4-6CAC-7350CBED4F4E}"/>
              </a:ext>
            </a:extLst>
          </p:cNvPr>
          <p:cNvSpPr/>
          <p:nvPr/>
        </p:nvSpPr>
        <p:spPr>
          <a:xfrm>
            <a:off x="8792315" y="2723323"/>
            <a:ext cx="2982787" cy="113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ahnschrift SemiLight" panose="020B0502040204020203" pitchFamily="34" charset="0"/>
              </a:rPr>
              <a:t>Anti-fragmentation rule is already in effect under the 2001 treaty as a result of the application of the MLI</a:t>
            </a:r>
            <a:endParaRPr lang="en-BE" sz="1600" dirty="0">
              <a:latin typeface="Bahnschrift SemiLight" panose="020B0502040204020203" pitchFamily="34" charset="0"/>
            </a:endParaRPr>
          </a:p>
        </p:txBody>
      </p:sp>
      <p:sp>
        <p:nvSpPr>
          <p:cNvPr id="10" name="AutoShape 4">
            <a:extLst>
              <a:ext uri="{FF2B5EF4-FFF2-40B4-BE49-F238E27FC236}">
                <a16:creationId xmlns:a16="http://schemas.microsoft.com/office/drawing/2014/main" id="{5B407774-AB67-40B8-12D0-E73CE0EEAF9C}"/>
              </a:ext>
            </a:extLst>
          </p:cNvPr>
          <p:cNvSpPr>
            <a:spLocks noChangeAspect="1" noChangeArrowheads="1"/>
          </p:cNvSpPr>
          <p:nvPr/>
        </p:nvSpPr>
        <p:spPr bwMode="auto">
          <a:xfrm>
            <a:off x="5892800" y="4420581"/>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black"/>
              </a:solidFill>
              <a:effectLst/>
              <a:uLnTx/>
              <a:uFillTx/>
              <a:latin typeface="Bahnschrift SemiLight" panose="020B0502040204020203" pitchFamily="34" charset="0"/>
              <a:ea typeface="+mn-ea"/>
              <a:cs typeface="+mn-cs"/>
            </a:endParaRPr>
          </a:p>
        </p:txBody>
      </p:sp>
      <p:sp>
        <p:nvSpPr>
          <p:cNvPr id="11" name="Rectangle 10">
            <a:extLst>
              <a:ext uri="{FF2B5EF4-FFF2-40B4-BE49-F238E27FC236}">
                <a16:creationId xmlns:a16="http://schemas.microsoft.com/office/drawing/2014/main" id="{B8B9E8C6-7CDA-0512-B054-AD35437F7552}"/>
              </a:ext>
            </a:extLst>
          </p:cNvPr>
          <p:cNvSpPr/>
          <p:nvPr/>
        </p:nvSpPr>
        <p:spPr>
          <a:xfrm>
            <a:off x="735530" y="3967169"/>
            <a:ext cx="1609964" cy="1547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rPr>
              <a:t>New agency PE definition</a:t>
            </a:r>
          </a:p>
        </p:txBody>
      </p:sp>
      <p:sp>
        <p:nvSpPr>
          <p:cNvPr id="12" name="Rectangle 11">
            <a:extLst>
              <a:ext uri="{FF2B5EF4-FFF2-40B4-BE49-F238E27FC236}">
                <a16:creationId xmlns:a16="http://schemas.microsoft.com/office/drawing/2014/main" id="{1638C3A3-8926-1E41-4820-893176F7198A}"/>
              </a:ext>
            </a:extLst>
          </p:cNvPr>
          <p:cNvSpPr/>
          <p:nvPr/>
        </p:nvSpPr>
        <p:spPr>
          <a:xfrm>
            <a:off x="3696666" y="3967169"/>
            <a:ext cx="4946400" cy="1547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rPr>
              <a:t>Covers persons who habitually conclude binding contracts on behalf of a foreign enterprise or habitually play the principal role leading to the conclusion of contracts that are routinely concluded without material modification by the enterprise. </a:t>
            </a:r>
            <a:endParaRPr kumimoji="0" lang="en-BE"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endParaRPr>
          </a:p>
        </p:txBody>
      </p:sp>
      <p:sp>
        <p:nvSpPr>
          <p:cNvPr id="17" name="Rectangle 16">
            <a:extLst>
              <a:ext uri="{FF2B5EF4-FFF2-40B4-BE49-F238E27FC236}">
                <a16:creationId xmlns:a16="http://schemas.microsoft.com/office/drawing/2014/main" id="{97FC4BDA-815C-5B1D-3F24-037943D28329}"/>
              </a:ext>
            </a:extLst>
          </p:cNvPr>
          <p:cNvSpPr/>
          <p:nvPr/>
        </p:nvSpPr>
        <p:spPr>
          <a:xfrm>
            <a:off x="2493984" y="3967169"/>
            <a:ext cx="1054193" cy="1547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rPr>
              <a:t>Art. 5 §9</a:t>
            </a:r>
          </a:p>
        </p:txBody>
      </p:sp>
      <p:sp>
        <p:nvSpPr>
          <p:cNvPr id="18" name="Rectangle 17">
            <a:extLst>
              <a:ext uri="{FF2B5EF4-FFF2-40B4-BE49-F238E27FC236}">
                <a16:creationId xmlns:a16="http://schemas.microsoft.com/office/drawing/2014/main" id="{DA245306-603A-DC9C-651A-63A6B3B78920}"/>
              </a:ext>
            </a:extLst>
          </p:cNvPr>
          <p:cNvSpPr/>
          <p:nvPr/>
        </p:nvSpPr>
        <p:spPr>
          <a:xfrm>
            <a:off x="8791555" y="3967169"/>
            <a:ext cx="2983547" cy="1547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Bahnschrift SemiLight" panose="020B0502040204020203" pitchFamily="34" charset="0"/>
              </a:rPr>
              <a:t>New treaty incorporates the MLI agency PE definition, whereas it was not applicable under the 2001 treaty as both Belgium and Netherlands made a reservation. </a:t>
            </a:r>
            <a:endParaRPr kumimoji="0" lang="en-BE"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endParaRPr>
          </a:p>
        </p:txBody>
      </p:sp>
    </p:spTree>
    <p:extLst>
      <p:ext uri="{BB962C8B-B14F-4D97-AF65-F5344CB8AC3E}">
        <p14:creationId xmlns:p14="http://schemas.microsoft.com/office/powerpoint/2010/main" val="278128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9233"/>
            <a:ext cx="11039572" cy="1325563"/>
          </a:xfrm>
        </p:spPr>
        <p:txBody>
          <a:bodyPr>
            <a:normAutofit/>
          </a:bodyPr>
          <a:lstStyle/>
          <a:p>
            <a:r>
              <a:rPr lang="en-US" sz="3733" dirty="0"/>
              <a:t>Article 5: Permanent establishment (“PE”)</a:t>
            </a:r>
            <a:endParaRPr lang="en-US" sz="3733" dirty="0">
              <a:cs typeface="Calibri" panose="020F0502020204030204" pitchFamily="34" charset="0"/>
            </a:endParaRPr>
          </a:p>
        </p:txBody>
      </p:sp>
      <p:sp>
        <p:nvSpPr>
          <p:cNvPr id="13" name="Rectangle 12">
            <a:extLst>
              <a:ext uri="{FF2B5EF4-FFF2-40B4-BE49-F238E27FC236}">
                <a16:creationId xmlns:a16="http://schemas.microsoft.com/office/drawing/2014/main" id="{4991B19E-0135-3F4A-120E-22140AF486FB}"/>
              </a:ext>
            </a:extLst>
          </p:cNvPr>
          <p:cNvSpPr/>
          <p:nvPr/>
        </p:nvSpPr>
        <p:spPr>
          <a:xfrm>
            <a:off x="2493984" y="3284928"/>
            <a:ext cx="1054193" cy="2142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ahnschrift SemiLight" panose="020B0502040204020203" pitchFamily="34" charset="0"/>
              </a:rPr>
              <a:t>Art. 5 §4-6</a:t>
            </a:r>
          </a:p>
        </p:txBody>
      </p:sp>
      <p:sp>
        <p:nvSpPr>
          <p:cNvPr id="14" name="Rectangle 13">
            <a:extLst>
              <a:ext uri="{FF2B5EF4-FFF2-40B4-BE49-F238E27FC236}">
                <a16:creationId xmlns:a16="http://schemas.microsoft.com/office/drawing/2014/main" id="{D957CB03-6012-A80C-9374-F09D359194E8}"/>
              </a:ext>
            </a:extLst>
          </p:cNvPr>
          <p:cNvSpPr/>
          <p:nvPr/>
        </p:nvSpPr>
        <p:spPr>
          <a:xfrm>
            <a:off x="735530" y="3284928"/>
            <a:ext cx="1609964" cy="2142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ahnschrift SemiLight" panose="020B0502040204020203" pitchFamily="34" charset="0"/>
              </a:rPr>
              <a:t>Offshore activities</a:t>
            </a:r>
          </a:p>
        </p:txBody>
      </p:sp>
      <p:sp>
        <p:nvSpPr>
          <p:cNvPr id="15" name="Rectangle 14">
            <a:extLst>
              <a:ext uri="{FF2B5EF4-FFF2-40B4-BE49-F238E27FC236}">
                <a16:creationId xmlns:a16="http://schemas.microsoft.com/office/drawing/2014/main" id="{0773206A-4F8E-7CED-C91B-2B933E8CBFBB}"/>
              </a:ext>
            </a:extLst>
          </p:cNvPr>
          <p:cNvSpPr/>
          <p:nvPr/>
        </p:nvSpPr>
        <p:spPr>
          <a:xfrm>
            <a:off x="3696666" y="3284928"/>
            <a:ext cx="4946400" cy="2142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ahnschrift SemiLight" panose="020B0502040204020203" pitchFamily="34" charset="0"/>
              </a:rPr>
              <a:t>Cover in principle all activities which are carried on offshore (no reference anymore to the exploration or exploitation of the seabed and subsoil and their natural resources). </a:t>
            </a:r>
            <a:r>
              <a:rPr lang="en-US" sz="1600" dirty="0">
                <a:solidFill>
                  <a:prstClr val="white"/>
                </a:solidFill>
                <a:latin typeface="Bahnschrift SemiLight" panose="020B0502040204020203" pitchFamily="34" charset="0"/>
              </a:rPr>
              <a:t>T</a:t>
            </a:r>
            <a:r>
              <a:rPr kumimoji="0" lang="en-US" sz="1600" b="0" i="0" u="none" strike="noStrike" kern="1200" cap="none" spc="0" normalizeH="0" baseline="0" noProof="0" dirty="0">
                <a:ln>
                  <a:noFill/>
                </a:ln>
                <a:solidFill>
                  <a:prstClr val="white"/>
                </a:solidFill>
                <a:effectLst/>
                <a:uLnTx/>
                <a:uFillTx/>
                <a:latin typeface="Bahnschrift SemiLight" panose="020B0502040204020203" pitchFamily="34" charset="0"/>
              </a:rPr>
              <a:t>he new treaty specifies that offshore activities do not include preparatory or auxiliary activities, towing or anchoring by ships and the carriage of supplies or personnel by ships or aircraft in international traffic.</a:t>
            </a:r>
            <a:endParaRPr kumimoji="0" lang="en-BE"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endParaRPr>
          </a:p>
        </p:txBody>
      </p:sp>
      <p:sp>
        <p:nvSpPr>
          <p:cNvPr id="10" name="Rectangle 9">
            <a:extLst>
              <a:ext uri="{FF2B5EF4-FFF2-40B4-BE49-F238E27FC236}">
                <a16:creationId xmlns:a16="http://schemas.microsoft.com/office/drawing/2014/main" id="{5F86CAD9-4FC5-E5FD-9A09-C76463D06CBF}"/>
              </a:ext>
            </a:extLst>
          </p:cNvPr>
          <p:cNvSpPr/>
          <p:nvPr/>
        </p:nvSpPr>
        <p:spPr>
          <a:xfrm>
            <a:off x="8791555" y="3284927"/>
            <a:ext cx="2983547" cy="21426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rPr>
              <a:t>The provision with respect to offshore activities (i.e. article 24 of the 2001 treaty) has now been included in paras. 4 to 6 of article 5 of the new treaty and has been broadened in scope.</a:t>
            </a:r>
            <a:endParaRPr kumimoji="0" lang="en-BE"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endParaRPr>
          </a:p>
        </p:txBody>
      </p:sp>
      <p:sp>
        <p:nvSpPr>
          <p:cNvPr id="3" name="AutoShape 4">
            <a:extLst>
              <a:ext uri="{FF2B5EF4-FFF2-40B4-BE49-F238E27FC236}">
                <a16:creationId xmlns:a16="http://schemas.microsoft.com/office/drawing/2014/main" id="{3A90C822-9690-08D1-FA2E-393BEE2AC056}"/>
              </a:ext>
            </a:extLst>
          </p:cNvPr>
          <p:cNvSpPr>
            <a:spLocks noChangeAspect="1" noChangeArrowheads="1"/>
          </p:cNvSpPr>
          <p:nvPr/>
        </p:nvSpPr>
        <p:spPr bwMode="auto">
          <a:xfrm>
            <a:off x="5892800" y="2074464"/>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black"/>
              </a:solidFill>
              <a:effectLst/>
              <a:uLnTx/>
              <a:uFillTx/>
              <a:latin typeface="Bahnschrift SemiLight" panose="020B0502040204020203" pitchFamily="34" charset="0"/>
              <a:ea typeface="+mn-ea"/>
              <a:cs typeface="+mn-cs"/>
            </a:endParaRPr>
          </a:p>
        </p:txBody>
      </p:sp>
      <p:sp>
        <p:nvSpPr>
          <p:cNvPr id="4" name="Rectangle 3">
            <a:extLst>
              <a:ext uri="{FF2B5EF4-FFF2-40B4-BE49-F238E27FC236}">
                <a16:creationId xmlns:a16="http://schemas.microsoft.com/office/drawing/2014/main" id="{18DB203D-3AB9-6595-04BA-C1BD268B6C36}"/>
              </a:ext>
            </a:extLst>
          </p:cNvPr>
          <p:cNvSpPr/>
          <p:nvPr/>
        </p:nvSpPr>
        <p:spPr>
          <a:xfrm>
            <a:off x="735530" y="1430392"/>
            <a:ext cx="1609964" cy="1738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rPr>
              <a:t>Independent agent definition</a:t>
            </a:r>
          </a:p>
        </p:txBody>
      </p:sp>
      <p:sp>
        <p:nvSpPr>
          <p:cNvPr id="11" name="Rectangle 10">
            <a:extLst>
              <a:ext uri="{FF2B5EF4-FFF2-40B4-BE49-F238E27FC236}">
                <a16:creationId xmlns:a16="http://schemas.microsoft.com/office/drawing/2014/main" id="{7E01EACD-1B8D-6D49-3966-AAB47AAEFFEA}"/>
              </a:ext>
            </a:extLst>
          </p:cNvPr>
          <p:cNvSpPr/>
          <p:nvPr/>
        </p:nvSpPr>
        <p:spPr>
          <a:xfrm>
            <a:off x="3696666" y="1430392"/>
            <a:ext cx="4946400" cy="1738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rPr>
              <a:t>Exemption for independent agents provided they are working in the ordinary course of that business.  However, not possible if the agent is (almost) exclusively working for one or more closely related enterprise(s). </a:t>
            </a:r>
            <a:endParaRPr kumimoji="0" lang="en-BE"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endParaRPr>
          </a:p>
        </p:txBody>
      </p:sp>
      <p:sp>
        <p:nvSpPr>
          <p:cNvPr id="12" name="Rectangle 11">
            <a:extLst>
              <a:ext uri="{FF2B5EF4-FFF2-40B4-BE49-F238E27FC236}">
                <a16:creationId xmlns:a16="http://schemas.microsoft.com/office/drawing/2014/main" id="{584DDCA7-8DE2-1187-7698-913F35A1D173}"/>
              </a:ext>
            </a:extLst>
          </p:cNvPr>
          <p:cNvSpPr/>
          <p:nvPr/>
        </p:nvSpPr>
        <p:spPr>
          <a:xfrm>
            <a:off x="2493984" y="1430392"/>
            <a:ext cx="1054193" cy="1738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rPr>
              <a:t>Art. 5 §10</a:t>
            </a:r>
          </a:p>
        </p:txBody>
      </p:sp>
      <p:sp>
        <p:nvSpPr>
          <p:cNvPr id="16" name="Rectangle 15">
            <a:extLst>
              <a:ext uri="{FF2B5EF4-FFF2-40B4-BE49-F238E27FC236}">
                <a16:creationId xmlns:a16="http://schemas.microsoft.com/office/drawing/2014/main" id="{A82F6623-DD9E-5034-8E0C-D61314DE3F97}"/>
              </a:ext>
            </a:extLst>
          </p:cNvPr>
          <p:cNvSpPr/>
          <p:nvPr/>
        </p:nvSpPr>
        <p:spPr>
          <a:xfrm>
            <a:off x="8791555" y="1430392"/>
            <a:ext cx="2983547" cy="1738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Bahnschrift SemiLight" panose="020B0502040204020203" pitchFamily="34" charset="0"/>
              </a:rPr>
              <a:t>New treaty incorporates the MLI independent agent definition, whereas it was not applicable under the 2001 treaty as both Belgium and Netherlands made a reservation. </a:t>
            </a:r>
            <a:endParaRPr kumimoji="0" lang="en-BE"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endParaRPr>
          </a:p>
        </p:txBody>
      </p:sp>
    </p:spTree>
    <p:extLst>
      <p:ext uri="{BB962C8B-B14F-4D97-AF65-F5344CB8AC3E}">
        <p14:creationId xmlns:p14="http://schemas.microsoft.com/office/powerpoint/2010/main" val="102285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9231"/>
            <a:ext cx="11039572" cy="1325563"/>
          </a:xfrm>
        </p:spPr>
        <p:txBody>
          <a:bodyPr>
            <a:normAutofit/>
          </a:bodyPr>
          <a:lstStyle/>
          <a:p>
            <a:r>
              <a:rPr lang="en-US" sz="3733" dirty="0"/>
              <a:t>Article 5: Permanent establishment (“PE”)</a:t>
            </a:r>
            <a:endParaRPr lang="en-US" sz="3733" dirty="0">
              <a:cs typeface="Calibri" panose="020F0502020204030204" pitchFamily="34" charset="0"/>
            </a:endParaRPr>
          </a:p>
        </p:txBody>
      </p:sp>
      <p:sp>
        <p:nvSpPr>
          <p:cNvPr id="3" name="Rectangle 2">
            <a:extLst>
              <a:ext uri="{FF2B5EF4-FFF2-40B4-BE49-F238E27FC236}">
                <a16:creationId xmlns:a16="http://schemas.microsoft.com/office/drawing/2014/main" id="{72E9A8DB-5262-5547-1449-D6674EF10B21}"/>
              </a:ext>
            </a:extLst>
          </p:cNvPr>
          <p:cNvSpPr/>
          <p:nvPr/>
        </p:nvSpPr>
        <p:spPr>
          <a:xfrm>
            <a:off x="735530" y="1992925"/>
            <a:ext cx="1609964" cy="2954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atin typeface="Bahnschrift SemiLight" panose="020B0502040204020203" pitchFamily="34" charset="0"/>
              </a:rPr>
              <a:t>Anti-abuse rule</a:t>
            </a:r>
          </a:p>
        </p:txBody>
      </p:sp>
      <p:sp>
        <p:nvSpPr>
          <p:cNvPr id="4" name="Rectangle 3">
            <a:extLst>
              <a:ext uri="{FF2B5EF4-FFF2-40B4-BE49-F238E27FC236}">
                <a16:creationId xmlns:a16="http://schemas.microsoft.com/office/drawing/2014/main" id="{C123F85A-C3AA-1546-19D1-B6F17EEADF0B}"/>
              </a:ext>
            </a:extLst>
          </p:cNvPr>
          <p:cNvSpPr/>
          <p:nvPr/>
        </p:nvSpPr>
        <p:spPr>
          <a:xfrm>
            <a:off x="3696668" y="1992925"/>
            <a:ext cx="4946400" cy="2954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0" i="0" u="none" strike="noStrike" kern="1200" cap="none" spc="0" normalizeH="0" baseline="0" noProof="0" dirty="0">
                <a:ln>
                  <a:noFill/>
                </a:ln>
                <a:solidFill>
                  <a:prstClr val="white"/>
                </a:solidFill>
                <a:effectLst/>
                <a:uLnTx/>
                <a:uFillTx/>
                <a:latin typeface="Bahnschrift SemiLight" panose="020B0502040204020203" pitchFamily="34" charset="0"/>
              </a:rPr>
              <a:t> </a:t>
            </a:r>
            <a:r>
              <a:rPr lang="en-US" sz="1600" dirty="0">
                <a:latin typeface="Bahnschrift SemiLight" panose="020B0502040204020203" pitchFamily="34" charset="0"/>
              </a:rPr>
              <a:t>Activities carried out by an enterprise of a contracting state in the other contracting state at a building site or construction or installation project for periods exceeding 30 days without exceeding 12 months are combined with connected activities carried on at the same building site or construction or installation project during different periods of time exceeding 30 days by one or more closely related enterprises. The same rule applies to offshore activities, albeit without any lower limit time duration requirement</a:t>
            </a:r>
            <a:endParaRPr lang="en-BE" sz="1600" dirty="0">
              <a:latin typeface="Bahnschrift SemiLight" panose="020B0502040204020203" pitchFamily="34" charset="0"/>
            </a:endParaRPr>
          </a:p>
        </p:txBody>
      </p:sp>
      <p:sp>
        <p:nvSpPr>
          <p:cNvPr id="9" name="Rectangle 8">
            <a:extLst>
              <a:ext uri="{FF2B5EF4-FFF2-40B4-BE49-F238E27FC236}">
                <a16:creationId xmlns:a16="http://schemas.microsoft.com/office/drawing/2014/main" id="{0E980C23-D44A-FF18-956E-F9627DB3BF1A}"/>
              </a:ext>
            </a:extLst>
          </p:cNvPr>
          <p:cNvSpPr/>
          <p:nvPr/>
        </p:nvSpPr>
        <p:spPr>
          <a:xfrm>
            <a:off x="2493984" y="1992925"/>
            <a:ext cx="1054193" cy="2954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ahnschrift SemiLight" panose="020B0502040204020203" pitchFamily="34" charset="0"/>
              </a:rPr>
              <a:t>Art. 5 §6</a:t>
            </a:r>
          </a:p>
        </p:txBody>
      </p:sp>
      <p:sp>
        <p:nvSpPr>
          <p:cNvPr id="2" name="Rectangle 1">
            <a:extLst>
              <a:ext uri="{FF2B5EF4-FFF2-40B4-BE49-F238E27FC236}">
                <a16:creationId xmlns:a16="http://schemas.microsoft.com/office/drawing/2014/main" id="{278CCFC3-E3C8-C12E-C594-41500F11B5F7}"/>
              </a:ext>
            </a:extLst>
          </p:cNvPr>
          <p:cNvSpPr/>
          <p:nvPr/>
        </p:nvSpPr>
        <p:spPr>
          <a:xfrm>
            <a:off x="8791559" y="1992925"/>
            <a:ext cx="2983547" cy="2954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Bahnschrift SemiLight" panose="020B0502040204020203" pitchFamily="34" charset="0"/>
              </a:rPr>
              <a:t>New treaty incorporates the MLI anti-abuse rule (“Splitting-up of Contracts”), whereas it was not applicable under the 2001 treaty as Belgium made a reservation for the entirety of this MLI article not to apply (whilst Netherlands only relating to the exploitation of natural resources). </a:t>
            </a:r>
            <a:endParaRPr kumimoji="0" lang="en-BE" sz="1600" b="0" i="0" u="none" strike="noStrike" kern="1200" cap="none" spc="0" normalizeH="0" baseline="0" noProof="0" dirty="0">
              <a:ln>
                <a:noFill/>
              </a:ln>
              <a:solidFill>
                <a:prstClr val="white"/>
              </a:solidFill>
              <a:effectLst/>
              <a:uLnTx/>
              <a:uFillTx/>
              <a:latin typeface="Bahnschrift SemiLight" panose="020B0502040204020203" pitchFamily="34" charset="0"/>
              <a:ea typeface="+mn-ea"/>
              <a:cs typeface="+mn-cs"/>
            </a:endParaRPr>
          </a:p>
        </p:txBody>
      </p:sp>
    </p:spTree>
    <p:extLst>
      <p:ext uri="{BB962C8B-B14F-4D97-AF65-F5344CB8AC3E}">
        <p14:creationId xmlns:p14="http://schemas.microsoft.com/office/powerpoint/2010/main" val="239026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10DE64-2D15-FEF0-EB04-F39BA4B26EB5}"/>
              </a:ext>
            </a:extLst>
          </p:cNvPr>
          <p:cNvPicPr>
            <a:picLocks noChangeAspect="1"/>
          </p:cNvPicPr>
          <p:nvPr/>
        </p:nvPicPr>
        <p:blipFill rotWithShape="1">
          <a:blip r:embed="rId2"/>
          <a:srcRect t="-385" r="2551" b="9615"/>
          <a:stretch/>
        </p:blipFill>
        <p:spPr>
          <a:xfrm>
            <a:off x="7969380" y="3973989"/>
            <a:ext cx="540533" cy="514444"/>
          </a:xfrm>
          <a:prstGeom prst="rect">
            <a:avLst/>
          </a:prstGeom>
          <a:ln>
            <a:noFill/>
          </a:ln>
        </p:spPr>
      </p:pic>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t>PE and cross-border teleworking</a:t>
            </a:r>
            <a:endParaRPr lang="en-US" sz="3733" dirty="0">
              <a:cs typeface="Calibri" panose="020F0502020204030204" pitchFamily="34" charset="0"/>
            </a:endParaRPr>
          </a:p>
        </p:txBody>
      </p:sp>
      <p:sp>
        <p:nvSpPr>
          <p:cNvPr id="3" name="Freeform 26">
            <a:extLst>
              <a:ext uri="{FF2B5EF4-FFF2-40B4-BE49-F238E27FC236}">
                <a16:creationId xmlns:a16="http://schemas.microsoft.com/office/drawing/2014/main" id="{5B3AA35A-9D21-61B6-C24A-2B5D323F8549}"/>
              </a:ext>
            </a:extLst>
          </p:cNvPr>
          <p:cNvSpPr>
            <a:spLocks noEditPoints="1"/>
          </p:cNvSpPr>
          <p:nvPr/>
        </p:nvSpPr>
        <p:spPr bwMode="auto">
          <a:xfrm>
            <a:off x="572480" y="2491588"/>
            <a:ext cx="5627388" cy="2492790"/>
          </a:xfrm>
          <a:prstGeom prst="round2DiagRect">
            <a:avLst>
              <a:gd name="adj1" fmla="val 17277"/>
              <a:gd name="adj2" fmla="val 0"/>
            </a:avLst>
          </a:prstGeom>
          <a:solidFill>
            <a:schemeClr val="accent1">
              <a:lumMod val="75000"/>
            </a:schemeClr>
          </a:solidFill>
          <a:ln>
            <a:solidFill>
              <a:schemeClr val="accent1"/>
            </a:solidFill>
          </a:ln>
        </p:spPr>
        <p:txBody>
          <a:bodyPr vert="horz" wrap="square" lIns="91440" tIns="182880" rIns="0" bIns="91440" numCol="1" anchor="t" anchorCtr="0" compatLnSpc="1">
            <a:prstTxWarp prst="textNoShape">
              <a:avLst/>
            </a:prstTxWarp>
          </a:bodyPr>
          <a:lstStyle/>
          <a:p>
            <a:pPr marL="12700" marR="5080" algn="just">
              <a:spcAft>
                <a:spcPts val="600"/>
              </a:spcAft>
              <a:defRPr/>
            </a:pPr>
            <a:r>
              <a:rPr lang="en-GB" sz="1400" dirty="0">
                <a:solidFill>
                  <a:schemeClr val="bg1"/>
                </a:solidFill>
                <a:latin typeface="Bahnschrift SemiLight" panose="020B0502040204020203" pitchFamily="34" charset="0"/>
                <a:ea typeface="Calibri"/>
                <a:cs typeface="Calibri"/>
              </a:rPr>
              <a:t>Many companies, especially after the coronavirus pandemic, have implemented a homeworking policy allowing their employees to work remotely for one or more days a week.  Often this policy is also applicable vis-à-vis employees living abroad, i.e. they obtain permission, although their employer is located in the Netherlands  ("work state"), to carry out part of their activities from their home in Belgium ("residence state"), or vice versa. </a:t>
            </a:r>
          </a:p>
          <a:p>
            <a:pPr marL="12700" marR="5080" algn="just">
              <a:spcAft>
                <a:spcPts val="600"/>
              </a:spcAft>
              <a:defRPr/>
            </a:pPr>
            <a:r>
              <a:rPr lang="en-GB" sz="1400" b="1" dirty="0">
                <a:solidFill>
                  <a:schemeClr val="bg1"/>
                </a:solidFill>
                <a:latin typeface="Bahnschrift SemiLight" panose="020B0502040204020203" pitchFamily="34" charset="0"/>
              </a:rPr>
              <a:t>The main question that arises is whether teleworking can create a home office PE for the employer in the employee's residence state.</a:t>
            </a:r>
            <a:endParaRPr lang="en-GB" b="1" dirty="0">
              <a:solidFill>
                <a:schemeClr val="bg1"/>
              </a:solidFill>
              <a:latin typeface="Bahnschrift SemiLight" panose="020B0502040204020203" pitchFamily="34" charset="0"/>
              <a:ea typeface="Calibri"/>
              <a:cs typeface="Calibri"/>
            </a:endParaRPr>
          </a:p>
        </p:txBody>
      </p:sp>
      <p:sp>
        <p:nvSpPr>
          <p:cNvPr id="4" name="Arrow: Chevron 3">
            <a:extLst>
              <a:ext uri="{FF2B5EF4-FFF2-40B4-BE49-F238E27FC236}">
                <a16:creationId xmlns:a16="http://schemas.microsoft.com/office/drawing/2014/main" id="{4E87E234-6C95-FA2B-0AC5-D61A55937960}"/>
              </a:ext>
            </a:extLst>
          </p:cNvPr>
          <p:cNvSpPr/>
          <p:nvPr/>
        </p:nvSpPr>
        <p:spPr bwMode="gray">
          <a:xfrm>
            <a:off x="1487728" y="2268279"/>
            <a:ext cx="4196401" cy="444036"/>
          </a:xfrm>
          <a:prstGeom prst="chevron">
            <a:avLst/>
          </a:prstGeom>
          <a:solidFill>
            <a:schemeClr val="accent1">
              <a:lumMod val="50000"/>
            </a:schemeClr>
          </a:solidFill>
          <a:ln w="19050" algn="ctr">
            <a:solidFill>
              <a:schemeClr val="accent1">
                <a:lumMod val="50000"/>
              </a:schemeClr>
            </a:solidFill>
            <a:miter lim="800000"/>
            <a:headEnd/>
            <a:tailEnd/>
          </a:ln>
        </p:spPr>
        <p:txBody>
          <a:bodyPr wrap="square" lIns="88900" tIns="88900" rIns="88900" bIns="88900" rtlCol="0" anchor="ctr"/>
          <a:lstStyle/>
          <a:p>
            <a:pPr algn="ctr">
              <a:lnSpc>
                <a:spcPct val="106000"/>
              </a:lnSpc>
              <a:defRPr/>
            </a:pPr>
            <a:r>
              <a:rPr lang="en-GB" sz="1600" b="1" dirty="0">
                <a:solidFill>
                  <a:prstClr val="white"/>
                </a:solidFill>
                <a:latin typeface="Bahnschrift SemiLight" panose="020B0502040204020203" pitchFamily="34" charset="0"/>
              </a:rPr>
              <a:t>Context</a:t>
            </a:r>
            <a:endParaRPr lang="en-GB" sz="1600" dirty="0">
              <a:solidFill>
                <a:prstClr val="white"/>
              </a:solidFill>
              <a:latin typeface="Bahnschrift SemiLight" panose="020B0502040204020203" pitchFamily="34" charset="0"/>
            </a:endParaRPr>
          </a:p>
        </p:txBody>
      </p:sp>
      <p:sp>
        <p:nvSpPr>
          <p:cNvPr id="10" name="Rectangle 9">
            <a:extLst>
              <a:ext uri="{FF2B5EF4-FFF2-40B4-BE49-F238E27FC236}">
                <a16:creationId xmlns:a16="http://schemas.microsoft.com/office/drawing/2014/main" id="{CF0910A4-5423-EBEF-91C3-29F96A2E3826}"/>
              </a:ext>
            </a:extLst>
          </p:cNvPr>
          <p:cNvSpPr/>
          <p:nvPr/>
        </p:nvSpPr>
        <p:spPr>
          <a:xfrm>
            <a:off x="7993627" y="2207535"/>
            <a:ext cx="1056408" cy="580157"/>
          </a:xfrm>
          <a:prstGeom prst="rect">
            <a:avLst/>
          </a:prstGeom>
          <a:solidFill>
            <a:schemeClr val="accent2">
              <a:lumMod val="50000"/>
            </a:schemeClr>
          </a:solidFill>
          <a:ln w="25400" cap="flat" cmpd="sng" algn="ctr">
            <a:solidFill>
              <a:schemeClr val="accent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Bahnschrift SemiLight" panose="020B0502040204020203" pitchFamily="34" charset="0"/>
                <a:ea typeface="Calibri"/>
                <a:cs typeface="Calibri"/>
              </a:rPr>
              <a:t>Company A</a:t>
            </a:r>
          </a:p>
        </p:txBody>
      </p:sp>
      <p:pic>
        <p:nvPicPr>
          <p:cNvPr id="11" name="Picture 10">
            <a:extLst>
              <a:ext uri="{FF2B5EF4-FFF2-40B4-BE49-F238E27FC236}">
                <a16:creationId xmlns:a16="http://schemas.microsoft.com/office/drawing/2014/main" id="{63E34494-A72C-763F-2140-B674DE3BDC00}"/>
              </a:ext>
            </a:extLst>
          </p:cNvPr>
          <p:cNvPicPr>
            <a:picLocks noChangeAspect="1"/>
          </p:cNvPicPr>
          <p:nvPr/>
        </p:nvPicPr>
        <p:blipFill rotWithShape="1">
          <a:blip r:embed="rId3"/>
          <a:srcRect t="-647" r="-1205" b="1823"/>
          <a:stretch/>
        </p:blipFill>
        <p:spPr>
          <a:xfrm>
            <a:off x="8305354" y="1947330"/>
            <a:ext cx="429555" cy="439048"/>
          </a:xfrm>
          <a:prstGeom prst="rect">
            <a:avLst/>
          </a:prstGeom>
        </p:spPr>
      </p:pic>
      <p:pic>
        <p:nvPicPr>
          <p:cNvPr id="12" name="Picture 11">
            <a:extLst>
              <a:ext uri="{FF2B5EF4-FFF2-40B4-BE49-F238E27FC236}">
                <a16:creationId xmlns:a16="http://schemas.microsoft.com/office/drawing/2014/main" id="{B7030794-1C1C-FB29-D6AE-B3BFA0515996}"/>
              </a:ext>
            </a:extLst>
          </p:cNvPr>
          <p:cNvPicPr>
            <a:picLocks noChangeAspect="1"/>
          </p:cNvPicPr>
          <p:nvPr/>
        </p:nvPicPr>
        <p:blipFill rotWithShape="1">
          <a:blip r:embed="rId4"/>
          <a:srcRect l="5128" t="8537" r="10256" b="7317"/>
          <a:stretch/>
        </p:blipFill>
        <p:spPr>
          <a:xfrm>
            <a:off x="8305355" y="3877836"/>
            <a:ext cx="435396" cy="281256"/>
          </a:xfrm>
          <a:prstGeom prst="rect">
            <a:avLst/>
          </a:prstGeom>
        </p:spPr>
      </p:pic>
      <p:sp>
        <p:nvSpPr>
          <p:cNvPr id="15" name="TextBox 14">
            <a:extLst>
              <a:ext uri="{FF2B5EF4-FFF2-40B4-BE49-F238E27FC236}">
                <a16:creationId xmlns:a16="http://schemas.microsoft.com/office/drawing/2014/main" id="{1402F73A-5301-CCA5-FCB9-E0CDC03C65F9}"/>
              </a:ext>
            </a:extLst>
          </p:cNvPr>
          <p:cNvSpPr txBox="1"/>
          <p:nvPr/>
        </p:nvSpPr>
        <p:spPr>
          <a:xfrm>
            <a:off x="6573073" y="4162165"/>
            <a:ext cx="891886"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1219170">
              <a:spcBef>
                <a:spcPts val="800"/>
              </a:spcBef>
            </a:pPr>
            <a:r>
              <a:rPr lang="en-US" sz="1100" dirty="0">
                <a:solidFill>
                  <a:schemeClr val="bg1"/>
                </a:solidFill>
                <a:latin typeface="Bahnschrift SemiLight" panose="020B0502040204020203" pitchFamily="34" charset="0"/>
                <a:ea typeface="Calibri"/>
                <a:cs typeface="Calibri"/>
              </a:rPr>
              <a:t>Koen</a:t>
            </a:r>
          </a:p>
        </p:txBody>
      </p:sp>
      <p:sp>
        <p:nvSpPr>
          <p:cNvPr id="16" name="TextBox 15">
            <a:extLst>
              <a:ext uri="{FF2B5EF4-FFF2-40B4-BE49-F238E27FC236}">
                <a16:creationId xmlns:a16="http://schemas.microsoft.com/office/drawing/2014/main" id="{23A9271E-FA0F-A058-BDA0-4EF6D5828D70}"/>
              </a:ext>
            </a:extLst>
          </p:cNvPr>
          <p:cNvSpPr txBox="1"/>
          <p:nvPr/>
        </p:nvSpPr>
        <p:spPr>
          <a:xfrm>
            <a:off x="7387489" y="3419807"/>
            <a:ext cx="1004454"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1219170" eaLnBrk="1" fontAlgn="auto" latinLnBrk="0" hangingPunct="1">
              <a:lnSpc>
                <a:spcPct val="100000"/>
              </a:lnSpc>
              <a:spcBef>
                <a:spcPts val="80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Bahnschrift SemiLight" panose="020B0502040204020203" pitchFamily="34" charset="0"/>
                <a:ea typeface="Calibri"/>
                <a:cs typeface="Calibri"/>
              </a:rPr>
              <a:t>Residence state</a:t>
            </a:r>
            <a:endParaRPr kumimoji="0" lang="en-US" sz="1800" b="0" i="0" u="none" strike="noStrike" kern="0" cap="none" spc="0" normalizeH="0" baseline="0" noProof="0" dirty="0">
              <a:ln>
                <a:noFill/>
              </a:ln>
              <a:solidFill>
                <a:schemeClr val="bg1"/>
              </a:solidFill>
              <a:effectLst/>
              <a:uLnTx/>
              <a:uFillTx/>
              <a:latin typeface="Bahnschrift SemiLight" panose="020B0502040204020203" pitchFamily="34" charset="0"/>
            </a:endParaRPr>
          </a:p>
        </p:txBody>
      </p:sp>
      <p:cxnSp>
        <p:nvCxnSpPr>
          <p:cNvPr id="17" name="Straight Arrow Connector 16">
            <a:extLst>
              <a:ext uri="{FF2B5EF4-FFF2-40B4-BE49-F238E27FC236}">
                <a16:creationId xmlns:a16="http://schemas.microsoft.com/office/drawing/2014/main" id="{00CBD5B5-3BDE-CBB4-6B41-A27D773A279D}"/>
              </a:ext>
            </a:extLst>
          </p:cNvPr>
          <p:cNvCxnSpPr/>
          <p:nvPr/>
        </p:nvCxnSpPr>
        <p:spPr>
          <a:xfrm>
            <a:off x="7326878" y="3307240"/>
            <a:ext cx="3792680" cy="8659"/>
          </a:xfrm>
          <a:prstGeom prst="straightConnector1">
            <a:avLst/>
          </a:prstGeom>
          <a:noFill/>
          <a:ln w="28575" cap="flat" cmpd="sng" algn="ctr">
            <a:solidFill>
              <a:schemeClr val="bg1"/>
            </a:solidFill>
            <a:prstDash val="dash"/>
          </a:ln>
          <a:effectLst/>
        </p:spPr>
      </p:cxnSp>
      <p:sp>
        <p:nvSpPr>
          <p:cNvPr id="18" name="TextBox 17">
            <a:extLst>
              <a:ext uri="{FF2B5EF4-FFF2-40B4-BE49-F238E27FC236}">
                <a16:creationId xmlns:a16="http://schemas.microsoft.com/office/drawing/2014/main" id="{3C63295C-1692-5CF3-619B-FADE39BBE73C}"/>
              </a:ext>
            </a:extLst>
          </p:cNvPr>
          <p:cNvSpPr txBox="1"/>
          <p:nvPr/>
        </p:nvSpPr>
        <p:spPr>
          <a:xfrm>
            <a:off x="10202763" y="3047466"/>
            <a:ext cx="1645226"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1219170" eaLnBrk="1" fontAlgn="auto" latinLnBrk="0" hangingPunct="1">
              <a:lnSpc>
                <a:spcPct val="100000"/>
              </a:lnSpc>
              <a:spcBef>
                <a:spcPts val="80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Bahnschrift SemiLight" panose="020B0502040204020203" pitchFamily="34" charset="0"/>
                <a:ea typeface="Calibri"/>
                <a:cs typeface="Calibri"/>
              </a:rPr>
              <a:t>Residence state</a:t>
            </a:r>
            <a:endParaRPr kumimoji="0" lang="en-US" sz="1800" b="0" i="0" u="none" strike="noStrike" kern="0" cap="none" spc="0" normalizeH="0" baseline="0" noProof="0">
              <a:ln>
                <a:noFill/>
              </a:ln>
              <a:solidFill>
                <a:schemeClr val="bg1"/>
              </a:solidFill>
              <a:effectLst/>
              <a:uLnTx/>
              <a:uFillTx/>
              <a:latin typeface="Bahnschrift SemiLight" panose="020B0502040204020203" pitchFamily="34" charset="0"/>
            </a:endParaRPr>
          </a:p>
        </p:txBody>
      </p:sp>
      <p:sp>
        <p:nvSpPr>
          <p:cNvPr id="19" name="TextBox 18">
            <a:extLst>
              <a:ext uri="{FF2B5EF4-FFF2-40B4-BE49-F238E27FC236}">
                <a16:creationId xmlns:a16="http://schemas.microsoft.com/office/drawing/2014/main" id="{6D9DFBCF-2658-00EB-90CD-C0045BF3A0D0}"/>
              </a:ext>
            </a:extLst>
          </p:cNvPr>
          <p:cNvSpPr txBox="1"/>
          <p:nvPr/>
        </p:nvSpPr>
        <p:spPr>
          <a:xfrm>
            <a:off x="7422124" y="3012829"/>
            <a:ext cx="787977"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1219170" eaLnBrk="1" fontAlgn="auto" latinLnBrk="0" hangingPunct="1">
              <a:lnSpc>
                <a:spcPct val="100000"/>
              </a:lnSpc>
              <a:spcBef>
                <a:spcPts val="80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Bahnschrift SemiLight" panose="020B0502040204020203" pitchFamily="34" charset="0"/>
                <a:ea typeface="Calibri"/>
                <a:cs typeface="Calibri"/>
              </a:rPr>
              <a:t>Work state</a:t>
            </a:r>
            <a:endParaRPr kumimoji="0" lang="en-US" sz="1800" b="0" i="0" u="none" strike="noStrike" kern="0" cap="none" spc="0" normalizeH="0" baseline="0" noProof="0">
              <a:ln>
                <a:noFill/>
              </a:ln>
              <a:solidFill>
                <a:schemeClr val="bg1"/>
              </a:solidFill>
              <a:effectLst/>
              <a:uLnTx/>
              <a:uFillTx/>
              <a:latin typeface="Bahnschrift SemiLight" panose="020B0502040204020203" pitchFamily="34" charset="0"/>
            </a:endParaRPr>
          </a:p>
        </p:txBody>
      </p:sp>
      <p:cxnSp>
        <p:nvCxnSpPr>
          <p:cNvPr id="20" name="Straight Arrow Connector 19">
            <a:extLst>
              <a:ext uri="{FF2B5EF4-FFF2-40B4-BE49-F238E27FC236}">
                <a16:creationId xmlns:a16="http://schemas.microsoft.com/office/drawing/2014/main" id="{69ABF5AF-0F54-9A42-E0BA-9B62E439C17B}"/>
              </a:ext>
            </a:extLst>
          </p:cNvPr>
          <p:cNvCxnSpPr/>
          <p:nvPr/>
        </p:nvCxnSpPr>
        <p:spPr>
          <a:xfrm flipH="1">
            <a:off x="9240536" y="1724717"/>
            <a:ext cx="1" cy="3564000"/>
          </a:xfrm>
          <a:prstGeom prst="straightConnector1">
            <a:avLst/>
          </a:prstGeom>
          <a:noFill/>
          <a:ln w="28575" cap="flat" cmpd="sng" algn="ctr">
            <a:solidFill>
              <a:schemeClr val="bg1"/>
            </a:solidFill>
            <a:prstDash val="solid"/>
          </a:ln>
          <a:effectLst/>
        </p:spPr>
      </p:cxnSp>
      <p:pic>
        <p:nvPicPr>
          <p:cNvPr id="21" name="Picture 20">
            <a:extLst>
              <a:ext uri="{FF2B5EF4-FFF2-40B4-BE49-F238E27FC236}">
                <a16:creationId xmlns:a16="http://schemas.microsoft.com/office/drawing/2014/main" id="{8A3F32F2-60C6-3980-0BE9-6F7552674EDE}"/>
              </a:ext>
            </a:extLst>
          </p:cNvPr>
          <p:cNvPicPr>
            <a:picLocks noChangeAspect="1"/>
          </p:cNvPicPr>
          <p:nvPr/>
        </p:nvPicPr>
        <p:blipFill rotWithShape="1">
          <a:blip r:embed="rId2"/>
          <a:srcRect t="-385" r="2551" b="9615"/>
          <a:stretch/>
        </p:blipFill>
        <p:spPr>
          <a:xfrm>
            <a:off x="9666562" y="2198875"/>
            <a:ext cx="540533" cy="514444"/>
          </a:xfrm>
          <a:prstGeom prst="rect">
            <a:avLst/>
          </a:prstGeom>
          <a:ln>
            <a:noFill/>
          </a:ln>
        </p:spPr>
      </p:pic>
      <p:pic>
        <p:nvPicPr>
          <p:cNvPr id="22" name="Picture 21">
            <a:extLst>
              <a:ext uri="{FF2B5EF4-FFF2-40B4-BE49-F238E27FC236}">
                <a16:creationId xmlns:a16="http://schemas.microsoft.com/office/drawing/2014/main" id="{452E6C2F-3233-4287-F9AA-186AD4E5E888}"/>
              </a:ext>
            </a:extLst>
          </p:cNvPr>
          <p:cNvPicPr>
            <a:picLocks noChangeAspect="1"/>
          </p:cNvPicPr>
          <p:nvPr/>
        </p:nvPicPr>
        <p:blipFill rotWithShape="1">
          <a:blip r:embed="rId3"/>
          <a:srcRect t="-647" r="-1205" b="1823"/>
          <a:stretch/>
        </p:blipFill>
        <p:spPr>
          <a:xfrm>
            <a:off x="9993877" y="1999284"/>
            <a:ext cx="429555" cy="439048"/>
          </a:xfrm>
          <a:prstGeom prst="rect">
            <a:avLst/>
          </a:prstGeom>
        </p:spPr>
      </p:pic>
      <p:sp>
        <p:nvSpPr>
          <p:cNvPr id="23" name="Rectangle 22">
            <a:extLst>
              <a:ext uri="{FF2B5EF4-FFF2-40B4-BE49-F238E27FC236}">
                <a16:creationId xmlns:a16="http://schemas.microsoft.com/office/drawing/2014/main" id="{CA0B9940-D008-3768-E7ED-E2F025955711}"/>
              </a:ext>
            </a:extLst>
          </p:cNvPr>
          <p:cNvSpPr/>
          <p:nvPr/>
        </p:nvSpPr>
        <p:spPr>
          <a:xfrm>
            <a:off x="9370422" y="3973990"/>
            <a:ext cx="1056408" cy="580157"/>
          </a:xfrm>
          <a:prstGeom prst="rect">
            <a:avLst/>
          </a:prstGeom>
          <a:solidFill>
            <a:srgbClr val="4F81BD"/>
          </a:solidFill>
          <a:ln w="25400" cap="flat" cmpd="sng" algn="ctr">
            <a:solidFill>
              <a:srgbClr val="4F81BD"/>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Bahnschrift SemiLight" panose="020B0502040204020203" pitchFamily="34" charset="0"/>
                <a:ea typeface="Calibri"/>
                <a:cs typeface="Calibri"/>
              </a:rPr>
              <a:t>Company B</a:t>
            </a:r>
          </a:p>
        </p:txBody>
      </p:sp>
      <p:pic>
        <p:nvPicPr>
          <p:cNvPr id="24" name="Picture 23">
            <a:extLst>
              <a:ext uri="{FF2B5EF4-FFF2-40B4-BE49-F238E27FC236}">
                <a16:creationId xmlns:a16="http://schemas.microsoft.com/office/drawing/2014/main" id="{334446D1-29D2-1010-6B22-265C2A3148C0}"/>
              </a:ext>
            </a:extLst>
          </p:cNvPr>
          <p:cNvPicPr>
            <a:picLocks noChangeAspect="1"/>
          </p:cNvPicPr>
          <p:nvPr/>
        </p:nvPicPr>
        <p:blipFill rotWithShape="1">
          <a:blip r:embed="rId4"/>
          <a:srcRect l="5128" t="8537" r="10256" b="7317"/>
          <a:stretch/>
        </p:blipFill>
        <p:spPr>
          <a:xfrm>
            <a:off x="9664831" y="3817221"/>
            <a:ext cx="435396" cy="281256"/>
          </a:xfrm>
          <a:prstGeom prst="rect">
            <a:avLst/>
          </a:prstGeom>
        </p:spPr>
      </p:pic>
      <p:cxnSp>
        <p:nvCxnSpPr>
          <p:cNvPr id="25" name="Straight Arrow Connector 24">
            <a:extLst>
              <a:ext uri="{FF2B5EF4-FFF2-40B4-BE49-F238E27FC236}">
                <a16:creationId xmlns:a16="http://schemas.microsoft.com/office/drawing/2014/main" id="{DF39E962-08C8-B166-05B2-87DA91D0CC43}"/>
              </a:ext>
            </a:extLst>
          </p:cNvPr>
          <p:cNvCxnSpPr>
            <a:cxnSpLocks/>
            <a:stCxn id="37" idx="0"/>
            <a:endCxn id="10" idx="1"/>
          </p:cNvCxnSpPr>
          <p:nvPr/>
        </p:nvCxnSpPr>
        <p:spPr>
          <a:xfrm flipV="1">
            <a:off x="6733068" y="2497614"/>
            <a:ext cx="1260559" cy="1104896"/>
          </a:xfrm>
          <a:prstGeom prst="straightConnector1">
            <a:avLst/>
          </a:prstGeom>
          <a:noFill/>
          <a:ln w="9525" cap="flat" cmpd="sng" algn="ctr">
            <a:solidFill>
              <a:schemeClr val="bg1"/>
            </a:solidFill>
            <a:prstDash val="solid"/>
            <a:tailEnd type="triangle"/>
          </a:ln>
          <a:effectLst/>
        </p:spPr>
      </p:cxnSp>
      <p:cxnSp>
        <p:nvCxnSpPr>
          <p:cNvPr id="26" name="Straight Arrow Connector 25">
            <a:extLst>
              <a:ext uri="{FF2B5EF4-FFF2-40B4-BE49-F238E27FC236}">
                <a16:creationId xmlns:a16="http://schemas.microsoft.com/office/drawing/2014/main" id="{AA9616D7-A8EE-C4E1-3864-88422ADF357B}"/>
              </a:ext>
            </a:extLst>
          </p:cNvPr>
          <p:cNvCxnSpPr>
            <a:cxnSpLocks/>
            <a:stCxn id="37" idx="7"/>
            <a:endCxn id="9" idx="1"/>
          </p:cNvCxnSpPr>
          <p:nvPr/>
        </p:nvCxnSpPr>
        <p:spPr>
          <a:xfrm>
            <a:off x="6733068" y="4092282"/>
            <a:ext cx="1236312" cy="138929"/>
          </a:xfrm>
          <a:prstGeom prst="straightConnector1">
            <a:avLst/>
          </a:prstGeom>
          <a:noFill/>
          <a:ln w="9525" cap="flat" cmpd="sng" algn="ctr">
            <a:solidFill>
              <a:schemeClr val="bg1"/>
            </a:solidFill>
            <a:prstDash val="solid"/>
            <a:tailEnd type="triangle"/>
          </a:ln>
          <a:effectLst/>
        </p:spPr>
      </p:cxnSp>
      <p:cxnSp>
        <p:nvCxnSpPr>
          <p:cNvPr id="27" name="Straight Arrow Connector 26">
            <a:extLst>
              <a:ext uri="{FF2B5EF4-FFF2-40B4-BE49-F238E27FC236}">
                <a16:creationId xmlns:a16="http://schemas.microsoft.com/office/drawing/2014/main" id="{8D5AD015-4EC1-1938-FCA7-226D71BE9BD0}"/>
              </a:ext>
            </a:extLst>
          </p:cNvPr>
          <p:cNvCxnSpPr>
            <a:cxnSpLocks/>
            <a:stCxn id="44" idx="1"/>
            <a:endCxn id="22" idx="2"/>
          </p:cNvCxnSpPr>
          <p:nvPr/>
        </p:nvCxnSpPr>
        <p:spPr>
          <a:xfrm flipH="1" flipV="1">
            <a:off x="10208655" y="2438332"/>
            <a:ext cx="1228588" cy="531014"/>
          </a:xfrm>
          <a:prstGeom prst="straightConnector1">
            <a:avLst/>
          </a:prstGeom>
          <a:noFill/>
          <a:ln w="9525" cap="flat" cmpd="sng" algn="ctr">
            <a:solidFill>
              <a:schemeClr val="bg1"/>
            </a:solidFill>
            <a:prstDash val="solid"/>
            <a:tailEnd type="triangle"/>
          </a:ln>
          <a:effectLst/>
        </p:spPr>
      </p:cxnSp>
      <p:cxnSp>
        <p:nvCxnSpPr>
          <p:cNvPr id="28" name="Straight Arrow Connector 27">
            <a:extLst>
              <a:ext uri="{FF2B5EF4-FFF2-40B4-BE49-F238E27FC236}">
                <a16:creationId xmlns:a16="http://schemas.microsoft.com/office/drawing/2014/main" id="{073D9B6F-75CF-C548-39FE-6C2CE0B590CF}"/>
              </a:ext>
            </a:extLst>
          </p:cNvPr>
          <p:cNvCxnSpPr>
            <a:cxnSpLocks/>
            <a:stCxn id="44" idx="1"/>
            <a:endCxn id="23" idx="3"/>
          </p:cNvCxnSpPr>
          <p:nvPr/>
        </p:nvCxnSpPr>
        <p:spPr>
          <a:xfrm flipH="1">
            <a:off x="10426830" y="2969346"/>
            <a:ext cx="1010413" cy="1294723"/>
          </a:xfrm>
          <a:prstGeom prst="straightConnector1">
            <a:avLst/>
          </a:prstGeom>
          <a:noFill/>
          <a:ln w="9525" cap="flat" cmpd="sng" algn="ctr">
            <a:solidFill>
              <a:schemeClr val="bg1"/>
            </a:solidFill>
            <a:prstDash val="solid"/>
            <a:tailEnd type="triangle"/>
          </a:ln>
          <a:effectLst/>
        </p:spPr>
      </p:cxnSp>
      <p:sp>
        <p:nvSpPr>
          <p:cNvPr id="30" name="TextBox 29">
            <a:extLst>
              <a:ext uri="{FF2B5EF4-FFF2-40B4-BE49-F238E27FC236}">
                <a16:creationId xmlns:a16="http://schemas.microsoft.com/office/drawing/2014/main" id="{66B17209-C9CA-0BB0-0626-4F59B0285C21}"/>
              </a:ext>
            </a:extLst>
          </p:cNvPr>
          <p:cNvSpPr txBox="1"/>
          <p:nvPr/>
        </p:nvSpPr>
        <p:spPr>
          <a:xfrm>
            <a:off x="11555432" y="3325168"/>
            <a:ext cx="891886"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1219170">
              <a:spcBef>
                <a:spcPts val="800"/>
              </a:spcBef>
            </a:pPr>
            <a:r>
              <a:rPr lang="en-US" sz="1100" dirty="0">
                <a:solidFill>
                  <a:schemeClr val="bg1"/>
                </a:solidFill>
                <a:latin typeface="Bahnschrift SemiLight" panose="020B0502040204020203" pitchFamily="34" charset="0"/>
                <a:ea typeface="Calibri"/>
                <a:cs typeface="Calibri"/>
              </a:rPr>
              <a:t>Sara</a:t>
            </a:r>
          </a:p>
        </p:txBody>
      </p:sp>
      <p:grpSp>
        <p:nvGrpSpPr>
          <p:cNvPr id="34" name="Group 740">
            <a:extLst>
              <a:ext uri="{FF2B5EF4-FFF2-40B4-BE49-F238E27FC236}">
                <a16:creationId xmlns:a16="http://schemas.microsoft.com/office/drawing/2014/main" id="{FB26FCFD-44C0-67E0-C843-8A7E58A07FE9}"/>
              </a:ext>
            </a:extLst>
          </p:cNvPr>
          <p:cNvGrpSpPr>
            <a:grpSpLocks noChangeAspect="1"/>
          </p:cNvGrpSpPr>
          <p:nvPr/>
        </p:nvGrpSpPr>
        <p:grpSpPr bwMode="auto">
          <a:xfrm>
            <a:off x="6477708" y="3581563"/>
            <a:ext cx="510719" cy="510719"/>
            <a:chOff x="5857" y="3295"/>
            <a:chExt cx="340" cy="340"/>
          </a:xfrm>
          <a:solidFill>
            <a:schemeClr val="bg1"/>
          </a:solidFill>
        </p:grpSpPr>
        <p:sp>
          <p:nvSpPr>
            <p:cNvPr id="35" name="Freeform 741">
              <a:extLst>
                <a:ext uri="{FF2B5EF4-FFF2-40B4-BE49-F238E27FC236}">
                  <a16:creationId xmlns:a16="http://schemas.microsoft.com/office/drawing/2014/main" id="{15BA297D-A77E-A113-88E5-247520C24561}"/>
                </a:ext>
              </a:extLst>
            </p:cNvPr>
            <p:cNvSpPr>
              <a:spLocks noEditPoints="1"/>
            </p:cNvSpPr>
            <p:nvPr/>
          </p:nvSpPr>
          <p:spPr bwMode="auto">
            <a:xfrm>
              <a:off x="5991" y="3415"/>
              <a:ext cx="71" cy="156"/>
            </a:xfrm>
            <a:custGeom>
              <a:avLst/>
              <a:gdLst>
                <a:gd name="T0" fmla="*/ 96 w 107"/>
                <a:gd name="T1" fmla="*/ 0 h 235"/>
                <a:gd name="T2" fmla="*/ 11 w 107"/>
                <a:gd name="T3" fmla="*/ 0 h 235"/>
                <a:gd name="T4" fmla="*/ 0 w 107"/>
                <a:gd name="T5" fmla="*/ 11 h 235"/>
                <a:gd name="T6" fmla="*/ 0 w 107"/>
                <a:gd name="T7" fmla="*/ 117 h 235"/>
                <a:gd name="T8" fmla="*/ 11 w 107"/>
                <a:gd name="T9" fmla="*/ 128 h 235"/>
                <a:gd name="T10" fmla="*/ 22 w 107"/>
                <a:gd name="T11" fmla="*/ 128 h 235"/>
                <a:gd name="T12" fmla="*/ 22 w 107"/>
                <a:gd name="T13" fmla="*/ 224 h 235"/>
                <a:gd name="T14" fmla="*/ 32 w 107"/>
                <a:gd name="T15" fmla="*/ 235 h 235"/>
                <a:gd name="T16" fmla="*/ 43 w 107"/>
                <a:gd name="T17" fmla="*/ 224 h 235"/>
                <a:gd name="T18" fmla="*/ 43 w 107"/>
                <a:gd name="T19" fmla="*/ 128 h 235"/>
                <a:gd name="T20" fmla="*/ 64 w 107"/>
                <a:gd name="T21" fmla="*/ 128 h 235"/>
                <a:gd name="T22" fmla="*/ 64 w 107"/>
                <a:gd name="T23" fmla="*/ 224 h 235"/>
                <a:gd name="T24" fmla="*/ 75 w 107"/>
                <a:gd name="T25" fmla="*/ 235 h 235"/>
                <a:gd name="T26" fmla="*/ 86 w 107"/>
                <a:gd name="T27" fmla="*/ 224 h 235"/>
                <a:gd name="T28" fmla="*/ 86 w 107"/>
                <a:gd name="T29" fmla="*/ 128 h 235"/>
                <a:gd name="T30" fmla="*/ 96 w 107"/>
                <a:gd name="T31" fmla="*/ 128 h 235"/>
                <a:gd name="T32" fmla="*/ 107 w 107"/>
                <a:gd name="T33" fmla="*/ 117 h 235"/>
                <a:gd name="T34" fmla="*/ 107 w 107"/>
                <a:gd name="T35" fmla="*/ 11 h 235"/>
                <a:gd name="T36" fmla="*/ 96 w 107"/>
                <a:gd name="T37" fmla="*/ 0 h 235"/>
                <a:gd name="T38" fmla="*/ 86 w 107"/>
                <a:gd name="T39" fmla="*/ 107 h 235"/>
                <a:gd name="T40" fmla="*/ 22 w 107"/>
                <a:gd name="T41" fmla="*/ 107 h 235"/>
                <a:gd name="T42" fmla="*/ 22 w 107"/>
                <a:gd name="T43" fmla="*/ 21 h 235"/>
                <a:gd name="T44" fmla="*/ 86 w 107"/>
                <a:gd name="T45" fmla="*/ 21 h 235"/>
                <a:gd name="T46" fmla="*/ 86 w 107"/>
                <a:gd name="T47" fmla="*/ 10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235">
                  <a:moveTo>
                    <a:pt x="96" y="0"/>
                  </a:moveTo>
                  <a:cubicBezTo>
                    <a:pt x="11" y="0"/>
                    <a:pt x="11" y="0"/>
                    <a:pt x="11" y="0"/>
                  </a:cubicBezTo>
                  <a:cubicBezTo>
                    <a:pt x="5" y="0"/>
                    <a:pt x="0" y="5"/>
                    <a:pt x="0" y="11"/>
                  </a:cubicBezTo>
                  <a:cubicBezTo>
                    <a:pt x="0" y="117"/>
                    <a:pt x="0" y="117"/>
                    <a:pt x="0" y="117"/>
                  </a:cubicBezTo>
                  <a:cubicBezTo>
                    <a:pt x="0" y="123"/>
                    <a:pt x="5" y="128"/>
                    <a:pt x="11" y="128"/>
                  </a:cubicBezTo>
                  <a:cubicBezTo>
                    <a:pt x="22" y="128"/>
                    <a:pt x="22" y="128"/>
                    <a:pt x="22" y="128"/>
                  </a:cubicBezTo>
                  <a:cubicBezTo>
                    <a:pt x="22" y="224"/>
                    <a:pt x="22" y="224"/>
                    <a:pt x="22" y="224"/>
                  </a:cubicBezTo>
                  <a:cubicBezTo>
                    <a:pt x="22" y="230"/>
                    <a:pt x="26" y="235"/>
                    <a:pt x="32" y="235"/>
                  </a:cubicBezTo>
                  <a:cubicBezTo>
                    <a:pt x="38" y="235"/>
                    <a:pt x="43" y="230"/>
                    <a:pt x="43" y="224"/>
                  </a:cubicBezTo>
                  <a:cubicBezTo>
                    <a:pt x="43" y="128"/>
                    <a:pt x="43" y="128"/>
                    <a:pt x="43" y="128"/>
                  </a:cubicBezTo>
                  <a:cubicBezTo>
                    <a:pt x="64" y="128"/>
                    <a:pt x="64" y="128"/>
                    <a:pt x="64" y="128"/>
                  </a:cubicBezTo>
                  <a:cubicBezTo>
                    <a:pt x="64" y="224"/>
                    <a:pt x="64" y="224"/>
                    <a:pt x="64" y="224"/>
                  </a:cubicBezTo>
                  <a:cubicBezTo>
                    <a:pt x="64" y="230"/>
                    <a:pt x="69" y="235"/>
                    <a:pt x="75" y="235"/>
                  </a:cubicBezTo>
                  <a:cubicBezTo>
                    <a:pt x="81" y="235"/>
                    <a:pt x="86" y="230"/>
                    <a:pt x="86" y="224"/>
                  </a:cubicBezTo>
                  <a:cubicBezTo>
                    <a:pt x="86" y="128"/>
                    <a:pt x="86" y="128"/>
                    <a:pt x="86" y="128"/>
                  </a:cubicBezTo>
                  <a:cubicBezTo>
                    <a:pt x="96" y="128"/>
                    <a:pt x="96" y="128"/>
                    <a:pt x="96" y="128"/>
                  </a:cubicBezTo>
                  <a:cubicBezTo>
                    <a:pt x="102" y="128"/>
                    <a:pt x="107" y="123"/>
                    <a:pt x="107" y="117"/>
                  </a:cubicBezTo>
                  <a:cubicBezTo>
                    <a:pt x="107" y="11"/>
                    <a:pt x="107" y="11"/>
                    <a:pt x="107" y="11"/>
                  </a:cubicBezTo>
                  <a:cubicBezTo>
                    <a:pt x="107" y="5"/>
                    <a:pt x="102" y="0"/>
                    <a:pt x="96" y="0"/>
                  </a:cubicBezTo>
                  <a:close/>
                  <a:moveTo>
                    <a:pt x="86" y="107"/>
                  </a:moveTo>
                  <a:cubicBezTo>
                    <a:pt x="22" y="107"/>
                    <a:pt x="22" y="107"/>
                    <a:pt x="22" y="107"/>
                  </a:cubicBezTo>
                  <a:cubicBezTo>
                    <a:pt x="22" y="21"/>
                    <a:pt x="22" y="21"/>
                    <a:pt x="22" y="21"/>
                  </a:cubicBezTo>
                  <a:cubicBezTo>
                    <a:pt x="86" y="21"/>
                    <a:pt x="86" y="21"/>
                    <a:pt x="86" y="21"/>
                  </a:cubicBezTo>
                  <a:lnTo>
                    <a:pt x="86" y="10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36" name="Freeform 742">
              <a:extLst>
                <a:ext uri="{FF2B5EF4-FFF2-40B4-BE49-F238E27FC236}">
                  <a16:creationId xmlns:a16="http://schemas.microsoft.com/office/drawing/2014/main" id="{45214488-452B-45C2-BE9F-5ADA97F75F92}"/>
                </a:ext>
              </a:extLst>
            </p:cNvPr>
            <p:cNvSpPr>
              <a:spLocks noEditPoints="1"/>
            </p:cNvSpPr>
            <p:nvPr/>
          </p:nvSpPr>
          <p:spPr bwMode="auto">
            <a:xfrm>
              <a:off x="6006" y="3359"/>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37" name="Freeform 743">
              <a:extLst>
                <a:ext uri="{FF2B5EF4-FFF2-40B4-BE49-F238E27FC236}">
                  <a16:creationId xmlns:a16="http://schemas.microsoft.com/office/drawing/2014/main" id="{6F1030E7-2D12-9081-8EA1-5F2F31C25E2C}"/>
                </a:ext>
              </a:extLst>
            </p:cNvPr>
            <p:cNvSpPr>
              <a:spLocks noEditPoints="1"/>
            </p:cNvSpPr>
            <p:nvPr/>
          </p:nvSpPr>
          <p:spPr bwMode="auto">
            <a:xfrm>
              <a:off x="5857" y="3295"/>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grpSp>
      <p:grpSp>
        <p:nvGrpSpPr>
          <p:cNvPr id="41" name="Group 818">
            <a:extLst>
              <a:ext uri="{FF2B5EF4-FFF2-40B4-BE49-F238E27FC236}">
                <a16:creationId xmlns:a16="http://schemas.microsoft.com/office/drawing/2014/main" id="{5BB93A64-D272-C890-F818-024F1AFDEA4A}"/>
              </a:ext>
            </a:extLst>
          </p:cNvPr>
          <p:cNvGrpSpPr>
            <a:grpSpLocks noChangeAspect="1"/>
          </p:cNvGrpSpPr>
          <p:nvPr/>
        </p:nvGrpSpPr>
        <p:grpSpPr bwMode="auto">
          <a:xfrm>
            <a:off x="11437243" y="2713746"/>
            <a:ext cx="511200" cy="511200"/>
            <a:chOff x="5841" y="3004"/>
            <a:chExt cx="340" cy="340"/>
          </a:xfrm>
          <a:solidFill>
            <a:schemeClr val="bg1"/>
          </a:solidFill>
        </p:grpSpPr>
        <p:sp>
          <p:nvSpPr>
            <p:cNvPr id="42" name="Freeform 819">
              <a:extLst>
                <a:ext uri="{FF2B5EF4-FFF2-40B4-BE49-F238E27FC236}">
                  <a16:creationId xmlns:a16="http://schemas.microsoft.com/office/drawing/2014/main" id="{189E37EF-779B-F143-47C6-71565C22CCDE}"/>
                </a:ext>
              </a:extLst>
            </p:cNvPr>
            <p:cNvSpPr>
              <a:spLocks noEditPoints="1"/>
            </p:cNvSpPr>
            <p:nvPr/>
          </p:nvSpPr>
          <p:spPr bwMode="auto">
            <a:xfrm>
              <a:off x="5975" y="3124"/>
              <a:ext cx="71" cy="156"/>
            </a:xfrm>
            <a:custGeom>
              <a:avLst/>
              <a:gdLst>
                <a:gd name="T0" fmla="*/ 75 w 107"/>
                <a:gd name="T1" fmla="*/ 8 h 235"/>
                <a:gd name="T2" fmla="*/ 64 w 107"/>
                <a:gd name="T3" fmla="*/ 0 h 235"/>
                <a:gd name="T4" fmla="*/ 43 w 107"/>
                <a:gd name="T5" fmla="*/ 0 h 235"/>
                <a:gd name="T6" fmla="*/ 33 w 107"/>
                <a:gd name="T7" fmla="*/ 8 h 235"/>
                <a:gd name="T8" fmla="*/ 1 w 107"/>
                <a:gd name="T9" fmla="*/ 136 h 235"/>
                <a:gd name="T10" fmla="*/ 3 w 107"/>
                <a:gd name="T11" fmla="*/ 145 h 235"/>
                <a:gd name="T12" fmla="*/ 11 w 107"/>
                <a:gd name="T13" fmla="*/ 149 h 235"/>
                <a:gd name="T14" fmla="*/ 22 w 107"/>
                <a:gd name="T15" fmla="*/ 149 h 235"/>
                <a:gd name="T16" fmla="*/ 22 w 107"/>
                <a:gd name="T17" fmla="*/ 224 h 235"/>
                <a:gd name="T18" fmla="*/ 32 w 107"/>
                <a:gd name="T19" fmla="*/ 235 h 235"/>
                <a:gd name="T20" fmla="*/ 43 w 107"/>
                <a:gd name="T21" fmla="*/ 224 h 235"/>
                <a:gd name="T22" fmla="*/ 43 w 107"/>
                <a:gd name="T23" fmla="*/ 149 h 235"/>
                <a:gd name="T24" fmla="*/ 64 w 107"/>
                <a:gd name="T25" fmla="*/ 149 h 235"/>
                <a:gd name="T26" fmla="*/ 64 w 107"/>
                <a:gd name="T27" fmla="*/ 224 h 235"/>
                <a:gd name="T28" fmla="*/ 75 w 107"/>
                <a:gd name="T29" fmla="*/ 235 h 235"/>
                <a:gd name="T30" fmla="*/ 86 w 107"/>
                <a:gd name="T31" fmla="*/ 224 h 235"/>
                <a:gd name="T32" fmla="*/ 86 w 107"/>
                <a:gd name="T33" fmla="*/ 149 h 235"/>
                <a:gd name="T34" fmla="*/ 96 w 107"/>
                <a:gd name="T35" fmla="*/ 149 h 235"/>
                <a:gd name="T36" fmla="*/ 105 w 107"/>
                <a:gd name="T37" fmla="*/ 145 h 235"/>
                <a:gd name="T38" fmla="*/ 107 w 107"/>
                <a:gd name="T39" fmla="*/ 136 h 235"/>
                <a:gd name="T40" fmla="*/ 75 w 107"/>
                <a:gd name="T41" fmla="*/ 8 h 235"/>
                <a:gd name="T42" fmla="*/ 51 w 107"/>
                <a:gd name="T43" fmla="*/ 21 h 235"/>
                <a:gd name="T44" fmla="*/ 56 w 107"/>
                <a:gd name="T45" fmla="*/ 21 h 235"/>
                <a:gd name="T46" fmla="*/ 83 w 107"/>
                <a:gd name="T47" fmla="*/ 128 h 235"/>
                <a:gd name="T48" fmla="*/ 25 w 107"/>
                <a:gd name="T49" fmla="*/ 128 h 235"/>
                <a:gd name="T50" fmla="*/ 51 w 107"/>
                <a:gd name="T51" fmla="*/ 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235">
                  <a:moveTo>
                    <a:pt x="75" y="8"/>
                  </a:moveTo>
                  <a:cubicBezTo>
                    <a:pt x="73" y="3"/>
                    <a:pt x="69" y="0"/>
                    <a:pt x="64" y="0"/>
                  </a:cubicBezTo>
                  <a:cubicBezTo>
                    <a:pt x="43" y="0"/>
                    <a:pt x="43" y="0"/>
                    <a:pt x="43" y="0"/>
                  </a:cubicBezTo>
                  <a:cubicBezTo>
                    <a:pt x="38" y="0"/>
                    <a:pt x="34" y="3"/>
                    <a:pt x="33" y="8"/>
                  </a:cubicBezTo>
                  <a:cubicBezTo>
                    <a:pt x="1" y="136"/>
                    <a:pt x="1" y="136"/>
                    <a:pt x="1" y="136"/>
                  </a:cubicBezTo>
                  <a:cubicBezTo>
                    <a:pt x="0" y="139"/>
                    <a:pt x="1" y="143"/>
                    <a:pt x="3" y="145"/>
                  </a:cubicBezTo>
                  <a:cubicBezTo>
                    <a:pt x="5" y="148"/>
                    <a:pt x="8" y="149"/>
                    <a:pt x="11" y="149"/>
                  </a:cubicBezTo>
                  <a:cubicBezTo>
                    <a:pt x="22" y="149"/>
                    <a:pt x="22" y="149"/>
                    <a:pt x="22" y="149"/>
                  </a:cubicBezTo>
                  <a:cubicBezTo>
                    <a:pt x="22" y="224"/>
                    <a:pt x="22" y="224"/>
                    <a:pt x="22" y="224"/>
                  </a:cubicBezTo>
                  <a:cubicBezTo>
                    <a:pt x="22" y="230"/>
                    <a:pt x="26" y="235"/>
                    <a:pt x="32" y="235"/>
                  </a:cubicBezTo>
                  <a:cubicBezTo>
                    <a:pt x="38" y="235"/>
                    <a:pt x="43" y="230"/>
                    <a:pt x="43" y="224"/>
                  </a:cubicBezTo>
                  <a:cubicBezTo>
                    <a:pt x="43" y="149"/>
                    <a:pt x="43" y="149"/>
                    <a:pt x="43" y="149"/>
                  </a:cubicBezTo>
                  <a:cubicBezTo>
                    <a:pt x="64" y="149"/>
                    <a:pt x="64" y="149"/>
                    <a:pt x="64" y="149"/>
                  </a:cubicBezTo>
                  <a:cubicBezTo>
                    <a:pt x="64" y="224"/>
                    <a:pt x="64" y="224"/>
                    <a:pt x="64" y="224"/>
                  </a:cubicBezTo>
                  <a:cubicBezTo>
                    <a:pt x="64" y="230"/>
                    <a:pt x="69" y="235"/>
                    <a:pt x="75" y="235"/>
                  </a:cubicBezTo>
                  <a:cubicBezTo>
                    <a:pt x="81" y="235"/>
                    <a:pt x="86" y="230"/>
                    <a:pt x="86" y="224"/>
                  </a:cubicBezTo>
                  <a:cubicBezTo>
                    <a:pt x="86" y="149"/>
                    <a:pt x="86" y="149"/>
                    <a:pt x="86" y="149"/>
                  </a:cubicBezTo>
                  <a:cubicBezTo>
                    <a:pt x="96" y="149"/>
                    <a:pt x="96" y="149"/>
                    <a:pt x="96" y="149"/>
                  </a:cubicBezTo>
                  <a:cubicBezTo>
                    <a:pt x="100" y="149"/>
                    <a:pt x="103" y="148"/>
                    <a:pt x="105" y="145"/>
                  </a:cubicBezTo>
                  <a:cubicBezTo>
                    <a:pt x="107" y="143"/>
                    <a:pt x="107" y="139"/>
                    <a:pt x="107" y="136"/>
                  </a:cubicBezTo>
                  <a:lnTo>
                    <a:pt x="75" y="8"/>
                  </a:lnTo>
                  <a:close/>
                  <a:moveTo>
                    <a:pt x="51" y="21"/>
                  </a:moveTo>
                  <a:cubicBezTo>
                    <a:pt x="56" y="21"/>
                    <a:pt x="56" y="21"/>
                    <a:pt x="56" y="21"/>
                  </a:cubicBezTo>
                  <a:cubicBezTo>
                    <a:pt x="83" y="128"/>
                    <a:pt x="83" y="128"/>
                    <a:pt x="83" y="128"/>
                  </a:cubicBezTo>
                  <a:cubicBezTo>
                    <a:pt x="25" y="128"/>
                    <a:pt x="25" y="128"/>
                    <a:pt x="25" y="128"/>
                  </a:cubicBezTo>
                  <a:lnTo>
                    <a:pt x="51" y="21"/>
                  </a:lnTo>
                  <a:close/>
                </a:path>
              </a:pathLst>
            </a:custGeom>
            <a:grpFill/>
            <a:ln>
              <a:solidFill>
                <a:schemeClr val="bg1"/>
              </a:solid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43" name="Freeform 820">
              <a:extLst>
                <a:ext uri="{FF2B5EF4-FFF2-40B4-BE49-F238E27FC236}">
                  <a16:creationId xmlns:a16="http://schemas.microsoft.com/office/drawing/2014/main" id="{1031E191-B44B-4517-DFDE-FB17FB43957D}"/>
                </a:ext>
              </a:extLst>
            </p:cNvPr>
            <p:cNvSpPr>
              <a:spLocks noEditPoints="1"/>
            </p:cNvSpPr>
            <p:nvPr/>
          </p:nvSpPr>
          <p:spPr bwMode="auto">
            <a:xfrm>
              <a:off x="5990" y="3068"/>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solidFill>
                <a:schemeClr val="bg1"/>
              </a:solid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44" name="Freeform 821">
              <a:extLst>
                <a:ext uri="{FF2B5EF4-FFF2-40B4-BE49-F238E27FC236}">
                  <a16:creationId xmlns:a16="http://schemas.microsoft.com/office/drawing/2014/main" id="{FC998264-78F8-FCF1-0FAB-F8EC5B3B3209}"/>
                </a:ext>
              </a:extLst>
            </p:cNvPr>
            <p:cNvSpPr>
              <a:spLocks noEditPoints="1"/>
            </p:cNvSpPr>
            <p:nvPr/>
          </p:nvSpPr>
          <p:spPr bwMode="auto">
            <a:xfrm>
              <a:off x="5841" y="3004"/>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solidFill>
                <a:schemeClr val="bg1"/>
              </a:solid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grpSp>
      <p:sp>
        <p:nvSpPr>
          <p:cNvPr id="47" name="TextBox 46">
            <a:extLst>
              <a:ext uri="{FF2B5EF4-FFF2-40B4-BE49-F238E27FC236}">
                <a16:creationId xmlns:a16="http://schemas.microsoft.com/office/drawing/2014/main" id="{9762C404-6778-2AAD-B941-B84C70700305}"/>
              </a:ext>
            </a:extLst>
          </p:cNvPr>
          <p:cNvSpPr txBox="1"/>
          <p:nvPr/>
        </p:nvSpPr>
        <p:spPr>
          <a:xfrm>
            <a:off x="6785641" y="4806982"/>
            <a:ext cx="2389621" cy="430887"/>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1"/>
                </a:solidFill>
                <a:latin typeface="Bahnschrift SemiLight" panose="020B0502040204020203" pitchFamily="34" charset="0"/>
              </a:rPr>
              <a:t>264km commuting distance</a:t>
            </a:r>
          </a:p>
          <a:p>
            <a:pPr marL="171450" indent="-171450">
              <a:buFont typeface="Arial" panose="020B0604020202020204" pitchFamily="34" charset="0"/>
              <a:buChar char="•"/>
            </a:pPr>
            <a:r>
              <a:rPr lang="en-US" sz="1100" dirty="0">
                <a:solidFill>
                  <a:schemeClr val="bg1"/>
                </a:solidFill>
                <a:latin typeface="Bahnschrift SemiLight" panose="020B0502040204020203" pitchFamily="34" charset="0"/>
              </a:rPr>
              <a:t>At least 3 days home working</a:t>
            </a:r>
            <a:endParaRPr lang="en-BE" sz="1100" dirty="0">
              <a:solidFill>
                <a:schemeClr val="bg1"/>
              </a:solidFill>
              <a:latin typeface="Bahnschrift SemiLight" panose="020B0502040204020203" pitchFamily="34" charset="0"/>
            </a:endParaRPr>
          </a:p>
        </p:txBody>
      </p:sp>
      <p:sp>
        <p:nvSpPr>
          <p:cNvPr id="48" name="TextBox 47">
            <a:extLst>
              <a:ext uri="{FF2B5EF4-FFF2-40B4-BE49-F238E27FC236}">
                <a16:creationId xmlns:a16="http://schemas.microsoft.com/office/drawing/2014/main" id="{7D952101-9567-18CB-F5C1-46C2E81F0299}"/>
              </a:ext>
            </a:extLst>
          </p:cNvPr>
          <p:cNvSpPr txBox="1"/>
          <p:nvPr/>
        </p:nvSpPr>
        <p:spPr>
          <a:xfrm>
            <a:off x="9691978" y="4806982"/>
            <a:ext cx="2156011" cy="430887"/>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1"/>
                </a:solidFill>
                <a:latin typeface="Bahnschrift SemiLight" panose="020B0502040204020203" pitchFamily="34" charset="0"/>
              </a:rPr>
              <a:t>55km commuting distance</a:t>
            </a:r>
          </a:p>
          <a:p>
            <a:pPr marL="171450" indent="-171450">
              <a:buFont typeface="Arial" panose="020B0604020202020204" pitchFamily="34" charset="0"/>
              <a:buChar char="•"/>
            </a:pPr>
            <a:r>
              <a:rPr lang="en-US" sz="1100" dirty="0">
                <a:solidFill>
                  <a:schemeClr val="bg1"/>
                </a:solidFill>
                <a:latin typeface="Bahnschrift SemiLight" panose="020B0502040204020203" pitchFamily="34" charset="0"/>
              </a:rPr>
              <a:t>1 day home working</a:t>
            </a:r>
            <a:endParaRPr lang="en-BE" sz="1100" dirty="0">
              <a:solidFill>
                <a:schemeClr val="bg1"/>
              </a:solidFill>
              <a:latin typeface="Bahnschrift SemiLight" panose="020B0502040204020203" pitchFamily="34" charset="0"/>
            </a:endParaRPr>
          </a:p>
        </p:txBody>
      </p:sp>
      <p:sp>
        <p:nvSpPr>
          <p:cNvPr id="49" name="TextBox 48">
            <a:extLst>
              <a:ext uri="{FF2B5EF4-FFF2-40B4-BE49-F238E27FC236}">
                <a16:creationId xmlns:a16="http://schemas.microsoft.com/office/drawing/2014/main" id="{D63B11C9-AE9A-2F3E-C502-D817C049960A}"/>
              </a:ext>
            </a:extLst>
          </p:cNvPr>
          <p:cNvSpPr txBox="1"/>
          <p:nvPr/>
        </p:nvSpPr>
        <p:spPr>
          <a:xfrm>
            <a:off x="10209555" y="3419807"/>
            <a:ext cx="1004454"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1219170" eaLnBrk="1" fontAlgn="auto" latinLnBrk="0" hangingPunct="1">
              <a:lnSpc>
                <a:spcPct val="100000"/>
              </a:lnSpc>
              <a:spcBef>
                <a:spcPts val="80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Bahnschrift SemiLight" panose="020B0502040204020203" pitchFamily="34" charset="0"/>
                <a:ea typeface="Calibri"/>
                <a:cs typeface="Calibri"/>
              </a:rPr>
              <a:t>Work state</a:t>
            </a:r>
            <a:endParaRPr kumimoji="0" lang="en-US" sz="1800" b="0" i="0" u="none" strike="noStrike" kern="0" cap="none" spc="0" normalizeH="0" baseline="0" noProof="0" dirty="0">
              <a:ln>
                <a:noFill/>
              </a:ln>
              <a:solidFill>
                <a:schemeClr val="bg1"/>
              </a:solidFill>
              <a:effectLst/>
              <a:uLnTx/>
              <a:uFillTx/>
              <a:latin typeface="Bahnschrift SemiLight" panose="020B0502040204020203" pitchFamily="34" charset="0"/>
            </a:endParaRPr>
          </a:p>
        </p:txBody>
      </p:sp>
    </p:spTree>
    <p:extLst>
      <p:ext uri="{BB962C8B-B14F-4D97-AF65-F5344CB8AC3E}">
        <p14:creationId xmlns:p14="http://schemas.microsoft.com/office/powerpoint/2010/main" val="161279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p:txBody>
          <a:bodyPr>
            <a:normAutofit/>
          </a:bodyPr>
          <a:lstStyle/>
          <a:p>
            <a:r>
              <a:rPr lang="en-US" sz="3733" dirty="0"/>
              <a:t>Some critical observations (1)</a:t>
            </a:r>
            <a:endParaRPr lang="en-US" sz="3733" dirty="0">
              <a:cs typeface="Calibri" panose="020F0502020204030204" pitchFamily="34" charset="0"/>
            </a:endParaRPr>
          </a:p>
        </p:txBody>
      </p:sp>
      <p:sp>
        <p:nvSpPr>
          <p:cNvPr id="5" name="Content Placeholder 4">
            <a:extLst>
              <a:ext uri="{FF2B5EF4-FFF2-40B4-BE49-F238E27FC236}">
                <a16:creationId xmlns:a16="http://schemas.microsoft.com/office/drawing/2014/main" id="{7CEC1396-7808-8479-490D-6550D43BE5D6}"/>
              </a:ext>
            </a:extLst>
          </p:cNvPr>
          <p:cNvSpPr>
            <a:spLocks noGrp="1"/>
          </p:cNvSpPr>
          <p:nvPr>
            <p:ph idx="1"/>
          </p:nvPr>
        </p:nvSpPr>
        <p:spPr>
          <a:xfrm>
            <a:off x="735531" y="2324465"/>
            <a:ext cx="11039573" cy="3074469"/>
          </a:xfrm>
        </p:spPr>
        <p:txBody>
          <a:bodyPr>
            <a:normAutofit/>
          </a:bodyPr>
          <a:lstStyle/>
          <a:p>
            <a:pPr>
              <a:spcAft>
                <a:spcPts val="600"/>
              </a:spcAft>
            </a:pPr>
            <a:r>
              <a:rPr lang="en-BE" sz="2200" dirty="0"/>
              <a:t>No formal rules for home office </a:t>
            </a:r>
            <a:r>
              <a:rPr lang="en-US" sz="2200" dirty="0"/>
              <a:t>PE </a:t>
            </a:r>
            <a:r>
              <a:rPr lang="en-BE" sz="2200" dirty="0"/>
              <a:t>in the new treaty, no formal extension of the BE-NL agreement of 23 November 2023</a:t>
            </a:r>
          </a:p>
          <a:p>
            <a:pPr lvl="1">
              <a:spcAft>
                <a:spcPts val="600"/>
              </a:spcAft>
            </a:pPr>
            <a:r>
              <a:rPr lang="en-BE" sz="2200" dirty="0"/>
              <a:t>Only home office </a:t>
            </a:r>
            <a:r>
              <a:rPr lang="en-US" sz="2200" dirty="0"/>
              <a:t>PE </a:t>
            </a:r>
            <a:r>
              <a:rPr lang="en-BE" sz="2200" dirty="0"/>
              <a:t>if structurally </a:t>
            </a:r>
            <a:r>
              <a:rPr lang="en-US" sz="2200" dirty="0"/>
              <a:t>and mandatory </a:t>
            </a:r>
            <a:r>
              <a:rPr lang="en-BE" sz="2200" dirty="0"/>
              <a:t>working from home (less than 50% at home is assumption of ‘not at the disposal’</a:t>
            </a:r>
            <a:r>
              <a:rPr lang="en-US" sz="2200" dirty="0"/>
              <a:t>)</a:t>
            </a:r>
            <a:endParaRPr lang="en-BE" sz="2200" dirty="0"/>
          </a:p>
          <a:p>
            <a:pPr lvl="1">
              <a:spcAft>
                <a:spcPts val="600"/>
              </a:spcAft>
            </a:pPr>
            <a:r>
              <a:rPr lang="en-BE" sz="2200" dirty="0"/>
              <a:t>Granting of ICT equipment etc is insufficient for PE qualification</a:t>
            </a:r>
          </a:p>
          <a:p>
            <a:pPr>
              <a:spcAft>
                <a:spcPts val="600"/>
              </a:spcAft>
            </a:pPr>
            <a:r>
              <a:rPr lang="en-BE" sz="2200" dirty="0"/>
              <a:t>Only applicable to employees working from home, not directors?</a:t>
            </a:r>
          </a:p>
          <a:p>
            <a:pPr>
              <a:spcAft>
                <a:spcPts val="600"/>
              </a:spcAft>
            </a:pPr>
            <a:r>
              <a:rPr lang="en-BE" sz="2200" dirty="0"/>
              <a:t>Why only for </a:t>
            </a:r>
            <a:r>
              <a:rPr lang="en-US" sz="2200" dirty="0"/>
              <a:t>fixed place of business</a:t>
            </a:r>
            <a:r>
              <a:rPr lang="en-BE" sz="2200" dirty="0"/>
              <a:t> PE, not for agency PE? </a:t>
            </a:r>
          </a:p>
          <a:p>
            <a:pPr marL="0" indent="0">
              <a:spcAft>
                <a:spcPts val="600"/>
              </a:spcAft>
              <a:buNone/>
            </a:pPr>
            <a:endParaRPr lang="en-BE" sz="2200" dirty="0"/>
          </a:p>
        </p:txBody>
      </p:sp>
    </p:spTree>
    <p:extLst>
      <p:ext uri="{BB962C8B-B14F-4D97-AF65-F5344CB8AC3E}">
        <p14:creationId xmlns:p14="http://schemas.microsoft.com/office/powerpoint/2010/main" val="993933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p:txBody>
          <a:bodyPr>
            <a:normAutofit/>
          </a:bodyPr>
          <a:lstStyle/>
          <a:p>
            <a:r>
              <a:rPr lang="en-US" sz="3733" dirty="0"/>
              <a:t>Some critical observations (2)</a:t>
            </a:r>
            <a:endParaRPr lang="en-US" sz="3733" dirty="0">
              <a:cs typeface="Calibri" panose="020F0502020204030204" pitchFamily="34" charset="0"/>
            </a:endParaRPr>
          </a:p>
        </p:txBody>
      </p:sp>
      <p:sp>
        <p:nvSpPr>
          <p:cNvPr id="5" name="Content Placeholder 4">
            <a:extLst>
              <a:ext uri="{FF2B5EF4-FFF2-40B4-BE49-F238E27FC236}">
                <a16:creationId xmlns:a16="http://schemas.microsoft.com/office/drawing/2014/main" id="{7CEC1396-7808-8479-490D-6550D43BE5D6}"/>
              </a:ext>
            </a:extLst>
          </p:cNvPr>
          <p:cNvSpPr>
            <a:spLocks noGrp="1"/>
          </p:cNvSpPr>
          <p:nvPr>
            <p:ph idx="1"/>
          </p:nvPr>
        </p:nvSpPr>
        <p:spPr/>
        <p:txBody>
          <a:bodyPr>
            <a:normAutofit/>
          </a:bodyPr>
          <a:lstStyle/>
          <a:p>
            <a:pPr>
              <a:spcAft>
                <a:spcPts val="600"/>
              </a:spcAft>
            </a:pPr>
            <a:r>
              <a:rPr lang="en-BE" sz="2200" dirty="0"/>
              <a:t>Little comparable agreements. What to do in relation to, for instance, Germany and Luxembourg from a Belgian or Dutch perspective? </a:t>
            </a:r>
          </a:p>
          <a:p>
            <a:pPr>
              <a:spcAft>
                <a:spcPts val="600"/>
              </a:spcAft>
            </a:pPr>
            <a:r>
              <a:rPr lang="en-BE" sz="2200" dirty="0"/>
              <a:t>Anti-fragmentation for several home office-PEs in the same country? </a:t>
            </a:r>
          </a:p>
          <a:p>
            <a:pPr>
              <a:spcAft>
                <a:spcPts val="600"/>
              </a:spcAft>
            </a:pPr>
            <a:r>
              <a:rPr lang="en-BE" sz="2200" dirty="0"/>
              <a:t>What about profit allocation to all those small home office PEs? </a:t>
            </a:r>
          </a:p>
          <a:p>
            <a:pPr>
              <a:spcAft>
                <a:spcPts val="600"/>
              </a:spcAft>
            </a:pPr>
            <a:r>
              <a:rPr lang="en-BE" sz="2200" dirty="0"/>
              <a:t>Impact on the relation with Article 14(2) BE-NL treaty?</a:t>
            </a:r>
          </a:p>
          <a:p>
            <a:pPr>
              <a:spcAft>
                <a:spcPts val="600"/>
              </a:spcAft>
            </a:pPr>
            <a:r>
              <a:rPr lang="en-BE" sz="2200" dirty="0"/>
              <a:t>Arbitrary borderlines in 50%-rule? </a:t>
            </a:r>
          </a:p>
          <a:p>
            <a:endParaRPr lang="nl-NL" dirty="0"/>
          </a:p>
          <a:p>
            <a:endParaRPr lang="nl-NL" dirty="0"/>
          </a:p>
        </p:txBody>
      </p:sp>
    </p:spTree>
    <p:extLst>
      <p:ext uri="{BB962C8B-B14F-4D97-AF65-F5344CB8AC3E}">
        <p14:creationId xmlns:p14="http://schemas.microsoft.com/office/powerpoint/2010/main" val="2345485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p:txBody>
          <a:bodyPr>
            <a:normAutofit/>
          </a:bodyPr>
          <a:lstStyle/>
          <a:p>
            <a:r>
              <a:rPr lang="en-US" sz="3733" dirty="0"/>
              <a:t>Some critical observations (3)</a:t>
            </a:r>
            <a:endParaRPr lang="en-US" sz="3733" dirty="0">
              <a:cs typeface="Calibri" panose="020F0502020204030204" pitchFamily="34" charset="0"/>
            </a:endParaRPr>
          </a:p>
        </p:txBody>
      </p:sp>
      <p:sp>
        <p:nvSpPr>
          <p:cNvPr id="5" name="Content Placeholder 4">
            <a:extLst>
              <a:ext uri="{FF2B5EF4-FFF2-40B4-BE49-F238E27FC236}">
                <a16:creationId xmlns:a16="http://schemas.microsoft.com/office/drawing/2014/main" id="{7CEC1396-7808-8479-490D-6550D43BE5D6}"/>
              </a:ext>
            </a:extLst>
          </p:cNvPr>
          <p:cNvSpPr>
            <a:spLocks noGrp="1"/>
          </p:cNvSpPr>
          <p:nvPr>
            <p:ph idx="1"/>
          </p:nvPr>
        </p:nvSpPr>
        <p:spPr/>
        <p:txBody>
          <a:bodyPr>
            <a:normAutofit/>
          </a:bodyPr>
          <a:lstStyle/>
          <a:p>
            <a:pPr>
              <a:spcAft>
                <a:spcPts val="600"/>
              </a:spcAft>
            </a:pPr>
            <a:r>
              <a:rPr lang="nl-BE" sz="2600" dirty="0"/>
              <a:t>Need for a general position</a:t>
            </a:r>
          </a:p>
          <a:p>
            <a:pPr lvl="1">
              <a:spcAft>
                <a:spcPts val="600"/>
              </a:spcAft>
            </a:pPr>
            <a:r>
              <a:rPr lang="nl-BE" sz="2600" dirty="0"/>
              <a:t>Belgian Tax Authorities would consider the Belgian-Dutch Agreement as generally applicable</a:t>
            </a:r>
          </a:p>
          <a:p>
            <a:pPr lvl="1">
              <a:spcAft>
                <a:spcPts val="600"/>
              </a:spcAft>
            </a:pPr>
            <a:r>
              <a:rPr lang="nl-BE" sz="2600" dirty="0"/>
              <a:t>The Netherlands has not yet communicated regarding this matter. </a:t>
            </a:r>
          </a:p>
          <a:p>
            <a:pPr lvl="1">
              <a:spcAft>
                <a:spcPts val="600"/>
              </a:spcAft>
            </a:pPr>
            <a:r>
              <a:rPr lang="nl-BE" sz="2600" dirty="0"/>
              <a:t>Other countries are also concluding bilateral agreements (Switzerland-France, Switzerland-Italy), with different arragements, scope &amp; thresholds</a:t>
            </a:r>
          </a:p>
          <a:p>
            <a:pPr lvl="1">
              <a:spcAft>
                <a:spcPts val="600"/>
              </a:spcAft>
            </a:pPr>
            <a:r>
              <a:rPr lang="nl-BE" sz="2800" dirty="0"/>
              <a:t>=&gt; Double (non-)taxation risk </a:t>
            </a:r>
          </a:p>
          <a:p>
            <a:pPr marL="239994" lvl="1" indent="0">
              <a:spcAft>
                <a:spcPts val="600"/>
              </a:spcAft>
              <a:buNone/>
            </a:pPr>
            <a:endParaRPr lang="nl-BE" sz="2600" dirty="0"/>
          </a:p>
          <a:p>
            <a:endParaRPr lang="nl-NL" dirty="0"/>
          </a:p>
          <a:p>
            <a:endParaRPr lang="nl-NL" dirty="0"/>
          </a:p>
        </p:txBody>
      </p:sp>
    </p:spTree>
    <p:extLst>
      <p:ext uri="{BB962C8B-B14F-4D97-AF65-F5344CB8AC3E}">
        <p14:creationId xmlns:p14="http://schemas.microsoft.com/office/powerpoint/2010/main" val="396046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p:txBody>
          <a:bodyPr>
            <a:normAutofit/>
          </a:bodyPr>
          <a:lstStyle/>
          <a:p>
            <a:r>
              <a:rPr lang="en-US" sz="3733" dirty="0"/>
              <a:t>Some critical observations (4)</a:t>
            </a:r>
            <a:endParaRPr lang="en-US" sz="3733" dirty="0">
              <a:cs typeface="Calibri" panose="020F0502020204030204" pitchFamily="34" charset="0"/>
            </a:endParaRPr>
          </a:p>
        </p:txBody>
      </p:sp>
      <p:sp>
        <p:nvSpPr>
          <p:cNvPr id="5" name="Content Placeholder 4">
            <a:extLst>
              <a:ext uri="{FF2B5EF4-FFF2-40B4-BE49-F238E27FC236}">
                <a16:creationId xmlns:a16="http://schemas.microsoft.com/office/drawing/2014/main" id="{7CEC1396-7808-8479-490D-6550D43BE5D6}"/>
              </a:ext>
            </a:extLst>
          </p:cNvPr>
          <p:cNvSpPr>
            <a:spLocks noGrp="1"/>
          </p:cNvSpPr>
          <p:nvPr>
            <p:ph idx="1"/>
          </p:nvPr>
        </p:nvSpPr>
        <p:spPr/>
        <p:txBody>
          <a:bodyPr>
            <a:normAutofit fontScale="85000" lnSpcReduction="20000"/>
          </a:bodyPr>
          <a:lstStyle/>
          <a:p>
            <a:pPr>
              <a:lnSpc>
                <a:spcPct val="120000"/>
              </a:lnSpc>
              <a:spcAft>
                <a:spcPts val="600"/>
              </a:spcAft>
            </a:pPr>
            <a:r>
              <a:rPr lang="nl-BE" sz="2400" dirty="0"/>
              <a:t>Way forward? </a:t>
            </a:r>
          </a:p>
          <a:p>
            <a:pPr marL="582894" lvl="2">
              <a:lnSpc>
                <a:spcPct val="120000"/>
              </a:lnSpc>
              <a:spcBef>
                <a:spcPts val="667"/>
              </a:spcBef>
              <a:spcAft>
                <a:spcPts val="600"/>
              </a:spcAft>
            </a:pPr>
            <a:r>
              <a:rPr lang="nl-BE" sz="2400" dirty="0"/>
              <a:t>Remote working / global mobility is high on the agenda of OECD &amp; EU:</a:t>
            </a:r>
          </a:p>
          <a:p>
            <a:pPr marL="937188" lvl="4">
              <a:lnSpc>
                <a:spcPct val="120000"/>
              </a:lnSpc>
              <a:spcBef>
                <a:spcPts val="667"/>
              </a:spcBef>
              <a:spcAft>
                <a:spcPts val="600"/>
              </a:spcAft>
            </a:pPr>
            <a:r>
              <a:rPr lang="nl-BE" sz="2400" dirty="0"/>
              <a:t>Should the situation as is be maintained, or </a:t>
            </a:r>
          </a:p>
          <a:p>
            <a:pPr marL="937188" lvl="4">
              <a:lnSpc>
                <a:spcPct val="120000"/>
              </a:lnSpc>
              <a:spcBef>
                <a:spcPts val="667"/>
              </a:spcBef>
              <a:spcAft>
                <a:spcPts val="600"/>
              </a:spcAft>
            </a:pPr>
            <a:r>
              <a:rPr lang="nl-BE" sz="2400" dirty="0"/>
              <a:t>Should OECD guidelines be changed?</a:t>
            </a:r>
          </a:p>
          <a:p>
            <a:pPr marL="2011761" lvl="5" indent="-239994">
              <a:lnSpc>
                <a:spcPct val="120000"/>
              </a:lnSpc>
              <a:spcBef>
                <a:spcPts val="667"/>
              </a:spcBef>
              <a:spcAft>
                <a:spcPts val="600"/>
              </a:spcAft>
            </a:pPr>
            <a:r>
              <a:rPr lang="nl-BE" sz="2400" dirty="0">
                <a:solidFill>
                  <a:schemeClr val="bg1"/>
                </a:solidFill>
                <a:latin typeface="Bahnschrift SemiLight" panose="020B0502040204020203" pitchFamily="34" charset="0"/>
              </a:rPr>
              <a:t>Situation as is remains, but only if a certain threshold is not exceeded?</a:t>
            </a:r>
          </a:p>
          <a:p>
            <a:pPr marL="2011761" lvl="5" indent="-239994">
              <a:lnSpc>
                <a:spcPct val="120000"/>
              </a:lnSpc>
              <a:spcBef>
                <a:spcPts val="667"/>
              </a:spcBef>
              <a:spcAft>
                <a:spcPts val="600"/>
              </a:spcAft>
            </a:pPr>
            <a:r>
              <a:rPr lang="nl-BE" sz="2400" dirty="0">
                <a:solidFill>
                  <a:schemeClr val="bg1"/>
                </a:solidFill>
                <a:latin typeface="Bahnschrift SemiLight" panose="020B0502040204020203" pitchFamily="34" charset="0"/>
              </a:rPr>
              <a:t>Taxation in the State where the employer is established? </a:t>
            </a:r>
          </a:p>
          <a:p>
            <a:pPr marL="2011761" lvl="5" indent="-239994">
              <a:lnSpc>
                <a:spcPct val="120000"/>
              </a:lnSpc>
              <a:spcBef>
                <a:spcPts val="667"/>
              </a:spcBef>
              <a:spcAft>
                <a:spcPts val="600"/>
              </a:spcAft>
            </a:pPr>
            <a:r>
              <a:rPr lang="nl-BE" sz="2400" dirty="0">
                <a:solidFill>
                  <a:schemeClr val="bg1"/>
                </a:solidFill>
                <a:latin typeface="Bahnschrift SemiLight" panose="020B0502040204020203" pitchFamily="34" charset="0"/>
              </a:rPr>
              <a:t>Taxation in the resident state of the employee?</a:t>
            </a:r>
          </a:p>
          <a:p>
            <a:pPr lvl="1">
              <a:lnSpc>
                <a:spcPct val="120000"/>
              </a:lnSpc>
              <a:spcAft>
                <a:spcPts val="600"/>
              </a:spcAft>
            </a:pPr>
            <a:r>
              <a:rPr lang="nl-BE" dirty="0"/>
              <a:t>We do not need a universe of (administratively burdensome) micro-PEs</a:t>
            </a:r>
          </a:p>
          <a:p>
            <a:pPr lvl="1">
              <a:lnSpc>
                <a:spcPct val="120000"/>
              </a:lnSpc>
              <a:spcAft>
                <a:spcPts val="600"/>
              </a:spcAft>
            </a:pPr>
            <a:r>
              <a:rPr lang="nl-BE" dirty="0"/>
              <a:t>Why should a mobile workforce be subject to different tax and social security allocation rules?</a:t>
            </a:r>
          </a:p>
          <a:p>
            <a:pPr>
              <a:spcAft>
                <a:spcPts val="600"/>
              </a:spcAft>
            </a:pPr>
            <a:endParaRPr lang="nl-BE" dirty="0"/>
          </a:p>
          <a:p>
            <a:pPr lvl="3">
              <a:spcAft>
                <a:spcPts val="600"/>
              </a:spcAft>
            </a:pPr>
            <a:endParaRPr lang="nl-BE" sz="1200" dirty="0"/>
          </a:p>
          <a:p>
            <a:pPr lvl="3">
              <a:spcAft>
                <a:spcPts val="600"/>
              </a:spcAft>
            </a:pPr>
            <a:endParaRPr lang="nl-BE" sz="1200" dirty="0"/>
          </a:p>
          <a:p>
            <a:pPr lvl="3">
              <a:spcAft>
                <a:spcPts val="600"/>
              </a:spcAft>
            </a:pPr>
            <a:endParaRPr lang="nl-BE" sz="1200" dirty="0"/>
          </a:p>
          <a:p>
            <a:pPr lvl="2">
              <a:spcAft>
                <a:spcPts val="600"/>
              </a:spcAft>
            </a:pPr>
            <a:endParaRPr lang="nl-BE" sz="1400" dirty="0"/>
          </a:p>
          <a:p>
            <a:endParaRPr lang="nl-NL" dirty="0"/>
          </a:p>
          <a:p>
            <a:endParaRPr lang="nl-NL" dirty="0"/>
          </a:p>
        </p:txBody>
      </p:sp>
    </p:spTree>
    <p:extLst>
      <p:ext uri="{BB962C8B-B14F-4D97-AF65-F5344CB8AC3E}">
        <p14:creationId xmlns:p14="http://schemas.microsoft.com/office/powerpoint/2010/main" val="4181257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53DE-0C82-0D25-62D7-D84E83A24D60}"/>
              </a:ext>
            </a:extLst>
          </p:cNvPr>
          <p:cNvSpPr>
            <a:spLocks noGrp="1"/>
          </p:cNvSpPr>
          <p:nvPr>
            <p:ph type="title"/>
          </p:nvPr>
        </p:nvSpPr>
        <p:spPr/>
        <p:txBody>
          <a:bodyPr>
            <a:normAutofit/>
          </a:bodyPr>
          <a:lstStyle/>
          <a:p>
            <a:r>
              <a:rPr lang="en-US" sz="3730" dirty="0"/>
              <a:t>Wealth Tax</a:t>
            </a:r>
            <a:endParaRPr lang="en-BE" sz="3730" dirty="0"/>
          </a:p>
        </p:txBody>
      </p:sp>
      <p:sp>
        <p:nvSpPr>
          <p:cNvPr id="3" name="Content Placeholder 2">
            <a:extLst>
              <a:ext uri="{FF2B5EF4-FFF2-40B4-BE49-F238E27FC236}">
                <a16:creationId xmlns:a16="http://schemas.microsoft.com/office/drawing/2014/main" id="{E49EFEE2-4CF8-C0B2-3687-CFF4D4EC7E0E}"/>
              </a:ext>
            </a:extLst>
          </p:cNvPr>
          <p:cNvSpPr>
            <a:spLocks noGrp="1"/>
          </p:cNvSpPr>
          <p:nvPr>
            <p:ph idx="1"/>
          </p:nvPr>
        </p:nvSpPr>
        <p:spPr/>
        <p:txBody>
          <a:bodyPr>
            <a:normAutofit/>
          </a:bodyPr>
          <a:lstStyle/>
          <a:p>
            <a:r>
              <a:rPr lang="en-US" sz="1600" dirty="0"/>
              <a:t>Yearly Tax on Securities Accounts. Current Treaty attributes power of taxation to state of Residence (art. 22,§4 DTC – “</a:t>
            </a:r>
            <a:r>
              <a:rPr lang="en-US" sz="1600" i="1" dirty="0" err="1"/>
              <a:t>slechts</a:t>
            </a:r>
            <a:r>
              <a:rPr lang="en-US" sz="1600" dirty="0"/>
              <a:t> in die </a:t>
            </a:r>
            <a:r>
              <a:rPr lang="en-US" sz="1600" dirty="0" err="1"/>
              <a:t>staat</a:t>
            </a:r>
            <a:r>
              <a:rPr lang="en-US" sz="1600" dirty="0"/>
              <a:t> </a:t>
            </a:r>
            <a:r>
              <a:rPr lang="en-US" sz="1600" dirty="0" err="1"/>
              <a:t>belastbaar</a:t>
            </a:r>
            <a:r>
              <a:rPr lang="en-US" sz="1600" dirty="0"/>
              <a:t>” ( “</a:t>
            </a:r>
            <a:r>
              <a:rPr lang="en-US" sz="1600" b="1" i="1" dirty="0"/>
              <a:t>only</a:t>
            </a:r>
            <a:r>
              <a:rPr lang="en-US" sz="1600" dirty="0"/>
              <a:t> taxable in that state”). See table of treaties. </a:t>
            </a:r>
            <a:r>
              <a:rPr lang="en-US" sz="1600" dirty="0">
                <a:hlinkClick r:id="rId3"/>
              </a:rPr>
              <a:t>https://eservices.minfin.fgov.be/myminfin-web/pages/public/fisconet/document/460668c5-516b-4753-983c-c360ae72fe7c</a:t>
            </a:r>
            <a:r>
              <a:rPr lang="en-US" sz="1600" dirty="0"/>
              <a:t> </a:t>
            </a:r>
          </a:p>
          <a:p>
            <a:endParaRPr lang="en-US" sz="1600" dirty="0"/>
          </a:p>
          <a:p>
            <a:r>
              <a:rPr lang="en-US" sz="1600" dirty="0"/>
              <a:t>Wealth tax on foreign real estate for NPO’s and private foundations as of 1 January 2024? Art. 22, § 1 Current DTC – no exclusive power of taxation (art. 22, § 1 DTC- “</a:t>
            </a:r>
            <a:r>
              <a:rPr lang="en-US" sz="1600" i="1" dirty="0"/>
              <a:t>mag (…) </a:t>
            </a:r>
            <a:r>
              <a:rPr lang="en-US" sz="1600" i="1" dirty="0" err="1"/>
              <a:t>worden</a:t>
            </a:r>
            <a:r>
              <a:rPr lang="en-US" sz="1600" i="1" dirty="0"/>
              <a:t> </a:t>
            </a:r>
            <a:r>
              <a:rPr lang="en-US" sz="1600" i="1" dirty="0" err="1"/>
              <a:t>belast</a:t>
            </a:r>
            <a:r>
              <a:rPr lang="en-US" sz="1600" dirty="0"/>
              <a:t>”. “m</a:t>
            </a:r>
            <a:r>
              <a:rPr lang="en-US" sz="1600" i="1" dirty="0"/>
              <a:t>ay (…) be taxed”</a:t>
            </a:r>
            <a:r>
              <a:rPr lang="en-US" sz="1600" dirty="0"/>
              <a:t>)</a:t>
            </a:r>
          </a:p>
          <a:p>
            <a:endParaRPr lang="en-US" dirty="0"/>
          </a:p>
          <a:p>
            <a:endParaRPr lang="en-US" dirty="0"/>
          </a:p>
          <a:p>
            <a:endParaRPr lang="en-BE" dirty="0"/>
          </a:p>
        </p:txBody>
      </p:sp>
    </p:spTree>
    <p:extLst>
      <p:ext uri="{BB962C8B-B14F-4D97-AF65-F5344CB8AC3E}">
        <p14:creationId xmlns:p14="http://schemas.microsoft.com/office/powerpoint/2010/main" val="4037275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p:txBody>
          <a:bodyPr>
            <a:normAutofit/>
          </a:bodyPr>
          <a:lstStyle/>
          <a:p>
            <a:r>
              <a:rPr lang="en-US" sz="3733" dirty="0"/>
              <a:t>Some critical observations (5)</a:t>
            </a:r>
            <a:endParaRPr lang="en-US" sz="3733" dirty="0">
              <a:cs typeface="Calibri" panose="020F0502020204030204" pitchFamily="34" charset="0"/>
            </a:endParaRPr>
          </a:p>
        </p:txBody>
      </p:sp>
      <p:sp>
        <p:nvSpPr>
          <p:cNvPr id="5" name="Content Placeholder 4">
            <a:extLst>
              <a:ext uri="{FF2B5EF4-FFF2-40B4-BE49-F238E27FC236}">
                <a16:creationId xmlns:a16="http://schemas.microsoft.com/office/drawing/2014/main" id="{7CEC1396-7808-8479-490D-6550D43BE5D6}"/>
              </a:ext>
            </a:extLst>
          </p:cNvPr>
          <p:cNvSpPr>
            <a:spLocks noGrp="1"/>
          </p:cNvSpPr>
          <p:nvPr>
            <p:ph idx="1"/>
          </p:nvPr>
        </p:nvSpPr>
        <p:spPr/>
        <p:txBody>
          <a:bodyPr>
            <a:normAutofit/>
          </a:bodyPr>
          <a:lstStyle/>
          <a:p>
            <a:pPr>
              <a:spcAft>
                <a:spcPts val="600"/>
              </a:spcAft>
            </a:pPr>
            <a:r>
              <a:rPr lang="nl-BE" sz="2200" dirty="0"/>
              <a:t>Quid alignment with domestic (tax) law? </a:t>
            </a:r>
          </a:p>
          <a:p>
            <a:pPr lvl="1">
              <a:spcAft>
                <a:spcPts val="600"/>
              </a:spcAft>
            </a:pPr>
            <a:r>
              <a:rPr lang="nl-BE" sz="1800" dirty="0"/>
              <a:t>No PE does not mean no Belgian establishment;</a:t>
            </a:r>
          </a:p>
          <a:p>
            <a:pPr>
              <a:spcAft>
                <a:spcPts val="600"/>
              </a:spcAft>
            </a:pPr>
            <a:r>
              <a:rPr lang="nl-BE" sz="2200" dirty="0"/>
              <a:t>Quid reporting obligations &amp; automatic exchange of information?</a:t>
            </a:r>
          </a:p>
          <a:p>
            <a:pPr>
              <a:spcAft>
                <a:spcPts val="600"/>
              </a:spcAft>
            </a:pPr>
            <a:r>
              <a:rPr lang="nl-BE" sz="2200" dirty="0"/>
              <a:t>Need for further alignment with international social security?</a:t>
            </a:r>
          </a:p>
          <a:p>
            <a:pPr lvl="1">
              <a:spcAft>
                <a:spcPts val="600"/>
              </a:spcAft>
            </a:pPr>
            <a:r>
              <a:rPr lang="nl-BE" sz="1800" dirty="0"/>
              <a:t>Different scope &amp; threshold </a:t>
            </a:r>
          </a:p>
          <a:p>
            <a:pPr>
              <a:spcAft>
                <a:spcPts val="600"/>
              </a:spcAft>
            </a:pPr>
            <a:r>
              <a:rPr lang="nl-BE" sz="2200" dirty="0"/>
              <a:t>Applicable labour law?</a:t>
            </a:r>
          </a:p>
          <a:p>
            <a:endParaRPr lang="nl-NL" dirty="0"/>
          </a:p>
        </p:txBody>
      </p:sp>
    </p:spTree>
    <p:extLst>
      <p:ext uri="{BB962C8B-B14F-4D97-AF65-F5344CB8AC3E}">
        <p14:creationId xmlns:p14="http://schemas.microsoft.com/office/powerpoint/2010/main" val="1364210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D5C6A24-1330-4DF5-91BB-4BC24A07ECE6}"/>
              </a:ext>
            </a:extLst>
          </p:cNvPr>
          <p:cNvSpPr txBox="1">
            <a:spLocks/>
          </p:cNvSpPr>
          <p:nvPr/>
        </p:nvSpPr>
        <p:spPr>
          <a:xfrm>
            <a:off x="938730" y="30906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defTabSz="914377">
              <a:lnSpc>
                <a:spcPts val="5333"/>
              </a:lnSpc>
            </a:pPr>
            <a:r>
              <a:rPr lang="en-US" sz="5333" dirty="0">
                <a:solidFill>
                  <a:prstClr val="white"/>
                </a:solidFill>
                <a:latin typeface="Calibri" panose="020F0502020204030204"/>
              </a:rPr>
              <a:t>Thank you </a:t>
            </a:r>
          </a:p>
        </p:txBody>
      </p:sp>
    </p:spTree>
    <p:extLst>
      <p:ext uri="{BB962C8B-B14F-4D97-AF65-F5344CB8AC3E}">
        <p14:creationId xmlns:p14="http://schemas.microsoft.com/office/powerpoint/2010/main" val="2172287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7B698-583A-1108-4AAA-AAF4DD4B0D9D}"/>
              </a:ext>
            </a:extLst>
          </p:cNvPr>
          <p:cNvSpPr>
            <a:spLocks noGrp="1"/>
          </p:cNvSpPr>
          <p:nvPr>
            <p:ph type="title"/>
          </p:nvPr>
        </p:nvSpPr>
        <p:spPr/>
        <p:txBody>
          <a:bodyPr>
            <a:normAutofit/>
          </a:bodyPr>
          <a:lstStyle/>
          <a:p>
            <a:r>
              <a:rPr lang="en-US" sz="6400" dirty="0">
                <a:latin typeface="+mn-lt"/>
              </a:rPr>
              <a:t>Permanent establishment and teleworking</a:t>
            </a:r>
            <a:endParaRPr lang="nl-NL" sz="64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D26B803-38B4-14C7-7256-DF920404025A}"/>
              </a:ext>
            </a:extLst>
          </p:cNvPr>
          <p:cNvSpPr txBox="1">
            <a:spLocks/>
          </p:cNvSpPr>
          <p:nvPr/>
        </p:nvSpPr>
        <p:spPr>
          <a:xfrm>
            <a:off x="735530" y="2887466"/>
            <a:ext cx="11456471"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rgbClr val="0F1272"/>
                </a:solidFill>
                <a:latin typeface="Amasis MT Pro" panose="02040604050005020304" pitchFamily="18" charset="77"/>
                <a:ea typeface="+mj-ea"/>
                <a:cs typeface="+mj-cs"/>
              </a:defRPr>
            </a:lvl1pPr>
          </a:lstStyle>
          <a:p>
            <a:pPr defTabSz="914377">
              <a:lnSpc>
                <a:spcPts val="5333"/>
              </a:lnSpc>
            </a:pPr>
            <a:endParaRPr lang="en-US" sz="5333" dirty="0">
              <a:solidFill>
                <a:prstClr val="white"/>
              </a:solidFill>
            </a:endParaRPr>
          </a:p>
        </p:txBody>
      </p:sp>
      <p:sp>
        <p:nvSpPr>
          <p:cNvPr id="6" name="Content Placeholder 5">
            <a:extLst>
              <a:ext uri="{FF2B5EF4-FFF2-40B4-BE49-F238E27FC236}">
                <a16:creationId xmlns:a16="http://schemas.microsoft.com/office/drawing/2014/main" id="{4E22D9D9-49C6-DB94-BDC5-3F52751B74DA}"/>
              </a:ext>
            </a:extLst>
          </p:cNvPr>
          <p:cNvSpPr>
            <a:spLocks noGrp="1"/>
          </p:cNvSpPr>
          <p:nvPr>
            <p:ph idx="1"/>
          </p:nvPr>
        </p:nvSpPr>
        <p:spPr/>
        <p:txBody>
          <a:bodyPr/>
          <a:lstStyle/>
          <a:p>
            <a:r>
              <a:rPr lang="en-US" dirty="0"/>
              <a:t>The Belgian-Dutch Agreement of 23 November 2023</a:t>
            </a:r>
          </a:p>
        </p:txBody>
      </p:sp>
    </p:spTree>
    <p:extLst>
      <p:ext uri="{BB962C8B-B14F-4D97-AF65-F5344CB8AC3E}">
        <p14:creationId xmlns:p14="http://schemas.microsoft.com/office/powerpoint/2010/main" val="3631581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cs typeface="Calibri" panose="020F0502020204030204" pitchFamily="34" charset="0"/>
              </a:rPr>
              <a:t>Belgian-Dutch agreement</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8"/>
            <a:ext cx="8658925" cy="4351339"/>
          </a:xfrm>
        </p:spPr>
        <p:txBody>
          <a:bodyPr>
            <a:normAutofit fontScale="92500" lnSpcReduction="10000"/>
          </a:bodyPr>
          <a:lstStyle/>
          <a:p>
            <a:r>
              <a:rPr lang="fr-BE" dirty="0"/>
              <a:t>The agreement </a:t>
            </a:r>
            <a:r>
              <a:rPr lang="fr-BE" dirty="0" err="1"/>
              <a:t>is</a:t>
            </a:r>
            <a:r>
              <a:rPr lang="fr-BE" dirty="0"/>
              <a:t> </a:t>
            </a:r>
            <a:r>
              <a:rPr lang="fr-BE" dirty="0" err="1"/>
              <a:t>based</a:t>
            </a:r>
            <a:r>
              <a:rPr lang="fr-BE" dirty="0"/>
              <a:t> on the OECD </a:t>
            </a:r>
            <a:r>
              <a:rPr lang="fr-BE" dirty="0" err="1"/>
              <a:t>Commentary</a:t>
            </a:r>
            <a:r>
              <a:rPr lang="fr-BE" dirty="0"/>
              <a:t> : </a:t>
            </a:r>
          </a:p>
          <a:p>
            <a:pPr lvl="1"/>
            <a:r>
              <a:rPr lang="fr-BE" dirty="0"/>
              <a:t>Importance of the « </a:t>
            </a:r>
            <a:r>
              <a:rPr lang="fr-BE" dirty="0" err="1"/>
              <a:t>disposal</a:t>
            </a:r>
            <a:r>
              <a:rPr lang="fr-BE" dirty="0"/>
              <a:t> » test</a:t>
            </a:r>
          </a:p>
          <a:p>
            <a:pPr lvl="1"/>
            <a:r>
              <a:rPr lang="fr-BE" dirty="0" err="1"/>
              <a:t>Activities</a:t>
            </a:r>
            <a:r>
              <a:rPr lang="fr-BE" dirty="0"/>
              <a:t> of a </a:t>
            </a:r>
            <a:r>
              <a:rPr lang="fr-BE" dirty="0" err="1"/>
              <a:t>preparatory</a:t>
            </a:r>
            <a:r>
              <a:rPr lang="fr-BE" dirty="0"/>
              <a:t> or </a:t>
            </a:r>
            <a:r>
              <a:rPr lang="fr-BE" dirty="0" err="1"/>
              <a:t>auxiliary</a:t>
            </a:r>
            <a:r>
              <a:rPr lang="fr-BE" dirty="0"/>
              <a:t> </a:t>
            </a:r>
            <a:r>
              <a:rPr lang="fr-BE" dirty="0" err="1"/>
              <a:t>character</a:t>
            </a:r>
            <a:r>
              <a:rPr lang="fr-BE" dirty="0"/>
              <a:t> do not </a:t>
            </a:r>
            <a:r>
              <a:rPr lang="fr-BE" dirty="0" err="1"/>
              <a:t>create</a:t>
            </a:r>
            <a:r>
              <a:rPr lang="fr-BE" dirty="0"/>
              <a:t> a PE</a:t>
            </a:r>
          </a:p>
          <a:p>
            <a:pPr lvl="1"/>
            <a:r>
              <a:rPr lang="fr-BE" dirty="0"/>
              <a:t>All </a:t>
            </a:r>
            <a:r>
              <a:rPr lang="fr-BE" dirty="0" err="1"/>
              <a:t>facts</a:t>
            </a:r>
            <a:r>
              <a:rPr lang="fr-BE" dirty="0"/>
              <a:t> and </a:t>
            </a:r>
            <a:r>
              <a:rPr lang="fr-BE" dirty="0" err="1"/>
              <a:t>circumstances</a:t>
            </a:r>
            <a:r>
              <a:rPr lang="fr-BE" dirty="0"/>
              <a:t> are </a:t>
            </a:r>
            <a:r>
              <a:rPr lang="fr-BE" dirty="0" err="1"/>
              <a:t>taken</a:t>
            </a:r>
            <a:r>
              <a:rPr lang="fr-BE" dirty="0"/>
              <a:t> </a:t>
            </a:r>
            <a:r>
              <a:rPr lang="fr-BE" dirty="0" err="1"/>
              <a:t>into</a:t>
            </a:r>
            <a:r>
              <a:rPr lang="fr-BE" dirty="0"/>
              <a:t> </a:t>
            </a:r>
            <a:r>
              <a:rPr lang="fr-BE" dirty="0" err="1"/>
              <a:t>account</a:t>
            </a:r>
            <a:endParaRPr lang="fr-BE" dirty="0"/>
          </a:p>
          <a:p>
            <a:r>
              <a:rPr lang="fr-BE" dirty="0"/>
              <a:t>Main </a:t>
            </a:r>
            <a:r>
              <a:rPr lang="fr-BE" dirty="0" err="1"/>
              <a:t>features</a:t>
            </a:r>
            <a:r>
              <a:rPr lang="fr-BE" dirty="0"/>
              <a:t>:</a:t>
            </a:r>
          </a:p>
          <a:p>
            <a:pPr lvl="1"/>
            <a:r>
              <a:rPr lang="fr-BE" dirty="0"/>
              <a:t>50 % </a:t>
            </a:r>
            <a:r>
              <a:rPr lang="fr-BE" dirty="0" err="1"/>
              <a:t>threshold</a:t>
            </a:r>
            <a:endParaRPr lang="fr-BE" dirty="0"/>
          </a:p>
          <a:p>
            <a:pPr lvl="1"/>
            <a:r>
              <a:rPr lang="fr-BE" dirty="0"/>
              <a:t>3 types of </a:t>
            </a:r>
            <a:r>
              <a:rPr lang="fr-BE" dirty="0" err="1"/>
              <a:t>teleworking</a:t>
            </a:r>
            <a:endParaRPr lang="fr-BE" dirty="0"/>
          </a:p>
          <a:p>
            <a:pPr lvl="2"/>
            <a:r>
              <a:rPr lang="fr-BE" dirty="0" err="1"/>
              <a:t>Occasional</a:t>
            </a:r>
            <a:r>
              <a:rPr lang="fr-BE" dirty="0"/>
              <a:t> </a:t>
            </a:r>
            <a:r>
              <a:rPr lang="fr-BE" dirty="0" err="1"/>
              <a:t>teleworking</a:t>
            </a:r>
            <a:r>
              <a:rPr lang="fr-BE" dirty="0"/>
              <a:t> (no PE </a:t>
            </a:r>
            <a:r>
              <a:rPr lang="fr-BE" dirty="0" err="1"/>
              <a:t>creation</a:t>
            </a:r>
            <a:r>
              <a:rPr lang="fr-BE" dirty="0"/>
              <a:t>)</a:t>
            </a:r>
          </a:p>
          <a:p>
            <a:pPr lvl="2"/>
            <a:r>
              <a:rPr lang="fr-BE" dirty="0"/>
              <a:t>Structural </a:t>
            </a:r>
            <a:r>
              <a:rPr lang="fr-BE" dirty="0" err="1"/>
              <a:t>teleworking</a:t>
            </a:r>
            <a:r>
              <a:rPr lang="fr-BE" dirty="0"/>
              <a:t> </a:t>
            </a:r>
            <a:r>
              <a:rPr lang="fr-BE" dirty="0" err="1"/>
              <a:t>with</a:t>
            </a:r>
            <a:r>
              <a:rPr lang="fr-BE" dirty="0"/>
              <a:t> the </a:t>
            </a:r>
            <a:r>
              <a:rPr lang="fr-BE" dirty="0" err="1"/>
              <a:t>possibility</a:t>
            </a:r>
            <a:r>
              <a:rPr lang="fr-BE" dirty="0"/>
              <a:t> of </a:t>
            </a:r>
            <a:r>
              <a:rPr lang="fr-BE" dirty="0" err="1"/>
              <a:t>working</a:t>
            </a:r>
            <a:r>
              <a:rPr lang="fr-BE" dirty="0"/>
              <a:t> on site (no PE </a:t>
            </a:r>
            <a:r>
              <a:rPr lang="fr-BE" dirty="0" err="1"/>
              <a:t>creation</a:t>
            </a:r>
            <a:r>
              <a:rPr lang="fr-BE" dirty="0"/>
              <a:t>)</a:t>
            </a:r>
          </a:p>
          <a:p>
            <a:pPr lvl="2"/>
            <a:r>
              <a:rPr lang="fr-BE" dirty="0"/>
              <a:t>Structural and </a:t>
            </a:r>
            <a:r>
              <a:rPr lang="fr-BE" dirty="0" err="1"/>
              <a:t>compulsory</a:t>
            </a:r>
            <a:r>
              <a:rPr lang="fr-BE" dirty="0"/>
              <a:t> </a:t>
            </a:r>
            <a:r>
              <a:rPr lang="fr-BE" dirty="0" err="1"/>
              <a:t>teleworking</a:t>
            </a:r>
            <a:r>
              <a:rPr lang="fr-BE" dirty="0"/>
              <a:t> : </a:t>
            </a:r>
            <a:r>
              <a:rPr lang="fr-BE" dirty="0" err="1"/>
              <a:t>constitutes</a:t>
            </a:r>
            <a:r>
              <a:rPr lang="fr-BE" dirty="0"/>
              <a:t> a PE (use of the home office on a </a:t>
            </a:r>
            <a:r>
              <a:rPr lang="fr-BE" dirty="0" err="1"/>
              <a:t>continuous</a:t>
            </a:r>
            <a:r>
              <a:rPr lang="fr-BE" dirty="0"/>
              <a:t> basis + the </a:t>
            </a:r>
            <a:r>
              <a:rPr lang="fr-BE" dirty="0" err="1"/>
              <a:t>employee</a:t>
            </a:r>
            <a:r>
              <a:rPr lang="fr-BE" dirty="0"/>
              <a:t> </a:t>
            </a:r>
            <a:r>
              <a:rPr lang="fr-BE" dirty="0" err="1"/>
              <a:t>is</a:t>
            </a:r>
            <a:r>
              <a:rPr lang="fr-BE" dirty="0"/>
              <a:t> </a:t>
            </a:r>
            <a:r>
              <a:rPr lang="fr-BE" dirty="0" err="1"/>
              <a:t>required</a:t>
            </a:r>
            <a:r>
              <a:rPr lang="fr-BE" dirty="0"/>
              <a:t> to </a:t>
            </a:r>
            <a:r>
              <a:rPr lang="fr-BE" dirty="0" err="1"/>
              <a:t>work</a:t>
            </a:r>
            <a:r>
              <a:rPr lang="fr-BE" dirty="0"/>
              <a:t> </a:t>
            </a:r>
            <a:r>
              <a:rPr lang="fr-BE" dirty="0" err="1"/>
              <a:t>from</a:t>
            </a:r>
            <a:r>
              <a:rPr lang="fr-BE" dirty="0"/>
              <a:t> home)</a:t>
            </a:r>
          </a:p>
          <a:p>
            <a:pPr lvl="2"/>
            <a:endParaRPr lang="fr-BE" dirty="0"/>
          </a:p>
          <a:p>
            <a:pPr marL="0" indent="0">
              <a:spcBef>
                <a:spcPts val="400"/>
              </a:spcBef>
              <a:spcAft>
                <a:spcPts val="400"/>
              </a:spcAft>
              <a:buNone/>
              <a:tabLst>
                <a:tab pos="584185" algn="l"/>
              </a:tabLst>
            </a:pPr>
            <a:endParaRPr lang="en-US" sz="1333"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Tree>
    <p:extLst>
      <p:ext uri="{BB962C8B-B14F-4D97-AF65-F5344CB8AC3E}">
        <p14:creationId xmlns:p14="http://schemas.microsoft.com/office/powerpoint/2010/main" val="3688620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735530" y="408068"/>
            <a:ext cx="11039572" cy="1325563"/>
          </a:xfrm>
        </p:spPr>
        <p:txBody>
          <a:bodyPr>
            <a:normAutofit/>
          </a:bodyPr>
          <a:lstStyle/>
          <a:p>
            <a:r>
              <a:rPr lang="en-US" sz="3733" dirty="0">
                <a:latin typeface="+mn-lt"/>
              </a:rPr>
              <a:t>Belgian-Dutch agreement</a:t>
            </a:r>
            <a:endParaRPr lang="en-US" sz="3733" dirty="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C95675B4-FB04-633C-29A8-9B40C6CA5A71}"/>
              </a:ext>
            </a:extLst>
          </p:cNvPr>
          <p:cNvSpPr>
            <a:spLocks noGrp="1"/>
          </p:cNvSpPr>
          <p:nvPr>
            <p:ph idx="1"/>
          </p:nvPr>
        </p:nvSpPr>
        <p:spPr>
          <a:xfrm>
            <a:off x="735531" y="1868568"/>
            <a:ext cx="8658925" cy="4351339"/>
          </a:xfrm>
        </p:spPr>
        <p:txBody>
          <a:bodyPr>
            <a:normAutofit/>
          </a:bodyPr>
          <a:lstStyle/>
          <a:p>
            <a:pPr lvl="1"/>
            <a:r>
              <a:rPr lang="fr-BE" dirty="0"/>
              <a:t>The </a:t>
            </a:r>
            <a:r>
              <a:rPr lang="fr-BE" dirty="0" err="1"/>
              <a:t>category</a:t>
            </a:r>
            <a:r>
              <a:rPr lang="fr-BE" dirty="0"/>
              <a:t> « structural and </a:t>
            </a:r>
            <a:r>
              <a:rPr lang="fr-BE" dirty="0" err="1"/>
              <a:t>compulsory</a:t>
            </a:r>
            <a:r>
              <a:rPr lang="fr-BE" dirty="0"/>
              <a:t> </a:t>
            </a:r>
            <a:r>
              <a:rPr lang="fr-BE" dirty="0" err="1"/>
              <a:t>teleworking</a:t>
            </a:r>
            <a:r>
              <a:rPr lang="fr-BE" dirty="0"/>
              <a:t> » </a:t>
            </a:r>
            <a:r>
              <a:rPr lang="fr-BE" dirty="0" err="1"/>
              <a:t>includes</a:t>
            </a:r>
            <a:r>
              <a:rPr lang="fr-BE" dirty="0"/>
              <a:t> </a:t>
            </a:r>
            <a:r>
              <a:rPr lang="fr-BE" dirty="0" err="1"/>
              <a:t>also</a:t>
            </a:r>
            <a:r>
              <a:rPr lang="fr-BE" dirty="0"/>
              <a:t> </a:t>
            </a:r>
            <a:r>
              <a:rPr lang="fr-BE" i="1" dirty="0"/>
              <a:t>de facto</a:t>
            </a:r>
            <a:r>
              <a:rPr lang="fr-BE" dirty="0"/>
              <a:t> </a:t>
            </a:r>
            <a:r>
              <a:rPr lang="fr-BE" dirty="0" err="1"/>
              <a:t>compulsory</a:t>
            </a:r>
            <a:r>
              <a:rPr lang="fr-BE" dirty="0"/>
              <a:t> </a:t>
            </a:r>
            <a:r>
              <a:rPr lang="fr-BE" dirty="0" err="1"/>
              <a:t>teleworking</a:t>
            </a:r>
            <a:r>
              <a:rPr lang="fr-BE" dirty="0"/>
              <a:t>, </a:t>
            </a:r>
            <a:r>
              <a:rPr lang="fr-BE" dirty="0" err="1"/>
              <a:t>such</a:t>
            </a:r>
            <a:r>
              <a:rPr lang="fr-BE" dirty="0"/>
              <a:t> as </a:t>
            </a:r>
            <a:r>
              <a:rPr lang="fr-BE" dirty="0" err="1"/>
              <a:t>when</a:t>
            </a:r>
            <a:r>
              <a:rPr lang="fr-BE" dirty="0"/>
              <a:t> : </a:t>
            </a:r>
          </a:p>
          <a:p>
            <a:pPr lvl="2"/>
            <a:r>
              <a:rPr lang="fr-BE" dirty="0"/>
              <a:t>no </a:t>
            </a:r>
            <a:r>
              <a:rPr lang="fr-BE" dirty="0" err="1"/>
              <a:t>workplace</a:t>
            </a:r>
            <a:r>
              <a:rPr lang="fr-BE" dirty="0"/>
              <a:t> </a:t>
            </a:r>
            <a:r>
              <a:rPr lang="fr-BE" dirty="0" err="1"/>
              <a:t>is</a:t>
            </a:r>
            <a:r>
              <a:rPr lang="fr-BE" dirty="0"/>
              <a:t> made </a:t>
            </a:r>
            <a:r>
              <a:rPr lang="fr-BE" dirty="0" err="1"/>
              <a:t>available</a:t>
            </a:r>
            <a:r>
              <a:rPr lang="fr-BE" dirty="0"/>
              <a:t> to the </a:t>
            </a:r>
            <a:r>
              <a:rPr lang="fr-BE" dirty="0" err="1"/>
              <a:t>employee</a:t>
            </a:r>
            <a:r>
              <a:rPr lang="fr-BE" dirty="0"/>
              <a:t> by the </a:t>
            </a:r>
            <a:r>
              <a:rPr lang="fr-BE" dirty="0" err="1"/>
              <a:t>enterprise</a:t>
            </a:r>
            <a:endParaRPr lang="fr-BE" dirty="0"/>
          </a:p>
          <a:p>
            <a:pPr lvl="2"/>
            <a:r>
              <a:rPr lang="fr-BE" dirty="0"/>
              <a:t>the </a:t>
            </a:r>
            <a:r>
              <a:rPr lang="fr-BE" dirty="0" err="1"/>
              <a:t>worker</a:t>
            </a:r>
            <a:r>
              <a:rPr lang="fr-BE" dirty="0"/>
              <a:t> </a:t>
            </a:r>
            <a:r>
              <a:rPr lang="fr-BE" dirty="0" err="1"/>
              <a:t>cannot</a:t>
            </a:r>
            <a:r>
              <a:rPr lang="fr-BE" dirty="0"/>
              <a:t> carry out </a:t>
            </a:r>
            <a:r>
              <a:rPr lang="fr-BE" dirty="0" err="1"/>
              <a:t>his</a:t>
            </a:r>
            <a:r>
              <a:rPr lang="fr-BE" dirty="0"/>
              <a:t> </a:t>
            </a:r>
            <a:r>
              <a:rPr lang="fr-BE" dirty="0" err="1"/>
              <a:t>work</a:t>
            </a:r>
            <a:r>
              <a:rPr lang="fr-BE" dirty="0"/>
              <a:t> </a:t>
            </a:r>
            <a:r>
              <a:rPr lang="fr-BE" dirty="0" err="1"/>
              <a:t>adequately</a:t>
            </a:r>
            <a:r>
              <a:rPr lang="fr-BE" dirty="0"/>
              <a:t> or in accordance </a:t>
            </a:r>
            <a:r>
              <a:rPr lang="fr-BE" dirty="0" err="1"/>
              <a:t>with</a:t>
            </a:r>
            <a:r>
              <a:rPr lang="fr-BE" dirty="0"/>
              <a:t> the </a:t>
            </a:r>
            <a:r>
              <a:rPr lang="fr-BE" dirty="0" err="1"/>
              <a:t>employement</a:t>
            </a:r>
            <a:r>
              <a:rPr lang="fr-BE" dirty="0"/>
              <a:t> </a:t>
            </a:r>
            <a:r>
              <a:rPr lang="fr-BE" dirty="0" err="1"/>
              <a:t>contract</a:t>
            </a:r>
            <a:r>
              <a:rPr lang="fr-BE" dirty="0"/>
              <a:t> if </a:t>
            </a:r>
            <a:r>
              <a:rPr lang="fr-BE" dirty="0" err="1"/>
              <a:t>he</a:t>
            </a:r>
            <a:r>
              <a:rPr lang="fr-BE" dirty="0"/>
              <a:t> </a:t>
            </a:r>
            <a:r>
              <a:rPr lang="fr-BE" dirty="0" err="1"/>
              <a:t>doesn’t</a:t>
            </a:r>
            <a:r>
              <a:rPr lang="fr-BE" dirty="0"/>
              <a:t> </a:t>
            </a:r>
            <a:r>
              <a:rPr lang="fr-BE" dirty="0" err="1"/>
              <a:t>work</a:t>
            </a:r>
            <a:r>
              <a:rPr lang="fr-BE" dirty="0"/>
              <a:t> </a:t>
            </a:r>
            <a:r>
              <a:rPr lang="fr-BE" dirty="0" err="1"/>
              <a:t>from</a:t>
            </a:r>
            <a:r>
              <a:rPr lang="fr-BE" dirty="0"/>
              <a:t> home</a:t>
            </a:r>
          </a:p>
          <a:p>
            <a:pPr marL="479988" lvl="2" indent="0">
              <a:buNone/>
            </a:pPr>
            <a:endParaRPr lang="fr-BE" dirty="0"/>
          </a:p>
          <a:p>
            <a:pPr lvl="1"/>
            <a:r>
              <a:rPr lang="fr-BE" dirty="0" err="1"/>
              <a:t>Examples</a:t>
            </a:r>
            <a:r>
              <a:rPr lang="fr-BE" dirty="0"/>
              <a:t> of </a:t>
            </a:r>
            <a:r>
              <a:rPr lang="fr-BE" dirty="0" err="1"/>
              <a:t>activities</a:t>
            </a:r>
            <a:r>
              <a:rPr lang="fr-BE" dirty="0"/>
              <a:t> </a:t>
            </a:r>
            <a:r>
              <a:rPr lang="fr-BE" dirty="0" err="1"/>
              <a:t>which</a:t>
            </a:r>
            <a:r>
              <a:rPr lang="fr-BE" dirty="0"/>
              <a:t> </a:t>
            </a:r>
            <a:r>
              <a:rPr lang="fr-BE" dirty="0" err="1"/>
              <a:t>could</a:t>
            </a:r>
            <a:r>
              <a:rPr lang="fr-BE" dirty="0"/>
              <a:t> (</a:t>
            </a:r>
            <a:r>
              <a:rPr lang="fr-BE" dirty="0" err="1"/>
              <a:t>depending</a:t>
            </a:r>
            <a:r>
              <a:rPr lang="fr-BE" dirty="0"/>
              <a:t> of </a:t>
            </a:r>
            <a:r>
              <a:rPr lang="fr-BE" dirty="0" err="1"/>
              <a:t>circumstances</a:t>
            </a:r>
            <a:r>
              <a:rPr lang="fr-BE" dirty="0"/>
              <a:t>) </a:t>
            </a:r>
            <a:r>
              <a:rPr lang="fr-BE" dirty="0" err="1"/>
              <a:t>be</a:t>
            </a:r>
            <a:r>
              <a:rPr lang="fr-BE" dirty="0"/>
              <a:t> </a:t>
            </a:r>
            <a:r>
              <a:rPr lang="fr-BE" dirty="0" err="1"/>
              <a:t>considered</a:t>
            </a:r>
            <a:r>
              <a:rPr lang="fr-BE" dirty="0"/>
              <a:t> as </a:t>
            </a:r>
            <a:r>
              <a:rPr lang="fr-BE" dirty="0" err="1"/>
              <a:t>having</a:t>
            </a:r>
            <a:r>
              <a:rPr lang="fr-BE" dirty="0"/>
              <a:t> an </a:t>
            </a:r>
            <a:r>
              <a:rPr lang="fr-BE" dirty="0" err="1"/>
              <a:t>auxiliary</a:t>
            </a:r>
            <a:r>
              <a:rPr lang="fr-BE" dirty="0"/>
              <a:t> </a:t>
            </a:r>
            <a:r>
              <a:rPr lang="fr-BE" dirty="0" err="1"/>
              <a:t>character</a:t>
            </a:r>
            <a:endParaRPr lang="en-US" sz="1333" b="1"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Tree>
    <p:extLst>
      <p:ext uri="{BB962C8B-B14F-4D97-AF65-F5344CB8AC3E}">
        <p14:creationId xmlns:p14="http://schemas.microsoft.com/office/powerpoint/2010/main" val="3277211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D5C6A24-1330-4DF5-91BB-4BC24A07ECE6}"/>
              </a:ext>
            </a:extLst>
          </p:cNvPr>
          <p:cNvSpPr txBox="1">
            <a:spLocks/>
          </p:cNvSpPr>
          <p:nvPr/>
        </p:nvSpPr>
        <p:spPr>
          <a:xfrm>
            <a:off x="938730" y="30906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defTabSz="914377">
              <a:lnSpc>
                <a:spcPts val="5333"/>
              </a:lnSpc>
            </a:pPr>
            <a:r>
              <a:rPr lang="en-US" sz="5333" dirty="0">
                <a:solidFill>
                  <a:prstClr val="white"/>
                </a:solidFill>
                <a:latin typeface="Calibri" panose="020F0502020204030204"/>
              </a:rPr>
              <a:t>Thank you </a:t>
            </a:r>
          </a:p>
        </p:txBody>
      </p:sp>
    </p:spTree>
    <p:extLst>
      <p:ext uri="{BB962C8B-B14F-4D97-AF65-F5344CB8AC3E}">
        <p14:creationId xmlns:p14="http://schemas.microsoft.com/office/powerpoint/2010/main" val="1598278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58B44-694E-179B-E9E4-2919A0EC3948}"/>
              </a:ext>
            </a:extLst>
          </p:cNvPr>
          <p:cNvSpPr>
            <a:spLocks noGrp="1"/>
          </p:cNvSpPr>
          <p:nvPr>
            <p:ph type="title"/>
          </p:nvPr>
        </p:nvSpPr>
        <p:spPr>
          <a:xfrm>
            <a:off x="737535" y="2647503"/>
            <a:ext cx="10415738" cy="2713234"/>
          </a:xfrm>
        </p:spPr>
        <p:txBody>
          <a:bodyPr>
            <a:noAutofit/>
          </a:bodyPr>
          <a:lstStyle/>
          <a:p>
            <a:r>
              <a:rPr lang="en-US" sz="3600" dirty="0">
                <a:solidFill>
                  <a:srgbClr val="C00000"/>
                </a:solidFill>
              </a:rPr>
              <a:t>Panel 3 - Delving into the classics: how recent Belgian and Dutch case law keeps the narrative on tax treaty and EU abuse and beneficial ownership relevant</a:t>
            </a:r>
          </a:p>
        </p:txBody>
      </p:sp>
    </p:spTree>
    <p:extLst>
      <p:ext uri="{BB962C8B-B14F-4D97-AF65-F5344CB8AC3E}">
        <p14:creationId xmlns:p14="http://schemas.microsoft.com/office/powerpoint/2010/main" val="3799353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953F-3E4D-93C2-B1C9-D03A3B07DB51}"/>
              </a:ext>
            </a:extLst>
          </p:cNvPr>
          <p:cNvSpPr>
            <a:spLocks noGrp="1"/>
          </p:cNvSpPr>
          <p:nvPr>
            <p:ph type="title"/>
          </p:nvPr>
        </p:nvSpPr>
        <p:spPr/>
        <p:txBody>
          <a:bodyPr/>
          <a:lstStyle/>
          <a:p>
            <a:r>
              <a:rPr lang="nl-NL" dirty="0"/>
              <a:t>Panel members</a:t>
            </a:r>
            <a:endParaRPr lang="en-NL" dirty="0"/>
          </a:p>
        </p:txBody>
      </p:sp>
      <p:sp>
        <p:nvSpPr>
          <p:cNvPr id="3" name="Content Placeholder 2">
            <a:extLst>
              <a:ext uri="{FF2B5EF4-FFF2-40B4-BE49-F238E27FC236}">
                <a16:creationId xmlns:a16="http://schemas.microsoft.com/office/drawing/2014/main" id="{D28BC815-E0D1-66FC-1EBD-B676849380D8}"/>
              </a:ext>
            </a:extLst>
          </p:cNvPr>
          <p:cNvSpPr>
            <a:spLocks noGrp="1"/>
          </p:cNvSpPr>
          <p:nvPr>
            <p:ph idx="1"/>
          </p:nvPr>
        </p:nvSpPr>
        <p:spPr>
          <a:xfrm>
            <a:off x="735530" y="1998698"/>
            <a:ext cx="10015327" cy="2860605"/>
          </a:xfrm>
        </p:spPr>
        <p:txBody>
          <a:bodyPr>
            <a:normAutofit/>
          </a:bodyPr>
          <a:lstStyle/>
          <a:p>
            <a:pPr marL="0" indent="0">
              <a:buNone/>
            </a:pPr>
            <a:r>
              <a:rPr lang="en-GB" sz="2000" dirty="0">
                <a:latin typeface="Arial" panose="020B0604020202020204" pitchFamily="34" charset="0"/>
                <a:cs typeface="Arial" panose="020B0604020202020204" pitchFamily="34" charset="0"/>
              </a:rPr>
              <a:t>Chair: Margriet Lukkien – Tax Partner at </a:t>
            </a:r>
            <a:r>
              <a:rPr lang="en-GB" sz="2000" dirty="0" err="1">
                <a:latin typeface="Arial" panose="020B0604020202020204" pitchFamily="34" charset="0"/>
                <a:cs typeface="Arial" panose="020B0604020202020204" pitchFamily="34" charset="0"/>
              </a:rPr>
              <a:t>Loyens</a:t>
            </a:r>
            <a:r>
              <a:rPr lang="en-GB" sz="2000" dirty="0">
                <a:latin typeface="Arial" panose="020B0604020202020204" pitchFamily="34" charset="0"/>
                <a:cs typeface="Arial" panose="020B0604020202020204" pitchFamily="34" charset="0"/>
              </a:rPr>
              <a:t> &amp; </a:t>
            </a:r>
            <a:r>
              <a:rPr lang="en-GB" sz="2000" dirty="0" err="1">
                <a:latin typeface="Arial" panose="020B0604020202020204" pitchFamily="34" charset="0"/>
                <a:cs typeface="Arial" panose="020B0604020202020204" pitchFamily="34" charset="0"/>
              </a:rPr>
              <a:t>Loeff</a:t>
            </a: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Speakers:</a:t>
            </a:r>
          </a:p>
          <a:p>
            <a:r>
              <a:rPr lang="en-GB" sz="2000" dirty="0">
                <a:latin typeface="Arial" panose="020B0604020202020204" pitchFamily="34" charset="0"/>
                <a:cs typeface="Arial" panose="020B0604020202020204" pitchFamily="34" charset="0"/>
              </a:rPr>
              <a:t>Linda </a:t>
            </a:r>
            <a:r>
              <a:rPr lang="en-GB" sz="2000" dirty="0" err="1">
                <a:latin typeface="Arial" panose="020B0604020202020204" pitchFamily="34" charset="0"/>
                <a:cs typeface="Arial" panose="020B0604020202020204" pitchFamily="34" charset="0"/>
              </a:rPr>
              <a:t>Brosens</a:t>
            </a:r>
            <a:r>
              <a:rPr lang="en-GB" sz="2000" dirty="0">
                <a:latin typeface="Arial" panose="020B0604020202020204" pitchFamily="34" charset="0"/>
                <a:cs typeface="Arial" panose="020B0604020202020204" pitchFamily="34" charset="0"/>
              </a:rPr>
              <a:t> – Tax lawyer at </a:t>
            </a:r>
            <a:r>
              <a:rPr lang="en-GB" sz="2000" dirty="0" err="1">
                <a:latin typeface="Arial" panose="020B0604020202020204" pitchFamily="34" charset="0"/>
                <a:cs typeface="Arial" panose="020B0604020202020204" pitchFamily="34" charset="0"/>
              </a:rPr>
              <a:t>Loyens</a:t>
            </a:r>
            <a:r>
              <a:rPr lang="en-GB" sz="2000" dirty="0">
                <a:latin typeface="Arial" panose="020B0604020202020204" pitchFamily="34" charset="0"/>
                <a:cs typeface="Arial" panose="020B0604020202020204" pitchFamily="34" charset="0"/>
              </a:rPr>
              <a:t> &amp; </a:t>
            </a:r>
            <a:r>
              <a:rPr lang="en-GB" sz="2000" dirty="0" err="1">
                <a:latin typeface="Arial" panose="020B0604020202020204" pitchFamily="34" charset="0"/>
                <a:cs typeface="Arial" panose="020B0604020202020204" pitchFamily="34" charset="0"/>
              </a:rPr>
              <a:t>Loeff</a:t>
            </a:r>
            <a:r>
              <a:rPr lang="en-GB" sz="2000" dirty="0">
                <a:latin typeface="Arial" panose="020B0604020202020204" pitchFamily="34" charset="0"/>
                <a:cs typeface="Arial" panose="020B0604020202020204" pitchFamily="34" charset="0"/>
              </a:rPr>
              <a:t>/Professor at the University of Antwerp</a:t>
            </a:r>
          </a:p>
          <a:p>
            <a:r>
              <a:rPr lang="en-GB" sz="2000" dirty="0">
                <a:latin typeface="Arial" panose="020B0604020202020204" pitchFamily="34" charset="0"/>
                <a:cs typeface="Arial" panose="020B0604020202020204" pitchFamily="34" charset="0"/>
              </a:rPr>
              <a:t>Loes van Hulten – Lecturer Fiscal economy at Erasmus University Rotterdam/Senior Manager at Deloitte</a:t>
            </a:r>
          </a:p>
          <a:p>
            <a:r>
              <a:rPr lang="en-GB" sz="2000" dirty="0">
                <a:latin typeface="Arial" panose="020B0604020202020204" pitchFamily="34" charset="0"/>
                <a:cs typeface="Arial" panose="020B0604020202020204" pitchFamily="34" charset="0"/>
              </a:rPr>
              <a:t>Ward Willems – Belgian Federal Tax Administration, Large Enterprises Section (International Tax Unit)</a:t>
            </a:r>
          </a:p>
        </p:txBody>
      </p:sp>
    </p:spTree>
    <p:extLst>
      <p:ext uri="{BB962C8B-B14F-4D97-AF65-F5344CB8AC3E}">
        <p14:creationId xmlns:p14="http://schemas.microsoft.com/office/powerpoint/2010/main" val="3531573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AD63D-1AA8-DC18-B62D-08B02A4D8A6A}"/>
              </a:ext>
            </a:extLst>
          </p:cNvPr>
          <p:cNvSpPr>
            <a:spLocks noGrp="1"/>
          </p:cNvSpPr>
          <p:nvPr>
            <p:ph type="title"/>
          </p:nvPr>
        </p:nvSpPr>
        <p:spPr/>
        <p:txBody>
          <a:bodyPr/>
          <a:lstStyle/>
          <a:p>
            <a:r>
              <a:rPr lang="en-US" dirty="0"/>
              <a:t>Agenda</a:t>
            </a:r>
          </a:p>
        </p:txBody>
      </p:sp>
      <p:sp>
        <p:nvSpPr>
          <p:cNvPr id="2" name="Tijdelijke aanduiding voor tekst 2">
            <a:extLst>
              <a:ext uri="{FF2B5EF4-FFF2-40B4-BE49-F238E27FC236}">
                <a16:creationId xmlns:a16="http://schemas.microsoft.com/office/drawing/2014/main" id="{958D8295-09C7-D0AD-CD86-0B485317D541}"/>
              </a:ext>
            </a:extLst>
          </p:cNvPr>
          <p:cNvSpPr>
            <a:spLocks noGrp="1"/>
          </p:cNvSpPr>
          <p:nvPr>
            <p:ph idx="1"/>
          </p:nvPr>
        </p:nvSpPr>
        <p:spPr>
          <a:xfrm>
            <a:off x="735013" y="2133600"/>
            <a:ext cx="6829425" cy="230319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marL="177800" lvl="3" indent="-177800">
              <a:spcAft>
                <a:spcPts val="600"/>
              </a:spcAft>
              <a:buClr>
                <a:schemeClr val="accent4"/>
              </a:buClr>
              <a:defRPr/>
            </a:pPr>
            <a:r>
              <a:rPr lang="en-US" sz="1800" dirty="0">
                <a:solidFill>
                  <a:schemeClr val="bg1"/>
                </a:solidFill>
                <a:latin typeface="Arial" panose="020B0604020202020204"/>
              </a:rPr>
              <a:t>Withholding tax relief under pressure</a:t>
            </a:r>
          </a:p>
          <a:p>
            <a:pPr marL="177800" indent="-177800">
              <a:spcBef>
                <a:spcPts val="400"/>
              </a:spcBef>
              <a:spcAft>
                <a:spcPts val="600"/>
              </a:spcAft>
              <a:buClr>
                <a:schemeClr val="accent4"/>
              </a:buClr>
              <a:buFont typeface="Arial" panose="020B0604020202020204" pitchFamily="34" charset="0"/>
              <a:buChar char="•"/>
            </a:pPr>
            <a:r>
              <a:rPr lang="en-US" dirty="0">
                <a:solidFill>
                  <a:schemeClr val="bg1"/>
                </a:solidFill>
                <a:latin typeface="Arial" panose="020B0604020202020204"/>
              </a:rPr>
              <a:t>Relevant changes in Belgium-Netherlands DTT</a:t>
            </a:r>
          </a:p>
          <a:p>
            <a:pPr marL="177800" indent="-177800">
              <a:spcAft>
                <a:spcPts val="600"/>
              </a:spcAft>
              <a:buClr>
                <a:schemeClr val="accent4"/>
              </a:buClr>
              <a:buFont typeface="Arial" panose="020B0604020202020204" pitchFamily="34" charset="0"/>
              <a:buChar char="•"/>
            </a:pPr>
            <a:r>
              <a:rPr lang="en-US" dirty="0">
                <a:solidFill>
                  <a:schemeClr val="bg1"/>
                </a:solidFill>
                <a:latin typeface="Arial" panose="020B0604020202020204"/>
              </a:rPr>
              <a:t>Abuse of Belgium-Netherlands DTT </a:t>
            </a:r>
          </a:p>
          <a:p>
            <a:pPr marL="177800" indent="-177800">
              <a:spcAft>
                <a:spcPts val="600"/>
              </a:spcAft>
              <a:buClr>
                <a:schemeClr val="accent4"/>
              </a:buClr>
              <a:buFont typeface="Arial" panose="020B0604020202020204" pitchFamily="34" charset="0"/>
              <a:buChar char="•"/>
            </a:pPr>
            <a:r>
              <a:rPr lang="en-US" dirty="0">
                <a:solidFill>
                  <a:schemeClr val="bg1"/>
                </a:solidFill>
                <a:latin typeface="Arial" panose="020B0604020202020204"/>
              </a:rPr>
              <a:t>Abuse of EU Directives and interaction DTT</a:t>
            </a:r>
          </a:p>
          <a:p>
            <a:pPr marL="177800" indent="-177800">
              <a:spcAft>
                <a:spcPts val="600"/>
              </a:spcAft>
              <a:buClr>
                <a:schemeClr val="accent4"/>
              </a:buClr>
              <a:buFont typeface="Arial" panose="020B0604020202020204" pitchFamily="34" charset="0"/>
              <a:buChar char="•"/>
            </a:pPr>
            <a:r>
              <a:rPr lang="en-US" dirty="0">
                <a:solidFill>
                  <a:schemeClr val="bg1"/>
                </a:solidFill>
                <a:latin typeface="Arial" panose="020B0604020202020204"/>
              </a:rPr>
              <a:t>Beneficial ownership</a:t>
            </a:r>
          </a:p>
          <a:p>
            <a:pPr marL="177800" indent="-177800">
              <a:spcAft>
                <a:spcPts val="600"/>
              </a:spcAft>
              <a:buClr>
                <a:schemeClr val="accent4"/>
              </a:buClr>
              <a:buFont typeface="Arial" panose="020B0604020202020204" pitchFamily="34" charset="0"/>
              <a:buChar char="•"/>
            </a:pPr>
            <a:r>
              <a:rPr lang="en-US" dirty="0">
                <a:solidFill>
                  <a:schemeClr val="bg1"/>
                </a:solidFill>
                <a:latin typeface="Arial" panose="020B0604020202020204"/>
              </a:rPr>
              <a:t>Concluding remarks </a:t>
            </a:r>
          </a:p>
        </p:txBody>
      </p:sp>
    </p:spTree>
    <p:extLst>
      <p:ext uri="{BB962C8B-B14F-4D97-AF65-F5344CB8AC3E}">
        <p14:creationId xmlns:p14="http://schemas.microsoft.com/office/powerpoint/2010/main" val="4207496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6" name="Titel 1">
            <a:extLst>
              <a:ext uri="{FF2B5EF4-FFF2-40B4-BE49-F238E27FC236}">
                <a16:creationId xmlns:a16="http://schemas.microsoft.com/office/drawing/2014/main" id="{E43264A9-E879-FDCD-BCB0-60072C0361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Withholding tax relief under pressure</a:t>
            </a:r>
          </a:p>
        </p:txBody>
      </p:sp>
      <p:sp>
        <p:nvSpPr>
          <p:cNvPr id="32" name="Tijdelijke aanduiding voor tekst 2">
            <a:extLst>
              <a:ext uri="{FF2B5EF4-FFF2-40B4-BE49-F238E27FC236}">
                <a16:creationId xmlns:a16="http://schemas.microsoft.com/office/drawing/2014/main" id="{87A4AF76-7B1B-08A0-507D-7E394C0DBF7E}"/>
              </a:ext>
            </a:extLst>
          </p:cNvPr>
          <p:cNvSpPr>
            <a:spLocks noGrp="1"/>
          </p:cNvSpPr>
          <p:nvPr/>
        </p:nvSpPr>
        <p:spPr>
          <a:xfrm>
            <a:off x="5817704" y="1389400"/>
            <a:ext cx="5721627" cy="314958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marL="0" marR="0" lvl="3" indent="0" algn="l" defTabSz="914400" rtl="0" eaLnBrk="1" fontAlgn="auto" latinLnBrk="0" hangingPunct="1">
              <a:lnSpc>
                <a:spcPct val="100000"/>
              </a:lnSpc>
              <a:spcBef>
                <a:spcPts val="700"/>
              </a:spcBef>
              <a:spcAft>
                <a:spcPts val="600"/>
              </a:spcAft>
              <a:buClr>
                <a:srgbClr val="00A2E0"/>
              </a:buClr>
              <a:buSzTx/>
              <a:buFont typeface="Arial" panose="020B0604020202020204" pitchFamily="34" charset="0"/>
              <a:buNone/>
              <a:tabLst/>
              <a:defRPr/>
            </a:pPr>
            <a:r>
              <a:rPr kumimoji="0" lang="en-US" sz="1800" b="1" i="0" strike="noStrike" kern="1200" cap="none" spc="0" normalizeH="0" baseline="0" noProof="0" dirty="0">
                <a:ln>
                  <a:noFill/>
                </a:ln>
                <a:solidFill>
                  <a:srgbClr val="00B0F0"/>
                </a:solidFill>
                <a:effectLst/>
                <a:uLnTx/>
                <a:uFillTx/>
                <a:latin typeface="Arial" panose="020B0604020202020204" pitchFamily="34" charset="0"/>
              </a:rPr>
              <a:t>Under pressure in source countries</a:t>
            </a:r>
          </a:p>
          <a:p>
            <a:pPr marL="177800" indent="-177800">
              <a:spcBef>
                <a:spcPts val="400"/>
              </a:spcBef>
              <a:spcAft>
                <a:spcPts val="600"/>
              </a:spcAft>
              <a:buClr>
                <a:schemeClr val="accent4"/>
              </a:buClr>
              <a:buFont typeface="Arial" panose="020B0604020202020204" pitchFamily="34" charset="0"/>
              <a:buChar char="•"/>
            </a:pPr>
            <a:r>
              <a:rPr lang="en-US" dirty="0">
                <a:solidFill>
                  <a:schemeClr val="bg1"/>
                </a:solidFill>
                <a:latin typeface="Arial" panose="020B0604020202020204"/>
              </a:rPr>
              <a:t>Many tax developments</a:t>
            </a:r>
          </a:p>
          <a:p>
            <a:pPr marL="177800" indent="-177800">
              <a:spcBef>
                <a:spcPts val="400"/>
              </a:spcBef>
              <a:spcAft>
                <a:spcPts val="600"/>
              </a:spcAft>
              <a:buClr>
                <a:schemeClr val="accent4"/>
              </a:buClr>
              <a:buFont typeface="Arial" panose="020B0604020202020204" pitchFamily="34" charset="0"/>
              <a:buChar char="•"/>
            </a:pPr>
            <a:r>
              <a:rPr lang="en-US" dirty="0">
                <a:solidFill>
                  <a:schemeClr val="bg1"/>
                </a:solidFill>
                <a:latin typeface="Arial" panose="020B0604020202020204"/>
              </a:rPr>
              <a:t>Pressure points: abuse and beneficial ownership </a:t>
            </a:r>
          </a:p>
          <a:p>
            <a:pPr marL="177800" indent="-177800">
              <a:spcAft>
                <a:spcPts val="600"/>
              </a:spcAft>
              <a:buClr>
                <a:schemeClr val="accent4"/>
              </a:buClr>
              <a:buFont typeface="Arial" panose="020B0604020202020204" pitchFamily="34" charset="0"/>
              <a:buChar char="•"/>
            </a:pPr>
            <a:r>
              <a:rPr lang="en-US" dirty="0">
                <a:solidFill>
                  <a:schemeClr val="bg1"/>
                </a:solidFill>
                <a:latin typeface="Arial" panose="020B0604020202020204"/>
              </a:rPr>
              <a:t>Impact by OECD MLI PPT, EU GAAR, EU case law</a:t>
            </a:r>
          </a:p>
          <a:p>
            <a:pPr marL="177800" indent="-177800">
              <a:spcAft>
                <a:spcPts val="600"/>
              </a:spcAft>
              <a:buClr>
                <a:schemeClr val="accent4"/>
              </a:buClr>
              <a:buFont typeface="Arial" panose="020B0604020202020204" pitchFamily="34" charset="0"/>
              <a:buChar char="•"/>
            </a:pPr>
            <a:r>
              <a:rPr lang="en-US" dirty="0">
                <a:solidFill>
                  <a:schemeClr val="bg1"/>
                </a:solidFill>
                <a:latin typeface="Arial" panose="020B0604020202020204"/>
              </a:rPr>
              <a:t>Attention points: </a:t>
            </a:r>
          </a:p>
          <a:p>
            <a:pPr marL="444500" lvl="1" indent="-2667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Flow-through</a:t>
            </a:r>
          </a:p>
          <a:p>
            <a:pPr marL="444500" lvl="1" indent="-2667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Free disposition of income </a:t>
            </a:r>
          </a:p>
          <a:p>
            <a:pPr marL="444500" lvl="1" indent="-266700">
              <a:spcAft>
                <a:spcPts val="600"/>
              </a:spcAft>
              <a:buClr>
                <a:schemeClr val="accent4"/>
              </a:buClr>
              <a:buFont typeface="Wingdings" panose="05000000000000000000" pitchFamily="2" charset="2"/>
              <a:buChar char="ü"/>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Substance </a:t>
            </a:r>
          </a:p>
          <a:p>
            <a:pPr marL="444500" lvl="1" indent="-2667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Remuneration for the financing entity</a:t>
            </a:r>
            <a:endParaRPr lang="en-GB" sz="1200" dirty="0">
              <a:solidFill>
                <a:schemeClr val="bg1"/>
              </a:solidFill>
            </a:endParaRPr>
          </a:p>
        </p:txBody>
      </p:sp>
      <p:grpSp>
        <p:nvGrpSpPr>
          <p:cNvPr id="33" name="Group 32">
            <a:extLst>
              <a:ext uri="{FF2B5EF4-FFF2-40B4-BE49-F238E27FC236}">
                <a16:creationId xmlns:a16="http://schemas.microsoft.com/office/drawing/2014/main" id="{40CDC53A-7F0E-7C39-1820-ACB6F35E349B}"/>
              </a:ext>
            </a:extLst>
          </p:cNvPr>
          <p:cNvGrpSpPr/>
          <p:nvPr/>
        </p:nvGrpSpPr>
        <p:grpSpPr>
          <a:xfrm>
            <a:off x="845979" y="2060154"/>
            <a:ext cx="5367534" cy="3323367"/>
            <a:chOff x="1669609" y="2643808"/>
            <a:chExt cx="4148094" cy="2624849"/>
          </a:xfrm>
        </p:grpSpPr>
        <p:grpSp>
          <p:nvGrpSpPr>
            <p:cNvPr id="34" name="Group 33">
              <a:extLst>
                <a:ext uri="{FF2B5EF4-FFF2-40B4-BE49-F238E27FC236}">
                  <a16:creationId xmlns:a16="http://schemas.microsoft.com/office/drawing/2014/main" id="{6EBDD739-D209-7C61-E187-E64E76C7785D}"/>
                </a:ext>
              </a:extLst>
            </p:cNvPr>
            <p:cNvGrpSpPr/>
            <p:nvPr/>
          </p:nvGrpSpPr>
          <p:grpSpPr>
            <a:xfrm>
              <a:off x="1669609" y="2643808"/>
              <a:ext cx="1878660" cy="2624849"/>
              <a:chOff x="1957845" y="1834577"/>
              <a:chExt cx="1379670" cy="2278830"/>
            </a:xfrm>
          </p:grpSpPr>
          <p:sp>
            <p:nvSpPr>
              <p:cNvPr id="37" name="Rechthoek 25">
                <a:extLst>
                  <a:ext uri="{FF2B5EF4-FFF2-40B4-BE49-F238E27FC236}">
                    <a16:creationId xmlns:a16="http://schemas.microsoft.com/office/drawing/2014/main" id="{B662CCC4-AFCE-B846-2C5C-7EC361F5286D}"/>
                  </a:ext>
                </a:extLst>
              </p:cNvPr>
              <p:cNvSpPr>
                <a:spLocks/>
              </p:cNvSpPr>
              <p:nvPr/>
            </p:nvSpPr>
            <p:spPr>
              <a:xfrm>
                <a:off x="1957845" y="1834577"/>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Parent</a:t>
                </a:r>
              </a:p>
            </p:txBody>
          </p:sp>
          <p:sp>
            <p:nvSpPr>
              <p:cNvPr id="38" name="Rechthoek 25">
                <a:extLst>
                  <a:ext uri="{FF2B5EF4-FFF2-40B4-BE49-F238E27FC236}">
                    <a16:creationId xmlns:a16="http://schemas.microsoft.com/office/drawing/2014/main" id="{6C76D685-9EF7-52CB-4C8F-8929361C1140}"/>
                  </a:ext>
                </a:extLst>
              </p:cNvPr>
              <p:cNvSpPr>
                <a:spLocks/>
              </p:cNvSpPr>
              <p:nvPr/>
            </p:nvSpPr>
            <p:spPr>
              <a:xfrm>
                <a:off x="1957845" y="2676325"/>
                <a:ext cx="1379670" cy="595334"/>
              </a:xfrm>
              <a:prstGeom prst="rect">
                <a:avLst/>
              </a:prstGeom>
              <a:solidFill>
                <a:srgbClr val="C00000">
                  <a:alpha val="90000"/>
                </a:srgb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err="1">
                    <a:solidFill>
                      <a:schemeClr val="bg1"/>
                    </a:solidFill>
                  </a:rPr>
                  <a:t>HoldCo</a:t>
                </a:r>
                <a:r>
                  <a:rPr lang="en-GB" sz="1400" b="1" dirty="0">
                    <a:solidFill>
                      <a:schemeClr val="bg1"/>
                    </a:solidFill>
                  </a:rPr>
                  <a:t>/</a:t>
                </a:r>
                <a:r>
                  <a:rPr lang="en-GB" sz="1400" b="1" dirty="0" err="1">
                    <a:solidFill>
                      <a:schemeClr val="bg1"/>
                    </a:solidFill>
                  </a:rPr>
                  <a:t>FinCo</a:t>
                </a:r>
                <a:endParaRPr lang="en-GB" sz="1400" b="1" dirty="0">
                  <a:solidFill>
                    <a:schemeClr val="bg1"/>
                  </a:solidFill>
                </a:endParaRPr>
              </a:p>
            </p:txBody>
          </p:sp>
          <p:cxnSp>
            <p:nvCxnSpPr>
              <p:cNvPr id="39" name="Straight Connector 38">
                <a:extLst>
                  <a:ext uri="{FF2B5EF4-FFF2-40B4-BE49-F238E27FC236}">
                    <a16:creationId xmlns:a16="http://schemas.microsoft.com/office/drawing/2014/main" id="{7131F7D5-363E-AF71-9360-F62E70CDA23D}"/>
                  </a:ext>
                </a:extLst>
              </p:cNvPr>
              <p:cNvCxnSpPr>
                <a:cxnSpLocks/>
              </p:cNvCxnSpPr>
              <p:nvPr/>
            </p:nvCxnSpPr>
            <p:spPr>
              <a:xfrm>
                <a:off x="2638299" y="2429911"/>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Rechthoek 25">
                <a:extLst>
                  <a:ext uri="{FF2B5EF4-FFF2-40B4-BE49-F238E27FC236}">
                    <a16:creationId xmlns:a16="http://schemas.microsoft.com/office/drawing/2014/main" id="{4D31CA6C-FAD3-4193-A8D2-3D5BA6F01EEA}"/>
                  </a:ext>
                </a:extLst>
              </p:cNvPr>
              <p:cNvSpPr>
                <a:spLocks/>
              </p:cNvSpPr>
              <p:nvPr/>
            </p:nvSpPr>
            <p:spPr>
              <a:xfrm>
                <a:off x="1957845" y="3518073"/>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Subsidiary</a:t>
                </a:r>
              </a:p>
            </p:txBody>
          </p:sp>
          <p:cxnSp>
            <p:nvCxnSpPr>
              <p:cNvPr id="41" name="Straight Connector 40">
                <a:extLst>
                  <a:ext uri="{FF2B5EF4-FFF2-40B4-BE49-F238E27FC236}">
                    <a16:creationId xmlns:a16="http://schemas.microsoft.com/office/drawing/2014/main" id="{AAC856BA-0003-4DD3-04E1-C202F5A11F7E}"/>
                  </a:ext>
                </a:extLst>
              </p:cNvPr>
              <p:cNvCxnSpPr>
                <a:cxnSpLocks/>
              </p:cNvCxnSpPr>
              <p:nvPr/>
            </p:nvCxnSpPr>
            <p:spPr>
              <a:xfrm>
                <a:off x="2647680" y="3271659"/>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5" name="Connector: Curved 34">
              <a:extLst>
                <a:ext uri="{FF2B5EF4-FFF2-40B4-BE49-F238E27FC236}">
                  <a16:creationId xmlns:a16="http://schemas.microsoft.com/office/drawing/2014/main" id="{9E9A3E6F-7AE2-F949-4355-2B762D8353E2}"/>
                </a:ext>
              </a:extLst>
            </p:cNvPr>
            <p:cNvCxnSpPr>
              <a:stCxn id="40" idx="3"/>
              <a:endCxn id="38" idx="3"/>
            </p:cNvCxnSpPr>
            <p:nvPr/>
          </p:nvCxnSpPr>
          <p:spPr>
            <a:xfrm flipV="1">
              <a:off x="3548269" y="3956233"/>
              <a:ext cx="12700" cy="969559"/>
            </a:xfrm>
            <a:prstGeom prst="curved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3F51C07-EFA6-5269-89CF-DE6A591B3800}"/>
                </a:ext>
              </a:extLst>
            </p:cNvPr>
            <p:cNvSpPr txBox="1"/>
            <p:nvPr/>
          </p:nvSpPr>
          <p:spPr>
            <a:xfrm>
              <a:off x="3776868" y="4429038"/>
              <a:ext cx="2040835" cy="523220"/>
            </a:xfrm>
            <a:prstGeom prst="rect">
              <a:avLst/>
            </a:prstGeom>
            <a:noFill/>
          </p:spPr>
          <p:txBody>
            <a:bodyPr wrap="square" rtlCol="0">
              <a:spAutoFit/>
            </a:bodyPr>
            <a:lstStyle/>
            <a:p>
              <a:r>
                <a:rPr lang="nl-BE" sz="1400" dirty="0">
                  <a:solidFill>
                    <a:schemeClr val="bg1"/>
                  </a:solidFill>
                </a:rPr>
                <a:t>Interest/</a:t>
              </a:r>
            </a:p>
            <a:p>
              <a:r>
                <a:rPr lang="nl-BE" sz="1400" dirty="0">
                  <a:solidFill>
                    <a:schemeClr val="bg1"/>
                  </a:solidFill>
                </a:rPr>
                <a:t>dividend</a:t>
              </a:r>
              <a:endParaRPr lang="en-BE" sz="1400" dirty="0">
                <a:solidFill>
                  <a:schemeClr val="bg1"/>
                </a:solidFill>
              </a:endParaRPr>
            </a:p>
          </p:txBody>
        </p:sp>
      </p:grpSp>
    </p:spTree>
    <p:extLst>
      <p:ext uri="{BB962C8B-B14F-4D97-AF65-F5344CB8AC3E}">
        <p14:creationId xmlns:p14="http://schemas.microsoft.com/office/powerpoint/2010/main" val="169290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64DC-E3F1-90AF-BB9B-6B2F627A6883}"/>
              </a:ext>
            </a:extLst>
          </p:cNvPr>
          <p:cNvSpPr>
            <a:spLocks noGrp="1"/>
          </p:cNvSpPr>
          <p:nvPr>
            <p:ph type="title"/>
          </p:nvPr>
        </p:nvSpPr>
        <p:spPr/>
        <p:txBody>
          <a:bodyPr/>
          <a:lstStyle/>
          <a:p>
            <a:r>
              <a:rPr lang="en-US" sz="3730" dirty="0"/>
              <a:t>Wealth Tax</a:t>
            </a:r>
            <a:endParaRPr lang="en-BE" sz="3730" dirty="0"/>
          </a:p>
        </p:txBody>
      </p:sp>
      <p:sp>
        <p:nvSpPr>
          <p:cNvPr id="3" name="Content Placeholder 2">
            <a:extLst>
              <a:ext uri="{FF2B5EF4-FFF2-40B4-BE49-F238E27FC236}">
                <a16:creationId xmlns:a16="http://schemas.microsoft.com/office/drawing/2014/main" id="{72D7896E-2D83-E4F5-7E5E-A402EC3E40F5}"/>
              </a:ext>
            </a:extLst>
          </p:cNvPr>
          <p:cNvSpPr>
            <a:spLocks noGrp="1"/>
          </p:cNvSpPr>
          <p:nvPr>
            <p:ph idx="1"/>
          </p:nvPr>
        </p:nvSpPr>
        <p:spPr/>
        <p:txBody>
          <a:bodyPr vert="horz" lIns="0" tIns="0" rIns="0" bIns="0" rtlCol="0" anchor="t">
            <a:normAutofit/>
          </a:bodyPr>
          <a:lstStyle/>
          <a:p>
            <a:pPr marL="239395" indent="-239395"/>
            <a:r>
              <a:rPr lang="en-US" sz="1600" dirty="0"/>
              <a:t>Yearly tax on Collective Investment Institutions: covered tax under article 2, § 3: “</a:t>
            </a:r>
            <a:r>
              <a:rPr lang="en-US" sz="1600" i="1" dirty="0"/>
              <a:t>met name</a:t>
            </a:r>
            <a:r>
              <a:rPr lang="en-US" sz="1600" dirty="0"/>
              <a:t>” or “</a:t>
            </a:r>
            <a:r>
              <a:rPr lang="en-US" sz="1600" i="1" dirty="0"/>
              <a:t>in particular</a:t>
            </a:r>
            <a:r>
              <a:rPr lang="en-US" sz="1600" dirty="0"/>
              <a:t>” – application of art.22, § 4 DTC)- (Cass.21 April 2022)</a:t>
            </a:r>
          </a:p>
          <a:p>
            <a:pPr marL="239395" indent="-239395"/>
            <a:endParaRPr lang="en-US" sz="1600" dirty="0"/>
          </a:p>
          <a:p>
            <a:pPr marL="239395" indent="-239395"/>
            <a:r>
              <a:rPr lang="en-US" sz="1600" dirty="0">
                <a:latin typeface="Bahnschrift SemiLight"/>
              </a:rPr>
              <a:t>Other wealth taxes?</a:t>
            </a:r>
          </a:p>
          <a:p>
            <a:pPr marL="239395" indent="-239395"/>
            <a:endParaRPr lang="en-BE" dirty="0"/>
          </a:p>
        </p:txBody>
      </p:sp>
    </p:spTree>
    <p:extLst>
      <p:ext uri="{BB962C8B-B14F-4D97-AF65-F5344CB8AC3E}">
        <p14:creationId xmlns:p14="http://schemas.microsoft.com/office/powerpoint/2010/main" val="215383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6" name="Titel 1">
            <a:extLst>
              <a:ext uri="{FF2B5EF4-FFF2-40B4-BE49-F238E27FC236}">
                <a16:creationId xmlns:a16="http://schemas.microsoft.com/office/drawing/2014/main" id="{E43264A9-E879-FDCD-BCB0-60072C0361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Relevant changes in Belgium-Netherlands DTT</a:t>
            </a:r>
          </a:p>
        </p:txBody>
      </p:sp>
      <p:sp>
        <p:nvSpPr>
          <p:cNvPr id="32" name="Tijdelijke aanduiding voor tekst 2">
            <a:extLst>
              <a:ext uri="{FF2B5EF4-FFF2-40B4-BE49-F238E27FC236}">
                <a16:creationId xmlns:a16="http://schemas.microsoft.com/office/drawing/2014/main" id="{87A4AF76-7B1B-08A0-507D-7E394C0DBF7E}"/>
              </a:ext>
            </a:extLst>
          </p:cNvPr>
          <p:cNvSpPr>
            <a:spLocks noGrp="1"/>
          </p:cNvSpPr>
          <p:nvPr/>
        </p:nvSpPr>
        <p:spPr>
          <a:xfrm>
            <a:off x="218405" y="1734245"/>
            <a:ext cx="10449596" cy="68223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a:spcBef>
                <a:spcPts val="400"/>
              </a:spcBef>
              <a:spcAft>
                <a:spcPts val="600"/>
              </a:spcAft>
              <a:buClr>
                <a:schemeClr val="accent4"/>
              </a:buClr>
            </a:pPr>
            <a:endParaRPr lang="en-US" dirty="0">
              <a:solidFill>
                <a:schemeClr val="bg1"/>
              </a:solidFill>
              <a:latin typeface="Arial" panose="020B0604020202020204"/>
            </a:endParaRPr>
          </a:p>
          <a:p>
            <a:pPr marL="177800" indent="-177800">
              <a:spcBef>
                <a:spcPts val="400"/>
              </a:spcBef>
              <a:spcAft>
                <a:spcPts val="600"/>
              </a:spcAft>
              <a:buClr>
                <a:schemeClr val="accent4"/>
              </a:buClr>
              <a:buFont typeface="Arial" panose="020B0604020202020204" pitchFamily="34" charset="0"/>
              <a:buChar char="•"/>
            </a:pPr>
            <a:endParaRPr lang="en-US" dirty="0">
              <a:solidFill>
                <a:schemeClr val="bg1"/>
              </a:solidFill>
              <a:latin typeface="Arial" panose="020B0604020202020204"/>
            </a:endParaRPr>
          </a:p>
        </p:txBody>
      </p:sp>
      <p:grpSp>
        <p:nvGrpSpPr>
          <p:cNvPr id="3" name="Group 2">
            <a:extLst>
              <a:ext uri="{FF2B5EF4-FFF2-40B4-BE49-F238E27FC236}">
                <a16:creationId xmlns:a16="http://schemas.microsoft.com/office/drawing/2014/main" id="{11A79FED-7378-F193-FA1B-C7674F963FC1}"/>
              </a:ext>
            </a:extLst>
          </p:cNvPr>
          <p:cNvGrpSpPr/>
          <p:nvPr/>
        </p:nvGrpSpPr>
        <p:grpSpPr>
          <a:xfrm>
            <a:off x="-71924" y="1549579"/>
            <a:ext cx="10306293" cy="2740992"/>
            <a:chOff x="99407" y="1549579"/>
            <a:chExt cx="10306293" cy="2740992"/>
          </a:xfrm>
        </p:grpSpPr>
        <p:grpSp>
          <p:nvGrpSpPr>
            <p:cNvPr id="4" name="Group 3">
              <a:extLst>
                <a:ext uri="{FF2B5EF4-FFF2-40B4-BE49-F238E27FC236}">
                  <a16:creationId xmlns:a16="http://schemas.microsoft.com/office/drawing/2014/main" id="{107A86CC-FDE9-5FA9-2EB4-3F57A65FA15F}"/>
                </a:ext>
              </a:extLst>
            </p:cNvPr>
            <p:cNvGrpSpPr/>
            <p:nvPr/>
          </p:nvGrpSpPr>
          <p:grpSpPr>
            <a:xfrm>
              <a:off x="389736" y="2125690"/>
              <a:ext cx="4383821" cy="1398176"/>
              <a:chOff x="1102797" y="2025684"/>
              <a:chExt cx="2934460" cy="622680"/>
            </a:xfrm>
          </p:grpSpPr>
          <p:sp>
            <p:nvSpPr>
              <p:cNvPr id="14" name="Rounded Rectangle 6">
                <a:extLst>
                  <a:ext uri="{FF2B5EF4-FFF2-40B4-BE49-F238E27FC236}">
                    <a16:creationId xmlns:a16="http://schemas.microsoft.com/office/drawing/2014/main" id="{6167154B-F75B-037A-5211-19DFB5B6A22A}"/>
                  </a:ext>
                </a:extLst>
              </p:cNvPr>
              <p:cNvSpPr>
                <a:spLocks noChangeArrowheads="1"/>
              </p:cNvSpPr>
              <p:nvPr/>
            </p:nvSpPr>
            <p:spPr bwMode="auto">
              <a:xfrm>
                <a:off x="1102798" y="2025684"/>
                <a:ext cx="2934459" cy="489935"/>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15" name="TextBox 16">
                <a:extLst>
                  <a:ext uri="{FF2B5EF4-FFF2-40B4-BE49-F238E27FC236}">
                    <a16:creationId xmlns:a16="http://schemas.microsoft.com/office/drawing/2014/main" id="{F0AFD73C-7F1E-33C7-20FE-0E77D1588B66}"/>
                  </a:ext>
                </a:extLst>
              </p:cNvPr>
              <p:cNvSpPr txBox="1">
                <a:spLocks noChangeArrowheads="1"/>
              </p:cNvSpPr>
              <p:nvPr/>
            </p:nvSpPr>
            <p:spPr bwMode="auto">
              <a:xfrm>
                <a:off x="1102797" y="2072675"/>
                <a:ext cx="2865365" cy="57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solidFill>
                      <a:schemeClr val="tx2"/>
                    </a:solidFill>
                  </a:rPr>
                  <a:t>“The Government of the Kingdom of Belgium and the Government of the Kingdom of the Netherlands, </a:t>
                </a:r>
              </a:p>
              <a:p>
                <a:endParaRPr lang="en-US" sz="1000" i="1" dirty="0">
                  <a:solidFill>
                    <a:schemeClr val="tx2"/>
                  </a:solidFill>
                </a:endParaRPr>
              </a:p>
              <a:p>
                <a:r>
                  <a:rPr lang="en-US" sz="1000" i="1" dirty="0">
                    <a:solidFill>
                      <a:schemeClr val="tx2"/>
                    </a:solidFill>
                  </a:rPr>
                  <a:t>Desiring to conclude a Convention for the avoidance of double taxation </a:t>
                </a:r>
                <a:r>
                  <a:rPr lang="en-US" sz="1000" i="1" dirty="0">
                    <a:solidFill>
                      <a:srgbClr val="FF0000"/>
                    </a:solidFill>
                  </a:rPr>
                  <a:t>and the prevention of fiscal evasion with respect to taxes on income and on capital</a:t>
                </a:r>
                <a:r>
                  <a:rPr lang="en-US" sz="1000" i="1" dirty="0">
                    <a:solidFill>
                      <a:schemeClr val="tx2"/>
                    </a:solidFill>
                  </a:rPr>
                  <a:t>, (..).”</a:t>
                </a:r>
              </a:p>
              <a:p>
                <a:endParaRPr lang="en-US" sz="1400" i="1" dirty="0">
                  <a:solidFill>
                    <a:schemeClr val="tx2"/>
                  </a:solidFill>
                </a:endParaRPr>
              </a:p>
              <a:p>
                <a:endParaRPr lang="en-US" sz="1400" i="1" dirty="0">
                  <a:solidFill>
                    <a:schemeClr val="tx2"/>
                  </a:solidFill>
                </a:endParaRPr>
              </a:p>
            </p:txBody>
          </p:sp>
        </p:grpSp>
        <p:sp>
          <p:nvSpPr>
            <p:cNvPr id="5" name="Rounded Rectangle 6">
              <a:extLst>
                <a:ext uri="{FF2B5EF4-FFF2-40B4-BE49-F238E27FC236}">
                  <a16:creationId xmlns:a16="http://schemas.microsoft.com/office/drawing/2014/main" id="{91C20DA2-EDCB-30F1-346A-F9C2025839C5}"/>
                </a:ext>
              </a:extLst>
            </p:cNvPr>
            <p:cNvSpPr>
              <a:spLocks noChangeArrowheads="1"/>
            </p:cNvSpPr>
            <p:nvPr/>
          </p:nvSpPr>
          <p:spPr bwMode="auto">
            <a:xfrm>
              <a:off x="5974863" y="2125692"/>
              <a:ext cx="4383821" cy="2031325"/>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grpSp>
          <p:nvGrpSpPr>
            <p:cNvPr id="6" name="Group 5">
              <a:extLst>
                <a:ext uri="{FF2B5EF4-FFF2-40B4-BE49-F238E27FC236}">
                  <a16:creationId xmlns:a16="http://schemas.microsoft.com/office/drawing/2014/main" id="{8BA76B35-3CB3-B012-CDE3-19C3C6A51255}"/>
                </a:ext>
              </a:extLst>
            </p:cNvPr>
            <p:cNvGrpSpPr/>
            <p:nvPr/>
          </p:nvGrpSpPr>
          <p:grpSpPr>
            <a:xfrm>
              <a:off x="99407" y="1549579"/>
              <a:ext cx="10259278" cy="376103"/>
              <a:chOff x="1477867" y="2079276"/>
              <a:chExt cx="8888646" cy="376103"/>
            </a:xfrm>
          </p:grpSpPr>
          <p:grpSp>
            <p:nvGrpSpPr>
              <p:cNvPr id="8" name="Group 7">
                <a:extLst>
                  <a:ext uri="{FF2B5EF4-FFF2-40B4-BE49-F238E27FC236}">
                    <a16:creationId xmlns:a16="http://schemas.microsoft.com/office/drawing/2014/main" id="{66014CFE-65B3-8349-61A2-43735E7BA038}"/>
                  </a:ext>
                </a:extLst>
              </p:cNvPr>
              <p:cNvGrpSpPr/>
              <p:nvPr/>
            </p:nvGrpSpPr>
            <p:grpSpPr>
              <a:xfrm>
                <a:off x="1729409" y="2093535"/>
                <a:ext cx="8637104" cy="325296"/>
                <a:chOff x="629562" y="1690967"/>
                <a:chExt cx="7026567" cy="325296"/>
              </a:xfrm>
            </p:grpSpPr>
            <p:sp>
              <p:nvSpPr>
                <p:cNvPr id="11" name="Rechthoek 2">
                  <a:extLst>
                    <a:ext uri="{FF2B5EF4-FFF2-40B4-BE49-F238E27FC236}">
                      <a16:creationId xmlns:a16="http://schemas.microsoft.com/office/drawing/2014/main" id="{6709ECA7-496E-4F77-336F-7C8119C29477}"/>
                    </a:ext>
                  </a:extLst>
                </p:cNvPr>
                <p:cNvSpPr/>
                <p:nvPr/>
              </p:nvSpPr>
              <p:spPr>
                <a:xfrm>
                  <a:off x="629562" y="1693098"/>
                  <a:ext cx="3089916" cy="323165"/>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500" b="1" dirty="0">
                    <a:solidFill>
                      <a:schemeClr val="bg1"/>
                    </a:solidFill>
                    <a:latin typeface="+mj-lt"/>
                  </a:endParaRPr>
                </a:p>
              </p:txBody>
            </p:sp>
            <p:sp>
              <p:nvSpPr>
                <p:cNvPr id="12" name="Rechthoek 2">
                  <a:extLst>
                    <a:ext uri="{FF2B5EF4-FFF2-40B4-BE49-F238E27FC236}">
                      <a16:creationId xmlns:a16="http://schemas.microsoft.com/office/drawing/2014/main" id="{CE9DB924-32C4-D6C7-9D43-C09C56EF226F}"/>
                    </a:ext>
                  </a:extLst>
                </p:cNvPr>
                <p:cNvSpPr/>
                <p:nvPr/>
              </p:nvSpPr>
              <p:spPr>
                <a:xfrm>
                  <a:off x="4566213" y="1690967"/>
                  <a:ext cx="3089916" cy="323165"/>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sz="1500" b="1" dirty="0">
                    <a:latin typeface="+mj-lt"/>
                  </a:endParaRPr>
                </a:p>
              </p:txBody>
            </p:sp>
            <p:sp>
              <p:nvSpPr>
                <p:cNvPr id="13" name="Pijl: links/rechts 4">
                  <a:extLst>
                    <a:ext uri="{FF2B5EF4-FFF2-40B4-BE49-F238E27FC236}">
                      <a16:creationId xmlns:a16="http://schemas.microsoft.com/office/drawing/2014/main" id="{2489E165-88C4-9662-D1DA-0753DED94BE6}"/>
                    </a:ext>
                  </a:extLst>
                </p:cNvPr>
                <p:cNvSpPr/>
                <p:nvPr/>
              </p:nvSpPr>
              <p:spPr>
                <a:xfrm>
                  <a:off x="3870610" y="1720028"/>
                  <a:ext cx="540060" cy="296235"/>
                </a:xfrm>
                <a:prstGeom prst="leftRightArrow">
                  <a:avLst/>
                </a:prstGeom>
                <a:solidFill>
                  <a:schemeClr val="accent4">
                    <a:alpha val="90000"/>
                  </a:schemeClr>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dirty="0" err="1">
                    <a:solidFill>
                      <a:schemeClr val="bg1"/>
                    </a:solidFill>
                  </a:endParaRPr>
                </a:p>
              </p:txBody>
            </p:sp>
          </p:grpSp>
          <p:sp>
            <p:nvSpPr>
              <p:cNvPr id="9" name="TextBox 8">
                <a:extLst>
                  <a:ext uri="{FF2B5EF4-FFF2-40B4-BE49-F238E27FC236}">
                    <a16:creationId xmlns:a16="http://schemas.microsoft.com/office/drawing/2014/main" id="{8AFB2127-56EB-0B94-D600-700D75AF89C3}"/>
                  </a:ext>
                </a:extLst>
              </p:cNvPr>
              <p:cNvSpPr txBox="1"/>
              <p:nvPr/>
            </p:nvSpPr>
            <p:spPr>
              <a:xfrm>
                <a:off x="1477867" y="2086047"/>
                <a:ext cx="3390546" cy="369332"/>
              </a:xfrm>
              <a:prstGeom prst="rect">
                <a:avLst/>
              </a:prstGeom>
              <a:noFill/>
            </p:spPr>
            <p:txBody>
              <a:bodyPr wrap="square">
                <a:spAutoFit/>
              </a:bodyPr>
              <a:lstStyle/>
              <a:p>
                <a:pPr marL="400050" lvl="1" indent="-177800">
                  <a:spcAft>
                    <a:spcPts val="600"/>
                  </a:spcAft>
                  <a:buClr>
                    <a:schemeClr val="accent4"/>
                  </a:buClr>
                </a:pPr>
                <a:r>
                  <a:rPr lang="en-US" dirty="0">
                    <a:solidFill>
                      <a:schemeClr val="bg1"/>
                    </a:solidFill>
                    <a:latin typeface="Arial" panose="020B0604020202020204"/>
                  </a:rPr>
                  <a:t>Preamble </a:t>
                </a:r>
                <a:r>
                  <a:rPr lang="en-US" sz="1800" dirty="0">
                    <a:solidFill>
                      <a:schemeClr val="bg1"/>
                    </a:solidFill>
                    <a:latin typeface="Arial" panose="020B0604020202020204"/>
                  </a:rPr>
                  <a:t>DTT 2001</a:t>
                </a:r>
              </a:p>
            </p:txBody>
          </p:sp>
          <p:sp>
            <p:nvSpPr>
              <p:cNvPr id="10" name="TextBox 9">
                <a:extLst>
                  <a:ext uri="{FF2B5EF4-FFF2-40B4-BE49-F238E27FC236}">
                    <a16:creationId xmlns:a16="http://schemas.microsoft.com/office/drawing/2014/main" id="{B6FAC40C-B67E-5F28-BC12-11CA75900FFB}"/>
                  </a:ext>
                </a:extLst>
              </p:cNvPr>
              <p:cNvSpPr txBox="1"/>
              <p:nvPr/>
            </p:nvSpPr>
            <p:spPr>
              <a:xfrm>
                <a:off x="6317011" y="2079276"/>
                <a:ext cx="2826859" cy="369332"/>
              </a:xfrm>
              <a:prstGeom prst="rect">
                <a:avLst/>
              </a:prstGeom>
              <a:noFill/>
            </p:spPr>
            <p:txBody>
              <a:bodyPr wrap="square">
                <a:spAutoFit/>
              </a:bodyPr>
              <a:lstStyle/>
              <a:p>
                <a:pPr marL="400050" lvl="1" indent="-177800">
                  <a:spcAft>
                    <a:spcPts val="600"/>
                  </a:spcAft>
                  <a:buClr>
                    <a:schemeClr val="accent4"/>
                  </a:buClr>
                </a:pPr>
                <a:r>
                  <a:rPr lang="en-US" dirty="0">
                    <a:solidFill>
                      <a:schemeClr val="bg1"/>
                    </a:solidFill>
                    <a:latin typeface="Arial" panose="020B0604020202020204"/>
                  </a:rPr>
                  <a:t>Preamble</a:t>
                </a:r>
                <a:r>
                  <a:rPr lang="en-US" sz="1800" dirty="0">
                    <a:solidFill>
                      <a:schemeClr val="bg1"/>
                    </a:solidFill>
                    <a:latin typeface="Arial" panose="020B0604020202020204"/>
                  </a:rPr>
                  <a:t> DTT 2023</a:t>
                </a:r>
              </a:p>
            </p:txBody>
          </p:sp>
        </p:grpSp>
        <p:sp>
          <p:nvSpPr>
            <p:cNvPr id="7" name="TextBox 16">
              <a:extLst>
                <a:ext uri="{FF2B5EF4-FFF2-40B4-BE49-F238E27FC236}">
                  <a16:creationId xmlns:a16="http://schemas.microsoft.com/office/drawing/2014/main" id="{1CB961D0-9499-0B34-F2DB-CF5A24F299B4}"/>
                </a:ext>
              </a:extLst>
            </p:cNvPr>
            <p:cNvSpPr txBox="1">
              <a:spLocks noChangeArrowheads="1"/>
            </p:cNvSpPr>
            <p:nvPr/>
          </p:nvSpPr>
          <p:spPr bwMode="auto">
            <a:xfrm>
              <a:off x="6021880" y="2259246"/>
              <a:ext cx="438382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solidFill>
                    <a:schemeClr val="tx2"/>
                  </a:solidFill>
                </a:rPr>
                <a:t>“The Government of the Kingdom of Belgium and the Government of the Kingdom of the Netherlands,</a:t>
              </a:r>
            </a:p>
            <a:p>
              <a:endParaRPr lang="en-US" sz="1000" i="1" dirty="0">
                <a:solidFill>
                  <a:schemeClr val="tx2"/>
                </a:solidFill>
              </a:endParaRPr>
            </a:p>
            <a:p>
              <a:r>
                <a:rPr lang="en-US" sz="1000" i="1" dirty="0">
                  <a:solidFill>
                    <a:schemeClr val="tx2"/>
                  </a:solidFill>
                </a:rPr>
                <a:t>Desiring </a:t>
              </a:r>
              <a:r>
                <a:rPr lang="en-US" sz="1000" i="1" dirty="0">
                  <a:solidFill>
                    <a:srgbClr val="00B050"/>
                  </a:solidFill>
                </a:rPr>
                <a:t>to further develop their economic relationship and to enhance their cooperation in tax matters</a:t>
              </a:r>
              <a:r>
                <a:rPr lang="en-US" sz="1000" i="1" dirty="0">
                  <a:solidFill>
                    <a:schemeClr val="tx2"/>
                  </a:solidFill>
                </a:rPr>
                <a:t>,  </a:t>
              </a:r>
            </a:p>
            <a:p>
              <a:endParaRPr lang="en-US" sz="1000" i="1" dirty="0">
                <a:solidFill>
                  <a:schemeClr val="tx2"/>
                </a:solidFill>
              </a:endParaRPr>
            </a:p>
            <a:p>
              <a:r>
                <a:rPr lang="en-US" sz="1000" i="1" dirty="0">
                  <a:solidFill>
                    <a:schemeClr val="tx2"/>
                  </a:solidFill>
                </a:rPr>
                <a:t>Intending to conclude a Convention for the elimination of double taxation </a:t>
              </a:r>
              <a:r>
                <a:rPr lang="en-US" sz="1000" i="1" dirty="0">
                  <a:solidFill>
                    <a:srgbClr val="00B050"/>
                  </a:solidFill>
                </a:rPr>
                <a:t>with respect to taxes on income without creating opportunities for non-taxation or reduced taxation through tax evasion or avoidance (including through treaty-shopping arrangements aimed at obtaining reliefs provided in this Convention for the indirect benefit of residents of third States)</a:t>
              </a:r>
              <a:r>
                <a:rPr lang="en-US" sz="1000" i="1" dirty="0">
                  <a:solidFill>
                    <a:schemeClr val="tx2"/>
                  </a:solidFill>
                </a:rPr>
                <a:t>, (..).”</a:t>
              </a:r>
            </a:p>
            <a:p>
              <a:pPr>
                <a:buNone/>
              </a:pPr>
              <a:endParaRPr lang="en-GB" altLang="en-US" sz="1600" i="1" dirty="0">
                <a:solidFill>
                  <a:schemeClr val="tx2"/>
                </a:solidFill>
                <a:latin typeface="+mn-lt"/>
                <a:ea typeface="+mn-ea"/>
              </a:endParaRPr>
            </a:p>
          </p:txBody>
        </p:sp>
      </p:grpSp>
    </p:spTree>
    <p:extLst>
      <p:ext uri="{BB962C8B-B14F-4D97-AF65-F5344CB8AC3E}">
        <p14:creationId xmlns:p14="http://schemas.microsoft.com/office/powerpoint/2010/main" val="3369083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6" name="Titel 1">
            <a:extLst>
              <a:ext uri="{FF2B5EF4-FFF2-40B4-BE49-F238E27FC236}">
                <a16:creationId xmlns:a16="http://schemas.microsoft.com/office/drawing/2014/main" id="{E43264A9-E879-FDCD-BCB0-60072C0361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Relevant changes in Belgium-Netherlands DTT</a:t>
            </a:r>
          </a:p>
        </p:txBody>
      </p:sp>
      <p:sp>
        <p:nvSpPr>
          <p:cNvPr id="32" name="Tijdelijke aanduiding voor tekst 2">
            <a:extLst>
              <a:ext uri="{FF2B5EF4-FFF2-40B4-BE49-F238E27FC236}">
                <a16:creationId xmlns:a16="http://schemas.microsoft.com/office/drawing/2014/main" id="{87A4AF76-7B1B-08A0-507D-7E394C0DBF7E}"/>
              </a:ext>
            </a:extLst>
          </p:cNvPr>
          <p:cNvSpPr>
            <a:spLocks noGrp="1"/>
          </p:cNvSpPr>
          <p:nvPr/>
        </p:nvSpPr>
        <p:spPr>
          <a:xfrm>
            <a:off x="218405" y="1734245"/>
            <a:ext cx="10449596" cy="68223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a:spcBef>
                <a:spcPts val="400"/>
              </a:spcBef>
              <a:spcAft>
                <a:spcPts val="600"/>
              </a:spcAft>
              <a:buClr>
                <a:schemeClr val="accent4"/>
              </a:buClr>
            </a:pPr>
            <a:r>
              <a:rPr lang="en-US" dirty="0">
                <a:solidFill>
                  <a:schemeClr val="bg1"/>
                </a:solidFill>
                <a:latin typeface="Arial" panose="020B0604020202020204"/>
              </a:rPr>
              <a:t> </a:t>
            </a:r>
          </a:p>
          <a:p>
            <a:pPr marL="177800" indent="-177800">
              <a:spcBef>
                <a:spcPts val="400"/>
              </a:spcBef>
              <a:spcAft>
                <a:spcPts val="600"/>
              </a:spcAft>
              <a:buClr>
                <a:schemeClr val="accent4"/>
              </a:buClr>
              <a:buFont typeface="Arial" panose="020B0604020202020204" pitchFamily="34" charset="0"/>
              <a:buChar char="•"/>
            </a:pPr>
            <a:endParaRPr lang="en-US" dirty="0">
              <a:solidFill>
                <a:schemeClr val="bg1"/>
              </a:solidFill>
              <a:latin typeface="Arial" panose="020B0604020202020204"/>
            </a:endParaRPr>
          </a:p>
        </p:txBody>
      </p:sp>
      <p:grpSp>
        <p:nvGrpSpPr>
          <p:cNvPr id="3" name="Group 2">
            <a:extLst>
              <a:ext uri="{FF2B5EF4-FFF2-40B4-BE49-F238E27FC236}">
                <a16:creationId xmlns:a16="http://schemas.microsoft.com/office/drawing/2014/main" id="{A5EF2162-2CA7-018C-D62F-F4AD87483F99}"/>
              </a:ext>
            </a:extLst>
          </p:cNvPr>
          <p:cNvGrpSpPr/>
          <p:nvPr/>
        </p:nvGrpSpPr>
        <p:grpSpPr>
          <a:xfrm>
            <a:off x="218405" y="1563838"/>
            <a:ext cx="10015964" cy="4804225"/>
            <a:chOff x="389736" y="1563838"/>
            <a:chExt cx="10015964" cy="4804225"/>
          </a:xfrm>
        </p:grpSpPr>
        <p:grpSp>
          <p:nvGrpSpPr>
            <p:cNvPr id="4" name="Group 3">
              <a:extLst>
                <a:ext uri="{FF2B5EF4-FFF2-40B4-BE49-F238E27FC236}">
                  <a16:creationId xmlns:a16="http://schemas.microsoft.com/office/drawing/2014/main" id="{9F310B33-02F1-2348-9115-1117F320B95E}"/>
                </a:ext>
              </a:extLst>
            </p:cNvPr>
            <p:cNvGrpSpPr/>
            <p:nvPr/>
          </p:nvGrpSpPr>
          <p:grpSpPr>
            <a:xfrm>
              <a:off x="389736" y="2125694"/>
              <a:ext cx="4383821" cy="578431"/>
              <a:chOff x="1102797" y="2025684"/>
              <a:chExt cx="2934460" cy="257605"/>
            </a:xfrm>
          </p:grpSpPr>
          <p:sp>
            <p:nvSpPr>
              <p:cNvPr id="14" name="Rounded Rectangle 6">
                <a:extLst>
                  <a:ext uri="{FF2B5EF4-FFF2-40B4-BE49-F238E27FC236}">
                    <a16:creationId xmlns:a16="http://schemas.microsoft.com/office/drawing/2014/main" id="{BAA3B01D-EF56-409F-677D-85811E291FED}"/>
                  </a:ext>
                </a:extLst>
              </p:cNvPr>
              <p:cNvSpPr>
                <a:spLocks noChangeArrowheads="1"/>
              </p:cNvSpPr>
              <p:nvPr/>
            </p:nvSpPr>
            <p:spPr bwMode="auto">
              <a:xfrm>
                <a:off x="1102798" y="2025684"/>
                <a:ext cx="2934459" cy="257605"/>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15" name="TextBox 16">
                <a:extLst>
                  <a:ext uri="{FF2B5EF4-FFF2-40B4-BE49-F238E27FC236}">
                    <a16:creationId xmlns:a16="http://schemas.microsoft.com/office/drawing/2014/main" id="{CA76DE76-3788-A0D9-4074-19CA974FD9B7}"/>
                  </a:ext>
                </a:extLst>
              </p:cNvPr>
              <p:cNvSpPr txBox="1">
                <a:spLocks noChangeArrowheads="1"/>
              </p:cNvSpPr>
              <p:nvPr/>
            </p:nvSpPr>
            <p:spPr bwMode="auto">
              <a:xfrm>
                <a:off x="1102797" y="2072675"/>
                <a:ext cx="2865365" cy="10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solidFill>
                      <a:schemeClr val="tx2"/>
                    </a:solidFill>
                  </a:rPr>
                  <a:t>No PPT</a:t>
                </a:r>
              </a:p>
            </p:txBody>
          </p:sp>
        </p:grpSp>
        <p:sp>
          <p:nvSpPr>
            <p:cNvPr id="5" name="Rounded Rectangle 6">
              <a:extLst>
                <a:ext uri="{FF2B5EF4-FFF2-40B4-BE49-F238E27FC236}">
                  <a16:creationId xmlns:a16="http://schemas.microsoft.com/office/drawing/2014/main" id="{E65DE05E-3034-927D-ECCE-FA47E70C0AE6}"/>
                </a:ext>
              </a:extLst>
            </p:cNvPr>
            <p:cNvSpPr>
              <a:spLocks noChangeArrowheads="1"/>
            </p:cNvSpPr>
            <p:nvPr/>
          </p:nvSpPr>
          <p:spPr bwMode="auto">
            <a:xfrm>
              <a:off x="5974863" y="2125692"/>
              <a:ext cx="4383821" cy="3860893"/>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grpSp>
          <p:nvGrpSpPr>
            <p:cNvPr id="8" name="Group 7">
              <a:extLst>
                <a:ext uri="{FF2B5EF4-FFF2-40B4-BE49-F238E27FC236}">
                  <a16:creationId xmlns:a16="http://schemas.microsoft.com/office/drawing/2014/main" id="{189C7505-1FC5-C317-310F-AC7BC6B49AF0}"/>
                </a:ext>
              </a:extLst>
            </p:cNvPr>
            <p:cNvGrpSpPr/>
            <p:nvPr/>
          </p:nvGrpSpPr>
          <p:grpSpPr>
            <a:xfrm>
              <a:off x="389737" y="1563838"/>
              <a:ext cx="9968948" cy="325296"/>
              <a:chOff x="629562" y="1690967"/>
              <a:chExt cx="7026567" cy="325296"/>
            </a:xfrm>
          </p:grpSpPr>
          <p:sp>
            <p:nvSpPr>
              <p:cNvPr id="11" name="Rechthoek 2">
                <a:extLst>
                  <a:ext uri="{FF2B5EF4-FFF2-40B4-BE49-F238E27FC236}">
                    <a16:creationId xmlns:a16="http://schemas.microsoft.com/office/drawing/2014/main" id="{264DC701-FE6B-D8F8-BDC9-B05DD9C131D6}"/>
                  </a:ext>
                </a:extLst>
              </p:cNvPr>
              <p:cNvSpPr/>
              <p:nvPr/>
            </p:nvSpPr>
            <p:spPr>
              <a:xfrm>
                <a:off x="629562" y="1693098"/>
                <a:ext cx="3089916" cy="323165"/>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500" b="1" dirty="0">
                  <a:solidFill>
                    <a:schemeClr val="bg1"/>
                  </a:solidFill>
                  <a:latin typeface="+mj-lt"/>
                </a:endParaRPr>
              </a:p>
            </p:txBody>
          </p:sp>
          <p:sp>
            <p:nvSpPr>
              <p:cNvPr id="12" name="Rechthoek 2">
                <a:extLst>
                  <a:ext uri="{FF2B5EF4-FFF2-40B4-BE49-F238E27FC236}">
                    <a16:creationId xmlns:a16="http://schemas.microsoft.com/office/drawing/2014/main" id="{922F75E6-E780-7857-73E9-5A32DD1F6AA2}"/>
                  </a:ext>
                </a:extLst>
              </p:cNvPr>
              <p:cNvSpPr/>
              <p:nvPr/>
            </p:nvSpPr>
            <p:spPr>
              <a:xfrm>
                <a:off x="4566213" y="1690967"/>
                <a:ext cx="3089916" cy="323165"/>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sz="1500" b="1" dirty="0">
                  <a:latin typeface="+mj-lt"/>
                </a:endParaRPr>
              </a:p>
            </p:txBody>
          </p:sp>
          <p:sp>
            <p:nvSpPr>
              <p:cNvPr id="13" name="Pijl: links/rechts 4">
                <a:extLst>
                  <a:ext uri="{FF2B5EF4-FFF2-40B4-BE49-F238E27FC236}">
                    <a16:creationId xmlns:a16="http://schemas.microsoft.com/office/drawing/2014/main" id="{3A25AE7A-0C1F-A0D9-955D-1329826EBEB9}"/>
                  </a:ext>
                </a:extLst>
              </p:cNvPr>
              <p:cNvSpPr/>
              <p:nvPr/>
            </p:nvSpPr>
            <p:spPr>
              <a:xfrm>
                <a:off x="3870610" y="1720028"/>
                <a:ext cx="540060" cy="296235"/>
              </a:xfrm>
              <a:prstGeom prst="leftRightArrow">
                <a:avLst/>
              </a:prstGeom>
              <a:solidFill>
                <a:schemeClr val="accent4">
                  <a:alpha val="90000"/>
                </a:schemeClr>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dirty="0" err="1">
                  <a:solidFill>
                    <a:schemeClr val="bg1"/>
                  </a:solidFill>
                </a:endParaRPr>
              </a:p>
            </p:txBody>
          </p:sp>
        </p:grpSp>
        <p:sp>
          <p:nvSpPr>
            <p:cNvPr id="7" name="TextBox 16">
              <a:extLst>
                <a:ext uri="{FF2B5EF4-FFF2-40B4-BE49-F238E27FC236}">
                  <a16:creationId xmlns:a16="http://schemas.microsoft.com/office/drawing/2014/main" id="{021B2772-E16F-C0E5-42F5-8C2A2B18024F}"/>
                </a:ext>
              </a:extLst>
            </p:cNvPr>
            <p:cNvSpPr txBox="1">
              <a:spLocks noChangeArrowheads="1"/>
            </p:cNvSpPr>
            <p:nvPr/>
          </p:nvSpPr>
          <p:spPr bwMode="auto">
            <a:xfrm>
              <a:off x="6021880" y="2259246"/>
              <a:ext cx="438382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a:solidFill>
                    <a:schemeClr val="tx2"/>
                  </a:solidFill>
                </a:rPr>
                <a:t>“1. Notwithstanding the other provisions of this Convention, a benefit under this Convention shall not be granted in respect of an item of income if it is reasonable to conclude, having regard to all relevant facts and circumstances, that obtaining that benefit was one of the principal purposes of any arrangement or transaction that resulted directly or indirectly in that benefit, unless it is established that granting that benefit in these circumstances would be in accordance with the object and purpose of the relevant provisions of this Convention.</a:t>
              </a:r>
            </a:p>
            <a:p>
              <a:endParaRPr lang="en-US" sz="1100" i="1" dirty="0">
                <a:solidFill>
                  <a:schemeClr val="tx2"/>
                </a:solidFill>
              </a:endParaRPr>
            </a:p>
            <a:p>
              <a:r>
                <a:rPr lang="en-US" sz="1100" i="1" dirty="0">
                  <a:solidFill>
                    <a:schemeClr val="tx2"/>
                  </a:solidFill>
                </a:rPr>
                <a:t>2. Where a benefit under this Convention is denied to a person under paragraph 1, the competent authority of the Contracting State that would otherwise have granted this benefit shall nevertheless treat that person as being entitled to this benefit, or to different benefits with respect to a specific item of income, if such competent authority, upon request from that person and after consideration of the relevant facts and circumstances, determines that such benefits would have been granted in the absence of the transaction or arrangement referred to in paragraph 1. The competent authority of the Contracting State to which a request has been made under this paragraph by a resident of the other Contracting State shall consult with the competent authority of that other Contracting State before rejecting the request.”</a:t>
              </a:r>
            </a:p>
            <a:p>
              <a:endParaRPr lang="en-US" sz="1400" i="1" dirty="0">
                <a:solidFill>
                  <a:schemeClr val="tx2"/>
                </a:solidFill>
              </a:endParaRPr>
            </a:p>
            <a:p>
              <a:pPr>
                <a:buNone/>
              </a:pPr>
              <a:endParaRPr lang="en-GB" altLang="en-US" sz="1600" i="1" dirty="0">
                <a:solidFill>
                  <a:schemeClr val="tx2"/>
                </a:solidFill>
                <a:latin typeface="+mn-lt"/>
                <a:ea typeface="+mn-ea"/>
              </a:endParaRPr>
            </a:p>
          </p:txBody>
        </p:sp>
      </p:grpSp>
      <p:sp>
        <p:nvSpPr>
          <p:cNvPr id="17" name="TextBox 16">
            <a:extLst>
              <a:ext uri="{FF2B5EF4-FFF2-40B4-BE49-F238E27FC236}">
                <a16:creationId xmlns:a16="http://schemas.microsoft.com/office/drawing/2014/main" id="{EAA871AE-59B7-AD67-A642-8FC4AA78F938}"/>
              </a:ext>
            </a:extLst>
          </p:cNvPr>
          <p:cNvSpPr txBox="1"/>
          <p:nvPr/>
        </p:nvSpPr>
        <p:spPr>
          <a:xfrm>
            <a:off x="-53129" y="1540754"/>
            <a:ext cx="4869773" cy="369332"/>
          </a:xfrm>
          <a:prstGeom prst="rect">
            <a:avLst/>
          </a:prstGeom>
          <a:noFill/>
        </p:spPr>
        <p:txBody>
          <a:bodyPr wrap="square">
            <a:spAutoFit/>
          </a:bodyPr>
          <a:lstStyle/>
          <a:p>
            <a:pPr marL="400050" lvl="1" indent="-177800">
              <a:spcAft>
                <a:spcPts val="600"/>
              </a:spcAft>
              <a:buClr>
                <a:schemeClr val="accent4"/>
              </a:buClr>
            </a:pPr>
            <a:r>
              <a:rPr lang="en-US" dirty="0">
                <a:solidFill>
                  <a:schemeClr val="bg1"/>
                </a:solidFill>
                <a:latin typeface="Arial" panose="020B0604020202020204"/>
              </a:rPr>
              <a:t>PPT </a:t>
            </a:r>
            <a:r>
              <a:rPr lang="en-US" sz="1800" dirty="0">
                <a:solidFill>
                  <a:schemeClr val="bg1"/>
                </a:solidFill>
                <a:latin typeface="Arial" panose="020B0604020202020204"/>
              </a:rPr>
              <a:t>DTT 2001 prior to application MLI</a:t>
            </a:r>
          </a:p>
        </p:txBody>
      </p:sp>
      <p:sp>
        <p:nvSpPr>
          <p:cNvPr id="18" name="TextBox 17">
            <a:extLst>
              <a:ext uri="{FF2B5EF4-FFF2-40B4-BE49-F238E27FC236}">
                <a16:creationId xmlns:a16="http://schemas.microsoft.com/office/drawing/2014/main" id="{A91A1E94-846D-9B38-C7CE-9D2B1131C149}"/>
              </a:ext>
            </a:extLst>
          </p:cNvPr>
          <p:cNvSpPr txBox="1"/>
          <p:nvPr/>
        </p:nvSpPr>
        <p:spPr>
          <a:xfrm>
            <a:off x="5526929" y="1556350"/>
            <a:ext cx="4797193" cy="369332"/>
          </a:xfrm>
          <a:prstGeom prst="rect">
            <a:avLst/>
          </a:prstGeom>
          <a:noFill/>
        </p:spPr>
        <p:txBody>
          <a:bodyPr wrap="square">
            <a:spAutoFit/>
          </a:bodyPr>
          <a:lstStyle/>
          <a:p>
            <a:pPr marL="400050" lvl="1" indent="-177800">
              <a:spcAft>
                <a:spcPts val="600"/>
              </a:spcAft>
              <a:buClr>
                <a:schemeClr val="accent4"/>
              </a:buClr>
            </a:pPr>
            <a:r>
              <a:rPr lang="en-US" sz="1800" dirty="0">
                <a:solidFill>
                  <a:schemeClr val="bg1"/>
                </a:solidFill>
                <a:latin typeface="Arial" panose="020B0604020202020204"/>
              </a:rPr>
              <a:t>PPT DTT 2001 </a:t>
            </a:r>
            <a:r>
              <a:rPr lang="en-US" dirty="0">
                <a:solidFill>
                  <a:schemeClr val="bg1"/>
                </a:solidFill>
                <a:latin typeface="Arial" panose="020B0604020202020204"/>
              </a:rPr>
              <a:t>(via MLI) </a:t>
            </a:r>
            <a:r>
              <a:rPr lang="en-US" sz="1800" dirty="0">
                <a:solidFill>
                  <a:schemeClr val="bg1"/>
                </a:solidFill>
                <a:latin typeface="Arial" panose="020B0604020202020204"/>
              </a:rPr>
              <a:t>and DTT 2023</a:t>
            </a:r>
          </a:p>
        </p:txBody>
      </p:sp>
    </p:spTree>
    <p:extLst>
      <p:ext uri="{BB962C8B-B14F-4D97-AF65-F5344CB8AC3E}">
        <p14:creationId xmlns:p14="http://schemas.microsoft.com/office/powerpoint/2010/main" val="328126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grpSp>
        <p:nvGrpSpPr>
          <p:cNvPr id="3" name="Group 2">
            <a:extLst>
              <a:ext uri="{FF2B5EF4-FFF2-40B4-BE49-F238E27FC236}">
                <a16:creationId xmlns:a16="http://schemas.microsoft.com/office/drawing/2014/main" id="{266F4EBE-FC28-F4BA-61B0-884C12831027}"/>
              </a:ext>
            </a:extLst>
          </p:cNvPr>
          <p:cNvGrpSpPr/>
          <p:nvPr/>
        </p:nvGrpSpPr>
        <p:grpSpPr>
          <a:xfrm>
            <a:off x="218405" y="1563838"/>
            <a:ext cx="10105717" cy="2703361"/>
            <a:chOff x="389736" y="1563838"/>
            <a:chExt cx="10105717" cy="2703361"/>
          </a:xfrm>
        </p:grpSpPr>
        <p:grpSp>
          <p:nvGrpSpPr>
            <p:cNvPr id="49" name="Group 48">
              <a:extLst>
                <a:ext uri="{FF2B5EF4-FFF2-40B4-BE49-F238E27FC236}">
                  <a16:creationId xmlns:a16="http://schemas.microsoft.com/office/drawing/2014/main" id="{00CD9552-8C55-47C3-94AF-4649060A4D91}"/>
                </a:ext>
              </a:extLst>
            </p:cNvPr>
            <p:cNvGrpSpPr/>
            <p:nvPr/>
          </p:nvGrpSpPr>
          <p:grpSpPr>
            <a:xfrm>
              <a:off x="389736" y="2125691"/>
              <a:ext cx="4383821" cy="2141508"/>
              <a:chOff x="1102797" y="2025684"/>
              <a:chExt cx="2934460" cy="953724"/>
            </a:xfrm>
          </p:grpSpPr>
          <p:sp>
            <p:nvSpPr>
              <p:cNvPr id="50" name="Rounded Rectangle 6">
                <a:extLst>
                  <a:ext uri="{FF2B5EF4-FFF2-40B4-BE49-F238E27FC236}">
                    <a16:creationId xmlns:a16="http://schemas.microsoft.com/office/drawing/2014/main" id="{86D0B367-EAB7-4BDF-A343-7F3561315787}"/>
                  </a:ext>
                </a:extLst>
              </p:cNvPr>
              <p:cNvSpPr>
                <a:spLocks noChangeArrowheads="1"/>
              </p:cNvSpPr>
              <p:nvPr/>
            </p:nvSpPr>
            <p:spPr bwMode="auto">
              <a:xfrm>
                <a:off x="1102798" y="2025684"/>
                <a:ext cx="2934459" cy="953724"/>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51" name="TextBox 16">
                <a:extLst>
                  <a:ext uri="{FF2B5EF4-FFF2-40B4-BE49-F238E27FC236}">
                    <a16:creationId xmlns:a16="http://schemas.microsoft.com/office/drawing/2014/main" id="{9C24CF2D-3488-4907-8848-9369084ABDF2}"/>
                  </a:ext>
                </a:extLst>
              </p:cNvPr>
              <p:cNvSpPr txBox="1">
                <a:spLocks noChangeArrowheads="1"/>
              </p:cNvSpPr>
              <p:nvPr/>
            </p:nvSpPr>
            <p:spPr bwMode="auto">
              <a:xfrm>
                <a:off x="1102797" y="2072675"/>
                <a:ext cx="2865365" cy="8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solidFill>
                      <a:schemeClr val="tx2"/>
                    </a:solidFill>
                  </a:rPr>
                  <a:t>“The provisions of paragraph 2 of Article 10, shall not apply to dividends which a company which is a resident of one of the Contracting States pays to a company which is a resident of the other Contracting State, on which, pursuant to the provisions of the Directive on the common system of taxation applicable to parent companies and subsidiary companies of different Member States (90/435/EEC), as it may be amended, no tax may be levied by the State in which the company paying the dividend is a resident.”</a:t>
                </a:r>
              </a:p>
              <a:p>
                <a:endParaRPr lang="en-US" sz="1000" i="1" dirty="0">
                  <a:solidFill>
                    <a:schemeClr val="tx2"/>
                  </a:solidFill>
                </a:endParaRPr>
              </a:p>
              <a:p>
                <a:r>
                  <a:rPr lang="en-US" sz="1000" i="1" dirty="0">
                    <a:solidFill>
                      <a:schemeClr val="tx2"/>
                    </a:solidFill>
                  </a:rPr>
                  <a:t>“If an EEC directive regarding a common tax system for payments of interest and royalties between enterprises, as it may eventually be amended, enters into force, the provisions of this directive, insofar as they depart from the provisions of paragraphs 2 and 3 of Article 11, shall apply insofar as interest is concerned.”</a:t>
                </a:r>
              </a:p>
            </p:txBody>
          </p:sp>
        </p:grpSp>
        <p:sp>
          <p:nvSpPr>
            <p:cNvPr id="53" name="Rounded Rectangle 6">
              <a:extLst>
                <a:ext uri="{FF2B5EF4-FFF2-40B4-BE49-F238E27FC236}">
                  <a16:creationId xmlns:a16="http://schemas.microsoft.com/office/drawing/2014/main" id="{C5CA8AB1-EF57-12CC-5775-98392EF9275E}"/>
                </a:ext>
              </a:extLst>
            </p:cNvPr>
            <p:cNvSpPr>
              <a:spLocks noChangeArrowheads="1"/>
            </p:cNvSpPr>
            <p:nvPr/>
          </p:nvSpPr>
          <p:spPr bwMode="auto">
            <a:xfrm>
              <a:off x="5974863" y="2130691"/>
              <a:ext cx="4520590" cy="1672684"/>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grpSp>
          <p:nvGrpSpPr>
            <p:cNvPr id="45" name="Group 44">
              <a:extLst>
                <a:ext uri="{FF2B5EF4-FFF2-40B4-BE49-F238E27FC236}">
                  <a16:creationId xmlns:a16="http://schemas.microsoft.com/office/drawing/2014/main" id="{B0867287-987A-4B07-9E44-6840C4329215}"/>
                </a:ext>
              </a:extLst>
            </p:cNvPr>
            <p:cNvGrpSpPr/>
            <p:nvPr/>
          </p:nvGrpSpPr>
          <p:grpSpPr>
            <a:xfrm>
              <a:off x="389737" y="1563838"/>
              <a:ext cx="9968948" cy="325296"/>
              <a:chOff x="629562" y="1690967"/>
              <a:chExt cx="7026567" cy="325296"/>
            </a:xfrm>
          </p:grpSpPr>
          <p:sp>
            <p:nvSpPr>
              <p:cNvPr id="46" name="Rechthoek 2">
                <a:extLst>
                  <a:ext uri="{FF2B5EF4-FFF2-40B4-BE49-F238E27FC236}">
                    <a16:creationId xmlns:a16="http://schemas.microsoft.com/office/drawing/2014/main" id="{1E783E71-AE75-4072-88F2-71EB52CC2804}"/>
                  </a:ext>
                </a:extLst>
              </p:cNvPr>
              <p:cNvSpPr/>
              <p:nvPr/>
            </p:nvSpPr>
            <p:spPr>
              <a:xfrm>
                <a:off x="629562" y="1693098"/>
                <a:ext cx="3089916" cy="323165"/>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500" b="1" dirty="0">
                  <a:solidFill>
                    <a:schemeClr val="bg1"/>
                  </a:solidFill>
                  <a:latin typeface="+mj-lt"/>
                </a:endParaRPr>
              </a:p>
            </p:txBody>
          </p:sp>
          <p:sp>
            <p:nvSpPr>
              <p:cNvPr id="47" name="Rechthoek 2">
                <a:extLst>
                  <a:ext uri="{FF2B5EF4-FFF2-40B4-BE49-F238E27FC236}">
                    <a16:creationId xmlns:a16="http://schemas.microsoft.com/office/drawing/2014/main" id="{3F7443E3-CA93-4155-BE10-A6DFDFD1BBD5}"/>
                  </a:ext>
                </a:extLst>
              </p:cNvPr>
              <p:cNvSpPr/>
              <p:nvPr/>
            </p:nvSpPr>
            <p:spPr>
              <a:xfrm>
                <a:off x="4566213" y="1690967"/>
                <a:ext cx="3089916" cy="323165"/>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sz="1500" b="1" dirty="0">
                  <a:latin typeface="+mj-lt"/>
                </a:endParaRPr>
              </a:p>
            </p:txBody>
          </p:sp>
          <p:sp>
            <p:nvSpPr>
              <p:cNvPr id="48" name="Pijl: links/rechts 4">
                <a:extLst>
                  <a:ext uri="{FF2B5EF4-FFF2-40B4-BE49-F238E27FC236}">
                    <a16:creationId xmlns:a16="http://schemas.microsoft.com/office/drawing/2014/main" id="{8CB3C9A4-94C2-410C-AA06-5193F08EB0CE}"/>
                  </a:ext>
                </a:extLst>
              </p:cNvPr>
              <p:cNvSpPr/>
              <p:nvPr/>
            </p:nvSpPr>
            <p:spPr>
              <a:xfrm>
                <a:off x="3870610" y="1720028"/>
                <a:ext cx="540060" cy="296235"/>
              </a:xfrm>
              <a:prstGeom prst="leftRightArrow">
                <a:avLst/>
              </a:prstGeom>
              <a:solidFill>
                <a:schemeClr val="accent4">
                  <a:alpha val="90000"/>
                </a:schemeClr>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dirty="0" err="1">
                  <a:solidFill>
                    <a:schemeClr val="bg1"/>
                  </a:solidFill>
                </a:endParaRPr>
              </a:p>
            </p:txBody>
          </p:sp>
        </p:grpSp>
        <p:sp>
          <p:nvSpPr>
            <p:cNvPr id="9" name="TextBox 16">
              <a:extLst>
                <a:ext uri="{FF2B5EF4-FFF2-40B4-BE49-F238E27FC236}">
                  <a16:creationId xmlns:a16="http://schemas.microsoft.com/office/drawing/2014/main" id="{331F4AFF-20A7-BA6A-E90D-73BCD95D3099}"/>
                </a:ext>
              </a:extLst>
            </p:cNvPr>
            <p:cNvSpPr txBox="1">
              <a:spLocks noChangeArrowheads="1"/>
            </p:cNvSpPr>
            <p:nvPr/>
          </p:nvSpPr>
          <p:spPr bwMode="auto">
            <a:xfrm>
              <a:off x="5998371" y="2125691"/>
              <a:ext cx="44970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dirty="0">
                  <a:solidFill>
                    <a:schemeClr val="tx2"/>
                  </a:solidFill>
                </a:rPr>
                <a:t>“No provision of this Convention shall be construed as preventing a Contracting State from applying the provisions of its domestic laws for the prevention of tax avoidance and evasion.”</a:t>
              </a:r>
            </a:p>
            <a:p>
              <a:endParaRPr lang="en-US" sz="1000" i="1" dirty="0">
                <a:solidFill>
                  <a:schemeClr val="tx2"/>
                </a:solidFill>
              </a:endParaRPr>
            </a:p>
            <a:p>
              <a:r>
                <a:rPr lang="en-US" sz="1000" i="1" dirty="0">
                  <a:solidFill>
                    <a:schemeClr val="tx2"/>
                  </a:solidFill>
                </a:rPr>
                <a:t>“Nothing in this Convention shall prevent the application of Council Directive (EU) 2022/2523 of 14 December 2022 ensuring a global minimum level of taxation for multinational enterprise groups and large-scale domestic groups in the Union.” </a:t>
              </a:r>
            </a:p>
            <a:p>
              <a:endParaRPr lang="en-US" sz="1000" i="1" dirty="0">
                <a:solidFill>
                  <a:schemeClr val="tx2"/>
                </a:solidFill>
              </a:endParaRPr>
            </a:p>
            <a:p>
              <a:pPr>
                <a:buNone/>
              </a:pPr>
              <a:endParaRPr lang="en-GB" altLang="en-US" sz="1600" i="1" dirty="0">
                <a:solidFill>
                  <a:schemeClr val="tx2"/>
                </a:solidFill>
                <a:latin typeface="+mn-lt"/>
                <a:ea typeface="+mn-ea"/>
              </a:endParaRPr>
            </a:p>
          </p:txBody>
        </p:sp>
      </p:grpSp>
      <p:sp>
        <p:nvSpPr>
          <p:cNvPr id="13" name="Titel 1">
            <a:extLst>
              <a:ext uri="{FF2B5EF4-FFF2-40B4-BE49-F238E27FC236}">
                <a16:creationId xmlns:a16="http://schemas.microsoft.com/office/drawing/2014/main" id="{4E6242D7-9BB0-4E4F-E5A3-094DD5EA33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Relevant changes in Belgium-Netherlands DTT</a:t>
            </a:r>
          </a:p>
        </p:txBody>
      </p:sp>
      <p:sp>
        <p:nvSpPr>
          <p:cNvPr id="6" name="TextBox 5">
            <a:extLst>
              <a:ext uri="{FF2B5EF4-FFF2-40B4-BE49-F238E27FC236}">
                <a16:creationId xmlns:a16="http://schemas.microsoft.com/office/drawing/2014/main" id="{B59AD001-CE7E-EE25-33A2-EBF87AD76C57}"/>
              </a:ext>
            </a:extLst>
          </p:cNvPr>
          <p:cNvSpPr txBox="1"/>
          <p:nvPr/>
        </p:nvSpPr>
        <p:spPr>
          <a:xfrm>
            <a:off x="-53128" y="1540754"/>
            <a:ext cx="4649098" cy="369332"/>
          </a:xfrm>
          <a:prstGeom prst="rect">
            <a:avLst/>
          </a:prstGeom>
          <a:noFill/>
        </p:spPr>
        <p:txBody>
          <a:bodyPr wrap="square">
            <a:spAutoFit/>
          </a:bodyPr>
          <a:lstStyle/>
          <a:p>
            <a:pPr marL="400050" lvl="1" indent="-177800">
              <a:spcAft>
                <a:spcPts val="600"/>
              </a:spcAft>
              <a:buClr>
                <a:schemeClr val="accent4"/>
              </a:buClr>
            </a:pPr>
            <a:r>
              <a:rPr lang="en-US" dirty="0">
                <a:solidFill>
                  <a:schemeClr val="bg1"/>
                </a:solidFill>
                <a:latin typeface="Arial" panose="020B0604020202020204"/>
              </a:rPr>
              <a:t>Par. 12 and 16 Protocol DTT 2001</a:t>
            </a:r>
            <a:endParaRPr lang="en-US" sz="1800" dirty="0">
              <a:solidFill>
                <a:schemeClr val="bg1"/>
              </a:solidFill>
              <a:latin typeface="Arial" panose="020B0604020202020204"/>
            </a:endParaRPr>
          </a:p>
        </p:txBody>
      </p:sp>
      <p:sp>
        <p:nvSpPr>
          <p:cNvPr id="7" name="TextBox 6">
            <a:extLst>
              <a:ext uri="{FF2B5EF4-FFF2-40B4-BE49-F238E27FC236}">
                <a16:creationId xmlns:a16="http://schemas.microsoft.com/office/drawing/2014/main" id="{DCD9FFEA-C0EF-E38C-77E1-E837A3FAE85A}"/>
              </a:ext>
            </a:extLst>
          </p:cNvPr>
          <p:cNvSpPr txBox="1"/>
          <p:nvPr/>
        </p:nvSpPr>
        <p:spPr>
          <a:xfrm>
            <a:off x="5526929" y="1556350"/>
            <a:ext cx="4797193" cy="369332"/>
          </a:xfrm>
          <a:prstGeom prst="rect">
            <a:avLst/>
          </a:prstGeom>
          <a:noFill/>
        </p:spPr>
        <p:txBody>
          <a:bodyPr wrap="square">
            <a:spAutoFit/>
          </a:bodyPr>
          <a:lstStyle/>
          <a:p>
            <a:pPr marL="400050" lvl="1" indent="-177800">
              <a:spcAft>
                <a:spcPts val="600"/>
              </a:spcAft>
              <a:buClr>
                <a:schemeClr val="accent4"/>
              </a:buClr>
            </a:pPr>
            <a:r>
              <a:rPr lang="en-US" sz="1800" dirty="0">
                <a:solidFill>
                  <a:schemeClr val="bg1"/>
                </a:solidFill>
                <a:latin typeface="Arial" panose="020B0604020202020204"/>
              </a:rPr>
              <a:t>Par. 2 and 4 Protocol DTT 2023</a:t>
            </a:r>
          </a:p>
        </p:txBody>
      </p:sp>
    </p:spTree>
    <p:extLst>
      <p:ext uri="{BB962C8B-B14F-4D97-AF65-F5344CB8AC3E}">
        <p14:creationId xmlns:p14="http://schemas.microsoft.com/office/powerpoint/2010/main" val="1715788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6" name="Titel 1">
            <a:extLst>
              <a:ext uri="{FF2B5EF4-FFF2-40B4-BE49-F238E27FC236}">
                <a16:creationId xmlns:a16="http://schemas.microsoft.com/office/drawing/2014/main" id="{E43264A9-E879-FDCD-BCB0-60072C0361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Abuse of BE-NL DTT</a:t>
            </a:r>
          </a:p>
        </p:txBody>
      </p:sp>
      <p:graphicFrame>
        <p:nvGraphicFramePr>
          <p:cNvPr id="3" name="Diagram 2">
            <a:extLst>
              <a:ext uri="{FF2B5EF4-FFF2-40B4-BE49-F238E27FC236}">
                <a16:creationId xmlns:a16="http://schemas.microsoft.com/office/drawing/2014/main" id="{9226D8DB-D5FF-655F-524F-3FB1B82E175E}"/>
              </a:ext>
            </a:extLst>
          </p:cNvPr>
          <p:cNvGraphicFramePr/>
          <p:nvPr/>
        </p:nvGraphicFramePr>
        <p:xfrm>
          <a:off x="2431674" y="1366121"/>
          <a:ext cx="8302588" cy="414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a:extLst>
              <a:ext uri="{FF2B5EF4-FFF2-40B4-BE49-F238E27FC236}">
                <a16:creationId xmlns:a16="http://schemas.microsoft.com/office/drawing/2014/main" id="{DC8D91EE-5375-E5B9-4E16-C822E970F3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699" y="2329070"/>
            <a:ext cx="2382078" cy="2382078"/>
          </a:xfrm>
          <a:prstGeom prst="rect">
            <a:avLst/>
          </a:prstGeom>
        </p:spPr>
      </p:pic>
    </p:spTree>
    <p:extLst>
      <p:ext uri="{BB962C8B-B14F-4D97-AF65-F5344CB8AC3E}">
        <p14:creationId xmlns:p14="http://schemas.microsoft.com/office/powerpoint/2010/main" val="2308839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35">
            <a:extLst>
              <a:ext uri="{FF2B5EF4-FFF2-40B4-BE49-F238E27FC236}">
                <a16:creationId xmlns:a16="http://schemas.microsoft.com/office/drawing/2014/main" id="{72EF19FE-25B0-7F21-61F3-D468574DA07E}"/>
              </a:ext>
            </a:extLst>
          </p:cNvPr>
          <p:cNvSpPr/>
          <p:nvPr/>
        </p:nvSpPr>
        <p:spPr>
          <a:xfrm>
            <a:off x="948803" y="4322263"/>
            <a:ext cx="1008774" cy="456155"/>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FinCo</a:t>
            </a:r>
            <a:endParaRPr lang="en-US" sz="1400" b="1" dirty="0">
              <a:solidFill>
                <a:schemeClr val="bg1"/>
              </a:solidFill>
            </a:endParaRPr>
          </a:p>
        </p:txBody>
      </p:sp>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Court First Instance Brussels 21 April 2023</a:t>
            </a:r>
            <a:endParaRPr lang="en-US" sz="3733" dirty="0">
              <a:cs typeface="Calibri" panose="020F0502020204030204" pitchFamily="34" charset="0"/>
            </a:endParaRPr>
          </a:p>
        </p:txBody>
      </p:sp>
      <p:cxnSp>
        <p:nvCxnSpPr>
          <p:cNvPr id="26" name="Connector: Elbow 26">
            <a:extLst>
              <a:ext uri="{FF2B5EF4-FFF2-40B4-BE49-F238E27FC236}">
                <a16:creationId xmlns:a16="http://schemas.microsoft.com/office/drawing/2014/main" id="{A1424558-793E-4E72-B735-F1AD0B983A41}"/>
              </a:ext>
            </a:extLst>
          </p:cNvPr>
          <p:cNvCxnSpPr>
            <a:cxnSpLocks/>
            <a:stCxn id="24" idx="2"/>
            <a:endCxn id="22" idx="0"/>
          </p:cNvCxnSpPr>
          <p:nvPr/>
        </p:nvCxnSpPr>
        <p:spPr>
          <a:xfrm rot="5400000">
            <a:off x="1019078" y="3270887"/>
            <a:ext cx="229727" cy="585450"/>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57" name="Groep 56">
            <a:extLst>
              <a:ext uri="{FF2B5EF4-FFF2-40B4-BE49-F238E27FC236}">
                <a16:creationId xmlns:a16="http://schemas.microsoft.com/office/drawing/2014/main" id="{1EB53BEF-AF52-C56A-ECC0-B78165B26C66}"/>
              </a:ext>
            </a:extLst>
          </p:cNvPr>
          <p:cNvGrpSpPr/>
          <p:nvPr/>
        </p:nvGrpSpPr>
        <p:grpSpPr>
          <a:xfrm>
            <a:off x="336829" y="3678476"/>
            <a:ext cx="1012452" cy="448150"/>
            <a:chOff x="757834" y="3632503"/>
            <a:chExt cx="1012452" cy="448150"/>
          </a:xfrm>
        </p:grpSpPr>
        <p:sp>
          <p:nvSpPr>
            <p:cNvPr id="22" name="Rectangle 35">
              <a:extLst>
                <a:ext uri="{FF2B5EF4-FFF2-40B4-BE49-F238E27FC236}">
                  <a16:creationId xmlns:a16="http://schemas.microsoft.com/office/drawing/2014/main" id="{29A4AACA-BEA6-C176-EB77-CF21BC7D2138}"/>
                </a:ext>
              </a:extLst>
            </p:cNvPr>
            <p:cNvSpPr/>
            <p:nvPr/>
          </p:nvSpPr>
          <p:spPr>
            <a:xfrm>
              <a:off x="757834" y="3632503"/>
              <a:ext cx="1008774" cy="448150"/>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2</a:t>
              </a:r>
            </a:p>
          </p:txBody>
        </p:sp>
        <p:pic>
          <p:nvPicPr>
            <p:cNvPr id="5" name="Picture 129">
              <a:extLst>
                <a:ext uri="{FF2B5EF4-FFF2-40B4-BE49-F238E27FC236}">
                  <a16:creationId xmlns:a16="http://schemas.microsoft.com/office/drawing/2014/main" id="{7449AF79-CDBA-6345-56EA-9524EEF31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533" y="3925617"/>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48" name="Groep 47">
            <a:extLst>
              <a:ext uri="{FF2B5EF4-FFF2-40B4-BE49-F238E27FC236}">
                <a16:creationId xmlns:a16="http://schemas.microsoft.com/office/drawing/2014/main" id="{3864EBD1-173D-2722-AF24-B416B1912F39}"/>
              </a:ext>
            </a:extLst>
          </p:cNvPr>
          <p:cNvGrpSpPr/>
          <p:nvPr/>
        </p:nvGrpSpPr>
        <p:grpSpPr>
          <a:xfrm>
            <a:off x="922279" y="3000599"/>
            <a:ext cx="1008774" cy="448150"/>
            <a:chOff x="1457584" y="2878386"/>
            <a:chExt cx="1008774" cy="448150"/>
          </a:xfrm>
        </p:grpSpPr>
        <p:sp>
          <p:nvSpPr>
            <p:cNvPr id="24" name="Rectangle 35">
              <a:extLst>
                <a:ext uri="{FF2B5EF4-FFF2-40B4-BE49-F238E27FC236}">
                  <a16:creationId xmlns:a16="http://schemas.microsoft.com/office/drawing/2014/main" id="{37AF526D-0BF8-E9BD-3D9A-0300E8317DA2}"/>
                </a:ext>
              </a:extLst>
            </p:cNvPr>
            <p:cNvSpPr/>
            <p:nvPr/>
          </p:nvSpPr>
          <p:spPr>
            <a:xfrm>
              <a:off x="1457584" y="2878386"/>
              <a:ext cx="1008774" cy="448150"/>
            </a:xfrm>
            <a:prstGeom prst="rect">
              <a:avLst/>
            </a:prstGeom>
            <a:solidFill>
              <a:srgbClr val="FFC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1</a:t>
              </a:r>
            </a:p>
          </p:txBody>
        </p:sp>
        <p:pic>
          <p:nvPicPr>
            <p:cNvPr id="7" name="Picture 130">
              <a:extLst>
                <a:ext uri="{FF2B5EF4-FFF2-40B4-BE49-F238E27FC236}">
                  <a16:creationId xmlns:a16="http://schemas.microsoft.com/office/drawing/2014/main" id="{CC1A8720-77DB-FCBD-37D2-93CC75A34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067" y="3171491"/>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56" name="Groep 55">
            <a:extLst>
              <a:ext uri="{FF2B5EF4-FFF2-40B4-BE49-F238E27FC236}">
                <a16:creationId xmlns:a16="http://schemas.microsoft.com/office/drawing/2014/main" id="{E43FDF81-FD7A-C5ED-7936-5C99A140BC8D}"/>
              </a:ext>
            </a:extLst>
          </p:cNvPr>
          <p:cNvGrpSpPr/>
          <p:nvPr/>
        </p:nvGrpSpPr>
        <p:grpSpPr>
          <a:xfrm>
            <a:off x="1524772" y="3671480"/>
            <a:ext cx="1008774" cy="439989"/>
            <a:chOff x="2151517" y="3627020"/>
            <a:chExt cx="1008774" cy="439989"/>
          </a:xfrm>
        </p:grpSpPr>
        <p:sp>
          <p:nvSpPr>
            <p:cNvPr id="32" name="Rectangle 35">
              <a:extLst>
                <a:ext uri="{FF2B5EF4-FFF2-40B4-BE49-F238E27FC236}">
                  <a16:creationId xmlns:a16="http://schemas.microsoft.com/office/drawing/2014/main" id="{DA7D7F2D-32C4-C285-2783-292F52D1CDDF}"/>
                </a:ext>
              </a:extLst>
            </p:cNvPr>
            <p:cNvSpPr/>
            <p:nvPr/>
          </p:nvSpPr>
          <p:spPr>
            <a:xfrm>
              <a:off x="2151517" y="3627020"/>
              <a:ext cx="1008774" cy="439989"/>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3</a:t>
              </a:r>
            </a:p>
          </p:txBody>
        </p:sp>
        <p:pic>
          <p:nvPicPr>
            <p:cNvPr id="8" name="Picture 131">
              <a:extLst>
                <a:ext uri="{FF2B5EF4-FFF2-40B4-BE49-F238E27FC236}">
                  <a16:creationId xmlns:a16="http://schemas.microsoft.com/office/drawing/2014/main" id="{5DB16B09-AC0C-30AC-0139-A4244A501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617" y="3914149"/>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25" name="Connector: Elbow 24">
            <a:extLst>
              <a:ext uri="{FF2B5EF4-FFF2-40B4-BE49-F238E27FC236}">
                <a16:creationId xmlns:a16="http://schemas.microsoft.com/office/drawing/2014/main" id="{87A6207F-5250-0AAA-A5B4-8AA9072D62E7}"/>
              </a:ext>
            </a:extLst>
          </p:cNvPr>
          <p:cNvCxnSpPr>
            <a:cxnSpLocks/>
            <a:stCxn id="61" idx="2"/>
            <a:endCxn id="24" idx="0"/>
          </p:cNvCxnSpPr>
          <p:nvPr/>
        </p:nvCxnSpPr>
        <p:spPr>
          <a:xfrm flipH="1">
            <a:off x="1426666" y="2855396"/>
            <a:ext cx="613" cy="145203"/>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Connector: Elbow 26">
            <a:extLst>
              <a:ext uri="{FF2B5EF4-FFF2-40B4-BE49-F238E27FC236}">
                <a16:creationId xmlns:a16="http://schemas.microsoft.com/office/drawing/2014/main" id="{F47F3696-8520-CA93-B38A-CF359CA02828}"/>
              </a:ext>
            </a:extLst>
          </p:cNvPr>
          <p:cNvCxnSpPr>
            <a:cxnSpLocks/>
            <a:stCxn id="24" idx="2"/>
            <a:endCxn id="32" idx="0"/>
          </p:cNvCxnSpPr>
          <p:nvPr/>
        </p:nvCxnSpPr>
        <p:spPr>
          <a:xfrm rot="16200000" flipH="1">
            <a:off x="1616547" y="3258867"/>
            <a:ext cx="222731" cy="602493"/>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73" name="Groep 372">
            <a:extLst>
              <a:ext uri="{FF2B5EF4-FFF2-40B4-BE49-F238E27FC236}">
                <a16:creationId xmlns:a16="http://schemas.microsoft.com/office/drawing/2014/main" id="{3018CF75-AB00-AF11-DBC1-A5F540F234AB}"/>
              </a:ext>
            </a:extLst>
          </p:cNvPr>
          <p:cNvGrpSpPr/>
          <p:nvPr/>
        </p:nvGrpSpPr>
        <p:grpSpPr>
          <a:xfrm>
            <a:off x="927042" y="2415039"/>
            <a:ext cx="1000473" cy="440357"/>
            <a:chOff x="669867" y="2262639"/>
            <a:chExt cx="1000473" cy="440357"/>
          </a:xfrm>
        </p:grpSpPr>
        <p:sp>
          <p:nvSpPr>
            <p:cNvPr id="61" name="Rectangle 35">
              <a:extLst>
                <a:ext uri="{FF2B5EF4-FFF2-40B4-BE49-F238E27FC236}">
                  <a16:creationId xmlns:a16="http://schemas.microsoft.com/office/drawing/2014/main" id="{05946C36-EE45-6753-EDF2-23B1C2DB66B6}"/>
                </a:ext>
              </a:extLst>
            </p:cNvPr>
            <p:cNvSpPr/>
            <p:nvPr/>
          </p:nvSpPr>
          <p:spPr>
            <a:xfrm>
              <a:off x="669867" y="2262639"/>
              <a:ext cx="1000473"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200" b="1" dirty="0" err="1">
                  <a:solidFill>
                    <a:schemeClr val="bg1"/>
                  </a:solidFill>
                </a:rPr>
                <a:t>LuxCo</a:t>
              </a:r>
              <a:r>
                <a:rPr lang="en-US" sz="1200" b="1" dirty="0">
                  <a:solidFill>
                    <a:schemeClr val="bg1"/>
                  </a:solidFill>
                </a:rPr>
                <a:t> 1 </a:t>
              </a:r>
            </a:p>
            <a:p>
              <a:pPr algn="ctr"/>
              <a:endParaRPr lang="en-US" sz="1200" b="1" dirty="0">
                <a:solidFill>
                  <a:schemeClr val="bg1"/>
                </a:solidFill>
              </a:endParaRPr>
            </a:p>
          </p:txBody>
        </p:sp>
        <p:pic>
          <p:nvPicPr>
            <p:cNvPr id="62" name="Picture 6">
              <a:extLst>
                <a:ext uri="{FF2B5EF4-FFF2-40B4-BE49-F238E27FC236}">
                  <a16:creationId xmlns:a16="http://schemas.microsoft.com/office/drawing/2014/main" id="{B23A86A0-83C2-6108-8DB3-B8E53F034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024" y="2543920"/>
              <a:ext cx="221776" cy="159076"/>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ectangle 35">
            <a:extLst>
              <a:ext uri="{FF2B5EF4-FFF2-40B4-BE49-F238E27FC236}">
                <a16:creationId xmlns:a16="http://schemas.microsoft.com/office/drawing/2014/main" id="{28B0EF60-045B-16DD-A82A-5FCF8CE16A53}"/>
              </a:ext>
            </a:extLst>
          </p:cNvPr>
          <p:cNvSpPr/>
          <p:nvPr/>
        </p:nvSpPr>
        <p:spPr>
          <a:xfrm>
            <a:off x="2677811" y="3000599"/>
            <a:ext cx="1008774" cy="443376"/>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2  </a:t>
            </a:r>
          </a:p>
        </p:txBody>
      </p:sp>
      <p:pic>
        <p:nvPicPr>
          <p:cNvPr id="70" name="Picture 6">
            <a:extLst>
              <a:ext uri="{FF2B5EF4-FFF2-40B4-BE49-F238E27FC236}">
                <a16:creationId xmlns:a16="http://schemas.microsoft.com/office/drawing/2014/main" id="{1A62B025-402C-6070-19BC-678CCF07D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202" y="3282273"/>
            <a:ext cx="223895" cy="159076"/>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Connector: Elbow 24">
            <a:extLst>
              <a:ext uri="{FF2B5EF4-FFF2-40B4-BE49-F238E27FC236}">
                <a16:creationId xmlns:a16="http://schemas.microsoft.com/office/drawing/2014/main" id="{F8BC1A47-DA36-7176-E5AB-9D1B595791C2}"/>
              </a:ext>
            </a:extLst>
          </p:cNvPr>
          <p:cNvCxnSpPr>
            <a:cxnSpLocks/>
            <a:stCxn id="61" idx="2"/>
            <a:endCxn id="68" idx="0"/>
          </p:cNvCxnSpPr>
          <p:nvPr/>
        </p:nvCxnSpPr>
        <p:spPr>
          <a:xfrm rot="16200000" flipH="1">
            <a:off x="2232137" y="2050537"/>
            <a:ext cx="145203" cy="1754919"/>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Connector: Elbow 24">
            <a:extLst>
              <a:ext uri="{FF2B5EF4-FFF2-40B4-BE49-F238E27FC236}">
                <a16:creationId xmlns:a16="http://schemas.microsoft.com/office/drawing/2014/main" id="{B93C9E76-F109-4D97-C4BE-C60B2F839C3A}"/>
              </a:ext>
            </a:extLst>
          </p:cNvPr>
          <p:cNvCxnSpPr>
            <a:cxnSpLocks/>
            <a:stCxn id="68" idx="2"/>
            <a:endCxn id="74" idx="0"/>
          </p:cNvCxnSpPr>
          <p:nvPr/>
        </p:nvCxnSpPr>
        <p:spPr>
          <a:xfrm>
            <a:off x="3182198" y="3443975"/>
            <a:ext cx="0" cy="217114"/>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85" name="Groep 84">
            <a:extLst>
              <a:ext uri="{FF2B5EF4-FFF2-40B4-BE49-F238E27FC236}">
                <a16:creationId xmlns:a16="http://schemas.microsoft.com/office/drawing/2014/main" id="{D2E319EF-4D08-135D-086D-FBC1BC506426}"/>
              </a:ext>
            </a:extLst>
          </p:cNvPr>
          <p:cNvGrpSpPr/>
          <p:nvPr/>
        </p:nvGrpSpPr>
        <p:grpSpPr>
          <a:xfrm>
            <a:off x="2677811" y="3661089"/>
            <a:ext cx="1008774" cy="500591"/>
            <a:chOff x="3198513" y="3337742"/>
            <a:chExt cx="1008774" cy="500591"/>
          </a:xfrm>
          <a:solidFill>
            <a:srgbClr val="C00000"/>
          </a:solidFill>
        </p:grpSpPr>
        <p:sp>
          <p:nvSpPr>
            <p:cNvPr id="74" name="Rectangle 35">
              <a:extLst>
                <a:ext uri="{FF2B5EF4-FFF2-40B4-BE49-F238E27FC236}">
                  <a16:creationId xmlns:a16="http://schemas.microsoft.com/office/drawing/2014/main" id="{FE9C3CCD-1FE6-8670-B4A9-0D8C69E67921}"/>
                </a:ext>
              </a:extLst>
            </p:cNvPr>
            <p:cNvSpPr/>
            <p:nvPr/>
          </p:nvSpPr>
          <p:spPr>
            <a:xfrm>
              <a:off x="3198513" y="3337742"/>
              <a:ext cx="1008774" cy="500591"/>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SwissCo</a:t>
              </a:r>
              <a:r>
                <a:rPr lang="en-US" sz="1400" b="1" dirty="0">
                  <a:solidFill>
                    <a:schemeClr val="bg1"/>
                  </a:solidFill>
                </a:rPr>
                <a:t>  </a:t>
              </a:r>
            </a:p>
          </p:txBody>
        </p:sp>
        <p:pic>
          <p:nvPicPr>
            <p:cNvPr id="84" name="Afbeelding 83">
              <a:extLst>
                <a:ext uri="{FF2B5EF4-FFF2-40B4-BE49-F238E27FC236}">
                  <a16:creationId xmlns:a16="http://schemas.microsoft.com/office/drawing/2014/main" id="{8B1AF085-B217-A9E9-E0E9-8BA5F091CC5B}"/>
                </a:ext>
              </a:extLst>
            </p:cNvPr>
            <p:cNvPicPr>
              <a:picLocks noChangeAspect="1"/>
            </p:cNvPicPr>
            <p:nvPr/>
          </p:nvPicPr>
          <p:blipFill rotWithShape="1">
            <a:blip r:embed="rId5">
              <a:extLst>
                <a:ext uri="{28A0092B-C50C-407E-A947-70E740481C1C}">
                  <a14:useLocalDpi xmlns:a14="http://schemas.microsoft.com/office/drawing/2010/main" val="0"/>
                </a:ext>
              </a:extLst>
            </a:blip>
            <a:srcRect l="29947" t="9789" r="30063" b="10127"/>
            <a:stretch/>
          </p:blipFill>
          <p:spPr>
            <a:xfrm>
              <a:off x="4005656" y="3635262"/>
              <a:ext cx="196293" cy="196553"/>
            </a:xfrm>
            <a:prstGeom prst="rect">
              <a:avLst/>
            </a:prstGeom>
            <a:grpFill/>
          </p:spPr>
        </p:pic>
      </p:grpSp>
      <p:cxnSp>
        <p:nvCxnSpPr>
          <p:cNvPr id="93" name="Connector: Elbow 26">
            <a:extLst>
              <a:ext uri="{FF2B5EF4-FFF2-40B4-BE49-F238E27FC236}">
                <a16:creationId xmlns:a16="http://schemas.microsoft.com/office/drawing/2014/main" id="{30277FA9-08F3-773A-ED3E-430A28009EB4}"/>
              </a:ext>
            </a:extLst>
          </p:cNvPr>
          <p:cNvCxnSpPr>
            <a:cxnSpLocks/>
            <a:stCxn id="22" idx="2"/>
            <a:endCxn id="91" idx="0"/>
          </p:cNvCxnSpPr>
          <p:nvPr/>
        </p:nvCxnSpPr>
        <p:spPr>
          <a:xfrm rot="16200000" flipH="1">
            <a:off x="1049385" y="3918457"/>
            <a:ext cx="195637" cy="611974"/>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6" name="Connector: Elbow 26">
            <a:extLst>
              <a:ext uri="{FF2B5EF4-FFF2-40B4-BE49-F238E27FC236}">
                <a16:creationId xmlns:a16="http://schemas.microsoft.com/office/drawing/2014/main" id="{4881D6AC-1CD9-696F-5BB0-2A649160F0D0}"/>
              </a:ext>
            </a:extLst>
          </p:cNvPr>
          <p:cNvCxnSpPr>
            <a:cxnSpLocks/>
            <a:stCxn id="91" idx="0"/>
            <a:endCxn id="32" idx="2"/>
          </p:cNvCxnSpPr>
          <p:nvPr/>
        </p:nvCxnSpPr>
        <p:spPr>
          <a:xfrm rot="5400000" flipH="1" flipV="1">
            <a:off x="1635777" y="3928882"/>
            <a:ext cx="210794" cy="575969"/>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7" name="Picture 131">
            <a:extLst>
              <a:ext uri="{FF2B5EF4-FFF2-40B4-BE49-F238E27FC236}">
                <a16:creationId xmlns:a16="http://schemas.microsoft.com/office/drawing/2014/main" id="{4B358F62-19B8-5C5A-C384-20221ABCF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013" y="4624625"/>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cxnSp>
        <p:nvCxnSpPr>
          <p:cNvPr id="110" name="Connector: Elbow 24">
            <a:extLst>
              <a:ext uri="{FF2B5EF4-FFF2-40B4-BE49-F238E27FC236}">
                <a16:creationId xmlns:a16="http://schemas.microsoft.com/office/drawing/2014/main" id="{3C953D87-3ED5-580E-7C2A-264D466BBC4A}"/>
              </a:ext>
            </a:extLst>
          </p:cNvPr>
          <p:cNvCxnSpPr>
            <a:cxnSpLocks/>
            <a:stCxn id="350" idx="2"/>
            <a:endCxn id="61" idx="0"/>
          </p:cNvCxnSpPr>
          <p:nvPr/>
        </p:nvCxnSpPr>
        <p:spPr>
          <a:xfrm>
            <a:off x="1426666" y="2246995"/>
            <a:ext cx="613" cy="168044"/>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met pijl 115">
            <a:extLst>
              <a:ext uri="{FF2B5EF4-FFF2-40B4-BE49-F238E27FC236}">
                <a16:creationId xmlns:a16="http://schemas.microsoft.com/office/drawing/2014/main" id="{E0CCA5F3-5FDF-D85D-797B-3107858B3E3C}"/>
              </a:ext>
            </a:extLst>
          </p:cNvPr>
          <p:cNvCxnSpPr>
            <a:cxnSpLocks/>
            <a:stCxn id="32" idx="2"/>
            <a:endCxn id="74" idx="2"/>
          </p:cNvCxnSpPr>
          <p:nvPr/>
        </p:nvCxnSpPr>
        <p:spPr>
          <a:xfrm rot="16200000" flipH="1">
            <a:off x="2580573" y="3560054"/>
            <a:ext cx="50211" cy="1153039"/>
          </a:xfrm>
          <a:prstGeom prst="curvedConnector3">
            <a:avLst>
              <a:gd name="adj1" fmla="val 555279"/>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Rechte verbindingslijn met pijl 115">
            <a:extLst>
              <a:ext uri="{FF2B5EF4-FFF2-40B4-BE49-F238E27FC236}">
                <a16:creationId xmlns:a16="http://schemas.microsoft.com/office/drawing/2014/main" id="{FCA7522D-D31F-ED50-CB27-35E12045A9BB}"/>
              </a:ext>
            </a:extLst>
          </p:cNvPr>
          <p:cNvCxnSpPr>
            <a:cxnSpLocks/>
            <a:endCxn id="24" idx="1"/>
          </p:cNvCxnSpPr>
          <p:nvPr/>
        </p:nvCxnSpPr>
        <p:spPr>
          <a:xfrm rot="5400000" flipH="1" flipV="1">
            <a:off x="483880" y="3240078"/>
            <a:ext cx="453802" cy="422995"/>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044">
            <a:extLst>
              <a:ext uri="{FF2B5EF4-FFF2-40B4-BE49-F238E27FC236}">
                <a16:creationId xmlns:a16="http://schemas.microsoft.com/office/drawing/2014/main" id="{841D8772-5BB4-6007-E293-BC94F81E6FC2}"/>
              </a:ext>
            </a:extLst>
          </p:cNvPr>
          <p:cNvSpPr txBox="1"/>
          <p:nvPr/>
        </p:nvSpPr>
        <p:spPr>
          <a:xfrm>
            <a:off x="209972" y="3031875"/>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
        <p:nvSpPr>
          <p:cNvPr id="144" name="TextBox 1044">
            <a:extLst>
              <a:ext uri="{FF2B5EF4-FFF2-40B4-BE49-F238E27FC236}">
                <a16:creationId xmlns:a16="http://schemas.microsoft.com/office/drawing/2014/main" id="{FEDECEE2-6FF9-E471-E111-8F9BD6E910CC}"/>
              </a:ext>
            </a:extLst>
          </p:cNvPr>
          <p:cNvSpPr txBox="1"/>
          <p:nvPr/>
        </p:nvSpPr>
        <p:spPr>
          <a:xfrm>
            <a:off x="2029159" y="2974912"/>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
        <p:nvSpPr>
          <p:cNvPr id="192" name="TextBox 93">
            <a:extLst>
              <a:ext uri="{FF2B5EF4-FFF2-40B4-BE49-F238E27FC236}">
                <a16:creationId xmlns:a16="http://schemas.microsoft.com/office/drawing/2014/main" id="{2A711066-47C5-B14E-1FAB-EA1ADAE005E5}"/>
              </a:ext>
            </a:extLst>
          </p:cNvPr>
          <p:cNvSpPr txBox="1"/>
          <p:nvPr/>
        </p:nvSpPr>
        <p:spPr>
          <a:xfrm>
            <a:off x="531926" y="1427989"/>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Simplified structure chart </a:t>
            </a:r>
            <a:r>
              <a:rPr lang="nl-BE" sz="1200" dirty="0" err="1"/>
              <a:t>until</a:t>
            </a:r>
            <a:r>
              <a:rPr lang="nl-BE" sz="1200" dirty="0"/>
              <a:t> 2011</a:t>
            </a:r>
            <a:endParaRPr lang="en-BE" sz="1200" dirty="0"/>
          </a:p>
        </p:txBody>
      </p:sp>
      <p:cxnSp>
        <p:nvCxnSpPr>
          <p:cNvPr id="267" name="Rechte verbindingslijn met pijl 115">
            <a:extLst>
              <a:ext uri="{FF2B5EF4-FFF2-40B4-BE49-F238E27FC236}">
                <a16:creationId xmlns:a16="http://schemas.microsoft.com/office/drawing/2014/main" id="{AD7F6668-FC8D-C809-2562-58350A33859B}"/>
              </a:ext>
            </a:extLst>
          </p:cNvPr>
          <p:cNvCxnSpPr>
            <a:cxnSpLocks/>
          </p:cNvCxnSpPr>
          <p:nvPr/>
        </p:nvCxnSpPr>
        <p:spPr>
          <a:xfrm>
            <a:off x="1926243" y="3187892"/>
            <a:ext cx="840315" cy="473197"/>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5" name="Tekstvak 304">
            <a:extLst>
              <a:ext uri="{FF2B5EF4-FFF2-40B4-BE49-F238E27FC236}">
                <a16:creationId xmlns:a16="http://schemas.microsoft.com/office/drawing/2014/main" id="{A02E5F00-9478-A9F8-FC3A-AA8850292419}"/>
              </a:ext>
            </a:extLst>
          </p:cNvPr>
          <p:cNvSpPr txBox="1"/>
          <p:nvPr/>
        </p:nvSpPr>
        <p:spPr>
          <a:xfrm>
            <a:off x="5760414" y="1349055"/>
            <a:ext cx="6026503" cy="4090863"/>
          </a:xfrm>
          <a:prstGeom prst="rect">
            <a:avLst/>
          </a:prstGeom>
          <a:noFill/>
        </p:spPr>
        <p:txBody>
          <a:bodyPr wrap="square" rtlCol="0">
            <a:spAutoFit/>
          </a:bodyPr>
          <a:lstStyle/>
          <a:p>
            <a:pPr>
              <a:spcAft>
                <a:spcPts val="600"/>
              </a:spcAft>
            </a:pPr>
            <a:r>
              <a:rPr kumimoji="0" lang="en-US" b="1" i="0" strike="noStrike" kern="1200" cap="none" spc="0" normalizeH="0" baseline="0" noProof="0" dirty="0">
                <a:ln>
                  <a:noFill/>
                </a:ln>
                <a:solidFill>
                  <a:schemeClr val="accent4"/>
                </a:solidFill>
                <a:effectLst/>
                <a:uLnTx/>
                <a:uFillTx/>
                <a:latin typeface="Arial" panose="020B0604020202020204" pitchFamily="34" charset="0"/>
              </a:rPr>
              <a:t>Facts (simplified)</a:t>
            </a:r>
            <a:endParaRPr lang="en-GB" sz="1200" b="1" dirty="0">
              <a:solidFill>
                <a:schemeClr val="bg1"/>
              </a:solidFill>
            </a:endParaRPr>
          </a:p>
          <a:p>
            <a:pPr marL="285750" indent="-285750">
              <a:spcBef>
                <a:spcPts val="400"/>
              </a:spcBef>
              <a:spcAft>
                <a:spcPts val="600"/>
              </a:spcAft>
              <a:buClr>
                <a:schemeClr val="accent4"/>
              </a:buClr>
              <a:buFont typeface="Arial" panose="020B0604020202020204" pitchFamily="34" charset="0"/>
              <a:buChar char="•"/>
            </a:pPr>
            <a:r>
              <a:rPr lang="en-GB" sz="1600" dirty="0" err="1">
                <a:solidFill>
                  <a:schemeClr val="bg1"/>
                </a:solidFill>
                <a:latin typeface="Arial" panose="020B0604020202020204" pitchFamily="34" charset="0"/>
                <a:cs typeface="Arial" panose="020B0604020202020204" pitchFamily="34" charset="0"/>
              </a:rPr>
              <a:t>BelCo</a:t>
            </a:r>
            <a:r>
              <a:rPr lang="en-GB" sz="1600" dirty="0">
                <a:solidFill>
                  <a:schemeClr val="bg1"/>
                </a:solidFill>
                <a:latin typeface="Arial" panose="020B0604020202020204" pitchFamily="34" charset="0"/>
                <a:cs typeface="Arial" panose="020B0604020202020204" pitchFamily="34" charset="0"/>
              </a:rPr>
              <a:t> 1 has 2 loans with </a:t>
            </a:r>
            <a:r>
              <a:rPr lang="en-GB" sz="1600" dirty="0" err="1">
                <a:solidFill>
                  <a:schemeClr val="bg1"/>
                </a:solidFill>
                <a:latin typeface="Arial" panose="020B0604020202020204" pitchFamily="34" charset="0"/>
                <a:cs typeface="Arial" panose="020B0604020202020204" pitchFamily="34" charset="0"/>
              </a:rPr>
              <a:t>SwissCo</a:t>
            </a:r>
            <a:endParaRPr lang="en-GB" sz="1600" dirty="0">
              <a:solidFill>
                <a:schemeClr val="bg1"/>
              </a:solidFill>
              <a:latin typeface="Arial" panose="020B0604020202020204" pitchFamily="34" charset="0"/>
              <a:cs typeface="Arial" panose="020B0604020202020204" pitchFamily="34" charset="0"/>
            </a:endParaRP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Loan financing the acquisition of </a:t>
            </a:r>
            <a:r>
              <a:rPr lang="en-GB" sz="1200" dirty="0" err="1">
                <a:solidFill>
                  <a:schemeClr val="bg1"/>
                </a:solidFill>
                <a:latin typeface="Arial" panose="020B0604020202020204"/>
              </a:rPr>
              <a:t>BelCo’s</a:t>
            </a:r>
            <a:r>
              <a:rPr lang="en-GB" sz="1200" dirty="0">
                <a:solidFill>
                  <a:schemeClr val="bg1"/>
                </a:solidFill>
                <a:latin typeface="Arial" panose="020B0604020202020204"/>
              </a:rPr>
              <a:t> (including </a:t>
            </a:r>
            <a:r>
              <a:rPr lang="en-GB" sz="1200" dirty="0" err="1">
                <a:solidFill>
                  <a:schemeClr val="bg1"/>
                </a:solidFill>
                <a:latin typeface="Arial" panose="020B0604020202020204"/>
              </a:rPr>
              <a:t>BelCo</a:t>
            </a:r>
            <a:r>
              <a:rPr lang="en-GB" sz="1200" dirty="0">
                <a:solidFill>
                  <a:schemeClr val="bg1"/>
                </a:solidFill>
                <a:latin typeface="Arial" panose="020B0604020202020204"/>
              </a:rPr>
              <a:t> 2 and 3)</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Loan to finance a loan to </a:t>
            </a:r>
            <a:r>
              <a:rPr lang="en-GB" sz="1200" dirty="0" err="1">
                <a:solidFill>
                  <a:schemeClr val="bg1"/>
                </a:solidFill>
                <a:latin typeface="Arial" panose="020B0604020202020204"/>
              </a:rPr>
              <a:t>BelCo</a:t>
            </a:r>
            <a:r>
              <a:rPr lang="en-GB" sz="1200" dirty="0">
                <a:solidFill>
                  <a:schemeClr val="bg1"/>
                </a:solidFill>
                <a:latin typeface="Arial" panose="020B0604020202020204"/>
              </a:rPr>
              <a:t> 2 (used to incorporate </a:t>
            </a:r>
            <a:r>
              <a:rPr lang="en-GB" sz="1200" dirty="0" err="1">
                <a:solidFill>
                  <a:schemeClr val="bg1"/>
                </a:solidFill>
                <a:latin typeface="Arial" panose="020B0604020202020204"/>
              </a:rPr>
              <a:t>FinCo</a:t>
            </a:r>
            <a:r>
              <a:rPr lang="en-GB" sz="1200" dirty="0">
                <a:solidFill>
                  <a:schemeClr val="bg1"/>
                </a:solidFill>
                <a:latin typeface="Arial" panose="020B0604020202020204"/>
              </a:rPr>
              <a:t>)</a:t>
            </a:r>
          </a:p>
          <a:p>
            <a:pPr marL="285750" indent="-285750">
              <a:spcBef>
                <a:spcPts val="400"/>
              </a:spcBef>
              <a:spcAft>
                <a:spcPts val="600"/>
              </a:spcAft>
              <a:buClr>
                <a:schemeClr val="accent4"/>
              </a:buClr>
              <a:buFont typeface="Arial" panose="020B0604020202020204" pitchFamily="34" charset="0"/>
              <a:buChar char="•"/>
            </a:pPr>
            <a:r>
              <a:rPr lang="en-GB" sz="1600" dirty="0" err="1">
                <a:solidFill>
                  <a:schemeClr val="bg1"/>
                </a:solidFill>
                <a:latin typeface="Arial" panose="020B0604020202020204" pitchFamily="34" charset="0"/>
                <a:cs typeface="Arial" panose="020B0604020202020204" pitchFamily="34" charset="0"/>
              </a:rPr>
              <a:t>BelCo</a:t>
            </a:r>
            <a:r>
              <a:rPr lang="en-GB" sz="1600" dirty="0">
                <a:solidFill>
                  <a:schemeClr val="bg1"/>
                </a:solidFill>
                <a:latin typeface="Arial" panose="020B0604020202020204" pitchFamily="34" charset="0"/>
                <a:cs typeface="Arial" panose="020B0604020202020204" pitchFamily="34" charset="0"/>
              </a:rPr>
              <a:t> 3 takes loan with </a:t>
            </a:r>
            <a:r>
              <a:rPr lang="en-GB" sz="1600" dirty="0" err="1">
                <a:solidFill>
                  <a:schemeClr val="bg1"/>
                </a:solidFill>
                <a:latin typeface="Arial" panose="020B0604020202020204" pitchFamily="34" charset="0"/>
                <a:cs typeface="Arial" panose="020B0604020202020204" pitchFamily="34" charset="0"/>
              </a:rPr>
              <a:t>SwissCo</a:t>
            </a:r>
            <a:r>
              <a:rPr lang="en-GB" sz="1600" dirty="0">
                <a:solidFill>
                  <a:schemeClr val="bg1"/>
                </a:solidFill>
                <a:latin typeface="Arial" panose="020B0604020202020204" pitchFamily="34" charset="0"/>
                <a:cs typeface="Arial" panose="020B0604020202020204" pitchFamily="34" charset="0"/>
              </a:rPr>
              <a:t> to finance incorporation of </a:t>
            </a:r>
            <a:r>
              <a:rPr lang="en-GB" sz="1600" dirty="0" err="1">
                <a:solidFill>
                  <a:schemeClr val="bg1"/>
                </a:solidFill>
                <a:latin typeface="Arial" panose="020B0604020202020204" pitchFamily="34" charset="0"/>
                <a:cs typeface="Arial" panose="020B0604020202020204" pitchFamily="34" charset="0"/>
              </a:rPr>
              <a:t>FinCo</a:t>
            </a:r>
            <a:endParaRPr lang="en-GB" sz="1600" dirty="0">
              <a:solidFill>
                <a:schemeClr val="bg1"/>
              </a:solidFill>
              <a:latin typeface="Arial" panose="020B0604020202020204" pitchFamily="34" charset="0"/>
              <a:cs typeface="Arial" panose="020B0604020202020204" pitchFamily="34" charset="0"/>
            </a:endParaRPr>
          </a:p>
          <a:p>
            <a:pPr marL="285750" indent="-285750">
              <a:spcBef>
                <a:spcPts val="400"/>
              </a:spcBef>
              <a:spcAft>
                <a:spcPts val="600"/>
              </a:spcAft>
              <a:buClr>
                <a:schemeClr val="accent4"/>
              </a:buClr>
              <a:buFont typeface="Arial" panose="020B0604020202020204" pitchFamily="34" charset="0"/>
              <a:buChar char="•"/>
            </a:pPr>
            <a:r>
              <a:rPr lang="en-GB" sz="1600" dirty="0" err="1">
                <a:solidFill>
                  <a:schemeClr val="bg1"/>
                </a:solidFill>
                <a:latin typeface="Arial" panose="020B0604020202020204" pitchFamily="34" charset="0"/>
                <a:cs typeface="Arial" panose="020B0604020202020204" pitchFamily="34" charset="0"/>
              </a:rPr>
              <a:t>Finco</a:t>
            </a:r>
            <a:r>
              <a:rPr lang="en-GB" sz="1600" dirty="0">
                <a:solidFill>
                  <a:schemeClr val="bg1"/>
                </a:solidFill>
                <a:latin typeface="Arial" panose="020B0604020202020204" pitchFamily="34" charset="0"/>
                <a:cs typeface="Arial" panose="020B0604020202020204" pitchFamily="34" charset="0"/>
              </a:rPr>
              <a:t> provided debt financing to other group companies</a:t>
            </a:r>
          </a:p>
          <a:p>
            <a:pPr marL="285750" indent="-285750">
              <a:spcBef>
                <a:spcPts val="400"/>
              </a:spcBef>
              <a:spcAft>
                <a:spcPts val="600"/>
              </a:spcAft>
              <a:buClr>
                <a:schemeClr val="accent4"/>
              </a:buClr>
              <a:buFont typeface="Arial" panose="020B0604020202020204" pitchFamily="34" charset="0"/>
              <a:buChar char="•"/>
            </a:pPr>
            <a:r>
              <a:rPr lang="en-GB" sz="1600" dirty="0" err="1">
                <a:solidFill>
                  <a:schemeClr val="bg1"/>
                </a:solidFill>
                <a:latin typeface="Arial" panose="020B0604020202020204" pitchFamily="34" charset="0"/>
                <a:cs typeface="Arial" panose="020B0604020202020204" pitchFamily="34" charset="0"/>
              </a:rPr>
              <a:t>SwissCo</a:t>
            </a:r>
            <a:r>
              <a:rPr lang="en-GB" sz="1600" dirty="0">
                <a:solidFill>
                  <a:schemeClr val="bg1"/>
                </a:solidFill>
                <a:latin typeface="Arial" panose="020B0604020202020204" pitchFamily="34" charset="0"/>
                <a:cs typeface="Arial" panose="020B0604020202020204" pitchFamily="34" charset="0"/>
              </a:rPr>
              <a:t> is largely financed by long-term interest-free loans from </a:t>
            </a:r>
            <a:r>
              <a:rPr lang="en-GB" sz="1600" dirty="0" err="1">
                <a:solidFill>
                  <a:schemeClr val="bg1"/>
                </a:solidFill>
                <a:latin typeface="Arial" panose="020B0604020202020204" pitchFamily="34" charset="0"/>
                <a:cs typeface="Arial" panose="020B0604020202020204" pitchFamily="34" charset="0"/>
              </a:rPr>
              <a:t>LuxCo</a:t>
            </a:r>
            <a:r>
              <a:rPr lang="en-GB" sz="1600" dirty="0">
                <a:solidFill>
                  <a:schemeClr val="bg1"/>
                </a:solidFill>
                <a:latin typeface="Arial" panose="020B0604020202020204" pitchFamily="34" charset="0"/>
                <a:cs typeface="Arial" panose="020B0604020202020204" pitchFamily="34" charset="0"/>
              </a:rPr>
              <a:t> 2</a:t>
            </a:r>
          </a:p>
          <a:p>
            <a:pPr marL="285750" indent="-285750">
              <a:spcBef>
                <a:spcPts val="400"/>
              </a:spcBef>
              <a:spcAft>
                <a:spcPts val="600"/>
              </a:spcAft>
              <a:buClr>
                <a:schemeClr val="accent4"/>
              </a:buClr>
              <a:buFont typeface="Arial" panose="020B0604020202020204" pitchFamily="34" charset="0"/>
              <a:buChar char="•"/>
            </a:pPr>
            <a:r>
              <a:rPr lang="en-GB" sz="1600" dirty="0" err="1">
                <a:solidFill>
                  <a:schemeClr val="bg1"/>
                </a:solidFill>
                <a:latin typeface="Arial" panose="020B0604020202020204" pitchFamily="34" charset="0"/>
                <a:cs typeface="Arial" panose="020B0604020202020204" pitchFamily="34" charset="0"/>
              </a:rPr>
              <a:t>SwissCo</a:t>
            </a:r>
            <a:r>
              <a:rPr lang="en-GB" sz="1600" dirty="0">
                <a:solidFill>
                  <a:schemeClr val="bg1"/>
                </a:solidFill>
                <a:latin typeface="Arial" panose="020B0604020202020204" pitchFamily="34" charset="0"/>
                <a:cs typeface="Arial" panose="020B0604020202020204" pitchFamily="34" charset="0"/>
              </a:rPr>
              <a:t> has a Swiss tax ruling allowing a notional interest deduction on its debt (leading to an ETR of 1,87% on the interest income it receives)</a:t>
            </a:r>
          </a:p>
          <a:p>
            <a:pPr marL="628650" lvl="1" indent="-171450">
              <a:buFont typeface="Arial" panose="020B0604020202020204" pitchFamily="34" charset="0"/>
              <a:buChar char="•"/>
            </a:pPr>
            <a:endParaRPr lang="en-GB" sz="1050" dirty="0">
              <a:solidFill>
                <a:schemeClr val="bg1"/>
              </a:solidFill>
            </a:endParaRPr>
          </a:p>
        </p:txBody>
      </p:sp>
      <p:sp>
        <p:nvSpPr>
          <p:cNvPr id="344" name="TextBox 1044">
            <a:extLst>
              <a:ext uri="{FF2B5EF4-FFF2-40B4-BE49-F238E27FC236}">
                <a16:creationId xmlns:a16="http://schemas.microsoft.com/office/drawing/2014/main" id="{9CF6A4FB-4D03-CD3E-AE8A-1B825391EA06}"/>
              </a:ext>
            </a:extLst>
          </p:cNvPr>
          <p:cNvSpPr txBox="1"/>
          <p:nvPr/>
        </p:nvSpPr>
        <p:spPr>
          <a:xfrm>
            <a:off x="2366483" y="4350408"/>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grpSp>
        <p:nvGrpSpPr>
          <p:cNvPr id="349" name="Groep 348">
            <a:extLst>
              <a:ext uri="{FF2B5EF4-FFF2-40B4-BE49-F238E27FC236}">
                <a16:creationId xmlns:a16="http://schemas.microsoft.com/office/drawing/2014/main" id="{816F9ACE-AB40-7A00-ED69-85426862AFB2}"/>
              </a:ext>
            </a:extLst>
          </p:cNvPr>
          <p:cNvGrpSpPr/>
          <p:nvPr/>
        </p:nvGrpSpPr>
        <p:grpSpPr>
          <a:xfrm>
            <a:off x="922279" y="1798845"/>
            <a:ext cx="1024761" cy="498476"/>
            <a:chOff x="-917574" y="1541670"/>
            <a:chExt cx="1024761" cy="498476"/>
          </a:xfrm>
          <a:solidFill>
            <a:schemeClr val="bg1">
              <a:lumMod val="50000"/>
            </a:schemeClr>
          </a:solidFill>
        </p:grpSpPr>
        <p:sp>
          <p:nvSpPr>
            <p:cNvPr id="350" name="Rectangle 35">
              <a:extLst>
                <a:ext uri="{FF2B5EF4-FFF2-40B4-BE49-F238E27FC236}">
                  <a16:creationId xmlns:a16="http://schemas.microsoft.com/office/drawing/2014/main" id="{8F2FE85C-B0F1-A072-533D-CC8E74005B38}"/>
                </a:ext>
              </a:extLst>
            </p:cNvPr>
            <p:cNvSpPr/>
            <p:nvPr/>
          </p:nvSpPr>
          <p:spPr>
            <a:xfrm>
              <a:off x="-917574" y="1541670"/>
              <a:ext cx="1008774" cy="448150"/>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200" b="1" dirty="0" err="1">
                  <a:solidFill>
                    <a:schemeClr val="bg1"/>
                  </a:solidFill>
                </a:rPr>
                <a:t>NedCo</a:t>
              </a:r>
              <a:endParaRPr lang="en-US" sz="1400" b="1" dirty="0">
                <a:solidFill>
                  <a:schemeClr val="bg1"/>
                </a:solidFill>
              </a:endParaRPr>
            </a:p>
          </p:txBody>
        </p:sp>
        <p:pic>
          <p:nvPicPr>
            <p:cNvPr id="351" name="Picture 59">
              <a:extLst>
                <a:ext uri="{FF2B5EF4-FFF2-40B4-BE49-F238E27FC236}">
                  <a16:creationId xmlns:a16="http://schemas.microsoft.com/office/drawing/2014/main" id="{32C3401F-732A-5BE5-0210-3E96782FD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66" y="1791166"/>
              <a:ext cx="233753" cy="248980"/>
            </a:xfrm>
            <a:prstGeom prst="rect">
              <a:avLst/>
            </a:prstGeom>
            <a:noFill/>
          </p:spPr>
        </p:pic>
      </p:grpSp>
      <p:sp>
        <p:nvSpPr>
          <p:cNvPr id="9" name="TextBox 1044">
            <a:extLst>
              <a:ext uri="{FF2B5EF4-FFF2-40B4-BE49-F238E27FC236}">
                <a16:creationId xmlns:a16="http://schemas.microsoft.com/office/drawing/2014/main" id="{211B7E8B-0971-068E-1F17-2EA4C8A4A13F}"/>
              </a:ext>
            </a:extLst>
          </p:cNvPr>
          <p:cNvSpPr txBox="1"/>
          <p:nvPr/>
        </p:nvSpPr>
        <p:spPr>
          <a:xfrm>
            <a:off x="3711480" y="3626676"/>
            <a:ext cx="899838" cy="553998"/>
          </a:xfrm>
          <a:prstGeom prst="rect">
            <a:avLst/>
          </a:prstGeom>
          <a:noFill/>
        </p:spPr>
        <p:txBody>
          <a:bodyPr wrap="square" rtlCol="0">
            <a:spAutoFit/>
          </a:bodyPr>
          <a:lstStyle/>
          <a:p>
            <a:r>
              <a:rPr lang="nl-BE" sz="1000" dirty="0" err="1">
                <a:solidFill>
                  <a:schemeClr val="bg1"/>
                </a:solidFill>
              </a:rPr>
              <a:t>Notional</a:t>
            </a:r>
            <a:r>
              <a:rPr lang="nl-BE" sz="1000" dirty="0">
                <a:solidFill>
                  <a:schemeClr val="bg1"/>
                </a:solidFill>
              </a:rPr>
              <a:t> interest </a:t>
            </a:r>
            <a:r>
              <a:rPr lang="nl-BE" sz="1000" dirty="0" err="1">
                <a:solidFill>
                  <a:schemeClr val="bg1"/>
                </a:solidFill>
              </a:rPr>
              <a:t>deduction</a:t>
            </a:r>
            <a:endParaRPr lang="en-BE" sz="1000" dirty="0">
              <a:solidFill>
                <a:schemeClr val="bg1"/>
              </a:solidFill>
            </a:endParaRPr>
          </a:p>
        </p:txBody>
      </p:sp>
      <p:sp>
        <p:nvSpPr>
          <p:cNvPr id="10" name="TextBox 1044">
            <a:extLst>
              <a:ext uri="{FF2B5EF4-FFF2-40B4-BE49-F238E27FC236}">
                <a16:creationId xmlns:a16="http://schemas.microsoft.com/office/drawing/2014/main" id="{C319AACC-AB25-7FF1-5B83-FF073FDBA0E4}"/>
              </a:ext>
            </a:extLst>
          </p:cNvPr>
          <p:cNvSpPr txBox="1"/>
          <p:nvPr/>
        </p:nvSpPr>
        <p:spPr>
          <a:xfrm>
            <a:off x="281615" y="4282867"/>
            <a:ext cx="899838" cy="553998"/>
          </a:xfrm>
          <a:prstGeom prst="rect">
            <a:avLst/>
          </a:prstGeom>
          <a:noFill/>
        </p:spPr>
        <p:txBody>
          <a:bodyPr wrap="square" rtlCol="0">
            <a:spAutoFit/>
          </a:bodyPr>
          <a:lstStyle/>
          <a:p>
            <a:r>
              <a:rPr lang="nl-BE" sz="1000" dirty="0" err="1">
                <a:solidFill>
                  <a:schemeClr val="bg1"/>
                </a:solidFill>
              </a:rPr>
              <a:t>Notional</a:t>
            </a:r>
            <a:r>
              <a:rPr lang="nl-BE" sz="1000" dirty="0">
                <a:solidFill>
                  <a:schemeClr val="bg1"/>
                </a:solidFill>
              </a:rPr>
              <a:t> interest </a:t>
            </a:r>
            <a:r>
              <a:rPr lang="nl-BE" sz="1000" dirty="0" err="1">
                <a:solidFill>
                  <a:schemeClr val="bg1"/>
                </a:solidFill>
              </a:rPr>
              <a:t>deduction</a:t>
            </a:r>
            <a:endParaRPr lang="en-BE" sz="1000" dirty="0">
              <a:solidFill>
                <a:schemeClr val="bg1"/>
              </a:solidFill>
            </a:endParaRPr>
          </a:p>
        </p:txBody>
      </p:sp>
      <p:sp>
        <p:nvSpPr>
          <p:cNvPr id="11" name="Rectangle 35">
            <a:extLst>
              <a:ext uri="{FF2B5EF4-FFF2-40B4-BE49-F238E27FC236}">
                <a16:creationId xmlns:a16="http://schemas.microsoft.com/office/drawing/2014/main" id="{FE9FBCBF-931B-5E07-6279-A3C053E07724}"/>
              </a:ext>
            </a:extLst>
          </p:cNvPr>
          <p:cNvSpPr/>
          <p:nvPr/>
        </p:nvSpPr>
        <p:spPr>
          <a:xfrm>
            <a:off x="1024132" y="5095853"/>
            <a:ext cx="1000473" cy="440357"/>
          </a:xfrm>
          <a:prstGeom prst="rect">
            <a:avLst/>
          </a:prstGeom>
          <a:solidFill>
            <a:schemeClr val="bg1"/>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endParaRPr lang="en-US" sz="1200" b="1" dirty="0">
              <a:solidFill>
                <a:schemeClr val="tx1"/>
              </a:solidFill>
            </a:endParaRPr>
          </a:p>
        </p:txBody>
      </p:sp>
      <p:sp>
        <p:nvSpPr>
          <p:cNvPr id="12" name="Rectangle 35">
            <a:extLst>
              <a:ext uri="{FF2B5EF4-FFF2-40B4-BE49-F238E27FC236}">
                <a16:creationId xmlns:a16="http://schemas.microsoft.com/office/drawing/2014/main" id="{EAB47EA2-F331-7FDB-87A1-5A94DF10D225}"/>
              </a:ext>
            </a:extLst>
          </p:cNvPr>
          <p:cNvSpPr/>
          <p:nvPr/>
        </p:nvSpPr>
        <p:spPr>
          <a:xfrm>
            <a:off x="974566" y="5058206"/>
            <a:ext cx="1000473" cy="440357"/>
          </a:xfrm>
          <a:prstGeom prst="rect">
            <a:avLst/>
          </a:prstGeom>
          <a:solidFill>
            <a:schemeClr val="bg1"/>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200" b="1" dirty="0">
                <a:solidFill>
                  <a:schemeClr val="tx1"/>
                </a:solidFill>
              </a:rPr>
              <a:t>Group Companies</a:t>
            </a:r>
          </a:p>
        </p:txBody>
      </p:sp>
      <p:cxnSp>
        <p:nvCxnSpPr>
          <p:cNvPr id="13" name="Rechte verbindingslijn met pijl 115">
            <a:extLst>
              <a:ext uri="{FF2B5EF4-FFF2-40B4-BE49-F238E27FC236}">
                <a16:creationId xmlns:a16="http://schemas.microsoft.com/office/drawing/2014/main" id="{D2C2D825-3102-8318-20B9-C34109180E25}"/>
              </a:ext>
            </a:extLst>
          </p:cNvPr>
          <p:cNvCxnSpPr>
            <a:cxnSpLocks/>
            <a:stCxn id="11" idx="3"/>
            <a:endCxn id="91" idx="3"/>
          </p:cNvCxnSpPr>
          <p:nvPr/>
        </p:nvCxnSpPr>
        <p:spPr>
          <a:xfrm flipH="1" flipV="1">
            <a:off x="1957577" y="4550341"/>
            <a:ext cx="67028" cy="765691"/>
          </a:xfrm>
          <a:prstGeom prst="curvedConnector3">
            <a:avLst>
              <a:gd name="adj1" fmla="val -34105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044">
            <a:extLst>
              <a:ext uri="{FF2B5EF4-FFF2-40B4-BE49-F238E27FC236}">
                <a16:creationId xmlns:a16="http://schemas.microsoft.com/office/drawing/2014/main" id="{E4E7763D-EBD1-19FA-95EB-CA8E8E376C82}"/>
              </a:ext>
            </a:extLst>
          </p:cNvPr>
          <p:cNvSpPr txBox="1"/>
          <p:nvPr/>
        </p:nvSpPr>
        <p:spPr>
          <a:xfrm>
            <a:off x="2242005" y="4867211"/>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Tree>
    <p:extLst>
      <p:ext uri="{BB962C8B-B14F-4D97-AF65-F5344CB8AC3E}">
        <p14:creationId xmlns:p14="http://schemas.microsoft.com/office/powerpoint/2010/main" val="8442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Court First Instance Brussels 21 April 2023</a:t>
            </a:r>
            <a:endParaRPr lang="en-US" sz="3733" dirty="0">
              <a:cs typeface="Calibri" panose="020F0502020204030204" pitchFamily="34" charset="0"/>
            </a:endParaRPr>
          </a:p>
        </p:txBody>
      </p:sp>
      <p:grpSp>
        <p:nvGrpSpPr>
          <p:cNvPr id="186" name="DoubleChevron3 5">
            <a:extLst>
              <a:ext uri="{FF2B5EF4-FFF2-40B4-BE49-F238E27FC236}">
                <a16:creationId xmlns:a16="http://schemas.microsoft.com/office/drawing/2014/main" id="{A9A928CD-6A39-C5CE-F65E-706072A21F67}"/>
              </a:ext>
            </a:extLst>
          </p:cNvPr>
          <p:cNvGrpSpPr/>
          <p:nvPr/>
        </p:nvGrpSpPr>
        <p:grpSpPr>
          <a:xfrm>
            <a:off x="5728501" y="1262487"/>
            <a:ext cx="450850" cy="508000"/>
            <a:chOff x="1031447" y="1270000"/>
            <a:chExt cx="450850" cy="508000"/>
          </a:xfrm>
        </p:grpSpPr>
        <p:sp>
          <p:nvSpPr>
            <p:cNvPr id="190" name="Chevron1">
              <a:extLst>
                <a:ext uri="{FF2B5EF4-FFF2-40B4-BE49-F238E27FC236}">
                  <a16:creationId xmlns:a16="http://schemas.microsoft.com/office/drawing/2014/main" id="{763C668E-0734-E2FB-477F-F99744BEB7A7}"/>
                </a:ext>
              </a:extLst>
            </p:cNvPr>
            <p:cNvSpPr>
              <a:spLocks noChangeAspect="1"/>
            </p:cNvSpPr>
            <p:nvPr/>
          </p:nvSpPr>
          <p:spPr>
            <a:xfrm>
              <a:off x="1031447" y="1320800"/>
              <a:ext cx="238760" cy="4064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sp>
          <p:nvSpPr>
            <p:cNvPr id="191" name="Chevron2">
              <a:extLst>
                <a:ext uri="{FF2B5EF4-FFF2-40B4-BE49-F238E27FC236}">
                  <a16:creationId xmlns:a16="http://schemas.microsoft.com/office/drawing/2014/main" id="{CC0F84F2-3072-B1D7-7D33-D3C8820F643E}"/>
                </a:ext>
              </a:extLst>
            </p:cNvPr>
            <p:cNvSpPr>
              <a:spLocks noChangeAspect="1"/>
            </p:cNvSpPr>
            <p:nvPr/>
          </p:nvSpPr>
          <p:spPr>
            <a:xfrm>
              <a:off x="1183847" y="1270000"/>
              <a:ext cx="298450" cy="5080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grpSp>
      <p:sp>
        <p:nvSpPr>
          <p:cNvPr id="194" name="TextBox 95">
            <a:extLst>
              <a:ext uri="{FF2B5EF4-FFF2-40B4-BE49-F238E27FC236}">
                <a16:creationId xmlns:a16="http://schemas.microsoft.com/office/drawing/2014/main" id="{677E2599-273A-F7BB-BEB7-02CA1F7DDFDD}"/>
              </a:ext>
            </a:extLst>
          </p:cNvPr>
          <p:cNvSpPr txBox="1"/>
          <p:nvPr/>
        </p:nvSpPr>
        <p:spPr>
          <a:xfrm>
            <a:off x="2801480" y="1366405"/>
            <a:ext cx="2811207"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BE" sz="1200" dirty="0" err="1"/>
              <a:t>Simplified</a:t>
            </a:r>
            <a:r>
              <a:rPr lang="nl-BE" sz="1200" dirty="0"/>
              <a:t> </a:t>
            </a:r>
            <a:r>
              <a:rPr lang="nl-BE" sz="1200" dirty="0" err="1"/>
              <a:t>structure</a:t>
            </a:r>
            <a:r>
              <a:rPr lang="nl-BE" sz="1200" dirty="0"/>
              <a:t> </a:t>
            </a:r>
            <a:r>
              <a:rPr lang="nl-BE" sz="1200" dirty="0" err="1"/>
              <a:t>chart</a:t>
            </a:r>
            <a:r>
              <a:rPr lang="nl-BE" sz="1200" dirty="0"/>
              <a:t> 2011-2014</a:t>
            </a:r>
            <a:endParaRPr lang="en-BE" sz="1200" dirty="0"/>
          </a:p>
        </p:txBody>
      </p:sp>
      <p:grpSp>
        <p:nvGrpSpPr>
          <p:cNvPr id="521" name="Groep 520">
            <a:extLst>
              <a:ext uri="{FF2B5EF4-FFF2-40B4-BE49-F238E27FC236}">
                <a16:creationId xmlns:a16="http://schemas.microsoft.com/office/drawing/2014/main" id="{F91A8CCC-6F03-8F46-97AA-8287742CF703}"/>
              </a:ext>
            </a:extLst>
          </p:cNvPr>
          <p:cNvGrpSpPr/>
          <p:nvPr/>
        </p:nvGrpSpPr>
        <p:grpSpPr>
          <a:xfrm>
            <a:off x="8808211" y="1762000"/>
            <a:ext cx="3339340" cy="3692548"/>
            <a:chOff x="8712961" y="1762000"/>
            <a:chExt cx="3339340" cy="3692548"/>
          </a:xfrm>
        </p:grpSpPr>
        <p:sp>
          <p:nvSpPr>
            <p:cNvPr id="214" name="AutoShape 4">
              <a:extLst>
                <a:ext uri="{FF2B5EF4-FFF2-40B4-BE49-F238E27FC236}">
                  <a16:creationId xmlns:a16="http://schemas.microsoft.com/office/drawing/2014/main" id="{896F8890-56FA-898B-A83C-0763D4709F5C}"/>
                </a:ext>
              </a:extLst>
            </p:cNvPr>
            <p:cNvSpPr>
              <a:spLocks noChangeAspect="1" noChangeArrowheads="1"/>
            </p:cNvSpPr>
            <p:nvPr/>
          </p:nvSpPr>
          <p:spPr bwMode="auto">
            <a:xfrm>
              <a:off x="9104518" y="4043802"/>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cxnSp>
          <p:nvCxnSpPr>
            <p:cNvPr id="216" name="Connector: Elbow 26">
              <a:extLst>
                <a:ext uri="{FF2B5EF4-FFF2-40B4-BE49-F238E27FC236}">
                  <a16:creationId xmlns:a16="http://schemas.microsoft.com/office/drawing/2014/main" id="{F6C4C4E3-6AB3-73CE-9C62-D9A3A83FAE69}"/>
                </a:ext>
              </a:extLst>
            </p:cNvPr>
            <p:cNvCxnSpPr>
              <a:cxnSpLocks/>
              <a:stCxn id="221" idx="2"/>
              <a:endCxn id="218" idx="0"/>
            </p:cNvCxnSpPr>
            <p:nvPr/>
          </p:nvCxnSpPr>
          <p:spPr>
            <a:xfrm rot="5400000">
              <a:off x="9422850" y="3130913"/>
              <a:ext cx="175060" cy="586063"/>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ep 216">
              <a:extLst>
                <a:ext uri="{FF2B5EF4-FFF2-40B4-BE49-F238E27FC236}">
                  <a16:creationId xmlns:a16="http://schemas.microsoft.com/office/drawing/2014/main" id="{49C01B70-0156-C69B-6E64-EB6EEFA99A69}"/>
                </a:ext>
              </a:extLst>
            </p:cNvPr>
            <p:cNvGrpSpPr/>
            <p:nvPr/>
          </p:nvGrpSpPr>
          <p:grpSpPr>
            <a:xfrm>
              <a:off x="8712961" y="3511474"/>
              <a:ext cx="1011586" cy="424336"/>
              <a:chOff x="757834" y="3632502"/>
              <a:chExt cx="1011586" cy="424336"/>
            </a:xfrm>
          </p:grpSpPr>
          <p:sp>
            <p:nvSpPr>
              <p:cNvPr id="218" name="Rectangle 35">
                <a:extLst>
                  <a:ext uri="{FF2B5EF4-FFF2-40B4-BE49-F238E27FC236}">
                    <a16:creationId xmlns:a16="http://schemas.microsoft.com/office/drawing/2014/main" id="{9E7553E4-00CC-6A91-C333-20061DBFDCB4}"/>
                  </a:ext>
                </a:extLst>
              </p:cNvPr>
              <p:cNvSpPr/>
              <p:nvPr/>
            </p:nvSpPr>
            <p:spPr>
              <a:xfrm>
                <a:off x="757834" y="3632502"/>
                <a:ext cx="1008774" cy="423953"/>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2  </a:t>
                </a:r>
              </a:p>
            </p:txBody>
          </p:sp>
          <p:pic>
            <p:nvPicPr>
              <p:cNvPr id="219" name="Picture 129">
                <a:extLst>
                  <a:ext uri="{FF2B5EF4-FFF2-40B4-BE49-F238E27FC236}">
                    <a16:creationId xmlns:a16="http://schemas.microsoft.com/office/drawing/2014/main" id="{5F98D081-149C-F983-B29E-11F5D4316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667" y="3906568"/>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220" name="Groep 219">
              <a:extLst>
                <a:ext uri="{FF2B5EF4-FFF2-40B4-BE49-F238E27FC236}">
                  <a16:creationId xmlns:a16="http://schemas.microsoft.com/office/drawing/2014/main" id="{B0C30081-4443-6D39-9529-895E4B486641}"/>
                </a:ext>
              </a:extLst>
            </p:cNvPr>
            <p:cNvGrpSpPr/>
            <p:nvPr/>
          </p:nvGrpSpPr>
          <p:grpSpPr>
            <a:xfrm>
              <a:off x="9299024" y="2936247"/>
              <a:ext cx="1008774" cy="403336"/>
              <a:chOff x="1458197" y="2851751"/>
              <a:chExt cx="1008774" cy="403336"/>
            </a:xfrm>
          </p:grpSpPr>
          <p:sp>
            <p:nvSpPr>
              <p:cNvPr id="221" name="Rectangle 35">
                <a:extLst>
                  <a:ext uri="{FF2B5EF4-FFF2-40B4-BE49-F238E27FC236}">
                    <a16:creationId xmlns:a16="http://schemas.microsoft.com/office/drawing/2014/main" id="{1A9BF7B1-69EC-1AE5-8BAA-BAD3B98F947B}"/>
                  </a:ext>
                </a:extLst>
              </p:cNvPr>
              <p:cNvSpPr/>
              <p:nvPr/>
            </p:nvSpPr>
            <p:spPr>
              <a:xfrm>
                <a:off x="1458197" y="2851751"/>
                <a:ext cx="1008774" cy="400167"/>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1  </a:t>
                </a:r>
              </a:p>
            </p:txBody>
          </p:sp>
          <p:pic>
            <p:nvPicPr>
              <p:cNvPr id="222" name="Picture 130">
                <a:extLst>
                  <a:ext uri="{FF2B5EF4-FFF2-40B4-BE49-F238E27FC236}">
                    <a16:creationId xmlns:a16="http://schemas.microsoft.com/office/drawing/2014/main" id="{F553B4E5-379C-2911-C8AD-E5A1297E3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067" y="3104817"/>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223" name="Groep 222">
              <a:extLst>
                <a:ext uri="{FF2B5EF4-FFF2-40B4-BE49-F238E27FC236}">
                  <a16:creationId xmlns:a16="http://schemas.microsoft.com/office/drawing/2014/main" id="{C745D945-420F-F002-3C1E-E0FA0F1BD930}"/>
                </a:ext>
              </a:extLst>
            </p:cNvPr>
            <p:cNvGrpSpPr/>
            <p:nvPr/>
          </p:nvGrpSpPr>
          <p:grpSpPr>
            <a:xfrm>
              <a:off x="9907651" y="3527825"/>
              <a:ext cx="1008774" cy="418350"/>
              <a:chOff x="2151517" y="3627020"/>
              <a:chExt cx="1008774" cy="418350"/>
            </a:xfrm>
          </p:grpSpPr>
          <p:sp>
            <p:nvSpPr>
              <p:cNvPr id="224" name="Rectangle 35">
                <a:extLst>
                  <a:ext uri="{FF2B5EF4-FFF2-40B4-BE49-F238E27FC236}">
                    <a16:creationId xmlns:a16="http://schemas.microsoft.com/office/drawing/2014/main" id="{7B79E6C4-C37B-6835-8BA4-B814A1C678EC}"/>
                  </a:ext>
                </a:extLst>
              </p:cNvPr>
              <p:cNvSpPr/>
              <p:nvPr/>
            </p:nvSpPr>
            <p:spPr>
              <a:xfrm>
                <a:off x="2151517" y="3627020"/>
                <a:ext cx="1008774" cy="417741"/>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3  </a:t>
                </a:r>
              </a:p>
            </p:txBody>
          </p:sp>
          <p:pic>
            <p:nvPicPr>
              <p:cNvPr id="225" name="Picture 131">
                <a:extLst>
                  <a:ext uri="{FF2B5EF4-FFF2-40B4-BE49-F238E27FC236}">
                    <a16:creationId xmlns:a16="http://schemas.microsoft.com/office/drawing/2014/main" id="{CAD6BBB6-7302-F285-ECAB-46DC41255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617" y="3895100"/>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226" name="Connector: Elbow 24">
              <a:extLst>
                <a:ext uri="{FF2B5EF4-FFF2-40B4-BE49-F238E27FC236}">
                  <a16:creationId xmlns:a16="http://schemas.microsoft.com/office/drawing/2014/main" id="{32342B84-DF56-A54B-A5C6-D839E705C257}"/>
                </a:ext>
              </a:extLst>
            </p:cNvPr>
            <p:cNvCxnSpPr>
              <a:cxnSpLocks/>
              <a:stCxn id="229" idx="2"/>
              <a:endCxn id="221" idx="0"/>
            </p:cNvCxnSpPr>
            <p:nvPr/>
          </p:nvCxnSpPr>
          <p:spPr>
            <a:xfrm>
              <a:off x="9803411" y="2791045"/>
              <a:ext cx="0" cy="145202"/>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7" name="Connector: Elbow 26">
              <a:extLst>
                <a:ext uri="{FF2B5EF4-FFF2-40B4-BE49-F238E27FC236}">
                  <a16:creationId xmlns:a16="http://schemas.microsoft.com/office/drawing/2014/main" id="{6B93C852-ED13-2CC0-EAFB-D4FF7D41E744}"/>
                </a:ext>
              </a:extLst>
            </p:cNvPr>
            <p:cNvCxnSpPr>
              <a:cxnSpLocks/>
              <a:stCxn id="221" idx="2"/>
              <a:endCxn id="224" idx="0"/>
            </p:cNvCxnSpPr>
            <p:nvPr/>
          </p:nvCxnSpPr>
          <p:spPr>
            <a:xfrm rot="16200000" flipH="1">
              <a:off x="10012019" y="3127805"/>
              <a:ext cx="191411" cy="608627"/>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1" name="Groep 440">
              <a:extLst>
                <a:ext uri="{FF2B5EF4-FFF2-40B4-BE49-F238E27FC236}">
                  <a16:creationId xmlns:a16="http://schemas.microsoft.com/office/drawing/2014/main" id="{4D022117-3206-B9C2-ABC7-7A8356BD0F9B}"/>
                </a:ext>
              </a:extLst>
            </p:cNvPr>
            <p:cNvGrpSpPr/>
            <p:nvPr/>
          </p:nvGrpSpPr>
          <p:grpSpPr>
            <a:xfrm>
              <a:off x="9324935" y="4082064"/>
              <a:ext cx="1010679" cy="410191"/>
              <a:chOff x="9051362" y="3927317"/>
              <a:chExt cx="1010679" cy="410191"/>
            </a:xfrm>
          </p:grpSpPr>
          <p:sp>
            <p:nvSpPr>
              <p:cNvPr id="215" name="Rectangle 35">
                <a:extLst>
                  <a:ext uri="{FF2B5EF4-FFF2-40B4-BE49-F238E27FC236}">
                    <a16:creationId xmlns:a16="http://schemas.microsoft.com/office/drawing/2014/main" id="{7E02F863-5A36-C34D-5F8F-388113E5535E}"/>
                  </a:ext>
                </a:extLst>
              </p:cNvPr>
              <p:cNvSpPr/>
              <p:nvPr/>
            </p:nvSpPr>
            <p:spPr>
              <a:xfrm>
                <a:off x="9051362" y="3927317"/>
                <a:ext cx="1008774" cy="406400"/>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3</a:t>
                </a:r>
              </a:p>
            </p:txBody>
          </p:sp>
          <p:pic>
            <p:nvPicPr>
              <p:cNvPr id="228" name="Picture 6">
                <a:extLst>
                  <a:ext uri="{FF2B5EF4-FFF2-40B4-BE49-F238E27FC236}">
                    <a16:creationId xmlns:a16="http://schemas.microsoft.com/office/drawing/2014/main" id="{C1F71F6F-472E-C69E-8BD8-9A852BB34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146" y="4178432"/>
                <a:ext cx="223895" cy="159076"/>
              </a:xfrm>
              <a:prstGeom prst="rect">
                <a:avLst/>
              </a:prstGeom>
              <a:noFill/>
              <a:extLst>
                <a:ext uri="{909E8E84-426E-40DD-AFC4-6F175D3DCCD1}">
                  <a14:hiddenFill xmlns:a14="http://schemas.microsoft.com/office/drawing/2010/main">
                    <a:solidFill>
                      <a:srgbClr val="FFFFFF"/>
                    </a:solidFill>
                  </a14:hiddenFill>
                </a:ext>
              </a:extLst>
            </p:spPr>
          </p:pic>
        </p:grpSp>
        <p:sp>
          <p:nvSpPr>
            <p:cNvPr id="229" name="Rectangle 35">
              <a:extLst>
                <a:ext uri="{FF2B5EF4-FFF2-40B4-BE49-F238E27FC236}">
                  <a16:creationId xmlns:a16="http://schemas.microsoft.com/office/drawing/2014/main" id="{4600C71B-9183-C8F8-AB7E-B5C8DACF4F94}"/>
                </a:ext>
              </a:extLst>
            </p:cNvPr>
            <p:cNvSpPr/>
            <p:nvPr/>
          </p:nvSpPr>
          <p:spPr>
            <a:xfrm>
              <a:off x="9303174" y="2350688"/>
              <a:ext cx="1000473"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err="1">
                  <a:solidFill>
                    <a:schemeClr val="bg1"/>
                  </a:solidFill>
                </a:rPr>
                <a:t>LuxCo</a:t>
              </a:r>
              <a:r>
                <a:rPr lang="en-US" sz="1100" b="1" dirty="0">
                  <a:solidFill>
                    <a:schemeClr val="bg1"/>
                  </a:solidFill>
                </a:rPr>
                <a:t> 1 </a:t>
              </a:r>
            </a:p>
            <a:p>
              <a:pPr algn="ctr"/>
              <a:endParaRPr lang="en-US" sz="1100" b="1" dirty="0">
                <a:solidFill>
                  <a:schemeClr val="bg1"/>
                </a:solidFill>
              </a:endParaRPr>
            </a:p>
          </p:txBody>
        </p:sp>
        <p:pic>
          <p:nvPicPr>
            <p:cNvPr id="230" name="Picture 6">
              <a:extLst>
                <a:ext uri="{FF2B5EF4-FFF2-40B4-BE49-F238E27FC236}">
                  <a16:creationId xmlns:a16="http://schemas.microsoft.com/office/drawing/2014/main" id="{D2CD91F1-730E-5179-7968-0303AD8BC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7331" y="2631969"/>
              <a:ext cx="221776" cy="159076"/>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35">
              <a:extLst>
                <a:ext uri="{FF2B5EF4-FFF2-40B4-BE49-F238E27FC236}">
                  <a16:creationId xmlns:a16="http://schemas.microsoft.com/office/drawing/2014/main" id="{460BAF04-CB43-D931-03AD-DFA8C93D4794}"/>
                </a:ext>
              </a:extLst>
            </p:cNvPr>
            <p:cNvSpPr/>
            <p:nvPr/>
          </p:nvSpPr>
          <p:spPr>
            <a:xfrm>
              <a:off x="11039340" y="2924376"/>
              <a:ext cx="1008774" cy="444694"/>
            </a:xfrm>
            <a:prstGeom prst="rect">
              <a:avLst/>
            </a:prstGeom>
            <a:solidFill>
              <a:srgbClr val="C00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2  </a:t>
              </a:r>
            </a:p>
          </p:txBody>
        </p:sp>
        <p:pic>
          <p:nvPicPr>
            <p:cNvPr id="232" name="Picture 6">
              <a:extLst>
                <a:ext uri="{FF2B5EF4-FFF2-40B4-BE49-F238E27FC236}">
                  <a16:creationId xmlns:a16="http://schemas.microsoft.com/office/drawing/2014/main" id="{80D22A06-E8C2-A639-1B81-815BA726B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8406" y="3210996"/>
              <a:ext cx="223895" cy="159076"/>
            </a:xfrm>
            <a:prstGeom prst="rect">
              <a:avLst/>
            </a:prstGeom>
            <a:noFill/>
            <a:extLst>
              <a:ext uri="{909E8E84-426E-40DD-AFC4-6F175D3DCCD1}">
                <a14:hiddenFill xmlns:a14="http://schemas.microsoft.com/office/drawing/2010/main">
                  <a:solidFill>
                    <a:srgbClr val="FFFFFF"/>
                  </a:solidFill>
                </a14:hiddenFill>
              </a:ext>
            </a:extLst>
          </p:spPr>
        </p:pic>
        <p:cxnSp>
          <p:nvCxnSpPr>
            <p:cNvPr id="233" name="Connector: Elbow 24">
              <a:extLst>
                <a:ext uri="{FF2B5EF4-FFF2-40B4-BE49-F238E27FC236}">
                  <a16:creationId xmlns:a16="http://schemas.microsoft.com/office/drawing/2014/main" id="{881DD2A9-689E-085B-BC5F-096942D630DA}"/>
                </a:ext>
              </a:extLst>
            </p:cNvPr>
            <p:cNvCxnSpPr>
              <a:cxnSpLocks/>
              <a:stCxn id="229" idx="2"/>
              <a:endCxn id="231" idx="0"/>
            </p:cNvCxnSpPr>
            <p:nvPr/>
          </p:nvCxnSpPr>
          <p:spPr>
            <a:xfrm rot="16200000" flipH="1">
              <a:off x="10606904" y="1987552"/>
              <a:ext cx="133331" cy="1740316"/>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4" name="Connector: Elbow 24">
              <a:extLst>
                <a:ext uri="{FF2B5EF4-FFF2-40B4-BE49-F238E27FC236}">
                  <a16:creationId xmlns:a16="http://schemas.microsoft.com/office/drawing/2014/main" id="{D48E977F-310B-739B-D9FC-4397E5A04FEB}"/>
                </a:ext>
              </a:extLst>
            </p:cNvPr>
            <p:cNvCxnSpPr>
              <a:cxnSpLocks/>
              <a:stCxn id="231" idx="2"/>
              <a:endCxn id="236" idx="0"/>
            </p:cNvCxnSpPr>
            <p:nvPr/>
          </p:nvCxnSpPr>
          <p:spPr>
            <a:xfrm>
              <a:off x="11543727" y="3369070"/>
              <a:ext cx="0" cy="373147"/>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8" name="Connector: Elbow 26">
              <a:extLst>
                <a:ext uri="{FF2B5EF4-FFF2-40B4-BE49-F238E27FC236}">
                  <a16:creationId xmlns:a16="http://schemas.microsoft.com/office/drawing/2014/main" id="{ED48380C-2D05-F4AD-7BF0-1AC5B0C0ECA8}"/>
                </a:ext>
              </a:extLst>
            </p:cNvPr>
            <p:cNvCxnSpPr>
              <a:cxnSpLocks/>
              <a:stCxn id="218" idx="2"/>
              <a:endCxn id="215" idx="0"/>
            </p:cNvCxnSpPr>
            <p:nvPr/>
          </p:nvCxnSpPr>
          <p:spPr>
            <a:xfrm rot="16200000" flipH="1">
              <a:off x="9450017" y="3702758"/>
              <a:ext cx="146637" cy="611974"/>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9" name="Connector: Elbow 26">
              <a:extLst>
                <a:ext uri="{FF2B5EF4-FFF2-40B4-BE49-F238E27FC236}">
                  <a16:creationId xmlns:a16="http://schemas.microsoft.com/office/drawing/2014/main" id="{D32A309E-E4C9-05BE-C1AF-85A0D86AB17A}"/>
                </a:ext>
              </a:extLst>
            </p:cNvPr>
            <p:cNvCxnSpPr>
              <a:cxnSpLocks/>
              <a:stCxn id="215" idx="0"/>
              <a:endCxn id="224" idx="2"/>
            </p:cNvCxnSpPr>
            <p:nvPr/>
          </p:nvCxnSpPr>
          <p:spPr>
            <a:xfrm rot="5400000" flipH="1" flipV="1">
              <a:off x="10052431" y="3722457"/>
              <a:ext cx="136498" cy="582716"/>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0" name="Rectangle 35">
              <a:extLst>
                <a:ext uri="{FF2B5EF4-FFF2-40B4-BE49-F238E27FC236}">
                  <a16:creationId xmlns:a16="http://schemas.microsoft.com/office/drawing/2014/main" id="{6C9251FA-CBC5-C141-64CD-5ACC152C54CC}"/>
                </a:ext>
              </a:extLst>
            </p:cNvPr>
            <p:cNvSpPr/>
            <p:nvPr/>
          </p:nvSpPr>
          <p:spPr>
            <a:xfrm>
              <a:off x="9324935" y="4576245"/>
              <a:ext cx="1008774" cy="405029"/>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FinCo</a:t>
              </a:r>
              <a:endParaRPr lang="en-US" sz="1400" b="1" dirty="0">
                <a:solidFill>
                  <a:schemeClr val="bg1"/>
                </a:solidFill>
              </a:endParaRPr>
            </a:p>
          </p:txBody>
        </p:sp>
        <p:cxnSp>
          <p:nvCxnSpPr>
            <p:cNvPr id="241" name="Connector: Elbow 24">
              <a:extLst>
                <a:ext uri="{FF2B5EF4-FFF2-40B4-BE49-F238E27FC236}">
                  <a16:creationId xmlns:a16="http://schemas.microsoft.com/office/drawing/2014/main" id="{03B7555D-1CAB-715F-7FA0-D881AEECB3EF}"/>
                </a:ext>
              </a:extLst>
            </p:cNvPr>
            <p:cNvCxnSpPr>
              <a:cxnSpLocks/>
              <a:stCxn id="215" idx="2"/>
              <a:endCxn id="240" idx="0"/>
            </p:cNvCxnSpPr>
            <p:nvPr/>
          </p:nvCxnSpPr>
          <p:spPr>
            <a:xfrm>
              <a:off x="9829322" y="4488464"/>
              <a:ext cx="0" cy="87781"/>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242" name="Picture 131">
              <a:extLst>
                <a:ext uri="{FF2B5EF4-FFF2-40B4-BE49-F238E27FC236}">
                  <a16:creationId xmlns:a16="http://schemas.microsoft.com/office/drawing/2014/main" id="{653EB9B1-115B-DA0F-F467-19DD2FD64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4446" y="4833800"/>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cxnSp>
          <p:nvCxnSpPr>
            <p:cNvPr id="243" name="Connector: Elbow 24">
              <a:extLst>
                <a:ext uri="{FF2B5EF4-FFF2-40B4-BE49-F238E27FC236}">
                  <a16:creationId xmlns:a16="http://schemas.microsoft.com/office/drawing/2014/main" id="{67DEF8AE-0CBD-2682-EDFF-63E531EF7CE6}"/>
                </a:ext>
              </a:extLst>
            </p:cNvPr>
            <p:cNvCxnSpPr>
              <a:cxnSpLocks/>
              <a:stCxn id="407" idx="2"/>
              <a:endCxn id="229" idx="0"/>
            </p:cNvCxnSpPr>
            <p:nvPr/>
          </p:nvCxnSpPr>
          <p:spPr>
            <a:xfrm>
              <a:off x="9800660" y="2210150"/>
              <a:ext cx="2751" cy="140538"/>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4" name="Rechte verbindingslijn met pijl 115">
              <a:extLst>
                <a:ext uri="{FF2B5EF4-FFF2-40B4-BE49-F238E27FC236}">
                  <a16:creationId xmlns:a16="http://schemas.microsoft.com/office/drawing/2014/main" id="{DBC52D11-329F-604B-7F4E-6B8888355855}"/>
                </a:ext>
              </a:extLst>
            </p:cNvPr>
            <p:cNvCxnSpPr>
              <a:cxnSpLocks/>
              <a:stCxn id="224" idx="2"/>
              <a:endCxn id="236" idx="2"/>
            </p:cNvCxnSpPr>
            <p:nvPr/>
          </p:nvCxnSpPr>
          <p:spPr>
            <a:xfrm rot="16200000" flipH="1">
              <a:off x="10848724" y="3508879"/>
              <a:ext cx="258317" cy="1131689"/>
            </a:xfrm>
            <a:prstGeom prst="curvedConnector3">
              <a:avLst>
                <a:gd name="adj1" fmla="val 12581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5" name="TextBox 1044">
              <a:extLst>
                <a:ext uri="{FF2B5EF4-FFF2-40B4-BE49-F238E27FC236}">
                  <a16:creationId xmlns:a16="http://schemas.microsoft.com/office/drawing/2014/main" id="{04B20F85-B60D-B087-675F-79A7E9741B54}"/>
                </a:ext>
              </a:extLst>
            </p:cNvPr>
            <p:cNvSpPr txBox="1"/>
            <p:nvPr/>
          </p:nvSpPr>
          <p:spPr>
            <a:xfrm>
              <a:off x="10924703" y="4241774"/>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
          <p:nvSpPr>
            <p:cNvPr id="249" name="TextBox 1044">
              <a:extLst>
                <a:ext uri="{FF2B5EF4-FFF2-40B4-BE49-F238E27FC236}">
                  <a16:creationId xmlns:a16="http://schemas.microsoft.com/office/drawing/2014/main" id="{4C4CF206-B8CD-CFBA-D316-9E8AE31B7562}"/>
                </a:ext>
              </a:extLst>
            </p:cNvPr>
            <p:cNvSpPr txBox="1"/>
            <p:nvPr/>
          </p:nvSpPr>
          <p:spPr>
            <a:xfrm>
              <a:off x="10329668" y="2946760"/>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
          <p:nvSpPr>
            <p:cNvPr id="254" name="Rectangle 35">
              <a:extLst>
                <a:ext uri="{FF2B5EF4-FFF2-40B4-BE49-F238E27FC236}">
                  <a16:creationId xmlns:a16="http://schemas.microsoft.com/office/drawing/2014/main" id="{833265CB-11A3-1246-8829-431FF3921D36}"/>
                </a:ext>
              </a:extLst>
            </p:cNvPr>
            <p:cNvSpPr/>
            <p:nvPr/>
          </p:nvSpPr>
          <p:spPr>
            <a:xfrm>
              <a:off x="9326741" y="5075317"/>
              <a:ext cx="1008774" cy="379231"/>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4</a:t>
              </a:r>
            </a:p>
          </p:txBody>
        </p:sp>
        <p:pic>
          <p:nvPicPr>
            <p:cNvPr id="255" name="Picture 6">
              <a:extLst>
                <a:ext uri="{FF2B5EF4-FFF2-40B4-BE49-F238E27FC236}">
                  <a16:creationId xmlns:a16="http://schemas.microsoft.com/office/drawing/2014/main" id="{05EF5EE3-8619-8763-0389-5728A48F0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3496" y="5292399"/>
              <a:ext cx="223895" cy="159076"/>
            </a:xfrm>
            <a:prstGeom prst="rect">
              <a:avLst/>
            </a:prstGeom>
            <a:noFill/>
            <a:extLst>
              <a:ext uri="{909E8E84-426E-40DD-AFC4-6F175D3DCCD1}">
                <a14:hiddenFill xmlns:a14="http://schemas.microsoft.com/office/drawing/2010/main">
                  <a:solidFill>
                    <a:srgbClr val="FFFFFF"/>
                  </a:solidFill>
                </a14:hiddenFill>
              </a:ext>
            </a:extLst>
          </p:spPr>
        </p:pic>
        <p:cxnSp>
          <p:nvCxnSpPr>
            <p:cNvPr id="256" name="Connector: Elbow 24">
              <a:extLst>
                <a:ext uri="{FF2B5EF4-FFF2-40B4-BE49-F238E27FC236}">
                  <a16:creationId xmlns:a16="http://schemas.microsoft.com/office/drawing/2014/main" id="{A6578F41-0834-E290-BCF5-4BA0CEEC8F62}"/>
                </a:ext>
              </a:extLst>
            </p:cNvPr>
            <p:cNvCxnSpPr>
              <a:cxnSpLocks/>
              <a:stCxn id="240" idx="2"/>
              <a:endCxn id="254" idx="0"/>
            </p:cNvCxnSpPr>
            <p:nvPr/>
          </p:nvCxnSpPr>
          <p:spPr>
            <a:xfrm>
              <a:off x="9829322" y="4981274"/>
              <a:ext cx="1806" cy="94043"/>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Rechte verbindingslijn met pijl 115">
              <a:extLst>
                <a:ext uri="{FF2B5EF4-FFF2-40B4-BE49-F238E27FC236}">
                  <a16:creationId xmlns:a16="http://schemas.microsoft.com/office/drawing/2014/main" id="{B05FD908-67A2-B87C-7A43-0B4C027D8E93}"/>
                </a:ext>
              </a:extLst>
            </p:cNvPr>
            <p:cNvCxnSpPr>
              <a:cxnSpLocks/>
            </p:cNvCxnSpPr>
            <p:nvPr/>
          </p:nvCxnSpPr>
          <p:spPr>
            <a:xfrm>
              <a:off x="10289313" y="3192006"/>
              <a:ext cx="954745" cy="554097"/>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Connector: Elbow 24">
              <a:extLst>
                <a:ext uri="{FF2B5EF4-FFF2-40B4-BE49-F238E27FC236}">
                  <a16:creationId xmlns:a16="http://schemas.microsoft.com/office/drawing/2014/main" id="{F77632DC-4375-DCB7-2DA9-91F494EF234A}"/>
                </a:ext>
              </a:extLst>
            </p:cNvPr>
            <p:cNvCxnSpPr>
              <a:cxnSpLocks/>
              <a:stCxn id="231" idx="0"/>
              <a:endCxn id="254" idx="3"/>
            </p:cNvCxnSpPr>
            <p:nvPr/>
          </p:nvCxnSpPr>
          <p:spPr>
            <a:xfrm rot="16200000" flipH="1" flipV="1">
              <a:off x="9769342" y="3490548"/>
              <a:ext cx="2340557" cy="1208212"/>
            </a:xfrm>
            <a:prstGeom prst="bentConnector4">
              <a:avLst>
                <a:gd name="adj1" fmla="val -2849"/>
                <a:gd name="adj2" fmla="val 4722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88" name="Groep 387">
              <a:extLst>
                <a:ext uri="{FF2B5EF4-FFF2-40B4-BE49-F238E27FC236}">
                  <a16:creationId xmlns:a16="http://schemas.microsoft.com/office/drawing/2014/main" id="{B4BB0F07-8066-357E-2F44-FEA9C718B875}"/>
                </a:ext>
              </a:extLst>
            </p:cNvPr>
            <p:cNvGrpSpPr/>
            <p:nvPr/>
          </p:nvGrpSpPr>
          <p:grpSpPr>
            <a:xfrm>
              <a:off x="11039340" y="3742217"/>
              <a:ext cx="1008774" cy="461666"/>
              <a:chOff x="10765767" y="3587470"/>
              <a:chExt cx="1008774" cy="461666"/>
            </a:xfrm>
          </p:grpSpPr>
          <p:sp>
            <p:nvSpPr>
              <p:cNvPr id="236" name="Rectangle 35">
                <a:extLst>
                  <a:ext uri="{FF2B5EF4-FFF2-40B4-BE49-F238E27FC236}">
                    <a16:creationId xmlns:a16="http://schemas.microsoft.com/office/drawing/2014/main" id="{8EA26814-F095-54FD-8822-1E8D8258AEB7}"/>
                  </a:ext>
                </a:extLst>
              </p:cNvPr>
              <p:cNvSpPr/>
              <p:nvPr/>
            </p:nvSpPr>
            <p:spPr>
              <a:xfrm>
                <a:off x="10765767" y="3587470"/>
                <a:ext cx="1008774" cy="461666"/>
              </a:xfrm>
              <a:prstGeom prst="rect">
                <a:avLst/>
              </a:prstGeom>
              <a:solidFill>
                <a:srgbClr val="C00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SwissCo</a:t>
                </a:r>
                <a:r>
                  <a:rPr lang="en-US" sz="1400" b="1" dirty="0">
                    <a:solidFill>
                      <a:schemeClr val="bg1"/>
                    </a:solidFill>
                  </a:rPr>
                  <a:t>  </a:t>
                </a:r>
              </a:p>
            </p:txBody>
          </p:sp>
          <p:pic>
            <p:nvPicPr>
              <p:cNvPr id="384" name="Afbeelding 383">
                <a:extLst>
                  <a:ext uri="{FF2B5EF4-FFF2-40B4-BE49-F238E27FC236}">
                    <a16:creationId xmlns:a16="http://schemas.microsoft.com/office/drawing/2014/main" id="{67CC4A93-7346-F2F4-1738-7B0A7FB951F0}"/>
                  </a:ext>
                </a:extLst>
              </p:cNvPr>
              <p:cNvPicPr>
                <a:picLocks noChangeAspect="1"/>
              </p:cNvPicPr>
              <p:nvPr/>
            </p:nvPicPr>
            <p:blipFill rotWithShape="1">
              <a:blip r:embed="rId5">
                <a:extLst>
                  <a:ext uri="{28A0092B-C50C-407E-A947-70E740481C1C}">
                    <a14:useLocalDpi xmlns:a14="http://schemas.microsoft.com/office/drawing/2010/main" val="0"/>
                  </a:ext>
                </a:extLst>
              </a:blip>
              <a:srcRect l="29947" t="9789" r="30063" b="10127"/>
              <a:stretch/>
            </p:blipFill>
            <p:spPr>
              <a:xfrm>
                <a:off x="11572982" y="3850791"/>
                <a:ext cx="196293" cy="196553"/>
              </a:xfrm>
              <a:prstGeom prst="rect">
                <a:avLst/>
              </a:prstGeom>
              <a:solidFill>
                <a:srgbClr val="C00000"/>
              </a:solidFill>
            </p:spPr>
          </p:pic>
        </p:grpSp>
        <p:grpSp>
          <p:nvGrpSpPr>
            <p:cNvPr id="406" name="Groep 405">
              <a:extLst>
                <a:ext uri="{FF2B5EF4-FFF2-40B4-BE49-F238E27FC236}">
                  <a16:creationId xmlns:a16="http://schemas.microsoft.com/office/drawing/2014/main" id="{059982B9-41F3-4D37-B47E-D0F83B3023AF}"/>
                </a:ext>
              </a:extLst>
            </p:cNvPr>
            <p:cNvGrpSpPr/>
            <p:nvPr/>
          </p:nvGrpSpPr>
          <p:grpSpPr>
            <a:xfrm>
              <a:off x="9304009" y="1762000"/>
              <a:ext cx="1001993" cy="498476"/>
              <a:chOff x="-908985" y="1541670"/>
              <a:chExt cx="1016172" cy="498476"/>
            </a:xfrm>
            <a:solidFill>
              <a:schemeClr val="bg1">
                <a:lumMod val="50000"/>
              </a:schemeClr>
            </a:solidFill>
          </p:grpSpPr>
          <p:sp>
            <p:nvSpPr>
              <p:cNvPr id="407" name="Rectangle 35">
                <a:extLst>
                  <a:ext uri="{FF2B5EF4-FFF2-40B4-BE49-F238E27FC236}">
                    <a16:creationId xmlns:a16="http://schemas.microsoft.com/office/drawing/2014/main" id="{B9AB09E1-B89B-49C8-9A92-9ED1B5D09619}"/>
                  </a:ext>
                </a:extLst>
              </p:cNvPr>
              <p:cNvSpPr/>
              <p:nvPr/>
            </p:nvSpPr>
            <p:spPr>
              <a:xfrm>
                <a:off x="-908985" y="1541670"/>
                <a:ext cx="1007358" cy="448150"/>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200" b="1" dirty="0" err="1">
                    <a:solidFill>
                      <a:schemeClr val="bg1"/>
                    </a:solidFill>
                  </a:rPr>
                  <a:t>NedCo</a:t>
                </a:r>
                <a:endParaRPr lang="en-US" sz="1400" b="1" dirty="0">
                  <a:solidFill>
                    <a:schemeClr val="bg1"/>
                  </a:solidFill>
                </a:endParaRPr>
              </a:p>
            </p:txBody>
          </p:sp>
          <p:pic>
            <p:nvPicPr>
              <p:cNvPr id="408" name="Picture 59">
                <a:extLst>
                  <a:ext uri="{FF2B5EF4-FFF2-40B4-BE49-F238E27FC236}">
                    <a16:creationId xmlns:a16="http://schemas.microsoft.com/office/drawing/2014/main" id="{EE95B93C-E6B9-5EB9-65C3-5F60B7999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66" y="1791166"/>
                <a:ext cx="233753" cy="248980"/>
              </a:xfrm>
              <a:prstGeom prst="rect">
                <a:avLst/>
              </a:prstGeom>
              <a:noFill/>
            </p:spPr>
          </p:pic>
        </p:grpSp>
        <p:cxnSp>
          <p:nvCxnSpPr>
            <p:cNvPr id="277" name="Rechte verbindingslijn met pijl 115">
              <a:extLst>
                <a:ext uri="{FF2B5EF4-FFF2-40B4-BE49-F238E27FC236}">
                  <a16:creationId xmlns:a16="http://schemas.microsoft.com/office/drawing/2014/main" id="{90D54D81-65AC-1EC5-C21F-F29488780B72}"/>
                </a:ext>
              </a:extLst>
            </p:cNvPr>
            <p:cNvCxnSpPr>
              <a:cxnSpLocks/>
              <a:stCxn id="219" idx="2"/>
              <a:endCxn id="236" idx="2"/>
            </p:cNvCxnSpPr>
            <p:nvPr/>
          </p:nvCxnSpPr>
          <p:spPr>
            <a:xfrm rot="16200000" flipH="1">
              <a:off x="10441663" y="3101818"/>
              <a:ext cx="268073" cy="1936056"/>
            </a:xfrm>
            <a:prstGeom prst="curvedConnector3">
              <a:avLst>
                <a:gd name="adj1" fmla="val 128425"/>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2" name="Groep 521">
            <a:extLst>
              <a:ext uri="{FF2B5EF4-FFF2-40B4-BE49-F238E27FC236}">
                <a16:creationId xmlns:a16="http://schemas.microsoft.com/office/drawing/2014/main" id="{8D325948-8942-F1FE-10D3-ED18C3AEAE50}"/>
              </a:ext>
            </a:extLst>
          </p:cNvPr>
          <p:cNvGrpSpPr/>
          <p:nvPr/>
        </p:nvGrpSpPr>
        <p:grpSpPr>
          <a:xfrm>
            <a:off x="2462166" y="1941824"/>
            <a:ext cx="3590492" cy="3242344"/>
            <a:chOff x="2814591" y="1941824"/>
            <a:chExt cx="3590492" cy="3242344"/>
          </a:xfrm>
        </p:grpSpPr>
        <p:sp>
          <p:nvSpPr>
            <p:cNvPr id="212" name="TextBox 1044">
              <a:extLst>
                <a:ext uri="{FF2B5EF4-FFF2-40B4-BE49-F238E27FC236}">
                  <a16:creationId xmlns:a16="http://schemas.microsoft.com/office/drawing/2014/main" id="{B89573C3-0D1C-C742-9218-918FF63D2B09}"/>
                </a:ext>
              </a:extLst>
            </p:cNvPr>
            <p:cNvSpPr txBox="1"/>
            <p:nvPr/>
          </p:nvSpPr>
          <p:spPr>
            <a:xfrm>
              <a:off x="2814591" y="4512978"/>
              <a:ext cx="882922" cy="276999"/>
            </a:xfrm>
            <a:prstGeom prst="rect">
              <a:avLst/>
            </a:prstGeom>
            <a:noFill/>
          </p:spPr>
          <p:txBody>
            <a:bodyPr wrap="square" rtlCol="0">
              <a:spAutoFit/>
            </a:bodyPr>
            <a:lstStyle/>
            <a:p>
              <a:r>
                <a:rPr lang="nl-BE" sz="1200" dirty="0">
                  <a:solidFill>
                    <a:schemeClr val="bg1"/>
                  </a:solidFill>
                </a:rPr>
                <a:t>interest </a:t>
              </a:r>
            </a:p>
          </p:txBody>
        </p:sp>
        <p:grpSp>
          <p:nvGrpSpPr>
            <p:cNvPr id="481" name="Groep 480">
              <a:extLst>
                <a:ext uri="{FF2B5EF4-FFF2-40B4-BE49-F238E27FC236}">
                  <a16:creationId xmlns:a16="http://schemas.microsoft.com/office/drawing/2014/main" id="{3EAE558E-E7B6-F5DC-BA1C-AF677B1CED3C}"/>
                </a:ext>
              </a:extLst>
            </p:cNvPr>
            <p:cNvGrpSpPr/>
            <p:nvPr/>
          </p:nvGrpSpPr>
          <p:grpSpPr>
            <a:xfrm>
              <a:off x="2885700" y="1941824"/>
              <a:ext cx="3519383" cy="3242344"/>
              <a:chOff x="4085850" y="1617974"/>
              <a:chExt cx="3519383" cy="3242344"/>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4657450" y="3899924"/>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cxnSp>
            <p:nvCxnSpPr>
              <p:cNvPr id="146" name="Connector: Elbow 26">
                <a:extLst>
                  <a:ext uri="{FF2B5EF4-FFF2-40B4-BE49-F238E27FC236}">
                    <a16:creationId xmlns:a16="http://schemas.microsoft.com/office/drawing/2014/main" id="{67BC5135-B4B7-2D15-1BE7-6335906B06BC}"/>
                  </a:ext>
                </a:extLst>
              </p:cNvPr>
              <p:cNvCxnSpPr>
                <a:cxnSpLocks/>
                <a:stCxn id="151" idx="2"/>
                <a:endCxn id="148" idx="0"/>
              </p:cNvCxnSpPr>
              <p:nvPr/>
            </p:nvCxnSpPr>
            <p:spPr>
              <a:xfrm rot="5400000">
                <a:off x="4964746" y="2970744"/>
                <a:ext cx="184459" cy="598737"/>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53" name="Groep 152">
                <a:extLst>
                  <a:ext uri="{FF2B5EF4-FFF2-40B4-BE49-F238E27FC236}">
                    <a16:creationId xmlns:a16="http://schemas.microsoft.com/office/drawing/2014/main" id="{61528408-19A8-D131-33D9-986D1772F1C0}"/>
                  </a:ext>
                </a:extLst>
              </p:cNvPr>
              <p:cNvGrpSpPr/>
              <p:nvPr/>
            </p:nvGrpSpPr>
            <p:grpSpPr>
              <a:xfrm>
                <a:off x="5453870" y="3362325"/>
                <a:ext cx="1008774" cy="429780"/>
                <a:chOff x="2151517" y="3627020"/>
                <a:chExt cx="1008774" cy="429780"/>
              </a:xfrm>
            </p:grpSpPr>
            <p:sp>
              <p:nvSpPr>
                <p:cNvPr id="154" name="Rectangle 35">
                  <a:extLst>
                    <a:ext uri="{FF2B5EF4-FFF2-40B4-BE49-F238E27FC236}">
                      <a16:creationId xmlns:a16="http://schemas.microsoft.com/office/drawing/2014/main" id="{A61BF41A-9789-D7F4-D4A1-F9CDACE56AAE}"/>
                    </a:ext>
                  </a:extLst>
                </p:cNvPr>
                <p:cNvSpPr/>
                <p:nvPr/>
              </p:nvSpPr>
              <p:spPr>
                <a:xfrm>
                  <a:off x="2151517" y="3627020"/>
                  <a:ext cx="1008774" cy="415795"/>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3  </a:t>
                  </a:r>
                </a:p>
              </p:txBody>
            </p:sp>
            <p:pic>
              <p:nvPicPr>
                <p:cNvPr id="155" name="Picture 131">
                  <a:extLst>
                    <a:ext uri="{FF2B5EF4-FFF2-40B4-BE49-F238E27FC236}">
                      <a16:creationId xmlns:a16="http://schemas.microsoft.com/office/drawing/2014/main" id="{15BC769B-832B-23B1-EAC1-5510D2917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617" y="3906530"/>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156" name="Connector: Elbow 24">
                <a:extLst>
                  <a:ext uri="{FF2B5EF4-FFF2-40B4-BE49-F238E27FC236}">
                    <a16:creationId xmlns:a16="http://schemas.microsoft.com/office/drawing/2014/main" id="{E255515A-1005-0593-9987-961A0EA27101}"/>
                  </a:ext>
                </a:extLst>
              </p:cNvPr>
              <p:cNvCxnSpPr>
                <a:cxnSpLocks/>
                <a:stCxn id="159" idx="2"/>
                <a:endCxn id="151" idx="0"/>
              </p:cNvCxnSpPr>
              <p:nvPr/>
            </p:nvCxnSpPr>
            <p:spPr>
              <a:xfrm>
                <a:off x="5356343" y="2647167"/>
                <a:ext cx="0" cy="134356"/>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7" name="Connector: Elbow 26">
                <a:extLst>
                  <a:ext uri="{FF2B5EF4-FFF2-40B4-BE49-F238E27FC236}">
                    <a16:creationId xmlns:a16="http://schemas.microsoft.com/office/drawing/2014/main" id="{011D8611-4177-EFB6-8128-1F253EE716D4}"/>
                  </a:ext>
                </a:extLst>
              </p:cNvPr>
              <p:cNvCxnSpPr>
                <a:cxnSpLocks/>
                <a:stCxn id="151" idx="2"/>
                <a:endCxn id="154" idx="0"/>
              </p:cNvCxnSpPr>
              <p:nvPr/>
            </p:nvCxnSpPr>
            <p:spPr>
              <a:xfrm rot="16200000" flipH="1">
                <a:off x="5565079" y="2969147"/>
                <a:ext cx="184442" cy="601914"/>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97" name="Groep 396">
                <a:extLst>
                  <a:ext uri="{FF2B5EF4-FFF2-40B4-BE49-F238E27FC236}">
                    <a16:creationId xmlns:a16="http://schemas.microsoft.com/office/drawing/2014/main" id="{1B1F8FC0-EEC2-1CBB-9A57-2A5002EA5F36}"/>
                  </a:ext>
                </a:extLst>
              </p:cNvPr>
              <p:cNvGrpSpPr/>
              <p:nvPr/>
            </p:nvGrpSpPr>
            <p:grpSpPr>
              <a:xfrm>
                <a:off x="4886115" y="3915885"/>
                <a:ext cx="1013861" cy="419085"/>
                <a:chOff x="4886115" y="4173060"/>
                <a:chExt cx="1013861" cy="419085"/>
              </a:xfrm>
            </p:grpSpPr>
            <p:sp>
              <p:nvSpPr>
                <p:cNvPr id="145" name="Rectangle 35">
                  <a:extLst>
                    <a:ext uri="{FF2B5EF4-FFF2-40B4-BE49-F238E27FC236}">
                      <a16:creationId xmlns:a16="http://schemas.microsoft.com/office/drawing/2014/main" id="{7B6E1FEA-3041-D128-CFA7-36A79AECC4C9}"/>
                    </a:ext>
                  </a:extLst>
                </p:cNvPr>
                <p:cNvSpPr/>
                <p:nvPr/>
              </p:nvSpPr>
              <p:spPr>
                <a:xfrm>
                  <a:off x="4886115" y="4173060"/>
                  <a:ext cx="1008774" cy="413741"/>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3</a:t>
                  </a:r>
                </a:p>
              </p:txBody>
            </p:sp>
            <p:pic>
              <p:nvPicPr>
                <p:cNvPr id="158" name="Picture 6">
                  <a:extLst>
                    <a:ext uri="{FF2B5EF4-FFF2-40B4-BE49-F238E27FC236}">
                      <a16:creationId xmlns:a16="http://schemas.microsoft.com/office/drawing/2014/main" id="{41AFECB6-8E57-3E22-84DB-7CA4356D8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081" y="4433069"/>
                  <a:ext cx="223895" cy="159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2" name="Groep 371">
                <a:extLst>
                  <a:ext uri="{FF2B5EF4-FFF2-40B4-BE49-F238E27FC236}">
                    <a16:creationId xmlns:a16="http://schemas.microsoft.com/office/drawing/2014/main" id="{9FF6214F-9CEF-55B2-6637-046312D57916}"/>
                  </a:ext>
                </a:extLst>
              </p:cNvPr>
              <p:cNvGrpSpPr/>
              <p:nvPr/>
            </p:nvGrpSpPr>
            <p:grpSpPr>
              <a:xfrm>
                <a:off x="4856106" y="2206810"/>
                <a:ext cx="1000473" cy="440357"/>
                <a:chOff x="4856106" y="2206810"/>
                <a:chExt cx="1000473" cy="440357"/>
              </a:xfrm>
            </p:grpSpPr>
            <p:sp>
              <p:nvSpPr>
                <p:cNvPr id="159" name="Rectangle 35">
                  <a:extLst>
                    <a:ext uri="{FF2B5EF4-FFF2-40B4-BE49-F238E27FC236}">
                      <a16:creationId xmlns:a16="http://schemas.microsoft.com/office/drawing/2014/main" id="{AE2DCA7B-57FB-00E8-5514-A830045174C3}"/>
                    </a:ext>
                  </a:extLst>
                </p:cNvPr>
                <p:cNvSpPr/>
                <p:nvPr/>
              </p:nvSpPr>
              <p:spPr>
                <a:xfrm>
                  <a:off x="4856106" y="2206810"/>
                  <a:ext cx="1000473"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err="1">
                      <a:solidFill>
                        <a:schemeClr val="bg1"/>
                      </a:solidFill>
                    </a:rPr>
                    <a:t>LuxCo</a:t>
                  </a:r>
                  <a:r>
                    <a:rPr lang="en-US" sz="1100" b="1" dirty="0">
                      <a:solidFill>
                        <a:schemeClr val="bg1"/>
                      </a:solidFill>
                    </a:rPr>
                    <a:t> 1 </a:t>
                  </a:r>
                </a:p>
                <a:p>
                  <a:pPr algn="ctr"/>
                  <a:endParaRPr lang="en-US" sz="1100" b="1" dirty="0">
                    <a:solidFill>
                      <a:schemeClr val="bg1"/>
                    </a:solidFill>
                  </a:endParaRPr>
                </a:p>
              </p:txBody>
            </p:sp>
            <p:pic>
              <p:nvPicPr>
                <p:cNvPr id="160" name="Picture 6">
                  <a:extLst>
                    <a:ext uri="{FF2B5EF4-FFF2-40B4-BE49-F238E27FC236}">
                      <a16:creationId xmlns:a16="http://schemas.microsoft.com/office/drawing/2014/main" id="{F33F233F-48D4-95C2-1140-61010142A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263" y="2488091"/>
                  <a:ext cx="221776" cy="159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1" name="Groep 370">
                <a:extLst>
                  <a:ext uri="{FF2B5EF4-FFF2-40B4-BE49-F238E27FC236}">
                    <a16:creationId xmlns:a16="http://schemas.microsoft.com/office/drawing/2014/main" id="{7EF0F6AF-B7F8-E177-6541-2C0B134EF774}"/>
                  </a:ext>
                </a:extLst>
              </p:cNvPr>
              <p:cNvGrpSpPr/>
              <p:nvPr/>
            </p:nvGrpSpPr>
            <p:grpSpPr>
              <a:xfrm>
                <a:off x="6592272" y="2781501"/>
                <a:ext cx="1012961" cy="445367"/>
                <a:chOff x="6592272" y="2781501"/>
                <a:chExt cx="1012961" cy="445367"/>
              </a:xfrm>
            </p:grpSpPr>
            <p:sp>
              <p:nvSpPr>
                <p:cNvPr id="161" name="Rectangle 35">
                  <a:extLst>
                    <a:ext uri="{FF2B5EF4-FFF2-40B4-BE49-F238E27FC236}">
                      <a16:creationId xmlns:a16="http://schemas.microsoft.com/office/drawing/2014/main" id="{A22A5B61-932D-E16E-9894-6756B7401B60}"/>
                    </a:ext>
                  </a:extLst>
                </p:cNvPr>
                <p:cNvSpPr/>
                <p:nvPr/>
              </p:nvSpPr>
              <p:spPr>
                <a:xfrm>
                  <a:off x="6592272" y="2781501"/>
                  <a:ext cx="1008774" cy="445367"/>
                </a:xfrm>
                <a:prstGeom prst="rect">
                  <a:avLst/>
                </a:prstGeom>
                <a:solidFill>
                  <a:srgbClr val="C00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2  </a:t>
                  </a:r>
                </a:p>
              </p:txBody>
            </p:sp>
            <p:pic>
              <p:nvPicPr>
                <p:cNvPr id="162" name="Picture 6">
                  <a:extLst>
                    <a:ext uri="{FF2B5EF4-FFF2-40B4-BE49-F238E27FC236}">
                      <a16:creationId xmlns:a16="http://schemas.microsoft.com/office/drawing/2014/main" id="{6D8B03A6-2B70-9767-C79B-6195DF5C5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338" y="3067118"/>
                  <a:ext cx="223895" cy="15907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3" name="Connector: Elbow 24">
                <a:extLst>
                  <a:ext uri="{FF2B5EF4-FFF2-40B4-BE49-F238E27FC236}">
                    <a16:creationId xmlns:a16="http://schemas.microsoft.com/office/drawing/2014/main" id="{6821E5DA-69A2-7D97-728F-5E0A9F41C173}"/>
                  </a:ext>
                </a:extLst>
              </p:cNvPr>
              <p:cNvCxnSpPr>
                <a:cxnSpLocks/>
                <a:stCxn id="159" idx="2"/>
                <a:endCxn id="161" idx="0"/>
              </p:cNvCxnSpPr>
              <p:nvPr/>
            </p:nvCxnSpPr>
            <p:spPr>
              <a:xfrm rot="16200000" flipH="1">
                <a:off x="6159334" y="1844176"/>
                <a:ext cx="134334" cy="1740316"/>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4" name="Connector: Elbow 24">
                <a:extLst>
                  <a:ext uri="{FF2B5EF4-FFF2-40B4-BE49-F238E27FC236}">
                    <a16:creationId xmlns:a16="http://schemas.microsoft.com/office/drawing/2014/main" id="{DC68B311-8960-AB6F-0075-A98E33E0447F}"/>
                  </a:ext>
                </a:extLst>
              </p:cNvPr>
              <p:cNvCxnSpPr>
                <a:cxnSpLocks/>
                <a:stCxn id="161" idx="2"/>
                <a:endCxn id="166" idx="0"/>
              </p:cNvCxnSpPr>
              <p:nvPr/>
            </p:nvCxnSpPr>
            <p:spPr>
              <a:xfrm>
                <a:off x="7096659" y="3226868"/>
                <a:ext cx="1929" cy="236212"/>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Connector: Elbow 26">
                <a:extLst>
                  <a:ext uri="{FF2B5EF4-FFF2-40B4-BE49-F238E27FC236}">
                    <a16:creationId xmlns:a16="http://schemas.microsoft.com/office/drawing/2014/main" id="{EC255708-70FB-FE0F-941D-05EEC60EA582}"/>
                  </a:ext>
                </a:extLst>
              </p:cNvPr>
              <p:cNvCxnSpPr>
                <a:cxnSpLocks/>
                <a:stCxn id="148" idx="2"/>
                <a:endCxn id="145" idx="0"/>
              </p:cNvCxnSpPr>
              <p:nvPr/>
            </p:nvCxnSpPr>
            <p:spPr>
              <a:xfrm rot="16200000" flipH="1">
                <a:off x="5004154" y="3529536"/>
                <a:ext cx="139801" cy="632896"/>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9" name="Connector: Elbow 26">
                <a:extLst>
                  <a:ext uri="{FF2B5EF4-FFF2-40B4-BE49-F238E27FC236}">
                    <a16:creationId xmlns:a16="http://schemas.microsoft.com/office/drawing/2014/main" id="{937D7804-22DD-BEFF-23E0-150B7E9846D0}"/>
                  </a:ext>
                </a:extLst>
              </p:cNvPr>
              <p:cNvCxnSpPr>
                <a:cxnSpLocks/>
                <a:stCxn id="145" idx="0"/>
                <a:endCxn id="154" idx="2"/>
              </p:cNvCxnSpPr>
              <p:nvPr/>
            </p:nvCxnSpPr>
            <p:spPr>
              <a:xfrm rot="5400000" flipH="1" flipV="1">
                <a:off x="5605497" y="3563126"/>
                <a:ext cx="137765" cy="567755"/>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1" name="Connector: Elbow 24">
                <a:extLst>
                  <a:ext uri="{FF2B5EF4-FFF2-40B4-BE49-F238E27FC236}">
                    <a16:creationId xmlns:a16="http://schemas.microsoft.com/office/drawing/2014/main" id="{5A45A5A6-DFC7-7EF9-C2B0-6E41EC25E3B6}"/>
                  </a:ext>
                </a:extLst>
              </p:cNvPr>
              <p:cNvCxnSpPr>
                <a:cxnSpLocks/>
                <a:stCxn id="145" idx="2"/>
                <a:endCxn id="170" idx="0"/>
              </p:cNvCxnSpPr>
              <p:nvPr/>
            </p:nvCxnSpPr>
            <p:spPr>
              <a:xfrm flipH="1">
                <a:off x="5389369" y="4329626"/>
                <a:ext cx="1133" cy="96273"/>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24" name="Groep 423">
                <a:extLst>
                  <a:ext uri="{FF2B5EF4-FFF2-40B4-BE49-F238E27FC236}">
                    <a16:creationId xmlns:a16="http://schemas.microsoft.com/office/drawing/2014/main" id="{0FADCA38-59E1-BC69-B649-B6F9BEA252C5}"/>
                  </a:ext>
                </a:extLst>
              </p:cNvPr>
              <p:cNvGrpSpPr/>
              <p:nvPr/>
            </p:nvGrpSpPr>
            <p:grpSpPr>
              <a:xfrm>
                <a:off x="4882762" y="4425899"/>
                <a:ext cx="1017419" cy="434419"/>
                <a:chOff x="4882762" y="4644974"/>
                <a:chExt cx="1017419" cy="434419"/>
              </a:xfrm>
            </p:grpSpPr>
            <p:sp>
              <p:nvSpPr>
                <p:cNvPr id="170" name="Rectangle 35">
                  <a:extLst>
                    <a:ext uri="{FF2B5EF4-FFF2-40B4-BE49-F238E27FC236}">
                      <a16:creationId xmlns:a16="http://schemas.microsoft.com/office/drawing/2014/main" id="{3E586909-7F41-E4B4-8138-0B63F49E3177}"/>
                    </a:ext>
                  </a:extLst>
                </p:cNvPr>
                <p:cNvSpPr/>
                <p:nvPr/>
              </p:nvSpPr>
              <p:spPr>
                <a:xfrm>
                  <a:off x="4882762" y="4644974"/>
                  <a:ext cx="1013214" cy="427710"/>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FinCo</a:t>
                  </a:r>
                  <a:endParaRPr lang="en-US" sz="1400" b="1" dirty="0">
                    <a:solidFill>
                      <a:schemeClr val="bg1"/>
                    </a:solidFill>
                  </a:endParaRPr>
                </a:p>
              </p:txBody>
            </p:sp>
            <p:pic>
              <p:nvPicPr>
                <p:cNvPr id="172" name="Picture 131">
                  <a:extLst>
                    <a:ext uri="{FF2B5EF4-FFF2-40B4-BE49-F238E27FC236}">
                      <a16:creationId xmlns:a16="http://schemas.microsoft.com/office/drawing/2014/main" id="{05C97214-3A68-4F6E-218C-F1FDD102A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428" y="4929123"/>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174" name="Connector: Elbow 24">
                <a:extLst>
                  <a:ext uri="{FF2B5EF4-FFF2-40B4-BE49-F238E27FC236}">
                    <a16:creationId xmlns:a16="http://schemas.microsoft.com/office/drawing/2014/main" id="{243553F1-2530-4754-CAD1-D828BC92C90B}"/>
                  </a:ext>
                </a:extLst>
              </p:cNvPr>
              <p:cNvCxnSpPr>
                <a:cxnSpLocks/>
                <a:stCxn id="346" idx="2"/>
                <a:endCxn id="159" idx="0"/>
              </p:cNvCxnSpPr>
              <p:nvPr/>
            </p:nvCxnSpPr>
            <p:spPr>
              <a:xfrm>
                <a:off x="5355388" y="2066124"/>
                <a:ext cx="955" cy="140686"/>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met pijl 115">
                <a:extLst>
                  <a:ext uri="{FF2B5EF4-FFF2-40B4-BE49-F238E27FC236}">
                    <a16:creationId xmlns:a16="http://schemas.microsoft.com/office/drawing/2014/main" id="{FF67646A-8D57-454C-ACAD-DCB5B3A9D9A8}"/>
                  </a:ext>
                </a:extLst>
              </p:cNvPr>
              <p:cNvCxnSpPr>
                <a:cxnSpLocks/>
              </p:cNvCxnSpPr>
              <p:nvPr/>
            </p:nvCxnSpPr>
            <p:spPr>
              <a:xfrm rot="16200000" flipH="1">
                <a:off x="6520499" y="3282552"/>
                <a:ext cx="149197" cy="1140331"/>
              </a:xfrm>
              <a:prstGeom prst="curvedConnector3">
                <a:avLst>
                  <a:gd name="adj1" fmla="val 25322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7" name="TextBox 1044">
                <a:extLst>
                  <a:ext uri="{FF2B5EF4-FFF2-40B4-BE49-F238E27FC236}">
                    <a16:creationId xmlns:a16="http://schemas.microsoft.com/office/drawing/2014/main" id="{A8D600E7-3E8C-2154-2EAE-782375DDED93}"/>
                  </a:ext>
                </a:extLst>
              </p:cNvPr>
              <p:cNvSpPr txBox="1"/>
              <p:nvPr/>
            </p:nvSpPr>
            <p:spPr>
              <a:xfrm>
                <a:off x="6304924" y="4122632"/>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
            <p:nvSpPr>
              <p:cNvPr id="179" name="TextBox 1044">
                <a:extLst>
                  <a:ext uri="{FF2B5EF4-FFF2-40B4-BE49-F238E27FC236}">
                    <a16:creationId xmlns:a16="http://schemas.microsoft.com/office/drawing/2014/main" id="{FED0567D-B33B-CC10-B1E9-B9549F16F88E}"/>
                  </a:ext>
                </a:extLst>
              </p:cNvPr>
              <p:cNvSpPr txBox="1"/>
              <p:nvPr/>
            </p:nvSpPr>
            <p:spPr>
              <a:xfrm>
                <a:off x="4085850" y="2888560"/>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cxnSp>
            <p:nvCxnSpPr>
              <p:cNvPr id="180" name="Rechte verbindingslijn met pijl 115">
                <a:extLst>
                  <a:ext uri="{FF2B5EF4-FFF2-40B4-BE49-F238E27FC236}">
                    <a16:creationId xmlns:a16="http://schemas.microsoft.com/office/drawing/2014/main" id="{EC7721FA-BDE3-51A2-FF9E-DB18F7B677A5}"/>
                  </a:ext>
                </a:extLst>
              </p:cNvPr>
              <p:cNvCxnSpPr>
                <a:cxnSpLocks/>
              </p:cNvCxnSpPr>
              <p:nvPr/>
            </p:nvCxnSpPr>
            <p:spPr>
              <a:xfrm>
                <a:off x="5765715" y="3057999"/>
                <a:ext cx="980448" cy="405081"/>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044">
                <a:extLst>
                  <a:ext uri="{FF2B5EF4-FFF2-40B4-BE49-F238E27FC236}">
                    <a16:creationId xmlns:a16="http://schemas.microsoft.com/office/drawing/2014/main" id="{312EF0B8-2467-FDFA-7F6A-FFC7D086D431}"/>
                  </a:ext>
                </a:extLst>
              </p:cNvPr>
              <p:cNvSpPr txBox="1"/>
              <p:nvPr/>
            </p:nvSpPr>
            <p:spPr>
              <a:xfrm>
                <a:off x="5939750" y="2840982"/>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cxnSp>
            <p:nvCxnSpPr>
              <p:cNvPr id="209" name="Rechte verbindingslijn met pijl 115">
                <a:extLst>
                  <a:ext uri="{FF2B5EF4-FFF2-40B4-BE49-F238E27FC236}">
                    <a16:creationId xmlns:a16="http://schemas.microsoft.com/office/drawing/2014/main" id="{33136E5E-2A13-D3D1-C779-AA4AF6248991}"/>
                  </a:ext>
                </a:extLst>
              </p:cNvPr>
              <p:cNvCxnSpPr>
                <a:cxnSpLocks/>
                <a:stCxn id="170" idx="1"/>
                <a:endCxn id="145" idx="1"/>
              </p:cNvCxnSpPr>
              <p:nvPr/>
            </p:nvCxnSpPr>
            <p:spPr>
              <a:xfrm rot="10800000" flipH="1">
                <a:off x="4882761" y="4122756"/>
                <a:ext cx="3353" cy="516998"/>
              </a:xfrm>
              <a:prstGeom prst="curvedConnector3">
                <a:avLst>
                  <a:gd name="adj1" fmla="val -6817775"/>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48" name="Groep 347">
                <a:extLst>
                  <a:ext uri="{FF2B5EF4-FFF2-40B4-BE49-F238E27FC236}">
                    <a16:creationId xmlns:a16="http://schemas.microsoft.com/office/drawing/2014/main" id="{D40B0EC5-EE33-674E-984B-A901870F0F66}"/>
                  </a:ext>
                </a:extLst>
              </p:cNvPr>
              <p:cNvGrpSpPr/>
              <p:nvPr/>
            </p:nvGrpSpPr>
            <p:grpSpPr>
              <a:xfrm>
                <a:off x="4858737" y="1617974"/>
                <a:ext cx="1001993" cy="498476"/>
                <a:chOff x="-908985" y="1541670"/>
                <a:chExt cx="1016172" cy="498476"/>
              </a:xfrm>
              <a:solidFill>
                <a:schemeClr val="bg1">
                  <a:lumMod val="50000"/>
                </a:schemeClr>
              </a:solidFill>
            </p:grpSpPr>
            <p:sp>
              <p:nvSpPr>
                <p:cNvPr id="346" name="Rectangle 35">
                  <a:extLst>
                    <a:ext uri="{FF2B5EF4-FFF2-40B4-BE49-F238E27FC236}">
                      <a16:creationId xmlns:a16="http://schemas.microsoft.com/office/drawing/2014/main" id="{91936370-F99C-3284-CB41-4595B148C0AA}"/>
                    </a:ext>
                  </a:extLst>
                </p:cNvPr>
                <p:cNvSpPr/>
                <p:nvPr/>
              </p:nvSpPr>
              <p:spPr>
                <a:xfrm>
                  <a:off x="-908985" y="1541670"/>
                  <a:ext cx="1007358" cy="448150"/>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200" b="1" dirty="0" err="1">
                      <a:solidFill>
                        <a:schemeClr val="bg1"/>
                      </a:solidFill>
                    </a:rPr>
                    <a:t>NedCo</a:t>
                  </a:r>
                  <a:endParaRPr lang="en-US" sz="1400" b="1" dirty="0">
                    <a:solidFill>
                      <a:schemeClr val="bg1"/>
                    </a:solidFill>
                  </a:endParaRPr>
                </a:p>
              </p:txBody>
            </p:sp>
            <p:pic>
              <p:nvPicPr>
                <p:cNvPr id="108" name="Picture 59">
                  <a:extLst>
                    <a:ext uri="{FF2B5EF4-FFF2-40B4-BE49-F238E27FC236}">
                      <a16:creationId xmlns:a16="http://schemas.microsoft.com/office/drawing/2014/main" id="{19488036-2D8A-BB9B-94C6-894CD7874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66" y="1791166"/>
                  <a:ext cx="233753" cy="248980"/>
                </a:xfrm>
                <a:prstGeom prst="rect">
                  <a:avLst/>
                </a:prstGeom>
                <a:noFill/>
              </p:spPr>
            </p:pic>
          </p:grpSp>
          <p:grpSp>
            <p:nvGrpSpPr>
              <p:cNvPr id="387" name="Groep 386">
                <a:extLst>
                  <a:ext uri="{FF2B5EF4-FFF2-40B4-BE49-F238E27FC236}">
                    <a16:creationId xmlns:a16="http://schemas.microsoft.com/office/drawing/2014/main" id="{41E4DF38-99C1-F756-EA73-BE34D42B5044}"/>
                  </a:ext>
                </a:extLst>
              </p:cNvPr>
              <p:cNvGrpSpPr/>
              <p:nvPr/>
            </p:nvGrpSpPr>
            <p:grpSpPr>
              <a:xfrm>
                <a:off x="6594201" y="3463080"/>
                <a:ext cx="1008774" cy="464237"/>
                <a:chOff x="6594201" y="3463080"/>
                <a:chExt cx="1008774" cy="464237"/>
              </a:xfrm>
            </p:grpSpPr>
            <p:sp>
              <p:nvSpPr>
                <p:cNvPr id="166" name="Rectangle 35">
                  <a:extLst>
                    <a:ext uri="{FF2B5EF4-FFF2-40B4-BE49-F238E27FC236}">
                      <a16:creationId xmlns:a16="http://schemas.microsoft.com/office/drawing/2014/main" id="{6792DD67-59A4-D993-D985-90655C4295FC}"/>
                    </a:ext>
                  </a:extLst>
                </p:cNvPr>
                <p:cNvSpPr/>
                <p:nvPr/>
              </p:nvSpPr>
              <p:spPr>
                <a:xfrm>
                  <a:off x="6594201" y="3463080"/>
                  <a:ext cx="1008774" cy="464237"/>
                </a:xfrm>
                <a:prstGeom prst="rect">
                  <a:avLst/>
                </a:prstGeom>
                <a:solidFill>
                  <a:srgbClr val="C00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SwissCo</a:t>
                  </a:r>
                  <a:r>
                    <a:rPr lang="en-US" sz="1400" b="1" dirty="0">
                      <a:solidFill>
                        <a:schemeClr val="bg1"/>
                      </a:solidFill>
                    </a:rPr>
                    <a:t>  </a:t>
                  </a:r>
                </a:p>
              </p:txBody>
            </p:sp>
            <p:pic>
              <p:nvPicPr>
                <p:cNvPr id="380" name="Afbeelding 379">
                  <a:extLst>
                    <a:ext uri="{FF2B5EF4-FFF2-40B4-BE49-F238E27FC236}">
                      <a16:creationId xmlns:a16="http://schemas.microsoft.com/office/drawing/2014/main" id="{143DEB2C-8A75-EC1E-3E3A-5B0B51118061}"/>
                    </a:ext>
                  </a:extLst>
                </p:cNvPr>
                <p:cNvPicPr>
                  <a:picLocks noChangeAspect="1"/>
                </p:cNvPicPr>
                <p:nvPr/>
              </p:nvPicPr>
              <p:blipFill rotWithShape="1">
                <a:blip r:embed="rId5">
                  <a:extLst>
                    <a:ext uri="{28A0092B-C50C-407E-A947-70E740481C1C}">
                      <a14:useLocalDpi xmlns:a14="http://schemas.microsoft.com/office/drawing/2010/main" val="0"/>
                    </a:ext>
                  </a:extLst>
                </a:blip>
                <a:srcRect l="29947" t="9789" r="30063" b="10127"/>
                <a:stretch/>
              </p:blipFill>
              <p:spPr>
                <a:xfrm>
                  <a:off x="7401179" y="3723144"/>
                  <a:ext cx="196293" cy="196553"/>
                </a:xfrm>
                <a:prstGeom prst="rect">
                  <a:avLst/>
                </a:prstGeom>
                <a:solidFill>
                  <a:srgbClr val="C00000"/>
                </a:solidFill>
              </p:spPr>
            </p:pic>
          </p:grpSp>
          <p:grpSp>
            <p:nvGrpSpPr>
              <p:cNvPr id="150" name="Groep 149">
                <a:extLst>
                  <a:ext uri="{FF2B5EF4-FFF2-40B4-BE49-F238E27FC236}">
                    <a16:creationId xmlns:a16="http://schemas.microsoft.com/office/drawing/2014/main" id="{EB3924E4-12B7-1C1D-A6F6-DA4DCF623E6A}"/>
                  </a:ext>
                </a:extLst>
              </p:cNvPr>
              <p:cNvGrpSpPr/>
              <p:nvPr/>
            </p:nvGrpSpPr>
            <p:grpSpPr>
              <a:xfrm>
                <a:off x="4851956" y="2781523"/>
                <a:ext cx="1008774" cy="397720"/>
                <a:chOff x="1458197" y="2943092"/>
                <a:chExt cx="1008774" cy="397720"/>
              </a:xfrm>
            </p:grpSpPr>
            <p:sp>
              <p:nvSpPr>
                <p:cNvPr id="151" name="Rectangle 35">
                  <a:extLst>
                    <a:ext uri="{FF2B5EF4-FFF2-40B4-BE49-F238E27FC236}">
                      <a16:creationId xmlns:a16="http://schemas.microsoft.com/office/drawing/2014/main" id="{73BCCABF-F6E2-42A8-D962-F8F4DE815ACA}"/>
                    </a:ext>
                  </a:extLst>
                </p:cNvPr>
                <p:cNvSpPr/>
                <p:nvPr/>
              </p:nvSpPr>
              <p:spPr>
                <a:xfrm>
                  <a:off x="1458197" y="2943092"/>
                  <a:ext cx="1008774" cy="396360"/>
                </a:xfrm>
                <a:prstGeom prst="rect">
                  <a:avLst/>
                </a:prstGeom>
                <a:solidFill>
                  <a:srgbClr val="FFC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1  </a:t>
                  </a:r>
                </a:p>
              </p:txBody>
            </p:sp>
            <p:pic>
              <p:nvPicPr>
                <p:cNvPr id="152" name="Picture 130">
                  <a:extLst>
                    <a:ext uri="{FF2B5EF4-FFF2-40B4-BE49-F238E27FC236}">
                      <a16:creationId xmlns:a16="http://schemas.microsoft.com/office/drawing/2014/main" id="{F6FFF78E-2B1F-7413-EFC6-24D99CEC8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067" y="3190542"/>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178" name="Rechte verbindingslijn met pijl 115">
                <a:extLst>
                  <a:ext uri="{FF2B5EF4-FFF2-40B4-BE49-F238E27FC236}">
                    <a16:creationId xmlns:a16="http://schemas.microsoft.com/office/drawing/2014/main" id="{010FA6A0-FC42-6A74-C775-5206C55DFBDB}"/>
                  </a:ext>
                </a:extLst>
              </p:cNvPr>
              <p:cNvCxnSpPr>
                <a:cxnSpLocks/>
                <a:endCxn id="151" idx="1"/>
              </p:cNvCxnSpPr>
              <p:nvPr/>
            </p:nvCxnSpPr>
            <p:spPr>
              <a:xfrm rot="5400000" flipH="1" flipV="1">
                <a:off x="4522973" y="3033360"/>
                <a:ext cx="382640" cy="275326"/>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47" name="Groep 146">
                <a:extLst>
                  <a:ext uri="{FF2B5EF4-FFF2-40B4-BE49-F238E27FC236}">
                    <a16:creationId xmlns:a16="http://schemas.microsoft.com/office/drawing/2014/main" id="{7BF44A5E-E871-264B-9BD7-2427B9CAD231}"/>
                  </a:ext>
                </a:extLst>
              </p:cNvPr>
              <p:cNvGrpSpPr/>
              <p:nvPr/>
            </p:nvGrpSpPr>
            <p:grpSpPr>
              <a:xfrm>
                <a:off x="4253219" y="3362342"/>
                <a:ext cx="1008774" cy="413742"/>
                <a:chOff x="757834" y="3632502"/>
                <a:chExt cx="1008774" cy="434771"/>
              </a:xfrm>
            </p:grpSpPr>
            <p:sp>
              <p:nvSpPr>
                <p:cNvPr id="148" name="Rectangle 35">
                  <a:extLst>
                    <a:ext uri="{FF2B5EF4-FFF2-40B4-BE49-F238E27FC236}">
                      <a16:creationId xmlns:a16="http://schemas.microsoft.com/office/drawing/2014/main" id="{E13ED377-42BF-41F6-6EE6-5030066120D4}"/>
                    </a:ext>
                  </a:extLst>
                </p:cNvPr>
                <p:cNvSpPr/>
                <p:nvPr/>
              </p:nvSpPr>
              <p:spPr>
                <a:xfrm>
                  <a:off x="757834" y="3632502"/>
                  <a:ext cx="1008774" cy="434771"/>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2  </a:t>
                  </a:r>
                </a:p>
              </p:txBody>
            </p:sp>
            <p:pic>
              <p:nvPicPr>
                <p:cNvPr id="149" name="Picture 129">
                  <a:extLst>
                    <a:ext uri="{FF2B5EF4-FFF2-40B4-BE49-F238E27FC236}">
                      <a16:creationId xmlns:a16="http://schemas.microsoft.com/office/drawing/2014/main" id="{7343B7A3-6C6F-C624-8337-67A7A6FD3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142" y="3910378"/>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grpSp>
      </p:grpSp>
      <p:sp>
        <p:nvSpPr>
          <p:cNvPr id="484" name="TextBox 95">
            <a:extLst>
              <a:ext uri="{FF2B5EF4-FFF2-40B4-BE49-F238E27FC236}">
                <a16:creationId xmlns:a16="http://schemas.microsoft.com/office/drawing/2014/main" id="{172EA45B-FAD8-28D4-915B-9CB590757CF8}"/>
              </a:ext>
            </a:extLst>
          </p:cNvPr>
          <p:cNvSpPr txBox="1"/>
          <p:nvPr/>
        </p:nvSpPr>
        <p:spPr>
          <a:xfrm>
            <a:off x="9002277" y="1365816"/>
            <a:ext cx="3145274"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BE" sz="1200" dirty="0" err="1"/>
              <a:t>Simplified</a:t>
            </a:r>
            <a:r>
              <a:rPr lang="nl-BE" sz="1200" dirty="0"/>
              <a:t> </a:t>
            </a:r>
            <a:r>
              <a:rPr lang="nl-BE" sz="1200" dirty="0" err="1"/>
              <a:t>structure</a:t>
            </a:r>
            <a:r>
              <a:rPr lang="nl-BE" sz="1200" dirty="0"/>
              <a:t> </a:t>
            </a:r>
            <a:r>
              <a:rPr lang="nl-BE" sz="1200" dirty="0" err="1"/>
              <a:t>chart</a:t>
            </a:r>
            <a:r>
              <a:rPr lang="nl-BE" sz="1200" dirty="0"/>
              <a:t> 2014-2016</a:t>
            </a:r>
            <a:endParaRPr lang="en-BE" sz="1200" dirty="0">
              <a:solidFill>
                <a:srgbClr val="FF0000"/>
              </a:solidFill>
            </a:endParaRPr>
          </a:p>
        </p:txBody>
      </p:sp>
      <p:grpSp>
        <p:nvGrpSpPr>
          <p:cNvPr id="509" name="Group 96">
            <a:extLst>
              <a:ext uri="{FF2B5EF4-FFF2-40B4-BE49-F238E27FC236}">
                <a16:creationId xmlns:a16="http://schemas.microsoft.com/office/drawing/2014/main" id="{88C208A1-9792-A8AD-4463-4511B2A66657}"/>
              </a:ext>
            </a:extLst>
          </p:cNvPr>
          <p:cNvGrpSpPr/>
          <p:nvPr/>
        </p:nvGrpSpPr>
        <p:grpSpPr>
          <a:xfrm>
            <a:off x="183298" y="1980896"/>
            <a:ext cx="1876540" cy="3173441"/>
            <a:chOff x="-2804505" y="2141482"/>
            <a:chExt cx="2406187" cy="5025713"/>
          </a:xfrm>
        </p:grpSpPr>
        <p:sp>
          <p:nvSpPr>
            <p:cNvPr id="510" name="Rounded Rectangle 6">
              <a:extLst>
                <a:ext uri="{FF2B5EF4-FFF2-40B4-BE49-F238E27FC236}">
                  <a16:creationId xmlns:a16="http://schemas.microsoft.com/office/drawing/2014/main" id="{B7688D9E-8AC8-3A41-7029-0FB513DD9B73}"/>
                </a:ext>
              </a:extLst>
            </p:cNvPr>
            <p:cNvSpPr>
              <a:spLocks noChangeArrowheads="1"/>
            </p:cNvSpPr>
            <p:nvPr/>
          </p:nvSpPr>
          <p:spPr bwMode="auto">
            <a:xfrm>
              <a:off x="-2804505" y="2141482"/>
              <a:ext cx="2406187" cy="4010003"/>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511" name="TextBox 16">
              <a:extLst>
                <a:ext uri="{FF2B5EF4-FFF2-40B4-BE49-F238E27FC236}">
                  <a16:creationId xmlns:a16="http://schemas.microsoft.com/office/drawing/2014/main" id="{F3639E3C-A365-7630-E055-12C9C671B4F2}"/>
                </a:ext>
              </a:extLst>
            </p:cNvPr>
            <p:cNvSpPr txBox="1">
              <a:spLocks noChangeArrowheads="1"/>
            </p:cNvSpPr>
            <p:nvPr/>
          </p:nvSpPr>
          <p:spPr bwMode="auto">
            <a:xfrm>
              <a:off x="-2759567" y="2317372"/>
              <a:ext cx="2103569" cy="484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Incorporation of </a:t>
              </a:r>
              <a:r>
                <a:rPr lang="en-GB" sz="1200" dirty="0" err="1">
                  <a:latin typeface="Arial" panose="020B0604020202020204" pitchFamily="34" charset="0"/>
                  <a:cs typeface="Arial" panose="020B0604020202020204" pitchFamily="34" charset="0"/>
                </a:rPr>
                <a:t>LuxCo</a:t>
              </a:r>
              <a:r>
                <a:rPr lang="en-GB" sz="1200" dirty="0">
                  <a:latin typeface="Arial" panose="020B0604020202020204" pitchFamily="34" charset="0"/>
                  <a:cs typeface="Arial" panose="020B0604020202020204" pitchFamily="34" charset="0"/>
                </a:rPr>
                <a:t> 3 by </a:t>
              </a:r>
              <a:r>
                <a:rPr lang="en-GB" sz="1200" dirty="0" err="1">
                  <a:latin typeface="Arial" panose="020B0604020202020204" pitchFamily="34" charset="0"/>
                  <a:cs typeface="Arial" panose="020B0604020202020204" pitchFamily="34" charset="0"/>
                </a:rPr>
                <a:t>BelCo</a:t>
              </a:r>
              <a:r>
                <a:rPr lang="en-GB" sz="1200" dirty="0">
                  <a:latin typeface="Arial" panose="020B0604020202020204" pitchFamily="34" charset="0"/>
                  <a:cs typeface="Arial" panose="020B0604020202020204" pitchFamily="34" charset="0"/>
                </a:rPr>
                <a:t> 2 and 3</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Contribution of </a:t>
              </a:r>
              <a:r>
                <a:rPr lang="en-GB" sz="1200" dirty="0" err="1">
                  <a:latin typeface="Arial" panose="020B0604020202020204" pitchFamily="34" charset="0"/>
                  <a:cs typeface="Arial" panose="020B0604020202020204" pitchFamily="34" charset="0"/>
                </a:rPr>
                <a:t>FinCo</a:t>
              </a:r>
              <a:r>
                <a:rPr lang="en-GB" sz="1200" dirty="0">
                  <a:latin typeface="Arial" panose="020B0604020202020204" pitchFamily="34" charset="0"/>
                  <a:cs typeface="Arial" panose="020B0604020202020204" pitchFamily="34" charset="0"/>
                </a:rPr>
                <a:t> to </a:t>
              </a:r>
              <a:r>
                <a:rPr lang="en-GB" sz="1200" dirty="0" err="1">
                  <a:latin typeface="Arial" panose="020B0604020202020204" pitchFamily="34" charset="0"/>
                  <a:cs typeface="Arial" panose="020B0604020202020204" pitchFamily="34" charset="0"/>
                </a:rPr>
                <a:t>LuxCo</a:t>
              </a:r>
              <a:r>
                <a:rPr lang="en-GB" sz="1200" dirty="0">
                  <a:latin typeface="Arial" panose="020B0604020202020204" pitchFamily="34" charset="0"/>
                  <a:cs typeface="Arial" panose="020B0604020202020204" pitchFamily="34" charset="0"/>
                </a:rPr>
                <a:t> 3</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Capital reduction by </a:t>
              </a:r>
              <a:r>
                <a:rPr lang="en-GB" sz="1200" dirty="0" err="1">
                  <a:latin typeface="Arial" panose="020B0604020202020204" pitchFamily="34" charset="0"/>
                  <a:cs typeface="Arial" panose="020B0604020202020204" pitchFamily="34" charset="0"/>
                </a:rPr>
                <a:t>Finco</a:t>
              </a:r>
              <a:r>
                <a:rPr lang="en-GB" sz="1200" dirty="0">
                  <a:latin typeface="Arial" panose="020B0604020202020204" pitchFamily="34" charset="0"/>
                  <a:cs typeface="Arial" panose="020B0604020202020204" pitchFamily="34" charset="0"/>
                </a:rPr>
                <a:t> giving rise to debt with </a:t>
              </a:r>
              <a:r>
                <a:rPr lang="en-GB" sz="1200" dirty="0" err="1">
                  <a:latin typeface="Arial" panose="020B0604020202020204" pitchFamily="34" charset="0"/>
                  <a:cs typeface="Arial" panose="020B0604020202020204" pitchFamily="34" charset="0"/>
                </a:rPr>
                <a:t>LuxCo</a:t>
              </a:r>
              <a:r>
                <a:rPr lang="en-GB" sz="1200" dirty="0">
                  <a:latin typeface="Arial" panose="020B0604020202020204" pitchFamily="34" charset="0"/>
                  <a:cs typeface="Arial" panose="020B0604020202020204" pitchFamily="34" charset="0"/>
                </a:rPr>
                <a:t> 3 (</a:t>
              </a:r>
              <a:r>
                <a:rPr lang="en-GB" sz="1200" dirty="0" err="1">
                  <a:latin typeface="Arial" panose="020B0604020202020204" pitchFamily="34" charset="0"/>
                  <a:cs typeface="Arial" panose="020B0604020202020204" pitchFamily="34" charset="0"/>
                </a:rPr>
                <a:t>hyrid</a:t>
              </a:r>
              <a:r>
                <a:rPr lang="en-GB" sz="1200" dirty="0">
                  <a:latin typeface="Arial" panose="020B0604020202020204" pitchFamily="34" charset="0"/>
                  <a:cs typeface="Arial" panose="020B0604020202020204" pitchFamily="34" charset="0"/>
                </a:rPr>
                <a:t> loan (PPL))</a:t>
              </a:r>
            </a:p>
            <a:p>
              <a:pPr algn="ctr">
                <a:buNone/>
              </a:pPr>
              <a:endParaRPr lang="en-US" sz="1200" i="1" dirty="0"/>
            </a:p>
            <a:p>
              <a:pPr algn="just" eaLnBrk="1" hangingPunct="1">
                <a:spcBef>
                  <a:spcPts val="600"/>
                </a:spcBef>
                <a:spcAft>
                  <a:spcPts val="1200"/>
                </a:spcAft>
                <a:buSzTx/>
                <a:buNone/>
              </a:pPr>
              <a:endParaRPr lang="en-GB" altLang="en-US" sz="3200" i="1" dirty="0"/>
            </a:p>
          </p:txBody>
        </p:sp>
      </p:grpSp>
      <p:grpSp>
        <p:nvGrpSpPr>
          <p:cNvPr id="515" name="DoubleChevron3 5">
            <a:extLst>
              <a:ext uri="{FF2B5EF4-FFF2-40B4-BE49-F238E27FC236}">
                <a16:creationId xmlns:a16="http://schemas.microsoft.com/office/drawing/2014/main" id="{8328EEB6-5899-E52B-D9C0-5A70243431AF}"/>
              </a:ext>
            </a:extLst>
          </p:cNvPr>
          <p:cNvGrpSpPr/>
          <p:nvPr/>
        </p:nvGrpSpPr>
        <p:grpSpPr>
          <a:xfrm>
            <a:off x="2198230" y="1246140"/>
            <a:ext cx="450850" cy="508000"/>
            <a:chOff x="726647" y="1270000"/>
            <a:chExt cx="450850" cy="508000"/>
          </a:xfrm>
        </p:grpSpPr>
        <p:sp>
          <p:nvSpPr>
            <p:cNvPr id="519" name="Chevron1">
              <a:extLst>
                <a:ext uri="{FF2B5EF4-FFF2-40B4-BE49-F238E27FC236}">
                  <a16:creationId xmlns:a16="http://schemas.microsoft.com/office/drawing/2014/main" id="{40387A80-15EC-6F8B-A40C-62908EC06816}"/>
                </a:ext>
              </a:extLst>
            </p:cNvPr>
            <p:cNvSpPr>
              <a:spLocks noChangeAspect="1"/>
            </p:cNvSpPr>
            <p:nvPr/>
          </p:nvSpPr>
          <p:spPr>
            <a:xfrm>
              <a:off x="726647" y="1320800"/>
              <a:ext cx="238760" cy="4064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sp>
          <p:nvSpPr>
            <p:cNvPr id="520" name="Chevron2">
              <a:extLst>
                <a:ext uri="{FF2B5EF4-FFF2-40B4-BE49-F238E27FC236}">
                  <a16:creationId xmlns:a16="http://schemas.microsoft.com/office/drawing/2014/main" id="{D129AD63-D6A4-F104-9FA3-17A30A1D3BC2}"/>
                </a:ext>
              </a:extLst>
            </p:cNvPr>
            <p:cNvSpPr>
              <a:spLocks noChangeAspect="1"/>
            </p:cNvSpPr>
            <p:nvPr/>
          </p:nvSpPr>
          <p:spPr>
            <a:xfrm>
              <a:off x="879047" y="1270000"/>
              <a:ext cx="298450" cy="5080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grpSp>
      <p:grpSp>
        <p:nvGrpSpPr>
          <p:cNvPr id="523" name="Group 96">
            <a:extLst>
              <a:ext uri="{FF2B5EF4-FFF2-40B4-BE49-F238E27FC236}">
                <a16:creationId xmlns:a16="http://schemas.microsoft.com/office/drawing/2014/main" id="{44F12413-6A1C-3957-4E61-A1C4B0146D55}"/>
              </a:ext>
            </a:extLst>
          </p:cNvPr>
          <p:cNvGrpSpPr/>
          <p:nvPr/>
        </p:nvGrpSpPr>
        <p:grpSpPr>
          <a:xfrm>
            <a:off x="6368523" y="1986073"/>
            <a:ext cx="1956029" cy="4225883"/>
            <a:chOff x="-2804505" y="2141481"/>
            <a:chExt cx="2406187" cy="5806435"/>
          </a:xfrm>
        </p:grpSpPr>
        <p:sp>
          <p:nvSpPr>
            <p:cNvPr id="524" name="Rounded Rectangle 6">
              <a:extLst>
                <a:ext uri="{FF2B5EF4-FFF2-40B4-BE49-F238E27FC236}">
                  <a16:creationId xmlns:a16="http://schemas.microsoft.com/office/drawing/2014/main" id="{1619A7B6-1CA8-D5A2-95FC-A6D365933FBB}"/>
                </a:ext>
              </a:extLst>
            </p:cNvPr>
            <p:cNvSpPr>
              <a:spLocks noChangeArrowheads="1"/>
            </p:cNvSpPr>
            <p:nvPr/>
          </p:nvSpPr>
          <p:spPr bwMode="auto">
            <a:xfrm>
              <a:off x="-2804505" y="2141481"/>
              <a:ext cx="2406187" cy="5806435"/>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525" name="TextBox 16">
              <a:extLst>
                <a:ext uri="{FF2B5EF4-FFF2-40B4-BE49-F238E27FC236}">
                  <a16:creationId xmlns:a16="http://schemas.microsoft.com/office/drawing/2014/main" id="{53B9BFDC-551D-157A-9EA7-BF98B20E0AE6}"/>
                </a:ext>
              </a:extLst>
            </p:cNvPr>
            <p:cNvSpPr txBox="1">
              <a:spLocks noChangeArrowheads="1"/>
            </p:cNvSpPr>
            <p:nvPr/>
          </p:nvSpPr>
          <p:spPr bwMode="auto">
            <a:xfrm>
              <a:off x="-2759568" y="2317371"/>
              <a:ext cx="2103568" cy="54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transfer of loan </a:t>
              </a:r>
              <a:r>
                <a:rPr lang="en-GB" sz="1200" dirty="0" err="1">
                  <a:latin typeface="Arial" panose="020B0604020202020204" pitchFamily="34" charset="0"/>
                  <a:cs typeface="Arial" panose="020B0604020202020204" pitchFamily="34" charset="0"/>
                </a:rPr>
                <a:t>BelCo</a:t>
              </a:r>
              <a:r>
                <a:rPr lang="en-GB" sz="1200" dirty="0">
                  <a:latin typeface="Arial" panose="020B0604020202020204" pitchFamily="34" charset="0"/>
                  <a:cs typeface="Arial" panose="020B0604020202020204" pitchFamily="34" charset="0"/>
                </a:rPr>
                <a:t> 1-2 to </a:t>
              </a:r>
              <a:r>
                <a:rPr lang="en-GB" sz="1200" dirty="0" err="1">
                  <a:latin typeface="Arial" panose="020B0604020202020204" pitchFamily="34" charset="0"/>
                  <a:cs typeface="Arial" panose="020B0604020202020204" pitchFamily="34" charset="0"/>
                </a:rPr>
                <a:t>SwissCo</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Finances capital reduction by </a:t>
              </a:r>
              <a:r>
                <a:rPr lang="en-GB" sz="1200" dirty="0" err="1">
                  <a:latin typeface="Arial" panose="020B0604020202020204" pitchFamily="34" charset="0"/>
                  <a:cs typeface="Arial" panose="020B0604020202020204" pitchFamily="34" charset="0"/>
                </a:rPr>
                <a:t>BelCo</a:t>
              </a:r>
              <a:r>
                <a:rPr lang="en-GB" sz="1200" dirty="0">
                  <a:latin typeface="Arial" panose="020B0604020202020204" pitchFamily="34" charset="0"/>
                  <a:cs typeface="Arial" panose="020B0604020202020204" pitchFamily="34" charset="0"/>
                </a:rPr>
                <a:t> 1 (and ultimately repayment of external debt </a:t>
              </a:r>
              <a:r>
                <a:rPr lang="en-GB" sz="1200" dirty="0" err="1">
                  <a:latin typeface="Arial" panose="020B0604020202020204" pitchFamily="34" charset="0"/>
                  <a:cs typeface="Arial" panose="020B0604020202020204" pitchFamily="34" charset="0"/>
                </a:rPr>
                <a:t>NedCo</a:t>
              </a:r>
              <a:r>
                <a:rPr lang="en-GB" sz="1200" dirty="0">
                  <a:latin typeface="Arial" panose="020B0604020202020204" pitchFamily="34" charset="0"/>
                  <a:cs typeface="Arial" panose="020B0604020202020204" pitchFamily="34" charset="0"/>
                </a:rPr>
                <a:t>)</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a:latin typeface="Arial" panose="020B0604020202020204" pitchFamily="34" charset="0"/>
                  <a:cs typeface="Arial" panose="020B0604020202020204" pitchFamily="34" charset="0"/>
                </a:rPr>
                <a:t>Incorporation </a:t>
              </a:r>
              <a:r>
                <a:rPr lang="en-GB" sz="1200" b="1" dirty="0" err="1">
                  <a:latin typeface="Arial" panose="020B0604020202020204" pitchFamily="34" charset="0"/>
                  <a:cs typeface="Arial" panose="020B0604020202020204" pitchFamily="34" charset="0"/>
                </a:rPr>
                <a:t>LuxCo</a:t>
              </a:r>
              <a:r>
                <a:rPr lang="en-GB" sz="1200" b="1" dirty="0">
                  <a:latin typeface="Arial" panose="020B0604020202020204" pitchFamily="34" charset="0"/>
                  <a:cs typeface="Arial" panose="020B0604020202020204" pitchFamily="34" charset="0"/>
                </a:rPr>
                <a:t> 4 </a:t>
              </a:r>
              <a:r>
                <a:rPr lang="en-GB" sz="1200" dirty="0">
                  <a:latin typeface="Arial" panose="020B0604020202020204" pitchFamily="34" charset="0"/>
                  <a:cs typeface="Arial" panose="020B0604020202020204" pitchFamily="34" charset="0"/>
                </a:rPr>
                <a:t>which subscribes to capital increase of </a:t>
              </a:r>
              <a:r>
                <a:rPr lang="en-GB" sz="1200" dirty="0" err="1">
                  <a:latin typeface="Arial" panose="020B0604020202020204" pitchFamily="34" charset="0"/>
                  <a:cs typeface="Arial" panose="020B0604020202020204" pitchFamily="34" charset="0"/>
                </a:rPr>
                <a:t>LuxCo</a:t>
              </a:r>
              <a:r>
                <a:rPr lang="en-GB" sz="1200" dirty="0">
                  <a:latin typeface="Arial" panose="020B0604020202020204" pitchFamily="34" charset="0"/>
                  <a:cs typeface="Arial" panose="020B0604020202020204" pitchFamily="34" charset="0"/>
                </a:rPr>
                <a:t> 2</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err="1">
                  <a:latin typeface="Arial" panose="020B0604020202020204" pitchFamily="34" charset="0"/>
                  <a:cs typeface="Arial" panose="020B0604020202020204" pitchFamily="34" charset="0"/>
                </a:rPr>
                <a:t>LuxCo</a:t>
              </a:r>
              <a:r>
                <a:rPr lang="en-GB" sz="1200" dirty="0">
                  <a:latin typeface="Arial" panose="020B0604020202020204" pitchFamily="34" charset="0"/>
                  <a:cs typeface="Arial" panose="020B0604020202020204" pitchFamily="34" charset="0"/>
                </a:rPr>
                <a:t> 2 uses the funds to grant new interest-free loans to </a:t>
              </a:r>
              <a:r>
                <a:rPr lang="en-GB" sz="1200" dirty="0" err="1">
                  <a:latin typeface="Arial" panose="020B0604020202020204" pitchFamily="34" charset="0"/>
                  <a:cs typeface="Arial" panose="020B0604020202020204" pitchFamily="34" charset="0"/>
                </a:rPr>
                <a:t>SwissCo</a:t>
              </a:r>
              <a:endParaRPr lang="en-GB" sz="1200" dirty="0">
                <a:latin typeface="Arial" panose="020B0604020202020204" pitchFamily="34" charset="0"/>
                <a:cs typeface="Arial" panose="020B0604020202020204" pitchFamily="34" charset="0"/>
              </a:endParaRPr>
            </a:p>
          </p:txBody>
        </p:sp>
      </p:grpSp>
      <p:grpSp>
        <p:nvGrpSpPr>
          <p:cNvPr id="529" name="DoubleChevron3 5">
            <a:extLst>
              <a:ext uri="{FF2B5EF4-FFF2-40B4-BE49-F238E27FC236}">
                <a16:creationId xmlns:a16="http://schemas.microsoft.com/office/drawing/2014/main" id="{1297B04F-1C09-B879-BF26-8F4AF807B376}"/>
              </a:ext>
            </a:extLst>
          </p:cNvPr>
          <p:cNvGrpSpPr/>
          <p:nvPr/>
        </p:nvGrpSpPr>
        <p:grpSpPr>
          <a:xfrm>
            <a:off x="8399026" y="1284017"/>
            <a:ext cx="450850" cy="508000"/>
            <a:chOff x="602822" y="1270000"/>
            <a:chExt cx="450850" cy="508000"/>
          </a:xfrm>
        </p:grpSpPr>
        <p:sp>
          <p:nvSpPr>
            <p:cNvPr id="533" name="Chevron1">
              <a:extLst>
                <a:ext uri="{FF2B5EF4-FFF2-40B4-BE49-F238E27FC236}">
                  <a16:creationId xmlns:a16="http://schemas.microsoft.com/office/drawing/2014/main" id="{D1795968-A914-8A4E-A163-87F5FE1AB241}"/>
                </a:ext>
              </a:extLst>
            </p:cNvPr>
            <p:cNvSpPr>
              <a:spLocks noChangeAspect="1"/>
            </p:cNvSpPr>
            <p:nvPr/>
          </p:nvSpPr>
          <p:spPr>
            <a:xfrm>
              <a:off x="602822" y="1320800"/>
              <a:ext cx="238760" cy="4064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sp>
          <p:nvSpPr>
            <p:cNvPr id="534" name="Chevron2">
              <a:extLst>
                <a:ext uri="{FF2B5EF4-FFF2-40B4-BE49-F238E27FC236}">
                  <a16:creationId xmlns:a16="http://schemas.microsoft.com/office/drawing/2014/main" id="{DF89C265-04ED-D908-D53C-A6ECA42E2C69}"/>
                </a:ext>
              </a:extLst>
            </p:cNvPr>
            <p:cNvSpPr>
              <a:spLocks noChangeAspect="1"/>
            </p:cNvSpPr>
            <p:nvPr/>
          </p:nvSpPr>
          <p:spPr>
            <a:xfrm>
              <a:off x="755222" y="1270000"/>
              <a:ext cx="298450" cy="5080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grpSp>
      <p:sp>
        <p:nvSpPr>
          <p:cNvPr id="528" name="TextBox 95">
            <a:extLst>
              <a:ext uri="{FF2B5EF4-FFF2-40B4-BE49-F238E27FC236}">
                <a16:creationId xmlns:a16="http://schemas.microsoft.com/office/drawing/2014/main" id="{88C5412B-0CD3-FEC9-A456-DA75554052EC}"/>
              </a:ext>
            </a:extLst>
          </p:cNvPr>
          <p:cNvSpPr txBox="1"/>
          <p:nvPr/>
        </p:nvSpPr>
        <p:spPr>
          <a:xfrm>
            <a:off x="6434538" y="1367869"/>
            <a:ext cx="1775246"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BE" sz="1200" dirty="0" err="1"/>
              <a:t>Restructuring</a:t>
            </a:r>
            <a:r>
              <a:rPr lang="nl-BE" sz="1200" dirty="0"/>
              <a:t> steps</a:t>
            </a:r>
            <a:endParaRPr lang="en-BE" sz="1200" dirty="0"/>
          </a:p>
        </p:txBody>
      </p:sp>
      <p:sp>
        <p:nvSpPr>
          <p:cNvPr id="535" name="TextBox 95">
            <a:extLst>
              <a:ext uri="{FF2B5EF4-FFF2-40B4-BE49-F238E27FC236}">
                <a16:creationId xmlns:a16="http://schemas.microsoft.com/office/drawing/2014/main" id="{58F2E095-00ED-467A-093B-49544AE97560}"/>
              </a:ext>
            </a:extLst>
          </p:cNvPr>
          <p:cNvSpPr txBox="1"/>
          <p:nvPr/>
        </p:nvSpPr>
        <p:spPr>
          <a:xfrm>
            <a:off x="211873" y="1334817"/>
            <a:ext cx="1775246"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BE" sz="1200" dirty="0" err="1"/>
              <a:t>Restructuring</a:t>
            </a:r>
            <a:r>
              <a:rPr lang="nl-BE" sz="1200" dirty="0"/>
              <a:t> steps</a:t>
            </a:r>
            <a:endParaRPr lang="en-BE" sz="1200" dirty="0"/>
          </a:p>
        </p:txBody>
      </p:sp>
      <p:sp>
        <p:nvSpPr>
          <p:cNvPr id="540" name="Rectangle 35">
            <a:extLst>
              <a:ext uri="{FF2B5EF4-FFF2-40B4-BE49-F238E27FC236}">
                <a16:creationId xmlns:a16="http://schemas.microsoft.com/office/drawing/2014/main" id="{169DDED5-DA50-07AC-AE16-F255762B7F55}"/>
              </a:ext>
            </a:extLst>
          </p:cNvPr>
          <p:cNvSpPr/>
          <p:nvPr/>
        </p:nvSpPr>
        <p:spPr>
          <a:xfrm>
            <a:off x="3405209" y="5498083"/>
            <a:ext cx="1000473" cy="440357"/>
          </a:xfrm>
          <a:prstGeom prst="rect">
            <a:avLst/>
          </a:prstGeom>
          <a:solidFill>
            <a:schemeClr val="bg1"/>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endParaRPr lang="en-US" sz="1200" b="1" dirty="0">
              <a:solidFill>
                <a:schemeClr val="bg1"/>
              </a:solidFill>
            </a:endParaRPr>
          </a:p>
        </p:txBody>
      </p:sp>
      <p:sp>
        <p:nvSpPr>
          <p:cNvPr id="541" name="Rectangle 35">
            <a:extLst>
              <a:ext uri="{FF2B5EF4-FFF2-40B4-BE49-F238E27FC236}">
                <a16:creationId xmlns:a16="http://schemas.microsoft.com/office/drawing/2014/main" id="{72D75B20-3AE0-34A9-3CE6-046103E28AE1}"/>
              </a:ext>
            </a:extLst>
          </p:cNvPr>
          <p:cNvSpPr/>
          <p:nvPr/>
        </p:nvSpPr>
        <p:spPr>
          <a:xfrm>
            <a:off x="3355643" y="5460436"/>
            <a:ext cx="1000473" cy="440357"/>
          </a:xfrm>
          <a:prstGeom prst="rect">
            <a:avLst/>
          </a:prstGeom>
          <a:solidFill>
            <a:schemeClr val="bg1"/>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200" b="1" dirty="0">
                <a:solidFill>
                  <a:schemeClr val="tx1"/>
                </a:solidFill>
              </a:rPr>
              <a:t>Group Companies</a:t>
            </a:r>
          </a:p>
        </p:txBody>
      </p:sp>
      <p:cxnSp>
        <p:nvCxnSpPr>
          <p:cNvPr id="542" name="Rechte verbindingslijn met pijl 115">
            <a:extLst>
              <a:ext uri="{FF2B5EF4-FFF2-40B4-BE49-F238E27FC236}">
                <a16:creationId xmlns:a16="http://schemas.microsoft.com/office/drawing/2014/main" id="{108B5C7B-8C3B-216B-A057-7E61870D58F9}"/>
              </a:ext>
            </a:extLst>
          </p:cNvPr>
          <p:cNvCxnSpPr>
            <a:cxnSpLocks/>
            <a:stCxn id="540" idx="3"/>
          </p:cNvCxnSpPr>
          <p:nvPr/>
        </p:nvCxnSpPr>
        <p:spPr>
          <a:xfrm flipH="1" flipV="1">
            <a:off x="4338654" y="4952571"/>
            <a:ext cx="67028" cy="765691"/>
          </a:xfrm>
          <a:prstGeom prst="curvedConnector3">
            <a:avLst>
              <a:gd name="adj1" fmla="val -34105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3" name="TextBox 1044">
            <a:extLst>
              <a:ext uri="{FF2B5EF4-FFF2-40B4-BE49-F238E27FC236}">
                <a16:creationId xmlns:a16="http://schemas.microsoft.com/office/drawing/2014/main" id="{8C2BDFA3-DDFD-8537-CE21-FC75E39E52BC}"/>
              </a:ext>
            </a:extLst>
          </p:cNvPr>
          <p:cNvSpPr txBox="1"/>
          <p:nvPr/>
        </p:nvSpPr>
        <p:spPr>
          <a:xfrm>
            <a:off x="4623082" y="5269441"/>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Tree>
    <p:extLst>
      <p:ext uri="{BB962C8B-B14F-4D97-AF65-F5344CB8AC3E}">
        <p14:creationId xmlns:p14="http://schemas.microsoft.com/office/powerpoint/2010/main" val="2343046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Court First Instance Brussels 21 April 2023</a:t>
            </a:r>
            <a:endParaRPr lang="en-US" sz="3733" dirty="0">
              <a:cs typeface="Calibri" panose="020F0502020204030204" pitchFamily="34" charset="0"/>
            </a:endParaRPr>
          </a:p>
        </p:txBody>
      </p:sp>
      <p:sp>
        <p:nvSpPr>
          <p:cNvPr id="214" name="AutoShape 4">
            <a:extLst>
              <a:ext uri="{FF2B5EF4-FFF2-40B4-BE49-F238E27FC236}">
                <a16:creationId xmlns:a16="http://schemas.microsoft.com/office/drawing/2014/main" id="{896F8890-56FA-898B-A83C-0763D4709F5C}"/>
              </a:ext>
            </a:extLst>
          </p:cNvPr>
          <p:cNvSpPr>
            <a:spLocks noChangeAspect="1" noChangeArrowheads="1"/>
          </p:cNvSpPr>
          <p:nvPr/>
        </p:nvSpPr>
        <p:spPr bwMode="auto">
          <a:xfrm>
            <a:off x="836818" y="4034277"/>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cxnSp>
        <p:nvCxnSpPr>
          <p:cNvPr id="216" name="Connector: Elbow 26">
            <a:extLst>
              <a:ext uri="{FF2B5EF4-FFF2-40B4-BE49-F238E27FC236}">
                <a16:creationId xmlns:a16="http://schemas.microsoft.com/office/drawing/2014/main" id="{F6C4C4E3-6AB3-73CE-9C62-D9A3A83FAE69}"/>
              </a:ext>
            </a:extLst>
          </p:cNvPr>
          <p:cNvCxnSpPr>
            <a:cxnSpLocks/>
            <a:stCxn id="221" idx="2"/>
            <a:endCxn id="218" idx="0"/>
          </p:cNvCxnSpPr>
          <p:nvPr/>
        </p:nvCxnSpPr>
        <p:spPr>
          <a:xfrm rot="5400000">
            <a:off x="1155150" y="3121388"/>
            <a:ext cx="175060" cy="586063"/>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ep 216">
            <a:extLst>
              <a:ext uri="{FF2B5EF4-FFF2-40B4-BE49-F238E27FC236}">
                <a16:creationId xmlns:a16="http://schemas.microsoft.com/office/drawing/2014/main" id="{49C01B70-0156-C69B-6E64-EB6EEFA99A69}"/>
              </a:ext>
            </a:extLst>
          </p:cNvPr>
          <p:cNvGrpSpPr/>
          <p:nvPr/>
        </p:nvGrpSpPr>
        <p:grpSpPr>
          <a:xfrm>
            <a:off x="445261" y="3501949"/>
            <a:ext cx="1011586" cy="424336"/>
            <a:chOff x="757834" y="3632502"/>
            <a:chExt cx="1011586" cy="424336"/>
          </a:xfrm>
        </p:grpSpPr>
        <p:sp>
          <p:nvSpPr>
            <p:cNvPr id="218" name="Rectangle 35">
              <a:extLst>
                <a:ext uri="{FF2B5EF4-FFF2-40B4-BE49-F238E27FC236}">
                  <a16:creationId xmlns:a16="http://schemas.microsoft.com/office/drawing/2014/main" id="{9E7553E4-00CC-6A91-C333-20061DBFDCB4}"/>
                </a:ext>
              </a:extLst>
            </p:cNvPr>
            <p:cNvSpPr/>
            <p:nvPr/>
          </p:nvSpPr>
          <p:spPr>
            <a:xfrm>
              <a:off x="757834" y="3632502"/>
              <a:ext cx="1008774" cy="423953"/>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2  </a:t>
              </a:r>
            </a:p>
          </p:txBody>
        </p:sp>
        <p:pic>
          <p:nvPicPr>
            <p:cNvPr id="219" name="Picture 129">
              <a:extLst>
                <a:ext uri="{FF2B5EF4-FFF2-40B4-BE49-F238E27FC236}">
                  <a16:creationId xmlns:a16="http://schemas.microsoft.com/office/drawing/2014/main" id="{5F98D081-149C-F983-B29E-11F5D4316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667" y="3906568"/>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220" name="Groep 219">
            <a:extLst>
              <a:ext uri="{FF2B5EF4-FFF2-40B4-BE49-F238E27FC236}">
                <a16:creationId xmlns:a16="http://schemas.microsoft.com/office/drawing/2014/main" id="{B0C30081-4443-6D39-9529-895E4B486641}"/>
              </a:ext>
            </a:extLst>
          </p:cNvPr>
          <p:cNvGrpSpPr/>
          <p:nvPr/>
        </p:nvGrpSpPr>
        <p:grpSpPr>
          <a:xfrm>
            <a:off x="1031324" y="2926722"/>
            <a:ext cx="1008774" cy="403336"/>
            <a:chOff x="1458197" y="2851751"/>
            <a:chExt cx="1008774" cy="403336"/>
          </a:xfrm>
        </p:grpSpPr>
        <p:sp>
          <p:nvSpPr>
            <p:cNvPr id="221" name="Rectangle 35">
              <a:extLst>
                <a:ext uri="{FF2B5EF4-FFF2-40B4-BE49-F238E27FC236}">
                  <a16:creationId xmlns:a16="http://schemas.microsoft.com/office/drawing/2014/main" id="{1A9BF7B1-69EC-1AE5-8BAA-BAD3B98F947B}"/>
                </a:ext>
              </a:extLst>
            </p:cNvPr>
            <p:cNvSpPr/>
            <p:nvPr/>
          </p:nvSpPr>
          <p:spPr>
            <a:xfrm>
              <a:off x="1458197" y="2851751"/>
              <a:ext cx="1008774" cy="400167"/>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1  </a:t>
              </a:r>
            </a:p>
          </p:txBody>
        </p:sp>
        <p:pic>
          <p:nvPicPr>
            <p:cNvPr id="222" name="Picture 130">
              <a:extLst>
                <a:ext uri="{FF2B5EF4-FFF2-40B4-BE49-F238E27FC236}">
                  <a16:creationId xmlns:a16="http://schemas.microsoft.com/office/drawing/2014/main" id="{F553B4E5-379C-2911-C8AD-E5A1297E3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067" y="3104817"/>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223" name="Groep 222">
            <a:extLst>
              <a:ext uri="{FF2B5EF4-FFF2-40B4-BE49-F238E27FC236}">
                <a16:creationId xmlns:a16="http://schemas.microsoft.com/office/drawing/2014/main" id="{C745D945-420F-F002-3C1E-E0FA0F1BD930}"/>
              </a:ext>
            </a:extLst>
          </p:cNvPr>
          <p:cNvGrpSpPr/>
          <p:nvPr/>
        </p:nvGrpSpPr>
        <p:grpSpPr>
          <a:xfrm>
            <a:off x="1639951" y="3518300"/>
            <a:ext cx="1008774" cy="418350"/>
            <a:chOff x="2151517" y="3627020"/>
            <a:chExt cx="1008774" cy="418350"/>
          </a:xfrm>
        </p:grpSpPr>
        <p:sp>
          <p:nvSpPr>
            <p:cNvPr id="224" name="Rectangle 35">
              <a:extLst>
                <a:ext uri="{FF2B5EF4-FFF2-40B4-BE49-F238E27FC236}">
                  <a16:creationId xmlns:a16="http://schemas.microsoft.com/office/drawing/2014/main" id="{7B79E6C4-C37B-6835-8BA4-B814A1C678EC}"/>
                </a:ext>
              </a:extLst>
            </p:cNvPr>
            <p:cNvSpPr/>
            <p:nvPr/>
          </p:nvSpPr>
          <p:spPr>
            <a:xfrm>
              <a:off x="2151517" y="3627020"/>
              <a:ext cx="1008774" cy="417741"/>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BelCo</a:t>
              </a:r>
              <a:r>
                <a:rPr lang="en-US" sz="1400" b="1" dirty="0">
                  <a:solidFill>
                    <a:schemeClr val="bg1"/>
                  </a:solidFill>
                </a:rPr>
                <a:t> 3  </a:t>
              </a:r>
            </a:p>
          </p:txBody>
        </p:sp>
        <p:pic>
          <p:nvPicPr>
            <p:cNvPr id="225" name="Picture 131">
              <a:extLst>
                <a:ext uri="{FF2B5EF4-FFF2-40B4-BE49-F238E27FC236}">
                  <a16:creationId xmlns:a16="http://schemas.microsoft.com/office/drawing/2014/main" id="{CAD6BBB6-7302-F285-ECAB-46DC41255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617" y="3895100"/>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226" name="Connector: Elbow 24">
            <a:extLst>
              <a:ext uri="{FF2B5EF4-FFF2-40B4-BE49-F238E27FC236}">
                <a16:creationId xmlns:a16="http://schemas.microsoft.com/office/drawing/2014/main" id="{32342B84-DF56-A54B-A5C6-D839E705C257}"/>
              </a:ext>
            </a:extLst>
          </p:cNvPr>
          <p:cNvCxnSpPr>
            <a:cxnSpLocks/>
            <a:stCxn id="229" idx="2"/>
            <a:endCxn id="221" idx="0"/>
          </p:cNvCxnSpPr>
          <p:nvPr/>
        </p:nvCxnSpPr>
        <p:spPr>
          <a:xfrm>
            <a:off x="1535711" y="2781520"/>
            <a:ext cx="0" cy="145202"/>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7" name="Connector: Elbow 26">
            <a:extLst>
              <a:ext uri="{FF2B5EF4-FFF2-40B4-BE49-F238E27FC236}">
                <a16:creationId xmlns:a16="http://schemas.microsoft.com/office/drawing/2014/main" id="{6B93C852-ED13-2CC0-EAFB-D4FF7D41E744}"/>
              </a:ext>
            </a:extLst>
          </p:cNvPr>
          <p:cNvCxnSpPr>
            <a:cxnSpLocks/>
            <a:stCxn id="221" idx="2"/>
            <a:endCxn id="224" idx="0"/>
          </p:cNvCxnSpPr>
          <p:nvPr/>
        </p:nvCxnSpPr>
        <p:spPr>
          <a:xfrm rot="16200000" flipH="1">
            <a:off x="1744319" y="3118280"/>
            <a:ext cx="191411" cy="608627"/>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1" name="Groep 440">
            <a:extLst>
              <a:ext uri="{FF2B5EF4-FFF2-40B4-BE49-F238E27FC236}">
                <a16:creationId xmlns:a16="http://schemas.microsoft.com/office/drawing/2014/main" id="{4D022117-3206-B9C2-ABC7-7A8356BD0F9B}"/>
              </a:ext>
            </a:extLst>
          </p:cNvPr>
          <p:cNvGrpSpPr/>
          <p:nvPr/>
        </p:nvGrpSpPr>
        <p:grpSpPr>
          <a:xfrm>
            <a:off x="1057235" y="4072539"/>
            <a:ext cx="1010679" cy="410191"/>
            <a:chOff x="9051362" y="3927317"/>
            <a:chExt cx="1010679" cy="410191"/>
          </a:xfrm>
        </p:grpSpPr>
        <p:sp>
          <p:nvSpPr>
            <p:cNvPr id="215" name="Rectangle 35">
              <a:extLst>
                <a:ext uri="{FF2B5EF4-FFF2-40B4-BE49-F238E27FC236}">
                  <a16:creationId xmlns:a16="http://schemas.microsoft.com/office/drawing/2014/main" id="{7E02F863-5A36-C34D-5F8F-388113E5535E}"/>
                </a:ext>
              </a:extLst>
            </p:cNvPr>
            <p:cNvSpPr/>
            <p:nvPr/>
          </p:nvSpPr>
          <p:spPr>
            <a:xfrm>
              <a:off x="9051362" y="3927317"/>
              <a:ext cx="1008774" cy="406400"/>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3</a:t>
              </a:r>
            </a:p>
          </p:txBody>
        </p:sp>
        <p:pic>
          <p:nvPicPr>
            <p:cNvPr id="228" name="Picture 6">
              <a:extLst>
                <a:ext uri="{FF2B5EF4-FFF2-40B4-BE49-F238E27FC236}">
                  <a16:creationId xmlns:a16="http://schemas.microsoft.com/office/drawing/2014/main" id="{C1F71F6F-472E-C69E-8BD8-9A852BB34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146" y="4178432"/>
              <a:ext cx="223895" cy="159076"/>
            </a:xfrm>
            <a:prstGeom prst="rect">
              <a:avLst/>
            </a:prstGeom>
            <a:noFill/>
            <a:extLst>
              <a:ext uri="{909E8E84-426E-40DD-AFC4-6F175D3DCCD1}">
                <a14:hiddenFill xmlns:a14="http://schemas.microsoft.com/office/drawing/2010/main">
                  <a:solidFill>
                    <a:srgbClr val="FFFFFF"/>
                  </a:solidFill>
                </a14:hiddenFill>
              </a:ext>
            </a:extLst>
          </p:spPr>
        </p:pic>
      </p:grpSp>
      <p:sp>
        <p:nvSpPr>
          <p:cNvPr id="229" name="Rectangle 35">
            <a:extLst>
              <a:ext uri="{FF2B5EF4-FFF2-40B4-BE49-F238E27FC236}">
                <a16:creationId xmlns:a16="http://schemas.microsoft.com/office/drawing/2014/main" id="{4600C71B-9183-C8F8-AB7E-B5C8DACF4F94}"/>
              </a:ext>
            </a:extLst>
          </p:cNvPr>
          <p:cNvSpPr/>
          <p:nvPr/>
        </p:nvSpPr>
        <p:spPr>
          <a:xfrm>
            <a:off x="1035474" y="2341163"/>
            <a:ext cx="1000473"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err="1">
                <a:solidFill>
                  <a:schemeClr val="bg1"/>
                </a:solidFill>
              </a:rPr>
              <a:t>LuxCo</a:t>
            </a:r>
            <a:r>
              <a:rPr lang="en-US" sz="1100" b="1" dirty="0">
                <a:solidFill>
                  <a:schemeClr val="bg1"/>
                </a:solidFill>
              </a:rPr>
              <a:t> 1 </a:t>
            </a:r>
          </a:p>
          <a:p>
            <a:pPr algn="ctr"/>
            <a:endParaRPr lang="en-US" sz="1100" b="1" dirty="0">
              <a:solidFill>
                <a:schemeClr val="bg1"/>
              </a:solidFill>
            </a:endParaRPr>
          </a:p>
        </p:txBody>
      </p:sp>
      <p:pic>
        <p:nvPicPr>
          <p:cNvPr id="230" name="Picture 6">
            <a:extLst>
              <a:ext uri="{FF2B5EF4-FFF2-40B4-BE49-F238E27FC236}">
                <a16:creationId xmlns:a16="http://schemas.microsoft.com/office/drawing/2014/main" id="{D2CD91F1-730E-5179-7968-0303AD8BC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631" y="2622444"/>
            <a:ext cx="221776" cy="159076"/>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35">
            <a:extLst>
              <a:ext uri="{FF2B5EF4-FFF2-40B4-BE49-F238E27FC236}">
                <a16:creationId xmlns:a16="http://schemas.microsoft.com/office/drawing/2014/main" id="{460BAF04-CB43-D931-03AD-DFA8C93D4794}"/>
              </a:ext>
            </a:extLst>
          </p:cNvPr>
          <p:cNvSpPr/>
          <p:nvPr/>
        </p:nvSpPr>
        <p:spPr>
          <a:xfrm>
            <a:off x="2771640" y="2914851"/>
            <a:ext cx="1008774" cy="444694"/>
          </a:xfrm>
          <a:prstGeom prst="rect">
            <a:avLst/>
          </a:prstGeom>
          <a:solidFill>
            <a:srgbClr val="C00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2  </a:t>
            </a:r>
          </a:p>
        </p:txBody>
      </p:sp>
      <p:pic>
        <p:nvPicPr>
          <p:cNvPr id="232" name="Picture 6">
            <a:extLst>
              <a:ext uri="{FF2B5EF4-FFF2-40B4-BE49-F238E27FC236}">
                <a16:creationId xmlns:a16="http://schemas.microsoft.com/office/drawing/2014/main" id="{80D22A06-E8C2-A639-1B81-815BA726B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706" y="3201471"/>
            <a:ext cx="223895" cy="159076"/>
          </a:xfrm>
          <a:prstGeom prst="rect">
            <a:avLst/>
          </a:prstGeom>
          <a:noFill/>
          <a:extLst>
            <a:ext uri="{909E8E84-426E-40DD-AFC4-6F175D3DCCD1}">
              <a14:hiddenFill xmlns:a14="http://schemas.microsoft.com/office/drawing/2010/main">
                <a:solidFill>
                  <a:srgbClr val="FFFFFF"/>
                </a:solidFill>
              </a14:hiddenFill>
            </a:ext>
          </a:extLst>
        </p:spPr>
      </p:pic>
      <p:cxnSp>
        <p:nvCxnSpPr>
          <p:cNvPr id="233" name="Connector: Elbow 24">
            <a:extLst>
              <a:ext uri="{FF2B5EF4-FFF2-40B4-BE49-F238E27FC236}">
                <a16:creationId xmlns:a16="http://schemas.microsoft.com/office/drawing/2014/main" id="{881DD2A9-689E-085B-BC5F-096942D630DA}"/>
              </a:ext>
            </a:extLst>
          </p:cNvPr>
          <p:cNvCxnSpPr>
            <a:cxnSpLocks/>
            <a:stCxn id="229" idx="2"/>
            <a:endCxn id="231" idx="0"/>
          </p:cNvCxnSpPr>
          <p:nvPr/>
        </p:nvCxnSpPr>
        <p:spPr>
          <a:xfrm rot="16200000" flipH="1">
            <a:off x="2339204" y="1978027"/>
            <a:ext cx="133331" cy="1740316"/>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4" name="Connector: Elbow 24">
            <a:extLst>
              <a:ext uri="{FF2B5EF4-FFF2-40B4-BE49-F238E27FC236}">
                <a16:creationId xmlns:a16="http://schemas.microsoft.com/office/drawing/2014/main" id="{D48E977F-310B-739B-D9FC-4397E5A04FEB}"/>
              </a:ext>
            </a:extLst>
          </p:cNvPr>
          <p:cNvCxnSpPr>
            <a:cxnSpLocks/>
            <a:stCxn id="231" idx="2"/>
            <a:endCxn id="236" idx="0"/>
          </p:cNvCxnSpPr>
          <p:nvPr/>
        </p:nvCxnSpPr>
        <p:spPr>
          <a:xfrm>
            <a:off x="3276027" y="3359545"/>
            <a:ext cx="0" cy="373147"/>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8" name="Connector: Elbow 26">
            <a:extLst>
              <a:ext uri="{FF2B5EF4-FFF2-40B4-BE49-F238E27FC236}">
                <a16:creationId xmlns:a16="http://schemas.microsoft.com/office/drawing/2014/main" id="{ED48380C-2D05-F4AD-7BF0-1AC5B0C0ECA8}"/>
              </a:ext>
            </a:extLst>
          </p:cNvPr>
          <p:cNvCxnSpPr>
            <a:cxnSpLocks/>
            <a:stCxn id="218" idx="2"/>
            <a:endCxn id="215" idx="0"/>
          </p:cNvCxnSpPr>
          <p:nvPr/>
        </p:nvCxnSpPr>
        <p:spPr>
          <a:xfrm rot="16200000" flipH="1">
            <a:off x="1182317" y="3693233"/>
            <a:ext cx="146637" cy="611974"/>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9" name="Connector: Elbow 26">
            <a:extLst>
              <a:ext uri="{FF2B5EF4-FFF2-40B4-BE49-F238E27FC236}">
                <a16:creationId xmlns:a16="http://schemas.microsoft.com/office/drawing/2014/main" id="{D32A309E-E4C9-05BE-C1AF-85A0D86AB17A}"/>
              </a:ext>
            </a:extLst>
          </p:cNvPr>
          <p:cNvCxnSpPr>
            <a:cxnSpLocks/>
            <a:stCxn id="215" idx="0"/>
            <a:endCxn id="224" idx="2"/>
          </p:cNvCxnSpPr>
          <p:nvPr/>
        </p:nvCxnSpPr>
        <p:spPr>
          <a:xfrm rot="5400000" flipH="1" flipV="1">
            <a:off x="1784731" y="3712932"/>
            <a:ext cx="136498" cy="582716"/>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0" name="Rectangle 35">
            <a:extLst>
              <a:ext uri="{FF2B5EF4-FFF2-40B4-BE49-F238E27FC236}">
                <a16:creationId xmlns:a16="http://schemas.microsoft.com/office/drawing/2014/main" id="{6C9251FA-CBC5-C141-64CD-5ACC152C54CC}"/>
              </a:ext>
            </a:extLst>
          </p:cNvPr>
          <p:cNvSpPr/>
          <p:nvPr/>
        </p:nvSpPr>
        <p:spPr>
          <a:xfrm>
            <a:off x="1057235" y="4566720"/>
            <a:ext cx="1008774" cy="405029"/>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FinCo</a:t>
            </a:r>
            <a:endParaRPr lang="en-US" sz="1400" b="1" dirty="0">
              <a:solidFill>
                <a:schemeClr val="bg1"/>
              </a:solidFill>
            </a:endParaRPr>
          </a:p>
        </p:txBody>
      </p:sp>
      <p:cxnSp>
        <p:nvCxnSpPr>
          <p:cNvPr id="241" name="Connector: Elbow 24">
            <a:extLst>
              <a:ext uri="{FF2B5EF4-FFF2-40B4-BE49-F238E27FC236}">
                <a16:creationId xmlns:a16="http://schemas.microsoft.com/office/drawing/2014/main" id="{03B7555D-1CAB-715F-7FA0-D881AEECB3EF}"/>
              </a:ext>
            </a:extLst>
          </p:cNvPr>
          <p:cNvCxnSpPr>
            <a:cxnSpLocks/>
            <a:stCxn id="215" idx="2"/>
            <a:endCxn id="240" idx="0"/>
          </p:cNvCxnSpPr>
          <p:nvPr/>
        </p:nvCxnSpPr>
        <p:spPr>
          <a:xfrm>
            <a:off x="1561622" y="4478939"/>
            <a:ext cx="0" cy="87781"/>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242" name="Picture 131">
            <a:extLst>
              <a:ext uri="{FF2B5EF4-FFF2-40B4-BE49-F238E27FC236}">
                <a16:creationId xmlns:a16="http://schemas.microsoft.com/office/drawing/2014/main" id="{653EB9B1-115B-DA0F-F467-19DD2FD64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746" y="4824275"/>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cxnSp>
        <p:nvCxnSpPr>
          <p:cNvPr id="243" name="Connector: Elbow 24">
            <a:extLst>
              <a:ext uri="{FF2B5EF4-FFF2-40B4-BE49-F238E27FC236}">
                <a16:creationId xmlns:a16="http://schemas.microsoft.com/office/drawing/2014/main" id="{67DEF8AE-0CBD-2682-EDFF-63E531EF7CE6}"/>
              </a:ext>
            </a:extLst>
          </p:cNvPr>
          <p:cNvCxnSpPr>
            <a:cxnSpLocks/>
            <a:stCxn id="407" idx="2"/>
            <a:endCxn id="229" idx="0"/>
          </p:cNvCxnSpPr>
          <p:nvPr/>
        </p:nvCxnSpPr>
        <p:spPr>
          <a:xfrm>
            <a:off x="1532960" y="2200625"/>
            <a:ext cx="2751" cy="140538"/>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4" name="Rechte verbindingslijn met pijl 115">
            <a:extLst>
              <a:ext uri="{FF2B5EF4-FFF2-40B4-BE49-F238E27FC236}">
                <a16:creationId xmlns:a16="http://schemas.microsoft.com/office/drawing/2014/main" id="{DBC52D11-329F-604B-7F4E-6B8888355855}"/>
              </a:ext>
            </a:extLst>
          </p:cNvPr>
          <p:cNvCxnSpPr>
            <a:cxnSpLocks/>
            <a:stCxn id="224" idx="2"/>
            <a:endCxn id="236" idx="2"/>
          </p:cNvCxnSpPr>
          <p:nvPr/>
        </p:nvCxnSpPr>
        <p:spPr>
          <a:xfrm rot="16200000" flipH="1">
            <a:off x="2581024" y="3499354"/>
            <a:ext cx="258317" cy="1131689"/>
          </a:xfrm>
          <a:prstGeom prst="curvedConnector3">
            <a:avLst>
              <a:gd name="adj1" fmla="val 12581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5" name="TextBox 1044">
            <a:extLst>
              <a:ext uri="{FF2B5EF4-FFF2-40B4-BE49-F238E27FC236}">
                <a16:creationId xmlns:a16="http://schemas.microsoft.com/office/drawing/2014/main" id="{04B20F85-B60D-B087-675F-79A7E9741B54}"/>
              </a:ext>
            </a:extLst>
          </p:cNvPr>
          <p:cNvSpPr txBox="1"/>
          <p:nvPr/>
        </p:nvSpPr>
        <p:spPr>
          <a:xfrm>
            <a:off x="2657003" y="4232249"/>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
        <p:nvSpPr>
          <p:cNvPr id="249" name="TextBox 1044">
            <a:extLst>
              <a:ext uri="{FF2B5EF4-FFF2-40B4-BE49-F238E27FC236}">
                <a16:creationId xmlns:a16="http://schemas.microsoft.com/office/drawing/2014/main" id="{4C4CF206-B8CD-CFBA-D316-9E8AE31B7562}"/>
              </a:ext>
            </a:extLst>
          </p:cNvPr>
          <p:cNvSpPr txBox="1"/>
          <p:nvPr/>
        </p:nvSpPr>
        <p:spPr>
          <a:xfrm>
            <a:off x="2061968" y="2937235"/>
            <a:ext cx="718931" cy="276999"/>
          </a:xfrm>
          <a:prstGeom prst="rect">
            <a:avLst/>
          </a:prstGeom>
          <a:noFill/>
        </p:spPr>
        <p:txBody>
          <a:bodyPr wrap="square" rtlCol="0">
            <a:spAutoFit/>
          </a:bodyPr>
          <a:lstStyle/>
          <a:p>
            <a:r>
              <a:rPr lang="nl-BE" sz="1200" dirty="0">
                <a:solidFill>
                  <a:schemeClr val="bg1"/>
                </a:solidFill>
              </a:rPr>
              <a:t>interest</a:t>
            </a:r>
            <a:endParaRPr lang="en-BE" sz="1200" dirty="0">
              <a:solidFill>
                <a:schemeClr val="bg1"/>
              </a:solidFill>
            </a:endParaRPr>
          </a:p>
        </p:txBody>
      </p:sp>
      <p:sp>
        <p:nvSpPr>
          <p:cNvPr id="254" name="Rectangle 35">
            <a:extLst>
              <a:ext uri="{FF2B5EF4-FFF2-40B4-BE49-F238E27FC236}">
                <a16:creationId xmlns:a16="http://schemas.microsoft.com/office/drawing/2014/main" id="{833265CB-11A3-1246-8829-431FF3921D36}"/>
              </a:ext>
            </a:extLst>
          </p:cNvPr>
          <p:cNvSpPr/>
          <p:nvPr/>
        </p:nvSpPr>
        <p:spPr>
          <a:xfrm>
            <a:off x="1059041" y="5065792"/>
            <a:ext cx="1008774" cy="379231"/>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LuxCo</a:t>
            </a:r>
            <a:r>
              <a:rPr lang="en-US" sz="1400" b="1" dirty="0">
                <a:solidFill>
                  <a:schemeClr val="bg1"/>
                </a:solidFill>
              </a:rPr>
              <a:t> 4</a:t>
            </a:r>
          </a:p>
        </p:txBody>
      </p:sp>
      <p:pic>
        <p:nvPicPr>
          <p:cNvPr id="255" name="Picture 6">
            <a:extLst>
              <a:ext uri="{FF2B5EF4-FFF2-40B4-BE49-F238E27FC236}">
                <a16:creationId xmlns:a16="http://schemas.microsoft.com/office/drawing/2014/main" id="{05EF5EE3-8619-8763-0389-5728A48F0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796" y="5282874"/>
            <a:ext cx="223895" cy="159076"/>
          </a:xfrm>
          <a:prstGeom prst="rect">
            <a:avLst/>
          </a:prstGeom>
          <a:noFill/>
          <a:extLst>
            <a:ext uri="{909E8E84-426E-40DD-AFC4-6F175D3DCCD1}">
              <a14:hiddenFill xmlns:a14="http://schemas.microsoft.com/office/drawing/2010/main">
                <a:solidFill>
                  <a:srgbClr val="FFFFFF"/>
                </a:solidFill>
              </a14:hiddenFill>
            </a:ext>
          </a:extLst>
        </p:spPr>
      </p:pic>
      <p:cxnSp>
        <p:nvCxnSpPr>
          <p:cNvPr id="256" name="Connector: Elbow 24">
            <a:extLst>
              <a:ext uri="{FF2B5EF4-FFF2-40B4-BE49-F238E27FC236}">
                <a16:creationId xmlns:a16="http://schemas.microsoft.com/office/drawing/2014/main" id="{A6578F41-0834-E290-BCF5-4BA0CEEC8F62}"/>
              </a:ext>
            </a:extLst>
          </p:cNvPr>
          <p:cNvCxnSpPr>
            <a:cxnSpLocks/>
            <a:stCxn id="240" idx="2"/>
            <a:endCxn id="254" idx="0"/>
          </p:cNvCxnSpPr>
          <p:nvPr/>
        </p:nvCxnSpPr>
        <p:spPr>
          <a:xfrm>
            <a:off x="1561622" y="4971749"/>
            <a:ext cx="1806" cy="94043"/>
          </a:xfrm>
          <a:prstGeom prst="straightConnector1">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Rechte verbindingslijn met pijl 115">
            <a:extLst>
              <a:ext uri="{FF2B5EF4-FFF2-40B4-BE49-F238E27FC236}">
                <a16:creationId xmlns:a16="http://schemas.microsoft.com/office/drawing/2014/main" id="{B05FD908-67A2-B87C-7A43-0B4C027D8E93}"/>
              </a:ext>
            </a:extLst>
          </p:cNvPr>
          <p:cNvCxnSpPr>
            <a:cxnSpLocks/>
          </p:cNvCxnSpPr>
          <p:nvPr/>
        </p:nvCxnSpPr>
        <p:spPr>
          <a:xfrm>
            <a:off x="2021613" y="3182481"/>
            <a:ext cx="954745" cy="554097"/>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Connector: Elbow 24">
            <a:extLst>
              <a:ext uri="{FF2B5EF4-FFF2-40B4-BE49-F238E27FC236}">
                <a16:creationId xmlns:a16="http://schemas.microsoft.com/office/drawing/2014/main" id="{F77632DC-4375-DCB7-2DA9-91F494EF234A}"/>
              </a:ext>
            </a:extLst>
          </p:cNvPr>
          <p:cNvCxnSpPr>
            <a:cxnSpLocks/>
            <a:stCxn id="231" idx="0"/>
            <a:endCxn id="254" idx="3"/>
          </p:cNvCxnSpPr>
          <p:nvPr/>
        </p:nvCxnSpPr>
        <p:spPr>
          <a:xfrm rot="16200000" flipH="1" flipV="1">
            <a:off x="1501642" y="3481023"/>
            <a:ext cx="2340557" cy="1208212"/>
          </a:xfrm>
          <a:prstGeom prst="bentConnector4">
            <a:avLst>
              <a:gd name="adj1" fmla="val -2849"/>
              <a:gd name="adj2" fmla="val 4722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88" name="Groep 387">
            <a:extLst>
              <a:ext uri="{FF2B5EF4-FFF2-40B4-BE49-F238E27FC236}">
                <a16:creationId xmlns:a16="http://schemas.microsoft.com/office/drawing/2014/main" id="{B4BB0F07-8066-357E-2F44-FEA9C718B875}"/>
              </a:ext>
            </a:extLst>
          </p:cNvPr>
          <p:cNvGrpSpPr/>
          <p:nvPr/>
        </p:nvGrpSpPr>
        <p:grpSpPr>
          <a:xfrm>
            <a:off x="2771640" y="3732692"/>
            <a:ext cx="1008774" cy="461666"/>
            <a:chOff x="10765767" y="3587470"/>
            <a:chExt cx="1008774" cy="461666"/>
          </a:xfrm>
        </p:grpSpPr>
        <p:sp>
          <p:nvSpPr>
            <p:cNvPr id="236" name="Rectangle 35">
              <a:extLst>
                <a:ext uri="{FF2B5EF4-FFF2-40B4-BE49-F238E27FC236}">
                  <a16:creationId xmlns:a16="http://schemas.microsoft.com/office/drawing/2014/main" id="{8EA26814-F095-54FD-8822-1E8D8258AEB7}"/>
                </a:ext>
              </a:extLst>
            </p:cNvPr>
            <p:cNvSpPr/>
            <p:nvPr/>
          </p:nvSpPr>
          <p:spPr>
            <a:xfrm>
              <a:off x="10765767" y="3587470"/>
              <a:ext cx="1008774" cy="461666"/>
            </a:xfrm>
            <a:prstGeom prst="rect">
              <a:avLst/>
            </a:prstGeom>
            <a:solidFill>
              <a:srgbClr val="C00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SwissCo</a:t>
              </a:r>
              <a:r>
                <a:rPr lang="en-US" sz="1400" b="1" dirty="0">
                  <a:solidFill>
                    <a:schemeClr val="bg1"/>
                  </a:solidFill>
                </a:rPr>
                <a:t>  </a:t>
              </a:r>
            </a:p>
          </p:txBody>
        </p:sp>
        <p:pic>
          <p:nvPicPr>
            <p:cNvPr id="384" name="Afbeelding 383">
              <a:extLst>
                <a:ext uri="{FF2B5EF4-FFF2-40B4-BE49-F238E27FC236}">
                  <a16:creationId xmlns:a16="http://schemas.microsoft.com/office/drawing/2014/main" id="{67CC4A93-7346-F2F4-1738-7B0A7FB951F0}"/>
                </a:ext>
              </a:extLst>
            </p:cNvPr>
            <p:cNvPicPr>
              <a:picLocks noChangeAspect="1"/>
            </p:cNvPicPr>
            <p:nvPr/>
          </p:nvPicPr>
          <p:blipFill rotWithShape="1">
            <a:blip r:embed="rId5">
              <a:extLst>
                <a:ext uri="{28A0092B-C50C-407E-A947-70E740481C1C}">
                  <a14:useLocalDpi xmlns:a14="http://schemas.microsoft.com/office/drawing/2010/main" val="0"/>
                </a:ext>
              </a:extLst>
            </a:blip>
            <a:srcRect l="29947" t="9789" r="30063" b="10127"/>
            <a:stretch/>
          </p:blipFill>
          <p:spPr>
            <a:xfrm>
              <a:off x="11572982" y="3850791"/>
              <a:ext cx="196293" cy="196553"/>
            </a:xfrm>
            <a:prstGeom prst="rect">
              <a:avLst/>
            </a:prstGeom>
            <a:solidFill>
              <a:srgbClr val="C00000"/>
            </a:solidFill>
          </p:spPr>
        </p:pic>
      </p:grpSp>
      <p:grpSp>
        <p:nvGrpSpPr>
          <p:cNvPr id="406" name="Groep 405">
            <a:extLst>
              <a:ext uri="{FF2B5EF4-FFF2-40B4-BE49-F238E27FC236}">
                <a16:creationId xmlns:a16="http://schemas.microsoft.com/office/drawing/2014/main" id="{059982B9-41F3-4D37-B47E-D0F83B3023AF}"/>
              </a:ext>
            </a:extLst>
          </p:cNvPr>
          <p:cNvGrpSpPr/>
          <p:nvPr/>
        </p:nvGrpSpPr>
        <p:grpSpPr>
          <a:xfrm>
            <a:off x="1036309" y="1752475"/>
            <a:ext cx="1001993" cy="498476"/>
            <a:chOff x="-908985" y="1541670"/>
            <a:chExt cx="1016172" cy="498476"/>
          </a:xfrm>
          <a:solidFill>
            <a:schemeClr val="bg1">
              <a:lumMod val="50000"/>
            </a:schemeClr>
          </a:solidFill>
        </p:grpSpPr>
        <p:sp>
          <p:nvSpPr>
            <p:cNvPr id="407" name="Rectangle 35">
              <a:extLst>
                <a:ext uri="{FF2B5EF4-FFF2-40B4-BE49-F238E27FC236}">
                  <a16:creationId xmlns:a16="http://schemas.microsoft.com/office/drawing/2014/main" id="{B9AB09E1-B89B-49C8-9A92-9ED1B5D09619}"/>
                </a:ext>
              </a:extLst>
            </p:cNvPr>
            <p:cNvSpPr/>
            <p:nvPr/>
          </p:nvSpPr>
          <p:spPr>
            <a:xfrm>
              <a:off x="-908985" y="1541670"/>
              <a:ext cx="1007358" cy="448150"/>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200" b="1" dirty="0" err="1">
                  <a:solidFill>
                    <a:schemeClr val="bg1"/>
                  </a:solidFill>
                </a:rPr>
                <a:t>NedCo</a:t>
              </a:r>
              <a:endParaRPr lang="en-US" sz="1400" b="1" dirty="0">
                <a:solidFill>
                  <a:schemeClr val="bg1"/>
                </a:solidFill>
              </a:endParaRPr>
            </a:p>
          </p:txBody>
        </p:sp>
        <p:pic>
          <p:nvPicPr>
            <p:cNvPr id="408" name="Picture 59">
              <a:extLst>
                <a:ext uri="{FF2B5EF4-FFF2-40B4-BE49-F238E27FC236}">
                  <a16:creationId xmlns:a16="http://schemas.microsoft.com/office/drawing/2014/main" id="{EE95B93C-E6B9-5EB9-65C3-5F60B7999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66" y="1791166"/>
              <a:ext cx="233753" cy="248980"/>
            </a:xfrm>
            <a:prstGeom prst="rect">
              <a:avLst/>
            </a:prstGeom>
            <a:noFill/>
          </p:spPr>
        </p:pic>
      </p:grpSp>
      <p:cxnSp>
        <p:nvCxnSpPr>
          <p:cNvPr id="277" name="Rechte verbindingslijn met pijl 115">
            <a:extLst>
              <a:ext uri="{FF2B5EF4-FFF2-40B4-BE49-F238E27FC236}">
                <a16:creationId xmlns:a16="http://schemas.microsoft.com/office/drawing/2014/main" id="{90D54D81-65AC-1EC5-C21F-F29488780B72}"/>
              </a:ext>
            </a:extLst>
          </p:cNvPr>
          <p:cNvCxnSpPr>
            <a:cxnSpLocks/>
            <a:stCxn id="219" idx="2"/>
            <a:endCxn id="236" idx="2"/>
          </p:cNvCxnSpPr>
          <p:nvPr/>
        </p:nvCxnSpPr>
        <p:spPr>
          <a:xfrm rot="16200000" flipH="1">
            <a:off x="2173963" y="3092293"/>
            <a:ext cx="268073" cy="1936056"/>
          </a:xfrm>
          <a:prstGeom prst="curvedConnector3">
            <a:avLst>
              <a:gd name="adj1" fmla="val 128425"/>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4" name="TextBox 95">
            <a:extLst>
              <a:ext uri="{FF2B5EF4-FFF2-40B4-BE49-F238E27FC236}">
                <a16:creationId xmlns:a16="http://schemas.microsoft.com/office/drawing/2014/main" id="{172EA45B-FAD8-28D4-915B-9CB590757CF8}"/>
              </a:ext>
            </a:extLst>
          </p:cNvPr>
          <p:cNvSpPr txBox="1"/>
          <p:nvPr/>
        </p:nvSpPr>
        <p:spPr>
          <a:xfrm>
            <a:off x="390889" y="1365352"/>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BE" sz="1200" dirty="0" err="1"/>
              <a:t>Simplified</a:t>
            </a:r>
            <a:r>
              <a:rPr lang="nl-BE" sz="1200" dirty="0"/>
              <a:t> </a:t>
            </a:r>
            <a:r>
              <a:rPr lang="nl-BE" sz="1200" dirty="0" err="1"/>
              <a:t>structure</a:t>
            </a:r>
            <a:r>
              <a:rPr lang="nl-BE" sz="1200" dirty="0"/>
              <a:t> </a:t>
            </a:r>
            <a:r>
              <a:rPr lang="nl-BE" sz="1200" dirty="0" err="1"/>
              <a:t>chart</a:t>
            </a:r>
            <a:r>
              <a:rPr lang="nl-BE" sz="1200" dirty="0"/>
              <a:t> 2014-2016</a:t>
            </a:r>
            <a:endParaRPr lang="en-BE" sz="1200" dirty="0">
              <a:solidFill>
                <a:srgbClr val="FF0000"/>
              </a:solidFill>
            </a:endParaRPr>
          </a:p>
        </p:txBody>
      </p:sp>
      <p:sp>
        <p:nvSpPr>
          <p:cNvPr id="3" name="TextBox 48">
            <a:extLst>
              <a:ext uri="{FF2B5EF4-FFF2-40B4-BE49-F238E27FC236}">
                <a16:creationId xmlns:a16="http://schemas.microsoft.com/office/drawing/2014/main" id="{103F9D18-DD5A-9041-AFF7-8CBE2BA732F2}"/>
              </a:ext>
            </a:extLst>
          </p:cNvPr>
          <p:cNvSpPr txBox="1"/>
          <p:nvPr/>
        </p:nvSpPr>
        <p:spPr>
          <a:xfrm>
            <a:off x="5801588" y="1262612"/>
            <a:ext cx="6065927" cy="4626908"/>
          </a:xfrm>
          <a:prstGeom prst="rect">
            <a:avLst/>
          </a:prstGeom>
          <a:noFill/>
        </p:spPr>
        <p:txBody>
          <a:bodyPr wrap="square" rtlCol="0">
            <a:spAutoFit/>
          </a:bodyPr>
          <a:lstStyle/>
          <a:p>
            <a:pPr>
              <a:spcAft>
                <a:spcPts val="600"/>
              </a:spcAft>
            </a:pPr>
            <a:r>
              <a:rPr lang="en-GB" b="1" dirty="0">
                <a:solidFill>
                  <a:schemeClr val="accent4"/>
                </a:solidFill>
                <a:latin typeface="Arial" panose="020B0604020202020204" pitchFamily="34" charset="0"/>
                <a:cs typeface="Arial" panose="020B0604020202020204" pitchFamily="34" charset="0"/>
              </a:rPr>
              <a:t>Decisions Court of First Instance</a:t>
            </a:r>
            <a:endParaRPr lang="en-GB" sz="1600" dirty="0">
              <a:solidFill>
                <a:schemeClr val="bg1"/>
              </a:solidFill>
              <a:latin typeface="Arial" panose="020B0604020202020204" pitchFamily="34" charset="0"/>
              <a:cs typeface="Arial" panose="020B0604020202020204" pitchFamily="34" charset="0"/>
            </a:endParaRP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Court concludes to the existence of tax abuse</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Funds borrowed from </a:t>
            </a:r>
            <a:r>
              <a:rPr lang="en-GB" sz="1200" dirty="0" err="1">
                <a:solidFill>
                  <a:schemeClr val="bg1"/>
                </a:solidFill>
                <a:latin typeface="Arial" panose="020B0604020202020204"/>
              </a:rPr>
              <a:t>SwissCo</a:t>
            </a:r>
            <a:r>
              <a:rPr lang="en-GB" sz="1200" dirty="0">
                <a:solidFill>
                  <a:schemeClr val="bg1"/>
                </a:solidFill>
                <a:latin typeface="Arial" panose="020B0604020202020204"/>
              </a:rPr>
              <a:t> were in fact rerouted back to </a:t>
            </a:r>
            <a:r>
              <a:rPr lang="en-GB" sz="1200" dirty="0" err="1">
                <a:solidFill>
                  <a:schemeClr val="bg1"/>
                </a:solidFill>
                <a:latin typeface="Arial" panose="020B0604020202020204"/>
              </a:rPr>
              <a:t>SwissCo</a:t>
            </a:r>
            <a:r>
              <a:rPr lang="en-GB" sz="1200" dirty="0">
                <a:solidFill>
                  <a:schemeClr val="bg1"/>
                </a:solidFill>
                <a:latin typeface="Arial" panose="020B0604020202020204"/>
              </a:rPr>
              <a:t> (“round tripping”)</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Leading to interest payments by </a:t>
            </a:r>
            <a:r>
              <a:rPr lang="en-GB" sz="1200" dirty="0" err="1">
                <a:solidFill>
                  <a:schemeClr val="bg1"/>
                </a:solidFill>
                <a:latin typeface="Arial" panose="020B0604020202020204"/>
              </a:rPr>
              <a:t>BelCo’s</a:t>
            </a:r>
            <a:r>
              <a:rPr lang="en-GB" sz="1200" dirty="0">
                <a:solidFill>
                  <a:schemeClr val="bg1"/>
                </a:solidFill>
                <a:latin typeface="Arial" panose="020B0604020202020204"/>
              </a:rPr>
              <a:t> to </a:t>
            </a:r>
            <a:r>
              <a:rPr lang="en-GB" sz="1200" dirty="0" err="1">
                <a:solidFill>
                  <a:schemeClr val="bg1"/>
                </a:solidFill>
                <a:latin typeface="Arial" panose="020B0604020202020204"/>
              </a:rPr>
              <a:t>SwissCo</a:t>
            </a:r>
            <a:r>
              <a:rPr lang="en-GB" sz="1200" dirty="0">
                <a:solidFill>
                  <a:schemeClr val="bg1"/>
                </a:solidFill>
                <a:latin typeface="Arial" panose="020B0604020202020204"/>
              </a:rPr>
              <a:t>, who is barely taxed on that income</a:t>
            </a:r>
          </a:p>
          <a:p>
            <a:pPr marL="627063" lvl="1" indent="-355600">
              <a:spcBef>
                <a:spcPts val="400"/>
              </a:spcBef>
              <a:spcAft>
                <a:spcPts val="600"/>
              </a:spcAft>
              <a:buClr>
                <a:schemeClr val="accent4"/>
              </a:buClr>
              <a:buFont typeface="Wingdings" panose="05000000000000000000" pitchFamily="2" charset="2"/>
              <a:buChar char="ü"/>
            </a:pPr>
            <a:r>
              <a:rPr lang="en-GB" sz="1200" dirty="0" err="1">
                <a:solidFill>
                  <a:schemeClr val="bg1"/>
                </a:solidFill>
                <a:latin typeface="Arial" panose="020B0604020202020204"/>
              </a:rPr>
              <a:t>LuxCo</a:t>
            </a:r>
            <a:r>
              <a:rPr lang="en-GB" sz="1200" dirty="0">
                <a:solidFill>
                  <a:schemeClr val="bg1"/>
                </a:solidFill>
                <a:latin typeface="Arial" panose="020B0604020202020204"/>
              </a:rPr>
              <a:t> 2 and 3 lack economic substance</a:t>
            </a:r>
          </a:p>
          <a:p>
            <a:pPr marL="627063" lvl="1" indent="-355600">
              <a:spcBef>
                <a:spcPts val="400"/>
              </a:spcBef>
              <a:spcAft>
                <a:spcPts val="600"/>
              </a:spcAft>
              <a:buClr>
                <a:schemeClr val="accent4"/>
              </a:buClr>
              <a:buFont typeface="Wingdings" panose="05000000000000000000" pitchFamily="2" charset="2"/>
              <a:buChar char="ü"/>
            </a:pPr>
            <a:r>
              <a:rPr lang="en-GB" sz="1200" dirty="0" err="1">
                <a:solidFill>
                  <a:schemeClr val="bg1"/>
                </a:solidFill>
                <a:latin typeface="Arial" panose="020B0604020202020204"/>
              </a:rPr>
              <a:t>BelCo</a:t>
            </a:r>
            <a:r>
              <a:rPr lang="en-GB" sz="1200" dirty="0">
                <a:solidFill>
                  <a:schemeClr val="bg1"/>
                </a:solidFill>
                <a:latin typeface="Arial" panose="020B0604020202020204"/>
              </a:rPr>
              <a:t> 2 and 3: loans longer serve any purpose (</a:t>
            </a:r>
            <a:r>
              <a:rPr lang="en-GB" sz="1200" dirty="0" err="1">
                <a:solidFill>
                  <a:schemeClr val="bg1"/>
                </a:solidFill>
                <a:latin typeface="Arial" panose="020B0604020202020204"/>
              </a:rPr>
              <a:t>FinCo</a:t>
            </a:r>
            <a:r>
              <a:rPr lang="en-GB" sz="1200" dirty="0">
                <a:solidFill>
                  <a:schemeClr val="bg1"/>
                </a:solidFill>
                <a:latin typeface="Arial" panose="020B0604020202020204"/>
              </a:rPr>
              <a:t> was de facto </a:t>
            </a:r>
            <a:r>
              <a:rPr lang="en-GB" sz="1200" dirty="0" err="1">
                <a:solidFill>
                  <a:schemeClr val="bg1"/>
                </a:solidFill>
                <a:latin typeface="Arial" panose="020B0604020202020204"/>
              </a:rPr>
              <a:t>unwinded</a:t>
            </a:r>
            <a:r>
              <a:rPr lang="en-GB" sz="1200" dirty="0">
                <a:solidFill>
                  <a:schemeClr val="bg1"/>
                </a:solidFill>
                <a:latin typeface="Arial" panose="020B0604020202020204"/>
              </a:rPr>
              <a:t> in 2014), yet loans were not repaid – </a:t>
            </a:r>
            <a:r>
              <a:rPr lang="en-GB" sz="1200" dirty="0" err="1">
                <a:solidFill>
                  <a:schemeClr val="bg1"/>
                </a:solidFill>
                <a:latin typeface="Arial" panose="020B0604020202020204"/>
              </a:rPr>
              <a:t>Finco</a:t>
            </a:r>
            <a:r>
              <a:rPr lang="en-GB" sz="1200" dirty="0">
                <a:solidFill>
                  <a:schemeClr val="bg1"/>
                </a:solidFill>
                <a:latin typeface="Arial" panose="020B0604020202020204"/>
              </a:rPr>
              <a:t> was eventually liquidated mid 2016)</a:t>
            </a:r>
          </a:p>
          <a:p>
            <a:pPr marL="285750" indent="-285750">
              <a:buFont typeface="Arial" panose="020B0604020202020204" pitchFamily="34" charset="0"/>
              <a:buChar char="•"/>
            </a:pPr>
            <a:endParaRPr lang="en-GB" sz="1600" dirty="0">
              <a:solidFill>
                <a:schemeClr val="bg1"/>
              </a:solidFill>
              <a:latin typeface="Arial" panose="020B0604020202020204" pitchFamily="34" charset="0"/>
              <a:cs typeface="Arial" panose="020B0604020202020204" pitchFamily="34" charset="0"/>
            </a:endParaRPr>
          </a:p>
          <a:p>
            <a:r>
              <a:rPr lang="en-GB" sz="1600" b="1" dirty="0">
                <a:solidFill>
                  <a:schemeClr val="bg1"/>
                </a:solidFill>
                <a:latin typeface="Arial" panose="020B0604020202020204" pitchFamily="34" charset="0"/>
                <a:cs typeface="Arial" panose="020B0604020202020204" pitchFamily="34" charset="0"/>
              </a:rPr>
              <a:t>Use of domestic GAAR does not constitute treaty override </a:t>
            </a:r>
            <a:r>
              <a:rPr lang="en-GB" sz="1600" dirty="0">
                <a:solidFill>
                  <a:schemeClr val="bg1"/>
                </a:solidFill>
                <a:latin typeface="Arial" panose="020B0604020202020204" pitchFamily="34" charset="0"/>
                <a:cs typeface="Arial" panose="020B0604020202020204" pitchFamily="34" charset="0"/>
              </a:rPr>
              <a:t>since “</a:t>
            </a:r>
            <a:r>
              <a:rPr lang="en-GB" sz="1600" i="1" dirty="0">
                <a:solidFill>
                  <a:schemeClr val="bg1"/>
                </a:solidFill>
                <a:latin typeface="Arial" panose="020B0604020202020204" pitchFamily="34" charset="0"/>
                <a:cs typeface="Arial" panose="020B0604020202020204" pitchFamily="34" charset="0"/>
              </a:rPr>
              <a:t>a GAAR is considered to be consistent with the general principles that a treaty cannot be applied in abusive situations</a:t>
            </a:r>
            <a:r>
              <a:rPr lang="en-GB" sz="1600" dirty="0">
                <a:solidFill>
                  <a:schemeClr val="bg1"/>
                </a:solidFill>
                <a:latin typeface="Arial" panose="020B0604020202020204" pitchFamily="34" charset="0"/>
                <a:cs typeface="Arial" panose="020B0604020202020204" pitchFamily="34" charset="0"/>
              </a:rPr>
              <a:t>” (free translation)</a:t>
            </a:r>
          </a:p>
          <a:p>
            <a:pPr marL="285750" indent="-285750">
              <a:buFont typeface="Arial" panose="020B0604020202020204" pitchFamily="34" charset="0"/>
              <a:buChar char="•"/>
            </a:pPr>
            <a:endParaRPr lang="en-GB" sz="1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solidFill>
                <a:schemeClr val="bg1"/>
              </a:solidFill>
              <a:latin typeface="Arial" panose="020B0604020202020204" pitchFamily="34" charset="0"/>
              <a:cs typeface="Arial" panose="020B0604020202020204" pitchFamily="34" charset="0"/>
            </a:endParaRPr>
          </a:p>
          <a:p>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173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221B057A-D7BC-CA57-6F91-5205CCA4873D}"/>
              </a:ext>
            </a:extLst>
          </p:cNvPr>
          <p:cNvSpPr/>
          <p:nvPr/>
        </p:nvSpPr>
        <p:spPr>
          <a:xfrm>
            <a:off x="3434260" y="2572369"/>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a:t>
            </a:r>
            <a:endParaRPr lang="en-NL" sz="900" b="1" dirty="0">
              <a:solidFill>
                <a:schemeClr val="bg1"/>
              </a:solidFill>
            </a:endParaRPr>
          </a:p>
        </p:txBody>
      </p:sp>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328105" y="737461"/>
            <a:ext cx="11129389" cy="1143861"/>
          </a:xfrm>
        </p:spPr>
        <p:txBody>
          <a:bodyPr anchor="t">
            <a:normAutofit/>
          </a:bodyPr>
          <a:lstStyle/>
          <a:p>
            <a:r>
              <a:rPr lang="en-US" sz="3733" dirty="0">
                <a:latin typeface="+mn-lt"/>
                <a:cs typeface="Calibri" panose="020F0502020204030204" pitchFamily="34" charset="0"/>
              </a:rPr>
              <a:t>Dutch Supreme Court July 2006</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4530823" y="3481212"/>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33" name="Rectangle 32">
            <a:extLst>
              <a:ext uri="{FF2B5EF4-FFF2-40B4-BE49-F238E27FC236}">
                <a16:creationId xmlns:a16="http://schemas.microsoft.com/office/drawing/2014/main" id="{A1D13E74-39F0-883B-1C42-2FBA7F3FA69A}"/>
              </a:ext>
            </a:extLst>
          </p:cNvPr>
          <p:cNvSpPr/>
          <p:nvPr/>
        </p:nvSpPr>
        <p:spPr>
          <a:xfrm>
            <a:off x="1155081" y="3649554"/>
            <a:ext cx="981042" cy="594091"/>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BV </a:t>
            </a:r>
          </a:p>
        </p:txBody>
      </p:sp>
      <p:cxnSp>
        <p:nvCxnSpPr>
          <p:cNvPr id="34" name="Straight Connector 33">
            <a:extLst>
              <a:ext uri="{FF2B5EF4-FFF2-40B4-BE49-F238E27FC236}">
                <a16:creationId xmlns:a16="http://schemas.microsoft.com/office/drawing/2014/main" id="{64ECA237-6649-E76D-B410-08F798F4A73F}"/>
              </a:ext>
            </a:extLst>
          </p:cNvPr>
          <p:cNvCxnSpPr>
            <a:cxnSpLocks/>
            <a:endCxn id="33" idx="0"/>
          </p:cNvCxnSpPr>
          <p:nvPr/>
        </p:nvCxnSpPr>
        <p:spPr>
          <a:xfrm flipH="1">
            <a:off x="1645602" y="335386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0D7EC1E2-4BEE-4F83-A28F-B95AF7A1C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663" y="3545513"/>
            <a:ext cx="233753" cy="248980"/>
          </a:xfrm>
          <a:prstGeom prst="rect">
            <a:avLst/>
          </a:prstGeom>
        </p:spPr>
      </p:pic>
      <p:sp>
        <p:nvSpPr>
          <p:cNvPr id="37" name="Oval 36">
            <a:extLst>
              <a:ext uri="{FF2B5EF4-FFF2-40B4-BE49-F238E27FC236}">
                <a16:creationId xmlns:a16="http://schemas.microsoft.com/office/drawing/2014/main" id="{1DCB10D4-4C1B-31E6-7F31-318F4A2CF763}"/>
              </a:ext>
            </a:extLst>
          </p:cNvPr>
          <p:cNvSpPr/>
          <p:nvPr/>
        </p:nvSpPr>
        <p:spPr>
          <a:xfrm>
            <a:off x="1129176" y="2572369"/>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a:t>
            </a:r>
            <a:endParaRPr lang="en-NL" sz="900" b="1" dirty="0">
              <a:solidFill>
                <a:schemeClr val="bg1"/>
              </a:solidFill>
            </a:endParaRPr>
          </a:p>
        </p:txBody>
      </p:sp>
      <p:pic>
        <p:nvPicPr>
          <p:cNvPr id="38" name="Picture 37">
            <a:extLst>
              <a:ext uri="{FF2B5EF4-FFF2-40B4-BE49-F238E27FC236}">
                <a16:creationId xmlns:a16="http://schemas.microsoft.com/office/drawing/2014/main" id="{262B647C-25F4-B086-845E-D92316C58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986" y="2545584"/>
            <a:ext cx="233753" cy="248980"/>
          </a:xfrm>
          <a:prstGeom prst="rect">
            <a:avLst/>
          </a:prstGeom>
        </p:spPr>
      </p:pic>
      <p:grpSp>
        <p:nvGrpSpPr>
          <p:cNvPr id="39" name="Group 38">
            <a:extLst>
              <a:ext uri="{FF2B5EF4-FFF2-40B4-BE49-F238E27FC236}">
                <a16:creationId xmlns:a16="http://schemas.microsoft.com/office/drawing/2014/main" id="{135C8A17-1667-8AC6-27A4-9FCC42B07168}"/>
              </a:ext>
            </a:extLst>
          </p:cNvPr>
          <p:cNvGrpSpPr/>
          <p:nvPr/>
        </p:nvGrpSpPr>
        <p:grpSpPr>
          <a:xfrm>
            <a:off x="3460165" y="2572369"/>
            <a:ext cx="1093736" cy="1671276"/>
            <a:chOff x="1042865" y="1552495"/>
            <a:chExt cx="1093736" cy="1671276"/>
          </a:xfrm>
        </p:grpSpPr>
        <p:sp>
          <p:nvSpPr>
            <p:cNvPr id="40" name="Rectangle 39">
              <a:extLst>
                <a:ext uri="{FF2B5EF4-FFF2-40B4-BE49-F238E27FC236}">
                  <a16:creationId xmlns:a16="http://schemas.microsoft.com/office/drawing/2014/main" id="{64A296E9-D0BB-A33D-05AC-FA4BB81FB2BF}"/>
                </a:ext>
              </a:extLst>
            </p:cNvPr>
            <p:cNvSpPr/>
            <p:nvPr/>
          </p:nvSpPr>
          <p:spPr>
            <a:xfrm>
              <a:off x="1042865" y="2629680"/>
              <a:ext cx="981042" cy="594091"/>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BV </a:t>
              </a:r>
            </a:p>
          </p:txBody>
        </p:sp>
        <p:pic>
          <p:nvPicPr>
            <p:cNvPr id="41" name="Picture 40">
              <a:extLst>
                <a:ext uri="{FF2B5EF4-FFF2-40B4-BE49-F238E27FC236}">
                  <a16:creationId xmlns:a16="http://schemas.microsoft.com/office/drawing/2014/main" id="{B2580395-15F1-8A7E-EC42-E70632735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848" y="2589403"/>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D88BAE03-5EF9-7D23-714D-B4A328A17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769" y="1552495"/>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43" name="Straight Connector 42">
            <a:extLst>
              <a:ext uri="{FF2B5EF4-FFF2-40B4-BE49-F238E27FC236}">
                <a16:creationId xmlns:a16="http://schemas.microsoft.com/office/drawing/2014/main" id="{4B6E0D73-3113-DD90-3AA2-3E3D17E720F9}"/>
              </a:ext>
            </a:extLst>
          </p:cNvPr>
          <p:cNvCxnSpPr>
            <a:cxnSpLocks/>
            <a:endCxn id="40" idx="0"/>
          </p:cNvCxnSpPr>
          <p:nvPr/>
        </p:nvCxnSpPr>
        <p:spPr>
          <a:xfrm flipH="1">
            <a:off x="3950686" y="335386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76A84B0-08D9-EC37-B320-4163FAF3540D}"/>
              </a:ext>
            </a:extLst>
          </p:cNvPr>
          <p:cNvSpPr txBox="1"/>
          <p:nvPr/>
        </p:nvSpPr>
        <p:spPr>
          <a:xfrm>
            <a:off x="6145744" y="2033852"/>
            <a:ext cx="5707692" cy="1985159"/>
          </a:xfrm>
          <a:prstGeom prst="rect">
            <a:avLst/>
          </a:prstGeom>
          <a:noFill/>
        </p:spPr>
        <p:txBody>
          <a:bodyPr wrap="square" rtlCol="0">
            <a:spAutoFit/>
          </a:bodyPr>
          <a:lstStyle/>
          <a:p>
            <a:pPr>
              <a:spcAft>
                <a:spcPts val="600"/>
              </a:spcAft>
            </a:pPr>
            <a:r>
              <a:rPr kumimoji="0" lang="en-US" b="1" i="0" strike="noStrike" kern="1200" cap="none" spc="0" normalizeH="0" baseline="0" noProof="0" dirty="0">
                <a:ln>
                  <a:noFill/>
                </a:ln>
                <a:solidFill>
                  <a:schemeClr val="accent4"/>
                </a:solidFill>
                <a:effectLst/>
                <a:uLnTx/>
                <a:uFillTx/>
                <a:latin typeface="Arial" panose="020B0604020202020204" pitchFamily="34" charset="0"/>
              </a:rPr>
              <a:t>Facts (simplified)</a:t>
            </a:r>
            <a:endParaRPr lang="en-GB" b="1" dirty="0">
              <a:solidFill>
                <a:schemeClr val="bg1"/>
              </a:solidFill>
              <a:latin typeface="Bahnschrift SemiLight" panose="020B0502040204020203" pitchFamily="34" charset="0"/>
              <a:cs typeface="Calibri" panose="020F0502020204030204" pitchFamily="34" charset="0"/>
            </a:endParaRP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X BV is a Dutch holding company owned by Dutch resident Y.</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In Oct. 1996 X BV and Dutch resident Y ‘move’ to Belgium.</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In Dec. 1996 Y sells the shares in X BV. </a:t>
            </a:r>
          </a:p>
        </p:txBody>
      </p:sp>
      <p:sp>
        <p:nvSpPr>
          <p:cNvPr id="52" name="TextBox 51">
            <a:extLst>
              <a:ext uri="{FF2B5EF4-FFF2-40B4-BE49-F238E27FC236}">
                <a16:creationId xmlns:a16="http://schemas.microsoft.com/office/drawing/2014/main" id="{50A220EE-7679-F0B7-961F-D88CDE40ED08}"/>
              </a:ext>
            </a:extLst>
          </p:cNvPr>
          <p:cNvSpPr txBox="1"/>
          <p:nvPr/>
        </p:nvSpPr>
        <p:spPr>
          <a:xfrm>
            <a:off x="813635" y="4539334"/>
            <a:ext cx="1754075"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&lt; </a:t>
            </a:r>
            <a:r>
              <a:rPr lang="nl-NL" sz="1200" dirty="0" err="1"/>
              <a:t>Oct</a:t>
            </a:r>
            <a:r>
              <a:rPr lang="nl-NL" sz="1200" dirty="0"/>
              <a:t>. 1996</a:t>
            </a:r>
            <a:endParaRPr lang="en-BE" sz="1200" dirty="0"/>
          </a:p>
        </p:txBody>
      </p:sp>
      <p:sp>
        <p:nvSpPr>
          <p:cNvPr id="53" name="TextBox 52">
            <a:extLst>
              <a:ext uri="{FF2B5EF4-FFF2-40B4-BE49-F238E27FC236}">
                <a16:creationId xmlns:a16="http://schemas.microsoft.com/office/drawing/2014/main" id="{A94825EB-86E4-1FEC-8FA0-C58160E8A78B}"/>
              </a:ext>
            </a:extLst>
          </p:cNvPr>
          <p:cNvSpPr txBox="1"/>
          <p:nvPr/>
        </p:nvSpPr>
        <p:spPr>
          <a:xfrm>
            <a:off x="3183148" y="4539333"/>
            <a:ext cx="1754075"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&gt; </a:t>
            </a:r>
            <a:r>
              <a:rPr lang="nl-NL" sz="1200" dirty="0" err="1"/>
              <a:t>Oct</a:t>
            </a:r>
            <a:r>
              <a:rPr lang="nl-NL" sz="1200" dirty="0"/>
              <a:t>. 1996</a:t>
            </a:r>
            <a:endParaRPr lang="en-BE" sz="1200" dirty="0"/>
          </a:p>
        </p:txBody>
      </p:sp>
      <p:cxnSp>
        <p:nvCxnSpPr>
          <p:cNvPr id="58" name="Straight Arrow Connector 57">
            <a:extLst>
              <a:ext uri="{FF2B5EF4-FFF2-40B4-BE49-F238E27FC236}">
                <a16:creationId xmlns:a16="http://schemas.microsoft.com/office/drawing/2014/main" id="{CF15C635-48B3-446B-A665-59514D5DF18F}"/>
              </a:ext>
            </a:extLst>
          </p:cNvPr>
          <p:cNvCxnSpPr/>
          <p:nvPr/>
        </p:nvCxnSpPr>
        <p:spPr>
          <a:xfrm>
            <a:off x="4413945" y="3429000"/>
            <a:ext cx="63834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302D1F5-8709-F315-FDAB-3F41ECEBAA7D}"/>
              </a:ext>
            </a:extLst>
          </p:cNvPr>
          <p:cNvSpPr txBox="1"/>
          <p:nvPr/>
        </p:nvSpPr>
        <p:spPr>
          <a:xfrm>
            <a:off x="4699032" y="3649554"/>
            <a:ext cx="1675226" cy="523220"/>
          </a:xfrm>
          <a:prstGeom prst="rect">
            <a:avLst/>
          </a:prstGeom>
          <a:noFill/>
        </p:spPr>
        <p:txBody>
          <a:bodyPr wrap="square" rtlCol="0">
            <a:spAutoFit/>
          </a:bodyPr>
          <a:lstStyle/>
          <a:p>
            <a:r>
              <a:rPr lang="nl-BE" sz="1400" dirty="0">
                <a:solidFill>
                  <a:schemeClr val="bg1"/>
                </a:solidFill>
              </a:rPr>
              <a:t>Dec. 1996</a:t>
            </a:r>
            <a:br>
              <a:rPr lang="nl-BE" sz="1400" dirty="0">
                <a:solidFill>
                  <a:schemeClr val="bg1"/>
                </a:solidFill>
              </a:rPr>
            </a:br>
            <a:r>
              <a:rPr lang="nl-BE" sz="1400" dirty="0">
                <a:solidFill>
                  <a:schemeClr val="bg1"/>
                </a:solidFill>
              </a:rPr>
              <a:t>Sale of shares</a:t>
            </a:r>
            <a:endParaRPr lang="en-BE" sz="1400" dirty="0">
              <a:solidFill>
                <a:schemeClr val="bg1"/>
              </a:solidFill>
            </a:endParaRPr>
          </a:p>
        </p:txBody>
      </p:sp>
    </p:spTree>
    <p:extLst>
      <p:ext uri="{BB962C8B-B14F-4D97-AF65-F5344CB8AC3E}">
        <p14:creationId xmlns:p14="http://schemas.microsoft.com/office/powerpoint/2010/main" val="3159250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221B057A-D7BC-CA57-6F91-5205CCA4873D}"/>
              </a:ext>
            </a:extLst>
          </p:cNvPr>
          <p:cNvSpPr/>
          <p:nvPr/>
        </p:nvSpPr>
        <p:spPr>
          <a:xfrm>
            <a:off x="3434260" y="2572369"/>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a:t>
            </a:r>
            <a:endParaRPr lang="en-NL" sz="900" b="1" dirty="0">
              <a:solidFill>
                <a:schemeClr val="bg1"/>
              </a:solidFill>
            </a:endParaRPr>
          </a:p>
        </p:txBody>
      </p:sp>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328105" y="737461"/>
            <a:ext cx="11129389" cy="1143861"/>
          </a:xfrm>
        </p:spPr>
        <p:txBody>
          <a:bodyPr anchor="t">
            <a:normAutofit/>
          </a:bodyPr>
          <a:lstStyle/>
          <a:p>
            <a:r>
              <a:rPr lang="en-US" sz="3733" dirty="0">
                <a:latin typeface="+mn-lt"/>
                <a:cs typeface="Calibri" panose="020F0502020204030204" pitchFamily="34" charset="0"/>
              </a:rPr>
              <a:t>Dutch Supreme Court July 2006 </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4530823" y="3481212"/>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33" name="Rectangle 32">
            <a:extLst>
              <a:ext uri="{FF2B5EF4-FFF2-40B4-BE49-F238E27FC236}">
                <a16:creationId xmlns:a16="http://schemas.microsoft.com/office/drawing/2014/main" id="{A1D13E74-39F0-883B-1C42-2FBA7F3FA69A}"/>
              </a:ext>
            </a:extLst>
          </p:cNvPr>
          <p:cNvSpPr/>
          <p:nvPr/>
        </p:nvSpPr>
        <p:spPr>
          <a:xfrm>
            <a:off x="1155081" y="3649554"/>
            <a:ext cx="981042" cy="594091"/>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BV </a:t>
            </a:r>
          </a:p>
        </p:txBody>
      </p:sp>
      <p:cxnSp>
        <p:nvCxnSpPr>
          <p:cNvPr id="34" name="Straight Connector 33">
            <a:extLst>
              <a:ext uri="{FF2B5EF4-FFF2-40B4-BE49-F238E27FC236}">
                <a16:creationId xmlns:a16="http://schemas.microsoft.com/office/drawing/2014/main" id="{64ECA237-6649-E76D-B410-08F798F4A73F}"/>
              </a:ext>
            </a:extLst>
          </p:cNvPr>
          <p:cNvCxnSpPr>
            <a:cxnSpLocks/>
            <a:endCxn id="33" idx="0"/>
          </p:cNvCxnSpPr>
          <p:nvPr/>
        </p:nvCxnSpPr>
        <p:spPr>
          <a:xfrm flipH="1">
            <a:off x="1645602" y="335386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0D7EC1E2-4BEE-4F83-A28F-B95AF7A1C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663" y="3545513"/>
            <a:ext cx="233753" cy="248980"/>
          </a:xfrm>
          <a:prstGeom prst="rect">
            <a:avLst/>
          </a:prstGeom>
        </p:spPr>
      </p:pic>
      <p:sp>
        <p:nvSpPr>
          <p:cNvPr id="37" name="Oval 36">
            <a:extLst>
              <a:ext uri="{FF2B5EF4-FFF2-40B4-BE49-F238E27FC236}">
                <a16:creationId xmlns:a16="http://schemas.microsoft.com/office/drawing/2014/main" id="{1DCB10D4-4C1B-31E6-7F31-318F4A2CF763}"/>
              </a:ext>
            </a:extLst>
          </p:cNvPr>
          <p:cNvSpPr/>
          <p:nvPr/>
        </p:nvSpPr>
        <p:spPr>
          <a:xfrm>
            <a:off x="1129176" y="2572369"/>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a:t>
            </a:r>
            <a:endParaRPr lang="en-NL" sz="900" b="1" dirty="0">
              <a:solidFill>
                <a:schemeClr val="bg1"/>
              </a:solidFill>
            </a:endParaRPr>
          </a:p>
        </p:txBody>
      </p:sp>
      <p:pic>
        <p:nvPicPr>
          <p:cNvPr id="38" name="Picture 37">
            <a:extLst>
              <a:ext uri="{FF2B5EF4-FFF2-40B4-BE49-F238E27FC236}">
                <a16:creationId xmlns:a16="http://schemas.microsoft.com/office/drawing/2014/main" id="{262B647C-25F4-B086-845E-D92316C58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986" y="2545584"/>
            <a:ext cx="233753" cy="248980"/>
          </a:xfrm>
          <a:prstGeom prst="rect">
            <a:avLst/>
          </a:prstGeom>
        </p:spPr>
      </p:pic>
      <p:grpSp>
        <p:nvGrpSpPr>
          <p:cNvPr id="39" name="Group 38">
            <a:extLst>
              <a:ext uri="{FF2B5EF4-FFF2-40B4-BE49-F238E27FC236}">
                <a16:creationId xmlns:a16="http://schemas.microsoft.com/office/drawing/2014/main" id="{135C8A17-1667-8AC6-27A4-9FCC42B07168}"/>
              </a:ext>
            </a:extLst>
          </p:cNvPr>
          <p:cNvGrpSpPr/>
          <p:nvPr/>
        </p:nvGrpSpPr>
        <p:grpSpPr>
          <a:xfrm>
            <a:off x="3460165" y="2572369"/>
            <a:ext cx="1093736" cy="1671276"/>
            <a:chOff x="1042865" y="1552495"/>
            <a:chExt cx="1093736" cy="1671276"/>
          </a:xfrm>
        </p:grpSpPr>
        <p:sp>
          <p:nvSpPr>
            <p:cNvPr id="40" name="Rectangle 39">
              <a:extLst>
                <a:ext uri="{FF2B5EF4-FFF2-40B4-BE49-F238E27FC236}">
                  <a16:creationId xmlns:a16="http://schemas.microsoft.com/office/drawing/2014/main" id="{64A296E9-D0BB-A33D-05AC-FA4BB81FB2BF}"/>
                </a:ext>
              </a:extLst>
            </p:cNvPr>
            <p:cNvSpPr/>
            <p:nvPr/>
          </p:nvSpPr>
          <p:spPr>
            <a:xfrm>
              <a:off x="1042865" y="2629680"/>
              <a:ext cx="981042" cy="594091"/>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BV </a:t>
              </a:r>
            </a:p>
          </p:txBody>
        </p:sp>
        <p:pic>
          <p:nvPicPr>
            <p:cNvPr id="41" name="Picture 40">
              <a:extLst>
                <a:ext uri="{FF2B5EF4-FFF2-40B4-BE49-F238E27FC236}">
                  <a16:creationId xmlns:a16="http://schemas.microsoft.com/office/drawing/2014/main" id="{B2580395-15F1-8A7E-EC42-E70632735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848" y="2589403"/>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D88BAE03-5EF9-7D23-714D-B4A328A17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769" y="1552495"/>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43" name="Straight Connector 42">
            <a:extLst>
              <a:ext uri="{FF2B5EF4-FFF2-40B4-BE49-F238E27FC236}">
                <a16:creationId xmlns:a16="http://schemas.microsoft.com/office/drawing/2014/main" id="{4B6E0D73-3113-DD90-3AA2-3E3D17E720F9}"/>
              </a:ext>
            </a:extLst>
          </p:cNvPr>
          <p:cNvCxnSpPr>
            <a:cxnSpLocks/>
            <a:endCxn id="40" idx="0"/>
          </p:cNvCxnSpPr>
          <p:nvPr/>
        </p:nvCxnSpPr>
        <p:spPr>
          <a:xfrm flipH="1">
            <a:off x="3950686" y="335386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76A84B0-08D9-EC37-B320-4163FAF3540D}"/>
              </a:ext>
            </a:extLst>
          </p:cNvPr>
          <p:cNvSpPr txBox="1"/>
          <p:nvPr/>
        </p:nvSpPr>
        <p:spPr>
          <a:xfrm>
            <a:off x="6145744" y="2033852"/>
            <a:ext cx="5635776" cy="2426305"/>
          </a:xfrm>
          <a:prstGeom prst="rect">
            <a:avLst/>
          </a:prstGeom>
          <a:noFill/>
        </p:spPr>
        <p:txBody>
          <a:bodyPr wrap="square" rtlCol="0">
            <a:spAutoFit/>
          </a:bodyPr>
          <a:lstStyle/>
          <a:p>
            <a:pPr>
              <a:spcAft>
                <a:spcPts val="600"/>
              </a:spcAft>
            </a:pPr>
            <a:r>
              <a:rPr lang="en-GB" b="1" dirty="0">
                <a:solidFill>
                  <a:schemeClr val="accent4"/>
                </a:solidFill>
                <a:latin typeface="Arial" panose="020B0604020202020204" pitchFamily="34" charset="0"/>
                <a:cs typeface="Arial" panose="020B0604020202020204" pitchFamily="34" charset="0"/>
              </a:rPr>
              <a:t>Decision Supreme Court</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The Dutch Supreme Court rules that the capital gains from the sale of the shares are not allocated to the Netherlands.</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The purpose of the transaction was not relevant according to the Dutch Supreme Court.</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sym typeface="Wingdings" panose="05000000000000000000" pitchFamily="2" charset="2"/>
              </a:rPr>
              <a:t> PPT impact?</a:t>
            </a:r>
            <a:r>
              <a:rPr lang="en-GB" sz="1600" dirty="0">
                <a:solidFill>
                  <a:schemeClr val="bg1"/>
                </a:solidFill>
                <a:latin typeface="Arial" panose="020B0604020202020204" pitchFamily="34" charset="0"/>
                <a:cs typeface="Arial" panose="020B0604020202020204" pitchFamily="34" charset="0"/>
              </a:rPr>
              <a:t> </a:t>
            </a:r>
          </a:p>
        </p:txBody>
      </p:sp>
      <p:sp>
        <p:nvSpPr>
          <p:cNvPr id="52" name="TextBox 51">
            <a:extLst>
              <a:ext uri="{FF2B5EF4-FFF2-40B4-BE49-F238E27FC236}">
                <a16:creationId xmlns:a16="http://schemas.microsoft.com/office/drawing/2014/main" id="{50A220EE-7679-F0B7-961F-D88CDE40ED08}"/>
              </a:ext>
            </a:extLst>
          </p:cNvPr>
          <p:cNvSpPr txBox="1"/>
          <p:nvPr/>
        </p:nvSpPr>
        <p:spPr>
          <a:xfrm>
            <a:off x="813635" y="4539334"/>
            <a:ext cx="1754075"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&lt; </a:t>
            </a:r>
            <a:r>
              <a:rPr lang="nl-NL" sz="1200" dirty="0" err="1"/>
              <a:t>Oct</a:t>
            </a:r>
            <a:r>
              <a:rPr lang="nl-NL" sz="1200" dirty="0"/>
              <a:t>. 1996</a:t>
            </a:r>
            <a:endParaRPr lang="en-BE" sz="1200" dirty="0"/>
          </a:p>
        </p:txBody>
      </p:sp>
      <p:sp>
        <p:nvSpPr>
          <p:cNvPr id="53" name="TextBox 52">
            <a:extLst>
              <a:ext uri="{FF2B5EF4-FFF2-40B4-BE49-F238E27FC236}">
                <a16:creationId xmlns:a16="http://schemas.microsoft.com/office/drawing/2014/main" id="{A94825EB-86E4-1FEC-8FA0-C58160E8A78B}"/>
              </a:ext>
            </a:extLst>
          </p:cNvPr>
          <p:cNvSpPr txBox="1"/>
          <p:nvPr/>
        </p:nvSpPr>
        <p:spPr>
          <a:xfrm>
            <a:off x="3183148" y="4539333"/>
            <a:ext cx="1754075"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&gt; </a:t>
            </a:r>
            <a:r>
              <a:rPr lang="nl-NL" sz="1200" dirty="0" err="1"/>
              <a:t>Oct</a:t>
            </a:r>
            <a:r>
              <a:rPr lang="nl-NL" sz="1200" dirty="0"/>
              <a:t>. 1996</a:t>
            </a:r>
            <a:endParaRPr lang="en-BE" sz="1200" dirty="0"/>
          </a:p>
        </p:txBody>
      </p:sp>
      <p:cxnSp>
        <p:nvCxnSpPr>
          <p:cNvPr id="58" name="Straight Arrow Connector 57">
            <a:extLst>
              <a:ext uri="{FF2B5EF4-FFF2-40B4-BE49-F238E27FC236}">
                <a16:creationId xmlns:a16="http://schemas.microsoft.com/office/drawing/2014/main" id="{CF15C635-48B3-446B-A665-59514D5DF18F}"/>
              </a:ext>
            </a:extLst>
          </p:cNvPr>
          <p:cNvCxnSpPr/>
          <p:nvPr/>
        </p:nvCxnSpPr>
        <p:spPr>
          <a:xfrm>
            <a:off x="4413945" y="3429000"/>
            <a:ext cx="63834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302D1F5-8709-F315-FDAB-3F41ECEBAA7D}"/>
              </a:ext>
            </a:extLst>
          </p:cNvPr>
          <p:cNvSpPr txBox="1"/>
          <p:nvPr/>
        </p:nvSpPr>
        <p:spPr>
          <a:xfrm>
            <a:off x="4699032" y="3649554"/>
            <a:ext cx="1675226" cy="523220"/>
          </a:xfrm>
          <a:prstGeom prst="rect">
            <a:avLst/>
          </a:prstGeom>
          <a:noFill/>
        </p:spPr>
        <p:txBody>
          <a:bodyPr wrap="square" rtlCol="0">
            <a:spAutoFit/>
          </a:bodyPr>
          <a:lstStyle/>
          <a:p>
            <a:r>
              <a:rPr lang="nl-BE" sz="1400" dirty="0">
                <a:solidFill>
                  <a:schemeClr val="bg1"/>
                </a:solidFill>
              </a:rPr>
              <a:t>Dec. 1996</a:t>
            </a:r>
            <a:br>
              <a:rPr lang="nl-BE" sz="1400" dirty="0">
                <a:solidFill>
                  <a:schemeClr val="bg1"/>
                </a:solidFill>
              </a:rPr>
            </a:br>
            <a:r>
              <a:rPr lang="nl-BE" sz="1400" dirty="0">
                <a:solidFill>
                  <a:schemeClr val="bg1"/>
                </a:solidFill>
              </a:rPr>
              <a:t>Sale of shares</a:t>
            </a:r>
            <a:endParaRPr lang="en-BE" sz="1400" dirty="0">
              <a:solidFill>
                <a:schemeClr val="bg1"/>
              </a:solidFill>
            </a:endParaRPr>
          </a:p>
        </p:txBody>
      </p:sp>
    </p:spTree>
    <p:extLst>
      <p:ext uri="{BB962C8B-B14F-4D97-AF65-F5344CB8AC3E}">
        <p14:creationId xmlns:p14="http://schemas.microsoft.com/office/powerpoint/2010/main" val="202600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6" name="Titel 1">
            <a:extLst>
              <a:ext uri="{FF2B5EF4-FFF2-40B4-BE49-F238E27FC236}">
                <a16:creationId xmlns:a16="http://schemas.microsoft.com/office/drawing/2014/main" id="{E43264A9-E879-FDCD-BCB0-60072C0361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Abuse of EU Directive and interaction DTT </a:t>
            </a:r>
          </a:p>
        </p:txBody>
      </p:sp>
      <p:graphicFrame>
        <p:nvGraphicFramePr>
          <p:cNvPr id="3" name="Diagram 2">
            <a:extLst>
              <a:ext uri="{FF2B5EF4-FFF2-40B4-BE49-F238E27FC236}">
                <a16:creationId xmlns:a16="http://schemas.microsoft.com/office/drawing/2014/main" id="{9226D8DB-D5FF-655F-524F-3FB1B82E175E}"/>
              </a:ext>
            </a:extLst>
          </p:cNvPr>
          <p:cNvGraphicFramePr/>
          <p:nvPr/>
        </p:nvGraphicFramePr>
        <p:xfrm>
          <a:off x="2431674" y="1366121"/>
          <a:ext cx="8302588" cy="414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a:extLst>
              <a:ext uri="{FF2B5EF4-FFF2-40B4-BE49-F238E27FC236}">
                <a16:creationId xmlns:a16="http://schemas.microsoft.com/office/drawing/2014/main" id="{DC8D91EE-5375-E5B9-4E16-C822E970F3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699" y="2329070"/>
            <a:ext cx="2382078" cy="2382078"/>
          </a:xfrm>
          <a:prstGeom prst="rect">
            <a:avLst/>
          </a:prstGeom>
        </p:spPr>
      </p:pic>
    </p:spTree>
    <p:extLst>
      <p:ext uri="{BB962C8B-B14F-4D97-AF65-F5344CB8AC3E}">
        <p14:creationId xmlns:p14="http://schemas.microsoft.com/office/powerpoint/2010/main" val="122511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3426-E9F4-62A6-5604-A1D6DCA5F5BC}"/>
              </a:ext>
            </a:extLst>
          </p:cNvPr>
          <p:cNvSpPr>
            <a:spLocks noGrp="1"/>
          </p:cNvSpPr>
          <p:nvPr>
            <p:ph type="title"/>
          </p:nvPr>
        </p:nvSpPr>
        <p:spPr/>
        <p:txBody>
          <a:bodyPr/>
          <a:lstStyle/>
          <a:p>
            <a:r>
              <a:rPr lang="en-US" sz="3730" dirty="0"/>
              <a:t>Wealth Tax</a:t>
            </a:r>
            <a:endParaRPr lang="en-BE" sz="3730" dirty="0"/>
          </a:p>
        </p:txBody>
      </p:sp>
      <p:sp>
        <p:nvSpPr>
          <p:cNvPr id="3" name="Content Placeholder 2">
            <a:extLst>
              <a:ext uri="{FF2B5EF4-FFF2-40B4-BE49-F238E27FC236}">
                <a16:creationId xmlns:a16="http://schemas.microsoft.com/office/drawing/2014/main" id="{B79D7AF8-2867-55C5-BB7D-75BC1B676B9A}"/>
              </a:ext>
            </a:extLst>
          </p:cNvPr>
          <p:cNvSpPr>
            <a:spLocks noGrp="1"/>
          </p:cNvSpPr>
          <p:nvPr>
            <p:ph idx="1"/>
          </p:nvPr>
        </p:nvSpPr>
        <p:spPr>
          <a:xfrm>
            <a:off x="743696" y="2133635"/>
            <a:ext cx="11039573" cy="4351339"/>
          </a:xfrm>
        </p:spPr>
        <p:txBody>
          <a:bodyPr>
            <a:normAutofit/>
          </a:bodyPr>
          <a:lstStyle/>
          <a:p>
            <a:r>
              <a:rPr lang="en-US" sz="1600" dirty="0"/>
              <a:t>Protocol I, 1.5:</a:t>
            </a:r>
          </a:p>
          <a:p>
            <a:pPr marL="239994" lvl="1" indent="0">
              <a:buNone/>
            </a:pPr>
            <a:r>
              <a:rPr lang="en-US" sz="1600" dirty="0"/>
              <a:t>“</a:t>
            </a:r>
            <a:r>
              <a:rPr lang="en-US" sz="1600" i="1" dirty="0" err="1"/>
              <a:t>Indien</a:t>
            </a:r>
            <a:r>
              <a:rPr lang="en-US" sz="1600" i="1" dirty="0"/>
              <a:t> </a:t>
            </a:r>
            <a:r>
              <a:rPr lang="en-US" sz="1600" i="1" dirty="0" err="1"/>
              <a:t>beide</a:t>
            </a:r>
            <a:r>
              <a:rPr lang="en-US" sz="1600" i="1" dirty="0"/>
              <a:t> </a:t>
            </a:r>
            <a:r>
              <a:rPr lang="en-US" sz="1600" i="1" dirty="0" err="1"/>
              <a:t>verdragsluitende</a:t>
            </a:r>
            <a:r>
              <a:rPr lang="en-US" sz="1600" i="1" dirty="0"/>
              <a:t> </a:t>
            </a:r>
            <a:r>
              <a:rPr lang="en-US" sz="1600" i="1" dirty="0" err="1"/>
              <a:t>staten</a:t>
            </a:r>
            <a:r>
              <a:rPr lang="en-US" sz="1600" i="1" dirty="0"/>
              <a:t> </a:t>
            </a:r>
            <a:r>
              <a:rPr lang="en-US" sz="1600" i="1" dirty="0" err="1"/>
              <a:t>een</a:t>
            </a:r>
            <a:r>
              <a:rPr lang="en-US" sz="1600" i="1" dirty="0"/>
              <a:t> </a:t>
            </a:r>
            <a:r>
              <a:rPr lang="en-US" sz="1600" i="1" dirty="0" err="1"/>
              <a:t>vermogensbelasting</a:t>
            </a:r>
            <a:r>
              <a:rPr lang="en-US" sz="1600" i="1" dirty="0"/>
              <a:t> </a:t>
            </a:r>
            <a:r>
              <a:rPr lang="en-US" sz="1600" i="1" dirty="0" err="1"/>
              <a:t>invoeren</a:t>
            </a:r>
            <a:r>
              <a:rPr lang="en-US" sz="1600" i="1" dirty="0"/>
              <a:t>, </a:t>
            </a:r>
            <a:r>
              <a:rPr lang="en-US" sz="1600" i="1" dirty="0" err="1"/>
              <a:t>zullen</a:t>
            </a:r>
            <a:r>
              <a:rPr lang="en-US" sz="1600" i="1" dirty="0"/>
              <a:t> België en Nederland </a:t>
            </a:r>
            <a:r>
              <a:rPr lang="en-US" sz="1600" i="1" dirty="0" err="1"/>
              <a:t>onderhandelingen</a:t>
            </a:r>
            <a:r>
              <a:rPr lang="en-US" sz="1600" i="1" dirty="0"/>
              <a:t> </a:t>
            </a:r>
            <a:r>
              <a:rPr lang="en-US" sz="1600" i="1" dirty="0" err="1"/>
              <a:t>opstarten</a:t>
            </a:r>
            <a:r>
              <a:rPr lang="en-US" sz="1600" i="1" dirty="0"/>
              <a:t> met het </a:t>
            </a:r>
            <a:r>
              <a:rPr lang="en-US" sz="1600" i="1" dirty="0" err="1"/>
              <a:t>oog</a:t>
            </a:r>
            <a:r>
              <a:rPr lang="en-US" sz="1600" i="1" dirty="0"/>
              <a:t> op de </a:t>
            </a:r>
            <a:r>
              <a:rPr lang="en-US" sz="1600" i="1" dirty="0" err="1"/>
              <a:t>opnamen</a:t>
            </a:r>
            <a:r>
              <a:rPr lang="en-US" sz="1600" i="1" dirty="0"/>
              <a:t> van </a:t>
            </a:r>
            <a:r>
              <a:rPr lang="en-US" sz="1600" i="1" dirty="0" err="1"/>
              <a:t>een</a:t>
            </a:r>
            <a:r>
              <a:rPr lang="en-US" sz="1600" i="1" dirty="0"/>
              <a:t> </a:t>
            </a:r>
            <a:r>
              <a:rPr lang="en-US" sz="1600" i="1" dirty="0" err="1"/>
              <a:t>vermogensartikel</a:t>
            </a:r>
            <a:r>
              <a:rPr lang="en-US" sz="1600" i="1" dirty="0"/>
              <a:t> in het </a:t>
            </a:r>
            <a:r>
              <a:rPr lang="en-US" sz="1600" i="1" dirty="0" err="1"/>
              <a:t>Verdrag</a:t>
            </a:r>
            <a:r>
              <a:rPr lang="en-US" sz="1600" dirty="0"/>
              <a:t>.”</a:t>
            </a:r>
            <a:r>
              <a:rPr lang="en-US" sz="1600" dirty="0">
                <a:solidFill>
                  <a:srgbClr val="D13438"/>
                </a:solidFill>
                <a:latin typeface="Titillium Web" panose="00000500000000000000" pitchFamily="2" charset="0"/>
              </a:rPr>
              <a:t> </a:t>
            </a:r>
          </a:p>
          <a:p>
            <a:pPr marL="239994" lvl="1" indent="0">
              <a:buNone/>
            </a:pPr>
            <a:endParaRPr lang="en-US" sz="1600" i="1" dirty="0">
              <a:solidFill>
                <a:srgbClr val="D13438"/>
              </a:solidFill>
            </a:endParaRPr>
          </a:p>
          <a:p>
            <a:pPr marL="239994" lvl="1" indent="0">
              <a:buNone/>
            </a:pPr>
            <a:r>
              <a:rPr lang="en-US" sz="1600" b="0" i="1" dirty="0">
                <a:effectLst/>
              </a:rPr>
              <a:t>“If both contracting states introduce a wealth tax, Belgium and the Netherlands will initiate negotiations with a view to including a wealth tax article in the Treaty.”</a:t>
            </a:r>
            <a:endParaRPr lang="en-US" sz="1600" i="1" dirty="0"/>
          </a:p>
        </p:txBody>
      </p:sp>
    </p:spTree>
    <p:extLst>
      <p:ext uri="{BB962C8B-B14F-4D97-AF65-F5344CB8AC3E}">
        <p14:creationId xmlns:p14="http://schemas.microsoft.com/office/powerpoint/2010/main" val="3313629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fontScale="90000"/>
          </a:bodyPr>
          <a:lstStyle/>
          <a:p>
            <a:r>
              <a:rPr lang="en-US" sz="3733" dirty="0">
                <a:latin typeface="+mn-lt"/>
                <a:cs typeface="Calibri" panose="020F0502020204030204" pitchFamily="34" charset="0"/>
              </a:rPr>
              <a:t>Ghent 1 December 2020/ Supreme Court 30 November 2023</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grpSp>
        <p:nvGrpSpPr>
          <p:cNvPr id="39" name="Group 38">
            <a:extLst>
              <a:ext uri="{FF2B5EF4-FFF2-40B4-BE49-F238E27FC236}">
                <a16:creationId xmlns:a16="http://schemas.microsoft.com/office/drawing/2014/main" id="{7AEADD03-23AD-F27F-ABC6-1320ACEA3256}"/>
              </a:ext>
            </a:extLst>
          </p:cNvPr>
          <p:cNvGrpSpPr/>
          <p:nvPr/>
        </p:nvGrpSpPr>
        <p:grpSpPr>
          <a:xfrm>
            <a:off x="3099757" y="1143861"/>
            <a:ext cx="3706355" cy="530844"/>
            <a:chOff x="3602323" y="951234"/>
            <a:chExt cx="3706355" cy="530844"/>
          </a:xfrm>
        </p:grpSpPr>
        <p:grpSp>
          <p:nvGrpSpPr>
            <p:cNvPr id="41" name="DoubleChevron3 5">
              <a:extLst>
                <a:ext uri="{FF2B5EF4-FFF2-40B4-BE49-F238E27FC236}">
                  <a16:creationId xmlns:a16="http://schemas.microsoft.com/office/drawing/2014/main" id="{2ACB4681-2CFC-0E68-C362-4D8ED9E34BC0}"/>
                </a:ext>
              </a:extLst>
            </p:cNvPr>
            <p:cNvGrpSpPr/>
            <p:nvPr/>
          </p:nvGrpSpPr>
          <p:grpSpPr>
            <a:xfrm>
              <a:off x="6857828" y="974078"/>
              <a:ext cx="450850" cy="508000"/>
              <a:chOff x="1317197" y="1270000"/>
              <a:chExt cx="450850" cy="508000"/>
            </a:xfrm>
          </p:grpSpPr>
          <p:sp>
            <p:nvSpPr>
              <p:cNvPr id="46" name="Chevron1">
                <a:extLst>
                  <a:ext uri="{FF2B5EF4-FFF2-40B4-BE49-F238E27FC236}">
                    <a16:creationId xmlns:a16="http://schemas.microsoft.com/office/drawing/2014/main" id="{568D0A2E-2F63-398F-E3AF-3DE71FC3E004}"/>
                  </a:ext>
                </a:extLst>
              </p:cNvPr>
              <p:cNvSpPr>
                <a:spLocks noChangeAspect="1"/>
              </p:cNvSpPr>
              <p:nvPr/>
            </p:nvSpPr>
            <p:spPr>
              <a:xfrm>
                <a:off x="1317197" y="1320800"/>
                <a:ext cx="238760" cy="4064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sp>
            <p:nvSpPr>
              <p:cNvPr id="47" name="Chevron2">
                <a:extLst>
                  <a:ext uri="{FF2B5EF4-FFF2-40B4-BE49-F238E27FC236}">
                    <a16:creationId xmlns:a16="http://schemas.microsoft.com/office/drawing/2014/main" id="{415A0180-4CFF-D589-2F79-893F6889C052}"/>
                  </a:ext>
                </a:extLst>
              </p:cNvPr>
              <p:cNvSpPr>
                <a:spLocks noChangeAspect="1"/>
              </p:cNvSpPr>
              <p:nvPr/>
            </p:nvSpPr>
            <p:spPr>
              <a:xfrm>
                <a:off x="1469597" y="1270000"/>
                <a:ext cx="298450" cy="5080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grpSp>
        <p:grpSp>
          <p:nvGrpSpPr>
            <p:cNvPr id="43" name="DoubleChevron3 5">
              <a:extLst>
                <a:ext uri="{FF2B5EF4-FFF2-40B4-BE49-F238E27FC236}">
                  <a16:creationId xmlns:a16="http://schemas.microsoft.com/office/drawing/2014/main" id="{256CB0CA-F1C9-9864-C332-0FD01A78DFCF}"/>
                </a:ext>
              </a:extLst>
            </p:cNvPr>
            <p:cNvGrpSpPr/>
            <p:nvPr/>
          </p:nvGrpSpPr>
          <p:grpSpPr>
            <a:xfrm>
              <a:off x="3602323" y="951234"/>
              <a:ext cx="464270" cy="530844"/>
              <a:chOff x="1270000" y="1247156"/>
              <a:chExt cx="464270" cy="530844"/>
            </a:xfrm>
          </p:grpSpPr>
          <p:sp>
            <p:nvSpPr>
              <p:cNvPr id="44" name="Chevron1">
                <a:extLst>
                  <a:ext uri="{FF2B5EF4-FFF2-40B4-BE49-F238E27FC236}">
                    <a16:creationId xmlns:a16="http://schemas.microsoft.com/office/drawing/2014/main" id="{6C81C665-157E-0C89-78E3-9920EC2007DC}"/>
                  </a:ext>
                </a:extLst>
              </p:cNvPr>
              <p:cNvSpPr>
                <a:spLocks noChangeAspect="1"/>
              </p:cNvSpPr>
              <p:nvPr/>
            </p:nvSpPr>
            <p:spPr>
              <a:xfrm>
                <a:off x="1270000" y="1320800"/>
                <a:ext cx="238760" cy="4064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sp>
            <p:nvSpPr>
              <p:cNvPr id="45" name="Chevron2">
                <a:extLst>
                  <a:ext uri="{FF2B5EF4-FFF2-40B4-BE49-F238E27FC236}">
                    <a16:creationId xmlns:a16="http://schemas.microsoft.com/office/drawing/2014/main" id="{8E9C593E-616F-4BEC-436C-A1B2BB613714}"/>
                  </a:ext>
                </a:extLst>
              </p:cNvPr>
              <p:cNvSpPr>
                <a:spLocks noChangeAspect="1"/>
              </p:cNvSpPr>
              <p:nvPr/>
            </p:nvSpPr>
            <p:spPr>
              <a:xfrm>
                <a:off x="1422399" y="1247156"/>
                <a:ext cx="311871" cy="530844"/>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err="1">
                  <a:solidFill>
                    <a:prstClr val="white"/>
                  </a:solidFill>
                </a:endParaRPr>
              </a:p>
            </p:txBody>
          </p:sp>
        </p:grpSp>
      </p:grpSp>
      <p:sp>
        <p:nvSpPr>
          <p:cNvPr id="94" name="TextBox 93">
            <a:extLst>
              <a:ext uri="{FF2B5EF4-FFF2-40B4-BE49-F238E27FC236}">
                <a16:creationId xmlns:a16="http://schemas.microsoft.com/office/drawing/2014/main" id="{86EB0699-E9FD-CFC0-3C3A-5D3DCA0EEEBA}"/>
              </a:ext>
            </a:extLst>
          </p:cNvPr>
          <p:cNvSpPr txBox="1"/>
          <p:nvPr/>
        </p:nvSpPr>
        <p:spPr>
          <a:xfrm>
            <a:off x="274751" y="1275589"/>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Simplified structure chart 2006</a:t>
            </a:r>
            <a:r>
              <a:rPr lang="nl-BE" sz="1200" dirty="0"/>
              <a:t>-</a:t>
            </a:r>
            <a:r>
              <a:rPr lang="en-BE" sz="1200" dirty="0"/>
              <a:t>2007</a:t>
            </a:r>
          </a:p>
        </p:txBody>
      </p:sp>
      <p:sp>
        <p:nvSpPr>
          <p:cNvPr id="95" name="TextBox 94">
            <a:extLst>
              <a:ext uri="{FF2B5EF4-FFF2-40B4-BE49-F238E27FC236}">
                <a16:creationId xmlns:a16="http://schemas.microsoft.com/office/drawing/2014/main" id="{C9E5426A-827C-A3B6-2D6F-6325D9D00BD7}"/>
              </a:ext>
            </a:extLst>
          </p:cNvPr>
          <p:cNvSpPr txBox="1"/>
          <p:nvPr/>
        </p:nvSpPr>
        <p:spPr>
          <a:xfrm>
            <a:off x="7204442" y="1264671"/>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Simplified structure chart 20</a:t>
            </a:r>
            <a:r>
              <a:rPr lang="nl-BE" sz="1200" dirty="0"/>
              <a:t>12-2013</a:t>
            </a:r>
            <a:endParaRPr lang="en-BE" sz="1200" dirty="0"/>
          </a:p>
        </p:txBody>
      </p:sp>
      <p:sp>
        <p:nvSpPr>
          <p:cNvPr id="96" name="TextBox 95">
            <a:extLst>
              <a:ext uri="{FF2B5EF4-FFF2-40B4-BE49-F238E27FC236}">
                <a16:creationId xmlns:a16="http://schemas.microsoft.com/office/drawing/2014/main" id="{3D1A7100-7035-CAA1-1959-E4AF33731703}"/>
              </a:ext>
            </a:extLst>
          </p:cNvPr>
          <p:cNvSpPr txBox="1"/>
          <p:nvPr/>
        </p:nvSpPr>
        <p:spPr>
          <a:xfrm>
            <a:off x="3667671" y="1270783"/>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Restructuring steps</a:t>
            </a:r>
          </a:p>
        </p:txBody>
      </p:sp>
      <p:grpSp>
        <p:nvGrpSpPr>
          <p:cNvPr id="97" name="Group 96">
            <a:extLst>
              <a:ext uri="{FF2B5EF4-FFF2-40B4-BE49-F238E27FC236}">
                <a16:creationId xmlns:a16="http://schemas.microsoft.com/office/drawing/2014/main" id="{4BE9A54A-3094-B558-CFDA-C3047B129794}"/>
              </a:ext>
            </a:extLst>
          </p:cNvPr>
          <p:cNvGrpSpPr/>
          <p:nvPr/>
        </p:nvGrpSpPr>
        <p:grpSpPr>
          <a:xfrm>
            <a:off x="3667670" y="1789208"/>
            <a:ext cx="2646429" cy="4406699"/>
            <a:chOff x="1102798" y="2025684"/>
            <a:chExt cx="2934459" cy="4076019"/>
          </a:xfrm>
        </p:grpSpPr>
        <p:sp>
          <p:nvSpPr>
            <p:cNvPr id="98" name="Rounded Rectangle 6">
              <a:extLst>
                <a:ext uri="{FF2B5EF4-FFF2-40B4-BE49-F238E27FC236}">
                  <a16:creationId xmlns:a16="http://schemas.microsoft.com/office/drawing/2014/main" id="{98627C6B-8A07-C92D-7BA8-F68E74A622BB}"/>
                </a:ext>
              </a:extLst>
            </p:cNvPr>
            <p:cNvSpPr>
              <a:spLocks noChangeArrowheads="1"/>
            </p:cNvSpPr>
            <p:nvPr/>
          </p:nvSpPr>
          <p:spPr bwMode="auto">
            <a:xfrm>
              <a:off x="1102798" y="2025684"/>
              <a:ext cx="2934459" cy="4010003"/>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99" name="TextBox 16">
              <a:extLst>
                <a:ext uri="{FF2B5EF4-FFF2-40B4-BE49-F238E27FC236}">
                  <a16:creationId xmlns:a16="http://schemas.microsoft.com/office/drawing/2014/main" id="{F732982B-7483-023A-D581-459E5E2C0466}"/>
                </a:ext>
              </a:extLst>
            </p:cNvPr>
            <p:cNvSpPr txBox="1">
              <a:spLocks noChangeArrowheads="1"/>
            </p:cNvSpPr>
            <p:nvPr/>
          </p:nvSpPr>
          <p:spPr bwMode="auto">
            <a:xfrm>
              <a:off x="1214174" y="2201574"/>
              <a:ext cx="2565400" cy="39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1:</a:t>
              </a:r>
              <a:r>
                <a:rPr lang="en-GB" sz="800" dirty="0">
                  <a:solidFill>
                    <a:schemeClr val="tx1">
                      <a:lumMod val="65000"/>
                      <a:lumOff val="35000"/>
                    </a:schemeClr>
                  </a:solidFill>
                  <a:latin typeface="Arial" panose="020B0604020202020204" pitchFamily="34" charset="0"/>
                  <a:cs typeface="Arial" panose="020B0604020202020204" pitchFamily="34" charset="0"/>
                </a:rPr>
                <a:t> Holdco BE merges into X and X merges into Y (capital of Y BE increases with approx. 20mio).</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2: </a:t>
              </a:r>
              <a:r>
                <a:rPr lang="en-GB" sz="800" dirty="0">
                  <a:solidFill>
                    <a:schemeClr val="tx1">
                      <a:lumMod val="65000"/>
                      <a:lumOff val="35000"/>
                    </a:schemeClr>
                  </a:solidFill>
                  <a:latin typeface="Arial" panose="020B0604020202020204" pitchFamily="34" charset="0"/>
                  <a:cs typeface="Arial" panose="020B0604020202020204" pitchFamily="34" charset="0"/>
                </a:rPr>
                <a:t>SAS &amp; CV incorporate Holdco Lux.</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3</a:t>
              </a:r>
              <a:r>
                <a:rPr lang="en-GB" sz="800" dirty="0">
                  <a:solidFill>
                    <a:schemeClr val="tx1">
                      <a:lumMod val="65000"/>
                      <a:lumOff val="35000"/>
                    </a:schemeClr>
                  </a:solidFill>
                  <a:latin typeface="Arial" panose="020B0604020202020204" pitchFamily="34" charset="0"/>
                  <a:cs typeface="Arial" panose="020B0604020202020204" pitchFamily="34" charset="0"/>
                </a:rPr>
                <a:t>: Holdco Lux incorporates B CZ. </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4</a:t>
              </a:r>
              <a:r>
                <a:rPr lang="en-GB" sz="800" dirty="0">
                  <a:solidFill>
                    <a:schemeClr val="tx1">
                      <a:lumMod val="65000"/>
                      <a:lumOff val="35000"/>
                    </a:schemeClr>
                  </a:solidFill>
                  <a:latin typeface="Arial" panose="020B0604020202020204" pitchFamily="34" charset="0"/>
                  <a:cs typeface="Arial" panose="020B0604020202020204" pitchFamily="34" charset="0"/>
                </a:rPr>
                <a:t>: CV is converted from closed to open CV.</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5: </a:t>
              </a:r>
              <a:r>
                <a:rPr lang="en-GB" sz="800" dirty="0">
                  <a:solidFill>
                    <a:schemeClr val="tx1">
                      <a:lumMod val="65000"/>
                      <a:lumOff val="35000"/>
                    </a:schemeClr>
                  </a:solidFill>
                  <a:latin typeface="Arial" panose="020B0604020202020204" pitchFamily="34" charset="0"/>
                  <a:cs typeface="Arial" panose="020B0604020202020204" pitchFamily="34" charset="0"/>
                </a:rPr>
                <a:t>Y BE sells shares Opco CZ to B CZ for 95 </a:t>
              </a:r>
              <a:r>
                <a:rPr lang="en-GB" sz="800" dirty="0" err="1">
                  <a:solidFill>
                    <a:schemeClr val="tx1">
                      <a:lumMod val="65000"/>
                      <a:lumOff val="35000"/>
                    </a:schemeClr>
                  </a:solidFill>
                  <a:latin typeface="Arial" panose="020B0604020202020204" pitchFamily="34" charset="0"/>
                  <a:cs typeface="Arial" panose="020B0604020202020204" pitchFamily="34" charset="0"/>
                </a:rPr>
                <a:t>mio</a:t>
              </a:r>
              <a:r>
                <a:rPr lang="en-GB" sz="800" dirty="0">
                  <a:solidFill>
                    <a:schemeClr val="tx1">
                      <a:lumMod val="65000"/>
                      <a:lumOff val="35000"/>
                    </a:schemeClr>
                  </a:solidFill>
                  <a:latin typeface="Arial" panose="020B0604020202020204" pitchFamily="34" charset="0"/>
                  <a:cs typeface="Arial" panose="020B0604020202020204" pitchFamily="34" charset="0"/>
                </a:rPr>
                <a:t>€, 59m€ paid via bank loan, remainder remains outstanding (receivable). </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6</a:t>
              </a:r>
              <a:r>
                <a:rPr lang="en-GB" sz="800" dirty="0">
                  <a:solidFill>
                    <a:schemeClr val="tx1">
                      <a:lumMod val="65000"/>
                      <a:lumOff val="35000"/>
                    </a:schemeClr>
                  </a:solidFill>
                  <a:latin typeface="Arial" panose="020B0604020202020204" pitchFamily="34" charset="0"/>
                  <a:cs typeface="Arial" panose="020B0604020202020204" pitchFamily="34" charset="0"/>
                </a:rPr>
                <a:t>: Holdco Lux purchases Y BE for 81 </a:t>
              </a:r>
              <a:r>
                <a:rPr lang="en-GB" sz="800" dirty="0" err="1">
                  <a:solidFill>
                    <a:schemeClr val="tx1">
                      <a:lumMod val="65000"/>
                      <a:lumOff val="35000"/>
                    </a:schemeClr>
                  </a:solidFill>
                  <a:latin typeface="Arial" panose="020B0604020202020204" pitchFamily="34" charset="0"/>
                  <a:cs typeface="Arial" panose="020B0604020202020204" pitchFamily="34" charset="0"/>
                </a:rPr>
                <a:t>mio</a:t>
              </a:r>
              <a:r>
                <a:rPr lang="en-GB" sz="800" dirty="0">
                  <a:solidFill>
                    <a:schemeClr val="tx1">
                      <a:lumMod val="65000"/>
                      <a:lumOff val="35000"/>
                    </a:schemeClr>
                  </a:solidFill>
                  <a:latin typeface="Arial" panose="020B0604020202020204" pitchFamily="34" charset="0"/>
                  <a:cs typeface="Arial" panose="020B0604020202020204" pitchFamily="34" charset="0"/>
                </a:rPr>
                <a:t>€ which can be </a:t>
              </a:r>
              <a:r>
                <a:rPr lang="en-GB" sz="800" dirty="0" err="1">
                  <a:solidFill>
                    <a:schemeClr val="tx1">
                      <a:lumMod val="65000"/>
                      <a:lumOff val="35000"/>
                    </a:schemeClr>
                  </a:solidFill>
                  <a:latin typeface="Arial" panose="020B0604020202020204" pitchFamily="34" charset="0"/>
                  <a:cs typeface="Arial" panose="020B0604020202020204" pitchFamily="34" charset="0"/>
                </a:rPr>
                <a:t>repayed</a:t>
              </a:r>
              <a:r>
                <a:rPr lang="en-GB" sz="800" dirty="0">
                  <a:solidFill>
                    <a:schemeClr val="tx1">
                      <a:lumMod val="65000"/>
                      <a:lumOff val="35000"/>
                    </a:schemeClr>
                  </a:solidFill>
                  <a:latin typeface="Arial" panose="020B0604020202020204" pitchFamily="34" charset="0"/>
                  <a:cs typeface="Arial" panose="020B0604020202020204" pitchFamily="34" charset="0"/>
                </a:rPr>
                <a:t> for 20mio with cash contribution received from SAS.</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7: </a:t>
              </a:r>
              <a:r>
                <a:rPr lang="en-GB" sz="800" dirty="0">
                  <a:solidFill>
                    <a:schemeClr val="tx1">
                      <a:lumMod val="65000"/>
                      <a:lumOff val="35000"/>
                    </a:schemeClr>
                  </a:solidFill>
                  <a:latin typeface="Arial" panose="020B0604020202020204" pitchFamily="34" charset="0"/>
                  <a:cs typeface="Arial" panose="020B0604020202020204" pitchFamily="34" charset="0"/>
                </a:rPr>
                <a:t>Y BE distributes dividend to Holdco Lux of 75m€ </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8: </a:t>
              </a:r>
              <a:r>
                <a:rPr lang="en-GB" sz="800" dirty="0">
                  <a:solidFill>
                    <a:schemeClr val="tx1">
                      <a:lumMod val="65000"/>
                      <a:lumOff val="35000"/>
                    </a:schemeClr>
                  </a:solidFill>
                  <a:latin typeface="Arial" panose="020B0604020202020204" pitchFamily="34" charset="0"/>
                  <a:cs typeface="Arial" panose="020B0604020202020204" pitchFamily="34" charset="0"/>
                </a:rPr>
                <a:t>Holdco Lux repays outstanding debt to CV for 61mio.</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9:</a:t>
              </a:r>
              <a:r>
                <a:rPr lang="en-GB" sz="800" dirty="0">
                  <a:solidFill>
                    <a:schemeClr val="tx1">
                      <a:lumMod val="65000"/>
                      <a:lumOff val="35000"/>
                    </a:schemeClr>
                  </a:solidFill>
                  <a:latin typeface="Arial" panose="020B0604020202020204" pitchFamily="34" charset="0"/>
                  <a:cs typeface="Arial" panose="020B0604020202020204" pitchFamily="34" charset="0"/>
                </a:rPr>
                <a:t> Y BE reduces capital for 20mio (in kind - upstream receivable)</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10: </a:t>
              </a:r>
              <a:r>
                <a:rPr lang="en-GB" sz="800" dirty="0">
                  <a:solidFill>
                    <a:schemeClr val="tx1">
                      <a:lumMod val="65000"/>
                      <a:lumOff val="35000"/>
                    </a:schemeClr>
                  </a:solidFill>
                  <a:latin typeface="Arial" panose="020B0604020202020204" pitchFamily="34" charset="0"/>
                  <a:cs typeface="Arial" panose="020B0604020202020204" pitchFamily="34" charset="0"/>
                </a:rPr>
                <a:t>CV distributes approx. 69 </a:t>
              </a:r>
              <a:r>
                <a:rPr lang="en-GB" sz="800" dirty="0" err="1">
                  <a:solidFill>
                    <a:schemeClr val="tx1">
                      <a:lumMod val="65000"/>
                      <a:lumOff val="35000"/>
                    </a:schemeClr>
                  </a:solidFill>
                  <a:latin typeface="Arial" panose="020B0604020202020204" pitchFamily="34" charset="0"/>
                  <a:cs typeface="Arial" panose="020B0604020202020204" pitchFamily="34" charset="0"/>
                </a:rPr>
                <a:t>mio</a:t>
              </a:r>
              <a:r>
                <a:rPr lang="en-GB" sz="800" dirty="0">
                  <a:solidFill>
                    <a:schemeClr val="tx1">
                      <a:lumMod val="65000"/>
                      <a:lumOff val="35000"/>
                    </a:schemeClr>
                  </a:solidFill>
                  <a:latin typeface="Arial" panose="020B0604020202020204" pitchFamily="34" charset="0"/>
                  <a:cs typeface="Arial" panose="020B0604020202020204" pitchFamily="34" charset="0"/>
                </a:rPr>
                <a:t> to SH </a:t>
              </a:r>
            </a:p>
            <a:p>
              <a:pPr marL="60325" lvl="2" algn="just">
                <a:spcBef>
                  <a:spcPts val="600"/>
                </a:spcBef>
                <a:buClr>
                  <a:srgbClr val="00A2E0"/>
                </a:buClr>
              </a:pPr>
              <a:r>
                <a:rPr lang="en-GB" sz="800" b="1" u="sng" dirty="0">
                  <a:solidFill>
                    <a:schemeClr val="tx1">
                      <a:lumMod val="65000"/>
                      <a:lumOff val="35000"/>
                    </a:schemeClr>
                  </a:solidFill>
                  <a:latin typeface="Arial" panose="020B0604020202020204" pitchFamily="34" charset="0"/>
                  <a:cs typeface="Arial" panose="020B0604020202020204" pitchFamily="34" charset="0"/>
                </a:rPr>
                <a:t>Step 11: </a:t>
              </a:r>
              <a:r>
                <a:rPr lang="en-GB" sz="800" u="sng" dirty="0">
                  <a:solidFill>
                    <a:schemeClr val="tx1">
                      <a:lumMod val="65000"/>
                      <a:lumOff val="35000"/>
                    </a:schemeClr>
                  </a:solidFill>
                  <a:latin typeface="Arial" panose="020B0604020202020204" pitchFamily="34" charset="0"/>
                  <a:cs typeface="Arial" panose="020B0604020202020204" pitchFamily="34" charset="0"/>
                </a:rPr>
                <a:t>B</a:t>
              </a:r>
              <a:r>
                <a:rPr lang="en-GB" sz="800" dirty="0">
                  <a:solidFill>
                    <a:schemeClr val="tx1">
                      <a:lumMod val="65000"/>
                      <a:lumOff val="35000"/>
                    </a:schemeClr>
                  </a:solidFill>
                  <a:latin typeface="Arial" panose="020B0604020202020204" pitchFamily="34" charset="0"/>
                  <a:cs typeface="Arial" panose="020B0604020202020204" pitchFamily="34" charset="0"/>
                </a:rPr>
                <a:t> CZ  and Opco CZ merge.</a:t>
              </a:r>
            </a:p>
            <a:p>
              <a:pPr marL="60325" lvl="2" algn="just">
                <a:spcBef>
                  <a:spcPts val="600"/>
                </a:spcBef>
                <a:buClr>
                  <a:srgbClr val="00A2E0"/>
                </a:buClr>
              </a:pPr>
              <a:r>
                <a:rPr lang="nl-BE" sz="800" b="1" u="sng" dirty="0">
                  <a:solidFill>
                    <a:schemeClr val="tx1">
                      <a:lumMod val="65000"/>
                      <a:lumOff val="35000"/>
                    </a:schemeClr>
                  </a:solidFill>
                  <a:latin typeface="Arial" panose="020B0604020202020204" pitchFamily="34" charset="0"/>
                  <a:cs typeface="Arial" panose="020B0604020202020204" pitchFamily="34" charset="0"/>
                </a:rPr>
                <a:t>Step 12: </a:t>
              </a:r>
              <a:r>
                <a:rPr lang="nl-BE" sz="800" dirty="0" err="1">
                  <a:solidFill>
                    <a:schemeClr val="tx1">
                      <a:lumMod val="65000"/>
                      <a:lumOff val="35000"/>
                    </a:schemeClr>
                  </a:solidFill>
                  <a:latin typeface="Arial" panose="020B0604020202020204" pitchFamily="34" charset="0"/>
                  <a:cs typeface="Arial" panose="020B0604020202020204" pitchFamily="34" charset="0"/>
                </a:rPr>
                <a:t>Holdco</a:t>
              </a:r>
              <a:r>
                <a:rPr lang="nl-BE" sz="800" dirty="0">
                  <a:solidFill>
                    <a:schemeClr val="tx1">
                      <a:lumMod val="65000"/>
                      <a:lumOff val="35000"/>
                    </a:schemeClr>
                  </a:solidFill>
                  <a:latin typeface="Arial" panose="020B0604020202020204" pitchFamily="34" charset="0"/>
                  <a:cs typeface="Arial" panose="020B0604020202020204" pitchFamily="34" charset="0"/>
                </a:rPr>
                <a:t> Lux </a:t>
              </a:r>
              <a:r>
                <a:rPr lang="nl-BE" sz="800" dirty="0" err="1">
                  <a:solidFill>
                    <a:schemeClr val="tx1">
                      <a:lumMod val="65000"/>
                      <a:lumOff val="35000"/>
                    </a:schemeClr>
                  </a:solidFill>
                  <a:latin typeface="Arial" panose="020B0604020202020204" pitchFamily="34" charset="0"/>
                  <a:cs typeface="Arial" panose="020B0604020202020204" pitchFamily="34" charset="0"/>
                </a:rPr>
                <a:t>contributes</a:t>
              </a:r>
              <a:r>
                <a:rPr lang="nl-BE" sz="800" dirty="0">
                  <a:solidFill>
                    <a:schemeClr val="tx1">
                      <a:lumMod val="65000"/>
                      <a:lumOff val="35000"/>
                    </a:schemeClr>
                  </a:solidFill>
                  <a:latin typeface="Arial" panose="020B0604020202020204" pitchFamily="34" charset="0"/>
                  <a:cs typeface="Arial" panose="020B0604020202020204" pitchFamily="34" charset="0"/>
                </a:rPr>
                <a:t> </a:t>
              </a:r>
              <a:r>
                <a:rPr lang="nl-BE" sz="800" dirty="0" err="1">
                  <a:solidFill>
                    <a:schemeClr val="tx1">
                      <a:lumMod val="65000"/>
                      <a:lumOff val="35000"/>
                    </a:schemeClr>
                  </a:solidFill>
                  <a:latin typeface="Arial" panose="020B0604020202020204" pitchFamily="34" charset="0"/>
                  <a:cs typeface="Arial" panose="020B0604020202020204" pitchFamily="34" charset="0"/>
                </a:rPr>
                <a:t>receivable</a:t>
              </a:r>
              <a:r>
                <a:rPr lang="nl-BE" sz="800" dirty="0">
                  <a:solidFill>
                    <a:schemeClr val="tx1">
                      <a:lumMod val="65000"/>
                      <a:lumOff val="35000"/>
                    </a:schemeClr>
                  </a:solidFill>
                  <a:latin typeface="Arial" panose="020B0604020202020204" pitchFamily="34" charset="0"/>
                  <a:cs typeface="Arial" panose="020B0604020202020204" pitchFamily="34" charset="0"/>
                </a:rPr>
                <a:t> </a:t>
              </a:r>
              <a:r>
                <a:rPr lang="nl-BE" sz="800" dirty="0" err="1">
                  <a:solidFill>
                    <a:schemeClr val="tx1">
                      <a:lumMod val="65000"/>
                      <a:lumOff val="35000"/>
                    </a:schemeClr>
                  </a:solidFill>
                  <a:latin typeface="Arial" panose="020B0604020202020204" pitchFamily="34" charset="0"/>
                  <a:cs typeface="Arial" panose="020B0604020202020204" pitchFamily="34" charset="0"/>
                </a:rPr>
                <a:t>to</a:t>
              </a:r>
              <a:r>
                <a:rPr lang="nl-BE" sz="800" dirty="0">
                  <a:solidFill>
                    <a:schemeClr val="tx1">
                      <a:lumMod val="65000"/>
                      <a:lumOff val="35000"/>
                    </a:schemeClr>
                  </a:solidFill>
                  <a:latin typeface="Arial" panose="020B0604020202020204" pitchFamily="34" charset="0"/>
                  <a:cs typeface="Arial" panose="020B0604020202020204" pitchFamily="34" charset="0"/>
                </a:rPr>
                <a:t> B CZ.</a:t>
              </a:r>
              <a:endParaRPr lang="en-US" sz="800" dirty="0">
                <a:solidFill>
                  <a:schemeClr val="tx1">
                    <a:lumMod val="65000"/>
                    <a:lumOff val="35000"/>
                  </a:schemeClr>
                </a:solidFill>
                <a:latin typeface="Arial" panose="020B0604020202020204" pitchFamily="34" charset="0"/>
                <a:cs typeface="Arial" panose="020B0604020202020204" pitchFamily="34" charset="0"/>
              </a:endParaRPr>
            </a:p>
            <a:p>
              <a:pPr algn="ctr">
                <a:buNone/>
              </a:pPr>
              <a:endParaRPr lang="en-US" sz="800" i="1" dirty="0">
                <a:solidFill>
                  <a:schemeClr val="tx1">
                    <a:lumMod val="65000"/>
                    <a:lumOff val="35000"/>
                  </a:schemeClr>
                </a:solidFill>
              </a:endParaRPr>
            </a:p>
            <a:p>
              <a:pPr algn="just" eaLnBrk="1" hangingPunct="1">
                <a:spcBef>
                  <a:spcPts val="600"/>
                </a:spcBef>
                <a:spcAft>
                  <a:spcPts val="1200"/>
                </a:spcAft>
                <a:buSzTx/>
                <a:buNone/>
              </a:pPr>
              <a:endParaRPr lang="en-GB" altLang="en-US" sz="1600" i="1" dirty="0">
                <a:solidFill>
                  <a:schemeClr val="tx2"/>
                </a:solidFill>
                <a:latin typeface="+mn-lt"/>
                <a:ea typeface="+mn-ea"/>
              </a:endParaRPr>
            </a:p>
          </p:txBody>
        </p:sp>
      </p:grpSp>
      <p:grpSp>
        <p:nvGrpSpPr>
          <p:cNvPr id="136" name="Group 135">
            <a:extLst>
              <a:ext uri="{FF2B5EF4-FFF2-40B4-BE49-F238E27FC236}">
                <a16:creationId xmlns:a16="http://schemas.microsoft.com/office/drawing/2014/main" id="{F3791FC9-FC67-0BCD-AA76-EABFD2431A1B}"/>
              </a:ext>
            </a:extLst>
          </p:cNvPr>
          <p:cNvGrpSpPr/>
          <p:nvPr/>
        </p:nvGrpSpPr>
        <p:grpSpPr>
          <a:xfrm>
            <a:off x="186471" y="1773114"/>
            <a:ext cx="2662955" cy="4280986"/>
            <a:chOff x="186471" y="1773114"/>
            <a:chExt cx="2662955" cy="4280986"/>
          </a:xfrm>
        </p:grpSpPr>
        <p:grpSp>
          <p:nvGrpSpPr>
            <p:cNvPr id="100" name="Group 99">
              <a:extLst>
                <a:ext uri="{FF2B5EF4-FFF2-40B4-BE49-F238E27FC236}">
                  <a16:creationId xmlns:a16="http://schemas.microsoft.com/office/drawing/2014/main" id="{4E31CBFF-BFDC-FE74-4A35-D82594892946}"/>
                </a:ext>
              </a:extLst>
            </p:cNvPr>
            <p:cNvGrpSpPr/>
            <p:nvPr/>
          </p:nvGrpSpPr>
          <p:grpSpPr>
            <a:xfrm>
              <a:off x="186471" y="1773114"/>
              <a:ext cx="2662955" cy="4268420"/>
              <a:chOff x="186471" y="1773114"/>
              <a:chExt cx="2662955" cy="4268420"/>
            </a:xfrm>
          </p:grpSpPr>
          <p:grpSp>
            <p:nvGrpSpPr>
              <p:cNvPr id="7" name="Group 53">
                <a:extLst>
                  <a:ext uri="{FF2B5EF4-FFF2-40B4-BE49-F238E27FC236}">
                    <a16:creationId xmlns:a16="http://schemas.microsoft.com/office/drawing/2014/main" id="{4936BBA3-9EB3-C054-4382-83EF90A22E15}"/>
                  </a:ext>
                </a:extLst>
              </p:cNvPr>
              <p:cNvGrpSpPr/>
              <p:nvPr/>
            </p:nvGrpSpPr>
            <p:grpSpPr>
              <a:xfrm>
                <a:off x="491134" y="2629678"/>
                <a:ext cx="2116582" cy="3411856"/>
                <a:chOff x="2702710" y="1859683"/>
                <a:chExt cx="2116582" cy="3411856"/>
              </a:xfrm>
            </p:grpSpPr>
            <p:sp>
              <p:nvSpPr>
                <p:cNvPr id="9" name="Rectangle 35">
                  <a:extLst>
                    <a:ext uri="{FF2B5EF4-FFF2-40B4-BE49-F238E27FC236}">
                      <a16:creationId xmlns:a16="http://schemas.microsoft.com/office/drawing/2014/main" id="{C7A16066-A66D-C718-23BB-7AD004724785}"/>
                    </a:ext>
                  </a:extLst>
                </p:cNvPr>
                <p:cNvSpPr/>
                <p:nvPr/>
              </p:nvSpPr>
              <p:spPr>
                <a:xfrm>
                  <a:off x="3791054" y="3796559"/>
                  <a:ext cx="1028238" cy="543839"/>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400" b="1" dirty="0" err="1">
                      <a:solidFill>
                        <a:schemeClr val="bg1"/>
                      </a:solidFill>
                    </a:rPr>
                    <a:t>OpCo</a:t>
                  </a:r>
                  <a:r>
                    <a:rPr lang="en-US" sz="1400" b="1" dirty="0">
                      <a:solidFill>
                        <a:schemeClr val="bg1"/>
                      </a:solidFill>
                    </a:rPr>
                    <a:t>  </a:t>
                  </a:r>
                </a:p>
                <a:p>
                  <a:pPr algn="ctr"/>
                  <a:endParaRPr lang="en-US" sz="900" dirty="0">
                    <a:solidFill>
                      <a:schemeClr val="bg1"/>
                    </a:solidFill>
                  </a:endParaRPr>
                </a:p>
              </p:txBody>
            </p:sp>
            <p:grpSp>
              <p:nvGrpSpPr>
                <p:cNvPr id="14" name="Group 31">
                  <a:extLst>
                    <a:ext uri="{FF2B5EF4-FFF2-40B4-BE49-F238E27FC236}">
                      <a16:creationId xmlns:a16="http://schemas.microsoft.com/office/drawing/2014/main" id="{67A7EC51-8D45-7904-80B3-1100FAEDDEBB}"/>
                    </a:ext>
                  </a:extLst>
                </p:cNvPr>
                <p:cNvGrpSpPr/>
                <p:nvPr/>
              </p:nvGrpSpPr>
              <p:grpSpPr>
                <a:xfrm>
                  <a:off x="2702710" y="1859683"/>
                  <a:ext cx="2106850" cy="3411856"/>
                  <a:chOff x="2702710" y="1867118"/>
                  <a:chExt cx="2106850" cy="3411856"/>
                </a:xfrm>
              </p:grpSpPr>
              <p:sp>
                <p:nvSpPr>
                  <p:cNvPr id="16" name="Rectangle 35">
                    <a:extLst>
                      <a:ext uri="{FF2B5EF4-FFF2-40B4-BE49-F238E27FC236}">
                        <a16:creationId xmlns:a16="http://schemas.microsoft.com/office/drawing/2014/main" id="{520CC1D3-D0A1-63CF-1A82-AF61B4B5BF78}"/>
                      </a:ext>
                    </a:extLst>
                  </p:cNvPr>
                  <p:cNvSpPr/>
                  <p:nvPr/>
                </p:nvSpPr>
                <p:spPr>
                  <a:xfrm>
                    <a:off x="2702710" y="2869942"/>
                    <a:ext cx="1008774" cy="556419"/>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a:t>
                    </a:r>
                  </a:p>
                </p:txBody>
              </p:sp>
              <p:grpSp>
                <p:nvGrpSpPr>
                  <p:cNvPr id="22" name="Group 65">
                    <a:extLst>
                      <a:ext uri="{FF2B5EF4-FFF2-40B4-BE49-F238E27FC236}">
                        <a16:creationId xmlns:a16="http://schemas.microsoft.com/office/drawing/2014/main" id="{58091FEC-9CBC-25AC-5877-CFD252E9F7AA}"/>
                      </a:ext>
                    </a:extLst>
                  </p:cNvPr>
                  <p:cNvGrpSpPr/>
                  <p:nvPr/>
                </p:nvGrpSpPr>
                <p:grpSpPr>
                  <a:xfrm>
                    <a:off x="2714141" y="1867118"/>
                    <a:ext cx="1521344" cy="3411856"/>
                    <a:chOff x="106580" y="1678336"/>
                    <a:chExt cx="1521344" cy="3411856"/>
                  </a:xfrm>
                </p:grpSpPr>
                <p:grpSp>
                  <p:nvGrpSpPr>
                    <p:cNvPr id="30" name="Groep 111">
                      <a:extLst>
                        <a:ext uri="{FF2B5EF4-FFF2-40B4-BE49-F238E27FC236}">
                          <a16:creationId xmlns:a16="http://schemas.microsoft.com/office/drawing/2014/main" id="{3C65E28C-E11A-BF0B-2619-E302B4404F57}"/>
                        </a:ext>
                      </a:extLst>
                    </p:cNvPr>
                    <p:cNvGrpSpPr/>
                    <p:nvPr/>
                  </p:nvGrpSpPr>
                  <p:grpSpPr>
                    <a:xfrm>
                      <a:off x="106580" y="1678336"/>
                      <a:ext cx="1521344" cy="3411856"/>
                      <a:chOff x="1847697" y="3384176"/>
                      <a:chExt cx="1210592" cy="2442674"/>
                    </a:xfrm>
                  </p:grpSpPr>
                  <p:grpSp>
                    <p:nvGrpSpPr>
                      <p:cNvPr id="33" name="Group 33">
                        <a:extLst>
                          <a:ext uri="{FF2B5EF4-FFF2-40B4-BE49-F238E27FC236}">
                            <a16:creationId xmlns:a16="http://schemas.microsoft.com/office/drawing/2014/main" id="{1B05D646-DC57-B628-3CF9-80B53CCEF78E}"/>
                          </a:ext>
                        </a:extLst>
                      </p:cNvPr>
                      <p:cNvGrpSpPr/>
                      <p:nvPr/>
                    </p:nvGrpSpPr>
                    <p:grpSpPr>
                      <a:xfrm>
                        <a:off x="1847698" y="3384176"/>
                        <a:ext cx="1210591" cy="1785048"/>
                        <a:chOff x="1793834" y="3046134"/>
                        <a:chExt cx="1146128" cy="1587684"/>
                      </a:xfrm>
                    </p:grpSpPr>
                    <p:sp>
                      <p:nvSpPr>
                        <p:cNvPr id="36" name="Rectangle 35">
                          <a:extLst>
                            <a:ext uri="{FF2B5EF4-FFF2-40B4-BE49-F238E27FC236}">
                              <a16:creationId xmlns:a16="http://schemas.microsoft.com/office/drawing/2014/main" id="{0A41B7A8-5CCF-53C3-1D92-7D0CE515CC2D}"/>
                            </a:ext>
                          </a:extLst>
                        </p:cNvPr>
                        <p:cNvSpPr/>
                        <p:nvPr/>
                      </p:nvSpPr>
                      <p:spPr>
                        <a:xfrm>
                          <a:off x="1793834" y="4279501"/>
                          <a:ext cx="759976" cy="354317"/>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err="1">
                              <a:solidFill>
                                <a:schemeClr val="bg1"/>
                              </a:solidFill>
                            </a:rPr>
                            <a:t>Holco</a:t>
                          </a:r>
                          <a:r>
                            <a:rPr lang="en-US" sz="1400" b="1" dirty="0">
                              <a:solidFill>
                                <a:schemeClr val="bg1"/>
                              </a:solidFill>
                            </a:rPr>
                            <a:t>  </a:t>
                          </a:r>
                        </a:p>
                      </p:txBody>
                    </p:sp>
                    <p:sp>
                      <p:nvSpPr>
                        <p:cNvPr id="37" name="Rectangle 36">
                          <a:extLst>
                            <a:ext uri="{FF2B5EF4-FFF2-40B4-BE49-F238E27FC236}">
                              <a16:creationId xmlns:a16="http://schemas.microsoft.com/office/drawing/2014/main" id="{34ADBDF2-02E1-35C4-DAB5-32BD061B963B}"/>
                            </a:ext>
                          </a:extLst>
                        </p:cNvPr>
                        <p:cNvSpPr/>
                        <p:nvPr/>
                      </p:nvSpPr>
                      <p:spPr>
                        <a:xfrm>
                          <a:off x="2200877" y="3046138"/>
                          <a:ext cx="739084" cy="378305"/>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CV </a:t>
                          </a:r>
                        </a:p>
                      </p:txBody>
                    </p:sp>
                  </p:grpSp>
                  <p:sp>
                    <p:nvSpPr>
                      <p:cNvPr id="34" name="Rectangle 35">
                        <a:extLst>
                          <a:ext uri="{FF2B5EF4-FFF2-40B4-BE49-F238E27FC236}">
                            <a16:creationId xmlns:a16="http://schemas.microsoft.com/office/drawing/2014/main" id="{78970F1D-B91E-69A6-83AA-A2433E11702D}"/>
                          </a:ext>
                        </a:extLst>
                      </p:cNvPr>
                      <p:cNvSpPr/>
                      <p:nvPr/>
                    </p:nvSpPr>
                    <p:spPr>
                      <a:xfrm>
                        <a:off x="1847697" y="5428487"/>
                        <a:ext cx="793624" cy="398363"/>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Opco </a:t>
                        </a:r>
                      </a:p>
                    </p:txBody>
                  </p:sp>
                  <p:cxnSp>
                    <p:nvCxnSpPr>
                      <p:cNvPr id="35" name="Rechte verbindingslijn 119">
                        <a:extLst>
                          <a:ext uri="{FF2B5EF4-FFF2-40B4-BE49-F238E27FC236}">
                            <a16:creationId xmlns:a16="http://schemas.microsoft.com/office/drawing/2014/main" id="{7CC68A11-F04E-4B5A-DA09-6F9ACA4F0DF1}"/>
                          </a:ext>
                        </a:extLst>
                      </p:cNvPr>
                      <p:cNvCxnSpPr/>
                      <p:nvPr/>
                    </p:nvCxnSpPr>
                    <p:spPr>
                      <a:xfrm flipH="1">
                        <a:off x="2232527" y="4500500"/>
                        <a:ext cx="2" cy="27035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2" name="Rechte verbindingslijn 119">
                      <a:extLst>
                        <a:ext uri="{FF2B5EF4-FFF2-40B4-BE49-F238E27FC236}">
                          <a16:creationId xmlns:a16="http://schemas.microsoft.com/office/drawing/2014/main" id="{C5D41B7C-637C-CFD5-F13E-9B48AD479CC1}"/>
                        </a:ext>
                      </a:extLst>
                    </p:cNvPr>
                    <p:cNvCxnSpPr/>
                    <p:nvPr/>
                  </p:nvCxnSpPr>
                  <p:spPr>
                    <a:xfrm flipH="1">
                      <a:off x="585033" y="4156523"/>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8" name="Rectangle 35">
                    <a:extLst>
                      <a:ext uri="{FF2B5EF4-FFF2-40B4-BE49-F238E27FC236}">
                        <a16:creationId xmlns:a16="http://schemas.microsoft.com/office/drawing/2014/main" id="{4AE20D72-C47B-10AC-355D-A7E836CDDE5E}"/>
                      </a:ext>
                    </a:extLst>
                  </p:cNvPr>
                  <p:cNvSpPr/>
                  <p:nvPr/>
                </p:nvSpPr>
                <p:spPr>
                  <a:xfrm>
                    <a:off x="3800786" y="2864420"/>
                    <a:ext cx="1008774" cy="556419"/>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Y  </a:t>
                    </a:r>
                  </a:p>
                </p:txBody>
              </p:sp>
              <p:cxnSp>
                <p:nvCxnSpPr>
                  <p:cNvPr id="19" name="Connector: Elbow 24">
                    <a:extLst>
                      <a:ext uri="{FF2B5EF4-FFF2-40B4-BE49-F238E27FC236}">
                        <a16:creationId xmlns:a16="http://schemas.microsoft.com/office/drawing/2014/main" id="{A90FCF48-C0BE-483B-B205-F94B2032C2A1}"/>
                      </a:ext>
                    </a:extLst>
                  </p:cNvPr>
                  <p:cNvCxnSpPr>
                    <a:cxnSpLocks/>
                    <a:stCxn id="37" idx="2"/>
                    <a:endCxn id="18" idx="0"/>
                  </p:cNvCxnSpPr>
                  <p:nvPr/>
                </p:nvCxnSpPr>
                <p:spPr>
                  <a:xfrm rot="16200000" flipH="1">
                    <a:off x="3823466" y="2382712"/>
                    <a:ext cx="403205" cy="560210"/>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or: Elbow 26">
                    <a:extLst>
                      <a:ext uri="{FF2B5EF4-FFF2-40B4-BE49-F238E27FC236}">
                        <a16:creationId xmlns:a16="http://schemas.microsoft.com/office/drawing/2014/main" id="{B3437A55-6755-3E15-8D6C-A73FF583DD49}"/>
                      </a:ext>
                    </a:extLst>
                  </p:cNvPr>
                  <p:cNvCxnSpPr>
                    <a:stCxn id="37" idx="2"/>
                    <a:endCxn id="16" idx="0"/>
                  </p:cNvCxnSpPr>
                  <p:nvPr/>
                </p:nvCxnSpPr>
                <p:spPr>
                  <a:xfrm rot="5400000">
                    <a:off x="3271667" y="2396645"/>
                    <a:ext cx="408727" cy="537866"/>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a:extLst>
                  <a:ext uri="{FF2B5EF4-FFF2-40B4-BE49-F238E27FC236}">
                    <a16:creationId xmlns:a16="http://schemas.microsoft.com/office/drawing/2014/main" id="{B917C9AB-4FA3-42C6-B352-CF8B6EB6C59E}"/>
                  </a:ext>
                </a:extLst>
              </p:cNvPr>
              <p:cNvGrpSpPr/>
              <p:nvPr/>
            </p:nvGrpSpPr>
            <p:grpSpPr>
              <a:xfrm>
                <a:off x="1154679" y="1789208"/>
                <a:ext cx="765777" cy="544783"/>
                <a:chOff x="2130924" y="1681966"/>
                <a:chExt cx="649165" cy="797339"/>
              </a:xfrm>
              <a:solidFill>
                <a:schemeClr val="bg2">
                  <a:lumMod val="50000"/>
                </a:schemeClr>
              </a:solidFill>
            </p:grpSpPr>
            <p:sp>
              <p:nvSpPr>
                <p:cNvPr id="83" name="Gelijkbenige driehoek 11">
                  <a:extLst>
                    <a:ext uri="{FF2B5EF4-FFF2-40B4-BE49-F238E27FC236}">
                      <a16:creationId xmlns:a16="http://schemas.microsoft.com/office/drawing/2014/main" id="{03D27EE4-F12E-4307-A2D6-DC63783D7A72}"/>
                    </a:ext>
                  </a:extLst>
                </p:cNvPr>
                <p:cNvSpPr/>
                <p:nvPr/>
              </p:nvSpPr>
              <p:spPr>
                <a:xfrm>
                  <a:off x="2130924" y="1681966"/>
                  <a:ext cx="649165" cy="79733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dirty="0">
                      <a:solidFill>
                        <a:schemeClr val="bg1"/>
                      </a:solidFill>
                    </a:rPr>
                    <a:t> </a:t>
                  </a:r>
                  <a:endParaRPr lang="en-GB" sz="800" b="1" dirty="0" err="1">
                    <a:solidFill>
                      <a:schemeClr val="bg1"/>
                    </a:solidFill>
                  </a:endParaRPr>
                </a:p>
              </p:txBody>
            </p:sp>
            <p:sp>
              <p:nvSpPr>
                <p:cNvPr id="84" name="Tekstvak 13">
                  <a:extLst>
                    <a:ext uri="{FF2B5EF4-FFF2-40B4-BE49-F238E27FC236}">
                      <a16:creationId xmlns:a16="http://schemas.microsoft.com/office/drawing/2014/main" id="{50A406EF-A9E2-48B7-BCE6-99059D6BF550}"/>
                    </a:ext>
                  </a:extLst>
                </p:cNvPr>
                <p:cNvSpPr txBox="1"/>
                <p:nvPr/>
              </p:nvSpPr>
              <p:spPr>
                <a:xfrm>
                  <a:off x="2318902" y="2096185"/>
                  <a:ext cx="306692" cy="247752"/>
                </a:xfrm>
                <a:prstGeom prst="rect">
                  <a:avLst/>
                </a:prstGeom>
                <a:grpFill/>
              </p:spPr>
              <p:txBody>
                <a:bodyPr wrap="square" lIns="0" tIns="0" rIns="0" bIns="0"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100" b="1" dirty="0">
                      <a:solidFill>
                        <a:schemeClr val="bg1"/>
                      </a:solidFill>
                    </a:rPr>
                    <a:t>STAK</a:t>
                  </a:r>
                  <a:endParaRPr lang="en-GB" sz="1100" b="1" dirty="0" err="1">
                    <a:solidFill>
                      <a:schemeClr val="bg1"/>
                    </a:solidFill>
                  </a:endParaRPr>
                </a:p>
              </p:txBody>
            </p:sp>
          </p:grpSp>
          <p:sp>
            <p:nvSpPr>
              <p:cNvPr id="85" name="Rectangle 35">
                <a:extLst>
                  <a:ext uri="{FF2B5EF4-FFF2-40B4-BE49-F238E27FC236}">
                    <a16:creationId xmlns:a16="http://schemas.microsoft.com/office/drawing/2014/main" id="{ACAC071D-FE6A-573C-ECFB-64862F8FCECB}"/>
                  </a:ext>
                </a:extLst>
              </p:cNvPr>
              <p:cNvSpPr/>
              <p:nvPr/>
            </p:nvSpPr>
            <p:spPr>
              <a:xfrm>
                <a:off x="2118874" y="1870524"/>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a:solidFill>
                      <a:schemeClr val="bg1"/>
                    </a:solidFill>
                  </a:rPr>
                  <a:t>LLCs/AGs </a:t>
                </a:r>
              </a:p>
              <a:p>
                <a:pPr algn="ctr"/>
                <a:endParaRPr lang="en-US" sz="1100" b="1" dirty="0">
                  <a:solidFill>
                    <a:schemeClr val="bg1"/>
                  </a:solidFill>
                </a:endParaRPr>
              </a:p>
            </p:txBody>
          </p:sp>
          <p:pic>
            <p:nvPicPr>
              <p:cNvPr id="87" name="Graphic 86">
                <a:extLst>
                  <a:ext uri="{FF2B5EF4-FFF2-40B4-BE49-F238E27FC236}">
                    <a16:creationId xmlns:a16="http://schemas.microsoft.com/office/drawing/2014/main" id="{9189E6B8-98E9-F6E3-AAA3-234E758564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471" y="1773114"/>
                <a:ext cx="532623" cy="532623"/>
              </a:xfrm>
              <a:prstGeom prst="rect">
                <a:avLst/>
              </a:prstGeom>
            </p:spPr>
          </p:pic>
          <p:cxnSp>
            <p:nvCxnSpPr>
              <p:cNvPr id="91" name="Connector: Elbow 90">
                <a:extLst>
                  <a:ext uri="{FF2B5EF4-FFF2-40B4-BE49-F238E27FC236}">
                    <a16:creationId xmlns:a16="http://schemas.microsoft.com/office/drawing/2014/main" id="{059AE49F-2EDD-373E-5CE6-4B482C9A7FE4}"/>
                  </a:ext>
                </a:extLst>
              </p:cNvPr>
              <p:cNvCxnSpPr>
                <a:endCxn id="85" idx="2"/>
              </p:cNvCxnSpPr>
              <p:nvPr/>
            </p:nvCxnSpPr>
            <p:spPr>
              <a:xfrm flipV="1">
                <a:off x="1557316" y="2310881"/>
                <a:ext cx="926834" cy="190345"/>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41D8B842-1BFA-0792-6A5E-2688870135F2}"/>
                  </a:ext>
                </a:extLst>
              </p:cNvPr>
              <p:cNvCxnSpPr>
                <a:cxnSpLocks/>
              </p:cNvCxnSpPr>
              <p:nvPr/>
            </p:nvCxnSpPr>
            <p:spPr>
              <a:xfrm rot="10800000">
                <a:off x="433674" y="2305593"/>
                <a:ext cx="1103465" cy="195489"/>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30" name="Picture 129">
              <a:extLst>
                <a:ext uri="{FF2B5EF4-FFF2-40B4-BE49-F238E27FC236}">
                  <a16:creationId xmlns:a16="http://schemas.microsoft.com/office/drawing/2014/main" id="{0B273AE4-68FF-D00F-DB49-AC2CF64C4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062" y="4047538"/>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pic>
          <p:nvPicPr>
            <p:cNvPr id="131" name="Picture 130">
              <a:extLst>
                <a:ext uri="{FF2B5EF4-FFF2-40B4-BE49-F238E27FC236}">
                  <a16:creationId xmlns:a16="http://schemas.microsoft.com/office/drawing/2014/main" id="{4E9957B5-8535-270D-F162-584BB1AF5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550" y="4033129"/>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pic>
          <p:nvPicPr>
            <p:cNvPr id="132" name="Picture 131">
              <a:extLst>
                <a:ext uri="{FF2B5EF4-FFF2-40B4-BE49-F238E27FC236}">
                  <a16:creationId xmlns:a16="http://schemas.microsoft.com/office/drawing/2014/main" id="{9F4B4E1D-727C-7F5F-BF1D-D10426640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286" y="4967991"/>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89AEF1B1-CA26-B472-0594-865FB20A7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587" y="5903830"/>
              <a:ext cx="233753" cy="150270"/>
            </a:xfrm>
            <a:prstGeom prst="rect">
              <a:avLst/>
            </a:prstGeom>
            <a:ln w="6350">
              <a:no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2C17692-BF9E-4605-A57B-5785BDD67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544" y="4946446"/>
              <a:ext cx="157157" cy="157157"/>
            </a:xfrm>
            <a:prstGeom prst="rect">
              <a:avLst/>
            </a:prstGeom>
            <a:ln w="6350">
              <a:noFill/>
            </a:ln>
            <a:extLst>
              <a:ext uri="{909E8E84-426E-40DD-AFC4-6F175D3DCCD1}">
                <a14:hiddenFill xmlns:a14="http://schemas.microsoft.com/office/drawing/2010/main">
                  <a:solidFill>
                    <a:srgbClr val="FFFFFF"/>
                  </a:solidFill>
                </a14:hiddenFill>
              </a:ext>
            </a:extLst>
          </p:spPr>
        </p:pic>
      </p:grpSp>
      <p:cxnSp>
        <p:nvCxnSpPr>
          <p:cNvPr id="191" name="Connector: Elbow 190">
            <a:extLst>
              <a:ext uri="{FF2B5EF4-FFF2-40B4-BE49-F238E27FC236}">
                <a16:creationId xmlns:a16="http://schemas.microsoft.com/office/drawing/2014/main" id="{BC15DA4F-3C1B-CF57-4AB8-126356F0A865}"/>
              </a:ext>
            </a:extLst>
          </p:cNvPr>
          <p:cNvCxnSpPr>
            <a:stCxn id="173" idx="2"/>
            <a:endCxn id="175" idx="0"/>
          </p:cNvCxnSpPr>
          <p:nvPr/>
        </p:nvCxnSpPr>
        <p:spPr>
          <a:xfrm rot="16200000" flipH="1">
            <a:off x="8426421" y="3336715"/>
            <a:ext cx="216557" cy="22863"/>
          </a:xfrm>
          <a:prstGeom prst="bentConnector3">
            <a:avLst>
              <a:gd name="adj1" fmla="val 105076"/>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40" name="Straight Arrow Connector 1039">
            <a:extLst>
              <a:ext uri="{FF2B5EF4-FFF2-40B4-BE49-F238E27FC236}">
                <a16:creationId xmlns:a16="http://schemas.microsoft.com/office/drawing/2014/main" id="{F8928A32-49EC-B8B0-B670-92C012D3695A}"/>
              </a:ext>
            </a:extLst>
          </p:cNvPr>
          <p:cNvCxnSpPr>
            <a:cxnSpLocks/>
          </p:cNvCxnSpPr>
          <p:nvPr/>
        </p:nvCxnSpPr>
        <p:spPr>
          <a:xfrm flipV="1">
            <a:off x="8366306" y="2489237"/>
            <a:ext cx="0" cy="14044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5E4CE9A-39B1-7F59-B352-91779F65A90E}"/>
              </a:ext>
            </a:extLst>
          </p:cNvPr>
          <p:cNvCxnSpPr>
            <a:stCxn id="83" idx="3"/>
            <a:endCxn id="37" idx="0"/>
          </p:cNvCxnSpPr>
          <p:nvPr/>
        </p:nvCxnSpPr>
        <p:spPr>
          <a:xfrm flipH="1">
            <a:off x="1533386" y="2333991"/>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52" name="Picture 1051">
            <a:extLst>
              <a:ext uri="{FF2B5EF4-FFF2-40B4-BE49-F238E27FC236}">
                <a16:creationId xmlns:a16="http://schemas.microsoft.com/office/drawing/2014/main" id="{B101C6FA-BC5F-D1FC-EB02-28E6C6B8D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727" y="3013780"/>
            <a:ext cx="233753" cy="248980"/>
          </a:xfrm>
          <a:prstGeom prst="rect">
            <a:avLst/>
          </a:prstGeom>
        </p:spPr>
      </p:pic>
      <p:grpSp>
        <p:nvGrpSpPr>
          <p:cNvPr id="5" name="Group 4">
            <a:extLst>
              <a:ext uri="{FF2B5EF4-FFF2-40B4-BE49-F238E27FC236}">
                <a16:creationId xmlns:a16="http://schemas.microsoft.com/office/drawing/2014/main" id="{912EF77B-548B-9DF7-30B3-A720430EC442}"/>
              </a:ext>
            </a:extLst>
          </p:cNvPr>
          <p:cNvGrpSpPr/>
          <p:nvPr/>
        </p:nvGrpSpPr>
        <p:grpSpPr>
          <a:xfrm>
            <a:off x="6804684" y="1789208"/>
            <a:ext cx="4020614" cy="4291615"/>
            <a:chOff x="6804684" y="1789208"/>
            <a:chExt cx="4020614" cy="4291615"/>
          </a:xfrm>
        </p:grpSpPr>
        <p:cxnSp>
          <p:nvCxnSpPr>
            <p:cNvPr id="177" name="Straight Connector 176">
              <a:extLst>
                <a:ext uri="{FF2B5EF4-FFF2-40B4-BE49-F238E27FC236}">
                  <a16:creationId xmlns:a16="http://schemas.microsoft.com/office/drawing/2014/main" id="{10B71339-E935-A377-1326-6F9D3E89B757}"/>
                </a:ext>
              </a:extLst>
            </p:cNvPr>
            <p:cNvCxnSpPr>
              <a:stCxn id="152" idx="3"/>
              <a:endCxn id="173" idx="0"/>
            </p:cNvCxnSpPr>
            <p:nvPr/>
          </p:nvCxnSpPr>
          <p:spPr>
            <a:xfrm flipH="1">
              <a:off x="8523268" y="235008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6A6F65A-BDB1-27F9-CB72-5C65C1B7123E}"/>
                </a:ext>
              </a:extLst>
            </p:cNvPr>
            <p:cNvGrpSpPr/>
            <p:nvPr/>
          </p:nvGrpSpPr>
          <p:grpSpPr>
            <a:xfrm>
              <a:off x="6804684" y="1789208"/>
              <a:ext cx="4020614" cy="4291615"/>
              <a:chOff x="6804684" y="1789208"/>
              <a:chExt cx="4020614" cy="4291615"/>
            </a:xfrm>
          </p:grpSpPr>
          <p:sp>
            <p:nvSpPr>
              <p:cNvPr id="175" name="Rectangle 35">
                <a:extLst>
                  <a:ext uri="{FF2B5EF4-FFF2-40B4-BE49-F238E27FC236}">
                    <a16:creationId xmlns:a16="http://schemas.microsoft.com/office/drawing/2014/main" id="{325AF018-78F4-C8AB-AFD1-2475BF57A03E}"/>
                  </a:ext>
                </a:extLst>
              </p:cNvPr>
              <p:cNvSpPr/>
              <p:nvPr/>
            </p:nvSpPr>
            <p:spPr>
              <a:xfrm>
                <a:off x="8032012" y="3456426"/>
                <a:ext cx="1028238" cy="556422"/>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400" b="1" dirty="0" err="1">
                    <a:solidFill>
                      <a:schemeClr val="bg1"/>
                    </a:solidFill>
                  </a:rPr>
                  <a:t>HoldCo</a:t>
                </a:r>
                <a:r>
                  <a:rPr lang="en-US" sz="1400" b="1" dirty="0">
                    <a:solidFill>
                      <a:schemeClr val="bg1"/>
                    </a:solidFill>
                  </a:rPr>
                  <a:t> Lux  </a:t>
                </a:r>
              </a:p>
              <a:p>
                <a:pPr algn="ctr"/>
                <a:endParaRPr lang="en-US" sz="900" dirty="0">
                  <a:solidFill>
                    <a:schemeClr val="bg1"/>
                  </a:solidFill>
                </a:endParaRPr>
              </a:p>
            </p:txBody>
          </p:sp>
          <p:cxnSp>
            <p:nvCxnSpPr>
              <p:cNvPr id="1027" name="Connector: Elbow 1026">
                <a:extLst>
                  <a:ext uri="{FF2B5EF4-FFF2-40B4-BE49-F238E27FC236}">
                    <a16:creationId xmlns:a16="http://schemas.microsoft.com/office/drawing/2014/main" id="{5CFD457E-7E98-13EC-B4FC-51D107A43AC4}"/>
                  </a:ext>
                </a:extLst>
              </p:cNvPr>
              <p:cNvCxnSpPr>
                <a:stCxn id="175" idx="2"/>
                <a:endCxn id="172" idx="0"/>
              </p:cNvCxnSpPr>
              <p:nvPr/>
            </p:nvCxnSpPr>
            <p:spPr>
              <a:xfrm rot="5400000">
                <a:off x="7986580" y="4023103"/>
                <a:ext cx="569807" cy="549296"/>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9" name="Connector: Elbow 1028">
                <a:extLst>
                  <a:ext uri="{FF2B5EF4-FFF2-40B4-BE49-F238E27FC236}">
                    <a16:creationId xmlns:a16="http://schemas.microsoft.com/office/drawing/2014/main" id="{1AE9ED9B-D8F0-9597-BD40-41AAF0F84DCB}"/>
                  </a:ext>
                </a:extLst>
              </p:cNvPr>
              <p:cNvCxnSpPr>
                <a:cxnSpLocks/>
                <a:endCxn id="154" idx="0"/>
              </p:cNvCxnSpPr>
              <p:nvPr/>
            </p:nvCxnSpPr>
            <p:spPr>
              <a:xfrm>
                <a:off x="8557796" y="4303832"/>
                <a:ext cx="528543" cy="274101"/>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32" name="Connector: Curved 1031">
                <a:extLst>
                  <a:ext uri="{FF2B5EF4-FFF2-40B4-BE49-F238E27FC236}">
                    <a16:creationId xmlns:a16="http://schemas.microsoft.com/office/drawing/2014/main" id="{1B464A0D-AAF3-588F-45A3-D665A84728B0}"/>
                  </a:ext>
                </a:extLst>
              </p:cNvPr>
              <p:cNvCxnSpPr>
                <a:cxnSpLocks/>
                <a:stCxn id="172" idx="1"/>
                <a:endCxn id="175" idx="1"/>
              </p:cNvCxnSpPr>
              <p:nvPr/>
            </p:nvCxnSpPr>
            <p:spPr>
              <a:xfrm rot="10800000" flipH="1">
                <a:off x="7492448" y="3734637"/>
                <a:ext cx="539564" cy="1126228"/>
              </a:xfrm>
              <a:prstGeom prst="curvedConnector3">
                <a:avLst>
                  <a:gd name="adj1" fmla="val -42368"/>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Curved 1033">
                <a:extLst>
                  <a:ext uri="{FF2B5EF4-FFF2-40B4-BE49-F238E27FC236}">
                    <a16:creationId xmlns:a16="http://schemas.microsoft.com/office/drawing/2014/main" id="{AF250D39-97B6-A5E3-33D6-E161BE5644B4}"/>
                  </a:ext>
                </a:extLst>
              </p:cNvPr>
              <p:cNvCxnSpPr>
                <a:stCxn id="175" idx="1"/>
                <a:endCxn id="173" idx="1"/>
              </p:cNvCxnSpPr>
              <p:nvPr/>
            </p:nvCxnSpPr>
            <p:spPr>
              <a:xfrm rot="10800000" flipH="1">
                <a:off x="8032011" y="2942825"/>
                <a:ext cx="735" cy="791813"/>
              </a:xfrm>
              <a:prstGeom prst="curvedConnector3">
                <a:avLst>
                  <a:gd name="adj1" fmla="val -3110204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45" name="TextBox 1044">
                <a:extLst>
                  <a:ext uri="{FF2B5EF4-FFF2-40B4-BE49-F238E27FC236}">
                    <a16:creationId xmlns:a16="http://schemas.microsoft.com/office/drawing/2014/main" id="{C8B4F36D-81D4-69A4-6BCE-DBCC05E7C63B}"/>
                  </a:ext>
                </a:extLst>
              </p:cNvPr>
              <p:cNvSpPr txBox="1"/>
              <p:nvPr/>
            </p:nvSpPr>
            <p:spPr>
              <a:xfrm>
                <a:off x="6804684" y="4832183"/>
                <a:ext cx="927282" cy="276999"/>
              </a:xfrm>
              <a:prstGeom prst="rect">
                <a:avLst/>
              </a:prstGeom>
              <a:noFill/>
            </p:spPr>
            <p:txBody>
              <a:bodyPr wrap="square" rtlCol="0">
                <a:spAutoFit/>
              </a:bodyPr>
              <a:lstStyle/>
              <a:p>
                <a:r>
                  <a:rPr lang="nl-BE" sz="1200" dirty="0">
                    <a:solidFill>
                      <a:schemeClr val="bg1"/>
                    </a:solidFill>
                  </a:rPr>
                  <a:t>Dividend</a:t>
                </a:r>
                <a:endParaRPr lang="en-BE" sz="1200" dirty="0">
                  <a:solidFill>
                    <a:schemeClr val="bg1"/>
                  </a:solidFill>
                </a:endParaRPr>
              </a:p>
            </p:txBody>
          </p:sp>
          <p:cxnSp>
            <p:nvCxnSpPr>
              <p:cNvPr id="1051" name="Rechte verbindingslijn 119">
                <a:extLst>
                  <a:ext uri="{FF2B5EF4-FFF2-40B4-BE49-F238E27FC236}">
                    <a16:creationId xmlns:a16="http://schemas.microsoft.com/office/drawing/2014/main" id="{64A1E7C4-DA10-094F-CF55-869F03EE9A78}"/>
                  </a:ext>
                </a:extLst>
              </p:cNvPr>
              <p:cNvCxnSpPr/>
              <p:nvPr/>
            </p:nvCxnSpPr>
            <p:spPr>
              <a:xfrm flipH="1">
                <a:off x="7991118" y="5152462"/>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80F8337-252D-6F13-86B0-CF20E98C6E7E}"/>
                  </a:ext>
                </a:extLst>
              </p:cNvPr>
              <p:cNvGrpSpPr/>
              <p:nvPr/>
            </p:nvGrpSpPr>
            <p:grpSpPr>
              <a:xfrm>
                <a:off x="7176353" y="1789208"/>
                <a:ext cx="3648945" cy="4291615"/>
                <a:chOff x="7176353" y="1789208"/>
                <a:chExt cx="3648945" cy="4291615"/>
              </a:xfrm>
            </p:grpSpPr>
            <p:grpSp>
              <p:nvGrpSpPr>
                <p:cNvPr id="137" name="Group 136">
                  <a:extLst>
                    <a:ext uri="{FF2B5EF4-FFF2-40B4-BE49-F238E27FC236}">
                      <a16:creationId xmlns:a16="http://schemas.microsoft.com/office/drawing/2014/main" id="{6E7409F3-340A-342A-8380-43D6D5B63358}"/>
                    </a:ext>
                  </a:extLst>
                </p:cNvPr>
                <p:cNvGrpSpPr/>
                <p:nvPr/>
              </p:nvGrpSpPr>
              <p:grpSpPr>
                <a:xfrm>
                  <a:off x="7176353" y="1789208"/>
                  <a:ext cx="2662955" cy="4291615"/>
                  <a:chOff x="186471" y="1773114"/>
                  <a:chExt cx="2662955" cy="4291615"/>
                </a:xfrm>
              </p:grpSpPr>
              <p:grpSp>
                <p:nvGrpSpPr>
                  <p:cNvPr id="138" name="Group 137">
                    <a:extLst>
                      <a:ext uri="{FF2B5EF4-FFF2-40B4-BE49-F238E27FC236}">
                        <a16:creationId xmlns:a16="http://schemas.microsoft.com/office/drawing/2014/main" id="{AD1F073C-4FCB-16D0-1D52-DFE364FBABF8}"/>
                      </a:ext>
                    </a:extLst>
                  </p:cNvPr>
                  <p:cNvGrpSpPr/>
                  <p:nvPr/>
                </p:nvGrpSpPr>
                <p:grpSpPr>
                  <a:xfrm>
                    <a:off x="186471" y="1773114"/>
                    <a:ext cx="2662955" cy="4277939"/>
                    <a:chOff x="186471" y="1773114"/>
                    <a:chExt cx="2662955" cy="4277939"/>
                  </a:xfrm>
                </p:grpSpPr>
                <p:grpSp>
                  <p:nvGrpSpPr>
                    <p:cNvPr id="146" name="Group 53">
                      <a:extLst>
                        <a:ext uri="{FF2B5EF4-FFF2-40B4-BE49-F238E27FC236}">
                          <a16:creationId xmlns:a16="http://schemas.microsoft.com/office/drawing/2014/main" id="{E1E3D335-055E-6D04-8EAE-08D54836F314}"/>
                        </a:ext>
                      </a:extLst>
                    </p:cNvPr>
                    <p:cNvGrpSpPr/>
                    <p:nvPr/>
                  </p:nvGrpSpPr>
                  <p:grpSpPr>
                    <a:xfrm>
                      <a:off x="502565" y="2629678"/>
                      <a:ext cx="2108011" cy="3421375"/>
                      <a:chOff x="2714141" y="1859683"/>
                      <a:chExt cx="2108011" cy="3421375"/>
                    </a:xfrm>
                  </p:grpSpPr>
                  <p:sp>
                    <p:nvSpPr>
                      <p:cNvPr id="154" name="Rectangle 35">
                        <a:extLst>
                          <a:ext uri="{FF2B5EF4-FFF2-40B4-BE49-F238E27FC236}">
                            <a16:creationId xmlns:a16="http://schemas.microsoft.com/office/drawing/2014/main" id="{119CEC20-0ADA-C213-D44D-B9EF524B79DF}"/>
                          </a:ext>
                        </a:extLst>
                      </p:cNvPr>
                      <p:cNvSpPr/>
                      <p:nvPr/>
                    </p:nvSpPr>
                    <p:spPr>
                      <a:xfrm>
                        <a:off x="3793914" y="3791844"/>
                        <a:ext cx="1028238" cy="556422"/>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400" b="1" dirty="0" err="1">
                            <a:solidFill>
                              <a:schemeClr val="bg1"/>
                            </a:solidFill>
                          </a:rPr>
                          <a:t>OpCo</a:t>
                        </a:r>
                        <a:r>
                          <a:rPr lang="en-US" sz="1400" b="1" dirty="0">
                            <a:solidFill>
                              <a:schemeClr val="bg1"/>
                            </a:solidFill>
                          </a:rPr>
                          <a:t>  </a:t>
                        </a:r>
                      </a:p>
                      <a:p>
                        <a:pPr algn="ctr"/>
                        <a:endParaRPr lang="en-US" sz="900" dirty="0">
                          <a:solidFill>
                            <a:schemeClr val="bg1"/>
                          </a:solidFill>
                        </a:endParaRPr>
                      </a:p>
                    </p:txBody>
                  </p:sp>
                  <p:grpSp>
                    <p:nvGrpSpPr>
                      <p:cNvPr id="166" name="Groep 111">
                        <a:extLst>
                          <a:ext uri="{FF2B5EF4-FFF2-40B4-BE49-F238E27FC236}">
                            <a16:creationId xmlns:a16="http://schemas.microsoft.com/office/drawing/2014/main" id="{D1DF46AA-9BCE-1EEC-F5E1-8E8907479C8D}"/>
                          </a:ext>
                        </a:extLst>
                      </p:cNvPr>
                      <p:cNvGrpSpPr/>
                      <p:nvPr/>
                    </p:nvGrpSpPr>
                    <p:grpSpPr>
                      <a:xfrm>
                        <a:off x="2714141" y="1859683"/>
                        <a:ext cx="1521344" cy="3421375"/>
                        <a:chOff x="1847697" y="3384176"/>
                        <a:chExt cx="1210592" cy="2449489"/>
                      </a:xfrm>
                    </p:grpSpPr>
                    <p:grpSp>
                      <p:nvGrpSpPr>
                        <p:cNvPr id="169" name="Group 33">
                          <a:extLst>
                            <a:ext uri="{FF2B5EF4-FFF2-40B4-BE49-F238E27FC236}">
                              <a16:creationId xmlns:a16="http://schemas.microsoft.com/office/drawing/2014/main" id="{0FAEE53D-021D-432C-C038-FDD307A8A4C4}"/>
                            </a:ext>
                          </a:extLst>
                        </p:cNvPr>
                        <p:cNvGrpSpPr/>
                        <p:nvPr/>
                      </p:nvGrpSpPr>
                      <p:grpSpPr>
                        <a:xfrm>
                          <a:off x="1847698" y="3384176"/>
                          <a:ext cx="1210591" cy="1785048"/>
                          <a:chOff x="1793834" y="3046134"/>
                          <a:chExt cx="1146128" cy="1587684"/>
                        </a:xfrm>
                      </p:grpSpPr>
                      <p:sp>
                        <p:nvSpPr>
                          <p:cNvPr id="172" name="Rectangle 171">
                            <a:extLst>
                              <a:ext uri="{FF2B5EF4-FFF2-40B4-BE49-F238E27FC236}">
                                <a16:creationId xmlns:a16="http://schemas.microsoft.com/office/drawing/2014/main" id="{63ACE30C-C395-BF69-F529-0D4514010BD2}"/>
                              </a:ext>
                            </a:extLst>
                          </p:cNvPr>
                          <p:cNvSpPr/>
                          <p:nvPr/>
                        </p:nvSpPr>
                        <p:spPr>
                          <a:xfrm>
                            <a:off x="1793834" y="4279501"/>
                            <a:ext cx="759976" cy="354317"/>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Y  </a:t>
                            </a:r>
                          </a:p>
                        </p:txBody>
                      </p:sp>
                      <p:sp>
                        <p:nvSpPr>
                          <p:cNvPr id="173" name="Rectangle 172">
                            <a:extLst>
                              <a:ext uri="{FF2B5EF4-FFF2-40B4-BE49-F238E27FC236}">
                                <a16:creationId xmlns:a16="http://schemas.microsoft.com/office/drawing/2014/main" id="{E8D91EB5-7DA9-882E-A0ED-A3F16A91F1F9}"/>
                              </a:ext>
                            </a:extLst>
                          </p:cNvPr>
                          <p:cNvSpPr/>
                          <p:nvPr/>
                        </p:nvSpPr>
                        <p:spPr>
                          <a:xfrm>
                            <a:off x="2200877" y="3046138"/>
                            <a:ext cx="739084" cy="378305"/>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CV </a:t>
                            </a:r>
                          </a:p>
                        </p:txBody>
                      </p:sp>
                    </p:grpSp>
                    <p:sp>
                      <p:nvSpPr>
                        <p:cNvPr id="170" name="Rectangle 35">
                          <a:extLst>
                            <a:ext uri="{FF2B5EF4-FFF2-40B4-BE49-F238E27FC236}">
                              <a16:creationId xmlns:a16="http://schemas.microsoft.com/office/drawing/2014/main" id="{F541B0A3-0C91-FBBA-99C0-5D6F12DBBE89}"/>
                            </a:ext>
                          </a:extLst>
                        </p:cNvPr>
                        <p:cNvSpPr/>
                        <p:nvPr/>
                      </p:nvSpPr>
                      <p:spPr>
                        <a:xfrm>
                          <a:off x="1847697" y="5435302"/>
                          <a:ext cx="793624" cy="398363"/>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Opco </a:t>
                          </a:r>
                        </a:p>
                      </p:txBody>
                    </p:sp>
                  </p:grpSp>
                </p:grpSp>
                <p:grpSp>
                  <p:nvGrpSpPr>
                    <p:cNvPr id="147" name="Group 146">
                      <a:extLst>
                        <a:ext uri="{FF2B5EF4-FFF2-40B4-BE49-F238E27FC236}">
                          <a16:creationId xmlns:a16="http://schemas.microsoft.com/office/drawing/2014/main" id="{463F7686-D360-C37C-D7F5-A63CE3984859}"/>
                        </a:ext>
                      </a:extLst>
                    </p:cNvPr>
                    <p:cNvGrpSpPr/>
                    <p:nvPr/>
                  </p:nvGrpSpPr>
                  <p:grpSpPr>
                    <a:xfrm>
                      <a:off x="1154679" y="1789208"/>
                      <a:ext cx="765777" cy="544783"/>
                      <a:chOff x="2130924" y="1681966"/>
                      <a:chExt cx="649165" cy="797339"/>
                    </a:xfrm>
                    <a:solidFill>
                      <a:schemeClr val="bg2">
                        <a:lumMod val="50000"/>
                      </a:schemeClr>
                    </a:solidFill>
                  </p:grpSpPr>
                  <p:sp>
                    <p:nvSpPr>
                      <p:cNvPr id="152" name="Gelijkbenige driehoek 11">
                        <a:extLst>
                          <a:ext uri="{FF2B5EF4-FFF2-40B4-BE49-F238E27FC236}">
                            <a16:creationId xmlns:a16="http://schemas.microsoft.com/office/drawing/2014/main" id="{56475AFD-7211-C4C8-6B37-901DEE9E884F}"/>
                          </a:ext>
                        </a:extLst>
                      </p:cNvPr>
                      <p:cNvSpPr/>
                      <p:nvPr/>
                    </p:nvSpPr>
                    <p:spPr>
                      <a:xfrm>
                        <a:off x="2130924" y="1681966"/>
                        <a:ext cx="649165" cy="79733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dirty="0">
                            <a:solidFill>
                              <a:schemeClr val="bg1"/>
                            </a:solidFill>
                          </a:rPr>
                          <a:t> </a:t>
                        </a:r>
                        <a:endParaRPr lang="en-GB" sz="800" b="1" dirty="0" err="1">
                          <a:solidFill>
                            <a:schemeClr val="bg1"/>
                          </a:solidFill>
                        </a:endParaRPr>
                      </a:p>
                    </p:txBody>
                  </p:sp>
                  <p:sp>
                    <p:nvSpPr>
                      <p:cNvPr id="153" name="Tekstvak 13">
                        <a:extLst>
                          <a:ext uri="{FF2B5EF4-FFF2-40B4-BE49-F238E27FC236}">
                            <a16:creationId xmlns:a16="http://schemas.microsoft.com/office/drawing/2014/main" id="{4D05C8D5-E441-1CA5-8695-EB706CE5E8EC}"/>
                          </a:ext>
                        </a:extLst>
                      </p:cNvPr>
                      <p:cNvSpPr txBox="1"/>
                      <p:nvPr/>
                    </p:nvSpPr>
                    <p:spPr>
                      <a:xfrm>
                        <a:off x="2318902" y="2096185"/>
                        <a:ext cx="306692" cy="247752"/>
                      </a:xfrm>
                      <a:prstGeom prst="rect">
                        <a:avLst/>
                      </a:prstGeom>
                      <a:grpFill/>
                    </p:spPr>
                    <p:txBody>
                      <a:bodyPr wrap="square" lIns="0" tIns="0" rIns="0" bIns="0"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100" b="1" dirty="0">
                            <a:solidFill>
                              <a:schemeClr val="bg1"/>
                            </a:solidFill>
                          </a:rPr>
                          <a:t>STAK</a:t>
                        </a:r>
                        <a:endParaRPr lang="en-GB" sz="1100" b="1" dirty="0" err="1">
                          <a:solidFill>
                            <a:schemeClr val="bg1"/>
                          </a:solidFill>
                        </a:endParaRPr>
                      </a:p>
                    </p:txBody>
                  </p:sp>
                </p:grpSp>
                <p:sp>
                  <p:nvSpPr>
                    <p:cNvPr id="148" name="Rectangle 35">
                      <a:extLst>
                        <a:ext uri="{FF2B5EF4-FFF2-40B4-BE49-F238E27FC236}">
                          <a16:creationId xmlns:a16="http://schemas.microsoft.com/office/drawing/2014/main" id="{E0A0BBEF-8AB7-5382-44FE-F42B1D6732A4}"/>
                        </a:ext>
                      </a:extLst>
                    </p:cNvPr>
                    <p:cNvSpPr/>
                    <p:nvPr/>
                  </p:nvSpPr>
                  <p:spPr>
                    <a:xfrm>
                      <a:off x="2118874" y="1870524"/>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a:solidFill>
                            <a:schemeClr val="bg1"/>
                          </a:solidFill>
                        </a:rPr>
                        <a:t>LLCs/AGs </a:t>
                      </a:r>
                    </a:p>
                    <a:p>
                      <a:pPr algn="ctr"/>
                      <a:endParaRPr lang="en-US" sz="1100" b="1" dirty="0">
                        <a:solidFill>
                          <a:schemeClr val="bg1"/>
                        </a:solidFill>
                      </a:endParaRPr>
                    </a:p>
                  </p:txBody>
                </p:sp>
                <p:pic>
                  <p:nvPicPr>
                    <p:cNvPr id="149" name="Graphic 148">
                      <a:extLst>
                        <a:ext uri="{FF2B5EF4-FFF2-40B4-BE49-F238E27FC236}">
                          <a16:creationId xmlns:a16="http://schemas.microsoft.com/office/drawing/2014/main" id="{82CC75A0-E8E5-9807-7275-BDCF7E11AB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471" y="1773114"/>
                      <a:ext cx="532623" cy="532623"/>
                    </a:xfrm>
                    <a:prstGeom prst="rect">
                      <a:avLst/>
                    </a:prstGeom>
                  </p:spPr>
                </p:pic>
                <p:cxnSp>
                  <p:nvCxnSpPr>
                    <p:cNvPr id="150" name="Connector: Elbow 149">
                      <a:extLst>
                        <a:ext uri="{FF2B5EF4-FFF2-40B4-BE49-F238E27FC236}">
                          <a16:creationId xmlns:a16="http://schemas.microsoft.com/office/drawing/2014/main" id="{51DEE9FF-AAF1-F7ED-4962-0EE7102650B7}"/>
                        </a:ext>
                      </a:extLst>
                    </p:cNvPr>
                    <p:cNvCxnSpPr>
                      <a:cxnSpLocks/>
                    </p:cNvCxnSpPr>
                    <p:nvPr/>
                  </p:nvCxnSpPr>
                  <p:spPr>
                    <a:xfrm flipV="1">
                      <a:off x="1536043" y="2292313"/>
                      <a:ext cx="927902" cy="202852"/>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1" name="Connector: Elbow 150">
                      <a:extLst>
                        <a:ext uri="{FF2B5EF4-FFF2-40B4-BE49-F238E27FC236}">
                          <a16:creationId xmlns:a16="http://schemas.microsoft.com/office/drawing/2014/main" id="{4C43AEEB-B229-0C52-E9A2-924DEB7586FB}"/>
                        </a:ext>
                      </a:extLst>
                    </p:cNvPr>
                    <p:cNvCxnSpPr>
                      <a:endCxn id="149" idx="2"/>
                    </p:cNvCxnSpPr>
                    <p:nvPr/>
                  </p:nvCxnSpPr>
                  <p:spPr>
                    <a:xfrm rot="10800000">
                      <a:off x="452784" y="2305738"/>
                      <a:ext cx="1103465" cy="195489"/>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41" name="Picture 140">
                    <a:extLst>
                      <a:ext uri="{FF2B5EF4-FFF2-40B4-BE49-F238E27FC236}">
                        <a16:creationId xmlns:a16="http://schemas.microsoft.com/office/drawing/2014/main" id="{9BFF34E1-F6ED-263B-8589-FB3DA034C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286" y="4967991"/>
                    <a:ext cx="233753" cy="150270"/>
                  </a:xfrm>
                  <a:prstGeom prst="rect">
                    <a:avLst/>
                  </a:prstGeom>
                  <a:ln>
                    <a:noFill/>
                  </a:ln>
                  <a:extLst>
                    <a:ext uri="{909E8E84-426E-40DD-AFC4-6F175D3DCCD1}">
                      <a14:hiddenFill xmlns:a14="http://schemas.microsoft.com/office/drawing/2010/main">
                        <a:solidFill>
                          <a:srgbClr val="FFFFFF"/>
                        </a:solidFill>
                      </a14:hiddenFill>
                    </a:ext>
                  </a:extLst>
                </p:spPr>
              </p:pic>
              <p:pic>
                <p:nvPicPr>
                  <p:cNvPr id="142" name="Picture 141">
                    <a:extLst>
                      <a:ext uri="{FF2B5EF4-FFF2-40B4-BE49-F238E27FC236}">
                        <a16:creationId xmlns:a16="http://schemas.microsoft.com/office/drawing/2014/main" id="{50A8CC27-0B07-A33F-3AAE-2E74FF7D4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155" y="5914459"/>
                    <a:ext cx="233753" cy="150270"/>
                  </a:xfrm>
                  <a:prstGeom prst="rect">
                    <a:avLst/>
                  </a:prstGeom>
                  <a:ln>
                    <a:noFill/>
                  </a:ln>
                  <a:extLst>
                    <a:ext uri="{909E8E84-426E-40DD-AFC4-6F175D3DCCD1}">
                      <a14:hiddenFill xmlns:a14="http://schemas.microsoft.com/office/drawing/2010/main">
                        <a:solidFill>
                          <a:srgbClr val="FFFFFF"/>
                        </a:solidFill>
                      </a14:hiddenFill>
                    </a:ext>
                  </a:extLst>
                </p:spPr>
              </p:pic>
              <p:pic>
                <p:nvPicPr>
                  <p:cNvPr id="144" name="Picture 2">
                    <a:extLst>
                      <a:ext uri="{FF2B5EF4-FFF2-40B4-BE49-F238E27FC236}">
                        <a16:creationId xmlns:a16="http://schemas.microsoft.com/office/drawing/2014/main" id="{6641F5E2-12BC-B244-1320-19B08DEC4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3419" y="4945010"/>
                    <a:ext cx="157157" cy="157157"/>
                  </a:xfrm>
                  <a:prstGeom prst="rect">
                    <a:avLst/>
                  </a:prstGeom>
                  <a:ln>
                    <a:noFill/>
                  </a:ln>
                  <a:extLst>
                    <a:ext uri="{909E8E84-426E-40DD-AFC4-6F175D3DCCD1}">
                      <a14:hiddenFill xmlns:a14="http://schemas.microsoft.com/office/drawing/2010/main">
                        <a:solidFill>
                          <a:srgbClr val="FFFFFF"/>
                        </a:solidFill>
                      </a14:hiddenFill>
                    </a:ext>
                  </a:extLst>
                </p:spPr>
              </p:pic>
            </p:grpSp>
            <p:sp>
              <p:nvSpPr>
                <p:cNvPr id="174" name="Rectangle 35">
                  <a:extLst>
                    <a:ext uri="{FF2B5EF4-FFF2-40B4-BE49-F238E27FC236}">
                      <a16:creationId xmlns:a16="http://schemas.microsoft.com/office/drawing/2014/main" id="{F9175C39-A435-983D-700F-E5272830F34C}"/>
                    </a:ext>
                  </a:extLst>
                </p:cNvPr>
                <p:cNvSpPr/>
                <p:nvPr/>
              </p:nvSpPr>
              <p:spPr>
                <a:xfrm>
                  <a:off x="9797060" y="2663166"/>
                  <a:ext cx="1028238" cy="556422"/>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a:solidFill>
                        <a:schemeClr val="bg1"/>
                      </a:solidFill>
                    </a:rPr>
                    <a:t>SAS  </a:t>
                  </a:r>
                </a:p>
                <a:p>
                  <a:pPr algn="ctr"/>
                  <a:endParaRPr lang="en-US" sz="900" dirty="0">
                    <a:solidFill>
                      <a:schemeClr val="bg1"/>
                    </a:solidFill>
                  </a:endParaRPr>
                </a:p>
              </p:txBody>
            </p:sp>
            <p:cxnSp>
              <p:nvCxnSpPr>
                <p:cNvPr id="186" name="Connector: Elbow 185">
                  <a:extLst>
                    <a:ext uri="{FF2B5EF4-FFF2-40B4-BE49-F238E27FC236}">
                      <a16:creationId xmlns:a16="http://schemas.microsoft.com/office/drawing/2014/main" id="{22455EB5-19ED-E043-AE0C-AA4036703334}"/>
                    </a:ext>
                  </a:extLst>
                </p:cNvPr>
                <p:cNvCxnSpPr>
                  <a:cxnSpLocks/>
                </p:cNvCxnSpPr>
                <p:nvPr/>
              </p:nvCxnSpPr>
              <p:spPr>
                <a:xfrm rot="5400000">
                  <a:off x="9293718" y="2453870"/>
                  <a:ext cx="236838" cy="1765048"/>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43" name="Picture 6">
                  <a:extLst>
                    <a:ext uri="{FF2B5EF4-FFF2-40B4-BE49-F238E27FC236}">
                      <a16:creationId xmlns:a16="http://schemas.microsoft.com/office/drawing/2014/main" id="{8EDCC6F6-C1B8-5A3D-024B-914FB4E509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0338" y="3860170"/>
                  <a:ext cx="159076" cy="1590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1043">
                  <a:extLst>
                    <a:ext uri="{FF2B5EF4-FFF2-40B4-BE49-F238E27FC236}">
                      <a16:creationId xmlns:a16="http://schemas.microsoft.com/office/drawing/2014/main" id="{B98D5876-9FA2-0A16-A40E-5C285EB88544}"/>
                    </a:ext>
                  </a:extLst>
                </p:cNvPr>
                <p:cNvPicPr>
                  <a:picLocks noChangeAspect="1"/>
                </p:cNvPicPr>
                <p:nvPr/>
              </p:nvPicPr>
              <p:blipFill>
                <a:blip r:embed="rId8"/>
                <a:stretch>
                  <a:fillRect/>
                </a:stretch>
              </p:blipFill>
              <p:spPr>
                <a:xfrm flipH="1">
                  <a:off x="10571382" y="3054509"/>
                  <a:ext cx="253916" cy="169277"/>
                </a:xfrm>
                <a:prstGeom prst="rect">
                  <a:avLst/>
                </a:prstGeom>
              </p:spPr>
            </p:pic>
            <p:pic>
              <p:nvPicPr>
                <p:cNvPr id="1053" name="Picture 1052">
                  <a:extLst>
                    <a:ext uri="{FF2B5EF4-FFF2-40B4-BE49-F238E27FC236}">
                      <a16:creationId xmlns:a16="http://schemas.microsoft.com/office/drawing/2014/main" id="{C125DDD4-BFA4-4ABD-2B4A-F3B426474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6381" y="3032567"/>
                  <a:ext cx="233753" cy="248980"/>
                </a:xfrm>
                <a:prstGeom prst="rect">
                  <a:avLst/>
                </a:prstGeom>
              </p:spPr>
            </p:pic>
          </p:grpSp>
        </p:grpSp>
      </p:grpSp>
      <p:cxnSp>
        <p:nvCxnSpPr>
          <p:cNvPr id="1056" name="Rechte verbindingslijn 119">
            <a:extLst>
              <a:ext uri="{FF2B5EF4-FFF2-40B4-BE49-F238E27FC236}">
                <a16:creationId xmlns:a16="http://schemas.microsoft.com/office/drawing/2014/main" id="{B8B3C39B-7ADE-7092-50D0-06114735121A}"/>
              </a:ext>
            </a:extLst>
          </p:cNvPr>
          <p:cNvCxnSpPr/>
          <p:nvPr/>
        </p:nvCxnSpPr>
        <p:spPr>
          <a:xfrm flipH="1">
            <a:off x="2081140" y="4183399"/>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0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fontScale="90000"/>
          </a:bodyPr>
          <a:lstStyle/>
          <a:p>
            <a:r>
              <a:rPr lang="en-US" sz="3733" dirty="0">
                <a:latin typeface="+mn-lt"/>
                <a:cs typeface="Calibri" panose="020F0502020204030204" pitchFamily="34" charset="0"/>
              </a:rPr>
              <a:t>Ghent 1 December 2020/ Supreme Court 30 November 2023</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4" name="Tijdelijke aanduiding voor tekst 2">
            <a:extLst>
              <a:ext uri="{FF2B5EF4-FFF2-40B4-BE49-F238E27FC236}">
                <a16:creationId xmlns:a16="http://schemas.microsoft.com/office/drawing/2014/main" id="{1027E64D-E740-583A-D05C-C954414EE3C0}"/>
              </a:ext>
            </a:extLst>
          </p:cNvPr>
          <p:cNvSpPr>
            <a:spLocks noGrp="1"/>
          </p:cNvSpPr>
          <p:nvPr/>
        </p:nvSpPr>
        <p:spPr>
          <a:xfrm>
            <a:off x="5784506" y="1247786"/>
            <a:ext cx="6073112" cy="405239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marL="0" marR="0" lvl="3" indent="0" algn="l" defTabSz="914400" rtl="0" eaLnBrk="1" fontAlgn="auto" latinLnBrk="0" hangingPunct="1">
              <a:lnSpc>
                <a:spcPct val="100000"/>
              </a:lnSpc>
              <a:spcBef>
                <a:spcPts val="700"/>
              </a:spcBef>
              <a:spcAft>
                <a:spcPts val="600"/>
              </a:spcAft>
              <a:buClr>
                <a:srgbClr val="00A2E0"/>
              </a:buClr>
              <a:buSzTx/>
              <a:buFont typeface="Arial" panose="020B0604020202020204" pitchFamily="34" charset="0"/>
              <a:buNone/>
              <a:tabLst/>
              <a:defRPr/>
            </a:pPr>
            <a:r>
              <a:rPr kumimoji="0" lang="en-US" sz="2000" b="1" i="0" strike="noStrike" kern="1200" cap="none" spc="0" normalizeH="0" baseline="0" noProof="0" dirty="0">
                <a:ln>
                  <a:noFill/>
                </a:ln>
                <a:solidFill>
                  <a:schemeClr val="accent4"/>
                </a:solidFill>
                <a:effectLst/>
                <a:uLnTx/>
                <a:uFillTx/>
                <a:latin typeface="Arial" panose="020B0604020202020204" pitchFamily="34" charset="0"/>
              </a:rPr>
              <a:t>Decision Courts: </a:t>
            </a:r>
          </a:p>
          <a:p>
            <a:pPr marL="285750" indent="-285750">
              <a:spcAft>
                <a:spcPts val="600"/>
              </a:spcAft>
              <a:buClr>
                <a:schemeClr val="accent4"/>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Court of Appeal concludes to existence of tax abuse </a:t>
            </a:r>
          </a:p>
          <a:p>
            <a:pPr marL="285750" indent="-285750">
              <a:spcAft>
                <a:spcPts val="600"/>
              </a:spcAft>
              <a:buClr>
                <a:schemeClr val="accent4"/>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Indications of abuse (</a:t>
            </a:r>
            <a:r>
              <a:rPr lang="en-US" sz="1600" dirty="0" err="1">
                <a:solidFill>
                  <a:schemeClr val="bg1"/>
                </a:solidFill>
                <a:latin typeface="Arial" panose="020B0604020202020204" pitchFamily="34" charset="0"/>
                <a:cs typeface="Arial" panose="020B0604020202020204" pitchFamily="34" charset="0"/>
              </a:rPr>
              <a:t>a.o.</a:t>
            </a:r>
            <a:r>
              <a:rPr lang="en-US" sz="1600" dirty="0">
                <a:solidFill>
                  <a:schemeClr val="bg1"/>
                </a:solidFill>
                <a:latin typeface="Arial" panose="020B0604020202020204" pitchFamily="34" charset="0"/>
                <a:cs typeface="Arial" panose="020B0604020202020204" pitchFamily="34" charset="0"/>
              </a:rPr>
              <a:t>): </a:t>
            </a:r>
          </a:p>
          <a:p>
            <a:pPr marL="627063" lvl="1" indent="-3556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Via disputed techniques income is up streamed tax-free soon after the receipt thereof to ultimate SHs</a:t>
            </a:r>
          </a:p>
          <a:p>
            <a:pPr marL="627063" lvl="1" indent="-355600">
              <a:spcAft>
                <a:spcPts val="600"/>
              </a:spcAft>
              <a:buClr>
                <a:schemeClr val="accent4"/>
              </a:buClr>
              <a:buFont typeface="Wingdings" panose="05000000000000000000" pitchFamily="2" charset="2"/>
              <a:buChar char="ü"/>
            </a:pPr>
            <a:r>
              <a:rPr lang="en-US" sz="1200" dirty="0" err="1">
                <a:solidFill>
                  <a:schemeClr val="bg1"/>
                </a:solidFill>
                <a:latin typeface="Arial" panose="020B0604020202020204"/>
              </a:rPr>
              <a:t>HoldCo</a:t>
            </a:r>
            <a:r>
              <a:rPr lang="en-US" sz="1200" dirty="0">
                <a:solidFill>
                  <a:schemeClr val="bg1"/>
                </a:solidFill>
                <a:latin typeface="Arial" panose="020B0604020202020204"/>
              </a:rPr>
              <a:t> interposed with no substance while group has no presence in Lux</a:t>
            </a:r>
          </a:p>
          <a:p>
            <a:pPr marL="627063" lvl="1" indent="-3556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Similar technique used in 2006</a:t>
            </a:r>
          </a:p>
          <a:p>
            <a:pPr marL="627063" lvl="1" indent="-3556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Condition Dutch ruling circumvented; statement representative</a:t>
            </a:r>
          </a:p>
          <a:p>
            <a:pPr marL="285750" lvl="1" indent="-285750">
              <a:spcAft>
                <a:spcPts val="600"/>
              </a:spcAft>
              <a:buClr>
                <a:schemeClr val="accent4"/>
              </a:buClr>
            </a:pPr>
            <a:r>
              <a:rPr lang="en-US" sz="1600" dirty="0">
                <a:solidFill>
                  <a:schemeClr val="bg1"/>
                </a:solidFill>
                <a:latin typeface="Arial" panose="020B0604020202020204" pitchFamily="34" charset="0"/>
                <a:cs typeface="Arial" panose="020B0604020202020204" pitchFamily="34" charset="0"/>
              </a:rPr>
              <a:t>No sufficient counterproof:</a:t>
            </a:r>
          </a:p>
          <a:p>
            <a:pPr marL="627063" lvl="1" indent="-3556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The entry of the third-party investor explains existence of JV, but does not provide justification for setting it up in Lux nor for all other steps</a:t>
            </a:r>
          </a:p>
          <a:p>
            <a:pPr marL="627063" lvl="1" indent="-35560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Taxpayer provides merely general justifications</a:t>
            </a:r>
          </a:p>
          <a:p>
            <a:pPr marL="285750" lvl="1" indent="-285750">
              <a:spcAft>
                <a:spcPts val="600"/>
              </a:spcAft>
              <a:buClr>
                <a:schemeClr val="accent4"/>
              </a:buClr>
            </a:pPr>
            <a:r>
              <a:rPr lang="en-US" sz="1600" dirty="0">
                <a:solidFill>
                  <a:schemeClr val="bg1"/>
                </a:solidFill>
                <a:latin typeface="Arial" panose="020B0604020202020204" pitchFamily="34" charset="0"/>
                <a:cs typeface="Arial" panose="020B0604020202020204" pitchFamily="34" charset="0"/>
              </a:rPr>
              <a:t>Supreme Court confirms decision of Court of Appeal </a:t>
            </a:r>
          </a:p>
        </p:txBody>
      </p:sp>
      <p:grpSp>
        <p:nvGrpSpPr>
          <p:cNvPr id="34" name="Group 33">
            <a:extLst>
              <a:ext uri="{FF2B5EF4-FFF2-40B4-BE49-F238E27FC236}">
                <a16:creationId xmlns:a16="http://schemas.microsoft.com/office/drawing/2014/main" id="{40230702-1B19-93B1-2243-00139AD7FABE}"/>
              </a:ext>
            </a:extLst>
          </p:cNvPr>
          <p:cNvGrpSpPr/>
          <p:nvPr/>
        </p:nvGrpSpPr>
        <p:grpSpPr>
          <a:xfrm>
            <a:off x="443640" y="1486392"/>
            <a:ext cx="4020614" cy="4291615"/>
            <a:chOff x="6804684" y="1789208"/>
            <a:chExt cx="4020614" cy="4291615"/>
          </a:xfrm>
        </p:grpSpPr>
        <p:cxnSp>
          <p:nvCxnSpPr>
            <p:cNvPr id="37" name="Straight Connector 36">
              <a:extLst>
                <a:ext uri="{FF2B5EF4-FFF2-40B4-BE49-F238E27FC236}">
                  <a16:creationId xmlns:a16="http://schemas.microsoft.com/office/drawing/2014/main" id="{FD372590-41FE-7590-403F-07CFAB59E71B}"/>
                </a:ext>
              </a:extLst>
            </p:cNvPr>
            <p:cNvCxnSpPr>
              <a:stCxn id="65" idx="3"/>
              <a:endCxn id="72" idx="0"/>
            </p:cNvCxnSpPr>
            <p:nvPr/>
          </p:nvCxnSpPr>
          <p:spPr>
            <a:xfrm flipH="1">
              <a:off x="8523268" y="235008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33A8EB2-8385-0DE2-4CDA-D03CE2356E02}"/>
                </a:ext>
              </a:extLst>
            </p:cNvPr>
            <p:cNvGrpSpPr/>
            <p:nvPr/>
          </p:nvGrpSpPr>
          <p:grpSpPr>
            <a:xfrm>
              <a:off x="6804684" y="1789208"/>
              <a:ext cx="4020614" cy="4291615"/>
              <a:chOff x="6804684" y="1789208"/>
              <a:chExt cx="4020614" cy="4291615"/>
            </a:xfrm>
          </p:grpSpPr>
          <p:sp>
            <p:nvSpPr>
              <p:cNvPr id="39" name="Rectangle 35">
                <a:extLst>
                  <a:ext uri="{FF2B5EF4-FFF2-40B4-BE49-F238E27FC236}">
                    <a16:creationId xmlns:a16="http://schemas.microsoft.com/office/drawing/2014/main" id="{35B4945F-81F0-932F-FC52-62F123910959}"/>
                  </a:ext>
                </a:extLst>
              </p:cNvPr>
              <p:cNvSpPr/>
              <p:nvPr/>
            </p:nvSpPr>
            <p:spPr>
              <a:xfrm>
                <a:off x="8032012" y="3456426"/>
                <a:ext cx="1028238" cy="556422"/>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400" b="1" dirty="0" err="1">
                    <a:solidFill>
                      <a:schemeClr val="bg1"/>
                    </a:solidFill>
                  </a:rPr>
                  <a:t>HoldCo</a:t>
                </a:r>
                <a:r>
                  <a:rPr lang="en-US" sz="1400" b="1" dirty="0">
                    <a:solidFill>
                      <a:schemeClr val="bg1"/>
                    </a:solidFill>
                  </a:rPr>
                  <a:t> Lux  </a:t>
                </a:r>
              </a:p>
              <a:p>
                <a:pPr algn="ctr"/>
                <a:endParaRPr lang="en-US" sz="900" dirty="0">
                  <a:solidFill>
                    <a:schemeClr val="bg1"/>
                  </a:solidFill>
                </a:endParaRPr>
              </a:p>
            </p:txBody>
          </p:sp>
          <p:cxnSp>
            <p:nvCxnSpPr>
              <p:cNvPr id="40" name="Connector: Elbow 39">
                <a:extLst>
                  <a:ext uri="{FF2B5EF4-FFF2-40B4-BE49-F238E27FC236}">
                    <a16:creationId xmlns:a16="http://schemas.microsoft.com/office/drawing/2014/main" id="{44FC65B8-571F-482D-4312-0D10623A4FEE}"/>
                  </a:ext>
                </a:extLst>
              </p:cNvPr>
              <p:cNvCxnSpPr>
                <a:stCxn id="39" idx="2"/>
                <a:endCxn id="71" idx="0"/>
              </p:cNvCxnSpPr>
              <p:nvPr/>
            </p:nvCxnSpPr>
            <p:spPr>
              <a:xfrm rot="5400000">
                <a:off x="7986580" y="4023103"/>
                <a:ext cx="569807" cy="549296"/>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BA086F06-B4F3-7320-1043-54EA3CFE711E}"/>
                  </a:ext>
                </a:extLst>
              </p:cNvPr>
              <p:cNvCxnSpPr>
                <a:cxnSpLocks/>
              </p:cNvCxnSpPr>
              <p:nvPr/>
            </p:nvCxnSpPr>
            <p:spPr>
              <a:xfrm>
                <a:off x="8540871" y="4297455"/>
                <a:ext cx="528543" cy="274101"/>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E761171D-2941-E430-A08B-CB5245D23DC3}"/>
                  </a:ext>
                </a:extLst>
              </p:cNvPr>
              <p:cNvCxnSpPr>
                <a:cxnSpLocks/>
                <a:stCxn id="71" idx="1"/>
                <a:endCxn id="39" idx="1"/>
              </p:cNvCxnSpPr>
              <p:nvPr/>
            </p:nvCxnSpPr>
            <p:spPr>
              <a:xfrm rot="10800000" flipH="1">
                <a:off x="7492448" y="3734637"/>
                <a:ext cx="539564" cy="1126228"/>
              </a:xfrm>
              <a:prstGeom prst="curvedConnector3">
                <a:avLst>
                  <a:gd name="adj1" fmla="val -42368"/>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5B9A2636-18CC-744A-8E26-57DD652A386C}"/>
                  </a:ext>
                </a:extLst>
              </p:cNvPr>
              <p:cNvCxnSpPr>
                <a:stCxn id="39" idx="1"/>
                <a:endCxn id="72" idx="1"/>
              </p:cNvCxnSpPr>
              <p:nvPr/>
            </p:nvCxnSpPr>
            <p:spPr>
              <a:xfrm rot="10800000" flipH="1">
                <a:off x="8032011" y="2942825"/>
                <a:ext cx="735" cy="791813"/>
              </a:xfrm>
              <a:prstGeom prst="curvedConnector3">
                <a:avLst>
                  <a:gd name="adj1" fmla="val -3110204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309395D-42B5-E2E9-E8F8-0588B3F0C94D}"/>
                  </a:ext>
                </a:extLst>
              </p:cNvPr>
              <p:cNvSpPr txBox="1"/>
              <p:nvPr/>
            </p:nvSpPr>
            <p:spPr>
              <a:xfrm>
                <a:off x="6804684" y="4832183"/>
                <a:ext cx="927282" cy="276999"/>
              </a:xfrm>
              <a:prstGeom prst="rect">
                <a:avLst/>
              </a:prstGeom>
              <a:noFill/>
            </p:spPr>
            <p:txBody>
              <a:bodyPr wrap="square" rtlCol="0">
                <a:spAutoFit/>
              </a:bodyPr>
              <a:lstStyle/>
              <a:p>
                <a:r>
                  <a:rPr lang="nl-BE" sz="1200" dirty="0">
                    <a:solidFill>
                      <a:schemeClr val="bg1"/>
                    </a:solidFill>
                  </a:rPr>
                  <a:t>Dividend</a:t>
                </a:r>
                <a:endParaRPr lang="en-BE" sz="1200" dirty="0">
                  <a:solidFill>
                    <a:schemeClr val="bg1"/>
                  </a:solidFill>
                </a:endParaRPr>
              </a:p>
            </p:txBody>
          </p:sp>
          <p:cxnSp>
            <p:nvCxnSpPr>
              <p:cNvPr id="47" name="Rechte verbindingslijn 119">
                <a:extLst>
                  <a:ext uri="{FF2B5EF4-FFF2-40B4-BE49-F238E27FC236}">
                    <a16:creationId xmlns:a16="http://schemas.microsoft.com/office/drawing/2014/main" id="{95DF756F-1125-64C1-8489-16C1C13DBA5D}"/>
                  </a:ext>
                </a:extLst>
              </p:cNvPr>
              <p:cNvCxnSpPr/>
              <p:nvPr/>
            </p:nvCxnSpPr>
            <p:spPr>
              <a:xfrm flipH="1">
                <a:off x="7991118" y="5152462"/>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85DE0C23-9DE0-0225-93E6-AEC4CAA1AA3B}"/>
                  </a:ext>
                </a:extLst>
              </p:cNvPr>
              <p:cNvGrpSpPr/>
              <p:nvPr/>
            </p:nvGrpSpPr>
            <p:grpSpPr>
              <a:xfrm>
                <a:off x="7176353" y="1789208"/>
                <a:ext cx="3648945" cy="4291615"/>
                <a:chOff x="7176353" y="1789208"/>
                <a:chExt cx="3648945" cy="4291615"/>
              </a:xfrm>
            </p:grpSpPr>
            <p:grpSp>
              <p:nvGrpSpPr>
                <p:cNvPr id="49" name="Group 48">
                  <a:extLst>
                    <a:ext uri="{FF2B5EF4-FFF2-40B4-BE49-F238E27FC236}">
                      <a16:creationId xmlns:a16="http://schemas.microsoft.com/office/drawing/2014/main" id="{94F14023-E7CA-232C-6710-D3AE6AD7BA3F}"/>
                    </a:ext>
                  </a:extLst>
                </p:cNvPr>
                <p:cNvGrpSpPr/>
                <p:nvPr/>
              </p:nvGrpSpPr>
              <p:grpSpPr>
                <a:xfrm>
                  <a:off x="7176353" y="1789208"/>
                  <a:ext cx="2662955" cy="4291615"/>
                  <a:chOff x="186471" y="1773114"/>
                  <a:chExt cx="2662955" cy="4291615"/>
                </a:xfrm>
              </p:grpSpPr>
              <p:grpSp>
                <p:nvGrpSpPr>
                  <p:cNvPr id="55" name="Group 54">
                    <a:extLst>
                      <a:ext uri="{FF2B5EF4-FFF2-40B4-BE49-F238E27FC236}">
                        <a16:creationId xmlns:a16="http://schemas.microsoft.com/office/drawing/2014/main" id="{ACFD8421-2DCC-0B1F-04A7-6C3C9FEA6E4C}"/>
                      </a:ext>
                    </a:extLst>
                  </p:cNvPr>
                  <p:cNvGrpSpPr/>
                  <p:nvPr/>
                </p:nvGrpSpPr>
                <p:grpSpPr>
                  <a:xfrm>
                    <a:off x="186471" y="1773114"/>
                    <a:ext cx="2662955" cy="4277939"/>
                    <a:chOff x="186471" y="1773114"/>
                    <a:chExt cx="2662955" cy="4277939"/>
                  </a:xfrm>
                </p:grpSpPr>
                <p:grpSp>
                  <p:nvGrpSpPr>
                    <p:cNvPr id="59" name="Group 53">
                      <a:extLst>
                        <a:ext uri="{FF2B5EF4-FFF2-40B4-BE49-F238E27FC236}">
                          <a16:creationId xmlns:a16="http://schemas.microsoft.com/office/drawing/2014/main" id="{323183BE-5C19-FDC6-74F4-BBCED1EB46BF}"/>
                        </a:ext>
                      </a:extLst>
                    </p:cNvPr>
                    <p:cNvGrpSpPr/>
                    <p:nvPr/>
                  </p:nvGrpSpPr>
                  <p:grpSpPr>
                    <a:xfrm>
                      <a:off x="502565" y="2629678"/>
                      <a:ext cx="2108011" cy="3421375"/>
                      <a:chOff x="2714141" y="1859683"/>
                      <a:chExt cx="2108011" cy="3421375"/>
                    </a:xfrm>
                  </p:grpSpPr>
                  <p:sp>
                    <p:nvSpPr>
                      <p:cNvPr id="67" name="Rectangle 35">
                        <a:extLst>
                          <a:ext uri="{FF2B5EF4-FFF2-40B4-BE49-F238E27FC236}">
                            <a16:creationId xmlns:a16="http://schemas.microsoft.com/office/drawing/2014/main" id="{3131B023-DE48-6A15-346E-96C13CF9742A}"/>
                          </a:ext>
                        </a:extLst>
                      </p:cNvPr>
                      <p:cNvSpPr/>
                      <p:nvPr/>
                    </p:nvSpPr>
                    <p:spPr>
                      <a:xfrm>
                        <a:off x="3793914" y="3791844"/>
                        <a:ext cx="1028238" cy="556422"/>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400" b="1" dirty="0" err="1">
                            <a:solidFill>
                              <a:schemeClr val="bg1"/>
                            </a:solidFill>
                          </a:rPr>
                          <a:t>OpCo</a:t>
                        </a:r>
                        <a:r>
                          <a:rPr lang="en-US" sz="1400" b="1" dirty="0">
                            <a:solidFill>
                              <a:schemeClr val="bg1"/>
                            </a:solidFill>
                          </a:rPr>
                          <a:t>  </a:t>
                        </a:r>
                      </a:p>
                      <a:p>
                        <a:pPr algn="ctr"/>
                        <a:endParaRPr lang="en-US" sz="900" dirty="0">
                          <a:solidFill>
                            <a:schemeClr val="bg1"/>
                          </a:solidFill>
                        </a:endParaRPr>
                      </a:p>
                    </p:txBody>
                  </p:sp>
                  <p:grpSp>
                    <p:nvGrpSpPr>
                      <p:cNvPr id="68" name="Groep 111">
                        <a:extLst>
                          <a:ext uri="{FF2B5EF4-FFF2-40B4-BE49-F238E27FC236}">
                            <a16:creationId xmlns:a16="http://schemas.microsoft.com/office/drawing/2014/main" id="{DA943BC9-5F86-8C36-C41B-4D6C6E5C02D5}"/>
                          </a:ext>
                        </a:extLst>
                      </p:cNvPr>
                      <p:cNvGrpSpPr/>
                      <p:nvPr/>
                    </p:nvGrpSpPr>
                    <p:grpSpPr>
                      <a:xfrm>
                        <a:off x="2714141" y="1859683"/>
                        <a:ext cx="1521344" cy="3421375"/>
                        <a:chOff x="1847697" y="3384176"/>
                        <a:chExt cx="1210592" cy="2449489"/>
                      </a:xfrm>
                    </p:grpSpPr>
                    <p:grpSp>
                      <p:nvGrpSpPr>
                        <p:cNvPr id="69" name="Group 33">
                          <a:extLst>
                            <a:ext uri="{FF2B5EF4-FFF2-40B4-BE49-F238E27FC236}">
                              <a16:creationId xmlns:a16="http://schemas.microsoft.com/office/drawing/2014/main" id="{6626510A-963E-E7F0-A438-719EA6531D7C}"/>
                            </a:ext>
                          </a:extLst>
                        </p:cNvPr>
                        <p:cNvGrpSpPr/>
                        <p:nvPr/>
                      </p:nvGrpSpPr>
                      <p:grpSpPr>
                        <a:xfrm>
                          <a:off x="1847698" y="3384176"/>
                          <a:ext cx="1210591" cy="1785048"/>
                          <a:chOff x="1793834" y="3046134"/>
                          <a:chExt cx="1146128" cy="1587684"/>
                        </a:xfrm>
                      </p:grpSpPr>
                      <p:sp>
                        <p:nvSpPr>
                          <p:cNvPr id="71" name="Rectangle 70">
                            <a:extLst>
                              <a:ext uri="{FF2B5EF4-FFF2-40B4-BE49-F238E27FC236}">
                                <a16:creationId xmlns:a16="http://schemas.microsoft.com/office/drawing/2014/main" id="{54B1BFDB-B2C0-DEF6-8A22-F98D56E20069}"/>
                              </a:ext>
                            </a:extLst>
                          </p:cNvPr>
                          <p:cNvSpPr/>
                          <p:nvPr/>
                        </p:nvSpPr>
                        <p:spPr>
                          <a:xfrm>
                            <a:off x="1793834" y="4279501"/>
                            <a:ext cx="759976" cy="354317"/>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Y  </a:t>
                            </a:r>
                          </a:p>
                        </p:txBody>
                      </p:sp>
                      <p:sp>
                        <p:nvSpPr>
                          <p:cNvPr id="72" name="Rectangle 71">
                            <a:extLst>
                              <a:ext uri="{FF2B5EF4-FFF2-40B4-BE49-F238E27FC236}">
                                <a16:creationId xmlns:a16="http://schemas.microsoft.com/office/drawing/2014/main" id="{7AC227FB-F98E-1857-0035-B97DE25F65E7}"/>
                              </a:ext>
                            </a:extLst>
                          </p:cNvPr>
                          <p:cNvSpPr/>
                          <p:nvPr/>
                        </p:nvSpPr>
                        <p:spPr>
                          <a:xfrm>
                            <a:off x="2200877" y="3046138"/>
                            <a:ext cx="739084" cy="378305"/>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CV </a:t>
                            </a:r>
                          </a:p>
                        </p:txBody>
                      </p:sp>
                    </p:grpSp>
                    <p:sp>
                      <p:nvSpPr>
                        <p:cNvPr id="70" name="Rectangle 35">
                          <a:extLst>
                            <a:ext uri="{FF2B5EF4-FFF2-40B4-BE49-F238E27FC236}">
                              <a16:creationId xmlns:a16="http://schemas.microsoft.com/office/drawing/2014/main" id="{AD293394-6666-73DC-2F3A-F5C3C8BD83C0}"/>
                            </a:ext>
                          </a:extLst>
                        </p:cNvPr>
                        <p:cNvSpPr/>
                        <p:nvPr/>
                      </p:nvSpPr>
                      <p:spPr>
                        <a:xfrm>
                          <a:off x="1847697" y="5435302"/>
                          <a:ext cx="793624" cy="398363"/>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Opco </a:t>
                          </a:r>
                        </a:p>
                      </p:txBody>
                    </p:sp>
                  </p:grpSp>
                </p:grpSp>
                <p:grpSp>
                  <p:nvGrpSpPr>
                    <p:cNvPr id="60" name="Group 59">
                      <a:extLst>
                        <a:ext uri="{FF2B5EF4-FFF2-40B4-BE49-F238E27FC236}">
                          <a16:creationId xmlns:a16="http://schemas.microsoft.com/office/drawing/2014/main" id="{4C49EBAF-B895-9D49-E444-C3B37BDB966D}"/>
                        </a:ext>
                      </a:extLst>
                    </p:cNvPr>
                    <p:cNvGrpSpPr/>
                    <p:nvPr/>
                  </p:nvGrpSpPr>
                  <p:grpSpPr>
                    <a:xfrm>
                      <a:off x="1154679" y="1789208"/>
                      <a:ext cx="765777" cy="544783"/>
                      <a:chOff x="2130924" y="1681966"/>
                      <a:chExt cx="649165" cy="797339"/>
                    </a:xfrm>
                    <a:solidFill>
                      <a:schemeClr val="bg2">
                        <a:lumMod val="50000"/>
                      </a:schemeClr>
                    </a:solidFill>
                  </p:grpSpPr>
                  <p:sp>
                    <p:nvSpPr>
                      <p:cNvPr id="65" name="Gelijkbenige driehoek 11">
                        <a:extLst>
                          <a:ext uri="{FF2B5EF4-FFF2-40B4-BE49-F238E27FC236}">
                            <a16:creationId xmlns:a16="http://schemas.microsoft.com/office/drawing/2014/main" id="{2D36240C-475A-3142-60AC-D47096F3819C}"/>
                          </a:ext>
                        </a:extLst>
                      </p:cNvPr>
                      <p:cNvSpPr/>
                      <p:nvPr/>
                    </p:nvSpPr>
                    <p:spPr>
                      <a:xfrm>
                        <a:off x="2130924" y="1681966"/>
                        <a:ext cx="649165" cy="79733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dirty="0">
                            <a:solidFill>
                              <a:schemeClr val="bg1"/>
                            </a:solidFill>
                          </a:rPr>
                          <a:t> </a:t>
                        </a:r>
                        <a:endParaRPr lang="en-GB" sz="800" b="1" dirty="0" err="1">
                          <a:solidFill>
                            <a:schemeClr val="bg1"/>
                          </a:solidFill>
                        </a:endParaRPr>
                      </a:p>
                    </p:txBody>
                  </p:sp>
                  <p:sp>
                    <p:nvSpPr>
                      <p:cNvPr id="66" name="Tekstvak 13">
                        <a:extLst>
                          <a:ext uri="{FF2B5EF4-FFF2-40B4-BE49-F238E27FC236}">
                            <a16:creationId xmlns:a16="http://schemas.microsoft.com/office/drawing/2014/main" id="{27A9C39D-FD4D-0DBB-96DE-3ADA1D5F8470}"/>
                          </a:ext>
                        </a:extLst>
                      </p:cNvPr>
                      <p:cNvSpPr txBox="1"/>
                      <p:nvPr/>
                    </p:nvSpPr>
                    <p:spPr>
                      <a:xfrm>
                        <a:off x="2318902" y="2096185"/>
                        <a:ext cx="306692" cy="247752"/>
                      </a:xfrm>
                      <a:prstGeom prst="rect">
                        <a:avLst/>
                      </a:prstGeom>
                      <a:grpFill/>
                    </p:spPr>
                    <p:txBody>
                      <a:bodyPr wrap="square" lIns="0" tIns="0" rIns="0" bIns="0"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100" b="1" dirty="0">
                            <a:solidFill>
                              <a:schemeClr val="bg1"/>
                            </a:solidFill>
                          </a:rPr>
                          <a:t>STAK</a:t>
                        </a:r>
                        <a:endParaRPr lang="en-GB" sz="1100" b="1" dirty="0" err="1">
                          <a:solidFill>
                            <a:schemeClr val="bg1"/>
                          </a:solidFill>
                        </a:endParaRPr>
                      </a:p>
                    </p:txBody>
                  </p:sp>
                </p:grpSp>
                <p:sp>
                  <p:nvSpPr>
                    <p:cNvPr id="61" name="Rectangle 35">
                      <a:extLst>
                        <a:ext uri="{FF2B5EF4-FFF2-40B4-BE49-F238E27FC236}">
                          <a16:creationId xmlns:a16="http://schemas.microsoft.com/office/drawing/2014/main" id="{799C9C62-8289-42EB-7CC7-B44BE4B189E9}"/>
                        </a:ext>
                      </a:extLst>
                    </p:cNvPr>
                    <p:cNvSpPr/>
                    <p:nvPr/>
                  </p:nvSpPr>
                  <p:spPr>
                    <a:xfrm>
                      <a:off x="2118874" y="1870524"/>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a:solidFill>
                            <a:schemeClr val="bg1"/>
                          </a:solidFill>
                        </a:rPr>
                        <a:t>LLCs/AGs </a:t>
                      </a:r>
                    </a:p>
                    <a:p>
                      <a:pPr algn="ctr"/>
                      <a:endParaRPr lang="en-US" sz="1100" b="1" dirty="0">
                        <a:solidFill>
                          <a:schemeClr val="bg1"/>
                        </a:solidFill>
                      </a:endParaRPr>
                    </a:p>
                  </p:txBody>
                </p:sp>
                <p:pic>
                  <p:nvPicPr>
                    <p:cNvPr id="62" name="Graphic 61">
                      <a:extLst>
                        <a:ext uri="{FF2B5EF4-FFF2-40B4-BE49-F238E27FC236}">
                          <a16:creationId xmlns:a16="http://schemas.microsoft.com/office/drawing/2014/main" id="{9CCAA0E1-3D24-6AE1-4807-D63AEDCA92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471" y="1773114"/>
                      <a:ext cx="532623" cy="532623"/>
                    </a:xfrm>
                    <a:prstGeom prst="rect">
                      <a:avLst/>
                    </a:prstGeom>
                  </p:spPr>
                </p:pic>
                <p:cxnSp>
                  <p:nvCxnSpPr>
                    <p:cNvPr id="63" name="Connector: Elbow 62">
                      <a:extLst>
                        <a:ext uri="{FF2B5EF4-FFF2-40B4-BE49-F238E27FC236}">
                          <a16:creationId xmlns:a16="http://schemas.microsoft.com/office/drawing/2014/main" id="{0E454D3D-227A-7B94-D09B-B97C58E6E977}"/>
                        </a:ext>
                      </a:extLst>
                    </p:cNvPr>
                    <p:cNvCxnSpPr>
                      <a:cxnSpLocks/>
                    </p:cNvCxnSpPr>
                    <p:nvPr/>
                  </p:nvCxnSpPr>
                  <p:spPr>
                    <a:xfrm flipV="1">
                      <a:off x="1541822" y="2299547"/>
                      <a:ext cx="927902" cy="202852"/>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A4676FE1-76D7-7AE3-A7FD-5B965A2044CD}"/>
                        </a:ext>
                      </a:extLst>
                    </p:cNvPr>
                    <p:cNvCxnSpPr>
                      <a:endCxn id="62" idx="2"/>
                    </p:cNvCxnSpPr>
                    <p:nvPr/>
                  </p:nvCxnSpPr>
                  <p:spPr>
                    <a:xfrm rot="10800000">
                      <a:off x="452784" y="2305738"/>
                      <a:ext cx="1103465" cy="195489"/>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56" name="Picture 55">
                    <a:extLst>
                      <a:ext uri="{FF2B5EF4-FFF2-40B4-BE49-F238E27FC236}">
                        <a16:creationId xmlns:a16="http://schemas.microsoft.com/office/drawing/2014/main" id="{4F73DD0C-3EDA-B0EC-2E3A-95E434420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286" y="4967991"/>
                    <a:ext cx="233753" cy="150270"/>
                  </a:xfrm>
                  <a:prstGeom prst="rect">
                    <a:avLst/>
                  </a:prstGeom>
                  <a:ln>
                    <a:noFill/>
                  </a:ln>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A6F251E6-A89E-2749-5B2D-9670B6B67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155" y="5914459"/>
                    <a:ext cx="233753" cy="150270"/>
                  </a:xfrm>
                  <a:prstGeom prst="rect">
                    <a:avLst/>
                  </a:prstGeom>
                  <a:ln>
                    <a:noFill/>
                  </a:ln>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3FF43889-93A5-97E6-0561-852C861C4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3419" y="4945010"/>
                    <a:ext cx="157157" cy="157157"/>
                  </a:xfrm>
                  <a:prstGeom prst="rect">
                    <a:avLst/>
                  </a:prstGeom>
                  <a:ln>
                    <a:noFill/>
                  </a:ln>
                  <a:extLst>
                    <a:ext uri="{909E8E84-426E-40DD-AFC4-6F175D3DCCD1}">
                      <a14:hiddenFill xmlns:a14="http://schemas.microsoft.com/office/drawing/2010/main">
                        <a:solidFill>
                          <a:srgbClr val="FFFFFF"/>
                        </a:solidFill>
                      </a14:hiddenFill>
                    </a:ext>
                  </a:extLst>
                </p:spPr>
              </p:pic>
            </p:grpSp>
            <p:sp>
              <p:nvSpPr>
                <p:cNvPr id="50" name="Rectangle 35">
                  <a:extLst>
                    <a:ext uri="{FF2B5EF4-FFF2-40B4-BE49-F238E27FC236}">
                      <a16:creationId xmlns:a16="http://schemas.microsoft.com/office/drawing/2014/main" id="{6F79B6AB-D713-609E-8F71-B08752FC2106}"/>
                    </a:ext>
                  </a:extLst>
                </p:cNvPr>
                <p:cNvSpPr/>
                <p:nvPr/>
              </p:nvSpPr>
              <p:spPr>
                <a:xfrm>
                  <a:off x="9797060" y="2663166"/>
                  <a:ext cx="1028238" cy="556422"/>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ctr"/>
                <a:lstStyle/>
                <a:p>
                  <a:pPr algn="ctr"/>
                  <a:r>
                    <a:rPr lang="en-US" sz="1100" b="1" dirty="0">
                      <a:solidFill>
                        <a:schemeClr val="bg1"/>
                      </a:solidFill>
                    </a:rPr>
                    <a:t>SAS  </a:t>
                  </a:r>
                </a:p>
                <a:p>
                  <a:pPr algn="ctr"/>
                  <a:endParaRPr lang="en-US" sz="900" dirty="0">
                    <a:solidFill>
                      <a:schemeClr val="bg1"/>
                    </a:solidFill>
                  </a:endParaRPr>
                </a:p>
              </p:txBody>
            </p:sp>
            <p:cxnSp>
              <p:nvCxnSpPr>
                <p:cNvPr id="51" name="Connector: Elbow 50">
                  <a:extLst>
                    <a:ext uri="{FF2B5EF4-FFF2-40B4-BE49-F238E27FC236}">
                      <a16:creationId xmlns:a16="http://schemas.microsoft.com/office/drawing/2014/main" id="{EE8322F7-AAC6-568E-EDD4-7A86B10C1C70}"/>
                    </a:ext>
                  </a:extLst>
                </p:cNvPr>
                <p:cNvCxnSpPr>
                  <a:cxnSpLocks/>
                </p:cNvCxnSpPr>
                <p:nvPr/>
              </p:nvCxnSpPr>
              <p:spPr>
                <a:xfrm rot="5400000">
                  <a:off x="9293718" y="2453870"/>
                  <a:ext cx="236838" cy="1765048"/>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52" name="Picture 6">
                  <a:extLst>
                    <a:ext uri="{FF2B5EF4-FFF2-40B4-BE49-F238E27FC236}">
                      <a16:creationId xmlns:a16="http://schemas.microsoft.com/office/drawing/2014/main" id="{263F60EC-84D0-7034-77C6-9A7308601E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0338" y="3860170"/>
                  <a:ext cx="159076" cy="1590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BEF0118F-726C-2B90-09DC-44BAF602F957}"/>
                    </a:ext>
                  </a:extLst>
                </p:cNvPr>
                <p:cNvPicPr>
                  <a:picLocks noChangeAspect="1"/>
                </p:cNvPicPr>
                <p:nvPr/>
              </p:nvPicPr>
              <p:blipFill>
                <a:blip r:embed="rId7"/>
                <a:stretch>
                  <a:fillRect/>
                </a:stretch>
              </p:blipFill>
              <p:spPr>
                <a:xfrm flipH="1">
                  <a:off x="10571382" y="3054509"/>
                  <a:ext cx="253916" cy="169277"/>
                </a:xfrm>
                <a:prstGeom prst="rect">
                  <a:avLst/>
                </a:prstGeom>
              </p:spPr>
            </p:pic>
            <p:pic>
              <p:nvPicPr>
                <p:cNvPr id="54" name="Picture 53">
                  <a:extLst>
                    <a:ext uri="{FF2B5EF4-FFF2-40B4-BE49-F238E27FC236}">
                      <a16:creationId xmlns:a16="http://schemas.microsoft.com/office/drawing/2014/main" id="{8387C542-644B-B1E5-A7F1-6CA71023F9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6381" y="3032567"/>
                  <a:ext cx="233753" cy="248980"/>
                </a:xfrm>
                <a:prstGeom prst="rect">
                  <a:avLst/>
                </a:prstGeom>
              </p:spPr>
            </p:pic>
          </p:grpSp>
        </p:grpSp>
      </p:grpSp>
      <p:cxnSp>
        <p:nvCxnSpPr>
          <p:cNvPr id="73" name="Straight Connector 72">
            <a:extLst>
              <a:ext uri="{FF2B5EF4-FFF2-40B4-BE49-F238E27FC236}">
                <a16:creationId xmlns:a16="http://schemas.microsoft.com/office/drawing/2014/main" id="{A539BBDF-6E88-CD2B-992C-7FD9C3941BA5}"/>
              </a:ext>
            </a:extLst>
          </p:cNvPr>
          <p:cNvCxnSpPr>
            <a:cxnSpLocks/>
          </p:cNvCxnSpPr>
          <p:nvPr/>
        </p:nvCxnSpPr>
        <p:spPr>
          <a:xfrm flipH="1">
            <a:off x="2166478" y="3083291"/>
            <a:ext cx="4182" cy="17974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511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38FC-A29C-29A0-10DC-2CBD4E31358A}"/>
              </a:ext>
            </a:extLst>
          </p:cNvPr>
          <p:cNvSpPr>
            <a:spLocks noGrp="1"/>
          </p:cNvSpPr>
          <p:nvPr>
            <p:ph type="title"/>
          </p:nvPr>
        </p:nvSpPr>
        <p:spPr/>
        <p:txBody>
          <a:bodyPr anchor="t">
            <a:normAutofit/>
          </a:bodyPr>
          <a:lstStyle/>
          <a:p>
            <a:r>
              <a:rPr lang="nl-NL" sz="3730" dirty="0">
                <a:effectLst/>
                <a:latin typeface="+mn-lt"/>
                <a:ea typeface="Calibri" panose="020F0502020204030204" pitchFamily="34" charset="0"/>
                <a:cs typeface="Times New Roman" panose="02020603050405020304" pitchFamily="18" charset="0"/>
              </a:rPr>
              <a:t>The Hague Court of Appeal </a:t>
            </a:r>
            <a:r>
              <a:rPr lang="nl-NL" sz="3730" dirty="0" err="1">
                <a:effectLst/>
                <a:latin typeface="+mn-lt"/>
                <a:ea typeface="Calibri" panose="020F0502020204030204" pitchFamily="34" charset="0"/>
                <a:cs typeface="Times New Roman" panose="02020603050405020304" pitchFamily="18" charset="0"/>
              </a:rPr>
              <a:t>October</a:t>
            </a:r>
            <a:r>
              <a:rPr lang="nl-NL" sz="3730" dirty="0">
                <a:effectLst/>
                <a:latin typeface="+mn-lt"/>
                <a:ea typeface="Calibri" panose="020F0502020204030204" pitchFamily="34" charset="0"/>
                <a:cs typeface="Times New Roman" panose="02020603050405020304" pitchFamily="18" charset="0"/>
              </a:rPr>
              <a:t> 2022</a:t>
            </a:r>
            <a:endParaRPr lang="en-NL" sz="3730" dirty="0">
              <a:latin typeface="+mn-lt"/>
            </a:endParaRPr>
          </a:p>
        </p:txBody>
      </p:sp>
      <p:sp>
        <p:nvSpPr>
          <p:cNvPr id="7" name="Rechthoek 25">
            <a:extLst>
              <a:ext uri="{FF2B5EF4-FFF2-40B4-BE49-F238E27FC236}">
                <a16:creationId xmlns:a16="http://schemas.microsoft.com/office/drawing/2014/main" id="{7E75D485-1D89-DD75-412B-788F3C8B0061}"/>
              </a:ext>
            </a:extLst>
          </p:cNvPr>
          <p:cNvSpPr>
            <a:spLocks/>
          </p:cNvSpPr>
          <p:nvPr/>
        </p:nvSpPr>
        <p:spPr>
          <a:xfrm>
            <a:off x="809421" y="4970936"/>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Opco BV</a:t>
            </a:r>
          </a:p>
        </p:txBody>
      </p:sp>
      <p:pic>
        <p:nvPicPr>
          <p:cNvPr id="8" name="Picture 7">
            <a:extLst>
              <a:ext uri="{FF2B5EF4-FFF2-40B4-BE49-F238E27FC236}">
                <a16:creationId xmlns:a16="http://schemas.microsoft.com/office/drawing/2014/main" id="{011A1276-222F-89F2-DA3C-1545B658C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214" y="4848215"/>
            <a:ext cx="233753" cy="248980"/>
          </a:xfrm>
          <a:prstGeom prst="rect">
            <a:avLst/>
          </a:prstGeom>
        </p:spPr>
      </p:pic>
      <p:sp>
        <p:nvSpPr>
          <p:cNvPr id="9" name="Rechthoek 25">
            <a:extLst>
              <a:ext uri="{FF2B5EF4-FFF2-40B4-BE49-F238E27FC236}">
                <a16:creationId xmlns:a16="http://schemas.microsoft.com/office/drawing/2014/main" id="{225C2E13-7320-2C96-8BB4-24A0772D8497}"/>
              </a:ext>
            </a:extLst>
          </p:cNvPr>
          <p:cNvSpPr>
            <a:spLocks/>
          </p:cNvSpPr>
          <p:nvPr/>
        </p:nvSpPr>
        <p:spPr>
          <a:xfrm>
            <a:off x="809421" y="3813447"/>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a:t>
            </a:r>
          </a:p>
        </p:txBody>
      </p:sp>
      <p:cxnSp>
        <p:nvCxnSpPr>
          <p:cNvPr id="11" name="Straight Connector 10">
            <a:extLst>
              <a:ext uri="{FF2B5EF4-FFF2-40B4-BE49-F238E27FC236}">
                <a16:creationId xmlns:a16="http://schemas.microsoft.com/office/drawing/2014/main" id="{931CBD31-24CD-523B-2ED5-35329B774733}"/>
              </a:ext>
            </a:extLst>
          </p:cNvPr>
          <p:cNvCxnSpPr>
            <a:cxnSpLocks/>
            <a:stCxn id="9" idx="2"/>
            <a:endCxn id="7" idx="0"/>
          </p:cNvCxnSpPr>
          <p:nvPr/>
        </p:nvCxnSpPr>
        <p:spPr>
          <a:xfrm>
            <a:off x="1499256" y="4408781"/>
            <a:ext cx="0" cy="56215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2DF63D0-F80A-DF60-68CF-C3E5C1ACBF78}"/>
              </a:ext>
            </a:extLst>
          </p:cNvPr>
          <p:cNvSpPr/>
          <p:nvPr/>
        </p:nvSpPr>
        <p:spPr>
          <a:xfrm>
            <a:off x="934850" y="2485003"/>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Y</a:t>
            </a:r>
            <a:endParaRPr lang="en-NL" sz="1400" b="1" dirty="0">
              <a:solidFill>
                <a:schemeClr val="bg1"/>
              </a:solidFill>
            </a:endParaRPr>
          </a:p>
        </p:txBody>
      </p:sp>
      <p:cxnSp>
        <p:nvCxnSpPr>
          <p:cNvPr id="13" name="Straight Connector 12">
            <a:extLst>
              <a:ext uri="{FF2B5EF4-FFF2-40B4-BE49-F238E27FC236}">
                <a16:creationId xmlns:a16="http://schemas.microsoft.com/office/drawing/2014/main" id="{9BFBBE02-2F1C-416C-C49F-870F16A6443D}"/>
              </a:ext>
            </a:extLst>
          </p:cNvPr>
          <p:cNvCxnSpPr>
            <a:cxnSpLocks/>
            <a:stCxn id="12" idx="4"/>
          </p:cNvCxnSpPr>
          <p:nvPr/>
        </p:nvCxnSpPr>
        <p:spPr>
          <a:xfrm>
            <a:off x="1483132" y="3266499"/>
            <a:ext cx="0" cy="59533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3E3C45D-38E8-C5AB-DAAB-E42D1F095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213" y="3704369"/>
            <a:ext cx="233753" cy="248980"/>
          </a:xfrm>
          <a:prstGeom prst="rect">
            <a:avLst/>
          </a:prstGeom>
        </p:spPr>
      </p:pic>
      <p:pic>
        <p:nvPicPr>
          <p:cNvPr id="18" name="Picture 17">
            <a:extLst>
              <a:ext uri="{FF2B5EF4-FFF2-40B4-BE49-F238E27FC236}">
                <a16:creationId xmlns:a16="http://schemas.microsoft.com/office/drawing/2014/main" id="{038EB9E5-E67E-8B28-F4C7-56FDA4A3A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70" y="2463567"/>
            <a:ext cx="233753" cy="248980"/>
          </a:xfrm>
          <a:prstGeom prst="rect">
            <a:avLst/>
          </a:prstGeom>
        </p:spPr>
      </p:pic>
      <p:sp>
        <p:nvSpPr>
          <p:cNvPr id="19" name="TextBox 18">
            <a:extLst>
              <a:ext uri="{FF2B5EF4-FFF2-40B4-BE49-F238E27FC236}">
                <a16:creationId xmlns:a16="http://schemas.microsoft.com/office/drawing/2014/main" id="{4B47FAF4-F7EC-0DE8-C3A9-FB7255358C40}"/>
              </a:ext>
            </a:extLst>
          </p:cNvPr>
          <p:cNvSpPr txBox="1"/>
          <p:nvPr/>
        </p:nvSpPr>
        <p:spPr>
          <a:xfrm>
            <a:off x="878707" y="1725635"/>
            <a:ext cx="1371116"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2007-2011</a:t>
            </a:r>
            <a:endParaRPr lang="en-BE" sz="1200" dirty="0"/>
          </a:p>
        </p:txBody>
      </p:sp>
      <p:sp>
        <p:nvSpPr>
          <p:cNvPr id="20" name="Rechthoek 25">
            <a:extLst>
              <a:ext uri="{FF2B5EF4-FFF2-40B4-BE49-F238E27FC236}">
                <a16:creationId xmlns:a16="http://schemas.microsoft.com/office/drawing/2014/main" id="{0AEFEFA6-F182-2AEC-474A-F07746A0A6C1}"/>
              </a:ext>
            </a:extLst>
          </p:cNvPr>
          <p:cNvSpPr>
            <a:spLocks/>
          </p:cNvSpPr>
          <p:nvPr/>
        </p:nvSpPr>
        <p:spPr>
          <a:xfrm>
            <a:off x="3782122" y="4970936"/>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Opco BV</a:t>
            </a:r>
          </a:p>
        </p:txBody>
      </p:sp>
      <p:pic>
        <p:nvPicPr>
          <p:cNvPr id="21" name="Picture 20">
            <a:extLst>
              <a:ext uri="{FF2B5EF4-FFF2-40B4-BE49-F238E27FC236}">
                <a16:creationId xmlns:a16="http://schemas.microsoft.com/office/drawing/2014/main" id="{F60A40AA-8313-F220-ABEE-04B6DF13D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915" y="4848215"/>
            <a:ext cx="233753" cy="248980"/>
          </a:xfrm>
          <a:prstGeom prst="rect">
            <a:avLst/>
          </a:prstGeom>
        </p:spPr>
      </p:pic>
      <p:sp>
        <p:nvSpPr>
          <p:cNvPr id="22" name="Rechthoek 25">
            <a:extLst>
              <a:ext uri="{FF2B5EF4-FFF2-40B4-BE49-F238E27FC236}">
                <a16:creationId xmlns:a16="http://schemas.microsoft.com/office/drawing/2014/main" id="{808F4988-B8E8-3CED-C8B2-B59C470105D7}"/>
              </a:ext>
            </a:extLst>
          </p:cNvPr>
          <p:cNvSpPr>
            <a:spLocks/>
          </p:cNvSpPr>
          <p:nvPr/>
        </p:nvSpPr>
        <p:spPr>
          <a:xfrm>
            <a:off x="3782122" y="3813447"/>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a:t>
            </a:r>
          </a:p>
        </p:txBody>
      </p:sp>
      <p:cxnSp>
        <p:nvCxnSpPr>
          <p:cNvPr id="23" name="Straight Connector 22">
            <a:extLst>
              <a:ext uri="{FF2B5EF4-FFF2-40B4-BE49-F238E27FC236}">
                <a16:creationId xmlns:a16="http://schemas.microsoft.com/office/drawing/2014/main" id="{733391CE-E8A3-E97D-CE2D-DBAF4245AF51}"/>
              </a:ext>
            </a:extLst>
          </p:cNvPr>
          <p:cNvCxnSpPr>
            <a:cxnSpLocks/>
            <a:stCxn id="22" idx="2"/>
            <a:endCxn id="20" idx="0"/>
          </p:cNvCxnSpPr>
          <p:nvPr/>
        </p:nvCxnSpPr>
        <p:spPr>
          <a:xfrm>
            <a:off x="4471957" y="4408781"/>
            <a:ext cx="0" cy="56215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2E93720-3B97-2C7D-26EB-387FC96BD026}"/>
              </a:ext>
            </a:extLst>
          </p:cNvPr>
          <p:cNvSpPr/>
          <p:nvPr/>
        </p:nvSpPr>
        <p:spPr>
          <a:xfrm>
            <a:off x="3907551" y="2485003"/>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Y</a:t>
            </a:r>
            <a:endParaRPr lang="en-NL" sz="1400" b="1" dirty="0">
              <a:solidFill>
                <a:schemeClr val="bg1"/>
              </a:solidFill>
            </a:endParaRPr>
          </a:p>
        </p:txBody>
      </p:sp>
      <p:cxnSp>
        <p:nvCxnSpPr>
          <p:cNvPr id="25" name="Straight Connector 24">
            <a:extLst>
              <a:ext uri="{FF2B5EF4-FFF2-40B4-BE49-F238E27FC236}">
                <a16:creationId xmlns:a16="http://schemas.microsoft.com/office/drawing/2014/main" id="{1142C0CC-2872-2399-0019-015FDD41BBEF}"/>
              </a:ext>
            </a:extLst>
          </p:cNvPr>
          <p:cNvCxnSpPr>
            <a:cxnSpLocks/>
            <a:stCxn id="24" idx="4"/>
          </p:cNvCxnSpPr>
          <p:nvPr/>
        </p:nvCxnSpPr>
        <p:spPr>
          <a:xfrm>
            <a:off x="4455833" y="3266499"/>
            <a:ext cx="0" cy="59533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8EA833F6-7B55-D97F-61A8-8D74088A3C7C}"/>
              </a:ext>
            </a:extLst>
          </p:cNvPr>
          <p:cNvCxnSpPr/>
          <p:nvPr/>
        </p:nvCxnSpPr>
        <p:spPr>
          <a:xfrm flipV="1">
            <a:off x="5178964" y="4139199"/>
            <a:ext cx="16433" cy="1227576"/>
          </a:xfrm>
          <a:prstGeom prst="curved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AE82AF6-0201-27CE-3023-F69877B62CC1}"/>
              </a:ext>
            </a:extLst>
          </p:cNvPr>
          <p:cNvSpPr txBox="1"/>
          <p:nvPr/>
        </p:nvSpPr>
        <p:spPr>
          <a:xfrm>
            <a:off x="5639947" y="4408781"/>
            <a:ext cx="1114876" cy="307777"/>
          </a:xfrm>
          <a:prstGeom prst="rect">
            <a:avLst/>
          </a:prstGeom>
          <a:noFill/>
        </p:spPr>
        <p:txBody>
          <a:bodyPr wrap="square" rtlCol="0">
            <a:spAutoFit/>
          </a:bodyPr>
          <a:lstStyle/>
          <a:p>
            <a:r>
              <a:rPr lang="nl-BE" sz="1400" dirty="0">
                <a:solidFill>
                  <a:schemeClr val="bg1"/>
                </a:solidFill>
              </a:rPr>
              <a:t>Dividend</a:t>
            </a:r>
            <a:endParaRPr lang="en-BE" sz="1400" dirty="0">
              <a:solidFill>
                <a:schemeClr val="bg1"/>
              </a:solidFill>
            </a:endParaRPr>
          </a:p>
        </p:txBody>
      </p:sp>
      <p:sp>
        <p:nvSpPr>
          <p:cNvPr id="30" name="TextBox 29">
            <a:extLst>
              <a:ext uri="{FF2B5EF4-FFF2-40B4-BE49-F238E27FC236}">
                <a16:creationId xmlns:a16="http://schemas.microsoft.com/office/drawing/2014/main" id="{15CF72A9-895C-82D2-5F1A-6E8FA2320484}"/>
              </a:ext>
            </a:extLst>
          </p:cNvPr>
          <p:cNvSpPr txBox="1"/>
          <p:nvPr/>
        </p:nvSpPr>
        <p:spPr>
          <a:xfrm>
            <a:off x="3851408" y="1725635"/>
            <a:ext cx="1371116"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2011-2016</a:t>
            </a:r>
            <a:endParaRPr lang="en-BE" sz="1200" dirty="0"/>
          </a:p>
        </p:txBody>
      </p:sp>
      <p:pic>
        <p:nvPicPr>
          <p:cNvPr id="33" name="Picture 32">
            <a:extLst>
              <a:ext uri="{FF2B5EF4-FFF2-40B4-BE49-F238E27FC236}">
                <a16:creationId xmlns:a16="http://schemas.microsoft.com/office/drawing/2014/main" id="{FF6BCAE2-3C06-11ED-3010-ED5DA6F4BE42}"/>
              </a:ext>
            </a:extLst>
          </p:cNvPr>
          <p:cNvPicPr>
            <a:picLocks noChangeAspect="1"/>
          </p:cNvPicPr>
          <p:nvPr/>
        </p:nvPicPr>
        <p:blipFill>
          <a:blip r:embed="rId3"/>
          <a:stretch>
            <a:fillRect/>
          </a:stretch>
        </p:blipFill>
        <p:spPr>
          <a:xfrm>
            <a:off x="4691997" y="2443380"/>
            <a:ext cx="312117" cy="204531"/>
          </a:xfrm>
          <a:prstGeom prst="rect">
            <a:avLst/>
          </a:prstGeom>
        </p:spPr>
      </p:pic>
      <p:pic>
        <p:nvPicPr>
          <p:cNvPr id="36" name="Picture 35">
            <a:extLst>
              <a:ext uri="{FF2B5EF4-FFF2-40B4-BE49-F238E27FC236}">
                <a16:creationId xmlns:a16="http://schemas.microsoft.com/office/drawing/2014/main" id="{EE6F4EFE-7BB6-A0BB-1C4B-DECF15C71B6F}"/>
              </a:ext>
            </a:extLst>
          </p:cNvPr>
          <p:cNvPicPr>
            <a:picLocks noChangeAspect="1"/>
          </p:cNvPicPr>
          <p:nvPr/>
        </p:nvPicPr>
        <p:blipFill>
          <a:blip r:embed="rId3"/>
          <a:stretch>
            <a:fillRect/>
          </a:stretch>
        </p:blipFill>
        <p:spPr>
          <a:xfrm>
            <a:off x="4973486" y="3748818"/>
            <a:ext cx="312117" cy="204531"/>
          </a:xfrm>
          <a:prstGeom prst="rect">
            <a:avLst/>
          </a:prstGeom>
        </p:spPr>
      </p:pic>
      <p:sp>
        <p:nvSpPr>
          <p:cNvPr id="37" name="TextBox 36">
            <a:extLst>
              <a:ext uri="{FF2B5EF4-FFF2-40B4-BE49-F238E27FC236}">
                <a16:creationId xmlns:a16="http://schemas.microsoft.com/office/drawing/2014/main" id="{E34F8489-1D4E-4B8C-17F2-8CF57AEDFDEE}"/>
              </a:ext>
            </a:extLst>
          </p:cNvPr>
          <p:cNvSpPr txBox="1"/>
          <p:nvPr/>
        </p:nvSpPr>
        <p:spPr>
          <a:xfrm>
            <a:off x="6824108" y="1620427"/>
            <a:ext cx="5068609" cy="2677656"/>
          </a:xfrm>
          <a:prstGeom prst="rect">
            <a:avLst/>
          </a:prstGeom>
          <a:noFill/>
        </p:spPr>
        <p:txBody>
          <a:bodyPr wrap="square" rtlCol="0">
            <a:spAutoFit/>
          </a:bodyPr>
          <a:lstStyle/>
          <a:p>
            <a:pPr>
              <a:spcAft>
                <a:spcPts val="600"/>
              </a:spcAft>
            </a:pPr>
            <a:r>
              <a:rPr kumimoji="0" lang="en-US" b="1" i="0"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Facts (simplified)</a:t>
            </a:r>
            <a:endParaRPr lang="en-GB" b="1" dirty="0">
              <a:solidFill>
                <a:schemeClr val="bg1"/>
              </a:solidFill>
              <a:latin typeface="Arial" panose="020B0604020202020204" pitchFamily="34" charset="0"/>
              <a:cs typeface="Arial" panose="020B0604020202020204" pitchFamily="34" charset="0"/>
            </a:endParaRPr>
          </a:p>
          <a:p>
            <a:pPr marL="285750" indent="-285750">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X BV is a Dutch holding company owned by Dutch resident Y. </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In 2011 X BV and Dutch resident Y ‘move’ to Curaçao. </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1 January 2016: replacement of the BRK by the BRNC.</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In 2016 X BV receives a dividend from Opco BV. </a:t>
            </a:r>
          </a:p>
          <a:p>
            <a:pPr marL="285750" indent="-285750">
              <a:buFont typeface="Arial" panose="020B0604020202020204" pitchFamily="34" charset="0"/>
              <a:buChar char="•"/>
            </a:pPr>
            <a:endParaRPr lang="en-GB" sz="1400" dirty="0">
              <a:solidFill>
                <a:schemeClr val="bg1"/>
              </a:solidFill>
              <a:latin typeface="Arial" panose="020B0604020202020204" pitchFamily="34" charset="0"/>
              <a:cs typeface="Arial" panose="020B0604020202020204" pitchFamily="34" charset="0"/>
            </a:endParaRPr>
          </a:p>
          <a:p>
            <a:endParaRPr lang="en-NL" sz="1400" dirty="0"/>
          </a:p>
        </p:txBody>
      </p:sp>
    </p:spTree>
    <p:extLst>
      <p:ext uri="{BB962C8B-B14F-4D97-AF65-F5344CB8AC3E}">
        <p14:creationId xmlns:p14="http://schemas.microsoft.com/office/powerpoint/2010/main" val="706418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38FC-A29C-29A0-10DC-2CBD4E31358A}"/>
              </a:ext>
            </a:extLst>
          </p:cNvPr>
          <p:cNvSpPr>
            <a:spLocks noGrp="1"/>
          </p:cNvSpPr>
          <p:nvPr>
            <p:ph type="title"/>
          </p:nvPr>
        </p:nvSpPr>
        <p:spPr/>
        <p:txBody>
          <a:bodyPr anchor="t">
            <a:normAutofit/>
          </a:bodyPr>
          <a:lstStyle/>
          <a:p>
            <a:r>
              <a:rPr lang="nl-NL" sz="3730" dirty="0">
                <a:effectLst/>
                <a:latin typeface="+mn-lt"/>
                <a:ea typeface="Calibri" panose="020F0502020204030204" pitchFamily="34" charset="0"/>
                <a:cs typeface="Times New Roman" panose="02020603050405020304" pitchFamily="18" charset="0"/>
              </a:rPr>
              <a:t>The Hague Court of Appeal </a:t>
            </a:r>
            <a:r>
              <a:rPr lang="nl-NL" sz="3730" dirty="0" err="1">
                <a:effectLst/>
                <a:latin typeface="+mn-lt"/>
                <a:ea typeface="Calibri" panose="020F0502020204030204" pitchFamily="34" charset="0"/>
                <a:cs typeface="Times New Roman" panose="02020603050405020304" pitchFamily="18" charset="0"/>
              </a:rPr>
              <a:t>October</a:t>
            </a:r>
            <a:r>
              <a:rPr lang="nl-NL" sz="3730" dirty="0">
                <a:effectLst/>
                <a:latin typeface="+mn-lt"/>
                <a:ea typeface="Calibri" panose="020F0502020204030204" pitchFamily="34" charset="0"/>
                <a:cs typeface="Times New Roman" panose="02020603050405020304" pitchFamily="18" charset="0"/>
              </a:rPr>
              <a:t> 2022</a:t>
            </a:r>
            <a:endParaRPr lang="en-NL" sz="3730" dirty="0">
              <a:latin typeface="+mn-lt"/>
            </a:endParaRPr>
          </a:p>
        </p:txBody>
      </p:sp>
      <p:sp>
        <p:nvSpPr>
          <p:cNvPr id="7" name="Rechthoek 25">
            <a:extLst>
              <a:ext uri="{FF2B5EF4-FFF2-40B4-BE49-F238E27FC236}">
                <a16:creationId xmlns:a16="http://schemas.microsoft.com/office/drawing/2014/main" id="{7E75D485-1D89-DD75-412B-788F3C8B0061}"/>
              </a:ext>
            </a:extLst>
          </p:cNvPr>
          <p:cNvSpPr>
            <a:spLocks/>
          </p:cNvSpPr>
          <p:nvPr/>
        </p:nvSpPr>
        <p:spPr>
          <a:xfrm>
            <a:off x="809421" y="4970936"/>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Opco BV</a:t>
            </a:r>
          </a:p>
        </p:txBody>
      </p:sp>
      <p:pic>
        <p:nvPicPr>
          <p:cNvPr id="8" name="Picture 7">
            <a:extLst>
              <a:ext uri="{FF2B5EF4-FFF2-40B4-BE49-F238E27FC236}">
                <a16:creationId xmlns:a16="http://schemas.microsoft.com/office/drawing/2014/main" id="{011A1276-222F-89F2-DA3C-1545B658C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214" y="4848215"/>
            <a:ext cx="233753" cy="248980"/>
          </a:xfrm>
          <a:prstGeom prst="rect">
            <a:avLst/>
          </a:prstGeom>
        </p:spPr>
      </p:pic>
      <p:sp>
        <p:nvSpPr>
          <p:cNvPr id="9" name="Rechthoek 25">
            <a:extLst>
              <a:ext uri="{FF2B5EF4-FFF2-40B4-BE49-F238E27FC236}">
                <a16:creationId xmlns:a16="http://schemas.microsoft.com/office/drawing/2014/main" id="{225C2E13-7320-2C96-8BB4-24A0772D8497}"/>
              </a:ext>
            </a:extLst>
          </p:cNvPr>
          <p:cNvSpPr>
            <a:spLocks/>
          </p:cNvSpPr>
          <p:nvPr/>
        </p:nvSpPr>
        <p:spPr>
          <a:xfrm>
            <a:off x="809421" y="3813447"/>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a:t>
            </a:r>
          </a:p>
        </p:txBody>
      </p:sp>
      <p:cxnSp>
        <p:nvCxnSpPr>
          <p:cNvPr id="11" name="Straight Connector 10">
            <a:extLst>
              <a:ext uri="{FF2B5EF4-FFF2-40B4-BE49-F238E27FC236}">
                <a16:creationId xmlns:a16="http://schemas.microsoft.com/office/drawing/2014/main" id="{931CBD31-24CD-523B-2ED5-35329B774733}"/>
              </a:ext>
            </a:extLst>
          </p:cNvPr>
          <p:cNvCxnSpPr>
            <a:cxnSpLocks/>
            <a:stCxn id="9" idx="2"/>
            <a:endCxn id="7" idx="0"/>
          </p:cNvCxnSpPr>
          <p:nvPr/>
        </p:nvCxnSpPr>
        <p:spPr>
          <a:xfrm>
            <a:off x="1499256" y="4408781"/>
            <a:ext cx="0" cy="56215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2DF63D0-F80A-DF60-68CF-C3E5C1ACBF78}"/>
              </a:ext>
            </a:extLst>
          </p:cNvPr>
          <p:cNvSpPr/>
          <p:nvPr/>
        </p:nvSpPr>
        <p:spPr>
          <a:xfrm>
            <a:off x="934850" y="2485003"/>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Y</a:t>
            </a:r>
            <a:endParaRPr lang="en-NL" sz="1400" b="1" dirty="0">
              <a:solidFill>
                <a:schemeClr val="bg1"/>
              </a:solidFill>
            </a:endParaRPr>
          </a:p>
        </p:txBody>
      </p:sp>
      <p:cxnSp>
        <p:nvCxnSpPr>
          <p:cNvPr id="13" name="Straight Connector 12">
            <a:extLst>
              <a:ext uri="{FF2B5EF4-FFF2-40B4-BE49-F238E27FC236}">
                <a16:creationId xmlns:a16="http://schemas.microsoft.com/office/drawing/2014/main" id="{9BFBBE02-2F1C-416C-C49F-870F16A6443D}"/>
              </a:ext>
            </a:extLst>
          </p:cNvPr>
          <p:cNvCxnSpPr>
            <a:cxnSpLocks/>
            <a:stCxn id="12" idx="4"/>
          </p:cNvCxnSpPr>
          <p:nvPr/>
        </p:nvCxnSpPr>
        <p:spPr>
          <a:xfrm>
            <a:off x="1483132" y="3266499"/>
            <a:ext cx="0" cy="59533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3E3C45D-38E8-C5AB-DAAB-E42D1F095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213" y="3704369"/>
            <a:ext cx="233753" cy="248980"/>
          </a:xfrm>
          <a:prstGeom prst="rect">
            <a:avLst/>
          </a:prstGeom>
        </p:spPr>
      </p:pic>
      <p:pic>
        <p:nvPicPr>
          <p:cNvPr id="18" name="Picture 17">
            <a:extLst>
              <a:ext uri="{FF2B5EF4-FFF2-40B4-BE49-F238E27FC236}">
                <a16:creationId xmlns:a16="http://schemas.microsoft.com/office/drawing/2014/main" id="{038EB9E5-E67E-8B28-F4C7-56FDA4A3A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70" y="2463567"/>
            <a:ext cx="233753" cy="248980"/>
          </a:xfrm>
          <a:prstGeom prst="rect">
            <a:avLst/>
          </a:prstGeom>
        </p:spPr>
      </p:pic>
      <p:sp>
        <p:nvSpPr>
          <p:cNvPr id="19" name="TextBox 18">
            <a:extLst>
              <a:ext uri="{FF2B5EF4-FFF2-40B4-BE49-F238E27FC236}">
                <a16:creationId xmlns:a16="http://schemas.microsoft.com/office/drawing/2014/main" id="{4B47FAF4-F7EC-0DE8-C3A9-FB7255358C40}"/>
              </a:ext>
            </a:extLst>
          </p:cNvPr>
          <p:cNvSpPr txBox="1"/>
          <p:nvPr/>
        </p:nvSpPr>
        <p:spPr>
          <a:xfrm>
            <a:off x="878707" y="1725635"/>
            <a:ext cx="1371116"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2007-2011</a:t>
            </a:r>
            <a:endParaRPr lang="en-BE" sz="1200" dirty="0"/>
          </a:p>
        </p:txBody>
      </p:sp>
      <p:sp>
        <p:nvSpPr>
          <p:cNvPr id="20" name="Rechthoek 25">
            <a:extLst>
              <a:ext uri="{FF2B5EF4-FFF2-40B4-BE49-F238E27FC236}">
                <a16:creationId xmlns:a16="http://schemas.microsoft.com/office/drawing/2014/main" id="{0AEFEFA6-F182-2AEC-474A-F07746A0A6C1}"/>
              </a:ext>
            </a:extLst>
          </p:cNvPr>
          <p:cNvSpPr>
            <a:spLocks/>
          </p:cNvSpPr>
          <p:nvPr/>
        </p:nvSpPr>
        <p:spPr>
          <a:xfrm>
            <a:off x="3782122" y="4970936"/>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Opco BV</a:t>
            </a:r>
          </a:p>
        </p:txBody>
      </p:sp>
      <p:pic>
        <p:nvPicPr>
          <p:cNvPr id="21" name="Picture 20">
            <a:extLst>
              <a:ext uri="{FF2B5EF4-FFF2-40B4-BE49-F238E27FC236}">
                <a16:creationId xmlns:a16="http://schemas.microsoft.com/office/drawing/2014/main" id="{F60A40AA-8313-F220-ABEE-04B6DF13D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915" y="4848215"/>
            <a:ext cx="233753" cy="248980"/>
          </a:xfrm>
          <a:prstGeom prst="rect">
            <a:avLst/>
          </a:prstGeom>
        </p:spPr>
      </p:pic>
      <p:sp>
        <p:nvSpPr>
          <p:cNvPr id="22" name="Rechthoek 25">
            <a:extLst>
              <a:ext uri="{FF2B5EF4-FFF2-40B4-BE49-F238E27FC236}">
                <a16:creationId xmlns:a16="http://schemas.microsoft.com/office/drawing/2014/main" id="{808F4988-B8E8-3CED-C8B2-B59C470105D7}"/>
              </a:ext>
            </a:extLst>
          </p:cNvPr>
          <p:cNvSpPr>
            <a:spLocks/>
          </p:cNvSpPr>
          <p:nvPr/>
        </p:nvSpPr>
        <p:spPr>
          <a:xfrm>
            <a:off x="3782122" y="3813447"/>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a:t>
            </a:r>
          </a:p>
        </p:txBody>
      </p:sp>
      <p:cxnSp>
        <p:nvCxnSpPr>
          <p:cNvPr id="23" name="Straight Connector 22">
            <a:extLst>
              <a:ext uri="{FF2B5EF4-FFF2-40B4-BE49-F238E27FC236}">
                <a16:creationId xmlns:a16="http://schemas.microsoft.com/office/drawing/2014/main" id="{733391CE-E8A3-E97D-CE2D-DBAF4245AF51}"/>
              </a:ext>
            </a:extLst>
          </p:cNvPr>
          <p:cNvCxnSpPr>
            <a:cxnSpLocks/>
            <a:stCxn id="22" idx="2"/>
            <a:endCxn id="20" idx="0"/>
          </p:cNvCxnSpPr>
          <p:nvPr/>
        </p:nvCxnSpPr>
        <p:spPr>
          <a:xfrm>
            <a:off x="4471957" y="4408781"/>
            <a:ext cx="0" cy="56215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2E93720-3B97-2C7D-26EB-387FC96BD026}"/>
              </a:ext>
            </a:extLst>
          </p:cNvPr>
          <p:cNvSpPr/>
          <p:nvPr/>
        </p:nvSpPr>
        <p:spPr>
          <a:xfrm>
            <a:off x="3907551" y="2485003"/>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Y</a:t>
            </a:r>
            <a:endParaRPr lang="en-NL" sz="1400" b="1" dirty="0">
              <a:solidFill>
                <a:schemeClr val="bg1"/>
              </a:solidFill>
            </a:endParaRPr>
          </a:p>
        </p:txBody>
      </p:sp>
      <p:cxnSp>
        <p:nvCxnSpPr>
          <p:cNvPr id="25" name="Straight Connector 24">
            <a:extLst>
              <a:ext uri="{FF2B5EF4-FFF2-40B4-BE49-F238E27FC236}">
                <a16:creationId xmlns:a16="http://schemas.microsoft.com/office/drawing/2014/main" id="{1142C0CC-2872-2399-0019-015FDD41BBEF}"/>
              </a:ext>
            </a:extLst>
          </p:cNvPr>
          <p:cNvCxnSpPr>
            <a:cxnSpLocks/>
            <a:stCxn id="24" idx="4"/>
          </p:cNvCxnSpPr>
          <p:nvPr/>
        </p:nvCxnSpPr>
        <p:spPr>
          <a:xfrm>
            <a:off x="4455833" y="3266499"/>
            <a:ext cx="0" cy="59533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8EA833F6-7B55-D97F-61A8-8D74088A3C7C}"/>
              </a:ext>
            </a:extLst>
          </p:cNvPr>
          <p:cNvCxnSpPr/>
          <p:nvPr/>
        </p:nvCxnSpPr>
        <p:spPr>
          <a:xfrm flipV="1">
            <a:off x="5178964" y="4139199"/>
            <a:ext cx="16433" cy="1227576"/>
          </a:xfrm>
          <a:prstGeom prst="curved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AE82AF6-0201-27CE-3023-F69877B62CC1}"/>
              </a:ext>
            </a:extLst>
          </p:cNvPr>
          <p:cNvSpPr txBox="1"/>
          <p:nvPr/>
        </p:nvSpPr>
        <p:spPr>
          <a:xfrm>
            <a:off x="5639947" y="4408781"/>
            <a:ext cx="1114876" cy="307777"/>
          </a:xfrm>
          <a:prstGeom prst="rect">
            <a:avLst/>
          </a:prstGeom>
          <a:noFill/>
        </p:spPr>
        <p:txBody>
          <a:bodyPr wrap="square" rtlCol="0">
            <a:spAutoFit/>
          </a:bodyPr>
          <a:lstStyle/>
          <a:p>
            <a:r>
              <a:rPr lang="nl-BE" sz="1400" dirty="0">
                <a:solidFill>
                  <a:schemeClr val="bg1"/>
                </a:solidFill>
              </a:rPr>
              <a:t>Dividend</a:t>
            </a:r>
            <a:endParaRPr lang="en-BE" sz="1400" dirty="0">
              <a:solidFill>
                <a:schemeClr val="bg1"/>
              </a:solidFill>
            </a:endParaRPr>
          </a:p>
        </p:txBody>
      </p:sp>
      <p:sp>
        <p:nvSpPr>
          <p:cNvPr id="30" name="TextBox 29">
            <a:extLst>
              <a:ext uri="{FF2B5EF4-FFF2-40B4-BE49-F238E27FC236}">
                <a16:creationId xmlns:a16="http://schemas.microsoft.com/office/drawing/2014/main" id="{15CF72A9-895C-82D2-5F1A-6E8FA2320484}"/>
              </a:ext>
            </a:extLst>
          </p:cNvPr>
          <p:cNvSpPr txBox="1"/>
          <p:nvPr/>
        </p:nvSpPr>
        <p:spPr>
          <a:xfrm>
            <a:off x="3851408" y="1725635"/>
            <a:ext cx="1371116"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nl-NL" sz="1200" dirty="0"/>
              <a:t>2011-2016</a:t>
            </a:r>
            <a:endParaRPr lang="en-BE" sz="1200" dirty="0"/>
          </a:p>
        </p:txBody>
      </p:sp>
      <p:pic>
        <p:nvPicPr>
          <p:cNvPr id="33" name="Picture 32">
            <a:extLst>
              <a:ext uri="{FF2B5EF4-FFF2-40B4-BE49-F238E27FC236}">
                <a16:creationId xmlns:a16="http://schemas.microsoft.com/office/drawing/2014/main" id="{FF6BCAE2-3C06-11ED-3010-ED5DA6F4BE42}"/>
              </a:ext>
            </a:extLst>
          </p:cNvPr>
          <p:cNvPicPr>
            <a:picLocks noChangeAspect="1"/>
          </p:cNvPicPr>
          <p:nvPr/>
        </p:nvPicPr>
        <p:blipFill>
          <a:blip r:embed="rId3"/>
          <a:stretch>
            <a:fillRect/>
          </a:stretch>
        </p:blipFill>
        <p:spPr>
          <a:xfrm>
            <a:off x="4691997" y="2443380"/>
            <a:ext cx="312117" cy="204531"/>
          </a:xfrm>
          <a:prstGeom prst="rect">
            <a:avLst/>
          </a:prstGeom>
        </p:spPr>
      </p:pic>
      <p:pic>
        <p:nvPicPr>
          <p:cNvPr id="36" name="Picture 35">
            <a:extLst>
              <a:ext uri="{FF2B5EF4-FFF2-40B4-BE49-F238E27FC236}">
                <a16:creationId xmlns:a16="http://schemas.microsoft.com/office/drawing/2014/main" id="{EE6F4EFE-7BB6-A0BB-1C4B-DECF15C71B6F}"/>
              </a:ext>
            </a:extLst>
          </p:cNvPr>
          <p:cNvPicPr>
            <a:picLocks noChangeAspect="1"/>
          </p:cNvPicPr>
          <p:nvPr/>
        </p:nvPicPr>
        <p:blipFill>
          <a:blip r:embed="rId3"/>
          <a:stretch>
            <a:fillRect/>
          </a:stretch>
        </p:blipFill>
        <p:spPr>
          <a:xfrm>
            <a:off x="4973486" y="3748818"/>
            <a:ext cx="312117" cy="204531"/>
          </a:xfrm>
          <a:prstGeom prst="rect">
            <a:avLst/>
          </a:prstGeom>
        </p:spPr>
      </p:pic>
      <p:sp>
        <p:nvSpPr>
          <p:cNvPr id="3" name="TextBox 2">
            <a:extLst>
              <a:ext uri="{FF2B5EF4-FFF2-40B4-BE49-F238E27FC236}">
                <a16:creationId xmlns:a16="http://schemas.microsoft.com/office/drawing/2014/main" id="{D82490DB-84C6-206E-2D69-29E94F60530E}"/>
              </a:ext>
            </a:extLst>
          </p:cNvPr>
          <p:cNvSpPr txBox="1"/>
          <p:nvPr/>
        </p:nvSpPr>
        <p:spPr>
          <a:xfrm>
            <a:off x="6621824" y="1659285"/>
            <a:ext cx="4967463" cy="3770263"/>
          </a:xfrm>
          <a:prstGeom prst="rect">
            <a:avLst/>
          </a:prstGeom>
          <a:noFill/>
        </p:spPr>
        <p:txBody>
          <a:bodyPr wrap="square" rtlCol="0">
            <a:spAutoFit/>
          </a:bodyPr>
          <a:lstStyle/>
          <a:p>
            <a:pPr>
              <a:spcAft>
                <a:spcPts val="600"/>
              </a:spcAft>
            </a:pPr>
            <a:r>
              <a:rPr lang="en-GB" b="1" dirty="0">
                <a:solidFill>
                  <a:schemeClr val="accent4"/>
                </a:solidFill>
                <a:latin typeface="Arial" panose="020B0604020202020204" pitchFamily="34" charset="0"/>
              </a:rPr>
              <a:t>Decision Court</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The Hague Court of Appeal holds that the anti-abuse provision for substantial shareholdings in the Dutch Corporate Income Tax Act 1969 is not applicable. </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Relevant elements (</a:t>
            </a:r>
            <a:r>
              <a:rPr lang="en-GB" sz="1600" dirty="0" err="1">
                <a:solidFill>
                  <a:schemeClr val="bg1"/>
                </a:solidFill>
                <a:latin typeface="Arial" panose="020B0604020202020204" pitchFamily="34" charset="0"/>
                <a:cs typeface="Arial" panose="020B0604020202020204" pitchFamily="34" charset="0"/>
              </a:rPr>
              <a:t>a.o.</a:t>
            </a:r>
            <a:r>
              <a:rPr lang="en-GB" sz="1600" dirty="0">
                <a:solidFill>
                  <a:schemeClr val="bg1"/>
                </a:solidFill>
                <a:latin typeface="Arial" panose="020B0604020202020204" pitchFamily="34" charset="0"/>
                <a:cs typeface="Arial" panose="020B0604020202020204" pitchFamily="34" charset="0"/>
              </a:rPr>
              <a:t>)</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Migration to Curaçao not for tax reasons</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BRK to BRNC in essence leads to the advantage</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Opinion of Advocate General is in accordance with judgment of the </a:t>
            </a:r>
            <a:r>
              <a:rPr lang="en-GB" sz="1600" dirty="0" err="1">
                <a:solidFill>
                  <a:schemeClr val="bg1"/>
                </a:solidFill>
                <a:latin typeface="Arial" panose="020B0604020202020204" pitchFamily="34" charset="0"/>
                <a:cs typeface="Arial" panose="020B0604020202020204" pitchFamily="34" charset="0"/>
              </a:rPr>
              <a:t>The</a:t>
            </a:r>
            <a:r>
              <a:rPr lang="en-GB" sz="1600" dirty="0">
                <a:solidFill>
                  <a:schemeClr val="bg1"/>
                </a:solidFill>
                <a:latin typeface="Arial" panose="020B0604020202020204" pitchFamily="34" charset="0"/>
                <a:cs typeface="Arial" panose="020B0604020202020204" pitchFamily="34" charset="0"/>
              </a:rPr>
              <a:t> Hague Court of Appeal. </a:t>
            </a:r>
          </a:p>
          <a:p>
            <a:pPr marL="285750" indent="-285750">
              <a:spcBef>
                <a:spcPts val="400"/>
              </a:spcBef>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To be assessed by the Dutch Supreme Court. </a:t>
            </a:r>
          </a:p>
          <a:p>
            <a:endParaRPr lang="en-NL" sz="1400" dirty="0"/>
          </a:p>
        </p:txBody>
      </p:sp>
    </p:spTree>
    <p:extLst>
      <p:ext uri="{BB962C8B-B14F-4D97-AF65-F5344CB8AC3E}">
        <p14:creationId xmlns:p14="http://schemas.microsoft.com/office/powerpoint/2010/main" val="482344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96523-66B0-0ED5-3B62-5929CBB4466E}"/>
              </a:ext>
            </a:extLst>
          </p:cNvPr>
          <p:cNvSpPr>
            <a:spLocks noGrp="1"/>
          </p:cNvSpPr>
          <p:nvPr>
            <p:ph type="title"/>
          </p:nvPr>
        </p:nvSpPr>
        <p:spPr/>
        <p:txBody>
          <a:bodyPr anchor="t">
            <a:normAutofit/>
          </a:bodyPr>
          <a:lstStyle/>
          <a:p>
            <a:r>
              <a:rPr lang="en-US" sz="3730" dirty="0">
                <a:latin typeface="+mn-lt"/>
              </a:rPr>
              <a:t>The Hague Court November 2023 </a:t>
            </a:r>
            <a:endParaRPr lang="en-NL" sz="3730" dirty="0">
              <a:latin typeface="+mn-lt"/>
            </a:endParaRPr>
          </a:p>
        </p:txBody>
      </p:sp>
      <p:sp>
        <p:nvSpPr>
          <p:cNvPr id="6" name="TextBox 5">
            <a:extLst>
              <a:ext uri="{FF2B5EF4-FFF2-40B4-BE49-F238E27FC236}">
                <a16:creationId xmlns:a16="http://schemas.microsoft.com/office/drawing/2014/main" id="{DBFA3699-427E-65AC-6CD4-0ED2BCA0BF96}"/>
              </a:ext>
            </a:extLst>
          </p:cNvPr>
          <p:cNvSpPr txBox="1"/>
          <p:nvPr/>
        </p:nvSpPr>
        <p:spPr>
          <a:xfrm>
            <a:off x="735530" y="1721699"/>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Simplified structure chart</a:t>
            </a:r>
            <a:r>
              <a:rPr lang="nl-NL" sz="1200" dirty="0"/>
              <a:t> 2000-2013</a:t>
            </a:r>
            <a:r>
              <a:rPr lang="en-BE" sz="1200" dirty="0"/>
              <a:t> </a:t>
            </a:r>
          </a:p>
        </p:txBody>
      </p:sp>
      <p:grpSp>
        <p:nvGrpSpPr>
          <p:cNvPr id="8" name="Group 7">
            <a:extLst>
              <a:ext uri="{FF2B5EF4-FFF2-40B4-BE49-F238E27FC236}">
                <a16:creationId xmlns:a16="http://schemas.microsoft.com/office/drawing/2014/main" id="{721F4837-A9DB-6F8F-7D83-1E0CEB5B8CCF}"/>
              </a:ext>
            </a:extLst>
          </p:cNvPr>
          <p:cNvGrpSpPr/>
          <p:nvPr/>
        </p:nvGrpSpPr>
        <p:grpSpPr>
          <a:xfrm>
            <a:off x="1060818" y="2837957"/>
            <a:ext cx="2415752" cy="2284759"/>
            <a:chOff x="433674" y="1870524"/>
            <a:chExt cx="2415752" cy="2284759"/>
          </a:xfrm>
        </p:grpSpPr>
        <p:grpSp>
          <p:nvGrpSpPr>
            <p:cNvPr id="23" name="Group 31">
              <a:extLst>
                <a:ext uri="{FF2B5EF4-FFF2-40B4-BE49-F238E27FC236}">
                  <a16:creationId xmlns:a16="http://schemas.microsoft.com/office/drawing/2014/main" id="{8D94DF47-B666-75B0-6C1E-9FC758CE25BF}"/>
                </a:ext>
              </a:extLst>
            </p:cNvPr>
            <p:cNvGrpSpPr/>
            <p:nvPr/>
          </p:nvGrpSpPr>
          <p:grpSpPr>
            <a:xfrm>
              <a:off x="1042864" y="2629686"/>
              <a:ext cx="1010817" cy="1525597"/>
              <a:chOff x="3254440" y="1867126"/>
              <a:chExt cx="1010817" cy="1525597"/>
            </a:xfrm>
          </p:grpSpPr>
          <p:sp>
            <p:nvSpPr>
              <p:cNvPr id="24" name="Rectangle 35">
                <a:extLst>
                  <a:ext uri="{FF2B5EF4-FFF2-40B4-BE49-F238E27FC236}">
                    <a16:creationId xmlns:a16="http://schemas.microsoft.com/office/drawing/2014/main" id="{2075ADB0-231D-1925-FDCC-3BDDBA9A06B3}"/>
                  </a:ext>
                </a:extLst>
              </p:cNvPr>
              <p:cNvSpPr/>
              <p:nvPr/>
            </p:nvSpPr>
            <p:spPr>
              <a:xfrm>
                <a:off x="3256483" y="2836304"/>
                <a:ext cx="1008774" cy="556419"/>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Various Opco’s</a:t>
                </a:r>
              </a:p>
            </p:txBody>
          </p:sp>
          <p:sp>
            <p:nvSpPr>
              <p:cNvPr id="35" name="Rectangle 34">
                <a:extLst>
                  <a:ext uri="{FF2B5EF4-FFF2-40B4-BE49-F238E27FC236}">
                    <a16:creationId xmlns:a16="http://schemas.microsoft.com/office/drawing/2014/main" id="{487FC0E4-10AA-9F2E-B887-7D7477871EFC}"/>
                  </a:ext>
                </a:extLst>
              </p:cNvPr>
              <p:cNvSpPr/>
              <p:nvPr/>
            </p:nvSpPr>
            <p:spPr>
              <a:xfrm>
                <a:off x="3254440" y="1867126"/>
                <a:ext cx="981042" cy="594091"/>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Ltd </a:t>
                </a:r>
              </a:p>
            </p:txBody>
          </p:sp>
        </p:grpSp>
        <p:sp>
          <p:nvSpPr>
            <p:cNvPr id="16" name="Rectangle 35">
              <a:extLst>
                <a:ext uri="{FF2B5EF4-FFF2-40B4-BE49-F238E27FC236}">
                  <a16:creationId xmlns:a16="http://schemas.microsoft.com/office/drawing/2014/main" id="{9ED24447-EFAF-3FDA-700A-BA414F99A774}"/>
                </a:ext>
              </a:extLst>
            </p:cNvPr>
            <p:cNvSpPr/>
            <p:nvPr/>
          </p:nvSpPr>
          <p:spPr>
            <a:xfrm>
              <a:off x="2118874" y="1870524"/>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Y2</a:t>
              </a:r>
            </a:p>
          </p:txBody>
        </p:sp>
        <p:cxnSp>
          <p:nvCxnSpPr>
            <p:cNvPr id="18" name="Connector: Elbow 17">
              <a:extLst>
                <a:ext uri="{FF2B5EF4-FFF2-40B4-BE49-F238E27FC236}">
                  <a16:creationId xmlns:a16="http://schemas.microsoft.com/office/drawing/2014/main" id="{1191EE39-BFA4-50FF-6D5A-98F4931B243D}"/>
                </a:ext>
              </a:extLst>
            </p:cNvPr>
            <p:cNvCxnSpPr>
              <a:endCxn id="16" idx="2"/>
            </p:cNvCxnSpPr>
            <p:nvPr/>
          </p:nvCxnSpPr>
          <p:spPr>
            <a:xfrm flipV="1">
              <a:off x="1557316" y="2310881"/>
              <a:ext cx="926834" cy="190345"/>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A054B3F-E5E7-23F1-6618-CB02F9A8EDAC}"/>
                </a:ext>
              </a:extLst>
            </p:cNvPr>
            <p:cNvCxnSpPr>
              <a:cxnSpLocks/>
            </p:cNvCxnSpPr>
            <p:nvPr/>
          </p:nvCxnSpPr>
          <p:spPr>
            <a:xfrm rot="10800000">
              <a:off x="433674" y="2305593"/>
              <a:ext cx="1103465" cy="195489"/>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2EC23463-A2FF-E40B-4AAC-D0E9F2FF4AF5}"/>
              </a:ext>
            </a:extLst>
          </p:cNvPr>
          <p:cNvCxnSpPr>
            <a:cxnSpLocks/>
          </p:cNvCxnSpPr>
          <p:nvPr/>
        </p:nvCxnSpPr>
        <p:spPr>
          <a:xfrm>
            <a:off x="2158697" y="3459121"/>
            <a:ext cx="1832" cy="1379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Rectangle 35">
            <a:extLst>
              <a:ext uri="{FF2B5EF4-FFF2-40B4-BE49-F238E27FC236}">
                <a16:creationId xmlns:a16="http://schemas.microsoft.com/office/drawing/2014/main" id="{32B5C545-F356-3292-B773-8FF4CA09CA29}"/>
              </a:ext>
            </a:extLst>
          </p:cNvPr>
          <p:cNvSpPr/>
          <p:nvPr/>
        </p:nvSpPr>
        <p:spPr>
          <a:xfrm>
            <a:off x="728129" y="2832666"/>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Y1</a:t>
            </a:r>
          </a:p>
        </p:txBody>
      </p:sp>
      <p:cxnSp>
        <p:nvCxnSpPr>
          <p:cNvPr id="42" name="Rechte verbindingslijn 119">
            <a:extLst>
              <a:ext uri="{FF2B5EF4-FFF2-40B4-BE49-F238E27FC236}">
                <a16:creationId xmlns:a16="http://schemas.microsoft.com/office/drawing/2014/main" id="{61227AD5-761B-5723-B4F5-4F60FC57F211}"/>
              </a:ext>
            </a:extLst>
          </p:cNvPr>
          <p:cNvCxnSpPr>
            <a:cxnSpLocks/>
          </p:cNvCxnSpPr>
          <p:nvPr/>
        </p:nvCxnSpPr>
        <p:spPr>
          <a:xfrm flipH="1">
            <a:off x="2163608" y="4203996"/>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ED4952-C62C-701F-D9E5-D7A236DD797B}"/>
              </a:ext>
            </a:extLst>
          </p:cNvPr>
          <p:cNvCxnSpPr>
            <a:cxnSpLocks/>
          </p:cNvCxnSpPr>
          <p:nvPr/>
        </p:nvCxnSpPr>
        <p:spPr>
          <a:xfrm flipH="1">
            <a:off x="1097313" y="2538939"/>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6B234E5-4AF4-1F49-D89F-294E73B8CE25}"/>
              </a:ext>
            </a:extLst>
          </p:cNvPr>
          <p:cNvSpPr/>
          <p:nvPr/>
        </p:nvSpPr>
        <p:spPr>
          <a:xfrm>
            <a:off x="775583" y="2136467"/>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cxnSp>
        <p:nvCxnSpPr>
          <p:cNvPr id="45" name="Straight Connector 44">
            <a:extLst>
              <a:ext uri="{FF2B5EF4-FFF2-40B4-BE49-F238E27FC236}">
                <a16:creationId xmlns:a16="http://schemas.microsoft.com/office/drawing/2014/main" id="{72DC2FB1-A5B5-E97C-A81B-773B66FC7153}"/>
              </a:ext>
            </a:extLst>
          </p:cNvPr>
          <p:cNvCxnSpPr>
            <a:cxnSpLocks/>
          </p:cNvCxnSpPr>
          <p:nvPr/>
        </p:nvCxnSpPr>
        <p:spPr>
          <a:xfrm flipH="1">
            <a:off x="3108072" y="2542604"/>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15D82A9-6222-BCEE-9F6E-060058A434CB}"/>
              </a:ext>
            </a:extLst>
          </p:cNvPr>
          <p:cNvSpPr/>
          <p:nvPr/>
        </p:nvSpPr>
        <p:spPr>
          <a:xfrm>
            <a:off x="2786342" y="2140132"/>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sp>
        <p:nvSpPr>
          <p:cNvPr id="47" name="TextBox 46">
            <a:extLst>
              <a:ext uri="{FF2B5EF4-FFF2-40B4-BE49-F238E27FC236}">
                <a16:creationId xmlns:a16="http://schemas.microsoft.com/office/drawing/2014/main" id="{DC662397-F214-A112-7422-40641C303DC5}"/>
              </a:ext>
            </a:extLst>
          </p:cNvPr>
          <p:cNvSpPr txBox="1"/>
          <p:nvPr/>
        </p:nvSpPr>
        <p:spPr>
          <a:xfrm>
            <a:off x="4028046" y="1737960"/>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Simplified structure chart</a:t>
            </a:r>
            <a:r>
              <a:rPr lang="nl-NL" sz="1200" dirty="0"/>
              <a:t> &gt;2013</a:t>
            </a:r>
            <a:endParaRPr lang="en-BE" sz="1200" dirty="0"/>
          </a:p>
        </p:txBody>
      </p:sp>
      <p:grpSp>
        <p:nvGrpSpPr>
          <p:cNvPr id="48" name="Group 47">
            <a:extLst>
              <a:ext uri="{FF2B5EF4-FFF2-40B4-BE49-F238E27FC236}">
                <a16:creationId xmlns:a16="http://schemas.microsoft.com/office/drawing/2014/main" id="{03C395B2-AC63-4987-BBD1-CA7722458ABE}"/>
              </a:ext>
            </a:extLst>
          </p:cNvPr>
          <p:cNvGrpSpPr/>
          <p:nvPr/>
        </p:nvGrpSpPr>
        <p:grpSpPr>
          <a:xfrm>
            <a:off x="4353334" y="2854218"/>
            <a:ext cx="2415752" cy="3218820"/>
            <a:chOff x="433674" y="1870524"/>
            <a:chExt cx="2415752" cy="3218820"/>
          </a:xfrm>
        </p:grpSpPr>
        <p:grpSp>
          <p:nvGrpSpPr>
            <p:cNvPr id="49" name="Group 31">
              <a:extLst>
                <a:ext uri="{FF2B5EF4-FFF2-40B4-BE49-F238E27FC236}">
                  <a16:creationId xmlns:a16="http://schemas.microsoft.com/office/drawing/2014/main" id="{5EDE4AB3-F7E1-B379-3995-669B6F2FA958}"/>
                </a:ext>
              </a:extLst>
            </p:cNvPr>
            <p:cNvGrpSpPr/>
            <p:nvPr/>
          </p:nvGrpSpPr>
          <p:grpSpPr>
            <a:xfrm>
              <a:off x="1042865" y="2629685"/>
              <a:ext cx="1022248" cy="2459659"/>
              <a:chOff x="3254441" y="1867125"/>
              <a:chExt cx="1022248" cy="2459659"/>
            </a:xfrm>
          </p:grpSpPr>
          <p:sp>
            <p:nvSpPr>
              <p:cNvPr id="53" name="Rectangle 35">
                <a:extLst>
                  <a:ext uri="{FF2B5EF4-FFF2-40B4-BE49-F238E27FC236}">
                    <a16:creationId xmlns:a16="http://schemas.microsoft.com/office/drawing/2014/main" id="{9929692C-8598-138B-2065-30809BFB9F72}"/>
                  </a:ext>
                </a:extLst>
              </p:cNvPr>
              <p:cNvSpPr/>
              <p:nvPr/>
            </p:nvSpPr>
            <p:spPr>
              <a:xfrm>
                <a:off x="3256483" y="2836304"/>
                <a:ext cx="1008774" cy="556419"/>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Z BV</a:t>
                </a:r>
              </a:p>
            </p:txBody>
          </p:sp>
          <p:grpSp>
            <p:nvGrpSpPr>
              <p:cNvPr id="54" name="Groep 111">
                <a:extLst>
                  <a:ext uri="{FF2B5EF4-FFF2-40B4-BE49-F238E27FC236}">
                    <a16:creationId xmlns:a16="http://schemas.microsoft.com/office/drawing/2014/main" id="{873FD23B-F9D6-3AF2-D95B-107270AF3EE2}"/>
                  </a:ext>
                </a:extLst>
              </p:cNvPr>
              <p:cNvGrpSpPr/>
              <p:nvPr/>
            </p:nvGrpSpPr>
            <p:grpSpPr>
              <a:xfrm>
                <a:off x="3254441" y="1867125"/>
                <a:ext cx="1022248" cy="2459659"/>
                <a:chOff x="2277634" y="3384181"/>
                <a:chExt cx="813442" cy="1760961"/>
              </a:xfrm>
            </p:grpSpPr>
            <p:grpSp>
              <p:nvGrpSpPr>
                <p:cNvPr id="55" name="Group 33">
                  <a:extLst>
                    <a:ext uri="{FF2B5EF4-FFF2-40B4-BE49-F238E27FC236}">
                      <a16:creationId xmlns:a16="http://schemas.microsoft.com/office/drawing/2014/main" id="{A7A0E17B-08E6-BABA-5A6B-533683698EF7}"/>
                    </a:ext>
                  </a:extLst>
                </p:cNvPr>
                <p:cNvGrpSpPr/>
                <p:nvPr/>
              </p:nvGrpSpPr>
              <p:grpSpPr>
                <a:xfrm>
                  <a:off x="2277634" y="3384181"/>
                  <a:ext cx="813442" cy="1760961"/>
                  <a:chOff x="2200877" y="3046138"/>
                  <a:chExt cx="770127" cy="1566260"/>
                </a:xfrm>
              </p:grpSpPr>
              <p:sp>
                <p:nvSpPr>
                  <p:cNvPr id="57" name="Rectangle 56">
                    <a:extLst>
                      <a:ext uri="{FF2B5EF4-FFF2-40B4-BE49-F238E27FC236}">
                        <a16:creationId xmlns:a16="http://schemas.microsoft.com/office/drawing/2014/main" id="{CAB0553E-D81F-B9DB-AD57-DBDD623289BA}"/>
                      </a:ext>
                    </a:extLst>
                  </p:cNvPr>
                  <p:cNvSpPr/>
                  <p:nvPr/>
                </p:nvSpPr>
                <p:spPr>
                  <a:xfrm>
                    <a:off x="2211028" y="4258081"/>
                    <a:ext cx="759976" cy="354317"/>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Various Opco’s  </a:t>
                    </a:r>
                  </a:p>
                </p:txBody>
              </p:sp>
              <p:sp>
                <p:nvSpPr>
                  <p:cNvPr id="58" name="Rectangle 57">
                    <a:extLst>
                      <a:ext uri="{FF2B5EF4-FFF2-40B4-BE49-F238E27FC236}">
                        <a16:creationId xmlns:a16="http://schemas.microsoft.com/office/drawing/2014/main" id="{5EBF4A81-1647-44A0-8A8A-8D1BEC74CA53}"/>
                      </a:ext>
                    </a:extLst>
                  </p:cNvPr>
                  <p:cNvSpPr/>
                  <p:nvPr/>
                </p:nvSpPr>
                <p:spPr>
                  <a:xfrm>
                    <a:off x="2200877" y="3046138"/>
                    <a:ext cx="739084" cy="378305"/>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Ltd </a:t>
                    </a:r>
                  </a:p>
                </p:txBody>
              </p:sp>
            </p:grpSp>
            <p:cxnSp>
              <p:nvCxnSpPr>
                <p:cNvPr id="56" name="Rechte verbindingslijn 119">
                  <a:extLst>
                    <a:ext uri="{FF2B5EF4-FFF2-40B4-BE49-F238E27FC236}">
                      <a16:creationId xmlns:a16="http://schemas.microsoft.com/office/drawing/2014/main" id="{56EF96F4-175D-B7EF-5E17-B1AD46BE13D1}"/>
                    </a:ext>
                  </a:extLst>
                </p:cNvPr>
                <p:cNvCxnSpPr/>
                <p:nvPr/>
              </p:nvCxnSpPr>
              <p:spPr>
                <a:xfrm flipH="1">
                  <a:off x="2673185" y="4476417"/>
                  <a:ext cx="2" cy="27035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sp>
          <p:nvSpPr>
            <p:cNvPr id="50" name="Rectangle 35">
              <a:extLst>
                <a:ext uri="{FF2B5EF4-FFF2-40B4-BE49-F238E27FC236}">
                  <a16:creationId xmlns:a16="http://schemas.microsoft.com/office/drawing/2014/main" id="{D6AB64CC-8640-B9B1-5A06-CD7FEC02A1AF}"/>
                </a:ext>
              </a:extLst>
            </p:cNvPr>
            <p:cNvSpPr/>
            <p:nvPr/>
          </p:nvSpPr>
          <p:spPr>
            <a:xfrm>
              <a:off x="2118874" y="1870524"/>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Y2</a:t>
              </a:r>
            </a:p>
          </p:txBody>
        </p:sp>
        <p:cxnSp>
          <p:nvCxnSpPr>
            <p:cNvPr id="51" name="Connector: Elbow 50">
              <a:extLst>
                <a:ext uri="{FF2B5EF4-FFF2-40B4-BE49-F238E27FC236}">
                  <a16:creationId xmlns:a16="http://schemas.microsoft.com/office/drawing/2014/main" id="{12FEC736-6BF6-F901-2FA2-2D64CDD826B3}"/>
                </a:ext>
              </a:extLst>
            </p:cNvPr>
            <p:cNvCxnSpPr>
              <a:endCxn id="50" idx="2"/>
            </p:cNvCxnSpPr>
            <p:nvPr/>
          </p:nvCxnSpPr>
          <p:spPr>
            <a:xfrm flipV="1">
              <a:off x="1557316" y="2310881"/>
              <a:ext cx="926834" cy="190345"/>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0494171E-9B1E-2482-C2A8-17C352F957D9}"/>
                </a:ext>
              </a:extLst>
            </p:cNvPr>
            <p:cNvCxnSpPr>
              <a:cxnSpLocks/>
            </p:cNvCxnSpPr>
            <p:nvPr/>
          </p:nvCxnSpPr>
          <p:spPr>
            <a:xfrm rot="10800000">
              <a:off x="433674" y="2305593"/>
              <a:ext cx="1103465" cy="195489"/>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97FBC6D5-DC39-336D-04A9-AC622795EC9B}"/>
              </a:ext>
            </a:extLst>
          </p:cNvPr>
          <p:cNvCxnSpPr>
            <a:cxnSpLocks/>
          </p:cNvCxnSpPr>
          <p:nvPr/>
        </p:nvCxnSpPr>
        <p:spPr>
          <a:xfrm>
            <a:off x="5451213" y="3475382"/>
            <a:ext cx="1833" cy="13799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2A17718C-8DFE-01C2-43B6-6B7196DA3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516" y="4481049"/>
            <a:ext cx="233753" cy="248980"/>
          </a:xfrm>
          <a:prstGeom prst="rect">
            <a:avLst/>
          </a:prstGeom>
        </p:spPr>
      </p:pic>
      <p:sp>
        <p:nvSpPr>
          <p:cNvPr id="61" name="Rectangle 35">
            <a:extLst>
              <a:ext uri="{FF2B5EF4-FFF2-40B4-BE49-F238E27FC236}">
                <a16:creationId xmlns:a16="http://schemas.microsoft.com/office/drawing/2014/main" id="{6B4336B6-20E0-BBC7-99B0-8863D4FC2976}"/>
              </a:ext>
            </a:extLst>
          </p:cNvPr>
          <p:cNvSpPr/>
          <p:nvPr/>
        </p:nvSpPr>
        <p:spPr>
          <a:xfrm>
            <a:off x="4020645" y="2848927"/>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Y1</a:t>
            </a:r>
          </a:p>
        </p:txBody>
      </p:sp>
      <p:cxnSp>
        <p:nvCxnSpPr>
          <p:cNvPr id="62" name="Rechte verbindingslijn 119">
            <a:extLst>
              <a:ext uri="{FF2B5EF4-FFF2-40B4-BE49-F238E27FC236}">
                <a16:creationId xmlns:a16="http://schemas.microsoft.com/office/drawing/2014/main" id="{273293E7-C0CD-8FCC-128C-D605E98C30C2}"/>
              </a:ext>
            </a:extLst>
          </p:cNvPr>
          <p:cNvCxnSpPr>
            <a:cxnSpLocks/>
          </p:cNvCxnSpPr>
          <p:nvPr/>
        </p:nvCxnSpPr>
        <p:spPr>
          <a:xfrm flipH="1">
            <a:off x="5456124" y="4220257"/>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89880F2-7CAF-92DC-BDBC-CDBF1BB37AB2}"/>
              </a:ext>
            </a:extLst>
          </p:cNvPr>
          <p:cNvCxnSpPr>
            <a:cxnSpLocks/>
          </p:cNvCxnSpPr>
          <p:nvPr/>
        </p:nvCxnSpPr>
        <p:spPr>
          <a:xfrm flipH="1">
            <a:off x="4389829" y="2555200"/>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6A0451EB-8023-DA13-CFEE-EB7019765019}"/>
              </a:ext>
            </a:extLst>
          </p:cNvPr>
          <p:cNvSpPr/>
          <p:nvPr/>
        </p:nvSpPr>
        <p:spPr>
          <a:xfrm>
            <a:off x="4068099" y="2152728"/>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cxnSp>
        <p:nvCxnSpPr>
          <p:cNvPr id="65" name="Straight Connector 64">
            <a:extLst>
              <a:ext uri="{FF2B5EF4-FFF2-40B4-BE49-F238E27FC236}">
                <a16:creationId xmlns:a16="http://schemas.microsoft.com/office/drawing/2014/main" id="{0854F00E-8642-F20E-0461-A22EB4C98015}"/>
              </a:ext>
            </a:extLst>
          </p:cNvPr>
          <p:cNvCxnSpPr>
            <a:cxnSpLocks/>
          </p:cNvCxnSpPr>
          <p:nvPr/>
        </p:nvCxnSpPr>
        <p:spPr>
          <a:xfrm flipH="1">
            <a:off x="6400588" y="255886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C5ADBEA2-383E-DCBC-9F0B-377D4179F3F1}"/>
              </a:ext>
            </a:extLst>
          </p:cNvPr>
          <p:cNvSpPr/>
          <p:nvPr/>
        </p:nvSpPr>
        <p:spPr>
          <a:xfrm>
            <a:off x="6078858" y="2156393"/>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sp>
        <p:nvSpPr>
          <p:cNvPr id="73" name="TextBox 72">
            <a:extLst>
              <a:ext uri="{FF2B5EF4-FFF2-40B4-BE49-F238E27FC236}">
                <a16:creationId xmlns:a16="http://schemas.microsoft.com/office/drawing/2014/main" id="{A69D224A-06D6-1194-89B4-DB49A68DEBA6}"/>
              </a:ext>
            </a:extLst>
          </p:cNvPr>
          <p:cNvSpPr txBox="1"/>
          <p:nvPr/>
        </p:nvSpPr>
        <p:spPr>
          <a:xfrm>
            <a:off x="6305445" y="4254310"/>
            <a:ext cx="927282" cy="276999"/>
          </a:xfrm>
          <a:prstGeom prst="rect">
            <a:avLst/>
          </a:prstGeom>
          <a:noFill/>
        </p:spPr>
        <p:txBody>
          <a:bodyPr wrap="square" rtlCol="0">
            <a:spAutoFit/>
          </a:bodyPr>
          <a:lstStyle/>
          <a:p>
            <a:r>
              <a:rPr lang="nl-BE" sz="1200" dirty="0">
                <a:solidFill>
                  <a:schemeClr val="bg1"/>
                </a:solidFill>
              </a:rPr>
              <a:t>Dividend</a:t>
            </a:r>
            <a:endParaRPr lang="en-BE" sz="1200" dirty="0">
              <a:solidFill>
                <a:schemeClr val="bg1"/>
              </a:solidFill>
            </a:endParaRPr>
          </a:p>
        </p:txBody>
      </p:sp>
      <p:cxnSp>
        <p:nvCxnSpPr>
          <p:cNvPr id="78" name="Connector: Curved 77">
            <a:extLst>
              <a:ext uri="{FF2B5EF4-FFF2-40B4-BE49-F238E27FC236}">
                <a16:creationId xmlns:a16="http://schemas.microsoft.com/office/drawing/2014/main" id="{88B5F4E8-FCE7-17FC-85B6-DB7442A73F98}"/>
              </a:ext>
            </a:extLst>
          </p:cNvPr>
          <p:cNvCxnSpPr>
            <a:cxnSpLocks/>
          </p:cNvCxnSpPr>
          <p:nvPr/>
        </p:nvCxnSpPr>
        <p:spPr>
          <a:xfrm flipH="1" flipV="1">
            <a:off x="5952862" y="3933899"/>
            <a:ext cx="29774" cy="950343"/>
          </a:xfrm>
          <a:prstGeom prst="curvedConnector3">
            <a:avLst>
              <a:gd name="adj1" fmla="val -767784"/>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89BA3376-42B5-9780-3C75-4DD52D1427A4}"/>
              </a:ext>
            </a:extLst>
          </p:cNvPr>
          <p:cNvSpPr txBox="1"/>
          <p:nvPr/>
        </p:nvSpPr>
        <p:spPr>
          <a:xfrm>
            <a:off x="7310865" y="1642738"/>
            <a:ext cx="4567868" cy="1969770"/>
          </a:xfrm>
          <a:prstGeom prst="rect">
            <a:avLst/>
          </a:prstGeom>
          <a:noFill/>
        </p:spPr>
        <p:txBody>
          <a:bodyPr wrap="square" rtlCol="0">
            <a:spAutoFit/>
          </a:bodyPr>
          <a:lstStyle/>
          <a:p>
            <a:pPr>
              <a:spcAft>
                <a:spcPts val="600"/>
              </a:spcAft>
            </a:pPr>
            <a:r>
              <a:rPr kumimoji="0" lang="en-US" b="1" i="0"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Facts (simplified)</a:t>
            </a:r>
            <a:endParaRPr lang="en-GB" b="1" dirty="0">
              <a:solidFill>
                <a:schemeClr val="bg1"/>
              </a:solidFill>
              <a:latin typeface="Arial" panose="020B0604020202020204" pitchFamily="34" charset="0"/>
              <a:cs typeface="Arial" panose="020B0604020202020204" pitchFamily="34" charset="0"/>
            </a:endParaRPr>
          </a:p>
          <a:p>
            <a:pPr marL="285750" indent="-285750">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X Ltd receives dividends from Z BV.</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The underlying funds from which the dividends were paid originate from activities that took place before Z BV (or any other Dutch entity) was established.</a:t>
            </a:r>
          </a:p>
          <a:p>
            <a:endParaRPr lang="en-NL" sz="1400" dirty="0"/>
          </a:p>
        </p:txBody>
      </p:sp>
    </p:spTree>
    <p:extLst>
      <p:ext uri="{BB962C8B-B14F-4D97-AF65-F5344CB8AC3E}">
        <p14:creationId xmlns:p14="http://schemas.microsoft.com/office/powerpoint/2010/main" val="1461303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96523-66B0-0ED5-3B62-5929CBB4466E}"/>
              </a:ext>
            </a:extLst>
          </p:cNvPr>
          <p:cNvSpPr>
            <a:spLocks noGrp="1"/>
          </p:cNvSpPr>
          <p:nvPr>
            <p:ph type="title"/>
          </p:nvPr>
        </p:nvSpPr>
        <p:spPr/>
        <p:txBody>
          <a:bodyPr anchor="t">
            <a:normAutofit/>
          </a:bodyPr>
          <a:lstStyle/>
          <a:p>
            <a:r>
              <a:rPr lang="en-US" sz="3730" dirty="0">
                <a:latin typeface="+mn-lt"/>
                <a:cs typeface="Arial" panose="020B0604020202020204" pitchFamily="34" charset="0"/>
              </a:rPr>
              <a:t>The Hague Court November 2023 </a:t>
            </a:r>
            <a:endParaRPr lang="en-NL" sz="3730" dirty="0">
              <a:latin typeface="+mn-lt"/>
              <a:cs typeface="Arial" panose="020B0604020202020204" pitchFamily="34" charset="0"/>
            </a:endParaRPr>
          </a:p>
        </p:txBody>
      </p:sp>
      <p:sp>
        <p:nvSpPr>
          <p:cNvPr id="6" name="TextBox 5">
            <a:extLst>
              <a:ext uri="{FF2B5EF4-FFF2-40B4-BE49-F238E27FC236}">
                <a16:creationId xmlns:a16="http://schemas.microsoft.com/office/drawing/2014/main" id="{DBFA3699-427E-65AC-6CD4-0ED2BCA0BF96}"/>
              </a:ext>
            </a:extLst>
          </p:cNvPr>
          <p:cNvSpPr txBox="1"/>
          <p:nvPr/>
        </p:nvSpPr>
        <p:spPr>
          <a:xfrm>
            <a:off x="735530" y="1721699"/>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Simplified structure chart</a:t>
            </a:r>
            <a:r>
              <a:rPr lang="nl-NL" sz="1200" dirty="0"/>
              <a:t> 2000-2013</a:t>
            </a:r>
            <a:r>
              <a:rPr lang="en-BE" sz="1200" dirty="0"/>
              <a:t> </a:t>
            </a:r>
          </a:p>
        </p:txBody>
      </p:sp>
      <p:grpSp>
        <p:nvGrpSpPr>
          <p:cNvPr id="8" name="Group 7">
            <a:extLst>
              <a:ext uri="{FF2B5EF4-FFF2-40B4-BE49-F238E27FC236}">
                <a16:creationId xmlns:a16="http://schemas.microsoft.com/office/drawing/2014/main" id="{721F4837-A9DB-6F8F-7D83-1E0CEB5B8CCF}"/>
              </a:ext>
            </a:extLst>
          </p:cNvPr>
          <p:cNvGrpSpPr/>
          <p:nvPr/>
        </p:nvGrpSpPr>
        <p:grpSpPr>
          <a:xfrm>
            <a:off x="1060818" y="2837957"/>
            <a:ext cx="2415752" cy="2284759"/>
            <a:chOff x="433674" y="1870524"/>
            <a:chExt cx="2415752" cy="2284759"/>
          </a:xfrm>
        </p:grpSpPr>
        <p:grpSp>
          <p:nvGrpSpPr>
            <p:cNvPr id="23" name="Group 31">
              <a:extLst>
                <a:ext uri="{FF2B5EF4-FFF2-40B4-BE49-F238E27FC236}">
                  <a16:creationId xmlns:a16="http://schemas.microsoft.com/office/drawing/2014/main" id="{8D94DF47-B666-75B0-6C1E-9FC758CE25BF}"/>
                </a:ext>
              </a:extLst>
            </p:cNvPr>
            <p:cNvGrpSpPr/>
            <p:nvPr/>
          </p:nvGrpSpPr>
          <p:grpSpPr>
            <a:xfrm>
              <a:off x="1042864" y="2629686"/>
              <a:ext cx="1010817" cy="1525597"/>
              <a:chOff x="3254440" y="1867126"/>
              <a:chExt cx="1010817" cy="1525597"/>
            </a:xfrm>
          </p:grpSpPr>
          <p:sp>
            <p:nvSpPr>
              <p:cNvPr id="24" name="Rectangle 35">
                <a:extLst>
                  <a:ext uri="{FF2B5EF4-FFF2-40B4-BE49-F238E27FC236}">
                    <a16:creationId xmlns:a16="http://schemas.microsoft.com/office/drawing/2014/main" id="{2075ADB0-231D-1925-FDCC-3BDDBA9A06B3}"/>
                  </a:ext>
                </a:extLst>
              </p:cNvPr>
              <p:cNvSpPr/>
              <p:nvPr/>
            </p:nvSpPr>
            <p:spPr>
              <a:xfrm>
                <a:off x="3256483" y="2836304"/>
                <a:ext cx="1008774" cy="556419"/>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Various Opco’s</a:t>
                </a:r>
              </a:p>
            </p:txBody>
          </p:sp>
          <p:sp>
            <p:nvSpPr>
              <p:cNvPr id="35" name="Rectangle 34">
                <a:extLst>
                  <a:ext uri="{FF2B5EF4-FFF2-40B4-BE49-F238E27FC236}">
                    <a16:creationId xmlns:a16="http://schemas.microsoft.com/office/drawing/2014/main" id="{487FC0E4-10AA-9F2E-B887-7D7477871EFC}"/>
                  </a:ext>
                </a:extLst>
              </p:cNvPr>
              <p:cNvSpPr/>
              <p:nvPr/>
            </p:nvSpPr>
            <p:spPr>
              <a:xfrm>
                <a:off x="3254440" y="1867126"/>
                <a:ext cx="981042" cy="594091"/>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Ltd </a:t>
                </a:r>
              </a:p>
            </p:txBody>
          </p:sp>
        </p:grpSp>
        <p:sp>
          <p:nvSpPr>
            <p:cNvPr id="16" name="Rectangle 35">
              <a:extLst>
                <a:ext uri="{FF2B5EF4-FFF2-40B4-BE49-F238E27FC236}">
                  <a16:creationId xmlns:a16="http://schemas.microsoft.com/office/drawing/2014/main" id="{9ED24447-EFAF-3FDA-700A-BA414F99A774}"/>
                </a:ext>
              </a:extLst>
            </p:cNvPr>
            <p:cNvSpPr/>
            <p:nvPr/>
          </p:nvSpPr>
          <p:spPr>
            <a:xfrm>
              <a:off x="2118874" y="1870524"/>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Y2</a:t>
              </a:r>
            </a:p>
          </p:txBody>
        </p:sp>
        <p:cxnSp>
          <p:nvCxnSpPr>
            <p:cNvPr id="18" name="Connector: Elbow 17">
              <a:extLst>
                <a:ext uri="{FF2B5EF4-FFF2-40B4-BE49-F238E27FC236}">
                  <a16:creationId xmlns:a16="http://schemas.microsoft.com/office/drawing/2014/main" id="{1191EE39-BFA4-50FF-6D5A-98F4931B243D}"/>
                </a:ext>
              </a:extLst>
            </p:cNvPr>
            <p:cNvCxnSpPr>
              <a:endCxn id="16" idx="2"/>
            </p:cNvCxnSpPr>
            <p:nvPr/>
          </p:nvCxnSpPr>
          <p:spPr>
            <a:xfrm flipV="1">
              <a:off x="1557316" y="2310881"/>
              <a:ext cx="926834" cy="190345"/>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A054B3F-E5E7-23F1-6618-CB02F9A8EDAC}"/>
                </a:ext>
              </a:extLst>
            </p:cNvPr>
            <p:cNvCxnSpPr>
              <a:cxnSpLocks/>
            </p:cNvCxnSpPr>
            <p:nvPr/>
          </p:nvCxnSpPr>
          <p:spPr>
            <a:xfrm rot="10800000">
              <a:off x="433674" y="2305593"/>
              <a:ext cx="1103465" cy="195489"/>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2EC23463-A2FF-E40B-4AAC-D0E9F2FF4AF5}"/>
              </a:ext>
            </a:extLst>
          </p:cNvPr>
          <p:cNvCxnSpPr>
            <a:cxnSpLocks/>
          </p:cNvCxnSpPr>
          <p:nvPr/>
        </p:nvCxnSpPr>
        <p:spPr>
          <a:xfrm>
            <a:off x="2158697" y="3459121"/>
            <a:ext cx="1832" cy="1379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Rectangle 35">
            <a:extLst>
              <a:ext uri="{FF2B5EF4-FFF2-40B4-BE49-F238E27FC236}">
                <a16:creationId xmlns:a16="http://schemas.microsoft.com/office/drawing/2014/main" id="{32B5C545-F356-3292-B773-8FF4CA09CA29}"/>
              </a:ext>
            </a:extLst>
          </p:cNvPr>
          <p:cNvSpPr/>
          <p:nvPr/>
        </p:nvSpPr>
        <p:spPr>
          <a:xfrm>
            <a:off x="728129" y="2832666"/>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Y1</a:t>
            </a:r>
          </a:p>
        </p:txBody>
      </p:sp>
      <p:cxnSp>
        <p:nvCxnSpPr>
          <p:cNvPr id="42" name="Rechte verbindingslijn 119">
            <a:extLst>
              <a:ext uri="{FF2B5EF4-FFF2-40B4-BE49-F238E27FC236}">
                <a16:creationId xmlns:a16="http://schemas.microsoft.com/office/drawing/2014/main" id="{61227AD5-761B-5723-B4F5-4F60FC57F211}"/>
              </a:ext>
            </a:extLst>
          </p:cNvPr>
          <p:cNvCxnSpPr>
            <a:cxnSpLocks/>
          </p:cNvCxnSpPr>
          <p:nvPr/>
        </p:nvCxnSpPr>
        <p:spPr>
          <a:xfrm flipH="1">
            <a:off x="2163608" y="4203996"/>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ED4952-C62C-701F-D9E5-D7A236DD797B}"/>
              </a:ext>
            </a:extLst>
          </p:cNvPr>
          <p:cNvCxnSpPr>
            <a:cxnSpLocks/>
          </p:cNvCxnSpPr>
          <p:nvPr/>
        </p:nvCxnSpPr>
        <p:spPr>
          <a:xfrm flipH="1">
            <a:off x="1097313" y="2538939"/>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6B234E5-4AF4-1F49-D89F-294E73B8CE25}"/>
              </a:ext>
            </a:extLst>
          </p:cNvPr>
          <p:cNvSpPr/>
          <p:nvPr/>
        </p:nvSpPr>
        <p:spPr>
          <a:xfrm>
            <a:off x="775583" y="2136467"/>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cxnSp>
        <p:nvCxnSpPr>
          <p:cNvPr id="45" name="Straight Connector 44">
            <a:extLst>
              <a:ext uri="{FF2B5EF4-FFF2-40B4-BE49-F238E27FC236}">
                <a16:creationId xmlns:a16="http://schemas.microsoft.com/office/drawing/2014/main" id="{72DC2FB1-A5B5-E97C-A81B-773B66FC7153}"/>
              </a:ext>
            </a:extLst>
          </p:cNvPr>
          <p:cNvCxnSpPr>
            <a:cxnSpLocks/>
          </p:cNvCxnSpPr>
          <p:nvPr/>
        </p:nvCxnSpPr>
        <p:spPr>
          <a:xfrm flipH="1">
            <a:off x="3108072" y="2542604"/>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15D82A9-6222-BCEE-9F6E-060058A434CB}"/>
              </a:ext>
            </a:extLst>
          </p:cNvPr>
          <p:cNvSpPr/>
          <p:nvPr/>
        </p:nvSpPr>
        <p:spPr>
          <a:xfrm>
            <a:off x="2786342" y="2140132"/>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sp>
        <p:nvSpPr>
          <p:cNvPr id="47" name="TextBox 46">
            <a:extLst>
              <a:ext uri="{FF2B5EF4-FFF2-40B4-BE49-F238E27FC236}">
                <a16:creationId xmlns:a16="http://schemas.microsoft.com/office/drawing/2014/main" id="{DC662397-F214-A112-7422-40641C303DC5}"/>
              </a:ext>
            </a:extLst>
          </p:cNvPr>
          <p:cNvSpPr txBox="1"/>
          <p:nvPr/>
        </p:nvSpPr>
        <p:spPr>
          <a:xfrm>
            <a:off x="4028046" y="1737960"/>
            <a:ext cx="2616262" cy="276999"/>
          </a:xfrm>
          <a:prstGeom prst="rect">
            <a:avLst/>
          </a:prstGeom>
          <a:solidFill>
            <a:schemeClr val="bg2">
              <a:lumMod val="50000"/>
            </a:schemeClr>
          </a:solidFill>
          <a:ln>
            <a:solidFill>
              <a:schemeClr val="bg1">
                <a:lumMod val="50000"/>
              </a:schemeClr>
            </a:solidFill>
          </a:ln>
        </p:spPr>
        <p:txBody>
          <a:bodyPr wrap="square">
            <a:spAutoFit/>
          </a:bodyPr>
          <a:lstStyle>
            <a:defPPr>
              <a:defRPr lang="en-US"/>
            </a:defPPr>
            <a:lvl1pPr algn="ctr">
              <a:defRPr b="1">
                <a:solidFill>
                  <a:schemeClr val="bg1"/>
                </a:solidFill>
                <a:latin typeface="+mj-lt"/>
              </a:defRPr>
            </a:lvl1pPr>
          </a:lstStyle>
          <a:p>
            <a:r>
              <a:rPr lang="en-BE" sz="1200" dirty="0"/>
              <a:t>Simplified structure chart</a:t>
            </a:r>
            <a:r>
              <a:rPr lang="nl-NL" sz="1200" dirty="0"/>
              <a:t> &gt;2013</a:t>
            </a:r>
            <a:endParaRPr lang="en-BE" sz="1200" dirty="0"/>
          </a:p>
        </p:txBody>
      </p:sp>
      <p:grpSp>
        <p:nvGrpSpPr>
          <p:cNvPr id="48" name="Group 47">
            <a:extLst>
              <a:ext uri="{FF2B5EF4-FFF2-40B4-BE49-F238E27FC236}">
                <a16:creationId xmlns:a16="http://schemas.microsoft.com/office/drawing/2014/main" id="{03C395B2-AC63-4987-BBD1-CA7722458ABE}"/>
              </a:ext>
            </a:extLst>
          </p:cNvPr>
          <p:cNvGrpSpPr/>
          <p:nvPr/>
        </p:nvGrpSpPr>
        <p:grpSpPr>
          <a:xfrm>
            <a:off x="4353334" y="2854218"/>
            <a:ext cx="2415752" cy="3218820"/>
            <a:chOff x="433674" y="1870524"/>
            <a:chExt cx="2415752" cy="3218820"/>
          </a:xfrm>
        </p:grpSpPr>
        <p:grpSp>
          <p:nvGrpSpPr>
            <p:cNvPr id="49" name="Group 31">
              <a:extLst>
                <a:ext uri="{FF2B5EF4-FFF2-40B4-BE49-F238E27FC236}">
                  <a16:creationId xmlns:a16="http://schemas.microsoft.com/office/drawing/2014/main" id="{5EDE4AB3-F7E1-B379-3995-669B6F2FA958}"/>
                </a:ext>
              </a:extLst>
            </p:cNvPr>
            <p:cNvGrpSpPr/>
            <p:nvPr/>
          </p:nvGrpSpPr>
          <p:grpSpPr>
            <a:xfrm>
              <a:off x="1042865" y="2629685"/>
              <a:ext cx="1022248" cy="2459659"/>
              <a:chOff x="3254441" y="1867125"/>
              <a:chExt cx="1022248" cy="2459659"/>
            </a:xfrm>
          </p:grpSpPr>
          <p:sp>
            <p:nvSpPr>
              <p:cNvPr id="53" name="Rectangle 35">
                <a:extLst>
                  <a:ext uri="{FF2B5EF4-FFF2-40B4-BE49-F238E27FC236}">
                    <a16:creationId xmlns:a16="http://schemas.microsoft.com/office/drawing/2014/main" id="{9929692C-8598-138B-2065-30809BFB9F72}"/>
                  </a:ext>
                </a:extLst>
              </p:cNvPr>
              <p:cNvSpPr/>
              <p:nvPr/>
            </p:nvSpPr>
            <p:spPr>
              <a:xfrm>
                <a:off x="3256483" y="2836304"/>
                <a:ext cx="1008774" cy="556419"/>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Z BV</a:t>
                </a:r>
              </a:p>
            </p:txBody>
          </p:sp>
          <p:grpSp>
            <p:nvGrpSpPr>
              <p:cNvPr id="54" name="Groep 111">
                <a:extLst>
                  <a:ext uri="{FF2B5EF4-FFF2-40B4-BE49-F238E27FC236}">
                    <a16:creationId xmlns:a16="http://schemas.microsoft.com/office/drawing/2014/main" id="{873FD23B-F9D6-3AF2-D95B-107270AF3EE2}"/>
                  </a:ext>
                </a:extLst>
              </p:cNvPr>
              <p:cNvGrpSpPr/>
              <p:nvPr/>
            </p:nvGrpSpPr>
            <p:grpSpPr>
              <a:xfrm>
                <a:off x="3254441" y="1867125"/>
                <a:ext cx="1022248" cy="2459659"/>
                <a:chOff x="2277634" y="3384181"/>
                <a:chExt cx="813442" cy="1760961"/>
              </a:xfrm>
            </p:grpSpPr>
            <p:grpSp>
              <p:nvGrpSpPr>
                <p:cNvPr id="55" name="Group 33">
                  <a:extLst>
                    <a:ext uri="{FF2B5EF4-FFF2-40B4-BE49-F238E27FC236}">
                      <a16:creationId xmlns:a16="http://schemas.microsoft.com/office/drawing/2014/main" id="{A7A0E17B-08E6-BABA-5A6B-533683698EF7}"/>
                    </a:ext>
                  </a:extLst>
                </p:cNvPr>
                <p:cNvGrpSpPr/>
                <p:nvPr/>
              </p:nvGrpSpPr>
              <p:grpSpPr>
                <a:xfrm>
                  <a:off x="2277634" y="3384181"/>
                  <a:ext cx="813442" cy="1760961"/>
                  <a:chOff x="2200877" y="3046138"/>
                  <a:chExt cx="770127" cy="1566260"/>
                </a:xfrm>
              </p:grpSpPr>
              <p:sp>
                <p:nvSpPr>
                  <p:cNvPr id="57" name="Rectangle 56">
                    <a:extLst>
                      <a:ext uri="{FF2B5EF4-FFF2-40B4-BE49-F238E27FC236}">
                        <a16:creationId xmlns:a16="http://schemas.microsoft.com/office/drawing/2014/main" id="{CAB0553E-D81F-B9DB-AD57-DBDD623289BA}"/>
                      </a:ext>
                    </a:extLst>
                  </p:cNvPr>
                  <p:cNvSpPr/>
                  <p:nvPr/>
                </p:nvSpPr>
                <p:spPr>
                  <a:xfrm>
                    <a:off x="2211028" y="4258081"/>
                    <a:ext cx="759976" cy="354317"/>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Various Opco’s  </a:t>
                    </a:r>
                  </a:p>
                </p:txBody>
              </p:sp>
              <p:sp>
                <p:nvSpPr>
                  <p:cNvPr id="58" name="Rectangle 57">
                    <a:extLst>
                      <a:ext uri="{FF2B5EF4-FFF2-40B4-BE49-F238E27FC236}">
                        <a16:creationId xmlns:a16="http://schemas.microsoft.com/office/drawing/2014/main" id="{5EBF4A81-1647-44A0-8A8A-8D1BEC74CA53}"/>
                      </a:ext>
                    </a:extLst>
                  </p:cNvPr>
                  <p:cNvSpPr/>
                  <p:nvPr/>
                </p:nvSpPr>
                <p:spPr>
                  <a:xfrm>
                    <a:off x="2200877" y="3046138"/>
                    <a:ext cx="739084" cy="378305"/>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US" sz="1400" b="1" dirty="0">
                        <a:solidFill>
                          <a:schemeClr val="bg1"/>
                        </a:solidFill>
                      </a:rPr>
                      <a:t>X Ltd </a:t>
                    </a:r>
                  </a:p>
                </p:txBody>
              </p:sp>
            </p:grpSp>
            <p:cxnSp>
              <p:nvCxnSpPr>
                <p:cNvPr id="56" name="Rechte verbindingslijn 119">
                  <a:extLst>
                    <a:ext uri="{FF2B5EF4-FFF2-40B4-BE49-F238E27FC236}">
                      <a16:creationId xmlns:a16="http://schemas.microsoft.com/office/drawing/2014/main" id="{56EF96F4-175D-B7EF-5E17-B1AD46BE13D1}"/>
                    </a:ext>
                  </a:extLst>
                </p:cNvPr>
                <p:cNvCxnSpPr/>
                <p:nvPr/>
              </p:nvCxnSpPr>
              <p:spPr>
                <a:xfrm flipH="1">
                  <a:off x="2673185" y="4476417"/>
                  <a:ext cx="2" cy="27035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sp>
          <p:nvSpPr>
            <p:cNvPr id="50" name="Rectangle 35">
              <a:extLst>
                <a:ext uri="{FF2B5EF4-FFF2-40B4-BE49-F238E27FC236}">
                  <a16:creationId xmlns:a16="http://schemas.microsoft.com/office/drawing/2014/main" id="{D6AB64CC-8640-B9B1-5A06-CD7FEC02A1AF}"/>
                </a:ext>
              </a:extLst>
            </p:cNvPr>
            <p:cNvSpPr/>
            <p:nvPr/>
          </p:nvSpPr>
          <p:spPr>
            <a:xfrm>
              <a:off x="2118874" y="1870524"/>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Y2</a:t>
              </a:r>
            </a:p>
          </p:txBody>
        </p:sp>
        <p:cxnSp>
          <p:nvCxnSpPr>
            <p:cNvPr id="51" name="Connector: Elbow 50">
              <a:extLst>
                <a:ext uri="{FF2B5EF4-FFF2-40B4-BE49-F238E27FC236}">
                  <a16:creationId xmlns:a16="http://schemas.microsoft.com/office/drawing/2014/main" id="{12FEC736-6BF6-F901-2FA2-2D64CDD826B3}"/>
                </a:ext>
              </a:extLst>
            </p:cNvPr>
            <p:cNvCxnSpPr>
              <a:endCxn id="50" idx="2"/>
            </p:cNvCxnSpPr>
            <p:nvPr/>
          </p:nvCxnSpPr>
          <p:spPr>
            <a:xfrm flipV="1">
              <a:off x="1557316" y="2310881"/>
              <a:ext cx="926834" cy="190345"/>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0494171E-9B1E-2482-C2A8-17C352F957D9}"/>
                </a:ext>
              </a:extLst>
            </p:cNvPr>
            <p:cNvCxnSpPr>
              <a:cxnSpLocks/>
            </p:cNvCxnSpPr>
            <p:nvPr/>
          </p:nvCxnSpPr>
          <p:spPr>
            <a:xfrm rot="10800000">
              <a:off x="433674" y="2305593"/>
              <a:ext cx="1103465" cy="195489"/>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97FBC6D5-DC39-336D-04A9-AC622795EC9B}"/>
              </a:ext>
            </a:extLst>
          </p:cNvPr>
          <p:cNvCxnSpPr>
            <a:cxnSpLocks/>
          </p:cNvCxnSpPr>
          <p:nvPr/>
        </p:nvCxnSpPr>
        <p:spPr>
          <a:xfrm>
            <a:off x="5451213" y="3475382"/>
            <a:ext cx="1833" cy="13799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2A17718C-8DFE-01C2-43B6-6B7196DA3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516" y="4481049"/>
            <a:ext cx="233753" cy="248980"/>
          </a:xfrm>
          <a:prstGeom prst="rect">
            <a:avLst/>
          </a:prstGeom>
        </p:spPr>
      </p:pic>
      <p:sp>
        <p:nvSpPr>
          <p:cNvPr id="61" name="Rectangle 35">
            <a:extLst>
              <a:ext uri="{FF2B5EF4-FFF2-40B4-BE49-F238E27FC236}">
                <a16:creationId xmlns:a16="http://schemas.microsoft.com/office/drawing/2014/main" id="{6B4336B6-20E0-BBC7-99B0-8863D4FC2976}"/>
              </a:ext>
            </a:extLst>
          </p:cNvPr>
          <p:cNvSpPr/>
          <p:nvPr/>
        </p:nvSpPr>
        <p:spPr>
          <a:xfrm>
            <a:off x="4020645" y="2848927"/>
            <a:ext cx="730552" cy="440357"/>
          </a:xfrm>
          <a:prstGeom prst="rect">
            <a:avLst/>
          </a:prstGeom>
          <a:solidFill>
            <a:schemeClr val="bg2">
              <a:lumMod val="50000"/>
            </a:schemeClr>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tIns="144000" rtlCol="0" anchor="t"/>
          <a:lstStyle/>
          <a:p>
            <a:pPr algn="ctr"/>
            <a:r>
              <a:rPr lang="en-US" sz="1100" b="1" dirty="0">
                <a:solidFill>
                  <a:schemeClr val="bg1"/>
                </a:solidFill>
              </a:rPr>
              <a:t>Y1</a:t>
            </a:r>
          </a:p>
        </p:txBody>
      </p:sp>
      <p:cxnSp>
        <p:nvCxnSpPr>
          <p:cNvPr id="62" name="Rechte verbindingslijn 119">
            <a:extLst>
              <a:ext uri="{FF2B5EF4-FFF2-40B4-BE49-F238E27FC236}">
                <a16:creationId xmlns:a16="http://schemas.microsoft.com/office/drawing/2014/main" id="{273293E7-C0CD-8FCC-128C-D605E98C30C2}"/>
              </a:ext>
            </a:extLst>
          </p:cNvPr>
          <p:cNvCxnSpPr>
            <a:cxnSpLocks/>
          </p:cNvCxnSpPr>
          <p:nvPr/>
        </p:nvCxnSpPr>
        <p:spPr>
          <a:xfrm flipH="1">
            <a:off x="5456124" y="4220257"/>
            <a:ext cx="3" cy="3776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89880F2-7CAF-92DC-BDBC-CDBF1BB37AB2}"/>
              </a:ext>
            </a:extLst>
          </p:cNvPr>
          <p:cNvCxnSpPr>
            <a:cxnSpLocks/>
          </p:cNvCxnSpPr>
          <p:nvPr/>
        </p:nvCxnSpPr>
        <p:spPr>
          <a:xfrm flipH="1">
            <a:off x="4389829" y="2555200"/>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6A0451EB-8023-DA13-CFEE-EB7019765019}"/>
              </a:ext>
            </a:extLst>
          </p:cNvPr>
          <p:cNvSpPr/>
          <p:nvPr/>
        </p:nvSpPr>
        <p:spPr>
          <a:xfrm>
            <a:off x="4068099" y="2152728"/>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cxnSp>
        <p:nvCxnSpPr>
          <p:cNvPr id="65" name="Straight Connector 64">
            <a:extLst>
              <a:ext uri="{FF2B5EF4-FFF2-40B4-BE49-F238E27FC236}">
                <a16:creationId xmlns:a16="http://schemas.microsoft.com/office/drawing/2014/main" id="{0854F00E-8642-F20E-0461-A22EB4C98015}"/>
              </a:ext>
            </a:extLst>
          </p:cNvPr>
          <p:cNvCxnSpPr>
            <a:cxnSpLocks/>
          </p:cNvCxnSpPr>
          <p:nvPr/>
        </p:nvCxnSpPr>
        <p:spPr>
          <a:xfrm flipH="1">
            <a:off x="6400588" y="2558865"/>
            <a:ext cx="4182" cy="2956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C5ADBEA2-383E-DCBC-9F0B-377D4179F3F1}"/>
              </a:ext>
            </a:extLst>
          </p:cNvPr>
          <p:cNvSpPr/>
          <p:nvPr/>
        </p:nvSpPr>
        <p:spPr>
          <a:xfrm>
            <a:off x="6078858" y="2156393"/>
            <a:ext cx="643461" cy="452639"/>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Y1</a:t>
            </a:r>
            <a:endParaRPr lang="en-NL" sz="900" b="1" dirty="0">
              <a:solidFill>
                <a:schemeClr val="bg1"/>
              </a:solidFill>
            </a:endParaRPr>
          </a:p>
        </p:txBody>
      </p:sp>
      <p:sp>
        <p:nvSpPr>
          <p:cNvPr id="73" name="TextBox 72">
            <a:extLst>
              <a:ext uri="{FF2B5EF4-FFF2-40B4-BE49-F238E27FC236}">
                <a16:creationId xmlns:a16="http://schemas.microsoft.com/office/drawing/2014/main" id="{A69D224A-06D6-1194-89B4-DB49A68DEBA6}"/>
              </a:ext>
            </a:extLst>
          </p:cNvPr>
          <p:cNvSpPr txBox="1"/>
          <p:nvPr/>
        </p:nvSpPr>
        <p:spPr>
          <a:xfrm>
            <a:off x="6145544" y="4745398"/>
            <a:ext cx="927282" cy="276999"/>
          </a:xfrm>
          <a:prstGeom prst="rect">
            <a:avLst/>
          </a:prstGeom>
          <a:noFill/>
        </p:spPr>
        <p:txBody>
          <a:bodyPr wrap="square" rtlCol="0">
            <a:spAutoFit/>
          </a:bodyPr>
          <a:lstStyle/>
          <a:p>
            <a:r>
              <a:rPr lang="nl-BE" sz="1200" dirty="0">
                <a:solidFill>
                  <a:schemeClr val="bg1"/>
                </a:solidFill>
              </a:rPr>
              <a:t>Dividend</a:t>
            </a:r>
            <a:endParaRPr lang="en-BE" sz="1200" dirty="0">
              <a:solidFill>
                <a:schemeClr val="bg1"/>
              </a:solidFill>
            </a:endParaRPr>
          </a:p>
        </p:txBody>
      </p:sp>
      <p:cxnSp>
        <p:nvCxnSpPr>
          <p:cNvPr id="78" name="Connector: Curved 77">
            <a:extLst>
              <a:ext uri="{FF2B5EF4-FFF2-40B4-BE49-F238E27FC236}">
                <a16:creationId xmlns:a16="http://schemas.microsoft.com/office/drawing/2014/main" id="{88B5F4E8-FCE7-17FC-85B6-DB7442A73F98}"/>
              </a:ext>
            </a:extLst>
          </p:cNvPr>
          <p:cNvCxnSpPr>
            <a:cxnSpLocks/>
          </p:cNvCxnSpPr>
          <p:nvPr/>
        </p:nvCxnSpPr>
        <p:spPr>
          <a:xfrm flipH="1" flipV="1">
            <a:off x="5952862" y="3933899"/>
            <a:ext cx="29774" cy="950343"/>
          </a:xfrm>
          <a:prstGeom prst="curvedConnector3">
            <a:avLst>
              <a:gd name="adj1" fmla="val -767784"/>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7EB3CB-2203-4FA6-058D-5070820D3FB2}"/>
              </a:ext>
            </a:extLst>
          </p:cNvPr>
          <p:cNvSpPr txBox="1"/>
          <p:nvPr/>
        </p:nvSpPr>
        <p:spPr>
          <a:xfrm>
            <a:off x="7071220" y="1628790"/>
            <a:ext cx="4799272" cy="3154710"/>
          </a:xfrm>
          <a:prstGeom prst="rect">
            <a:avLst/>
          </a:prstGeom>
          <a:noFill/>
        </p:spPr>
        <p:txBody>
          <a:bodyPr wrap="square" rtlCol="0">
            <a:spAutoFit/>
          </a:bodyPr>
          <a:lstStyle/>
          <a:p>
            <a:pPr>
              <a:spcAft>
                <a:spcPts val="600"/>
              </a:spcAft>
            </a:pPr>
            <a:r>
              <a:rPr lang="en-GB" b="1" dirty="0">
                <a:solidFill>
                  <a:schemeClr val="accent4"/>
                </a:solidFill>
                <a:latin typeface="Arial" panose="020B0604020202020204" pitchFamily="34" charset="0"/>
                <a:cs typeface="Arial" panose="020B0604020202020204" pitchFamily="34" charset="0"/>
              </a:rPr>
              <a:t>Decision Court </a:t>
            </a:r>
            <a:endParaRPr lang="en-GB" dirty="0">
              <a:solidFill>
                <a:schemeClr val="bg1"/>
              </a:solidFill>
              <a:latin typeface="Arial" panose="020B0604020202020204" pitchFamily="34" charset="0"/>
              <a:cs typeface="Arial" panose="020B0604020202020204" pitchFamily="34" charset="0"/>
            </a:endParaRPr>
          </a:p>
          <a:p>
            <a:pPr marL="285750" indent="-285750">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The Hague Court holds that the anti-abuse provision for substantial shareholdings in the Dutch Corporate Income Tax Act 1969 is not applicable. </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Relevant elements (</a:t>
            </a:r>
            <a:r>
              <a:rPr lang="en-GB" sz="1600" dirty="0" err="1">
                <a:solidFill>
                  <a:schemeClr val="bg1"/>
                </a:solidFill>
                <a:latin typeface="Arial" panose="020B0604020202020204" pitchFamily="34" charset="0"/>
                <a:cs typeface="Arial" panose="020B0604020202020204" pitchFamily="34" charset="0"/>
              </a:rPr>
              <a:t>a.o.</a:t>
            </a:r>
            <a:r>
              <a:rPr lang="en-GB" sz="1600" dirty="0">
                <a:solidFill>
                  <a:schemeClr val="bg1"/>
                </a:solidFill>
                <a:latin typeface="Arial" panose="020B0604020202020204" pitchFamily="34" charset="0"/>
                <a:cs typeface="Arial" panose="020B0604020202020204" pitchFamily="34" charset="0"/>
              </a:rPr>
              <a:t>)</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Reasons for the restructuring</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Bilateral investment treaty</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As the fund originated abroad, there is no Dutch claim</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To be assessed by the Court of Appeal. </a:t>
            </a:r>
          </a:p>
          <a:p>
            <a:endParaRPr lang="en-NL" sz="1400" dirty="0"/>
          </a:p>
        </p:txBody>
      </p:sp>
    </p:spTree>
    <p:extLst>
      <p:ext uri="{BB962C8B-B14F-4D97-AF65-F5344CB8AC3E}">
        <p14:creationId xmlns:p14="http://schemas.microsoft.com/office/powerpoint/2010/main" val="1802849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332467" y="473578"/>
            <a:ext cx="11089583" cy="867732"/>
          </a:xfrm>
        </p:spPr>
        <p:txBody>
          <a:bodyPr>
            <a:normAutofit/>
          </a:bodyPr>
          <a:lstStyle/>
          <a:p>
            <a:r>
              <a:rPr lang="en-US" sz="3733" dirty="0">
                <a:latin typeface="+mn-lt"/>
              </a:rPr>
              <a:t>Amsterdam Court of Appeal June 2022 (</a:t>
            </a:r>
            <a:r>
              <a:rPr lang="en-US" sz="3733" dirty="0" err="1">
                <a:latin typeface="+mn-lt"/>
              </a:rPr>
              <a:t>i</a:t>
            </a:r>
            <a:r>
              <a:rPr lang="en-US" sz="3733" dirty="0">
                <a:latin typeface="+mn-lt"/>
              </a:rPr>
              <a:t>)</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3" name="TextBox 42">
            <a:extLst>
              <a:ext uri="{FF2B5EF4-FFF2-40B4-BE49-F238E27FC236}">
                <a16:creationId xmlns:a16="http://schemas.microsoft.com/office/drawing/2014/main" id="{FB894A97-E323-DD54-6285-A5815755D853}"/>
              </a:ext>
            </a:extLst>
          </p:cNvPr>
          <p:cNvSpPr txBox="1"/>
          <p:nvPr/>
        </p:nvSpPr>
        <p:spPr>
          <a:xfrm>
            <a:off x="5892799" y="1760898"/>
            <a:ext cx="5858931" cy="2785378"/>
          </a:xfrm>
          <a:prstGeom prst="rect">
            <a:avLst/>
          </a:prstGeom>
          <a:noFill/>
        </p:spPr>
        <p:txBody>
          <a:bodyPr wrap="square" rtlCol="0">
            <a:spAutoFit/>
          </a:bodyPr>
          <a:lstStyle/>
          <a:p>
            <a:pPr>
              <a:spcAft>
                <a:spcPts val="600"/>
              </a:spcAft>
            </a:pPr>
            <a:r>
              <a:rPr kumimoji="0" lang="en-US" sz="2000" b="1" i="0" strike="noStrike" kern="1200" cap="none" spc="0" normalizeH="0" baseline="0" noProof="0" dirty="0">
                <a:ln>
                  <a:noFill/>
                </a:ln>
                <a:solidFill>
                  <a:schemeClr val="accent4"/>
                </a:solidFill>
                <a:effectLst/>
                <a:uLnTx/>
                <a:uFillTx/>
                <a:latin typeface="Arial" panose="020B0604020202020204" pitchFamily="34" charset="0"/>
              </a:rPr>
              <a:t>Facts</a:t>
            </a:r>
          </a:p>
          <a:p>
            <a:pPr marL="285750" indent="-285750">
              <a:spcAft>
                <a:spcPts val="600"/>
              </a:spcAft>
              <a:buClr>
                <a:schemeClr val="accent4"/>
              </a:buClr>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X BV is a holding company that receives dividends from A BV</a:t>
            </a:r>
          </a:p>
          <a:p>
            <a:pPr marL="285750" indent="-285750">
              <a:buClr>
                <a:schemeClr val="accent4"/>
              </a:buClr>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X BV</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Has no substance;</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Has two other assets, i.e. two classical cars; and </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Is not involved in the active management of A BV and / or Fund BV and does not perform any other activities.</a:t>
            </a:r>
          </a:p>
          <a:p>
            <a:endParaRPr lang="en-NL" dirty="0"/>
          </a:p>
        </p:txBody>
      </p:sp>
      <p:pic>
        <p:nvPicPr>
          <p:cNvPr id="20" name="Picture 19">
            <a:extLst>
              <a:ext uri="{FF2B5EF4-FFF2-40B4-BE49-F238E27FC236}">
                <a16:creationId xmlns:a16="http://schemas.microsoft.com/office/drawing/2014/main" id="{219755EE-AA4C-C501-5ABF-8A34B5EDF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871" y="2331051"/>
            <a:ext cx="233753" cy="15027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DE0DA6D-52EC-35D0-08E6-F55777F78211}"/>
              </a:ext>
            </a:extLst>
          </p:cNvPr>
          <p:cNvGrpSpPr/>
          <p:nvPr/>
        </p:nvGrpSpPr>
        <p:grpSpPr>
          <a:xfrm>
            <a:off x="1268542" y="1794316"/>
            <a:ext cx="2927695" cy="4252582"/>
            <a:chOff x="1474024" y="1778084"/>
            <a:chExt cx="2927695" cy="4252582"/>
          </a:xfrm>
        </p:grpSpPr>
        <p:cxnSp>
          <p:nvCxnSpPr>
            <p:cNvPr id="11" name="Straight Connector 10">
              <a:extLst>
                <a:ext uri="{FF2B5EF4-FFF2-40B4-BE49-F238E27FC236}">
                  <a16:creationId xmlns:a16="http://schemas.microsoft.com/office/drawing/2014/main" id="{4CADA34D-2978-04FE-2581-DB6204A4808A}"/>
                </a:ext>
              </a:extLst>
            </p:cNvPr>
            <p:cNvCxnSpPr>
              <a:cxnSpLocks/>
              <a:stCxn id="9" idx="2"/>
              <a:endCxn id="3" idx="0"/>
            </p:cNvCxnSpPr>
            <p:nvPr/>
          </p:nvCxnSpPr>
          <p:spPr>
            <a:xfrm>
              <a:off x="2177871" y="3701862"/>
              <a:ext cx="0" cy="53016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F0A05C6-096A-DA28-E616-3C56F25923DF}"/>
                </a:ext>
              </a:extLst>
            </p:cNvPr>
            <p:cNvGrpSpPr/>
            <p:nvPr/>
          </p:nvGrpSpPr>
          <p:grpSpPr>
            <a:xfrm>
              <a:off x="1474024" y="1778084"/>
              <a:ext cx="2927695" cy="4252582"/>
              <a:chOff x="1474024" y="1778084"/>
              <a:chExt cx="2927695" cy="4252582"/>
            </a:xfrm>
          </p:grpSpPr>
          <p:sp>
            <p:nvSpPr>
              <p:cNvPr id="38" name="TextBox 37">
                <a:extLst>
                  <a:ext uri="{FF2B5EF4-FFF2-40B4-BE49-F238E27FC236}">
                    <a16:creationId xmlns:a16="http://schemas.microsoft.com/office/drawing/2014/main" id="{09DCE2EF-7CC3-FB6B-5A2E-BA3D6688474A}"/>
                  </a:ext>
                </a:extLst>
              </p:cNvPr>
              <p:cNvSpPr txBox="1"/>
              <p:nvPr/>
            </p:nvSpPr>
            <p:spPr>
              <a:xfrm>
                <a:off x="2259709" y="3854224"/>
                <a:ext cx="600170" cy="215444"/>
              </a:xfrm>
              <a:prstGeom prst="rect">
                <a:avLst/>
              </a:prstGeom>
              <a:noFill/>
            </p:spPr>
            <p:txBody>
              <a:bodyPr wrap="square" lIns="0" tIns="0" rIns="0" bIns="0" rtlCol="0">
                <a:spAutoFit/>
              </a:bodyPr>
              <a:lstStyle/>
              <a:p>
                <a:r>
                  <a:rPr lang="en-US" sz="1400" dirty="0">
                    <a:solidFill>
                      <a:schemeClr val="bg1"/>
                    </a:solidFill>
                  </a:rPr>
                  <a:t>~39%</a:t>
                </a:r>
                <a:endParaRPr lang="en-NL" sz="1400" dirty="0" err="1">
                  <a:solidFill>
                    <a:schemeClr val="bg1"/>
                  </a:solidFill>
                </a:endParaRPr>
              </a:p>
            </p:txBody>
          </p:sp>
          <p:sp>
            <p:nvSpPr>
              <p:cNvPr id="3" name="Rechthoek 25">
                <a:extLst>
                  <a:ext uri="{FF2B5EF4-FFF2-40B4-BE49-F238E27FC236}">
                    <a16:creationId xmlns:a16="http://schemas.microsoft.com/office/drawing/2014/main" id="{AC50746B-5DA5-2A68-E545-9604A201D10D}"/>
                  </a:ext>
                </a:extLst>
              </p:cNvPr>
              <p:cNvSpPr>
                <a:spLocks/>
              </p:cNvSpPr>
              <p:nvPr/>
            </p:nvSpPr>
            <p:spPr>
              <a:xfrm>
                <a:off x="1488036" y="4232027"/>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A BV</a:t>
                </a:r>
              </a:p>
            </p:txBody>
          </p:sp>
          <p:pic>
            <p:nvPicPr>
              <p:cNvPr id="4" name="Picture 3">
                <a:extLst>
                  <a:ext uri="{FF2B5EF4-FFF2-40B4-BE49-F238E27FC236}">
                    <a16:creationId xmlns:a16="http://schemas.microsoft.com/office/drawing/2014/main" id="{281D29B4-DF84-0C84-58C5-B1D0D2588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652" y="4624197"/>
                <a:ext cx="233753" cy="248980"/>
              </a:xfrm>
              <a:prstGeom prst="rect">
                <a:avLst/>
              </a:prstGeom>
            </p:spPr>
          </p:pic>
          <p:sp>
            <p:nvSpPr>
              <p:cNvPr id="5" name="Rechthoek 25">
                <a:extLst>
                  <a:ext uri="{FF2B5EF4-FFF2-40B4-BE49-F238E27FC236}">
                    <a16:creationId xmlns:a16="http://schemas.microsoft.com/office/drawing/2014/main" id="{31FEDF98-96DA-B1D9-F82F-C72D23237E6A}"/>
                  </a:ext>
                </a:extLst>
              </p:cNvPr>
              <p:cNvSpPr>
                <a:spLocks/>
              </p:cNvSpPr>
              <p:nvPr/>
            </p:nvSpPr>
            <p:spPr>
              <a:xfrm>
                <a:off x="1474024" y="5386211"/>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a:solidFill>
                      <a:schemeClr val="bg1"/>
                    </a:solidFill>
                  </a:rPr>
                  <a:t>Fund BV</a:t>
                </a:r>
                <a:endParaRPr lang="en-GB" sz="1400" b="1" dirty="0">
                  <a:solidFill>
                    <a:schemeClr val="bg1"/>
                  </a:solidFill>
                </a:endParaRPr>
              </a:p>
            </p:txBody>
          </p:sp>
          <p:pic>
            <p:nvPicPr>
              <p:cNvPr id="8" name="Picture 7">
                <a:extLst>
                  <a:ext uri="{FF2B5EF4-FFF2-40B4-BE49-F238E27FC236}">
                    <a16:creationId xmlns:a16="http://schemas.microsoft.com/office/drawing/2014/main" id="{76B67593-B94E-0161-C6A5-833F6AB7E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953" y="5781686"/>
                <a:ext cx="233753" cy="248980"/>
              </a:xfrm>
              <a:prstGeom prst="rect">
                <a:avLst/>
              </a:prstGeom>
            </p:spPr>
          </p:pic>
          <p:sp>
            <p:nvSpPr>
              <p:cNvPr id="9" name="Rechthoek 25">
                <a:extLst>
                  <a:ext uri="{FF2B5EF4-FFF2-40B4-BE49-F238E27FC236}">
                    <a16:creationId xmlns:a16="http://schemas.microsoft.com/office/drawing/2014/main" id="{0A2444B3-469F-6BF4-B6E5-D6B21FB58D5B}"/>
                  </a:ext>
                </a:extLst>
              </p:cNvPr>
              <p:cNvSpPr>
                <a:spLocks/>
              </p:cNvSpPr>
              <p:nvPr/>
            </p:nvSpPr>
            <p:spPr>
              <a:xfrm>
                <a:off x="1488036" y="3106528"/>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a:t>
                </a:r>
              </a:p>
            </p:txBody>
          </p:sp>
          <p:pic>
            <p:nvPicPr>
              <p:cNvPr id="10" name="Picture 9">
                <a:extLst>
                  <a:ext uri="{FF2B5EF4-FFF2-40B4-BE49-F238E27FC236}">
                    <a16:creationId xmlns:a16="http://schemas.microsoft.com/office/drawing/2014/main" id="{82BE8FD4-BF41-D2F9-CAC3-751DEB7B8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966" y="3548777"/>
                <a:ext cx="233753" cy="15027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C0C67DE0-216C-91A0-1E52-4DC8099DC866}"/>
                  </a:ext>
                </a:extLst>
              </p:cNvPr>
              <p:cNvCxnSpPr>
                <a:cxnSpLocks/>
              </p:cNvCxnSpPr>
              <p:nvPr/>
            </p:nvCxnSpPr>
            <p:spPr>
              <a:xfrm>
                <a:off x="2163859" y="4827361"/>
                <a:ext cx="0" cy="56215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C8EA300-FC91-EDAC-9BD7-33C0430406E3}"/>
                  </a:ext>
                </a:extLst>
              </p:cNvPr>
              <p:cNvSpPr/>
              <p:nvPr/>
            </p:nvSpPr>
            <p:spPr>
              <a:xfrm>
                <a:off x="1613465" y="1778084"/>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Family</a:t>
                </a:r>
                <a:endParaRPr lang="en-NL" sz="1400" b="1" dirty="0">
                  <a:solidFill>
                    <a:schemeClr val="bg1"/>
                  </a:solidFill>
                </a:endParaRPr>
              </a:p>
            </p:txBody>
          </p:sp>
          <p:cxnSp>
            <p:nvCxnSpPr>
              <p:cNvPr id="17" name="Straight Connector 16">
                <a:extLst>
                  <a:ext uri="{FF2B5EF4-FFF2-40B4-BE49-F238E27FC236}">
                    <a16:creationId xmlns:a16="http://schemas.microsoft.com/office/drawing/2014/main" id="{136FD9FD-8AD2-6CC0-6354-4C51CDC5308A}"/>
                  </a:ext>
                </a:extLst>
              </p:cNvPr>
              <p:cNvCxnSpPr>
                <a:cxnSpLocks/>
                <a:stCxn id="16" idx="4"/>
              </p:cNvCxnSpPr>
              <p:nvPr/>
            </p:nvCxnSpPr>
            <p:spPr>
              <a:xfrm>
                <a:off x="2161747" y="2559580"/>
                <a:ext cx="0" cy="59533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49B4ACCB-112D-FA54-CDEF-2AA64D6932B4}"/>
                  </a:ext>
                </a:extLst>
              </p:cNvPr>
              <p:cNvCxnSpPr/>
              <p:nvPr/>
            </p:nvCxnSpPr>
            <p:spPr>
              <a:xfrm flipV="1">
                <a:off x="2884878" y="3432280"/>
                <a:ext cx="16433" cy="1227576"/>
              </a:xfrm>
              <a:prstGeom prst="curved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4DFB904-8A23-52E7-92BF-7FE94700AEE4}"/>
                  </a:ext>
                </a:extLst>
              </p:cNvPr>
              <p:cNvSpPr txBox="1"/>
              <p:nvPr/>
            </p:nvSpPr>
            <p:spPr>
              <a:xfrm>
                <a:off x="3286843" y="3700335"/>
                <a:ext cx="1114876" cy="307777"/>
              </a:xfrm>
              <a:prstGeom prst="rect">
                <a:avLst/>
              </a:prstGeom>
              <a:noFill/>
            </p:spPr>
            <p:txBody>
              <a:bodyPr wrap="square" rtlCol="0">
                <a:spAutoFit/>
              </a:bodyPr>
              <a:lstStyle/>
              <a:p>
                <a:r>
                  <a:rPr lang="nl-BE" sz="1400" dirty="0">
                    <a:solidFill>
                      <a:schemeClr val="bg1"/>
                    </a:solidFill>
                  </a:rPr>
                  <a:t>Dividend</a:t>
                </a:r>
                <a:endParaRPr lang="en-BE" sz="1400" dirty="0">
                  <a:solidFill>
                    <a:schemeClr val="bg1"/>
                  </a:solidFill>
                </a:endParaRPr>
              </a:p>
            </p:txBody>
          </p:sp>
        </p:grpSp>
      </p:grpSp>
    </p:spTree>
    <p:extLst>
      <p:ext uri="{BB962C8B-B14F-4D97-AF65-F5344CB8AC3E}">
        <p14:creationId xmlns:p14="http://schemas.microsoft.com/office/powerpoint/2010/main" val="2813977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332467" y="473578"/>
            <a:ext cx="11089583" cy="867732"/>
          </a:xfrm>
        </p:spPr>
        <p:txBody>
          <a:bodyPr>
            <a:normAutofit/>
          </a:bodyPr>
          <a:lstStyle/>
          <a:p>
            <a:r>
              <a:rPr lang="en-US" sz="3733" dirty="0">
                <a:latin typeface="+mn-lt"/>
              </a:rPr>
              <a:t>Amsterdam Court of Appeal June 2022 (</a:t>
            </a:r>
            <a:r>
              <a:rPr lang="en-US" sz="3733" dirty="0" err="1">
                <a:latin typeface="+mn-lt"/>
              </a:rPr>
              <a:t>i</a:t>
            </a:r>
            <a:r>
              <a:rPr lang="en-US" sz="3733" dirty="0">
                <a:latin typeface="+mn-lt"/>
              </a:rPr>
              <a:t>) cont’d</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38" name="TextBox 37">
            <a:extLst>
              <a:ext uri="{FF2B5EF4-FFF2-40B4-BE49-F238E27FC236}">
                <a16:creationId xmlns:a16="http://schemas.microsoft.com/office/drawing/2014/main" id="{09DCE2EF-7CC3-FB6B-5A2E-BA3D6688474A}"/>
              </a:ext>
            </a:extLst>
          </p:cNvPr>
          <p:cNvSpPr txBox="1"/>
          <p:nvPr/>
        </p:nvSpPr>
        <p:spPr>
          <a:xfrm>
            <a:off x="2259709" y="3854224"/>
            <a:ext cx="600170" cy="215444"/>
          </a:xfrm>
          <a:prstGeom prst="rect">
            <a:avLst/>
          </a:prstGeom>
          <a:noFill/>
        </p:spPr>
        <p:txBody>
          <a:bodyPr wrap="square" lIns="0" tIns="0" rIns="0" bIns="0" rtlCol="0">
            <a:spAutoFit/>
          </a:bodyPr>
          <a:lstStyle/>
          <a:p>
            <a:r>
              <a:rPr lang="en-US" sz="1400" dirty="0">
                <a:solidFill>
                  <a:schemeClr val="bg1"/>
                </a:solidFill>
              </a:rPr>
              <a:t>~39%</a:t>
            </a:r>
            <a:endParaRPr lang="en-NL" sz="1400" dirty="0" err="1">
              <a:solidFill>
                <a:schemeClr val="bg1"/>
              </a:solidFill>
            </a:endParaRPr>
          </a:p>
        </p:txBody>
      </p:sp>
      <p:sp>
        <p:nvSpPr>
          <p:cNvPr id="43" name="TextBox 42">
            <a:extLst>
              <a:ext uri="{FF2B5EF4-FFF2-40B4-BE49-F238E27FC236}">
                <a16:creationId xmlns:a16="http://schemas.microsoft.com/office/drawing/2014/main" id="{FB894A97-E323-DD54-6285-A5815755D853}"/>
              </a:ext>
            </a:extLst>
          </p:cNvPr>
          <p:cNvSpPr txBox="1"/>
          <p:nvPr/>
        </p:nvSpPr>
        <p:spPr>
          <a:xfrm>
            <a:off x="5302629" y="1594631"/>
            <a:ext cx="6609969" cy="4088299"/>
          </a:xfrm>
          <a:prstGeom prst="rect">
            <a:avLst/>
          </a:prstGeom>
          <a:noFill/>
        </p:spPr>
        <p:txBody>
          <a:bodyPr wrap="square" rtlCol="0">
            <a:spAutoFit/>
          </a:bodyPr>
          <a:lstStyle/>
          <a:p>
            <a:pPr>
              <a:spcAft>
                <a:spcPts val="600"/>
              </a:spcAft>
            </a:pPr>
            <a:r>
              <a:rPr lang="en-GB" b="1" dirty="0">
                <a:solidFill>
                  <a:schemeClr val="accent4"/>
                </a:solidFill>
                <a:latin typeface="Arial" panose="020B0604020202020204" pitchFamily="34" charset="0"/>
                <a:cs typeface="Arial" panose="020B0604020202020204" pitchFamily="34" charset="0"/>
              </a:rPr>
              <a:t>Decision Court</a:t>
            </a:r>
          </a:p>
          <a:p>
            <a:pPr marL="285750" indent="-285750">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Amsterdam Court of Appeal holds that the dividend withholding tax exemption is not applicable due to application of the anti-abuse provision in the Dividend Withholding Tax Act 1965. </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Relevant indicators</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No relevant substance at X BV level;</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No actual business at X BV level;</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No involvement in the active management of A BV and or Fund BV; </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X BV does not perform any further activities; and</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Family determines the decision-making of X BV and therefore the profit appropriation. </a:t>
            </a:r>
            <a:endParaRPr lang="en-GB" sz="1400" dirty="0">
              <a:solidFill>
                <a:schemeClr val="bg1"/>
              </a:solidFill>
              <a:latin typeface="Arial" panose="020B0604020202020204" pitchFamily="34" charset="0"/>
              <a:cs typeface="Arial" panose="020B0604020202020204" pitchFamily="34" charset="0"/>
            </a:endParaRP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Judgment of lower court and opinion of the Advocate General are in accordance with judgment of the Amsterdam Court of Appeal. </a:t>
            </a: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To be assessed by the Dutch Supreme Court. </a:t>
            </a:r>
          </a:p>
          <a:p>
            <a:endParaRPr lang="en-NL" dirty="0"/>
          </a:p>
        </p:txBody>
      </p:sp>
      <p:sp>
        <p:nvSpPr>
          <p:cNvPr id="3" name="Rechthoek 25">
            <a:extLst>
              <a:ext uri="{FF2B5EF4-FFF2-40B4-BE49-F238E27FC236}">
                <a16:creationId xmlns:a16="http://schemas.microsoft.com/office/drawing/2014/main" id="{AC50746B-5DA5-2A68-E545-9604A201D10D}"/>
              </a:ext>
            </a:extLst>
          </p:cNvPr>
          <p:cNvSpPr>
            <a:spLocks/>
          </p:cNvSpPr>
          <p:nvPr/>
        </p:nvSpPr>
        <p:spPr>
          <a:xfrm>
            <a:off x="1488036" y="4232027"/>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A BV</a:t>
            </a:r>
          </a:p>
        </p:txBody>
      </p:sp>
      <p:pic>
        <p:nvPicPr>
          <p:cNvPr id="4" name="Picture 3">
            <a:extLst>
              <a:ext uri="{FF2B5EF4-FFF2-40B4-BE49-F238E27FC236}">
                <a16:creationId xmlns:a16="http://schemas.microsoft.com/office/drawing/2014/main" id="{281D29B4-DF84-0C84-58C5-B1D0D2588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652" y="4624197"/>
            <a:ext cx="233753" cy="248980"/>
          </a:xfrm>
          <a:prstGeom prst="rect">
            <a:avLst/>
          </a:prstGeom>
        </p:spPr>
      </p:pic>
      <p:sp>
        <p:nvSpPr>
          <p:cNvPr id="5" name="Rechthoek 25">
            <a:extLst>
              <a:ext uri="{FF2B5EF4-FFF2-40B4-BE49-F238E27FC236}">
                <a16:creationId xmlns:a16="http://schemas.microsoft.com/office/drawing/2014/main" id="{31FEDF98-96DA-B1D9-F82F-C72D23237E6A}"/>
              </a:ext>
            </a:extLst>
          </p:cNvPr>
          <p:cNvSpPr>
            <a:spLocks/>
          </p:cNvSpPr>
          <p:nvPr/>
        </p:nvSpPr>
        <p:spPr>
          <a:xfrm>
            <a:off x="1474024" y="5386211"/>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a:solidFill>
                  <a:schemeClr val="bg1"/>
                </a:solidFill>
              </a:rPr>
              <a:t>Fund BV</a:t>
            </a:r>
            <a:endParaRPr lang="en-GB" sz="1400" b="1" dirty="0">
              <a:solidFill>
                <a:schemeClr val="bg1"/>
              </a:solidFill>
            </a:endParaRPr>
          </a:p>
        </p:txBody>
      </p:sp>
      <p:pic>
        <p:nvPicPr>
          <p:cNvPr id="8" name="Picture 7">
            <a:extLst>
              <a:ext uri="{FF2B5EF4-FFF2-40B4-BE49-F238E27FC236}">
                <a16:creationId xmlns:a16="http://schemas.microsoft.com/office/drawing/2014/main" id="{76B67593-B94E-0161-C6A5-833F6AB7E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941" y="5781686"/>
            <a:ext cx="233753" cy="248980"/>
          </a:xfrm>
          <a:prstGeom prst="rect">
            <a:avLst/>
          </a:prstGeom>
        </p:spPr>
      </p:pic>
      <p:sp>
        <p:nvSpPr>
          <p:cNvPr id="9" name="Rechthoek 25">
            <a:extLst>
              <a:ext uri="{FF2B5EF4-FFF2-40B4-BE49-F238E27FC236}">
                <a16:creationId xmlns:a16="http://schemas.microsoft.com/office/drawing/2014/main" id="{0A2444B3-469F-6BF4-B6E5-D6B21FB58D5B}"/>
              </a:ext>
            </a:extLst>
          </p:cNvPr>
          <p:cNvSpPr>
            <a:spLocks/>
          </p:cNvSpPr>
          <p:nvPr/>
        </p:nvSpPr>
        <p:spPr>
          <a:xfrm>
            <a:off x="1488036" y="3074538"/>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a:t>
            </a:r>
          </a:p>
        </p:txBody>
      </p:sp>
      <p:pic>
        <p:nvPicPr>
          <p:cNvPr id="10" name="Picture 9">
            <a:extLst>
              <a:ext uri="{FF2B5EF4-FFF2-40B4-BE49-F238E27FC236}">
                <a16:creationId xmlns:a16="http://schemas.microsoft.com/office/drawing/2014/main" id="{82BE8FD4-BF41-D2F9-CAC3-751DEB7B8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966" y="3516787"/>
            <a:ext cx="233753" cy="15027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CADA34D-2978-04FE-2581-DB6204A4808A}"/>
              </a:ext>
            </a:extLst>
          </p:cNvPr>
          <p:cNvCxnSpPr>
            <a:cxnSpLocks/>
            <a:stCxn id="9" idx="2"/>
            <a:endCxn id="3" idx="0"/>
          </p:cNvCxnSpPr>
          <p:nvPr/>
        </p:nvCxnSpPr>
        <p:spPr>
          <a:xfrm>
            <a:off x="2177871" y="3669872"/>
            <a:ext cx="0" cy="56215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C67DE0-216C-91A0-1E52-4DC8099DC866}"/>
              </a:ext>
            </a:extLst>
          </p:cNvPr>
          <p:cNvCxnSpPr>
            <a:cxnSpLocks/>
          </p:cNvCxnSpPr>
          <p:nvPr/>
        </p:nvCxnSpPr>
        <p:spPr>
          <a:xfrm>
            <a:off x="2163859" y="4827361"/>
            <a:ext cx="0" cy="56215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C8EA300-FC91-EDAC-9BD7-33C0430406E3}"/>
              </a:ext>
            </a:extLst>
          </p:cNvPr>
          <p:cNvSpPr/>
          <p:nvPr/>
        </p:nvSpPr>
        <p:spPr>
          <a:xfrm>
            <a:off x="1613465" y="1746094"/>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Family</a:t>
            </a:r>
            <a:endParaRPr lang="en-NL" sz="1400" b="1" dirty="0">
              <a:solidFill>
                <a:schemeClr val="bg1"/>
              </a:solidFill>
            </a:endParaRPr>
          </a:p>
        </p:txBody>
      </p:sp>
      <p:cxnSp>
        <p:nvCxnSpPr>
          <p:cNvPr id="17" name="Straight Connector 16">
            <a:extLst>
              <a:ext uri="{FF2B5EF4-FFF2-40B4-BE49-F238E27FC236}">
                <a16:creationId xmlns:a16="http://schemas.microsoft.com/office/drawing/2014/main" id="{136FD9FD-8AD2-6CC0-6354-4C51CDC5308A}"/>
              </a:ext>
            </a:extLst>
          </p:cNvPr>
          <p:cNvCxnSpPr>
            <a:cxnSpLocks/>
            <a:endCxn id="9" idx="0"/>
          </p:cNvCxnSpPr>
          <p:nvPr/>
        </p:nvCxnSpPr>
        <p:spPr>
          <a:xfrm>
            <a:off x="2163859" y="2527590"/>
            <a:ext cx="14012" cy="546948"/>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19755EE-AA4C-C501-5ABF-8A34B5EDF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871" y="2331051"/>
            <a:ext cx="233753" cy="15027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or: Curved 20">
            <a:extLst>
              <a:ext uri="{FF2B5EF4-FFF2-40B4-BE49-F238E27FC236}">
                <a16:creationId xmlns:a16="http://schemas.microsoft.com/office/drawing/2014/main" id="{49B4ACCB-112D-FA54-CDEF-2AA64D6932B4}"/>
              </a:ext>
            </a:extLst>
          </p:cNvPr>
          <p:cNvCxnSpPr/>
          <p:nvPr/>
        </p:nvCxnSpPr>
        <p:spPr>
          <a:xfrm flipV="1">
            <a:off x="2884878" y="3400290"/>
            <a:ext cx="16433" cy="1227576"/>
          </a:xfrm>
          <a:prstGeom prst="curved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4DFB904-8A23-52E7-92BF-7FE94700AEE4}"/>
              </a:ext>
            </a:extLst>
          </p:cNvPr>
          <p:cNvSpPr txBox="1"/>
          <p:nvPr/>
        </p:nvSpPr>
        <p:spPr>
          <a:xfrm>
            <a:off x="3286843" y="3668345"/>
            <a:ext cx="1114876" cy="307777"/>
          </a:xfrm>
          <a:prstGeom prst="rect">
            <a:avLst/>
          </a:prstGeom>
          <a:noFill/>
        </p:spPr>
        <p:txBody>
          <a:bodyPr wrap="square" rtlCol="0">
            <a:spAutoFit/>
          </a:bodyPr>
          <a:lstStyle/>
          <a:p>
            <a:r>
              <a:rPr lang="nl-BE" sz="1400" dirty="0">
                <a:solidFill>
                  <a:schemeClr val="bg1"/>
                </a:solidFill>
              </a:rPr>
              <a:t>Dividend</a:t>
            </a:r>
            <a:endParaRPr lang="en-BE" sz="1400" dirty="0">
              <a:solidFill>
                <a:schemeClr val="bg1"/>
              </a:solidFill>
            </a:endParaRPr>
          </a:p>
        </p:txBody>
      </p:sp>
    </p:spTree>
    <p:extLst>
      <p:ext uri="{BB962C8B-B14F-4D97-AF65-F5344CB8AC3E}">
        <p14:creationId xmlns:p14="http://schemas.microsoft.com/office/powerpoint/2010/main" val="2695130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316675" y="421924"/>
            <a:ext cx="11152250" cy="850561"/>
          </a:xfrm>
        </p:spPr>
        <p:txBody>
          <a:bodyPr>
            <a:normAutofit/>
          </a:bodyPr>
          <a:lstStyle/>
          <a:p>
            <a:r>
              <a:rPr lang="en-US" sz="3733" dirty="0">
                <a:latin typeface="+mn-lt"/>
              </a:rPr>
              <a:t>Amsterdam Court of Appeal June 2022 (ii)</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3" name="TextBox 42">
            <a:extLst>
              <a:ext uri="{FF2B5EF4-FFF2-40B4-BE49-F238E27FC236}">
                <a16:creationId xmlns:a16="http://schemas.microsoft.com/office/drawing/2014/main" id="{FB894A97-E323-DD54-6285-A5815755D853}"/>
              </a:ext>
            </a:extLst>
          </p:cNvPr>
          <p:cNvSpPr txBox="1"/>
          <p:nvPr/>
        </p:nvSpPr>
        <p:spPr>
          <a:xfrm>
            <a:off x="5892800" y="1506412"/>
            <a:ext cx="5943600" cy="3903633"/>
          </a:xfrm>
          <a:prstGeom prst="rect">
            <a:avLst/>
          </a:prstGeom>
          <a:noFill/>
        </p:spPr>
        <p:txBody>
          <a:bodyPr wrap="square" rtlCol="0">
            <a:spAutoFit/>
          </a:bodyPr>
          <a:lstStyle/>
          <a:p>
            <a:pPr>
              <a:spcAft>
                <a:spcPts val="600"/>
              </a:spcAft>
            </a:pPr>
            <a:r>
              <a:rPr lang="en-GB" b="1" dirty="0">
                <a:solidFill>
                  <a:schemeClr val="accent4"/>
                </a:solidFill>
                <a:latin typeface="Arial" panose="020B0604020202020204" pitchFamily="34" charset="0"/>
              </a:rPr>
              <a:t>Facts</a:t>
            </a:r>
          </a:p>
          <a:p>
            <a:pPr marL="285750" indent="-285750">
              <a:spcAft>
                <a:spcPts val="600"/>
              </a:spcAft>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A NV is a holding company that receives dividends from inter alia B BV</a:t>
            </a:r>
          </a:p>
          <a:p>
            <a:pPr marL="285750" indent="-285750">
              <a:buClr>
                <a:schemeClr val="accent4"/>
              </a:buClr>
              <a:buFont typeface="Arial" panose="020B0604020202020204" pitchFamily="34" charset="0"/>
              <a:buChar char="•"/>
            </a:pPr>
            <a:endParaRPr lang="en-GB" sz="1600" dirty="0">
              <a:solidFill>
                <a:schemeClr val="bg1"/>
              </a:solidFill>
              <a:latin typeface="Arial" panose="020B0604020202020204" pitchFamily="34" charset="0"/>
              <a:cs typeface="Arial" panose="020B0604020202020204" pitchFamily="34" charset="0"/>
            </a:endParaRPr>
          </a:p>
          <a:p>
            <a:pPr marL="285750" indent="-285750">
              <a:buClr>
                <a:schemeClr val="accent4"/>
              </a:buClr>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A NV</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Has substance in Belgium albeit limited;</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Has operational costs amounting to more than € 500,000 (related to management fee and wage);</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Has other subsidiaries and is involved in the active management of some of these subsidiaries; </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However, it is not involved in the active management of B BV and/or Fund BV.</a:t>
            </a:r>
          </a:p>
          <a:p>
            <a:pPr marL="627063" lvl="1" indent="-355600">
              <a:spcBef>
                <a:spcPts val="400"/>
              </a:spcBef>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Dividends are not distributed up to the family but reinvested.</a:t>
            </a:r>
          </a:p>
          <a:p>
            <a:endParaRPr lang="en-NL" dirty="0"/>
          </a:p>
        </p:txBody>
      </p:sp>
      <p:cxnSp>
        <p:nvCxnSpPr>
          <p:cNvPr id="44" name="Connector: Elbow 43">
            <a:extLst>
              <a:ext uri="{FF2B5EF4-FFF2-40B4-BE49-F238E27FC236}">
                <a16:creationId xmlns:a16="http://schemas.microsoft.com/office/drawing/2014/main" id="{0207EA7E-3D8A-1A20-B41E-594A7EDEAC7C}"/>
              </a:ext>
            </a:extLst>
          </p:cNvPr>
          <p:cNvCxnSpPr>
            <a:cxnSpLocks/>
          </p:cNvCxnSpPr>
          <p:nvPr/>
        </p:nvCxnSpPr>
        <p:spPr>
          <a:xfrm rot="5400000" flipH="1" flipV="1">
            <a:off x="1284413" y="-878584"/>
            <a:ext cx="391952" cy="694338"/>
          </a:xfrm>
          <a:prstGeom prst="bentConnector3">
            <a:avLst>
              <a:gd name="adj1" fmla="val 50000"/>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54B8E09-C307-4D9C-88C5-D67C91A211E2}"/>
              </a:ext>
            </a:extLst>
          </p:cNvPr>
          <p:cNvSpPr/>
          <p:nvPr/>
        </p:nvSpPr>
        <p:spPr>
          <a:xfrm>
            <a:off x="1932711" y="1513927"/>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Family</a:t>
            </a:r>
            <a:endParaRPr lang="en-NL" sz="1400" b="1" dirty="0">
              <a:solidFill>
                <a:schemeClr val="bg1"/>
              </a:solidFill>
            </a:endParaRPr>
          </a:p>
        </p:txBody>
      </p:sp>
      <p:sp>
        <p:nvSpPr>
          <p:cNvPr id="15" name="Rechthoek 25">
            <a:extLst>
              <a:ext uri="{FF2B5EF4-FFF2-40B4-BE49-F238E27FC236}">
                <a16:creationId xmlns:a16="http://schemas.microsoft.com/office/drawing/2014/main" id="{81751660-B8DF-6EA1-88D7-639B17B2E4FC}"/>
              </a:ext>
            </a:extLst>
          </p:cNvPr>
          <p:cNvSpPr>
            <a:spLocks/>
          </p:cNvSpPr>
          <p:nvPr/>
        </p:nvSpPr>
        <p:spPr>
          <a:xfrm>
            <a:off x="1015843" y="2684763"/>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BVBA</a:t>
            </a:r>
          </a:p>
        </p:txBody>
      </p:sp>
      <p:sp>
        <p:nvSpPr>
          <p:cNvPr id="23" name="Rechthoek 25">
            <a:extLst>
              <a:ext uri="{FF2B5EF4-FFF2-40B4-BE49-F238E27FC236}">
                <a16:creationId xmlns:a16="http://schemas.microsoft.com/office/drawing/2014/main" id="{6C8D8B91-1AF6-5BFA-F30A-801007AA7237}"/>
              </a:ext>
            </a:extLst>
          </p:cNvPr>
          <p:cNvSpPr>
            <a:spLocks/>
          </p:cNvSpPr>
          <p:nvPr/>
        </p:nvSpPr>
        <p:spPr>
          <a:xfrm>
            <a:off x="2722283" y="2692263"/>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Y BVBA</a:t>
            </a:r>
          </a:p>
        </p:txBody>
      </p:sp>
      <p:sp>
        <p:nvSpPr>
          <p:cNvPr id="25" name="Rechthoek 25">
            <a:extLst>
              <a:ext uri="{FF2B5EF4-FFF2-40B4-BE49-F238E27FC236}">
                <a16:creationId xmlns:a16="http://schemas.microsoft.com/office/drawing/2014/main" id="{AC4252D3-70F7-D1F0-F964-3D9C27ED3E22}"/>
              </a:ext>
            </a:extLst>
          </p:cNvPr>
          <p:cNvSpPr>
            <a:spLocks/>
          </p:cNvSpPr>
          <p:nvPr/>
        </p:nvSpPr>
        <p:spPr>
          <a:xfrm>
            <a:off x="1932711" y="3696375"/>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A NV</a:t>
            </a:r>
          </a:p>
        </p:txBody>
      </p:sp>
      <p:sp>
        <p:nvSpPr>
          <p:cNvPr id="26" name="Rechthoek 25">
            <a:extLst>
              <a:ext uri="{FF2B5EF4-FFF2-40B4-BE49-F238E27FC236}">
                <a16:creationId xmlns:a16="http://schemas.microsoft.com/office/drawing/2014/main" id="{77E684A7-7805-216E-B3C9-820A5C3F5B74}"/>
              </a:ext>
            </a:extLst>
          </p:cNvPr>
          <p:cNvSpPr>
            <a:spLocks/>
          </p:cNvSpPr>
          <p:nvPr/>
        </p:nvSpPr>
        <p:spPr>
          <a:xfrm>
            <a:off x="1210617" y="5595563"/>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Fund BV</a:t>
            </a:r>
          </a:p>
        </p:txBody>
      </p:sp>
      <p:sp>
        <p:nvSpPr>
          <p:cNvPr id="27" name="Rechthoek 25">
            <a:extLst>
              <a:ext uri="{FF2B5EF4-FFF2-40B4-BE49-F238E27FC236}">
                <a16:creationId xmlns:a16="http://schemas.microsoft.com/office/drawing/2014/main" id="{5CDBC81B-7A2D-A546-CEBE-06C5D0653952}"/>
              </a:ext>
            </a:extLst>
          </p:cNvPr>
          <p:cNvSpPr>
            <a:spLocks/>
          </p:cNvSpPr>
          <p:nvPr/>
        </p:nvSpPr>
        <p:spPr>
          <a:xfrm>
            <a:off x="1210617" y="4689022"/>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B BV</a:t>
            </a:r>
          </a:p>
        </p:txBody>
      </p:sp>
      <p:sp>
        <p:nvSpPr>
          <p:cNvPr id="28" name="Rechthoek 25">
            <a:extLst>
              <a:ext uri="{FF2B5EF4-FFF2-40B4-BE49-F238E27FC236}">
                <a16:creationId xmlns:a16="http://schemas.microsoft.com/office/drawing/2014/main" id="{D4CECA50-74CE-242A-2AF2-FF0457E95A0F}"/>
              </a:ext>
            </a:extLst>
          </p:cNvPr>
          <p:cNvSpPr>
            <a:spLocks/>
          </p:cNvSpPr>
          <p:nvPr/>
        </p:nvSpPr>
        <p:spPr>
          <a:xfrm>
            <a:off x="3062577" y="4689022"/>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EU subs</a:t>
            </a:r>
          </a:p>
        </p:txBody>
      </p:sp>
      <p:sp>
        <p:nvSpPr>
          <p:cNvPr id="29" name="Rechthoek 25">
            <a:extLst>
              <a:ext uri="{FF2B5EF4-FFF2-40B4-BE49-F238E27FC236}">
                <a16:creationId xmlns:a16="http://schemas.microsoft.com/office/drawing/2014/main" id="{C6EEB5B7-93D2-B040-7BAA-DDF0F7A37056}"/>
              </a:ext>
            </a:extLst>
          </p:cNvPr>
          <p:cNvSpPr>
            <a:spLocks/>
          </p:cNvSpPr>
          <p:nvPr/>
        </p:nvSpPr>
        <p:spPr>
          <a:xfrm>
            <a:off x="3153768" y="4819144"/>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EU subs</a:t>
            </a:r>
          </a:p>
        </p:txBody>
      </p:sp>
      <p:pic>
        <p:nvPicPr>
          <p:cNvPr id="30" name="Picture 29">
            <a:extLst>
              <a:ext uri="{FF2B5EF4-FFF2-40B4-BE49-F238E27FC236}">
                <a16:creationId xmlns:a16="http://schemas.microsoft.com/office/drawing/2014/main" id="{3EC1707B-5B35-8056-CF23-9743E203C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146" y="2088282"/>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D5202BC-EAB6-A5CE-6A47-31A42566B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4" y="3108660"/>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C5F2195-6E7E-4538-360F-F2915FC14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421" y="3129827"/>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2F7512E-6B27-BD9F-F200-E5FC175AE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875" y="4145910"/>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69CE58-0E70-5E8B-2747-9CEF53AE6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157" y="5088578"/>
            <a:ext cx="233753" cy="248980"/>
          </a:xfrm>
          <a:prstGeom prst="rect">
            <a:avLst/>
          </a:prstGeom>
        </p:spPr>
      </p:pic>
      <p:pic>
        <p:nvPicPr>
          <p:cNvPr id="35" name="Picture 34">
            <a:extLst>
              <a:ext uri="{FF2B5EF4-FFF2-40B4-BE49-F238E27FC236}">
                <a16:creationId xmlns:a16="http://schemas.microsoft.com/office/drawing/2014/main" id="{5CA2EE8D-FBE7-4B0F-CFF9-E0FABDE13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534" y="5979336"/>
            <a:ext cx="233753" cy="248980"/>
          </a:xfrm>
          <a:prstGeom prst="rect">
            <a:avLst/>
          </a:prstGeom>
        </p:spPr>
      </p:pic>
      <p:cxnSp>
        <p:nvCxnSpPr>
          <p:cNvPr id="37" name="Straight Connector 36">
            <a:extLst>
              <a:ext uri="{FF2B5EF4-FFF2-40B4-BE49-F238E27FC236}">
                <a16:creationId xmlns:a16="http://schemas.microsoft.com/office/drawing/2014/main" id="{9672CD49-D644-64CD-B24F-375A273F2D31}"/>
              </a:ext>
            </a:extLst>
          </p:cNvPr>
          <p:cNvCxnSpPr>
            <a:cxnSpLocks/>
            <a:stCxn id="27" idx="2"/>
            <a:endCxn id="26" idx="0"/>
          </p:cNvCxnSpPr>
          <p:nvPr/>
        </p:nvCxnSpPr>
        <p:spPr>
          <a:xfrm>
            <a:off x="1900452" y="5284356"/>
            <a:ext cx="0" cy="311207"/>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AF4AF5B-09A8-DEC1-01AF-2D6B6FDDDD30}"/>
              </a:ext>
            </a:extLst>
          </p:cNvPr>
          <p:cNvCxnSpPr>
            <a:cxnSpLocks/>
          </p:cNvCxnSpPr>
          <p:nvPr/>
        </p:nvCxnSpPr>
        <p:spPr>
          <a:xfrm rot="16200000" flipV="1">
            <a:off x="1950557" y="3113561"/>
            <a:ext cx="441844" cy="746425"/>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10073A70-406F-B04D-B64C-8E6E146364C5}"/>
              </a:ext>
            </a:extLst>
          </p:cNvPr>
          <p:cNvCxnSpPr>
            <a:cxnSpLocks/>
          </p:cNvCxnSpPr>
          <p:nvPr/>
        </p:nvCxnSpPr>
        <p:spPr>
          <a:xfrm rot="5400000" flipH="1" flipV="1">
            <a:off x="2684468" y="3120317"/>
            <a:ext cx="455292" cy="734844"/>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9F459D81-0CC9-620B-39FA-1548804DD9AD}"/>
              </a:ext>
            </a:extLst>
          </p:cNvPr>
          <p:cNvCxnSpPr>
            <a:cxnSpLocks/>
          </p:cNvCxnSpPr>
          <p:nvPr/>
        </p:nvCxnSpPr>
        <p:spPr>
          <a:xfrm rot="5400000" flipH="1" flipV="1">
            <a:off x="1931747" y="2138158"/>
            <a:ext cx="391952" cy="694338"/>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684F0CE-310B-C215-A79B-0A71DC0B4B06}"/>
              </a:ext>
            </a:extLst>
          </p:cNvPr>
          <p:cNvCxnSpPr>
            <a:cxnSpLocks/>
          </p:cNvCxnSpPr>
          <p:nvPr/>
        </p:nvCxnSpPr>
        <p:spPr>
          <a:xfrm rot="16200000" flipV="1">
            <a:off x="2679106" y="2095407"/>
            <a:ext cx="378504" cy="786931"/>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2FA5D103-521B-4D6D-62DE-1F1D8153BD98}"/>
              </a:ext>
            </a:extLst>
          </p:cNvPr>
          <p:cNvCxnSpPr>
            <a:cxnSpLocks/>
          </p:cNvCxnSpPr>
          <p:nvPr/>
        </p:nvCxnSpPr>
        <p:spPr>
          <a:xfrm rot="16200000" flipV="1">
            <a:off x="2895622" y="4095104"/>
            <a:ext cx="378504" cy="786931"/>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62978FE1-A417-FBE8-E6E4-DCA92BEE19DF}"/>
              </a:ext>
            </a:extLst>
          </p:cNvPr>
          <p:cNvCxnSpPr>
            <a:cxnSpLocks/>
            <a:stCxn id="27" idx="0"/>
          </p:cNvCxnSpPr>
          <p:nvPr/>
        </p:nvCxnSpPr>
        <p:spPr>
          <a:xfrm rot="5400000" flipH="1" flipV="1">
            <a:off x="2200545" y="4187945"/>
            <a:ext cx="200984" cy="801170"/>
          </a:xfrm>
          <a:prstGeom prst="bentConnector2">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 name="Connector: Curved 2">
            <a:extLst>
              <a:ext uri="{FF2B5EF4-FFF2-40B4-BE49-F238E27FC236}">
                <a16:creationId xmlns:a16="http://schemas.microsoft.com/office/drawing/2014/main" id="{6AE9A44F-F49A-E8D3-1DB4-53B360702FB6}"/>
              </a:ext>
            </a:extLst>
          </p:cNvPr>
          <p:cNvCxnSpPr>
            <a:cxnSpLocks/>
          </p:cNvCxnSpPr>
          <p:nvPr/>
        </p:nvCxnSpPr>
        <p:spPr>
          <a:xfrm rot="10800000" flipH="1">
            <a:off x="1176948" y="3994042"/>
            <a:ext cx="751787" cy="1064570"/>
          </a:xfrm>
          <a:prstGeom prst="curvedConnector3">
            <a:avLst>
              <a:gd name="adj1" fmla="val -20580"/>
            </a:avLst>
          </a:prstGeom>
          <a:ln w="952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5B26FEA-7ABA-00AD-2BEB-3DE4E5943165}"/>
              </a:ext>
            </a:extLst>
          </p:cNvPr>
          <p:cNvSpPr txBox="1"/>
          <p:nvPr/>
        </p:nvSpPr>
        <p:spPr>
          <a:xfrm>
            <a:off x="95741" y="4351768"/>
            <a:ext cx="1114876" cy="307777"/>
          </a:xfrm>
          <a:prstGeom prst="rect">
            <a:avLst/>
          </a:prstGeom>
          <a:noFill/>
        </p:spPr>
        <p:txBody>
          <a:bodyPr wrap="square" rtlCol="0">
            <a:spAutoFit/>
          </a:bodyPr>
          <a:lstStyle/>
          <a:p>
            <a:r>
              <a:rPr lang="nl-BE" sz="1400" dirty="0">
                <a:solidFill>
                  <a:schemeClr val="bg1"/>
                </a:solidFill>
              </a:rPr>
              <a:t>Dividend</a:t>
            </a:r>
            <a:endParaRPr lang="en-BE" sz="1400" dirty="0">
              <a:solidFill>
                <a:schemeClr val="bg1"/>
              </a:solidFill>
            </a:endParaRPr>
          </a:p>
        </p:txBody>
      </p:sp>
      <p:sp>
        <p:nvSpPr>
          <p:cNvPr id="5" name="TextBox 4">
            <a:extLst>
              <a:ext uri="{FF2B5EF4-FFF2-40B4-BE49-F238E27FC236}">
                <a16:creationId xmlns:a16="http://schemas.microsoft.com/office/drawing/2014/main" id="{B81A6F1A-D3EF-CDCD-25A5-8353107BAE34}"/>
              </a:ext>
            </a:extLst>
          </p:cNvPr>
          <p:cNvSpPr txBox="1"/>
          <p:nvPr/>
        </p:nvSpPr>
        <p:spPr>
          <a:xfrm>
            <a:off x="1564240" y="4379531"/>
            <a:ext cx="468052" cy="153888"/>
          </a:xfrm>
          <a:prstGeom prst="rect">
            <a:avLst/>
          </a:prstGeom>
          <a:noFill/>
        </p:spPr>
        <p:txBody>
          <a:bodyPr wrap="square" lIns="0" tIns="0" rIns="0" bIns="0" rtlCol="0">
            <a:spAutoFit/>
          </a:bodyPr>
          <a:lstStyle/>
          <a:p>
            <a:r>
              <a:rPr lang="en-US" sz="1000" dirty="0">
                <a:solidFill>
                  <a:schemeClr val="bg1"/>
                </a:solidFill>
              </a:rPr>
              <a:t>~25%</a:t>
            </a:r>
            <a:endParaRPr lang="en-NL" sz="1000" dirty="0" err="1">
              <a:solidFill>
                <a:schemeClr val="bg1"/>
              </a:solidFill>
            </a:endParaRPr>
          </a:p>
        </p:txBody>
      </p:sp>
    </p:spTree>
    <p:extLst>
      <p:ext uri="{BB962C8B-B14F-4D97-AF65-F5344CB8AC3E}">
        <p14:creationId xmlns:p14="http://schemas.microsoft.com/office/powerpoint/2010/main" val="2486431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316675" y="421924"/>
            <a:ext cx="11152250" cy="850561"/>
          </a:xfrm>
        </p:spPr>
        <p:txBody>
          <a:bodyPr>
            <a:normAutofit/>
          </a:bodyPr>
          <a:lstStyle/>
          <a:p>
            <a:r>
              <a:rPr lang="en-US" sz="3733" dirty="0">
                <a:latin typeface="+mn-lt"/>
              </a:rPr>
              <a:t>Amsterdam Court of Appeal June 2022 (ii) cont’d</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43" name="TextBox 42">
            <a:extLst>
              <a:ext uri="{FF2B5EF4-FFF2-40B4-BE49-F238E27FC236}">
                <a16:creationId xmlns:a16="http://schemas.microsoft.com/office/drawing/2014/main" id="{FB894A97-E323-DD54-6285-A5815755D853}"/>
              </a:ext>
            </a:extLst>
          </p:cNvPr>
          <p:cNvSpPr txBox="1"/>
          <p:nvPr/>
        </p:nvSpPr>
        <p:spPr>
          <a:xfrm>
            <a:off x="5810985" y="1262822"/>
            <a:ext cx="6120241" cy="4585871"/>
          </a:xfrm>
          <a:prstGeom prst="rect">
            <a:avLst/>
          </a:prstGeom>
          <a:noFill/>
        </p:spPr>
        <p:txBody>
          <a:bodyPr wrap="square" rtlCol="0">
            <a:spAutoFit/>
          </a:bodyPr>
          <a:lstStyle/>
          <a:p>
            <a:pPr>
              <a:spcAft>
                <a:spcPts val="600"/>
              </a:spcAft>
            </a:pPr>
            <a:r>
              <a:rPr lang="en-GB" b="1" dirty="0">
                <a:solidFill>
                  <a:schemeClr val="accent4"/>
                </a:solidFill>
                <a:latin typeface="Arial" panose="020B0604020202020204" pitchFamily="34" charset="0"/>
              </a:rPr>
              <a:t>Decision Court </a:t>
            </a:r>
          </a:p>
          <a:p>
            <a:pPr marL="285750" indent="-285750">
              <a:spcAft>
                <a:spcPts val="600"/>
              </a:spcAft>
              <a:buClr>
                <a:schemeClr val="accent4"/>
              </a:buClr>
              <a:buFont typeface="Arial" panose="020B0604020202020204" pitchFamily="34" charset="0"/>
              <a:buChar char="•"/>
            </a:pPr>
            <a:r>
              <a:rPr lang="en-GB" sz="1400" dirty="0">
                <a:solidFill>
                  <a:schemeClr val="bg1"/>
                </a:solidFill>
                <a:latin typeface="Bahnschrift SemiLight" panose="020B0502040204020203" pitchFamily="34" charset="0"/>
                <a:cs typeface="Calibri" panose="020F0502020204030204" pitchFamily="34" charset="0"/>
              </a:rPr>
              <a:t>Amsterdam Court of Appeal holds that the dividend withholding tax exemption is not applicable due to application of the anti-abuse provision in the Dividend Withholding Tax Act 1965. </a:t>
            </a:r>
          </a:p>
          <a:p>
            <a:pPr marL="285750" indent="-285750">
              <a:buClr>
                <a:schemeClr val="accent4"/>
              </a:buClr>
              <a:buFont typeface="Arial" panose="020B0604020202020204" pitchFamily="34" charset="0"/>
              <a:buChar char="•"/>
            </a:pPr>
            <a:r>
              <a:rPr lang="en-GB" sz="1400" dirty="0">
                <a:solidFill>
                  <a:schemeClr val="bg1"/>
                </a:solidFill>
                <a:latin typeface="Bahnschrift SemiLight" panose="020B0502040204020203" pitchFamily="34" charset="0"/>
                <a:cs typeface="Calibri" panose="020F0502020204030204" pitchFamily="34" charset="0"/>
              </a:rPr>
              <a:t>Relevant indicators</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Actual business at the level of A NV;</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No involvement of A NV in B BV and/or Fund BV;</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A NV’s equity interest in B BV is not attributable to the actual business of A NV;</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De facto no office space; </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Administration of A NV is not being performed by its own staff; and</a:t>
            </a:r>
          </a:p>
          <a:p>
            <a:pPr marL="627063" lvl="1" indent="-355600">
              <a:spcBef>
                <a:spcPts val="400"/>
              </a:spcBef>
              <a:spcAft>
                <a:spcPts val="600"/>
              </a:spcAft>
              <a:buClr>
                <a:schemeClr val="accent4"/>
              </a:buClr>
              <a:buFont typeface="Wingdings" panose="05000000000000000000" pitchFamily="2" charset="2"/>
              <a:buChar char="ü"/>
            </a:pPr>
            <a:r>
              <a:rPr lang="en-GB" sz="1200" dirty="0">
                <a:solidFill>
                  <a:schemeClr val="bg1"/>
                </a:solidFill>
                <a:latin typeface="Arial" panose="020B0604020202020204"/>
              </a:rPr>
              <a:t>Family determines the decision-making of A NV and therefore the profit appropriation. </a:t>
            </a:r>
            <a:endParaRPr lang="en-GB" sz="1400" dirty="0">
              <a:solidFill>
                <a:schemeClr val="bg1"/>
              </a:solidFill>
              <a:latin typeface="Bahnschrift SemiLight" panose="020B0502040204020203" pitchFamily="34" charset="0"/>
              <a:cs typeface="Calibri" panose="020F0502020204030204" pitchFamily="34" charset="0"/>
            </a:endParaRPr>
          </a:p>
          <a:p>
            <a:pPr marL="285750" indent="-285750">
              <a:buClr>
                <a:schemeClr val="accent4"/>
              </a:buClr>
              <a:buFont typeface="Arial" panose="020B0604020202020204" pitchFamily="34" charset="0"/>
              <a:buChar char="•"/>
            </a:pPr>
            <a:r>
              <a:rPr lang="en-GB" sz="1400" dirty="0">
                <a:solidFill>
                  <a:schemeClr val="bg1"/>
                </a:solidFill>
                <a:latin typeface="Bahnschrift SemiLight" panose="020B0502040204020203" pitchFamily="34" charset="0"/>
                <a:cs typeface="Calibri" panose="020F0502020204030204" pitchFamily="34" charset="0"/>
              </a:rPr>
              <a:t>The lower court held that the anti-abuse provision was </a:t>
            </a:r>
            <a:r>
              <a:rPr lang="en-GB" sz="1400" u="sng" dirty="0">
                <a:solidFill>
                  <a:schemeClr val="bg1"/>
                </a:solidFill>
                <a:latin typeface="Bahnschrift SemiLight" panose="020B0502040204020203" pitchFamily="34" charset="0"/>
                <a:cs typeface="Calibri" panose="020F0502020204030204" pitchFamily="34" charset="0"/>
              </a:rPr>
              <a:t>not</a:t>
            </a:r>
            <a:r>
              <a:rPr lang="en-GB" sz="1400" dirty="0">
                <a:solidFill>
                  <a:schemeClr val="bg1"/>
                </a:solidFill>
                <a:latin typeface="Bahnschrift SemiLight" panose="020B0502040204020203" pitchFamily="34" charset="0"/>
                <a:cs typeface="Calibri" panose="020F0502020204030204" pitchFamily="34" charset="0"/>
              </a:rPr>
              <a:t> applicable. </a:t>
            </a:r>
          </a:p>
          <a:p>
            <a:pPr marL="285750" indent="-285750">
              <a:buClr>
                <a:schemeClr val="accent4"/>
              </a:buClr>
              <a:buFont typeface="Arial" panose="020B0604020202020204" pitchFamily="34" charset="0"/>
              <a:buChar char="•"/>
            </a:pPr>
            <a:r>
              <a:rPr lang="en-GB" sz="1400" dirty="0">
                <a:solidFill>
                  <a:schemeClr val="bg1"/>
                </a:solidFill>
                <a:latin typeface="Bahnschrift SemiLight" panose="020B0502040204020203" pitchFamily="34" charset="0"/>
                <a:cs typeface="Calibri" panose="020F0502020204030204" pitchFamily="34" charset="0"/>
              </a:rPr>
              <a:t>Opinion of Advocate General is in accordance with judgment of the Amsterdam Court of Appeal. </a:t>
            </a:r>
          </a:p>
          <a:p>
            <a:pPr marL="285750" indent="-285750">
              <a:buClr>
                <a:schemeClr val="accent4"/>
              </a:buClr>
              <a:buFont typeface="Arial" panose="020B0604020202020204" pitchFamily="34" charset="0"/>
              <a:buChar char="•"/>
            </a:pPr>
            <a:r>
              <a:rPr lang="en-GB" sz="1400" dirty="0">
                <a:solidFill>
                  <a:schemeClr val="bg1"/>
                </a:solidFill>
                <a:latin typeface="Bahnschrift SemiLight" panose="020B0502040204020203" pitchFamily="34" charset="0"/>
                <a:cs typeface="Calibri" panose="020F0502020204030204" pitchFamily="34" charset="0"/>
              </a:rPr>
              <a:t>To be assessed by the Dutch Supreme Court. </a:t>
            </a:r>
          </a:p>
          <a:p>
            <a:endParaRPr lang="en-NL" dirty="0"/>
          </a:p>
        </p:txBody>
      </p:sp>
      <p:cxnSp>
        <p:nvCxnSpPr>
          <p:cNvPr id="44" name="Connector: Elbow 43">
            <a:extLst>
              <a:ext uri="{FF2B5EF4-FFF2-40B4-BE49-F238E27FC236}">
                <a16:creationId xmlns:a16="http://schemas.microsoft.com/office/drawing/2014/main" id="{0207EA7E-3D8A-1A20-B41E-594A7EDEAC7C}"/>
              </a:ext>
            </a:extLst>
          </p:cNvPr>
          <p:cNvCxnSpPr>
            <a:cxnSpLocks/>
          </p:cNvCxnSpPr>
          <p:nvPr/>
        </p:nvCxnSpPr>
        <p:spPr>
          <a:xfrm rot="5400000" flipH="1" flipV="1">
            <a:off x="1284413" y="-878584"/>
            <a:ext cx="391952" cy="694338"/>
          </a:xfrm>
          <a:prstGeom prst="bentConnector3">
            <a:avLst>
              <a:gd name="adj1" fmla="val 50000"/>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54B8E09-C307-4D9C-88C5-D67C91A211E2}"/>
              </a:ext>
            </a:extLst>
          </p:cNvPr>
          <p:cNvSpPr/>
          <p:nvPr/>
        </p:nvSpPr>
        <p:spPr>
          <a:xfrm>
            <a:off x="1932711" y="1513927"/>
            <a:ext cx="1096563" cy="78149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Family</a:t>
            </a:r>
            <a:endParaRPr lang="en-NL" sz="1400" b="1" dirty="0">
              <a:solidFill>
                <a:schemeClr val="bg1"/>
              </a:solidFill>
            </a:endParaRPr>
          </a:p>
        </p:txBody>
      </p:sp>
      <p:sp>
        <p:nvSpPr>
          <p:cNvPr id="15" name="Rechthoek 25">
            <a:extLst>
              <a:ext uri="{FF2B5EF4-FFF2-40B4-BE49-F238E27FC236}">
                <a16:creationId xmlns:a16="http://schemas.microsoft.com/office/drawing/2014/main" id="{81751660-B8DF-6EA1-88D7-639B17B2E4FC}"/>
              </a:ext>
            </a:extLst>
          </p:cNvPr>
          <p:cNvSpPr>
            <a:spLocks/>
          </p:cNvSpPr>
          <p:nvPr/>
        </p:nvSpPr>
        <p:spPr>
          <a:xfrm>
            <a:off x="1015843" y="2684763"/>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X BVBA</a:t>
            </a:r>
          </a:p>
        </p:txBody>
      </p:sp>
      <p:sp>
        <p:nvSpPr>
          <p:cNvPr id="23" name="Rechthoek 25">
            <a:extLst>
              <a:ext uri="{FF2B5EF4-FFF2-40B4-BE49-F238E27FC236}">
                <a16:creationId xmlns:a16="http://schemas.microsoft.com/office/drawing/2014/main" id="{6C8D8B91-1AF6-5BFA-F30A-801007AA7237}"/>
              </a:ext>
            </a:extLst>
          </p:cNvPr>
          <p:cNvSpPr>
            <a:spLocks/>
          </p:cNvSpPr>
          <p:nvPr/>
        </p:nvSpPr>
        <p:spPr>
          <a:xfrm>
            <a:off x="2722283" y="2692263"/>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Y BVBA</a:t>
            </a:r>
          </a:p>
        </p:txBody>
      </p:sp>
      <p:sp>
        <p:nvSpPr>
          <p:cNvPr id="25" name="Rechthoek 25">
            <a:extLst>
              <a:ext uri="{FF2B5EF4-FFF2-40B4-BE49-F238E27FC236}">
                <a16:creationId xmlns:a16="http://schemas.microsoft.com/office/drawing/2014/main" id="{AC4252D3-70F7-D1F0-F964-3D9C27ED3E22}"/>
              </a:ext>
            </a:extLst>
          </p:cNvPr>
          <p:cNvSpPr>
            <a:spLocks/>
          </p:cNvSpPr>
          <p:nvPr/>
        </p:nvSpPr>
        <p:spPr>
          <a:xfrm>
            <a:off x="1932711" y="3696375"/>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a:solidFill>
                  <a:schemeClr val="bg1"/>
                </a:solidFill>
              </a:rPr>
              <a:t>A NV</a:t>
            </a:r>
            <a:endParaRPr lang="en-GB" sz="1400" b="1" dirty="0">
              <a:solidFill>
                <a:schemeClr val="bg1"/>
              </a:solidFill>
            </a:endParaRPr>
          </a:p>
        </p:txBody>
      </p:sp>
      <p:sp>
        <p:nvSpPr>
          <p:cNvPr id="26" name="Rechthoek 25">
            <a:extLst>
              <a:ext uri="{FF2B5EF4-FFF2-40B4-BE49-F238E27FC236}">
                <a16:creationId xmlns:a16="http://schemas.microsoft.com/office/drawing/2014/main" id="{77E684A7-7805-216E-B3C9-820A5C3F5B74}"/>
              </a:ext>
            </a:extLst>
          </p:cNvPr>
          <p:cNvSpPr>
            <a:spLocks/>
          </p:cNvSpPr>
          <p:nvPr/>
        </p:nvSpPr>
        <p:spPr>
          <a:xfrm>
            <a:off x="1210617" y="5595563"/>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Fund BV</a:t>
            </a:r>
          </a:p>
        </p:txBody>
      </p:sp>
      <p:sp>
        <p:nvSpPr>
          <p:cNvPr id="27" name="Rechthoek 25">
            <a:extLst>
              <a:ext uri="{FF2B5EF4-FFF2-40B4-BE49-F238E27FC236}">
                <a16:creationId xmlns:a16="http://schemas.microsoft.com/office/drawing/2014/main" id="{5CDBC81B-7A2D-A546-CEBE-06C5D0653952}"/>
              </a:ext>
            </a:extLst>
          </p:cNvPr>
          <p:cNvSpPr>
            <a:spLocks/>
          </p:cNvSpPr>
          <p:nvPr/>
        </p:nvSpPr>
        <p:spPr>
          <a:xfrm>
            <a:off x="1210617" y="4689022"/>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B BV</a:t>
            </a:r>
          </a:p>
        </p:txBody>
      </p:sp>
      <p:sp>
        <p:nvSpPr>
          <p:cNvPr id="28" name="Rechthoek 25">
            <a:extLst>
              <a:ext uri="{FF2B5EF4-FFF2-40B4-BE49-F238E27FC236}">
                <a16:creationId xmlns:a16="http://schemas.microsoft.com/office/drawing/2014/main" id="{D4CECA50-74CE-242A-2AF2-FF0457E95A0F}"/>
              </a:ext>
            </a:extLst>
          </p:cNvPr>
          <p:cNvSpPr>
            <a:spLocks/>
          </p:cNvSpPr>
          <p:nvPr/>
        </p:nvSpPr>
        <p:spPr>
          <a:xfrm>
            <a:off x="3062577" y="4689022"/>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EU subs</a:t>
            </a:r>
          </a:p>
        </p:txBody>
      </p:sp>
      <p:sp>
        <p:nvSpPr>
          <p:cNvPr id="29" name="Rechthoek 25">
            <a:extLst>
              <a:ext uri="{FF2B5EF4-FFF2-40B4-BE49-F238E27FC236}">
                <a16:creationId xmlns:a16="http://schemas.microsoft.com/office/drawing/2014/main" id="{C6EEB5B7-93D2-B040-7BAA-DDF0F7A37056}"/>
              </a:ext>
            </a:extLst>
          </p:cNvPr>
          <p:cNvSpPr>
            <a:spLocks/>
          </p:cNvSpPr>
          <p:nvPr/>
        </p:nvSpPr>
        <p:spPr>
          <a:xfrm>
            <a:off x="3153768" y="4819144"/>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EU subs</a:t>
            </a:r>
          </a:p>
        </p:txBody>
      </p:sp>
      <p:pic>
        <p:nvPicPr>
          <p:cNvPr id="30" name="Picture 29">
            <a:extLst>
              <a:ext uri="{FF2B5EF4-FFF2-40B4-BE49-F238E27FC236}">
                <a16:creationId xmlns:a16="http://schemas.microsoft.com/office/drawing/2014/main" id="{3EC1707B-5B35-8056-CF23-9743E203C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146" y="2088282"/>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D5202BC-EAB6-A5CE-6A47-31A42566B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4" y="3108660"/>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C5F2195-6E7E-4538-360F-F2915FC14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421" y="3129827"/>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2F7512E-6B27-BD9F-F200-E5FC175AE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875" y="4145910"/>
            <a:ext cx="233753" cy="150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69CE58-0E70-5E8B-2747-9CEF53AE6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522" y="5078467"/>
            <a:ext cx="233753" cy="248980"/>
          </a:xfrm>
          <a:prstGeom prst="rect">
            <a:avLst/>
          </a:prstGeom>
        </p:spPr>
      </p:pic>
      <p:pic>
        <p:nvPicPr>
          <p:cNvPr id="35" name="Picture 34">
            <a:extLst>
              <a:ext uri="{FF2B5EF4-FFF2-40B4-BE49-F238E27FC236}">
                <a16:creationId xmlns:a16="http://schemas.microsoft.com/office/drawing/2014/main" id="{5CA2EE8D-FBE7-4B0F-CFF9-E0FABDE13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534" y="5979336"/>
            <a:ext cx="233753" cy="248980"/>
          </a:xfrm>
          <a:prstGeom prst="rect">
            <a:avLst/>
          </a:prstGeom>
        </p:spPr>
      </p:pic>
      <p:cxnSp>
        <p:nvCxnSpPr>
          <p:cNvPr id="37" name="Straight Connector 36">
            <a:extLst>
              <a:ext uri="{FF2B5EF4-FFF2-40B4-BE49-F238E27FC236}">
                <a16:creationId xmlns:a16="http://schemas.microsoft.com/office/drawing/2014/main" id="{9672CD49-D644-64CD-B24F-375A273F2D31}"/>
              </a:ext>
            </a:extLst>
          </p:cNvPr>
          <p:cNvCxnSpPr>
            <a:cxnSpLocks/>
            <a:stCxn id="27" idx="2"/>
            <a:endCxn id="26" idx="0"/>
          </p:cNvCxnSpPr>
          <p:nvPr/>
        </p:nvCxnSpPr>
        <p:spPr>
          <a:xfrm>
            <a:off x="1900452" y="5284356"/>
            <a:ext cx="0" cy="311207"/>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AF4AF5B-09A8-DEC1-01AF-2D6B6FDDDD30}"/>
              </a:ext>
            </a:extLst>
          </p:cNvPr>
          <p:cNvCxnSpPr>
            <a:cxnSpLocks/>
          </p:cNvCxnSpPr>
          <p:nvPr/>
        </p:nvCxnSpPr>
        <p:spPr>
          <a:xfrm rot="16200000" flipV="1">
            <a:off x="1950557" y="3113561"/>
            <a:ext cx="441844" cy="746425"/>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10073A70-406F-B04D-B64C-8E6E146364C5}"/>
              </a:ext>
            </a:extLst>
          </p:cNvPr>
          <p:cNvCxnSpPr>
            <a:cxnSpLocks/>
          </p:cNvCxnSpPr>
          <p:nvPr/>
        </p:nvCxnSpPr>
        <p:spPr>
          <a:xfrm rot="5400000" flipH="1" flipV="1">
            <a:off x="2684468" y="3120317"/>
            <a:ext cx="455292" cy="734844"/>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9F459D81-0CC9-620B-39FA-1548804DD9AD}"/>
              </a:ext>
            </a:extLst>
          </p:cNvPr>
          <p:cNvCxnSpPr>
            <a:cxnSpLocks/>
          </p:cNvCxnSpPr>
          <p:nvPr/>
        </p:nvCxnSpPr>
        <p:spPr>
          <a:xfrm rot="5400000" flipH="1" flipV="1">
            <a:off x="1931747" y="2138158"/>
            <a:ext cx="391952" cy="694338"/>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684F0CE-310B-C215-A79B-0A71DC0B4B06}"/>
              </a:ext>
            </a:extLst>
          </p:cNvPr>
          <p:cNvCxnSpPr>
            <a:cxnSpLocks/>
          </p:cNvCxnSpPr>
          <p:nvPr/>
        </p:nvCxnSpPr>
        <p:spPr>
          <a:xfrm rot="16200000" flipV="1">
            <a:off x="2679106" y="2095407"/>
            <a:ext cx="378504" cy="786931"/>
          </a:xfrm>
          <a:prstGeom prst="bentConnector3">
            <a:avLst>
              <a:gd name="adj1" fmla="val 50000"/>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2FA5D103-521B-4D6D-62DE-1F1D8153BD98}"/>
              </a:ext>
            </a:extLst>
          </p:cNvPr>
          <p:cNvCxnSpPr>
            <a:cxnSpLocks/>
          </p:cNvCxnSpPr>
          <p:nvPr/>
        </p:nvCxnSpPr>
        <p:spPr>
          <a:xfrm rot="16200000" flipV="1">
            <a:off x="2895622" y="4095104"/>
            <a:ext cx="378504" cy="786931"/>
          </a:xfrm>
          <a:prstGeom prst="bentConnector3">
            <a:avLst>
              <a:gd name="adj1" fmla="val 52626"/>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62978FE1-A417-FBE8-E6E4-DCA92BEE19DF}"/>
              </a:ext>
            </a:extLst>
          </p:cNvPr>
          <p:cNvCxnSpPr>
            <a:cxnSpLocks/>
            <a:stCxn id="27" idx="0"/>
          </p:cNvCxnSpPr>
          <p:nvPr/>
        </p:nvCxnSpPr>
        <p:spPr>
          <a:xfrm rot="5400000" flipH="1" flipV="1">
            <a:off x="2205098" y="4182382"/>
            <a:ext cx="201994" cy="811286"/>
          </a:xfrm>
          <a:prstGeom prst="bentConnector2">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 name="Connector: Curved 2">
            <a:extLst>
              <a:ext uri="{FF2B5EF4-FFF2-40B4-BE49-F238E27FC236}">
                <a16:creationId xmlns:a16="http://schemas.microsoft.com/office/drawing/2014/main" id="{6AE9A44F-F49A-E8D3-1DB4-53B360702FB6}"/>
              </a:ext>
            </a:extLst>
          </p:cNvPr>
          <p:cNvCxnSpPr>
            <a:cxnSpLocks/>
          </p:cNvCxnSpPr>
          <p:nvPr/>
        </p:nvCxnSpPr>
        <p:spPr>
          <a:xfrm rot="10800000" flipH="1">
            <a:off x="1176948" y="3994042"/>
            <a:ext cx="751787" cy="1064570"/>
          </a:xfrm>
          <a:prstGeom prst="curvedConnector3">
            <a:avLst>
              <a:gd name="adj1" fmla="val -20580"/>
            </a:avLst>
          </a:prstGeom>
          <a:ln w="952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5B26FEA-7ABA-00AD-2BEB-3DE4E5943165}"/>
              </a:ext>
            </a:extLst>
          </p:cNvPr>
          <p:cNvSpPr txBox="1"/>
          <p:nvPr/>
        </p:nvSpPr>
        <p:spPr>
          <a:xfrm>
            <a:off x="95741" y="4351768"/>
            <a:ext cx="1114876" cy="307777"/>
          </a:xfrm>
          <a:prstGeom prst="rect">
            <a:avLst/>
          </a:prstGeom>
          <a:noFill/>
        </p:spPr>
        <p:txBody>
          <a:bodyPr wrap="square" rtlCol="0">
            <a:spAutoFit/>
          </a:bodyPr>
          <a:lstStyle/>
          <a:p>
            <a:r>
              <a:rPr lang="nl-BE" sz="1400" dirty="0">
                <a:solidFill>
                  <a:schemeClr val="bg1"/>
                </a:solidFill>
              </a:rPr>
              <a:t>Dividend</a:t>
            </a:r>
            <a:endParaRPr lang="en-BE" sz="1400" dirty="0">
              <a:solidFill>
                <a:schemeClr val="bg1"/>
              </a:solidFill>
            </a:endParaRPr>
          </a:p>
        </p:txBody>
      </p:sp>
      <p:sp>
        <p:nvSpPr>
          <p:cNvPr id="5" name="TextBox 4">
            <a:extLst>
              <a:ext uri="{FF2B5EF4-FFF2-40B4-BE49-F238E27FC236}">
                <a16:creationId xmlns:a16="http://schemas.microsoft.com/office/drawing/2014/main" id="{B81A6F1A-D3EF-CDCD-25A5-8353107BAE34}"/>
              </a:ext>
            </a:extLst>
          </p:cNvPr>
          <p:cNvSpPr txBox="1"/>
          <p:nvPr/>
        </p:nvSpPr>
        <p:spPr>
          <a:xfrm>
            <a:off x="1564240" y="4379531"/>
            <a:ext cx="468052" cy="153888"/>
          </a:xfrm>
          <a:prstGeom prst="rect">
            <a:avLst/>
          </a:prstGeom>
          <a:noFill/>
        </p:spPr>
        <p:txBody>
          <a:bodyPr wrap="square" lIns="0" tIns="0" rIns="0" bIns="0" rtlCol="0">
            <a:spAutoFit/>
          </a:bodyPr>
          <a:lstStyle/>
          <a:p>
            <a:r>
              <a:rPr lang="en-US" sz="1000" dirty="0">
                <a:solidFill>
                  <a:schemeClr val="bg1"/>
                </a:solidFill>
              </a:rPr>
              <a:t>~25%</a:t>
            </a:r>
            <a:endParaRPr lang="en-NL" sz="1000" dirty="0" err="1">
              <a:solidFill>
                <a:schemeClr val="bg1"/>
              </a:solidFill>
            </a:endParaRPr>
          </a:p>
        </p:txBody>
      </p:sp>
    </p:spTree>
    <p:extLst>
      <p:ext uri="{BB962C8B-B14F-4D97-AF65-F5344CB8AC3E}">
        <p14:creationId xmlns:p14="http://schemas.microsoft.com/office/powerpoint/2010/main" val="346907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AB7E-1960-F92F-BA0E-36FFFCBC865F}"/>
              </a:ext>
            </a:extLst>
          </p:cNvPr>
          <p:cNvSpPr>
            <a:spLocks noGrp="1"/>
          </p:cNvSpPr>
          <p:nvPr>
            <p:ph type="title"/>
          </p:nvPr>
        </p:nvSpPr>
        <p:spPr/>
        <p:txBody>
          <a:bodyPr/>
          <a:lstStyle/>
          <a:p>
            <a:r>
              <a:rPr lang="en-US" sz="3733" dirty="0">
                <a:latin typeface="+mn-lt"/>
                <a:cs typeface="Calibri" panose="020F0502020204030204" pitchFamily="34" charset="0"/>
              </a:rPr>
              <a:t>Cayman Tax and Belgian Dutch DTC</a:t>
            </a:r>
            <a:endParaRPr lang="en-BE" sz="3733" dirty="0">
              <a:latin typeface="+mn-lt"/>
              <a:cs typeface="Calibri" panose="020F0502020204030204" pitchFamily="34" charset="0"/>
            </a:endParaRPr>
          </a:p>
        </p:txBody>
      </p:sp>
      <p:sp>
        <p:nvSpPr>
          <p:cNvPr id="3" name="Content Placeholder 2">
            <a:extLst>
              <a:ext uri="{FF2B5EF4-FFF2-40B4-BE49-F238E27FC236}">
                <a16:creationId xmlns:a16="http://schemas.microsoft.com/office/drawing/2014/main" id="{787F5105-13B4-501D-5B85-27FB36DA9C13}"/>
              </a:ext>
            </a:extLst>
          </p:cNvPr>
          <p:cNvSpPr>
            <a:spLocks noGrp="1"/>
          </p:cNvSpPr>
          <p:nvPr>
            <p:ph idx="1"/>
          </p:nvPr>
        </p:nvSpPr>
        <p:spPr>
          <a:xfrm>
            <a:off x="735531" y="2133635"/>
            <a:ext cx="9303819" cy="4351339"/>
          </a:xfrm>
        </p:spPr>
        <p:txBody>
          <a:bodyPr>
            <a:normAutofit/>
          </a:bodyPr>
          <a:lstStyle/>
          <a:p>
            <a:r>
              <a:rPr lang="en-US" sz="1600" dirty="0"/>
              <a:t>Dutch Administrative Office Foundation (</a:t>
            </a:r>
            <a:r>
              <a:rPr lang="en-US" sz="1600" i="1" dirty="0"/>
              <a:t>STAK)</a:t>
            </a:r>
            <a:r>
              <a:rPr lang="en-US" sz="1600" dirty="0"/>
              <a:t> </a:t>
            </a:r>
            <a:r>
              <a:rPr lang="en-US" sz="1600" i="1" dirty="0"/>
              <a:t>–</a:t>
            </a:r>
            <a:r>
              <a:rPr lang="en-US" sz="1600" dirty="0"/>
              <a:t> tax exempt (in the absence of any economic activity) = cayman tax (no proof of sufficient taxation under 1% taxation threshold is possibility);</a:t>
            </a:r>
          </a:p>
          <a:p>
            <a:endParaRPr lang="en-US" sz="1600" dirty="0"/>
          </a:p>
          <a:p>
            <a:r>
              <a:rPr lang="en-US" sz="1600" dirty="0"/>
              <a:t>Rental Income of Dutch Real estate – included in Box 3 (deemed income) - tax exempt under art.6 DTC, reservation of progression method as of 1 January 2024 (before that date: exempt, no reservation of progression method –</a:t>
            </a:r>
            <a:r>
              <a:rPr lang="en-US" sz="1600" dirty="0" err="1"/>
              <a:t>eg</a:t>
            </a:r>
            <a:r>
              <a:rPr lang="en-US" sz="1600" dirty="0"/>
              <a:t> ruling 2017.424, and 2018.1168)</a:t>
            </a:r>
          </a:p>
          <a:p>
            <a:endParaRPr lang="en-US" sz="1600" dirty="0"/>
          </a:p>
          <a:p>
            <a:r>
              <a:rPr lang="en-US" sz="1600" dirty="0"/>
              <a:t>Quid distribution of rental income? </a:t>
            </a:r>
          </a:p>
          <a:p>
            <a:pPr lvl="1"/>
            <a:r>
              <a:rPr lang="en-US" sz="1400" dirty="0"/>
              <a:t>In principle, taxation under article 18, 3° BITC; </a:t>
            </a:r>
          </a:p>
          <a:p>
            <a:pPr lvl="1"/>
            <a:endParaRPr lang="en-US" sz="1400" dirty="0"/>
          </a:p>
          <a:p>
            <a:pPr lvl="1"/>
            <a:r>
              <a:rPr lang="en-US" sz="1400" dirty="0"/>
              <a:t>No exemption under art.21, 12° BITC: for this exemption to apply, the law specifically refers to effective taxation under </a:t>
            </a:r>
            <a:r>
              <a:rPr lang="en-US" sz="1400" i="1" dirty="0"/>
              <a:t>Belgian</a:t>
            </a:r>
            <a:r>
              <a:rPr lang="en-US" sz="1400" dirty="0"/>
              <a:t> law. Is exemption with reservation of progression sufficient? </a:t>
            </a:r>
          </a:p>
          <a:p>
            <a:pPr lvl="1"/>
            <a:endParaRPr lang="en-US" sz="1400" dirty="0"/>
          </a:p>
          <a:p>
            <a:pPr lvl="1"/>
            <a:r>
              <a:rPr lang="en-US" sz="1400" dirty="0"/>
              <a:t>Article 18, 3° BITC set aside by art. 23,1 a) current DTC ? Requirement of effective taxation under new DTC is met? </a:t>
            </a:r>
            <a:endParaRPr lang="en-BE" sz="1400" dirty="0"/>
          </a:p>
        </p:txBody>
      </p:sp>
    </p:spTree>
    <p:extLst>
      <p:ext uri="{BB962C8B-B14F-4D97-AF65-F5344CB8AC3E}">
        <p14:creationId xmlns:p14="http://schemas.microsoft.com/office/powerpoint/2010/main" val="429153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6" name="Titel 1">
            <a:extLst>
              <a:ext uri="{FF2B5EF4-FFF2-40B4-BE49-F238E27FC236}">
                <a16:creationId xmlns:a16="http://schemas.microsoft.com/office/drawing/2014/main" id="{E43264A9-E879-FDCD-BCB0-60072C0361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Beneficial Ownership</a:t>
            </a:r>
          </a:p>
        </p:txBody>
      </p:sp>
      <p:graphicFrame>
        <p:nvGraphicFramePr>
          <p:cNvPr id="3" name="Diagram 2">
            <a:extLst>
              <a:ext uri="{FF2B5EF4-FFF2-40B4-BE49-F238E27FC236}">
                <a16:creationId xmlns:a16="http://schemas.microsoft.com/office/drawing/2014/main" id="{9226D8DB-D5FF-655F-524F-3FB1B82E175E}"/>
              </a:ext>
            </a:extLst>
          </p:cNvPr>
          <p:cNvGraphicFramePr/>
          <p:nvPr/>
        </p:nvGraphicFramePr>
        <p:xfrm>
          <a:off x="2147905" y="1450030"/>
          <a:ext cx="8681675" cy="414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a:extLst>
              <a:ext uri="{FF2B5EF4-FFF2-40B4-BE49-F238E27FC236}">
                <a16:creationId xmlns:a16="http://schemas.microsoft.com/office/drawing/2014/main" id="{DC8D91EE-5375-E5B9-4E16-C822E970F3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699" y="2329070"/>
            <a:ext cx="2382078" cy="2382078"/>
          </a:xfrm>
          <a:prstGeom prst="rect">
            <a:avLst/>
          </a:prstGeom>
        </p:spPr>
      </p:pic>
    </p:spTree>
    <p:extLst>
      <p:ext uri="{BB962C8B-B14F-4D97-AF65-F5344CB8AC3E}">
        <p14:creationId xmlns:p14="http://schemas.microsoft.com/office/powerpoint/2010/main" val="3405437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Beneficial ownership and abuse</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grpSp>
        <p:nvGrpSpPr>
          <p:cNvPr id="45" name="Group 44">
            <a:extLst>
              <a:ext uri="{FF2B5EF4-FFF2-40B4-BE49-F238E27FC236}">
                <a16:creationId xmlns:a16="http://schemas.microsoft.com/office/drawing/2014/main" id="{B0867287-987A-4B07-9E44-6840C4329215}"/>
              </a:ext>
            </a:extLst>
          </p:cNvPr>
          <p:cNvGrpSpPr/>
          <p:nvPr/>
        </p:nvGrpSpPr>
        <p:grpSpPr>
          <a:xfrm>
            <a:off x="1983037" y="2093534"/>
            <a:ext cx="7546734" cy="406399"/>
            <a:chOff x="629562" y="1690967"/>
            <a:chExt cx="7026567" cy="325296"/>
          </a:xfrm>
        </p:grpSpPr>
        <p:sp>
          <p:nvSpPr>
            <p:cNvPr id="46" name="Rechthoek 2">
              <a:extLst>
                <a:ext uri="{FF2B5EF4-FFF2-40B4-BE49-F238E27FC236}">
                  <a16:creationId xmlns:a16="http://schemas.microsoft.com/office/drawing/2014/main" id="{1E783E71-AE75-4072-88F2-71EB52CC2804}"/>
                </a:ext>
              </a:extLst>
            </p:cNvPr>
            <p:cNvSpPr/>
            <p:nvPr/>
          </p:nvSpPr>
          <p:spPr>
            <a:xfrm>
              <a:off x="629562" y="1693098"/>
              <a:ext cx="3089916" cy="295626"/>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mj-lt"/>
                </a:rPr>
                <a:t>Intertwined with abuse</a:t>
              </a:r>
            </a:p>
          </p:txBody>
        </p:sp>
        <p:sp>
          <p:nvSpPr>
            <p:cNvPr id="47" name="Rechthoek 2">
              <a:extLst>
                <a:ext uri="{FF2B5EF4-FFF2-40B4-BE49-F238E27FC236}">
                  <a16:creationId xmlns:a16="http://schemas.microsoft.com/office/drawing/2014/main" id="{3F7443E3-CA93-4155-BE10-A6DFDFD1BBD5}"/>
                </a:ext>
              </a:extLst>
            </p:cNvPr>
            <p:cNvSpPr/>
            <p:nvPr/>
          </p:nvSpPr>
          <p:spPr>
            <a:xfrm>
              <a:off x="4566213" y="1690967"/>
              <a:ext cx="3089916" cy="295626"/>
            </a:xfrm>
            <a:prstGeom prst="rect">
              <a:avLst/>
            </a:prstGeom>
            <a:solidFill>
              <a:schemeClr val="bg2">
                <a:lumMod val="50000"/>
              </a:schemeClr>
            </a:solidFill>
            <a:ln>
              <a:solidFill>
                <a:schemeClr val="bg1">
                  <a:lumMod val="50000"/>
                </a:schemeClr>
              </a:solidFill>
            </a:ln>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mj-lt"/>
                </a:rPr>
                <a:t>Separate condition</a:t>
              </a:r>
              <a:r>
                <a:rPr lang="nl-NL" b="1" dirty="0">
                  <a:latin typeface="+mj-lt"/>
                </a:rPr>
                <a:t> </a:t>
              </a:r>
            </a:p>
          </p:txBody>
        </p:sp>
        <p:sp>
          <p:nvSpPr>
            <p:cNvPr id="48" name="Pijl: links/rechts 4">
              <a:extLst>
                <a:ext uri="{FF2B5EF4-FFF2-40B4-BE49-F238E27FC236}">
                  <a16:creationId xmlns:a16="http://schemas.microsoft.com/office/drawing/2014/main" id="{8CB3C9A4-94C2-410C-AA06-5193F08EB0CE}"/>
                </a:ext>
              </a:extLst>
            </p:cNvPr>
            <p:cNvSpPr/>
            <p:nvPr/>
          </p:nvSpPr>
          <p:spPr>
            <a:xfrm>
              <a:off x="3870610" y="1720028"/>
              <a:ext cx="540060" cy="296235"/>
            </a:xfrm>
            <a:prstGeom prst="leftRightArrow">
              <a:avLst/>
            </a:prstGeom>
            <a:solidFill>
              <a:schemeClr val="accent4">
                <a:alpha val="90000"/>
              </a:schemeClr>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dirty="0" err="1">
                <a:solidFill>
                  <a:schemeClr val="bg1"/>
                </a:solidFill>
              </a:endParaRPr>
            </a:p>
          </p:txBody>
        </p:sp>
      </p:grpSp>
      <p:grpSp>
        <p:nvGrpSpPr>
          <p:cNvPr id="49" name="Group 48">
            <a:extLst>
              <a:ext uri="{FF2B5EF4-FFF2-40B4-BE49-F238E27FC236}">
                <a16:creationId xmlns:a16="http://schemas.microsoft.com/office/drawing/2014/main" id="{00CD9552-8C55-47C3-94AF-4649060A4D91}"/>
              </a:ext>
            </a:extLst>
          </p:cNvPr>
          <p:cNvGrpSpPr/>
          <p:nvPr/>
        </p:nvGrpSpPr>
        <p:grpSpPr>
          <a:xfrm>
            <a:off x="1983037" y="2649966"/>
            <a:ext cx="3318658" cy="2039506"/>
            <a:chOff x="1102798" y="2025684"/>
            <a:chExt cx="2934459" cy="1763356"/>
          </a:xfrm>
        </p:grpSpPr>
        <p:sp>
          <p:nvSpPr>
            <p:cNvPr id="50" name="Rounded Rectangle 6">
              <a:extLst>
                <a:ext uri="{FF2B5EF4-FFF2-40B4-BE49-F238E27FC236}">
                  <a16:creationId xmlns:a16="http://schemas.microsoft.com/office/drawing/2014/main" id="{86D0B367-EAB7-4BDF-A343-7F3561315787}"/>
                </a:ext>
              </a:extLst>
            </p:cNvPr>
            <p:cNvSpPr>
              <a:spLocks noChangeArrowheads="1"/>
            </p:cNvSpPr>
            <p:nvPr/>
          </p:nvSpPr>
          <p:spPr bwMode="auto">
            <a:xfrm>
              <a:off x="1102798" y="2025684"/>
              <a:ext cx="2934459" cy="1763356"/>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51" name="TextBox 16">
              <a:extLst>
                <a:ext uri="{FF2B5EF4-FFF2-40B4-BE49-F238E27FC236}">
                  <a16:creationId xmlns:a16="http://schemas.microsoft.com/office/drawing/2014/main" id="{9C24CF2D-3488-4907-8848-9369084ABDF2}"/>
                </a:ext>
              </a:extLst>
            </p:cNvPr>
            <p:cNvSpPr txBox="1">
              <a:spLocks noChangeArrowheads="1"/>
            </p:cNvSpPr>
            <p:nvPr/>
          </p:nvSpPr>
          <p:spPr bwMode="auto">
            <a:xfrm>
              <a:off x="1271828" y="2268402"/>
              <a:ext cx="2565400" cy="118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1600" i="1" u="sng" dirty="0">
                  <a:solidFill>
                    <a:schemeClr val="tx2"/>
                  </a:solidFill>
                </a:rPr>
                <a:t>P</a:t>
              </a:r>
              <a:r>
                <a:rPr lang="en-US" sz="1600" i="1" u="sng" dirty="0">
                  <a:solidFill>
                    <a:schemeClr val="tx2"/>
                  </a:solidFill>
                  <a:latin typeface="+mn-lt"/>
                  <a:ea typeface="+mn-ea"/>
                </a:rPr>
                <a:t>rinciple</a:t>
              </a:r>
              <a:r>
                <a:rPr lang="en-US" sz="1600" i="1" dirty="0">
                  <a:solidFill>
                    <a:schemeClr val="tx2"/>
                  </a:solidFill>
                  <a:latin typeface="+mn-lt"/>
                  <a:ea typeface="+mn-ea"/>
                </a:rPr>
                <a:t>: tax authorities must proof that abuse is present and BO is merely indication of abuse</a:t>
              </a:r>
            </a:p>
            <a:p>
              <a:pPr algn="ctr">
                <a:buNone/>
              </a:pPr>
              <a:endParaRPr lang="en-US" sz="1400" i="1" dirty="0">
                <a:solidFill>
                  <a:schemeClr val="tx2"/>
                </a:solidFill>
              </a:endParaRPr>
            </a:p>
            <a:p>
              <a:pPr algn="just" eaLnBrk="1" hangingPunct="1">
                <a:spcBef>
                  <a:spcPts val="600"/>
                </a:spcBef>
                <a:spcAft>
                  <a:spcPts val="1200"/>
                </a:spcAft>
                <a:buSzTx/>
                <a:buNone/>
              </a:pPr>
              <a:endParaRPr lang="en-GB" altLang="en-US" sz="1600" i="1" dirty="0">
                <a:solidFill>
                  <a:schemeClr val="tx2"/>
                </a:solidFill>
                <a:latin typeface="+mn-lt"/>
                <a:ea typeface="+mn-ea"/>
              </a:endParaRPr>
            </a:p>
          </p:txBody>
        </p:sp>
      </p:grpSp>
      <p:grpSp>
        <p:nvGrpSpPr>
          <p:cNvPr id="52" name="Group 51">
            <a:extLst>
              <a:ext uri="{FF2B5EF4-FFF2-40B4-BE49-F238E27FC236}">
                <a16:creationId xmlns:a16="http://schemas.microsoft.com/office/drawing/2014/main" id="{74791368-7227-4AA2-E4E2-78549827C953}"/>
              </a:ext>
            </a:extLst>
          </p:cNvPr>
          <p:cNvGrpSpPr/>
          <p:nvPr/>
        </p:nvGrpSpPr>
        <p:grpSpPr>
          <a:xfrm>
            <a:off x="6211113" y="2649966"/>
            <a:ext cx="3318658" cy="2104767"/>
            <a:chOff x="1102798" y="2025683"/>
            <a:chExt cx="2934459" cy="2104767"/>
          </a:xfrm>
        </p:grpSpPr>
        <p:sp>
          <p:nvSpPr>
            <p:cNvPr id="53" name="Rounded Rectangle 6">
              <a:extLst>
                <a:ext uri="{FF2B5EF4-FFF2-40B4-BE49-F238E27FC236}">
                  <a16:creationId xmlns:a16="http://schemas.microsoft.com/office/drawing/2014/main" id="{C5CA8AB1-EF57-12CC-5775-98392EF9275E}"/>
                </a:ext>
              </a:extLst>
            </p:cNvPr>
            <p:cNvSpPr>
              <a:spLocks noChangeArrowheads="1"/>
            </p:cNvSpPr>
            <p:nvPr/>
          </p:nvSpPr>
          <p:spPr bwMode="auto">
            <a:xfrm>
              <a:off x="1102798" y="2025683"/>
              <a:ext cx="2934459" cy="2039507"/>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a:p>
          </p:txBody>
        </p:sp>
        <p:sp>
          <p:nvSpPr>
            <p:cNvPr id="54" name="TextBox 16">
              <a:extLst>
                <a:ext uri="{FF2B5EF4-FFF2-40B4-BE49-F238E27FC236}">
                  <a16:creationId xmlns:a16="http://schemas.microsoft.com/office/drawing/2014/main" id="{BE0BFBE3-9685-4FCB-2606-2DCDC46C7C62}"/>
                </a:ext>
              </a:extLst>
            </p:cNvPr>
            <p:cNvSpPr txBox="1">
              <a:spLocks noChangeArrowheads="1"/>
            </p:cNvSpPr>
            <p:nvPr/>
          </p:nvSpPr>
          <p:spPr bwMode="auto">
            <a:xfrm>
              <a:off x="1271828" y="2268402"/>
              <a:ext cx="25654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1600" i="1" u="sng" dirty="0">
                  <a:solidFill>
                    <a:schemeClr val="tx2"/>
                  </a:solidFill>
                </a:rPr>
                <a:t>P</a:t>
              </a:r>
              <a:r>
                <a:rPr lang="en-US" sz="1600" i="1" u="sng" dirty="0">
                  <a:solidFill>
                    <a:schemeClr val="tx2"/>
                  </a:solidFill>
                  <a:latin typeface="+mn-lt"/>
                  <a:ea typeface="+mn-ea"/>
                </a:rPr>
                <a:t>rinciple</a:t>
              </a:r>
              <a:r>
                <a:rPr lang="en-US" sz="1600" i="1" dirty="0">
                  <a:solidFill>
                    <a:schemeClr val="tx2"/>
                  </a:solidFill>
                  <a:latin typeface="+mn-lt"/>
                  <a:ea typeface="+mn-ea"/>
                </a:rPr>
                <a:t>: taxpayer must proof recipient is BO, even in absence of abuse</a:t>
              </a:r>
            </a:p>
            <a:p>
              <a:pPr algn="ctr">
                <a:buNone/>
              </a:pPr>
              <a:endParaRPr lang="en-US" sz="1600" i="1" dirty="0">
                <a:solidFill>
                  <a:schemeClr val="tx2"/>
                </a:solidFill>
              </a:endParaRPr>
            </a:p>
            <a:p>
              <a:pPr algn="ctr">
                <a:buNone/>
              </a:pPr>
              <a:r>
                <a:rPr lang="en-US" sz="1600" i="1" dirty="0">
                  <a:solidFill>
                    <a:schemeClr val="tx2"/>
                  </a:solidFill>
                  <a:latin typeface="+mn-lt"/>
                  <a:ea typeface="+mn-ea"/>
                </a:rPr>
                <a:t>CJEU </a:t>
              </a:r>
              <a:r>
                <a:rPr lang="en-US" sz="1600" i="1" dirty="0" err="1">
                  <a:solidFill>
                    <a:schemeClr val="tx2"/>
                  </a:solidFill>
                  <a:latin typeface="+mn-lt"/>
                  <a:ea typeface="+mn-ea"/>
                </a:rPr>
                <a:t>Brisal</a:t>
              </a:r>
              <a:r>
                <a:rPr lang="en-US" sz="1600" i="1" dirty="0">
                  <a:solidFill>
                    <a:schemeClr val="tx2"/>
                  </a:solidFill>
                  <a:latin typeface="+mn-lt"/>
                  <a:ea typeface="+mn-ea"/>
                </a:rPr>
                <a:t> case law? </a:t>
              </a:r>
            </a:p>
            <a:p>
              <a:pPr algn="ctr">
                <a:buNone/>
              </a:pPr>
              <a:endParaRPr lang="en-US" sz="1400" i="1" dirty="0">
                <a:solidFill>
                  <a:schemeClr val="tx2"/>
                </a:solidFill>
                <a:latin typeface="+mn-lt"/>
                <a:ea typeface="+mn-ea"/>
              </a:endParaRPr>
            </a:p>
            <a:p>
              <a:pPr algn="just" eaLnBrk="1" hangingPunct="1">
                <a:spcBef>
                  <a:spcPts val="600"/>
                </a:spcBef>
                <a:spcAft>
                  <a:spcPts val="1200"/>
                </a:spcAft>
                <a:buSzTx/>
                <a:buNone/>
              </a:pPr>
              <a:endParaRPr lang="en-GB" altLang="en-US" sz="1600" i="1" dirty="0">
                <a:solidFill>
                  <a:schemeClr val="tx2"/>
                </a:solidFill>
                <a:latin typeface="+mn-lt"/>
                <a:ea typeface="+mn-ea"/>
              </a:endParaRPr>
            </a:p>
          </p:txBody>
        </p:sp>
      </p:grpSp>
    </p:spTree>
    <p:extLst>
      <p:ext uri="{BB962C8B-B14F-4D97-AF65-F5344CB8AC3E}">
        <p14:creationId xmlns:p14="http://schemas.microsoft.com/office/powerpoint/2010/main" val="4192122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Court First Instance Leuven 27 October 2023</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cxnSp>
        <p:nvCxnSpPr>
          <p:cNvPr id="12" name="Straight Connector 11">
            <a:extLst>
              <a:ext uri="{FF2B5EF4-FFF2-40B4-BE49-F238E27FC236}">
                <a16:creationId xmlns:a16="http://schemas.microsoft.com/office/drawing/2014/main" id="{B4996A58-D163-2DE0-AF0E-F818E5842A36}"/>
              </a:ext>
            </a:extLst>
          </p:cNvPr>
          <p:cNvCxnSpPr>
            <a:cxnSpLocks/>
          </p:cNvCxnSpPr>
          <p:nvPr/>
        </p:nvCxnSpPr>
        <p:spPr>
          <a:xfrm flipH="1">
            <a:off x="2985610" y="3003550"/>
            <a:ext cx="689835" cy="59533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Tijdelijke aanduiding voor tekst 2">
            <a:extLst>
              <a:ext uri="{FF2B5EF4-FFF2-40B4-BE49-F238E27FC236}">
                <a16:creationId xmlns:a16="http://schemas.microsoft.com/office/drawing/2014/main" id="{1027E64D-E740-583A-D05C-C954414EE3C0}"/>
              </a:ext>
            </a:extLst>
          </p:cNvPr>
          <p:cNvSpPr>
            <a:spLocks noGrp="1"/>
          </p:cNvSpPr>
          <p:nvPr/>
        </p:nvSpPr>
        <p:spPr>
          <a:xfrm>
            <a:off x="5738191" y="1320054"/>
            <a:ext cx="5364163" cy="353943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marL="0" marR="0" lvl="3" indent="0" algn="l" defTabSz="914400" rtl="0" eaLnBrk="1" fontAlgn="auto" latinLnBrk="0" hangingPunct="1">
              <a:lnSpc>
                <a:spcPct val="100000"/>
              </a:lnSpc>
              <a:spcBef>
                <a:spcPts val="700"/>
              </a:spcBef>
              <a:spcAft>
                <a:spcPts val="600"/>
              </a:spcAft>
              <a:buClr>
                <a:srgbClr val="00A2E0"/>
              </a:buClr>
              <a:buSzTx/>
              <a:buFont typeface="Arial" panose="020B0604020202020204" pitchFamily="34" charset="0"/>
              <a:buNone/>
              <a:tabLst/>
              <a:defRPr/>
            </a:pPr>
            <a:r>
              <a:rPr kumimoji="0" lang="en-US" sz="2000" b="1" i="0" strike="noStrike" kern="1200" cap="none" spc="0" normalizeH="0" baseline="0" noProof="0" dirty="0">
                <a:ln>
                  <a:noFill/>
                </a:ln>
                <a:solidFill>
                  <a:schemeClr val="accent4"/>
                </a:solidFill>
                <a:effectLst/>
                <a:uLnTx/>
                <a:uFillTx/>
                <a:latin typeface="Arial" panose="020B0604020202020204" pitchFamily="34" charset="0"/>
              </a:rPr>
              <a:t>Facts</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BV 2 is finance company of group since 2016 with 35 employees</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In 2017, </a:t>
            </a:r>
            <a:r>
              <a:rPr lang="en-US" sz="1600" dirty="0" err="1">
                <a:solidFill>
                  <a:schemeClr val="bg1"/>
                </a:solidFill>
                <a:latin typeface="Arial" panose="020B0604020202020204"/>
              </a:rPr>
              <a:t>Belco</a:t>
            </a:r>
            <a:r>
              <a:rPr lang="en-US" sz="1600" dirty="0">
                <a:solidFill>
                  <a:schemeClr val="bg1"/>
                </a:solidFill>
                <a:latin typeface="Arial" panose="020B0604020202020204"/>
              </a:rPr>
              <a:t> paid interest to BV 2 in respect of 5 loans granted to </a:t>
            </a:r>
            <a:r>
              <a:rPr lang="en-US" sz="1600" dirty="0" err="1">
                <a:solidFill>
                  <a:schemeClr val="bg1"/>
                </a:solidFill>
                <a:latin typeface="Arial" panose="020B0604020202020204"/>
              </a:rPr>
              <a:t>Belco</a:t>
            </a:r>
            <a:r>
              <a:rPr lang="en-US" sz="1600" dirty="0">
                <a:solidFill>
                  <a:schemeClr val="bg1"/>
                </a:solidFill>
                <a:latin typeface="Arial" panose="020B0604020202020204"/>
              </a:rPr>
              <a:t> to finance acquisitions  </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BV 1 and BV 2 pay interest to LLC on outstanding loans (previously CV)</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BV 1 and BV 2 form fiscal unity</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A WHT exemption was claimed by </a:t>
            </a:r>
            <a:r>
              <a:rPr lang="en-US" sz="1600" dirty="0" err="1">
                <a:solidFill>
                  <a:schemeClr val="bg1"/>
                </a:solidFill>
                <a:latin typeface="Arial" panose="020B0604020202020204"/>
              </a:rPr>
              <a:t>Belco</a:t>
            </a:r>
            <a:r>
              <a:rPr lang="en-US" sz="1600" dirty="0">
                <a:solidFill>
                  <a:schemeClr val="bg1"/>
                </a:solidFill>
                <a:latin typeface="Arial" panose="020B0604020202020204"/>
              </a:rPr>
              <a:t> based on Art. 11 BE-NL DTT</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The Belgian Tax Authorities refuse WHT exemption</a:t>
            </a:r>
          </a:p>
        </p:txBody>
      </p:sp>
      <p:grpSp>
        <p:nvGrpSpPr>
          <p:cNvPr id="67" name="Group 66">
            <a:extLst>
              <a:ext uri="{FF2B5EF4-FFF2-40B4-BE49-F238E27FC236}">
                <a16:creationId xmlns:a16="http://schemas.microsoft.com/office/drawing/2014/main" id="{6AA19AA6-FA9D-1E21-9BAB-0DA1B6C19CAD}"/>
              </a:ext>
            </a:extLst>
          </p:cNvPr>
          <p:cNvGrpSpPr/>
          <p:nvPr/>
        </p:nvGrpSpPr>
        <p:grpSpPr>
          <a:xfrm>
            <a:off x="245202" y="1320054"/>
            <a:ext cx="3529408" cy="5080747"/>
            <a:chOff x="245202" y="1320054"/>
            <a:chExt cx="3529408" cy="5080747"/>
          </a:xfrm>
        </p:grpSpPr>
        <p:grpSp>
          <p:nvGrpSpPr>
            <p:cNvPr id="68" name="Group 67">
              <a:extLst>
                <a:ext uri="{FF2B5EF4-FFF2-40B4-BE49-F238E27FC236}">
                  <a16:creationId xmlns:a16="http://schemas.microsoft.com/office/drawing/2014/main" id="{9C8C0FAA-9553-699E-BE7A-11568AD32D57}"/>
                </a:ext>
              </a:extLst>
            </p:cNvPr>
            <p:cNvGrpSpPr/>
            <p:nvPr/>
          </p:nvGrpSpPr>
          <p:grpSpPr>
            <a:xfrm>
              <a:off x="245202" y="1320054"/>
              <a:ext cx="3430243" cy="4989420"/>
              <a:chOff x="-92728" y="1536910"/>
              <a:chExt cx="3430243" cy="4989420"/>
            </a:xfrm>
          </p:grpSpPr>
          <p:sp>
            <p:nvSpPr>
              <p:cNvPr id="77" name="Rechthoek 25">
                <a:extLst>
                  <a:ext uri="{FF2B5EF4-FFF2-40B4-BE49-F238E27FC236}">
                    <a16:creationId xmlns:a16="http://schemas.microsoft.com/office/drawing/2014/main" id="{C01F5775-0EE2-FFFE-8D18-ED28BF93E761}"/>
                  </a:ext>
                </a:extLst>
              </p:cNvPr>
              <p:cNvSpPr>
                <a:spLocks/>
              </p:cNvSpPr>
              <p:nvPr/>
            </p:nvSpPr>
            <p:spPr>
              <a:xfrm>
                <a:off x="-92728" y="5060319"/>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err="1">
                    <a:solidFill>
                      <a:schemeClr val="bg1"/>
                    </a:solidFill>
                  </a:rPr>
                  <a:t>BelCo</a:t>
                </a:r>
                <a:endParaRPr lang="en-GB" sz="1400" b="1" dirty="0">
                  <a:solidFill>
                    <a:schemeClr val="bg1"/>
                  </a:solidFill>
                </a:endParaRPr>
              </a:p>
            </p:txBody>
          </p:sp>
          <p:sp>
            <p:nvSpPr>
              <p:cNvPr id="78" name="Rechthoek 25">
                <a:extLst>
                  <a:ext uri="{FF2B5EF4-FFF2-40B4-BE49-F238E27FC236}">
                    <a16:creationId xmlns:a16="http://schemas.microsoft.com/office/drawing/2014/main" id="{F71B9507-57D5-D0AB-19CF-B15F4734B0D5}"/>
                  </a:ext>
                </a:extLst>
              </p:cNvPr>
              <p:cNvSpPr>
                <a:spLocks/>
              </p:cNvSpPr>
              <p:nvPr/>
            </p:nvSpPr>
            <p:spPr>
              <a:xfrm>
                <a:off x="1948464" y="5930996"/>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a:solidFill>
                      <a:schemeClr val="bg1"/>
                    </a:solidFill>
                  </a:rPr>
                  <a:t>BV 2</a:t>
                </a:r>
                <a:endParaRPr lang="en-GB" sz="1400" b="1" dirty="0">
                  <a:solidFill>
                    <a:schemeClr val="bg1"/>
                  </a:solidFill>
                </a:endParaRPr>
              </a:p>
            </p:txBody>
          </p:sp>
          <p:sp>
            <p:nvSpPr>
              <p:cNvPr id="79" name="Rechthoek 25">
                <a:extLst>
                  <a:ext uri="{FF2B5EF4-FFF2-40B4-BE49-F238E27FC236}">
                    <a16:creationId xmlns:a16="http://schemas.microsoft.com/office/drawing/2014/main" id="{0F6284A8-84F7-0521-4ED2-7C0B69EC7AA6}"/>
                  </a:ext>
                </a:extLst>
              </p:cNvPr>
              <p:cNvSpPr>
                <a:spLocks/>
              </p:cNvSpPr>
              <p:nvPr/>
            </p:nvSpPr>
            <p:spPr>
              <a:xfrm>
                <a:off x="-70198" y="4162232"/>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LLC</a:t>
                </a:r>
              </a:p>
            </p:txBody>
          </p:sp>
          <p:cxnSp>
            <p:nvCxnSpPr>
              <p:cNvPr id="80" name="Connector: Elbow 79">
                <a:extLst>
                  <a:ext uri="{FF2B5EF4-FFF2-40B4-BE49-F238E27FC236}">
                    <a16:creationId xmlns:a16="http://schemas.microsoft.com/office/drawing/2014/main" id="{5AA9844D-1CAE-C88B-9F2C-20C47F8E0A45}"/>
                  </a:ext>
                </a:extLst>
              </p:cNvPr>
              <p:cNvCxnSpPr>
                <a:stCxn id="92" idx="2"/>
                <a:endCxn id="77" idx="0"/>
              </p:cNvCxnSpPr>
              <p:nvPr/>
            </p:nvCxnSpPr>
            <p:spPr>
              <a:xfrm rot="5400000">
                <a:off x="1478266" y="3900287"/>
                <a:ext cx="278874" cy="2041191"/>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D2CCA44C-419F-3330-9A04-2059183C3DC0}"/>
                  </a:ext>
                </a:extLst>
              </p:cNvPr>
              <p:cNvCxnSpPr>
                <a:stCxn id="77" idx="2"/>
                <a:endCxn id="78" idx="0"/>
              </p:cNvCxnSpPr>
              <p:nvPr/>
            </p:nvCxnSpPr>
            <p:spPr>
              <a:xfrm rot="16200000" flipH="1">
                <a:off x="1480032" y="4772728"/>
                <a:ext cx="275343" cy="2041192"/>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56C2C655-C51F-6437-17C1-244A846BE143}"/>
                  </a:ext>
                </a:extLst>
              </p:cNvPr>
              <p:cNvCxnSpPr>
                <a:cxnSpLocks/>
                <a:endCxn id="79" idx="0"/>
              </p:cNvCxnSpPr>
              <p:nvPr/>
            </p:nvCxnSpPr>
            <p:spPr>
              <a:xfrm rot="10800000" flipV="1">
                <a:off x="619637" y="3968904"/>
                <a:ext cx="2021886" cy="193327"/>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8FFA9FCD-37E1-CE9B-22A9-AEBDB71CCE9D}"/>
                  </a:ext>
                </a:extLst>
              </p:cNvPr>
              <p:cNvGrpSpPr/>
              <p:nvPr/>
            </p:nvGrpSpPr>
            <p:grpSpPr>
              <a:xfrm>
                <a:off x="1948463" y="1536910"/>
                <a:ext cx="1389052" cy="3244535"/>
                <a:chOff x="1948463" y="1536910"/>
                <a:chExt cx="1389052" cy="3244535"/>
              </a:xfrm>
            </p:grpSpPr>
            <p:grpSp>
              <p:nvGrpSpPr>
                <p:cNvPr id="84" name="Group 83">
                  <a:extLst>
                    <a:ext uri="{FF2B5EF4-FFF2-40B4-BE49-F238E27FC236}">
                      <a16:creationId xmlns:a16="http://schemas.microsoft.com/office/drawing/2014/main" id="{B8FDDD98-D9EB-2669-7ED3-99DC114B041B}"/>
                    </a:ext>
                  </a:extLst>
                </p:cNvPr>
                <p:cNvGrpSpPr/>
                <p:nvPr/>
              </p:nvGrpSpPr>
              <p:grpSpPr>
                <a:xfrm>
                  <a:off x="1948463" y="1536910"/>
                  <a:ext cx="1389052" cy="3244535"/>
                  <a:chOff x="1948463" y="1834577"/>
                  <a:chExt cx="1389052" cy="3244535"/>
                </a:xfrm>
              </p:grpSpPr>
              <p:sp>
                <p:nvSpPr>
                  <p:cNvPr id="86" name="Rechthoek 25">
                    <a:extLst>
                      <a:ext uri="{FF2B5EF4-FFF2-40B4-BE49-F238E27FC236}">
                        <a16:creationId xmlns:a16="http://schemas.microsoft.com/office/drawing/2014/main" id="{DE51AAD8-664F-B9AC-CA10-CBBBF7963979}"/>
                      </a:ext>
                    </a:extLst>
                  </p:cNvPr>
                  <p:cNvSpPr>
                    <a:spLocks/>
                  </p:cNvSpPr>
                  <p:nvPr/>
                </p:nvSpPr>
                <p:spPr>
                  <a:xfrm>
                    <a:off x="1957845" y="1834577"/>
                    <a:ext cx="1379670" cy="595334"/>
                  </a:xfrm>
                  <a:prstGeom prst="rect">
                    <a:avLst/>
                  </a:prstGeom>
                  <a:solidFill>
                    <a:schemeClr val="bg2">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US Inc</a:t>
                    </a:r>
                  </a:p>
                </p:txBody>
              </p:sp>
              <p:sp>
                <p:nvSpPr>
                  <p:cNvPr id="87" name="Rechthoek 25">
                    <a:extLst>
                      <a:ext uri="{FF2B5EF4-FFF2-40B4-BE49-F238E27FC236}">
                        <a16:creationId xmlns:a16="http://schemas.microsoft.com/office/drawing/2014/main" id="{C9DCCA50-E69D-A682-2592-31D2855F498D}"/>
                      </a:ext>
                    </a:extLst>
                  </p:cNvPr>
                  <p:cNvSpPr>
                    <a:spLocks/>
                  </p:cNvSpPr>
                  <p:nvPr/>
                </p:nvSpPr>
                <p:spPr>
                  <a:xfrm>
                    <a:off x="1957845" y="2676325"/>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Gibraltar</a:t>
                    </a:r>
                  </a:p>
                </p:txBody>
              </p:sp>
              <p:cxnSp>
                <p:nvCxnSpPr>
                  <p:cNvPr id="88" name="Straight Connector 87">
                    <a:extLst>
                      <a:ext uri="{FF2B5EF4-FFF2-40B4-BE49-F238E27FC236}">
                        <a16:creationId xmlns:a16="http://schemas.microsoft.com/office/drawing/2014/main" id="{255DB3AD-C7BE-C557-8529-1ADEDAEFD768}"/>
                      </a:ext>
                    </a:extLst>
                  </p:cNvPr>
                  <p:cNvCxnSpPr>
                    <a:cxnSpLocks/>
                  </p:cNvCxnSpPr>
                  <p:nvPr/>
                </p:nvCxnSpPr>
                <p:spPr>
                  <a:xfrm>
                    <a:off x="2638299" y="2429911"/>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Rechthoek 25">
                    <a:extLst>
                      <a:ext uri="{FF2B5EF4-FFF2-40B4-BE49-F238E27FC236}">
                        <a16:creationId xmlns:a16="http://schemas.microsoft.com/office/drawing/2014/main" id="{DFED1644-1291-C341-D1F3-39F02238F4C8}"/>
                      </a:ext>
                    </a:extLst>
                  </p:cNvPr>
                  <p:cNvSpPr>
                    <a:spLocks/>
                  </p:cNvSpPr>
                  <p:nvPr/>
                </p:nvSpPr>
                <p:spPr>
                  <a:xfrm>
                    <a:off x="1957845" y="3518073"/>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CV</a:t>
                    </a:r>
                  </a:p>
                </p:txBody>
              </p:sp>
              <p:cxnSp>
                <p:nvCxnSpPr>
                  <p:cNvPr id="90" name="Straight Connector 89">
                    <a:extLst>
                      <a:ext uri="{FF2B5EF4-FFF2-40B4-BE49-F238E27FC236}">
                        <a16:creationId xmlns:a16="http://schemas.microsoft.com/office/drawing/2014/main" id="{C01E2474-FC8D-C6AF-FDB3-619EB5D83FC8}"/>
                      </a:ext>
                    </a:extLst>
                  </p:cNvPr>
                  <p:cNvCxnSpPr>
                    <a:cxnSpLocks/>
                  </p:cNvCxnSpPr>
                  <p:nvPr/>
                </p:nvCxnSpPr>
                <p:spPr>
                  <a:xfrm>
                    <a:off x="2647680" y="3271659"/>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F9BF11-5437-26D9-3CFF-6C0282C41159}"/>
                      </a:ext>
                    </a:extLst>
                  </p:cNvPr>
                  <p:cNvCxnSpPr>
                    <a:cxnSpLocks/>
                    <a:endCxn id="89" idx="2"/>
                  </p:cNvCxnSpPr>
                  <p:nvPr/>
                </p:nvCxnSpPr>
                <p:spPr>
                  <a:xfrm>
                    <a:off x="1957844" y="3546423"/>
                    <a:ext cx="689836" cy="5669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2" name="Rechthoek 25">
                    <a:extLst>
                      <a:ext uri="{FF2B5EF4-FFF2-40B4-BE49-F238E27FC236}">
                        <a16:creationId xmlns:a16="http://schemas.microsoft.com/office/drawing/2014/main" id="{F2DE6012-930D-05D7-E772-C22D15058F00}"/>
                      </a:ext>
                    </a:extLst>
                  </p:cNvPr>
                  <p:cNvSpPr>
                    <a:spLocks/>
                  </p:cNvSpPr>
                  <p:nvPr/>
                </p:nvSpPr>
                <p:spPr>
                  <a:xfrm>
                    <a:off x="1948463" y="4483778"/>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BV 1</a:t>
                    </a:r>
                  </a:p>
                </p:txBody>
              </p:sp>
            </p:grpSp>
            <p:cxnSp>
              <p:nvCxnSpPr>
                <p:cNvPr id="85" name="Straight Connector 84">
                  <a:extLst>
                    <a:ext uri="{FF2B5EF4-FFF2-40B4-BE49-F238E27FC236}">
                      <a16:creationId xmlns:a16="http://schemas.microsoft.com/office/drawing/2014/main" id="{4AEF0273-7BD5-F88A-3846-9DD3C2F0DE44}"/>
                    </a:ext>
                  </a:extLst>
                </p:cNvPr>
                <p:cNvCxnSpPr>
                  <a:endCxn id="89" idx="2"/>
                </p:cNvCxnSpPr>
                <p:nvPr/>
              </p:nvCxnSpPr>
              <p:spPr>
                <a:xfrm flipH="1">
                  <a:off x="2647680" y="3225800"/>
                  <a:ext cx="680454" cy="58994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69" name="Rectangle 39">
              <a:extLst>
                <a:ext uri="{FF2B5EF4-FFF2-40B4-BE49-F238E27FC236}">
                  <a16:creationId xmlns:a16="http://schemas.microsoft.com/office/drawing/2014/main" id="{0F7B2FE3-EB9B-D79F-E794-FD3655FD39C0}"/>
                </a:ext>
              </a:extLst>
            </p:cNvPr>
            <p:cNvSpPr/>
            <p:nvPr/>
          </p:nvSpPr>
          <p:spPr>
            <a:xfrm>
              <a:off x="2173453" y="3873648"/>
              <a:ext cx="1601157" cy="2527153"/>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BE" dirty="0">
                <a:solidFill>
                  <a:schemeClr val="bg1"/>
                </a:solidFill>
              </a:endParaRPr>
            </a:p>
          </p:txBody>
        </p:sp>
        <p:cxnSp>
          <p:nvCxnSpPr>
            <p:cNvPr id="70" name="Connector: Curved 69">
              <a:extLst>
                <a:ext uri="{FF2B5EF4-FFF2-40B4-BE49-F238E27FC236}">
                  <a16:creationId xmlns:a16="http://schemas.microsoft.com/office/drawing/2014/main" id="{9CD95E00-85E2-72E4-DFF2-ABFA7007D368}"/>
                </a:ext>
              </a:extLst>
            </p:cNvPr>
            <p:cNvCxnSpPr>
              <a:cxnSpLocks/>
              <a:stCxn id="77" idx="2"/>
              <a:endCxn id="78" idx="1"/>
            </p:cNvCxnSpPr>
            <p:nvPr/>
          </p:nvCxnSpPr>
          <p:spPr>
            <a:xfrm rot="16200000" flipH="1">
              <a:off x="1324210" y="5049623"/>
              <a:ext cx="573010" cy="1351357"/>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14041DF-7C6F-64AC-A81D-59B24ED91270}"/>
                </a:ext>
              </a:extLst>
            </p:cNvPr>
            <p:cNvCxnSpPr>
              <a:cxnSpLocks/>
            </p:cNvCxnSpPr>
            <p:nvPr/>
          </p:nvCxnSpPr>
          <p:spPr>
            <a:xfrm flipH="1">
              <a:off x="1647402" y="4316311"/>
              <a:ext cx="63899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C30F611-7152-8557-7D1E-D8588ED4A2E2}"/>
                </a:ext>
              </a:extLst>
            </p:cNvPr>
            <p:cNvCxnSpPr>
              <a:cxnSpLocks/>
            </p:cNvCxnSpPr>
            <p:nvPr/>
          </p:nvCxnSpPr>
          <p:spPr>
            <a:xfrm flipH="1" flipV="1">
              <a:off x="1624774" y="4418032"/>
              <a:ext cx="860009" cy="12961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71F66347-CD93-1386-6A7E-CD39B8F23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692" y="4351863"/>
              <a:ext cx="233753" cy="248980"/>
            </a:xfrm>
            <a:prstGeom prst="rect">
              <a:avLst/>
            </a:prstGeom>
          </p:spPr>
        </p:pic>
        <p:pic>
          <p:nvPicPr>
            <p:cNvPr id="76" name="Picture 75">
              <a:extLst>
                <a:ext uri="{FF2B5EF4-FFF2-40B4-BE49-F238E27FC236}">
                  <a16:creationId xmlns:a16="http://schemas.microsoft.com/office/drawing/2014/main" id="{DB621432-62F7-A83A-F812-5123BDDB6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692" y="6104200"/>
              <a:ext cx="233753" cy="248980"/>
            </a:xfrm>
            <a:prstGeom prst="rect">
              <a:avLst/>
            </a:prstGeom>
          </p:spPr>
        </p:pic>
      </p:grpSp>
      <p:pic>
        <p:nvPicPr>
          <p:cNvPr id="93" name="Picture 92">
            <a:extLst>
              <a:ext uri="{FF2B5EF4-FFF2-40B4-BE49-F238E27FC236}">
                <a16:creationId xmlns:a16="http://schemas.microsoft.com/office/drawing/2014/main" id="{7191D7AC-607B-DD0F-AB25-EC2EBDB44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145" y="5289508"/>
            <a:ext cx="233753" cy="150270"/>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a:extLst>
              <a:ext uri="{FF2B5EF4-FFF2-40B4-BE49-F238E27FC236}">
                <a16:creationId xmlns:a16="http://schemas.microsoft.com/office/drawing/2014/main" id="{12625195-28DC-EE0A-9050-C80E76700FB4}"/>
              </a:ext>
            </a:extLst>
          </p:cNvPr>
          <p:cNvCxnSpPr>
            <a:cxnSpLocks/>
          </p:cNvCxnSpPr>
          <p:nvPr/>
        </p:nvCxnSpPr>
        <p:spPr>
          <a:xfrm>
            <a:off x="2974032" y="3598884"/>
            <a:ext cx="0" cy="369621"/>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A7C52DB-08A4-8F4B-B458-F9B82A3E1398}"/>
              </a:ext>
            </a:extLst>
          </p:cNvPr>
          <p:cNvSpPr txBox="1"/>
          <p:nvPr/>
        </p:nvSpPr>
        <p:spPr>
          <a:xfrm>
            <a:off x="1610715" y="3814095"/>
            <a:ext cx="927282" cy="461665"/>
          </a:xfrm>
          <a:prstGeom prst="rect">
            <a:avLst/>
          </a:prstGeom>
          <a:noFill/>
        </p:spPr>
        <p:txBody>
          <a:bodyPr wrap="square" rtlCol="0">
            <a:spAutoFit/>
          </a:bodyPr>
          <a:lstStyle/>
          <a:p>
            <a:r>
              <a:rPr lang="nl-BE" sz="1200" dirty="0">
                <a:solidFill>
                  <a:schemeClr val="bg1"/>
                </a:solidFill>
              </a:rPr>
              <a:t>Interest on 4 </a:t>
            </a:r>
            <a:r>
              <a:rPr lang="nl-BE" sz="1200" dirty="0" err="1">
                <a:solidFill>
                  <a:schemeClr val="bg1"/>
                </a:solidFill>
              </a:rPr>
              <a:t>loans</a:t>
            </a:r>
            <a:endParaRPr lang="en-BE" sz="1200" dirty="0">
              <a:solidFill>
                <a:schemeClr val="bg1"/>
              </a:solidFill>
            </a:endParaRPr>
          </a:p>
        </p:txBody>
      </p:sp>
      <p:sp>
        <p:nvSpPr>
          <p:cNvPr id="4" name="TextBox 3">
            <a:extLst>
              <a:ext uri="{FF2B5EF4-FFF2-40B4-BE49-F238E27FC236}">
                <a16:creationId xmlns:a16="http://schemas.microsoft.com/office/drawing/2014/main" id="{217F2F5C-15B5-2D84-0D6A-1B20E66E2BA5}"/>
              </a:ext>
            </a:extLst>
          </p:cNvPr>
          <p:cNvSpPr txBox="1"/>
          <p:nvPr/>
        </p:nvSpPr>
        <p:spPr>
          <a:xfrm>
            <a:off x="2286393" y="5004198"/>
            <a:ext cx="927282" cy="461665"/>
          </a:xfrm>
          <a:prstGeom prst="rect">
            <a:avLst/>
          </a:prstGeom>
          <a:noFill/>
        </p:spPr>
        <p:txBody>
          <a:bodyPr wrap="square" rtlCol="0">
            <a:spAutoFit/>
          </a:bodyPr>
          <a:lstStyle/>
          <a:p>
            <a:r>
              <a:rPr lang="nl-BE" sz="1200" dirty="0">
                <a:solidFill>
                  <a:schemeClr val="bg1"/>
                </a:solidFill>
              </a:rPr>
              <a:t>Interest on 1 </a:t>
            </a:r>
            <a:r>
              <a:rPr lang="nl-BE" sz="1200" dirty="0" err="1">
                <a:solidFill>
                  <a:schemeClr val="bg1"/>
                </a:solidFill>
              </a:rPr>
              <a:t>loan</a:t>
            </a:r>
            <a:endParaRPr lang="en-BE" sz="1200" dirty="0">
              <a:solidFill>
                <a:schemeClr val="bg1"/>
              </a:solidFill>
            </a:endParaRPr>
          </a:p>
        </p:txBody>
      </p:sp>
      <p:sp>
        <p:nvSpPr>
          <p:cNvPr id="5" name="TextBox 4">
            <a:extLst>
              <a:ext uri="{FF2B5EF4-FFF2-40B4-BE49-F238E27FC236}">
                <a16:creationId xmlns:a16="http://schemas.microsoft.com/office/drawing/2014/main" id="{C6DD2D19-C171-FF8D-3866-4B397B682A54}"/>
              </a:ext>
            </a:extLst>
          </p:cNvPr>
          <p:cNvSpPr txBox="1"/>
          <p:nvPr/>
        </p:nvSpPr>
        <p:spPr>
          <a:xfrm>
            <a:off x="1246170" y="5951691"/>
            <a:ext cx="927282" cy="461665"/>
          </a:xfrm>
          <a:prstGeom prst="rect">
            <a:avLst/>
          </a:prstGeom>
          <a:noFill/>
        </p:spPr>
        <p:txBody>
          <a:bodyPr wrap="square" rtlCol="0">
            <a:spAutoFit/>
          </a:bodyPr>
          <a:lstStyle/>
          <a:p>
            <a:r>
              <a:rPr lang="nl-BE" sz="1200" dirty="0">
                <a:solidFill>
                  <a:schemeClr val="bg1"/>
                </a:solidFill>
              </a:rPr>
              <a:t>Interest on 5 </a:t>
            </a:r>
            <a:r>
              <a:rPr lang="nl-BE" sz="1200" dirty="0" err="1">
                <a:solidFill>
                  <a:schemeClr val="bg1"/>
                </a:solidFill>
              </a:rPr>
              <a:t>loans</a:t>
            </a:r>
            <a:endParaRPr lang="en-BE" sz="1200" dirty="0">
              <a:solidFill>
                <a:schemeClr val="bg1"/>
              </a:solidFill>
            </a:endParaRPr>
          </a:p>
        </p:txBody>
      </p:sp>
    </p:spTree>
    <p:extLst>
      <p:ext uri="{BB962C8B-B14F-4D97-AF65-F5344CB8AC3E}">
        <p14:creationId xmlns:p14="http://schemas.microsoft.com/office/powerpoint/2010/main" val="2313358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Court First Instance Leuven 27 October 2023</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cxnSp>
        <p:nvCxnSpPr>
          <p:cNvPr id="12" name="Straight Connector 11">
            <a:extLst>
              <a:ext uri="{FF2B5EF4-FFF2-40B4-BE49-F238E27FC236}">
                <a16:creationId xmlns:a16="http://schemas.microsoft.com/office/drawing/2014/main" id="{B4996A58-D163-2DE0-AF0E-F818E5842A36}"/>
              </a:ext>
            </a:extLst>
          </p:cNvPr>
          <p:cNvCxnSpPr>
            <a:cxnSpLocks/>
            <a:endCxn id="9" idx="2"/>
          </p:cNvCxnSpPr>
          <p:nvPr/>
        </p:nvCxnSpPr>
        <p:spPr>
          <a:xfrm flipH="1">
            <a:off x="2985610" y="3003550"/>
            <a:ext cx="689835" cy="59533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00BC5A-1887-92A2-FD1A-4B49920F588E}"/>
              </a:ext>
            </a:extLst>
          </p:cNvPr>
          <p:cNvCxnSpPr>
            <a:cxnSpLocks/>
          </p:cNvCxnSpPr>
          <p:nvPr/>
        </p:nvCxnSpPr>
        <p:spPr>
          <a:xfrm>
            <a:off x="2974032" y="3598884"/>
            <a:ext cx="0" cy="369621"/>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Tijdelijke aanduiding voor tekst 2">
            <a:extLst>
              <a:ext uri="{FF2B5EF4-FFF2-40B4-BE49-F238E27FC236}">
                <a16:creationId xmlns:a16="http://schemas.microsoft.com/office/drawing/2014/main" id="{1027E64D-E740-583A-D05C-C954414EE3C0}"/>
              </a:ext>
            </a:extLst>
          </p:cNvPr>
          <p:cNvSpPr>
            <a:spLocks noGrp="1"/>
          </p:cNvSpPr>
          <p:nvPr/>
        </p:nvSpPr>
        <p:spPr>
          <a:xfrm>
            <a:off x="5691910" y="1299296"/>
            <a:ext cx="5364163" cy="254941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marL="0" marR="0" lvl="3" indent="0" algn="l" defTabSz="914400" rtl="0" eaLnBrk="1" fontAlgn="auto" latinLnBrk="0" hangingPunct="1">
              <a:lnSpc>
                <a:spcPct val="100000"/>
              </a:lnSpc>
              <a:spcBef>
                <a:spcPts val="700"/>
              </a:spcBef>
              <a:spcAft>
                <a:spcPts val="600"/>
              </a:spcAft>
              <a:buClr>
                <a:srgbClr val="00A2E0"/>
              </a:buClr>
              <a:buSzTx/>
              <a:buFont typeface="Arial" panose="020B0604020202020204" pitchFamily="34" charset="0"/>
              <a:buNone/>
              <a:tabLst/>
              <a:defRPr/>
            </a:pPr>
            <a:r>
              <a:rPr kumimoji="0" lang="en-US" sz="2000" b="1" i="0" strike="noStrike" kern="1200" cap="none" spc="0" normalizeH="0" baseline="0" noProof="0" dirty="0">
                <a:ln>
                  <a:noFill/>
                </a:ln>
                <a:solidFill>
                  <a:schemeClr val="accent4"/>
                </a:solidFill>
                <a:effectLst/>
                <a:uLnTx/>
                <a:uFillTx/>
                <a:latin typeface="Arial" panose="020B0604020202020204" pitchFamily="34" charset="0"/>
              </a:rPr>
              <a:t>Decision Court : </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BO under DTT = BO under IRD</a:t>
            </a:r>
          </a:p>
          <a:p>
            <a:pPr marL="508000" lvl="1" indent="-28575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Protocol </a:t>
            </a:r>
          </a:p>
          <a:p>
            <a:pPr marL="508000" lvl="1" indent="-285750">
              <a:spcAft>
                <a:spcPts val="600"/>
              </a:spcAft>
              <a:buClr>
                <a:schemeClr val="accent4"/>
              </a:buClr>
              <a:buFont typeface="Wingdings" panose="05000000000000000000" pitchFamily="2" charset="2"/>
              <a:buChar char="ü"/>
            </a:pPr>
            <a:r>
              <a:rPr lang="en-US" sz="1200" dirty="0">
                <a:solidFill>
                  <a:schemeClr val="bg1"/>
                </a:solidFill>
                <a:latin typeface="Arial" panose="020B0604020202020204"/>
              </a:rPr>
              <a:t>Member States must comply with EU law (principle sincere cooperation)</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BO = entity which benefits economically from the interest received and accordingly has the power freely to determine the use to which it is put.</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BV 2 is not BO of interest income</a:t>
            </a:r>
          </a:p>
        </p:txBody>
      </p:sp>
      <p:grpSp>
        <p:nvGrpSpPr>
          <p:cNvPr id="26" name="Group 25">
            <a:extLst>
              <a:ext uri="{FF2B5EF4-FFF2-40B4-BE49-F238E27FC236}">
                <a16:creationId xmlns:a16="http://schemas.microsoft.com/office/drawing/2014/main" id="{41323AD6-7CC3-FAEE-8F93-E3EB16B55724}"/>
              </a:ext>
            </a:extLst>
          </p:cNvPr>
          <p:cNvGrpSpPr/>
          <p:nvPr/>
        </p:nvGrpSpPr>
        <p:grpSpPr>
          <a:xfrm>
            <a:off x="245202" y="1320054"/>
            <a:ext cx="3529408" cy="5093302"/>
            <a:chOff x="245202" y="1320054"/>
            <a:chExt cx="3529408" cy="5093302"/>
          </a:xfrm>
        </p:grpSpPr>
        <p:grpSp>
          <p:nvGrpSpPr>
            <p:cNvPr id="17" name="Group 16">
              <a:extLst>
                <a:ext uri="{FF2B5EF4-FFF2-40B4-BE49-F238E27FC236}">
                  <a16:creationId xmlns:a16="http://schemas.microsoft.com/office/drawing/2014/main" id="{BF23CC14-A62C-D1A7-9518-AC2617A0C9A2}"/>
                </a:ext>
              </a:extLst>
            </p:cNvPr>
            <p:cNvGrpSpPr/>
            <p:nvPr/>
          </p:nvGrpSpPr>
          <p:grpSpPr>
            <a:xfrm>
              <a:off x="245202" y="1320054"/>
              <a:ext cx="3529408" cy="5093302"/>
              <a:chOff x="245202" y="1320054"/>
              <a:chExt cx="3529408" cy="5093302"/>
            </a:xfrm>
          </p:grpSpPr>
          <p:grpSp>
            <p:nvGrpSpPr>
              <p:cNvPr id="35" name="Group 34">
                <a:extLst>
                  <a:ext uri="{FF2B5EF4-FFF2-40B4-BE49-F238E27FC236}">
                    <a16:creationId xmlns:a16="http://schemas.microsoft.com/office/drawing/2014/main" id="{653A5D81-57AC-53E8-BED5-FBE5BEBCC486}"/>
                  </a:ext>
                </a:extLst>
              </p:cNvPr>
              <p:cNvGrpSpPr/>
              <p:nvPr/>
            </p:nvGrpSpPr>
            <p:grpSpPr>
              <a:xfrm>
                <a:off x="245202" y="1320054"/>
                <a:ext cx="3430243" cy="4989420"/>
                <a:chOff x="-92728" y="1536910"/>
                <a:chExt cx="3430243" cy="4989420"/>
              </a:xfrm>
            </p:grpSpPr>
            <p:sp>
              <p:nvSpPr>
                <p:cNvPr id="18" name="Rechthoek 25">
                  <a:extLst>
                    <a:ext uri="{FF2B5EF4-FFF2-40B4-BE49-F238E27FC236}">
                      <a16:creationId xmlns:a16="http://schemas.microsoft.com/office/drawing/2014/main" id="{F1A123EF-9E1B-96F6-9AF3-F1709585F4C2}"/>
                    </a:ext>
                  </a:extLst>
                </p:cNvPr>
                <p:cNvSpPr>
                  <a:spLocks/>
                </p:cNvSpPr>
                <p:nvPr/>
              </p:nvSpPr>
              <p:spPr>
                <a:xfrm>
                  <a:off x="-92728" y="5060319"/>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err="1">
                      <a:solidFill>
                        <a:schemeClr val="bg1"/>
                      </a:solidFill>
                    </a:rPr>
                    <a:t>BelCo</a:t>
                  </a:r>
                  <a:endParaRPr lang="en-GB" sz="1400" b="1" dirty="0">
                    <a:solidFill>
                      <a:schemeClr val="bg1"/>
                    </a:solidFill>
                  </a:endParaRPr>
                </a:p>
              </p:txBody>
            </p:sp>
            <p:sp>
              <p:nvSpPr>
                <p:cNvPr id="20" name="Rechthoek 25">
                  <a:extLst>
                    <a:ext uri="{FF2B5EF4-FFF2-40B4-BE49-F238E27FC236}">
                      <a16:creationId xmlns:a16="http://schemas.microsoft.com/office/drawing/2014/main" id="{B2E8A7CC-ED37-6D2E-15FD-83EAD6F47F77}"/>
                    </a:ext>
                  </a:extLst>
                </p:cNvPr>
                <p:cNvSpPr>
                  <a:spLocks/>
                </p:cNvSpPr>
                <p:nvPr/>
              </p:nvSpPr>
              <p:spPr>
                <a:xfrm>
                  <a:off x="1948464" y="5930996"/>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a:solidFill>
                        <a:schemeClr val="bg1"/>
                      </a:solidFill>
                    </a:rPr>
                    <a:t>BV 2</a:t>
                  </a:r>
                  <a:endParaRPr lang="en-GB" sz="1400" b="1" dirty="0">
                    <a:solidFill>
                      <a:schemeClr val="bg1"/>
                    </a:solidFill>
                  </a:endParaRPr>
                </a:p>
              </p:txBody>
            </p:sp>
            <p:sp>
              <p:nvSpPr>
                <p:cNvPr id="21" name="Rechthoek 25">
                  <a:extLst>
                    <a:ext uri="{FF2B5EF4-FFF2-40B4-BE49-F238E27FC236}">
                      <a16:creationId xmlns:a16="http://schemas.microsoft.com/office/drawing/2014/main" id="{B534915A-A909-8B9D-FFDA-429F13EBEB88}"/>
                    </a:ext>
                  </a:extLst>
                </p:cNvPr>
                <p:cNvSpPr>
                  <a:spLocks/>
                </p:cNvSpPr>
                <p:nvPr/>
              </p:nvSpPr>
              <p:spPr>
                <a:xfrm>
                  <a:off x="-70198" y="4162232"/>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LLC</a:t>
                  </a:r>
                </a:p>
              </p:txBody>
            </p:sp>
            <p:cxnSp>
              <p:nvCxnSpPr>
                <p:cNvPr id="25" name="Connector: Elbow 24">
                  <a:extLst>
                    <a:ext uri="{FF2B5EF4-FFF2-40B4-BE49-F238E27FC236}">
                      <a16:creationId xmlns:a16="http://schemas.microsoft.com/office/drawing/2014/main" id="{A593962F-2EFA-8814-23D6-7E6195FE44A2}"/>
                    </a:ext>
                  </a:extLst>
                </p:cNvPr>
                <p:cNvCxnSpPr>
                  <a:stCxn id="19" idx="2"/>
                  <a:endCxn id="18" idx="0"/>
                </p:cNvCxnSpPr>
                <p:nvPr/>
              </p:nvCxnSpPr>
              <p:spPr>
                <a:xfrm rot="5400000">
                  <a:off x="1478266" y="3900287"/>
                  <a:ext cx="278874" cy="2041191"/>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C386788F-0170-F382-6839-A66736E38901}"/>
                    </a:ext>
                  </a:extLst>
                </p:cNvPr>
                <p:cNvCxnSpPr>
                  <a:stCxn id="18" idx="2"/>
                  <a:endCxn id="20" idx="0"/>
                </p:cNvCxnSpPr>
                <p:nvPr/>
              </p:nvCxnSpPr>
              <p:spPr>
                <a:xfrm rot="16200000" flipH="1">
                  <a:off x="1480032" y="4772728"/>
                  <a:ext cx="275343" cy="2041192"/>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FC467C7-271B-3591-9943-B5B3BA83DF77}"/>
                    </a:ext>
                  </a:extLst>
                </p:cNvPr>
                <p:cNvCxnSpPr>
                  <a:cxnSpLocks/>
                  <a:endCxn id="21" idx="0"/>
                </p:cNvCxnSpPr>
                <p:nvPr/>
              </p:nvCxnSpPr>
              <p:spPr>
                <a:xfrm rot="10800000" flipV="1">
                  <a:off x="619637" y="3968904"/>
                  <a:ext cx="2021886" cy="193327"/>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B6059726-6766-1B50-5C18-F8579BD811EC}"/>
                    </a:ext>
                  </a:extLst>
                </p:cNvPr>
                <p:cNvGrpSpPr/>
                <p:nvPr/>
              </p:nvGrpSpPr>
              <p:grpSpPr>
                <a:xfrm>
                  <a:off x="1948463" y="1536910"/>
                  <a:ext cx="1389052" cy="3244535"/>
                  <a:chOff x="1948463" y="1536910"/>
                  <a:chExt cx="1389052" cy="3244535"/>
                </a:xfrm>
              </p:grpSpPr>
              <p:grpSp>
                <p:nvGrpSpPr>
                  <p:cNvPr id="23" name="Group 22">
                    <a:extLst>
                      <a:ext uri="{FF2B5EF4-FFF2-40B4-BE49-F238E27FC236}">
                        <a16:creationId xmlns:a16="http://schemas.microsoft.com/office/drawing/2014/main" id="{DA19C172-FF2E-19A2-1895-69CE6416FB20}"/>
                      </a:ext>
                    </a:extLst>
                  </p:cNvPr>
                  <p:cNvGrpSpPr/>
                  <p:nvPr/>
                </p:nvGrpSpPr>
                <p:grpSpPr>
                  <a:xfrm>
                    <a:off x="1948463" y="1536910"/>
                    <a:ext cx="1389052" cy="3244535"/>
                    <a:chOff x="1948463" y="1834577"/>
                    <a:chExt cx="1389052" cy="3244535"/>
                  </a:xfrm>
                </p:grpSpPr>
                <p:sp>
                  <p:nvSpPr>
                    <p:cNvPr id="4" name="Rechthoek 25">
                      <a:extLst>
                        <a:ext uri="{FF2B5EF4-FFF2-40B4-BE49-F238E27FC236}">
                          <a16:creationId xmlns:a16="http://schemas.microsoft.com/office/drawing/2014/main" id="{DBE252A9-9DE3-9F44-5E7C-53A8F4AEFC10}"/>
                        </a:ext>
                      </a:extLst>
                    </p:cNvPr>
                    <p:cNvSpPr>
                      <a:spLocks/>
                    </p:cNvSpPr>
                    <p:nvPr/>
                  </p:nvSpPr>
                  <p:spPr>
                    <a:xfrm>
                      <a:off x="1957845" y="1834577"/>
                      <a:ext cx="1379670" cy="595334"/>
                    </a:xfrm>
                    <a:prstGeom prst="rect">
                      <a:avLst/>
                    </a:prstGeom>
                    <a:solidFill>
                      <a:schemeClr val="bg2">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US Inc</a:t>
                      </a:r>
                    </a:p>
                  </p:txBody>
                </p:sp>
                <p:sp>
                  <p:nvSpPr>
                    <p:cNvPr id="5" name="Rechthoek 25">
                      <a:extLst>
                        <a:ext uri="{FF2B5EF4-FFF2-40B4-BE49-F238E27FC236}">
                          <a16:creationId xmlns:a16="http://schemas.microsoft.com/office/drawing/2014/main" id="{DC882849-441B-D1DA-AEAF-903178CEEA86}"/>
                        </a:ext>
                      </a:extLst>
                    </p:cNvPr>
                    <p:cNvSpPr>
                      <a:spLocks/>
                    </p:cNvSpPr>
                    <p:nvPr/>
                  </p:nvSpPr>
                  <p:spPr>
                    <a:xfrm>
                      <a:off x="1957845" y="2676325"/>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Gibraltar</a:t>
                      </a:r>
                    </a:p>
                  </p:txBody>
                </p:sp>
                <p:cxnSp>
                  <p:nvCxnSpPr>
                    <p:cNvPr id="8" name="Straight Connector 7">
                      <a:extLst>
                        <a:ext uri="{FF2B5EF4-FFF2-40B4-BE49-F238E27FC236}">
                          <a16:creationId xmlns:a16="http://schemas.microsoft.com/office/drawing/2014/main" id="{232AD046-78E1-6FD0-9224-3945FD16E1F1}"/>
                        </a:ext>
                      </a:extLst>
                    </p:cNvPr>
                    <p:cNvCxnSpPr>
                      <a:cxnSpLocks/>
                    </p:cNvCxnSpPr>
                    <p:nvPr/>
                  </p:nvCxnSpPr>
                  <p:spPr>
                    <a:xfrm>
                      <a:off x="2638299" y="2429911"/>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Rechthoek 25">
                      <a:extLst>
                        <a:ext uri="{FF2B5EF4-FFF2-40B4-BE49-F238E27FC236}">
                          <a16:creationId xmlns:a16="http://schemas.microsoft.com/office/drawing/2014/main" id="{BD9AC66F-BDB4-491A-EEAF-B5990D074B7C}"/>
                        </a:ext>
                      </a:extLst>
                    </p:cNvPr>
                    <p:cNvSpPr>
                      <a:spLocks/>
                    </p:cNvSpPr>
                    <p:nvPr/>
                  </p:nvSpPr>
                  <p:spPr>
                    <a:xfrm>
                      <a:off x="1957845" y="3518073"/>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CV</a:t>
                      </a:r>
                    </a:p>
                  </p:txBody>
                </p:sp>
                <p:cxnSp>
                  <p:nvCxnSpPr>
                    <p:cNvPr id="11" name="Straight Connector 10">
                      <a:extLst>
                        <a:ext uri="{FF2B5EF4-FFF2-40B4-BE49-F238E27FC236}">
                          <a16:creationId xmlns:a16="http://schemas.microsoft.com/office/drawing/2014/main" id="{7A968C69-3FD2-BF58-EA8C-C1634DC7758C}"/>
                        </a:ext>
                      </a:extLst>
                    </p:cNvPr>
                    <p:cNvCxnSpPr>
                      <a:cxnSpLocks/>
                    </p:cNvCxnSpPr>
                    <p:nvPr/>
                  </p:nvCxnSpPr>
                  <p:spPr>
                    <a:xfrm>
                      <a:off x="2647680" y="3271659"/>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3D8B87-5997-8EE1-283C-4BA8D4EFD928}"/>
                        </a:ext>
                      </a:extLst>
                    </p:cNvPr>
                    <p:cNvCxnSpPr>
                      <a:cxnSpLocks/>
                      <a:endCxn id="9" idx="2"/>
                    </p:cNvCxnSpPr>
                    <p:nvPr/>
                  </p:nvCxnSpPr>
                  <p:spPr>
                    <a:xfrm>
                      <a:off x="1957844" y="3546423"/>
                      <a:ext cx="689836" cy="5669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hthoek 25">
                      <a:extLst>
                        <a:ext uri="{FF2B5EF4-FFF2-40B4-BE49-F238E27FC236}">
                          <a16:creationId xmlns:a16="http://schemas.microsoft.com/office/drawing/2014/main" id="{E2AAA2D3-C111-C8BC-C0A6-0C4F79A3A32F}"/>
                        </a:ext>
                      </a:extLst>
                    </p:cNvPr>
                    <p:cNvSpPr>
                      <a:spLocks/>
                    </p:cNvSpPr>
                    <p:nvPr/>
                  </p:nvSpPr>
                  <p:spPr>
                    <a:xfrm>
                      <a:off x="1948463" y="4483778"/>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BV 1</a:t>
                      </a:r>
                    </a:p>
                  </p:txBody>
                </p:sp>
              </p:grpSp>
              <p:cxnSp>
                <p:nvCxnSpPr>
                  <p:cNvPr id="32" name="Straight Connector 31">
                    <a:extLst>
                      <a:ext uri="{FF2B5EF4-FFF2-40B4-BE49-F238E27FC236}">
                        <a16:creationId xmlns:a16="http://schemas.microsoft.com/office/drawing/2014/main" id="{3FD3C565-5B2D-E2D9-6429-1DF480B654D3}"/>
                      </a:ext>
                    </a:extLst>
                  </p:cNvPr>
                  <p:cNvCxnSpPr>
                    <a:endCxn id="9" idx="2"/>
                  </p:cNvCxnSpPr>
                  <p:nvPr/>
                </p:nvCxnSpPr>
                <p:spPr>
                  <a:xfrm flipH="1">
                    <a:off x="2647680" y="3225800"/>
                    <a:ext cx="680454" cy="58994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36" name="Rectangle 39">
                <a:extLst>
                  <a:ext uri="{FF2B5EF4-FFF2-40B4-BE49-F238E27FC236}">
                    <a16:creationId xmlns:a16="http://schemas.microsoft.com/office/drawing/2014/main" id="{E46C6675-B17F-F030-4AA3-4C3A1F542BE4}"/>
                  </a:ext>
                </a:extLst>
              </p:cNvPr>
              <p:cNvSpPr/>
              <p:nvPr/>
            </p:nvSpPr>
            <p:spPr>
              <a:xfrm>
                <a:off x="2173453" y="3873648"/>
                <a:ext cx="1601157" cy="2527153"/>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BE" dirty="0">
                  <a:solidFill>
                    <a:schemeClr val="bg1"/>
                  </a:solidFill>
                </a:endParaRPr>
              </a:p>
            </p:txBody>
          </p:sp>
          <p:cxnSp>
            <p:nvCxnSpPr>
              <p:cNvPr id="7" name="Connector: Curved 6">
                <a:extLst>
                  <a:ext uri="{FF2B5EF4-FFF2-40B4-BE49-F238E27FC236}">
                    <a16:creationId xmlns:a16="http://schemas.microsoft.com/office/drawing/2014/main" id="{C52B8573-9DCB-54AA-998F-F03C2725A550}"/>
                  </a:ext>
                </a:extLst>
              </p:cNvPr>
              <p:cNvCxnSpPr>
                <a:cxnSpLocks/>
                <a:stCxn id="18" idx="2"/>
                <a:endCxn id="20" idx="1"/>
              </p:cNvCxnSpPr>
              <p:nvPr/>
            </p:nvCxnSpPr>
            <p:spPr>
              <a:xfrm rot="16200000" flipH="1">
                <a:off x="1324210" y="5049623"/>
                <a:ext cx="573010" cy="1351357"/>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AC7F4C-4C72-7245-A7BE-B1FACC3C3C48}"/>
                  </a:ext>
                </a:extLst>
              </p:cNvPr>
              <p:cNvSpPr txBox="1"/>
              <p:nvPr/>
            </p:nvSpPr>
            <p:spPr>
              <a:xfrm>
                <a:off x="1246170" y="5951691"/>
                <a:ext cx="927282" cy="461665"/>
              </a:xfrm>
              <a:prstGeom prst="rect">
                <a:avLst/>
              </a:prstGeom>
              <a:noFill/>
            </p:spPr>
            <p:txBody>
              <a:bodyPr wrap="square" rtlCol="0">
                <a:spAutoFit/>
              </a:bodyPr>
              <a:lstStyle/>
              <a:p>
                <a:r>
                  <a:rPr lang="nl-BE" sz="1200" dirty="0">
                    <a:solidFill>
                      <a:schemeClr val="bg1"/>
                    </a:solidFill>
                  </a:rPr>
                  <a:t>Interest on 5 </a:t>
                </a:r>
                <a:r>
                  <a:rPr lang="nl-BE" sz="1200" dirty="0" err="1">
                    <a:solidFill>
                      <a:schemeClr val="bg1"/>
                    </a:solidFill>
                  </a:rPr>
                  <a:t>loans</a:t>
                </a:r>
                <a:endParaRPr lang="en-BE" sz="1200" dirty="0">
                  <a:solidFill>
                    <a:schemeClr val="bg1"/>
                  </a:solidFill>
                </a:endParaRPr>
              </a:p>
            </p:txBody>
          </p:sp>
          <p:cxnSp>
            <p:nvCxnSpPr>
              <p:cNvPr id="16" name="Straight Arrow Connector 15">
                <a:extLst>
                  <a:ext uri="{FF2B5EF4-FFF2-40B4-BE49-F238E27FC236}">
                    <a16:creationId xmlns:a16="http://schemas.microsoft.com/office/drawing/2014/main" id="{59CF60C3-BE3E-4CA4-1465-2CB91059FDA5}"/>
                  </a:ext>
                </a:extLst>
              </p:cNvPr>
              <p:cNvCxnSpPr>
                <a:cxnSpLocks/>
              </p:cNvCxnSpPr>
              <p:nvPr/>
            </p:nvCxnSpPr>
            <p:spPr>
              <a:xfrm flipH="1">
                <a:off x="1647402" y="4316311"/>
                <a:ext cx="63899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33630BE-A655-4ED1-CF42-2D759860708F}"/>
                  </a:ext>
                </a:extLst>
              </p:cNvPr>
              <p:cNvCxnSpPr>
                <a:cxnSpLocks/>
              </p:cNvCxnSpPr>
              <p:nvPr/>
            </p:nvCxnSpPr>
            <p:spPr>
              <a:xfrm flipH="1" flipV="1">
                <a:off x="1624774" y="4418032"/>
                <a:ext cx="860009" cy="12961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255279C-05B8-5105-093B-852FA82F3976}"/>
                  </a:ext>
                </a:extLst>
              </p:cNvPr>
              <p:cNvSpPr txBox="1"/>
              <p:nvPr/>
            </p:nvSpPr>
            <p:spPr>
              <a:xfrm>
                <a:off x="1610715" y="3814095"/>
                <a:ext cx="927282" cy="461665"/>
              </a:xfrm>
              <a:prstGeom prst="rect">
                <a:avLst/>
              </a:prstGeom>
              <a:noFill/>
            </p:spPr>
            <p:txBody>
              <a:bodyPr wrap="square" rtlCol="0">
                <a:spAutoFit/>
              </a:bodyPr>
              <a:lstStyle/>
              <a:p>
                <a:r>
                  <a:rPr lang="nl-BE" sz="1200" dirty="0">
                    <a:solidFill>
                      <a:schemeClr val="bg1"/>
                    </a:solidFill>
                  </a:rPr>
                  <a:t>Interest on 4 </a:t>
                </a:r>
                <a:r>
                  <a:rPr lang="nl-BE" sz="1200" dirty="0" err="1">
                    <a:solidFill>
                      <a:schemeClr val="bg1"/>
                    </a:solidFill>
                  </a:rPr>
                  <a:t>loans</a:t>
                </a:r>
                <a:endParaRPr lang="en-BE" sz="1200" dirty="0">
                  <a:solidFill>
                    <a:schemeClr val="bg1"/>
                  </a:solidFill>
                </a:endParaRPr>
              </a:p>
            </p:txBody>
          </p:sp>
          <p:pic>
            <p:nvPicPr>
              <p:cNvPr id="3" name="Picture 2">
                <a:extLst>
                  <a:ext uri="{FF2B5EF4-FFF2-40B4-BE49-F238E27FC236}">
                    <a16:creationId xmlns:a16="http://schemas.microsoft.com/office/drawing/2014/main" id="{3679DDF5-3EE3-6612-488F-1492CDBA5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692" y="4351863"/>
                <a:ext cx="233753" cy="248980"/>
              </a:xfrm>
              <a:prstGeom prst="rect">
                <a:avLst/>
              </a:prstGeom>
            </p:spPr>
          </p:pic>
          <p:pic>
            <p:nvPicPr>
              <p:cNvPr id="10" name="Picture 9">
                <a:extLst>
                  <a:ext uri="{FF2B5EF4-FFF2-40B4-BE49-F238E27FC236}">
                    <a16:creationId xmlns:a16="http://schemas.microsoft.com/office/drawing/2014/main" id="{3679DDF5-3EE3-6612-488F-1492CDBA5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692" y="6104200"/>
                <a:ext cx="233753" cy="248980"/>
              </a:xfrm>
              <a:prstGeom prst="rect">
                <a:avLst/>
              </a:prstGeom>
            </p:spPr>
          </p:pic>
        </p:grpSp>
        <p:pic>
          <p:nvPicPr>
            <p:cNvPr id="14" name="Picture 13">
              <a:extLst>
                <a:ext uri="{FF2B5EF4-FFF2-40B4-BE49-F238E27FC236}">
                  <a16:creationId xmlns:a16="http://schemas.microsoft.com/office/drawing/2014/main" id="{24C4DF19-EBC1-8620-2354-2276F8BE3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145" y="5289508"/>
              <a:ext cx="233753" cy="15027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222B65D7-16BF-DA46-8418-6551A89C28AD}"/>
              </a:ext>
            </a:extLst>
          </p:cNvPr>
          <p:cNvSpPr txBox="1"/>
          <p:nvPr/>
        </p:nvSpPr>
        <p:spPr>
          <a:xfrm>
            <a:off x="2286393" y="5004198"/>
            <a:ext cx="927282" cy="461665"/>
          </a:xfrm>
          <a:prstGeom prst="rect">
            <a:avLst/>
          </a:prstGeom>
          <a:noFill/>
        </p:spPr>
        <p:txBody>
          <a:bodyPr wrap="square" rtlCol="0">
            <a:spAutoFit/>
          </a:bodyPr>
          <a:lstStyle/>
          <a:p>
            <a:r>
              <a:rPr lang="nl-BE" sz="1200" dirty="0">
                <a:solidFill>
                  <a:schemeClr val="bg1"/>
                </a:solidFill>
              </a:rPr>
              <a:t>Interest on 1 </a:t>
            </a:r>
            <a:r>
              <a:rPr lang="nl-BE" sz="1200" dirty="0" err="1">
                <a:solidFill>
                  <a:schemeClr val="bg1"/>
                </a:solidFill>
              </a:rPr>
              <a:t>loan</a:t>
            </a:r>
            <a:endParaRPr lang="en-BE" sz="1200" dirty="0">
              <a:solidFill>
                <a:schemeClr val="bg1"/>
              </a:solidFill>
            </a:endParaRPr>
          </a:p>
        </p:txBody>
      </p:sp>
    </p:spTree>
    <p:extLst>
      <p:ext uri="{BB962C8B-B14F-4D97-AF65-F5344CB8AC3E}">
        <p14:creationId xmlns:p14="http://schemas.microsoft.com/office/powerpoint/2010/main" val="24177101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Court First Instance Leuven 27 October 2023</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cxnSp>
        <p:nvCxnSpPr>
          <p:cNvPr id="12" name="Straight Connector 11">
            <a:extLst>
              <a:ext uri="{FF2B5EF4-FFF2-40B4-BE49-F238E27FC236}">
                <a16:creationId xmlns:a16="http://schemas.microsoft.com/office/drawing/2014/main" id="{B4996A58-D163-2DE0-AF0E-F818E5842A36}"/>
              </a:ext>
            </a:extLst>
          </p:cNvPr>
          <p:cNvCxnSpPr>
            <a:cxnSpLocks/>
          </p:cNvCxnSpPr>
          <p:nvPr/>
        </p:nvCxnSpPr>
        <p:spPr>
          <a:xfrm flipH="1">
            <a:off x="2985610" y="3003550"/>
            <a:ext cx="689835" cy="59533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Tijdelijke aanduiding voor tekst 2">
            <a:extLst>
              <a:ext uri="{FF2B5EF4-FFF2-40B4-BE49-F238E27FC236}">
                <a16:creationId xmlns:a16="http://schemas.microsoft.com/office/drawing/2014/main" id="{1027E64D-E740-583A-D05C-C954414EE3C0}"/>
              </a:ext>
            </a:extLst>
          </p:cNvPr>
          <p:cNvSpPr>
            <a:spLocks noGrp="1"/>
          </p:cNvSpPr>
          <p:nvPr/>
        </p:nvSpPr>
        <p:spPr>
          <a:xfrm>
            <a:off x="5655609" y="1295197"/>
            <a:ext cx="5950333" cy="146193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a:spcBef>
                <a:spcPts val="400"/>
              </a:spcBef>
              <a:spcAft>
                <a:spcPts val="600"/>
              </a:spcAft>
              <a:buClr>
                <a:schemeClr val="accent4"/>
              </a:buClr>
            </a:pPr>
            <a:r>
              <a:rPr lang="en-US" sz="2000" b="1" dirty="0">
                <a:solidFill>
                  <a:schemeClr val="accent4"/>
                </a:solidFill>
                <a:latin typeface="Arial" panose="020B0604020202020204"/>
              </a:rPr>
              <a:t>Questions:</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Can Court use criteria of abuse to interpret BO ?</a:t>
            </a:r>
          </a:p>
          <a:p>
            <a:pPr marL="177800" indent="-177800">
              <a:spcBef>
                <a:spcPts val="400"/>
              </a:spcBef>
              <a:spcAft>
                <a:spcPts val="600"/>
              </a:spcAft>
              <a:buClr>
                <a:schemeClr val="accent4"/>
              </a:buClr>
              <a:buFont typeface="Arial" panose="020B0604020202020204" pitchFamily="34" charset="0"/>
              <a:buChar char="•"/>
            </a:pPr>
            <a:r>
              <a:rPr lang="en-US" sz="1600" dirty="0">
                <a:solidFill>
                  <a:schemeClr val="bg1"/>
                </a:solidFill>
                <a:latin typeface="Arial" panose="020B0604020202020204"/>
              </a:rPr>
              <a:t>What are relevant criteria to determine Beneficial Ownership? </a:t>
            </a:r>
          </a:p>
          <a:p>
            <a:pPr marL="177800" indent="-177800">
              <a:spcBef>
                <a:spcPts val="400"/>
              </a:spcBef>
              <a:spcAft>
                <a:spcPts val="600"/>
              </a:spcAft>
              <a:buClr>
                <a:schemeClr val="accent4"/>
              </a:buClr>
              <a:buFont typeface="Arial" panose="020B0604020202020204" pitchFamily="34" charset="0"/>
              <a:buChar char="•"/>
            </a:pPr>
            <a:endParaRPr lang="en-US" dirty="0">
              <a:solidFill>
                <a:schemeClr val="bg1"/>
              </a:solidFill>
              <a:latin typeface="Arial" panose="020B0604020202020204"/>
            </a:endParaRPr>
          </a:p>
        </p:txBody>
      </p:sp>
      <p:grpSp>
        <p:nvGrpSpPr>
          <p:cNvPr id="10" name="Group 9">
            <a:extLst>
              <a:ext uri="{FF2B5EF4-FFF2-40B4-BE49-F238E27FC236}">
                <a16:creationId xmlns:a16="http://schemas.microsoft.com/office/drawing/2014/main" id="{B253427F-7D3B-03A1-61BD-4D6D6997866A}"/>
              </a:ext>
            </a:extLst>
          </p:cNvPr>
          <p:cNvGrpSpPr/>
          <p:nvPr/>
        </p:nvGrpSpPr>
        <p:grpSpPr>
          <a:xfrm>
            <a:off x="245202" y="1320054"/>
            <a:ext cx="3529408" cy="5080747"/>
            <a:chOff x="245202" y="1320054"/>
            <a:chExt cx="3529408" cy="5080747"/>
          </a:xfrm>
        </p:grpSpPr>
        <p:grpSp>
          <p:nvGrpSpPr>
            <p:cNvPr id="14" name="Group 13">
              <a:extLst>
                <a:ext uri="{FF2B5EF4-FFF2-40B4-BE49-F238E27FC236}">
                  <a16:creationId xmlns:a16="http://schemas.microsoft.com/office/drawing/2014/main" id="{9F16B301-7932-1DBF-C731-84A6E5A7F455}"/>
                </a:ext>
              </a:extLst>
            </p:cNvPr>
            <p:cNvGrpSpPr/>
            <p:nvPr/>
          </p:nvGrpSpPr>
          <p:grpSpPr>
            <a:xfrm>
              <a:off x="245202" y="1320054"/>
              <a:ext cx="3430243" cy="4989420"/>
              <a:chOff x="-92728" y="1536910"/>
              <a:chExt cx="3430243" cy="4989420"/>
            </a:xfrm>
          </p:grpSpPr>
          <p:sp>
            <p:nvSpPr>
              <p:cNvPr id="39" name="Rechthoek 25">
                <a:extLst>
                  <a:ext uri="{FF2B5EF4-FFF2-40B4-BE49-F238E27FC236}">
                    <a16:creationId xmlns:a16="http://schemas.microsoft.com/office/drawing/2014/main" id="{C25D8E1F-A242-73F8-ABD1-3E1DEEAD688E}"/>
                  </a:ext>
                </a:extLst>
              </p:cNvPr>
              <p:cNvSpPr>
                <a:spLocks/>
              </p:cNvSpPr>
              <p:nvPr/>
            </p:nvSpPr>
            <p:spPr>
              <a:xfrm>
                <a:off x="-92728" y="5060319"/>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err="1">
                    <a:solidFill>
                      <a:schemeClr val="bg1"/>
                    </a:solidFill>
                  </a:rPr>
                  <a:t>BelCo</a:t>
                </a:r>
                <a:endParaRPr lang="en-GB" sz="1400" b="1" dirty="0">
                  <a:solidFill>
                    <a:schemeClr val="bg1"/>
                  </a:solidFill>
                </a:endParaRPr>
              </a:p>
            </p:txBody>
          </p:sp>
          <p:sp>
            <p:nvSpPr>
              <p:cNvPr id="40" name="Rechthoek 25">
                <a:extLst>
                  <a:ext uri="{FF2B5EF4-FFF2-40B4-BE49-F238E27FC236}">
                    <a16:creationId xmlns:a16="http://schemas.microsoft.com/office/drawing/2014/main" id="{93629514-B96D-C7FD-C007-DD4A301759C2}"/>
                  </a:ext>
                </a:extLst>
              </p:cNvPr>
              <p:cNvSpPr>
                <a:spLocks/>
              </p:cNvSpPr>
              <p:nvPr/>
            </p:nvSpPr>
            <p:spPr>
              <a:xfrm>
                <a:off x="1948464" y="5930996"/>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a:solidFill>
                      <a:schemeClr val="bg1"/>
                    </a:solidFill>
                  </a:rPr>
                  <a:t>BV 2</a:t>
                </a:r>
                <a:endParaRPr lang="en-GB" sz="1400" b="1" dirty="0">
                  <a:solidFill>
                    <a:schemeClr val="bg1"/>
                  </a:solidFill>
                </a:endParaRPr>
              </a:p>
            </p:txBody>
          </p:sp>
          <p:sp>
            <p:nvSpPr>
              <p:cNvPr id="41" name="Rechthoek 25">
                <a:extLst>
                  <a:ext uri="{FF2B5EF4-FFF2-40B4-BE49-F238E27FC236}">
                    <a16:creationId xmlns:a16="http://schemas.microsoft.com/office/drawing/2014/main" id="{DAB50E49-F098-4D11-03CD-6708EE7D8461}"/>
                  </a:ext>
                </a:extLst>
              </p:cNvPr>
              <p:cNvSpPr>
                <a:spLocks/>
              </p:cNvSpPr>
              <p:nvPr/>
            </p:nvSpPr>
            <p:spPr>
              <a:xfrm>
                <a:off x="-70198" y="4162232"/>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LLC</a:t>
                </a:r>
              </a:p>
            </p:txBody>
          </p:sp>
          <p:cxnSp>
            <p:nvCxnSpPr>
              <p:cNvPr id="43" name="Connector: Elbow 42">
                <a:extLst>
                  <a:ext uri="{FF2B5EF4-FFF2-40B4-BE49-F238E27FC236}">
                    <a16:creationId xmlns:a16="http://schemas.microsoft.com/office/drawing/2014/main" id="{95DBC50B-D64E-5951-0D92-A43BD2A5D845}"/>
                  </a:ext>
                </a:extLst>
              </p:cNvPr>
              <p:cNvCxnSpPr>
                <a:stCxn id="56" idx="2"/>
                <a:endCxn id="39" idx="0"/>
              </p:cNvCxnSpPr>
              <p:nvPr/>
            </p:nvCxnSpPr>
            <p:spPr>
              <a:xfrm rot="5400000">
                <a:off x="1478266" y="3900287"/>
                <a:ext cx="278874" cy="2041191"/>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1F8723AE-D188-CA6C-AACC-B611BF4A3168}"/>
                  </a:ext>
                </a:extLst>
              </p:cNvPr>
              <p:cNvCxnSpPr>
                <a:stCxn id="39" idx="2"/>
                <a:endCxn id="40" idx="0"/>
              </p:cNvCxnSpPr>
              <p:nvPr/>
            </p:nvCxnSpPr>
            <p:spPr>
              <a:xfrm rot="16200000" flipH="1">
                <a:off x="1480032" y="4772728"/>
                <a:ext cx="275343" cy="2041192"/>
              </a:xfrm>
              <a:prstGeom prst="bent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12DAFB72-D9F9-8035-9BEC-E0503B112F42}"/>
                  </a:ext>
                </a:extLst>
              </p:cNvPr>
              <p:cNvCxnSpPr>
                <a:cxnSpLocks/>
                <a:endCxn id="41" idx="0"/>
              </p:cNvCxnSpPr>
              <p:nvPr/>
            </p:nvCxnSpPr>
            <p:spPr>
              <a:xfrm rot="10800000" flipV="1">
                <a:off x="619637" y="3968904"/>
                <a:ext cx="2021886" cy="193327"/>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D2946036-022A-523C-6EC8-514E1A4FD928}"/>
                  </a:ext>
                </a:extLst>
              </p:cNvPr>
              <p:cNvGrpSpPr/>
              <p:nvPr/>
            </p:nvGrpSpPr>
            <p:grpSpPr>
              <a:xfrm>
                <a:off x="1948463" y="1536910"/>
                <a:ext cx="1389052" cy="3244535"/>
                <a:chOff x="1948463" y="1536910"/>
                <a:chExt cx="1389052" cy="3244535"/>
              </a:xfrm>
            </p:grpSpPr>
            <p:grpSp>
              <p:nvGrpSpPr>
                <p:cNvPr id="48" name="Group 47">
                  <a:extLst>
                    <a:ext uri="{FF2B5EF4-FFF2-40B4-BE49-F238E27FC236}">
                      <a16:creationId xmlns:a16="http://schemas.microsoft.com/office/drawing/2014/main" id="{E9389213-A3FE-C2E6-5589-CD3451AB31D8}"/>
                    </a:ext>
                  </a:extLst>
                </p:cNvPr>
                <p:cNvGrpSpPr/>
                <p:nvPr/>
              </p:nvGrpSpPr>
              <p:grpSpPr>
                <a:xfrm>
                  <a:off x="1948463" y="1536910"/>
                  <a:ext cx="1389052" cy="3244535"/>
                  <a:chOff x="1948463" y="1834577"/>
                  <a:chExt cx="1389052" cy="3244535"/>
                </a:xfrm>
              </p:grpSpPr>
              <p:sp>
                <p:nvSpPr>
                  <p:cNvPr id="50" name="Rechthoek 25">
                    <a:extLst>
                      <a:ext uri="{FF2B5EF4-FFF2-40B4-BE49-F238E27FC236}">
                        <a16:creationId xmlns:a16="http://schemas.microsoft.com/office/drawing/2014/main" id="{B892861D-ABFF-16BB-56C8-2E923B4559BD}"/>
                      </a:ext>
                    </a:extLst>
                  </p:cNvPr>
                  <p:cNvSpPr>
                    <a:spLocks/>
                  </p:cNvSpPr>
                  <p:nvPr/>
                </p:nvSpPr>
                <p:spPr>
                  <a:xfrm>
                    <a:off x="1957845" y="1834577"/>
                    <a:ext cx="1379670" cy="595334"/>
                  </a:xfrm>
                  <a:prstGeom prst="rect">
                    <a:avLst/>
                  </a:prstGeom>
                  <a:solidFill>
                    <a:schemeClr val="bg2">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US Inc</a:t>
                    </a:r>
                  </a:p>
                </p:txBody>
              </p:sp>
              <p:sp>
                <p:nvSpPr>
                  <p:cNvPr id="51" name="Rechthoek 25">
                    <a:extLst>
                      <a:ext uri="{FF2B5EF4-FFF2-40B4-BE49-F238E27FC236}">
                        <a16:creationId xmlns:a16="http://schemas.microsoft.com/office/drawing/2014/main" id="{8EE56684-0194-E334-0DCF-AF64AE1AB35A}"/>
                      </a:ext>
                    </a:extLst>
                  </p:cNvPr>
                  <p:cNvSpPr>
                    <a:spLocks/>
                  </p:cNvSpPr>
                  <p:nvPr/>
                </p:nvSpPr>
                <p:spPr>
                  <a:xfrm>
                    <a:off x="1957845" y="2676325"/>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Gibraltar</a:t>
                    </a:r>
                  </a:p>
                </p:txBody>
              </p:sp>
              <p:cxnSp>
                <p:nvCxnSpPr>
                  <p:cNvPr id="52" name="Straight Connector 51">
                    <a:extLst>
                      <a:ext uri="{FF2B5EF4-FFF2-40B4-BE49-F238E27FC236}">
                        <a16:creationId xmlns:a16="http://schemas.microsoft.com/office/drawing/2014/main" id="{DC513494-8F6E-27D4-5743-9A41B4E926A1}"/>
                      </a:ext>
                    </a:extLst>
                  </p:cNvPr>
                  <p:cNvCxnSpPr>
                    <a:cxnSpLocks/>
                  </p:cNvCxnSpPr>
                  <p:nvPr/>
                </p:nvCxnSpPr>
                <p:spPr>
                  <a:xfrm>
                    <a:off x="2638299" y="2429911"/>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53" name="Rechthoek 25">
                    <a:extLst>
                      <a:ext uri="{FF2B5EF4-FFF2-40B4-BE49-F238E27FC236}">
                        <a16:creationId xmlns:a16="http://schemas.microsoft.com/office/drawing/2014/main" id="{DAE4166F-E1F1-F526-3C15-3F3E767EF743}"/>
                      </a:ext>
                    </a:extLst>
                  </p:cNvPr>
                  <p:cNvSpPr>
                    <a:spLocks/>
                  </p:cNvSpPr>
                  <p:nvPr/>
                </p:nvSpPr>
                <p:spPr>
                  <a:xfrm>
                    <a:off x="1957845" y="3518073"/>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CV</a:t>
                    </a:r>
                  </a:p>
                </p:txBody>
              </p:sp>
              <p:cxnSp>
                <p:nvCxnSpPr>
                  <p:cNvPr id="54" name="Straight Connector 53">
                    <a:extLst>
                      <a:ext uri="{FF2B5EF4-FFF2-40B4-BE49-F238E27FC236}">
                        <a16:creationId xmlns:a16="http://schemas.microsoft.com/office/drawing/2014/main" id="{79A8621F-9291-F801-EAA0-50E84B8626C0}"/>
                      </a:ext>
                    </a:extLst>
                  </p:cNvPr>
                  <p:cNvCxnSpPr>
                    <a:cxnSpLocks/>
                  </p:cNvCxnSpPr>
                  <p:nvPr/>
                </p:nvCxnSpPr>
                <p:spPr>
                  <a:xfrm>
                    <a:off x="2647680" y="3271659"/>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623A929-32DC-E605-C4A9-BF9B349CA9C1}"/>
                      </a:ext>
                    </a:extLst>
                  </p:cNvPr>
                  <p:cNvCxnSpPr>
                    <a:cxnSpLocks/>
                    <a:endCxn id="53" idx="2"/>
                  </p:cNvCxnSpPr>
                  <p:nvPr/>
                </p:nvCxnSpPr>
                <p:spPr>
                  <a:xfrm>
                    <a:off x="1957844" y="3546423"/>
                    <a:ext cx="689836" cy="5669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Rechthoek 25">
                    <a:extLst>
                      <a:ext uri="{FF2B5EF4-FFF2-40B4-BE49-F238E27FC236}">
                        <a16:creationId xmlns:a16="http://schemas.microsoft.com/office/drawing/2014/main" id="{51CBEC4A-7AF8-A1AF-0303-8C4344DFD94B}"/>
                      </a:ext>
                    </a:extLst>
                  </p:cNvPr>
                  <p:cNvSpPr>
                    <a:spLocks/>
                  </p:cNvSpPr>
                  <p:nvPr/>
                </p:nvSpPr>
                <p:spPr>
                  <a:xfrm>
                    <a:off x="1948463" y="4483778"/>
                    <a:ext cx="1379670" cy="595334"/>
                  </a:xfrm>
                  <a:prstGeom prst="rect">
                    <a:avLst/>
                  </a:prstGeom>
                  <a:solidFill>
                    <a:srgbClr val="C00000">
                      <a:alpha val="90000"/>
                    </a:srgb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a:solidFill>
                          <a:schemeClr val="bg1"/>
                        </a:solidFill>
                      </a:rPr>
                      <a:t>BV 1</a:t>
                    </a:r>
                  </a:p>
                </p:txBody>
              </p:sp>
            </p:grpSp>
            <p:cxnSp>
              <p:nvCxnSpPr>
                <p:cNvPr id="49" name="Straight Connector 48">
                  <a:extLst>
                    <a:ext uri="{FF2B5EF4-FFF2-40B4-BE49-F238E27FC236}">
                      <a16:creationId xmlns:a16="http://schemas.microsoft.com/office/drawing/2014/main" id="{C96D2AEB-5E13-C495-0185-175F5EC40560}"/>
                    </a:ext>
                  </a:extLst>
                </p:cNvPr>
                <p:cNvCxnSpPr>
                  <a:endCxn id="53" idx="2"/>
                </p:cNvCxnSpPr>
                <p:nvPr/>
              </p:nvCxnSpPr>
              <p:spPr>
                <a:xfrm flipH="1">
                  <a:off x="2647680" y="3225800"/>
                  <a:ext cx="680454" cy="58994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17" name="Rectangle 39">
              <a:extLst>
                <a:ext uri="{FF2B5EF4-FFF2-40B4-BE49-F238E27FC236}">
                  <a16:creationId xmlns:a16="http://schemas.microsoft.com/office/drawing/2014/main" id="{214F635B-7584-A64B-BC28-E1AE29994EB2}"/>
                </a:ext>
              </a:extLst>
            </p:cNvPr>
            <p:cNvSpPr/>
            <p:nvPr/>
          </p:nvSpPr>
          <p:spPr>
            <a:xfrm>
              <a:off x="2173453" y="3873648"/>
              <a:ext cx="1601157" cy="2527153"/>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BE" dirty="0">
                <a:solidFill>
                  <a:schemeClr val="bg1"/>
                </a:solidFill>
              </a:endParaRPr>
            </a:p>
          </p:txBody>
        </p:sp>
        <p:cxnSp>
          <p:nvCxnSpPr>
            <p:cNvPr id="26" name="Connector: Curved 25">
              <a:extLst>
                <a:ext uri="{FF2B5EF4-FFF2-40B4-BE49-F238E27FC236}">
                  <a16:creationId xmlns:a16="http://schemas.microsoft.com/office/drawing/2014/main" id="{114782B7-6FBB-AC3D-1790-FE112F0C673F}"/>
                </a:ext>
              </a:extLst>
            </p:cNvPr>
            <p:cNvCxnSpPr>
              <a:cxnSpLocks/>
              <a:stCxn id="39" idx="2"/>
              <a:endCxn id="40" idx="1"/>
            </p:cNvCxnSpPr>
            <p:nvPr/>
          </p:nvCxnSpPr>
          <p:spPr>
            <a:xfrm rot="16200000" flipH="1">
              <a:off x="1324210" y="5049623"/>
              <a:ext cx="573010" cy="1351357"/>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BC898E0-62A2-A8B6-2A1E-CA2C8C0E8E20}"/>
                </a:ext>
              </a:extLst>
            </p:cNvPr>
            <p:cNvCxnSpPr>
              <a:cxnSpLocks/>
            </p:cNvCxnSpPr>
            <p:nvPr/>
          </p:nvCxnSpPr>
          <p:spPr>
            <a:xfrm flipH="1">
              <a:off x="1647402" y="4316311"/>
              <a:ext cx="63899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5FDBE3-4307-F86A-2198-DBB23B4AAA10}"/>
                </a:ext>
              </a:extLst>
            </p:cNvPr>
            <p:cNvCxnSpPr>
              <a:cxnSpLocks/>
            </p:cNvCxnSpPr>
            <p:nvPr/>
          </p:nvCxnSpPr>
          <p:spPr>
            <a:xfrm flipH="1" flipV="1">
              <a:off x="1624774" y="4418032"/>
              <a:ext cx="860009" cy="12961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148B1118-14F7-D4E6-9D9A-C0D068677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692" y="4351863"/>
              <a:ext cx="233753" cy="248980"/>
            </a:xfrm>
            <a:prstGeom prst="rect">
              <a:avLst/>
            </a:prstGeom>
          </p:spPr>
        </p:pic>
        <p:pic>
          <p:nvPicPr>
            <p:cNvPr id="38" name="Picture 37">
              <a:extLst>
                <a:ext uri="{FF2B5EF4-FFF2-40B4-BE49-F238E27FC236}">
                  <a16:creationId xmlns:a16="http://schemas.microsoft.com/office/drawing/2014/main" id="{BEF82D3F-265F-C722-D34F-F80D3BF4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692" y="6104200"/>
              <a:ext cx="233753" cy="248980"/>
            </a:xfrm>
            <a:prstGeom prst="rect">
              <a:avLst/>
            </a:prstGeom>
          </p:spPr>
        </p:pic>
      </p:grpSp>
      <p:pic>
        <p:nvPicPr>
          <p:cNvPr id="60" name="Picture 59">
            <a:extLst>
              <a:ext uri="{FF2B5EF4-FFF2-40B4-BE49-F238E27FC236}">
                <a16:creationId xmlns:a16="http://schemas.microsoft.com/office/drawing/2014/main" id="{D6EB00FA-FF9E-2646-462A-F4A3E2100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145" y="5289508"/>
            <a:ext cx="233753" cy="150270"/>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F1FC5187-BD2F-869C-758C-845F8F6C6FC8}"/>
              </a:ext>
            </a:extLst>
          </p:cNvPr>
          <p:cNvCxnSpPr>
            <a:cxnSpLocks/>
          </p:cNvCxnSpPr>
          <p:nvPr/>
        </p:nvCxnSpPr>
        <p:spPr>
          <a:xfrm>
            <a:off x="2974032" y="3598884"/>
            <a:ext cx="0" cy="369621"/>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670FC39-7BC4-3F2E-72E1-B252B75A3739}"/>
              </a:ext>
            </a:extLst>
          </p:cNvPr>
          <p:cNvSpPr txBox="1"/>
          <p:nvPr/>
        </p:nvSpPr>
        <p:spPr>
          <a:xfrm>
            <a:off x="1246170" y="5951691"/>
            <a:ext cx="927282" cy="461665"/>
          </a:xfrm>
          <a:prstGeom prst="rect">
            <a:avLst/>
          </a:prstGeom>
          <a:noFill/>
        </p:spPr>
        <p:txBody>
          <a:bodyPr wrap="square" rtlCol="0">
            <a:spAutoFit/>
          </a:bodyPr>
          <a:lstStyle/>
          <a:p>
            <a:r>
              <a:rPr lang="nl-BE" sz="1200" dirty="0">
                <a:solidFill>
                  <a:schemeClr val="bg1"/>
                </a:solidFill>
              </a:rPr>
              <a:t>Interest on 5 </a:t>
            </a:r>
            <a:r>
              <a:rPr lang="nl-BE" sz="1200" dirty="0" err="1">
                <a:solidFill>
                  <a:schemeClr val="bg1"/>
                </a:solidFill>
              </a:rPr>
              <a:t>loans</a:t>
            </a:r>
            <a:endParaRPr lang="en-BE" sz="1200" dirty="0">
              <a:solidFill>
                <a:schemeClr val="bg1"/>
              </a:solidFill>
            </a:endParaRPr>
          </a:p>
        </p:txBody>
      </p:sp>
      <p:sp>
        <p:nvSpPr>
          <p:cNvPr id="4" name="TextBox 3">
            <a:extLst>
              <a:ext uri="{FF2B5EF4-FFF2-40B4-BE49-F238E27FC236}">
                <a16:creationId xmlns:a16="http://schemas.microsoft.com/office/drawing/2014/main" id="{EB48D65D-97DA-27AA-C21A-EE29712E2868}"/>
              </a:ext>
            </a:extLst>
          </p:cNvPr>
          <p:cNvSpPr txBox="1"/>
          <p:nvPr/>
        </p:nvSpPr>
        <p:spPr>
          <a:xfrm>
            <a:off x="2286393" y="5004198"/>
            <a:ext cx="927282" cy="461665"/>
          </a:xfrm>
          <a:prstGeom prst="rect">
            <a:avLst/>
          </a:prstGeom>
          <a:noFill/>
        </p:spPr>
        <p:txBody>
          <a:bodyPr wrap="square" rtlCol="0">
            <a:spAutoFit/>
          </a:bodyPr>
          <a:lstStyle/>
          <a:p>
            <a:r>
              <a:rPr lang="nl-BE" sz="1200" dirty="0">
                <a:solidFill>
                  <a:schemeClr val="bg1"/>
                </a:solidFill>
              </a:rPr>
              <a:t>Interest on 1 </a:t>
            </a:r>
            <a:r>
              <a:rPr lang="nl-BE" sz="1200" dirty="0" err="1">
                <a:solidFill>
                  <a:schemeClr val="bg1"/>
                </a:solidFill>
              </a:rPr>
              <a:t>loan</a:t>
            </a:r>
            <a:endParaRPr lang="en-BE" sz="1200" dirty="0">
              <a:solidFill>
                <a:schemeClr val="bg1"/>
              </a:solidFill>
            </a:endParaRPr>
          </a:p>
        </p:txBody>
      </p:sp>
      <p:sp>
        <p:nvSpPr>
          <p:cNvPr id="5" name="TextBox 4">
            <a:extLst>
              <a:ext uri="{FF2B5EF4-FFF2-40B4-BE49-F238E27FC236}">
                <a16:creationId xmlns:a16="http://schemas.microsoft.com/office/drawing/2014/main" id="{45869A84-ED68-33BB-0F6D-5794E50AC0F7}"/>
              </a:ext>
            </a:extLst>
          </p:cNvPr>
          <p:cNvSpPr txBox="1"/>
          <p:nvPr/>
        </p:nvSpPr>
        <p:spPr>
          <a:xfrm>
            <a:off x="1610715" y="3814095"/>
            <a:ext cx="927282" cy="461665"/>
          </a:xfrm>
          <a:prstGeom prst="rect">
            <a:avLst/>
          </a:prstGeom>
          <a:noFill/>
        </p:spPr>
        <p:txBody>
          <a:bodyPr wrap="square" rtlCol="0">
            <a:spAutoFit/>
          </a:bodyPr>
          <a:lstStyle/>
          <a:p>
            <a:r>
              <a:rPr lang="nl-BE" sz="1200" dirty="0">
                <a:solidFill>
                  <a:schemeClr val="bg1"/>
                </a:solidFill>
              </a:rPr>
              <a:t>Interest on 4 </a:t>
            </a:r>
            <a:r>
              <a:rPr lang="nl-BE" sz="1200" dirty="0" err="1">
                <a:solidFill>
                  <a:schemeClr val="bg1"/>
                </a:solidFill>
              </a:rPr>
              <a:t>loans</a:t>
            </a:r>
            <a:endParaRPr lang="en-BE" sz="1200" dirty="0">
              <a:solidFill>
                <a:schemeClr val="bg1"/>
              </a:solidFill>
            </a:endParaRPr>
          </a:p>
        </p:txBody>
      </p:sp>
    </p:spTree>
    <p:extLst>
      <p:ext uri="{BB962C8B-B14F-4D97-AF65-F5344CB8AC3E}">
        <p14:creationId xmlns:p14="http://schemas.microsoft.com/office/powerpoint/2010/main" val="214228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F10A13A-2A88-7B2A-8EBE-E3235ABB0A2E}"/>
              </a:ext>
            </a:extLst>
          </p:cNvPr>
          <p:cNvSpPr>
            <a:spLocks noGrp="1"/>
          </p:cNvSpPr>
          <p:nvPr>
            <p:ph type="title"/>
          </p:nvPr>
        </p:nvSpPr>
        <p:spPr>
          <a:xfrm>
            <a:off x="218405" y="548526"/>
            <a:ext cx="11039572" cy="595335"/>
          </a:xfrm>
        </p:spPr>
        <p:txBody>
          <a:bodyPr>
            <a:normAutofit/>
          </a:bodyPr>
          <a:lstStyle/>
          <a:p>
            <a:r>
              <a:rPr lang="en-US" sz="3733" dirty="0">
                <a:latin typeface="+mn-lt"/>
                <a:cs typeface="Calibri" panose="020F0502020204030204" pitchFamily="34" charset="0"/>
              </a:rPr>
              <a:t>Consequence of not being BO?</a:t>
            </a:r>
            <a:endParaRPr lang="en-US" sz="3733" dirty="0">
              <a:cs typeface="Calibri" panose="020F0502020204030204" pitchFamily="34" charset="0"/>
            </a:endParaRPr>
          </a:p>
        </p:txBody>
      </p:sp>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cxnSp>
        <p:nvCxnSpPr>
          <p:cNvPr id="12" name="Straight Connector 11">
            <a:extLst>
              <a:ext uri="{FF2B5EF4-FFF2-40B4-BE49-F238E27FC236}">
                <a16:creationId xmlns:a16="http://schemas.microsoft.com/office/drawing/2014/main" id="{B4996A58-D163-2DE0-AF0E-F818E5842A36}"/>
              </a:ext>
            </a:extLst>
          </p:cNvPr>
          <p:cNvCxnSpPr>
            <a:cxnSpLocks/>
          </p:cNvCxnSpPr>
          <p:nvPr/>
        </p:nvCxnSpPr>
        <p:spPr>
          <a:xfrm flipH="1">
            <a:off x="2985610" y="3003550"/>
            <a:ext cx="689835" cy="59533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C6FE45E-8D3B-C770-BFCC-E8255337BBAA}"/>
              </a:ext>
            </a:extLst>
          </p:cNvPr>
          <p:cNvGrpSpPr/>
          <p:nvPr/>
        </p:nvGrpSpPr>
        <p:grpSpPr>
          <a:xfrm>
            <a:off x="845979" y="2060154"/>
            <a:ext cx="5367534" cy="3323367"/>
            <a:chOff x="1669609" y="2643808"/>
            <a:chExt cx="4148094" cy="2624849"/>
          </a:xfrm>
        </p:grpSpPr>
        <p:grpSp>
          <p:nvGrpSpPr>
            <p:cNvPr id="10" name="Group 9">
              <a:extLst>
                <a:ext uri="{FF2B5EF4-FFF2-40B4-BE49-F238E27FC236}">
                  <a16:creationId xmlns:a16="http://schemas.microsoft.com/office/drawing/2014/main" id="{1D2277A5-00A1-FA16-84DB-AC1483A657EA}"/>
                </a:ext>
              </a:extLst>
            </p:cNvPr>
            <p:cNvGrpSpPr/>
            <p:nvPr/>
          </p:nvGrpSpPr>
          <p:grpSpPr>
            <a:xfrm>
              <a:off x="1669609" y="2643808"/>
              <a:ext cx="1878660" cy="2624849"/>
              <a:chOff x="1957845" y="1834577"/>
              <a:chExt cx="1379670" cy="2278830"/>
            </a:xfrm>
          </p:grpSpPr>
          <p:sp>
            <p:nvSpPr>
              <p:cNvPr id="26" name="Rechthoek 25">
                <a:extLst>
                  <a:ext uri="{FF2B5EF4-FFF2-40B4-BE49-F238E27FC236}">
                    <a16:creationId xmlns:a16="http://schemas.microsoft.com/office/drawing/2014/main" id="{3B3B28D3-779E-EE21-4A47-7B8F99F91B7B}"/>
                  </a:ext>
                </a:extLst>
              </p:cNvPr>
              <p:cNvSpPr>
                <a:spLocks/>
              </p:cNvSpPr>
              <p:nvPr/>
            </p:nvSpPr>
            <p:spPr>
              <a:xfrm>
                <a:off x="1957845" y="1834577"/>
                <a:ext cx="1379670" cy="595334"/>
              </a:xfrm>
              <a:prstGeom prst="rect">
                <a:avLst/>
              </a:prstGeom>
              <a:solidFill>
                <a:schemeClr val="bg2">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err="1">
                    <a:solidFill>
                      <a:schemeClr val="bg1"/>
                    </a:solidFill>
                  </a:rPr>
                  <a:t>DutchCo</a:t>
                </a:r>
                <a:endParaRPr lang="en-GB" sz="1400" b="1" dirty="0">
                  <a:solidFill>
                    <a:schemeClr val="bg1"/>
                  </a:solidFill>
                </a:endParaRPr>
              </a:p>
            </p:txBody>
          </p:sp>
          <p:sp>
            <p:nvSpPr>
              <p:cNvPr id="28" name="Rechthoek 25">
                <a:extLst>
                  <a:ext uri="{FF2B5EF4-FFF2-40B4-BE49-F238E27FC236}">
                    <a16:creationId xmlns:a16="http://schemas.microsoft.com/office/drawing/2014/main" id="{F5773C0D-D6B0-5CE9-2A14-90FD928CDBF1}"/>
                  </a:ext>
                </a:extLst>
              </p:cNvPr>
              <p:cNvSpPr>
                <a:spLocks/>
              </p:cNvSpPr>
              <p:nvPr/>
            </p:nvSpPr>
            <p:spPr>
              <a:xfrm>
                <a:off x="1957845" y="2676325"/>
                <a:ext cx="1379670" cy="595334"/>
              </a:xfrm>
              <a:prstGeom prst="rect">
                <a:avLst/>
              </a:prstGeom>
              <a:solidFill>
                <a:srgbClr val="C00000">
                  <a:alpha val="90000"/>
                </a:srgb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err="1">
                    <a:solidFill>
                      <a:schemeClr val="bg1"/>
                    </a:solidFill>
                  </a:rPr>
                  <a:t>HoldCo</a:t>
                </a:r>
                <a:r>
                  <a:rPr lang="en-GB" sz="1400" b="1" dirty="0">
                    <a:solidFill>
                      <a:schemeClr val="bg1"/>
                    </a:solidFill>
                  </a:rPr>
                  <a:t>/</a:t>
                </a:r>
                <a:r>
                  <a:rPr lang="en-GB" sz="1400" b="1" dirty="0" err="1">
                    <a:solidFill>
                      <a:schemeClr val="bg1"/>
                    </a:solidFill>
                  </a:rPr>
                  <a:t>FinCo</a:t>
                </a:r>
                <a:endParaRPr lang="en-GB" sz="1400" b="1" dirty="0">
                  <a:solidFill>
                    <a:schemeClr val="bg1"/>
                  </a:solidFill>
                </a:endParaRPr>
              </a:p>
            </p:txBody>
          </p:sp>
          <p:cxnSp>
            <p:nvCxnSpPr>
              <p:cNvPr id="29" name="Straight Connector 28">
                <a:extLst>
                  <a:ext uri="{FF2B5EF4-FFF2-40B4-BE49-F238E27FC236}">
                    <a16:creationId xmlns:a16="http://schemas.microsoft.com/office/drawing/2014/main" id="{38F9B14E-47B1-AE18-52F1-089DC35C8C97}"/>
                  </a:ext>
                </a:extLst>
              </p:cNvPr>
              <p:cNvCxnSpPr>
                <a:cxnSpLocks/>
              </p:cNvCxnSpPr>
              <p:nvPr/>
            </p:nvCxnSpPr>
            <p:spPr>
              <a:xfrm>
                <a:off x="2638299" y="2429911"/>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hthoek 25">
                <a:extLst>
                  <a:ext uri="{FF2B5EF4-FFF2-40B4-BE49-F238E27FC236}">
                    <a16:creationId xmlns:a16="http://schemas.microsoft.com/office/drawing/2014/main" id="{AD42C87B-2DC3-7274-1CF8-E815FB83E619}"/>
                  </a:ext>
                </a:extLst>
              </p:cNvPr>
              <p:cNvSpPr>
                <a:spLocks/>
              </p:cNvSpPr>
              <p:nvPr/>
            </p:nvSpPr>
            <p:spPr>
              <a:xfrm>
                <a:off x="1957845" y="3518073"/>
                <a:ext cx="1379670" cy="595334"/>
              </a:xfrm>
              <a:prstGeom prst="rect">
                <a:avLst/>
              </a:prstGeom>
              <a:solidFill>
                <a:schemeClr val="accent4">
                  <a:alpha val="9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oAutofit/>
              </a:bodyPr>
              <a:lstStyle/>
              <a:p>
                <a:pPr algn="ctr"/>
                <a:r>
                  <a:rPr lang="en-GB" sz="1400" b="1" dirty="0" err="1">
                    <a:solidFill>
                      <a:schemeClr val="bg1"/>
                    </a:solidFill>
                  </a:rPr>
                  <a:t>BelCo</a:t>
                </a:r>
                <a:endParaRPr lang="en-GB" sz="1400" b="1" dirty="0">
                  <a:solidFill>
                    <a:schemeClr val="bg1"/>
                  </a:solidFill>
                </a:endParaRPr>
              </a:p>
            </p:txBody>
          </p:sp>
          <p:cxnSp>
            <p:nvCxnSpPr>
              <p:cNvPr id="34" name="Straight Connector 33">
                <a:extLst>
                  <a:ext uri="{FF2B5EF4-FFF2-40B4-BE49-F238E27FC236}">
                    <a16:creationId xmlns:a16="http://schemas.microsoft.com/office/drawing/2014/main" id="{E012ECDE-11A4-452C-9B83-1094708FB13B}"/>
                  </a:ext>
                </a:extLst>
              </p:cNvPr>
              <p:cNvCxnSpPr>
                <a:cxnSpLocks/>
              </p:cNvCxnSpPr>
              <p:nvPr/>
            </p:nvCxnSpPr>
            <p:spPr>
              <a:xfrm>
                <a:off x="2647680" y="3271659"/>
                <a:ext cx="0" cy="246414"/>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4" name="Connector: Curved 13">
              <a:extLst>
                <a:ext uri="{FF2B5EF4-FFF2-40B4-BE49-F238E27FC236}">
                  <a16:creationId xmlns:a16="http://schemas.microsoft.com/office/drawing/2014/main" id="{F389A44E-63AC-BE1E-7977-E9DEBA79546E}"/>
                </a:ext>
              </a:extLst>
            </p:cNvPr>
            <p:cNvCxnSpPr>
              <a:stCxn id="31" idx="3"/>
              <a:endCxn id="28" idx="3"/>
            </p:cNvCxnSpPr>
            <p:nvPr/>
          </p:nvCxnSpPr>
          <p:spPr>
            <a:xfrm flipV="1">
              <a:off x="3548269" y="3956233"/>
              <a:ext cx="12700" cy="969559"/>
            </a:xfrm>
            <a:prstGeom prst="curved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F46CF9B-6186-2C34-7D30-D6F3504736D9}"/>
                </a:ext>
              </a:extLst>
            </p:cNvPr>
            <p:cNvSpPr txBox="1"/>
            <p:nvPr/>
          </p:nvSpPr>
          <p:spPr>
            <a:xfrm>
              <a:off x="3776868" y="4429038"/>
              <a:ext cx="2040835" cy="523220"/>
            </a:xfrm>
            <a:prstGeom prst="rect">
              <a:avLst/>
            </a:prstGeom>
            <a:noFill/>
          </p:spPr>
          <p:txBody>
            <a:bodyPr wrap="square" rtlCol="0">
              <a:spAutoFit/>
            </a:bodyPr>
            <a:lstStyle/>
            <a:p>
              <a:r>
                <a:rPr lang="nl-BE" sz="1400" dirty="0">
                  <a:solidFill>
                    <a:schemeClr val="bg1"/>
                  </a:solidFill>
                </a:rPr>
                <a:t>Interest/</a:t>
              </a:r>
            </a:p>
            <a:p>
              <a:r>
                <a:rPr lang="nl-BE" sz="1400" dirty="0">
                  <a:solidFill>
                    <a:schemeClr val="bg1"/>
                  </a:solidFill>
                </a:rPr>
                <a:t>dividend</a:t>
              </a:r>
              <a:endParaRPr lang="en-BE" sz="1400" dirty="0">
                <a:solidFill>
                  <a:schemeClr val="bg1"/>
                </a:solidFill>
              </a:endParaRPr>
            </a:p>
          </p:txBody>
        </p:sp>
      </p:grpSp>
      <p:cxnSp>
        <p:nvCxnSpPr>
          <p:cNvPr id="37" name="Connector: Curved 36">
            <a:extLst>
              <a:ext uri="{FF2B5EF4-FFF2-40B4-BE49-F238E27FC236}">
                <a16:creationId xmlns:a16="http://schemas.microsoft.com/office/drawing/2014/main" id="{9A326346-B817-E469-FA5F-BFE029A3DB8C}"/>
              </a:ext>
            </a:extLst>
          </p:cNvPr>
          <p:cNvCxnSpPr/>
          <p:nvPr/>
        </p:nvCxnSpPr>
        <p:spPr>
          <a:xfrm flipV="1">
            <a:off x="3293353" y="2316873"/>
            <a:ext cx="16433" cy="1227576"/>
          </a:xfrm>
          <a:prstGeom prst="curved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F0AF300-398A-6E31-63AA-D71A113EAFA4}"/>
              </a:ext>
            </a:extLst>
          </p:cNvPr>
          <p:cNvSpPr txBox="1"/>
          <p:nvPr/>
        </p:nvSpPr>
        <p:spPr>
          <a:xfrm>
            <a:off x="3613061" y="2475439"/>
            <a:ext cx="2640791" cy="662458"/>
          </a:xfrm>
          <a:prstGeom prst="rect">
            <a:avLst/>
          </a:prstGeom>
          <a:noFill/>
        </p:spPr>
        <p:txBody>
          <a:bodyPr wrap="square" rtlCol="0">
            <a:spAutoFit/>
          </a:bodyPr>
          <a:lstStyle/>
          <a:p>
            <a:r>
              <a:rPr lang="nl-BE" sz="1400" dirty="0">
                <a:solidFill>
                  <a:schemeClr val="bg1"/>
                </a:solidFill>
              </a:rPr>
              <a:t>Interest/</a:t>
            </a:r>
          </a:p>
          <a:p>
            <a:r>
              <a:rPr lang="nl-BE" sz="1400" dirty="0">
                <a:solidFill>
                  <a:schemeClr val="bg1"/>
                </a:solidFill>
              </a:rPr>
              <a:t>dividend</a:t>
            </a:r>
            <a:endParaRPr lang="en-BE" sz="1400" dirty="0">
              <a:solidFill>
                <a:schemeClr val="bg1"/>
              </a:solidFill>
            </a:endParaRPr>
          </a:p>
        </p:txBody>
      </p:sp>
      <p:grpSp>
        <p:nvGrpSpPr>
          <p:cNvPr id="7" name="Group 6">
            <a:extLst>
              <a:ext uri="{FF2B5EF4-FFF2-40B4-BE49-F238E27FC236}">
                <a16:creationId xmlns:a16="http://schemas.microsoft.com/office/drawing/2014/main" id="{2FAE1D7A-C5B9-4504-F052-328D886CCE61}"/>
              </a:ext>
            </a:extLst>
          </p:cNvPr>
          <p:cNvGrpSpPr/>
          <p:nvPr/>
        </p:nvGrpSpPr>
        <p:grpSpPr>
          <a:xfrm>
            <a:off x="6413414" y="3136191"/>
            <a:ext cx="4543202" cy="2039507"/>
            <a:chOff x="6413414" y="3136191"/>
            <a:chExt cx="4543202" cy="2039507"/>
          </a:xfrm>
        </p:grpSpPr>
        <p:sp>
          <p:nvSpPr>
            <p:cNvPr id="4" name="Rounded Rectangle 6">
              <a:extLst>
                <a:ext uri="{FF2B5EF4-FFF2-40B4-BE49-F238E27FC236}">
                  <a16:creationId xmlns:a16="http://schemas.microsoft.com/office/drawing/2014/main" id="{B9E1B79F-9D3E-9EB7-79DE-45AC56743073}"/>
                </a:ext>
              </a:extLst>
            </p:cNvPr>
            <p:cNvSpPr>
              <a:spLocks noChangeArrowheads="1"/>
            </p:cNvSpPr>
            <p:nvPr/>
          </p:nvSpPr>
          <p:spPr bwMode="auto">
            <a:xfrm>
              <a:off x="6413414" y="3136191"/>
              <a:ext cx="4543202" cy="2039507"/>
            </a:xfrm>
            <a:prstGeom prst="roundRect">
              <a:avLst>
                <a:gd name="adj" fmla="val 6023"/>
              </a:avLst>
            </a:prstGeom>
            <a:solidFill>
              <a:srgbClr val="EBEFF5"/>
            </a:solidFill>
            <a:ln w="28575">
              <a:solidFill>
                <a:srgbClr val="881133"/>
              </a:solid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Tx/>
                <a:buFontTx/>
                <a:buNone/>
              </a:pPr>
              <a:endParaRPr lang="nl-NL" altLang="en-US" sz="1800" dirty="0"/>
            </a:p>
          </p:txBody>
        </p:sp>
        <p:sp>
          <p:nvSpPr>
            <p:cNvPr id="5" name="TextBox 16">
              <a:extLst>
                <a:ext uri="{FF2B5EF4-FFF2-40B4-BE49-F238E27FC236}">
                  <a16:creationId xmlns:a16="http://schemas.microsoft.com/office/drawing/2014/main" id="{BCA41403-A684-0C8F-4AB8-CD775DFB4847}"/>
                </a:ext>
              </a:extLst>
            </p:cNvPr>
            <p:cNvSpPr txBox="1">
              <a:spLocks noChangeArrowheads="1"/>
            </p:cNvSpPr>
            <p:nvPr/>
          </p:nvSpPr>
          <p:spPr bwMode="auto">
            <a:xfrm>
              <a:off x="6446280" y="3278781"/>
              <a:ext cx="441849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1" hangingPunct="1">
                <a:spcBef>
                  <a:spcPts val="600"/>
                </a:spcBef>
                <a:spcAft>
                  <a:spcPts val="1200"/>
                </a:spcAft>
                <a:buSzTx/>
                <a:buNone/>
              </a:pPr>
              <a:r>
                <a:rPr lang="en-US" sz="1200" i="1" dirty="0">
                  <a:solidFill>
                    <a:schemeClr val="tx2"/>
                  </a:solidFill>
                </a:rPr>
                <a:t>OECD Commentary : </a:t>
              </a:r>
              <a:r>
                <a:rPr lang="en-US" sz="1200" i="1" u="sng" dirty="0">
                  <a:solidFill>
                    <a:schemeClr val="tx2"/>
                  </a:solidFill>
                </a:rPr>
                <a:t>Subject to other conditions imposed by the Article</a:t>
              </a:r>
              <a:r>
                <a:rPr lang="en-US" sz="1200" i="1" dirty="0">
                  <a:solidFill>
                    <a:schemeClr val="tx2"/>
                  </a:solidFill>
                </a:rPr>
                <a:t> and the other provisions of the Convention, the limitation of tax in the State of source remains available when an intermediary, such as an agent or nominee located in a Contracting State or in a third State, is interposed between the beneficiary and the payer but the beneficial owner is a resident of the other Contracting State (the text of the Model was amended in 1995 and in 2014 to clarify this point, which has been the consistent position of all member countries).</a:t>
              </a:r>
              <a:endParaRPr lang="en-GB" altLang="en-US" sz="1200" i="1" dirty="0">
                <a:solidFill>
                  <a:schemeClr val="tx2"/>
                </a:solidFill>
              </a:endParaRPr>
            </a:p>
          </p:txBody>
        </p:sp>
      </p:grpSp>
    </p:spTree>
    <p:extLst>
      <p:ext uri="{BB962C8B-B14F-4D97-AF65-F5344CB8AC3E}">
        <p14:creationId xmlns:p14="http://schemas.microsoft.com/office/powerpoint/2010/main" val="14272148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AFF3C3B-E120-43D1-A529-12FBF3051B9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sp>
        <p:nvSpPr>
          <p:cNvPr id="16" name="Titel 1">
            <a:extLst>
              <a:ext uri="{FF2B5EF4-FFF2-40B4-BE49-F238E27FC236}">
                <a16:creationId xmlns:a16="http://schemas.microsoft.com/office/drawing/2014/main" id="{E43264A9-E879-FDCD-BCB0-60072C036149}"/>
              </a:ext>
            </a:extLst>
          </p:cNvPr>
          <p:cNvSpPr>
            <a:spLocks noGrp="1"/>
          </p:cNvSpPr>
          <p:nvPr>
            <p:ph type="title"/>
          </p:nvPr>
        </p:nvSpPr>
        <p:spPr>
          <a:xfrm>
            <a:off x="218405" y="548526"/>
            <a:ext cx="11039572" cy="595335"/>
          </a:xfrm>
        </p:spPr>
        <p:txBody>
          <a:bodyPr>
            <a:normAutofit/>
          </a:bodyPr>
          <a:lstStyle/>
          <a:p>
            <a:r>
              <a:rPr lang="en-US" sz="3733" dirty="0">
                <a:cs typeface="Calibri" panose="020F0502020204030204" pitchFamily="34" charset="0"/>
              </a:rPr>
              <a:t>Concluding remarks</a:t>
            </a:r>
          </a:p>
        </p:txBody>
      </p:sp>
      <p:graphicFrame>
        <p:nvGraphicFramePr>
          <p:cNvPr id="3" name="Diagram 2">
            <a:extLst>
              <a:ext uri="{FF2B5EF4-FFF2-40B4-BE49-F238E27FC236}">
                <a16:creationId xmlns:a16="http://schemas.microsoft.com/office/drawing/2014/main" id="{9226D8DB-D5FF-655F-524F-3FB1B82E175E}"/>
              </a:ext>
            </a:extLst>
          </p:cNvPr>
          <p:cNvGraphicFramePr/>
          <p:nvPr/>
        </p:nvGraphicFramePr>
        <p:xfrm>
          <a:off x="2147905" y="1450030"/>
          <a:ext cx="8681675" cy="4140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7AFC5301-1970-5B61-CF8C-43ED987C56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18405" y="2351581"/>
            <a:ext cx="2154838" cy="2154838"/>
          </a:xfrm>
          <a:prstGeom prst="rect">
            <a:avLst/>
          </a:prstGeom>
        </p:spPr>
      </p:pic>
    </p:spTree>
    <p:extLst>
      <p:ext uri="{BB962C8B-B14F-4D97-AF65-F5344CB8AC3E}">
        <p14:creationId xmlns:p14="http://schemas.microsoft.com/office/powerpoint/2010/main" val="583610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D5C6A24-1330-4DF5-91BB-4BC24A07ECE6}"/>
              </a:ext>
            </a:extLst>
          </p:cNvPr>
          <p:cNvSpPr txBox="1">
            <a:spLocks/>
          </p:cNvSpPr>
          <p:nvPr/>
        </p:nvSpPr>
        <p:spPr>
          <a:xfrm>
            <a:off x="938730" y="3090666"/>
            <a:ext cx="11039572" cy="1742137"/>
          </a:xfrm>
          <a:prstGeom prst="rect">
            <a:avLst/>
          </a:prstGeom>
        </p:spPr>
        <p:txBody>
          <a:bodyPr vert="horz" lIns="0" tIns="0" rIns="0" bIns="0" rtlCol="0" anchor="b" anchorCtr="0">
            <a:norm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defTabSz="914377">
              <a:lnSpc>
                <a:spcPts val="5333"/>
              </a:lnSpc>
            </a:pPr>
            <a:r>
              <a:rPr lang="en-US" sz="5333" dirty="0">
                <a:solidFill>
                  <a:prstClr val="white"/>
                </a:solidFill>
                <a:latin typeface="Calibri" panose="020F0502020204030204"/>
              </a:rPr>
              <a:t>Thank you </a:t>
            </a:r>
          </a:p>
        </p:txBody>
      </p:sp>
    </p:spTree>
    <p:extLst>
      <p:ext uri="{BB962C8B-B14F-4D97-AF65-F5344CB8AC3E}">
        <p14:creationId xmlns:p14="http://schemas.microsoft.com/office/powerpoint/2010/main" val="832344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1F909E-888B-ABC9-3A99-74817ADA3209}"/>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8" name="Rectangle 7">
            <a:extLst>
              <a:ext uri="{FF2B5EF4-FFF2-40B4-BE49-F238E27FC236}">
                <a16:creationId xmlns:a16="http://schemas.microsoft.com/office/drawing/2014/main" id="{517F3670-A7F9-BFEA-C779-027A7957C14D}"/>
              </a:ext>
            </a:extLst>
          </p:cNvPr>
          <p:cNvSpPr>
            <a:spLocks noChangeArrowheads="1"/>
          </p:cNvSpPr>
          <p:nvPr/>
        </p:nvSpPr>
        <p:spPr bwMode="auto">
          <a:xfrm>
            <a:off x="4242990" y="-304800"/>
            <a:ext cx="5068379" cy="44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2" name="TextBox 1">
            <a:extLst>
              <a:ext uri="{FF2B5EF4-FFF2-40B4-BE49-F238E27FC236}">
                <a16:creationId xmlns:a16="http://schemas.microsoft.com/office/drawing/2014/main" id="{6E52211C-8607-DD9C-9030-4B751908B96A}"/>
              </a:ext>
            </a:extLst>
          </p:cNvPr>
          <p:cNvSpPr txBox="1"/>
          <p:nvPr/>
        </p:nvSpPr>
        <p:spPr>
          <a:xfrm>
            <a:off x="375806" y="2666582"/>
            <a:ext cx="11342952" cy="2616101"/>
          </a:xfrm>
          <a:prstGeom prst="rect">
            <a:avLst/>
          </a:prstGeom>
          <a:noFill/>
        </p:spPr>
        <p:txBody>
          <a:bodyPr wrap="square" rtlCol="0">
            <a:spAutoFit/>
          </a:bodyPr>
          <a:lstStyle/>
          <a:p>
            <a:r>
              <a:rPr lang="fr-FR" sz="2800" b="1" dirty="0">
                <a:solidFill>
                  <a:srgbClr val="C00000"/>
                </a:solidFill>
              </a:rPr>
              <a:t>Panel 4 -  CURRENT PRACTICE OF DISPUTE RESOLUTION MECHANISMS  : instruments in force and </a:t>
            </a:r>
            <a:r>
              <a:rPr lang="fr-FR" sz="2800" b="1" dirty="0" err="1">
                <a:solidFill>
                  <a:srgbClr val="C00000"/>
                </a:solidFill>
              </a:rPr>
              <a:t>expected</a:t>
            </a:r>
            <a:r>
              <a:rPr lang="fr-FR" sz="2800" b="1" dirty="0">
                <a:solidFill>
                  <a:srgbClr val="C00000"/>
                </a:solidFill>
              </a:rPr>
              <a:t> changes</a:t>
            </a:r>
          </a:p>
          <a:p>
            <a:endParaRPr lang="fr-FR" sz="2800" b="1" dirty="0">
              <a:solidFill>
                <a:srgbClr val="C00000"/>
              </a:solidFill>
            </a:endParaRPr>
          </a:p>
          <a:p>
            <a:r>
              <a:rPr lang="fr-FR" sz="2000" b="1" dirty="0">
                <a:solidFill>
                  <a:srgbClr val="C00000"/>
                </a:solidFill>
              </a:rPr>
              <a:t>- Rhys Bane, </a:t>
            </a:r>
            <a:r>
              <a:rPr lang="fr-FR" sz="2000" dirty="0">
                <a:solidFill>
                  <a:srgbClr val="C00000"/>
                </a:solidFill>
              </a:rPr>
              <a:t>NL Senior Associate (Lubbers, Boer &amp; Douma)</a:t>
            </a:r>
          </a:p>
          <a:p>
            <a:r>
              <a:rPr lang="fr-FR" sz="2000" b="1" dirty="0">
                <a:solidFill>
                  <a:srgbClr val="C00000"/>
                </a:solidFill>
              </a:rPr>
              <a:t>- Filip Haes, </a:t>
            </a:r>
            <a:r>
              <a:rPr lang="fr-FR" sz="2000" dirty="0">
                <a:solidFill>
                  <a:srgbClr val="C00000"/>
                </a:solidFill>
              </a:rPr>
              <a:t>BE </a:t>
            </a:r>
            <a:r>
              <a:rPr lang="fr-FR" sz="2000" dirty="0" err="1">
                <a:solidFill>
                  <a:srgbClr val="C00000"/>
                </a:solidFill>
              </a:rPr>
              <a:t>Delegated</a:t>
            </a:r>
            <a:r>
              <a:rPr lang="fr-FR" sz="2000" dirty="0">
                <a:solidFill>
                  <a:srgbClr val="C00000"/>
                </a:solidFill>
              </a:rPr>
              <a:t> </a:t>
            </a:r>
            <a:r>
              <a:rPr lang="fr-FR" sz="2000" dirty="0" err="1">
                <a:solidFill>
                  <a:srgbClr val="C00000"/>
                </a:solidFill>
              </a:rPr>
              <a:t>Competent</a:t>
            </a:r>
            <a:r>
              <a:rPr lang="fr-FR" sz="2000" dirty="0">
                <a:solidFill>
                  <a:srgbClr val="C00000"/>
                </a:solidFill>
              </a:rPr>
              <a:t> </a:t>
            </a:r>
            <a:r>
              <a:rPr lang="fr-FR" sz="2000" dirty="0" err="1">
                <a:solidFill>
                  <a:srgbClr val="C00000"/>
                </a:solidFill>
              </a:rPr>
              <a:t>Authority</a:t>
            </a:r>
            <a:r>
              <a:rPr lang="fr-FR" sz="2000" dirty="0">
                <a:solidFill>
                  <a:srgbClr val="C00000"/>
                </a:solidFill>
              </a:rPr>
              <a:t> for Transfer Pricing MAP and APA</a:t>
            </a:r>
          </a:p>
          <a:p>
            <a:r>
              <a:rPr lang="fr-FR" sz="2000" b="1" dirty="0">
                <a:solidFill>
                  <a:srgbClr val="C00000"/>
                </a:solidFill>
              </a:rPr>
              <a:t>- </a:t>
            </a:r>
            <a:r>
              <a:rPr lang="fr-FR" sz="2000" b="1" dirty="0" err="1">
                <a:solidFill>
                  <a:srgbClr val="C00000"/>
                </a:solidFill>
              </a:rPr>
              <a:t>Harm</a:t>
            </a:r>
            <a:r>
              <a:rPr lang="fr-FR" sz="2000" b="1" dirty="0">
                <a:solidFill>
                  <a:srgbClr val="C00000"/>
                </a:solidFill>
              </a:rPr>
              <a:t> Mark Pit, </a:t>
            </a:r>
            <a:r>
              <a:rPr lang="fr-FR" sz="2000" dirty="0">
                <a:solidFill>
                  <a:srgbClr val="C00000"/>
                </a:solidFill>
              </a:rPr>
              <a:t>NL MAP Team, </a:t>
            </a:r>
            <a:r>
              <a:rPr lang="fr-FR" sz="2000" dirty="0" err="1">
                <a:solidFill>
                  <a:srgbClr val="C00000"/>
                </a:solidFill>
              </a:rPr>
              <a:t>Assisting</a:t>
            </a:r>
            <a:r>
              <a:rPr lang="fr-FR" sz="2000" dirty="0">
                <a:solidFill>
                  <a:srgbClr val="C00000"/>
                </a:solidFill>
              </a:rPr>
              <a:t> Professor (RUG)</a:t>
            </a:r>
          </a:p>
          <a:p>
            <a:r>
              <a:rPr lang="fr-FR" sz="2000" b="1" dirty="0">
                <a:solidFill>
                  <a:srgbClr val="C00000"/>
                </a:solidFill>
              </a:rPr>
              <a:t>- Caroline Docclo (chair), </a:t>
            </a:r>
            <a:r>
              <a:rPr lang="fr-FR" sz="2000" dirty="0">
                <a:solidFill>
                  <a:srgbClr val="C00000"/>
                </a:solidFill>
              </a:rPr>
              <a:t>BE Avocat (</a:t>
            </a:r>
            <a:r>
              <a:rPr lang="fr-FR" sz="2000" dirty="0" err="1">
                <a:solidFill>
                  <a:srgbClr val="C00000"/>
                </a:solidFill>
              </a:rPr>
              <a:t>Loyens&amp;Loeff</a:t>
            </a:r>
            <a:r>
              <a:rPr lang="fr-FR" sz="2000" dirty="0">
                <a:solidFill>
                  <a:srgbClr val="C00000"/>
                </a:solidFill>
              </a:rPr>
              <a:t>), Professor (</a:t>
            </a:r>
            <a:r>
              <a:rPr lang="fr-FR" sz="2000" dirty="0" err="1">
                <a:solidFill>
                  <a:srgbClr val="C00000"/>
                </a:solidFill>
              </a:rPr>
              <a:t>ULiège</a:t>
            </a:r>
            <a:r>
              <a:rPr lang="fr-FR" sz="2000" dirty="0">
                <a:solidFill>
                  <a:srgbClr val="C00000"/>
                </a:solidFill>
              </a:rPr>
              <a:t> - ULB)</a:t>
            </a:r>
            <a:endParaRPr lang="fr-BE" sz="2800" b="1" dirty="0">
              <a:solidFill>
                <a:srgbClr val="C00000"/>
              </a:solidFill>
            </a:endParaRPr>
          </a:p>
        </p:txBody>
      </p:sp>
    </p:spTree>
    <p:extLst>
      <p:ext uri="{BB962C8B-B14F-4D97-AF65-F5344CB8AC3E}">
        <p14:creationId xmlns:p14="http://schemas.microsoft.com/office/powerpoint/2010/main" val="2847119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10" name="TextBox 9">
            <a:extLst>
              <a:ext uri="{FF2B5EF4-FFF2-40B4-BE49-F238E27FC236}">
                <a16:creationId xmlns:a16="http://schemas.microsoft.com/office/drawing/2014/main" id="{6180DFED-D79D-2D7E-DB11-34206542A88C}"/>
              </a:ext>
            </a:extLst>
          </p:cNvPr>
          <p:cNvSpPr txBox="1"/>
          <p:nvPr/>
        </p:nvSpPr>
        <p:spPr>
          <a:xfrm>
            <a:off x="1426030" y="3059668"/>
            <a:ext cx="8280678" cy="1754326"/>
          </a:xfrm>
          <a:prstGeom prst="rect">
            <a:avLst/>
          </a:prstGeom>
          <a:noFill/>
        </p:spPr>
        <p:txBody>
          <a:bodyPr wrap="square" rtlCol="0">
            <a:spAutoFit/>
          </a:bodyPr>
          <a:lstStyle/>
          <a:p>
            <a:r>
              <a:rPr lang="fr-FR" b="1" dirty="0"/>
              <a:t>LEGAL HISTORY AND  AVAILABLE INSTRUMENTS </a:t>
            </a:r>
            <a:r>
              <a:rPr lang="fr-FR" dirty="0"/>
              <a:t>(Caroline Docclo)</a:t>
            </a:r>
          </a:p>
          <a:p>
            <a:r>
              <a:rPr lang="en-US" dirty="0"/>
              <a:t>EXAMPLES OF MAP-ISSUES AND SOLUTIONS</a:t>
            </a:r>
          </a:p>
          <a:p>
            <a:r>
              <a:rPr lang="fr-FR" dirty="0"/>
              <a:t>MAP-APA PRACTICAL GUIDANCE</a:t>
            </a:r>
          </a:p>
          <a:p>
            <a:r>
              <a:rPr lang="fr-FR" dirty="0"/>
              <a:t>TAX PAYERS’ RIGHTS</a:t>
            </a:r>
          </a:p>
          <a:p>
            <a:r>
              <a:rPr lang="fr-FR" dirty="0"/>
              <a:t>POLICY ISSUES</a:t>
            </a:r>
            <a:endParaRPr lang="fr-BE" dirty="0"/>
          </a:p>
          <a:p>
            <a:endParaRPr lang="fr-BE" dirty="0"/>
          </a:p>
        </p:txBody>
      </p:sp>
    </p:spTree>
    <p:extLst>
      <p:ext uri="{BB962C8B-B14F-4D97-AF65-F5344CB8AC3E}">
        <p14:creationId xmlns:p14="http://schemas.microsoft.com/office/powerpoint/2010/main" val="843206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AD54-F529-507F-63CB-35BFB427CDF3}"/>
              </a:ext>
            </a:extLst>
          </p:cNvPr>
          <p:cNvSpPr>
            <a:spLocks noGrp="1"/>
          </p:cNvSpPr>
          <p:nvPr>
            <p:ph type="title"/>
          </p:nvPr>
        </p:nvSpPr>
        <p:spPr/>
        <p:txBody>
          <a:bodyPr/>
          <a:lstStyle/>
          <a:p>
            <a:r>
              <a:rPr lang="en-US" sz="3733" dirty="0">
                <a:latin typeface="+mn-lt"/>
                <a:cs typeface="Calibri" panose="020F0502020204030204" pitchFamily="34" charset="0"/>
              </a:rPr>
              <a:t>Cayman Tax and Belgian Dutch DTC</a:t>
            </a:r>
            <a:endParaRPr lang="en-BE" sz="3733" dirty="0">
              <a:latin typeface="+mn-lt"/>
              <a:cs typeface="Calibri" panose="020F0502020204030204" pitchFamily="34" charset="0"/>
            </a:endParaRPr>
          </a:p>
        </p:txBody>
      </p:sp>
      <p:sp>
        <p:nvSpPr>
          <p:cNvPr id="3" name="Content Placeholder 2">
            <a:extLst>
              <a:ext uri="{FF2B5EF4-FFF2-40B4-BE49-F238E27FC236}">
                <a16:creationId xmlns:a16="http://schemas.microsoft.com/office/drawing/2014/main" id="{4EDA392C-ECDB-43F6-651B-F79F1D108B53}"/>
              </a:ext>
            </a:extLst>
          </p:cNvPr>
          <p:cNvSpPr>
            <a:spLocks noGrp="1"/>
          </p:cNvSpPr>
          <p:nvPr>
            <p:ph idx="1"/>
          </p:nvPr>
        </p:nvSpPr>
        <p:spPr>
          <a:xfrm>
            <a:off x="735531" y="2133635"/>
            <a:ext cx="9437169" cy="4351339"/>
          </a:xfrm>
        </p:spPr>
        <p:txBody>
          <a:bodyPr/>
          <a:lstStyle/>
          <a:p>
            <a:r>
              <a:rPr lang="en-US" sz="1600" dirty="0"/>
              <a:t>Quid capital gain upon sale of real estate by Dutch Administrative Office Foundation? </a:t>
            </a:r>
          </a:p>
          <a:p>
            <a:pPr lvl="1"/>
            <a:r>
              <a:rPr lang="en-US" sz="1400" dirty="0"/>
              <a:t>Capital gain on foreign real estate not taxable in Belgium under BITC;</a:t>
            </a:r>
          </a:p>
          <a:p>
            <a:pPr lvl="1"/>
            <a:endParaRPr lang="en-US" sz="1400" dirty="0"/>
          </a:p>
          <a:p>
            <a:pPr lvl="1"/>
            <a:r>
              <a:rPr lang="en-US" sz="1400" dirty="0"/>
              <a:t>Capital gain not taxed in Box 3 in the Netherlands, but the value of the Dutch real estate is included to calculate deemed income in Box 3;</a:t>
            </a:r>
          </a:p>
          <a:p>
            <a:pPr lvl="1"/>
            <a:endParaRPr lang="en-US" sz="2000" dirty="0"/>
          </a:p>
          <a:p>
            <a:r>
              <a:rPr lang="en-US" sz="1600" dirty="0"/>
              <a:t>Quid distribution sales proceeds to holder of depositary receipts?</a:t>
            </a:r>
          </a:p>
          <a:p>
            <a:pPr lvl="1"/>
            <a:r>
              <a:rPr lang="en-US" sz="1400" dirty="0"/>
              <a:t>Taxable distribution under article 18, 3° BITC;</a:t>
            </a:r>
          </a:p>
          <a:p>
            <a:pPr lvl="1"/>
            <a:endParaRPr lang="en-US" sz="1400" dirty="0"/>
          </a:p>
          <a:p>
            <a:pPr lvl="1"/>
            <a:r>
              <a:rPr lang="en-US" sz="1400" dirty="0"/>
              <a:t>Exemption under article 21,12° BITC does not apply (no effective taxation occurred – no DTC exemption under cayman tax);</a:t>
            </a:r>
          </a:p>
          <a:p>
            <a:pPr lvl="1"/>
            <a:endParaRPr lang="en-US" sz="1400" dirty="0"/>
          </a:p>
          <a:p>
            <a:pPr lvl="1"/>
            <a:r>
              <a:rPr lang="en-US" sz="1400" dirty="0"/>
              <a:t>New DTC: requirement of effective taxation not met? </a:t>
            </a:r>
            <a:endParaRPr lang="en-BE" sz="1400" dirty="0"/>
          </a:p>
        </p:txBody>
      </p:sp>
    </p:spTree>
    <p:extLst>
      <p:ext uri="{BB962C8B-B14F-4D97-AF65-F5344CB8AC3E}">
        <p14:creationId xmlns:p14="http://schemas.microsoft.com/office/powerpoint/2010/main" val="412118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extBox 1">
            <a:extLst>
              <a:ext uri="{FF2B5EF4-FFF2-40B4-BE49-F238E27FC236}">
                <a16:creationId xmlns:a16="http://schemas.microsoft.com/office/drawing/2014/main" id="{6E00411C-FCF6-EC30-80B1-EAE0EF045E38}"/>
              </a:ext>
            </a:extLst>
          </p:cNvPr>
          <p:cNvSpPr txBox="1"/>
          <p:nvPr/>
        </p:nvSpPr>
        <p:spPr>
          <a:xfrm>
            <a:off x="726831" y="1195754"/>
            <a:ext cx="10761784" cy="738664"/>
          </a:xfrm>
          <a:prstGeom prst="rect">
            <a:avLst/>
          </a:prstGeom>
          <a:noFill/>
        </p:spPr>
        <p:txBody>
          <a:bodyPr wrap="square" rtlCol="0">
            <a:spAutoFit/>
          </a:bodyPr>
          <a:lstStyle/>
          <a:p>
            <a:r>
              <a:rPr lang="en-US" sz="2400" b="1" dirty="0"/>
              <a:t>National and international procedures</a:t>
            </a:r>
          </a:p>
          <a:p>
            <a:endParaRPr lang="en-US" dirty="0"/>
          </a:p>
        </p:txBody>
      </p:sp>
      <p:sp>
        <p:nvSpPr>
          <p:cNvPr id="8" name="TextBox 7">
            <a:extLst>
              <a:ext uri="{FF2B5EF4-FFF2-40B4-BE49-F238E27FC236}">
                <a16:creationId xmlns:a16="http://schemas.microsoft.com/office/drawing/2014/main" id="{4FE80920-3CF7-2487-4E24-199514E1030E}"/>
              </a:ext>
            </a:extLst>
          </p:cNvPr>
          <p:cNvSpPr txBox="1"/>
          <p:nvPr/>
        </p:nvSpPr>
        <p:spPr>
          <a:xfrm>
            <a:off x="851877" y="2094523"/>
            <a:ext cx="4173415" cy="2031325"/>
          </a:xfrm>
          <a:prstGeom prst="rect">
            <a:avLst/>
          </a:prstGeom>
          <a:noFill/>
        </p:spPr>
        <p:txBody>
          <a:bodyPr wrap="square" rtlCol="0">
            <a:spAutoFit/>
          </a:bodyPr>
          <a:lstStyle/>
          <a:p>
            <a:r>
              <a:rPr lang="en-US" dirty="0"/>
              <a:t>National procedure</a:t>
            </a:r>
          </a:p>
          <a:p>
            <a:endParaRPr lang="en-US" dirty="0"/>
          </a:p>
          <a:p>
            <a:pPr marL="285750" indent="-285750">
              <a:buFontTx/>
              <a:buChar char="-"/>
            </a:pPr>
            <a:r>
              <a:rPr lang="en-US" dirty="0"/>
              <a:t>Taxpayer v. revenue service</a:t>
            </a:r>
          </a:p>
          <a:p>
            <a:pPr marL="285750" indent="-285750">
              <a:buFontTx/>
              <a:buChar char="-"/>
            </a:pPr>
            <a:endParaRPr lang="en-US" dirty="0"/>
          </a:p>
          <a:p>
            <a:pPr marL="285750" indent="-285750">
              <a:buFontTx/>
              <a:buChar char="-"/>
            </a:pPr>
            <a:r>
              <a:rPr lang="en-US" dirty="0"/>
              <a:t>Taxpayer’s protection</a:t>
            </a:r>
          </a:p>
          <a:p>
            <a:pPr marL="285750" indent="-285750">
              <a:buFontTx/>
              <a:buChar char="-"/>
            </a:pPr>
            <a:endParaRPr lang="en-US" dirty="0"/>
          </a:p>
          <a:p>
            <a:pPr marL="285750" indent="-285750">
              <a:buFontTx/>
              <a:buChar char="-"/>
            </a:pPr>
            <a:r>
              <a:rPr lang="en-US" dirty="0"/>
              <a:t>The final decision of a judge is binding</a:t>
            </a:r>
            <a:endParaRPr lang="en-BE" dirty="0"/>
          </a:p>
        </p:txBody>
      </p:sp>
      <p:sp>
        <p:nvSpPr>
          <p:cNvPr id="9" name="TextBox 8">
            <a:extLst>
              <a:ext uri="{FF2B5EF4-FFF2-40B4-BE49-F238E27FC236}">
                <a16:creationId xmlns:a16="http://schemas.microsoft.com/office/drawing/2014/main" id="{6339F7B4-6E17-A17D-A780-CCF653649ECA}"/>
              </a:ext>
            </a:extLst>
          </p:cNvPr>
          <p:cNvSpPr txBox="1"/>
          <p:nvPr/>
        </p:nvSpPr>
        <p:spPr>
          <a:xfrm>
            <a:off x="6060837" y="2098438"/>
            <a:ext cx="4173415" cy="3416320"/>
          </a:xfrm>
          <a:prstGeom prst="rect">
            <a:avLst/>
          </a:prstGeom>
          <a:noFill/>
        </p:spPr>
        <p:txBody>
          <a:bodyPr wrap="square" rtlCol="0">
            <a:spAutoFit/>
          </a:bodyPr>
          <a:lstStyle/>
          <a:p>
            <a:r>
              <a:rPr lang="en-US" dirty="0"/>
              <a:t>International procedure</a:t>
            </a:r>
          </a:p>
          <a:p>
            <a:endParaRPr lang="en-US" dirty="0"/>
          </a:p>
          <a:p>
            <a:pPr marL="285750" indent="-285750">
              <a:buFontTx/>
              <a:buChar char="-"/>
            </a:pPr>
            <a:r>
              <a:rPr lang="en-US" dirty="0"/>
              <a:t>Taxpayer is not a party</a:t>
            </a:r>
          </a:p>
          <a:p>
            <a:pPr marL="285750" indent="-285750">
              <a:buFontTx/>
              <a:buChar char="-"/>
            </a:pPr>
            <a:endParaRPr lang="en-US" dirty="0"/>
          </a:p>
          <a:p>
            <a:pPr marL="285750" indent="-285750">
              <a:buFontTx/>
              <a:buChar char="-"/>
            </a:pPr>
            <a:r>
              <a:rPr lang="en-US" dirty="0"/>
              <a:t>Competent authorities may agree to disagree (unless arbitration is provided)</a:t>
            </a:r>
          </a:p>
          <a:p>
            <a:pPr marL="285750" indent="-285750">
              <a:buFontTx/>
              <a:buChar char="-"/>
            </a:pPr>
            <a:endParaRPr lang="en-US" dirty="0"/>
          </a:p>
          <a:p>
            <a:pPr marL="285750" indent="-285750">
              <a:buFontTx/>
              <a:buChar char="-"/>
            </a:pPr>
            <a:r>
              <a:rPr lang="en-US" dirty="0"/>
              <a:t>Taxpayer not bound by the decision of the competent authorities</a:t>
            </a:r>
          </a:p>
          <a:p>
            <a:pPr marL="285750" indent="-285750">
              <a:buFontTx/>
              <a:buChar char="-"/>
            </a:pPr>
            <a:endParaRPr lang="en-US" dirty="0"/>
          </a:p>
          <a:p>
            <a:pPr marL="285750" indent="-285750">
              <a:buFontTx/>
              <a:buChar char="-"/>
            </a:pPr>
            <a:r>
              <a:rPr lang="en-US" dirty="0"/>
              <a:t>Arbitration is not an arbitration</a:t>
            </a:r>
            <a:endParaRPr lang="en-BE" dirty="0"/>
          </a:p>
        </p:txBody>
      </p:sp>
    </p:spTree>
    <p:extLst>
      <p:ext uri="{BB962C8B-B14F-4D97-AF65-F5344CB8AC3E}">
        <p14:creationId xmlns:p14="http://schemas.microsoft.com/office/powerpoint/2010/main" val="1636198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extBox 1">
            <a:extLst>
              <a:ext uri="{FF2B5EF4-FFF2-40B4-BE49-F238E27FC236}">
                <a16:creationId xmlns:a16="http://schemas.microsoft.com/office/drawing/2014/main" id="{6E00411C-FCF6-EC30-80B1-EAE0EF045E38}"/>
              </a:ext>
            </a:extLst>
          </p:cNvPr>
          <p:cNvSpPr txBox="1"/>
          <p:nvPr/>
        </p:nvSpPr>
        <p:spPr>
          <a:xfrm>
            <a:off x="726831" y="1195754"/>
            <a:ext cx="10761784" cy="4062651"/>
          </a:xfrm>
          <a:prstGeom prst="rect">
            <a:avLst/>
          </a:prstGeom>
          <a:noFill/>
        </p:spPr>
        <p:txBody>
          <a:bodyPr wrap="square" rtlCol="0">
            <a:spAutoFit/>
          </a:bodyPr>
          <a:lstStyle/>
          <a:p>
            <a:r>
              <a:rPr lang="en-US" sz="2400" b="1" dirty="0"/>
              <a:t>Available international procedures</a:t>
            </a:r>
          </a:p>
          <a:p>
            <a:endParaRPr lang="en-US" dirty="0"/>
          </a:p>
          <a:p>
            <a:pPr marL="285750" indent="-285750">
              <a:buFont typeface="Arial" panose="020B0604020202020204" pitchFamily="34" charset="0"/>
              <a:buChar char="•"/>
            </a:pPr>
            <a:r>
              <a:rPr lang="en-US" dirty="0"/>
              <a:t>Convention on the elimination of double taxation in connection with the adjustment of profits of associated enterprises (90/436/EEC)</a:t>
            </a:r>
          </a:p>
          <a:p>
            <a:pPr marL="285750" indent="-285750">
              <a:buFont typeface="Arial" panose="020B0604020202020204" pitchFamily="34" charset="0"/>
              <a:buChar char="•"/>
            </a:pPr>
            <a:r>
              <a:rPr lang="nl-NL" dirty="0"/>
              <a:t>Overeenkomst van 5 juni 2001 tussen het Koninkrijk België en het Koninkrijk der Nederlanden tot het vermijden van dubbele belasting en tot het voorkomen van het ontgaan van belasting inzake belastingen naar het inkomen en naar het vermogen</a:t>
            </a:r>
          </a:p>
          <a:p>
            <a:pPr marL="285750" indent="-285750">
              <a:buFont typeface="Arial" panose="020B0604020202020204" pitchFamily="34" charset="0"/>
              <a:buChar char="•"/>
            </a:pPr>
            <a:r>
              <a:rPr lang="en-US" dirty="0"/>
              <a:t>The Multilateral Convention of 24 November 2016 to Implement Tax Treaty Related Measures to Prevent Base Erosion and Profit Shifting</a:t>
            </a:r>
          </a:p>
          <a:p>
            <a:pPr marL="285750" indent="-285750">
              <a:buFont typeface="Arial" panose="020B0604020202020204" pitchFamily="34" charset="0"/>
              <a:buChar char="•"/>
            </a:pPr>
            <a:r>
              <a:rPr lang="en-US" dirty="0"/>
              <a:t>Council Directive (EU) 2017/1852 of 10 October 2017 on tax dispute resolution mechanisms in the European Union</a:t>
            </a:r>
          </a:p>
          <a:p>
            <a:pPr marL="285750" indent="-285750">
              <a:buFont typeface="Arial" panose="020B0604020202020204" pitchFamily="34" charset="0"/>
              <a:buChar char="•"/>
            </a:pPr>
            <a:r>
              <a:rPr lang="nl-NL" dirty="0"/>
              <a:t>Verdrag van 21 juni 2023 tussen het Koninkrijk België en het Koninkrijk des Nederlanden tot het vermijden van dubbele belasting inzake belastingen naar het inkomen en tot het voorkomen van het ontduiken en ontwijken van belasting</a:t>
            </a:r>
            <a:endParaRPr lang="en-BE" dirty="0"/>
          </a:p>
        </p:txBody>
      </p:sp>
    </p:spTree>
    <p:extLst>
      <p:ext uri="{BB962C8B-B14F-4D97-AF65-F5344CB8AC3E}">
        <p14:creationId xmlns:p14="http://schemas.microsoft.com/office/powerpoint/2010/main" val="5909572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41B2AD-A878-8ACA-6BE5-3F6DA35652C3}"/>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10" name="TextBox 9">
            <a:extLst>
              <a:ext uri="{FF2B5EF4-FFF2-40B4-BE49-F238E27FC236}">
                <a16:creationId xmlns:a16="http://schemas.microsoft.com/office/drawing/2014/main" id="{6180DFED-D79D-2D7E-DB11-34206542A88C}"/>
              </a:ext>
            </a:extLst>
          </p:cNvPr>
          <p:cNvSpPr txBox="1"/>
          <p:nvPr/>
        </p:nvSpPr>
        <p:spPr>
          <a:xfrm>
            <a:off x="1426030" y="3059668"/>
            <a:ext cx="6873908" cy="1754326"/>
          </a:xfrm>
          <a:prstGeom prst="rect">
            <a:avLst/>
          </a:prstGeom>
          <a:noFill/>
        </p:spPr>
        <p:txBody>
          <a:bodyPr wrap="square" rtlCol="0">
            <a:spAutoFit/>
          </a:bodyPr>
          <a:lstStyle/>
          <a:p>
            <a:r>
              <a:rPr lang="fr-FR" dirty="0"/>
              <a:t>LEGAL HISTORY AND AVAILABLE INSTRUMENTS</a:t>
            </a:r>
          </a:p>
          <a:p>
            <a:r>
              <a:rPr lang="en-US" b="1" dirty="0"/>
              <a:t>EXAMPLES OF MAP-ISSUES AND SOLUTIONS </a:t>
            </a:r>
            <a:r>
              <a:rPr lang="fr-FR" dirty="0"/>
              <a:t>(</a:t>
            </a:r>
            <a:r>
              <a:rPr lang="nl-NL" dirty="0"/>
              <a:t>Harm Mark Pit)</a:t>
            </a:r>
            <a:endParaRPr lang="fr-FR" b="1" dirty="0"/>
          </a:p>
          <a:p>
            <a:r>
              <a:rPr lang="fr-FR" dirty="0"/>
              <a:t>MAP-APA PRACTICAL GUIDANCE</a:t>
            </a:r>
          </a:p>
          <a:p>
            <a:r>
              <a:rPr lang="fr-FR" dirty="0"/>
              <a:t>TAX PAYERS’ RIGHTS</a:t>
            </a:r>
          </a:p>
          <a:p>
            <a:r>
              <a:rPr lang="fr-FR" dirty="0"/>
              <a:t>POLICY ISSUES</a:t>
            </a:r>
            <a:endParaRPr lang="fr-BE" dirty="0"/>
          </a:p>
          <a:p>
            <a:endParaRPr lang="fr-BE" dirty="0"/>
          </a:p>
        </p:txBody>
      </p:sp>
    </p:spTree>
    <p:extLst>
      <p:ext uri="{BB962C8B-B14F-4D97-AF65-F5344CB8AC3E}">
        <p14:creationId xmlns:p14="http://schemas.microsoft.com/office/powerpoint/2010/main" val="17910492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B400760-8D1A-8F56-A6CF-D92546198902}"/>
              </a:ext>
            </a:extLst>
          </p:cNvPr>
          <p:cNvSpPr txBox="1">
            <a:spLocks/>
          </p:cNvSpPr>
          <p:nvPr/>
        </p:nvSpPr>
        <p:spPr>
          <a:xfrm>
            <a:off x="851485" y="1235634"/>
            <a:ext cx="10967999" cy="605259"/>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t>MAP </a:t>
            </a:r>
            <a:r>
              <a:rPr lang="nl-NL" dirty="0" err="1"/>
              <a:t>statistics</a:t>
            </a:r>
            <a:r>
              <a:rPr lang="nl-NL" dirty="0"/>
              <a:t> – worldwide trend</a:t>
            </a:r>
          </a:p>
        </p:txBody>
      </p:sp>
      <p:graphicFrame>
        <p:nvGraphicFramePr>
          <p:cNvPr id="7" name="Grafiek 7">
            <a:extLst>
              <a:ext uri="{FF2B5EF4-FFF2-40B4-BE49-F238E27FC236}">
                <a16:creationId xmlns:a16="http://schemas.microsoft.com/office/drawing/2014/main" id="{473F4B0A-8BE3-F394-425A-6D0FA568EE9F}"/>
              </a:ext>
            </a:extLst>
          </p:cNvPr>
          <p:cNvGraphicFramePr>
            <a:graphicFrameLocks/>
          </p:cNvGraphicFramePr>
          <p:nvPr/>
        </p:nvGraphicFramePr>
        <p:xfrm>
          <a:off x="6095999" y="1946959"/>
          <a:ext cx="5201266" cy="30379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ek 8">
            <a:extLst>
              <a:ext uri="{FF2B5EF4-FFF2-40B4-BE49-F238E27FC236}">
                <a16:creationId xmlns:a16="http://schemas.microsoft.com/office/drawing/2014/main" id="{0E70053C-BF8D-96C3-D4BB-662863DC40B2}"/>
              </a:ext>
            </a:extLst>
          </p:cNvPr>
          <p:cNvGraphicFramePr>
            <a:graphicFrameLocks/>
          </p:cNvGraphicFramePr>
          <p:nvPr/>
        </p:nvGraphicFramePr>
        <p:xfrm>
          <a:off x="612000" y="2013241"/>
          <a:ext cx="5073446" cy="2831518"/>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3BEA4922-0167-933D-FEFA-348004C7F4FA}"/>
              </a:ext>
            </a:extLst>
          </p:cNvPr>
          <p:cNvPicPr>
            <a:picLocks noChangeAspect="1"/>
          </p:cNvPicPr>
          <p:nvPr/>
        </p:nvPicPr>
        <p:blipFill>
          <a:blip r:embed="rId4"/>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5"/>
          <a:stretch>
            <a:fillRect/>
          </a:stretch>
        </p:blipFill>
        <p:spPr>
          <a:xfrm>
            <a:off x="310492" y="138411"/>
            <a:ext cx="2560542" cy="938865"/>
          </a:xfrm>
          <a:prstGeom prst="rect">
            <a:avLst/>
          </a:prstGeom>
        </p:spPr>
      </p:pic>
    </p:spTree>
    <p:extLst>
      <p:ext uri="{BB962C8B-B14F-4D97-AF65-F5344CB8AC3E}">
        <p14:creationId xmlns:p14="http://schemas.microsoft.com/office/powerpoint/2010/main" val="2914665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E41EF-D8F9-DCE7-5335-7B55EC52D782}"/>
              </a:ext>
            </a:extLst>
          </p:cNvPr>
          <p:cNvPicPr>
            <a:picLocks noChangeAspect="1"/>
          </p:cNvPicPr>
          <p:nvPr/>
        </p:nvPicPr>
        <p:blipFill>
          <a:blip r:embed="rId2"/>
          <a:stretch>
            <a:fillRect/>
          </a:stretch>
        </p:blipFill>
        <p:spPr>
          <a:xfrm>
            <a:off x="490242" y="926375"/>
            <a:ext cx="11211516" cy="5005250"/>
          </a:xfrm>
          <a:prstGeom prst="rect">
            <a:avLst/>
          </a:prstGeom>
        </p:spPr>
      </p:pic>
      <p:pic>
        <p:nvPicPr>
          <p:cNvPr id="3" name="Picture 2">
            <a:extLst>
              <a:ext uri="{FF2B5EF4-FFF2-40B4-BE49-F238E27FC236}">
                <a16:creationId xmlns:a16="http://schemas.microsoft.com/office/drawing/2014/main" id="{2CF20708-AD53-64C2-19C4-52AD66D72285}"/>
              </a:ext>
            </a:extLst>
          </p:cNvPr>
          <p:cNvPicPr>
            <a:picLocks noChangeAspect="1"/>
          </p:cNvPicPr>
          <p:nvPr/>
        </p:nvPicPr>
        <p:blipFill>
          <a:blip r:embed="rId3"/>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4"/>
          <a:stretch>
            <a:fillRect/>
          </a:stretch>
        </p:blipFill>
        <p:spPr>
          <a:xfrm>
            <a:off x="310492" y="138411"/>
            <a:ext cx="2560542" cy="938865"/>
          </a:xfrm>
          <a:prstGeom prst="rect">
            <a:avLst/>
          </a:prstGeom>
        </p:spPr>
      </p:pic>
    </p:spTree>
    <p:extLst>
      <p:ext uri="{BB962C8B-B14F-4D97-AF65-F5344CB8AC3E}">
        <p14:creationId xmlns:p14="http://schemas.microsoft.com/office/powerpoint/2010/main" val="2838130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E4D93D-2606-C2B2-27B0-60C937167B39}"/>
              </a:ext>
            </a:extLst>
          </p:cNvPr>
          <p:cNvPicPr>
            <a:picLocks noChangeAspect="1"/>
          </p:cNvPicPr>
          <p:nvPr/>
        </p:nvPicPr>
        <p:blipFill>
          <a:blip r:embed="rId2"/>
          <a:stretch>
            <a:fillRect/>
          </a:stretch>
        </p:blipFill>
        <p:spPr>
          <a:xfrm>
            <a:off x="609123" y="1244208"/>
            <a:ext cx="10374563" cy="5613792"/>
          </a:xfrm>
          <a:prstGeom prst="rect">
            <a:avLst/>
          </a:prstGeom>
        </p:spPr>
      </p:pic>
      <p:pic>
        <p:nvPicPr>
          <p:cNvPr id="2" name="Picture 1">
            <a:extLst>
              <a:ext uri="{FF2B5EF4-FFF2-40B4-BE49-F238E27FC236}">
                <a16:creationId xmlns:a16="http://schemas.microsoft.com/office/drawing/2014/main" id="{E362749F-4715-636A-20A3-D334D519BF50}"/>
              </a:ext>
            </a:extLst>
          </p:cNvPr>
          <p:cNvPicPr>
            <a:picLocks noChangeAspect="1"/>
          </p:cNvPicPr>
          <p:nvPr/>
        </p:nvPicPr>
        <p:blipFill>
          <a:blip r:embed="rId3"/>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4"/>
          <a:stretch>
            <a:fillRect/>
          </a:stretch>
        </p:blipFill>
        <p:spPr>
          <a:xfrm>
            <a:off x="310492" y="138411"/>
            <a:ext cx="2560542" cy="938865"/>
          </a:xfrm>
          <a:prstGeom prst="rect">
            <a:avLst/>
          </a:prstGeom>
        </p:spPr>
      </p:pic>
    </p:spTree>
    <p:extLst>
      <p:ext uri="{BB962C8B-B14F-4D97-AF65-F5344CB8AC3E}">
        <p14:creationId xmlns:p14="http://schemas.microsoft.com/office/powerpoint/2010/main" val="2816037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9218E-E620-B6B3-4849-5095424336E0}"/>
              </a:ext>
            </a:extLst>
          </p:cNvPr>
          <p:cNvPicPr>
            <a:picLocks noChangeAspect="1"/>
          </p:cNvPicPr>
          <p:nvPr/>
        </p:nvPicPr>
        <p:blipFill>
          <a:blip r:embed="rId2"/>
          <a:stretch>
            <a:fillRect/>
          </a:stretch>
        </p:blipFill>
        <p:spPr>
          <a:xfrm>
            <a:off x="310493" y="1031556"/>
            <a:ext cx="10520793" cy="5739677"/>
          </a:xfrm>
          <a:prstGeom prst="rect">
            <a:avLst/>
          </a:prstGeom>
        </p:spPr>
      </p:pic>
      <p:pic>
        <p:nvPicPr>
          <p:cNvPr id="2" name="Picture 1">
            <a:extLst>
              <a:ext uri="{FF2B5EF4-FFF2-40B4-BE49-F238E27FC236}">
                <a16:creationId xmlns:a16="http://schemas.microsoft.com/office/drawing/2014/main" id="{5BD459AC-8E3B-DA1C-2B26-D04EAB638C22}"/>
              </a:ext>
            </a:extLst>
          </p:cNvPr>
          <p:cNvPicPr>
            <a:picLocks noChangeAspect="1"/>
          </p:cNvPicPr>
          <p:nvPr/>
        </p:nvPicPr>
        <p:blipFill>
          <a:blip r:embed="rId3"/>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4"/>
          <a:stretch>
            <a:fillRect/>
          </a:stretch>
        </p:blipFill>
        <p:spPr>
          <a:xfrm>
            <a:off x="310492" y="138411"/>
            <a:ext cx="2560542" cy="938865"/>
          </a:xfrm>
          <a:prstGeom prst="rect">
            <a:avLst/>
          </a:prstGeom>
        </p:spPr>
      </p:pic>
    </p:spTree>
    <p:extLst>
      <p:ext uri="{BB962C8B-B14F-4D97-AF65-F5344CB8AC3E}">
        <p14:creationId xmlns:p14="http://schemas.microsoft.com/office/powerpoint/2010/main" val="20529514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9FEDB-1550-48C3-8C16-2121DE042521}"/>
              </a:ext>
            </a:extLst>
          </p:cNvPr>
          <p:cNvPicPr>
            <a:picLocks noChangeAspect="1"/>
          </p:cNvPicPr>
          <p:nvPr/>
        </p:nvPicPr>
        <p:blipFill>
          <a:blip r:embed="rId2"/>
          <a:stretch>
            <a:fillRect/>
          </a:stretch>
        </p:blipFill>
        <p:spPr>
          <a:xfrm>
            <a:off x="805067" y="1021957"/>
            <a:ext cx="10694198" cy="5697632"/>
          </a:xfrm>
          <a:prstGeom prst="rect">
            <a:avLst/>
          </a:prstGeom>
        </p:spPr>
      </p:pic>
      <p:pic>
        <p:nvPicPr>
          <p:cNvPr id="3" name="Picture 2">
            <a:extLst>
              <a:ext uri="{FF2B5EF4-FFF2-40B4-BE49-F238E27FC236}">
                <a16:creationId xmlns:a16="http://schemas.microsoft.com/office/drawing/2014/main" id="{1BF45B0F-A6C0-2279-098F-8168A0E20E6C}"/>
              </a:ext>
            </a:extLst>
          </p:cNvPr>
          <p:cNvPicPr>
            <a:picLocks noChangeAspect="1"/>
          </p:cNvPicPr>
          <p:nvPr/>
        </p:nvPicPr>
        <p:blipFill>
          <a:blip r:embed="rId3"/>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4"/>
          <a:stretch>
            <a:fillRect/>
          </a:stretch>
        </p:blipFill>
        <p:spPr>
          <a:xfrm>
            <a:off x="310492" y="138411"/>
            <a:ext cx="2560542" cy="938865"/>
          </a:xfrm>
          <a:prstGeom prst="rect">
            <a:avLst/>
          </a:prstGeom>
        </p:spPr>
      </p:pic>
    </p:spTree>
    <p:extLst>
      <p:ext uri="{BB962C8B-B14F-4D97-AF65-F5344CB8AC3E}">
        <p14:creationId xmlns:p14="http://schemas.microsoft.com/office/powerpoint/2010/main" val="13949228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A900B9-B9F7-4AD3-2132-75B3AD9D8FB0}"/>
              </a:ext>
            </a:extLst>
          </p:cNvPr>
          <p:cNvPicPr>
            <a:picLocks noChangeAspect="1"/>
          </p:cNvPicPr>
          <p:nvPr/>
        </p:nvPicPr>
        <p:blipFill>
          <a:blip r:embed="rId3">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4"/>
          <a:stretch>
            <a:fillRect/>
          </a:stretch>
        </p:blipFill>
        <p:spPr>
          <a:xfrm>
            <a:off x="375806" y="152400"/>
            <a:ext cx="2560542" cy="938865"/>
          </a:xfrm>
          <a:prstGeom prst="rect">
            <a:avLst/>
          </a:prstGeom>
        </p:spPr>
      </p:pic>
      <p:sp>
        <p:nvSpPr>
          <p:cNvPr id="10" name="TextBox 9">
            <a:extLst>
              <a:ext uri="{FF2B5EF4-FFF2-40B4-BE49-F238E27FC236}">
                <a16:creationId xmlns:a16="http://schemas.microsoft.com/office/drawing/2014/main" id="{6180DFED-D79D-2D7E-DB11-34206542A88C}"/>
              </a:ext>
            </a:extLst>
          </p:cNvPr>
          <p:cNvSpPr txBox="1"/>
          <p:nvPr/>
        </p:nvSpPr>
        <p:spPr>
          <a:xfrm>
            <a:off x="1426030" y="3059668"/>
            <a:ext cx="6106885" cy="1754326"/>
          </a:xfrm>
          <a:prstGeom prst="rect">
            <a:avLst/>
          </a:prstGeom>
          <a:noFill/>
        </p:spPr>
        <p:txBody>
          <a:bodyPr wrap="square" rtlCol="0">
            <a:spAutoFit/>
          </a:bodyPr>
          <a:lstStyle/>
          <a:p>
            <a:r>
              <a:rPr lang="fr-FR" dirty="0"/>
              <a:t>LEGAL HISTORY AND AVAILABLE INSTRUMENTS </a:t>
            </a:r>
          </a:p>
          <a:p>
            <a:r>
              <a:rPr lang="en-US" dirty="0"/>
              <a:t>EXAMPLES OF MAP-ISSUES AND SOLUTIONS </a:t>
            </a:r>
          </a:p>
          <a:p>
            <a:r>
              <a:rPr lang="fr-FR" b="1" dirty="0"/>
              <a:t>MAP-APA PRACTICAL GUIDANCE </a:t>
            </a:r>
            <a:r>
              <a:rPr lang="fr-FR" dirty="0"/>
              <a:t>(Filip Haes) </a:t>
            </a:r>
          </a:p>
          <a:p>
            <a:r>
              <a:rPr lang="fr-FR" dirty="0"/>
              <a:t>TAX PAYERS’ RIGHTS</a:t>
            </a:r>
          </a:p>
          <a:p>
            <a:r>
              <a:rPr lang="fr-FR" dirty="0"/>
              <a:t>POLICY ISSUES</a:t>
            </a:r>
            <a:endParaRPr lang="fr-BE" dirty="0"/>
          </a:p>
          <a:p>
            <a:endParaRPr lang="fr-BE" dirty="0"/>
          </a:p>
        </p:txBody>
      </p:sp>
    </p:spTree>
    <p:extLst>
      <p:ext uri="{BB962C8B-B14F-4D97-AF65-F5344CB8AC3E}">
        <p14:creationId xmlns:p14="http://schemas.microsoft.com/office/powerpoint/2010/main" val="32898762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8" name="Text 2">
            <a:extLst>
              <a:ext uri="{FF2B5EF4-FFF2-40B4-BE49-F238E27FC236}">
                <a16:creationId xmlns:a16="http://schemas.microsoft.com/office/drawing/2014/main" id="{E4796C84-1F4C-EDE2-E1E9-EAF8C05A26C3}"/>
              </a:ext>
            </a:extLst>
          </p:cNvPr>
          <p:cNvSpPr/>
          <p:nvPr/>
        </p:nvSpPr>
        <p:spPr>
          <a:xfrm>
            <a:off x="1183039" y="3362178"/>
            <a:ext cx="5873873" cy="672108"/>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cs typeface="Bitter" pitchFamily="34" charset="-120"/>
              </a:rPr>
              <a:t>1. The tip of the iceberg</a:t>
            </a:r>
            <a:endParaRPr lang="en-US" sz="2400" dirty="0"/>
          </a:p>
        </p:txBody>
      </p:sp>
      <p:pic>
        <p:nvPicPr>
          <p:cNvPr id="9" name="Picture 8" descr="A monkey in a hot spring&#10;&#10;Description automatically generated">
            <a:extLst>
              <a:ext uri="{FF2B5EF4-FFF2-40B4-BE49-F238E27FC236}">
                <a16:creationId xmlns:a16="http://schemas.microsoft.com/office/drawing/2014/main" id="{43A15458-E476-C42A-3D06-2771A840C015}"/>
              </a:ext>
            </a:extLst>
          </p:cNvPr>
          <p:cNvPicPr>
            <a:picLocks noChangeAspect="1"/>
          </p:cNvPicPr>
          <p:nvPr/>
        </p:nvPicPr>
        <p:blipFill>
          <a:blip r:embed="rId4"/>
          <a:stretch>
            <a:fillRect/>
          </a:stretch>
        </p:blipFill>
        <p:spPr>
          <a:xfrm>
            <a:off x="4962292" y="1734795"/>
            <a:ext cx="7092176" cy="4598983"/>
          </a:xfrm>
          <a:prstGeom prst="rect">
            <a:avLst/>
          </a:prstGeom>
        </p:spPr>
      </p:pic>
    </p:spTree>
    <p:extLst>
      <p:ext uri="{BB962C8B-B14F-4D97-AF65-F5344CB8AC3E}">
        <p14:creationId xmlns:p14="http://schemas.microsoft.com/office/powerpoint/2010/main" val="226497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AD63D-1AA8-DC18-B62D-08B02A4D8A6A}"/>
              </a:ext>
            </a:extLst>
          </p:cNvPr>
          <p:cNvSpPr>
            <a:spLocks noGrp="1"/>
          </p:cNvSpPr>
          <p:nvPr>
            <p:ph type="title"/>
          </p:nvPr>
        </p:nvSpPr>
        <p:spPr/>
        <p:txBody>
          <a:bodyPr/>
          <a:lstStyle/>
          <a:p>
            <a:r>
              <a:rPr lang="en-US" dirty="0"/>
              <a:t>Dividends, interest and capital gains</a:t>
            </a:r>
          </a:p>
        </p:txBody>
      </p:sp>
    </p:spTree>
    <p:extLst>
      <p:ext uri="{BB962C8B-B14F-4D97-AF65-F5344CB8AC3E}">
        <p14:creationId xmlns:p14="http://schemas.microsoft.com/office/powerpoint/2010/main" val="419742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ext 2">
            <a:extLst>
              <a:ext uri="{FF2B5EF4-FFF2-40B4-BE49-F238E27FC236}">
                <a16:creationId xmlns:a16="http://schemas.microsoft.com/office/drawing/2014/main" id="{BAD5D017-498A-E822-2D26-A4E2B9DF27E1}"/>
              </a:ext>
            </a:extLst>
          </p:cNvPr>
          <p:cNvSpPr/>
          <p:nvPr/>
        </p:nvSpPr>
        <p:spPr>
          <a:xfrm>
            <a:off x="1150382" y="3362179"/>
            <a:ext cx="5376267" cy="672108"/>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cs typeface="Bitter" pitchFamily="34" charset="-120"/>
              </a:rPr>
              <a:t>2. MAP.APA@minfin.fed.be</a:t>
            </a:r>
            <a:endParaRPr lang="en-US" sz="2400" dirty="0"/>
          </a:p>
        </p:txBody>
      </p:sp>
      <p:pic>
        <p:nvPicPr>
          <p:cNvPr id="3" name="Picture 2" descr="A monkey on a chain&#10;&#10;Description automatically generated">
            <a:extLst>
              <a:ext uri="{FF2B5EF4-FFF2-40B4-BE49-F238E27FC236}">
                <a16:creationId xmlns:a16="http://schemas.microsoft.com/office/drawing/2014/main" id="{9E185C94-15C3-BCC4-7702-1FE544CCB075}"/>
              </a:ext>
            </a:extLst>
          </p:cNvPr>
          <p:cNvPicPr>
            <a:picLocks noChangeAspect="1"/>
          </p:cNvPicPr>
          <p:nvPr/>
        </p:nvPicPr>
        <p:blipFill>
          <a:blip r:embed="rId4"/>
          <a:stretch>
            <a:fillRect/>
          </a:stretch>
        </p:blipFill>
        <p:spPr>
          <a:xfrm>
            <a:off x="5116287" y="1533154"/>
            <a:ext cx="6559040" cy="5002265"/>
          </a:xfrm>
          <a:prstGeom prst="rect">
            <a:avLst/>
          </a:prstGeom>
        </p:spPr>
      </p:pic>
    </p:spTree>
    <p:extLst>
      <p:ext uri="{BB962C8B-B14F-4D97-AF65-F5344CB8AC3E}">
        <p14:creationId xmlns:p14="http://schemas.microsoft.com/office/powerpoint/2010/main" val="13643642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7" name="Text 2">
            <a:extLst>
              <a:ext uri="{FF2B5EF4-FFF2-40B4-BE49-F238E27FC236}">
                <a16:creationId xmlns:a16="http://schemas.microsoft.com/office/drawing/2014/main" id="{6457DD62-5428-AD87-3C87-DAF4A9D8E0B3}"/>
              </a:ext>
            </a:extLst>
          </p:cNvPr>
          <p:cNvSpPr/>
          <p:nvPr/>
        </p:nvSpPr>
        <p:spPr>
          <a:xfrm>
            <a:off x="1150382" y="3362179"/>
            <a:ext cx="3754127" cy="672108"/>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rPr>
              <a:t>3. Admissibility</a:t>
            </a:r>
            <a:endParaRPr lang="en-US" sz="2400" dirty="0"/>
          </a:p>
        </p:txBody>
      </p:sp>
      <p:pic>
        <p:nvPicPr>
          <p:cNvPr id="8" name="Picture 7">
            <a:extLst>
              <a:ext uri="{FF2B5EF4-FFF2-40B4-BE49-F238E27FC236}">
                <a16:creationId xmlns:a16="http://schemas.microsoft.com/office/drawing/2014/main" id="{D4E5814E-BF85-2140-C351-E64E11EC735F}"/>
              </a:ext>
            </a:extLst>
          </p:cNvPr>
          <p:cNvPicPr>
            <a:picLocks noChangeAspect="1"/>
          </p:cNvPicPr>
          <p:nvPr/>
        </p:nvPicPr>
        <p:blipFill>
          <a:blip r:embed="rId4"/>
          <a:stretch>
            <a:fillRect/>
          </a:stretch>
        </p:blipFill>
        <p:spPr>
          <a:xfrm>
            <a:off x="6193971" y="1650174"/>
            <a:ext cx="5772025" cy="4768225"/>
          </a:xfrm>
          <a:prstGeom prst="rect">
            <a:avLst/>
          </a:prstGeom>
        </p:spPr>
      </p:pic>
    </p:spTree>
    <p:extLst>
      <p:ext uri="{BB962C8B-B14F-4D97-AF65-F5344CB8AC3E}">
        <p14:creationId xmlns:p14="http://schemas.microsoft.com/office/powerpoint/2010/main" val="42429708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3" name="Text 2">
            <a:extLst>
              <a:ext uri="{FF2B5EF4-FFF2-40B4-BE49-F238E27FC236}">
                <a16:creationId xmlns:a16="http://schemas.microsoft.com/office/drawing/2014/main" id="{3FAD4EA8-56B1-2223-80D4-B9DC6709AE95}"/>
              </a:ext>
            </a:extLst>
          </p:cNvPr>
          <p:cNvSpPr/>
          <p:nvPr/>
        </p:nvSpPr>
        <p:spPr>
          <a:xfrm>
            <a:off x="1150382" y="3362179"/>
            <a:ext cx="5887727" cy="672108"/>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cs typeface="Bitter" pitchFamily="34" charset="-120"/>
              </a:rPr>
              <a:t>4. Fact finding</a:t>
            </a:r>
            <a:endParaRPr lang="en-US" sz="2400" dirty="0"/>
          </a:p>
        </p:txBody>
      </p:sp>
      <p:pic>
        <p:nvPicPr>
          <p:cNvPr id="6" name="Picture 5">
            <a:extLst>
              <a:ext uri="{FF2B5EF4-FFF2-40B4-BE49-F238E27FC236}">
                <a16:creationId xmlns:a16="http://schemas.microsoft.com/office/drawing/2014/main" id="{DB1B79C4-3BEE-5BC0-6369-8A14F609BD67}"/>
              </a:ext>
            </a:extLst>
          </p:cNvPr>
          <p:cNvPicPr>
            <a:picLocks noChangeAspect="1"/>
          </p:cNvPicPr>
          <p:nvPr/>
        </p:nvPicPr>
        <p:blipFill>
          <a:blip r:embed="rId4"/>
          <a:stretch>
            <a:fillRect/>
          </a:stretch>
        </p:blipFill>
        <p:spPr>
          <a:xfrm>
            <a:off x="5769428" y="1361862"/>
            <a:ext cx="6196567" cy="4951060"/>
          </a:xfrm>
          <a:prstGeom prst="rect">
            <a:avLst/>
          </a:prstGeom>
        </p:spPr>
      </p:pic>
    </p:spTree>
    <p:extLst>
      <p:ext uri="{BB962C8B-B14F-4D97-AF65-F5344CB8AC3E}">
        <p14:creationId xmlns:p14="http://schemas.microsoft.com/office/powerpoint/2010/main" val="34888539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ext 2">
            <a:extLst>
              <a:ext uri="{FF2B5EF4-FFF2-40B4-BE49-F238E27FC236}">
                <a16:creationId xmlns:a16="http://schemas.microsoft.com/office/drawing/2014/main" id="{B1B4330D-8859-6B1A-9864-8CA330582596}"/>
              </a:ext>
            </a:extLst>
          </p:cNvPr>
          <p:cNvSpPr/>
          <p:nvPr/>
        </p:nvSpPr>
        <p:spPr>
          <a:xfrm>
            <a:off x="1150382" y="3362179"/>
            <a:ext cx="5376267" cy="672108"/>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cs typeface="Bitter" pitchFamily="34" charset="-120"/>
              </a:rPr>
              <a:t>5. Position paper</a:t>
            </a:r>
            <a:endParaRPr lang="en-US" sz="2400" dirty="0"/>
          </a:p>
        </p:txBody>
      </p:sp>
      <p:pic>
        <p:nvPicPr>
          <p:cNvPr id="3" name="Picture 2">
            <a:extLst>
              <a:ext uri="{FF2B5EF4-FFF2-40B4-BE49-F238E27FC236}">
                <a16:creationId xmlns:a16="http://schemas.microsoft.com/office/drawing/2014/main" id="{3A1E811B-A8F7-A73C-D515-2D7A2B54C2AF}"/>
              </a:ext>
            </a:extLst>
          </p:cNvPr>
          <p:cNvPicPr>
            <a:picLocks noChangeAspect="1"/>
          </p:cNvPicPr>
          <p:nvPr/>
        </p:nvPicPr>
        <p:blipFill>
          <a:blip r:embed="rId4"/>
          <a:stretch>
            <a:fillRect/>
          </a:stretch>
        </p:blipFill>
        <p:spPr>
          <a:xfrm>
            <a:off x="6002004" y="1231727"/>
            <a:ext cx="5887844" cy="5310587"/>
          </a:xfrm>
          <a:prstGeom prst="rect">
            <a:avLst/>
          </a:prstGeom>
        </p:spPr>
      </p:pic>
    </p:spTree>
    <p:extLst>
      <p:ext uri="{BB962C8B-B14F-4D97-AF65-F5344CB8AC3E}">
        <p14:creationId xmlns:p14="http://schemas.microsoft.com/office/powerpoint/2010/main" val="25302944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ext 2">
            <a:extLst>
              <a:ext uri="{FF2B5EF4-FFF2-40B4-BE49-F238E27FC236}">
                <a16:creationId xmlns:a16="http://schemas.microsoft.com/office/drawing/2014/main" id="{CB556E8E-6F9E-749D-DA3F-8212F203DC9E}"/>
              </a:ext>
            </a:extLst>
          </p:cNvPr>
          <p:cNvSpPr/>
          <p:nvPr/>
        </p:nvSpPr>
        <p:spPr>
          <a:xfrm>
            <a:off x="1150382" y="3362179"/>
            <a:ext cx="5376267" cy="672108"/>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cs typeface="Bitter" pitchFamily="34" charset="-120"/>
              </a:rPr>
              <a:t>6 . Physical meeting</a:t>
            </a:r>
            <a:endParaRPr lang="en-US" sz="2400" dirty="0"/>
          </a:p>
        </p:txBody>
      </p:sp>
      <p:pic>
        <p:nvPicPr>
          <p:cNvPr id="3" name="Picture 2">
            <a:extLst>
              <a:ext uri="{FF2B5EF4-FFF2-40B4-BE49-F238E27FC236}">
                <a16:creationId xmlns:a16="http://schemas.microsoft.com/office/drawing/2014/main" id="{023DDD6B-2C73-DEB8-4353-96E798DC16D2}"/>
              </a:ext>
            </a:extLst>
          </p:cNvPr>
          <p:cNvPicPr>
            <a:picLocks noChangeAspect="1"/>
          </p:cNvPicPr>
          <p:nvPr/>
        </p:nvPicPr>
        <p:blipFill>
          <a:blip r:embed="rId4"/>
          <a:stretch>
            <a:fillRect/>
          </a:stretch>
        </p:blipFill>
        <p:spPr>
          <a:xfrm>
            <a:off x="5595257" y="1358271"/>
            <a:ext cx="6484420" cy="5352031"/>
          </a:xfrm>
          <a:prstGeom prst="rect">
            <a:avLst/>
          </a:prstGeom>
        </p:spPr>
      </p:pic>
    </p:spTree>
    <p:extLst>
      <p:ext uri="{BB962C8B-B14F-4D97-AF65-F5344CB8AC3E}">
        <p14:creationId xmlns:p14="http://schemas.microsoft.com/office/powerpoint/2010/main" val="41287686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ext 2">
            <a:extLst>
              <a:ext uri="{FF2B5EF4-FFF2-40B4-BE49-F238E27FC236}">
                <a16:creationId xmlns:a16="http://schemas.microsoft.com/office/drawing/2014/main" id="{52DB4D39-D975-A239-4A53-F0D2F1434335}"/>
              </a:ext>
            </a:extLst>
          </p:cNvPr>
          <p:cNvSpPr/>
          <p:nvPr/>
        </p:nvSpPr>
        <p:spPr>
          <a:xfrm>
            <a:off x="1150382" y="3362179"/>
            <a:ext cx="5376267" cy="672108"/>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rPr>
              <a:t>7. Taxpayer’s agreement</a:t>
            </a:r>
            <a:endParaRPr lang="en-US" sz="2400" dirty="0"/>
          </a:p>
        </p:txBody>
      </p:sp>
      <p:pic>
        <p:nvPicPr>
          <p:cNvPr id="3" name="Picture 2">
            <a:extLst>
              <a:ext uri="{FF2B5EF4-FFF2-40B4-BE49-F238E27FC236}">
                <a16:creationId xmlns:a16="http://schemas.microsoft.com/office/drawing/2014/main" id="{1D805A32-23AB-4272-EBA4-D07E83775912}"/>
              </a:ext>
            </a:extLst>
          </p:cNvPr>
          <p:cNvPicPr>
            <a:picLocks noChangeAspect="1"/>
          </p:cNvPicPr>
          <p:nvPr/>
        </p:nvPicPr>
        <p:blipFill>
          <a:blip r:embed="rId4"/>
          <a:stretch>
            <a:fillRect/>
          </a:stretch>
        </p:blipFill>
        <p:spPr>
          <a:xfrm>
            <a:off x="5766283" y="1719943"/>
            <a:ext cx="6009243" cy="5018313"/>
          </a:xfrm>
          <a:prstGeom prst="rect">
            <a:avLst/>
          </a:prstGeom>
        </p:spPr>
      </p:pic>
    </p:spTree>
    <p:extLst>
      <p:ext uri="{BB962C8B-B14F-4D97-AF65-F5344CB8AC3E}">
        <p14:creationId xmlns:p14="http://schemas.microsoft.com/office/powerpoint/2010/main" val="24933878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ext 2">
            <a:extLst>
              <a:ext uri="{FF2B5EF4-FFF2-40B4-BE49-F238E27FC236}">
                <a16:creationId xmlns:a16="http://schemas.microsoft.com/office/drawing/2014/main" id="{5592028B-72CF-26DC-0765-145FF7E00C9D}"/>
              </a:ext>
            </a:extLst>
          </p:cNvPr>
          <p:cNvSpPr/>
          <p:nvPr/>
        </p:nvSpPr>
        <p:spPr>
          <a:xfrm>
            <a:off x="1150382" y="3362179"/>
            <a:ext cx="5998563" cy="1280950"/>
          </a:xfrm>
          <a:prstGeom prst="rect">
            <a:avLst/>
          </a:prstGeom>
          <a:noFill/>
          <a:ln/>
        </p:spPr>
        <p:txBody>
          <a:bodyPr wrap="none" rtlCol="0" anchor="t"/>
          <a:lstStyle/>
          <a:p>
            <a:pPr marL="0" indent="0">
              <a:lnSpc>
                <a:spcPts val="5292"/>
              </a:lnSpc>
              <a:buNone/>
            </a:pPr>
            <a:r>
              <a:rPr lang="en-US" sz="2400" kern="0" spc="-127" dirty="0">
                <a:solidFill>
                  <a:srgbClr val="2C3F42"/>
                </a:solidFill>
                <a:latin typeface="Bitter" pitchFamily="34" charset="0"/>
                <a:ea typeface="Bitter" pitchFamily="34" charset="-122"/>
              </a:rPr>
              <a:t>8. Implementation</a:t>
            </a:r>
            <a:endParaRPr lang="en-US" sz="2400" dirty="0"/>
          </a:p>
        </p:txBody>
      </p:sp>
      <p:pic>
        <p:nvPicPr>
          <p:cNvPr id="3" name="Picture 2">
            <a:extLst>
              <a:ext uri="{FF2B5EF4-FFF2-40B4-BE49-F238E27FC236}">
                <a16:creationId xmlns:a16="http://schemas.microsoft.com/office/drawing/2014/main" id="{58A30DB3-8249-AB47-79F1-E24729D49561}"/>
              </a:ext>
            </a:extLst>
          </p:cNvPr>
          <p:cNvPicPr>
            <a:picLocks noChangeAspect="1"/>
          </p:cNvPicPr>
          <p:nvPr/>
        </p:nvPicPr>
        <p:blipFill>
          <a:blip r:embed="rId4"/>
          <a:stretch>
            <a:fillRect/>
          </a:stretch>
        </p:blipFill>
        <p:spPr>
          <a:xfrm>
            <a:off x="6520808" y="1349829"/>
            <a:ext cx="5292268" cy="5388428"/>
          </a:xfrm>
          <a:prstGeom prst="rect">
            <a:avLst/>
          </a:prstGeom>
        </p:spPr>
      </p:pic>
    </p:spTree>
    <p:extLst>
      <p:ext uri="{BB962C8B-B14F-4D97-AF65-F5344CB8AC3E}">
        <p14:creationId xmlns:p14="http://schemas.microsoft.com/office/powerpoint/2010/main" val="6209006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008184-C6E3-69DC-6067-86600E6DE99B}"/>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10" name="TextBox 9">
            <a:extLst>
              <a:ext uri="{FF2B5EF4-FFF2-40B4-BE49-F238E27FC236}">
                <a16:creationId xmlns:a16="http://schemas.microsoft.com/office/drawing/2014/main" id="{6180DFED-D79D-2D7E-DB11-34206542A88C}"/>
              </a:ext>
            </a:extLst>
          </p:cNvPr>
          <p:cNvSpPr txBox="1"/>
          <p:nvPr/>
        </p:nvSpPr>
        <p:spPr>
          <a:xfrm>
            <a:off x="1426030" y="3059668"/>
            <a:ext cx="6106885" cy="1477328"/>
          </a:xfrm>
          <a:prstGeom prst="rect">
            <a:avLst/>
          </a:prstGeom>
          <a:noFill/>
        </p:spPr>
        <p:txBody>
          <a:bodyPr wrap="square" rtlCol="0">
            <a:spAutoFit/>
          </a:bodyPr>
          <a:lstStyle/>
          <a:p>
            <a:r>
              <a:rPr lang="fr-FR" dirty="0"/>
              <a:t>LEGAL HISTORY AND AVAILABLE INSTRUMENTS </a:t>
            </a:r>
          </a:p>
          <a:p>
            <a:r>
              <a:rPr lang="en-US" dirty="0"/>
              <a:t>EXAMPLES OF MAP-ISSUES AND SOLUTIONS </a:t>
            </a:r>
          </a:p>
          <a:p>
            <a:r>
              <a:rPr lang="fr-FR" dirty="0"/>
              <a:t>MAP-APA PRACTICAL GUIDANCE</a:t>
            </a:r>
          </a:p>
          <a:p>
            <a:r>
              <a:rPr lang="fr-FR" b="1" dirty="0"/>
              <a:t>TAX PAYERS’ RIGHTS </a:t>
            </a:r>
            <a:r>
              <a:rPr lang="fr-FR" dirty="0"/>
              <a:t>(Rhys Bane)</a:t>
            </a:r>
          </a:p>
          <a:p>
            <a:r>
              <a:rPr lang="fr-FR" dirty="0"/>
              <a:t>POLICY ISSUES</a:t>
            </a:r>
            <a:endParaRPr lang="fr-BE" dirty="0"/>
          </a:p>
        </p:txBody>
      </p:sp>
    </p:spTree>
    <p:extLst>
      <p:ext uri="{BB962C8B-B14F-4D97-AF65-F5344CB8AC3E}">
        <p14:creationId xmlns:p14="http://schemas.microsoft.com/office/powerpoint/2010/main" val="33288932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E308A6B-9775-659E-25DD-316915BCC5B8}"/>
              </a:ext>
            </a:extLst>
          </p:cNvPr>
          <p:cNvPicPr>
            <a:picLocks noChangeAspect="1"/>
          </p:cNvPicPr>
          <p:nvPr/>
        </p:nvPicPr>
        <p:blipFill>
          <a:blip r:embed="rId2">
            <a:alphaModFix amt="35000"/>
          </a:blip>
          <a:stretch>
            <a:fillRect/>
          </a:stretch>
        </p:blipFill>
        <p:spPr bwMode="ltGray">
          <a:xfrm>
            <a:off x="226003" y="152400"/>
            <a:ext cx="11739993" cy="6705600"/>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sp>
        <p:nvSpPr>
          <p:cNvPr id="2" name="Tijdelijke aanduiding voor inhoud 2">
            <a:extLst>
              <a:ext uri="{FF2B5EF4-FFF2-40B4-BE49-F238E27FC236}">
                <a16:creationId xmlns:a16="http://schemas.microsoft.com/office/drawing/2014/main" id="{1AB15E7E-846D-FA6A-0CD6-97FB8B74F60A}"/>
              </a:ext>
            </a:extLst>
          </p:cNvPr>
          <p:cNvSpPr txBox="1">
            <a:spLocks/>
          </p:cNvSpPr>
          <p:nvPr/>
        </p:nvSpPr>
        <p:spPr>
          <a:xfrm>
            <a:off x="446759" y="2101268"/>
            <a:ext cx="11323211" cy="2684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377">
              <a:lnSpc>
                <a:spcPts val="1867"/>
              </a:lnSpc>
              <a:spcBef>
                <a:spcPts val="0"/>
              </a:spcBef>
              <a:buNone/>
              <a:defRPr/>
            </a:pPr>
            <a:r>
              <a:rPr lang="nl-NL" sz="1467" b="1" dirty="0">
                <a:solidFill>
                  <a:srgbClr val="191D3F"/>
                </a:solidFill>
                <a:latin typeface="Bahnschrift SemiLight" panose="020B0502040204020203" pitchFamily="34" charset="0"/>
                <a:cs typeface="Calibri" panose="020F0502020204030204" pitchFamily="34" charset="0"/>
              </a:rPr>
              <a:t>Simple, right?</a:t>
            </a:r>
          </a:p>
        </p:txBody>
      </p:sp>
      <p:sp>
        <p:nvSpPr>
          <p:cNvPr id="3" name="Rectangle 2">
            <a:extLst>
              <a:ext uri="{FF2B5EF4-FFF2-40B4-BE49-F238E27FC236}">
                <a16:creationId xmlns:a16="http://schemas.microsoft.com/office/drawing/2014/main" id="{AFC9F4A4-0B96-20D0-1BA0-62CF366270C4}"/>
              </a:ext>
            </a:extLst>
          </p:cNvPr>
          <p:cNvSpPr/>
          <p:nvPr/>
        </p:nvSpPr>
        <p:spPr>
          <a:xfrm>
            <a:off x="761719" y="5380222"/>
            <a:ext cx="1260000"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1200" dirty="0"/>
              <a:t>25 July 2017: District Court of Amsterdam</a:t>
            </a:r>
          </a:p>
        </p:txBody>
      </p:sp>
      <p:sp>
        <p:nvSpPr>
          <p:cNvPr id="4" name="Rectangle 3">
            <a:extLst>
              <a:ext uri="{FF2B5EF4-FFF2-40B4-BE49-F238E27FC236}">
                <a16:creationId xmlns:a16="http://schemas.microsoft.com/office/drawing/2014/main" id="{42AF38B1-2480-6A6B-8EB5-C47D7E60ABF6}"/>
              </a:ext>
            </a:extLst>
          </p:cNvPr>
          <p:cNvSpPr/>
          <p:nvPr/>
        </p:nvSpPr>
        <p:spPr>
          <a:xfrm>
            <a:off x="6621322" y="5369757"/>
            <a:ext cx="1260000"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1200" dirty="0"/>
              <a:t>3 February 2021: Council of State (Administrative Court Division)</a:t>
            </a:r>
          </a:p>
        </p:txBody>
      </p:sp>
      <p:sp>
        <p:nvSpPr>
          <p:cNvPr id="6" name="Rectangle 5">
            <a:extLst>
              <a:ext uri="{FF2B5EF4-FFF2-40B4-BE49-F238E27FC236}">
                <a16:creationId xmlns:a16="http://schemas.microsoft.com/office/drawing/2014/main" id="{565ECD64-F098-AFEF-139E-CBA8773D5A86}"/>
              </a:ext>
            </a:extLst>
          </p:cNvPr>
          <p:cNvSpPr/>
          <p:nvPr/>
        </p:nvSpPr>
        <p:spPr>
          <a:xfrm>
            <a:off x="9302219" y="5369757"/>
            <a:ext cx="1260000"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1200" dirty="0"/>
              <a:t>1 January 2023: Article 39a State Taxes Act</a:t>
            </a:r>
          </a:p>
        </p:txBody>
      </p:sp>
      <p:sp>
        <p:nvSpPr>
          <p:cNvPr id="7" name="Rectangle 6">
            <a:extLst>
              <a:ext uri="{FF2B5EF4-FFF2-40B4-BE49-F238E27FC236}">
                <a16:creationId xmlns:a16="http://schemas.microsoft.com/office/drawing/2014/main" id="{7A41E9C0-C84D-ECC0-8038-FB5E6FF57F2B}"/>
              </a:ext>
            </a:extLst>
          </p:cNvPr>
          <p:cNvSpPr/>
          <p:nvPr/>
        </p:nvSpPr>
        <p:spPr>
          <a:xfrm>
            <a:off x="3747385" y="5369757"/>
            <a:ext cx="1260000"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1200" dirty="0"/>
              <a:t>16 July 2019: Tax Arbitration Act (retroactive effect to FY 2018)</a:t>
            </a:r>
          </a:p>
        </p:txBody>
      </p:sp>
      <p:sp>
        <p:nvSpPr>
          <p:cNvPr id="8" name="Tijdelijke aanduiding voor inhoud 2">
            <a:extLst>
              <a:ext uri="{FF2B5EF4-FFF2-40B4-BE49-F238E27FC236}">
                <a16:creationId xmlns:a16="http://schemas.microsoft.com/office/drawing/2014/main" id="{9C9F146E-0310-02DD-079A-EEA5B054EB73}"/>
              </a:ext>
            </a:extLst>
          </p:cNvPr>
          <p:cNvSpPr txBox="1">
            <a:spLocks/>
          </p:cNvSpPr>
          <p:nvPr/>
        </p:nvSpPr>
        <p:spPr>
          <a:xfrm>
            <a:off x="446759" y="2369714"/>
            <a:ext cx="11323211" cy="620604"/>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‘Closed system’ of legal remedies: No legal remedy against an administrative decision ‘pursuant to tax law’ </a:t>
            </a:r>
            <a:r>
              <a:rPr lang="en-GB" sz="1300" u="sng" dirty="0">
                <a:solidFill>
                  <a:srgbClr val="191D3F"/>
                </a:solidFill>
                <a:latin typeface="Bahnschrift SemiLight" panose="020B0502040204020203" pitchFamily="34" charset="0"/>
                <a:cs typeface="Calibri" panose="020F0502020204030204" pitchFamily="34" charset="0"/>
              </a:rPr>
              <a:t>unless</a:t>
            </a:r>
            <a:r>
              <a:rPr lang="en-GB" sz="1300" dirty="0">
                <a:solidFill>
                  <a:srgbClr val="191D3F"/>
                </a:solidFill>
                <a:latin typeface="Bahnschrift SemiLight" panose="020B0502040204020203" pitchFamily="34" charset="0"/>
                <a:cs typeface="Calibri" panose="020F0502020204030204" pitchFamily="34" charset="0"/>
              </a:rPr>
              <a:t> tax assessment or ‘appealable decision’ (Article 26(1) State Taxes Act).</a:t>
            </a:r>
          </a:p>
        </p:txBody>
      </p:sp>
      <p:sp>
        <p:nvSpPr>
          <p:cNvPr id="9" name="Tijdelijke aanduiding voor inhoud 2">
            <a:extLst>
              <a:ext uri="{FF2B5EF4-FFF2-40B4-BE49-F238E27FC236}">
                <a16:creationId xmlns:a16="http://schemas.microsoft.com/office/drawing/2014/main" id="{F91FC5F0-BC5E-9727-637A-F8A5EAC99B45}"/>
              </a:ext>
            </a:extLst>
          </p:cNvPr>
          <p:cNvSpPr txBox="1">
            <a:spLocks/>
          </p:cNvSpPr>
          <p:nvPr/>
        </p:nvSpPr>
        <p:spPr>
          <a:xfrm>
            <a:off x="446759" y="2835020"/>
            <a:ext cx="11323211" cy="2684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What about self-assessed taxes? </a:t>
            </a:r>
          </a:p>
        </p:txBody>
      </p:sp>
      <p:sp>
        <p:nvSpPr>
          <p:cNvPr id="10" name="Tijdelijke aanduiding voor inhoud 2">
            <a:extLst>
              <a:ext uri="{FF2B5EF4-FFF2-40B4-BE49-F238E27FC236}">
                <a16:creationId xmlns:a16="http://schemas.microsoft.com/office/drawing/2014/main" id="{3CCCD8D0-8876-BA16-81DC-956EF261A63B}"/>
              </a:ext>
            </a:extLst>
          </p:cNvPr>
          <p:cNvSpPr txBox="1">
            <a:spLocks/>
          </p:cNvSpPr>
          <p:nvPr/>
        </p:nvSpPr>
        <p:spPr>
          <a:xfrm>
            <a:off x="446759" y="3103466"/>
            <a:ext cx="11323211" cy="2684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Payment is a fictitious ‘appealable decision’ (Article 26(2) State Taxes Act).</a:t>
            </a:r>
          </a:p>
        </p:txBody>
      </p:sp>
      <p:sp>
        <p:nvSpPr>
          <p:cNvPr id="11" name="Tijdelijke aanduiding voor inhoud 2">
            <a:extLst>
              <a:ext uri="{FF2B5EF4-FFF2-40B4-BE49-F238E27FC236}">
                <a16:creationId xmlns:a16="http://schemas.microsoft.com/office/drawing/2014/main" id="{8B74AB71-84C0-4D46-727E-E0FB708D9ABF}"/>
              </a:ext>
            </a:extLst>
          </p:cNvPr>
          <p:cNvSpPr txBox="1">
            <a:spLocks/>
          </p:cNvSpPr>
          <p:nvPr/>
        </p:nvSpPr>
        <p:spPr>
          <a:xfrm>
            <a:off x="446759" y="3374071"/>
            <a:ext cx="11323211" cy="792244"/>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Applied to MAP requests:</a:t>
            </a:r>
          </a:p>
          <a:p>
            <a:pPr lvl="1" algn="just" defTabSz="914377">
              <a:lnSpc>
                <a:spcPts val="1867"/>
              </a:lnSpc>
              <a:defRPr/>
            </a:pPr>
            <a:r>
              <a:rPr lang="en-GB" sz="1300" dirty="0">
                <a:solidFill>
                  <a:srgbClr val="191D3F"/>
                </a:solidFill>
                <a:latin typeface="Bahnschrift SemiLight" panose="020B0502040204020203" pitchFamily="34" charset="0"/>
                <a:cs typeface="Calibri" panose="020F0502020204030204" pitchFamily="34" charset="0"/>
              </a:rPr>
              <a:t>Decision on MAP request </a:t>
            </a:r>
            <a:r>
              <a:rPr lang="en-GB" sz="1300" dirty="0">
                <a:solidFill>
                  <a:srgbClr val="191D3F"/>
                </a:solidFill>
                <a:latin typeface="Bahnschrift SemiLight" panose="020B0502040204020203" pitchFamily="34" charset="0"/>
                <a:cs typeface="Times New Roman" panose="02020603050405020304" pitchFamily="18" charset="0"/>
              </a:rPr>
              <a:t>≠ tax assessment.</a:t>
            </a:r>
          </a:p>
          <a:p>
            <a:pPr lvl="1" algn="just" defTabSz="914377">
              <a:lnSpc>
                <a:spcPts val="1867"/>
              </a:lnSpc>
              <a:defRPr/>
            </a:pPr>
            <a:r>
              <a:rPr lang="en-GB" sz="1300" dirty="0">
                <a:solidFill>
                  <a:srgbClr val="191D3F"/>
                </a:solidFill>
                <a:latin typeface="Bahnschrift SemiLight" panose="020B0502040204020203" pitchFamily="34" charset="0"/>
                <a:cs typeface="Times New Roman" panose="02020603050405020304" pitchFamily="18" charset="0"/>
              </a:rPr>
              <a:t>Decision on MAP request ≠ ‘appealable decision’ (spoiler alert: until 1/1/2023).</a:t>
            </a:r>
            <a:endParaRPr lang="en-GB" sz="1300" dirty="0">
              <a:solidFill>
                <a:srgbClr val="191D3F"/>
              </a:solidFill>
              <a:latin typeface="Bahnschrift SemiLight" panose="020B0502040204020203" pitchFamily="34" charset="0"/>
              <a:cs typeface="Calibri" panose="020F0502020204030204" pitchFamily="34" charset="0"/>
            </a:endParaRPr>
          </a:p>
        </p:txBody>
      </p:sp>
      <p:sp>
        <p:nvSpPr>
          <p:cNvPr id="12" name="Tijdelijke aanduiding voor inhoud 2">
            <a:extLst>
              <a:ext uri="{FF2B5EF4-FFF2-40B4-BE49-F238E27FC236}">
                <a16:creationId xmlns:a16="http://schemas.microsoft.com/office/drawing/2014/main" id="{0688C63E-6128-631F-B941-B0458E8DE5A5}"/>
              </a:ext>
            </a:extLst>
          </p:cNvPr>
          <p:cNvSpPr txBox="1">
            <a:spLocks/>
          </p:cNvSpPr>
          <p:nvPr/>
        </p:nvSpPr>
        <p:spPr>
          <a:xfrm>
            <a:off x="446759" y="4123894"/>
            <a:ext cx="11323211" cy="286419"/>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But… Tax treaties and the EU Arbitration Convention are not ‘tax law’.</a:t>
            </a:r>
          </a:p>
        </p:txBody>
      </p:sp>
      <p:sp>
        <p:nvSpPr>
          <p:cNvPr id="13" name="Tijdelijke aanduiding voor inhoud 2">
            <a:extLst>
              <a:ext uri="{FF2B5EF4-FFF2-40B4-BE49-F238E27FC236}">
                <a16:creationId xmlns:a16="http://schemas.microsoft.com/office/drawing/2014/main" id="{B719D9D4-80BE-05F7-0511-893DE7C47ACF}"/>
              </a:ext>
            </a:extLst>
          </p:cNvPr>
          <p:cNvSpPr txBox="1">
            <a:spLocks/>
          </p:cNvSpPr>
          <p:nvPr/>
        </p:nvSpPr>
        <p:spPr>
          <a:xfrm>
            <a:off x="446759" y="4383504"/>
            <a:ext cx="11323211" cy="286419"/>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Tax law: both this Act as well as other legal provisions on the levying of taxes that fall within the scope of Article 1 (Article 2(1)(a) STA).</a:t>
            </a:r>
          </a:p>
        </p:txBody>
      </p:sp>
      <p:sp>
        <p:nvSpPr>
          <p:cNvPr id="15" name="Tijdelijke aanduiding voor inhoud 2">
            <a:extLst>
              <a:ext uri="{FF2B5EF4-FFF2-40B4-BE49-F238E27FC236}">
                <a16:creationId xmlns:a16="http://schemas.microsoft.com/office/drawing/2014/main" id="{54309A4F-0A00-A7F8-B489-3F5D6BD89A6F}"/>
              </a:ext>
            </a:extLst>
          </p:cNvPr>
          <p:cNvSpPr txBox="1">
            <a:spLocks/>
          </p:cNvSpPr>
          <p:nvPr/>
        </p:nvSpPr>
        <p:spPr>
          <a:xfrm>
            <a:off x="446759" y="4600693"/>
            <a:ext cx="11323211" cy="286419"/>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The NL implementation of the EU Dispute Resolution Directive probably is ‘tax law’ (the legislator has at least assumed so).</a:t>
            </a:r>
          </a:p>
        </p:txBody>
      </p:sp>
      <p:sp>
        <p:nvSpPr>
          <p:cNvPr id="16" name="Arrow: Right 15">
            <a:extLst>
              <a:ext uri="{FF2B5EF4-FFF2-40B4-BE49-F238E27FC236}">
                <a16:creationId xmlns:a16="http://schemas.microsoft.com/office/drawing/2014/main" id="{8B2927F2-8B30-AAE9-FFF4-2069823E2900}"/>
              </a:ext>
            </a:extLst>
          </p:cNvPr>
          <p:cNvSpPr/>
          <p:nvPr/>
        </p:nvSpPr>
        <p:spPr>
          <a:xfrm>
            <a:off x="2099256" y="5731099"/>
            <a:ext cx="1536400" cy="1738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Arrow: Right 16">
            <a:extLst>
              <a:ext uri="{FF2B5EF4-FFF2-40B4-BE49-F238E27FC236}">
                <a16:creationId xmlns:a16="http://schemas.microsoft.com/office/drawing/2014/main" id="{02DA2C0B-FFC2-4653-34EE-B1F781B5D033}"/>
              </a:ext>
            </a:extLst>
          </p:cNvPr>
          <p:cNvSpPr/>
          <p:nvPr/>
        </p:nvSpPr>
        <p:spPr>
          <a:xfrm>
            <a:off x="5151127" y="5743290"/>
            <a:ext cx="1307206" cy="1738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Arrow: Right 17">
            <a:extLst>
              <a:ext uri="{FF2B5EF4-FFF2-40B4-BE49-F238E27FC236}">
                <a16:creationId xmlns:a16="http://schemas.microsoft.com/office/drawing/2014/main" id="{F8410A99-2913-E8E2-4454-68DE8A877380}"/>
              </a:ext>
            </a:extLst>
          </p:cNvPr>
          <p:cNvSpPr/>
          <p:nvPr/>
        </p:nvSpPr>
        <p:spPr>
          <a:xfrm>
            <a:off x="8010659" y="5743290"/>
            <a:ext cx="1171978" cy="161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itel 1">
            <a:extLst>
              <a:ext uri="{FF2B5EF4-FFF2-40B4-BE49-F238E27FC236}">
                <a16:creationId xmlns:a16="http://schemas.microsoft.com/office/drawing/2014/main" id="{AAAC9B08-58D0-36C0-AF76-38CD0EC5F685}"/>
              </a:ext>
            </a:extLst>
          </p:cNvPr>
          <p:cNvSpPr txBox="1">
            <a:spLocks/>
          </p:cNvSpPr>
          <p:nvPr/>
        </p:nvSpPr>
        <p:spPr>
          <a:xfrm>
            <a:off x="4199363" y="1219321"/>
            <a:ext cx="8395967" cy="541535"/>
          </a:xfrm>
          <a:prstGeom prst="rect">
            <a:avLst/>
          </a:prstGeom>
        </p:spPr>
        <p:txBody>
          <a:bodyPr vert="horz" lIns="0" tIns="0" rIns="0" bIns="0" rtlCol="0" anchor="b" anchorCtr="0">
            <a:no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algn="just" defTabSz="914377">
              <a:lnSpc>
                <a:spcPct val="100000"/>
              </a:lnSpc>
            </a:pPr>
            <a:r>
              <a:rPr lang="en-US" sz="2400" dirty="0">
                <a:solidFill>
                  <a:schemeClr val="tx1"/>
                </a:solidFill>
                <a:effectLst>
                  <a:outerShdw blurRad="38100" dist="38100" dir="2700000" algn="tl">
                    <a:srgbClr val="000000">
                      <a:alpha val="43137"/>
                    </a:srgbClr>
                  </a:outerShdw>
                </a:effectLst>
                <a:latin typeface="Bahnschrift SemiLight" panose="020B0502040204020203" pitchFamily="34" charset="0"/>
              </a:rPr>
              <a:t>(Domestic) remedies if MAP access is denied</a:t>
            </a:r>
          </a:p>
        </p:txBody>
      </p:sp>
    </p:spTree>
    <p:extLst>
      <p:ext uri="{BB962C8B-B14F-4D97-AF65-F5344CB8AC3E}">
        <p14:creationId xmlns:p14="http://schemas.microsoft.com/office/powerpoint/2010/main" val="172311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p:bldP spid="9" grpId="0"/>
      <p:bldP spid="10" grpId="0"/>
      <p:bldP spid="11" grpId="0"/>
      <p:bldP spid="12" grpId="0"/>
      <p:bldP spid="13" grpId="0"/>
      <p:bldP spid="15" grpId="0"/>
      <p:bldP spid="16" grpId="0" animBg="1"/>
      <p:bldP spid="17"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3588-1DD3-11AB-02DD-1BC67C9ADC31}"/>
              </a:ext>
            </a:extLst>
          </p:cNvPr>
          <p:cNvPicPr>
            <a:picLocks noChangeAspect="1"/>
          </p:cNvPicPr>
          <p:nvPr/>
        </p:nvPicPr>
        <p:blipFill>
          <a:blip r:embed="rId2"/>
          <a:stretch>
            <a:fillRect/>
          </a:stretch>
        </p:blipFill>
        <p:spPr bwMode="ltGray">
          <a:xfrm>
            <a:off x="226003" y="315686"/>
            <a:ext cx="11739993" cy="775579"/>
          </a:xfrm>
          <a:prstGeom prst="rect">
            <a:avLst/>
          </a:prstGeom>
        </p:spPr>
      </p:pic>
      <p:pic>
        <p:nvPicPr>
          <p:cNvPr id="14" name="Picture 13">
            <a:extLst>
              <a:ext uri="{FF2B5EF4-FFF2-40B4-BE49-F238E27FC236}">
                <a16:creationId xmlns:a16="http://schemas.microsoft.com/office/drawing/2014/main" id="{46404DF9-2D4D-1231-005F-09BAFF654D27}"/>
              </a:ext>
            </a:extLst>
          </p:cNvPr>
          <p:cNvPicPr>
            <a:picLocks noChangeAspect="1"/>
          </p:cNvPicPr>
          <p:nvPr/>
        </p:nvPicPr>
        <p:blipFill>
          <a:blip r:embed="rId3"/>
          <a:stretch>
            <a:fillRect/>
          </a:stretch>
        </p:blipFill>
        <p:spPr>
          <a:xfrm>
            <a:off x="375806" y="152400"/>
            <a:ext cx="2560542" cy="938865"/>
          </a:xfrm>
          <a:prstGeom prst="rect">
            <a:avLst/>
          </a:prstGeom>
        </p:spPr>
      </p:pic>
      <p:pic>
        <p:nvPicPr>
          <p:cNvPr id="2" name="Picture 1">
            <a:extLst>
              <a:ext uri="{FF2B5EF4-FFF2-40B4-BE49-F238E27FC236}">
                <a16:creationId xmlns:a16="http://schemas.microsoft.com/office/drawing/2014/main" id="{6E56D06C-91A5-1695-3CC6-4CE0A8586E8E}"/>
              </a:ext>
            </a:extLst>
          </p:cNvPr>
          <p:cNvPicPr>
            <a:picLocks noChangeAspect="1"/>
          </p:cNvPicPr>
          <p:nvPr/>
        </p:nvPicPr>
        <p:blipFill>
          <a:blip r:embed="rId4"/>
          <a:stretch>
            <a:fillRect/>
          </a:stretch>
        </p:blipFill>
        <p:spPr>
          <a:xfrm>
            <a:off x="6822540" y="1795183"/>
            <a:ext cx="5344841" cy="4947362"/>
          </a:xfrm>
          <a:prstGeom prst="rect">
            <a:avLst/>
          </a:prstGeom>
        </p:spPr>
      </p:pic>
      <p:sp>
        <p:nvSpPr>
          <p:cNvPr id="3" name="Tijdelijke aanduiding voor inhoud 2">
            <a:extLst>
              <a:ext uri="{FF2B5EF4-FFF2-40B4-BE49-F238E27FC236}">
                <a16:creationId xmlns:a16="http://schemas.microsoft.com/office/drawing/2014/main" id="{CC236247-0D92-39DB-093D-7E804DAAE4EC}"/>
              </a:ext>
            </a:extLst>
          </p:cNvPr>
          <p:cNvSpPr txBox="1">
            <a:spLocks/>
          </p:cNvSpPr>
          <p:nvPr/>
        </p:nvSpPr>
        <p:spPr>
          <a:xfrm>
            <a:off x="446759" y="2369714"/>
            <a:ext cx="6175917" cy="541535"/>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500"/>
              </a:spcBef>
              <a:buFont typeface="Arial" panose="020B0604020202020204" pitchFamily="34" charset="0"/>
              <a:buChar char="•"/>
              <a:defRPr sz="2100" kern="1200">
                <a:solidFill>
                  <a:srgbClr val="0F1272"/>
                </a:solidFill>
                <a:latin typeface="Lato" panose="020F0502020204030203" pitchFamily="34" charset="77"/>
                <a:ea typeface="+mn-ea"/>
                <a:cs typeface="+mn-cs"/>
              </a:defRPr>
            </a:lvl1pPr>
            <a:lvl2pPr marL="360000" indent="-180000" algn="l" defTabSz="685800" rtl="0" eaLnBrk="1" latinLnBrk="0" hangingPunct="1">
              <a:lnSpc>
                <a:spcPct val="100000"/>
              </a:lnSpc>
              <a:spcBef>
                <a:spcPts val="0"/>
              </a:spcBef>
              <a:buFont typeface="Arial" panose="020B0604020202020204" pitchFamily="34" charset="0"/>
              <a:buChar char="•"/>
              <a:defRPr sz="1800" kern="1200">
                <a:solidFill>
                  <a:srgbClr val="0F1272"/>
                </a:solidFill>
                <a:latin typeface="Lato" panose="020F0502020204030203" pitchFamily="34" charset="77"/>
                <a:ea typeface="+mn-ea"/>
                <a:cs typeface="+mn-cs"/>
              </a:defRPr>
            </a:lvl2pPr>
            <a:lvl3pPr marL="540000" indent="-180000" algn="l" defTabSz="685800" rtl="0" eaLnBrk="1" latinLnBrk="0" hangingPunct="1">
              <a:lnSpc>
                <a:spcPct val="100000"/>
              </a:lnSpc>
              <a:spcBef>
                <a:spcPts val="0"/>
              </a:spcBef>
              <a:buFont typeface="Arial" panose="020B0604020202020204" pitchFamily="34" charset="0"/>
              <a:buChar char="•"/>
              <a:defRPr sz="1500" kern="1200">
                <a:solidFill>
                  <a:srgbClr val="0F1272"/>
                </a:solidFill>
                <a:latin typeface="Lato" panose="020F0502020204030203" pitchFamily="34" charset="77"/>
                <a:ea typeface="+mn-ea"/>
                <a:cs typeface="+mn-cs"/>
              </a:defRPr>
            </a:lvl3pPr>
            <a:lvl4pPr marL="72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4pPr>
            <a:lvl5pPr marL="900000" indent="-180000" algn="l" defTabSz="685800" rtl="0" eaLnBrk="1" latinLnBrk="0" hangingPunct="1">
              <a:lnSpc>
                <a:spcPct val="100000"/>
              </a:lnSpc>
              <a:spcBef>
                <a:spcPts val="0"/>
              </a:spcBef>
              <a:buFont typeface="Arial" panose="020B0604020202020204" pitchFamily="34" charset="0"/>
              <a:buChar char="•"/>
              <a:defRPr sz="1350" kern="1200">
                <a:solidFill>
                  <a:srgbClr val="0F1272"/>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ts val="1867"/>
              </a:lnSpc>
              <a:spcBef>
                <a:spcPts val="0"/>
              </a:spcBef>
              <a:defRPr/>
            </a:pPr>
            <a:r>
              <a:rPr lang="en-GB" sz="1300" dirty="0">
                <a:solidFill>
                  <a:srgbClr val="191D3F"/>
                </a:solidFill>
                <a:latin typeface="Bahnschrift SemiLight" panose="020B0502040204020203" pitchFamily="34" charset="0"/>
                <a:cs typeface="Calibri" panose="020F0502020204030204" pitchFamily="34" charset="0"/>
              </a:rPr>
              <a:t>Tax Arbitration Act (NL implementation of the EU Dispute Resolution Directive) has its own system (flowchart: credits to the Dutch Ministry of Finance)</a:t>
            </a:r>
          </a:p>
        </p:txBody>
      </p:sp>
      <p:sp>
        <p:nvSpPr>
          <p:cNvPr id="4" name="Titel 1">
            <a:extLst>
              <a:ext uri="{FF2B5EF4-FFF2-40B4-BE49-F238E27FC236}">
                <a16:creationId xmlns:a16="http://schemas.microsoft.com/office/drawing/2014/main" id="{B2EA28C5-5805-49F4-E796-7DDCAC5728A3}"/>
              </a:ext>
            </a:extLst>
          </p:cNvPr>
          <p:cNvSpPr txBox="1">
            <a:spLocks/>
          </p:cNvSpPr>
          <p:nvPr/>
        </p:nvSpPr>
        <p:spPr>
          <a:xfrm>
            <a:off x="4199363" y="1219321"/>
            <a:ext cx="8395967" cy="541535"/>
          </a:xfrm>
          <a:prstGeom prst="rect">
            <a:avLst/>
          </a:prstGeom>
        </p:spPr>
        <p:txBody>
          <a:bodyPr vert="horz" lIns="0" tIns="0" rIns="0" bIns="0" rtlCol="0" anchor="b" anchorCtr="0">
            <a:noAutofit/>
          </a:bodyPr>
          <a:lstStyle>
            <a:lvl1pPr algn="l" defTabSz="685800" rtl="0" eaLnBrk="1" latinLnBrk="0" hangingPunct="1">
              <a:lnSpc>
                <a:spcPts val="4000"/>
              </a:lnSpc>
              <a:spcBef>
                <a:spcPct val="0"/>
              </a:spcBef>
              <a:buNone/>
              <a:defRPr sz="4000" b="1" kern="1200">
                <a:solidFill>
                  <a:schemeClr val="bg1"/>
                </a:solidFill>
                <a:latin typeface="Amasis MT Pro" panose="02040604050005020304" pitchFamily="18" charset="77"/>
                <a:ea typeface="+mj-ea"/>
                <a:cs typeface="+mj-cs"/>
              </a:defRPr>
            </a:lvl1pPr>
          </a:lstStyle>
          <a:p>
            <a:pPr algn="just" defTabSz="914377">
              <a:lnSpc>
                <a:spcPct val="100000"/>
              </a:lnSpc>
            </a:pPr>
            <a:r>
              <a:rPr lang="en-US" sz="2400" dirty="0">
                <a:solidFill>
                  <a:schemeClr val="tx1"/>
                </a:solidFill>
                <a:effectLst>
                  <a:outerShdw blurRad="38100" dist="38100" dir="2700000" algn="tl">
                    <a:srgbClr val="000000">
                      <a:alpha val="43137"/>
                    </a:srgbClr>
                  </a:outerShdw>
                </a:effectLst>
                <a:latin typeface="Bahnschrift SemiLight" panose="020B0502040204020203" pitchFamily="34" charset="0"/>
              </a:rPr>
              <a:t>(Domestic) remedies if MAP access is denied</a:t>
            </a:r>
          </a:p>
        </p:txBody>
      </p:sp>
    </p:spTree>
    <p:extLst>
      <p:ext uri="{BB962C8B-B14F-4D97-AF65-F5344CB8AC3E}">
        <p14:creationId xmlns:p14="http://schemas.microsoft.com/office/powerpoint/2010/main" val="1514089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1BC870B5-BB2E-E947-9C30-3FA8B4496678}" vid="{7E203C30-4409-364B-B957-74BBF2AD0A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 A L G E M E E N ! 1 1 7 2 3 5 2 9 . 4 < / d o c u m e n t i d >  
     < s e n d e r i d > P V A N E I J K 1 < / s e n d e r i d >  
     < s e n d e r e m a i l > V A N E I J K . P E P I J N @ K P M G . C O M < / s e n d e r e m a i l >  
     < l a s t m o d i f i e d > 2 0 2 4 - 0 9 - 0 3 T 1 0 : 2 7 : 4 6 . 0 0 0 0 0 0 0 + 0 2 : 0 0 < / l a s t m o d i f i e d >  
     < d a t a b a s e > A L G E M E E N < / d a t a b a s e >  
 < / p r o p e r t i e s > 
</file>

<file path=customXml/itemProps1.xml><?xml version="1.0" encoding="utf-8"?>
<ds:datastoreItem xmlns:ds="http://schemas.openxmlformats.org/officeDocument/2006/customXml" ds:itemID="{0C305F9E-EA5D-0D4A-8E86-AA7FB099DB50}">
  <ds:schemaRefs>
    <ds:schemaRef ds:uri="http://www.imanage.com/work/xmlschema"/>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otalTime>222</TotalTime>
  <Words>9847</Words>
  <Application>Microsoft Macintosh PowerPoint</Application>
  <PresentationFormat>Breedbeeld</PresentationFormat>
  <Paragraphs>1169</Paragraphs>
  <Slides>126</Slides>
  <Notes>38</Notes>
  <HiddenSlides>1</HiddenSlides>
  <MMClips>0</MMClips>
  <ScaleCrop>false</ScaleCrop>
  <HeadingPairs>
    <vt:vector size="6" baseType="variant">
      <vt:variant>
        <vt:lpstr>Gebruikte lettertypen</vt:lpstr>
      </vt:variant>
      <vt:variant>
        <vt:i4>13</vt:i4>
      </vt:variant>
      <vt:variant>
        <vt:lpstr>Thema</vt:lpstr>
      </vt:variant>
      <vt:variant>
        <vt:i4>2</vt:i4>
      </vt:variant>
      <vt:variant>
        <vt:lpstr>Diatitels</vt:lpstr>
      </vt:variant>
      <vt:variant>
        <vt:i4>126</vt:i4>
      </vt:variant>
    </vt:vector>
  </HeadingPairs>
  <TitlesOfParts>
    <vt:vector size="141" baseType="lpstr">
      <vt:lpstr>Aerial</vt:lpstr>
      <vt:lpstr>Amasis MT Pro</vt:lpstr>
      <vt:lpstr>Aptos</vt:lpstr>
      <vt:lpstr>Arial</vt:lpstr>
      <vt:lpstr>Bahnschrift SemiLight</vt:lpstr>
      <vt:lpstr>Bitter</vt:lpstr>
      <vt:lpstr>Calibri</vt:lpstr>
      <vt:lpstr>Calibri Light</vt:lpstr>
      <vt:lpstr>Lato</vt:lpstr>
      <vt:lpstr>Symbol</vt:lpstr>
      <vt:lpstr>Times New Roman</vt:lpstr>
      <vt:lpstr>Titillium Web</vt:lpstr>
      <vt:lpstr>Wingdings</vt:lpstr>
      <vt:lpstr>Office Theme</vt:lpstr>
      <vt:lpstr>1_Kantoorthema</vt:lpstr>
      <vt:lpstr>INTRODUCTION</vt:lpstr>
      <vt:lpstr>  Panel 1 – reaped benefits and peculiarities for individuals </vt:lpstr>
      <vt:lpstr>Wealth Tax </vt:lpstr>
      <vt:lpstr>Wealth Tax</vt:lpstr>
      <vt:lpstr>Wealth Tax</vt:lpstr>
      <vt:lpstr>Wealth Tax</vt:lpstr>
      <vt:lpstr>Cayman Tax and Belgian Dutch DTC</vt:lpstr>
      <vt:lpstr>Cayman Tax and Belgian Dutch DTC</vt:lpstr>
      <vt:lpstr>Dividends, interest and capital gains</vt:lpstr>
      <vt:lpstr>High-level changes – dividends</vt:lpstr>
      <vt:lpstr>High-level changes – interest and capital gains</vt:lpstr>
      <vt:lpstr>Emigration clauses</vt:lpstr>
      <vt:lpstr>Dividends – article 10(9)</vt:lpstr>
      <vt:lpstr>Interest – article 11(7)</vt:lpstr>
      <vt:lpstr>Capital gains – article 13(5)</vt:lpstr>
      <vt:lpstr>Capital gains – article 13(5)</vt:lpstr>
      <vt:lpstr>Discussion</vt:lpstr>
      <vt:lpstr>PowerPoint-presentatie</vt:lpstr>
      <vt:lpstr>PowerPoint-presentatie</vt:lpstr>
      <vt:lpstr>PowerPoint-presentatie</vt:lpstr>
      <vt:lpstr>PowerPoint-presentatie</vt:lpstr>
      <vt:lpstr>PowerPoint-presentatie</vt:lpstr>
      <vt:lpstr>PowerPoint-presentatie</vt:lpstr>
      <vt:lpstr>Case study Statement</vt:lpstr>
      <vt:lpstr>The pension article</vt:lpstr>
      <vt:lpstr>The pension article in a nutshell</vt:lpstr>
      <vt:lpstr>Relevant policy perspectives</vt:lpstr>
      <vt:lpstr>Providing clarity</vt:lpstr>
      <vt:lpstr>PowerPoint-presentatie</vt:lpstr>
      <vt:lpstr>Panel 2 - Understanding challenges and prospects for business with emphasis on PE presence</vt:lpstr>
      <vt:lpstr>Article 5: Permanent establishment (“PE”)</vt:lpstr>
      <vt:lpstr>Article 5: Permanent establishment (“PE”)</vt:lpstr>
      <vt:lpstr>Article 5: Permanent establishment (“PE”)</vt:lpstr>
      <vt:lpstr>Article 5: Permanent establishment (“PE”)</vt:lpstr>
      <vt:lpstr>PE and cross-border teleworking</vt:lpstr>
      <vt:lpstr>Some critical observations (1)</vt:lpstr>
      <vt:lpstr>Some critical observations (2)</vt:lpstr>
      <vt:lpstr>Some critical observations (3)</vt:lpstr>
      <vt:lpstr>Some critical observations (4)</vt:lpstr>
      <vt:lpstr>Some critical observations (5)</vt:lpstr>
      <vt:lpstr>PowerPoint-presentatie</vt:lpstr>
      <vt:lpstr>Permanent establishment and teleworking</vt:lpstr>
      <vt:lpstr>Belgian-Dutch agreement</vt:lpstr>
      <vt:lpstr>Belgian-Dutch agreement</vt:lpstr>
      <vt:lpstr>PowerPoint-presentatie</vt:lpstr>
      <vt:lpstr>Panel 3 - Delving into the classics: how recent Belgian and Dutch case law keeps the narrative on tax treaty and EU abuse and beneficial ownership relevant</vt:lpstr>
      <vt:lpstr>Panel members</vt:lpstr>
      <vt:lpstr>Agenda</vt:lpstr>
      <vt:lpstr>Withholding tax relief under pressure</vt:lpstr>
      <vt:lpstr>Relevant changes in Belgium-Netherlands DTT</vt:lpstr>
      <vt:lpstr>Relevant changes in Belgium-Netherlands DTT</vt:lpstr>
      <vt:lpstr>Relevant changes in Belgium-Netherlands DTT</vt:lpstr>
      <vt:lpstr>Abuse of BE-NL DTT</vt:lpstr>
      <vt:lpstr>Court First Instance Brussels 21 April 2023</vt:lpstr>
      <vt:lpstr>Court First Instance Brussels 21 April 2023</vt:lpstr>
      <vt:lpstr>Court First Instance Brussels 21 April 2023</vt:lpstr>
      <vt:lpstr>Dutch Supreme Court July 2006</vt:lpstr>
      <vt:lpstr>Dutch Supreme Court July 2006 </vt:lpstr>
      <vt:lpstr>Abuse of EU Directive and interaction DTT </vt:lpstr>
      <vt:lpstr>Ghent 1 December 2020/ Supreme Court 30 November 2023</vt:lpstr>
      <vt:lpstr>Ghent 1 December 2020/ Supreme Court 30 November 2023</vt:lpstr>
      <vt:lpstr>The Hague Court of Appeal October 2022</vt:lpstr>
      <vt:lpstr>The Hague Court of Appeal October 2022</vt:lpstr>
      <vt:lpstr>The Hague Court November 2023 </vt:lpstr>
      <vt:lpstr>The Hague Court November 2023 </vt:lpstr>
      <vt:lpstr>Amsterdam Court of Appeal June 2022 (i)</vt:lpstr>
      <vt:lpstr>Amsterdam Court of Appeal June 2022 (i) cont’d</vt:lpstr>
      <vt:lpstr>Amsterdam Court of Appeal June 2022 (ii)</vt:lpstr>
      <vt:lpstr>Amsterdam Court of Appeal June 2022 (ii) cont’d</vt:lpstr>
      <vt:lpstr>Beneficial Ownership</vt:lpstr>
      <vt:lpstr>Beneficial ownership and abuse</vt:lpstr>
      <vt:lpstr>Court First Instance Leuven 27 October 2023</vt:lpstr>
      <vt:lpstr>Court First Instance Leuven 27 October 2023</vt:lpstr>
      <vt:lpstr>Court First Instance Leuven 27 October 2023</vt:lpstr>
      <vt:lpstr>Consequence of not being BO?</vt:lpstr>
      <vt:lpstr>Concluding remarks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Introduction</vt:lpstr>
      <vt:lpstr>Agenda</vt:lpstr>
      <vt:lpstr>The new Dutch classification rules </vt:lpstr>
      <vt:lpstr>Current Dutch classification rules </vt:lpstr>
      <vt:lpstr>Current Dutch classification rules </vt:lpstr>
      <vt:lpstr>The new Dutch classification rules as per 2025 </vt:lpstr>
      <vt:lpstr>The new Dutch classification rules as per 2025 </vt:lpstr>
      <vt:lpstr>The new Dutch classification rules as per 2025 </vt:lpstr>
      <vt:lpstr>Reaction from a Belgian perspective   </vt:lpstr>
      <vt:lpstr>Autonomy in tax classification</vt:lpstr>
      <vt:lpstr>Classification of a “foreign” entity</vt:lpstr>
      <vt:lpstr>Multi-dimensional approach ?</vt:lpstr>
      <vt:lpstr>Classification of a Dutch CV in Belgium</vt:lpstr>
      <vt:lpstr>Classification of a Dutch CV in Belgium</vt:lpstr>
      <vt:lpstr>Classification of a Dutch CV in Belgium</vt:lpstr>
      <vt:lpstr>In short …</vt:lpstr>
      <vt:lpstr>Practical Example  </vt:lpstr>
      <vt:lpstr>PowerPoint-presentatie</vt:lpstr>
      <vt:lpstr>PowerPoint-presentatie</vt:lpstr>
      <vt:lpstr>PowerPoint-presentatie</vt:lpstr>
      <vt:lpstr>PowerPoint-presentatie</vt:lpstr>
      <vt:lpstr>Conclusions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Mahi Anastasiou</dc:creator>
  <cp:lastModifiedBy>Bernard Peeters</cp:lastModifiedBy>
  <cp:revision>27</cp:revision>
  <dcterms:created xsi:type="dcterms:W3CDTF">2024-07-10T20:08:32Z</dcterms:created>
  <dcterms:modified xsi:type="dcterms:W3CDTF">2024-09-05T16:16:37Z</dcterms:modified>
</cp:coreProperties>
</file>