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handoutMasterIdLst>
    <p:handoutMasterId r:id="rId113"/>
  </p:handoutMasterIdLst>
  <p:sldIdLst>
    <p:sldId id="298" r:id="rId2"/>
    <p:sldId id="356" r:id="rId3"/>
    <p:sldId id="308" r:id="rId4"/>
    <p:sldId id="309" r:id="rId5"/>
    <p:sldId id="316" r:id="rId6"/>
    <p:sldId id="417" r:id="rId7"/>
    <p:sldId id="306" r:id="rId8"/>
    <p:sldId id="443" r:id="rId9"/>
    <p:sldId id="423" r:id="rId10"/>
    <p:sldId id="429" r:id="rId11"/>
    <p:sldId id="292" r:id="rId12"/>
    <p:sldId id="299" r:id="rId13"/>
    <p:sldId id="278" r:id="rId14"/>
    <p:sldId id="257" r:id="rId15"/>
    <p:sldId id="290" r:id="rId16"/>
    <p:sldId id="336" r:id="rId17"/>
    <p:sldId id="317" r:id="rId18"/>
    <p:sldId id="419" r:id="rId19"/>
    <p:sldId id="338" r:id="rId20"/>
    <p:sldId id="436" r:id="rId21"/>
    <p:sldId id="437" r:id="rId22"/>
    <p:sldId id="279" r:id="rId23"/>
    <p:sldId id="342" r:id="rId24"/>
    <p:sldId id="340" r:id="rId25"/>
    <p:sldId id="421" r:id="rId26"/>
    <p:sldId id="365" r:id="rId27"/>
    <p:sldId id="438" r:id="rId28"/>
    <p:sldId id="339" r:id="rId29"/>
    <p:sldId id="341" r:id="rId30"/>
    <p:sldId id="360" r:id="rId31"/>
    <p:sldId id="320" r:id="rId32"/>
    <p:sldId id="303" r:id="rId33"/>
    <p:sldId id="416" r:id="rId34"/>
    <p:sldId id="418" r:id="rId35"/>
    <p:sldId id="321" r:id="rId36"/>
    <p:sldId id="337" r:id="rId37"/>
    <p:sldId id="435" r:id="rId38"/>
    <p:sldId id="285" r:id="rId39"/>
    <p:sldId id="286" r:id="rId40"/>
    <p:sldId id="287" r:id="rId41"/>
    <p:sldId id="420" r:id="rId42"/>
    <p:sldId id="314" r:id="rId43"/>
    <p:sldId id="312" r:id="rId44"/>
    <p:sldId id="448" r:id="rId45"/>
    <p:sldId id="271" r:id="rId46"/>
    <p:sldId id="447" r:id="rId47"/>
    <p:sldId id="323" r:id="rId48"/>
    <p:sldId id="375" r:id="rId49"/>
    <p:sldId id="346" r:id="rId50"/>
    <p:sldId id="348" r:id="rId51"/>
    <p:sldId id="345" r:id="rId52"/>
    <p:sldId id="439" r:id="rId53"/>
    <p:sldId id="350" r:id="rId54"/>
    <p:sldId id="351" r:id="rId55"/>
    <p:sldId id="326" r:id="rId56"/>
    <p:sldId id="374" r:id="rId57"/>
    <p:sldId id="327" r:id="rId58"/>
    <p:sldId id="440" r:id="rId59"/>
    <p:sldId id="449" r:id="rId60"/>
    <p:sldId id="378" r:id="rId61"/>
    <p:sldId id="353" r:id="rId62"/>
    <p:sldId id="379" r:id="rId63"/>
    <p:sldId id="355" r:id="rId64"/>
    <p:sldId id="384" r:id="rId65"/>
    <p:sldId id="313" r:id="rId66"/>
    <p:sldId id="363" r:id="rId67"/>
    <p:sldId id="430" r:id="rId68"/>
    <p:sldId id="385" r:id="rId69"/>
    <p:sldId id="386" r:id="rId70"/>
    <p:sldId id="395" r:id="rId71"/>
    <p:sldId id="431" r:id="rId72"/>
    <p:sldId id="389" r:id="rId73"/>
    <p:sldId id="432" r:id="rId74"/>
    <p:sldId id="387" r:id="rId75"/>
    <p:sldId id="399" r:id="rId76"/>
    <p:sldId id="390" r:id="rId77"/>
    <p:sldId id="392" r:id="rId78"/>
    <p:sldId id="393" r:id="rId79"/>
    <p:sldId id="394" r:id="rId80"/>
    <p:sldId id="400" r:id="rId81"/>
    <p:sldId id="401" r:id="rId82"/>
    <p:sldId id="324" r:id="rId83"/>
    <p:sldId id="367" r:id="rId84"/>
    <p:sldId id="403" r:id="rId85"/>
    <p:sldId id="329" r:id="rId86"/>
    <p:sldId id="412" r:id="rId87"/>
    <p:sldId id="404" r:id="rId88"/>
    <p:sldId id="406" r:id="rId89"/>
    <p:sldId id="407" r:id="rId90"/>
    <p:sldId id="409" r:id="rId91"/>
    <p:sldId id="410" r:id="rId92"/>
    <p:sldId id="411" r:id="rId93"/>
    <p:sldId id="415" r:id="rId94"/>
    <p:sldId id="428" r:id="rId95"/>
    <p:sldId id="422" r:id="rId96"/>
    <p:sldId id="450" r:id="rId97"/>
    <p:sldId id="322" r:id="rId98"/>
    <p:sldId id="332" r:id="rId99"/>
    <p:sldId id="333" r:id="rId100"/>
    <p:sldId id="433" r:id="rId101"/>
    <p:sldId id="426" r:id="rId102"/>
    <p:sldId id="425" r:id="rId103"/>
    <p:sldId id="325" r:id="rId104"/>
    <p:sldId id="442" r:id="rId105"/>
    <p:sldId id="334" r:id="rId106"/>
    <p:sldId id="405" r:id="rId107"/>
    <p:sldId id="335" r:id="rId108"/>
    <p:sldId id="318" r:id="rId109"/>
    <p:sldId id="434" r:id="rId110"/>
    <p:sldId id="444" r:id="rId111"/>
  </p:sldIdLst>
  <p:sldSz cx="12192000" cy="6858000"/>
  <p:notesSz cx="6858000" cy="99456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6625" autoAdjust="0"/>
    <p:restoredTop sz="95033" autoAdjust="0"/>
  </p:normalViewPr>
  <p:slideViewPr>
    <p:cSldViewPr snapToGrid="0">
      <p:cViewPr varScale="1">
        <p:scale>
          <a:sx n="73" d="100"/>
          <a:sy n="73" d="100"/>
        </p:scale>
        <p:origin x="77" y="178"/>
      </p:cViewPr>
      <p:guideLst/>
    </p:cSldViewPr>
  </p:slideViewPr>
  <p:outlineViewPr>
    <p:cViewPr>
      <p:scale>
        <a:sx n="33" d="100"/>
        <a:sy n="33" d="100"/>
      </p:scale>
      <p:origin x="0" y="-40896"/>
    </p:cViewPr>
  </p:outlineViewPr>
  <p:notesTextViewPr>
    <p:cViewPr>
      <p:scale>
        <a:sx n="1" d="1"/>
        <a:sy n="1" d="1"/>
      </p:scale>
      <p:origin x="0" y="0"/>
    </p:cViewPr>
  </p:notesTextViewPr>
  <p:sorterViewPr>
    <p:cViewPr varScale="1">
      <p:scale>
        <a:sx n="100" d="100"/>
        <a:sy n="100" d="100"/>
      </p:scale>
      <p:origin x="0" y="-35448"/>
    </p:cViewPr>
  </p:sorterViewPr>
  <p:notesViewPr>
    <p:cSldViewPr snapToGrid="0">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1A2FFEB-99B8-9A5A-B271-762F3DAB5F69}"/>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D09FFB32-BC27-961B-98AD-B221E2C2744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934B3562-FD51-4CA8-8B5B-DD9982E9D7CB}" type="datetimeFigureOut">
              <a:rPr lang="nl-BE" smtClean="0"/>
              <a:t>22/05/2023</a:t>
            </a:fld>
            <a:endParaRPr lang="nl-BE"/>
          </a:p>
        </p:txBody>
      </p:sp>
      <p:sp>
        <p:nvSpPr>
          <p:cNvPr id="4" name="Tijdelijke aanduiding voor voettekst 3">
            <a:extLst>
              <a:ext uri="{FF2B5EF4-FFF2-40B4-BE49-F238E27FC236}">
                <a16:creationId xmlns:a16="http://schemas.microsoft.com/office/drawing/2014/main" id="{B0DD823C-CC82-D322-B78A-EC3B5499CD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92DA8305-0AE6-C302-0B2B-6910B0EEAAA2}"/>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7F405E7D-293B-487C-A4DF-C280F4B46236}" type="slidenum">
              <a:rPr lang="nl-BE" smtClean="0"/>
              <a:t>‹nr.›</a:t>
            </a:fld>
            <a:endParaRPr lang="nl-BE"/>
          </a:p>
        </p:txBody>
      </p:sp>
    </p:spTree>
    <p:extLst>
      <p:ext uri="{BB962C8B-B14F-4D97-AF65-F5344CB8AC3E}">
        <p14:creationId xmlns:p14="http://schemas.microsoft.com/office/powerpoint/2010/main" val="4190661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27225F9-5BEC-422C-BB43-409E60A79F16}" type="datetimeFigureOut">
              <a:rPr lang="nl-BE" smtClean="0"/>
              <a:t>22/05/2023</a:t>
            </a:fld>
            <a:endParaRPr lang="nl-BE"/>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2F366F02-1795-48E0-89DE-0EF06249BDD2}" type="slidenum">
              <a:rPr lang="nl-BE" smtClean="0"/>
              <a:t>‹nr.›</a:t>
            </a:fld>
            <a:endParaRPr lang="nl-BE"/>
          </a:p>
        </p:txBody>
      </p:sp>
    </p:spTree>
    <p:extLst>
      <p:ext uri="{BB962C8B-B14F-4D97-AF65-F5344CB8AC3E}">
        <p14:creationId xmlns:p14="http://schemas.microsoft.com/office/powerpoint/2010/main" val="214115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F366F02-1795-48E0-89DE-0EF06249BDD2}" type="slidenum">
              <a:rPr lang="nl-BE" smtClean="0"/>
              <a:t>66</a:t>
            </a:fld>
            <a:endParaRPr lang="nl-BE"/>
          </a:p>
        </p:txBody>
      </p:sp>
    </p:spTree>
    <p:extLst>
      <p:ext uri="{BB962C8B-B14F-4D97-AF65-F5344CB8AC3E}">
        <p14:creationId xmlns:p14="http://schemas.microsoft.com/office/powerpoint/2010/main" val="85828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E47BC-83F6-11C8-481A-1D6D66A112F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83A8769-220C-849E-723B-D8821B183F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0C71CD93-A303-29D4-822B-9243D0D7DD9B}"/>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5" name="Tijdelijke aanduiding voor voettekst 4">
            <a:extLst>
              <a:ext uri="{FF2B5EF4-FFF2-40B4-BE49-F238E27FC236}">
                <a16:creationId xmlns:a16="http://schemas.microsoft.com/office/drawing/2014/main" id="{0B60B9BA-49E0-C5E6-7369-2B081CFEE7C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89BBA4B-A134-61EC-7169-706955593954}"/>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29385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9762E-20B2-6080-6510-A00202C850D6}"/>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EC0F347-8F5A-B91C-2B61-D5672D37839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1C1A182-48F4-1260-6FA8-2F0AEC2D8C35}"/>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5" name="Tijdelijke aanduiding voor voettekst 4">
            <a:extLst>
              <a:ext uri="{FF2B5EF4-FFF2-40B4-BE49-F238E27FC236}">
                <a16:creationId xmlns:a16="http://schemas.microsoft.com/office/drawing/2014/main" id="{B091C60F-1DB6-C752-0AED-B6F7109ACD8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DB7675F-EA58-BBB2-34A3-CE4D6AC269F3}"/>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247642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151F7C5-EFEF-2D68-6180-57D00D0ED77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79630A2-7BBE-8B67-D988-048E03B0806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131944D-AADF-281D-2724-BD24CEF72003}"/>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5" name="Tijdelijke aanduiding voor voettekst 4">
            <a:extLst>
              <a:ext uri="{FF2B5EF4-FFF2-40B4-BE49-F238E27FC236}">
                <a16:creationId xmlns:a16="http://schemas.microsoft.com/office/drawing/2014/main" id="{B89F3C7F-8B18-2FE6-7CDE-496C16579C7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4BA89E2-3060-9FC5-86A0-8209814DCBE0}"/>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283900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9CFD7-00AB-51D9-F723-6A7401CEB49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0807CC0-AC01-CFDE-C4FD-DF10E0968F1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FB49771-309E-27D3-BFE8-5F5D51FE8755}"/>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5" name="Tijdelijke aanduiding voor voettekst 4">
            <a:extLst>
              <a:ext uri="{FF2B5EF4-FFF2-40B4-BE49-F238E27FC236}">
                <a16:creationId xmlns:a16="http://schemas.microsoft.com/office/drawing/2014/main" id="{7F9C328C-A8B3-3FEC-26F3-D5D3CF2BAE7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831B46D-A91F-EFA0-5396-B8392B2A5A60}"/>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96166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D54C9-A5A5-F54B-491C-6C50103F0CA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77E0697-57E5-DA27-D692-5B33030F1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7F132E1-AD89-48CB-888F-867347611C9C}"/>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5" name="Tijdelijke aanduiding voor voettekst 4">
            <a:extLst>
              <a:ext uri="{FF2B5EF4-FFF2-40B4-BE49-F238E27FC236}">
                <a16:creationId xmlns:a16="http://schemas.microsoft.com/office/drawing/2014/main" id="{564C3329-242E-E6CA-F07A-45BECAFA21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5ABAEE9-49DA-1A65-D8B4-DF03737BB20A}"/>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410471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05B8E-5FE4-C5A7-AAB4-9D7F21CD858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5DEFF8F-3280-3E02-B2C8-8F4AC8F83C0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EA76428-2645-1932-BE20-E0156481FEE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02F1D08-0950-3959-DAE1-32E44455DDE1}"/>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6" name="Tijdelijke aanduiding voor voettekst 5">
            <a:extLst>
              <a:ext uri="{FF2B5EF4-FFF2-40B4-BE49-F238E27FC236}">
                <a16:creationId xmlns:a16="http://schemas.microsoft.com/office/drawing/2014/main" id="{791AD5FF-9AB1-DBD5-FBF6-7AA134060EB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A4EDC94-71A8-0CEC-D77E-BC935AE72A8D}"/>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263795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74FC6-620A-5157-245F-46F34E5A3A5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8B7C2F-F9FD-AE7B-8EEE-7B65A42C8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2A4DC3-7771-8A53-90EF-84542995478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C8F689FF-4BF6-77B0-4F1C-FFBC26ED57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67CFC6C-A5CA-6220-E438-8B5C63B8DE8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9A3E8AC-EA97-D00B-4EEB-5C20744334F4}"/>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8" name="Tijdelijke aanduiding voor voettekst 7">
            <a:extLst>
              <a:ext uri="{FF2B5EF4-FFF2-40B4-BE49-F238E27FC236}">
                <a16:creationId xmlns:a16="http://schemas.microsoft.com/office/drawing/2014/main" id="{91681D2F-6E6F-6BEE-5779-CBE0880B5698}"/>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DBA0C6A8-A05C-7211-B9D1-45C57E318AB6}"/>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108820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E4265-2CA5-F5B4-D9F2-DA5EC04F08A7}"/>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581C641-B3C7-FD5A-576B-1845CBB83459}"/>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4" name="Tijdelijke aanduiding voor voettekst 3">
            <a:extLst>
              <a:ext uri="{FF2B5EF4-FFF2-40B4-BE49-F238E27FC236}">
                <a16:creationId xmlns:a16="http://schemas.microsoft.com/office/drawing/2014/main" id="{6E9219BB-33F0-F85E-E26E-A1FC66EF5A7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4476B4E-B978-F9A1-8A25-E1D09D2D9ABE}"/>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194382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F041A1-7115-B2CF-AC47-39B10CC3A289}"/>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3" name="Tijdelijke aanduiding voor voettekst 2">
            <a:extLst>
              <a:ext uri="{FF2B5EF4-FFF2-40B4-BE49-F238E27FC236}">
                <a16:creationId xmlns:a16="http://schemas.microsoft.com/office/drawing/2014/main" id="{9F134E90-0A01-DCEB-886C-B4EA02F0DFB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66B835EF-6C18-65E2-AFCA-385D05EBA1E4}"/>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374120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AB705-A8BD-80D6-69FE-B6A9DF8C76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43F3B8A-D2E6-FEB7-C39A-52B3C9D41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89F43256-9A08-8DD8-F9DD-F6DDED57E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5B8491-09C1-CF22-F469-437D0E2B1D87}"/>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6" name="Tijdelijke aanduiding voor voettekst 5">
            <a:extLst>
              <a:ext uri="{FF2B5EF4-FFF2-40B4-BE49-F238E27FC236}">
                <a16:creationId xmlns:a16="http://schemas.microsoft.com/office/drawing/2014/main" id="{B569BB6D-4EBE-B501-B6F4-B476ECA4720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CD21142-9A3A-E859-B13D-B502412B9E30}"/>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4766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1B2EF-875E-3824-BED7-62D46E72D4F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5E737C48-3F3D-2391-72DE-FA5E105DB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3B4BFD9-ECDE-DDE6-7468-92D62F4AD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E87CCBC-89E1-0410-A9EB-AD1A4BADA676}"/>
              </a:ext>
            </a:extLst>
          </p:cNvPr>
          <p:cNvSpPr>
            <a:spLocks noGrp="1"/>
          </p:cNvSpPr>
          <p:nvPr>
            <p:ph type="dt" sz="half" idx="10"/>
          </p:nvPr>
        </p:nvSpPr>
        <p:spPr/>
        <p:txBody>
          <a:bodyPr/>
          <a:lstStyle/>
          <a:p>
            <a:fld id="{585C2629-C087-4074-BC6F-F4B9D1725C3F}" type="datetimeFigureOut">
              <a:rPr lang="nl-BE" smtClean="0"/>
              <a:t>22/05/2023</a:t>
            </a:fld>
            <a:endParaRPr lang="nl-BE"/>
          </a:p>
        </p:txBody>
      </p:sp>
      <p:sp>
        <p:nvSpPr>
          <p:cNvPr id="6" name="Tijdelijke aanduiding voor voettekst 5">
            <a:extLst>
              <a:ext uri="{FF2B5EF4-FFF2-40B4-BE49-F238E27FC236}">
                <a16:creationId xmlns:a16="http://schemas.microsoft.com/office/drawing/2014/main" id="{13A8217F-77F5-A800-742C-41554C7692C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8D72E62-F9BF-D996-9340-14C856F69F34}"/>
              </a:ext>
            </a:extLst>
          </p:cNvPr>
          <p:cNvSpPr>
            <a:spLocks noGrp="1"/>
          </p:cNvSpPr>
          <p:nvPr>
            <p:ph type="sldNum" sz="quarter" idx="12"/>
          </p:nvPr>
        </p:nvSpPr>
        <p:spPr/>
        <p:txBody>
          <a:bodyPr/>
          <a:lstStyle/>
          <a:p>
            <a:fld id="{2A3B766C-52E3-402C-AE1A-6E9E08EA3D5C}" type="slidenum">
              <a:rPr lang="nl-BE" smtClean="0"/>
              <a:t>‹nr.›</a:t>
            </a:fld>
            <a:endParaRPr lang="nl-BE"/>
          </a:p>
        </p:txBody>
      </p:sp>
    </p:spTree>
    <p:extLst>
      <p:ext uri="{BB962C8B-B14F-4D97-AF65-F5344CB8AC3E}">
        <p14:creationId xmlns:p14="http://schemas.microsoft.com/office/powerpoint/2010/main" val="185536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17C50F-664F-3619-6EA8-F1873CB9A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8D5715F-37E2-9E92-3C40-6308616EC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C3E79B0-CDE7-0D9F-AA66-2F85667E8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2629-C087-4074-BC6F-F4B9D1725C3F}" type="datetimeFigureOut">
              <a:rPr lang="nl-BE" smtClean="0"/>
              <a:t>22/05/2023</a:t>
            </a:fld>
            <a:endParaRPr lang="nl-BE"/>
          </a:p>
        </p:txBody>
      </p:sp>
      <p:sp>
        <p:nvSpPr>
          <p:cNvPr id="5" name="Tijdelijke aanduiding voor voettekst 4">
            <a:extLst>
              <a:ext uri="{FF2B5EF4-FFF2-40B4-BE49-F238E27FC236}">
                <a16:creationId xmlns:a16="http://schemas.microsoft.com/office/drawing/2014/main" id="{D3C995E3-0356-81D3-C2AA-F35BDCA4D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703971F2-8D3B-1677-80A4-0FEF4DD8A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B766C-52E3-402C-AE1A-6E9E08EA3D5C}" type="slidenum">
              <a:rPr lang="nl-BE" smtClean="0"/>
              <a:t>‹nr.›</a:t>
            </a:fld>
            <a:endParaRPr lang="nl-BE"/>
          </a:p>
        </p:txBody>
      </p:sp>
    </p:spTree>
    <p:extLst>
      <p:ext uri="{BB962C8B-B14F-4D97-AF65-F5344CB8AC3E}">
        <p14:creationId xmlns:p14="http://schemas.microsoft.com/office/powerpoint/2010/main" val="235739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EFDDB-286B-1D00-C683-CA3F9D79FCB1}"/>
              </a:ext>
            </a:extLst>
          </p:cNvPr>
          <p:cNvSpPr>
            <a:spLocks noGrp="1"/>
          </p:cNvSpPr>
          <p:nvPr>
            <p:ph type="title"/>
          </p:nvPr>
        </p:nvSpPr>
        <p:spPr/>
        <p:txBody>
          <a:bodyPr/>
          <a:lstStyle/>
          <a:p>
            <a:r>
              <a:rPr lang="nl-BE" dirty="0"/>
              <a:t> </a:t>
            </a:r>
          </a:p>
        </p:txBody>
      </p:sp>
      <p:sp>
        <p:nvSpPr>
          <p:cNvPr id="3" name="Tijdelijke aanduiding voor inhoud 2">
            <a:extLst>
              <a:ext uri="{FF2B5EF4-FFF2-40B4-BE49-F238E27FC236}">
                <a16:creationId xmlns:a16="http://schemas.microsoft.com/office/drawing/2014/main" id="{52C6A9A0-69B6-A172-1A56-2CD4670B18DF}"/>
              </a:ext>
            </a:extLst>
          </p:cNvPr>
          <p:cNvSpPr>
            <a:spLocks noGrp="1"/>
          </p:cNvSpPr>
          <p:nvPr>
            <p:ph idx="1"/>
          </p:nvPr>
        </p:nvSpPr>
        <p:spPr/>
        <p:txBody>
          <a:bodyPr/>
          <a:lstStyle/>
          <a:p>
            <a:pPr marL="0" indent="0" algn="ctr">
              <a:buNone/>
            </a:pPr>
            <a:r>
              <a:rPr lang="nl-BE" sz="3600" b="1" dirty="0">
                <a:solidFill>
                  <a:schemeClr val="accent5"/>
                </a:solidFill>
                <a:latin typeface="+mj-lt"/>
              </a:rPr>
              <a:t>Energie 2022</a:t>
            </a:r>
          </a:p>
          <a:p>
            <a:pPr marL="0" indent="0" algn="ctr">
              <a:buNone/>
            </a:pPr>
            <a:r>
              <a:rPr lang="nl-BE" sz="3600" b="1" dirty="0">
                <a:solidFill>
                  <a:schemeClr val="accent5"/>
                </a:solidFill>
                <a:latin typeface="+mj-lt"/>
              </a:rPr>
              <a:t>Buitengewone en tijdelijke heffingen</a:t>
            </a:r>
          </a:p>
          <a:p>
            <a:pPr marL="0" indent="0" algn="ctr">
              <a:buNone/>
            </a:pPr>
            <a:endParaRPr lang="nl-BE" sz="3600" dirty="0">
              <a:solidFill>
                <a:schemeClr val="accent5"/>
              </a:solidFill>
            </a:endParaRPr>
          </a:p>
          <a:p>
            <a:pPr marL="0" indent="0" algn="ctr">
              <a:buNone/>
            </a:pPr>
            <a:r>
              <a:rPr lang="nl-BE" dirty="0">
                <a:solidFill>
                  <a:schemeClr val="accent5"/>
                </a:solidFill>
              </a:rPr>
              <a:t>Dirk </a:t>
            </a:r>
            <a:r>
              <a:rPr lang="nl-BE" dirty="0" err="1">
                <a:solidFill>
                  <a:schemeClr val="accent5"/>
                </a:solidFill>
              </a:rPr>
              <a:t>Deschrijver</a:t>
            </a:r>
            <a:endParaRPr lang="nl-BE" dirty="0">
              <a:solidFill>
                <a:schemeClr val="accent5"/>
              </a:solidFill>
            </a:endParaRPr>
          </a:p>
          <a:p>
            <a:pPr marL="0" indent="0" algn="ctr">
              <a:buNone/>
            </a:pPr>
            <a:r>
              <a:rPr lang="nl-BE" dirty="0">
                <a:solidFill>
                  <a:schemeClr val="accent5"/>
                </a:solidFill>
              </a:rPr>
              <a:t>IFA België - 23 mei 2023 </a:t>
            </a:r>
          </a:p>
        </p:txBody>
      </p:sp>
    </p:spTree>
    <p:extLst>
      <p:ext uri="{BB962C8B-B14F-4D97-AF65-F5344CB8AC3E}">
        <p14:creationId xmlns:p14="http://schemas.microsoft.com/office/powerpoint/2010/main" val="390192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6733C-4714-C2C7-7F32-B4BF1E5AD04D}"/>
              </a:ext>
            </a:extLst>
          </p:cNvPr>
          <p:cNvSpPr>
            <a:spLocks noGrp="1"/>
          </p:cNvSpPr>
          <p:nvPr>
            <p:ph type="title"/>
          </p:nvPr>
        </p:nvSpPr>
        <p:spPr/>
        <p:txBody>
          <a:bodyPr>
            <a:normAutofit/>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Eerste Wereldoorlog - </a:t>
            </a:r>
            <a:r>
              <a:rPr lang="nl-BE" sz="3600" b="1" dirty="0">
                <a:solidFill>
                  <a:schemeClr val="accent5"/>
                </a:solidFill>
              </a:rPr>
              <a:t>België (2)</a:t>
            </a:r>
          </a:p>
        </p:txBody>
      </p:sp>
      <p:sp>
        <p:nvSpPr>
          <p:cNvPr id="3" name="Tijdelijke aanduiding voor inhoud 2">
            <a:extLst>
              <a:ext uri="{FF2B5EF4-FFF2-40B4-BE49-F238E27FC236}">
                <a16:creationId xmlns:a16="http://schemas.microsoft.com/office/drawing/2014/main" id="{FE0B43F4-8301-7DCF-A15F-62152F6CD57D}"/>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Maar voor de toepassing van de wet van </a:t>
            </a:r>
            <a:r>
              <a:rPr lang="nl-NL" sz="2200" b="1" dirty="0">
                <a:latin typeface="+mj-lt"/>
              </a:rPr>
              <a:t>3 maart 1919 </a:t>
            </a:r>
            <a:r>
              <a:rPr lang="nl-NL" sz="2200" dirty="0">
                <a:latin typeface="+mj-lt"/>
              </a:rPr>
              <a:t>kon ook een bedrag gelijk aan </a:t>
            </a:r>
            <a:r>
              <a:rPr lang="nl-NL" sz="2200" b="1" dirty="0">
                <a:latin typeface="+mj-lt"/>
              </a:rPr>
              <a:t>6%</a:t>
            </a:r>
            <a:r>
              <a:rPr lang="nl-NL" sz="2200" dirty="0">
                <a:latin typeface="+mj-lt"/>
              </a:rPr>
              <a:t> per jaar van het geïnvesteerde kapitaal worden afgetrokken van de te vergelijken winst (“</a:t>
            </a:r>
            <a:r>
              <a:rPr lang="nl-NL" sz="2200" i="1" dirty="0" err="1">
                <a:latin typeface="+mj-lt"/>
              </a:rPr>
              <a:t>Invested</a:t>
            </a:r>
            <a:r>
              <a:rPr lang="nl-NL" sz="2200" i="1" dirty="0">
                <a:latin typeface="+mj-lt"/>
              </a:rPr>
              <a:t> </a:t>
            </a:r>
            <a:r>
              <a:rPr lang="nl-NL" sz="2200" i="1" dirty="0" err="1">
                <a:latin typeface="+mj-lt"/>
              </a:rPr>
              <a:t>Capital</a:t>
            </a:r>
            <a:r>
              <a:rPr lang="nl-NL" sz="2200" i="1" dirty="0">
                <a:latin typeface="+mj-lt"/>
              </a:rPr>
              <a:t> Method</a:t>
            </a:r>
            <a:r>
              <a:rPr lang="nl-NL" sz="2200" dirty="0">
                <a:latin typeface="+mj-lt"/>
              </a:rPr>
              <a:t>”). Het ging om “</a:t>
            </a:r>
            <a:r>
              <a:rPr lang="nl-NL" sz="2200" i="1" dirty="0" err="1">
                <a:latin typeface="+mj-lt"/>
              </a:rPr>
              <a:t>l’avoir</a:t>
            </a:r>
            <a:r>
              <a:rPr lang="nl-NL" sz="2200" i="1" dirty="0">
                <a:latin typeface="+mj-lt"/>
              </a:rPr>
              <a:t> </a:t>
            </a:r>
            <a:r>
              <a:rPr lang="nl-NL" sz="2200" i="1" dirty="0" err="1">
                <a:latin typeface="+mj-lt"/>
              </a:rPr>
              <a:t>réellement</a:t>
            </a:r>
            <a:r>
              <a:rPr lang="nl-NL" sz="2200" i="1" dirty="0">
                <a:latin typeface="+mj-lt"/>
              </a:rPr>
              <a:t> </a:t>
            </a:r>
            <a:r>
              <a:rPr lang="nl-NL" sz="2200" i="1" dirty="0" err="1">
                <a:latin typeface="+mj-lt"/>
              </a:rPr>
              <a:t>engagé</a:t>
            </a:r>
            <a:r>
              <a:rPr lang="nl-NL" sz="2200" i="1" dirty="0">
                <a:latin typeface="+mj-lt"/>
              </a:rPr>
              <a:t> dans </a:t>
            </a:r>
            <a:r>
              <a:rPr lang="nl-NL" sz="2200" i="1" dirty="0" err="1">
                <a:latin typeface="+mj-lt"/>
              </a:rPr>
              <a:t>l’entreprise</a:t>
            </a:r>
            <a:r>
              <a:rPr lang="nl-NL" sz="2200" dirty="0">
                <a:latin typeface="+mj-lt"/>
              </a:rPr>
              <a:t>” en niet het vennootschapsrechtelijk kapitaal (</a:t>
            </a:r>
            <a:r>
              <a:rPr lang="nl-NL" sz="2200" i="1" dirty="0">
                <a:latin typeface="+mj-lt"/>
              </a:rPr>
              <a:t>cf.</a:t>
            </a:r>
            <a:r>
              <a:rPr lang="nl-NL" sz="2200" dirty="0">
                <a:latin typeface="+mj-lt"/>
              </a:rPr>
              <a:t> </a:t>
            </a:r>
            <a:r>
              <a:rPr lang="nl-NL" sz="2200" dirty="0" err="1">
                <a:latin typeface="+mj-lt"/>
              </a:rPr>
              <a:t>Cass</a:t>
            </a:r>
            <a:r>
              <a:rPr lang="nl-NL" sz="2200" dirty="0">
                <a:latin typeface="+mj-lt"/>
              </a:rPr>
              <a:t>. 16 april 1926, </a:t>
            </a:r>
            <a:r>
              <a:rPr lang="nl-NL" sz="2200" i="1" dirty="0">
                <a:latin typeface="+mj-lt"/>
              </a:rPr>
              <a:t>JPDF</a:t>
            </a:r>
            <a:r>
              <a:rPr lang="nl-NL" sz="2200" dirty="0">
                <a:latin typeface="+mj-lt"/>
              </a:rPr>
              <a:t> 1928, 44; zie ook: Brussel 21 december 1929, </a:t>
            </a:r>
            <a:r>
              <a:rPr lang="nl-NL" sz="2200" i="1" dirty="0">
                <a:latin typeface="+mj-lt"/>
              </a:rPr>
              <a:t>JPDF</a:t>
            </a:r>
            <a:r>
              <a:rPr lang="nl-NL" sz="2200" dirty="0">
                <a:latin typeface="+mj-lt"/>
              </a:rPr>
              <a:t> 1930, 41, noot C.M.). In deze wet werd ook al voorzien dat de </a:t>
            </a:r>
            <a:r>
              <a:rPr lang="nl-NL" sz="2200" b="1" dirty="0">
                <a:latin typeface="+mj-lt"/>
              </a:rPr>
              <a:t>rechtsvorm van een belastingplichtige kon wijzigen, maar dat het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geïnvesteerde </a:t>
            </a:r>
            <a:r>
              <a:rPr lang="nl-NL" sz="2200" b="1" dirty="0">
                <a:latin typeface="+mj-lt"/>
              </a:rPr>
              <a:t>kapitaal hetzelfde diende te zijn gebleven</a:t>
            </a:r>
            <a:r>
              <a:rPr lang="nl-NL" sz="2200" dirty="0">
                <a:latin typeface="+mj-lt"/>
              </a:rPr>
              <a:t>. Hieraan voldeed niet een fusie van vennootschappen welke leidde tot het ontstaan van de “</a:t>
            </a:r>
            <a:r>
              <a:rPr lang="nl-NL" sz="2200" i="1" dirty="0">
                <a:latin typeface="+mj-lt"/>
              </a:rPr>
              <a:t>Société </a:t>
            </a:r>
            <a:r>
              <a:rPr lang="nl-NL" sz="2200" i="1" dirty="0" err="1">
                <a:latin typeface="+mj-lt"/>
              </a:rPr>
              <a:t>belge</a:t>
            </a:r>
            <a:r>
              <a:rPr lang="nl-NL" sz="2200" i="1" dirty="0">
                <a:latin typeface="+mj-lt"/>
              </a:rPr>
              <a:t> de </a:t>
            </a:r>
            <a:r>
              <a:rPr lang="nl-NL" sz="2200" i="1" dirty="0" err="1">
                <a:latin typeface="+mj-lt"/>
              </a:rPr>
              <a:t>produits</a:t>
            </a:r>
            <a:r>
              <a:rPr lang="nl-NL" sz="2200" i="1" dirty="0">
                <a:latin typeface="+mj-lt"/>
              </a:rPr>
              <a:t> </a:t>
            </a:r>
            <a:r>
              <a:rPr lang="nl-NL" sz="2200" i="1" dirty="0" err="1">
                <a:latin typeface="+mj-lt"/>
              </a:rPr>
              <a:t>chimiques</a:t>
            </a:r>
            <a:r>
              <a:rPr lang="nl-NL" sz="2200" dirty="0">
                <a:latin typeface="+mj-lt"/>
              </a:rPr>
              <a:t>”, </a:t>
            </a:r>
            <a:r>
              <a:rPr lang="nl-NL" sz="2200" b="1" dirty="0">
                <a:latin typeface="+mj-lt"/>
              </a:rPr>
              <a:t>daar het maatschappelijk kapitaal van de nieuwe vennootschap hoger bleek te zijn dan dat van de vroegere vennootschappen</a:t>
            </a:r>
            <a:r>
              <a:rPr lang="nl-NL" sz="2200" dirty="0">
                <a:latin typeface="+mj-lt"/>
              </a:rPr>
              <a:t>. Die hogere aftrek werd niet toegestaan. </a:t>
            </a:r>
            <a:r>
              <a:rPr lang="nl-NL" sz="2200" b="1" dirty="0">
                <a:latin typeface="+mj-lt"/>
              </a:rPr>
              <a:t>In 2022 werd door de wetgever over de gevolgen van herstructureringen van belastingplichtigen eigenlijk niet nagedacht... </a:t>
            </a:r>
            <a:endParaRPr lang="nl-BE" sz="2200" b="1" dirty="0">
              <a:latin typeface="+mj-lt"/>
            </a:endParaRPr>
          </a:p>
        </p:txBody>
      </p:sp>
    </p:spTree>
    <p:extLst>
      <p:ext uri="{BB962C8B-B14F-4D97-AF65-F5344CB8AC3E}">
        <p14:creationId xmlns:p14="http://schemas.microsoft.com/office/powerpoint/2010/main" val="10093190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F9272-6BF5-D26D-92C1-853DC5419785}"/>
              </a:ext>
            </a:extLst>
          </p:cNvPr>
          <p:cNvSpPr>
            <a:spLocks noGrp="1"/>
          </p:cNvSpPr>
          <p:nvPr>
            <p:ph type="title"/>
          </p:nvPr>
        </p:nvSpPr>
        <p:spPr/>
        <p:txBody>
          <a:bodyPr/>
          <a:lstStyle/>
          <a:p>
            <a:pPr algn="ct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j-ea"/>
                <a:cs typeface="+mj-cs"/>
              </a:rPr>
              <a:t>België</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 (2)</a:t>
            </a:r>
            <a:endParaRPr lang="nl-BE" dirty="0"/>
          </a:p>
        </p:txBody>
      </p:sp>
      <p:sp>
        <p:nvSpPr>
          <p:cNvPr id="3" name="Tijdelijke aanduiding voor inhoud 2">
            <a:extLst>
              <a:ext uri="{FF2B5EF4-FFF2-40B4-BE49-F238E27FC236}">
                <a16:creationId xmlns:a16="http://schemas.microsoft.com/office/drawing/2014/main" id="{95B6053B-0922-A913-684A-B30DEDB5D9F5}"/>
              </a:ext>
            </a:extLst>
          </p:cNvPr>
          <p:cNvSpPr>
            <a:spLocks noGrp="1"/>
          </p:cNvSpPr>
          <p:nvPr>
            <p:ph idx="1"/>
          </p:nvPr>
        </p:nvSpPr>
        <p:spPr/>
        <p:txBody>
          <a:bodyPr/>
          <a:lstStyle/>
          <a:p>
            <a:pPr marL="0" indent="0" algn="just">
              <a:lnSpc>
                <a:spcPct val="100000"/>
              </a:lnSpc>
              <a:spcBef>
                <a:spcPts val="0"/>
              </a:spcBef>
              <a:buNone/>
            </a:pPr>
            <a:r>
              <a:rPr lang="nl-BE" sz="2200" dirty="0">
                <a:latin typeface="+mj-lt"/>
              </a:rPr>
              <a:t>De vraag rijst dus ook naar de </a:t>
            </a:r>
            <a:r>
              <a:rPr lang="nl-BE" sz="2200" b="1" dirty="0">
                <a:latin typeface="+mj-lt"/>
              </a:rPr>
              <a:t>beperking</a:t>
            </a:r>
            <a:r>
              <a:rPr lang="nl-BE" sz="2200" dirty="0">
                <a:latin typeface="+mj-lt"/>
              </a:rPr>
              <a:t> van het belastingbedrag </a:t>
            </a:r>
            <a:r>
              <a:rPr lang="nl-BE" sz="2200" i="1" dirty="0" err="1">
                <a:latin typeface="+mj-lt"/>
              </a:rPr>
              <a:t>Fluxys</a:t>
            </a:r>
            <a:r>
              <a:rPr lang="nl-BE" sz="2200" dirty="0">
                <a:latin typeface="+mj-lt"/>
              </a:rPr>
              <a:t> maakt in 2022 746 miljoen EUR winst. De historische overwinstheffingen in de zin van inkomstenbelastingen kenden niet zulke beperking.  </a:t>
            </a:r>
          </a:p>
          <a:p>
            <a:pPr marL="0" indent="0" algn="just">
              <a:lnSpc>
                <a:spcPct val="100000"/>
              </a:lnSpc>
              <a:spcBef>
                <a:spcPts val="0"/>
              </a:spcBef>
              <a:buNone/>
            </a:pPr>
            <a:endParaRPr lang="nl-BE" sz="2200" dirty="0">
              <a:latin typeface="+mj-lt"/>
            </a:endParaRPr>
          </a:p>
          <a:p>
            <a:pPr marL="0" indent="0" algn="just">
              <a:lnSpc>
                <a:spcPct val="100000"/>
              </a:lnSpc>
              <a:spcBef>
                <a:spcPts val="0"/>
              </a:spcBef>
              <a:buNone/>
            </a:pPr>
            <a:r>
              <a:rPr lang="nl-BE" sz="2200" dirty="0">
                <a:latin typeface="+mj-lt"/>
              </a:rPr>
              <a:t>Is hier wat betreft het vaste bedrag ook een invloed van de repartitiebijdrage aanwezig, dan wel beperkt tot één belastingplichtige?</a:t>
            </a:r>
          </a:p>
          <a:p>
            <a:pPr marL="0" indent="0" algn="just">
              <a:lnSpc>
                <a:spcPct val="100000"/>
              </a:lnSpc>
              <a:spcBef>
                <a:spcPts val="0"/>
              </a:spcBef>
              <a:buNone/>
            </a:pPr>
            <a:endParaRPr lang="nl-BE" sz="1800" dirty="0">
              <a:latin typeface="+mj-lt"/>
            </a:endParaRPr>
          </a:p>
          <a:p>
            <a:pPr marL="0" indent="0" algn="just">
              <a:lnSpc>
                <a:spcPct val="100000"/>
              </a:lnSpc>
              <a:spcBef>
                <a:spcPts val="0"/>
              </a:spcBef>
              <a:buNone/>
            </a:pPr>
            <a:r>
              <a:rPr lang="nl-BE" sz="1800" dirty="0">
                <a:latin typeface="+mj-lt"/>
              </a:rPr>
              <a:t>(“Recordwinst </a:t>
            </a:r>
            <a:r>
              <a:rPr lang="nl-BE" sz="1800" dirty="0" err="1">
                <a:latin typeface="+mj-lt"/>
              </a:rPr>
              <a:t>Fluxys</a:t>
            </a:r>
            <a:r>
              <a:rPr lang="nl-BE" sz="1800" dirty="0">
                <a:latin typeface="+mj-lt"/>
              </a:rPr>
              <a:t> goed nieuws voor uw factuur”, </a:t>
            </a:r>
            <a:r>
              <a:rPr lang="nl-BE" sz="1800" i="1" dirty="0">
                <a:latin typeface="+mj-lt"/>
              </a:rPr>
              <a:t>De Morgen </a:t>
            </a:r>
            <a:r>
              <a:rPr lang="nl-BE" sz="1800" dirty="0">
                <a:latin typeface="+mj-lt"/>
              </a:rPr>
              <a:t>5 mei 2023).</a:t>
            </a:r>
          </a:p>
          <a:p>
            <a:endParaRPr lang="nl-BE" dirty="0"/>
          </a:p>
        </p:txBody>
      </p:sp>
    </p:spTree>
    <p:extLst>
      <p:ext uri="{BB962C8B-B14F-4D97-AF65-F5344CB8AC3E}">
        <p14:creationId xmlns:p14="http://schemas.microsoft.com/office/powerpoint/2010/main" val="13939843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A9806-846A-EFCE-6A5C-75DEBB69D42D}"/>
              </a:ext>
            </a:extLst>
          </p:cNvPr>
          <p:cNvSpPr>
            <a:spLocks noGrp="1"/>
          </p:cNvSpPr>
          <p:nvPr>
            <p:ph type="title"/>
          </p:nvPr>
        </p:nvSpPr>
        <p:spPr/>
        <p:txBody>
          <a:bodyPr/>
          <a:lstStyle/>
          <a:p>
            <a:pPr algn="ct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j-ea"/>
                <a:cs typeface="+mj-cs"/>
              </a:rPr>
              <a:t>België</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 (3)</a:t>
            </a:r>
            <a:endParaRPr lang="nl-BE" dirty="0"/>
          </a:p>
        </p:txBody>
      </p:sp>
      <p:sp>
        <p:nvSpPr>
          <p:cNvPr id="3" name="Tijdelijke aanduiding voor inhoud 2">
            <a:extLst>
              <a:ext uri="{FF2B5EF4-FFF2-40B4-BE49-F238E27FC236}">
                <a16:creationId xmlns:a16="http://schemas.microsoft.com/office/drawing/2014/main" id="{6E8BFDCB-519C-356F-7DB2-E6FAAFC84062}"/>
              </a:ext>
            </a:extLst>
          </p:cNvPr>
          <p:cNvSpPr>
            <a:spLocks noGrp="1"/>
          </p:cNvSpPr>
          <p:nvPr>
            <p:ph idx="1"/>
          </p:nvPr>
        </p:nvSpPr>
        <p:spPr/>
        <p:txBody>
          <a:bodyPr>
            <a:noAutofit/>
          </a:bodyPr>
          <a:lstStyle/>
          <a:p>
            <a:pPr marL="0" indent="0" algn="just">
              <a:lnSpc>
                <a:spcPct val="100000"/>
              </a:lnSpc>
              <a:spcBef>
                <a:spcPts val="0"/>
              </a:spcBef>
              <a:buNone/>
            </a:pPr>
            <a:r>
              <a:rPr kumimoji="0" lang="nl-NL" sz="2200" b="0" i="0" u="none" strike="noStrike" kern="1200" cap="none" spc="0" normalizeH="0" baseline="0" noProof="0" dirty="0">
                <a:ln>
                  <a:noFill/>
                </a:ln>
                <a:solidFill>
                  <a:prstClr val="black"/>
                </a:solidFill>
                <a:effectLst/>
                <a:uLnTx/>
                <a:uFillTx/>
                <a:latin typeface="+mj-lt"/>
                <a:ea typeface="+mn-ea"/>
                <a:cs typeface="+mn-cs"/>
              </a:rPr>
              <a:t>Merkwaardig genoeg wordt hier wel enige aandacht besteed aan de invordering van het vaste bedrag, voor zover nodig...</a:t>
            </a:r>
          </a:p>
          <a:p>
            <a:pPr marL="0" indent="0" algn="just">
              <a:lnSpc>
                <a:spcPct val="100000"/>
              </a:lnSpc>
              <a:spcBef>
                <a:spcPts val="0"/>
              </a:spcBef>
              <a:buNone/>
            </a:pPr>
            <a:endParaRPr lang="nl-NL" sz="2200" dirty="0">
              <a:solidFill>
                <a:prstClr val="black"/>
              </a:solidFill>
              <a:latin typeface="+mj-lt"/>
            </a:endParaRPr>
          </a:p>
          <a:p>
            <a:pPr marL="0" indent="0" algn="just">
              <a:lnSpc>
                <a:spcPct val="100000"/>
              </a:lnSpc>
              <a:spcBef>
                <a:spcPts val="0"/>
              </a:spcBef>
              <a:buNone/>
            </a:pPr>
            <a:r>
              <a:rPr kumimoji="0" lang="nl-NL" sz="2200" b="0" i="0" u="none" strike="noStrike" kern="1200" cap="none" spc="0" normalizeH="0" baseline="0" noProof="0" dirty="0">
                <a:ln>
                  <a:noFill/>
                </a:ln>
                <a:solidFill>
                  <a:prstClr val="black"/>
                </a:solidFill>
                <a:effectLst/>
                <a:uLnTx/>
                <a:uFillTx/>
                <a:latin typeface="+mj-lt"/>
                <a:ea typeface="+mn-ea"/>
                <a:cs typeface="+mn-cs"/>
              </a:rPr>
              <a:t>Indien de bijdrage bedoeld in paragraaf 1 niet binnen de in paragraaf 3 gestelde termijn is betaald, zijn over de verschuldigde bedragen voor de hele duur van de vertraging van rechtswege </a:t>
            </a:r>
            <a:r>
              <a:rPr kumimoji="0" lang="nl-NL" sz="2200" b="1" i="0" u="none" strike="noStrike" kern="1200" cap="none" spc="0" normalizeH="0" baseline="0" noProof="0" dirty="0">
                <a:ln>
                  <a:noFill/>
                </a:ln>
                <a:solidFill>
                  <a:prstClr val="black"/>
                </a:solidFill>
                <a:effectLst/>
                <a:uLnTx/>
                <a:uFillTx/>
                <a:latin typeface="+mj-lt"/>
                <a:ea typeface="+mn-ea"/>
                <a:cs typeface="+mn-cs"/>
              </a:rPr>
              <a:t>nalatigheidsinteresten</a:t>
            </a:r>
            <a:r>
              <a:rPr kumimoji="0" lang="nl-NL" sz="2200" b="0" i="0" u="none" strike="noStrike" kern="1200" cap="none" spc="0" normalizeH="0" baseline="0" noProof="0" dirty="0">
                <a:ln>
                  <a:noFill/>
                </a:ln>
                <a:solidFill>
                  <a:prstClr val="black"/>
                </a:solidFill>
                <a:effectLst/>
                <a:uLnTx/>
                <a:uFillTx/>
                <a:latin typeface="+mj-lt"/>
                <a:ea typeface="+mn-ea"/>
                <a:cs typeface="+mn-cs"/>
              </a:rPr>
              <a:t> verschuldigd gelijk aan de wettelijke rentevoet en worden de verschuldigde bedragen </a:t>
            </a:r>
            <a:r>
              <a:rPr kumimoji="0" lang="nl-NL" sz="2200" b="1" i="0" u="none" strike="noStrike" kern="1200" cap="none" spc="0" normalizeH="0" baseline="0" noProof="0" dirty="0">
                <a:ln>
                  <a:noFill/>
                </a:ln>
                <a:solidFill>
                  <a:prstClr val="black"/>
                </a:solidFill>
                <a:effectLst/>
                <a:uLnTx/>
                <a:uFillTx/>
                <a:latin typeface="+mj-lt"/>
                <a:ea typeface="+mn-ea"/>
                <a:cs typeface="+mn-cs"/>
              </a:rPr>
              <a:t>ingevorderd door de administratie van de Federale Overheidsdienst Financiën </a:t>
            </a:r>
            <a:r>
              <a:rPr kumimoji="0" lang="nl-NL" sz="2200" b="0" i="0" u="none" strike="noStrike" kern="1200" cap="none" spc="0" normalizeH="0" baseline="0" noProof="0" dirty="0">
                <a:ln>
                  <a:noFill/>
                </a:ln>
                <a:solidFill>
                  <a:prstClr val="black"/>
                </a:solidFill>
                <a:effectLst/>
                <a:uLnTx/>
                <a:uFillTx/>
                <a:latin typeface="+mj-lt"/>
                <a:ea typeface="+mn-ea"/>
                <a:cs typeface="+mn-cs"/>
              </a:rPr>
              <a:t>belast met de inning en de invordering van fiscale en niet-fiscale schuldvorderingen overeenkomstig artikel 3 van de </a:t>
            </a:r>
            <a:r>
              <a:rPr kumimoji="0" lang="nl-NL" sz="2200" b="1" i="0" u="none" strike="noStrike" kern="1200" cap="none" spc="0" normalizeH="0" baseline="0" noProof="0" dirty="0">
                <a:ln>
                  <a:noFill/>
                </a:ln>
                <a:solidFill>
                  <a:prstClr val="black"/>
                </a:solidFill>
                <a:effectLst/>
                <a:uLnTx/>
                <a:uFillTx/>
                <a:latin typeface="+mj-lt"/>
                <a:ea typeface="+mn-ea"/>
                <a:cs typeface="+mn-cs"/>
              </a:rPr>
              <a:t>domaniale wet van 22 december 1949</a:t>
            </a:r>
            <a:r>
              <a:rPr kumimoji="0" lang="nl-NL" sz="2200" b="0" i="0" u="none" strike="noStrike" kern="1200" cap="none" spc="0" normalizeH="0" baseline="0" noProof="0" dirty="0">
                <a:ln>
                  <a:noFill/>
                </a:ln>
                <a:solidFill>
                  <a:prstClr val="black"/>
                </a:solidFill>
                <a:effectLst/>
                <a:uLnTx/>
                <a:uFillTx/>
                <a:latin typeface="+mj-lt"/>
                <a:ea typeface="+mn-ea"/>
                <a:cs typeface="+mn-cs"/>
              </a:rPr>
              <a:t>. </a:t>
            </a:r>
            <a:endParaRPr lang="nl-BE" sz="2200" dirty="0">
              <a:latin typeface="+mj-lt"/>
            </a:endParaRPr>
          </a:p>
        </p:txBody>
      </p:sp>
    </p:spTree>
    <p:extLst>
      <p:ext uri="{BB962C8B-B14F-4D97-AF65-F5344CB8AC3E}">
        <p14:creationId xmlns:p14="http://schemas.microsoft.com/office/powerpoint/2010/main" val="11811846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01FDF-D5BE-35A8-F221-0DF775B8F482}"/>
              </a:ext>
            </a:extLst>
          </p:cNvPr>
          <p:cNvSpPr>
            <a:spLocks noGrp="1"/>
          </p:cNvSpPr>
          <p:nvPr>
            <p:ph type="title"/>
          </p:nvPr>
        </p:nvSpPr>
        <p:spPr/>
        <p:txBody>
          <a:bodyPr/>
          <a:lstStyle/>
          <a:p>
            <a:pPr algn="ct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j-ea"/>
                <a:cs typeface="+mj-cs"/>
              </a:rPr>
              <a:t>België</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 (4)</a:t>
            </a:r>
            <a:endParaRPr lang="nl-BE" dirty="0"/>
          </a:p>
        </p:txBody>
      </p:sp>
      <p:sp>
        <p:nvSpPr>
          <p:cNvPr id="3" name="Tijdelijke aanduiding voor inhoud 2">
            <a:extLst>
              <a:ext uri="{FF2B5EF4-FFF2-40B4-BE49-F238E27FC236}">
                <a16:creationId xmlns:a16="http://schemas.microsoft.com/office/drawing/2014/main" id="{1F75F7DB-330F-F680-2FF9-D3B9A90A97A4}"/>
              </a:ext>
            </a:extLst>
          </p:cNvPr>
          <p:cNvSpPr>
            <a:spLocks noGrp="1"/>
          </p:cNvSpPr>
          <p:nvPr>
            <p:ph idx="1"/>
          </p:nvPr>
        </p:nvSpPr>
        <p:spPr/>
        <p:txBody>
          <a:bodyPr>
            <a:normAutofit/>
          </a:bodyPr>
          <a:lstStyle/>
          <a:p>
            <a:pPr marL="0" indent="0" algn="just">
              <a:lnSpc>
                <a:spcPct val="100000"/>
              </a:lnSpc>
              <a:spcBef>
                <a:spcPts val="0"/>
              </a:spcBef>
              <a:buNone/>
            </a:pPr>
            <a:r>
              <a:rPr kumimoji="0" lang="nl-NL" sz="2200" b="0" i="0" u="none" strike="noStrike" kern="1200" cap="none" spc="0" normalizeH="0" baseline="0" noProof="0" dirty="0">
                <a:ln>
                  <a:noFill/>
                </a:ln>
                <a:solidFill>
                  <a:prstClr val="black"/>
                </a:solidFill>
                <a:effectLst/>
                <a:uLnTx/>
                <a:uFillTx/>
                <a:latin typeface="+mj-lt"/>
                <a:ea typeface="+mn-ea"/>
                <a:cs typeface="+mn-cs"/>
              </a:rPr>
              <a:t>Er worden nog twee bepalingen aan de wet van 12 april 1965 toegevoegd:</a:t>
            </a:r>
          </a:p>
          <a:p>
            <a:pPr marL="0" indent="0" algn="just">
              <a:lnSpc>
                <a:spcPct val="100000"/>
              </a:lnSpc>
              <a:spcBef>
                <a:spcPts val="0"/>
              </a:spcBef>
              <a:buNone/>
            </a:pPr>
            <a:endParaRPr lang="nl-NL" sz="2200" dirty="0">
              <a:solidFill>
                <a:prstClr val="black"/>
              </a:solidFill>
              <a:latin typeface="+mj-lt"/>
            </a:endParaRPr>
          </a:p>
          <a:p>
            <a:pPr marL="0" indent="0" algn="just">
              <a:lnSpc>
                <a:spcPct val="100000"/>
              </a:lnSpc>
              <a:spcBef>
                <a:spcPts val="0"/>
              </a:spcBef>
              <a:buNone/>
            </a:pPr>
            <a:r>
              <a:rPr lang="nl-NL" sz="2200" dirty="0">
                <a:solidFill>
                  <a:prstClr val="black"/>
                </a:solidFill>
                <a:latin typeface="+mj-lt"/>
              </a:rPr>
              <a:t>Ar</a:t>
            </a:r>
            <a:r>
              <a:rPr kumimoji="0" lang="nl-NL" sz="2200" b="0" i="0" u="none" strike="noStrike" kern="1200" cap="none" spc="0" normalizeH="0" baseline="0" noProof="0" dirty="0">
                <a:ln>
                  <a:noFill/>
                </a:ln>
                <a:solidFill>
                  <a:prstClr val="black"/>
                </a:solidFill>
                <a:effectLst/>
                <a:uLnTx/>
                <a:uFillTx/>
                <a:latin typeface="+mj-lt"/>
                <a:ea typeface="+mn-ea"/>
                <a:cs typeface="+mn-cs"/>
              </a:rPr>
              <a:t>t. 15/27: </a:t>
            </a:r>
            <a:r>
              <a:rPr kumimoji="0" lang="nl-NL" sz="2200" b="0" i="1" u="none" strike="noStrike" kern="1200" cap="none" spc="0" normalizeH="0" baseline="0" noProof="0" dirty="0">
                <a:ln>
                  <a:noFill/>
                </a:ln>
                <a:solidFill>
                  <a:prstClr val="black"/>
                </a:solidFill>
                <a:effectLst/>
                <a:uLnTx/>
                <a:uFillTx/>
                <a:latin typeface="+mj-lt"/>
                <a:ea typeface="+mn-ea"/>
                <a:cs typeface="+mn-cs"/>
              </a:rPr>
              <a:t>“§ 2. De bijdrage bedoeld in artikel 15/26, § 1, is een fiscaal aftrekbare beroepskost in de zin van artikel 49 van het Wetboek van de inkomstenbelastingen 1992</a:t>
            </a:r>
            <a:r>
              <a:rPr kumimoji="0" lang="nl-NL" sz="2200" b="0" i="0" u="none" strike="noStrike" kern="1200" cap="none" spc="0" normalizeH="0" baseline="0" noProof="0" dirty="0">
                <a:ln>
                  <a:noFill/>
                </a:ln>
                <a:solidFill>
                  <a:prstClr val="black"/>
                </a:solidFill>
                <a:effectLst/>
                <a:uLnTx/>
                <a:uFillTx/>
                <a:latin typeface="+mj-lt"/>
                <a:ea typeface="+mn-ea"/>
                <a:cs typeface="+mn-cs"/>
              </a:rPr>
              <a:t>.” Nut? </a:t>
            </a:r>
          </a:p>
          <a:p>
            <a:pPr marL="0" indent="0" algn="just">
              <a:lnSpc>
                <a:spcPct val="100000"/>
              </a:lnSpc>
              <a:spcBef>
                <a:spcPts val="0"/>
              </a:spcBef>
              <a:buNone/>
            </a:pPr>
            <a:endParaRPr kumimoji="0" lang="nl-NL" sz="2200" b="0" i="0" u="none" strike="noStrike" kern="1200" cap="none" spc="0" normalizeH="0" baseline="0" noProof="0" dirty="0">
              <a:ln>
                <a:noFill/>
              </a:ln>
              <a:solidFill>
                <a:prstClr val="black"/>
              </a:solidFill>
              <a:effectLst/>
              <a:uLnTx/>
              <a:uFillTx/>
              <a:latin typeface="+mj-lt"/>
              <a:ea typeface="+mn-ea"/>
              <a:cs typeface="+mn-cs"/>
            </a:endParaRPr>
          </a:p>
          <a:p>
            <a:pPr marL="0" indent="0" algn="just">
              <a:lnSpc>
                <a:spcPct val="100000"/>
              </a:lnSpc>
              <a:spcBef>
                <a:spcPts val="0"/>
              </a:spcBef>
              <a:buNone/>
            </a:pPr>
            <a:r>
              <a:rPr kumimoji="0" lang="nl-NL" sz="2200" b="0" i="0" u="none" strike="noStrike" kern="1200" cap="none" spc="0" normalizeH="0" baseline="0" noProof="0" dirty="0">
                <a:ln>
                  <a:noFill/>
                </a:ln>
                <a:solidFill>
                  <a:prstClr val="black"/>
                </a:solidFill>
                <a:effectLst/>
                <a:uLnTx/>
                <a:uFillTx/>
                <a:latin typeface="+mj-lt"/>
                <a:ea typeface="+mn-ea"/>
                <a:cs typeface="+mn-cs"/>
              </a:rPr>
              <a:t>Art. 15/28: “</a:t>
            </a:r>
            <a:r>
              <a:rPr kumimoji="0" lang="nl-NL" sz="2200" b="0" i="1" u="none" strike="noStrike" kern="1200" cap="none" spc="0" normalizeH="0" baseline="0" noProof="0" dirty="0">
                <a:ln>
                  <a:noFill/>
                </a:ln>
                <a:solidFill>
                  <a:prstClr val="black"/>
                </a:solidFill>
                <a:effectLst/>
                <a:uLnTx/>
                <a:uFillTx/>
                <a:latin typeface="+mj-lt"/>
                <a:ea typeface="+mn-ea"/>
                <a:cs typeface="+mn-cs"/>
              </a:rPr>
              <a:t>Onverminderd artikel 15/26, § 4 kan de Federale Overheidsdienst Financiën, bij ontstentenis van betaling of laattijdige betaling van het bedrag bedoeld in artikel 15/26, § 1 de beheerder van het aardgasvervoersnet, na hem te hebben gehoord of naar behoren te hebben opgeroepen, een verhoging van de bijdrage opleggen van maximum 10% van het bedrag bedoeld in artikel 15/26.</a:t>
            </a:r>
            <a:r>
              <a:rPr kumimoji="0" lang="nl-NL" sz="2200" b="0" i="0" u="none" strike="noStrike" kern="1200" cap="none" spc="0" normalizeH="0" baseline="0" noProof="0" dirty="0">
                <a:ln>
                  <a:noFill/>
                </a:ln>
                <a:solidFill>
                  <a:prstClr val="black"/>
                </a:solidFill>
                <a:effectLst/>
                <a:uLnTx/>
                <a:uFillTx/>
                <a:latin typeface="+mj-lt"/>
                <a:ea typeface="+mn-ea"/>
                <a:cs typeface="+mn-cs"/>
              </a:rPr>
              <a:t>” </a:t>
            </a:r>
            <a:endParaRPr lang="nl-BE" sz="2200" dirty="0">
              <a:latin typeface="+mj-lt"/>
            </a:endParaRPr>
          </a:p>
        </p:txBody>
      </p:sp>
    </p:spTree>
    <p:extLst>
      <p:ext uri="{BB962C8B-B14F-4D97-AF65-F5344CB8AC3E}">
        <p14:creationId xmlns:p14="http://schemas.microsoft.com/office/powerpoint/2010/main" val="14364397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E6B70-EC24-833E-D413-2094E9DE2BEA}"/>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7253B19-EAEA-AB73-0F61-D7F2069ACEF8}"/>
              </a:ext>
            </a:extLst>
          </p:cNvPr>
          <p:cNvSpPr>
            <a:spLocks noGrp="1"/>
          </p:cNvSpPr>
          <p:nvPr>
            <p:ph idx="1"/>
          </p:nvPr>
        </p:nvSpPr>
        <p:spPr/>
        <p:txBody>
          <a:bodyPr>
            <a:normAutofit/>
          </a:bodyPr>
          <a:lstStyle/>
          <a:p>
            <a:pPr marL="0" indent="0" algn="ctr">
              <a:buNone/>
            </a:pPr>
            <a:r>
              <a:rPr lang="nl-BE" sz="3600" b="1" dirty="0">
                <a:solidFill>
                  <a:schemeClr val="accent5"/>
                </a:solidFill>
                <a:latin typeface="+mj-lt"/>
              </a:rPr>
              <a:t>Deel VII</a:t>
            </a:r>
          </a:p>
          <a:p>
            <a:pPr marL="0" indent="0" algn="ctr">
              <a:buNone/>
            </a:pPr>
            <a:endParaRPr lang="nl-BE" sz="3600" b="1" dirty="0">
              <a:solidFill>
                <a:schemeClr val="accent5"/>
              </a:solidFill>
              <a:latin typeface="+mj-lt"/>
            </a:endParaRPr>
          </a:p>
          <a:p>
            <a:pPr marL="0" indent="0" algn="ctr">
              <a:buNone/>
            </a:pPr>
            <a:r>
              <a:rPr lang="nl-BE" sz="3600" b="1" dirty="0">
                <a:solidFill>
                  <a:schemeClr val="accent5"/>
                </a:solidFill>
                <a:latin typeface="+mj-lt"/>
              </a:rPr>
              <a:t>Wat brengt de toekomst?</a:t>
            </a:r>
          </a:p>
        </p:txBody>
      </p:sp>
    </p:spTree>
    <p:extLst>
      <p:ext uri="{BB962C8B-B14F-4D97-AF65-F5344CB8AC3E}">
        <p14:creationId xmlns:p14="http://schemas.microsoft.com/office/powerpoint/2010/main" val="6207791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E1A91-B8C0-C672-38DE-40EEAF530342}"/>
              </a:ext>
            </a:extLst>
          </p:cNvPr>
          <p:cNvSpPr>
            <a:spLocks noGrp="1"/>
          </p:cNvSpPr>
          <p:nvPr>
            <p:ph type="title"/>
          </p:nvPr>
        </p:nvSpPr>
        <p:spPr/>
        <p:txBody>
          <a:bodyPr>
            <a:normAutofit fontScale="90000"/>
          </a:bodyPr>
          <a:lstStyle/>
          <a:p>
            <a:pPr algn="ctr"/>
            <a:br>
              <a:rPr lang="nl-BE" sz="3600" b="1" dirty="0">
                <a:solidFill>
                  <a:schemeClr val="accent5"/>
                </a:solidFill>
              </a:rPr>
            </a:br>
            <a:r>
              <a:rPr lang="nl-BE" sz="4000" b="1" dirty="0" err="1">
                <a:solidFill>
                  <a:schemeClr val="accent5"/>
                </a:solidFill>
              </a:rPr>
              <a:t>Pillar</a:t>
            </a:r>
            <a:r>
              <a:rPr lang="nl-BE" sz="4000" b="1" dirty="0">
                <a:solidFill>
                  <a:schemeClr val="accent5"/>
                </a:solidFill>
              </a:rPr>
              <a:t> 3?</a:t>
            </a:r>
            <a:br>
              <a:rPr lang="nl-BE" sz="4000" b="1" dirty="0">
                <a:solidFill>
                  <a:schemeClr val="accent5"/>
                </a:solidFill>
              </a:rPr>
            </a:br>
            <a:endParaRPr lang="nl-BE" sz="4000" b="1" dirty="0">
              <a:solidFill>
                <a:schemeClr val="accent5"/>
              </a:solidFill>
            </a:endParaRPr>
          </a:p>
        </p:txBody>
      </p:sp>
      <p:sp>
        <p:nvSpPr>
          <p:cNvPr id="3" name="Tijdelijke aanduiding voor inhoud 2">
            <a:extLst>
              <a:ext uri="{FF2B5EF4-FFF2-40B4-BE49-F238E27FC236}">
                <a16:creationId xmlns:a16="http://schemas.microsoft.com/office/drawing/2014/main" id="{6287154C-823B-7437-DB02-9EF21FB85B9E}"/>
              </a:ext>
            </a:extLst>
          </p:cNvPr>
          <p:cNvSpPr>
            <a:spLocks noGrp="1"/>
          </p:cNvSpPr>
          <p:nvPr>
            <p:ph idx="1"/>
          </p:nvPr>
        </p:nvSpPr>
        <p:spPr/>
        <p:txBody>
          <a:bodyPr>
            <a:normAutofit/>
          </a:bodyPr>
          <a:lstStyle/>
          <a:p>
            <a:pPr marL="0" indent="0">
              <a:lnSpc>
                <a:spcPct val="100000"/>
              </a:lnSpc>
              <a:spcBef>
                <a:spcPts val="0"/>
              </a:spcBef>
              <a:buNone/>
            </a:pPr>
            <a:r>
              <a:rPr lang="en-US" sz="2200" b="1" dirty="0">
                <a:latin typeface="+mj-lt"/>
              </a:rPr>
              <a:t>A. CHRISTIANS </a:t>
            </a:r>
            <a:r>
              <a:rPr lang="en-US" sz="2200" b="1" dirty="0" err="1">
                <a:latin typeface="+mj-lt"/>
              </a:rPr>
              <a:t>en</a:t>
            </a:r>
            <a:r>
              <a:rPr lang="en-US" sz="2200" b="1" dirty="0">
                <a:latin typeface="+mj-lt"/>
              </a:rPr>
              <a:t> T. DINIZ MAGALHÃES, “It’s time for Pillar 3: a global excess profits tax for COVID-19 and beyond”, </a:t>
            </a:r>
            <a:r>
              <a:rPr lang="en-US" sz="2200" b="1" i="1" dirty="0">
                <a:latin typeface="+mj-lt"/>
              </a:rPr>
              <a:t>Tax Notes International </a:t>
            </a:r>
            <a:r>
              <a:rPr lang="en-US" sz="2200" b="1" dirty="0">
                <a:latin typeface="+mj-lt"/>
              </a:rPr>
              <a:t>2020, 507.</a:t>
            </a:r>
          </a:p>
          <a:p>
            <a:pPr marL="0" indent="0" algn="just">
              <a:lnSpc>
                <a:spcPct val="100000"/>
              </a:lnSpc>
              <a:spcBef>
                <a:spcPts val="0"/>
              </a:spcBef>
              <a:buNone/>
            </a:pPr>
            <a:endParaRPr lang="nl-BE" sz="2200" b="1" dirty="0">
              <a:latin typeface="+mj-lt"/>
            </a:endParaRPr>
          </a:p>
          <a:p>
            <a:pPr marL="0" indent="0" algn="just">
              <a:lnSpc>
                <a:spcPct val="100000"/>
              </a:lnSpc>
              <a:spcBef>
                <a:spcPts val="0"/>
              </a:spcBef>
              <a:buNone/>
            </a:pPr>
            <a:r>
              <a:rPr lang="en-US" sz="2200" dirty="0">
                <a:latin typeface="+mj-lt"/>
              </a:rPr>
              <a:t>“</a:t>
            </a:r>
            <a:r>
              <a:rPr lang="en-US" sz="2200" i="1" dirty="0">
                <a:latin typeface="+mj-lt"/>
              </a:rPr>
              <a:t>The novel coronavirus demands untold amounts of public spending even as it has destroyed untold amounts of economic value, yet the fortunes of some taxpayers will multiply in the process. The authors consider proposals to </a:t>
            </a:r>
            <a:r>
              <a:rPr lang="en-US" sz="2200" b="1" i="1" dirty="0">
                <a:latin typeface="+mj-lt"/>
              </a:rPr>
              <a:t>rebuild revenue coffers using excess profits taxes </a:t>
            </a:r>
            <a:r>
              <a:rPr lang="en-US" sz="2200" i="1" dirty="0">
                <a:latin typeface="+mj-lt"/>
              </a:rPr>
              <a:t>and argue that, owing to emerging global tax data, norms, and governance structures, </a:t>
            </a:r>
            <a:r>
              <a:rPr lang="en-US" sz="2200" b="1" i="1" dirty="0">
                <a:latin typeface="+mj-lt"/>
              </a:rPr>
              <a:t>a global excess profits tax has better prospects than a series of unilateral measures</a:t>
            </a:r>
            <a:r>
              <a:rPr lang="en-US" sz="2200" b="1" dirty="0">
                <a:latin typeface="+mj-lt"/>
              </a:rPr>
              <a:t>.</a:t>
            </a:r>
            <a:r>
              <a:rPr lang="en-US" sz="2200" dirty="0">
                <a:latin typeface="+mj-lt"/>
              </a:rPr>
              <a:t>”</a:t>
            </a:r>
            <a:endParaRPr lang="en-US" sz="2200" b="1" dirty="0">
              <a:latin typeface="+mj-lt"/>
            </a:endParaRPr>
          </a:p>
          <a:p>
            <a:pPr marL="0" indent="0" algn="just">
              <a:lnSpc>
                <a:spcPct val="100000"/>
              </a:lnSpc>
              <a:spcBef>
                <a:spcPts val="0"/>
              </a:spcBef>
              <a:buNone/>
            </a:pPr>
            <a:endParaRPr lang="en-US" sz="2200" b="1" dirty="0">
              <a:latin typeface="+mj-lt"/>
            </a:endParaRPr>
          </a:p>
          <a:p>
            <a:pPr marL="0" indent="0" algn="just">
              <a:lnSpc>
                <a:spcPct val="100000"/>
              </a:lnSpc>
              <a:spcBef>
                <a:spcPts val="0"/>
              </a:spcBef>
              <a:buNone/>
            </a:pPr>
            <a:r>
              <a:rPr lang="en-US" sz="2200" i="1" dirty="0">
                <a:latin typeface="+mj-lt"/>
              </a:rPr>
              <a:t>“</a:t>
            </a:r>
            <a:r>
              <a:rPr lang="en-US" sz="2200" b="1" i="1" dirty="0">
                <a:latin typeface="+mj-lt"/>
              </a:rPr>
              <a:t>A GEP Tax could be built as a Pillar 3 alongside Pillars 1 and 2, combining the income characterization and allocation principles of Pillar 1 with the backstop taxation setup of Pillar 2.</a:t>
            </a:r>
            <a:r>
              <a:rPr lang="en-US" sz="2200" dirty="0">
                <a:latin typeface="+mj-lt"/>
              </a:rPr>
              <a:t>”</a:t>
            </a:r>
            <a:endParaRPr lang="nl-BE" sz="2200" b="1" i="1" dirty="0">
              <a:latin typeface="+mj-lt"/>
            </a:endParaRPr>
          </a:p>
        </p:txBody>
      </p:sp>
    </p:spTree>
    <p:extLst>
      <p:ext uri="{BB962C8B-B14F-4D97-AF65-F5344CB8AC3E}">
        <p14:creationId xmlns:p14="http://schemas.microsoft.com/office/powerpoint/2010/main" val="12692998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07278-D64C-3CE8-575B-8593F32A1147}"/>
              </a:ext>
            </a:extLst>
          </p:cNvPr>
          <p:cNvSpPr>
            <a:spLocks noGrp="1"/>
          </p:cNvSpPr>
          <p:nvPr>
            <p:ph type="title"/>
          </p:nvPr>
        </p:nvSpPr>
        <p:spPr/>
        <p:txBody>
          <a:bodyPr>
            <a:normAutofit/>
          </a:bodyPr>
          <a:lstStyle/>
          <a:p>
            <a:pPr algn="ctr">
              <a:lnSpc>
                <a:spcPct val="100000"/>
              </a:lnSpc>
            </a:pPr>
            <a:r>
              <a:rPr lang="nl-NL" sz="3600" b="1" dirty="0">
                <a:solidFill>
                  <a:schemeClr val="accent5"/>
                </a:solidFill>
              </a:rPr>
              <a:t>Internationaal Monetair Fonds (1)</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0A935921-ECD2-44C1-F875-FE78303A1E8C}"/>
              </a:ext>
            </a:extLst>
          </p:cNvPr>
          <p:cNvSpPr>
            <a:spLocks noGrp="1"/>
          </p:cNvSpPr>
          <p:nvPr>
            <p:ph idx="1"/>
          </p:nvPr>
        </p:nvSpPr>
        <p:spPr/>
        <p:txBody>
          <a:bodyPr>
            <a:normAutofit/>
          </a:bodyPr>
          <a:lstStyle/>
          <a:p>
            <a:pPr marL="0" indent="0" algn="just">
              <a:lnSpc>
                <a:spcPct val="100000"/>
              </a:lnSpc>
              <a:spcBef>
                <a:spcPts val="0"/>
              </a:spcBef>
              <a:buNone/>
            </a:pPr>
            <a:r>
              <a:rPr lang="en-US" sz="2200" b="1" dirty="0">
                <a:latin typeface="+mj-lt"/>
              </a:rPr>
              <a:t>S. HEBOUS, D. PRIHARDINI </a:t>
            </a:r>
            <a:r>
              <a:rPr lang="en-US" sz="2200" b="1" dirty="0" err="1">
                <a:latin typeface="+mj-lt"/>
              </a:rPr>
              <a:t>en</a:t>
            </a:r>
            <a:r>
              <a:rPr lang="en-US" sz="2200" b="1" dirty="0">
                <a:latin typeface="+mj-lt"/>
              </a:rPr>
              <a:t> N. VERNON, </a:t>
            </a:r>
            <a:r>
              <a:rPr lang="en-US" sz="2200" b="1" i="1" dirty="0">
                <a:latin typeface="+mj-lt"/>
              </a:rPr>
              <a:t>Excess Profit Taxes: Historical Perspective and Contemporary Relevance</a:t>
            </a:r>
            <a:r>
              <a:rPr lang="en-US" sz="2200" b="1" dirty="0">
                <a:latin typeface="+mj-lt"/>
              </a:rPr>
              <a:t>, Washington, International Monetary Fund, 2022</a:t>
            </a:r>
            <a:r>
              <a:rPr lang="en-US" sz="2200" b="1">
                <a:latin typeface="+mj-lt"/>
              </a:rPr>
              <a:t>, 5.</a:t>
            </a:r>
            <a:endParaRPr lang="en-US" sz="2200" b="1" dirty="0">
              <a:latin typeface="+mj-lt"/>
            </a:endParaRPr>
          </a:p>
          <a:p>
            <a:pPr marL="0" indent="0" algn="just">
              <a:lnSpc>
                <a:spcPct val="100000"/>
              </a:lnSpc>
              <a:spcBef>
                <a:spcPts val="0"/>
              </a:spcBef>
              <a:buNone/>
            </a:pPr>
            <a:endParaRPr lang="en-US" sz="2200" b="1" dirty="0">
              <a:latin typeface="+mj-lt"/>
            </a:endParaRPr>
          </a:p>
          <a:p>
            <a:pPr marL="0" indent="0" algn="just">
              <a:lnSpc>
                <a:spcPct val="100000"/>
              </a:lnSpc>
              <a:spcBef>
                <a:spcPts val="0"/>
              </a:spcBef>
              <a:buNone/>
            </a:pPr>
            <a:r>
              <a:rPr lang="en-US" sz="2200" dirty="0">
                <a:latin typeface="+mj-lt"/>
              </a:rPr>
              <a:t>In </a:t>
            </a:r>
            <a:r>
              <a:rPr lang="en-US" sz="2200" dirty="0" err="1">
                <a:latin typeface="+mj-lt"/>
              </a:rPr>
              <a:t>deze</a:t>
            </a:r>
            <a:r>
              <a:rPr lang="en-US" sz="2200" dirty="0">
                <a:latin typeface="+mj-lt"/>
              </a:rPr>
              <a:t> </a:t>
            </a:r>
            <a:r>
              <a:rPr lang="en-US" sz="2200" dirty="0" err="1">
                <a:latin typeface="+mj-lt"/>
              </a:rPr>
              <a:t>bijdrage</a:t>
            </a:r>
            <a:r>
              <a:rPr lang="en-US" sz="2200" dirty="0">
                <a:latin typeface="+mj-lt"/>
              </a:rPr>
              <a:t> </a:t>
            </a:r>
            <a:r>
              <a:rPr lang="en-US" sz="2200" dirty="0" err="1">
                <a:latin typeface="+mj-lt"/>
              </a:rPr>
              <a:t>werd</a:t>
            </a:r>
            <a:r>
              <a:rPr lang="en-US" sz="2200" dirty="0">
                <a:latin typeface="+mj-lt"/>
              </a:rPr>
              <a:t> door </a:t>
            </a:r>
            <a:r>
              <a:rPr lang="en-US" sz="2200" dirty="0" err="1">
                <a:latin typeface="+mj-lt"/>
              </a:rPr>
              <a:t>deze</a:t>
            </a:r>
            <a:r>
              <a:rPr lang="en-US" sz="2200" dirty="0">
                <a:latin typeface="+mj-lt"/>
              </a:rPr>
              <a:t> auteurs </a:t>
            </a:r>
            <a:r>
              <a:rPr lang="en-US" sz="2200" dirty="0" err="1">
                <a:latin typeface="+mj-lt"/>
              </a:rPr>
              <a:t>verbonden</a:t>
            </a:r>
            <a:r>
              <a:rPr lang="en-US" sz="2200" dirty="0">
                <a:latin typeface="+mj-lt"/>
              </a:rPr>
              <a:t> </a:t>
            </a:r>
            <a:r>
              <a:rPr lang="en-US" sz="2200" dirty="0" err="1">
                <a:latin typeface="+mj-lt"/>
              </a:rPr>
              <a:t>aan</a:t>
            </a:r>
            <a:r>
              <a:rPr lang="en-US" sz="2200" dirty="0">
                <a:latin typeface="+mj-lt"/>
              </a:rPr>
              <a:t> het </a:t>
            </a:r>
            <a:r>
              <a:rPr lang="en-US" sz="2200" dirty="0" err="1">
                <a:latin typeface="+mj-lt"/>
              </a:rPr>
              <a:t>Internationaal</a:t>
            </a:r>
            <a:r>
              <a:rPr lang="en-US" sz="2200" dirty="0">
                <a:latin typeface="+mj-lt"/>
              </a:rPr>
              <a:t> </a:t>
            </a:r>
            <a:r>
              <a:rPr lang="en-US" sz="2200" dirty="0" err="1">
                <a:latin typeface="+mj-lt"/>
              </a:rPr>
              <a:t>Monetair</a:t>
            </a:r>
            <a:r>
              <a:rPr lang="en-US" sz="2200" dirty="0">
                <a:latin typeface="+mj-lt"/>
              </a:rPr>
              <a:t> Fonds de </a:t>
            </a:r>
            <a:r>
              <a:rPr lang="en-US" sz="2200" dirty="0" err="1">
                <a:latin typeface="+mj-lt"/>
              </a:rPr>
              <a:t>inzet</a:t>
            </a:r>
            <a:r>
              <a:rPr lang="en-US" sz="2200" dirty="0">
                <a:latin typeface="+mj-lt"/>
              </a:rPr>
              <a:t> van </a:t>
            </a:r>
            <a:r>
              <a:rPr lang="en-US" sz="2200" dirty="0" err="1">
                <a:latin typeface="+mj-lt"/>
              </a:rPr>
              <a:t>overwinstheffingen</a:t>
            </a:r>
            <a:r>
              <a:rPr lang="en-US" sz="2200" dirty="0">
                <a:latin typeface="+mj-lt"/>
              </a:rPr>
              <a:t> in de zin van </a:t>
            </a:r>
            <a:r>
              <a:rPr lang="en-US" sz="2200" dirty="0" err="1">
                <a:latin typeface="+mj-lt"/>
              </a:rPr>
              <a:t>inkomstenbelastingen</a:t>
            </a:r>
            <a:r>
              <a:rPr lang="en-US" sz="2200" dirty="0">
                <a:latin typeface="+mj-lt"/>
              </a:rPr>
              <a:t> </a:t>
            </a:r>
            <a:r>
              <a:rPr lang="en-US" sz="2200" dirty="0" err="1">
                <a:latin typeface="+mj-lt"/>
              </a:rPr>
              <a:t>ook</a:t>
            </a:r>
            <a:r>
              <a:rPr lang="en-US" sz="2200" dirty="0">
                <a:latin typeface="+mj-lt"/>
              </a:rPr>
              <a:t> </a:t>
            </a:r>
            <a:r>
              <a:rPr lang="en-US" sz="2200" dirty="0" err="1">
                <a:latin typeface="+mj-lt"/>
              </a:rPr>
              <a:t>nog</a:t>
            </a:r>
            <a:r>
              <a:rPr lang="en-US" sz="2200" dirty="0">
                <a:latin typeface="+mj-lt"/>
              </a:rPr>
              <a:t> </a:t>
            </a:r>
            <a:r>
              <a:rPr lang="en-US" sz="2200" dirty="0" err="1">
                <a:latin typeface="+mj-lt"/>
              </a:rPr>
              <a:t>verdedigd</a:t>
            </a:r>
            <a:r>
              <a:rPr lang="en-US" sz="2200" dirty="0">
                <a:latin typeface="+mj-lt"/>
              </a:rPr>
              <a:t>, </a:t>
            </a:r>
            <a:r>
              <a:rPr lang="en-US" sz="2200" dirty="0" err="1">
                <a:latin typeface="+mj-lt"/>
              </a:rPr>
              <a:t>en</a:t>
            </a:r>
            <a:r>
              <a:rPr lang="en-US" sz="2200" dirty="0">
                <a:latin typeface="+mj-lt"/>
              </a:rPr>
              <a:t> </a:t>
            </a:r>
            <a:r>
              <a:rPr lang="en-US" sz="2200" dirty="0" err="1">
                <a:latin typeface="+mj-lt"/>
              </a:rPr>
              <a:t>zelfs</a:t>
            </a:r>
            <a:r>
              <a:rPr lang="en-US" sz="2200" dirty="0">
                <a:latin typeface="+mj-lt"/>
              </a:rPr>
              <a:t> op </a:t>
            </a:r>
            <a:r>
              <a:rPr lang="en-US" sz="2200" dirty="0" err="1">
                <a:latin typeface="+mj-lt"/>
              </a:rPr>
              <a:t>wereldwijd</a:t>
            </a:r>
            <a:r>
              <a:rPr lang="en-US" sz="2200" dirty="0">
                <a:latin typeface="+mj-lt"/>
              </a:rPr>
              <a:t> </a:t>
            </a:r>
            <a:r>
              <a:rPr lang="en-US" sz="2200" dirty="0" err="1">
                <a:latin typeface="+mj-lt"/>
              </a:rPr>
              <a:t>vlak</a:t>
            </a:r>
            <a:r>
              <a:rPr lang="en-US" sz="2200" dirty="0">
                <a:latin typeface="+mj-lt"/>
              </a:rPr>
              <a:t>: “</a:t>
            </a:r>
            <a:r>
              <a:rPr lang="en-US" sz="2200" b="1" i="1" dirty="0">
                <a:latin typeface="+mj-lt"/>
              </a:rPr>
              <a:t>All in all, economic rent of one multinational company is generated and located in multiple countries. </a:t>
            </a:r>
            <a:r>
              <a:rPr lang="en-US" sz="2200" i="1" dirty="0">
                <a:latin typeface="+mj-lt"/>
              </a:rPr>
              <a:t>Therefore, a </a:t>
            </a:r>
            <a:r>
              <a:rPr lang="en-US" sz="2200" b="1" i="1" dirty="0">
                <a:latin typeface="+mj-lt"/>
              </a:rPr>
              <a:t>coordinated or a globally agreed EPT design </a:t>
            </a:r>
            <a:r>
              <a:rPr lang="en-US" sz="2200" i="1" dirty="0">
                <a:latin typeface="+mj-lt"/>
              </a:rPr>
              <a:t>helps addressing spillovers and improve robustness of an EPT.</a:t>
            </a:r>
            <a:r>
              <a:rPr lang="en-US" sz="2200" dirty="0">
                <a:latin typeface="+mj-lt"/>
              </a:rPr>
              <a:t>”</a:t>
            </a:r>
          </a:p>
          <a:p>
            <a:pPr marL="0" indent="0" algn="just">
              <a:lnSpc>
                <a:spcPct val="100000"/>
              </a:lnSpc>
              <a:spcBef>
                <a:spcPts val="0"/>
              </a:spcBef>
              <a:buNone/>
            </a:pPr>
            <a:endParaRPr lang="en-US" sz="2200" dirty="0">
              <a:latin typeface="+mj-lt"/>
            </a:endParaRPr>
          </a:p>
        </p:txBody>
      </p:sp>
    </p:spTree>
    <p:extLst>
      <p:ext uri="{BB962C8B-B14F-4D97-AF65-F5344CB8AC3E}">
        <p14:creationId xmlns:p14="http://schemas.microsoft.com/office/powerpoint/2010/main" val="34275900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E174C-AE6B-1744-9ED2-E8D27E5B24AC}"/>
              </a:ext>
            </a:extLst>
          </p:cNvPr>
          <p:cNvSpPr>
            <a:spLocks noGrp="1"/>
          </p:cNvSpPr>
          <p:nvPr>
            <p:ph type="title"/>
          </p:nvPr>
        </p:nvSpPr>
        <p:spPr/>
        <p:txBody>
          <a:bodyPr/>
          <a:lstStyle/>
          <a:p>
            <a:pPr algn="ctr">
              <a:lnSpc>
                <a:spcPct val="100000"/>
              </a:lnSpc>
            </a:pPr>
            <a:r>
              <a:rPr kumimoji="0" lang="nl-NL" sz="3600" b="1" i="0" u="none" strike="noStrike" kern="1200" cap="none" spc="0" normalizeH="0" baseline="0" noProof="0" dirty="0">
                <a:ln>
                  <a:noFill/>
                </a:ln>
                <a:solidFill>
                  <a:srgbClr val="5B9BD5"/>
                </a:solidFill>
                <a:effectLst/>
                <a:uLnTx/>
                <a:uFillTx/>
                <a:latin typeface="Calibri Light" panose="020F0302020204030204"/>
                <a:ea typeface="+mj-ea"/>
                <a:cs typeface="+mj-cs"/>
              </a:rPr>
              <a:t>Internationaal Monetair Fonds (2)</a:t>
            </a:r>
            <a:endParaRPr lang="nl-BE" dirty="0"/>
          </a:p>
        </p:txBody>
      </p:sp>
      <p:sp>
        <p:nvSpPr>
          <p:cNvPr id="3" name="Tijdelijke aanduiding voor inhoud 2">
            <a:extLst>
              <a:ext uri="{FF2B5EF4-FFF2-40B4-BE49-F238E27FC236}">
                <a16:creationId xmlns:a16="http://schemas.microsoft.com/office/drawing/2014/main" id="{CA41B0D6-B16D-2BD7-B34B-4B1FFD04ECBB}"/>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Deze</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studie</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richt</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de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blik</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ook</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naar</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de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toekomst</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200" b="0" i="1" u="none" strike="noStrike" kern="1200" cap="none" spc="0" normalizeH="0" baseline="0" noProof="0" dirty="0">
                <a:ln>
                  <a:noFill/>
                </a:ln>
                <a:solidFill>
                  <a:prstClr val="black"/>
                </a:solidFill>
                <a:effectLst/>
                <a:uLnTx/>
                <a:uFillTx/>
                <a:latin typeface="Calibri Light" panose="020F0302020204030204"/>
                <a:ea typeface="+mn-ea"/>
                <a:cs typeface="+mn-cs"/>
              </a:rPr>
              <a:t>Thus, by going a step further from a unilateral EPT on the consolidated account of the multinational company to a </a:t>
            </a:r>
            <a:r>
              <a:rPr kumimoji="0" lang="en-US" sz="2200" b="1" i="1" u="none" strike="noStrike" kern="1200" cap="none" spc="0" normalizeH="0" baseline="0" noProof="0" dirty="0">
                <a:ln>
                  <a:noFill/>
                </a:ln>
                <a:solidFill>
                  <a:prstClr val="black"/>
                </a:solidFill>
                <a:effectLst/>
                <a:uLnTx/>
                <a:uFillTx/>
                <a:latin typeface="Calibri Light" panose="020F0302020204030204"/>
                <a:ea typeface="+mn-ea"/>
                <a:cs typeface="+mn-cs"/>
              </a:rPr>
              <a:t>coordinated EPT across countries</a:t>
            </a:r>
            <a:r>
              <a:rPr kumimoji="0" lang="en-US" sz="2200" b="0" i="1" u="none" strike="noStrike" kern="1200" cap="none" spc="0" normalizeH="0" baseline="0" noProof="0" dirty="0">
                <a:ln>
                  <a:noFill/>
                </a:ln>
                <a:solidFill>
                  <a:prstClr val="black"/>
                </a:solidFill>
                <a:effectLst/>
                <a:uLnTx/>
                <a:uFillTx/>
                <a:latin typeface="Calibri Light" panose="020F0302020204030204"/>
                <a:ea typeface="+mn-ea"/>
                <a:cs typeface="+mn-cs"/>
              </a:rPr>
              <a:t> (and allocating the tax base to market countries), we end up with a </a:t>
            </a:r>
            <a:r>
              <a:rPr kumimoji="0" lang="en-US" sz="2200" b="1" i="1" u="none" strike="noStrike" kern="1200" cap="none" spc="0" normalizeH="0" baseline="0" noProof="0" dirty="0">
                <a:ln>
                  <a:noFill/>
                </a:ln>
                <a:solidFill>
                  <a:prstClr val="black"/>
                </a:solidFill>
                <a:effectLst/>
                <a:uLnTx/>
                <a:uFillTx/>
                <a:latin typeface="Calibri Light" panose="020F0302020204030204"/>
                <a:ea typeface="+mn-ea"/>
                <a:cs typeface="+mn-cs"/>
              </a:rPr>
              <a:t>destination-based system that is similar in nature to the </a:t>
            </a:r>
            <a:r>
              <a:rPr lang="en-US" sz="2200" b="1" i="1" dirty="0">
                <a:latin typeface="+mj-lt"/>
              </a:rPr>
              <a:t>allocation idea of Pillar 1.</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i="1" dirty="0">
              <a:latin typeface="+mj-l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i="1" dirty="0">
                <a:latin typeface="+mj-lt"/>
              </a:rPr>
              <a:t>However, viewed through this lens, EPTs conceptually extend the scope of Pillar 1 to capture the entire excess profit - rather than a portion of it - and all firms - rather than predefining in-scope firms based on a revenue threshold or economic activities. </a:t>
            </a:r>
            <a:r>
              <a:rPr lang="en-US" sz="2200" b="1" i="1" dirty="0">
                <a:latin typeface="+mj-lt"/>
              </a:rPr>
              <a:t>A deeper fundamental reform would be for the EPT to fully replace the corporate income tax, for example, by gradually lowering the corporate income tax rate (converging toward a zero-tax on the ‘normal return’) while possibly raising the tax rate on excess profit</a:t>
            </a:r>
            <a:r>
              <a:rPr lang="en-US" sz="2200" dirty="0">
                <a:latin typeface="+mj-lt"/>
              </a:rPr>
              <a:t>.” </a:t>
            </a:r>
            <a:r>
              <a:rPr lang="en-US" sz="2200" dirty="0" err="1">
                <a:latin typeface="+mj-lt"/>
              </a:rPr>
              <a:t>Toekomstige</a:t>
            </a:r>
            <a:r>
              <a:rPr lang="en-US" sz="2200" dirty="0">
                <a:latin typeface="+mj-lt"/>
              </a:rPr>
              <a:t> </a:t>
            </a:r>
            <a:r>
              <a:rPr lang="en-US" sz="2200" b="1" dirty="0">
                <a:latin typeface="+mj-lt"/>
              </a:rPr>
              <a:t>soft law</a:t>
            </a:r>
            <a:r>
              <a:rPr lang="en-US" sz="2200" dirty="0">
                <a:latin typeface="+mj-lt"/>
              </a:rPr>
              <a:t>? </a:t>
            </a:r>
            <a:endParaRPr lang="nl-BE" sz="2200" dirty="0">
              <a:latin typeface="+mj-lt"/>
            </a:endParaRPr>
          </a:p>
        </p:txBody>
      </p:sp>
    </p:spTree>
    <p:extLst>
      <p:ext uri="{BB962C8B-B14F-4D97-AF65-F5344CB8AC3E}">
        <p14:creationId xmlns:p14="http://schemas.microsoft.com/office/powerpoint/2010/main" val="39780195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B6532-9147-4640-E95B-5BC24EB744F7}"/>
              </a:ext>
            </a:extLst>
          </p:cNvPr>
          <p:cNvSpPr>
            <a:spLocks noGrp="1"/>
          </p:cNvSpPr>
          <p:nvPr>
            <p:ph type="title"/>
          </p:nvPr>
        </p:nvSpPr>
        <p:spPr/>
        <p:txBody>
          <a:bodyPr/>
          <a:lstStyle/>
          <a:p>
            <a:pPr algn="ctr"/>
            <a:r>
              <a:rPr kumimoji="0" lang="nl-NL" sz="3600" b="1" i="0" u="none" strike="noStrike" kern="1200" cap="none" spc="0" normalizeH="0" baseline="0" noProof="0" dirty="0">
                <a:ln>
                  <a:noFill/>
                </a:ln>
                <a:solidFill>
                  <a:srgbClr val="5B9BD5"/>
                </a:solidFill>
                <a:effectLst/>
                <a:uLnTx/>
                <a:uFillTx/>
                <a:latin typeface="Calibri Light" panose="020F0302020204030204"/>
                <a:ea typeface="+mj-ea"/>
                <a:cs typeface="+mj-cs"/>
              </a:rPr>
              <a:t>“</a:t>
            </a:r>
            <a:r>
              <a:rPr kumimoji="0" lang="nl-NL" sz="3600" b="1" i="1" u="none" strike="noStrike" kern="1200" cap="none" spc="0" normalizeH="0" baseline="0" noProof="0" dirty="0">
                <a:ln>
                  <a:noFill/>
                </a:ln>
                <a:solidFill>
                  <a:srgbClr val="5B9BD5"/>
                </a:solidFill>
                <a:effectLst/>
                <a:uLnTx/>
                <a:uFillTx/>
                <a:latin typeface="Calibri Light" panose="020F0302020204030204"/>
                <a:ea typeface="+mj-ea"/>
                <a:cs typeface="+mj-cs"/>
              </a:rPr>
              <a:t>Vooruit</a:t>
            </a:r>
            <a:r>
              <a:rPr kumimoji="0" lang="nl-NL" sz="3600" b="1" i="0" u="none" strike="noStrike" kern="1200" cap="none" spc="0" normalizeH="0" baseline="0" noProof="0" dirty="0">
                <a:ln>
                  <a:noFill/>
                </a:ln>
                <a:solidFill>
                  <a:srgbClr val="5B9BD5"/>
                </a:solidFill>
                <a:effectLst/>
                <a:uLnTx/>
                <a:uFillTx/>
                <a:latin typeface="Calibri Light" panose="020F0302020204030204"/>
                <a:ea typeface="+mj-ea"/>
                <a:cs typeface="+mj-cs"/>
              </a:rPr>
              <a:t>”</a:t>
            </a:r>
            <a:endParaRPr lang="nl-BE" dirty="0"/>
          </a:p>
        </p:txBody>
      </p:sp>
      <p:sp>
        <p:nvSpPr>
          <p:cNvPr id="3" name="Tijdelijke aanduiding voor inhoud 2">
            <a:extLst>
              <a:ext uri="{FF2B5EF4-FFF2-40B4-BE49-F238E27FC236}">
                <a16:creationId xmlns:a16="http://schemas.microsoft.com/office/drawing/2014/main" id="{8FF5C655-EB91-FCF7-1664-21D0FD3446C6}"/>
              </a:ext>
            </a:extLst>
          </p:cNvPr>
          <p:cNvSpPr>
            <a:spLocks noGrp="1"/>
          </p:cNvSpPr>
          <p:nvPr>
            <p:ph idx="1"/>
          </p:nvPr>
        </p:nvSpPr>
        <p:spPr/>
        <p:txBody>
          <a:bodyPr>
            <a:normAutofit/>
          </a:bodyPr>
          <a:lstStyle/>
          <a:p>
            <a:pPr marL="0" indent="0" algn="just">
              <a:lnSpc>
                <a:spcPct val="100000"/>
              </a:lnSpc>
              <a:spcBef>
                <a:spcPts val="0"/>
              </a:spcBef>
              <a:buNone/>
            </a:pPr>
            <a:r>
              <a:rPr lang="nl-NL" sz="2200" b="1" dirty="0">
                <a:latin typeface="+mj-lt"/>
              </a:rPr>
              <a:t>W. LIPS, “Pleidooi voor overwinstbelastingen”, </a:t>
            </a:r>
            <a:r>
              <a:rPr lang="nl-NL" sz="2200" b="1" i="1" dirty="0">
                <a:latin typeface="+mj-lt"/>
              </a:rPr>
              <a:t>Samenleving &amp; Politiek </a:t>
            </a:r>
            <a:r>
              <a:rPr lang="nl-NL" sz="2200" b="1" dirty="0">
                <a:latin typeface="+mj-lt"/>
              </a:rPr>
              <a:t>2022, nr. 6, 42.</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Uit persberichten kan blijken dat dit voorstel ook door de politieke partij “</a:t>
            </a:r>
            <a:r>
              <a:rPr lang="nl-NL" sz="2200" i="1" dirty="0">
                <a:latin typeface="+mj-lt"/>
              </a:rPr>
              <a:t>Vooruit</a:t>
            </a:r>
            <a:r>
              <a:rPr lang="nl-NL" sz="2200" dirty="0">
                <a:latin typeface="+mj-lt"/>
              </a:rPr>
              <a:t>” is overgenomen... In dit voorstel worden </a:t>
            </a:r>
            <a:r>
              <a:rPr lang="nl-NL" sz="2200" b="1" dirty="0">
                <a:latin typeface="+mj-lt"/>
              </a:rPr>
              <a:t>winst boven de grens van 8% van het geïnvesteerd kapitaal gedefinieerd als overwinst</a:t>
            </a:r>
            <a:r>
              <a:rPr lang="nl-NL" sz="2200" dirty="0">
                <a:latin typeface="+mj-lt"/>
              </a:rPr>
              <a:t>. Het is merkwaardig dat dit voorstel enkel gebruik maakt van de “</a:t>
            </a:r>
            <a:r>
              <a:rPr lang="nl-NL" sz="2200" i="1" dirty="0" err="1">
                <a:latin typeface="+mj-lt"/>
              </a:rPr>
              <a:t>Invested</a:t>
            </a:r>
            <a:r>
              <a:rPr lang="nl-NL" sz="2200" i="1" dirty="0">
                <a:latin typeface="+mj-lt"/>
              </a:rPr>
              <a:t> </a:t>
            </a:r>
            <a:r>
              <a:rPr lang="nl-NL" sz="2200" i="1" dirty="0" err="1">
                <a:latin typeface="+mj-lt"/>
              </a:rPr>
              <a:t>Capital</a:t>
            </a:r>
            <a:r>
              <a:rPr lang="nl-NL" sz="2200" i="1" dirty="0">
                <a:latin typeface="+mj-lt"/>
              </a:rPr>
              <a:t> Method</a:t>
            </a:r>
            <a:r>
              <a:rPr lang="nl-NL" sz="2200" dirty="0">
                <a:latin typeface="+mj-lt"/>
              </a:rPr>
              <a:t>”, welke methode, zo leert de geschiedenis – in de Verenigde Staten, maar ook in België – tot het ontstaan van tal van rechtsgeschillen aanleiding gaf... De bijkomende solidariteitsheffing zou aan een tarief van 10% worden geheven. Op de overwinsten is dan 35% vennootschapsbelasting verschuldigd. Anders dan in de conjunctuur- en oorlogsheffingen uit 1920, 1940, 1945, 1952 en 1976 wordt niet voorzien in </a:t>
            </a:r>
            <a:r>
              <a:rPr lang="nl-NL" sz="2200" b="1" dirty="0">
                <a:latin typeface="+mj-lt"/>
              </a:rPr>
              <a:t>vrijstellingen voor investeringen</a:t>
            </a:r>
            <a:r>
              <a:rPr lang="nl-NL" sz="2200" dirty="0">
                <a:latin typeface="+mj-lt"/>
              </a:rPr>
              <a:t>...  </a:t>
            </a: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18588426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190FB-736F-DD58-EF39-B11F159EB0D3}"/>
              </a:ext>
            </a:extLst>
          </p:cNvPr>
          <p:cNvSpPr>
            <a:spLocks noGrp="1"/>
          </p:cNvSpPr>
          <p:nvPr>
            <p:ph type="title"/>
          </p:nvPr>
        </p:nvSpPr>
        <p:spPr/>
        <p:txBody>
          <a:bodyPr/>
          <a:lstStyle/>
          <a:p>
            <a:pPr algn="ct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a:t>
            </a:r>
            <a:r>
              <a:rPr kumimoji="0" lang="en-US" sz="3600" b="1" i="1" u="none" strike="noStrike" kern="1200" cap="none" spc="0" normalizeH="0" baseline="0" noProof="0" dirty="0">
                <a:ln>
                  <a:noFill/>
                </a:ln>
                <a:solidFill>
                  <a:srgbClr val="5B9BD5"/>
                </a:solidFill>
                <a:effectLst/>
                <a:uLnTx/>
                <a:uFillTx/>
                <a:latin typeface="Calibri Light" panose="020F0302020204030204"/>
                <a:ea typeface="+mj-ea"/>
                <a:cs typeface="+mj-cs"/>
              </a:rPr>
              <a:t>A Modern Excess Profit Tax</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a:t>
            </a:r>
            <a:endParaRPr lang="nl-BE" dirty="0"/>
          </a:p>
        </p:txBody>
      </p:sp>
      <p:sp>
        <p:nvSpPr>
          <p:cNvPr id="3" name="Tijdelijke aanduiding voor inhoud 2">
            <a:extLst>
              <a:ext uri="{FF2B5EF4-FFF2-40B4-BE49-F238E27FC236}">
                <a16:creationId xmlns:a16="http://schemas.microsoft.com/office/drawing/2014/main" id="{11F21440-5A7C-9976-1578-D6F77F9D93DF}"/>
              </a:ext>
            </a:extLst>
          </p:cNvPr>
          <p:cNvSpPr>
            <a:spLocks noGrp="1"/>
          </p:cNvSpPr>
          <p:nvPr>
            <p:ph idx="1"/>
          </p:nvPr>
        </p:nvSpPr>
        <p:spPr/>
        <p:txBody>
          <a:bodyPr>
            <a:noAutofit/>
          </a:bodyPr>
          <a:lstStyle/>
          <a:p>
            <a:pPr marL="0" indent="0" algn="just">
              <a:lnSpc>
                <a:spcPct val="100000"/>
              </a:lnSpc>
              <a:spcBef>
                <a:spcPts val="0"/>
              </a:spcBef>
              <a:buNone/>
            </a:pPr>
            <a:r>
              <a:rPr lang="nl-BE" sz="2200" b="1" dirty="0">
                <a:latin typeface="+mj-lt"/>
              </a:rPr>
              <a:t>M. FRANÇOIS, C. OLIVEIRA, B. PLANTEROSE en G. ZUCMAN, </a:t>
            </a:r>
            <a:r>
              <a:rPr lang="nl-BE" sz="2200" b="1" i="1" dirty="0">
                <a:latin typeface="+mj-lt"/>
              </a:rPr>
              <a:t>A Modern </a:t>
            </a:r>
            <a:r>
              <a:rPr lang="nl-BE" sz="2200" b="1" i="1" dirty="0" err="1">
                <a:latin typeface="+mj-lt"/>
              </a:rPr>
              <a:t>Excess</a:t>
            </a:r>
            <a:r>
              <a:rPr lang="nl-BE" sz="2200" b="1" i="1" dirty="0">
                <a:latin typeface="+mj-lt"/>
              </a:rPr>
              <a:t> </a:t>
            </a:r>
            <a:r>
              <a:rPr lang="nl-BE" sz="2200" b="1" i="1" dirty="0" err="1">
                <a:latin typeface="+mj-lt"/>
              </a:rPr>
              <a:t>Profits</a:t>
            </a:r>
            <a:r>
              <a:rPr lang="nl-BE" sz="2200" b="1" i="1" dirty="0">
                <a:latin typeface="+mj-lt"/>
              </a:rPr>
              <a:t> Tax</a:t>
            </a:r>
            <a:r>
              <a:rPr lang="nl-BE" sz="2200" b="1" dirty="0">
                <a:latin typeface="+mj-lt"/>
              </a:rPr>
              <a:t>, Parijs, EU Tax </a:t>
            </a:r>
            <a:r>
              <a:rPr lang="nl-BE" sz="2200" b="1" dirty="0" err="1">
                <a:latin typeface="+mj-lt"/>
              </a:rPr>
              <a:t>Observatory</a:t>
            </a:r>
            <a:r>
              <a:rPr lang="nl-BE" sz="2200" b="1" dirty="0">
                <a:latin typeface="+mj-lt"/>
              </a:rPr>
              <a:t> </a:t>
            </a:r>
            <a:r>
              <a:rPr lang="nl-BE" sz="2200" b="1" dirty="0" err="1">
                <a:latin typeface="+mj-lt"/>
              </a:rPr>
              <a:t>Working</a:t>
            </a:r>
            <a:r>
              <a:rPr lang="nl-BE" sz="2200" b="1" dirty="0">
                <a:latin typeface="+mj-lt"/>
              </a:rPr>
              <a:t> Paper No. 5, november 2022, 1.</a:t>
            </a:r>
          </a:p>
          <a:p>
            <a:pPr marL="0" indent="0" algn="just">
              <a:lnSpc>
                <a:spcPct val="100000"/>
              </a:lnSpc>
              <a:spcBef>
                <a:spcPts val="0"/>
              </a:spcBef>
              <a:buNone/>
            </a:pPr>
            <a:endParaRPr lang="nl-BE" sz="2200" b="1" dirty="0">
              <a:latin typeface="+mj-lt"/>
            </a:endParaRPr>
          </a:p>
          <a:p>
            <a:pPr marL="0" indent="0" algn="just">
              <a:lnSpc>
                <a:spcPct val="100000"/>
              </a:lnSpc>
              <a:spcBef>
                <a:spcPts val="0"/>
              </a:spcBef>
              <a:buNone/>
            </a:pPr>
            <a:r>
              <a:rPr lang="en-US" sz="2200" dirty="0">
                <a:latin typeface="+mj-lt"/>
              </a:rPr>
              <a:t>“</a:t>
            </a:r>
            <a:r>
              <a:rPr lang="en-US" sz="2200" i="1" dirty="0">
                <a:latin typeface="+mj-lt"/>
              </a:rPr>
              <a:t>For energy companies headquartered in the European Union, </a:t>
            </a:r>
            <a:r>
              <a:rPr lang="en-US" sz="2200" b="1" i="1" dirty="0">
                <a:latin typeface="+mj-lt"/>
              </a:rPr>
              <a:t>100% of the increase in market valuation since the beginning of 2022 would </a:t>
            </a:r>
            <a:r>
              <a:rPr lang="nl-NL" sz="2200" b="1" i="1" dirty="0" err="1">
                <a:latin typeface="+mj-lt"/>
              </a:rPr>
              <a:t>be</a:t>
            </a:r>
            <a:r>
              <a:rPr lang="nl-NL" sz="2200" b="1" i="1" dirty="0">
                <a:latin typeface="+mj-lt"/>
              </a:rPr>
              <a:t> subject </a:t>
            </a:r>
            <a:r>
              <a:rPr lang="nl-NL" sz="2200" b="1" i="1" dirty="0" err="1">
                <a:latin typeface="+mj-lt"/>
              </a:rPr>
              <a:t>to</a:t>
            </a:r>
            <a:r>
              <a:rPr lang="nl-NL" sz="2200" b="1" i="1" dirty="0">
                <a:latin typeface="+mj-lt"/>
              </a:rPr>
              <a:t> </a:t>
            </a:r>
            <a:r>
              <a:rPr lang="nl-NL" sz="2200" b="1" i="1" dirty="0" err="1">
                <a:latin typeface="+mj-lt"/>
              </a:rPr>
              <a:t>taxation</a:t>
            </a:r>
            <a:r>
              <a:rPr lang="nl-NL" sz="2200" b="1" i="1" dirty="0">
                <a:latin typeface="+mj-lt"/>
              </a:rPr>
              <a:t> in </a:t>
            </a:r>
            <a:r>
              <a:rPr lang="nl-NL" sz="2200" b="1" i="1" dirty="0" err="1">
                <a:latin typeface="+mj-lt"/>
              </a:rPr>
              <a:t>the</a:t>
            </a:r>
            <a:r>
              <a:rPr lang="nl-NL" sz="2200" b="1" i="1" dirty="0">
                <a:latin typeface="+mj-lt"/>
              </a:rPr>
              <a:t> European Union</a:t>
            </a:r>
            <a:r>
              <a:rPr lang="nl-NL" sz="2200" i="1" dirty="0">
                <a:latin typeface="+mj-lt"/>
              </a:rPr>
              <a:t>. For energy companies </a:t>
            </a:r>
            <a:r>
              <a:rPr lang="nl-NL" sz="2200" i="1" dirty="0" err="1">
                <a:latin typeface="+mj-lt"/>
              </a:rPr>
              <a:t>headquartered</a:t>
            </a:r>
            <a:r>
              <a:rPr lang="nl-NL" sz="2200" i="1" dirty="0">
                <a:latin typeface="+mj-lt"/>
              </a:rPr>
              <a:t> </a:t>
            </a:r>
            <a:r>
              <a:rPr lang="nl-NL" sz="2200" i="1" dirty="0" err="1">
                <a:latin typeface="+mj-lt"/>
              </a:rPr>
              <a:t>outside</a:t>
            </a:r>
            <a:r>
              <a:rPr lang="nl-NL" sz="2200" i="1" dirty="0">
                <a:latin typeface="+mj-lt"/>
              </a:rPr>
              <a:t> of </a:t>
            </a:r>
            <a:r>
              <a:rPr lang="nl-NL" sz="2200" i="1" dirty="0" err="1">
                <a:latin typeface="+mj-lt"/>
              </a:rPr>
              <a:t>the</a:t>
            </a:r>
            <a:r>
              <a:rPr lang="nl-NL" sz="2200" i="1" dirty="0">
                <a:latin typeface="+mj-lt"/>
              </a:rPr>
              <a:t> European Union, </a:t>
            </a:r>
            <a:r>
              <a:rPr lang="nl-NL" sz="2200" i="1" dirty="0" err="1">
                <a:latin typeface="+mj-lt"/>
              </a:rPr>
              <a:t>the</a:t>
            </a:r>
            <a:r>
              <a:rPr lang="nl-NL" sz="2200" i="1" dirty="0">
                <a:latin typeface="+mj-lt"/>
              </a:rPr>
              <a:t> </a:t>
            </a:r>
            <a:r>
              <a:rPr lang="nl-NL" sz="2200" i="1" dirty="0" err="1">
                <a:latin typeface="+mj-lt"/>
              </a:rPr>
              <a:t>rise</a:t>
            </a:r>
            <a:r>
              <a:rPr lang="nl-NL" sz="2200" i="1" dirty="0">
                <a:latin typeface="+mj-lt"/>
              </a:rPr>
              <a:t> in market </a:t>
            </a:r>
            <a:r>
              <a:rPr lang="nl-NL" sz="2200" i="1" dirty="0" err="1">
                <a:latin typeface="+mj-lt"/>
              </a:rPr>
              <a:t>valuation</a:t>
            </a:r>
            <a:r>
              <a:rPr lang="nl-NL" sz="2200" i="1" dirty="0">
                <a:latin typeface="+mj-lt"/>
              </a:rPr>
              <a:t> </a:t>
            </a:r>
            <a:r>
              <a:rPr lang="nl-NL" sz="2200" i="1" dirty="0" err="1">
                <a:latin typeface="+mj-lt"/>
              </a:rPr>
              <a:t>would</a:t>
            </a:r>
            <a:r>
              <a:rPr lang="nl-NL" sz="2200" i="1" dirty="0">
                <a:latin typeface="+mj-lt"/>
              </a:rPr>
              <a:t> </a:t>
            </a:r>
            <a:r>
              <a:rPr lang="nl-NL" sz="2200" i="1" dirty="0" err="1">
                <a:latin typeface="+mj-lt"/>
              </a:rPr>
              <a:t>be</a:t>
            </a:r>
            <a:r>
              <a:rPr lang="nl-NL" sz="2200" i="1" dirty="0">
                <a:latin typeface="+mj-lt"/>
              </a:rPr>
              <a:t> </a:t>
            </a:r>
            <a:r>
              <a:rPr lang="nl-NL" sz="2200" i="1" dirty="0" err="1">
                <a:latin typeface="+mj-lt"/>
              </a:rPr>
              <a:t>apportioned</a:t>
            </a:r>
            <a:r>
              <a:rPr lang="nl-NL" sz="2200" i="1" dirty="0">
                <a:latin typeface="+mj-lt"/>
              </a:rPr>
              <a:t> </a:t>
            </a:r>
            <a:r>
              <a:rPr lang="nl-NL" sz="2200" i="1" dirty="0" err="1">
                <a:latin typeface="+mj-lt"/>
              </a:rPr>
              <a:t>to</a:t>
            </a:r>
            <a:r>
              <a:rPr lang="nl-NL" sz="2200" i="1" dirty="0">
                <a:latin typeface="+mj-lt"/>
              </a:rPr>
              <a:t> </a:t>
            </a:r>
            <a:r>
              <a:rPr lang="nl-NL" sz="2200" i="1" dirty="0" err="1">
                <a:latin typeface="+mj-lt"/>
              </a:rPr>
              <a:t>the</a:t>
            </a:r>
            <a:r>
              <a:rPr lang="nl-NL" sz="2200" i="1" dirty="0">
                <a:latin typeface="+mj-lt"/>
              </a:rPr>
              <a:t> EU </a:t>
            </a:r>
            <a:r>
              <a:rPr lang="nl-NL" sz="2200" i="1" dirty="0" err="1">
                <a:latin typeface="+mj-lt"/>
              </a:rPr>
              <a:t>proportionally</a:t>
            </a:r>
            <a:r>
              <a:rPr lang="nl-NL" sz="2200" i="1" dirty="0">
                <a:latin typeface="+mj-lt"/>
              </a:rPr>
              <a:t> </a:t>
            </a:r>
            <a:r>
              <a:rPr lang="nl-NL" sz="2200" i="1" dirty="0" err="1">
                <a:latin typeface="+mj-lt"/>
              </a:rPr>
              <a:t>to</a:t>
            </a:r>
            <a:r>
              <a:rPr lang="nl-NL" sz="2200" i="1" dirty="0">
                <a:latin typeface="+mj-lt"/>
              </a:rPr>
              <a:t> </a:t>
            </a:r>
            <a:r>
              <a:rPr lang="nl-NL" sz="2200" i="1" dirty="0" err="1">
                <a:latin typeface="+mj-lt"/>
              </a:rPr>
              <a:t>the</a:t>
            </a:r>
            <a:r>
              <a:rPr lang="nl-NL" sz="2200" i="1" dirty="0">
                <a:latin typeface="+mj-lt"/>
              </a:rPr>
              <a:t> </a:t>
            </a:r>
            <a:r>
              <a:rPr lang="nl-NL" sz="2200" i="1" dirty="0" err="1">
                <a:latin typeface="+mj-lt"/>
              </a:rPr>
              <a:t>fraction</a:t>
            </a:r>
            <a:r>
              <a:rPr lang="nl-NL" sz="2200" i="1" dirty="0">
                <a:latin typeface="+mj-lt"/>
              </a:rPr>
              <a:t> of </a:t>
            </a:r>
            <a:r>
              <a:rPr lang="nl-NL" sz="2200" i="1" dirty="0" err="1">
                <a:latin typeface="+mj-lt"/>
              </a:rPr>
              <a:t>global</a:t>
            </a:r>
            <a:r>
              <a:rPr lang="nl-NL" sz="2200" i="1" dirty="0">
                <a:latin typeface="+mj-lt"/>
              </a:rPr>
              <a:t> sales made in </a:t>
            </a:r>
            <a:r>
              <a:rPr lang="nl-NL" sz="2200" i="1" dirty="0" err="1">
                <a:latin typeface="+mj-lt"/>
              </a:rPr>
              <a:t>the</a:t>
            </a:r>
            <a:r>
              <a:rPr lang="nl-NL" sz="2200" i="1" dirty="0">
                <a:latin typeface="+mj-lt"/>
              </a:rPr>
              <a:t> EU</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Het zou dan ook hier niet meer gaan om een overwinstheffing in de zin van een inkomstenbelasting. Wel om een taxatie op de </a:t>
            </a:r>
            <a:r>
              <a:rPr lang="nl-NL" sz="2200" b="1" dirty="0">
                <a:latin typeface="+mj-lt"/>
              </a:rPr>
              <a:t>toename van marktwaarde</a:t>
            </a:r>
            <a:r>
              <a:rPr lang="nl-NL" sz="2200" dirty="0">
                <a:latin typeface="+mj-lt"/>
              </a:rPr>
              <a:t>. Niet-beursgenoteerde bedrijven zouden hier de dans ontspringen...</a:t>
            </a:r>
            <a:endParaRPr lang="nl-BE" sz="2200" dirty="0">
              <a:latin typeface="+mj-lt"/>
            </a:endParaRPr>
          </a:p>
        </p:txBody>
      </p:sp>
    </p:spTree>
    <p:extLst>
      <p:ext uri="{BB962C8B-B14F-4D97-AF65-F5344CB8AC3E}">
        <p14:creationId xmlns:p14="http://schemas.microsoft.com/office/powerpoint/2010/main" val="303488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E6B70-EC24-833E-D413-2094E9DE2BEA}"/>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7253B19-EAEA-AB73-0F61-D7F2069ACEF8}"/>
              </a:ext>
            </a:extLst>
          </p:cNvPr>
          <p:cNvSpPr>
            <a:spLocks noGrp="1"/>
          </p:cNvSpPr>
          <p:nvPr>
            <p:ph idx="1"/>
          </p:nvPr>
        </p:nvSpPr>
        <p:spPr/>
        <p:txBody>
          <a:bodyPr>
            <a:normAutofit/>
          </a:bodyPr>
          <a:lstStyle/>
          <a:p>
            <a:pPr marL="0" indent="0" algn="ctr">
              <a:buNone/>
            </a:pPr>
            <a:r>
              <a:rPr lang="nl-BE" sz="3600" b="1" dirty="0">
                <a:solidFill>
                  <a:schemeClr val="accent5"/>
                </a:solidFill>
                <a:latin typeface="+mj-lt"/>
              </a:rPr>
              <a:t>Deel VIII</a:t>
            </a:r>
          </a:p>
          <a:p>
            <a:pPr marL="0" indent="0" algn="ctr">
              <a:buNone/>
            </a:pPr>
            <a:endParaRPr lang="nl-BE" sz="3600" b="1" dirty="0">
              <a:solidFill>
                <a:schemeClr val="accent5"/>
              </a:solidFill>
              <a:latin typeface="+mj-lt"/>
            </a:endParaRPr>
          </a:p>
          <a:p>
            <a:pPr marL="0" indent="0" algn="ctr">
              <a:buNone/>
            </a:pPr>
            <a:r>
              <a:rPr lang="nl-NL" sz="3600" b="1" dirty="0">
                <a:solidFill>
                  <a:schemeClr val="accent5"/>
                </a:solidFill>
                <a:latin typeface="+mj-lt"/>
              </a:rPr>
              <a:t>Slot: </a:t>
            </a:r>
          </a:p>
          <a:p>
            <a:pPr marL="0" indent="0" algn="ctr">
              <a:buNone/>
            </a:pPr>
            <a:r>
              <a:rPr lang="nl-NL" sz="3600" b="1" dirty="0">
                <a:solidFill>
                  <a:schemeClr val="accent5"/>
                </a:solidFill>
                <a:latin typeface="+mj-lt"/>
              </a:rPr>
              <a:t>is hier sprake van een Babylonische spraakverwarring?</a:t>
            </a:r>
          </a:p>
          <a:p>
            <a:pPr marL="0" indent="0" algn="ctr">
              <a:buNone/>
            </a:pPr>
            <a:endParaRPr lang="nl-BE" sz="3600" b="1" dirty="0">
              <a:solidFill>
                <a:schemeClr val="accent5"/>
              </a:solidFill>
              <a:latin typeface="+mj-lt"/>
            </a:endParaRPr>
          </a:p>
        </p:txBody>
      </p:sp>
    </p:spTree>
    <p:extLst>
      <p:ext uri="{BB962C8B-B14F-4D97-AF65-F5344CB8AC3E}">
        <p14:creationId xmlns:p14="http://schemas.microsoft.com/office/powerpoint/2010/main" val="40316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5ABCD-CA7D-1635-0A13-A40E6A1CC331}"/>
              </a:ext>
            </a:extLst>
          </p:cNvPr>
          <p:cNvSpPr>
            <a:spLocks noGrp="1"/>
          </p:cNvSpPr>
          <p:nvPr>
            <p:ph type="title"/>
          </p:nvPr>
        </p:nvSpPr>
        <p:spPr/>
        <p:txBody>
          <a:bodyPr>
            <a:normAutofit/>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Eerste Wereldoorlog - </a:t>
            </a: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België</a:t>
            </a: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 (3)</a:t>
            </a:r>
            <a:endParaRPr lang="nl-BE" sz="3600" dirty="0"/>
          </a:p>
        </p:txBody>
      </p:sp>
      <p:sp>
        <p:nvSpPr>
          <p:cNvPr id="3" name="Tijdelijke aanduiding voor inhoud 2">
            <a:extLst>
              <a:ext uri="{FF2B5EF4-FFF2-40B4-BE49-F238E27FC236}">
                <a16:creationId xmlns:a16="http://schemas.microsoft.com/office/drawing/2014/main" id="{12688F92-3D41-FCFC-DB4C-474BEB019D67}"/>
              </a:ext>
            </a:extLst>
          </p:cNvPr>
          <p:cNvSpPr>
            <a:spLocks noGrp="1"/>
          </p:cNvSpPr>
          <p:nvPr>
            <p:ph idx="1"/>
          </p:nvPr>
        </p:nvSpPr>
        <p:spPr/>
        <p:txBody>
          <a:bodyPr>
            <a:normAutofit/>
          </a:bodyPr>
          <a:lstStyle/>
          <a:p>
            <a:pPr marL="0" indent="0" algn="just">
              <a:lnSpc>
                <a:spcPct val="100000"/>
              </a:lnSpc>
              <a:spcBef>
                <a:spcPts val="0"/>
              </a:spcBef>
              <a:buNone/>
            </a:pPr>
            <a:r>
              <a:rPr lang="nl-NL" sz="2200" b="1" i="1" dirty="0">
                <a:latin typeface="+mj-lt"/>
              </a:rPr>
              <a:t>Ratio legis? </a:t>
            </a:r>
            <a:r>
              <a:rPr lang="nl-NL" sz="2200" dirty="0">
                <a:latin typeface="+mj-lt"/>
              </a:rPr>
              <a:t>“</a:t>
            </a:r>
            <a:r>
              <a:rPr lang="nl-NL" sz="2200" i="1" dirty="0">
                <a:latin typeface="+mj-lt"/>
              </a:rPr>
              <a:t>De </a:t>
            </a:r>
            <a:r>
              <a:rPr lang="nl-NL" sz="2200" b="1" i="1" dirty="0">
                <a:latin typeface="+mj-lt"/>
              </a:rPr>
              <a:t>openbare </a:t>
            </a:r>
            <a:r>
              <a:rPr lang="nl-NL" sz="2200" b="1" i="1" dirty="0" err="1">
                <a:latin typeface="+mj-lt"/>
              </a:rPr>
              <a:t>meening</a:t>
            </a:r>
            <a:r>
              <a:rPr lang="nl-NL" sz="2200" b="1" i="1" dirty="0">
                <a:latin typeface="+mj-lt"/>
              </a:rPr>
              <a:t>, hier is zij de tolk van de openbare zedelijkheid en eerlijkheid </a:t>
            </a:r>
            <a:r>
              <a:rPr lang="nl-NL" sz="2200" i="1" dirty="0">
                <a:latin typeface="+mj-lt"/>
              </a:rPr>
              <a:t>– </a:t>
            </a:r>
            <a:r>
              <a:rPr lang="nl-NL" sz="2200" i="1" dirty="0" err="1">
                <a:latin typeface="+mj-lt"/>
              </a:rPr>
              <a:t>eischt</a:t>
            </a:r>
            <a:r>
              <a:rPr lang="nl-NL" sz="2200" i="1" dirty="0">
                <a:latin typeface="+mj-lt"/>
              </a:rPr>
              <a:t> die gerechtvaardigde voldoening tegen hen die onverschillig bleven aan die prachtige opwelling van </a:t>
            </a:r>
            <a:r>
              <a:rPr lang="nl-NL" sz="2200" i="1" dirty="0" err="1">
                <a:latin typeface="+mj-lt"/>
              </a:rPr>
              <a:t>samenhoorigheid</a:t>
            </a:r>
            <a:r>
              <a:rPr lang="nl-NL" sz="2200" i="1" dirty="0">
                <a:latin typeface="+mj-lt"/>
              </a:rPr>
              <a:t> der Natie, te midden van ontberingen en rouw; die enkel </a:t>
            </a:r>
            <a:r>
              <a:rPr lang="nl-NL" sz="2200" b="1" i="1" dirty="0">
                <a:latin typeface="+mj-lt"/>
              </a:rPr>
              <a:t>winstbejag</a:t>
            </a:r>
            <a:r>
              <a:rPr lang="nl-NL" sz="2200" i="1" dirty="0">
                <a:latin typeface="+mj-lt"/>
              </a:rPr>
              <a:t> bedoelden, die niets kenden dan de koorts van het </a:t>
            </a:r>
            <a:r>
              <a:rPr lang="nl-NL" sz="2200" b="1" i="1" dirty="0" err="1">
                <a:latin typeface="+mj-lt"/>
              </a:rPr>
              <a:t>speculeeren</a:t>
            </a:r>
            <a:r>
              <a:rPr lang="nl-NL" sz="2200" i="1" dirty="0">
                <a:latin typeface="+mj-lt"/>
              </a:rPr>
              <a:t> terwijl hunne medeburgers door de koorts van de Vaderlandsliefde verteerden en zich opofferden voor onbaatzuchtige werken tot leniging van het lijden</a:t>
            </a:r>
            <a:r>
              <a:rPr lang="nl-NL" sz="2200" dirty="0">
                <a:latin typeface="+mj-lt"/>
              </a:rPr>
              <a:t>”, aldus het Verslag van de </a:t>
            </a:r>
            <a:r>
              <a:rPr lang="nl-NL" sz="2200" dirty="0" err="1">
                <a:latin typeface="+mj-lt"/>
              </a:rPr>
              <a:t>Middenafdeling</a:t>
            </a:r>
            <a:r>
              <a:rPr lang="nl-NL" sz="2200" dirty="0">
                <a:latin typeface="+mj-lt"/>
              </a:rPr>
              <a:t> van de Kamer onder leiding van rapporteur Paul </a:t>
            </a:r>
            <a:r>
              <a:rPr lang="nl-NL" sz="2200" dirty="0" err="1">
                <a:latin typeface="+mj-lt"/>
              </a:rPr>
              <a:t>Wauwermans</a:t>
            </a:r>
            <a:r>
              <a:rPr lang="nl-NL" sz="2200" dirty="0">
                <a:latin typeface="+mj-lt"/>
              </a:rPr>
              <a:t>.</a:t>
            </a:r>
          </a:p>
          <a:p>
            <a:pPr marL="0" indent="0" algn="just">
              <a:lnSpc>
                <a:spcPct val="100000"/>
              </a:lnSpc>
              <a:spcBef>
                <a:spcPts val="0"/>
              </a:spcBef>
              <a:buNone/>
            </a:pPr>
            <a:endParaRPr lang="nl-NL" sz="2200" i="1" dirty="0">
              <a:latin typeface="+mj-lt"/>
            </a:endParaRPr>
          </a:p>
          <a:p>
            <a:pPr marL="0" indent="0" algn="just">
              <a:lnSpc>
                <a:spcPct val="100000"/>
              </a:lnSpc>
              <a:spcBef>
                <a:spcPts val="0"/>
              </a:spcBef>
              <a:buNone/>
            </a:pPr>
            <a:r>
              <a:rPr lang="nl-NL" sz="2200" dirty="0">
                <a:latin typeface="+mj-lt"/>
              </a:rPr>
              <a:t>Ideologie en vergelding hebben weliswaar weinig met </a:t>
            </a:r>
            <a:r>
              <a:rPr lang="nl-NL" sz="2200" b="1" dirty="0">
                <a:latin typeface="+mj-lt"/>
              </a:rPr>
              <a:t>belastingrecht</a:t>
            </a:r>
            <a:r>
              <a:rPr lang="nl-NL" sz="2200" dirty="0">
                <a:latin typeface="+mj-lt"/>
              </a:rPr>
              <a:t> te maken...</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27747794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08F4F-595A-BE65-1476-D01D31EAE43A}"/>
              </a:ext>
            </a:extLst>
          </p:cNvPr>
          <p:cNvSpPr>
            <a:spLocks noGrp="1"/>
          </p:cNvSpPr>
          <p:nvPr>
            <p:ph type="title"/>
          </p:nvPr>
        </p:nvSpPr>
        <p:spPr/>
        <p:txBody>
          <a:bodyPr>
            <a:normAutofit/>
          </a:bodyPr>
          <a:lstStyle/>
          <a:p>
            <a:pPr algn="ctr"/>
            <a:r>
              <a:rPr lang="nl-BE" sz="3600" b="1" dirty="0">
                <a:solidFill>
                  <a:schemeClr val="accent5"/>
                </a:solidFill>
              </a:rPr>
              <a:t>Algemeen </a:t>
            </a:r>
          </a:p>
        </p:txBody>
      </p:sp>
      <p:sp>
        <p:nvSpPr>
          <p:cNvPr id="3" name="Tijdelijke aanduiding voor inhoud 2">
            <a:extLst>
              <a:ext uri="{FF2B5EF4-FFF2-40B4-BE49-F238E27FC236}">
                <a16:creationId xmlns:a16="http://schemas.microsoft.com/office/drawing/2014/main" id="{84A69479-40F7-643E-6BB9-52B93CFC4D53}"/>
              </a:ext>
            </a:extLst>
          </p:cNvPr>
          <p:cNvSpPr>
            <a:spLocks noGrp="1"/>
          </p:cNvSpPr>
          <p:nvPr>
            <p:ph idx="1"/>
          </p:nvPr>
        </p:nvSpPr>
        <p:spPr/>
        <p:txBody>
          <a:bodyPr>
            <a:normAutofit/>
          </a:bodyPr>
          <a:lstStyle/>
          <a:p>
            <a:pPr marL="0" indent="0" algn="just">
              <a:lnSpc>
                <a:spcPct val="110000"/>
              </a:lnSpc>
              <a:spcBef>
                <a:spcPts val="0"/>
              </a:spcBef>
              <a:buNone/>
            </a:pPr>
            <a:r>
              <a:rPr lang="nl-BE" sz="2200" dirty="0">
                <a:latin typeface="+mj-lt"/>
              </a:rPr>
              <a:t>Zulke spraakverwarring doet zich kennelijk voor met betrekking tot de repartitiebijdrage welke geen overwinstheffing in de klassieke zin is en eveneens voor de heffingen van 2022 welke ook niet zulke heffingen zijn, het zijn eerder </a:t>
            </a:r>
            <a:r>
              <a:rPr lang="nl-BE" sz="2200" dirty="0" err="1">
                <a:latin typeface="+mj-lt"/>
              </a:rPr>
              <a:t>Carteriaanse</a:t>
            </a:r>
            <a:r>
              <a:rPr lang="nl-BE" sz="2200" dirty="0">
                <a:latin typeface="+mj-lt"/>
              </a:rPr>
              <a:t> “</a:t>
            </a:r>
            <a:r>
              <a:rPr lang="nl-BE" sz="2200" b="1" i="1" dirty="0" err="1">
                <a:latin typeface="+mj-lt"/>
              </a:rPr>
              <a:t>misnomers</a:t>
            </a:r>
            <a:r>
              <a:rPr lang="nl-BE" sz="2200" dirty="0">
                <a:latin typeface="+mj-lt"/>
              </a:rPr>
              <a:t>” en heffingen welke ook de Roosevelt-test wat betreft het gelijkheidsbeginsel niet doorstaan. </a:t>
            </a:r>
          </a:p>
          <a:p>
            <a:pPr lvl="1" algn="just">
              <a:lnSpc>
                <a:spcPct val="110000"/>
              </a:lnSpc>
              <a:spcBef>
                <a:spcPts val="0"/>
              </a:spcBef>
            </a:pPr>
            <a:endParaRPr lang="nl-BE" sz="2200" dirty="0">
              <a:latin typeface="+mj-lt"/>
            </a:endParaRPr>
          </a:p>
          <a:p>
            <a:pPr marL="0" marR="0" lvl="0" indent="0" algn="just" defTabSz="914400" rtl="0" eaLnBrk="1" fontAlgn="auto" latinLnBrk="0" hangingPunct="1">
              <a:lnSpc>
                <a:spcPct val="110000"/>
              </a:lnSpc>
              <a:spcBef>
                <a:spcPts val="0"/>
              </a:spcBef>
              <a:buClrTx/>
              <a:buSzTx/>
              <a:buFont typeface="Arial" panose="020B0604020202020204" pitchFamily="34" charset="0"/>
              <a:buNone/>
              <a:tabLst/>
              <a:defRPr/>
            </a:pPr>
            <a:r>
              <a:rPr kumimoji="0" lang="nl-BE" sz="2200" b="0" i="0" u="none" strike="noStrike" kern="1200" cap="none" spc="0" normalizeH="0" baseline="0" noProof="0" dirty="0">
                <a:ln>
                  <a:noFill/>
                </a:ln>
                <a:solidFill>
                  <a:prstClr val="black"/>
                </a:solidFill>
                <a:effectLst/>
                <a:uLnTx/>
                <a:uFillTx/>
                <a:latin typeface="Calibri Light" panose="020F0302020204030204"/>
                <a:ea typeface="+mn-ea"/>
                <a:cs typeface="+mn-cs"/>
              </a:rPr>
              <a:t>Er is ook sprake van </a:t>
            </a:r>
          </a:p>
          <a:p>
            <a:pPr marL="0" marR="0" lvl="0" indent="0" algn="just" defTabSz="914400" rtl="0" eaLnBrk="1" fontAlgn="auto" latinLnBrk="0" hangingPunct="1">
              <a:lnSpc>
                <a:spcPct val="110000"/>
              </a:lnSpc>
              <a:spcBef>
                <a:spcPts val="0"/>
              </a:spcBef>
              <a:buClrTx/>
              <a:buSzTx/>
              <a:buFont typeface="Arial" panose="020B0604020202020204" pitchFamily="34" charset="0"/>
              <a:buNone/>
              <a:tabLst/>
              <a:defRPr/>
            </a:pPr>
            <a:endParaRPr kumimoji="0" lang="nl-BE"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685800" marR="0" lvl="1" indent="-2286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nl-BE" sz="2200" b="0" i="0" u="none" strike="noStrike" kern="1200" cap="none" spc="0" normalizeH="0" baseline="0" noProof="0" dirty="0">
                <a:ln>
                  <a:noFill/>
                </a:ln>
                <a:solidFill>
                  <a:prstClr val="black"/>
                </a:solidFill>
                <a:effectLst/>
                <a:uLnTx/>
                <a:uFillTx/>
                <a:latin typeface="Calibri Light" panose="020F0302020204030204"/>
                <a:ea typeface="+mn-ea"/>
                <a:cs typeface="+mn-cs"/>
              </a:rPr>
              <a:t>onduidelijke heffingsmomenten en –technieken;</a:t>
            </a:r>
          </a:p>
          <a:p>
            <a:pPr marL="685800" marR="0" lvl="1" indent="-2286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nl-BE" sz="2200" b="0" i="0" u="none" strike="noStrike" kern="1200" cap="none" spc="0" normalizeH="0" baseline="0" noProof="0" dirty="0">
                <a:ln>
                  <a:noFill/>
                </a:ln>
                <a:solidFill>
                  <a:prstClr val="black"/>
                </a:solidFill>
                <a:effectLst/>
                <a:uLnTx/>
                <a:uFillTx/>
                <a:latin typeface="Calibri Light" panose="020F0302020204030204"/>
                <a:ea typeface="+mn-ea"/>
                <a:cs typeface="+mn-cs"/>
              </a:rPr>
              <a:t>geen algemene of bijzondere antimisbruikbepalingen;</a:t>
            </a:r>
          </a:p>
          <a:p>
            <a:pPr marL="685800" marR="0" lvl="1" indent="-2286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nl-BE" sz="2200" b="0" i="0" u="none" strike="noStrike" kern="1200" cap="none" spc="0" normalizeH="0" baseline="0" noProof="0" dirty="0">
                <a:ln>
                  <a:noFill/>
                </a:ln>
                <a:solidFill>
                  <a:prstClr val="black"/>
                </a:solidFill>
                <a:effectLst/>
                <a:uLnTx/>
                <a:uFillTx/>
                <a:latin typeface="Calibri Light" panose="020F0302020204030204"/>
                <a:ea typeface="+mn-ea"/>
                <a:cs typeface="+mn-cs"/>
              </a:rPr>
              <a:t>geen verwijzingen naar geldend groepsrecht;</a:t>
            </a:r>
          </a:p>
          <a:p>
            <a:pPr marL="685800" marR="0" lvl="1" indent="-2286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nl-BE" sz="2200" b="0" i="0" u="none" strike="noStrike" kern="1200" cap="none" spc="0" normalizeH="0" baseline="0" noProof="0" dirty="0">
                <a:ln>
                  <a:noFill/>
                </a:ln>
                <a:solidFill>
                  <a:prstClr val="black"/>
                </a:solidFill>
                <a:effectLst/>
                <a:uLnTx/>
                <a:uFillTx/>
                <a:latin typeface="Calibri Light" panose="020F0302020204030204"/>
                <a:ea typeface="+mn-ea"/>
                <a:cs typeface="+mn-cs"/>
              </a:rPr>
              <a:t>geen bepalingen wat er dient gebeuren bij herstructureringen...</a:t>
            </a:r>
          </a:p>
          <a:p>
            <a:pPr lvl="1" algn="just">
              <a:lnSpc>
                <a:spcPct val="100000"/>
              </a:lnSpc>
              <a:spcBef>
                <a:spcPts val="0"/>
              </a:spcBef>
            </a:pPr>
            <a:endParaRPr lang="nl-BE" sz="2200" dirty="0">
              <a:latin typeface="+mj-lt"/>
            </a:endParaRPr>
          </a:p>
          <a:p>
            <a:pPr lvl="1" algn="just">
              <a:lnSpc>
                <a:spcPct val="100000"/>
              </a:lnSpc>
              <a:spcBef>
                <a:spcPts val="0"/>
              </a:spcBef>
            </a:pPr>
            <a:endParaRPr lang="nl-BE" sz="2200" dirty="0">
              <a:latin typeface="+mj-lt"/>
            </a:endParaRPr>
          </a:p>
          <a:p>
            <a:pPr lvl="1" algn="just">
              <a:lnSpc>
                <a:spcPct val="100000"/>
              </a:lnSpc>
              <a:spcBef>
                <a:spcPts val="0"/>
              </a:spcBef>
            </a:pPr>
            <a:endParaRPr lang="nl-BE" sz="2200" dirty="0">
              <a:latin typeface="+mj-lt"/>
            </a:endParaRPr>
          </a:p>
        </p:txBody>
      </p:sp>
    </p:spTree>
    <p:extLst>
      <p:ext uri="{BB962C8B-B14F-4D97-AF65-F5344CB8AC3E}">
        <p14:creationId xmlns:p14="http://schemas.microsoft.com/office/powerpoint/2010/main" val="154216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D8462-B896-CBA9-8BD6-73A5B290AD95}"/>
              </a:ext>
            </a:extLst>
          </p:cNvPr>
          <p:cNvSpPr>
            <a:spLocks noGrp="1"/>
          </p:cNvSpPr>
          <p:nvPr>
            <p:ph type="title"/>
          </p:nvPr>
        </p:nvSpPr>
        <p:spPr/>
        <p:txBody>
          <a:bodyPr>
            <a:normAutofit/>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Eerste Wereldoorlog - </a:t>
            </a: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België</a:t>
            </a: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 (4)</a:t>
            </a:r>
            <a:endParaRPr lang="nl-BE" sz="3600" dirty="0"/>
          </a:p>
        </p:txBody>
      </p:sp>
      <p:sp>
        <p:nvSpPr>
          <p:cNvPr id="3" name="Tijdelijke aanduiding voor inhoud 2">
            <a:extLst>
              <a:ext uri="{FF2B5EF4-FFF2-40B4-BE49-F238E27FC236}">
                <a16:creationId xmlns:a16="http://schemas.microsoft.com/office/drawing/2014/main" id="{ABE7A3BE-A998-E903-1F2B-B7AE12498C4C}"/>
              </a:ext>
            </a:extLst>
          </p:cNvPr>
          <p:cNvSpPr>
            <a:spLocks noGrp="1"/>
          </p:cNvSpPr>
          <p:nvPr>
            <p:ph idx="1"/>
          </p:nvPr>
        </p:nvSpPr>
        <p:spPr/>
        <p:txBody>
          <a:bodyPr>
            <a:normAutofit lnSpcReduction="10000"/>
          </a:bodyPr>
          <a:lstStyle/>
          <a:p>
            <a:pPr marL="0" indent="0" algn="just">
              <a:lnSpc>
                <a:spcPct val="110000"/>
              </a:lnSpc>
              <a:spcBef>
                <a:spcPts val="0"/>
              </a:spcBef>
              <a:buNone/>
            </a:pPr>
            <a:r>
              <a:rPr lang="nl-NL" sz="2200" dirty="0">
                <a:latin typeface="+mj-lt"/>
              </a:rPr>
              <a:t>Van de belastingplichtigen en hun raadslieden werd door de </a:t>
            </a:r>
            <a:r>
              <a:rPr lang="nl-NL" sz="2200" dirty="0" err="1">
                <a:latin typeface="+mj-lt"/>
              </a:rPr>
              <a:t>kamerleden</a:t>
            </a:r>
            <a:r>
              <a:rPr lang="nl-NL" sz="2200" dirty="0">
                <a:latin typeface="+mj-lt"/>
              </a:rPr>
              <a:t> ook de nodige volgzaamheid verwacht: “</a:t>
            </a:r>
            <a:r>
              <a:rPr lang="nl-NL" sz="2200" i="1" dirty="0">
                <a:latin typeface="+mj-lt"/>
              </a:rPr>
              <a:t>Onze vaderlandsliefde heeft geen vrede met de </a:t>
            </a:r>
            <a:r>
              <a:rPr lang="nl-NL" sz="2200" b="1" i="1" dirty="0">
                <a:latin typeface="+mj-lt"/>
              </a:rPr>
              <a:t>spitsvondigheden van procedure en allerhande uitvluchten onder voorwendsel van bijzondere gevallen en toestanden</a:t>
            </a:r>
            <a:r>
              <a:rPr lang="nl-NL" sz="2200" i="1" dirty="0">
                <a:latin typeface="+mj-lt"/>
              </a:rPr>
              <a:t>; het gerecht moet </a:t>
            </a:r>
            <a:r>
              <a:rPr lang="nl-NL" sz="2200" b="1" i="1" dirty="0">
                <a:latin typeface="+mj-lt"/>
              </a:rPr>
              <a:t>spoedig en beslissend </a:t>
            </a:r>
            <a:r>
              <a:rPr lang="nl-NL" sz="2200" i="1" dirty="0">
                <a:latin typeface="+mj-lt"/>
              </a:rPr>
              <a:t>optreden, zonder vergelijk of schuldige toegevendheid.</a:t>
            </a:r>
            <a:r>
              <a:rPr lang="nl-NL" sz="2200" dirty="0">
                <a:latin typeface="+mj-lt"/>
              </a:rPr>
              <a:t>”</a:t>
            </a:r>
          </a:p>
          <a:p>
            <a:pPr marL="0" indent="0" algn="just">
              <a:lnSpc>
                <a:spcPct val="110000"/>
              </a:lnSpc>
              <a:spcBef>
                <a:spcPts val="0"/>
              </a:spcBef>
              <a:buNone/>
            </a:pPr>
            <a:endParaRPr lang="nl-NL" sz="2200" dirty="0">
              <a:latin typeface="+mj-lt"/>
            </a:endParaRPr>
          </a:p>
          <a:p>
            <a:pPr marL="0" indent="0" algn="just">
              <a:lnSpc>
                <a:spcPct val="110000"/>
              </a:lnSpc>
              <a:spcBef>
                <a:spcPts val="0"/>
              </a:spcBef>
              <a:buNone/>
            </a:pPr>
            <a:r>
              <a:rPr lang="fr-FR" sz="2200" dirty="0" err="1">
                <a:latin typeface="+mj-lt"/>
              </a:rPr>
              <a:t>Uiteindelijk</a:t>
            </a:r>
            <a:r>
              <a:rPr lang="fr-FR" sz="2200" dirty="0">
                <a:latin typeface="+mj-lt"/>
              </a:rPr>
              <a:t> </a:t>
            </a:r>
            <a:r>
              <a:rPr lang="fr-FR" sz="2200" dirty="0" err="1">
                <a:latin typeface="+mj-lt"/>
              </a:rPr>
              <a:t>speelde</a:t>
            </a:r>
            <a:r>
              <a:rPr lang="fr-FR" sz="2200" dirty="0">
                <a:latin typeface="+mj-lt"/>
              </a:rPr>
              <a:t> </a:t>
            </a:r>
            <a:r>
              <a:rPr lang="fr-FR" sz="2200" dirty="0" err="1">
                <a:latin typeface="+mj-lt"/>
              </a:rPr>
              <a:t>een</a:t>
            </a:r>
            <a:r>
              <a:rPr lang="fr-FR" sz="2200" dirty="0">
                <a:latin typeface="+mj-lt"/>
              </a:rPr>
              <a:t> </a:t>
            </a:r>
            <a:r>
              <a:rPr lang="fr-FR" sz="2200" dirty="0" err="1">
                <a:latin typeface="+mj-lt"/>
              </a:rPr>
              <a:t>economisch</a:t>
            </a:r>
            <a:r>
              <a:rPr lang="fr-FR" sz="2200" dirty="0">
                <a:latin typeface="+mj-lt"/>
              </a:rPr>
              <a:t> </a:t>
            </a:r>
            <a:r>
              <a:rPr lang="fr-FR" sz="2200" dirty="0" err="1">
                <a:latin typeface="+mj-lt"/>
              </a:rPr>
              <a:t>motief</a:t>
            </a:r>
            <a:r>
              <a:rPr lang="fr-FR" sz="2200" dirty="0">
                <a:latin typeface="+mj-lt"/>
              </a:rPr>
              <a:t>: </a:t>
            </a:r>
            <a:r>
              <a:rPr lang="fr-FR" sz="2200" i="1" dirty="0">
                <a:latin typeface="+mj-lt"/>
              </a:rPr>
              <a:t>“</a:t>
            </a:r>
            <a:r>
              <a:rPr lang="nl-NL" sz="2200" i="1" dirty="0" err="1">
                <a:latin typeface="+mj-lt"/>
              </a:rPr>
              <a:t>Eene</a:t>
            </a:r>
            <a:r>
              <a:rPr lang="nl-NL" sz="2200" i="1" dirty="0">
                <a:latin typeface="+mj-lt"/>
              </a:rPr>
              <a:t> wet op de oorlogswinsten zou ten gevolge moeten hebben het </a:t>
            </a:r>
            <a:r>
              <a:rPr lang="nl-NL" sz="2200" b="1" i="1" dirty="0">
                <a:latin typeface="+mj-lt"/>
              </a:rPr>
              <a:t>evenwicht te herstellen</a:t>
            </a:r>
            <a:r>
              <a:rPr lang="nl-NL" sz="2200" i="1" dirty="0">
                <a:latin typeface="+mj-lt"/>
              </a:rPr>
              <a:t>, dat verbroken werd in de </a:t>
            </a:r>
            <a:r>
              <a:rPr lang="nl-NL" sz="2200" b="1" i="1" dirty="0" err="1">
                <a:latin typeface="+mj-lt"/>
              </a:rPr>
              <a:t>verdeeling</a:t>
            </a:r>
            <a:r>
              <a:rPr lang="nl-NL" sz="2200" b="1" i="1" dirty="0">
                <a:latin typeface="+mj-lt"/>
              </a:rPr>
              <a:t> der goederen</a:t>
            </a:r>
            <a:r>
              <a:rPr lang="nl-NL" sz="2200" i="1" dirty="0">
                <a:latin typeface="+mj-lt"/>
              </a:rPr>
              <a:t>, door de </a:t>
            </a:r>
            <a:r>
              <a:rPr lang="nl-NL" sz="2200" i="1" dirty="0" err="1">
                <a:latin typeface="+mj-lt"/>
              </a:rPr>
              <a:t>eenen</a:t>
            </a:r>
            <a:r>
              <a:rPr lang="nl-NL" sz="2200" i="1" dirty="0">
                <a:latin typeface="+mj-lt"/>
              </a:rPr>
              <a:t> het onregelmatig </a:t>
            </a:r>
            <a:r>
              <a:rPr lang="nl-NL" sz="2200" i="1" dirty="0" err="1">
                <a:latin typeface="+mj-lt"/>
              </a:rPr>
              <a:t>verkregene</a:t>
            </a:r>
            <a:r>
              <a:rPr lang="nl-NL" sz="2200" i="1" dirty="0">
                <a:latin typeface="+mj-lt"/>
              </a:rPr>
              <a:t> te doen teruggeven ten einde het te </a:t>
            </a:r>
            <a:r>
              <a:rPr lang="nl-NL" sz="2200" i="1" dirty="0" err="1">
                <a:latin typeface="+mj-lt"/>
              </a:rPr>
              <a:t>verdeelen</a:t>
            </a:r>
            <a:r>
              <a:rPr lang="nl-NL" sz="2200" i="1" dirty="0">
                <a:latin typeface="+mj-lt"/>
              </a:rPr>
              <a:t> onder de anderen die verarmd of beroofd werden</a:t>
            </a:r>
            <a:r>
              <a:rPr lang="nl-NL" sz="2200" dirty="0">
                <a:latin typeface="+mj-lt"/>
              </a:rPr>
              <a:t>.”</a:t>
            </a:r>
            <a:r>
              <a:rPr lang="nl-NL" sz="2200" i="1" dirty="0">
                <a:latin typeface="+mj-lt"/>
              </a:rPr>
              <a:t>  “</a:t>
            </a:r>
            <a:r>
              <a:rPr lang="nl-NL" sz="2200" b="1" i="1" dirty="0">
                <a:latin typeface="+mj-lt"/>
              </a:rPr>
              <a:t>De wet zal </a:t>
            </a:r>
            <a:r>
              <a:rPr lang="nl-NL" sz="2200" b="1" i="1" dirty="0" err="1">
                <a:latin typeface="+mj-lt"/>
              </a:rPr>
              <a:t>eene</a:t>
            </a:r>
            <a:r>
              <a:rPr lang="nl-NL" sz="2200" b="1" i="1" dirty="0">
                <a:latin typeface="+mj-lt"/>
              </a:rPr>
              <a:t> wet zijn van bijdrage, van teruggave, van herstelling</a:t>
            </a:r>
            <a:r>
              <a:rPr lang="nl-NL" sz="2200" i="1" dirty="0">
                <a:latin typeface="+mj-lt"/>
              </a:rPr>
              <a:t>.” </a:t>
            </a:r>
            <a:r>
              <a:rPr lang="nl-NL" sz="2200" dirty="0">
                <a:latin typeface="+mj-lt"/>
              </a:rPr>
              <a:t>Dit gegeven van herverdeling speelde ook in 2022.</a:t>
            </a:r>
          </a:p>
          <a:p>
            <a:pPr marL="0" indent="0" algn="just">
              <a:lnSpc>
                <a:spcPct val="100000"/>
              </a:lnSpc>
              <a:spcBef>
                <a:spcPts val="0"/>
              </a:spcBef>
              <a:buNone/>
            </a:pPr>
            <a:endParaRPr lang="nl-NL" sz="2200" i="1" dirty="0">
              <a:latin typeface="+mj-lt"/>
            </a:endParaRPr>
          </a:p>
          <a:p>
            <a:pPr marL="0" indent="0" algn="just">
              <a:lnSpc>
                <a:spcPct val="100000"/>
              </a:lnSpc>
              <a:spcBef>
                <a:spcPts val="0"/>
              </a:spcBef>
              <a:buNone/>
            </a:pPr>
            <a:r>
              <a:rPr lang="nl-NL" sz="1800" dirty="0">
                <a:latin typeface="+mj-lt"/>
              </a:rPr>
              <a:t>(</a:t>
            </a:r>
            <a:r>
              <a:rPr lang="nl-NL" sz="1800" i="1" dirty="0" err="1">
                <a:latin typeface="+mj-lt"/>
              </a:rPr>
              <a:t>Parl.St</a:t>
            </a:r>
            <a:r>
              <a:rPr lang="nl-NL" sz="1800" i="1" dirty="0">
                <a:latin typeface="+mj-lt"/>
              </a:rPr>
              <a:t>. </a:t>
            </a:r>
            <a:r>
              <a:rPr lang="nl-NL" sz="1800" dirty="0">
                <a:latin typeface="+mj-lt"/>
              </a:rPr>
              <a:t>Kamer 1918-19, nr. 39, 3 e.v.).</a:t>
            </a:r>
          </a:p>
          <a:p>
            <a:endParaRPr lang="nl-BE" dirty="0"/>
          </a:p>
        </p:txBody>
      </p:sp>
    </p:spTree>
    <p:extLst>
      <p:ext uri="{BB962C8B-B14F-4D97-AF65-F5344CB8AC3E}">
        <p14:creationId xmlns:p14="http://schemas.microsoft.com/office/powerpoint/2010/main" val="109234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98DDE3-B95A-1C83-1BDA-04CBD62C6A9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Franklin</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Delano</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Roosevelt</a:t>
            </a:r>
          </a:p>
        </p:txBody>
      </p:sp>
      <p:pic>
        <p:nvPicPr>
          <p:cNvPr id="5" name="Afbeelding 4">
            <a:extLst>
              <a:ext uri="{FF2B5EF4-FFF2-40B4-BE49-F238E27FC236}">
                <a16:creationId xmlns:a16="http://schemas.microsoft.com/office/drawing/2014/main" id="{5846BC54-6CEF-F0D7-7870-16931BDF648F}"/>
              </a:ext>
            </a:extLst>
          </p:cNvPr>
          <p:cNvPicPr>
            <a:picLocks noChangeAspect="1"/>
          </p:cNvPicPr>
          <p:nvPr/>
        </p:nvPicPr>
        <p:blipFill>
          <a:blip r:embed="rId2"/>
          <a:stretch>
            <a:fillRect/>
          </a:stretch>
        </p:blipFill>
        <p:spPr>
          <a:xfrm>
            <a:off x="6500191" y="983973"/>
            <a:ext cx="4045226" cy="4954621"/>
          </a:xfrm>
          <a:prstGeom prst="rect">
            <a:avLst/>
          </a:prstGeom>
        </p:spPr>
      </p:pic>
      <p:sp>
        <p:nvSpPr>
          <p:cNvPr id="4" name="Tijdelijke aanduiding voor tekst 3">
            <a:extLst>
              <a:ext uri="{FF2B5EF4-FFF2-40B4-BE49-F238E27FC236}">
                <a16:creationId xmlns:a16="http://schemas.microsoft.com/office/drawing/2014/main" id="{321CCA40-5C87-2E5E-D3BB-063B3550D985}"/>
              </a:ext>
            </a:extLst>
          </p:cNvPr>
          <p:cNvSpPr>
            <a:spLocks noGrp="1"/>
          </p:cNvSpPr>
          <p:nvPr>
            <p:ph type="body" sz="half" idx="2"/>
          </p:nvPr>
        </p:nvSpPr>
        <p:spPr>
          <a:xfrm>
            <a:off x="4810259" y="649480"/>
            <a:ext cx="6555347" cy="5546047"/>
          </a:xfrm>
        </p:spPr>
        <p:txBody>
          <a:bodyPr vert="horz" lIns="91440" tIns="45720" rIns="91440" bIns="45720" rtlCol="0" anchor="ctr">
            <a:normAutofit/>
          </a:bodyPr>
          <a:lstStyle/>
          <a:p>
            <a:r>
              <a:rPr lang="en-US" sz="2000" dirty="0"/>
              <a:t> </a:t>
            </a:r>
          </a:p>
        </p:txBody>
      </p:sp>
    </p:spTree>
    <p:extLst>
      <p:ext uri="{BB962C8B-B14F-4D97-AF65-F5344CB8AC3E}">
        <p14:creationId xmlns:p14="http://schemas.microsoft.com/office/powerpoint/2010/main" val="287232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29A34-107D-A332-359E-7F04566976BF}"/>
              </a:ext>
            </a:extLst>
          </p:cNvPr>
          <p:cNvSpPr>
            <a:spLocks noGrp="1"/>
          </p:cNvSpPr>
          <p:nvPr>
            <p:ph type="title"/>
          </p:nvPr>
        </p:nvSpPr>
        <p:spPr/>
        <p:txBody>
          <a:bodyPr/>
          <a:lstStyle/>
          <a:p>
            <a:r>
              <a:rPr lang="nl-BE" dirty="0"/>
              <a:t> </a:t>
            </a:r>
          </a:p>
        </p:txBody>
      </p:sp>
      <p:pic>
        <p:nvPicPr>
          <p:cNvPr id="4" name="Tijdelijke aanduiding voor inhoud 3">
            <a:extLst>
              <a:ext uri="{FF2B5EF4-FFF2-40B4-BE49-F238E27FC236}">
                <a16:creationId xmlns:a16="http://schemas.microsoft.com/office/drawing/2014/main" id="{3F5C3A93-843A-62A5-5B1B-86F6DCB93532}"/>
              </a:ext>
            </a:extLst>
          </p:cNvPr>
          <p:cNvPicPr>
            <a:picLocks noGrp="1" noChangeAspect="1"/>
          </p:cNvPicPr>
          <p:nvPr>
            <p:ph idx="1"/>
          </p:nvPr>
        </p:nvPicPr>
        <p:blipFill>
          <a:blip r:embed="rId2"/>
          <a:stretch>
            <a:fillRect/>
          </a:stretch>
        </p:blipFill>
        <p:spPr>
          <a:xfrm>
            <a:off x="3682511" y="-186714"/>
            <a:ext cx="4826977" cy="7231427"/>
          </a:xfrm>
          <a:prstGeom prst="rect">
            <a:avLst/>
          </a:prstGeom>
        </p:spPr>
      </p:pic>
    </p:spTree>
    <p:extLst>
      <p:ext uri="{BB962C8B-B14F-4D97-AF65-F5344CB8AC3E}">
        <p14:creationId xmlns:p14="http://schemas.microsoft.com/office/powerpoint/2010/main" val="92798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60B2E-25B0-C956-59EC-0AFC7FE4C4A4}"/>
              </a:ext>
            </a:extLst>
          </p:cNvPr>
          <p:cNvSpPr>
            <a:spLocks noGrp="1"/>
          </p:cNvSpPr>
          <p:nvPr>
            <p:ph type="title"/>
          </p:nvPr>
        </p:nvSpPr>
        <p:spPr/>
        <p:txBody>
          <a:bodyPr>
            <a:normAutofit/>
          </a:bodyPr>
          <a:lstStyle/>
          <a:p>
            <a:pPr algn="ctr"/>
            <a:r>
              <a:rPr lang="nl-BE" sz="3600" b="1" dirty="0">
                <a:solidFill>
                  <a:srgbClr val="5B9BD5"/>
                </a:solidFill>
              </a:rPr>
              <a:t>Tweede Wereldoorlog - Verenigde </a:t>
            </a: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Staten </a:t>
            </a:r>
            <a:endParaRPr lang="nl-BE" sz="3600" dirty="0"/>
          </a:p>
        </p:txBody>
      </p:sp>
      <p:sp>
        <p:nvSpPr>
          <p:cNvPr id="3" name="Tijdelijke aanduiding voor inhoud 2">
            <a:extLst>
              <a:ext uri="{FF2B5EF4-FFF2-40B4-BE49-F238E27FC236}">
                <a16:creationId xmlns:a16="http://schemas.microsoft.com/office/drawing/2014/main" id="{73D6D47E-6B84-A2A7-74E8-A034C2A71F8A}"/>
              </a:ext>
            </a:extLst>
          </p:cNvPr>
          <p:cNvSpPr>
            <a:spLocks noGrp="1"/>
          </p:cNvSpPr>
          <p:nvPr>
            <p:ph idx="1"/>
          </p:nvPr>
        </p:nvSpPr>
        <p:spPr/>
        <p:txBody>
          <a:bodyPr>
            <a:normAutofit/>
          </a:bodyPr>
          <a:lstStyle/>
          <a:p>
            <a:pPr marL="0" indent="0" algn="just">
              <a:lnSpc>
                <a:spcPct val="110000"/>
              </a:lnSpc>
              <a:spcBef>
                <a:spcPts val="0"/>
              </a:spcBef>
              <a:buNone/>
            </a:pPr>
            <a:r>
              <a:rPr lang="nl-NL" sz="2200" dirty="0">
                <a:latin typeface="+mj-lt"/>
              </a:rPr>
              <a:t>De crisis van de </a:t>
            </a:r>
            <a:r>
              <a:rPr lang="nl-NL" sz="2200" b="1" dirty="0">
                <a:latin typeface="+mj-lt"/>
              </a:rPr>
              <a:t>Tweede Wereldoorlog </a:t>
            </a:r>
            <a:r>
              <a:rPr lang="nl-NL" sz="2200" dirty="0">
                <a:latin typeface="+mj-lt"/>
              </a:rPr>
              <a:t>bracht het Congres ertoe </a:t>
            </a:r>
            <a:r>
              <a:rPr lang="nl-NL" sz="2200" b="1" dirty="0">
                <a:latin typeface="+mj-lt"/>
              </a:rPr>
              <a:t>vier overwinstheffingen </a:t>
            </a:r>
            <a:r>
              <a:rPr lang="nl-NL" sz="2200" dirty="0">
                <a:latin typeface="+mj-lt"/>
              </a:rPr>
              <a:t>na elkaar in te voeren ten aanzien van ondernemingen:</a:t>
            </a:r>
          </a:p>
          <a:p>
            <a:pPr marL="0" indent="0" algn="just">
              <a:lnSpc>
                <a:spcPct val="110000"/>
              </a:lnSpc>
              <a:spcBef>
                <a:spcPts val="0"/>
              </a:spcBef>
              <a:buNone/>
            </a:pPr>
            <a:endParaRPr lang="nl-NL" sz="2200" dirty="0">
              <a:latin typeface="+mj-lt"/>
            </a:endParaRPr>
          </a:p>
          <a:p>
            <a:pPr lvl="1" algn="just">
              <a:lnSpc>
                <a:spcPct val="110000"/>
              </a:lnSpc>
              <a:spcBef>
                <a:spcPts val="0"/>
              </a:spcBef>
            </a:pPr>
            <a:r>
              <a:rPr lang="nl-NL" sz="2200" b="1" dirty="0">
                <a:latin typeface="+mj-lt"/>
              </a:rPr>
              <a:t>1940</a:t>
            </a:r>
            <a:r>
              <a:rPr lang="nl-NL" sz="2200" dirty="0">
                <a:latin typeface="+mj-lt"/>
              </a:rPr>
              <a:t>: tarieven van </a:t>
            </a:r>
            <a:r>
              <a:rPr lang="nl-NL" sz="2200" b="1" dirty="0">
                <a:latin typeface="+mj-lt"/>
              </a:rPr>
              <a:t>25%</a:t>
            </a:r>
            <a:r>
              <a:rPr lang="nl-NL" sz="2200" dirty="0">
                <a:latin typeface="+mj-lt"/>
              </a:rPr>
              <a:t> tot </a:t>
            </a:r>
            <a:r>
              <a:rPr lang="nl-NL" sz="2200" b="1" dirty="0">
                <a:latin typeface="+mj-lt"/>
              </a:rPr>
              <a:t>50%</a:t>
            </a:r>
            <a:r>
              <a:rPr lang="nl-NL" sz="2200" dirty="0">
                <a:latin typeface="+mj-lt"/>
              </a:rPr>
              <a:t> (in die periode diende F.D. Roosevelt nog voor een </a:t>
            </a:r>
            <a:r>
              <a:rPr lang="nl-NL" sz="2200" b="1" dirty="0">
                <a:latin typeface="+mj-lt"/>
              </a:rPr>
              <a:t>derde</a:t>
            </a:r>
            <a:r>
              <a:rPr lang="nl-NL" sz="2200" dirty="0">
                <a:latin typeface="+mj-lt"/>
              </a:rPr>
              <a:t> ambtstermijn te worden herkozen; hij kon nog niet voluit gaan... ); </a:t>
            </a:r>
          </a:p>
          <a:p>
            <a:pPr lvl="1" algn="just">
              <a:lnSpc>
                <a:spcPct val="110000"/>
              </a:lnSpc>
              <a:spcBef>
                <a:spcPts val="0"/>
              </a:spcBef>
            </a:pPr>
            <a:r>
              <a:rPr lang="nl-NL" sz="2200" b="1" dirty="0">
                <a:latin typeface="+mj-lt"/>
              </a:rPr>
              <a:t>1941</a:t>
            </a:r>
            <a:r>
              <a:rPr lang="nl-NL" sz="2200" dirty="0">
                <a:latin typeface="+mj-lt"/>
              </a:rPr>
              <a:t>: tarieven van </a:t>
            </a:r>
            <a:r>
              <a:rPr lang="nl-NL" sz="2200" b="1" dirty="0">
                <a:latin typeface="+mj-lt"/>
              </a:rPr>
              <a:t>35%</a:t>
            </a:r>
            <a:r>
              <a:rPr lang="nl-NL" sz="2200" dirty="0">
                <a:latin typeface="+mj-lt"/>
              </a:rPr>
              <a:t> tot </a:t>
            </a:r>
            <a:r>
              <a:rPr lang="nl-NL" sz="2200" b="1" dirty="0">
                <a:latin typeface="+mj-lt"/>
              </a:rPr>
              <a:t>60</a:t>
            </a:r>
            <a:r>
              <a:rPr lang="nl-NL" sz="2200" dirty="0">
                <a:latin typeface="+mj-lt"/>
              </a:rPr>
              <a:t>%;</a:t>
            </a:r>
          </a:p>
          <a:p>
            <a:pPr lvl="1" algn="just">
              <a:lnSpc>
                <a:spcPct val="110000"/>
              </a:lnSpc>
              <a:spcBef>
                <a:spcPts val="0"/>
              </a:spcBef>
            </a:pPr>
            <a:r>
              <a:rPr lang="nl-NL" sz="2200" b="1" dirty="0">
                <a:latin typeface="+mj-lt"/>
              </a:rPr>
              <a:t>1942</a:t>
            </a:r>
            <a:r>
              <a:rPr lang="nl-NL" sz="2200" dirty="0">
                <a:latin typeface="+mj-lt"/>
              </a:rPr>
              <a:t>: een tarief van </a:t>
            </a:r>
            <a:r>
              <a:rPr lang="nl-NL" sz="2200" b="1" dirty="0">
                <a:latin typeface="+mj-lt"/>
              </a:rPr>
              <a:t>90%</a:t>
            </a:r>
            <a:r>
              <a:rPr lang="nl-NL" sz="2200" dirty="0">
                <a:latin typeface="+mj-lt"/>
              </a:rPr>
              <a:t>, met een naoorlogse terugbetaling van </a:t>
            </a:r>
            <a:r>
              <a:rPr lang="nl-NL" sz="2200" b="1" dirty="0">
                <a:latin typeface="+mj-lt"/>
              </a:rPr>
              <a:t>10%</a:t>
            </a:r>
            <a:r>
              <a:rPr lang="nl-NL" sz="2200" dirty="0">
                <a:latin typeface="+mj-lt"/>
              </a:rPr>
              <a:t>;</a:t>
            </a:r>
            <a:r>
              <a:rPr lang="nl-NL" sz="2200" b="1" dirty="0">
                <a:latin typeface="+mj-lt"/>
              </a:rPr>
              <a:t> </a:t>
            </a:r>
          </a:p>
          <a:p>
            <a:pPr lvl="1" algn="just">
              <a:lnSpc>
                <a:spcPct val="110000"/>
              </a:lnSpc>
              <a:spcBef>
                <a:spcPts val="0"/>
              </a:spcBef>
            </a:pPr>
            <a:r>
              <a:rPr lang="nl-NL" sz="2200" b="1" dirty="0">
                <a:latin typeface="+mj-lt"/>
              </a:rPr>
              <a:t>1943</a:t>
            </a:r>
            <a:r>
              <a:rPr lang="nl-NL" sz="2200" dirty="0">
                <a:latin typeface="+mj-lt"/>
              </a:rPr>
              <a:t>: een tarief van </a:t>
            </a:r>
            <a:r>
              <a:rPr lang="nl-NL" sz="2200" b="1" dirty="0">
                <a:latin typeface="+mj-lt"/>
              </a:rPr>
              <a:t>95%</a:t>
            </a:r>
            <a:r>
              <a:rPr lang="nl-NL" sz="2200" dirty="0">
                <a:latin typeface="+mj-lt"/>
              </a:rPr>
              <a:t>, met een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naoorlogse </a:t>
            </a:r>
            <a:r>
              <a:rPr lang="nl-NL" sz="2200" dirty="0">
                <a:latin typeface="+mj-lt"/>
              </a:rPr>
              <a:t>terugbetaling van </a:t>
            </a:r>
            <a:r>
              <a:rPr lang="nl-NL" sz="2200" b="1" dirty="0">
                <a:latin typeface="+mj-lt"/>
              </a:rPr>
              <a:t>10%</a:t>
            </a:r>
            <a:r>
              <a:rPr lang="nl-NL" sz="2200" dirty="0">
                <a:latin typeface="+mj-lt"/>
              </a:rPr>
              <a:t>. </a:t>
            </a:r>
          </a:p>
          <a:p>
            <a:pPr lvl="1" algn="just">
              <a:lnSpc>
                <a:spcPct val="110000"/>
              </a:lnSpc>
              <a:spcBef>
                <a:spcPts val="0"/>
              </a:spcBef>
            </a:pPr>
            <a:endParaRPr lang="nl-NL" sz="2200" dirty="0">
              <a:latin typeface="+mj-lt"/>
            </a:endParaRPr>
          </a:p>
          <a:p>
            <a:pPr marL="0" indent="0" algn="just">
              <a:lnSpc>
                <a:spcPct val="100000"/>
              </a:lnSpc>
              <a:spcBef>
                <a:spcPts val="0"/>
              </a:spcBef>
              <a:buNone/>
            </a:pPr>
            <a:r>
              <a:rPr lang="nl-NL" sz="2200" dirty="0">
                <a:latin typeface="+mj-lt"/>
              </a:rPr>
              <a:t>In </a:t>
            </a:r>
            <a:r>
              <a:rPr lang="nl-NL" sz="2200" b="1" dirty="0">
                <a:latin typeface="+mj-lt"/>
              </a:rPr>
              <a:t>1945</a:t>
            </a:r>
            <a:r>
              <a:rPr lang="nl-NL" sz="2200" dirty="0">
                <a:latin typeface="+mj-lt"/>
              </a:rPr>
              <a:t> trok het Congres deze belastingen in, met ingang van </a:t>
            </a:r>
            <a:r>
              <a:rPr lang="nl-NL" sz="2200" b="1" dirty="0">
                <a:latin typeface="+mj-lt"/>
              </a:rPr>
              <a:t>1 januari 1946</a:t>
            </a:r>
            <a:r>
              <a:rPr lang="nl-NL" sz="2200" dirty="0">
                <a:latin typeface="+mj-lt"/>
              </a:rPr>
              <a:t>. </a:t>
            </a: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408538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D7EF8-A68D-BBD7-A275-99E010959C98}"/>
              </a:ext>
            </a:extLst>
          </p:cNvPr>
          <p:cNvSpPr>
            <a:spLocks noGrp="1"/>
          </p:cNvSpPr>
          <p:nvPr>
            <p:ph type="title"/>
          </p:nvPr>
        </p:nvSpPr>
        <p:spPr/>
        <p:txBody>
          <a:bodyPr/>
          <a:lstStyle/>
          <a:p>
            <a:pPr algn="ctr"/>
            <a:r>
              <a:rPr lang="nl-BE" sz="3600" b="1" dirty="0">
                <a:solidFill>
                  <a:srgbClr val="5B9BD5"/>
                </a:solidFill>
              </a:rPr>
              <a:t>Tweede Wereldoorlog - België </a:t>
            </a:r>
            <a:endParaRPr lang="nl-BE" dirty="0"/>
          </a:p>
        </p:txBody>
      </p:sp>
      <p:sp>
        <p:nvSpPr>
          <p:cNvPr id="3" name="Tijdelijke aanduiding voor inhoud 2">
            <a:extLst>
              <a:ext uri="{FF2B5EF4-FFF2-40B4-BE49-F238E27FC236}">
                <a16:creationId xmlns:a16="http://schemas.microsoft.com/office/drawing/2014/main" id="{AB15E040-EF93-194B-D8FA-23CEDC3B78FD}"/>
              </a:ext>
            </a:extLst>
          </p:cNvPr>
          <p:cNvSpPr>
            <a:spLocks noGrp="1"/>
          </p:cNvSpPr>
          <p:nvPr>
            <p:ph idx="1"/>
          </p:nvPr>
        </p:nvSpPr>
        <p:spPr/>
        <p:txBody>
          <a:bodyPr>
            <a:normAutofit/>
          </a:bodyPr>
          <a:lstStyle/>
          <a:p>
            <a:pPr marL="0" indent="0" algn="just">
              <a:lnSpc>
                <a:spcPct val="100000"/>
              </a:lnSpc>
              <a:spcBef>
                <a:spcPts val="0"/>
              </a:spcBef>
              <a:buNone/>
            </a:pPr>
            <a:r>
              <a:rPr lang="nl-BE" sz="2200" dirty="0">
                <a:latin typeface="+mj-lt"/>
              </a:rPr>
              <a:t>In België werden vóór en na - niet tijdens - de Tweede Wereldoorlog ook </a:t>
            </a:r>
            <a:r>
              <a:rPr lang="nl-BE" sz="2200" b="1" dirty="0">
                <a:latin typeface="+mj-lt"/>
              </a:rPr>
              <a:t>specifieke</a:t>
            </a:r>
            <a:r>
              <a:rPr lang="nl-BE" sz="2200" dirty="0">
                <a:latin typeface="+mj-lt"/>
              </a:rPr>
              <a:t> overwinstheffingen ingevoerd:</a:t>
            </a:r>
          </a:p>
          <a:p>
            <a:pPr marL="0" indent="0" algn="just">
              <a:lnSpc>
                <a:spcPct val="100000"/>
              </a:lnSpc>
              <a:spcBef>
                <a:spcPts val="0"/>
              </a:spcBef>
              <a:buNone/>
            </a:pPr>
            <a:endParaRPr lang="nl-BE" sz="2200" dirty="0">
              <a:latin typeface="+mj-lt"/>
            </a:endParaRPr>
          </a:p>
          <a:p>
            <a:pPr lvl="1" algn="just">
              <a:lnSpc>
                <a:spcPct val="100000"/>
              </a:lnSpc>
              <a:spcBef>
                <a:spcPts val="0"/>
              </a:spcBef>
            </a:pPr>
            <a:r>
              <a:rPr lang="nl-BE" sz="2200" dirty="0">
                <a:latin typeface="+mj-lt"/>
              </a:rPr>
              <a:t>wet van </a:t>
            </a:r>
            <a:r>
              <a:rPr lang="nl-BE" sz="2200" b="1" dirty="0">
                <a:latin typeface="+mj-lt"/>
              </a:rPr>
              <a:t>10 januari 1940 </a:t>
            </a:r>
            <a:r>
              <a:rPr lang="nl-BE" sz="2200" dirty="0">
                <a:latin typeface="+mj-lt"/>
              </a:rPr>
              <a:t>op “</a:t>
            </a:r>
            <a:r>
              <a:rPr lang="nl-BE" sz="2200" i="1" dirty="0">
                <a:latin typeface="+mj-lt"/>
              </a:rPr>
              <a:t>uitzonderlijke winst</a:t>
            </a:r>
            <a:r>
              <a:rPr lang="nl-BE" sz="2200" dirty="0">
                <a:latin typeface="+mj-lt"/>
              </a:rPr>
              <a:t>” behaald in 1939 (hoogconjunctuur!) aan een </a:t>
            </a:r>
            <a:r>
              <a:rPr lang="nl-BE" sz="2200" b="1" dirty="0">
                <a:latin typeface="+mj-lt"/>
              </a:rPr>
              <a:t>70%</a:t>
            </a:r>
            <a:r>
              <a:rPr lang="nl-BE" sz="2200" dirty="0">
                <a:latin typeface="+mj-lt"/>
              </a:rPr>
              <a:t>-tarief; zijn tijd ver vooruit door vrijstelling ter zake de introductie van nieuwe producten; de overwinst werd ook hier bepaald door de “</a:t>
            </a:r>
            <a:r>
              <a:rPr lang="nl-BE" sz="2200" i="1" dirty="0" err="1">
                <a:latin typeface="+mj-lt"/>
              </a:rPr>
              <a:t>Income</a:t>
            </a:r>
            <a:r>
              <a:rPr lang="nl-BE" sz="2200" i="1" dirty="0">
                <a:latin typeface="+mj-lt"/>
              </a:rPr>
              <a:t> Credit Method</a:t>
            </a:r>
            <a:r>
              <a:rPr lang="nl-BE" sz="2200" dirty="0">
                <a:latin typeface="+mj-lt"/>
              </a:rPr>
              <a:t>” of volgens de “</a:t>
            </a:r>
            <a:r>
              <a:rPr lang="nl-BE" sz="2200" i="1" dirty="0" err="1">
                <a:latin typeface="+mj-lt"/>
              </a:rPr>
              <a:t>Invested</a:t>
            </a:r>
            <a:r>
              <a:rPr lang="nl-BE" sz="2200" i="1" dirty="0">
                <a:latin typeface="+mj-lt"/>
              </a:rPr>
              <a:t> </a:t>
            </a:r>
            <a:r>
              <a:rPr lang="nl-BE" sz="2200" i="1" dirty="0" err="1">
                <a:latin typeface="+mj-lt"/>
              </a:rPr>
              <a:t>Capital</a:t>
            </a:r>
            <a:r>
              <a:rPr lang="nl-BE" sz="2200" i="1" dirty="0">
                <a:latin typeface="+mj-lt"/>
              </a:rPr>
              <a:t> Method</a:t>
            </a:r>
            <a:r>
              <a:rPr lang="nl-BE" sz="2200" dirty="0">
                <a:latin typeface="+mj-lt"/>
              </a:rPr>
              <a:t>” (8%) naar keuze van de belastingplichtige;</a:t>
            </a:r>
          </a:p>
          <a:p>
            <a:pPr lvl="1" algn="just">
              <a:lnSpc>
                <a:spcPct val="100000"/>
              </a:lnSpc>
              <a:spcBef>
                <a:spcPts val="0"/>
              </a:spcBef>
            </a:pPr>
            <a:r>
              <a:rPr lang="nl-BE" sz="2200" dirty="0">
                <a:latin typeface="+mj-lt"/>
              </a:rPr>
              <a:t>wet van </a:t>
            </a:r>
            <a:r>
              <a:rPr lang="nl-BE" sz="2200" b="1" dirty="0">
                <a:latin typeface="+mj-lt"/>
              </a:rPr>
              <a:t>16 oktober 1945 </a:t>
            </a:r>
            <a:r>
              <a:rPr lang="nl-BE" sz="2200" dirty="0">
                <a:latin typeface="+mj-lt"/>
              </a:rPr>
              <a:t>op “</a:t>
            </a:r>
            <a:r>
              <a:rPr lang="nl-BE" sz="2200" i="1" dirty="0">
                <a:latin typeface="+mj-lt"/>
              </a:rPr>
              <a:t>in</a:t>
            </a:r>
            <a:r>
              <a:rPr lang="nl-NL" sz="2200" i="1" dirty="0">
                <a:latin typeface="+mj-lt"/>
              </a:rPr>
              <a:t> oorlogstijd behaalde exceptionele winsten, inkomsten en baten</a:t>
            </a:r>
            <a:r>
              <a:rPr lang="nl-NL" sz="2200" dirty="0">
                <a:latin typeface="+mj-lt"/>
              </a:rPr>
              <a:t>” aan tarieven van </a:t>
            </a:r>
            <a:r>
              <a:rPr lang="nl-NL" sz="2200" b="1" dirty="0">
                <a:latin typeface="+mj-lt"/>
              </a:rPr>
              <a:t>70%</a:t>
            </a:r>
            <a:r>
              <a:rPr lang="nl-NL" sz="2200" dirty="0">
                <a:latin typeface="+mj-lt"/>
              </a:rPr>
              <a:t> tot </a:t>
            </a:r>
            <a:r>
              <a:rPr lang="nl-NL" sz="2200" b="1" dirty="0">
                <a:latin typeface="+mj-lt"/>
              </a:rPr>
              <a:t>95%</a:t>
            </a:r>
            <a:r>
              <a:rPr lang="nl-NL" sz="2200" dirty="0">
                <a:latin typeface="+mj-lt"/>
              </a:rPr>
              <a:t>. </a:t>
            </a:r>
            <a:endParaRPr lang="nl-BE" sz="2200" dirty="0">
              <a:latin typeface="+mj-lt"/>
            </a:endParaRPr>
          </a:p>
        </p:txBody>
      </p:sp>
    </p:spTree>
    <p:extLst>
      <p:ext uri="{BB962C8B-B14F-4D97-AF65-F5344CB8AC3E}">
        <p14:creationId xmlns:p14="http://schemas.microsoft.com/office/powerpoint/2010/main" val="202300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A7C7C-1C55-6FD3-AF89-547005963B58}"/>
              </a:ext>
            </a:extLst>
          </p:cNvPr>
          <p:cNvSpPr>
            <a:spLocks noGrp="1"/>
          </p:cNvSpPr>
          <p:nvPr>
            <p:ph type="title"/>
          </p:nvPr>
        </p:nvSpPr>
        <p:spPr/>
        <p:txBody>
          <a:bodyPr>
            <a:normAutofit/>
          </a:bodyPr>
          <a:lstStyle/>
          <a:p>
            <a:pPr algn="ctr"/>
            <a:r>
              <a:rPr lang="nl-BE" sz="3600" b="1" kern="100" dirty="0">
                <a:solidFill>
                  <a:srgbClr val="5B9BD5"/>
                </a:solidFill>
                <a:ea typeface="Calibri" panose="020F0502020204030204" pitchFamily="34" charset="0"/>
                <a:cs typeface="Times New Roman" panose="02020603050405020304" pitchFamily="18" charset="0"/>
              </a:rPr>
              <a:t>Koreaanse oorlog - Verenigde </a:t>
            </a: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Staten </a:t>
            </a:r>
            <a:endParaRPr lang="nl-BE" sz="3600" dirty="0"/>
          </a:p>
        </p:txBody>
      </p:sp>
      <p:sp>
        <p:nvSpPr>
          <p:cNvPr id="3" name="Tijdelijke aanduiding voor inhoud 2">
            <a:extLst>
              <a:ext uri="{FF2B5EF4-FFF2-40B4-BE49-F238E27FC236}">
                <a16:creationId xmlns:a16="http://schemas.microsoft.com/office/drawing/2014/main" id="{1A4139D0-D34C-6781-CE28-AD1803A35056}"/>
              </a:ext>
            </a:extLst>
          </p:cNvPr>
          <p:cNvSpPr>
            <a:spLocks noGrp="1"/>
          </p:cNvSpPr>
          <p:nvPr>
            <p:ph idx="1"/>
          </p:nvPr>
        </p:nvSpPr>
        <p:spPr/>
        <p:txBody>
          <a:bodyPr>
            <a:normAutofit/>
          </a:bodyPr>
          <a:lstStyle/>
          <a:p>
            <a:pPr marL="0" indent="0" algn="just">
              <a:lnSpc>
                <a:spcPct val="100000"/>
              </a:lnSpc>
              <a:spcBef>
                <a:spcPts val="0"/>
              </a:spcBef>
              <a:buNone/>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De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Koreaanse oorlog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bracht het Congres ertoe opnieuw een overwinstheffing in te voeren, van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1 juli 1950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tot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31 december 1953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aan 30%; tarief vennootschapsbelasting ging van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45%</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naar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47%</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met een plafond van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70%</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voor de gecombineerde vennootschapsbelasting en de overwinstheffing: </a:t>
            </a:r>
          </a:p>
          <a:p>
            <a:pPr marL="0" indent="0" algn="just">
              <a:lnSpc>
                <a:spcPct val="100000"/>
              </a:lnSpc>
              <a:spcBef>
                <a:spcPts val="0"/>
              </a:spcBef>
              <a:buNone/>
              <a:defRPr/>
            </a:pPr>
            <a:endParaRPr lang="nl-NL" sz="2200" dirty="0">
              <a:solidFill>
                <a:prstClr val="black"/>
              </a:solidFill>
              <a:latin typeface="Calibri Light" panose="020F0302020204030204"/>
            </a:endParaRPr>
          </a:p>
          <a:p>
            <a:pPr marL="0" indent="0" algn="just">
              <a:lnSpc>
                <a:spcPct val="100000"/>
              </a:lnSpc>
              <a:spcBef>
                <a:spcPts val="0"/>
              </a:spcBef>
              <a:buNone/>
              <a:defRPr/>
            </a:pPr>
            <a:r>
              <a:rPr lang="en-US" sz="2200" dirty="0">
                <a:latin typeface="+mj-lt"/>
              </a:rPr>
              <a:t>“</a:t>
            </a:r>
            <a:r>
              <a:rPr lang="en-US" sz="2200" i="1" dirty="0">
                <a:latin typeface="+mj-lt"/>
              </a:rPr>
              <a:t>But it was not long before the largest companies figured out </a:t>
            </a:r>
            <a:r>
              <a:rPr lang="en-US" sz="2200" b="1" i="1" dirty="0">
                <a:latin typeface="+mj-lt"/>
              </a:rPr>
              <a:t>how to avoid the full brunt of the excess profits tax</a:t>
            </a:r>
            <a:r>
              <a:rPr lang="en-US" sz="2200" i="1" dirty="0">
                <a:latin typeface="+mj-lt"/>
              </a:rPr>
              <a:t>. Working with their </a:t>
            </a:r>
            <a:r>
              <a:rPr lang="en-US" sz="2200" b="1" i="1" dirty="0">
                <a:latin typeface="+mj-lt"/>
              </a:rPr>
              <a:t>high-priced lawyers and accountants</a:t>
            </a:r>
            <a:r>
              <a:rPr lang="en-US" sz="2200" i="1" dirty="0">
                <a:latin typeface="+mj-lt"/>
              </a:rPr>
              <a:t>, these corporations were able to </a:t>
            </a:r>
            <a:r>
              <a:rPr lang="en-US" sz="2200" b="1" i="1" dirty="0">
                <a:latin typeface="+mj-lt"/>
              </a:rPr>
              <a:t>inflate their measure of invested capital</a:t>
            </a:r>
            <a:r>
              <a:rPr lang="en-US" sz="2200" i="1" dirty="0">
                <a:latin typeface="+mj-lt"/>
              </a:rPr>
              <a:t>, and thus reduce their excess profits tax liability</a:t>
            </a:r>
            <a:r>
              <a:rPr lang="en-US" sz="2200" dirty="0">
                <a:latin typeface="+mj-lt"/>
              </a:rPr>
              <a:t>.” </a:t>
            </a:r>
          </a:p>
          <a:p>
            <a:pPr marL="0" indent="0" algn="just">
              <a:lnSpc>
                <a:spcPct val="100000"/>
              </a:lnSpc>
              <a:spcBef>
                <a:spcPts val="0"/>
              </a:spcBef>
              <a:buNone/>
              <a:defRPr/>
            </a:pPr>
            <a:endParaRPr lang="en-US" sz="2200" dirty="0">
              <a:latin typeface="+mj-l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(A.K. MEHROTRA, “Windfall profit taxes have benefits. But the devil is in the details. In times of crisis, the U.S. government has taxed excess profits - with mixed results”, </a:t>
            </a:r>
            <a:r>
              <a:rPr kumimoji="0" lang="en-US" sz="1800" b="0" i="1" u="none" strike="noStrike" kern="1200" cap="none" spc="0" normalizeH="0" baseline="0" noProof="0" dirty="0">
                <a:ln>
                  <a:noFill/>
                </a:ln>
                <a:solidFill>
                  <a:prstClr val="black"/>
                </a:solidFill>
                <a:effectLst/>
                <a:uLnTx/>
                <a:uFillTx/>
                <a:latin typeface="Calibri Light" panose="020F0302020204030204"/>
                <a:ea typeface="+mn-ea"/>
                <a:cs typeface="+mn-cs"/>
              </a:rPr>
              <a:t>The Washington Post </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24 </a:t>
            </a:r>
            <a:r>
              <a:rPr kumimoji="0" lang="en-US"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oktober</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2022).</a:t>
            </a:r>
          </a:p>
          <a:p>
            <a:pPr marL="0" indent="0" algn="just">
              <a:lnSpc>
                <a:spcPct val="100000"/>
              </a:lnSpc>
              <a:spcBef>
                <a:spcPts val="0"/>
              </a:spcBef>
              <a:buNone/>
              <a:defRPr/>
            </a:pPr>
            <a:endParaRPr lang="en-US" sz="2200" dirty="0">
              <a:latin typeface="+mj-lt"/>
            </a:endParaRPr>
          </a:p>
          <a:p>
            <a:pPr marL="0" indent="0" algn="just">
              <a:lnSpc>
                <a:spcPct val="100000"/>
              </a:lnSpc>
              <a:spcBef>
                <a:spcPts val="0"/>
              </a:spcBef>
              <a:buNone/>
              <a:defRPr/>
            </a:pPr>
            <a:endParaRPr lang="en-US" sz="2200" dirty="0">
              <a:latin typeface="+mj-l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a:latin typeface="+mj-lt"/>
            </a:endParaRPr>
          </a:p>
        </p:txBody>
      </p:sp>
    </p:spTree>
    <p:extLst>
      <p:ext uri="{BB962C8B-B14F-4D97-AF65-F5344CB8AC3E}">
        <p14:creationId xmlns:p14="http://schemas.microsoft.com/office/powerpoint/2010/main" val="409284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71DF6-A5D4-F065-5F24-6DAD4F030E3F}"/>
              </a:ext>
            </a:extLst>
          </p:cNvPr>
          <p:cNvSpPr>
            <a:spLocks noGrp="1"/>
          </p:cNvSpPr>
          <p:nvPr>
            <p:ph type="title"/>
          </p:nvPr>
        </p:nvSpPr>
        <p:spPr/>
        <p:txBody>
          <a:bodyPr>
            <a:normAutofit/>
          </a:bodyPr>
          <a:lstStyle/>
          <a:p>
            <a:pPr algn="ctr"/>
            <a:r>
              <a:rPr lang="nl-BE" sz="3600" b="1" dirty="0">
                <a:solidFill>
                  <a:schemeClr val="accent5"/>
                </a:solidFill>
              </a:rPr>
              <a:t>Koreaanse oorlog - België </a:t>
            </a:r>
          </a:p>
        </p:txBody>
      </p:sp>
      <p:sp>
        <p:nvSpPr>
          <p:cNvPr id="3" name="Tijdelijke aanduiding voor inhoud 2">
            <a:extLst>
              <a:ext uri="{FF2B5EF4-FFF2-40B4-BE49-F238E27FC236}">
                <a16:creationId xmlns:a16="http://schemas.microsoft.com/office/drawing/2014/main" id="{DC7C00C1-284D-7DB3-3054-0892DA21A0B8}"/>
              </a:ext>
            </a:extLst>
          </p:cNvPr>
          <p:cNvSpPr>
            <a:spLocks noGrp="1"/>
          </p:cNvSpPr>
          <p:nvPr>
            <p:ph idx="1"/>
          </p:nvPr>
        </p:nvSpPr>
        <p:spPr/>
        <p:txBody>
          <a:bodyPr>
            <a:noAutofit/>
          </a:bodyPr>
          <a:lstStyle/>
          <a:p>
            <a:pPr marL="0" indent="0" algn="just">
              <a:buNone/>
            </a:pPr>
            <a:r>
              <a:rPr lang="nl-NL" sz="2200" u="sng" dirty="0"/>
              <a:t>Wet van 24 juli 1952</a:t>
            </a:r>
          </a:p>
          <a:p>
            <a:pPr marL="0" indent="0" algn="just">
              <a:lnSpc>
                <a:spcPct val="100000"/>
              </a:lnSpc>
              <a:spcBef>
                <a:spcPts val="0"/>
              </a:spcBef>
              <a:buNone/>
            </a:pPr>
            <a:r>
              <a:rPr lang="nl-NL" sz="2200" dirty="0" err="1">
                <a:latin typeface="+mj-lt"/>
              </a:rPr>
              <a:t>Bijbelasting</a:t>
            </a:r>
            <a:r>
              <a:rPr lang="nl-NL" sz="2200" dirty="0">
                <a:latin typeface="+mj-lt"/>
              </a:rPr>
              <a:t> op uitzonderlijke gedeelten van bepaalde inkomsten van de jaren 1951 en 1952 aan een tarief van </a:t>
            </a:r>
            <a:r>
              <a:rPr lang="nl-NL" sz="2200" b="1" dirty="0">
                <a:latin typeface="+mj-lt"/>
              </a:rPr>
              <a:t>25%</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a:t>
            </a:r>
            <a:r>
              <a:rPr lang="nl-NL" sz="2200" i="1" dirty="0">
                <a:latin typeface="+mj-lt"/>
              </a:rPr>
              <a:t>Het is inderdaad niet denkbaar dat sommige bevoorrechte klassen zich zouden kunnen verrijken, dan wanneer de meerderheid van de burgers de </a:t>
            </a:r>
            <a:r>
              <a:rPr lang="nl-NL" sz="2200" b="1" i="1" dirty="0">
                <a:latin typeface="+mj-lt"/>
              </a:rPr>
              <a:t>last van de verlenging van de militaire dienst en de prijsstijging van de producten van eerste noodwendigheid </a:t>
            </a:r>
            <a:r>
              <a:rPr lang="nl-NL" sz="2200" i="1" dirty="0">
                <a:latin typeface="+mj-lt"/>
              </a:rPr>
              <a:t>zouden te dragen hebben.</a:t>
            </a:r>
            <a:r>
              <a:rPr lang="nl-NL" sz="2200" dirty="0">
                <a:latin typeface="+mj-lt"/>
              </a:rPr>
              <a:t>”, aldus nog de memorie van toelichting.</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a:t>
            </a:r>
            <a:r>
              <a:rPr lang="nl-NL" sz="2200" i="1" dirty="0">
                <a:latin typeface="+mj-lt"/>
              </a:rPr>
              <a:t>De wet van 24 Juli 1952 is een slechte wet! Niet alleen omdat zij alleen door politieke. en niet door budgettaire overwegingen werd ingegeven, doch nog veel meer omdat zij een </a:t>
            </a:r>
            <a:r>
              <a:rPr lang="nl-NL" sz="2200" b="1" i="1" dirty="0">
                <a:latin typeface="+mj-lt"/>
              </a:rPr>
              <a:t>duister, slecht geordend geheel uitmaakt dat de belastingpractici ongetwijfeld enkele grijze haren </a:t>
            </a:r>
            <a:r>
              <a:rPr lang="nl-NL" sz="2200" i="1" dirty="0">
                <a:latin typeface="+mj-lt"/>
              </a:rPr>
              <a:t>zal bezorgen!</a:t>
            </a:r>
            <a:r>
              <a:rPr lang="nl-NL" sz="2200" dirty="0">
                <a:latin typeface="+mj-lt"/>
              </a:rPr>
              <a:t>”, aldus nog Albert </a:t>
            </a:r>
            <a:r>
              <a:rPr lang="nl-NL" sz="2200" dirty="0" err="1">
                <a:latin typeface="+mj-lt"/>
              </a:rPr>
              <a:t>Tiberghien</a:t>
            </a:r>
            <a:r>
              <a:rPr lang="nl-NL" sz="2200" dirty="0">
                <a:latin typeface="+mj-lt"/>
              </a:rPr>
              <a:t>.</a:t>
            </a:r>
          </a:p>
          <a:p>
            <a:pPr marL="0" indent="0" algn="just">
              <a:lnSpc>
                <a:spcPct val="100000"/>
              </a:lnSpc>
              <a:spcBef>
                <a:spcPts val="0"/>
              </a:spcBef>
              <a:buNone/>
            </a:pPr>
            <a:endParaRPr lang="nl-BE" sz="2200" dirty="0">
              <a:latin typeface="+mj-lt"/>
            </a:endParaRPr>
          </a:p>
        </p:txBody>
      </p:sp>
    </p:spTree>
    <p:extLst>
      <p:ext uri="{BB962C8B-B14F-4D97-AF65-F5344CB8AC3E}">
        <p14:creationId xmlns:p14="http://schemas.microsoft.com/office/powerpoint/2010/main" val="241917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80A23-099B-2B11-DD48-9583B331303E}"/>
              </a:ext>
            </a:extLst>
          </p:cNvPr>
          <p:cNvSpPr>
            <a:spLocks noGrp="1"/>
          </p:cNvSpPr>
          <p:nvPr>
            <p:ph type="title"/>
          </p:nvPr>
        </p:nvSpPr>
        <p:spPr/>
        <p:txBody>
          <a:bodyPr/>
          <a:lstStyle/>
          <a:p>
            <a:pPr algn="ctr"/>
            <a:r>
              <a:rPr lang="nl-BE" sz="3600" b="1" kern="100" dirty="0">
                <a:solidFill>
                  <a:srgbClr val="5B9BD5"/>
                </a:solidFill>
                <a:ea typeface="Calibri" panose="020F0502020204030204" pitchFamily="34" charset="0"/>
                <a:cs typeface="Times New Roman" panose="02020603050405020304" pitchFamily="18" charset="0"/>
              </a:rPr>
              <a:t>1970 - 1980 - België (1)</a:t>
            </a:r>
            <a:endParaRPr lang="nl-BE" dirty="0"/>
          </a:p>
        </p:txBody>
      </p:sp>
      <p:sp>
        <p:nvSpPr>
          <p:cNvPr id="3" name="Tijdelijke aanduiding voor inhoud 2">
            <a:extLst>
              <a:ext uri="{FF2B5EF4-FFF2-40B4-BE49-F238E27FC236}">
                <a16:creationId xmlns:a16="http://schemas.microsoft.com/office/drawing/2014/main" id="{92E74336-3169-C575-F23F-B44850DD1FFC}"/>
              </a:ext>
            </a:extLst>
          </p:cNvPr>
          <p:cNvSpPr>
            <a:spLocks noGrp="1"/>
          </p:cNvSpPr>
          <p:nvPr>
            <p:ph idx="1"/>
          </p:nvPr>
        </p:nvSpPr>
        <p:spPr/>
        <p:txBody>
          <a:bodyPr>
            <a:normAutofit/>
          </a:bodyPr>
          <a:lstStyle/>
          <a:p>
            <a:pPr marL="0" indent="0" algn="just">
              <a:lnSpc>
                <a:spcPct val="100000"/>
              </a:lnSpc>
              <a:spcBef>
                <a:spcPts val="0"/>
              </a:spcBef>
              <a:buNone/>
            </a:pPr>
            <a:r>
              <a:rPr lang="nl-BE" sz="2200" dirty="0">
                <a:latin typeface="+mj-lt"/>
              </a:rPr>
              <a:t>In België kwamen in de periode 1975-1980 nog zogenaamde </a:t>
            </a:r>
            <a:r>
              <a:rPr lang="nl-BE" sz="2200" b="1" dirty="0">
                <a:latin typeface="+mj-lt"/>
              </a:rPr>
              <a:t>solidariteitsbijdragen</a:t>
            </a:r>
            <a:r>
              <a:rPr lang="nl-BE" sz="2200" dirty="0">
                <a:latin typeface="+mj-lt"/>
              </a:rPr>
              <a:t> tot stand, zij het enkel ten aanzien van ondernemingen, tot stijving van een </a:t>
            </a:r>
            <a:r>
              <a:rPr lang="nl-BE" sz="2200" i="1" dirty="0">
                <a:latin typeface="+mj-lt"/>
              </a:rPr>
              <a:t>Solidariteitsfonds</a:t>
            </a:r>
            <a:r>
              <a:rPr lang="nl-BE" sz="2200" dirty="0">
                <a:latin typeface="+mj-lt"/>
              </a:rPr>
              <a:t>. </a:t>
            </a:r>
          </a:p>
          <a:p>
            <a:pPr marL="0" indent="0" algn="just">
              <a:lnSpc>
                <a:spcPct val="100000"/>
              </a:lnSpc>
              <a:spcBef>
                <a:spcPts val="0"/>
              </a:spcBef>
              <a:buNone/>
            </a:pPr>
            <a:endParaRPr lang="nl-BE" sz="2200" dirty="0">
              <a:latin typeface="+mj-lt"/>
            </a:endParaRPr>
          </a:p>
          <a:p>
            <a:pPr lvl="1" algn="just">
              <a:lnSpc>
                <a:spcPct val="100000"/>
              </a:lnSpc>
              <a:spcBef>
                <a:spcPts val="0"/>
              </a:spcBef>
            </a:pPr>
            <a:r>
              <a:rPr lang="nl-BE" sz="2200" dirty="0">
                <a:latin typeface="+mj-lt"/>
              </a:rPr>
              <a:t>wet van </a:t>
            </a:r>
            <a:r>
              <a:rPr lang="nl-NL" sz="2200" dirty="0">
                <a:latin typeface="+mj-lt"/>
              </a:rPr>
              <a:t>30 maart 1976 (</a:t>
            </a:r>
            <a:r>
              <a:rPr lang="nl-BE" sz="2200" dirty="0">
                <a:latin typeface="+mj-lt"/>
              </a:rPr>
              <a:t>SOL I) op </a:t>
            </a:r>
            <a:r>
              <a:rPr lang="nl-NL" sz="2200" dirty="0">
                <a:latin typeface="+mj-lt"/>
              </a:rPr>
              <a:t>uitzonderlijke winst: </a:t>
            </a:r>
            <a:r>
              <a:rPr lang="nl-NL" sz="2200" b="1" dirty="0">
                <a:latin typeface="+mj-lt"/>
              </a:rPr>
              <a:t>4,80%</a:t>
            </a:r>
            <a:r>
              <a:rPr lang="nl-NL" sz="2200" dirty="0">
                <a:latin typeface="+mj-lt"/>
              </a:rPr>
              <a:t>. Zowel “</a:t>
            </a:r>
            <a:r>
              <a:rPr lang="nl-NL" sz="2200" i="1" dirty="0" err="1">
                <a:latin typeface="+mj-lt"/>
              </a:rPr>
              <a:t>Income</a:t>
            </a:r>
            <a:r>
              <a:rPr lang="nl-NL" sz="2200" i="1" dirty="0">
                <a:latin typeface="+mj-lt"/>
              </a:rPr>
              <a:t> Credit Method</a:t>
            </a:r>
            <a:r>
              <a:rPr lang="nl-NL" sz="2200" dirty="0">
                <a:latin typeface="+mj-lt"/>
              </a:rPr>
              <a:t>” als “</a:t>
            </a:r>
            <a:r>
              <a:rPr lang="nl-NL" sz="2200" i="1" dirty="0" err="1">
                <a:latin typeface="+mj-lt"/>
              </a:rPr>
              <a:t>Invested</a:t>
            </a:r>
            <a:r>
              <a:rPr lang="nl-NL" sz="2200" i="1" dirty="0">
                <a:latin typeface="+mj-lt"/>
              </a:rPr>
              <a:t> </a:t>
            </a:r>
            <a:r>
              <a:rPr lang="nl-NL" sz="2200" i="1" dirty="0" err="1">
                <a:latin typeface="+mj-lt"/>
              </a:rPr>
              <a:t>Capital</a:t>
            </a:r>
            <a:r>
              <a:rPr lang="nl-NL" sz="2200" i="1" dirty="0">
                <a:latin typeface="+mj-lt"/>
              </a:rPr>
              <a:t> Method</a:t>
            </a:r>
            <a:r>
              <a:rPr lang="nl-NL" sz="2200" dirty="0">
                <a:latin typeface="+mj-lt"/>
              </a:rPr>
              <a:t>” (</a:t>
            </a:r>
            <a:r>
              <a:rPr lang="nl-NL" sz="2200" b="1" dirty="0">
                <a:latin typeface="+mj-lt"/>
              </a:rPr>
              <a:t>6% </a:t>
            </a:r>
            <a:r>
              <a:rPr lang="nl-NL" sz="2200" dirty="0">
                <a:latin typeface="+mj-lt"/>
              </a:rPr>
              <a:t>voor het geïnvesteerde kapitaal);</a:t>
            </a:r>
          </a:p>
          <a:p>
            <a:pPr lvl="1" algn="just">
              <a:lnSpc>
                <a:spcPct val="100000"/>
              </a:lnSpc>
              <a:spcBef>
                <a:spcPts val="0"/>
              </a:spcBef>
            </a:pPr>
            <a:r>
              <a:rPr lang="nl-NL" sz="2200" dirty="0">
                <a:latin typeface="+mj-lt"/>
              </a:rPr>
              <a:t>wet van 8 augustus 1980 (</a:t>
            </a:r>
            <a:r>
              <a:rPr lang="nl-BE" sz="2200" dirty="0">
                <a:latin typeface="+mj-lt"/>
              </a:rPr>
              <a:t>SOL II) op</a:t>
            </a:r>
            <a:r>
              <a:rPr lang="nl-NL" sz="2200" dirty="0">
                <a:latin typeface="+mj-lt"/>
              </a:rPr>
              <a:t> uitzonderlijke winst van grote ondernemingen: bijkomend nog </a:t>
            </a:r>
            <a:r>
              <a:rPr lang="nl-NL" sz="2200" b="1" dirty="0">
                <a:latin typeface="+mj-lt"/>
              </a:rPr>
              <a:t>4%</a:t>
            </a:r>
            <a:r>
              <a:rPr lang="nl-NL" sz="2200" dirty="0">
                <a:latin typeface="+mj-lt"/>
              </a:rPr>
              <a:t>, dus in totaal </a:t>
            </a:r>
            <a:r>
              <a:rPr lang="nl-NL" sz="2200" b="1" dirty="0">
                <a:latin typeface="+mj-lt"/>
              </a:rPr>
              <a:t>8,80%</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b="1" dirty="0">
                <a:latin typeface="+mj-lt"/>
              </a:rPr>
              <a:t>Deze heffing zou de zwanenzang van algemene overwinstheffingen in de zin van inkomstenbelastingen in België betekenen. Hierna kwamen enkel nog </a:t>
            </a:r>
            <a:r>
              <a:rPr lang="nl-NL" sz="2200" b="1" dirty="0" err="1">
                <a:latin typeface="+mj-lt"/>
              </a:rPr>
              <a:t>sectorgebonden</a:t>
            </a:r>
            <a:r>
              <a:rPr lang="nl-NL" sz="2200" b="1" dirty="0">
                <a:latin typeface="+mj-lt"/>
              </a:rPr>
              <a:t> heffingen.</a:t>
            </a: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364742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BBB2-233D-ABCA-E605-9247F042B4C4}"/>
              </a:ext>
            </a:extLst>
          </p:cNvPr>
          <p:cNvSpPr>
            <a:spLocks noGrp="1"/>
          </p:cNvSpPr>
          <p:nvPr>
            <p:ph type="title"/>
          </p:nvPr>
        </p:nvSpPr>
        <p:spPr/>
        <p:txBody>
          <a:bodyPr/>
          <a:lstStyle/>
          <a:p>
            <a:r>
              <a:rPr lang="nl-BE" dirty="0"/>
              <a:t> </a:t>
            </a:r>
          </a:p>
        </p:txBody>
      </p:sp>
      <p:pic>
        <p:nvPicPr>
          <p:cNvPr id="5" name="Tijdelijke aanduiding voor inhoud 4">
            <a:extLst>
              <a:ext uri="{FF2B5EF4-FFF2-40B4-BE49-F238E27FC236}">
                <a16:creationId xmlns:a16="http://schemas.microsoft.com/office/drawing/2014/main" id="{05F0D446-863F-A3A9-456C-A71DCD3E0694}"/>
              </a:ext>
            </a:extLst>
          </p:cNvPr>
          <p:cNvPicPr>
            <a:picLocks noGrp="1" noChangeAspect="1"/>
          </p:cNvPicPr>
          <p:nvPr>
            <p:ph idx="1"/>
          </p:nvPr>
        </p:nvPicPr>
        <p:blipFill>
          <a:blip r:embed="rId2"/>
          <a:stretch>
            <a:fillRect/>
          </a:stretch>
        </p:blipFill>
        <p:spPr>
          <a:xfrm>
            <a:off x="4665784" y="1258151"/>
            <a:ext cx="2860431" cy="4137943"/>
          </a:xfrm>
          <a:prstGeom prst="rect">
            <a:avLst/>
          </a:prstGeom>
        </p:spPr>
      </p:pic>
    </p:spTree>
    <p:extLst>
      <p:ext uri="{BB962C8B-B14F-4D97-AF65-F5344CB8AC3E}">
        <p14:creationId xmlns:p14="http://schemas.microsoft.com/office/powerpoint/2010/main" val="177140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30AC0-30E6-89AA-1F5C-C3C558F744AE}"/>
              </a:ext>
            </a:extLst>
          </p:cNvPr>
          <p:cNvSpPr>
            <a:spLocks noGrp="1"/>
          </p:cNvSpPr>
          <p:nvPr>
            <p:ph type="title"/>
          </p:nvPr>
        </p:nvSpPr>
        <p:spPr/>
        <p:txBody>
          <a:bodyPr/>
          <a:lstStyle/>
          <a:p>
            <a:pPr algn="ct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1970 - 1980 - België (2)</a:t>
            </a:r>
            <a:endParaRPr lang="nl-BE" dirty="0"/>
          </a:p>
        </p:txBody>
      </p:sp>
      <p:sp>
        <p:nvSpPr>
          <p:cNvPr id="3" name="Tijdelijke aanduiding voor inhoud 2">
            <a:extLst>
              <a:ext uri="{FF2B5EF4-FFF2-40B4-BE49-F238E27FC236}">
                <a16:creationId xmlns:a16="http://schemas.microsoft.com/office/drawing/2014/main" id="{42A36653-E03D-7A23-4CB8-D65527E83BDB}"/>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Maar er waren ook vrijstellingen voor bepaalde investeringen voorzien, net zoals in de wetten van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2 juli 1920</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10 januari 1940</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16 oktober 1945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en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24 juli 1952 </a:t>
            </a:r>
            <a:r>
              <a:rPr kumimoji="0" lang="nl-NL" sz="2200" i="0" u="none" strike="noStrike" kern="1200" cap="none" spc="0" normalizeH="0" baseline="0" noProof="0" dirty="0">
                <a:ln>
                  <a:noFill/>
                </a:ln>
                <a:solidFill>
                  <a:prstClr val="black"/>
                </a:solidFill>
                <a:effectLst/>
                <a:uLnTx/>
                <a:uFillTx/>
                <a:latin typeface="Calibri Light" panose="020F0302020204030204"/>
                <a:ea typeface="+mn-ea"/>
                <a:cs typeface="+mn-cs"/>
              </a:rPr>
              <a:t>(art. </a:t>
            </a:r>
            <a:r>
              <a:rPr lang="nl-NL" sz="2200" i="0" dirty="0">
                <a:solidFill>
                  <a:srgbClr val="000000"/>
                </a:solidFill>
                <a:effectLst/>
                <a:latin typeface="+mj-lt"/>
              </a:rPr>
              <a:t>43, § 9 van de wet van </a:t>
            </a:r>
            <a:r>
              <a:rPr lang="nl-NL" sz="2200" b="1" i="0" dirty="0">
                <a:solidFill>
                  <a:srgbClr val="000000"/>
                </a:solidFill>
                <a:effectLst/>
                <a:latin typeface="+mj-lt"/>
              </a:rPr>
              <a:t>30 maart 1976 </a:t>
            </a:r>
            <a:r>
              <a:rPr lang="nl-NL" sz="2200" i="0" dirty="0">
                <a:solidFill>
                  <a:srgbClr val="000000"/>
                </a:solidFill>
                <a:effectLst/>
                <a:latin typeface="+mj-lt"/>
              </a:rPr>
              <a:t>“</a:t>
            </a:r>
            <a:r>
              <a:rPr lang="nl-NL" sz="2200" i="1" dirty="0">
                <a:solidFill>
                  <a:srgbClr val="000000"/>
                </a:solidFill>
                <a:effectLst/>
                <a:latin typeface="+mj-lt"/>
              </a:rPr>
              <a:t>betreffende de economische herstelmaatregelen</a:t>
            </a:r>
            <a:r>
              <a:rPr lang="nl-NL" sz="2200" i="0" dirty="0">
                <a:solidFill>
                  <a:srgbClr val="000000"/>
                </a:solidFill>
                <a:effectLst/>
                <a:latin typeface="+mj-lt"/>
              </a:rPr>
              <a:t>”): </a:t>
            </a:r>
          </a:p>
          <a:p>
            <a:pPr marL="0" indent="0" algn="just">
              <a:lnSpc>
                <a:spcPct val="100000"/>
              </a:lnSpc>
              <a:spcBef>
                <a:spcPts val="0"/>
              </a:spcBef>
              <a:buNone/>
            </a:pPr>
            <a:endParaRPr lang="nl-NL" sz="2200" dirty="0">
              <a:solidFill>
                <a:srgbClr val="000000"/>
              </a:solidFill>
              <a:latin typeface="+mj-lt"/>
            </a:endParaRPr>
          </a:p>
          <a:p>
            <a:pPr marL="0" indent="0" algn="just">
              <a:lnSpc>
                <a:spcPct val="100000"/>
              </a:lnSpc>
              <a:spcBef>
                <a:spcPts val="0"/>
              </a:spcBef>
              <a:buNone/>
            </a:pPr>
            <a:r>
              <a:rPr lang="nl-NL" sz="2200" i="0" dirty="0">
                <a:solidFill>
                  <a:srgbClr val="000000"/>
                </a:solidFill>
                <a:effectLst/>
                <a:latin typeface="+mj-lt"/>
              </a:rPr>
              <a:t>“</a:t>
            </a:r>
            <a:r>
              <a:rPr lang="nl-NL" sz="2200" i="1" dirty="0">
                <a:solidFill>
                  <a:srgbClr val="000000"/>
                </a:solidFill>
                <a:effectLst/>
                <a:latin typeface="+mj-lt"/>
              </a:rPr>
              <a:t>Wanneer de belastingplichtige in de door de Koning bepaalde vorm bewijst dat hij in zijn onderneming in België gedurende het jaar 1976, </a:t>
            </a:r>
            <a:r>
              <a:rPr lang="nl-NL" sz="2200" b="1" i="1" dirty="0">
                <a:solidFill>
                  <a:srgbClr val="000000"/>
                </a:solidFill>
                <a:effectLst/>
                <a:latin typeface="+mj-lt"/>
              </a:rPr>
              <a:t>investeringen in lichamelijke of onlichamelijke activa heeft verricht waarvan het bedrag hoger is dan 110 pct. van het gemiddelde van de winsten of baten van het referentietijdperk</a:t>
            </a:r>
            <a:r>
              <a:rPr lang="nl-NL" sz="2200" i="1" dirty="0">
                <a:solidFill>
                  <a:srgbClr val="000000"/>
                </a:solidFill>
                <a:effectLst/>
                <a:latin typeface="+mj-lt"/>
              </a:rPr>
              <a:t>, wordt hem, overeenkomstig artikel 227 van het Wetboek van de inkomstenbelastingen, van ambtswege ontlasting verleend van het gedeelte van de uitzonderlijke en tijdelijke solidariteitsbijdrage met betrekking tot het uitzonderlijke gedeelte van de winsten of baten dat overeenstemt met het bovenbedoelde investeringsoverschot.</a:t>
            </a:r>
            <a:r>
              <a:rPr lang="nl-NL" sz="2200" dirty="0">
                <a:solidFill>
                  <a:srgbClr val="000000"/>
                </a:solidFill>
                <a:effectLst/>
                <a:latin typeface="+mj-lt"/>
              </a:rPr>
              <a:t>”</a:t>
            </a:r>
            <a:endParaRPr lang="nl-BE" sz="2200" dirty="0">
              <a:latin typeface="+mj-lt"/>
            </a:endParaRPr>
          </a:p>
        </p:txBody>
      </p:sp>
    </p:spTree>
    <p:extLst>
      <p:ext uri="{BB962C8B-B14F-4D97-AF65-F5344CB8AC3E}">
        <p14:creationId xmlns:p14="http://schemas.microsoft.com/office/powerpoint/2010/main" val="354364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229FD-A0D2-E0A7-253D-B1442C459AF3}"/>
              </a:ext>
            </a:extLst>
          </p:cNvPr>
          <p:cNvSpPr>
            <a:spLocks noGrp="1"/>
          </p:cNvSpPr>
          <p:nvPr>
            <p:ph type="title"/>
          </p:nvPr>
        </p:nvSpPr>
        <p:spPr/>
        <p:txBody>
          <a:bodyPr/>
          <a:lstStyle/>
          <a:p>
            <a:pPr algn="ct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1970 - 1980 - België (3)</a:t>
            </a:r>
            <a:endParaRPr lang="nl-BE" dirty="0"/>
          </a:p>
        </p:txBody>
      </p:sp>
      <p:sp>
        <p:nvSpPr>
          <p:cNvPr id="3" name="Tijdelijke aanduiding voor inhoud 2">
            <a:extLst>
              <a:ext uri="{FF2B5EF4-FFF2-40B4-BE49-F238E27FC236}">
                <a16:creationId xmlns:a16="http://schemas.microsoft.com/office/drawing/2014/main" id="{C6C31606-B3DB-F60F-D32C-9B61AD2B6EC8}"/>
              </a:ext>
            </a:extLst>
          </p:cNvPr>
          <p:cNvSpPr>
            <a:spLocks noGrp="1"/>
          </p:cNvSpPr>
          <p:nvPr>
            <p:ph idx="1"/>
          </p:nvPr>
        </p:nvSpPr>
        <p:spPr/>
        <p:txBody>
          <a:bodyPr>
            <a:normAutofit/>
          </a:bodyPr>
          <a:lstStyle/>
          <a:p>
            <a:pPr marL="0" indent="0" algn="just">
              <a:lnSpc>
                <a:spcPct val="100000"/>
              </a:lnSpc>
              <a:spcBef>
                <a:spcPts val="0"/>
              </a:spcBef>
              <a:buNone/>
            </a:pPr>
            <a:r>
              <a:rPr kumimoji="0" lang="nl-NL" sz="2200" b="0" u="none" strike="noStrike" kern="1200" cap="none" spc="0" normalizeH="0" baseline="0" noProof="0" dirty="0">
                <a:ln>
                  <a:noFill/>
                </a:ln>
                <a:solidFill>
                  <a:srgbClr val="000000"/>
                </a:solidFill>
                <a:effectLst/>
                <a:uLnTx/>
                <a:uFillTx/>
                <a:latin typeface="Calibri Light" panose="020F0302020204030204"/>
                <a:ea typeface="+mn-ea"/>
                <a:cs typeface="+mn-cs"/>
              </a:rPr>
              <a:t>“</a:t>
            </a:r>
            <a:r>
              <a:rPr kumimoji="0" lang="nl-NL" sz="2200" b="0" i="1" u="none" strike="noStrike" kern="1200" cap="none" spc="0" normalizeH="0" baseline="0" noProof="0" dirty="0">
                <a:ln>
                  <a:noFill/>
                </a:ln>
                <a:solidFill>
                  <a:srgbClr val="000000"/>
                </a:solidFill>
                <a:effectLst/>
                <a:uLnTx/>
                <a:uFillTx/>
                <a:latin typeface="Calibri Light" panose="020F0302020204030204"/>
                <a:ea typeface="+mn-ea"/>
                <a:cs typeface="+mn-cs"/>
              </a:rPr>
              <a:t>De in aanmerking te nemen investeringen zijn die welke in het jaar 1976 het voorwerp geweest zijn van een voltrokken koop tussen partijen, van een aanneming volgens bestek of van een aanneming volgens prijslijst of door de onderneming werden geproduceerd.</a:t>
            </a:r>
          </a:p>
          <a:p>
            <a:pPr marL="0" indent="0" algn="just">
              <a:lnSpc>
                <a:spcPct val="100000"/>
              </a:lnSpc>
              <a:spcBef>
                <a:spcPts val="0"/>
              </a:spcBef>
              <a:buNone/>
            </a:pPr>
            <a:endPar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indent="0" algn="just">
              <a:lnSpc>
                <a:spcPct val="100000"/>
              </a:lnSpc>
              <a:spcBef>
                <a:spcPts val="0"/>
              </a:spcBef>
              <a:buNone/>
            </a:pPr>
            <a:r>
              <a:rPr kumimoji="0" lang="nl-NL" sz="2200" b="0" i="1" u="none" strike="noStrike" kern="1200" cap="none" spc="0" normalizeH="0" baseline="0" noProof="0" dirty="0">
                <a:ln>
                  <a:noFill/>
                </a:ln>
                <a:solidFill>
                  <a:srgbClr val="000000"/>
                </a:solidFill>
                <a:effectLst/>
                <a:uLnTx/>
                <a:uFillTx/>
                <a:latin typeface="Calibri Light" panose="020F0302020204030204"/>
                <a:ea typeface="+mn-ea"/>
                <a:cs typeface="+mn-cs"/>
              </a:rPr>
              <a:t>Zij omvatten noch grondstoffen, </a:t>
            </a:r>
            <a:r>
              <a:rPr kumimoji="0" lang="nl-NL" sz="2200" b="0" i="1" u="none" strike="noStrike" kern="1200" cap="none" spc="0" normalizeH="0" baseline="0" noProof="0" dirty="0" err="1">
                <a:ln>
                  <a:noFill/>
                </a:ln>
                <a:solidFill>
                  <a:srgbClr val="000000"/>
                </a:solidFill>
                <a:effectLst/>
                <a:uLnTx/>
                <a:uFillTx/>
                <a:latin typeface="Calibri Light" panose="020F0302020204030204"/>
                <a:ea typeface="+mn-ea"/>
                <a:cs typeface="+mn-cs"/>
              </a:rPr>
              <a:t>produkten</a:t>
            </a:r>
            <a:r>
              <a:rPr kumimoji="0" lang="nl-NL" sz="2200" b="0" i="1" u="none" strike="noStrike" kern="1200" cap="none" spc="0" normalizeH="0" baseline="0" noProof="0" dirty="0">
                <a:ln>
                  <a:noFill/>
                </a:ln>
                <a:solidFill>
                  <a:srgbClr val="000000"/>
                </a:solidFill>
                <a:effectLst/>
                <a:uLnTx/>
                <a:uFillTx/>
                <a:latin typeface="Calibri Light" panose="020F0302020204030204"/>
                <a:ea typeface="+mn-ea"/>
                <a:cs typeface="+mn-cs"/>
              </a:rPr>
              <a:t> of koopwaren, noch deelnemingen en waarden in portefeuille </a:t>
            </a:r>
            <a:r>
              <a:rPr kumimoji="0" lang="nl-NL" sz="2200" b="1" i="1" u="none" strike="noStrike" kern="1200" cap="none" spc="0" normalizeH="0" baseline="0" noProof="0" dirty="0">
                <a:ln>
                  <a:noFill/>
                </a:ln>
                <a:solidFill>
                  <a:srgbClr val="000000"/>
                </a:solidFill>
                <a:effectLst/>
                <a:uLnTx/>
                <a:uFillTx/>
                <a:latin typeface="Calibri Light" panose="020F0302020204030204"/>
                <a:ea typeface="+mn-ea"/>
                <a:cs typeface="+mn-cs"/>
              </a:rPr>
              <a:t>met uitzondering van de nieuwe controledeelnemingen in bestaande of op te richten ondernemingen waar, ten gevolge van die deelnemingen en de investeringen die eruit voortvloeien, de werkgelegenheid zal worden gehandhaafd of verbeterd</a:t>
            </a:r>
            <a:r>
              <a:rPr kumimoji="0" lang="nl-NL" sz="2200" b="0" i="1" u="none" strike="noStrike" kern="1200" cap="none" spc="0" normalizeH="0" baseline="0" noProof="0" dirty="0">
                <a:ln>
                  <a:noFill/>
                </a:ln>
                <a:solidFill>
                  <a:srgbClr val="000000"/>
                </a:solidFill>
                <a:effectLst/>
                <a:uLnTx/>
                <a:uFillTx/>
                <a:latin typeface="Calibri Light" panose="020F0302020204030204"/>
                <a:ea typeface="+mn-ea"/>
                <a:cs typeface="+mn-cs"/>
              </a:rPr>
              <a:t>.</a:t>
            </a:r>
            <a:r>
              <a:rPr kumimoji="0" lang="nl-NL" sz="2200" u="none" strike="noStrike" kern="1200" cap="none" spc="0" normalizeH="0" baseline="0" noProof="0" dirty="0">
                <a:ln>
                  <a:noFill/>
                </a:ln>
                <a:solidFill>
                  <a:srgbClr val="000000"/>
                </a:solidFill>
                <a:effectLst/>
                <a:uLnTx/>
                <a:uFillTx/>
                <a:latin typeface="Calibri Light" panose="020F0302020204030204"/>
                <a:ea typeface="+mn-ea"/>
                <a:cs typeface="+mn-cs"/>
              </a:rPr>
              <a:t>”</a:t>
            </a:r>
          </a:p>
          <a:p>
            <a:pPr marL="0" indent="0" algn="just">
              <a:lnSpc>
                <a:spcPct val="100000"/>
              </a:lnSpc>
              <a:spcBef>
                <a:spcPts val="0"/>
              </a:spcBef>
              <a:buNone/>
            </a:pPr>
            <a:endParaRPr lang="nl-NL" sz="2200" dirty="0">
              <a:solidFill>
                <a:srgbClr val="000000"/>
              </a:solidFill>
              <a:latin typeface="Calibri Light" panose="020F0302020204030204"/>
            </a:endParaRPr>
          </a:p>
          <a:p>
            <a:pPr marL="0" indent="0" algn="just">
              <a:lnSpc>
                <a:spcPct val="100000"/>
              </a:lnSpc>
              <a:spcBef>
                <a:spcPts val="0"/>
              </a:spcBef>
              <a:buNone/>
            </a:pPr>
            <a:r>
              <a:rPr lang="nl-NL" sz="2200" dirty="0">
                <a:solidFill>
                  <a:srgbClr val="000000"/>
                </a:solidFill>
                <a:latin typeface="Calibri Light" panose="020F0302020204030204"/>
              </a:rPr>
              <a:t>Zulke </a:t>
            </a:r>
            <a:r>
              <a:rPr lang="nl-NL" sz="2200" dirty="0" err="1">
                <a:solidFill>
                  <a:srgbClr val="000000"/>
                </a:solidFill>
                <a:latin typeface="Calibri Light" panose="020F0302020204030204"/>
              </a:rPr>
              <a:t>investeringsbevorderende</a:t>
            </a:r>
            <a:r>
              <a:rPr lang="nl-NL" sz="2200" dirty="0">
                <a:solidFill>
                  <a:srgbClr val="000000"/>
                </a:solidFill>
                <a:latin typeface="Calibri Light" panose="020F0302020204030204"/>
              </a:rPr>
              <a:t> maatregelen ontbreken weliswaar in de voorstellen van “</a:t>
            </a:r>
            <a:r>
              <a:rPr lang="nl-NL" sz="2200" i="1" dirty="0">
                <a:solidFill>
                  <a:srgbClr val="000000"/>
                </a:solidFill>
                <a:latin typeface="Calibri Light" panose="020F0302020204030204"/>
              </a:rPr>
              <a:t>PVDA/PTB</a:t>
            </a:r>
            <a:r>
              <a:rPr lang="nl-NL" sz="2200" dirty="0">
                <a:solidFill>
                  <a:srgbClr val="000000"/>
                </a:solidFill>
                <a:latin typeface="Calibri Light" panose="020F0302020204030204"/>
              </a:rPr>
              <a:t>”, “</a:t>
            </a:r>
            <a:r>
              <a:rPr lang="nl-NL" sz="2200" i="1" dirty="0">
                <a:solidFill>
                  <a:srgbClr val="000000"/>
                </a:solidFill>
                <a:latin typeface="Calibri Light" panose="020F0302020204030204"/>
              </a:rPr>
              <a:t>Vooruit</a:t>
            </a:r>
            <a:r>
              <a:rPr lang="nl-NL" sz="2200" dirty="0">
                <a:solidFill>
                  <a:srgbClr val="000000"/>
                </a:solidFill>
                <a:latin typeface="Calibri Light" panose="020F0302020204030204"/>
              </a:rPr>
              <a:t>”, maar ook in de twee wetten van 16 december 2022 en de programmawet van 26 december 2022... </a:t>
            </a:r>
            <a:endParaRPr lang="nl-BE" sz="2200" dirty="0"/>
          </a:p>
        </p:txBody>
      </p:sp>
    </p:spTree>
    <p:extLst>
      <p:ext uri="{BB962C8B-B14F-4D97-AF65-F5344CB8AC3E}">
        <p14:creationId xmlns:p14="http://schemas.microsoft.com/office/powerpoint/2010/main" val="385705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DF42A2-8343-4B06-43FD-1AA28161C6C2}"/>
              </a:ext>
            </a:extLst>
          </p:cNvPr>
          <p:cNvSpPr>
            <a:spLocks noGrp="1"/>
          </p:cNvSpPr>
          <p:nvPr>
            <p:ph type="title"/>
          </p:nvPr>
        </p:nvSpPr>
        <p:spPr>
          <a:xfrm>
            <a:off x="466722" y="586855"/>
            <a:ext cx="3201366" cy="3387497"/>
          </a:xfrm>
        </p:spPr>
        <p:txBody>
          <a:bodyPr anchor="b">
            <a:normAutofit/>
          </a:bodyPr>
          <a:lstStyle/>
          <a:p>
            <a:pPr algn="ctr"/>
            <a:r>
              <a:rPr lang="nl-BE" sz="4000" dirty="0">
                <a:solidFill>
                  <a:srgbClr val="FFFFFF"/>
                </a:solidFill>
              </a:rPr>
              <a:t> Jimmy </a:t>
            </a:r>
            <a:br>
              <a:rPr lang="nl-BE" sz="4000" dirty="0">
                <a:solidFill>
                  <a:srgbClr val="FFFFFF"/>
                </a:solidFill>
              </a:rPr>
            </a:br>
            <a:r>
              <a:rPr lang="nl-BE" sz="4000" dirty="0">
                <a:solidFill>
                  <a:srgbClr val="FFFFFF"/>
                </a:solidFill>
              </a:rPr>
              <a:t>Carter</a:t>
            </a:r>
          </a:p>
        </p:txBody>
      </p:sp>
      <p:pic>
        <p:nvPicPr>
          <p:cNvPr id="4" name="Tijdelijke aanduiding voor inhoud 3">
            <a:extLst>
              <a:ext uri="{FF2B5EF4-FFF2-40B4-BE49-F238E27FC236}">
                <a16:creationId xmlns:a16="http://schemas.microsoft.com/office/drawing/2014/main" id="{01C4E226-E6E9-5410-2ED4-30B6527E160C}"/>
              </a:ext>
            </a:extLst>
          </p:cNvPr>
          <p:cNvPicPr>
            <a:picLocks noGrp="1" noChangeAspect="1"/>
          </p:cNvPicPr>
          <p:nvPr>
            <p:ph idx="1"/>
          </p:nvPr>
        </p:nvPicPr>
        <p:blipFill>
          <a:blip r:embed="rId2"/>
          <a:stretch>
            <a:fillRect/>
          </a:stretch>
        </p:blipFill>
        <p:spPr>
          <a:xfrm>
            <a:off x="6094476" y="826269"/>
            <a:ext cx="4514120" cy="5546725"/>
          </a:xfrm>
          <a:prstGeom prst="rect">
            <a:avLst/>
          </a:prstGeom>
        </p:spPr>
      </p:pic>
    </p:spTree>
    <p:extLst>
      <p:ext uri="{BB962C8B-B14F-4D97-AF65-F5344CB8AC3E}">
        <p14:creationId xmlns:p14="http://schemas.microsoft.com/office/powerpoint/2010/main" val="244678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6E241-49D1-8270-6F53-F25522F59F29}"/>
              </a:ext>
            </a:extLst>
          </p:cNvPr>
          <p:cNvSpPr>
            <a:spLocks noGrp="1"/>
          </p:cNvSpPr>
          <p:nvPr>
            <p:ph type="title"/>
          </p:nvPr>
        </p:nvSpPr>
        <p:spPr/>
        <p:txBody>
          <a:bodyPr/>
          <a:lstStyle/>
          <a:p>
            <a:pPr algn="ctr"/>
            <a:r>
              <a:rPr lang="nl-BE" sz="3600" b="1" kern="100" dirty="0">
                <a:solidFill>
                  <a:srgbClr val="5B9BD5"/>
                </a:solidFill>
                <a:ea typeface="Calibri" panose="020F0502020204030204" pitchFamily="34" charset="0"/>
                <a:cs typeface="Times New Roman" panose="02020603050405020304" pitchFamily="18" charset="0"/>
              </a:rPr>
              <a:t>1980 - Verenigde </a:t>
            </a: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Staten </a:t>
            </a:r>
            <a:endParaRPr lang="nl-BE" dirty="0"/>
          </a:p>
        </p:txBody>
      </p:sp>
      <p:sp>
        <p:nvSpPr>
          <p:cNvPr id="3" name="Tijdelijke aanduiding voor inhoud 2">
            <a:extLst>
              <a:ext uri="{FF2B5EF4-FFF2-40B4-BE49-F238E27FC236}">
                <a16:creationId xmlns:a16="http://schemas.microsoft.com/office/drawing/2014/main" id="{BAA1BBD9-3634-16A7-3AF6-BCCC31449AD3}"/>
              </a:ext>
            </a:extLst>
          </p:cNvPr>
          <p:cNvSpPr>
            <a:spLocks noGrp="1"/>
          </p:cNvSpPr>
          <p:nvPr>
            <p:ph idx="1"/>
          </p:nvPr>
        </p:nvSpPr>
        <p:spPr/>
        <p:txBody>
          <a:bodyPr>
            <a:normAutofit/>
          </a:bodyPr>
          <a:lstStyle/>
          <a:p>
            <a:pPr marL="0" lvl="0" indent="0" algn="just">
              <a:lnSpc>
                <a:spcPct val="100000"/>
              </a:lnSpc>
              <a:spcBef>
                <a:spcPts val="0"/>
              </a:spcBef>
              <a:buNone/>
              <a:defRPr/>
            </a:pPr>
            <a:r>
              <a:rPr lang="nl-NL" sz="2200" b="1" u="sng" dirty="0">
                <a:solidFill>
                  <a:prstClr val="black"/>
                </a:solidFill>
                <a:latin typeface="Calibri Light" panose="020F0302020204030204"/>
              </a:rPr>
              <a:t>Wet van 2 april 1980 </a:t>
            </a:r>
          </a:p>
          <a:p>
            <a:pPr marL="0" lvl="0" indent="0" algn="just">
              <a:lnSpc>
                <a:spcPct val="100000"/>
              </a:lnSpc>
              <a:spcBef>
                <a:spcPts val="0"/>
              </a:spcBef>
              <a:buNone/>
              <a:defRPr/>
            </a:pPr>
            <a:r>
              <a:rPr lang="nl-NL" sz="2200" dirty="0">
                <a:solidFill>
                  <a:prstClr val="black"/>
                </a:solidFill>
                <a:latin typeface="Calibri Light" panose="020F0302020204030204"/>
              </a:rPr>
              <a:t>De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nl-NL" sz="2200" b="1" i="1" u="none" strike="noStrike" kern="1200" cap="none" spc="0" normalizeH="0" baseline="0" noProof="0" dirty="0" err="1">
                <a:ln>
                  <a:noFill/>
                </a:ln>
                <a:solidFill>
                  <a:prstClr val="black"/>
                </a:solidFill>
                <a:effectLst/>
                <a:uLnTx/>
                <a:uFillTx/>
                <a:latin typeface="Calibri Light" panose="020F0302020204030204"/>
                <a:ea typeface="+mn-ea"/>
                <a:cs typeface="+mn-cs"/>
              </a:rPr>
              <a:t>Crude</a:t>
            </a:r>
            <a:r>
              <a:rPr kumimoji="0" lang="nl-NL" sz="2200" b="1" i="1" u="none" strike="noStrike" kern="1200" cap="none" spc="0" normalizeH="0" baseline="0" noProof="0" dirty="0">
                <a:ln>
                  <a:noFill/>
                </a:ln>
                <a:solidFill>
                  <a:prstClr val="black"/>
                </a:solidFill>
                <a:effectLst/>
                <a:uLnTx/>
                <a:uFillTx/>
                <a:latin typeface="Calibri Light" panose="020F0302020204030204"/>
                <a:ea typeface="+mn-ea"/>
                <a:cs typeface="+mn-cs"/>
              </a:rPr>
              <a:t> Oil </a:t>
            </a:r>
            <a:r>
              <a:rPr kumimoji="0" lang="nl-NL" sz="2200" b="1" i="1" u="none" strike="noStrike" kern="1200" cap="none" spc="0" normalizeH="0" baseline="0" noProof="0" dirty="0" err="1">
                <a:ln>
                  <a:noFill/>
                </a:ln>
                <a:solidFill>
                  <a:prstClr val="black"/>
                </a:solidFill>
                <a:effectLst/>
                <a:uLnTx/>
                <a:uFillTx/>
                <a:latin typeface="Calibri Light" panose="020F0302020204030204"/>
                <a:ea typeface="+mn-ea"/>
                <a:cs typeface="+mn-cs"/>
              </a:rPr>
              <a:t>Windfall</a:t>
            </a:r>
            <a:r>
              <a:rPr kumimoji="0" lang="nl-NL" sz="2200" b="1" i="1" u="none" strike="noStrike" kern="1200" cap="none" spc="0" normalizeH="0" baseline="0" noProof="0" dirty="0">
                <a:ln>
                  <a:noFill/>
                </a:ln>
                <a:solidFill>
                  <a:prstClr val="black"/>
                </a:solidFill>
                <a:effectLst/>
                <a:uLnTx/>
                <a:uFillTx/>
                <a:latin typeface="Calibri Light" panose="020F0302020204030204"/>
                <a:ea typeface="+mn-ea"/>
                <a:cs typeface="+mn-cs"/>
              </a:rPr>
              <a:t> Profit Tax Act</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(P.L. 96-223) werd uitgevaardigd als onderdeel van een compromis tussen de regering-Carter en het Congres over de opheffing van de door president Richard Nixon in 1971 ingevoerde prijscontroles inzake ruwe aardolie. </a:t>
            </a:r>
          </a:p>
          <a:p>
            <a:pPr marL="0" lvl="0" indent="0" algn="just">
              <a:lnSpc>
                <a:spcPct val="100000"/>
              </a:lnSpc>
              <a:spcBef>
                <a:spcPts val="0"/>
              </a:spcBef>
              <a:buNone/>
              <a:defRPr/>
            </a:pPr>
            <a:endParaRPr lang="nl-NL" sz="2200" dirty="0">
              <a:solidFill>
                <a:prstClr val="black"/>
              </a:solidFill>
              <a:latin typeface="Calibri Light" panose="020F0302020204030204"/>
            </a:endParaRPr>
          </a:p>
          <a:p>
            <a:pPr marL="0" lvl="0" indent="0" algn="just">
              <a:lnSpc>
                <a:spcPct val="100000"/>
              </a:lnSpc>
              <a:spcBef>
                <a:spcPts val="0"/>
              </a:spcBef>
              <a:buNone/>
              <a:defRPr/>
            </a:pP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De wet was bedoeld om de </a:t>
            </a:r>
            <a:r>
              <a:rPr kumimoji="0" lang="nl-NL" sz="2200" b="1" i="0" u="none" strike="noStrike" kern="1200" cap="none" spc="0" normalizeH="0" baseline="0" noProof="0" dirty="0" err="1">
                <a:ln>
                  <a:noFill/>
                </a:ln>
                <a:solidFill>
                  <a:prstClr val="black"/>
                </a:solidFill>
                <a:effectLst/>
                <a:uLnTx/>
                <a:uFillTx/>
                <a:latin typeface="Calibri Light" panose="020F0302020204030204"/>
                <a:ea typeface="+mn-ea"/>
                <a:cs typeface="+mn-cs"/>
              </a:rPr>
              <a:t>meerinkomsten</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 van olieproducenten als gevolg van de sterke stijging van de olieprijzen door het olie-embargo van de OPEC te recupereren.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Volgens de </a:t>
            </a:r>
            <a:r>
              <a:rPr kumimoji="0" lang="nl-NL"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Congressional</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Research Service was de titel van de wet echter een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zogenaamde “</a:t>
            </a:r>
            <a:r>
              <a:rPr kumimoji="0" lang="nl-NL" sz="2200" b="1" i="1" u="none" strike="noStrike" kern="1200" cap="none" spc="0" normalizeH="0" baseline="0" noProof="0" dirty="0" err="1">
                <a:ln>
                  <a:noFill/>
                </a:ln>
                <a:solidFill>
                  <a:prstClr val="black"/>
                </a:solidFill>
                <a:effectLst/>
                <a:uLnTx/>
                <a:uFillTx/>
                <a:latin typeface="Calibri Light" panose="020F0302020204030204"/>
                <a:ea typeface="+mn-ea"/>
                <a:cs typeface="+mn-cs"/>
              </a:rPr>
              <a:t>misnomer</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 Het ging niet om een overwinstheffing, maar wel om een accijnsheffing</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Dit werd bevestigd door het “</a:t>
            </a:r>
            <a:r>
              <a:rPr kumimoji="0" lang="nl-NL" sz="2200" b="0" i="1" u="none" strike="noStrike" kern="1200" cap="none" spc="0" normalizeH="0" baseline="0" noProof="0" dirty="0" err="1">
                <a:ln>
                  <a:noFill/>
                </a:ln>
                <a:solidFill>
                  <a:prstClr val="black"/>
                </a:solidFill>
                <a:effectLst/>
                <a:uLnTx/>
                <a:uFillTx/>
                <a:latin typeface="Calibri Light" panose="020F0302020204030204"/>
                <a:ea typeface="+mn-ea"/>
                <a:cs typeface="+mn-cs"/>
              </a:rPr>
              <a:t>Supreme</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 Court</a:t>
            </a:r>
            <a:r>
              <a:rPr kumimoji="0" lang="nl-NL" sz="220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nl-NL" sz="2200" i="0" u="none" strike="noStrike" kern="1200" cap="none" spc="0" normalizeH="0" baseline="0" noProof="0" dirty="0">
                <a:ln>
                  <a:noFill/>
                </a:ln>
                <a:solidFill>
                  <a:prstClr val="black"/>
                </a:solidFill>
                <a:effectLst/>
                <a:uLnTx/>
                <a:uFillTx/>
                <a:latin typeface="+mj-lt"/>
                <a:ea typeface="+mn-ea"/>
                <a:cs typeface="+mn-cs"/>
              </a:rPr>
              <a:t>(</a:t>
            </a:r>
            <a:r>
              <a:rPr lang="en-US" sz="2200" dirty="0">
                <a:latin typeface="+mj-lt"/>
              </a:rPr>
              <a:t>United States v. </a:t>
            </a:r>
            <a:r>
              <a:rPr lang="en-US" sz="2200" dirty="0" err="1">
                <a:latin typeface="+mj-lt"/>
              </a:rPr>
              <a:t>Ptasynski</a:t>
            </a:r>
            <a:r>
              <a:rPr lang="en-US" sz="2200" dirty="0">
                <a:latin typeface="+mj-lt"/>
              </a:rPr>
              <a:t>, 462 U.S. 74 (1983), 6 </a:t>
            </a:r>
            <a:r>
              <a:rPr lang="en-US" sz="2200" dirty="0" err="1">
                <a:latin typeface="+mj-lt"/>
              </a:rPr>
              <a:t>juni</a:t>
            </a:r>
            <a:r>
              <a:rPr lang="en-US" sz="2200" dirty="0">
                <a:latin typeface="+mj-lt"/>
              </a:rPr>
              <a:t> 1983).</a:t>
            </a:r>
            <a:endParaRPr lang="nl-BE" sz="2200" dirty="0">
              <a:latin typeface="+mj-lt"/>
            </a:endParaRPr>
          </a:p>
        </p:txBody>
      </p:sp>
    </p:spTree>
    <p:extLst>
      <p:ext uri="{BB962C8B-B14F-4D97-AF65-F5344CB8AC3E}">
        <p14:creationId xmlns:p14="http://schemas.microsoft.com/office/powerpoint/2010/main" val="146506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4E9E7-5013-CDDF-C8E1-C4AA37C0F7AB}"/>
              </a:ext>
            </a:extLst>
          </p:cNvPr>
          <p:cNvSpPr>
            <a:spLocks noGrp="1"/>
          </p:cNvSpPr>
          <p:nvPr>
            <p:ph type="title"/>
          </p:nvPr>
        </p:nvSpPr>
        <p:spPr/>
        <p:txBody>
          <a:bodyPr/>
          <a:lstStyle/>
          <a:p>
            <a:pPr algn="ctr"/>
            <a:r>
              <a:rPr lang="nl-BE" sz="3600" b="1" kern="100" dirty="0">
                <a:solidFill>
                  <a:srgbClr val="5B9BD5"/>
                </a:solidFill>
                <a:ea typeface="Calibri" panose="020F0502020204030204" pitchFamily="34" charset="0"/>
                <a:cs typeface="Times New Roman" panose="02020603050405020304" pitchFamily="18" charset="0"/>
              </a:rPr>
              <a:t>2000 - 2022 - België - </a:t>
            </a: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Ruwe aardolie (1)</a:t>
            </a:r>
            <a:endParaRPr lang="nl-BE" dirty="0"/>
          </a:p>
        </p:txBody>
      </p:sp>
      <p:sp>
        <p:nvSpPr>
          <p:cNvPr id="3" name="Tijdelijke aanduiding voor inhoud 2">
            <a:extLst>
              <a:ext uri="{FF2B5EF4-FFF2-40B4-BE49-F238E27FC236}">
                <a16:creationId xmlns:a16="http://schemas.microsoft.com/office/drawing/2014/main" id="{D5786D12-D141-EC1A-05DE-CC2BDFEF4D48}"/>
              </a:ext>
            </a:extLst>
          </p:cNvPr>
          <p:cNvSpPr>
            <a:spLocks noGrp="1"/>
          </p:cNvSpPr>
          <p:nvPr>
            <p:ph idx="1"/>
          </p:nvPr>
        </p:nvSpPr>
        <p:spPr/>
        <p:txBody>
          <a:bodyPr/>
          <a:lstStyle/>
          <a:p>
            <a:pPr marL="0" indent="0" algn="just">
              <a:lnSpc>
                <a:spcPct val="100000"/>
              </a:lnSpc>
              <a:spcBef>
                <a:spcPts val="0"/>
              </a:spcBef>
              <a:buNone/>
            </a:pPr>
            <a:r>
              <a:rPr lang="nl-BE" sz="2200" b="1" u="sng" dirty="0">
                <a:latin typeface="+mj-lt"/>
              </a:rPr>
              <a:t>Wet van 10 juni 2002 </a:t>
            </a:r>
          </a:p>
          <a:p>
            <a:pPr marL="0" indent="0" algn="just">
              <a:lnSpc>
                <a:spcPct val="100000"/>
              </a:lnSpc>
              <a:spcBef>
                <a:spcPts val="0"/>
              </a:spcBef>
              <a:buNone/>
            </a:pPr>
            <a:r>
              <a:rPr lang="nl-NL" sz="2200" dirty="0">
                <a:latin typeface="+mj-lt"/>
              </a:rPr>
              <a:t>Het betrof een </a:t>
            </a:r>
            <a:r>
              <a:rPr lang="nl-NL" sz="2200" b="1" dirty="0">
                <a:latin typeface="+mj-lt"/>
              </a:rPr>
              <a:t>eenmalige bijdrage ten laste van de petroleumsector</a:t>
            </a:r>
            <a:r>
              <a:rPr lang="nl-NL" sz="2200" dirty="0">
                <a:latin typeface="+mj-lt"/>
              </a:rPr>
              <a:t> gaande van 7,002 EUR per ton, 8,238 EUR per ton tot 9,213 EUR per ton geleverde ruwe aardolie. Vrijstelling tot 50.000 ton. Het ging dus om een </a:t>
            </a:r>
            <a:r>
              <a:rPr lang="nl-NL" sz="2200" dirty="0" err="1">
                <a:latin typeface="+mj-lt"/>
              </a:rPr>
              <a:t>sectorgebonden</a:t>
            </a:r>
            <a:r>
              <a:rPr lang="nl-NL" sz="2200" dirty="0">
                <a:latin typeface="+mj-lt"/>
              </a:rPr>
              <a:t> buitengewone en tijdelijke heffing, wat voor België een </a:t>
            </a:r>
            <a:r>
              <a:rPr lang="nl-NL" sz="2200" b="1" dirty="0">
                <a:latin typeface="+mj-lt"/>
              </a:rPr>
              <a:t>novum</a:t>
            </a:r>
            <a:r>
              <a:rPr lang="nl-NL" sz="2200" dirty="0">
                <a:latin typeface="+mj-lt"/>
              </a:rPr>
              <a:t> was. Soortgelijke heffingen zouden nog volgen.</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bijdrage was verschuldigd door </a:t>
            </a:r>
            <a:r>
              <a:rPr lang="nl-NL" sz="2200" b="1" dirty="0">
                <a:latin typeface="+mj-lt"/>
              </a:rPr>
              <a:t>iedere onderneming</a:t>
            </a:r>
            <a:r>
              <a:rPr lang="nl-NL" sz="2200" dirty="0">
                <a:latin typeface="+mj-lt"/>
              </a:rPr>
              <a:t>, natuurlijke persoon of rechtspersoon, die op om het even welk moment in de loop van de zes maanden die volgen op de inwerkingtreding van deze wet, </a:t>
            </a:r>
            <a:r>
              <a:rPr lang="nl-NL" sz="2200" b="1" dirty="0">
                <a:latin typeface="+mj-lt"/>
              </a:rPr>
              <a:t>één of meer binnenlandse leveringen van aardolieproducten</a:t>
            </a:r>
            <a:r>
              <a:rPr lang="nl-NL" sz="2200" dirty="0">
                <a:latin typeface="+mj-lt"/>
              </a:rPr>
              <a:t> verrichtte in de hoedanigheid van raffinadeur of invoerder in de zin van het KB van 11 oktober 1971, met uitzondering van de ondernemingen die uitsluitend voor eigen gebruik binnenlandse leveringen uitvoerden.</a:t>
            </a:r>
          </a:p>
          <a:p>
            <a:pPr marL="0" indent="0" algn="just">
              <a:lnSpc>
                <a:spcPct val="100000"/>
              </a:lnSpc>
              <a:spcBef>
                <a:spcPts val="0"/>
              </a:spcBef>
              <a:buNone/>
            </a:pPr>
            <a:endParaRPr lang="nl-BE" sz="2200" dirty="0">
              <a:latin typeface="+mj-lt"/>
            </a:endParaRPr>
          </a:p>
          <a:p>
            <a:endParaRPr lang="nl-BE" dirty="0"/>
          </a:p>
        </p:txBody>
      </p:sp>
    </p:spTree>
    <p:extLst>
      <p:ext uri="{BB962C8B-B14F-4D97-AF65-F5344CB8AC3E}">
        <p14:creationId xmlns:p14="http://schemas.microsoft.com/office/powerpoint/2010/main" val="4061330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2A38-0B62-5AE3-9A37-636D80F5A04B}"/>
              </a:ext>
            </a:extLst>
          </p:cNvPr>
          <p:cNvSpPr>
            <a:spLocks noGrp="1"/>
          </p:cNvSpPr>
          <p:nvPr>
            <p:ph type="title"/>
          </p:nvPr>
        </p:nvSpPr>
        <p:spPr/>
        <p:txBody>
          <a:bodyPr>
            <a:normAutofit/>
          </a:bodyPr>
          <a:lstStyle/>
          <a:p>
            <a:pPr algn="ctr"/>
            <a:r>
              <a:rPr lang="nl-NL" sz="3600" b="1" dirty="0">
                <a:solidFill>
                  <a:schemeClr val="accent5"/>
                </a:solidFill>
              </a:rPr>
              <a:t>2000 - 2022 - België - Ruwe aardolie (2)</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5C8A5119-5E5E-B02C-941C-5F1B4834EB63}"/>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BE" sz="2200" b="1" i="0" u="sng" strike="noStrike" kern="1200" cap="none" spc="0" normalizeH="0" baseline="0" noProof="0" dirty="0">
                <a:ln>
                  <a:noFill/>
                </a:ln>
                <a:solidFill>
                  <a:prstClr val="black"/>
                </a:solidFill>
                <a:effectLst/>
                <a:uLnTx/>
                <a:uFillTx/>
                <a:latin typeface="Calibri Light" panose="020F0302020204030204"/>
                <a:ea typeface="+mn-ea"/>
                <a:cs typeface="+mn-cs"/>
              </a:rPr>
              <a:t>Wet van 10 juni 2002 </a:t>
            </a:r>
          </a:p>
          <a:p>
            <a:pPr marL="0" indent="0" algn="just">
              <a:lnSpc>
                <a:spcPct val="100000"/>
              </a:lnSpc>
              <a:spcBef>
                <a:spcPts val="0"/>
              </a:spcBef>
              <a:buNone/>
            </a:pPr>
            <a:r>
              <a:rPr lang="nl-NL" sz="2200" dirty="0">
                <a:latin typeface="+mj-lt"/>
              </a:rPr>
              <a:t>Artikel 5, lid 4 van de wet van 10 juni 2002 voorzag dat indien </a:t>
            </a:r>
            <a:r>
              <a:rPr lang="nl-NL" sz="2200" b="1" dirty="0">
                <a:latin typeface="+mj-lt"/>
              </a:rPr>
              <a:t>twee of meerdere </a:t>
            </a:r>
            <a:r>
              <a:rPr lang="nl-NL" sz="2200" b="1" dirty="0" err="1">
                <a:latin typeface="+mj-lt"/>
              </a:rPr>
              <a:t>bijdrageplichtigen</a:t>
            </a:r>
            <a:r>
              <a:rPr lang="nl-NL" sz="2200" b="1" dirty="0">
                <a:latin typeface="+mj-lt"/>
              </a:rPr>
              <a:t> deel zouden uitmaken van dezelfde groep</a:t>
            </a:r>
            <a:r>
              <a:rPr lang="nl-NL" sz="2200" dirty="0">
                <a:latin typeface="+mj-lt"/>
              </a:rPr>
              <a:t>, als ondernemingen die met mekaar verbonden waren in de zin van het KB van 8 oktober 1976 met betrekking tot de jaarrekening van de ondernemingen, de vrijstelling van 50.000 ton slechts van toepassing was op de </a:t>
            </a:r>
            <a:r>
              <a:rPr lang="nl-NL" sz="2200" b="1" dirty="0">
                <a:latin typeface="+mj-lt"/>
              </a:rPr>
              <a:t>som van de hoeveelheden die aangegeven werden door al de ondernemingen van dezelfde groep</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wetgever heeft in de energieheffingen van 2022 in het algemeen niet in enige algemene of bijzondere antimisbruikbepaling voorzien... </a:t>
            </a:r>
            <a:endParaRPr lang="nl-BE" sz="2200" dirty="0">
              <a:latin typeface="+mj-lt"/>
            </a:endParaRPr>
          </a:p>
        </p:txBody>
      </p:sp>
    </p:spTree>
    <p:extLst>
      <p:ext uri="{BB962C8B-B14F-4D97-AF65-F5344CB8AC3E}">
        <p14:creationId xmlns:p14="http://schemas.microsoft.com/office/powerpoint/2010/main" val="6207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56E8E-88F9-841A-9351-D5C19A5B4FF3}"/>
              </a:ext>
            </a:extLst>
          </p:cNvPr>
          <p:cNvSpPr>
            <a:spLocks noGrp="1"/>
          </p:cNvSpPr>
          <p:nvPr>
            <p:ph type="title"/>
          </p:nvPr>
        </p:nvSpPr>
        <p:spPr/>
        <p:txBody>
          <a:bodyPr>
            <a:normAutofit/>
          </a:bodyPr>
          <a:lstStyle/>
          <a:p>
            <a:pPr algn="ctr"/>
            <a:r>
              <a:rPr lang="nl-NL" sz="3600" b="1" dirty="0">
                <a:solidFill>
                  <a:schemeClr val="accent5"/>
                </a:solidFill>
              </a:rPr>
              <a:t>2000 - 2022 - België - Ruwe aardolie (3)</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35381D37-254A-0511-1E9A-001FD23AC03B}"/>
              </a:ext>
            </a:extLst>
          </p:cNvPr>
          <p:cNvSpPr>
            <a:spLocks noGrp="1"/>
          </p:cNvSpPr>
          <p:nvPr>
            <p:ph idx="1"/>
          </p:nvPr>
        </p:nvSpPr>
        <p:spPr/>
        <p:txBody>
          <a:bodyPr>
            <a:noAutofit/>
          </a:bodyPr>
          <a:lstStyle/>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nl-BE" sz="2200" b="1" i="0" u="sng" strike="noStrike" kern="1200" cap="none" spc="0" normalizeH="0" baseline="0" noProof="0" dirty="0">
                <a:ln>
                  <a:noFill/>
                </a:ln>
                <a:solidFill>
                  <a:prstClr val="black"/>
                </a:solidFill>
                <a:effectLst/>
                <a:uLnTx/>
                <a:uFillTx/>
                <a:latin typeface="+mj-lt"/>
                <a:ea typeface="+mn-ea"/>
                <a:cs typeface="+mn-cs"/>
              </a:rPr>
              <a:t>Wet van 10 juni 2002 </a:t>
            </a:r>
          </a:p>
          <a:p>
            <a:pPr marL="0" indent="0" algn="just">
              <a:lnSpc>
                <a:spcPct val="100000"/>
              </a:lnSpc>
              <a:spcBef>
                <a:spcPts val="0"/>
              </a:spcBef>
              <a:buNone/>
            </a:pPr>
            <a:r>
              <a:rPr lang="nl-NL" sz="2200" dirty="0">
                <a:latin typeface="+mj-lt"/>
              </a:rPr>
              <a:t>Bij arrest nr. 46/2004 van 24 maart 2004 werden beroepen tegen deze wet verworpen. Het was kennelijk niet onredelijk volgens het Grondwettelijk Hof dat de wetgever, rekening houdend met de specifieke toestand inzake de behoeften aan petroleumproducten, een </a:t>
            </a:r>
            <a:r>
              <a:rPr lang="nl-NL" sz="2200" b="1" dirty="0">
                <a:latin typeface="+mj-lt"/>
              </a:rPr>
              <a:t>algemene solidariteitsbijdrage aan die sector </a:t>
            </a:r>
            <a:r>
              <a:rPr lang="nl-NL" sz="2200" dirty="0">
                <a:latin typeface="+mj-lt"/>
              </a:rPr>
              <a:t>had opgelegd, voor zover het bedrag van die bijdrage </a:t>
            </a:r>
            <a:r>
              <a:rPr lang="nl-NL" sz="2200" b="1" dirty="0">
                <a:latin typeface="+mj-lt"/>
              </a:rPr>
              <a:t>niet willekeurig </a:t>
            </a:r>
            <a:r>
              <a:rPr lang="nl-NL" sz="2200" dirty="0">
                <a:latin typeface="+mj-lt"/>
              </a:rPr>
              <a:t>was. Overigens werd opgemerkt dat andere energiesectoren ook het voorwerp hebben uitgemaakt of uitmaken van bijzondere solidariteitsmaatregelen (</a:t>
            </a:r>
            <a:r>
              <a:rPr lang="nl-NL" sz="2200" dirty="0" err="1">
                <a:latin typeface="+mj-lt"/>
              </a:rPr>
              <a:t>r.o.</a:t>
            </a:r>
            <a:r>
              <a:rPr lang="nl-NL" sz="2200" dirty="0">
                <a:latin typeface="+mj-lt"/>
              </a:rPr>
              <a:t> B.6.1). </a:t>
            </a:r>
            <a:endParaRPr lang="nl-BE" sz="2200" dirty="0">
              <a:latin typeface="+mj-lt"/>
            </a:endParaRPr>
          </a:p>
        </p:txBody>
      </p:sp>
    </p:spTree>
    <p:extLst>
      <p:ext uri="{BB962C8B-B14F-4D97-AF65-F5344CB8AC3E}">
        <p14:creationId xmlns:p14="http://schemas.microsoft.com/office/powerpoint/2010/main" val="2852193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F9E39-5C84-EB2C-AE26-23E88A5BBA27}"/>
              </a:ext>
            </a:extLst>
          </p:cNvPr>
          <p:cNvSpPr>
            <a:spLocks noGrp="1"/>
          </p:cNvSpPr>
          <p:nvPr>
            <p:ph type="title"/>
          </p:nvPr>
        </p:nvSpPr>
        <p:spPr/>
        <p:txBody>
          <a:bodyPr/>
          <a:lstStyle/>
          <a:p>
            <a:pPr algn="ct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2000 - 2022 - België - Repartitiebijdrage (1) </a:t>
            </a:r>
            <a:endParaRPr lang="nl-BE" dirty="0"/>
          </a:p>
        </p:txBody>
      </p:sp>
      <p:sp>
        <p:nvSpPr>
          <p:cNvPr id="3" name="Tijdelijke aanduiding voor inhoud 2">
            <a:extLst>
              <a:ext uri="{FF2B5EF4-FFF2-40B4-BE49-F238E27FC236}">
                <a16:creationId xmlns:a16="http://schemas.microsoft.com/office/drawing/2014/main" id="{903B6A3C-153B-377F-2B18-7CA35D403993}"/>
              </a:ext>
            </a:extLst>
          </p:cNvPr>
          <p:cNvSpPr>
            <a:spLocks noGrp="1"/>
          </p:cNvSpPr>
          <p:nvPr>
            <p:ph idx="1"/>
          </p:nvPr>
        </p:nvSpPr>
        <p:spPr/>
        <p:txBody>
          <a:bodyPr>
            <a:normAutofit/>
          </a:bodyPr>
          <a:lstStyle/>
          <a:p>
            <a:pPr marL="0" indent="0" algn="just">
              <a:lnSpc>
                <a:spcPct val="100000"/>
              </a:lnSpc>
              <a:spcBef>
                <a:spcPts val="0"/>
              </a:spcBef>
              <a:buNone/>
            </a:pPr>
            <a:r>
              <a:rPr lang="nl-NL" sz="2200" b="1" u="sng" dirty="0">
                <a:latin typeface="+mj-lt"/>
              </a:rPr>
              <a:t>Wet van 11 april 2003</a:t>
            </a:r>
          </a:p>
          <a:p>
            <a:pPr marL="0" indent="0" algn="just">
              <a:lnSpc>
                <a:spcPct val="100000"/>
              </a:lnSpc>
              <a:spcBef>
                <a:spcPts val="0"/>
              </a:spcBef>
              <a:buNone/>
            </a:pPr>
            <a:r>
              <a:rPr lang="nl-NL" sz="2200" dirty="0">
                <a:latin typeface="+mj-lt"/>
              </a:rPr>
              <a:t>Instelling van een zogenaamde repartitiebijdrage. </a:t>
            </a:r>
            <a:r>
              <a:rPr lang="nl-NL" sz="2200" b="1" dirty="0">
                <a:latin typeface="+mj-lt"/>
              </a:rPr>
              <a:t>Winst gerealiseerd door middel van kernenergie</a:t>
            </a:r>
            <a:r>
              <a:rPr lang="nl-NL" sz="2200" dirty="0">
                <a:latin typeface="+mj-lt"/>
              </a:rPr>
              <a:t> was te beschouwen deels (1) als een “</a:t>
            </a:r>
            <a:r>
              <a:rPr lang="nl-NL" sz="2200" i="1" dirty="0">
                <a:latin typeface="+mj-lt"/>
              </a:rPr>
              <a:t>billijke vergoeding</a:t>
            </a:r>
            <a:r>
              <a:rPr lang="nl-NL" sz="2200" dirty="0">
                <a:latin typeface="+mj-lt"/>
              </a:rPr>
              <a:t>”; </a:t>
            </a:r>
            <a:r>
              <a:rPr lang="nl-NL" sz="2200" b="1" dirty="0">
                <a:latin typeface="+mj-lt"/>
              </a:rPr>
              <a:t>maar deels ook (2) als een “</a:t>
            </a:r>
            <a:r>
              <a:rPr lang="nl-NL" sz="2200" b="1" i="1" dirty="0">
                <a:latin typeface="+mj-lt"/>
              </a:rPr>
              <a:t>overwinst</a:t>
            </a:r>
            <a:r>
              <a:rPr lang="nl-NL" sz="2200" b="1" dirty="0">
                <a:latin typeface="+mj-lt"/>
              </a:rPr>
              <a:t>”, </a:t>
            </a:r>
            <a:r>
              <a:rPr lang="nl-NL" sz="2200" dirty="0">
                <a:latin typeface="+mj-lt"/>
              </a:rPr>
              <a:t>met name een vergoeding hoger dan de vergoeding die nodig zou zijn om de </a:t>
            </a:r>
            <a:r>
              <a:rPr lang="nl-NL" sz="2200" b="1" dirty="0">
                <a:latin typeface="+mj-lt"/>
              </a:rPr>
              <a:t>continuïteit</a:t>
            </a:r>
            <a:r>
              <a:rPr lang="nl-NL" sz="2200" dirty="0">
                <a:latin typeface="+mj-lt"/>
              </a:rPr>
              <a:t> te verzekeren van de activiteit van de operator. Er was sprake van een </a:t>
            </a:r>
            <a:r>
              <a:rPr lang="nl-NL" sz="2200" b="1" dirty="0">
                <a:latin typeface="+mj-lt"/>
              </a:rPr>
              <a:t>buitengewoon rendement </a:t>
            </a:r>
            <a:r>
              <a:rPr lang="nl-NL" sz="2200" dirty="0">
                <a:latin typeface="+mj-lt"/>
              </a:rPr>
              <a:t>omwille van (a) de </a:t>
            </a:r>
            <a:r>
              <a:rPr lang="nl-NL" sz="2200" b="1" dirty="0">
                <a:latin typeface="+mj-lt"/>
              </a:rPr>
              <a:t>beperking van het nucleair park</a:t>
            </a:r>
            <a:r>
              <a:rPr lang="nl-NL" sz="2200" dirty="0">
                <a:latin typeface="+mj-lt"/>
              </a:rPr>
              <a:t>; (b) de </a:t>
            </a:r>
            <a:r>
              <a:rPr lang="nl-NL" sz="2200" b="1" dirty="0">
                <a:latin typeface="+mj-lt"/>
              </a:rPr>
              <a:t>gemeenrechtelijke afschrijvingsvoet</a:t>
            </a:r>
            <a:r>
              <a:rPr lang="nl-NL" sz="2200" dirty="0">
                <a:latin typeface="+mj-lt"/>
              </a:rPr>
              <a:t>, uitsluitend vastgelegd door het administratieve commentaar op het Wetboek van deinkomstenbelastingen 1992, toegepast op de investeringen; en (c) een </a:t>
            </a:r>
            <a:r>
              <a:rPr lang="nl-NL" sz="2200" b="1" dirty="0">
                <a:latin typeface="+mj-lt"/>
              </a:rPr>
              <a:t>daling van het concurrentievermogen </a:t>
            </a:r>
            <a:r>
              <a:rPr lang="nl-NL" sz="2200" dirty="0">
                <a:latin typeface="+mj-lt"/>
              </a:rPr>
              <a:t>van de andere wijzen van productie van elektriciteit. </a:t>
            </a:r>
            <a:r>
              <a:rPr lang="nl-NL" sz="2200" b="1" dirty="0">
                <a:latin typeface="+mj-lt"/>
              </a:rPr>
              <a:t>Maar die overwinst was en is niet conjunctureel van aard, maar wel permanent en structureel en ook niet </a:t>
            </a:r>
            <a:r>
              <a:rPr lang="nl-NL" sz="2200" b="1" dirty="0" err="1">
                <a:latin typeface="+mj-lt"/>
              </a:rPr>
              <a:t>marktgebonden</a:t>
            </a:r>
            <a:r>
              <a:rPr lang="nl-NL" sz="2200" b="1" dirty="0">
                <a:latin typeface="+mj-lt"/>
              </a:rPr>
              <a:t>! In 2022 ging het daarentegen om conjuncturele overwinst.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Hierover bestond bij bewindslieden veel verwarring in 2022...</a:t>
            </a:r>
            <a:endParaRPr lang="nl-BE" sz="2200" b="1" dirty="0">
              <a:latin typeface="+mj-lt"/>
            </a:endParaRPr>
          </a:p>
        </p:txBody>
      </p:sp>
    </p:spTree>
    <p:extLst>
      <p:ext uri="{BB962C8B-B14F-4D97-AF65-F5344CB8AC3E}">
        <p14:creationId xmlns:p14="http://schemas.microsoft.com/office/powerpoint/2010/main" val="1714591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D5753-AB33-5834-6A62-1991C42E8482}"/>
              </a:ext>
            </a:extLst>
          </p:cNvPr>
          <p:cNvSpPr>
            <a:spLocks noGrp="1"/>
          </p:cNvSpPr>
          <p:nvPr>
            <p:ph type="title"/>
          </p:nvPr>
        </p:nvSpPr>
        <p:spPr/>
        <p:txBody>
          <a:bodyPr/>
          <a:lstStyle/>
          <a:p>
            <a:pPr algn="ct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2000 - 2022 - </a:t>
            </a:r>
            <a:r>
              <a:rPr lang="nl-BE" sz="3600" b="1" kern="100" dirty="0">
                <a:solidFill>
                  <a:srgbClr val="5B9BD5"/>
                </a:solidFill>
                <a:ea typeface="Calibri" panose="020F0502020204030204" pitchFamily="34" charset="0"/>
                <a:cs typeface="Times New Roman" panose="02020603050405020304" pitchFamily="18" charset="0"/>
              </a:rPr>
              <a:t>België - Repartitiebijdrage (2) </a:t>
            </a:r>
            <a:endParaRPr lang="nl-BE" dirty="0"/>
          </a:p>
        </p:txBody>
      </p:sp>
      <p:sp>
        <p:nvSpPr>
          <p:cNvPr id="3" name="Tijdelijke aanduiding voor inhoud 2">
            <a:extLst>
              <a:ext uri="{FF2B5EF4-FFF2-40B4-BE49-F238E27FC236}">
                <a16:creationId xmlns:a16="http://schemas.microsoft.com/office/drawing/2014/main" id="{972684A9-0850-CC03-1B2A-B90985F97B08}"/>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1" i="0" u="sng" strike="noStrike" kern="1200" cap="none" spc="0" normalizeH="0" baseline="0" noProof="0" dirty="0">
                <a:ln>
                  <a:noFill/>
                </a:ln>
                <a:solidFill>
                  <a:prstClr val="black"/>
                </a:solidFill>
                <a:effectLst/>
                <a:uLnTx/>
                <a:uFillTx/>
                <a:latin typeface="Calibri Light" panose="020F0302020204030204"/>
                <a:ea typeface="+mn-ea"/>
                <a:cs typeface="+mn-cs"/>
              </a:rPr>
              <a:t>Wet van 11 april 2003</a:t>
            </a:r>
          </a:p>
          <a:p>
            <a:pPr marL="0" indent="0" algn="just">
              <a:lnSpc>
                <a:spcPct val="100000"/>
              </a:lnSpc>
              <a:spcBef>
                <a:spcPts val="0"/>
              </a:spcBef>
              <a:buNone/>
            </a:pPr>
            <a:r>
              <a:rPr lang="nl-NL" sz="2200" dirty="0">
                <a:latin typeface="+mj-lt"/>
              </a:rPr>
              <a:t>De repartitiebijdrage wordt meer bepaald berekend </a:t>
            </a:r>
            <a:r>
              <a:rPr lang="nl-NL" sz="2200" i="1" dirty="0">
                <a:latin typeface="+mj-lt"/>
              </a:rPr>
              <a:t>pro rata </a:t>
            </a:r>
            <a:r>
              <a:rPr lang="nl-NL" sz="2200" dirty="0">
                <a:latin typeface="+mj-lt"/>
              </a:rPr>
              <a:t>van de aandelen van de vennootschappen in de industriële productie van elektriciteit door splijting van kernbrandstoffen door de centrales onderworpen aan de repartitiebijdrage (Doel 3, Doel 4, </a:t>
            </a:r>
            <a:r>
              <a:rPr lang="nl-NL" sz="2200" dirty="0" err="1">
                <a:latin typeface="+mj-lt"/>
              </a:rPr>
              <a:t>Tihange</a:t>
            </a:r>
            <a:r>
              <a:rPr lang="nl-NL" sz="2200" dirty="0">
                <a:latin typeface="+mj-lt"/>
              </a:rPr>
              <a:t> 2 en </a:t>
            </a:r>
            <a:r>
              <a:rPr lang="nl-NL" sz="2200" dirty="0" err="1">
                <a:latin typeface="+mj-lt"/>
              </a:rPr>
              <a:t>Tihange</a:t>
            </a:r>
            <a:r>
              <a:rPr lang="nl-NL" sz="2200" dirty="0">
                <a:latin typeface="+mj-lt"/>
              </a:rPr>
              <a:t> 3). Vanaf het jaar 2017, en teneinde gehoor te geven aan de economische realiteit van de nucleaire sector, is de repartitiebijdrage niet langer vastgesteld op een vast bedrag maar wordt zij berekend als het hoogste van de volgende twee bedragen: enerzijds een jaarlijks minimumbedrag en anderzijds 38% van de winstmarge van het beschouwde nucleaire park. De vaststelling van de bijdrage is niet opgedragen aan de Federale Overheidsdienst Financiën, maar wel aan de “</a:t>
            </a:r>
            <a:r>
              <a:rPr lang="nl-NL" sz="2200" i="1" dirty="0">
                <a:latin typeface="+mj-lt"/>
              </a:rPr>
              <a:t>Commissie voor de Regulering van de Elektriciteit en het Gas</a:t>
            </a:r>
            <a:r>
              <a:rPr lang="nl-NL" sz="2200" dirty="0">
                <a:latin typeface="+mj-lt"/>
              </a:rPr>
              <a:t>” (“</a:t>
            </a:r>
            <a:r>
              <a:rPr lang="nl-NL" sz="2200" b="1" i="1" dirty="0">
                <a:latin typeface="+mj-lt"/>
              </a:rPr>
              <a:t>CREG</a:t>
            </a:r>
            <a:r>
              <a:rPr lang="nl-NL" sz="2200" dirty="0">
                <a:latin typeface="+mj-lt"/>
              </a:rPr>
              <a:t>”). </a:t>
            </a:r>
            <a:endParaRPr lang="nl-NL" sz="2200" b="1" dirty="0">
              <a:latin typeface="+mj-lt"/>
            </a:endParaRPr>
          </a:p>
        </p:txBody>
      </p:sp>
    </p:spTree>
    <p:extLst>
      <p:ext uri="{BB962C8B-B14F-4D97-AF65-F5344CB8AC3E}">
        <p14:creationId xmlns:p14="http://schemas.microsoft.com/office/powerpoint/2010/main" val="2325497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930EB-761C-BE06-8A89-7158C6915623}"/>
              </a:ext>
            </a:extLst>
          </p:cNvPr>
          <p:cNvSpPr>
            <a:spLocks noGrp="1"/>
          </p:cNvSpPr>
          <p:nvPr>
            <p:ph type="title"/>
          </p:nvPr>
        </p:nvSpPr>
        <p:spPr/>
        <p:txBody>
          <a:bodyPr/>
          <a:lstStyle/>
          <a:p>
            <a:pPr algn="ct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2000 - 2022 - </a:t>
            </a:r>
            <a:r>
              <a:rPr lang="nl-BE" sz="3600" b="1" kern="100" dirty="0">
                <a:solidFill>
                  <a:srgbClr val="5B9BD5"/>
                </a:solidFill>
                <a:ea typeface="Calibri" panose="020F0502020204030204" pitchFamily="34" charset="0"/>
                <a:cs typeface="Times New Roman" panose="02020603050405020304" pitchFamily="18" charset="0"/>
              </a:rPr>
              <a:t>België - Ruwe </a:t>
            </a: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aardolie (4) </a:t>
            </a:r>
            <a:endParaRPr lang="nl-BE" dirty="0"/>
          </a:p>
        </p:txBody>
      </p:sp>
      <p:sp>
        <p:nvSpPr>
          <p:cNvPr id="3" name="Tijdelijke aanduiding voor inhoud 2">
            <a:extLst>
              <a:ext uri="{FF2B5EF4-FFF2-40B4-BE49-F238E27FC236}">
                <a16:creationId xmlns:a16="http://schemas.microsoft.com/office/drawing/2014/main" id="{EF8567EE-109A-BB62-04C0-02EA783AFE9E}"/>
              </a:ext>
            </a:extLst>
          </p:cNvPr>
          <p:cNvSpPr>
            <a:spLocks noGrp="1"/>
          </p:cNvSpPr>
          <p:nvPr>
            <p:ph idx="1"/>
          </p:nvPr>
        </p:nvSpPr>
        <p:spPr/>
        <p:txBody>
          <a:bodyPr>
            <a:normAutofit/>
          </a:bodyPr>
          <a:lstStyle/>
          <a:p>
            <a:pPr marL="0" indent="0" algn="just">
              <a:lnSpc>
                <a:spcPct val="100000"/>
              </a:lnSpc>
              <a:spcBef>
                <a:spcPts val="0"/>
              </a:spcBef>
              <a:buNone/>
            </a:pPr>
            <a:r>
              <a:rPr lang="nl-BE" sz="2200" b="1" u="sng" dirty="0">
                <a:latin typeface="+mj-lt"/>
              </a:rPr>
              <a:t>Wet van 27 december 2006 </a:t>
            </a:r>
          </a:p>
          <a:p>
            <a:pPr marL="0" indent="0" algn="just">
              <a:lnSpc>
                <a:spcPct val="100000"/>
              </a:lnSpc>
              <a:spcBef>
                <a:spcPts val="0"/>
              </a:spcBef>
              <a:buNone/>
            </a:pPr>
            <a:r>
              <a:rPr lang="nl-NL" sz="2200" dirty="0">
                <a:latin typeface="+mj-lt"/>
              </a:rPr>
              <a:t>Een </a:t>
            </a:r>
            <a:r>
              <a:rPr lang="nl-NL" sz="2200" b="1" dirty="0">
                <a:latin typeface="+mj-lt"/>
              </a:rPr>
              <a:t>eenmalige bijdrage van 12 miljoen EUR </a:t>
            </a:r>
            <a:r>
              <a:rPr lang="nl-NL" sz="2200" dirty="0">
                <a:latin typeface="+mj-lt"/>
              </a:rPr>
              <a:t>werd ingevoerd ten laste van de </a:t>
            </a:r>
            <a:r>
              <a:rPr lang="nl-NL" sz="2200" b="1" dirty="0">
                <a:latin typeface="+mj-lt"/>
              </a:rPr>
              <a:t>raffinaderijen en importeurs</a:t>
            </a:r>
            <a:r>
              <a:rPr lang="nl-NL" sz="2200" dirty="0">
                <a:latin typeface="+mj-lt"/>
              </a:rPr>
              <a:t> die in het jaar 2005 </a:t>
            </a:r>
            <a:r>
              <a:rPr lang="nl-NL" sz="2200" dirty="0" err="1">
                <a:latin typeface="+mj-lt"/>
              </a:rPr>
              <a:t>opslagplichtig</a:t>
            </a:r>
            <a:r>
              <a:rPr lang="nl-NL" sz="2200" dirty="0">
                <a:latin typeface="+mj-lt"/>
              </a:rPr>
              <a:t> waren krachtens het KB van 11 oktober 1971 houdende verplichting inzake opslagmiddelen en opslag van aardolieproducten (art. 42).</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eenmalige bijdrage mocht niet gereflecteerd worden in de structuur van de maximumprijs. De deelnemende bedrijven mochten de individuele bijdrageplicht op </a:t>
            </a:r>
            <a:r>
              <a:rPr lang="nl-NL" sz="2200" b="1" dirty="0">
                <a:latin typeface="+mj-lt"/>
              </a:rPr>
              <a:t>generlei wijze doorrekenen of volledig of deels verhalen, rechtstreeks of onrechtstreeks, op andere ondernemingen of aan de eindgebruiker</a:t>
            </a:r>
            <a:r>
              <a:rPr lang="nl-NL" sz="2200" dirty="0">
                <a:latin typeface="+mj-lt"/>
              </a:rPr>
              <a:t> (art. 45). De eenmalige bijdrage diende door de deelnemende ondernemingen te worden betaald vóór 1 januari 2007 (art. 45). Zulke bepaling wordt in de regel niet aangetroffen in een fiscale wet...</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71661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BDE84-C07A-F1AB-916C-BA98ED4EE2AF}"/>
              </a:ext>
            </a:extLst>
          </p:cNvPr>
          <p:cNvSpPr>
            <a:spLocks noGrp="1"/>
          </p:cNvSpPr>
          <p:nvPr>
            <p:ph type="title"/>
          </p:nvPr>
        </p:nvSpPr>
        <p:spPr/>
        <p:txBody>
          <a:bodyPr>
            <a:normAutofit fontScale="90000"/>
          </a:bodyPr>
          <a:lstStyle/>
          <a:p>
            <a:pPr algn="ctr"/>
            <a:r>
              <a:rPr lang="nl-BE" dirty="0"/>
              <a:t> </a:t>
            </a:r>
            <a:br>
              <a:rPr lang="nl-BE" dirty="0"/>
            </a:br>
            <a:r>
              <a:rPr lang="nl-BE" sz="4000" b="1" dirty="0">
                <a:solidFill>
                  <a:schemeClr val="accent5"/>
                </a:solidFill>
              </a:rPr>
              <a:t>Inhoud</a:t>
            </a:r>
            <a:r>
              <a:rPr lang="nl-BE" sz="3600" b="1" dirty="0">
                <a:solidFill>
                  <a:schemeClr val="accent5"/>
                </a:solidFill>
              </a:rPr>
              <a:t> </a:t>
            </a:r>
            <a:br>
              <a:rPr lang="nl-BE" sz="3600" b="1" dirty="0">
                <a:solidFill>
                  <a:schemeClr val="accent5"/>
                </a:solidFill>
              </a:rPr>
            </a:b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B9FDCD15-5731-AE9C-5139-78BC264E1FDF}"/>
              </a:ext>
            </a:extLst>
          </p:cNvPr>
          <p:cNvSpPr>
            <a:spLocks noGrp="1"/>
          </p:cNvSpPr>
          <p:nvPr>
            <p:ph idx="1"/>
          </p:nvPr>
        </p:nvSpPr>
        <p:spPr/>
        <p:txBody>
          <a:bodyPr>
            <a:normAutofit fontScale="92500" lnSpcReduction="20000"/>
          </a:bodyPr>
          <a:lstStyle/>
          <a:p>
            <a:pPr marL="0" indent="0" algn="ctr">
              <a:lnSpc>
                <a:spcPct val="100000"/>
              </a:lnSpc>
              <a:spcBef>
                <a:spcPts val="0"/>
              </a:spcBef>
              <a:buNone/>
            </a:pPr>
            <a:r>
              <a:rPr lang="nl-BE" sz="2200" dirty="0">
                <a:latin typeface="+mj-lt"/>
              </a:rPr>
              <a:t>Deel I Inleiding: </a:t>
            </a:r>
          </a:p>
          <a:p>
            <a:pPr marL="0" indent="0" algn="ctr">
              <a:lnSpc>
                <a:spcPct val="100000"/>
              </a:lnSpc>
              <a:spcBef>
                <a:spcPts val="0"/>
              </a:spcBef>
              <a:buNone/>
            </a:pPr>
            <a:r>
              <a:rPr lang="nl-BE" sz="2200" dirty="0">
                <a:latin typeface="+mj-lt"/>
              </a:rPr>
              <a:t>iets over overwinstheffingen</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r>
              <a:rPr lang="nl-BE" sz="2200" dirty="0">
                <a:latin typeface="+mj-lt"/>
              </a:rPr>
              <a:t>Deel II Het jaar 2022</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r>
              <a:rPr lang="nl-BE" sz="2200" dirty="0">
                <a:latin typeface="+mj-lt"/>
              </a:rPr>
              <a:t>Deel III Verordening (EU) 2022/1854 van 6 oktober 2022</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r>
              <a:rPr lang="nl-BE" sz="2200" dirty="0">
                <a:latin typeface="+mj-lt"/>
              </a:rPr>
              <a:t>Deel IV Wet van 16 december 2022 - Elektriciteit</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r>
              <a:rPr lang="nl-BE" sz="2200" dirty="0">
                <a:latin typeface="+mj-lt"/>
              </a:rPr>
              <a:t>Deel V Wet van 16 december 2022 - Ruwe aardolie</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r>
              <a:rPr lang="nl-BE" sz="2200" dirty="0">
                <a:latin typeface="+mj-lt"/>
              </a:rPr>
              <a:t>Deel VI Programmawet van 26 december 2022 - Aardgas</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r>
              <a:rPr lang="nl-BE" sz="2200" dirty="0">
                <a:latin typeface="+mj-lt"/>
              </a:rPr>
              <a:t>Deel VII Wat brengt de toekomst? </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r>
              <a:rPr lang="nl-BE" sz="2200" dirty="0">
                <a:latin typeface="+mj-lt"/>
              </a:rPr>
              <a:t>Deel VIII Slot: </a:t>
            </a:r>
            <a:endParaRPr lang="nl-NL" sz="2200" dirty="0">
              <a:latin typeface="+mj-lt"/>
            </a:endParaRPr>
          </a:p>
          <a:p>
            <a:pPr marL="0" indent="0" algn="ctr">
              <a:lnSpc>
                <a:spcPct val="100000"/>
              </a:lnSpc>
              <a:spcBef>
                <a:spcPts val="0"/>
              </a:spcBef>
              <a:buNone/>
            </a:pPr>
            <a:r>
              <a:rPr lang="nl-NL" sz="2200" dirty="0">
                <a:latin typeface="+mj-lt"/>
              </a:rPr>
              <a:t>is hier sprake van een Babylonische spraakverwarring?</a:t>
            </a: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endParaRPr lang="nl-BE" sz="2200" dirty="0">
              <a:latin typeface="+mj-lt"/>
            </a:endParaRPr>
          </a:p>
          <a:p>
            <a:pPr marL="0" indent="0" algn="ctr">
              <a:lnSpc>
                <a:spcPct val="100000"/>
              </a:lnSpc>
              <a:spcBef>
                <a:spcPts val="0"/>
              </a:spcBef>
              <a:buNone/>
            </a:pPr>
            <a:endParaRPr lang="nl-BE" sz="2200" dirty="0">
              <a:latin typeface="+mj-lt"/>
            </a:endParaRPr>
          </a:p>
          <a:p>
            <a:pPr marL="0" indent="0" algn="ctr">
              <a:buNone/>
            </a:pPr>
            <a:endParaRPr lang="nl-BE" sz="4800" b="1" dirty="0">
              <a:solidFill>
                <a:schemeClr val="accent5"/>
              </a:solidFill>
              <a:latin typeface="+mj-lt"/>
            </a:endParaRPr>
          </a:p>
        </p:txBody>
      </p:sp>
    </p:spTree>
    <p:extLst>
      <p:ext uri="{BB962C8B-B14F-4D97-AF65-F5344CB8AC3E}">
        <p14:creationId xmlns:p14="http://schemas.microsoft.com/office/powerpoint/2010/main" val="2726039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06200-0A6F-FC1E-FAB1-5B0439056754}"/>
              </a:ext>
            </a:extLst>
          </p:cNvPr>
          <p:cNvSpPr>
            <a:spLocks noGrp="1"/>
          </p:cNvSpPr>
          <p:nvPr>
            <p:ph type="title"/>
          </p:nvPr>
        </p:nvSpPr>
        <p:spPr/>
        <p:txBody>
          <a:bodyPr/>
          <a:lstStyle/>
          <a:p>
            <a:pPr algn="ct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2000 - 2022 - </a:t>
            </a:r>
            <a:r>
              <a:rPr lang="nl-BE" sz="3600" b="1" kern="100" dirty="0">
                <a:solidFill>
                  <a:srgbClr val="5B9BD5"/>
                </a:solidFill>
                <a:ea typeface="Calibri" panose="020F0502020204030204" pitchFamily="34" charset="0"/>
                <a:cs typeface="Times New Roman" panose="02020603050405020304" pitchFamily="18" charset="0"/>
              </a:rPr>
              <a:t>België - Aardgas </a:t>
            </a:r>
            <a:endParaRPr lang="nl-BE" dirty="0"/>
          </a:p>
        </p:txBody>
      </p:sp>
      <p:sp>
        <p:nvSpPr>
          <p:cNvPr id="3" name="Tijdelijke aanduiding voor inhoud 2">
            <a:extLst>
              <a:ext uri="{FF2B5EF4-FFF2-40B4-BE49-F238E27FC236}">
                <a16:creationId xmlns:a16="http://schemas.microsoft.com/office/drawing/2014/main" id="{89B1C40B-0338-4AB4-F949-4E0D5A38F849}"/>
              </a:ext>
            </a:extLst>
          </p:cNvPr>
          <p:cNvSpPr>
            <a:spLocks noGrp="1"/>
          </p:cNvSpPr>
          <p:nvPr>
            <p:ph idx="1"/>
          </p:nvPr>
        </p:nvSpPr>
        <p:spPr/>
        <p:txBody>
          <a:bodyPr>
            <a:normAutofit/>
          </a:bodyPr>
          <a:lstStyle/>
          <a:p>
            <a:pPr marL="0" indent="0" algn="just">
              <a:lnSpc>
                <a:spcPct val="100000"/>
              </a:lnSpc>
              <a:spcBef>
                <a:spcPts val="0"/>
              </a:spcBef>
              <a:buNone/>
            </a:pPr>
            <a:r>
              <a:rPr lang="nl-NL" sz="2200" b="1" u="sng" dirty="0">
                <a:latin typeface="+mj-lt"/>
              </a:rPr>
              <a:t>Wet van 27 december 2006 </a:t>
            </a:r>
          </a:p>
          <a:p>
            <a:pPr marL="0" indent="0" algn="just">
              <a:lnSpc>
                <a:spcPct val="100000"/>
              </a:lnSpc>
              <a:spcBef>
                <a:spcPts val="0"/>
              </a:spcBef>
              <a:buNone/>
            </a:pPr>
            <a:r>
              <a:rPr lang="nl-NL" sz="2200" dirty="0">
                <a:latin typeface="+mj-lt"/>
              </a:rPr>
              <a:t>Een </a:t>
            </a:r>
            <a:r>
              <a:rPr lang="nl-NL" sz="2200" b="1" dirty="0">
                <a:latin typeface="+mj-lt"/>
              </a:rPr>
              <a:t>eenmalige bijdrage van 100 miljoen EUR </a:t>
            </a:r>
            <a:r>
              <a:rPr lang="nl-NL" sz="2200" dirty="0">
                <a:latin typeface="+mj-lt"/>
              </a:rPr>
              <a:t>werd ingevoerd ten laste van de </a:t>
            </a:r>
            <a:r>
              <a:rPr lang="nl-NL" sz="2200" b="1" dirty="0">
                <a:latin typeface="+mj-lt"/>
              </a:rPr>
              <a:t>deelnemende gasondernemingen</a:t>
            </a:r>
            <a:r>
              <a:rPr lang="nl-NL" sz="2200" dirty="0">
                <a:latin typeface="+mj-lt"/>
              </a:rPr>
              <a:t>, die in het jaar 2005 op de Belgische markt aan aardgasverkoop in </a:t>
            </a:r>
            <a:r>
              <a:rPr lang="nl-NL" sz="2200" dirty="0" err="1">
                <a:latin typeface="+mj-lt"/>
              </a:rPr>
              <a:t>TWh</a:t>
            </a:r>
            <a:r>
              <a:rPr lang="nl-NL" sz="2200" dirty="0">
                <a:latin typeface="+mj-lt"/>
              </a:rPr>
              <a:t> binnen het segment voortverkoop en distributie een marktaandeel hadden van minstens </a:t>
            </a:r>
            <a:r>
              <a:rPr lang="nl-NL" sz="2200" b="1" dirty="0">
                <a:latin typeface="+mj-lt"/>
              </a:rPr>
              <a:t>30% </a:t>
            </a:r>
            <a:r>
              <a:rPr lang="nl-NL" sz="2200" dirty="0">
                <a:latin typeface="+mj-lt"/>
              </a:rPr>
              <a:t>(art. 69). Het ging dus niet om de beheerder van het aardgasvervoersnet. Ook hier was er een niet-doorrekenings- en niet-</a:t>
            </a:r>
            <a:r>
              <a:rPr lang="nl-NL" sz="2200" dirty="0" err="1">
                <a:latin typeface="+mj-lt"/>
              </a:rPr>
              <a:t>verhaalsverplichting</a:t>
            </a:r>
            <a:r>
              <a:rPr lang="nl-NL" sz="2200" dirty="0">
                <a:latin typeface="+mj-lt"/>
              </a:rPr>
              <a:t> (art. 70).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Bij arrest nr. 54/2008 van 13 maart 2008 heeft het Grondwettelijk Hof de betreffende artikelen van deze wet </a:t>
            </a:r>
            <a:r>
              <a:rPr lang="nl-NL" sz="2200" b="1" dirty="0">
                <a:latin typeface="+mj-lt"/>
              </a:rPr>
              <a:t>vernietigd</a:t>
            </a:r>
            <a:r>
              <a:rPr lang="nl-NL" sz="2200" dirty="0">
                <a:latin typeface="+mj-lt"/>
              </a:rPr>
              <a:t>. Die bepalingen bevatten geen criteria aan de hand waarvan het door elke belastingplichtige verschuldigde bedrag kon worden bepaald (</a:t>
            </a:r>
            <a:r>
              <a:rPr lang="nl-NL" sz="2200" dirty="0" err="1">
                <a:latin typeface="+mj-lt"/>
              </a:rPr>
              <a:t>r.o.</a:t>
            </a:r>
            <a:r>
              <a:rPr lang="nl-NL" sz="2200" dirty="0">
                <a:latin typeface="+mj-lt"/>
              </a:rPr>
              <a:t> B.15). De gevolgen van de vernietigde bepalingen werden wel gehandhaafd om een verstoring van de werking van de openbare dienst te voorkomen... </a:t>
            </a:r>
          </a:p>
        </p:txBody>
      </p:sp>
    </p:spTree>
    <p:extLst>
      <p:ext uri="{BB962C8B-B14F-4D97-AF65-F5344CB8AC3E}">
        <p14:creationId xmlns:p14="http://schemas.microsoft.com/office/powerpoint/2010/main" val="1447314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E6F2E-3E43-057A-A396-C69F527BE1A6}"/>
              </a:ext>
            </a:extLst>
          </p:cNvPr>
          <p:cNvSpPr>
            <a:spLocks noGrp="1"/>
          </p:cNvSpPr>
          <p:nvPr>
            <p:ph type="title"/>
          </p:nvPr>
        </p:nvSpPr>
        <p:spPr/>
        <p:txBody>
          <a:bodyPr/>
          <a:lstStyle/>
          <a:p>
            <a:r>
              <a:rPr lang="nl-BE" dirty="0"/>
              <a:t> </a:t>
            </a:r>
          </a:p>
        </p:txBody>
      </p:sp>
      <p:sp>
        <p:nvSpPr>
          <p:cNvPr id="3" name="Tijdelijke aanduiding voor inhoud 2">
            <a:extLst>
              <a:ext uri="{FF2B5EF4-FFF2-40B4-BE49-F238E27FC236}">
                <a16:creationId xmlns:a16="http://schemas.microsoft.com/office/drawing/2014/main" id="{FF329FB4-6D92-95C3-35A4-D217721DC4F0}"/>
              </a:ext>
            </a:extLst>
          </p:cNvPr>
          <p:cNvSpPr>
            <a:spLocks noGrp="1"/>
          </p:cNvSpPr>
          <p:nvPr>
            <p:ph idx="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Deel</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II</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Het </a:t>
            </a: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jaar</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2022 </a:t>
            </a:r>
          </a:p>
        </p:txBody>
      </p:sp>
    </p:spTree>
    <p:extLst>
      <p:ext uri="{BB962C8B-B14F-4D97-AF65-F5344CB8AC3E}">
        <p14:creationId xmlns:p14="http://schemas.microsoft.com/office/powerpoint/2010/main" val="248196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379D8-097E-1FF9-B9DE-E690BA601314}"/>
              </a:ext>
            </a:extLst>
          </p:cNvPr>
          <p:cNvSpPr>
            <a:spLocks noGrp="1"/>
          </p:cNvSpPr>
          <p:nvPr>
            <p:ph type="title"/>
          </p:nvPr>
        </p:nvSpPr>
        <p:spPr/>
        <p:txBody>
          <a:bodyPr>
            <a:normAutofit/>
          </a:bodyPr>
          <a:lstStyle/>
          <a:p>
            <a:pPr algn="ctr"/>
            <a:r>
              <a:rPr lang="nl-BE" sz="3600" b="1" dirty="0">
                <a:solidFill>
                  <a:schemeClr val="accent5"/>
                </a:solidFill>
              </a:rPr>
              <a:t>Europa</a:t>
            </a:r>
          </a:p>
        </p:txBody>
      </p:sp>
      <p:sp>
        <p:nvSpPr>
          <p:cNvPr id="3" name="Tijdelijke aanduiding voor inhoud 2">
            <a:extLst>
              <a:ext uri="{FF2B5EF4-FFF2-40B4-BE49-F238E27FC236}">
                <a16:creationId xmlns:a16="http://schemas.microsoft.com/office/drawing/2014/main" id="{4B81C4FD-B36E-90F1-72C8-D8A0F5030520}"/>
              </a:ext>
            </a:extLst>
          </p:cNvPr>
          <p:cNvSpPr>
            <a:spLocks noGrp="1"/>
          </p:cNvSpPr>
          <p:nvPr>
            <p:ph idx="1"/>
          </p:nvPr>
        </p:nvSpPr>
        <p:spPr/>
        <p:txBody>
          <a:bodyPr>
            <a:noAutofit/>
          </a:bodyPr>
          <a:lstStyle/>
          <a:p>
            <a:pPr marL="0" indent="0" algn="just">
              <a:lnSpc>
                <a:spcPct val="100000"/>
              </a:lnSpc>
              <a:spcBef>
                <a:spcPts val="0"/>
              </a:spcBef>
              <a:buNone/>
            </a:pPr>
            <a:r>
              <a:rPr lang="nl-NL" sz="2200" b="1" dirty="0">
                <a:latin typeface="+mj-lt"/>
              </a:rPr>
              <a:t>24 februari 2022</a:t>
            </a:r>
            <a:r>
              <a:rPr lang="nl-NL" sz="2200" dirty="0">
                <a:latin typeface="+mj-lt"/>
              </a:rPr>
              <a:t>: verderzetting van de Russische aanvalsoorlog tegen Oekraïne, op een ogenblik dat er al sinds het tweede kwartaal van 2021 sprake is van hoge energieprijzen.</a:t>
            </a:r>
          </a:p>
          <a:p>
            <a:pPr marL="0" indent="0" algn="just">
              <a:lnSpc>
                <a:spcPct val="100000"/>
              </a:lnSpc>
              <a:spcBef>
                <a:spcPts val="0"/>
              </a:spcBef>
              <a:buNone/>
            </a:pPr>
            <a:r>
              <a:rPr lang="nl-NL" sz="2200" b="1" dirty="0">
                <a:latin typeface="+mj-lt"/>
              </a:rPr>
              <a:t>9 maart 2022</a:t>
            </a:r>
            <a:r>
              <a:rPr lang="nl-NL" sz="2200" dirty="0">
                <a:latin typeface="+mj-lt"/>
              </a:rPr>
              <a:t>: wetsvoorstel “</a:t>
            </a:r>
            <a:r>
              <a:rPr lang="nl-NL" sz="2200" i="1" dirty="0">
                <a:latin typeface="+mj-lt"/>
              </a:rPr>
              <a:t>tot instelling van een bijzondere overwinstentaks in de energiesector</a:t>
            </a:r>
            <a:r>
              <a:rPr lang="nl-NL" sz="2200" dirty="0">
                <a:latin typeface="+mj-lt"/>
              </a:rPr>
              <a:t>” vanwege de “</a:t>
            </a:r>
            <a:r>
              <a:rPr lang="nl-NL" sz="2200" i="1" dirty="0">
                <a:latin typeface="+mj-lt"/>
              </a:rPr>
              <a:t>PVDA/PTB</a:t>
            </a:r>
            <a:r>
              <a:rPr lang="nl-NL" sz="2200" dirty="0">
                <a:latin typeface="+mj-lt"/>
              </a:rPr>
              <a:t>”; dit voorstel houdt geen verband met Oekraïne (</a:t>
            </a:r>
            <a:r>
              <a:rPr lang="nl-NL" sz="2200" i="1" dirty="0">
                <a:latin typeface="+mj-lt"/>
              </a:rPr>
              <a:t>cf.</a:t>
            </a:r>
            <a:r>
              <a:rPr lang="nl-NL" sz="2200" dirty="0">
                <a:latin typeface="+mj-lt"/>
              </a:rPr>
              <a:t> ook advies van de Raad van State nr. 71.400/3 </a:t>
            </a:r>
            <a:r>
              <a:rPr lang="nl-NL" sz="2200" i="1" dirty="0">
                <a:latin typeface="+mj-lt"/>
              </a:rPr>
              <a:t>d.d.</a:t>
            </a:r>
            <a:r>
              <a:rPr lang="nl-NL" sz="2200" dirty="0">
                <a:latin typeface="+mj-lt"/>
              </a:rPr>
              <a:t> 3 juni 2022, welk advies was gevraagd door de Kamervoorzitter); is wel een voorloper van de verordening van 6 oktober 2022.</a:t>
            </a:r>
          </a:p>
          <a:p>
            <a:pPr marL="0" indent="0" algn="just">
              <a:lnSpc>
                <a:spcPct val="100000"/>
              </a:lnSpc>
              <a:spcBef>
                <a:spcPts val="0"/>
              </a:spcBef>
              <a:buNone/>
            </a:pPr>
            <a:r>
              <a:rPr lang="nl-NL" sz="2200" b="1" dirty="0">
                <a:latin typeface="+mj-lt"/>
              </a:rPr>
              <a:t>1 juni 2022: </a:t>
            </a:r>
            <a:r>
              <a:rPr lang="nl-NL" sz="2200" dirty="0">
                <a:latin typeface="+mj-lt"/>
              </a:rPr>
              <a:t>studie van de Nationale Bank van België betreffende een “</a:t>
            </a:r>
            <a:r>
              <a:rPr lang="nl-NL" sz="2200" i="1" dirty="0">
                <a:latin typeface="+mj-lt"/>
              </a:rPr>
              <a:t>mogelijke</a:t>
            </a:r>
            <a:r>
              <a:rPr lang="nl-NL" sz="2200" dirty="0">
                <a:latin typeface="+mj-lt"/>
              </a:rPr>
              <a:t>” invoering van een overwinstbelasting voor de energiesector (zie: </a:t>
            </a:r>
            <a:r>
              <a:rPr lang="nl-NL" sz="2200" i="1" dirty="0">
                <a:latin typeface="+mj-lt"/>
              </a:rPr>
              <a:t>Jaarverslag</a:t>
            </a:r>
            <a:r>
              <a:rPr lang="nl-NL" sz="2200" dirty="0">
                <a:latin typeface="+mj-lt"/>
              </a:rPr>
              <a:t> 2022, p. 191 e.v.). </a:t>
            </a:r>
          </a:p>
          <a:p>
            <a:pPr marL="0" indent="0" algn="just">
              <a:lnSpc>
                <a:spcPct val="100000"/>
              </a:lnSpc>
              <a:spcBef>
                <a:spcPts val="0"/>
              </a:spcBef>
              <a:buNone/>
            </a:pPr>
            <a:r>
              <a:rPr lang="nl-NL" sz="2200" b="1" dirty="0">
                <a:latin typeface="+mj-lt"/>
              </a:rPr>
              <a:t>31 augustus 2022: </a:t>
            </a:r>
            <a:r>
              <a:rPr lang="nl-NL" sz="2200" dirty="0">
                <a:latin typeface="+mj-lt"/>
              </a:rPr>
              <a:t>principeakkoord in de federale regering voor het belasten van “</a:t>
            </a:r>
            <a:r>
              <a:rPr lang="nl-NL" sz="2200" i="1" dirty="0">
                <a:latin typeface="+mj-lt"/>
              </a:rPr>
              <a:t>overwinst</a:t>
            </a:r>
            <a:r>
              <a:rPr lang="nl-NL" sz="2200" dirty="0">
                <a:latin typeface="+mj-lt"/>
              </a:rPr>
              <a:t>” in de energiesector. </a:t>
            </a:r>
          </a:p>
          <a:p>
            <a:pPr marL="0" indent="0" algn="just">
              <a:lnSpc>
                <a:spcPct val="100000"/>
              </a:lnSpc>
              <a:spcBef>
                <a:spcPts val="0"/>
              </a:spcBef>
              <a:buNone/>
            </a:pPr>
            <a:r>
              <a:rPr lang="nl-NL" sz="2200" b="1" dirty="0">
                <a:latin typeface="+mj-lt"/>
              </a:rPr>
              <a:t>6 oktober 2022</a:t>
            </a:r>
            <a:r>
              <a:rPr lang="nl-NL" sz="2200" dirty="0">
                <a:latin typeface="+mj-lt"/>
              </a:rPr>
              <a:t>: Verordening (EU) 2022/1854 van de Raad “</a:t>
            </a:r>
            <a:r>
              <a:rPr lang="nl-NL" sz="2200" i="1" dirty="0">
                <a:latin typeface="+mj-lt"/>
              </a:rPr>
              <a:t>betreffende een noodinterventie in verband met de hoge energieprijzen</a:t>
            </a:r>
            <a:r>
              <a:rPr lang="nl-NL" sz="2200" dirty="0">
                <a:latin typeface="+mj-lt"/>
              </a:rPr>
              <a:t>”, gelet op de Russische aanvalsoorlog tegen Oekraïne.</a:t>
            </a:r>
          </a:p>
          <a:p>
            <a:pPr algn="just">
              <a:lnSpc>
                <a:spcPct val="100000"/>
              </a:lnSpc>
              <a:spcBef>
                <a:spcPts val="0"/>
              </a:spcBef>
            </a:pPr>
            <a:endParaRPr lang="nl-NL" sz="2200" dirty="0">
              <a:latin typeface="+mj-lt"/>
            </a:endParaRPr>
          </a:p>
          <a:p>
            <a:pPr algn="just">
              <a:lnSpc>
                <a:spcPct val="100000"/>
              </a:lnSpc>
              <a:spcBef>
                <a:spcPts val="0"/>
              </a:spcBef>
            </a:pPr>
            <a:endParaRPr lang="nl-BE" sz="2200" dirty="0">
              <a:latin typeface="+mj-lt"/>
            </a:endParaRPr>
          </a:p>
        </p:txBody>
      </p:sp>
    </p:spTree>
    <p:extLst>
      <p:ext uri="{BB962C8B-B14F-4D97-AF65-F5344CB8AC3E}">
        <p14:creationId xmlns:p14="http://schemas.microsoft.com/office/powerpoint/2010/main" val="4060891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7A2DB-CD06-1321-294B-81B10FC47A07}"/>
              </a:ext>
            </a:extLst>
          </p:cNvPr>
          <p:cNvSpPr>
            <a:spLocks noGrp="1"/>
          </p:cNvSpPr>
          <p:nvPr>
            <p:ph type="title"/>
          </p:nvPr>
        </p:nvSpPr>
        <p:spPr/>
        <p:txBody>
          <a:bodyPr>
            <a:normAutofit/>
          </a:bodyPr>
          <a:lstStyle/>
          <a:p>
            <a:pPr algn="ctr"/>
            <a:r>
              <a:rPr lang="nl-BE" sz="3600" b="1" dirty="0">
                <a:solidFill>
                  <a:schemeClr val="accent5"/>
                </a:solidFill>
              </a:rPr>
              <a:t>2023 </a:t>
            </a:r>
            <a:r>
              <a:rPr lang="nl-BE" sz="3600" b="1" i="1" dirty="0">
                <a:solidFill>
                  <a:schemeClr val="accent5"/>
                </a:solidFill>
              </a:rPr>
              <a:t>Post </a:t>
            </a:r>
            <a:r>
              <a:rPr lang="nl-BE" sz="3600" b="1" i="1" dirty="0" err="1">
                <a:solidFill>
                  <a:schemeClr val="accent5"/>
                </a:solidFill>
              </a:rPr>
              <a:t>scriptum</a:t>
            </a:r>
            <a:r>
              <a:rPr lang="nl-BE" sz="3600" b="1" i="1" dirty="0">
                <a:solidFill>
                  <a:schemeClr val="accent5"/>
                </a:solidFill>
              </a:rPr>
              <a:t>... </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85B7BB6C-18A7-9800-67A2-27C10A55443A}"/>
              </a:ext>
            </a:extLst>
          </p:cNvPr>
          <p:cNvSpPr>
            <a:spLocks noGrp="1"/>
          </p:cNvSpPr>
          <p:nvPr>
            <p:ph idx="1"/>
          </p:nvPr>
        </p:nvSpPr>
        <p:spPr/>
        <p:txBody>
          <a:bodyPr/>
          <a:lstStyle/>
          <a:p>
            <a:pPr marL="0" indent="0" algn="just">
              <a:lnSpc>
                <a:spcPct val="100000"/>
              </a:lnSpc>
              <a:spcBef>
                <a:spcPts val="0"/>
              </a:spcBef>
              <a:buNone/>
            </a:pPr>
            <a:r>
              <a:rPr lang="nl-BE" sz="2200" dirty="0">
                <a:latin typeface="+mj-lt"/>
              </a:rPr>
              <a:t>“‘</a:t>
            </a:r>
            <a:r>
              <a:rPr lang="nl-BE" sz="2200" i="1" dirty="0" err="1">
                <a:latin typeface="+mj-lt"/>
              </a:rPr>
              <a:t>Nous</a:t>
            </a:r>
            <a:r>
              <a:rPr lang="nl-BE" sz="2200" i="1" dirty="0">
                <a:latin typeface="+mj-lt"/>
              </a:rPr>
              <a:t> </a:t>
            </a:r>
            <a:r>
              <a:rPr lang="nl-BE" sz="2200" i="1" dirty="0" err="1">
                <a:latin typeface="+mj-lt"/>
              </a:rPr>
              <a:t>pouvons</a:t>
            </a:r>
            <a:r>
              <a:rPr lang="nl-BE" sz="2200" i="1" dirty="0">
                <a:latin typeface="+mj-lt"/>
              </a:rPr>
              <a:t> </a:t>
            </a:r>
            <a:r>
              <a:rPr lang="nl-BE" sz="2200" i="1" dirty="0" err="1">
                <a:latin typeface="+mj-lt"/>
              </a:rPr>
              <a:t>être</a:t>
            </a:r>
            <a:r>
              <a:rPr lang="nl-BE" sz="2200" i="1" dirty="0">
                <a:latin typeface="+mj-lt"/>
              </a:rPr>
              <a:t> fiers de la </a:t>
            </a:r>
            <a:r>
              <a:rPr lang="nl-BE" sz="2200" i="1" dirty="0" err="1">
                <a:latin typeface="+mj-lt"/>
              </a:rPr>
              <a:t>résilience</a:t>
            </a:r>
            <a:r>
              <a:rPr lang="nl-BE" sz="2200" i="1" dirty="0">
                <a:latin typeface="+mj-lt"/>
              </a:rPr>
              <a:t> </a:t>
            </a:r>
            <a:r>
              <a:rPr lang="nl-BE" sz="2200" i="1" dirty="0" err="1">
                <a:latin typeface="+mj-lt"/>
              </a:rPr>
              <a:t>remarquable</a:t>
            </a:r>
            <a:r>
              <a:rPr lang="nl-BE" sz="2200" i="1" dirty="0">
                <a:latin typeface="+mj-lt"/>
              </a:rPr>
              <a:t> </a:t>
            </a:r>
            <a:r>
              <a:rPr lang="nl-BE" sz="2200" i="1" dirty="0" err="1">
                <a:latin typeface="+mj-lt"/>
              </a:rPr>
              <a:t>montrée</a:t>
            </a:r>
            <a:r>
              <a:rPr lang="nl-BE" sz="2200" i="1" dirty="0">
                <a:latin typeface="+mj-lt"/>
              </a:rPr>
              <a:t> par </a:t>
            </a:r>
            <a:r>
              <a:rPr lang="nl-BE" sz="2200" i="1" dirty="0" err="1">
                <a:latin typeface="+mj-lt"/>
              </a:rPr>
              <a:t>l’économie</a:t>
            </a:r>
            <a:r>
              <a:rPr lang="nl-BE" sz="2200" i="1" dirty="0">
                <a:latin typeface="+mj-lt"/>
              </a:rPr>
              <a:t> </a:t>
            </a:r>
            <a:r>
              <a:rPr lang="nl-BE" sz="2200" i="1" dirty="0" err="1">
                <a:latin typeface="+mj-lt"/>
              </a:rPr>
              <a:t>Européenne</a:t>
            </a:r>
            <a:r>
              <a:rPr lang="nl-BE" sz="2200" i="1" dirty="0">
                <a:latin typeface="+mj-lt"/>
              </a:rPr>
              <a:t>. Ce </a:t>
            </a:r>
            <a:r>
              <a:rPr lang="nl-BE" sz="2200" i="1" dirty="0" err="1">
                <a:latin typeface="+mj-lt"/>
              </a:rPr>
              <a:t>n’est</a:t>
            </a:r>
            <a:r>
              <a:rPr lang="nl-BE" sz="2200" i="1" dirty="0">
                <a:latin typeface="+mj-lt"/>
              </a:rPr>
              <a:t> pas </a:t>
            </a:r>
            <a:r>
              <a:rPr lang="nl-BE" sz="2200" i="1" dirty="0" err="1">
                <a:latin typeface="+mj-lt"/>
              </a:rPr>
              <a:t>une</a:t>
            </a:r>
            <a:r>
              <a:rPr lang="nl-BE" sz="2200" i="1" dirty="0">
                <a:latin typeface="+mj-lt"/>
              </a:rPr>
              <a:t> </a:t>
            </a:r>
            <a:r>
              <a:rPr lang="nl-BE" sz="2200" i="1" dirty="0" err="1">
                <a:latin typeface="+mj-lt"/>
              </a:rPr>
              <a:t>petite</a:t>
            </a:r>
            <a:r>
              <a:rPr lang="nl-BE" sz="2200" i="1" dirty="0">
                <a:latin typeface="+mj-lt"/>
              </a:rPr>
              <a:t> performance </a:t>
            </a:r>
            <a:r>
              <a:rPr lang="nl-BE" sz="2200" i="1" dirty="0" err="1">
                <a:latin typeface="+mj-lt"/>
              </a:rPr>
              <a:t>compte</a:t>
            </a:r>
            <a:r>
              <a:rPr lang="nl-BE" sz="2200" i="1" dirty="0">
                <a:latin typeface="+mj-lt"/>
              </a:rPr>
              <a:t> </a:t>
            </a:r>
            <a:r>
              <a:rPr lang="nl-BE" sz="2200" i="1" dirty="0" err="1">
                <a:latin typeface="+mj-lt"/>
              </a:rPr>
              <a:t>tenu</a:t>
            </a:r>
            <a:r>
              <a:rPr lang="nl-BE" sz="2200" i="1" dirty="0">
                <a:latin typeface="+mj-lt"/>
              </a:rPr>
              <a:t> des </a:t>
            </a:r>
            <a:r>
              <a:rPr lang="nl-BE" sz="2200" i="1" dirty="0" err="1">
                <a:latin typeface="+mj-lt"/>
              </a:rPr>
              <a:t>chocs</a:t>
            </a:r>
            <a:r>
              <a:rPr lang="nl-BE" sz="2200" i="1" dirty="0">
                <a:latin typeface="+mj-lt"/>
              </a:rPr>
              <a:t> </a:t>
            </a:r>
            <a:r>
              <a:rPr lang="nl-BE" sz="2200" i="1" dirty="0" err="1">
                <a:latin typeface="+mj-lt"/>
              </a:rPr>
              <a:t>encaissés</a:t>
            </a:r>
            <a:r>
              <a:rPr lang="nl-BE" sz="2200" i="1" dirty="0">
                <a:latin typeface="+mj-lt"/>
              </a:rPr>
              <a:t>’, a </a:t>
            </a:r>
            <a:r>
              <a:rPr lang="nl-BE" sz="2200" i="1" dirty="0" err="1">
                <a:latin typeface="+mj-lt"/>
              </a:rPr>
              <a:t>souligné</a:t>
            </a:r>
            <a:r>
              <a:rPr lang="nl-BE" sz="2200" i="1" dirty="0">
                <a:latin typeface="+mj-lt"/>
              </a:rPr>
              <a:t> </a:t>
            </a:r>
            <a:r>
              <a:rPr lang="nl-BE" sz="2200" i="1" dirty="0" err="1">
                <a:latin typeface="+mj-lt"/>
              </a:rPr>
              <a:t>le</a:t>
            </a:r>
            <a:r>
              <a:rPr lang="nl-BE" sz="2200" i="1" dirty="0">
                <a:latin typeface="+mj-lt"/>
              </a:rPr>
              <a:t> </a:t>
            </a:r>
            <a:r>
              <a:rPr lang="nl-BE" sz="2200" i="1" dirty="0" err="1">
                <a:latin typeface="+mj-lt"/>
              </a:rPr>
              <a:t>commissaire</a:t>
            </a:r>
            <a:r>
              <a:rPr lang="nl-BE" sz="2200" i="1" dirty="0">
                <a:latin typeface="+mj-lt"/>
              </a:rPr>
              <a:t> à </a:t>
            </a:r>
            <a:r>
              <a:rPr lang="nl-BE" sz="2200" i="1" dirty="0" err="1">
                <a:latin typeface="+mj-lt"/>
              </a:rPr>
              <a:t>l’Économie</a:t>
            </a:r>
            <a:r>
              <a:rPr lang="nl-BE" sz="2200" i="1" dirty="0">
                <a:latin typeface="+mj-lt"/>
              </a:rPr>
              <a:t>, Paolo </a:t>
            </a:r>
            <a:r>
              <a:rPr lang="nl-BE" sz="2200" i="1" dirty="0" err="1">
                <a:latin typeface="+mj-lt"/>
              </a:rPr>
              <a:t>Gentiloni</a:t>
            </a:r>
            <a:r>
              <a:rPr lang="nl-BE" sz="2200" i="1" dirty="0">
                <a:latin typeface="+mj-lt"/>
              </a:rPr>
              <a:t> </a:t>
            </a:r>
            <a:r>
              <a:rPr lang="nl-BE" sz="2200" i="1" dirty="0" err="1">
                <a:latin typeface="+mj-lt"/>
              </a:rPr>
              <a:t>lors</a:t>
            </a:r>
            <a:r>
              <a:rPr lang="nl-BE" sz="2200" i="1" dirty="0">
                <a:latin typeface="+mj-lt"/>
              </a:rPr>
              <a:t> </a:t>
            </a:r>
            <a:r>
              <a:rPr lang="nl-BE" sz="2200" i="1" dirty="0" err="1">
                <a:latin typeface="+mj-lt"/>
              </a:rPr>
              <a:t>d’une</a:t>
            </a:r>
            <a:r>
              <a:rPr lang="nl-BE" sz="2200" i="1" dirty="0">
                <a:latin typeface="+mj-lt"/>
              </a:rPr>
              <a:t> conférence de </a:t>
            </a:r>
            <a:r>
              <a:rPr lang="nl-BE" sz="2200" i="1" dirty="0" err="1">
                <a:latin typeface="+mj-lt"/>
              </a:rPr>
              <a:t>presse</a:t>
            </a:r>
            <a:r>
              <a:rPr lang="nl-BE" sz="2200" i="1" dirty="0">
                <a:latin typeface="+mj-lt"/>
              </a:rPr>
              <a:t>. </a:t>
            </a:r>
            <a:r>
              <a:rPr lang="nl-BE" sz="2200" i="1" dirty="0" err="1">
                <a:latin typeface="+mj-lt"/>
              </a:rPr>
              <a:t>Cette</a:t>
            </a:r>
            <a:r>
              <a:rPr lang="nl-BE" sz="2200" i="1" dirty="0">
                <a:latin typeface="+mj-lt"/>
              </a:rPr>
              <a:t> </a:t>
            </a:r>
            <a:r>
              <a:rPr lang="nl-BE" sz="2200" i="1" dirty="0" err="1">
                <a:latin typeface="+mj-lt"/>
              </a:rPr>
              <a:t>résistance</a:t>
            </a:r>
            <a:r>
              <a:rPr lang="nl-BE" sz="2200" i="1" dirty="0">
                <a:latin typeface="+mj-lt"/>
              </a:rPr>
              <a:t> </a:t>
            </a:r>
            <a:r>
              <a:rPr lang="nl-BE" sz="2200" i="1" dirty="0" err="1">
                <a:latin typeface="+mj-lt"/>
              </a:rPr>
              <a:t>s’explique</a:t>
            </a:r>
            <a:r>
              <a:rPr lang="nl-BE" sz="2200" i="1" dirty="0">
                <a:latin typeface="+mj-lt"/>
              </a:rPr>
              <a:t> </a:t>
            </a:r>
            <a:r>
              <a:rPr lang="nl-BE" sz="2200" i="1" dirty="0" err="1">
                <a:latin typeface="+mj-lt"/>
              </a:rPr>
              <a:t>d’abord</a:t>
            </a:r>
            <a:r>
              <a:rPr lang="nl-BE" sz="2200" i="1" dirty="0">
                <a:latin typeface="+mj-lt"/>
              </a:rPr>
              <a:t> par la chute des prix </a:t>
            </a:r>
            <a:r>
              <a:rPr lang="nl-BE" sz="2200" i="1" dirty="0" err="1">
                <a:latin typeface="+mj-lt"/>
              </a:rPr>
              <a:t>d’énergie</a:t>
            </a:r>
            <a:r>
              <a:rPr lang="nl-BE" sz="2200" i="1" dirty="0">
                <a:latin typeface="+mj-lt"/>
              </a:rPr>
              <a:t>. </a:t>
            </a:r>
            <a:r>
              <a:rPr lang="nl-BE" sz="2200" b="1" i="1" dirty="0">
                <a:latin typeface="+mj-lt"/>
              </a:rPr>
              <a:t>Les prix de gros du </a:t>
            </a:r>
            <a:r>
              <a:rPr lang="nl-BE" sz="2200" b="1" i="1" dirty="0" err="1">
                <a:latin typeface="+mj-lt"/>
              </a:rPr>
              <a:t>gaz</a:t>
            </a:r>
            <a:r>
              <a:rPr lang="nl-BE" sz="2200" b="1" i="1" dirty="0">
                <a:latin typeface="+mj-lt"/>
              </a:rPr>
              <a:t> dans </a:t>
            </a:r>
            <a:r>
              <a:rPr lang="nl-BE" sz="2200" b="1" i="1" dirty="0" err="1">
                <a:latin typeface="+mj-lt"/>
              </a:rPr>
              <a:t>l’UE</a:t>
            </a:r>
            <a:r>
              <a:rPr lang="nl-BE" sz="2200" b="1" i="1" dirty="0">
                <a:latin typeface="+mj-lt"/>
              </a:rPr>
              <a:t> </a:t>
            </a:r>
            <a:r>
              <a:rPr lang="nl-BE" sz="2200" b="1" i="1" dirty="0" err="1">
                <a:latin typeface="+mj-lt"/>
              </a:rPr>
              <a:t>étaient</a:t>
            </a:r>
            <a:r>
              <a:rPr lang="nl-BE" sz="2200" b="1" i="1" dirty="0">
                <a:latin typeface="+mj-lt"/>
              </a:rPr>
              <a:t> en fin de </a:t>
            </a:r>
            <a:r>
              <a:rPr lang="nl-BE" sz="2200" b="1" i="1" dirty="0" err="1">
                <a:latin typeface="+mj-lt"/>
              </a:rPr>
              <a:t>semaine</a:t>
            </a:r>
            <a:r>
              <a:rPr lang="nl-BE" sz="2200" b="1" i="1" dirty="0">
                <a:latin typeface="+mj-lt"/>
              </a:rPr>
              <a:t> </a:t>
            </a:r>
            <a:r>
              <a:rPr lang="nl-BE" sz="2200" b="1" i="1" dirty="0" err="1">
                <a:latin typeface="+mj-lt"/>
              </a:rPr>
              <a:t>dernière</a:t>
            </a:r>
            <a:r>
              <a:rPr lang="nl-BE" sz="2200" b="1" i="1" dirty="0">
                <a:latin typeface="+mj-lt"/>
              </a:rPr>
              <a:t> ‘au plus bas </a:t>
            </a:r>
            <a:r>
              <a:rPr lang="nl-BE" sz="2200" b="1" i="1" dirty="0" err="1">
                <a:latin typeface="+mj-lt"/>
              </a:rPr>
              <a:t>depuis</a:t>
            </a:r>
            <a:r>
              <a:rPr lang="nl-BE" sz="2200" b="1" i="1" dirty="0">
                <a:latin typeface="+mj-lt"/>
              </a:rPr>
              <a:t> </a:t>
            </a:r>
            <a:r>
              <a:rPr lang="nl-BE" sz="2200" b="1" i="1" dirty="0" err="1">
                <a:latin typeface="+mj-lt"/>
              </a:rPr>
              <a:t>l’été</a:t>
            </a:r>
            <a:r>
              <a:rPr lang="nl-BE" sz="2200" b="1" i="1" dirty="0">
                <a:latin typeface="+mj-lt"/>
              </a:rPr>
              <a:t> 2021’, </a:t>
            </a:r>
            <a:r>
              <a:rPr lang="nl-BE" sz="2200" b="1" i="1" dirty="0" err="1">
                <a:latin typeface="+mj-lt"/>
              </a:rPr>
              <a:t>bien</a:t>
            </a:r>
            <a:r>
              <a:rPr lang="nl-BE" sz="2200" b="1" i="1" dirty="0">
                <a:latin typeface="+mj-lt"/>
              </a:rPr>
              <a:t> </a:t>
            </a:r>
            <a:r>
              <a:rPr lang="nl-BE" sz="2200" b="1" i="1" dirty="0" err="1">
                <a:latin typeface="+mj-lt"/>
              </a:rPr>
              <a:t>avant</a:t>
            </a:r>
            <a:r>
              <a:rPr lang="nl-BE" sz="2200" b="1" i="1" dirty="0">
                <a:latin typeface="+mj-lt"/>
              </a:rPr>
              <a:t> </a:t>
            </a:r>
            <a:r>
              <a:rPr lang="nl-BE" sz="2200" b="1" i="1" dirty="0" err="1">
                <a:latin typeface="+mj-lt"/>
              </a:rPr>
              <a:t>l’invasion</a:t>
            </a:r>
            <a:r>
              <a:rPr lang="nl-BE" sz="2200" b="1" i="1" dirty="0">
                <a:latin typeface="+mj-lt"/>
              </a:rPr>
              <a:t> de </a:t>
            </a:r>
            <a:r>
              <a:rPr lang="nl-BE" sz="2200" b="1" i="1" dirty="0" err="1">
                <a:latin typeface="+mj-lt"/>
              </a:rPr>
              <a:t>l’Ukraine</a:t>
            </a:r>
            <a:r>
              <a:rPr lang="nl-BE" sz="2200" b="1" i="1" dirty="0">
                <a:latin typeface="+mj-lt"/>
              </a:rPr>
              <a:t> </a:t>
            </a:r>
            <a:r>
              <a:rPr lang="nl-BE" sz="2200" b="1" i="1" dirty="0" err="1">
                <a:latin typeface="+mj-lt"/>
              </a:rPr>
              <a:t>lancée</a:t>
            </a:r>
            <a:r>
              <a:rPr lang="nl-BE" sz="2200" b="1" i="1" dirty="0">
                <a:latin typeface="+mj-lt"/>
              </a:rPr>
              <a:t> par la </a:t>
            </a:r>
            <a:r>
              <a:rPr lang="nl-BE" sz="2200" b="1" i="1" dirty="0" err="1">
                <a:latin typeface="+mj-lt"/>
              </a:rPr>
              <a:t>Russie</a:t>
            </a:r>
            <a:r>
              <a:rPr lang="nl-BE" sz="2200" b="1" i="1" dirty="0">
                <a:latin typeface="+mj-lt"/>
              </a:rPr>
              <a:t> en </a:t>
            </a:r>
            <a:r>
              <a:rPr lang="nl-BE" sz="2200" b="1" i="1" dirty="0" err="1">
                <a:latin typeface="+mj-lt"/>
              </a:rPr>
              <a:t>février</a:t>
            </a:r>
            <a:r>
              <a:rPr lang="nl-BE" sz="2200" b="1" i="1" dirty="0">
                <a:latin typeface="+mj-lt"/>
              </a:rPr>
              <a:t> 2022</a:t>
            </a:r>
            <a:r>
              <a:rPr lang="nl-BE" sz="2200" i="1" dirty="0">
                <a:latin typeface="+mj-lt"/>
              </a:rPr>
              <a:t>, a </a:t>
            </a:r>
            <a:r>
              <a:rPr lang="nl-BE" sz="2200" i="1" dirty="0" err="1">
                <a:latin typeface="+mj-lt"/>
              </a:rPr>
              <a:t>souligné</a:t>
            </a:r>
            <a:r>
              <a:rPr lang="nl-BE" sz="2200" i="1" dirty="0">
                <a:latin typeface="+mj-lt"/>
              </a:rPr>
              <a:t> M. </a:t>
            </a:r>
            <a:r>
              <a:rPr lang="nl-BE" sz="2200" i="1" dirty="0" err="1">
                <a:latin typeface="+mj-lt"/>
              </a:rPr>
              <a:t>Gentiloni</a:t>
            </a:r>
            <a:r>
              <a:rPr lang="nl-BE" sz="2200" i="1" dirty="0">
                <a:latin typeface="+mj-lt"/>
              </a:rPr>
              <a:t>. Les </a:t>
            </a:r>
            <a:r>
              <a:rPr lang="nl-BE" sz="2200" i="1" dirty="0" err="1">
                <a:latin typeface="+mj-lt"/>
              </a:rPr>
              <a:t>tarifs</a:t>
            </a:r>
            <a:r>
              <a:rPr lang="nl-BE" sz="2200" i="1" dirty="0">
                <a:latin typeface="+mj-lt"/>
              </a:rPr>
              <a:t> de </a:t>
            </a:r>
            <a:r>
              <a:rPr lang="nl-BE" sz="2200" i="1" dirty="0" err="1">
                <a:latin typeface="+mj-lt"/>
              </a:rPr>
              <a:t>l’électricité</a:t>
            </a:r>
            <a:r>
              <a:rPr lang="nl-BE" sz="2200" i="1" dirty="0">
                <a:latin typeface="+mj-lt"/>
              </a:rPr>
              <a:t> ont </a:t>
            </a:r>
            <a:r>
              <a:rPr lang="nl-BE" sz="2200" i="1" dirty="0" err="1">
                <a:latin typeface="+mj-lt"/>
              </a:rPr>
              <a:t>reculé</a:t>
            </a:r>
            <a:r>
              <a:rPr lang="nl-BE" sz="2200" i="1" dirty="0">
                <a:latin typeface="+mj-lt"/>
              </a:rPr>
              <a:t> </a:t>
            </a:r>
            <a:r>
              <a:rPr lang="nl-BE" sz="2200" i="1" dirty="0" err="1">
                <a:latin typeface="+mj-lt"/>
              </a:rPr>
              <a:t>parallèlement</a:t>
            </a:r>
            <a:r>
              <a:rPr lang="nl-BE" sz="2200" i="1" dirty="0">
                <a:latin typeface="+mj-lt"/>
              </a:rPr>
              <a:t> et </a:t>
            </a:r>
            <a:r>
              <a:rPr lang="nl-BE" sz="2200" i="1" dirty="0" err="1">
                <a:latin typeface="+mj-lt"/>
              </a:rPr>
              <a:t>ceux</a:t>
            </a:r>
            <a:r>
              <a:rPr lang="nl-BE" sz="2200" i="1" dirty="0">
                <a:latin typeface="+mj-lt"/>
              </a:rPr>
              <a:t> du </a:t>
            </a:r>
            <a:r>
              <a:rPr lang="nl-BE" sz="2200" i="1" dirty="0" err="1">
                <a:latin typeface="+mj-lt"/>
              </a:rPr>
              <a:t>pétrole</a:t>
            </a:r>
            <a:r>
              <a:rPr lang="nl-BE" sz="2200" i="1" dirty="0">
                <a:latin typeface="+mj-lt"/>
              </a:rPr>
              <a:t> </a:t>
            </a:r>
            <a:r>
              <a:rPr lang="nl-BE" sz="2200" i="1" dirty="0" err="1">
                <a:latin typeface="+mj-lt"/>
              </a:rPr>
              <a:t>sont</a:t>
            </a:r>
            <a:r>
              <a:rPr lang="nl-BE" sz="2200" i="1" dirty="0">
                <a:latin typeface="+mj-lt"/>
              </a:rPr>
              <a:t> </a:t>
            </a:r>
            <a:r>
              <a:rPr lang="nl-BE" sz="2200" i="1" dirty="0" err="1">
                <a:latin typeface="+mj-lt"/>
              </a:rPr>
              <a:t>attendus</a:t>
            </a:r>
            <a:r>
              <a:rPr lang="nl-BE" sz="2200" i="1" dirty="0">
                <a:latin typeface="+mj-lt"/>
              </a:rPr>
              <a:t> à la baisse </a:t>
            </a:r>
            <a:r>
              <a:rPr lang="nl-BE" sz="2200" i="1" dirty="0" err="1">
                <a:latin typeface="+mj-lt"/>
              </a:rPr>
              <a:t>cette</a:t>
            </a:r>
            <a:r>
              <a:rPr lang="nl-BE" sz="2200" i="1" dirty="0">
                <a:latin typeface="+mj-lt"/>
              </a:rPr>
              <a:t> </a:t>
            </a:r>
            <a:r>
              <a:rPr lang="nl-BE" sz="2200" i="1" dirty="0" err="1">
                <a:latin typeface="+mj-lt"/>
              </a:rPr>
              <a:t>année</a:t>
            </a:r>
            <a:r>
              <a:rPr lang="nl-BE" sz="2200" i="1" dirty="0">
                <a:latin typeface="+mj-lt"/>
              </a:rPr>
              <a:t>.</a:t>
            </a:r>
            <a:r>
              <a:rPr lang="nl-BE" sz="2200" dirty="0">
                <a:latin typeface="+mj-lt"/>
              </a:rPr>
              <a:t>”</a:t>
            </a:r>
            <a:r>
              <a:rPr lang="nl-BE" sz="2200" i="1" dirty="0">
                <a:latin typeface="+mj-lt"/>
              </a:rPr>
              <a:t>    </a:t>
            </a:r>
          </a:p>
          <a:p>
            <a:pPr marL="0" indent="0" algn="just">
              <a:lnSpc>
                <a:spcPct val="100000"/>
              </a:lnSpc>
              <a:spcBef>
                <a:spcPts val="0"/>
              </a:spcBef>
              <a:buNone/>
            </a:pPr>
            <a:r>
              <a:rPr lang="nl-BE" sz="2200" dirty="0">
                <a:latin typeface="+mj-lt"/>
              </a:rPr>
              <a:t> </a:t>
            </a:r>
          </a:p>
          <a:p>
            <a:pPr marL="0" indent="0">
              <a:buNone/>
            </a:pPr>
            <a:r>
              <a:rPr lang="nl-BE" sz="1800" dirty="0">
                <a:latin typeface="+mj-lt"/>
              </a:rPr>
              <a:t>(</a:t>
            </a:r>
            <a:r>
              <a:rPr lang="nl-BE" sz="1800" i="1" dirty="0">
                <a:latin typeface="+mj-lt"/>
              </a:rPr>
              <a:t>La Libre </a:t>
            </a:r>
            <a:r>
              <a:rPr lang="nl-BE" sz="1800" i="1" dirty="0" err="1">
                <a:latin typeface="+mj-lt"/>
              </a:rPr>
              <a:t>Belgique</a:t>
            </a:r>
            <a:r>
              <a:rPr lang="nl-BE" sz="1800" i="1" dirty="0">
                <a:latin typeface="+mj-lt"/>
              </a:rPr>
              <a:t> </a:t>
            </a:r>
            <a:r>
              <a:rPr lang="nl-BE" sz="1800" dirty="0">
                <a:latin typeface="+mj-lt"/>
              </a:rPr>
              <a:t>16 mei 2023)</a:t>
            </a:r>
          </a:p>
          <a:p>
            <a:pPr marL="0" indent="0">
              <a:buNone/>
            </a:pPr>
            <a:endParaRPr lang="nl-BE" sz="2200" dirty="0">
              <a:latin typeface="+mj-lt"/>
            </a:endParaRPr>
          </a:p>
          <a:p>
            <a:pPr marL="0" indent="0" algn="just">
              <a:lnSpc>
                <a:spcPct val="100000"/>
              </a:lnSpc>
              <a:spcBef>
                <a:spcPts val="0"/>
              </a:spcBef>
              <a:buNone/>
            </a:pPr>
            <a:r>
              <a:rPr lang="nl-BE" sz="2200" b="1" dirty="0">
                <a:latin typeface="+mj-lt"/>
              </a:rPr>
              <a:t>Gasprijs in 2020: 15 EUR per MWh; in augustus 2022: 345 EUR per MWh; in mei 2023: minder dan 30 EUR per MWh... </a:t>
            </a:r>
          </a:p>
        </p:txBody>
      </p:sp>
    </p:spTree>
    <p:extLst>
      <p:ext uri="{BB962C8B-B14F-4D97-AF65-F5344CB8AC3E}">
        <p14:creationId xmlns:p14="http://schemas.microsoft.com/office/powerpoint/2010/main" val="2456376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802A0-C7BE-1EC3-704B-B4E931E2CC47}"/>
              </a:ext>
            </a:extLst>
          </p:cNvPr>
          <p:cNvSpPr>
            <a:spLocks noGrp="1"/>
          </p:cNvSpPr>
          <p:nvPr>
            <p:ph type="title"/>
          </p:nvPr>
        </p:nvSpPr>
        <p:spPr/>
        <p:txBody>
          <a:bodyPr>
            <a:normAutofit/>
          </a:bodyPr>
          <a:lstStyle/>
          <a:p>
            <a:pPr algn="ctr"/>
            <a:r>
              <a:rPr lang="nl-BE" sz="3600" b="1" dirty="0">
                <a:solidFill>
                  <a:schemeClr val="accent5"/>
                </a:solidFill>
              </a:rPr>
              <a:t>Verenigde Staten </a:t>
            </a:r>
          </a:p>
        </p:txBody>
      </p:sp>
      <p:sp>
        <p:nvSpPr>
          <p:cNvPr id="3" name="Tijdelijke aanduiding voor inhoud 2">
            <a:extLst>
              <a:ext uri="{FF2B5EF4-FFF2-40B4-BE49-F238E27FC236}">
                <a16:creationId xmlns:a16="http://schemas.microsoft.com/office/drawing/2014/main" id="{37174BB2-8EA1-A517-AD14-DB96E5804906}"/>
              </a:ext>
            </a:extLst>
          </p:cNvPr>
          <p:cNvSpPr>
            <a:spLocks noGrp="1"/>
          </p:cNvSpPr>
          <p:nvPr>
            <p:ph idx="1"/>
          </p:nvPr>
        </p:nvSpPr>
        <p:spPr/>
        <p:txBody>
          <a:bodyPr>
            <a:normAutofit/>
          </a:bodyPr>
          <a:lstStyle/>
          <a:p>
            <a:pPr marL="0" indent="0" algn="just">
              <a:lnSpc>
                <a:spcPct val="100000"/>
              </a:lnSpc>
              <a:spcBef>
                <a:spcPts val="0"/>
              </a:spcBef>
              <a:buNone/>
            </a:pPr>
            <a:r>
              <a:rPr lang="en-US" sz="2200" dirty="0">
                <a:latin typeface="+mj-lt"/>
              </a:rPr>
              <a:t>Er </a:t>
            </a:r>
            <a:r>
              <a:rPr lang="en-US" sz="2200" dirty="0" err="1">
                <a:latin typeface="+mj-lt"/>
              </a:rPr>
              <a:t>waren</a:t>
            </a:r>
            <a:r>
              <a:rPr lang="en-US" sz="2200" dirty="0">
                <a:latin typeface="+mj-lt"/>
              </a:rPr>
              <a:t> </a:t>
            </a:r>
            <a:r>
              <a:rPr lang="en-US" sz="2200" dirty="0" err="1">
                <a:latin typeface="+mj-lt"/>
              </a:rPr>
              <a:t>wel</a:t>
            </a:r>
            <a:r>
              <a:rPr lang="en-US" sz="2200" dirty="0">
                <a:latin typeface="+mj-lt"/>
              </a:rPr>
              <a:t> </a:t>
            </a:r>
            <a:r>
              <a:rPr lang="en-US" sz="2200" dirty="0" err="1">
                <a:latin typeface="+mj-lt"/>
              </a:rPr>
              <a:t>nog</a:t>
            </a:r>
            <a:r>
              <a:rPr lang="en-US" sz="2200" dirty="0">
                <a:latin typeface="+mj-lt"/>
              </a:rPr>
              <a:t> </a:t>
            </a:r>
            <a:r>
              <a:rPr lang="en-US" sz="2200" dirty="0" err="1">
                <a:latin typeface="+mj-lt"/>
              </a:rPr>
              <a:t>wetsvoorstellen</a:t>
            </a:r>
            <a:r>
              <a:rPr lang="en-US" sz="2200" dirty="0">
                <a:latin typeface="+mj-lt"/>
              </a:rPr>
              <a:t>, </a:t>
            </a:r>
            <a:r>
              <a:rPr lang="en-US" sz="2200" dirty="0" err="1">
                <a:latin typeface="+mj-lt"/>
              </a:rPr>
              <a:t>zoals</a:t>
            </a:r>
            <a:r>
              <a:rPr lang="en-US" sz="2200" dirty="0">
                <a:latin typeface="+mj-lt"/>
              </a:rPr>
              <a:t> </a:t>
            </a:r>
            <a:r>
              <a:rPr lang="en-US" sz="2200" dirty="0" err="1">
                <a:latin typeface="+mj-lt"/>
              </a:rPr>
              <a:t>deze</a:t>
            </a:r>
            <a:r>
              <a:rPr lang="en-US" sz="2200" dirty="0">
                <a:latin typeface="+mj-lt"/>
              </a:rPr>
              <a:t> van </a:t>
            </a:r>
          </a:p>
          <a:p>
            <a:pPr marL="0" indent="0" algn="just">
              <a:lnSpc>
                <a:spcPct val="100000"/>
              </a:lnSpc>
              <a:spcBef>
                <a:spcPts val="0"/>
              </a:spcBef>
              <a:buNone/>
            </a:pPr>
            <a:endParaRPr lang="en-US" sz="2200" dirty="0">
              <a:latin typeface="+mj-lt"/>
            </a:endParaRPr>
          </a:p>
          <a:p>
            <a:pPr lvl="1" algn="just">
              <a:lnSpc>
                <a:spcPct val="100000"/>
              </a:lnSpc>
              <a:spcBef>
                <a:spcPts val="0"/>
              </a:spcBef>
            </a:pPr>
            <a:r>
              <a:rPr lang="en-US" sz="2200" dirty="0">
                <a:latin typeface="+mj-lt"/>
              </a:rPr>
              <a:t>senator Bernie Sanders </a:t>
            </a:r>
            <a:r>
              <a:rPr lang="en-US" sz="2200" dirty="0" err="1">
                <a:latin typeface="+mj-lt"/>
              </a:rPr>
              <a:t>uit</a:t>
            </a:r>
            <a:r>
              <a:rPr lang="en-US" sz="2200" dirty="0">
                <a:latin typeface="+mj-lt"/>
              </a:rPr>
              <a:t> Vermont </a:t>
            </a:r>
            <a:r>
              <a:rPr lang="en-US" sz="2200" i="1" dirty="0" err="1">
                <a:latin typeface="+mj-lt"/>
              </a:rPr>
              <a:t>d.d.</a:t>
            </a:r>
            <a:r>
              <a:rPr lang="en-US" sz="2200" dirty="0">
                <a:latin typeface="+mj-lt"/>
              </a:rPr>
              <a:t> </a:t>
            </a:r>
            <a:r>
              <a:rPr lang="en-US" sz="2200" b="1" dirty="0">
                <a:latin typeface="+mj-lt"/>
              </a:rPr>
              <a:t>25 </a:t>
            </a:r>
            <a:r>
              <a:rPr lang="en-US" sz="2200" b="1" dirty="0" err="1">
                <a:latin typeface="+mj-lt"/>
              </a:rPr>
              <a:t>maart</a:t>
            </a:r>
            <a:r>
              <a:rPr lang="en-US" sz="2200" b="1" dirty="0">
                <a:latin typeface="+mj-lt"/>
              </a:rPr>
              <a:t> 2022 </a:t>
            </a:r>
            <a:r>
              <a:rPr lang="en-US" sz="2200" dirty="0" err="1">
                <a:latin typeface="+mj-lt"/>
              </a:rPr>
              <a:t>voor</a:t>
            </a:r>
            <a:r>
              <a:rPr lang="en-US" sz="2200" dirty="0">
                <a:latin typeface="+mj-lt"/>
              </a:rPr>
              <a:t> </a:t>
            </a:r>
            <a:r>
              <a:rPr lang="en-US" sz="2200" dirty="0" err="1">
                <a:latin typeface="+mj-lt"/>
              </a:rPr>
              <a:t>een</a:t>
            </a:r>
            <a:r>
              <a:rPr lang="en-US" sz="2200" dirty="0">
                <a:latin typeface="+mj-lt"/>
              </a:rPr>
              <a:t> “</a:t>
            </a:r>
            <a:r>
              <a:rPr lang="en-US" sz="2200" i="1" dirty="0">
                <a:latin typeface="+mj-lt"/>
              </a:rPr>
              <a:t>Ending Corporate Greed Act</a:t>
            </a:r>
            <a:r>
              <a:rPr lang="en-US" sz="2200" dirty="0">
                <a:latin typeface="+mj-lt"/>
              </a:rPr>
              <a:t>”, met </a:t>
            </a:r>
            <a:r>
              <a:rPr lang="en-US" sz="2200" dirty="0" err="1">
                <a:latin typeface="+mj-lt"/>
              </a:rPr>
              <a:t>een</a:t>
            </a:r>
            <a:r>
              <a:rPr lang="en-US" sz="2200" dirty="0">
                <a:latin typeface="+mj-lt"/>
              </a:rPr>
              <a:t> </a:t>
            </a:r>
            <a:r>
              <a:rPr lang="en-US" sz="2200" b="1" dirty="0">
                <a:latin typeface="+mj-lt"/>
              </a:rPr>
              <a:t>95%</a:t>
            </a:r>
            <a:r>
              <a:rPr lang="en-US" sz="2200" dirty="0">
                <a:latin typeface="+mj-lt"/>
              </a:rPr>
              <a:t>-</a:t>
            </a:r>
            <a:r>
              <a:rPr lang="en-US" sz="2200" dirty="0" err="1">
                <a:latin typeface="+mj-lt"/>
              </a:rPr>
              <a:t>heffing</a:t>
            </a:r>
            <a:r>
              <a:rPr lang="en-US" sz="2200" dirty="0">
                <a:latin typeface="+mj-lt"/>
              </a:rPr>
              <a:t> op de “</a:t>
            </a:r>
            <a:r>
              <a:rPr lang="en-US" sz="2200" i="1" dirty="0">
                <a:latin typeface="+mj-lt"/>
              </a:rPr>
              <a:t>windfall profits of corporations with more than $500 million in annual revenue</a:t>
            </a:r>
            <a:r>
              <a:rPr lang="en-US" sz="2200" dirty="0">
                <a:latin typeface="+mj-lt"/>
              </a:rPr>
              <a:t>”; </a:t>
            </a:r>
            <a:r>
              <a:rPr lang="en-US" sz="2200" dirty="0" err="1">
                <a:latin typeface="+mj-lt"/>
              </a:rPr>
              <a:t>zoals</a:t>
            </a:r>
            <a:r>
              <a:rPr lang="en-US" sz="2200" dirty="0">
                <a:latin typeface="+mj-lt"/>
              </a:rPr>
              <a:t> in 1943; </a:t>
            </a:r>
            <a:r>
              <a:rPr lang="en-US" sz="2200" dirty="0" err="1">
                <a:latin typeface="+mj-lt"/>
              </a:rPr>
              <a:t>en</a:t>
            </a:r>
            <a:r>
              <a:rPr lang="en-US" sz="2200" dirty="0">
                <a:latin typeface="+mj-lt"/>
              </a:rPr>
              <a:t> </a:t>
            </a:r>
          </a:p>
          <a:p>
            <a:pPr lvl="1" algn="just">
              <a:lnSpc>
                <a:spcPct val="100000"/>
              </a:lnSpc>
              <a:spcBef>
                <a:spcPts val="0"/>
              </a:spcBef>
            </a:pPr>
            <a:r>
              <a:rPr lang="en-US" sz="2200" dirty="0">
                <a:latin typeface="+mj-lt"/>
              </a:rPr>
              <a:t>senator Ron Wyden </a:t>
            </a:r>
            <a:r>
              <a:rPr lang="en-US" sz="2200" dirty="0" err="1">
                <a:latin typeface="+mj-lt"/>
              </a:rPr>
              <a:t>uit</a:t>
            </a:r>
            <a:r>
              <a:rPr lang="en-US" sz="2200" dirty="0">
                <a:latin typeface="+mj-lt"/>
              </a:rPr>
              <a:t> Oregon </a:t>
            </a:r>
            <a:r>
              <a:rPr lang="en-US" sz="2200" i="1" dirty="0" err="1">
                <a:latin typeface="+mj-lt"/>
              </a:rPr>
              <a:t>d.d.</a:t>
            </a:r>
            <a:r>
              <a:rPr lang="en-US" sz="2200" i="1" dirty="0">
                <a:latin typeface="+mj-lt"/>
              </a:rPr>
              <a:t> </a:t>
            </a:r>
            <a:r>
              <a:rPr lang="en-US" sz="2200" b="1" dirty="0">
                <a:latin typeface="+mj-lt"/>
              </a:rPr>
              <a:t>9 </a:t>
            </a:r>
            <a:r>
              <a:rPr lang="en-US" sz="2200" b="1" dirty="0" err="1">
                <a:latin typeface="+mj-lt"/>
              </a:rPr>
              <a:t>augustus</a:t>
            </a:r>
            <a:r>
              <a:rPr lang="en-US" sz="2200" b="1" dirty="0">
                <a:latin typeface="+mj-lt"/>
              </a:rPr>
              <a:t> 2022 </a:t>
            </a:r>
            <a:r>
              <a:rPr lang="en-US" sz="2200" dirty="0" err="1">
                <a:latin typeface="+mj-lt"/>
              </a:rPr>
              <a:t>voor</a:t>
            </a:r>
            <a:r>
              <a:rPr lang="en-US" sz="2200" dirty="0">
                <a:latin typeface="+mj-lt"/>
              </a:rPr>
              <a:t> </a:t>
            </a:r>
            <a:r>
              <a:rPr lang="en-US" sz="2200" dirty="0" err="1">
                <a:latin typeface="+mj-lt"/>
              </a:rPr>
              <a:t>een</a:t>
            </a:r>
            <a:r>
              <a:rPr lang="en-US" sz="2200" dirty="0">
                <a:latin typeface="+mj-lt"/>
              </a:rPr>
              <a:t> “</a:t>
            </a:r>
            <a:r>
              <a:rPr lang="en-US" sz="2200" i="1" dirty="0">
                <a:latin typeface="+mj-lt"/>
              </a:rPr>
              <a:t>Taxing Big Oil Profiteers Act</a:t>
            </a:r>
            <a:r>
              <a:rPr lang="en-US" sz="2200" dirty="0">
                <a:latin typeface="+mj-lt"/>
              </a:rPr>
              <a:t>”, met </a:t>
            </a:r>
            <a:r>
              <a:rPr lang="en-US" sz="2200" dirty="0" err="1">
                <a:latin typeface="+mj-lt"/>
              </a:rPr>
              <a:t>een</a:t>
            </a:r>
            <a:r>
              <a:rPr lang="en-US" sz="2200" dirty="0">
                <a:latin typeface="+mj-lt"/>
              </a:rPr>
              <a:t> </a:t>
            </a:r>
            <a:r>
              <a:rPr lang="en-US" sz="2200" b="1" dirty="0">
                <a:latin typeface="+mj-lt"/>
              </a:rPr>
              <a:t>21%</a:t>
            </a:r>
            <a:r>
              <a:rPr lang="en-US" sz="2200" dirty="0">
                <a:latin typeface="+mj-lt"/>
              </a:rPr>
              <a:t>-</a:t>
            </a:r>
            <a:r>
              <a:rPr lang="en-US" sz="2200" dirty="0" err="1">
                <a:latin typeface="+mj-lt"/>
              </a:rPr>
              <a:t>heffing</a:t>
            </a:r>
            <a:r>
              <a:rPr lang="en-US" sz="2200" dirty="0">
                <a:latin typeface="+mj-lt"/>
              </a:rPr>
              <a:t> op de “</a:t>
            </a:r>
            <a:r>
              <a:rPr lang="en-US" sz="2200" i="1" dirty="0">
                <a:latin typeface="+mj-lt"/>
              </a:rPr>
              <a:t>excess profits</a:t>
            </a:r>
            <a:r>
              <a:rPr lang="en-US" sz="2200" dirty="0">
                <a:latin typeface="+mj-lt"/>
              </a:rPr>
              <a:t>” van </a:t>
            </a:r>
            <a:r>
              <a:rPr lang="en-US" sz="2200" dirty="0" err="1">
                <a:latin typeface="+mj-lt"/>
              </a:rPr>
              <a:t>olie</a:t>
            </a:r>
            <a:r>
              <a:rPr lang="en-US" sz="2200" dirty="0">
                <a:latin typeface="+mj-lt"/>
              </a:rPr>
              <a:t>- </a:t>
            </a:r>
            <a:r>
              <a:rPr lang="en-US" sz="2200" dirty="0" err="1">
                <a:latin typeface="+mj-lt"/>
              </a:rPr>
              <a:t>en</a:t>
            </a:r>
            <a:r>
              <a:rPr lang="en-US" sz="2200" dirty="0">
                <a:latin typeface="+mj-lt"/>
              </a:rPr>
              <a:t> </a:t>
            </a:r>
            <a:r>
              <a:rPr lang="en-US" sz="2200" dirty="0" err="1">
                <a:latin typeface="+mj-lt"/>
              </a:rPr>
              <a:t>gasbedrijven</a:t>
            </a:r>
            <a:r>
              <a:rPr lang="en-US" sz="2200" dirty="0">
                <a:latin typeface="+mj-lt"/>
              </a:rPr>
              <a:t> met </a:t>
            </a:r>
            <a:r>
              <a:rPr lang="en-US" sz="2200" dirty="0" err="1">
                <a:latin typeface="+mj-lt"/>
              </a:rPr>
              <a:t>een</a:t>
            </a:r>
            <a:r>
              <a:rPr lang="en-US" sz="2200" dirty="0">
                <a:latin typeface="+mj-lt"/>
              </a:rPr>
              <a:t> </a:t>
            </a:r>
            <a:r>
              <a:rPr lang="en-US" sz="2200" dirty="0" err="1">
                <a:latin typeface="+mj-lt"/>
              </a:rPr>
              <a:t>omzet</a:t>
            </a:r>
            <a:r>
              <a:rPr lang="en-US" sz="2200" dirty="0">
                <a:latin typeface="+mj-lt"/>
              </a:rPr>
              <a:t> van </a:t>
            </a:r>
            <a:r>
              <a:rPr lang="en-US" sz="2200" dirty="0" err="1">
                <a:latin typeface="+mj-lt"/>
              </a:rPr>
              <a:t>meer</a:t>
            </a:r>
            <a:r>
              <a:rPr lang="en-US" sz="2200" dirty="0">
                <a:latin typeface="+mj-lt"/>
              </a:rPr>
              <a:t> dan 1 </a:t>
            </a:r>
            <a:r>
              <a:rPr lang="en-US" sz="2200" dirty="0" err="1">
                <a:latin typeface="+mj-lt"/>
              </a:rPr>
              <a:t>miljard</a:t>
            </a:r>
            <a:r>
              <a:rPr lang="en-US" sz="2200" dirty="0">
                <a:latin typeface="+mj-lt"/>
              </a:rPr>
              <a:t> US$ per </a:t>
            </a:r>
            <a:r>
              <a:rPr lang="en-US" sz="2200" dirty="0" err="1">
                <a:latin typeface="+mj-lt"/>
              </a:rPr>
              <a:t>jaar</a:t>
            </a:r>
            <a:r>
              <a:rPr lang="en-US" sz="2200" dirty="0">
                <a:latin typeface="+mj-lt"/>
              </a:rPr>
              <a:t>.</a:t>
            </a:r>
          </a:p>
          <a:p>
            <a:pPr marL="0" indent="0" algn="just">
              <a:lnSpc>
                <a:spcPct val="100000"/>
              </a:lnSpc>
              <a:spcBef>
                <a:spcPts val="0"/>
              </a:spcBef>
              <a:buNone/>
            </a:pPr>
            <a:endParaRPr lang="en-US" sz="2200" dirty="0">
              <a:latin typeface="+mj-lt"/>
            </a:endParaRPr>
          </a:p>
          <a:p>
            <a:pPr marL="0" indent="0" algn="just">
              <a:lnSpc>
                <a:spcPct val="100000"/>
              </a:lnSpc>
              <a:spcBef>
                <a:spcPts val="0"/>
              </a:spcBef>
              <a:buNone/>
            </a:pPr>
            <a:r>
              <a:rPr lang="en-US" sz="2200" dirty="0">
                <a:latin typeface="+mj-lt"/>
              </a:rPr>
              <a:t>Maar </a:t>
            </a:r>
            <a:r>
              <a:rPr lang="en-US" sz="2200" dirty="0" err="1">
                <a:latin typeface="+mj-lt"/>
              </a:rPr>
              <a:t>ook</a:t>
            </a:r>
            <a:r>
              <a:rPr lang="en-US" sz="2200" dirty="0">
                <a:latin typeface="+mj-lt"/>
              </a:rPr>
              <a:t> de “</a:t>
            </a:r>
            <a:r>
              <a:rPr lang="en-US" sz="2200" i="1" dirty="0">
                <a:latin typeface="+mj-lt"/>
              </a:rPr>
              <a:t>Inflation Reduction Act</a:t>
            </a:r>
            <a:r>
              <a:rPr lang="en-US" sz="2200" dirty="0">
                <a:latin typeface="+mj-lt"/>
              </a:rPr>
              <a:t>” </a:t>
            </a:r>
            <a:r>
              <a:rPr lang="en-US" sz="2200" i="1" dirty="0" err="1">
                <a:latin typeface="+mj-lt"/>
              </a:rPr>
              <a:t>d.d.</a:t>
            </a:r>
            <a:r>
              <a:rPr lang="en-US" sz="2200" dirty="0">
                <a:latin typeface="+mj-lt"/>
              </a:rPr>
              <a:t> 16 </a:t>
            </a:r>
            <a:r>
              <a:rPr lang="en-US" sz="2200" dirty="0" err="1">
                <a:latin typeface="+mj-lt"/>
              </a:rPr>
              <a:t>augustus</a:t>
            </a:r>
            <a:r>
              <a:rPr lang="en-US" sz="2200" dirty="0">
                <a:latin typeface="+mj-lt"/>
              </a:rPr>
              <a:t> 2022 </a:t>
            </a:r>
            <a:r>
              <a:rPr lang="en-US" sz="2200" dirty="0" err="1">
                <a:latin typeface="+mj-lt"/>
              </a:rPr>
              <a:t>voerde</a:t>
            </a:r>
            <a:r>
              <a:rPr lang="en-US" sz="2200" dirty="0">
                <a:latin typeface="+mj-lt"/>
              </a:rPr>
              <a:t> </a:t>
            </a:r>
            <a:r>
              <a:rPr lang="en-US" sz="2200" dirty="0" err="1">
                <a:latin typeface="+mj-lt"/>
              </a:rPr>
              <a:t>zulke</a:t>
            </a:r>
            <a:r>
              <a:rPr lang="en-US" sz="2200" dirty="0">
                <a:latin typeface="+mj-lt"/>
              </a:rPr>
              <a:t> </a:t>
            </a:r>
            <a:r>
              <a:rPr lang="en-US" sz="2200" dirty="0" err="1">
                <a:latin typeface="+mj-lt"/>
              </a:rPr>
              <a:t>heffing</a:t>
            </a:r>
            <a:r>
              <a:rPr lang="en-US" sz="2200" dirty="0">
                <a:latin typeface="+mj-lt"/>
              </a:rPr>
              <a:t> </a:t>
            </a:r>
            <a:r>
              <a:rPr lang="en-US" sz="2200" dirty="0" err="1">
                <a:latin typeface="+mj-lt"/>
              </a:rPr>
              <a:t>nog</a:t>
            </a:r>
            <a:r>
              <a:rPr lang="en-US" sz="2200" dirty="0">
                <a:latin typeface="+mj-lt"/>
              </a:rPr>
              <a:t> </a:t>
            </a:r>
            <a:r>
              <a:rPr lang="en-US" sz="2200" dirty="0" err="1">
                <a:latin typeface="+mj-lt"/>
              </a:rPr>
              <a:t>altijd</a:t>
            </a:r>
            <a:r>
              <a:rPr lang="en-US" sz="2200" dirty="0">
                <a:latin typeface="+mj-lt"/>
              </a:rPr>
              <a:t> </a:t>
            </a:r>
            <a:r>
              <a:rPr lang="en-US" sz="2200" dirty="0" err="1">
                <a:latin typeface="+mj-lt"/>
              </a:rPr>
              <a:t>niet</a:t>
            </a:r>
            <a:r>
              <a:rPr lang="en-US" sz="2200" dirty="0">
                <a:latin typeface="+mj-lt"/>
              </a:rPr>
              <a:t> in, </a:t>
            </a:r>
            <a:r>
              <a:rPr lang="en-US" sz="2200" dirty="0" err="1">
                <a:latin typeface="+mj-lt"/>
              </a:rPr>
              <a:t>ondanks</a:t>
            </a:r>
            <a:r>
              <a:rPr lang="en-US" sz="2200" dirty="0">
                <a:latin typeface="+mj-lt"/>
              </a:rPr>
              <a:t> de </a:t>
            </a:r>
            <a:r>
              <a:rPr lang="en-US" sz="2200" dirty="0" err="1">
                <a:latin typeface="+mj-lt"/>
              </a:rPr>
              <a:t>problematische</a:t>
            </a:r>
            <a:r>
              <a:rPr lang="en-US" sz="2200" dirty="0">
                <a:latin typeface="+mj-lt"/>
              </a:rPr>
              <a:t> </a:t>
            </a:r>
            <a:r>
              <a:rPr lang="en-US" sz="2200" dirty="0" err="1">
                <a:latin typeface="+mj-lt"/>
              </a:rPr>
              <a:t>toestand</a:t>
            </a:r>
            <a:r>
              <a:rPr lang="en-US" sz="2200" dirty="0">
                <a:latin typeface="+mj-lt"/>
              </a:rPr>
              <a:t> van de </a:t>
            </a:r>
            <a:r>
              <a:rPr lang="en-US" sz="2200" dirty="0" err="1">
                <a:latin typeface="+mj-lt"/>
              </a:rPr>
              <a:t>Amerikaanse</a:t>
            </a:r>
            <a:r>
              <a:rPr lang="en-US" sz="2200" dirty="0">
                <a:latin typeface="+mj-lt"/>
              </a:rPr>
              <a:t> </a:t>
            </a:r>
            <a:r>
              <a:rPr lang="en-US" sz="2200" dirty="0" err="1">
                <a:latin typeface="+mj-lt"/>
              </a:rPr>
              <a:t>openbare</a:t>
            </a:r>
            <a:r>
              <a:rPr lang="en-US" sz="2200" dirty="0">
                <a:latin typeface="+mj-lt"/>
              </a:rPr>
              <a:t> </a:t>
            </a:r>
            <a:r>
              <a:rPr lang="en-US" sz="2200" dirty="0" err="1">
                <a:latin typeface="+mj-lt"/>
              </a:rPr>
              <a:t>financiën</a:t>
            </a:r>
            <a:r>
              <a:rPr lang="en-US" sz="2200" dirty="0">
                <a:latin typeface="+mj-lt"/>
              </a:rPr>
              <a:t> met </a:t>
            </a:r>
            <a:r>
              <a:rPr lang="en-US" sz="2200" dirty="0" err="1">
                <a:latin typeface="+mj-lt"/>
              </a:rPr>
              <a:t>onder</a:t>
            </a:r>
            <a:r>
              <a:rPr lang="en-US" sz="2200" dirty="0">
                <a:latin typeface="+mj-lt"/>
              </a:rPr>
              <a:t> </a:t>
            </a:r>
            <a:r>
              <a:rPr lang="en-US" sz="2200" dirty="0" err="1">
                <a:latin typeface="+mj-lt"/>
              </a:rPr>
              <a:t>meer</a:t>
            </a:r>
            <a:r>
              <a:rPr lang="en-US" sz="2200" dirty="0">
                <a:latin typeface="+mj-lt"/>
              </a:rPr>
              <a:t> </a:t>
            </a:r>
            <a:r>
              <a:rPr lang="en-US" sz="2200" dirty="0" err="1">
                <a:latin typeface="+mj-lt"/>
              </a:rPr>
              <a:t>een</a:t>
            </a:r>
            <a:r>
              <a:rPr lang="en-US" sz="2200" dirty="0">
                <a:latin typeface="+mj-lt"/>
              </a:rPr>
              <a:t> </a:t>
            </a:r>
            <a:r>
              <a:rPr lang="en-US" sz="2200" dirty="0" err="1">
                <a:latin typeface="+mj-lt"/>
              </a:rPr>
              <a:t>openbare</a:t>
            </a:r>
            <a:r>
              <a:rPr lang="en-US" sz="2200" dirty="0">
                <a:latin typeface="+mj-lt"/>
              </a:rPr>
              <a:t> </a:t>
            </a:r>
            <a:r>
              <a:rPr lang="en-US" sz="2200" dirty="0" err="1">
                <a:latin typeface="+mj-lt"/>
              </a:rPr>
              <a:t>schuld</a:t>
            </a:r>
            <a:r>
              <a:rPr lang="en-US" sz="2200" dirty="0">
                <a:latin typeface="+mj-lt"/>
              </a:rPr>
              <a:t> van </a:t>
            </a:r>
            <a:r>
              <a:rPr lang="en-US" sz="2200" dirty="0" err="1">
                <a:latin typeface="+mj-lt"/>
              </a:rPr>
              <a:t>meer</a:t>
            </a:r>
            <a:r>
              <a:rPr lang="en-US" sz="2200" dirty="0">
                <a:latin typeface="+mj-lt"/>
              </a:rPr>
              <a:t> dan 120% van het </a:t>
            </a:r>
            <a:r>
              <a:rPr lang="en-US" sz="2200" dirty="0" err="1">
                <a:latin typeface="+mj-lt"/>
              </a:rPr>
              <a:t>bbp</a:t>
            </a:r>
            <a:r>
              <a:rPr lang="en-US" sz="2200" dirty="0">
                <a:latin typeface="+mj-lt"/>
              </a:rPr>
              <a:t>...</a:t>
            </a:r>
            <a:endParaRPr lang="en-US" dirty="0"/>
          </a:p>
        </p:txBody>
      </p:sp>
    </p:spTree>
    <p:extLst>
      <p:ext uri="{BB962C8B-B14F-4D97-AF65-F5344CB8AC3E}">
        <p14:creationId xmlns:p14="http://schemas.microsoft.com/office/powerpoint/2010/main" val="1024230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59284-0BD2-164A-B745-25E03E7F5048}"/>
              </a:ext>
            </a:extLst>
          </p:cNvPr>
          <p:cNvSpPr>
            <a:spLocks noGrp="1"/>
          </p:cNvSpPr>
          <p:nvPr>
            <p:ph type="title"/>
          </p:nvPr>
        </p:nvSpPr>
        <p:spPr/>
        <p:txBody>
          <a:bodyPr/>
          <a:lstStyle/>
          <a:p>
            <a:r>
              <a:rPr lang="nl-NL" dirty="0"/>
              <a:t> </a:t>
            </a:r>
            <a:endParaRPr lang="nl-BE" dirty="0"/>
          </a:p>
        </p:txBody>
      </p:sp>
      <p:sp>
        <p:nvSpPr>
          <p:cNvPr id="3" name="Tijdelijke aanduiding voor inhoud 2">
            <a:extLst>
              <a:ext uri="{FF2B5EF4-FFF2-40B4-BE49-F238E27FC236}">
                <a16:creationId xmlns:a16="http://schemas.microsoft.com/office/drawing/2014/main" id="{7F376977-31DA-394F-9A31-91D633C9AD53}"/>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Deel</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III</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Verordening</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(EU) 2022/1854</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solidFill>
                  <a:srgbClr val="5B9BD5"/>
                </a:solidFill>
                <a:latin typeface="Calibri Light" panose="020F0302020204030204"/>
              </a:rPr>
              <a:t>van 6 </a:t>
            </a:r>
            <a:r>
              <a:rPr lang="en-US" sz="3600" b="1" dirty="0" err="1">
                <a:solidFill>
                  <a:srgbClr val="5B9BD5"/>
                </a:solidFill>
                <a:latin typeface="Calibri Light" panose="020F0302020204030204"/>
              </a:rPr>
              <a:t>oktober</a:t>
            </a:r>
            <a:r>
              <a:rPr lang="en-US" sz="3600" b="1" dirty="0">
                <a:solidFill>
                  <a:srgbClr val="5B9BD5"/>
                </a:solidFill>
                <a:latin typeface="Calibri Light" panose="020F0302020204030204"/>
              </a:rPr>
              <a:t> 2022</a:t>
            </a:r>
            <a:endPar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dirty="0"/>
          </a:p>
        </p:txBody>
      </p:sp>
    </p:spTree>
    <p:extLst>
      <p:ext uri="{BB962C8B-B14F-4D97-AF65-F5344CB8AC3E}">
        <p14:creationId xmlns:p14="http://schemas.microsoft.com/office/powerpoint/2010/main" val="354304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22C6AB-9FE1-6D3C-64B2-41E1A3354E4D}"/>
              </a:ext>
            </a:extLst>
          </p:cNvPr>
          <p:cNvSpPr>
            <a:spLocks noGrp="1"/>
          </p:cNvSpPr>
          <p:nvPr>
            <p:ph type="title"/>
          </p:nvPr>
        </p:nvSpPr>
        <p:spPr>
          <a:xfrm>
            <a:off x="412955" y="491112"/>
            <a:ext cx="3255133" cy="4634071"/>
          </a:xfrm>
        </p:spPr>
        <p:txBody>
          <a:bodyPr vert="horz" lIns="91440" tIns="45720" rIns="91440" bIns="45720" rtlCol="0" anchor="b">
            <a:normAutofit fontScale="90000"/>
          </a:bodyPr>
          <a:lstStyle/>
          <a:p>
            <a:pPr algn="ct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Ursula von der Leyen</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Charles</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Michel </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4" name="Tijdelijke aanduiding voor tekst 3">
            <a:extLst>
              <a:ext uri="{FF2B5EF4-FFF2-40B4-BE49-F238E27FC236}">
                <a16:creationId xmlns:a16="http://schemas.microsoft.com/office/drawing/2014/main" id="{794487E4-53BF-4CB5-48C1-593C4012A360}"/>
              </a:ext>
            </a:extLst>
          </p:cNvPr>
          <p:cNvSpPr>
            <a:spLocks noGrp="1"/>
          </p:cNvSpPr>
          <p:nvPr>
            <p:ph type="body" sz="half" idx="2"/>
          </p:nvPr>
        </p:nvSpPr>
        <p:spPr>
          <a:xfrm>
            <a:off x="7481333" y="1707587"/>
            <a:ext cx="4080739" cy="3417596"/>
          </a:xfrm>
        </p:spPr>
        <p:txBody>
          <a:bodyPr vert="horz" lIns="91440" tIns="45720" rIns="91440" bIns="45720" rtlCol="0" anchor="ctr">
            <a:normAutofit/>
          </a:bodyPr>
          <a:lstStyle/>
          <a:p>
            <a:pPr lvl="7" indent="-228600">
              <a:buFont typeface="Arial" panose="020B0604020202020204" pitchFamily="34" charset="0"/>
              <a:buChar char="•"/>
            </a:pPr>
            <a:endParaRPr lang="en-US" sz="1400" dirty="0"/>
          </a:p>
        </p:txBody>
      </p:sp>
      <p:pic>
        <p:nvPicPr>
          <p:cNvPr id="1030" name="Picture 6" descr="Michel e von der Leyen: &quot;L'Europa s'è desta, raggiunto un accordo ...">
            <a:extLst>
              <a:ext uri="{FF2B5EF4-FFF2-40B4-BE49-F238E27FC236}">
                <a16:creationId xmlns:a16="http://schemas.microsoft.com/office/drawing/2014/main" id="{9CC73F14-D0F0-70E3-CCAE-466BA4B53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271" y="983226"/>
            <a:ext cx="6410632" cy="447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85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DD291-E0FE-E9C9-BCF6-E05940FD5726}"/>
              </a:ext>
            </a:extLst>
          </p:cNvPr>
          <p:cNvSpPr>
            <a:spLocks noGrp="1"/>
          </p:cNvSpPr>
          <p:nvPr>
            <p:ph type="title"/>
          </p:nvPr>
        </p:nvSpPr>
        <p:spPr/>
        <p:txBody>
          <a:bodyPr>
            <a:normAutofit/>
          </a:bodyPr>
          <a:lstStyle/>
          <a:p>
            <a:pPr algn="ctr"/>
            <a:r>
              <a:rPr lang="nl-NL" sz="3600" b="1" dirty="0">
                <a:solidFill>
                  <a:schemeClr val="accent5"/>
                </a:solidFill>
              </a:rPr>
              <a:t>6 oktober 2022 - Verordening (EU) 2022/1854 van de Raad </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1E855DA2-8C25-8F93-7EC4-2348E3D4B289}"/>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Het betreft een “</a:t>
            </a:r>
            <a:r>
              <a:rPr lang="nl-NL" sz="2200" i="1" dirty="0">
                <a:latin typeface="+mj-lt"/>
              </a:rPr>
              <a:t>noodinterventie in verband met de hoge energieprijzen</a:t>
            </a:r>
            <a:r>
              <a:rPr lang="nl-NL" sz="2200" dirty="0">
                <a:latin typeface="+mj-lt"/>
              </a:rPr>
              <a:t>”, met onder meer, naast andere maatregelen: </a:t>
            </a:r>
          </a:p>
          <a:p>
            <a:pPr marL="0" indent="0" algn="just">
              <a:lnSpc>
                <a:spcPct val="100000"/>
              </a:lnSpc>
              <a:spcBef>
                <a:spcPts val="0"/>
              </a:spcBef>
              <a:buNone/>
            </a:pPr>
            <a:endParaRPr lang="nl-NL" sz="2200" dirty="0">
              <a:latin typeface="+mj-lt"/>
            </a:endParaRPr>
          </a:p>
          <a:p>
            <a:pPr lvl="1" algn="just">
              <a:lnSpc>
                <a:spcPct val="100000"/>
              </a:lnSpc>
              <a:spcBef>
                <a:spcPts val="0"/>
              </a:spcBef>
            </a:pPr>
            <a:r>
              <a:rPr lang="nl-NL" sz="2200" dirty="0">
                <a:latin typeface="+mj-lt"/>
              </a:rPr>
              <a:t>een </a:t>
            </a:r>
            <a:r>
              <a:rPr lang="nl-NL" sz="2200" b="1" dirty="0">
                <a:latin typeface="+mj-lt"/>
              </a:rPr>
              <a:t>plafond</a:t>
            </a:r>
            <a:r>
              <a:rPr lang="nl-NL" sz="2200" dirty="0">
                <a:latin typeface="+mj-lt"/>
              </a:rPr>
              <a:t> op marktinkomsten en een verdeling van het surplus aan inkomsten door middel van een </a:t>
            </a:r>
            <a:r>
              <a:rPr lang="nl-NL" sz="2200" dirty="0" err="1">
                <a:latin typeface="+mj-lt"/>
              </a:rPr>
              <a:t>inframarginale</a:t>
            </a:r>
            <a:r>
              <a:rPr lang="nl-NL" sz="2200" dirty="0">
                <a:latin typeface="+mj-lt"/>
              </a:rPr>
              <a:t> </a:t>
            </a:r>
            <a:r>
              <a:rPr lang="nl-NL" sz="2200" dirty="0" err="1">
                <a:latin typeface="+mj-lt"/>
              </a:rPr>
              <a:t>electriciteitsheffing</a:t>
            </a:r>
            <a:r>
              <a:rPr lang="nl-NL" sz="2200" dirty="0">
                <a:latin typeface="+mj-lt"/>
              </a:rPr>
              <a:t> (</a:t>
            </a:r>
            <a:r>
              <a:rPr lang="nl-NL" sz="2200" dirty="0" err="1">
                <a:latin typeface="+mj-lt"/>
              </a:rPr>
              <a:t>artt</a:t>
            </a:r>
            <a:r>
              <a:rPr lang="nl-NL" sz="2200" dirty="0">
                <a:latin typeface="+mj-lt"/>
              </a:rPr>
              <a:t>. 6 e.v.); en</a:t>
            </a:r>
          </a:p>
          <a:p>
            <a:pPr lvl="1" algn="just">
              <a:lnSpc>
                <a:spcPct val="100000"/>
              </a:lnSpc>
              <a:spcBef>
                <a:spcPts val="0"/>
              </a:spcBef>
            </a:pPr>
            <a:r>
              <a:rPr lang="nl-NL" sz="2200" dirty="0">
                <a:latin typeface="+mj-lt"/>
              </a:rPr>
              <a:t>maatregelen met betrekking tot de sectoren </a:t>
            </a:r>
            <a:r>
              <a:rPr lang="nl-NL" sz="2200" b="1" dirty="0">
                <a:latin typeface="+mj-lt"/>
              </a:rPr>
              <a:t>ruwe aardolie, aardgas, kolen en raffinage</a:t>
            </a:r>
            <a:r>
              <a:rPr lang="nl-NL" sz="2200" dirty="0">
                <a:latin typeface="+mj-lt"/>
              </a:rPr>
              <a:t>, met onder meer een ondersteuning van eindafnemers van energie door middel van een </a:t>
            </a:r>
            <a:r>
              <a:rPr lang="nl-NL" sz="2200" b="1" dirty="0">
                <a:latin typeface="+mj-lt"/>
              </a:rPr>
              <a:t>tijdelijke solidariteitsbijdrage </a:t>
            </a:r>
            <a:r>
              <a:rPr lang="nl-NL" sz="2200" dirty="0">
                <a:latin typeface="+mj-lt"/>
              </a:rPr>
              <a:t>(</a:t>
            </a:r>
            <a:r>
              <a:rPr lang="nl-NL" sz="2200" dirty="0" err="1">
                <a:latin typeface="+mj-lt"/>
              </a:rPr>
              <a:t>artt</a:t>
            </a:r>
            <a:r>
              <a:rPr lang="nl-NL" sz="2200" dirty="0">
                <a:latin typeface="+mj-lt"/>
              </a:rPr>
              <a:t>. 14 e.v.); welke bijdrage zal fungeren als een </a:t>
            </a:r>
            <a:r>
              <a:rPr lang="nl-NL" sz="2200" b="1" dirty="0">
                <a:latin typeface="+mj-lt"/>
              </a:rPr>
              <a:t>herverdelingsmaatregel</a:t>
            </a:r>
            <a:r>
              <a:rPr lang="nl-NL" sz="2200" dirty="0">
                <a:latin typeface="+mj-lt"/>
              </a:rPr>
              <a:t> (</a:t>
            </a:r>
            <a:r>
              <a:rPr lang="nl-NL" sz="2200" i="1" dirty="0">
                <a:latin typeface="+mj-lt"/>
              </a:rPr>
              <a:t>cf.</a:t>
            </a:r>
            <a:r>
              <a:rPr lang="nl-NL" sz="2200" dirty="0">
                <a:latin typeface="+mj-lt"/>
              </a:rPr>
              <a:t> ook wet van </a:t>
            </a:r>
            <a:r>
              <a:rPr lang="nl-NL" sz="2200" b="1" dirty="0">
                <a:latin typeface="+mj-lt"/>
              </a:rPr>
              <a:t>3 maart 1919</a:t>
            </a:r>
            <a:r>
              <a:rPr lang="nl-NL" sz="2200" dirty="0">
                <a:latin typeface="+mj-lt"/>
              </a:rPr>
              <a:t>) om ervoor te zorgen dat de betrokken ondernemingen die </a:t>
            </a:r>
            <a:r>
              <a:rPr lang="nl-NL" sz="2200" b="1" dirty="0">
                <a:latin typeface="+mj-lt"/>
              </a:rPr>
              <a:t>als gevolg van de onverwachte omstandigheden een surplus aan winsten hebben behaald</a:t>
            </a:r>
            <a:r>
              <a:rPr lang="nl-NL" sz="2200" dirty="0">
                <a:latin typeface="+mj-lt"/>
              </a:rPr>
              <a:t>, naar verhouding bijdragen tot de </a:t>
            </a:r>
            <a:r>
              <a:rPr lang="nl-NL" sz="2200" b="1" dirty="0">
                <a:latin typeface="+mj-lt"/>
              </a:rPr>
              <a:t>verbetering van de energiecrisis </a:t>
            </a:r>
            <a:r>
              <a:rPr lang="nl-NL" sz="2200" dirty="0">
                <a:latin typeface="+mj-lt"/>
              </a:rPr>
              <a:t>op de interne markt (</a:t>
            </a:r>
            <a:r>
              <a:rPr lang="nl-NL" sz="2200" dirty="0" err="1">
                <a:latin typeface="+mj-lt"/>
              </a:rPr>
              <a:t>overw</a:t>
            </a:r>
            <a:r>
              <a:rPr lang="nl-NL" sz="2200" dirty="0">
                <a:latin typeface="+mj-lt"/>
              </a:rPr>
              <a:t>. (51)).</a:t>
            </a:r>
            <a:endParaRPr lang="nl-BE" sz="2200" dirty="0">
              <a:latin typeface="+mj-lt"/>
            </a:endParaRPr>
          </a:p>
        </p:txBody>
      </p:sp>
    </p:spTree>
    <p:extLst>
      <p:ext uri="{BB962C8B-B14F-4D97-AF65-F5344CB8AC3E}">
        <p14:creationId xmlns:p14="http://schemas.microsoft.com/office/powerpoint/2010/main" val="3739097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CC1DA-763B-BDF7-D8E4-B4DE33B3905F}"/>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Oorsprong (1)</a:t>
            </a:r>
            <a:endParaRPr lang="nl-BE" dirty="0"/>
          </a:p>
        </p:txBody>
      </p:sp>
      <p:sp>
        <p:nvSpPr>
          <p:cNvPr id="3" name="Tijdelijke aanduiding voor inhoud 2">
            <a:extLst>
              <a:ext uri="{FF2B5EF4-FFF2-40B4-BE49-F238E27FC236}">
                <a16:creationId xmlns:a16="http://schemas.microsoft.com/office/drawing/2014/main" id="{65A40E9D-0DDF-E913-1B37-D2B666EA2F06}"/>
              </a:ext>
            </a:extLst>
          </p:cNvPr>
          <p:cNvSpPr>
            <a:spLocks noGrp="1"/>
          </p:cNvSpPr>
          <p:nvPr>
            <p:ph idx="1"/>
          </p:nvPr>
        </p:nvSpPr>
        <p:spPr/>
        <p:txBody>
          <a:bodyPr>
            <a:normAutofit/>
          </a:bodyPr>
          <a:lstStyle/>
          <a:p>
            <a:pPr marL="0" indent="0" algn="just">
              <a:lnSpc>
                <a:spcPct val="100000"/>
              </a:lnSpc>
              <a:spcBef>
                <a:spcPts val="0"/>
              </a:spcBef>
              <a:buNone/>
            </a:pPr>
            <a:r>
              <a:rPr lang="en-US" sz="2200" dirty="0" err="1">
                <a:latin typeface="+mj-lt"/>
              </a:rPr>
              <a:t>Ook</a:t>
            </a:r>
            <a:r>
              <a:rPr lang="en-US" sz="2200" dirty="0">
                <a:latin typeface="+mj-lt"/>
              </a:rPr>
              <a:t> in </a:t>
            </a:r>
            <a:r>
              <a:rPr lang="en-US" sz="2200" dirty="0" err="1">
                <a:latin typeface="+mj-lt"/>
              </a:rPr>
              <a:t>Duitsland</a:t>
            </a:r>
            <a:r>
              <a:rPr lang="en-US" sz="2200" dirty="0">
                <a:latin typeface="+mj-lt"/>
              </a:rPr>
              <a:t> in 2022 was er – net </a:t>
            </a:r>
            <a:r>
              <a:rPr lang="en-US" sz="2200" dirty="0" err="1">
                <a:latin typeface="+mj-lt"/>
              </a:rPr>
              <a:t>zoals</a:t>
            </a:r>
            <a:r>
              <a:rPr lang="en-US" sz="2200" dirty="0">
                <a:latin typeface="+mj-lt"/>
              </a:rPr>
              <a:t> in </a:t>
            </a:r>
            <a:r>
              <a:rPr lang="en-US" sz="2200" dirty="0" err="1">
                <a:latin typeface="+mj-lt"/>
              </a:rPr>
              <a:t>België</a:t>
            </a:r>
            <a:r>
              <a:rPr lang="en-US" sz="2200" dirty="0">
                <a:latin typeface="+mj-lt"/>
              </a:rPr>
              <a:t> – </a:t>
            </a:r>
            <a:r>
              <a:rPr lang="en-US" sz="2200" dirty="0" err="1">
                <a:latin typeface="+mj-lt"/>
              </a:rPr>
              <a:t>sprake</a:t>
            </a:r>
            <a:r>
              <a:rPr lang="en-US" sz="2200" dirty="0">
                <a:latin typeface="+mj-lt"/>
              </a:rPr>
              <a:t> van </a:t>
            </a:r>
            <a:r>
              <a:rPr lang="en-US" sz="2200" dirty="0" err="1">
                <a:latin typeface="+mj-lt"/>
              </a:rPr>
              <a:t>een</a:t>
            </a:r>
            <a:r>
              <a:rPr lang="en-US" sz="2200" dirty="0">
                <a:latin typeface="+mj-lt"/>
              </a:rPr>
              <a:t> </a:t>
            </a:r>
            <a:r>
              <a:rPr lang="en-US" sz="2200" dirty="0" err="1">
                <a:latin typeface="+mj-lt"/>
              </a:rPr>
              <a:t>trage</a:t>
            </a:r>
            <a:r>
              <a:rPr lang="en-US" sz="2200" dirty="0">
                <a:latin typeface="+mj-lt"/>
              </a:rPr>
              <a:t> </a:t>
            </a:r>
            <a:r>
              <a:rPr lang="en-US" sz="2200" dirty="0" err="1">
                <a:latin typeface="+mj-lt"/>
              </a:rPr>
              <a:t>politieke</a:t>
            </a:r>
            <a:r>
              <a:rPr lang="en-US" sz="2200" dirty="0">
                <a:latin typeface="+mj-lt"/>
              </a:rPr>
              <a:t> </a:t>
            </a:r>
            <a:r>
              <a:rPr lang="en-US" sz="2200" dirty="0" err="1">
                <a:latin typeface="+mj-lt"/>
              </a:rPr>
              <a:t>besluitvorming</a:t>
            </a:r>
            <a:r>
              <a:rPr lang="en-US" sz="2200" dirty="0">
                <a:latin typeface="+mj-lt"/>
              </a:rPr>
              <a:t>: “</a:t>
            </a:r>
            <a:r>
              <a:rPr lang="en-US" sz="2200" i="1" dirty="0">
                <a:latin typeface="+mj-lt"/>
              </a:rPr>
              <a:t>As the </a:t>
            </a:r>
            <a:r>
              <a:rPr lang="en-US" sz="2200" b="1" i="1" dirty="0">
                <a:latin typeface="+mj-lt"/>
              </a:rPr>
              <a:t>Federal Government could not come to an agreement regarding the introduction of a windfall profit tax </a:t>
            </a:r>
            <a:r>
              <a:rPr lang="en-US" sz="2200" i="1" dirty="0">
                <a:latin typeface="+mj-lt"/>
              </a:rPr>
              <a:t>(‘</a:t>
            </a:r>
            <a:r>
              <a:rPr lang="en-US" sz="2200" i="1" dirty="0" err="1">
                <a:latin typeface="+mj-lt"/>
              </a:rPr>
              <a:t>Übergewinnsteuer</a:t>
            </a:r>
            <a:r>
              <a:rPr lang="en-US" sz="2200" i="1" dirty="0">
                <a:latin typeface="+mj-lt"/>
              </a:rPr>
              <a:t>’), it is </a:t>
            </a:r>
            <a:r>
              <a:rPr lang="en-US" sz="2200" b="1" i="1" dirty="0">
                <a:latin typeface="+mj-lt"/>
              </a:rPr>
              <a:t>now pushing the idea of ‘skimming off’ profits from inframarginal technologies </a:t>
            </a:r>
            <a:r>
              <a:rPr lang="en-US" sz="2200" i="1" dirty="0">
                <a:latin typeface="+mj-lt"/>
              </a:rPr>
              <a:t>as these have significantly risen due to high market clearing selling prices (so called </a:t>
            </a:r>
            <a:r>
              <a:rPr lang="en-US" sz="2200" b="1" i="1" dirty="0">
                <a:latin typeface="+mj-lt"/>
              </a:rPr>
              <a:t>merit order principle</a:t>
            </a:r>
            <a:r>
              <a:rPr lang="en-US" sz="2200" i="1" dirty="0">
                <a:latin typeface="+mj-lt"/>
              </a:rPr>
              <a:t>). Through this mechanism, the Federal Government aspires </a:t>
            </a:r>
            <a:r>
              <a:rPr lang="en-US" sz="2200" b="1" i="1" dirty="0">
                <a:latin typeface="+mj-lt"/>
              </a:rPr>
              <a:t>to reduce electricity prices for private households </a:t>
            </a:r>
            <a:r>
              <a:rPr lang="en-US" sz="2200" i="1" dirty="0">
                <a:latin typeface="+mj-lt"/>
              </a:rPr>
              <a:t>and small and medium enterprises (SMEs) and provide financial assistance by determining a guaranteed fixed price for basic consumption (which is still to be determined). </a:t>
            </a:r>
            <a:r>
              <a:rPr lang="en-US" sz="2200" b="1" i="1" dirty="0">
                <a:latin typeface="+mj-lt"/>
              </a:rPr>
              <a:t>The proposal under discussion is not strictly a tax, but involves skimming off inframarginal profits</a:t>
            </a:r>
            <a:r>
              <a:rPr lang="en-US" sz="2200" i="1" dirty="0">
                <a:latin typeface="+mj-lt"/>
              </a:rPr>
              <a:t>.</a:t>
            </a:r>
            <a:r>
              <a:rPr lang="en-US" sz="2200" dirty="0">
                <a:latin typeface="+mj-lt"/>
              </a:rPr>
              <a:t>” </a:t>
            </a:r>
          </a:p>
          <a:p>
            <a:pPr marL="0" indent="0" algn="just">
              <a:lnSpc>
                <a:spcPct val="100000"/>
              </a:lnSpc>
              <a:spcBef>
                <a:spcPts val="0"/>
              </a:spcBef>
              <a:buNone/>
            </a:pPr>
            <a:endParaRPr lang="en-US" sz="2200" dirty="0">
              <a:latin typeface="+mj-lt"/>
            </a:endParaRPr>
          </a:p>
          <a:p>
            <a:pPr marL="0" indent="0" algn="just">
              <a:lnSpc>
                <a:spcPct val="100000"/>
              </a:lnSpc>
              <a:spcBef>
                <a:spcPts val="0"/>
              </a:spcBef>
              <a:buNone/>
            </a:pPr>
            <a:r>
              <a:rPr lang="en-US" sz="1800" dirty="0">
                <a:latin typeface="+mj-lt"/>
              </a:rPr>
              <a:t>(FRESHFIELDS BRUCKHAUS DERINGER, </a:t>
            </a:r>
            <a:r>
              <a:rPr lang="en-US" sz="1800" i="1" dirty="0">
                <a:latin typeface="+mj-lt"/>
              </a:rPr>
              <a:t>Windfall profit taxes - do they work?</a:t>
            </a:r>
            <a:r>
              <a:rPr lang="en-US" sz="1800" dirty="0">
                <a:latin typeface="+mj-lt"/>
              </a:rPr>
              <a:t>, </a:t>
            </a:r>
            <a:r>
              <a:rPr lang="en-US" sz="1800" dirty="0" err="1">
                <a:latin typeface="+mj-lt"/>
              </a:rPr>
              <a:t>Londen</a:t>
            </a:r>
            <a:r>
              <a:rPr lang="en-US" sz="1800" dirty="0">
                <a:latin typeface="+mj-lt"/>
              </a:rPr>
              <a:t> 8 </a:t>
            </a:r>
            <a:r>
              <a:rPr lang="en-US" sz="1800" dirty="0" err="1">
                <a:latin typeface="+mj-lt"/>
              </a:rPr>
              <a:t>september</a:t>
            </a:r>
            <a:r>
              <a:rPr lang="en-US" sz="1800" dirty="0">
                <a:latin typeface="+mj-lt"/>
              </a:rPr>
              <a:t> 2022, 4).</a:t>
            </a:r>
          </a:p>
          <a:p>
            <a:pPr marL="0" indent="0" algn="just">
              <a:lnSpc>
                <a:spcPct val="100000"/>
              </a:lnSpc>
              <a:spcBef>
                <a:spcPts val="0"/>
              </a:spcBef>
              <a:buNone/>
            </a:pPr>
            <a:endParaRPr lang="en-US" sz="1800" dirty="0">
              <a:latin typeface="+mj-lt"/>
            </a:endParaRPr>
          </a:p>
          <a:p>
            <a:pPr marL="0" indent="0" algn="just">
              <a:lnSpc>
                <a:spcPct val="100000"/>
              </a:lnSpc>
              <a:spcBef>
                <a:spcPts val="0"/>
              </a:spcBef>
              <a:buNone/>
            </a:pPr>
            <a:endParaRPr lang="en-US" sz="2200" dirty="0">
              <a:latin typeface="+mj-lt"/>
            </a:endParaRPr>
          </a:p>
          <a:p>
            <a:endParaRPr lang="en-US" dirty="0"/>
          </a:p>
          <a:p>
            <a:endParaRPr lang="nl-BE" dirty="0"/>
          </a:p>
        </p:txBody>
      </p:sp>
    </p:spTree>
    <p:extLst>
      <p:ext uri="{BB962C8B-B14F-4D97-AF65-F5344CB8AC3E}">
        <p14:creationId xmlns:p14="http://schemas.microsoft.com/office/powerpoint/2010/main" val="1576017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5A18-4E82-C3F1-5377-1D8B41217D19}"/>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Oorsprong (2)</a:t>
            </a:r>
            <a:endParaRPr lang="nl-BE" dirty="0"/>
          </a:p>
        </p:txBody>
      </p:sp>
      <p:sp>
        <p:nvSpPr>
          <p:cNvPr id="3" name="Tijdelijke aanduiding voor inhoud 2">
            <a:extLst>
              <a:ext uri="{FF2B5EF4-FFF2-40B4-BE49-F238E27FC236}">
                <a16:creationId xmlns:a16="http://schemas.microsoft.com/office/drawing/2014/main" id="{738A9CD4-D706-0270-BFC2-FF27BF6E431A}"/>
              </a:ext>
            </a:extLst>
          </p:cNvPr>
          <p:cNvSpPr>
            <a:spLocks noGrp="1"/>
          </p:cNvSpPr>
          <p:nvPr>
            <p:ph idx="1"/>
          </p:nvPr>
        </p:nvSpPr>
        <p:spPr/>
        <p:txBody>
          <a:bodyPr>
            <a:normAutofit/>
          </a:bodyPr>
          <a:lstStyle/>
          <a:p>
            <a:pPr marL="0" indent="0" algn="just">
              <a:lnSpc>
                <a:spcPct val="100000"/>
              </a:lnSpc>
              <a:spcBef>
                <a:spcPts val="0"/>
              </a:spcBef>
              <a:buNone/>
            </a:pPr>
            <a:r>
              <a:rPr lang="nl-BE" sz="2200" dirty="0">
                <a:effectLst/>
                <a:latin typeface="+mj-lt"/>
                <a:ea typeface="Calibri" panose="020F0502020204030204" pitchFamily="34" charset="0"/>
              </a:rPr>
              <a:t>“</a:t>
            </a:r>
            <a:r>
              <a:rPr lang="nl-BE" sz="2200" i="1" dirty="0">
                <a:effectLst/>
                <a:latin typeface="+mj-lt"/>
                <a:ea typeface="Calibri" panose="020F0502020204030204" pitchFamily="34" charset="0"/>
              </a:rPr>
              <a:t>Skimming off</a:t>
            </a:r>
            <a:r>
              <a:rPr lang="nl-BE" sz="2200" dirty="0">
                <a:effectLst/>
                <a:latin typeface="+mj-lt"/>
                <a:ea typeface="Calibri" panose="020F0502020204030204" pitchFamily="34" charset="0"/>
              </a:rPr>
              <a:t>” betekent in het Duits “</a:t>
            </a:r>
            <a:r>
              <a:rPr lang="nl-BE" sz="2200" i="1" dirty="0" err="1">
                <a:effectLst/>
                <a:latin typeface="+mj-lt"/>
                <a:ea typeface="Calibri" panose="020F0502020204030204" pitchFamily="34" charset="0"/>
              </a:rPr>
              <a:t>Abschöpfung</a:t>
            </a:r>
            <a:r>
              <a:rPr lang="nl-BE" sz="2200" dirty="0">
                <a:effectLst/>
                <a:latin typeface="+mj-lt"/>
                <a:ea typeface="Calibri" panose="020F0502020204030204" pitchFamily="34" charset="0"/>
              </a:rPr>
              <a:t>”. Het is een term uit het Duitse prijzenbeleid, hetwelk al in </a:t>
            </a:r>
            <a:r>
              <a:rPr lang="nl-BE" sz="2200" b="1" dirty="0">
                <a:effectLst/>
                <a:latin typeface="+mj-lt"/>
                <a:ea typeface="Calibri" panose="020F0502020204030204" pitchFamily="34" charset="0"/>
              </a:rPr>
              <a:t>september</a:t>
            </a:r>
            <a:r>
              <a:rPr lang="nl-BE" sz="2200" dirty="0">
                <a:effectLst/>
                <a:latin typeface="+mj-lt"/>
                <a:ea typeface="Calibri" panose="020F0502020204030204" pitchFamily="34" charset="0"/>
              </a:rPr>
              <a:t> </a:t>
            </a:r>
            <a:r>
              <a:rPr lang="nl-BE" sz="2200" b="1" dirty="0">
                <a:effectLst/>
                <a:latin typeface="+mj-lt"/>
                <a:ea typeface="Calibri" panose="020F0502020204030204" pitchFamily="34" charset="0"/>
              </a:rPr>
              <a:t>1939</a:t>
            </a:r>
            <a:r>
              <a:rPr lang="nl-BE" sz="2200" dirty="0">
                <a:effectLst/>
                <a:latin typeface="+mj-lt"/>
                <a:ea typeface="Calibri" panose="020F0502020204030204" pitchFamily="34" charset="0"/>
              </a:rPr>
              <a:t> werd geïntroduceerd: </a:t>
            </a:r>
            <a:r>
              <a:rPr lang="de-DE" sz="2200" dirty="0">
                <a:effectLst/>
                <a:latin typeface="+mj-lt"/>
                <a:ea typeface="Calibri" panose="020F0502020204030204" pitchFamily="34" charset="0"/>
              </a:rPr>
              <a:t>“</a:t>
            </a:r>
            <a:r>
              <a:rPr lang="de-DE" sz="2200" i="1" dirty="0">
                <a:effectLst/>
                <a:latin typeface="+mj-lt"/>
                <a:ea typeface="Calibri" panose="020F0502020204030204" pitchFamily="34" charset="0"/>
              </a:rPr>
              <a:t>Auch andere Maßnahmen des Reichsfinanzministeriums dienten dem Zweck der </a:t>
            </a:r>
            <a:r>
              <a:rPr lang="de-DE" sz="2200" b="1" i="1" dirty="0">
                <a:effectLst/>
                <a:latin typeface="+mj-lt"/>
                <a:ea typeface="Calibri" panose="020F0502020204030204" pitchFamily="34" charset="0"/>
              </a:rPr>
              <a:t>Kaufkraftabschöpfung</a:t>
            </a:r>
            <a:r>
              <a:rPr lang="de-DE" sz="2200" i="1" dirty="0">
                <a:effectLst/>
                <a:latin typeface="+mj-lt"/>
                <a:ea typeface="Calibri" panose="020F0502020204030204" pitchFamily="34" charset="0"/>
              </a:rPr>
              <a:t>, z.B. die Verordnung über die Erfassung außergewöhnlicher Gewinnsteigerungen vom 31. März 1942. </a:t>
            </a:r>
            <a:r>
              <a:rPr lang="de-DE" sz="2200" b="1" i="1" dirty="0">
                <a:effectLst/>
                <a:latin typeface="+mj-lt"/>
                <a:ea typeface="Calibri" panose="020F0502020204030204" pitchFamily="34" charset="0"/>
              </a:rPr>
              <a:t>Bis dahin war der Preiskommissar verantwortlich gewesen, unternehmerische Übergewinne zu verhindern oder abzuschöpfen. </a:t>
            </a:r>
            <a:r>
              <a:rPr lang="de-DE" sz="2200" i="1" dirty="0">
                <a:effectLst/>
                <a:latin typeface="+mj-lt"/>
                <a:ea typeface="Calibri" panose="020F0502020204030204" pitchFamily="34" charset="0"/>
              </a:rPr>
              <a:t>Ab April 1942 übernahm jedoch die Reichsfinanzverwaltung diese Aufgabe, da die aufgrund der Kriegswirtschafsverordnung vom September 1939 verordneten Maßnahmen des Preiskommissars </a:t>
            </a:r>
            <a:r>
              <a:rPr lang="de-DE" sz="2200" b="1" i="1" dirty="0">
                <a:effectLst/>
                <a:latin typeface="+mj-lt"/>
                <a:ea typeface="Calibri" panose="020F0502020204030204" pitchFamily="34" charset="0"/>
              </a:rPr>
              <a:t>unwirksam blieben </a:t>
            </a:r>
            <a:r>
              <a:rPr lang="de-DE" sz="2200" i="1" dirty="0">
                <a:effectLst/>
                <a:latin typeface="+mj-lt"/>
                <a:ea typeface="Calibri" panose="020F0502020204030204" pitchFamily="34" charset="0"/>
              </a:rPr>
              <a:t>und </a:t>
            </a:r>
            <a:r>
              <a:rPr lang="de-DE" sz="2200" b="1" i="1" dirty="0">
                <a:effectLst/>
                <a:latin typeface="+mj-lt"/>
                <a:ea typeface="Calibri" panose="020F0502020204030204" pitchFamily="34" charset="0"/>
              </a:rPr>
              <a:t>zu kompliziert </a:t>
            </a:r>
            <a:r>
              <a:rPr lang="de-DE" sz="2200" i="1" dirty="0">
                <a:effectLst/>
                <a:latin typeface="+mj-lt"/>
                <a:ea typeface="Calibri" panose="020F0502020204030204" pitchFamily="34" charset="0"/>
              </a:rPr>
              <a:t>waren.</a:t>
            </a:r>
            <a:r>
              <a:rPr lang="de-DE" sz="2200" dirty="0">
                <a:effectLst/>
                <a:latin typeface="+mj-lt"/>
                <a:ea typeface="Calibri" panose="020F0502020204030204" pitchFamily="34" charset="0"/>
              </a:rPr>
              <a:t>”</a:t>
            </a:r>
            <a:r>
              <a:rPr lang="nl-BE" sz="2200" dirty="0">
                <a:latin typeface="+mj-lt"/>
                <a:ea typeface="Calibri" panose="020F0502020204030204" pitchFamily="34" charset="0"/>
              </a:rPr>
              <a:t> </a:t>
            </a:r>
          </a:p>
          <a:p>
            <a:pPr marL="0" indent="0" algn="just">
              <a:lnSpc>
                <a:spcPct val="100000"/>
              </a:lnSpc>
              <a:spcBef>
                <a:spcPts val="0"/>
              </a:spcBef>
              <a:buNone/>
            </a:pPr>
            <a:endParaRPr lang="nl-BE" sz="2200" dirty="0">
              <a:latin typeface="+mj-lt"/>
              <a:ea typeface="Calibri" panose="020F0502020204030204" pitchFamily="34" charset="0"/>
            </a:endParaRPr>
          </a:p>
          <a:p>
            <a:pPr marL="0" indent="0" algn="just">
              <a:lnSpc>
                <a:spcPct val="100000"/>
              </a:lnSpc>
              <a:spcBef>
                <a:spcPts val="0"/>
              </a:spcBef>
              <a:buNone/>
            </a:pPr>
            <a:r>
              <a:rPr lang="nl-BE" sz="1800" dirty="0">
                <a:latin typeface="+mj-lt"/>
                <a:ea typeface="Calibri" panose="020F0502020204030204" pitchFamily="34" charset="0"/>
              </a:rPr>
              <a:t>(R. BANKEN, </a:t>
            </a:r>
            <a:r>
              <a:rPr lang="de-DE" sz="1800" i="1" dirty="0">
                <a:latin typeface="+mj-lt"/>
                <a:ea typeface="Calibri" panose="020F0502020204030204" pitchFamily="34" charset="0"/>
              </a:rPr>
              <a:t>Hitlers Steuerstaat. Die Steuerpolitik im Dritten Reich</a:t>
            </a:r>
            <a:r>
              <a:rPr lang="de-DE" sz="1800" dirty="0">
                <a:latin typeface="+mj-lt"/>
                <a:ea typeface="Calibri" panose="020F0502020204030204" pitchFamily="34" charset="0"/>
              </a:rPr>
              <a:t>, </a:t>
            </a:r>
            <a:r>
              <a:rPr lang="de-DE" sz="1800" dirty="0" err="1">
                <a:latin typeface="+mj-lt"/>
                <a:ea typeface="Calibri" panose="020F0502020204030204" pitchFamily="34" charset="0"/>
              </a:rPr>
              <a:t>Berlijn</a:t>
            </a:r>
            <a:r>
              <a:rPr lang="de-DE" sz="1800" dirty="0">
                <a:latin typeface="+mj-lt"/>
                <a:ea typeface="Calibri" panose="020F0502020204030204" pitchFamily="34" charset="0"/>
              </a:rPr>
              <a:t>/Boston, De Gruyter </a:t>
            </a:r>
            <a:r>
              <a:rPr lang="de-DE" sz="1800" dirty="0" err="1">
                <a:latin typeface="+mj-lt"/>
                <a:ea typeface="Calibri" panose="020F0502020204030204" pitchFamily="34" charset="0"/>
              </a:rPr>
              <a:t>Oldenbourg</a:t>
            </a:r>
            <a:r>
              <a:rPr lang="de-DE" sz="1800" dirty="0">
                <a:latin typeface="+mj-lt"/>
                <a:ea typeface="Calibri" panose="020F0502020204030204" pitchFamily="34" charset="0"/>
              </a:rPr>
              <a:t>, 2018, 311)</a:t>
            </a:r>
            <a:endParaRPr lang="nl-BE" sz="1800" dirty="0">
              <a:latin typeface="+mj-lt"/>
            </a:endParaRPr>
          </a:p>
        </p:txBody>
      </p:sp>
    </p:spTree>
    <p:extLst>
      <p:ext uri="{BB962C8B-B14F-4D97-AF65-F5344CB8AC3E}">
        <p14:creationId xmlns:p14="http://schemas.microsoft.com/office/powerpoint/2010/main" val="274150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AE97-87C2-D393-A71B-49D754BCE38B}"/>
              </a:ext>
            </a:extLst>
          </p:cNvPr>
          <p:cNvSpPr>
            <a:spLocks noGrp="1"/>
          </p:cNvSpPr>
          <p:nvPr>
            <p:ph type="title"/>
          </p:nvPr>
        </p:nvSpPr>
        <p:spPr/>
        <p:txBody>
          <a:bodyPr/>
          <a:lstStyle/>
          <a:p>
            <a:r>
              <a:rPr lang="nl-BE" dirty="0"/>
              <a:t> </a:t>
            </a:r>
          </a:p>
        </p:txBody>
      </p:sp>
      <p:sp>
        <p:nvSpPr>
          <p:cNvPr id="3" name="Tijdelijke aanduiding voor inhoud 2">
            <a:extLst>
              <a:ext uri="{FF2B5EF4-FFF2-40B4-BE49-F238E27FC236}">
                <a16:creationId xmlns:a16="http://schemas.microsoft.com/office/drawing/2014/main" id="{B35A305D-0555-7554-0CF1-CE18B7412501}"/>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nl-BE" sz="4800" b="1" i="0" u="none" strike="noStrike" kern="100" cap="none" spc="0" normalizeH="0" baseline="0" noProof="0" dirty="0">
                <a:ln>
                  <a:noFill/>
                </a:ln>
                <a:solidFill>
                  <a:schemeClr val="accent5"/>
                </a:solidFill>
                <a:effectLst/>
                <a:uLnTx/>
                <a:uFillTx/>
                <a:latin typeface="+mj-lt"/>
                <a:ea typeface="Calibri" panose="020F0502020204030204" pitchFamily="34" charset="0"/>
                <a:cs typeface="Times New Roman" panose="02020603050405020304" pitchFamily="18" charset="0"/>
              </a:rPr>
              <a:t> </a:t>
            </a:r>
            <a:r>
              <a:rPr kumimoji="0" lang="nl-BE" sz="3600" b="1" i="0" u="none" strike="noStrike" kern="100" cap="none" spc="0" normalizeH="0" baseline="0" noProof="0" dirty="0">
                <a:ln>
                  <a:noFill/>
                </a:ln>
                <a:solidFill>
                  <a:schemeClr val="accent5"/>
                </a:solidFill>
                <a:effectLst/>
                <a:uLnTx/>
                <a:uFillTx/>
                <a:latin typeface="+mj-lt"/>
                <a:ea typeface="Calibri" panose="020F0502020204030204" pitchFamily="34" charset="0"/>
                <a:cs typeface="Times New Roman" panose="02020603050405020304" pitchFamily="18" charset="0"/>
              </a:rPr>
              <a:t>Deel I</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endParaRPr lang="nl-BE" sz="3600" b="1" kern="100" dirty="0">
              <a:solidFill>
                <a:schemeClr val="accent5"/>
              </a:solidFill>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nl-BE" sz="3600" b="1" i="0" u="none" strike="noStrike" kern="100" cap="none" spc="0" normalizeH="0" baseline="0" noProof="0" dirty="0">
                <a:ln>
                  <a:noFill/>
                </a:ln>
                <a:solidFill>
                  <a:schemeClr val="accent5"/>
                </a:solidFill>
                <a:effectLst/>
                <a:uLnTx/>
                <a:uFillTx/>
                <a:latin typeface="+mj-lt"/>
                <a:ea typeface="Calibri" panose="020F0502020204030204" pitchFamily="34" charset="0"/>
                <a:cs typeface="Times New Roman" panose="02020603050405020304" pitchFamily="18" charset="0"/>
              </a:rPr>
              <a:t>Inleiding: </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nl-BE" sz="3600" b="1" kern="100" dirty="0">
                <a:solidFill>
                  <a:schemeClr val="accent5"/>
                </a:solidFill>
                <a:latin typeface="+mj-lt"/>
                <a:ea typeface="Calibri" panose="020F0502020204030204" pitchFamily="34" charset="0"/>
                <a:cs typeface="Times New Roman" panose="02020603050405020304" pitchFamily="18" charset="0"/>
              </a:rPr>
              <a:t>i</a:t>
            </a:r>
            <a:r>
              <a:rPr kumimoji="0" lang="nl-BE" sz="3600" b="1" i="0" u="none" strike="noStrike" kern="100" cap="none" spc="0" normalizeH="0" baseline="0" noProof="0" dirty="0">
                <a:ln>
                  <a:noFill/>
                </a:ln>
                <a:solidFill>
                  <a:schemeClr val="accent5"/>
                </a:solidFill>
                <a:effectLst/>
                <a:uLnTx/>
                <a:uFillTx/>
                <a:latin typeface="+mj-lt"/>
                <a:ea typeface="Calibri" panose="020F0502020204030204" pitchFamily="34" charset="0"/>
                <a:cs typeface="Times New Roman" panose="02020603050405020304" pitchFamily="18" charset="0"/>
              </a:rPr>
              <a:t>ets over overwinstheffingen </a:t>
            </a:r>
          </a:p>
          <a:p>
            <a:endParaRPr lang="nl-BE" dirty="0"/>
          </a:p>
        </p:txBody>
      </p:sp>
    </p:spTree>
    <p:extLst>
      <p:ext uri="{BB962C8B-B14F-4D97-AF65-F5344CB8AC3E}">
        <p14:creationId xmlns:p14="http://schemas.microsoft.com/office/powerpoint/2010/main" val="2111426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77A6D-BE3F-DF40-E129-48FCEC9167F3}"/>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Oorsprong (3)</a:t>
            </a:r>
            <a:endParaRPr lang="nl-BE" dirty="0"/>
          </a:p>
        </p:txBody>
      </p:sp>
      <p:sp>
        <p:nvSpPr>
          <p:cNvPr id="3" name="Tijdelijke aanduiding voor inhoud 2">
            <a:extLst>
              <a:ext uri="{FF2B5EF4-FFF2-40B4-BE49-F238E27FC236}">
                <a16:creationId xmlns:a16="http://schemas.microsoft.com/office/drawing/2014/main" id="{B566FA4E-F78B-F8D4-91DA-AC5A8D22DED8}"/>
              </a:ext>
            </a:extLst>
          </p:cNvPr>
          <p:cNvSpPr>
            <a:spLocks noGrp="1"/>
          </p:cNvSpPr>
          <p:nvPr>
            <p:ph idx="1"/>
          </p:nvPr>
        </p:nvSpPr>
        <p:spPr/>
        <p:txBody>
          <a:bodyPr>
            <a:normAutofit fontScale="92500"/>
          </a:bodyPr>
          <a:lstStyle/>
          <a:p>
            <a:pPr marL="0" marR="0" lvl="0" indent="0" algn="just" defTabSz="914400" rtl="0" eaLnBrk="1" fontAlgn="auto" latinLnBrk="0" hangingPunct="1">
              <a:lnSpc>
                <a:spcPct val="100000"/>
              </a:lnSpc>
              <a:spcBef>
                <a:spcPts val="0"/>
              </a:spcBef>
              <a:buClrTx/>
              <a:buSzTx/>
              <a:buNone/>
              <a:tabLst/>
              <a:defRPr/>
            </a:pPr>
            <a:r>
              <a:rPr kumimoji="0" lang="nl-BE"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In de periode 1939-1942 werd in nazi-Duitsland overwinst door de prijzencommissaris dus </a:t>
            </a:r>
            <a:r>
              <a:rPr kumimoji="0" lang="nl-BE"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voorkomen</a:t>
            </a:r>
            <a:r>
              <a:rPr kumimoji="0" lang="nl-BE"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a:t>
            </a:r>
            <a:r>
              <a:rPr kumimoji="0" lang="nl-BE" sz="2400" b="0" i="1" u="none" strike="noStrike" kern="1200" cap="none" spc="0" normalizeH="0" baseline="0" noProof="0" dirty="0" err="1">
                <a:ln>
                  <a:noFill/>
                </a:ln>
                <a:solidFill>
                  <a:prstClr val="black"/>
                </a:solidFill>
                <a:effectLst/>
                <a:uLnTx/>
                <a:uFillTx/>
                <a:latin typeface="+mj-lt"/>
                <a:ea typeface="Calibri" panose="020F0502020204030204" pitchFamily="34" charset="0"/>
                <a:cs typeface="+mn-cs"/>
              </a:rPr>
              <a:t>zu</a:t>
            </a:r>
            <a:r>
              <a:rPr kumimoji="0" lang="nl-BE" sz="2400" b="0" i="1"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a:t>
            </a:r>
            <a:r>
              <a:rPr kumimoji="0" lang="nl-BE" sz="2400" b="0" i="1" u="none" strike="noStrike" kern="1200" cap="none" spc="0" normalizeH="0" baseline="0" noProof="0" dirty="0" err="1">
                <a:ln>
                  <a:noFill/>
                </a:ln>
                <a:solidFill>
                  <a:prstClr val="black"/>
                </a:solidFill>
                <a:effectLst/>
                <a:uLnTx/>
                <a:uFillTx/>
                <a:latin typeface="+mj-lt"/>
                <a:ea typeface="Calibri" panose="020F0502020204030204" pitchFamily="34" charset="0"/>
                <a:cs typeface="+mn-cs"/>
              </a:rPr>
              <a:t>verhindern</a:t>
            </a:r>
            <a:r>
              <a:rPr kumimoji="0" lang="nl-BE"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dan wel </a:t>
            </a:r>
            <a:r>
              <a:rPr kumimoji="0" lang="nl-BE"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afgeroomd</a:t>
            </a:r>
            <a:r>
              <a:rPr kumimoji="0" lang="nl-BE"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a:t>
            </a:r>
            <a:r>
              <a:rPr kumimoji="0" lang="nl-BE" sz="2400" b="0" i="1" u="none" strike="noStrike" kern="1200" cap="none" spc="0" normalizeH="0" baseline="0" noProof="0" dirty="0" err="1">
                <a:ln>
                  <a:noFill/>
                </a:ln>
                <a:solidFill>
                  <a:prstClr val="black"/>
                </a:solidFill>
                <a:effectLst/>
                <a:uLnTx/>
                <a:uFillTx/>
                <a:latin typeface="+mj-lt"/>
                <a:ea typeface="Calibri" panose="020F0502020204030204" pitchFamily="34" charset="0"/>
                <a:cs typeface="+mn-cs"/>
              </a:rPr>
              <a:t>abzuschöpfen</a:t>
            </a:r>
            <a:r>
              <a:rPr kumimoji="0" lang="nl-BE"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a:t>
            </a:r>
            <a:r>
              <a:rPr kumimoji="0" lang="nl-NL"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Maar na 1942 werd overwinst in nazi-Duitsland dan weer </a:t>
            </a:r>
            <a:r>
              <a:rPr kumimoji="0" lang="nl-NL"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fiscaal</a:t>
            </a:r>
            <a:r>
              <a:rPr kumimoji="0" lang="nl-NL"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bestreden door een overwinstheffing, in zoverre er nog van een werkzame economie kon gesproken worden... </a:t>
            </a:r>
          </a:p>
          <a:p>
            <a:pPr marL="0" marR="0" lvl="0" indent="0" algn="just" defTabSz="914400" rtl="0" eaLnBrk="1" fontAlgn="auto" latinLnBrk="0" hangingPunct="1">
              <a:lnSpc>
                <a:spcPct val="100000"/>
              </a:lnSpc>
              <a:spcBef>
                <a:spcPts val="0"/>
              </a:spcBef>
              <a:buClrTx/>
              <a:buSzTx/>
              <a:buNone/>
              <a:tabLst/>
              <a:defRPr/>
            </a:pPr>
            <a:endParaRPr lang="nl-NL" sz="2400" dirty="0">
              <a:solidFill>
                <a:prstClr val="black"/>
              </a:solidFill>
              <a:latin typeface="+mj-lt"/>
              <a:ea typeface="Calibri" panose="020F0502020204030204" pitchFamily="34" charset="0"/>
            </a:endParaRPr>
          </a:p>
          <a:p>
            <a:pPr marL="0" marR="0" lvl="0" indent="0" algn="just" defTabSz="914400" rtl="0" eaLnBrk="1" fontAlgn="auto" latinLnBrk="0" hangingPunct="1">
              <a:lnSpc>
                <a:spcPct val="100000"/>
              </a:lnSpc>
              <a:spcBef>
                <a:spcPts val="0"/>
              </a:spcBef>
              <a:buClrTx/>
              <a:buSzTx/>
              <a:buNone/>
              <a:tabLst/>
              <a:defRPr/>
            </a:pPr>
            <a:r>
              <a:rPr kumimoji="0" lang="nl-NL"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In Verordening (EU) 2022/1854 geldt zo vele jaren later een </a:t>
            </a:r>
            <a:r>
              <a:rPr kumimoji="0" lang="nl-NL"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combinatie</a:t>
            </a:r>
            <a:r>
              <a:rPr kumimoji="0" lang="nl-NL"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daarvan: </a:t>
            </a:r>
          </a:p>
          <a:p>
            <a:pPr marL="0" marR="0" lvl="0" indent="0" algn="just" defTabSz="914400" rtl="0" eaLnBrk="1" fontAlgn="auto" latinLnBrk="0" hangingPunct="1">
              <a:lnSpc>
                <a:spcPct val="100000"/>
              </a:lnSpc>
              <a:spcBef>
                <a:spcPts val="0"/>
              </a:spcBef>
              <a:buClrTx/>
              <a:buSzTx/>
              <a:buNone/>
              <a:tabLst/>
              <a:defRPr/>
            </a:pPr>
            <a:endParaRPr kumimoji="0" lang="nl-NL"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lvl="1" algn="just">
              <a:lnSpc>
                <a:spcPct val="100000"/>
              </a:lnSpc>
              <a:spcBef>
                <a:spcPts val="0"/>
              </a:spcBef>
              <a:defRPr/>
            </a:pPr>
            <a:r>
              <a:rPr lang="nl-NL" dirty="0">
                <a:solidFill>
                  <a:prstClr val="black"/>
                </a:solidFill>
                <a:latin typeface="+mj-lt"/>
                <a:ea typeface="Calibri" panose="020F0502020204030204" pitchFamily="34" charset="0"/>
              </a:rPr>
              <a:t>“</a:t>
            </a:r>
            <a:r>
              <a:rPr lang="nl-NL" i="1" dirty="0">
                <a:solidFill>
                  <a:prstClr val="black"/>
                </a:solidFill>
                <a:latin typeface="+mj-lt"/>
                <a:ea typeface="Calibri" panose="020F0502020204030204" pitchFamily="34" charset="0"/>
              </a:rPr>
              <a:t>afroming</a:t>
            </a:r>
            <a:r>
              <a:rPr lang="nl-NL" dirty="0">
                <a:solidFill>
                  <a:prstClr val="black"/>
                </a:solidFill>
                <a:latin typeface="+mj-lt"/>
                <a:ea typeface="Calibri" panose="020F0502020204030204" pitchFamily="34" charset="0"/>
              </a:rPr>
              <a:t>” (geen “</a:t>
            </a:r>
            <a:r>
              <a:rPr lang="nl-NL" i="1" dirty="0">
                <a:solidFill>
                  <a:prstClr val="black"/>
                </a:solidFill>
                <a:latin typeface="+mj-lt"/>
                <a:ea typeface="Calibri" panose="020F0502020204030204" pitchFamily="34" charset="0"/>
              </a:rPr>
              <a:t>voorkoming</a:t>
            </a:r>
            <a:r>
              <a:rPr lang="nl-NL" dirty="0">
                <a:solidFill>
                  <a:prstClr val="black"/>
                </a:solidFill>
                <a:latin typeface="+mj-lt"/>
                <a:ea typeface="Calibri" panose="020F0502020204030204" pitchFamily="34" charset="0"/>
              </a:rPr>
              <a:t>”) door een </a:t>
            </a:r>
            <a:r>
              <a:rPr kumimoji="0" lang="nl-NL"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verplicht </a:t>
            </a:r>
            <a:r>
              <a:rPr kumimoji="0" lang="nl-NL"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plafond </a:t>
            </a:r>
            <a:r>
              <a:rPr lang="nl-NL" b="1" dirty="0">
                <a:solidFill>
                  <a:prstClr val="black"/>
                </a:solidFill>
                <a:latin typeface="+mj-lt"/>
                <a:ea typeface="Calibri" panose="020F0502020204030204" pitchFamily="34" charset="0"/>
              </a:rPr>
              <a:t>op marktinkomsten </a:t>
            </a:r>
            <a:r>
              <a:rPr lang="nl-NL" dirty="0">
                <a:solidFill>
                  <a:prstClr val="black"/>
                </a:solidFill>
                <a:latin typeface="+mj-lt"/>
                <a:ea typeface="Calibri" panose="020F0502020204030204" pitchFamily="34" charset="0"/>
              </a:rPr>
              <a:t>van producenten die </a:t>
            </a:r>
            <a:r>
              <a:rPr lang="nl-NL" b="1" dirty="0">
                <a:solidFill>
                  <a:prstClr val="black"/>
                </a:solidFill>
                <a:latin typeface="+mj-lt"/>
                <a:ea typeface="Calibri" panose="020F0502020204030204" pitchFamily="34" charset="0"/>
              </a:rPr>
              <a:t>elektriciteit </a:t>
            </a:r>
            <a:r>
              <a:rPr lang="nl-NL" dirty="0">
                <a:solidFill>
                  <a:prstClr val="black"/>
                </a:solidFill>
                <a:latin typeface="+mj-lt"/>
                <a:ea typeface="Calibri" panose="020F0502020204030204" pitchFamily="34" charset="0"/>
              </a:rPr>
              <a:t>opwekken; de zgn. “</a:t>
            </a:r>
            <a:r>
              <a:rPr lang="nl-NL" i="1" dirty="0" err="1">
                <a:solidFill>
                  <a:prstClr val="black"/>
                </a:solidFill>
                <a:latin typeface="+mj-lt"/>
                <a:ea typeface="Calibri" panose="020F0502020204030204" pitchFamily="34" charset="0"/>
              </a:rPr>
              <a:t>inframarginale</a:t>
            </a:r>
            <a:r>
              <a:rPr lang="nl-NL" i="1" dirty="0">
                <a:solidFill>
                  <a:prstClr val="black"/>
                </a:solidFill>
                <a:latin typeface="+mj-lt"/>
                <a:ea typeface="Calibri" panose="020F0502020204030204" pitchFamily="34" charset="0"/>
              </a:rPr>
              <a:t> elektriciteitsheffing</a:t>
            </a:r>
            <a:r>
              <a:rPr lang="nl-NL" dirty="0">
                <a:solidFill>
                  <a:prstClr val="black"/>
                </a:solidFill>
                <a:latin typeface="+mj-lt"/>
                <a:ea typeface="Calibri" panose="020F0502020204030204" pitchFamily="34" charset="0"/>
              </a:rPr>
              <a:t>”, is gebaseerd op het “</a:t>
            </a:r>
            <a:r>
              <a:rPr lang="nl-NL" i="1" dirty="0" err="1">
                <a:solidFill>
                  <a:prstClr val="black"/>
                </a:solidFill>
                <a:latin typeface="+mj-lt"/>
                <a:ea typeface="Calibri" panose="020F0502020204030204" pitchFamily="34" charset="0"/>
              </a:rPr>
              <a:t>merit</a:t>
            </a:r>
            <a:r>
              <a:rPr lang="nl-NL" i="1" dirty="0">
                <a:solidFill>
                  <a:prstClr val="black"/>
                </a:solidFill>
                <a:latin typeface="+mj-lt"/>
                <a:ea typeface="Calibri" panose="020F0502020204030204" pitchFamily="34" charset="0"/>
              </a:rPr>
              <a:t> order </a:t>
            </a:r>
            <a:r>
              <a:rPr lang="nl-NL" i="1" dirty="0" err="1">
                <a:solidFill>
                  <a:prstClr val="black"/>
                </a:solidFill>
                <a:latin typeface="+mj-lt"/>
                <a:ea typeface="Calibri" panose="020F0502020204030204" pitchFamily="34" charset="0"/>
              </a:rPr>
              <a:t>principle</a:t>
            </a:r>
            <a:r>
              <a:rPr lang="nl-NL" dirty="0">
                <a:solidFill>
                  <a:prstClr val="black"/>
                </a:solidFill>
                <a:latin typeface="+mj-lt"/>
                <a:ea typeface="Calibri" panose="020F0502020204030204" pitchFamily="34" charset="0"/>
              </a:rPr>
              <a:t>” (</a:t>
            </a:r>
            <a:r>
              <a:rPr lang="nl-NL" dirty="0" err="1">
                <a:solidFill>
                  <a:prstClr val="black"/>
                </a:solidFill>
                <a:latin typeface="+mj-lt"/>
                <a:ea typeface="Calibri" panose="020F0502020204030204" pitchFamily="34" charset="0"/>
              </a:rPr>
              <a:t>artt</a:t>
            </a:r>
            <a:r>
              <a:rPr lang="nl-NL" dirty="0">
                <a:solidFill>
                  <a:prstClr val="black"/>
                </a:solidFill>
                <a:latin typeface="+mj-lt"/>
                <a:ea typeface="Calibri" panose="020F0502020204030204" pitchFamily="34" charset="0"/>
              </a:rPr>
              <a:t>. 6 e.v.); en</a:t>
            </a:r>
            <a:endParaRPr kumimoji="0" lang="nl-NL"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lvl="1" algn="just">
              <a:lnSpc>
                <a:spcPct val="100000"/>
              </a:lnSpc>
              <a:spcBef>
                <a:spcPts val="0"/>
              </a:spcBef>
              <a:defRPr/>
            </a:pPr>
            <a:r>
              <a:rPr lang="nl-NL" dirty="0">
                <a:solidFill>
                  <a:prstClr val="black"/>
                </a:solidFill>
                <a:latin typeface="+mj-lt"/>
                <a:ea typeface="Calibri" panose="020F0502020204030204" pitchFamily="34" charset="0"/>
              </a:rPr>
              <a:t>“</a:t>
            </a:r>
            <a:r>
              <a:rPr lang="nl-NL" i="1" dirty="0">
                <a:solidFill>
                  <a:prstClr val="black"/>
                </a:solidFill>
                <a:latin typeface="+mj-lt"/>
                <a:ea typeface="Calibri" panose="020F0502020204030204" pitchFamily="34" charset="0"/>
              </a:rPr>
              <a:t>heffing</a:t>
            </a:r>
            <a:r>
              <a:rPr lang="nl-NL" dirty="0">
                <a:solidFill>
                  <a:prstClr val="black"/>
                </a:solidFill>
                <a:latin typeface="+mj-lt"/>
                <a:ea typeface="Calibri" panose="020F0502020204030204" pitchFamily="34" charset="0"/>
              </a:rPr>
              <a:t>”: door een </a:t>
            </a:r>
            <a:r>
              <a:rPr kumimoji="0" lang="nl-NL"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tijdelijke </a:t>
            </a:r>
            <a:r>
              <a:rPr kumimoji="0" lang="nl-NL"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solidariteitsbijdrage op het surplus aan winsten </a:t>
            </a:r>
            <a:r>
              <a:rPr kumimoji="0" lang="nl-NL"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met betrekking tot de sectoren </a:t>
            </a:r>
            <a:r>
              <a:rPr kumimoji="0" lang="nl-NL"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ruwe aardolie, aardgas, kolen </a:t>
            </a:r>
            <a:r>
              <a:rPr lang="nl-NL" b="1" dirty="0">
                <a:solidFill>
                  <a:prstClr val="black"/>
                </a:solidFill>
                <a:latin typeface="+mj-lt"/>
                <a:ea typeface="Calibri" panose="020F0502020204030204" pitchFamily="34" charset="0"/>
              </a:rPr>
              <a:t>en raffinage </a:t>
            </a:r>
            <a:r>
              <a:rPr lang="nl-NL" dirty="0">
                <a:solidFill>
                  <a:prstClr val="black"/>
                </a:solidFill>
                <a:latin typeface="+mj-lt"/>
                <a:ea typeface="Calibri" panose="020F0502020204030204" pitchFamily="34" charset="0"/>
              </a:rPr>
              <a:t>(</a:t>
            </a:r>
            <a:r>
              <a:rPr lang="nl-NL" dirty="0" err="1">
                <a:solidFill>
                  <a:prstClr val="black"/>
                </a:solidFill>
                <a:latin typeface="+mj-lt"/>
                <a:ea typeface="Calibri" panose="020F0502020204030204" pitchFamily="34" charset="0"/>
              </a:rPr>
              <a:t>artt</a:t>
            </a:r>
            <a:r>
              <a:rPr lang="nl-NL" dirty="0">
                <a:solidFill>
                  <a:prstClr val="black"/>
                </a:solidFill>
                <a:latin typeface="+mj-lt"/>
                <a:ea typeface="Calibri" panose="020F0502020204030204" pitchFamily="34" charset="0"/>
              </a:rPr>
              <a:t>. 14 e.v.).</a:t>
            </a:r>
            <a:endParaRPr kumimoji="0" lang="nl-NL"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None/>
              <a:tabLst/>
              <a:defRPr/>
            </a:pPr>
            <a:endParaRPr kumimoji="0" lang="nl-NL" sz="22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p:txBody>
      </p:sp>
    </p:spTree>
    <p:extLst>
      <p:ext uri="{BB962C8B-B14F-4D97-AF65-F5344CB8AC3E}">
        <p14:creationId xmlns:p14="http://schemas.microsoft.com/office/powerpoint/2010/main" val="2294731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DFC3-6B2F-F57E-7E39-07277DF5222C}"/>
              </a:ext>
            </a:extLst>
          </p:cNvPr>
          <p:cNvSpPr>
            <a:spLocks noGrp="1"/>
          </p:cNvSpPr>
          <p:nvPr>
            <p:ph type="title"/>
          </p:nvPr>
        </p:nvSpPr>
        <p:spPr/>
        <p:txBody>
          <a:bodyPr>
            <a:normAutofit/>
          </a:bodyPr>
          <a:lstStyle/>
          <a:p>
            <a:pPr algn="ctr"/>
            <a:r>
              <a:rPr lang="nl-BE" sz="3600" b="1" dirty="0">
                <a:solidFill>
                  <a:schemeClr val="accent5"/>
                </a:solidFill>
              </a:rPr>
              <a:t>Oorsprong (4)</a:t>
            </a:r>
          </a:p>
        </p:txBody>
      </p:sp>
      <p:sp>
        <p:nvSpPr>
          <p:cNvPr id="3" name="Tijdelijke aanduiding voor inhoud 2">
            <a:extLst>
              <a:ext uri="{FF2B5EF4-FFF2-40B4-BE49-F238E27FC236}">
                <a16:creationId xmlns:a16="http://schemas.microsoft.com/office/drawing/2014/main" id="{B33D9CD8-F0E3-9355-338F-8989661410A1}"/>
              </a:ext>
            </a:extLst>
          </p:cNvPr>
          <p:cNvSpPr>
            <a:spLocks noGrp="1"/>
          </p:cNvSpPr>
          <p:nvPr>
            <p:ph idx="1"/>
          </p:nvPr>
        </p:nvSpPr>
        <p:spPr/>
        <p:txBody>
          <a:bodyPr/>
          <a:lstStyle/>
          <a:p>
            <a:pPr marL="0" indent="0" algn="just">
              <a:lnSpc>
                <a:spcPct val="100000"/>
              </a:lnSpc>
              <a:spcBef>
                <a:spcPts val="0"/>
              </a:spcBef>
              <a:buNone/>
            </a:pPr>
            <a:r>
              <a:rPr lang="nl-BE" sz="2200" dirty="0">
                <a:latin typeface="+mj-lt"/>
              </a:rPr>
              <a:t>Zou er geen </a:t>
            </a:r>
            <a:r>
              <a:rPr lang="nl-BE" sz="2200" dirty="0" err="1">
                <a:latin typeface="+mj-lt"/>
              </a:rPr>
              <a:t>Brexit</a:t>
            </a:r>
            <a:r>
              <a:rPr lang="nl-BE" sz="2200" dirty="0">
                <a:latin typeface="+mj-lt"/>
              </a:rPr>
              <a:t> zijn geweest, dan zou wellicht Verordening (EU) 2022/1854 niet of moeilijker tot stand zou zijn gekomen...</a:t>
            </a:r>
          </a:p>
          <a:p>
            <a:pPr marL="0" indent="0" algn="just">
              <a:lnSpc>
                <a:spcPct val="100000"/>
              </a:lnSpc>
              <a:spcBef>
                <a:spcPts val="0"/>
              </a:spcBef>
              <a:buNone/>
            </a:pPr>
            <a:endParaRPr lang="en-US" sz="2200" dirty="0">
              <a:latin typeface="+mj-lt"/>
            </a:endParaRPr>
          </a:p>
          <a:p>
            <a:pPr marL="0" indent="0" algn="just">
              <a:lnSpc>
                <a:spcPct val="100000"/>
              </a:lnSpc>
              <a:spcBef>
                <a:spcPts val="0"/>
              </a:spcBef>
              <a:buNone/>
            </a:pPr>
            <a:r>
              <a:rPr lang="en-US" sz="2200" dirty="0">
                <a:latin typeface="+mj-lt"/>
              </a:rPr>
              <a:t>“</a:t>
            </a:r>
            <a:r>
              <a:rPr lang="en-US" sz="2200" i="1" dirty="0">
                <a:latin typeface="+mj-lt"/>
              </a:rPr>
              <a:t>People are being charged for their electricity prices on the basis of the top marginal gas price, and </a:t>
            </a:r>
            <a:r>
              <a:rPr lang="en-US" sz="2200" b="1" i="1" dirty="0">
                <a:latin typeface="+mj-lt"/>
              </a:rPr>
              <a:t>that is frankly ludicrous</a:t>
            </a:r>
            <a:r>
              <a:rPr lang="en-US" sz="2200" i="1" dirty="0">
                <a:latin typeface="+mj-lt"/>
              </a:rPr>
              <a:t>. We need to get rid of that system</a:t>
            </a:r>
            <a:r>
              <a:rPr lang="en-US" sz="2200" dirty="0">
                <a:latin typeface="+mj-lt"/>
              </a:rPr>
              <a:t>.” </a:t>
            </a:r>
          </a:p>
          <a:p>
            <a:pPr>
              <a:lnSpc>
                <a:spcPct val="100000"/>
              </a:lnSpc>
              <a:spcBef>
                <a:spcPts val="0"/>
              </a:spcBef>
            </a:pPr>
            <a:endParaRPr lang="en-US" sz="2200" dirty="0">
              <a:latin typeface="+mj-lt"/>
            </a:endParaRPr>
          </a:p>
          <a:p>
            <a:pPr marL="0" indent="0">
              <a:lnSpc>
                <a:spcPct val="100000"/>
              </a:lnSpc>
              <a:spcBef>
                <a:spcPts val="0"/>
              </a:spcBef>
              <a:buNone/>
            </a:pPr>
            <a:r>
              <a:rPr lang="en-US" sz="1800" dirty="0">
                <a:latin typeface="+mj-lt"/>
              </a:rPr>
              <a:t>(Boris Johnson, Former PM, op 5 </a:t>
            </a:r>
            <a:r>
              <a:rPr lang="en-US" sz="1800" dirty="0" err="1">
                <a:latin typeface="+mj-lt"/>
              </a:rPr>
              <a:t>juni</a:t>
            </a:r>
            <a:r>
              <a:rPr lang="en-US" sz="1800" dirty="0">
                <a:latin typeface="+mj-lt"/>
              </a:rPr>
              <a:t> 2022).</a:t>
            </a:r>
            <a:endParaRPr lang="nl-BE" sz="1800" dirty="0">
              <a:latin typeface="+mj-lt"/>
            </a:endParaRPr>
          </a:p>
        </p:txBody>
      </p:sp>
    </p:spTree>
    <p:extLst>
      <p:ext uri="{BB962C8B-B14F-4D97-AF65-F5344CB8AC3E}">
        <p14:creationId xmlns:p14="http://schemas.microsoft.com/office/powerpoint/2010/main" val="2242232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EBEF8-AFCD-A0F2-62F3-44F249F20FD3}"/>
              </a:ext>
            </a:extLst>
          </p:cNvPr>
          <p:cNvSpPr>
            <a:spLocks noGrp="1"/>
          </p:cNvSpPr>
          <p:nvPr>
            <p:ph type="title"/>
          </p:nvPr>
        </p:nvSpPr>
        <p:spPr/>
        <p:txBody>
          <a:bodyPr>
            <a:normAutofit fontScale="90000"/>
          </a:bodyPr>
          <a:lstStyle/>
          <a:p>
            <a:pPr algn="ctr">
              <a:lnSpc>
                <a:spcPct val="100000"/>
              </a:lnSpc>
            </a:pPr>
            <a:b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br>
            <a:r>
              <a:rPr kumimoji="0" lang="nl-BE" sz="4000" b="1" i="0" u="none" strike="noStrike" kern="1200" cap="none" spc="0" normalizeH="0" baseline="0" noProof="0" dirty="0">
                <a:ln>
                  <a:noFill/>
                </a:ln>
                <a:solidFill>
                  <a:srgbClr val="5B9BD5"/>
                </a:solidFill>
                <a:effectLst/>
                <a:uLnTx/>
                <a:uFillTx/>
                <a:latin typeface="Calibri Light" panose="020F0302020204030204"/>
                <a:ea typeface="+mj-ea"/>
                <a:cs typeface="+mj-cs"/>
              </a:rPr>
              <a:t>Rechtsgrondslag </a:t>
            </a:r>
            <a:br>
              <a:rPr kumimoji="0" lang="nl-BE" sz="4000" b="1" i="0" u="none" strike="noStrike" kern="1200" cap="none" spc="0" normalizeH="0" baseline="0" noProof="0" dirty="0">
                <a:ln>
                  <a:noFill/>
                </a:ln>
                <a:solidFill>
                  <a:srgbClr val="5B9BD5"/>
                </a:solidFill>
                <a:effectLst/>
                <a:uLnTx/>
                <a:uFillTx/>
                <a:latin typeface="Calibri Light" panose="020F0302020204030204"/>
                <a:ea typeface="+mj-ea"/>
                <a:cs typeface="+mj-cs"/>
              </a:rPr>
            </a:br>
            <a:endParaRPr kumimoji="0" lang="nl-BE" sz="4000" b="1" i="0" u="none" strike="noStrike" kern="1200" cap="none" spc="0" normalizeH="0" baseline="0" noProof="0" dirty="0">
              <a:ln>
                <a:noFill/>
              </a:ln>
              <a:solidFill>
                <a:srgbClr val="5B9BD5"/>
              </a:solidFill>
              <a:effectLst/>
              <a:uLnTx/>
              <a:uFillTx/>
              <a:latin typeface="Calibri Light" panose="020F0302020204030204"/>
              <a:ea typeface="+mj-ea"/>
              <a:cs typeface="+mj-cs"/>
            </a:endParaRPr>
          </a:p>
        </p:txBody>
      </p:sp>
      <p:sp>
        <p:nvSpPr>
          <p:cNvPr id="3" name="Tijdelijke aanduiding voor inhoud 2">
            <a:extLst>
              <a:ext uri="{FF2B5EF4-FFF2-40B4-BE49-F238E27FC236}">
                <a16:creationId xmlns:a16="http://schemas.microsoft.com/office/drawing/2014/main" id="{251BA93D-2ECA-C82A-CE20-A02A4EB84970}"/>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Verordening (EU) 2022/1854 werd genomen op basis van </a:t>
            </a:r>
            <a:r>
              <a:rPr lang="nl-NL" sz="2200" b="1" dirty="0">
                <a:latin typeface="+mj-lt"/>
              </a:rPr>
              <a:t>artikel 122, lid 1 VWEU</a:t>
            </a:r>
            <a:r>
              <a:rPr lang="nl-NL" sz="2200" dirty="0">
                <a:latin typeface="+mj-lt"/>
              </a:rPr>
              <a:t>: “</a:t>
            </a:r>
            <a:r>
              <a:rPr lang="nl-NL" sz="2200" i="1" dirty="0">
                <a:latin typeface="+mj-lt"/>
              </a:rPr>
              <a:t>Onverminderd de overige procedures waarin de Verdragen voorzien, kan </a:t>
            </a:r>
            <a:r>
              <a:rPr lang="nl-NL" sz="2200" b="1" i="1" dirty="0">
                <a:latin typeface="+mj-lt"/>
              </a:rPr>
              <a:t>de Raad op voorstel van de Commissie</a:t>
            </a:r>
            <a:r>
              <a:rPr lang="nl-NL" sz="2200" i="1" dirty="0">
                <a:latin typeface="+mj-lt"/>
              </a:rPr>
              <a:t> in een </a:t>
            </a:r>
            <a:r>
              <a:rPr lang="nl-NL" sz="2200" b="1" i="1" dirty="0">
                <a:latin typeface="+mj-lt"/>
              </a:rPr>
              <a:t>geest van solidariteit tussen de lidstaten </a:t>
            </a:r>
            <a:r>
              <a:rPr lang="nl-NL" sz="2200" i="1" dirty="0">
                <a:latin typeface="+mj-lt"/>
              </a:rPr>
              <a:t>bij besluit de voor de economische situatie </a:t>
            </a:r>
            <a:r>
              <a:rPr lang="nl-NL" sz="2200" b="1" i="1" dirty="0">
                <a:latin typeface="+mj-lt"/>
              </a:rPr>
              <a:t>passende maatregelen </a:t>
            </a:r>
            <a:r>
              <a:rPr lang="nl-NL" sz="2200" i="1" dirty="0">
                <a:latin typeface="+mj-lt"/>
              </a:rPr>
              <a:t>vaststellen, met name indien zich bij de voorziening van bepaalde producten, </a:t>
            </a:r>
            <a:r>
              <a:rPr lang="nl-NL" sz="2200" b="1" i="1" dirty="0">
                <a:latin typeface="+mj-lt"/>
              </a:rPr>
              <a:t>in het bijzonder op energiegebied</a:t>
            </a:r>
            <a:r>
              <a:rPr lang="nl-NL" sz="2200" i="1" dirty="0">
                <a:latin typeface="+mj-lt"/>
              </a:rPr>
              <a:t>, </a:t>
            </a:r>
            <a:r>
              <a:rPr lang="nl-NL" sz="2200" b="1" i="1" dirty="0">
                <a:latin typeface="+mj-lt"/>
              </a:rPr>
              <a:t>ernstige moeilijkheden</a:t>
            </a:r>
            <a:r>
              <a:rPr lang="nl-NL" sz="2200" i="1" dirty="0">
                <a:latin typeface="+mj-lt"/>
              </a:rPr>
              <a:t> voordoen</a:t>
            </a:r>
            <a:r>
              <a:rPr lang="nl-NL" sz="2200" dirty="0">
                <a:latin typeface="+mj-lt"/>
              </a:rPr>
              <a:t>.” </a:t>
            </a:r>
          </a:p>
          <a:p>
            <a:pPr marL="0" indent="0" algn="just">
              <a:lnSpc>
                <a:spcPct val="100000"/>
              </a:lnSpc>
              <a:spcBef>
                <a:spcPts val="0"/>
              </a:spcBef>
              <a:buNone/>
            </a:pPr>
            <a:endParaRPr lang="nl-NL" sz="2200" b="1" dirty="0">
              <a:latin typeface="+mj-lt"/>
            </a:endParaRPr>
          </a:p>
          <a:p>
            <a:pPr marL="0" indent="0" algn="just">
              <a:lnSpc>
                <a:spcPct val="100000"/>
              </a:lnSpc>
              <a:spcBef>
                <a:spcPts val="0"/>
              </a:spcBef>
              <a:buNone/>
            </a:pPr>
            <a:r>
              <a:rPr lang="nl-NL" sz="2200" b="1" dirty="0">
                <a:latin typeface="+mj-lt"/>
              </a:rPr>
              <a:t>Unanimiteit tussen lidstaten is niet vereist. </a:t>
            </a:r>
          </a:p>
          <a:p>
            <a:pPr marL="0" indent="0" algn="just">
              <a:lnSpc>
                <a:spcPct val="100000"/>
              </a:lnSpc>
              <a:spcBef>
                <a:spcPts val="0"/>
              </a:spcBef>
              <a:buNone/>
            </a:pPr>
            <a:endParaRPr lang="nl-NL" sz="2200" b="1" dirty="0">
              <a:latin typeface="+mj-lt"/>
            </a:endParaRPr>
          </a:p>
          <a:p>
            <a:pPr marL="0" indent="0" algn="just">
              <a:lnSpc>
                <a:spcPct val="100000"/>
              </a:lnSpc>
              <a:spcBef>
                <a:spcPts val="0"/>
              </a:spcBef>
              <a:buNone/>
            </a:pPr>
            <a:r>
              <a:rPr lang="nl-NL" sz="2200" dirty="0">
                <a:latin typeface="+mj-lt"/>
              </a:rPr>
              <a:t>Het Europees Parlement wordt daar ook niet bij betrokken; evenmin de parlementen van de lidstaten.</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BE" sz="2200" dirty="0">
              <a:latin typeface="+mj-lt"/>
            </a:endParaRPr>
          </a:p>
        </p:txBody>
      </p:sp>
    </p:spTree>
    <p:extLst>
      <p:ext uri="{BB962C8B-B14F-4D97-AF65-F5344CB8AC3E}">
        <p14:creationId xmlns:p14="http://schemas.microsoft.com/office/powerpoint/2010/main" val="315254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CE4B0-2497-ADFC-4774-F49C8B89F9BD}"/>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Dé oplossing?</a:t>
            </a:r>
            <a:endParaRPr lang="nl-BE" dirty="0"/>
          </a:p>
        </p:txBody>
      </p:sp>
      <p:sp>
        <p:nvSpPr>
          <p:cNvPr id="3" name="Tijdelijke aanduiding voor inhoud 2">
            <a:extLst>
              <a:ext uri="{FF2B5EF4-FFF2-40B4-BE49-F238E27FC236}">
                <a16:creationId xmlns:a16="http://schemas.microsoft.com/office/drawing/2014/main" id="{D774A7C8-03AF-B0E9-576D-597ABADA1143}"/>
              </a:ext>
            </a:extLst>
          </p:cNvPr>
          <p:cNvSpPr>
            <a:spLocks noGrp="1"/>
          </p:cNvSpPr>
          <p:nvPr>
            <p:ph idx="1"/>
          </p:nvPr>
        </p:nvSpPr>
        <p:spPr>
          <a:xfrm>
            <a:off x="838200" y="1864954"/>
            <a:ext cx="10515600" cy="4351338"/>
          </a:xfrm>
        </p:spPr>
        <p:txBody>
          <a:bodyPr>
            <a:normAutofit/>
          </a:bodyPr>
          <a:lstStyle/>
          <a:p>
            <a:pPr marL="0" indent="0" algn="just">
              <a:lnSpc>
                <a:spcPct val="100000"/>
              </a:lnSpc>
              <a:spcBef>
                <a:spcPts val="0"/>
              </a:spcBef>
              <a:buNone/>
            </a:pPr>
            <a:r>
              <a:rPr lang="de-DE" sz="2200" dirty="0">
                <a:latin typeface="+mj-lt"/>
              </a:rPr>
              <a:t>Maar </a:t>
            </a:r>
            <a:r>
              <a:rPr lang="de-DE" sz="2200" dirty="0" err="1">
                <a:latin typeface="+mj-lt"/>
              </a:rPr>
              <a:t>is</a:t>
            </a:r>
            <a:r>
              <a:rPr lang="de-DE" sz="2200" dirty="0">
                <a:latin typeface="+mj-lt"/>
              </a:rPr>
              <a:t> </a:t>
            </a:r>
            <a:r>
              <a:rPr lang="de-DE" sz="2200" dirty="0" err="1">
                <a:latin typeface="+mj-lt"/>
              </a:rPr>
              <a:t>dit</a:t>
            </a:r>
            <a:r>
              <a:rPr lang="de-DE" sz="2200" dirty="0">
                <a:latin typeface="+mj-lt"/>
              </a:rPr>
              <a:t> </a:t>
            </a:r>
            <a:r>
              <a:rPr lang="de-DE" sz="2200" dirty="0" err="1">
                <a:latin typeface="+mj-lt"/>
              </a:rPr>
              <a:t>niet</a:t>
            </a:r>
            <a:r>
              <a:rPr lang="de-DE" sz="2200" dirty="0">
                <a:latin typeface="+mj-lt"/>
              </a:rPr>
              <a:t> </a:t>
            </a:r>
            <a:r>
              <a:rPr lang="de-DE" sz="2200" dirty="0" err="1">
                <a:latin typeface="+mj-lt"/>
              </a:rPr>
              <a:t>eerder</a:t>
            </a:r>
            <a:r>
              <a:rPr lang="de-DE" sz="2200" dirty="0">
                <a:latin typeface="+mj-lt"/>
              </a:rPr>
              <a:t> </a:t>
            </a:r>
            <a:r>
              <a:rPr lang="de-DE" sz="2200" dirty="0" err="1">
                <a:latin typeface="+mj-lt"/>
              </a:rPr>
              <a:t>een</a:t>
            </a:r>
            <a:r>
              <a:rPr lang="de-DE" sz="2200" dirty="0">
                <a:latin typeface="+mj-lt"/>
              </a:rPr>
              <a:t> </a:t>
            </a:r>
            <a:r>
              <a:rPr lang="de-DE" sz="2200" dirty="0" err="1">
                <a:latin typeface="+mj-lt"/>
              </a:rPr>
              <a:t>zaak</a:t>
            </a:r>
            <a:r>
              <a:rPr lang="de-DE" sz="2200" dirty="0">
                <a:latin typeface="+mj-lt"/>
              </a:rPr>
              <a:t> van </a:t>
            </a:r>
            <a:r>
              <a:rPr lang="de-DE" sz="2200" dirty="0" err="1">
                <a:latin typeface="+mj-lt"/>
              </a:rPr>
              <a:t>een</a:t>
            </a:r>
            <a:r>
              <a:rPr lang="de-DE" sz="2200" dirty="0">
                <a:latin typeface="+mj-lt"/>
              </a:rPr>
              <a:t> </a:t>
            </a:r>
            <a:r>
              <a:rPr lang="de-DE" sz="2200" dirty="0" err="1">
                <a:latin typeface="+mj-lt"/>
              </a:rPr>
              <a:t>effectieve</a:t>
            </a:r>
            <a:r>
              <a:rPr lang="de-DE" sz="2200" dirty="0">
                <a:latin typeface="+mj-lt"/>
              </a:rPr>
              <a:t> </a:t>
            </a:r>
            <a:r>
              <a:rPr lang="de-DE" sz="2200" dirty="0" err="1">
                <a:latin typeface="+mj-lt"/>
              </a:rPr>
              <a:t>handhaving</a:t>
            </a:r>
            <a:r>
              <a:rPr lang="de-DE" sz="2200" dirty="0">
                <a:latin typeface="+mj-lt"/>
              </a:rPr>
              <a:t> van </a:t>
            </a:r>
            <a:r>
              <a:rPr lang="de-DE" sz="2200" dirty="0" err="1">
                <a:latin typeface="+mj-lt"/>
              </a:rPr>
              <a:t>kartelrecht</a:t>
            </a:r>
            <a:r>
              <a:rPr lang="de-DE" sz="2200" dirty="0">
                <a:latin typeface="+mj-lt"/>
              </a:rPr>
              <a:t>?  Van </a:t>
            </a:r>
            <a:r>
              <a:rPr lang="de-DE" sz="2200" dirty="0" err="1">
                <a:latin typeface="+mj-lt"/>
              </a:rPr>
              <a:t>een</a:t>
            </a:r>
            <a:r>
              <a:rPr lang="de-DE" sz="2200" dirty="0">
                <a:latin typeface="+mj-lt"/>
              </a:rPr>
              <a:t> </a:t>
            </a:r>
            <a:r>
              <a:rPr lang="de-DE" sz="2200" dirty="0" err="1">
                <a:latin typeface="+mj-lt"/>
              </a:rPr>
              <a:t>aanwakkeren</a:t>
            </a:r>
            <a:r>
              <a:rPr lang="de-DE" sz="2200" dirty="0">
                <a:latin typeface="+mj-lt"/>
              </a:rPr>
              <a:t> van de </a:t>
            </a:r>
            <a:r>
              <a:rPr lang="de-DE" sz="2200" dirty="0" err="1">
                <a:latin typeface="+mj-lt"/>
              </a:rPr>
              <a:t>concurrentie</a:t>
            </a:r>
            <a:r>
              <a:rPr lang="de-DE" sz="2200" dirty="0">
                <a:latin typeface="+mj-lt"/>
              </a:rPr>
              <a:t>? “</a:t>
            </a:r>
            <a:r>
              <a:rPr lang="de-DE" sz="2200" i="1" dirty="0">
                <a:latin typeface="+mj-lt"/>
              </a:rPr>
              <a:t>Dass einige, in diesem Fall die Mineralölkonzerne, in der Krise extrem hohe Profite einstreichen, ist ein </a:t>
            </a:r>
            <a:r>
              <a:rPr lang="de-DE" sz="2200" b="1" i="1" dirty="0">
                <a:latin typeface="+mj-lt"/>
              </a:rPr>
              <a:t>ökonomisches und politisches Problem</a:t>
            </a:r>
            <a:r>
              <a:rPr lang="de-DE" sz="2200" i="1" dirty="0">
                <a:latin typeface="+mj-lt"/>
              </a:rPr>
              <a:t>. </a:t>
            </a:r>
            <a:r>
              <a:rPr lang="de-DE" sz="2200" b="1" i="1" dirty="0">
                <a:latin typeface="+mj-lt"/>
              </a:rPr>
              <a:t>Das Steuerrecht ist aber nicht geeignet, dieses Problem zu lösen. Das ist eher eine Aufgabe des Kartellrechts. </a:t>
            </a:r>
            <a:r>
              <a:rPr lang="de-DE" sz="2200" i="1" dirty="0">
                <a:latin typeface="+mj-lt"/>
              </a:rPr>
              <a:t>Denn das Steuerrecht ist grundsätzlich dazu da, einen angemessenen Teil aller Gewinne, die angefallen sind, in den Staatshaushalt zu überführen, damit die staatlichen Aufgaben finanziert werden können. Das </a:t>
            </a:r>
            <a:r>
              <a:rPr lang="de-DE" sz="2200" b="1" i="1" dirty="0">
                <a:latin typeface="+mj-lt"/>
              </a:rPr>
              <a:t>Kartellrecht </a:t>
            </a:r>
            <a:r>
              <a:rPr lang="de-DE" sz="2200" i="1" dirty="0">
                <a:latin typeface="+mj-lt"/>
              </a:rPr>
              <a:t>hat dagegen die Funktion, </a:t>
            </a:r>
            <a:r>
              <a:rPr lang="de-DE" sz="2200" b="1" i="1" dirty="0">
                <a:latin typeface="+mj-lt"/>
              </a:rPr>
              <a:t>für Wettbewerb zu sorgen</a:t>
            </a:r>
            <a:r>
              <a:rPr lang="de-DE" sz="2200" i="1" dirty="0">
                <a:latin typeface="+mj-lt"/>
              </a:rPr>
              <a:t>, damit ungerechtfertigte Übergewinne möglichst nicht anfallen</a:t>
            </a:r>
            <a:r>
              <a:rPr lang="de-DE" sz="2200" dirty="0">
                <a:latin typeface="+mj-lt"/>
              </a:rPr>
              <a:t>.“ </a:t>
            </a:r>
          </a:p>
          <a:p>
            <a:pPr marL="0" indent="0" algn="just">
              <a:lnSpc>
                <a:spcPct val="100000"/>
              </a:lnSpc>
              <a:spcBef>
                <a:spcPts val="0"/>
              </a:spcBef>
              <a:buNone/>
            </a:pPr>
            <a:endParaRPr lang="de-DE" sz="2200" dirty="0">
              <a:latin typeface="+mj-lt"/>
            </a:endParaRPr>
          </a:p>
          <a:p>
            <a:pPr marL="0" indent="0" algn="just">
              <a:lnSpc>
                <a:spcPct val="100000"/>
              </a:lnSpc>
              <a:spcBef>
                <a:spcPts val="0"/>
              </a:spcBef>
              <a:buNone/>
            </a:pPr>
            <a:r>
              <a:rPr lang="de-DE" sz="1800" dirty="0">
                <a:latin typeface="+mj-lt"/>
              </a:rPr>
              <a:t>(H. KUBE, </a:t>
            </a:r>
            <a:r>
              <a:rPr lang="de-DE" sz="1800" i="1" dirty="0">
                <a:latin typeface="+mj-lt"/>
              </a:rPr>
              <a:t>N-tv.de</a:t>
            </a:r>
            <a:r>
              <a:rPr lang="de-DE" sz="1800" dirty="0">
                <a:latin typeface="+mj-lt"/>
              </a:rPr>
              <a:t>., 25 </a:t>
            </a:r>
            <a:r>
              <a:rPr lang="de-DE" sz="1800" dirty="0" err="1">
                <a:latin typeface="+mj-lt"/>
              </a:rPr>
              <a:t>juni</a:t>
            </a:r>
            <a:r>
              <a:rPr lang="de-DE" sz="1800" dirty="0">
                <a:latin typeface="+mj-lt"/>
              </a:rPr>
              <a:t> 2022)</a:t>
            </a:r>
          </a:p>
          <a:p>
            <a:pPr marL="0" indent="0" algn="just">
              <a:lnSpc>
                <a:spcPct val="100000"/>
              </a:lnSpc>
              <a:spcBef>
                <a:spcPts val="0"/>
              </a:spcBef>
              <a:buNone/>
            </a:pPr>
            <a:endParaRPr lang="de-DE" sz="2200" dirty="0">
              <a:latin typeface="+mj-lt"/>
            </a:endParaRPr>
          </a:p>
          <a:p>
            <a:pPr marL="0" indent="0" algn="just">
              <a:lnSpc>
                <a:spcPct val="100000"/>
              </a:lnSpc>
              <a:spcBef>
                <a:spcPts val="0"/>
              </a:spcBef>
              <a:buNone/>
            </a:pPr>
            <a:r>
              <a:rPr lang="de-DE" sz="2200" dirty="0">
                <a:latin typeface="+mj-lt"/>
              </a:rPr>
              <a:t>De Nationale Bank van </a:t>
            </a:r>
            <a:r>
              <a:rPr lang="de-DE" sz="2200" dirty="0" err="1">
                <a:latin typeface="+mj-lt"/>
              </a:rPr>
              <a:t>België</a:t>
            </a:r>
            <a:r>
              <a:rPr lang="de-DE" sz="2200" dirty="0">
                <a:latin typeface="+mj-lt"/>
              </a:rPr>
              <a:t> </a:t>
            </a:r>
            <a:r>
              <a:rPr lang="de-DE" sz="2200" dirty="0" err="1">
                <a:latin typeface="+mj-lt"/>
              </a:rPr>
              <a:t>heeft</a:t>
            </a:r>
            <a:r>
              <a:rPr lang="de-DE" sz="2200" dirty="0">
                <a:latin typeface="+mj-lt"/>
              </a:rPr>
              <a:t> dat </a:t>
            </a:r>
            <a:r>
              <a:rPr lang="de-DE" sz="2200" dirty="0" err="1">
                <a:latin typeface="+mj-lt"/>
              </a:rPr>
              <a:t>eigenlijk</a:t>
            </a:r>
            <a:r>
              <a:rPr lang="de-DE" sz="2200" dirty="0">
                <a:latin typeface="+mj-lt"/>
              </a:rPr>
              <a:t> </a:t>
            </a:r>
            <a:r>
              <a:rPr lang="de-DE" sz="2200" dirty="0" err="1">
                <a:latin typeface="+mj-lt"/>
              </a:rPr>
              <a:t>ook</a:t>
            </a:r>
            <a:r>
              <a:rPr lang="de-DE" sz="2200" dirty="0">
                <a:latin typeface="+mj-lt"/>
              </a:rPr>
              <a:t> </a:t>
            </a:r>
            <a:r>
              <a:rPr lang="de-DE" sz="2200" dirty="0" err="1">
                <a:latin typeface="+mj-lt"/>
              </a:rPr>
              <a:t>gezegd</a:t>
            </a:r>
            <a:r>
              <a:rPr lang="de-DE" sz="2200" dirty="0">
                <a:latin typeface="+mj-lt"/>
              </a:rPr>
              <a:t> in de </a:t>
            </a:r>
            <a:r>
              <a:rPr lang="de-DE" sz="2200" dirty="0" err="1">
                <a:latin typeface="+mj-lt"/>
              </a:rPr>
              <a:t>studie</a:t>
            </a:r>
            <a:r>
              <a:rPr lang="de-DE" sz="2200" dirty="0">
                <a:latin typeface="+mj-lt"/>
              </a:rPr>
              <a:t> </a:t>
            </a:r>
            <a:r>
              <a:rPr lang="de-DE" sz="2200" dirty="0" err="1">
                <a:latin typeface="+mj-lt"/>
              </a:rPr>
              <a:t>uit</a:t>
            </a:r>
            <a:r>
              <a:rPr lang="de-DE" sz="2200" dirty="0">
                <a:latin typeface="+mj-lt"/>
              </a:rPr>
              <a:t> 2022.</a:t>
            </a:r>
            <a:endParaRPr lang="nl-BE" sz="2200" dirty="0">
              <a:latin typeface="+mj-lt"/>
            </a:endParaRPr>
          </a:p>
        </p:txBody>
      </p:sp>
    </p:spTree>
    <p:extLst>
      <p:ext uri="{BB962C8B-B14F-4D97-AF65-F5344CB8AC3E}">
        <p14:creationId xmlns:p14="http://schemas.microsoft.com/office/powerpoint/2010/main" val="180474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543A-9389-6333-53AB-454FAC044200}"/>
              </a:ext>
            </a:extLst>
          </p:cNvPr>
          <p:cNvSpPr>
            <a:spLocks noGrp="1"/>
          </p:cNvSpPr>
          <p:nvPr>
            <p:ph type="title"/>
          </p:nvPr>
        </p:nvSpPr>
        <p:spPr/>
        <p:txBody>
          <a:bodyPr>
            <a:normAutofit/>
          </a:bodyPr>
          <a:lstStyle/>
          <a:p>
            <a:pPr algn="ctr"/>
            <a:r>
              <a:rPr lang="nl-BE" sz="3600" b="1" dirty="0">
                <a:solidFill>
                  <a:schemeClr val="accent5"/>
                </a:solidFill>
              </a:rPr>
              <a:t>Andere landen</a:t>
            </a:r>
          </a:p>
        </p:txBody>
      </p:sp>
      <p:sp>
        <p:nvSpPr>
          <p:cNvPr id="3" name="Tijdelijke aanduiding voor inhoud 2">
            <a:extLst>
              <a:ext uri="{FF2B5EF4-FFF2-40B4-BE49-F238E27FC236}">
                <a16:creationId xmlns:a16="http://schemas.microsoft.com/office/drawing/2014/main" id="{2D9661DC-0AE3-799B-41B3-26ED705624FD}"/>
              </a:ext>
            </a:extLst>
          </p:cNvPr>
          <p:cNvSpPr>
            <a:spLocks noGrp="1"/>
          </p:cNvSpPr>
          <p:nvPr>
            <p:ph idx="1"/>
          </p:nvPr>
        </p:nvSpPr>
        <p:spPr/>
        <p:txBody>
          <a:bodyPr>
            <a:normAutofit/>
          </a:bodyPr>
          <a:lstStyle/>
          <a:p>
            <a:pPr marL="0" indent="0" algn="just">
              <a:lnSpc>
                <a:spcPct val="100000"/>
              </a:lnSpc>
              <a:spcBef>
                <a:spcPts val="0"/>
              </a:spcBef>
              <a:buNone/>
            </a:pPr>
            <a:r>
              <a:rPr lang="nl-BE" sz="2200" dirty="0">
                <a:latin typeface="+mj-lt"/>
              </a:rPr>
              <a:t>Te noteren vielen al eerdere activiteiten in andere landen:</a:t>
            </a:r>
          </a:p>
          <a:p>
            <a:pPr marL="0" indent="0" algn="just">
              <a:lnSpc>
                <a:spcPct val="100000"/>
              </a:lnSpc>
              <a:spcBef>
                <a:spcPts val="0"/>
              </a:spcBef>
              <a:buNone/>
            </a:pPr>
            <a:endParaRPr lang="nl-BE" sz="2200" dirty="0">
              <a:latin typeface="+mj-lt"/>
            </a:endParaRPr>
          </a:p>
          <a:p>
            <a:pPr lvl="1" algn="just">
              <a:lnSpc>
                <a:spcPct val="100000"/>
              </a:lnSpc>
              <a:spcBef>
                <a:spcPts val="0"/>
              </a:spcBef>
            </a:pPr>
            <a:r>
              <a:rPr lang="nl-BE" sz="2200" dirty="0">
                <a:latin typeface="+mj-lt"/>
              </a:rPr>
              <a:t>een Spaanse wet van 15 september 2021 met een soort van elektriciteitsheffing;</a:t>
            </a:r>
          </a:p>
          <a:p>
            <a:pPr lvl="1" algn="just">
              <a:lnSpc>
                <a:spcPct val="100000"/>
              </a:lnSpc>
              <a:spcBef>
                <a:spcPts val="0"/>
              </a:spcBef>
            </a:pPr>
            <a:r>
              <a:rPr lang="nl-BE" sz="2200" dirty="0">
                <a:latin typeface="+mj-lt"/>
              </a:rPr>
              <a:t>een Italiaanse wet van 21 maar 2022 (nr. 21) met een elektriciteitsheffing in de vorm van een omzetbelasting;</a:t>
            </a:r>
          </a:p>
          <a:p>
            <a:pPr lvl="1" algn="just">
              <a:lnSpc>
                <a:spcPct val="100000"/>
              </a:lnSpc>
              <a:spcBef>
                <a:spcPts val="0"/>
              </a:spcBef>
            </a:pPr>
            <a:r>
              <a:rPr lang="nl-BE" sz="2200" dirty="0">
                <a:latin typeface="+mj-lt"/>
              </a:rPr>
              <a:t>een Britse wet van 26 mei 2022 met een heffing op overwinsten uit olie en gas.</a:t>
            </a:r>
          </a:p>
        </p:txBody>
      </p:sp>
    </p:spTree>
    <p:extLst>
      <p:ext uri="{BB962C8B-B14F-4D97-AF65-F5344CB8AC3E}">
        <p14:creationId xmlns:p14="http://schemas.microsoft.com/office/powerpoint/2010/main" val="408626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E66FA4-66E3-3165-7CC8-0808D617D458}"/>
              </a:ext>
            </a:extLst>
          </p:cNvPr>
          <p:cNvSpPr>
            <a:spLocks noGrp="1"/>
          </p:cNvSpPr>
          <p:nvPr>
            <p:ph type="title"/>
          </p:nvPr>
        </p:nvSpPr>
        <p:spPr>
          <a:xfrm>
            <a:off x="466722" y="586855"/>
            <a:ext cx="3201366" cy="3387497"/>
          </a:xfrm>
        </p:spPr>
        <p:txBody>
          <a:bodyPr anchor="b">
            <a:normAutofit/>
          </a:bodyPr>
          <a:lstStyle/>
          <a:p>
            <a:pPr algn="ctr"/>
            <a:r>
              <a:rPr lang="nl-BE" sz="4000" dirty="0">
                <a:solidFill>
                  <a:srgbClr val="FFFFFF"/>
                </a:solidFill>
              </a:rPr>
              <a:t> Tinne Van der </a:t>
            </a:r>
            <a:r>
              <a:rPr lang="nl-BE" sz="4000" dirty="0" err="1">
                <a:solidFill>
                  <a:srgbClr val="FFFFFF"/>
                </a:solidFill>
              </a:rPr>
              <a:t>Straeten</a:t>
            </a:r>
            <a:endParaRPr lang="nl-BE" sz="4000" dirty="0">
              <a:solidFill>
                <a:srgbClr val="FFFFFF"/>
              </a:solidFill>
            </a:endParaRPr>
          </a:p>
        </p:txBody>
      </p:sp>
      <p:sp>
        <p:nvSpPr>
          <p:cNvPr id="24" name="Content Placeholder 23">
            <a:extLst>
              <a:ext uri="{FF2B5EF4-FFF2-40B4-BE49-F238E27FC236}">
                <a16:creationId xmlns:a16="http://schemas.microsoft.com/office/drawing/2014/main" id="{01716C28-2989-1938-DAE3-A61A072BD5D2}"/>
              </a:ext>
            </a:extLst>
          </p:cNvPr>
          <p:cNvSpPr>
            <a:spLocks noGrp="1"/>
          </p:cNvSpPr>
          <p:nvPr>
            <p:ph idx="1"/>
          </p:nvPr>
        </p:nvSpPr>
        <p:spPr>
          <a:xfrm>
            <a:off x="4581727" y="649480"/>
            <a:ext cx="3025303" cy="5546047"/>
          </a:xfrm>
        </p:spPr>
        <p:txBody>
          <a:bodyPr anchor="ctr">
            <a:normAutofit/>
          </a:bodyPr>
          <a:lstStyle/>
          <a:p>
            <a:pPr marL="0" indent="0">
              <a:buNone/>
            </a:pPr>
            <a:r>
              <a:rPr lang="en-US" sz="2000" dirty="0"/>
              <a:t> </a:t>
            </a:r>
          </a:p>
        </p:txBody>
      </p:sp>
      <p:pic>
        <p:nvPicPr>
          <p:cNvPr id="4" name="Tijdelijke aanduiding voor inhoud 3">
            <a:extLst>
              <a:ext uri="{FF2B5EF4-FFF2-40B4-BE49-F238E27FC236}">
                <a16:creationId xmlns:a16="http://schemas.microsoft.com/office/drawing/2014/main" id="{6DF56F3E-E4F9-9F90-CC9D-B6EC0DD092E2}"/>
              </a:ext>
            </a:extLst>
          </p:cNvPr>
          <p:cNvPicPr>
            <a:picLocks noChangeAspect="1"/>
          </p:cNvPicPr>
          <p:nvPr/>
        </p:nvPicPr>
        <p:blipFill rotWithShape="1">
          <a:blip r:embed="rId2"/>
          <a:srcRect l="37185" r="3435"/>
          <a:stretch/>
        </p:blipFill>
        <p:spPr>
          <a:xfrm>
            <a:off x="8109502" y="10"/>
            <a:ext cx="4082498" cy="6857990"/>
          </a:xfrm>
          <a:prstGeom prst="rect">
            <a:avLst/>
          </a:prstGeom>
        </p:spPr>
      </p:pic>
    </p:spTree>
    <p:extLst>
      <p:ext uri="{BB962C8B-B14F-4D97-AF65-F5344CB8AC3E}">
        <p14:creationId xmlns:p14="http://schemas.microsoft.com/office/powerpoint/2010/main" val="2883246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852A3-9A33-E67E-FD05-746596CE6646}"/>
              </a:ext>
            </a:extLst>
          </p:cNvPr>
          <p:cNvSpPr>
            <a:spLocks noGrp="1"/>
          </p:cNvSpPr>
          <p:nvPr>
            <p:ph type="title"/>
          </p:nvPr>
        </p:nvSpPr>
        <p:spPr/>
        <p:txBody>
          <a:bodyPr>
            <a:normAutofit/>
          </a:bodyPr>
          <a:lstStyle/>
          <a:p>
            <a:pPr algn="ctr"/>
            <a:r>
              <a:rPr lang="nl-BE" sz="3600" b="1" dirty="0">
                <a:solidFill>
                  <a:schemeClr val="accent5"/>
                </a:solidFill>
              </a:rPr>
              <a:t>Algemeen </a:t>
            </a:r>
          </a:p>
        </p:txBody>
      </p:sp>
      <p:sp>
        <p:nvSpPr>
          <p:cNvPr id="3" name="Tijdelijke aanduiding voor inhoud 2">
            <a:extLst>
              <a:ext uri="{FF2B5EF4-FFF2-40B4-BE49-F238E27FC236}">
                <a16:creationId xmlns:a16="http://schemas.microsoft.com/office/drawing/2014/main" id="{AB07D367-B061-BB0B-AABA-7E007F384063}"/>
              </a:ext>
            </a:extLst>
          </p:cNvPr>
          <p:cNvSpPr>
            <a:spLocks noGrp="1"/>
          </p:cNvSpPr>
          <p:nvPr>
            <p:ph idx="1"/>
          </p:nvPr>
        </p:nvSpPr>
        <p:spPr/>
        <p:txBody>
          <a:bodyPr>
            <a:normAutofit/>
          </a:bodyPr>
          <a:lstStyle/>
          <a:p>
            <a:pPr marL="0" indent="0" algn="just">
              <a:lnSpc>
                <a:spcPct val="100000"/>
              </a:lnSpc>
              <a:spcBef>
                <a:spcPts val="0"/>
              </a:spcBef>
              <a:buNone/>
            </a:pPr>
            <a:r>
              <a:rPr lang="nl-BE" sz="2200" dirty="0">
                <a:latin typeface="+mj-lt"/>
              </a:rPr>
              <a:t>Het gaat om drie wetten:</a:t>
            </a:r>
          </a:p>
          <a:p>
            <a:pPr marL="0" indent="0" algn="just">
              <a:lnSpc>
                <a:spcPct val="100000"/>
              </a:lnSpc>
              <a:spcBef>
                <a:spcPts val="0"/>
              </a:spcBef>
              <a:buNone/>
            </a:pPr>
            <a:endParaRPr lang="nl-BE" sz="2200" dirty="0">
              <a:latin typeface="+mj-lt"/>
            </a:endParaRPr>
          </a:p>
          <a:p>
            <a:pPr lvl="1" algn="just">
              <a:lnSpc>
                <a:spcPct val="100000"/>
              </a:lnSpc>
              <a:spcBef>
                <a:spcPts val="0"/>
              </a:spcBef>
            </a:pPr>
            <a:r>
              <a:rPr lang="nl-BE" sz="2200" dirty="0">
                <a:latin typeface="+mj-lt"/>
              </a:rPr>
              <a:t>wet van 16 december 2022 “</a:t>
            </a:r>
            <a:r>
              <a:rPr lang="nl-BE" sz="2200" i="1" dirty="0">
                <a:latin typeface="+mj-lt"/>
              </a:rPr>
              <a:t>tot wijziging van de wet van 29 april 1999 betreffende de organisatie van de elektriciteitsmarkt en tot invoering van een plafond op marktinkomsten van elektriciteitsproducenten</a:t>
            </a:r>
            <a:r>
              <a:rPr lang="nl-BE" sz="2200" dirty="0">
                <a:latin typeface="+mj-lt"/>
              </a:rPr>
              <a:t>” (</a:t>
            </a:r>
            <a:r>
              <a:rPr lang="nl-BE" sz="2200" i="1" dirty="0">
                <a:latin typeface="+mj-lt"/>
              </a:rPr>
              <a:t>BS</a:t>
            </a:r>
            <a:r>
              <a:rPr lang="nl-BE" sz="2200" dirty="0">
                <a:latin typeface="+mj-lt"/>
              </a:rPr>
              <a:t> 22 december 2022);</a:t>
            </a:r>
          </a:p>
          <a:p>
            <a:pPr lvl="1" algn="just">
              <a:lnSpc>
                <a:spcPct val="100000"/>
              </a:lnSpc>
              <a:spcBef>
                <a:spcPts val="0"/>
              </a:spcBef>
            </a:pPr>
            <a:r>
              <a:rPr lang="nl-BE" sz="2200" dirty="0">
                <a:latin typeface="+mj-lt"/>
              </a:rPr>
              <a:t>wet van 16 december 2022 “</a:t>
            </a:r>
            <a:r>
              <a:rPr lang="nl-BE" sz="2200" i="1" dirty="0">
                <a:latin typeface="+mj-lt"/>
              </a:rPr>
              <a:t>tot vaststelling van een tijdelijke solidariteitsbijdrage van de oliesector</a:t>
            </a:r>
            <a:r>
              <a:rPr lang="nl-BE" sz="2200" dirty="0">
                <a:latin typeface="+mj-lt"/>
              </a:rPr>
              <a:t>” (</a:t>
            </a:r>
            <a:r>
              <a:rPr lang="nl-BE" sz="2200" i="1" dirty="0">
                <a:latin typeface="+mj-lt"/>
              </a:rPr>
              <a:t>BS</a:t>
            </a:r>
            <a:r>
              <a:rPr lang="nl-BE" sz="2200" dirty="0">
                <a:latin typeface="+mj-lt"/>
              </a:rPr>
              <a:t> 22 december 2022);</a:t>
            </a:r>
          </a:p>
          <a:p>
            <a:pPr lvl="1" algn="just">
              <a:lnSpc>
                <a:spcPct val="100000"/>
              </a:lnSpc>
              <a:spcBef>
                <a:spcPts val="0"/>
              </a:spcBef>
            </a:pPr>
            <a:r>
              <a:rPr lang="nl-BE" sz="2200" dirty="0">
                <a:latin typeface="+mj-lt"/>
              </a:rPr>
              <a:t>programmawet van 26 december 2022 (</a:t>
            </a:r>
            <a:r>
              <a:rPr lang="nl-BE" sz="2200" i="1" dirty="0">
                <a:latin typeface="+mj-lt"/>
              </a:rPr>
              <a:t>BS</a:t>
            </a:r>
            <a:r>
              <a:rPr lang="nl-BE" sz="2200" dirty="0">
                <a:latin typeface="+mj-lt"/>
              </a:rPr>
              <a:t> 30 december 2022) met een “</a:t>
            </a:r>
            <a:r>
              <a:rPr lang="nl-BE" sz="2200" i="1" dirty="0">
                <a:latin typeface="+mj-lt"/>
              </a:rPr>
              <a:t>uitzonderlijke solidariteitsbijdrage van de beheerder van het aardgasvervoersnet</a:t>
            </a:r>
            <a:r>
              <a:rPr lang="nl-BE" sz="2200" dirty="0">
                <a:latin typeface="+mj-lt"/>
              </a:rPr>
              <a:t>”.</a:t>
            </a:r>
          </a:p>
        </p:txBody>
      </p:sp>
    </p:spTree>
    <p:extLst>
      <p:ext uri="{BB962C8B-B14F-4D97-AF65-F5344CB8AC3E}">
        <p14:creationId xmlns:p14="http://schemas.microsoft.com/office/powerpoint/2010/main" val="569056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512E1-AEF5-7BB1-C12B-6E75B3F288A1}"/>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8E716E23-A6DC-E0AF-296E-0A0E55611B91}"/>
              </a:ext>
            </a:extLst>
          </p:cNvPr>
          <p:cNvSpPr>
            <a:spLocks noGrp="1"/>
          </p:cNvSpPr>
          <p:nvPr>
            <p:ph idx="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Deel</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IV</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endParaRPr>
          </a:p>
          <a:p>
            <a:pPr marL="0" indent="0" algn="ctr">
              <a:lnSpc>
                <a:spcPct val="100000"/>
              </a:lnSpc>
              <a:spcBef>
                <a:spcPts val="0"/>
              </a:spcBef>
              <a:buNone/>
              <a:defRPr/>
            </a:pPr>
            <a:r>
              <a:rPr lang="en-US" sz="3600" b="1" dirty="0">
                <a:solidFill>
                  <a:srgbClr val="5B9BD5"/>
                </a:solidFill>
                <a:latin typeface="Calibri Light" panose="020F0302020204030204"/>
              </a:rPr>
              <a:t> W</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et van 16 </a:t>
            </a: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december</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2022</a:t>
            </a:r>
          </a:p>
          <a:p>
            <a:pPr marL="0" lvl="0" indent="0" algn="ctr">
              <a:lnSpc>
                <a:spcPct val="100000"/>
              </a:lnSpc>
              <a:spcBef>
                <a:spcPts val="0"/>
              </a:spcBef>
              <a:buNone/>
              <a:defRPr/>
            </a:pPr>
            <a:r>
              <a:rPr lang="en-US" sz="3600" b="1" dirty="0" err="1">
                <a:solidFill>
                  <a:srgbClr val="5B9BD5"/>
                </a:solidFill>
                <a:latin typeface="Calibri Light" panose="020F0302020204030204"/>
              </a:rPr>
              <a:t>Elektriciteit</a:t>
            </a:r>
            <a:endPar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42160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A60A6-E056-F125-4F03-F6A8F007E899}"/>
              </a:ext>
            </a:extLst>
          </p:cNvPr>
          <p:cNvSpPr>
            <a:spLocks noGrp="1"/>
          </p:cNvSpPr>
          <p:nvPr>
            <p:ph type="title"/>
          </p:nvPr>
        </p:nvSpPr>
        <p:spPr/>
        <p:txBody>
          <a:bodyPr>
            <a:normAutofit/>
          </a:bodyPr>
          <a:lstStyle/>
          <a:p>
            <a:pPr algn="ctr"/>
            <a:r>
              <a:rPr lang="nl-BE" sz="3600" b="1" dirty="0">
                <a:solidFill>
                  <a:schemeClr val="accent5"/>
                </a:solidFill>
              </a:rPr>
              <a:t>Principe </a:t>
            </a:r>
          </a:p>
        </p:txBody>
      </p:sp>
      <p:sp>
        <p:nvSpPr>
          <p:cNvPr id="3" name="Tijdelijke aanduiding voor inhoud 2">
            <a:extLst>
              <a:ext uri="{FF2B5EF4-FFF2-40B4-BE49-F238E27FC236}">
                <a16:creationId xmlns:a16="http://schemas.microsoft.com/office/drawing/2014/main" id="{1E5ADE92-B1C7-67A6-24D5-CE4591196F62}"/>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Door artikel 5 van de wet van 16 december 2022 werd aan de </a:t>
            </a:r>
            <a:r>
              <a:rPr lang="nl-NL" sz="2200" b="1" dirty="0">
                <a:latin typeface="+mj-lt"/>
              </a:rPr>
              <a:t>wet van 29 april 1999</a:t>
            </a:r>
            <a:r>
              <a:rPr lang="nl-NL" sz="2200" dirty="0">
                <a:latin typeface="+mj-lt"/>
              </a:rPr>
              <a:t> betreffende de </a:t>
            </a:r>
            <a:r>
              <a:rPr lang="nl-NL" sz="2200" b="1" dirty="0">
                <a:latin typeface="+mj-lt"/>
              </a:rPr>
              <a:t>organisatie van de elektriciteitsmarkt </a:t>
            </a:r>
            <a:r>
              <a:rPr lang="nl-NL" sz="2200" dirty="0">
                <a:latin typeface="+mj-lt"/>
              </a:rPr>
              <a:t>een artikel 22</a:t>
            </a:r>
            <a:r>
              <a:rPr lang="nl-NL" sz="2200" i="1" dirty="0">
                <a:latin typeface="+mj-lt"/>
              </a:rPr>
              <a:t>ter</a:t>
            </a:r>
            <a:r>
              <a:rPr lang="nl-NL" sz="2200" dirty="0">
                <a:latin typeface="+mj-lt"/>
              </a:rPr>
              <a:t>, § 1 toegevoegd: “</a:t>
            </a:r>
            <a:r>
              <a:rPr lang="nl-NL" sz="2200" i="1" dirty="0">
                <a:latin typeface="+mj-lt"/>
              </a:rPr>
              <a:t>Bij dit artikel wordt een </a:t>
            </a:r>
            <a:r>
              <a:rPr lang="nl-NL" sz="2200" b="1" i="1" dirty="0">
                <a:latin typeface="+mj-lt"/>
              </a:rPr>
              <a:t>plafond op marktinkomsten van elektriciteitsproducenten </a:t>
            </a:r>
            <a:r>
              <a:rPr lang="nl-NL" sz="2200" i="1" dirty="0">
                <a:latin typeface="+mj-lt"/>
              </a:rPr>
              <a:t>ingesteld door middel van een heffing ten behoeve van de Staat op het </a:t>
            </a:r>
            <a:r>
              <a:rPr lang="nl-NL" sz="2200" b="1" i="1" dirty="0">
                <a:latin typeface="+mj-lt"/>
              </a:rPr>
              <a:t>surplus aan inkomsten </a:t>
            </a:r>
            <a:r>
              <a:rPr lang="nl-NL" sz="2200" i="1" dirty="0">
                <a:latin typeface="+mj-lt"/>
              </a:rPr>
              <a:t>die tussen </a:t>
            </a:r>
            <a:r>
              <a:rPr lang="nl-NL" sz="2200" b="1" i="1" dirty="0">
                <a:latin typeface="+mj-lt"/>
              </a:rPr>
              <a:t>1 augustus 2022 en 30 juni 2023 </a:t>
            </a:r>
            <a:r>
              <a:rPr lang="nl-NL" sz="2200" i="1" dirty="0">
                <a:latin typeface="+mj-lt"/>
              </a:rPr>
              <a:t>door de in paragraaf 2 bedoelde schuldenaars wordt behaald</a:t>
            </a:r>
            <a:r>
              <a:rPr lang="nl-NL" sz="2200" dirty="0">
                <a:latin typeface="+mj-lt"/>
              </a:rPr>
              <a:t>.” Dit plafond werd gesteld op </a:t>
            </a:r>
            <a:r>
              <a:rPr lang="nl-NL" sz="2200" b="1" dirty="0">
                <a:latin typeface="+mj-lt"/>
              </a:rPr>
              <a:t>130 EUR per MWh </a:t>
            </a:r>
            <a:r>
              <a:rPr lang="nl-NL" sz="2200" dirty="0">
                <a:latin typeface="+mj-lt"/>
              </a:rPr>
              <a:t>elektriciteit (art. 22</a:t>
            </a:r>
            <a:r>
              <a:rPr lang="nl-NL" sz="2200" i="1" dirty="0">
                <a:latin typeface="+mj-lt"/>
              </a:rPr>
              <a:t>ter</a:t>
            </a:r>
            <a:r>
              <a:rPr lang="nl-NL" sz="2200" dirty="0">
                <a:latin typeface="+mj-lt"/>
              </a:rPr>
              <a:t>, § 4, lid 1).</a:t>
            </a:r>
            <a:endParaRPr lang="nl-NL" sz="2200" dirty="0">
              <a:highlight>
                <a:srgbClr val="FFFF00"/>
              </a:highlight>
              <a:latin typeface="+mj-lt"/>
            </a:endParaRP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inkomsten van de heffing </a:t>
            </a:r>
            <a:r>
              <a:rPr lang="nl-NL" sz="2200" b="1" dirty="0">
                <a:latin typeface="+mj-lt"/>
              </a:rPr>
              <a:t>aan “100%” </a:t>
            </a:r>
            <a:r>
              <a:rPr lang="nl-NL" sz="2200" dirty="0">
                <a:latin typeface="+mj-lt"/>
              </a:rPr>
              <a:t>(art. 22</a:t>
            </a:r>
            <a:r>
              <a:rPr lang="nl-NL" sz="2200" i="1" dirty="0">
                <a:latin typeface="+mj-lt"/>
              </a:rPr>
              <a:t>ter</a:t>
            </a:r>
            <a:r>
              <a:rPr lang="nl-NL" sz="2200" dirty="0">
                <a:latin typeface="+mj-lt"/>
              </a:rPr>
              <a:t>, § 3) dienen te worden </a:t>
            </a:r>
            <a:r>
              <a:rPr lang="nl-NL" sz="2200" b="1" dirty="0">
                <a:latin typeface="+mj-lt"/>
              </a:rPr>
              <a:t>gebruikt</a:t>
            </a:r>
            <a:r>
              <a:rPr lang="nl-NL" sz="2200" dirty="0">
                <a:latin typeface="+mj-lt"/>
              </a:rPr>
              <a:t> overeenkomstig artikel 10 van Verordening (EU) 2022/1854, namelijk voor de </a:t>
            </a:r>
            <a:r>
              <a:rPr lang="nl-NL" sz="2200" b="1" dirty="0">
                <a:latin typeface="+mj-lt"/>
              </a:rPr>
              <a:t>financiering van maatregelen ten behoeve van de consumenten </a:t>
            </a:r>
            <a:r>
              <a:rPr lang="nl-NL" sz="2200" dirty="0">
                <a:latin typeface="+mj-lt"/>
              </a:rPr>
              <a:t>(art. 22</a:t>
            </a:r>
            <a:r>
              <a:rPr lang="nl-NL" sz="2200" i="1" dirty="0">
                <a:latin typeface="+mj-lt"/>
              </a:rPr>
              <a:t>quater</a:t>
            </a:r>
            <a:r>
              <a:rPr lang="nl-NL" sz="2200" dirty="0">
                <a:latin typeface="+mj-lt"/>
              </a:rPr>
              <a:t>, § 6). Ook een aantal historische overwinstheffingen waren als </a:t>
            </a:r>
            <a:r>
              <a:rPr lang="nl-NL" sz="2200" b="1" dirty="0">
                <a:latin typeface="+mj-lt"/>
              </a:rPr>
              <a:t>bestemmingsheffingen</a:t>
            </a:r>
            <a:r>
              <a:rPr lang="nl-NL" sz="2200" dirty="0">
                <a:latin typeface="+mj-lt"/>
              </a:rPr>
              <a:t> te beschouwen.</a:t>
            </a:r>
            <a:endParaRPr lang="nl-BE" sz="2200" dirty="0">
              <a:latin typeface="+mj-lt"/>
            </a:endParaRPr>
          </a:p>
        </p:txBody>
      </p:sp>
    </p:spTree>
    <p:extLst>
      <p:ext uri="{BB962C8B-B14F-4D97-AF65-F5344CB8AC3E}">
        <p14:creationId xmlns:p14="http://schemas.microsoft.com/office/powerpoint/2010/main" val="1459137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381E8-165B-297E-EA1D-93CEFD43B4FD}"/>
              </a:ext>
            </a:extLst>
          </p:cNvPr>
          <p:cNvSpPr>
            <a:spLocks noGrp="1"/>
          </p:cNvSpPr>
          <p:nvPr>
            <p:ph type="title"/>
          </p:nvPr>
        </p:nvSpPr>
        <p:spPr/>
        <p:txBody>
          <a:bodyPr>
            <a:normAutofit fontScale="90000"/>
          </a:bodyPr>
          <a:lstStyle/>
          <a:p>
            <a:pPr algn="ctr"/>
            <a:b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br>
            <a:r>
              <a:rPr kumimoji="0" lang="en-US" sz="4000" b="1" i="0" u="none" strike="noStrike" kern="1200" cap="none" spc="0" normalizeH="0" baseline="0" noProof="0" dirty="0" err="1">
                <a:ln>
                  <a:noFill/>
                </a:ln>
                <a:solidFill>
                  <a:srgbClr val="5B9BD5"/>
                </a:solidFill>
                <a:effectLst/>
                <a:uLnTx/>
                <a:uFillTx/>
                <a:ea typeface="+mj-ea"/>
                <a:cs typeface="+mj-cs"/>
              </a:rPr>
              <a:t>Schuldenaars</a:t>
            </a:r>
            <a:r>
              <a:rPr kumimoji="0" lang="en-US" sz="4000" b="1" i="0" u="none" strike="noStrike" kern="1200" cap="none" spc="0" normalizeH="0" baseline="0" noProof="0" dirty="0">
                <a:ln>
                  <a:noFill/>
                </a:ln>
                <a:solidFill>
                  <a:srgbClr val="5B9BD5"/>
                </a:solidFill>
                <a:effectLst/>
                <a:uLnTx/>
                <a:uFillTx/>
                <a:latin typeface="Calibri Light" panose="020F0302020204030204"/>
                <a:ea typeface="+mj-ea"/>
                <a:cs typeface="+mj-cs"/>
              </a:rPr>
              <a:t> (1) </a:t>
            </a:r>
            <a:br>
              <a:rPr kumimoji="0" lang="en-US" sz="4000" b="1" i="0" u="none" strike="noStrike" kern="1200" cap="none" spc="0" normalizeH="0" baseline="0" noProof="0" dirty="0">
                <a:ln>
                  <a:noFill/>
                </a:ln>
                <a:solidFill>
                  <a:srgbClr val="5B9BD5"/>
                </a:solidFill>
                <a:effectLst/>
                <a:uLnTx/>
                <a:uFillTx/>
                <a:latin typeface="Calibri Light" panose="020F0302020204030204"/>
                <a:ea typeface="+mj-ea"/>
                <a:cs typeface="+mj-cs"/>
              </a:rPr>
            </a:br>
            <a:endParaRPr lang="nl-BE" sz="4000" dirty="0"/>
          </a:p>
        </p:txBody>
      </p:sp>
      <p:sp>
        <p:nvSpPr>
          <p:cNvPr id="3" name="Tijdelijke aanduiding voor inhoud 2">
            <a:extLst>
              <a:ext uri="{FF2B5EF4-FFF2-40B4-BE49-F238E27FC236}">
                <a16:creationId xmlns:a16="http://schemas.microsoft.com/office/drawing/2014/main" id="{1BA29E71-8D08-B1A9-8111-FF9FB41699CC}"/>
              </a:ext>
            </a:extLst>
          </p:cNvPr>
          <p:cNvSpPr>
            <a:spLocks noGrp="1"/>
          </p:cNvSpPr>
          <p:nvPr>
            <p:ph idx="1"/>
          </p:nvPr>
        </p:nvSpPr>
        <p:spPr/>
        <p:txBody>
          <a:bodyPr>
            <a:noAutofit/>
          </a:bodyPr>
          <a:lstStyle/>
          <a:p>
            <a:pPr marL="0" indent="0" algn="just">
              <a:lnSpc>
                <a:spcPct val="100000"/>
              </a:lnSpc>
              <a:spcBef>
                <a:spcPts val="0"/>
              </a:spcBef>
              <a:buNone/>
            </a:pPr>
            <a:r>
              <a:rPr lang="nl-NL" sz="2200" dirty="0">
                <a:latin typeface="+mj-lt"/>
              </a:rPr>
              <a:t>Het gaat in de Belgische wet </a:t>
            </a:r>
            <a:r>
              <a:rPr lang="nl-NL" sz="2200" b="1" dirty="0">
                <a:latin typeface="+mj-lt"/>
              </a:rPr>
              <a:t>vooreerst</a:t>
            </a:r>
            <a:r>
              <a:rPr lang="nl-NL" sz="2200" dirty="0">
                <a:latin typeface="+mj-lt"/>
              </a:rPr>
              <a:t> om “</a:t>
            </a:r>
            <a:r>
              <a:rPr lang="nl-NL" sz="2200" i="1" dirty="0">
                <a:latin typeface="+mj-lt"/>
              </a:rPr>
              <a:t>iedere natuurlijke of rechtspersoon</a:t>
            </a:r>
            <a:r>
              <a:rPr lang="nl-NL" sz="2200" dirty="0">
                <a:latin typeface="+mj-lt"/>
              </a:rPr>
              <a:t>” die in het tijdvak tussen </a:t>
            </a:r>
            <a:r>
              <a:rPr lang="nl-NL" sz="2200" b="1" dirty="0">
                <a:latin typeface="+mj-lt"/>
              </a:rPr>
              <a:t>1 augustus 2022</a:t>
            </a:r>
            <a:r>
              <a:rPr lang="nl-NL" sz="2200" dirty="0">
                <a:latin typeface="+mj-lt"/>
              </a:rPr>
              <a:t> en </a:t>
            </a:r>
            <a:r>
              <a:rPr lang="nl-NL" sz="2200" b="1" dirty="0">
                <a:latin typeface="+mj-lt"/>
              </a:rPr>
              <a:t>30 juni 2023 </a:t>
            </a:r>
            <a:r>
              <a:rPr lang="nl-NL" sz="2200" dirty="0">
                <a:latin typeface="+mj-lt"/>
              </a:rPr>
              <a:t>elektriciteit injecteert in (1) het transmissienet; (2) een net dat een transmissiefunctie heeft; (3) een (gesloten) distributienet; (4) een gesloten industrieel net; en (5) een tractienet spoor of een directe lijn, door middel van een in België gelegen installatie voor elektriciteitsproductie die gebruik maakt van één van de in artikel 7.1 van Verordening (EU) 2022/1854 genoemde technologieën, met een geïnstalleerd vermogen van minimaal 1 Mw. Enige rechtspersoonlijkheid wat betreft die producenten is niet vereist.</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In een </a:t>
            </a:r>
            <a:r>
              <a:rPr lang="nl-NL" sz="2200" b="1" dirty="0">
                <a:latin typeface="+mj-lt"/>
              </a:rPr>
              <a:t>tweede</a:t>
            </a:r>
            <a:r>
              <a:rPr lang="nl-NL" sz="2200" dirty="0">
                <a:latin typeface="+mj-lt"/>
              </a:rPr>
              <a:t> categorie betreft het “</a:t>
            </a:r>
            <a:r>
              <a:rPr lang="nl-NL" sz="2200" i="1" dirty="0">
                <a:latin typeface="+mj-lt"/>
              </a:rPr>
              <a:t>iedere kernexploitant</a:t>
            </a:r>
            <a:r>
              <a:rPr lang="nl-NL" sz="2200" dirty="0">
                <a:latin typeface="+mj-lt"/>
              </a:rPr>
              <a:t>” in de zin van artikel 2, 5° van de wet van 11 april 2003, waarin staat dat het gaat om elke exploitant, houder van een koninklijke exploitatievergunning, van kerncentrales of iedere </a:t>
            </a:r>
            <a:r>
              <a:rPr lang="nl-NL" sz="2200" dirty="0" err="1">
                <a:latin typeface="+mj-lt"/>
              </a:rPr>
              <a:t>rechtsopvolgende</a:t>
            </a:r>
            <a:r>
              <a:rPr lang="nl-NL" sz="2200" dirty="0">
                <a:latin typeface="+mj-lt"/>
              </a:rPr>
              <a:t> vennootschap.</a:t>
            </a:r>
            <a:endParaRPr lang="nl-BE" sz="2200" dirty="0">
              <a:latin typeface="+mj-lt"/>
            </a:endParaRPr>
          </a:p>
        </p:txBody>
      </p:sp>
    </p:spTree>
    <p:extLst>
      <p:ext uri="{BB962C8B-B14F-4D97-AF65-F5344CB8AC3E}">
        <p14:creationId xmlns:p14="http://schemas.microsoft.com/office/powerpoint/2010/main" val="245778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218AC-969D-E856-43E8-728011A08E81}"/>
              </a:ext>
            </a:extLst>
          </p:cNvPr>
          <p:cNvSpPr>
            <a:spLocks noGrp="1"/>
          </p:cNvSpPr>
          <p:nvPr>
            <p:ph type="title"/>
          </p:nvPr>
        </p:nvSpPr>
        <p:spPr/>
        <p:txBody>
          <a:bodyPr>
            <a:normAutofit/>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Eerste Wereldoorlog  </a:t>
            </a:r>
            <a:endParaRPr lang="nl-BE" sz="3600" dirty="0"/>
          </a:p>
        </p:txBody>
      </p:sp>
      <p:sp>
        <p:nvSpPr>
          <p:cNvPr id="3" name="Tijdelijke aanduiding voor inhoud 2">
            <a:extLst>
              <a:ext uri="{FF2B5EF4-FFF2-40B4-BE49-F238E27FC236}">
                <a16:creationId xmlns:a16="http://schemas.microsoft.com/office/drawing/2014/main" id="{5A08D816-D6D9-D0A4-972A-647E18E155B1}"/>
              </a:ext>
            </a:extLst>
          </p:cNvPr>
          <p:cNvSpPr>
            <a:spLocks noGrp="1"/>
          </p:cNvSpPr>
          <p:nvPr>
            <p:ph idx="1"/>
          </p:nvPr>
        </p:nvSpPr>
        <p:spPr/>
        <p:txBody>
          <a:bodyPr/>
          <a:lstStyle/>
          <a:p>
            <a:pPr marL="0" indent="0" algn="just">
              <a:lnSpc>
                <a:spcPct val="100000"/>
              </a:lnSpc>
              <a:spcBef>
                <a:spcPts val="0"/>
              </a:spcBef>
              <a:buNone/>
              <a:defRPr/>
            </a:pPr>
            <a:r>
              <a:rPr lang="en-US" sz="2200" dirty="0" err="1">
                <a:solidFill>
                  <a:prstClr val="black"/>
                </a:solidFill>
                <a:latin typeface="Calibri Light" panose="020F0302020204030204"/>
              </a:rPr>
              <a:t>Tijdens</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deze</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oorlog</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werden</a:t>
            </a:r>
            <a:r>
              <a:rPr lang="en-US" sz="2200" dirty="0">
                <a:solidFill>
                  <a:prstClr val="black"/>
                </a:solidFill>
                <a:latin typeface="Calibri Light" panose="020F0302020204030204"/>
              </a:rPr>
              <a:t> in </a:t>
            </a:r>
            <a:r>
              <a:rPr lang="en-US" sz="2200" dirty="0" err="1">
                <a:solidFill>
                  <a:prstClr val="black"/>
                </a:solidFill>
                <a:latin typeface="Calibri Light" panose="020F0302020204030204"/>
              </a:rPr>
              <a:t>tal</a:t>
            </a:r>
            <a:r>
              <a:rPr lang="en-US" sz="2200" dirty="0">
                <a:solidFill>
                  <a:prstClr val="black"/>
                </a:solidFill>
                <a:latin typeface="Calibri Light" panose="020F0302020204030204"/>
              </a:rPr>
              <a:t> van </a:t>
            </a:r>
            <a:r>
              <a:rPr lang="en-US" sz="2200" dirty="0" err="1">
                <a:solidFill>
                  <a:prstClr val="black"/>
                </a:solidFill>
                <a:latin typeface="Calibri Light" panose="020F0302020204030204"/>
              </a:rPr>
              <a:t>landen</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overwinstheffingen</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ingevoerd</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zoals</a:t>
            </a:r>
            <a:r>
              <a:rPr lang="en-US" sz="2200" dirty="0">
                <a:solidFill>
                  <a:prstClr val="black"/>
                </a:solidFill>
                <a:latin typeface="Calibri Light" panose="020F0302020204030204"/>
              </a:rPr>
              <a:t> in: </a:t>
            </a:r>
            <a:r>
              <a:rPr lang="en-US" sz="2200" dirty="0" err="1">
                <a:solidFill>
                  <a:prstClr val="black"/>
                </a:solidFill>
                <a:latin typeface="Calibri Light" panose="020F0302020204030204"/>
              </a:rPr>
              <a:t>Australië</a:t>
            </a:r>
            <a:r>
              <a:rPr lang="en-US" sz="2200" dirty="0">
                <a:solidFill>
                  <a:prstClr val="black"/>
                </a:solidFill>
                <a:latin typeface="Calibri Light" panose="020F0302020204030204"/>
              </a:rPr>
              <a:t>, Canada, </a:t>
            </a:r>
            <a:r>
              <a:rPr lang="en-US" sz="2200" dirty="0" err="1">
                <a:solidFill>
                  <a:prstClr val="black"/>
                </a:solidFill>
                <a:latin typeface="Calibri Light" panose="020F0302020204030204"/>
              </a:rPr>
              <a:t>Duitsland</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Frankrijk</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Italië</a:t>
            </a:r>
            <a:r>
              <a:rPr lang="en-US" sz="2200" dirty="0">
                <a:solidFill>
                  <a:prstClr val="black"/>
                </a:solidFill>
                <a:latin typeface="Calibri Light" panose="020F0302020204030204"/>
              </a:rPr>
              <a:t>, </a:t>
            </a:r>
            <a:r>
              <a:rPr lang="en-US" sz="2200" dirty="0" err="1">
                <a:solidFill>
                  <a:prstClr val="black"/>
                </a:solidFill>
                <a:latin typeface="Calibri Light" panose="020F0302020204030204"/>
              </a:rPr>
              <a:t>Litouwen</a:t>
            </a:r>
            <a:r>
              <a:rPr lang="en-US" sz="2200" dirty="0">
                <a:solidFill>
                  <a:prstClr val="black"/>
                </a:solidFill>
                <a:latin typeface="Calibri Light" panose="020F0302020204030204"/>
              </a:rPr>
              <a:t>, </a:t>
            </a:r>
            <a:r>
              <a:rPr lang="nl-NL" sz="2200" dirty="0">
                <a:solidFill>
                  <a:prstClr val="black"/>
                </a:solidFill>
                <a:latin typeface="Calibri Light" panose="020F0302020204030204"/>
              </a:rPr>
              <a:t>Nederland, Nieuw-Zeeland, Paraguay, Peru, Roemenië, Rusland, Spanje, het Verenigd Koninkrijk, de Verenigde Staten, Zuid-Afrika en Zweden.</a:t>
            </a:r>
          </a:p>
          <a:p>
            <a:pPr marL="0" indent="0" algn="just">
              <a:lnSpc>
                <a:spcPct val="100000"/>
              </a:lnSpc>
              <a:spcBef>
                <a:spcPts val="0"/>
              </a:spcBef>
              <a:buNone/>
              <a:defRPr/>
            </a:pPr>
            <a:endParaRPr lang="en-US"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Zulke</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belasting</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was </a:t>
            </a:r>
            <a:r>
              <a:rPr kumimoji="0" lang="en-US"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ingrijpend</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200" b="0" i="1" u="none" strike="noStrike" kern="1200" cap="none" spc="0" normalizeH="0" baseline="0" noProof="0" dirty="0">
                <a:ln>
                  <a:noFill/>
                </a:ln>
                <a:solidFill>
                  <a:prstClr val="black"/>
                </a:solidFill>
                <a:effectLst/>
                <a:uLnTx/>
                <a:uFillTx/>
                <a:latin typeface="Calibri Light" panose="020F0302020204030204"/>
                <a:ea typeface="+mn-ea"/>
                <a:cs typeface="+mn-cs"/>
              </a:rPr>
              <a:t>When first devised the [war profits] tax was aimed only at those unusual or abnormal profits which were distinctly traceable to war conditions as a cause, or to ‘trading on the world’s misery.’ </a:t>
            </a:r>
            <a:r>
              <a:rPr kumimoji="0" lang="en-US" sz="2200" b="1" i="1" u="none" strike="noStrike" kern="1200" cap="none" spc="0" normalizeH="0" baseline="0" noProof="0" dirty="0">
                <a:ln>
                  <a:noFill/>
                </a:ln>
                <a:solidFill>
                  <a:prstClr val="black"/>
                </a:solidFill>
                <a:effectLst/>
                <a:uLnTx/>
                <a:uFillTx/>
                <a:latin typeface="Calibri Light" panose="020F0302020204030204"/>
                <a:ea typeface="+mn-ea"/>
                <a:cs typeface="+mn-cs"/>
              </a:rPr>
              <a:t>So it’s very first victims were naturally the manufacturers of munitions</a:t>
            </a:r>
            <a:r>
              <a:rPr kumimoji="0" lang="en-US" sz="2200" b="0" i="1" u="none" strike="noStrike" kern="1200" cap="none" spc="0" normalizeH="0" baseline="0" noProof="0" dirty="0">
                <a:ln>
                  <a:noFill/>
                </a:ln>
                <a:solidFill>
                  <a:prstClr val="black"/>
                </a:solidFill>
                <a:effectLst/>
                <a:uLnTx/>
                <a:uFillTx/>
                <a:latin typeface="Calibri Light" panose="020F0302020204030204"/>
                <a:ea typeface="+mn-ea"/>
                <a:cs typeface="+mn-cs"/>
              </a:rPr>
              <a:t>. But </a:t>
            </a:r>
            <a:r>
              <a:rPr kumimoji="0" lang="en-US" sz="2200" b="1" i="1" u="none" strike="noStrike" kern="1200" cap="none" spc="0" normalizeH="0" baseline="0" noProof="0" dirty="0">
                <a:ln>
                  <a:noFill/>
                </a:ln>
                <a:solidFill>
                  <a:prstClr val="black"/>
                </a:solidFill>
                <a:effectLst/>
                <a:uLnTx/>
                <a:uFillTx/>
                <a:latin typeface="Calibri Light" panose="020F0302020204030204"/>
                <a:ea typeface="+mn-ea"/>
                <a:cs typeface="+mn-cs"/>
              </a:rPr>
              <a:t>other profits soared at the same time</a:t>
            </a:r>
            <a:r>
              <a:rPr kumimoji="0" lang="en-US" sz="2200" b="0" i="1" u="none" strike="noStrike" kern="1200" cap="none" spc="0" normalizeH="0" baseline="0" noProof="0" dirty="0">
                <a:ln>
                  <a:noFill/>
                </a:ln>
                <a:solidFill>
                  <a:prstClr val="black"/>
                </a:solidFill>
                <a:effectLst/>
                <a:uLnTx/>
                <a:uFillTx/>
                <a:latin typeface="Calibri Light" panose="020F0302020204030204"/>
                <a:ea typeface="+mn-ea"/>
                <a:cs typeface="+mn-cs"/>
              </a:rPr>
              <a:t>, and the line of demarcation between ‘war profits’ and other unusual profits proved exceedingly hard to draw. So </a:t>
            </a:r>
            <a:r>
              <a:rPr kumimoji="0" lang="en-US" sz="2200" b="1" i="1" u="none" strike="noStrike" kern="1200" cap="none" spc="0" normalizeH="0" baseline="0" noProof="0" dirty="0">
                <a:ln>
                  <a:noFill/>
                </a:ln>
                <a:solidFill>
                  <a:prstClr val="black"/>
                </a:solidFill>
                <a:effectLst/>
                <a:uLnTx/>
                <a:uFillTx/>
                <a:latin typeface="Calibri Light" panose="020F0302020204030204"/>
                <a:ea typeface="+mn-ea"/>
                <a:cs typeface="+mn-cs"/>
              </a:rPr>
              <a:t>post hoc </a:t>
            </a:r>
            <a:r>
              <a:rPr kumimoji="0" lang="en-US" sz="2200" b="0" i="1" u="none" strike="noStrike" kern="1200" cap="none" spc="0" normalizeH="0" baseline="0" noProof="0" dirty="0">
                <a:ln>
                  <a:noFill/>
                </a:ln>
                <a:solidFill>
                  <a:prstClr val="black"/>
                </a:solidFill>
                <a:effectLst/>
                <a:uLnTx/>
                <a:uFillTx/>
                <a:latin typeface="Calibri Light" panose="020F0302020204030204"/>
                <a:ea typeface="+mn-ea"/>
                <a:cs typeface="+mn-cs"/>
              </a:rPr>
              <a:t>easily became </a:t>
            </a:r>
            <a:r>
              <a:rPr kumimoji="0" lang="en-US" sz="2200" b="1" i="1" u="none" strike="noStrike" kern="1200" cap="none" spc="0" normalizeH="0" baseline="0" noProof="0" dirty="0">
                <a:ln>
                  <a:noFill/>
                </a:ln>
                <a:solidFill>
                  <a:prstClr val="black"/>
                </a:solidFill>
                <a:effectLst/>
                <a:uLnTx/>
                <a:uFillTx/>
                <a:latin typeface="Calibri Light" panose="020F0302020204030204"/>
                <a:ea typeface="+mn-ea"/>
                <a:cs typeface="+mn-cs"/>
              </a:rPr>
              <a:t>propter hoc </a:t>
            </a:r>
            <a:r>
              <a:rPr kumimoji="0" lang="en-US" sz="2200" b="0" i="1" u="none" strike="noStrike" kern="1200" cap="none" spc="0" normalizeH="0" baseline="0" noProof="0" dirty="0">
                <a:ln>
                  <a:noFill/>
                </a:ln>
                <a:solidFill>
                  <a:prstClr val="black"/>
                </a:solidFill>
                <a:effectLst/>
                <a:uLnTx/>
                <a:uFillTx/>
                <a:latin typeface="Calibri Light" panose="020F0302020204030204"/>
                <a:ea typeface="+mn-ea"/>
                <a:cs typeface="+mn-cs"/>
              </a:rPr>
              <a:t>and </a:t>
            </a:r>
            <a:r>
              <a:rPr kumimoji="0" lang="en-US" sz="2200" b="1" i="1" u="none" strike="noStrike" kern="1200" cap="none" spc="0" normalizeH="0" baseline="0" noProof="0" dirty="0">
                <a:ln>
                  <a:noFill/>
                </a:ln>
                <a:solidFill>
                  <a:prstClr val="black"/>
                </a:solidFill>
                <a:effectLst/>
                <a:uLnTx/>
                <a:uFillTx/>
                <a:latin typeface="Calibri Light" panose="020F0302020204030204"/>
                <a:ea typeface="+mn-ea"/>
                <a:cs typeface="+mn-cs"/>
              </a:rPr>
              <a:t>all profits were drawn into the net</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None/>
              <a:tabLst/>
              <a:defRPr/>
            </a:pPr>
            <a:endParaRPr lang="en-US" sz="18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(C.C. PLEHN, “War Profits and Excess Profits Taxes”, </a:t>
            </a:r>
            <a:r>
              <a:rPr kumimoji="0" lang="en-US" sz="1800" b="0" i="1" u="none" strike="noStrike" kern="1200" cap="none" spc="0" normalizeH="0" baseline="0" noProof="0" dirty="0" err="1">
                <a:ln>
                  <a:noFill/>
                </a:ln>
                <a:solidFill>
                  <a:prstClr val="black"/>
                </a:solidFill>
                <a:effectLst/>
                <a:uLnTx/>
                <a:uFillTx/>
                <a:latin typeface="Calibri Light" panose="020F0302020204030204"/>
                <a:ea typeface="+mn-ea"/>
                <a:cs typeface="+mn-cs"/>
              </a:rPr>
              <a:t>Am.Econ.Rev</a:t>
            </a:r>
            <a:r>
              <a:rPr kumimoji="0" lang="en-US" sz="18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1920, 284). </a:t>
            </a:r>
          </a:p>
          <a:p>
            <a:pPr marL="0" marR="0" lvl="0" indent="0" algn="just" defTabSz="914400" rtl="0" eaLnBrk="1" fontAlgn="auto" latinLnBrk="0" hangingPunct="1">
              <a:lnSpc>
                <a:spcPct val="100000"/>
              </a:lnSpc>
              <a:spcBef>
                <a:spcPts val="0"/>
              </a:spcBef>
              <a:spcAft>
                <a:spcPts val="0"/>
              </a:spcAft>
              <a:buClrTx/>
              <a:buSzTx/>
              <a:buNone/>
              <a:tabLst/>
              <a:defRPr/>
            </a:pPr>
            <a:endParaRPr lang="en-US" sz="18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None/>
              <a:tabLst/>
              <a:defRPr/>
            </a:pPr>
            <a:endParaRPr lang="en-US" sz="2200" dirty="0">
              <a:solidFill>
                <a:prstClr val="black"/>
              </a:solidFill>
              <a:latin typeface="Calibri Light" panose="020F0302020204030204"/>
            </a:endParaRPr>
          </a:p>
        </p:txBody>
      </p:sp>
    </p:spTree>
    <p:extLst>
      <p:ext uri="{BB962C8B-B14F-4D97-AF65-F5344CB8AC3E}">
        <p14:creationId xmlns:p14="http://schemas.microsoft.com/office/powerpoint/2010/main" val="3524955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98EE3-D6F3-1DF0-B59E-FE7244BFE493}"/>
              </a:ext>
            </a:extLst>
          </p:cNvPr>
          <p:cNvSpPr>
            <a:spLocks noGrp="1"/>
          </p:cNvSpPr>
          <p:nvPr>
            <p:ph type="title"/>
          </p:nvPr>
        </p:nvSpPr>
        <p:spPr/>
        <p:txBody>
          <a:bodyPr>
            <a:normAutofit fontScale="90000"/>
          </a:bodyPr>
          <a:lstStyle/>
          <a:p>
            <a:pPr algn="ctr">
              <a:lnSpc>
                <a:spcPct val="100000"/>
              </a:lnSpc>
            </a:pPr>
            <a:br>
              <a:rPr lang="nl-BE" sz="3600" b="1" dirty="0">
                <a:solidFill>
                  <a:schemeClr val="accent5"/>
                </a:solidFill>
              </a:rPr>
            </a:br>
            <a:r>
              <a:rPr lang="nl-BE" sz="4000" b="1" dirty="0">
                <a:solidFill>
                  <a:schemeClr val="accent5"/>
                </a:solidFill>
              </a:rPr>
              <a:t>Schuldenaars (2)</a:t>
            </a:r>
            <a:br>
              <a:rPr lang="nl-BE" sz="4000" b="1" dirty="0">
                <a:solidFill>
                  <a:schemeClr val="accent5"/>
                </a:solidFill>
              </a:rPr>
            </a:br>
            <a:endParaRPr lang="nl-BE" sz="4000" b="1" dirty="0">
              <a:solidFill>
                <a:schemeClr val="accent5"/>
              </a:solidFill>
            </a:endParaRPr>
          </a:p>
        </p:txBody>
      </p:sp>
      <p:sp>
        <p:nvSpPr>
          <p:cNvPr id="3" name="Tijdelijke aanduiding voor inhoud 2">
            <a:extLst>
              <a:ext uri="{FF2B5EF4-FFF2-40B4-BE49-F238E27FC236}">
                <a16:creationId xmlns:a16="http://schemas.microsoft.com/office/drawing/2014/main" id="{E99F9AD2-E4F1-65EB-FF51-DAD272267968}"/>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In een </a:t>
            </a:r>
            <a:r>
              <a:rPr lang="nl-NL" sz="2200" b="1" dirty="0">
                <a:latin typeface="+mj-lt"/>
              </a:rPr>
              <a:t>derde</a:t>
            </a:r>
            <a:r>
              <a:rPr lang="nl-NL" sz="2200" dirty="0">
                <a:latin typeface="+mj-lt"/>
              </a:rPr>
              <a:t> categorie gaat het om “</a:t>
            </a:r>
            <a:r>
              <a:rPr lang="nl-NL" sz="2200" i="1" dirty="0">
                <a:latin typeface="+mj-lt"/>
              </a:rPr>
              <a:t>iedere bijdragende vennootschap</a:t>
            </a:r>
            <a:r>
              <a:rPr lang="nl-NL" sz="2200" dirty="0">
                <a:latin typeface="+mj-lt"/>
              </a:rPr>
              <a:t>” in de zin van artikel 2, 11° van de wet van 11 april 2003, zijnde “</a:t>
            </a:r>
            <a:r>
              <a:rPr lang="nl-NL" sz="2200" i="1" dirty="0">
                <a:latin typeface="+mj-lt"/>
              </a:rPr>
              <a:t>iedere vennootschap andere dan een kernexploitant die een aandeel heeft of heeft gehad in de industriële productie van elektriciteit door splijting van kernbrandstoffen</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Tenslotte betreft een </a:t>
            </a:r>
            <a:r>
              <a:rPr lang="nl-NL" sz="2200" b="1" dirty="0">
                <a:latin typeface="+mj-lt"/>
              </a:rPr>
              <a:t>vierde </a:t>
            </a:r>
            <a:r>
              <a:rPr lang="nl-NL" sz="2200" dirty="0">
                <a:latin typeface="+mj-lt"/>
              </a:rPr>
              <a:t>categorie “</a:t>
            </a:r>
            <a:r>
              <a:rPr lang="nl-NL" sz="2200" i="1" dirty="0">
                <a:latin typeface="+mj-lt"/>
              </a:rPr>
              <a:t>iedere eigenaar van een kerncentrale</a:t>
            </a:r>
            <a:r>
              <a:rPr lang="nl-NL" sz="2200" dirty="0">
                <a:latin typeface="+mj-lt"/>
              </a:rPr>
              <a:t>” als bedoeld in artikel 4/1 van de wet van 31 januari 2003.</a:t>
            </a:r>
          </a:p>
          <a:p>
            <a:pPr marL="0" indent="0" algn="just">
              <a:lnSpc>
                <a:spcPct val="100000"/>
              </a:lnSpc>
              <a:spcBef>
                <a:spcPts val="0"/>
              </a:spcBef>
              <a:buNone/>
            </a:pPr>
            <a:endParaRPr lang="nl-NL" sz="2200" b="1" dirty="0">
              <a:latin typeface="+mj-lt"/>
            </a:endParaRPr>
          </a:p>
          <a:p>
            <a:pPr marL="0" indent="0" algn="just">
              <a:lnSpc>
                <a:spcPct val="100000"/>
              </a:lnSpc>
              <a:spcBef>
                <a:spcPts val="0"/>
              </a:spcBef>
              <a:buNone/>
            </a:pPr>
            <a:r>
              <a:rPr lang="nl-NL" sz="2200" b="1" dirty="0">
                <a:latin typeface="+mj-lt"/>
              </a:rPr>
              <a:t>Hier spreekt vanwege de wetgever niet de wens uit tot bereiken van een eenheid inzake de begripsvorming met betrekking tot schuldenaars... </a:t>
            </a:r>
          </a:p>
          <a:p>
            <a:pPr marL="0" indent="0" algn="just">
              <a:buNone/>
            </a:pPr>
            <a:endParaRPr lang="nl-BE" sz="2200" dirty="0">
              <a:latin typeface="+mj-lt"/>
            </a:endParaRPr>
          </a:p>
        </p:txBody>
      </p:sp>
    </p:spTree>
    <p:extLst>
      <p:ext uri="{BB962C8B-B14F-4D97-AF65-F5344CB8AC3E}">
        <p14:creationId xmlns:p14="http://schemas.microsoft.com/office/powerpoint/2010/main" val="2139697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AB29F-813E-72A4-A53F-2EEB4550498C}"/>
              </a:ext>
            </a:extLst>
          </p:cNvPr>
          <p:cNvSpPr>
            <a:spLocks noGrp="1"/>
          </p:cNvSpPr>
          <p:nvPr>
            <p:ph type="title"/>
          </p:nvPr>
        </p:nvSpPr>
        <p:spPr/>
        <p:txBody>
          <a:bodyPr>
            <a:normAutofit fontScale="90000"/>
          </a:bodyPr>
          <a:lstStyle/>
          <a:p>
            <a:pPr algn="ctr"/>
            <a:b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br>
            <a:r>
              <a:rPr kumimoji="0" lang="en-US" sz="4000" b="1" i="0" u="none" strike="noStrike" kern="1200" cap="none" spc="0" normalizeH="0" baseline="0" noProof="0" dirty="0" err="1">
                <a:ln>
                  <a:noFill/>
                </a:ln>
                <a:solidFill>
                  <a:srgbClr val="5B9BD5"/>
                </a:solidFill>
                <a:effectLst/>
                <a:uLnTx/>
                <a:uFillTx/>
                <a:ea typeface="+mj-ea"/>
                <a:cs typeface="+mj-cs"/>
              </a:rPr>
              <a:t>Schuldenaars</a:t>
            </a:r>
            <a:r>
              <a:rPr kumimoji="0" lang="en-US" sz="4000" b="1" i="0" u="none" strike="noStrike" kern="1200" cap="none" spc="0" normalizeH="0" baseline="0" noProof="0" dirty="0">
                <a:ln>
                  <a:noFill/>
                </a:ln>
                <a:solidFill>
                  <a:srgbClr val="5B9BD5"/>
                </a:solidFill>
                <a:effectLst/>
                <a:uLnTx/>
                <a:uFillTx/>
                <a:ea typeface="+mj-ea"/>
                <a:cs typeface="+mj-cs"/>
              </a:rPr>
              <a:t> (3)  </a:t>
            </a:r>
            <a:br>
              <a:rPr kumimoji="0" lang="en-US" sz="4000" b="1" i="0" u="none" strike="noStrike" kern="1200" cap="none" spc="0" normalizeH="0" baseline="0" noProof="0" dirty="0">
                <a:ln>
                  <a:noFill/>
                </a:ln>
                <a:solidFill>
                  <a:srgbClr val="5B9BD5"/>
                </a:solidFill>
                <a:effectLst/>
                <a:uLnTx/>
                <a:uFillTx/>
                <a:latin typeface="Calibri Light" panose="020F0302020204030204"/>
                <a:ea typeface="+mj-ea"/>
                <a:cs typeface="+mj-cs"/>
              </a:rPr>
            </a:br>
            <a:endParaRPr lang="nl-BE" sz="4000" dirty="0"/>
          </a:p>
        </p:txBody>
      </p:sp>
      <p:sp>
        <p:nvSpPr>
          <p:cNvPr id="3" name="Tijdelijke aanduiding voor inhoud 2">
            <a:extLst>
              <a:ext uri="{FF2B5EF4-FFF2-40B4-BE49-F238E27FC236}">
                <a16:creationId xmlns:a16="http://schemas.microsoft.com/office/drawing/2014/main" id="{04CA8B1E-136F-5F3D-C252-714854E5B644}"/>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Nederlandse wetgever hield het eenvoudiger en sprak enkel over </a:t>
            </a:r>
            <a:r>
              <a:rPr lang="nl-NL" sz="2200" b="1" dirty="0">
                <a:latin typeface="+mj-lt"/>
              </a:rPr>
              <a:t>elektriciteitsproducenten</a:t>
            </a:r>
            <a:r>
              <a:rPr lang="nl-NL" sz="2200" dirty="0">
                <a:latin typeface="+mj-lt"/>
              </a:rPr>
              <a:t>  als schuldenaars van de </a:t>
            </a:r>
            <a:r>
              <a:rPr lang="nl-NL" sz="2200" dirty="0" err="1">
                <a:latin typeface="+mj-lt"/>
              </a:rPr>
              <a:t>inframarginale</a:t>
            </a:r>
            <a:r>
              <a:rPr lang="nl-NL" sz="2200" dirty="0">
                <a:latin typeface="+mj-lt"/>
              </a:rPr>
              <a:t> elektriciteitsheffing.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Een producent van Nederlandse elektriciteit is meer bepaald een </a:t>
            </a:r>
            <a:r>
              <a:rPr lang="nl-NL" sz="2200" b="1" dirty="0">
                <a:latin typeface="+mj-lt"/>
              </a:rPr>
              <a:t>natuurlijk persoon of een rechtspersoon die in Nederland of in de Nederlandse exclusieve economische zone elektriciteit opwekt en levert aan het elektriciteitsnet of een directe lijn</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Bij het bepalen van de hoogte van de heffing wordt vervolgens wel alleen het deel meegenomen dat de producent op het net heeft ingevoerd, omdat daar altijd </a:t>
            </a:r>
            <a:r>
              <a:rPr lang="nl-NL" sz="2200" b="1" dirty="0">
                <a:latin typeface="+mj-lt"/>
              </a:rPr>
              <a:t>gemeten</a:t>
            </a:r>
            <a:r>
              <a:rPr lang="nl-NL" sz="2200" dirty="0">
                <a:latin typeface="+mj-lt"/>
              </a:rPr>
              <a:t> wordt. </a:t>
            </a: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1847180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D8D99-F14A-6C47-7C18-DFFA94DAFA6F}"/>
              </a:ext>
            </a:extLst>
          </p:cNvPr>
          <p:cNvSpPr>
            <a:spLocks noGrp="1"/>
          </p:cNvSpPr>
          <p:nvPr>
            <p:ph type="title"/>
          </p:nvPr>
        </p:nvSpPr>
        <p:spPr/>
        <p:txBody>
          <a:bodyPr/>
          <a:lstStyle/>
          <a:p>
            <a:pPr algn="ct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j-ea"/>
                <a:cs typeface="+mj-cs"/>
              </a:rPr>
              <a:t>Schuldenaars</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 (4)</a:t>
            </a:r>
            <a:endParaRPr lang="nl-BE" dirty="0"/>
          </a:p>
        </p:txBody>
      </p:sp>
      <p:sp>
        <p:nvSpPr>
          <p:cNvPr id="3" name="Tijdelijke aanduiding voor inhoud 2">
            <a:extLst>
              <a:ext uri="{FF2B5EF4-FFF2-40B4-BE49-F238E27FC236}">
                <a16:creationId xmlns:a16="http://schemas.microsoft.com/office/drawing/2014/main" id="{F1B0B6A3-673D-7809-CFD8-1258CEA6DE3C}"/>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Een producent hoeft niet de </a:t>
            </a:r>
            <a:r>
              <a:rPr lang="nl-NL" sz="2200" b="1" dirty="0">
                <a:latin typeface="+mj-lt"/>
              </a:rPr>
              <a:t>eigenaar</a:t>
            </a:r>
            <a:r>
              <a:rPr lang="nl-NL" sz="2200" dirty="0">
                <a:latin typeface="+mj-lt"/>
              </a:rPr>
              <a:t> te zijn van de productie-installatie, het gaat om de natuurlijke of rechtspersoon die met de productie-installatie elektriciteit opwekt en aan wie de opgewekte elektriciteit en daarmee het </a:t>
            </a:r>
            <a:r>
              <a:rPr lang="nl-NL" sz="2200" b="1" dirty="0">
                <a:latin typeface="+mj-lt"/>
              </a:rPr>
              <a:t>risico van de opwekking </a:t>
            </a:r>
            <a:r>
              <a:rPr lang="nl-NL" sz="2200" dirty="0">
                <a:latin typeface="+mj-lt"/>
              </a:rPr>
              <a:t>toekomt. Omgekeerd is de eigenaar van een productie-installatie ook niet per definitie een producent.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In Nederland kunnen er dus tevens </a:t>
            </a:r>
            <a:r>
              <a:rPr lang="nl-NL" sz="2200" b="1" dirty="0">
                <a:latin typeface="+mj-lt"/>
              </a:rPr>
              <a:t>meerdere</a:t>
            </a:r>
            <a:r>
              <a:rPr lang="nl-NL" sz="2200" dirty="0">
                <a:latin typeface="+mj-lt"/>
              </a:rPr>
              <a:t> natuurlijke of rechtspersonen zijn die met één productie-installatie elektriciteit opwekken en dus producent zijn, zoals bijvoorbeeld in het geval elektriciteit wordt opgewekt met een productie-installatie in een gemeenschappelijke onderneming (“</a:t>
            </a:r>
            <a:r>
              <a:rPr lang="nl-NL" sz="2200" i="1" dirty="0">
                <a:latin typeface="+mj-lt"/>
              </a:rPr>
              <a:t>joint venture</a:t>
            </a:r>
            <a:r>
              <a:rPr lang="nl-NL" sz="2200" dirty="0">
                <a:latin typeface="+mj-lt"/>
              </a:rPr>
              <a:t>”) die geen rechtspersoon is, zoals een vennootschap onder firma of een commanditaire vennootschap.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Belgische wetgever had kennelijk geen tijd voor zulke juridische verfijningen...</a:t>
            </a:r>
            <a:endParaRPr lang="nl-BE" dirty="0"/>
          </a:p>
        </p:txBody>
      </p:sp>
    </p:spTree>
    <p:extLst>
      <p:ext uri="{BB962C8B-B14F-4D97-AF65-F5344CB8AC3E}">
        <p14:creationId xmlns:p14="http://schemas.microsoft.com/office/powerpoint/2010/main" val="736190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B8CBF-6CAE-9A8C-4DFE-052C81AAF126}"/>
              </a:ext>
            </a:extLst>
          </p:cNvPr>
          <p:cNvSpPr>
            <a:spLocks noGrp="1"/>
          </p:cNvSpPr>
          <p:nvPr>
            <p:ph type="title"/>
          </p:nvPr>
        </p:nvSpPr>
        <p:spPr/>
        <p:txBody>
          <a:bodyPr>
            <a:normAutofit/>
          </a:bodyPr>
          <a:lstStyle/>
          <a:p>
            <a:pPr algn="ctr"/>
            <a:r>
              <a:rPr lang="nl-BE" sz="3600" b="1" dirty="0">
                <a:solidFill>
                  <a:schemeClr val="accent5"/>
                </a:solidFill>
              </a:rPr>
              <a:t>Geen schuldenaars (1)</a:t>
            </a:r>
          </a:p>
        </p:txBody>
      </p:sp>
      <p:sp>
        <p:nvSpPr>
          <p:cNvPr id="3" name="Tijdelijke aanduiding voor inhoud 2">
            <a:extLst>
              <a:ext uri="{FF2B5EF4-FFF2-40B4-BE49-F238E27FC236}">
                <a16:creationId xmlns:a16="http://schemas.microsoft.com/office/drawing/2014/main" id="{38926DF2-474D-44F9-3FA4-4DAF3FC82A4B}"/>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a:t>
            </a:r>
            <a:r>
              <a:rPr lang="nl-NL" sz="2200" dirty="0" err="1">
                <a:latin typeface="+mj-lt"/>
              </a:rPr>
              <a:t>inframarginale</a:t>
            </a:r>
            <a:r>
              <a:rPr lang="nl-NL" sz="2200" dirty="0">
                <a:latin typeface="+mj-lt"/>
              </a:rPr>
              <a:t> elektriciteitsheffing is in België </a:t>
            </a:r>
            <a:r>
              <a:rPr lang="nl-NL" sz="2200" b="1" dirty="0">
                <a:latin typeface="+mj-lt"/>
              </a:rPr>
              <a:t>ten eerste </a:t>
            </a:r>
            <a:r>
              <a:rPr lang="nl-NL" sz="2200" dirty="0">
                <a:latin typeface="+mj-lt"/>
              </a:rPr>
              <a:t>niet verschuldigd door </a:t>
            </a:r>
          </a:p>
          <a:p>
            <a:pPr marL="0" indent="0" algn="just">
              <a:lnSpc>
                <a:spcPct val="100000"/>
              </a:lnSpc>
              <a:spcBef>
                <a:spcPts val="0"/>
              </a:spcBef>
              <a:buNone/>
            </a:pPr>
            <a:endParaRPr lang="nl-NL" sz="2200" dirty="0">
              <a:latin typeface="+mj-lt"/>
            </a:endParaRPr>
          </a:p>
          <a:p>
            <a:pPr lvl="1" algn="just">
              <a:lnSpc>
                <a:spcPct val="100000"/>
              </a:lnSpc>
              <a:spcBef>
                <a:spcPts val="0"/>
              </a:spcBef>
            </a:pPr>
            <a:r>
              <a:rPr lang="nl-NL" sz="2200" dirty="0">
                <a:latin typeface="+mj-lt"/>
              </a:rPr>
              <a:t>“</a:t>
            </a:r>
            <a:r>
              <a:rPr lang="nl-NL" sz="2200" i="1" dirty="0">
                <a:latin typeface="+mj-lt"/>
              </a:rPr>
              <a:t>energiegemeenschappen van burgers en hernieuwbare energiegemeenschappen</a:t>
            </a:r>
            <a:r>
              <a:rPr lang="nl-NL" sz="2200" dirty="0">
                <a:latin typeface="+mj-lt"/>
              </a:rPr>
              <a:t>”; en </a:t>
            </a:r>
          </a:p>
          <a:p>
            <a:pPr lvl="1" algn="just">
              <a:lnSpc>
                <a:spcPct val="100000"/>
              </a:lnSpc>
              <a:spcBef>
                <a:spcPts val="0"/>
              </a:spcBef>
            </a:pPr>
            <a:r>
              <a:rPr lang="nl-NL" sz="2200" dirty="0">
                <a:latin typeface="+mj-lt"/>
              </a:rPr>
              <a:t>“</a:t>
            </a:r>
            <a:r>
              <a:rPr lang="nl-NL" sz="2200" i="1" dirty="0">
                <a:latin typeface="+mj-lt"/>
              </a:rPr>
              <a:t>gelijkgestelde energiegemeenschappen</a:t>
            </a:r>
            <a:r>
              <a:rPr lang="nl-NL" sz="2200" dirty="0">
                <a:latin typeface="+mj-lt"/>
              </a:rPr>
              <a:t>”, zoals bedoeld in de regionale wetgeving,</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b="1" dirty="0">
                <a:latin typeface="+mj-lt"/>
              </a:rPr>
              <a:t>mits </a:t>
            </a:r>
            <a:r>
              <a:rPr lang="nl-NL" sz="2200" dirty="0">
                <a:latin typeface="+mj-lt"/>
              </a:rPr>
              <a:t>het surplus aan inkomsten door zulke gemeenschappen </a:t>
            </a:r>
            <a:r>
              <a:rPr lang="nl-NL" sz="2200" b="1" dirty="0">
                <a:latin typeface="+mj-lt"/>
              </a:rPr>
              <a:t>rechtstreeks overgedragen wordt aan consumenten die leden van deze gemeenschappen zijn</a:t>
            </a:r>
            <a:r>
              <a:rPr lang="nl-NL" sz="2200" dirty="0">
                <a:latin typeface="+mj-lt"/>
              </a:rPr>
              <a:t>.</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Het hoofddoel van zulke gemeenschappen dient het bieden van “</a:t>
            </a:r>
            <a:r>
              <a:rPr lang="nl-NL" sz="2200" i="1" dirty="0">
                <a:latin typeface="+mj-lt"/>
              </a:rPr>
              <a:t>milieu-, economische of sociale voordelen</a:t>
            </a:r>
            <a:r>
              <a:rPr lang="nl-NL" sz="2200" dirty="0">
                <a:latin typeface="+mj-lt"/>
              </a:rPr>
              <a:t>” te zijn, in plaats van het maken van financiële winst.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Er worden geen nadere eisen gesteld inzake de rechtsvorm van zulke gemeenschappen. </a:t>
            </a:r>
            <a:endParaRPr lang="nl-BE" sz="2200" dirty="0">
              <a:latin typeface="+mj-lt"/>
            </a:endParaRPr>
          </a:p>
        </p:txBody>
      </p:sp>
    </p:spTree>
    <p:extLst>
      <p:ext uri="{BB962C8B-B14F-4D97-AF65-F5344CB8AC3E}">
        <p14:creationId xmlns:p14="http://schemas.microsoft.com/office/powerpoint/2010/main" val="186962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8CA1E-7AE8-9D12-7389-A52995CFF822}"/>
              </a:ext>
            </a:extLst>
          </p:cNvPr>
          <p:cNvSpPr>
            <a:spLocks noGrp="1"/>
          </p:cNvSpPr>
          <p:nvPr>
            <p:ph type="title"/>
          </p:nvPr>
        </p:nvSpPr>
        <p:spPr/>
        <p:txBody>
          <a:bodyPr>
            <a:normAutofit/>
          </a:bodyPr>
          <a:lstStyle/>
          <a:p>
            <a:pPr algn="ctr"/>
            <a:r>
              <a:rPr lang="nl-BE" sz="3600" b="1" dirty="0">
                <a:solidFill>
                  <a:schemeClr val="accent5"/>
                </a:solidFill>
              </a:rPr>
              <a:t>Geen schuldenaars (2)</a:t>
            </a:r>
          </a:p>
        </p:txBody>
      </p:sp>
      <p:sp>
        <p:nvSpPr>
          <p:cNvPr id="3" name="Tijdelijke aanduiding voor inhoud 2">
            <a:extLst>
              <a:ext uri="{FF2B5EF4-FFF2-40B4-BE49-F238E27FC236}">
                <a16:creationId xmlns:a16="http://schemas.microsoft.com/office/drawing/2014/main" id="{08744EC8-6728-B406-FA69-5366670B55BD}"/>
              </a:ext>
            </a:extLst>
          </p:cNvPr>
          <p:cNvSpPr>
            <a:spLocks noGrp="1"/>
          </p:cNvSpPr>
          <p:nvPr>
            <p:ph idx="1"/>
          </p:nvPr>
        </p:nvSpPr>
        <p:spPr/>
        <p:txBody>
          <a:bodyPr>
            <a:normAutofit/>
          </a:bodyPr>
          <a:lstStyle/>
          <a:p>
            <a:pPr marL="0" indent="0" algn="just">
              <a:lnSpc>
                <a:spcPct val="100000"/>
              </a:lnSpc>
              <a:spcBef>
                <a:spcPts val="0"/>
              </a:spcBef>
              <a:buNone/>
            </a:pPr>
            <a:r>
              <a:rPr kumimoji="0" lang="nl-NL" sz="2200" b="0" i="0" u="none" strike="noStrike" kern="1200" cap="none" spc="0" normalizeH="0" baseline="0" noProof="0" dirty="0">
                <a:ln>
                  <a:noFill/>
                </a:ln>
                <a:solidFill>
                  <a:prstClr val="black"/>
                </a:solidFill>
                <a:effectLst/>
                <a:uLnTx/>
                <a:uFillTx/>
                <a:latin typeface="+mj-lt"/>
                <a:ea typeface="+mn-ea"/>
                <a:cs typeface="+mn-cs"/>
              </a:rPr>
              <a:t>Hier rijst een probleem in die zin dat aan bijvoorbeeld </a:t>
            </a:r>
            <a:r>
              <a:rPr kumimoji="0" lang="nl-NL" sz="2200" b="1" i="0" u="none" strike="noStrike" kern="1200" cap="none" spc="0" normalizeH="0" baseline="0" noProof="0" dirty="0">
                <a:ln>
                  <a:noFill/>
                </a:ln>
                <a:solidFill>
                  <a:prstClr val="black"/>
                </a:solidFill>
                <a:effectLst/>
                <a:uLnTx/>
                <a:uFillTx/>
                <a:latin typeface="+mj-lt"/>
                <a:ea typeface="+mn-ea"/>
                <a:cs typeface="+mn-cs"/>
              </a:rPr>
              <a:t>verenigingen zonder winstoogmerk </a:t>
            </a:r>
            <a:r>
              <a:rPr kumimoji="0" lang="nl-NL" sz="2200" b="0" i="0" u="none" strike="noStrike" kern="1200" cap="none" spc="0" normalizeH="0" baseline="0" noProof="0" dirty="0">
                <a:ln>
                  <a:noFill/>
                </a:ln>
                <a:solidFill>
                  <a:prstClr val="black"/>
                </a:solidFill>
                <a:effectLst/>
                <a:uLnTx/>
                <a:uFillTx/>
                <a:latin typeface="+mj-lt"/>
                <a:ea typeface="+mn-ea"/>
                <a:cs typeface="+mn-cs"/>
              </a:rPr>
              <a:t>enige </a:t>
            </a:r>
            <a:r>
              <a:rPr kumimoji="0" lang="nl-NL" sz="2200" b="1" i="0" u="none" strike="noStrike" kern="1200" cap="none" spc="0" normalizeH="0" baseline="0" noProof="0" dirty="0">
                <a:ln>
                  <a:noFill/>
                </a:ln>
                <a:solidFill>
                  <a:prstClr val="black"/>
                </a:solidFill>
                <a:effectLst/>
                <a:uLnTx/>
                <a:uFillTx/>
                <a:latin typeface="+mj-lt"/>
                <a:ea typeface="+mn-ea"/>
                <a:cs typeface="+mn-cs"/>
              </a:rPr>
              <a:t>uitkering aan de leden wettelijk niet is toegestaan</a:t>
            </a:r>
            <a:r>
              <a:rPr kumimoji="0" lang="nl-NL" sz="2200" b="0" i="0" u="none" strike="noStrike" kern="1200" cap="none" spc="0" normalizeH="0" baseline="0" noProof="0" dirty="0">
                <a:ln>
                  <a:noFill/>
                </a:ln>
                <a:solidFill>
                  <a:prstClr val="black"/>
                </a:solidFill>
                <a:effectLst/>
                <a:uLnTx/>
                <a:uFillTx/>
                <a:latin typeface="+mj-lt"/>
                <a:ea typeface="+mn-ea"/>
                <a:cs typeface="+mn-cs"/>
              </a:rPr>
              <a:t>. Anders dan in het geval van vennootschappen. De energiegemeenschappen zouden daardoor dus wel onder deze wet kunnen vallen als </a:t>
            </a:r>
            <a:r>
              <a:rPr kumimoji="0" lang="nl-NL" sz="2200" b="0" i="0" u="none" strike="noStrike" kern="1200" cap="none" spc="0" normalizeH="0" baseline="0" noProof="0" dirty="0" err="1">
                <a:ln>
                  <a:noFill/>
                </a:ln>
                <a:solidFill>
                  <a:prstClr val="black"/>
                </a:solidFill>
                <a:effectLst/>
                <a:uLnTx/>
                <a:uFillTx/>
                <a:latin typeface="+mj-lt"/>
                <a:ea typeface="+mn-ea"/>
                <a:cs typeface="+mn-cs"/>
              </a:rPr>
              <a:t>heffingplichtigen</a:t>
            </a:r>
            <a:r>
              <a:rPr kumimoji="0" lang="nl-NL" sz="2200" b="0" i="0" u="none" strike="noStrike" kern="1200" cap="none" spc="0" normalizeH="0" baseline="0" noProof="0" dirty="0">
                <a:ln>
                  <a:noFill/>
                </a:ln>
                <a:solidFill>
                  <a:prstClr val="black"/>
                </a:solidFill>
                <a:effectLst/>
                <a:uLnTx/>
                <a:uFillTx/>
                <a:latin typeface="+mj-lt"/>
                <a:ea typeface="+mn-ea"/>
                <a:cs typeface="+mn-cs"/>
              </a:rPr>
              <a:t>. </a:t>
            </a:r>
          </a:p>
          <a:p>
            <a:pPr marL="0" indent="0" algn="just">
              <a:lnSpc>
                <a:spcPct val="100000"/>
              </a:lnSpc>
              <a:spcBef>
                <a:spcPts val="0"/>
              </a:spcBef>
              <a:buNone/>
            </a:pPr>
            <a:endParaRPr lang="nl-NL" sz="2200" dirty="0">
              <a:solidFill>
                <a:prstClr val="black"/>
              </a:solidFill>
              <a:latin typeface="+mj-lt"/>
            </a:endParaRPr>
          </a:p>
          <a:p>
            <a:pPr marL="0" indent="0" algn="just">
              <a:lnSpc>
                <a:spcPct val="100000"/>
              </a:lnSpc>
              <a:spcBef>
                <a:spcPts val="0"/>
              </a:spcBef>
              <a:buNone/>
            </a:pPr>
            <a:r>
              <a:rPr kumimoji="0" lang="nl-NL" sz="2200" b="0" i="0" u="none" strike="noStrike" kern="1200" cap="none" spc="0" normalizeH="0" baseline="0" noProof="0" dirty="0">
                <a:ln>
                  <a:noFill/>
                </a:ln>
                <a:solidFill>
                  <a:prstClr val="black"/>
                </a:solidFill>
                <a:effectLst/>
                <a:uLnTx/>
                <a:uFillTx/>
                <a:latin typeface="+mj-lt"/>
                <a:ea typeface="+mn-ea"/>
                <a:cs typeface="+mn-cs"/>
              </a:rPr>
              <a:t>Om na te gaan of aan deze uitsluitingsvoorwaarde is voldaan, is bepaald dat deze schuldenaars de aangifte moeten indienen, met het </a:t>
            </a:r>
            <a:r>
              <a:rPr kumimoji="0" lang="nl-NL" sz="2200" b="1" i="0" u="none" strike="noStrike" kern="1200" cap="none" spc="0" normalizeH="0" baseline="0" noProof="0" dirty="0">
                <a:ln>
                  <a:noFill/>
                </a:ln>
                <a:solidFill>
                  <a:prstClr val="black"/>
                </a:solidFill>
                <a:effectLst/>
                <a:uLnTx/>
                <a:uFillTx/>
                <a:latin typeface="+mj-lt"/>
                <a:ea typeface="+mn-ea"/>
                <a:cs typeface="+mn-cs"/>
              </a:rPr>
              <a:t>bewijs</a:t>
            </a:r>
            <a:r>
              <a:rPr kumimoji="0" lang="nl-NL" sz="2200" b="0" i="0" u="none" strike="noStrike" kern="1200" cap="none" spc="0" normalizeH="0" baseline="0" noProof="0" dirty="0">
                <a:ln>
                  <a:noFill/>
                </a:ln>
                <a:solidFill>
                  <a:prstClr val="black"/>
                </a:solidFill>
                <a:effectLst/>
                <a:uLnTx/>
                <a:uFillTx/>
                <a:latin typeface="+mj-lt"/>
                <a:ea typeface="+mn-ea"/>
                <a:cs typeface="+mn-cs"/>
              </a:rPr>
              <a:t> dat het surplus aan inkomsten rechtstreeks aan consumenten werd overgedragen. </a:t>
            </a:r>
          </a:p>
          <a:p>
            <a:pPr marL="0" indent="0" algn="just">
              <a:lnSpc>
                <a:spcPct val="100000"/>
              </a:lnSpc>
              <a:spcBef>
                <a:spcPts val="0"/>
              </a:spcBef>
              <a:buNone/>
            </a:pPr>
            <a:endParaRPr kumimoji="0" lang="nl-NL" sz="2200" b="0" i="0" u="none" strike="noStrike" kern="1200" cap="none" spc="0" normalizeH="0" baseline="0" noProof="0" dirty="0">
              <a:ln>
                <a:noFill/>
              </a:ln>
              <a:solidFill>
                <a:prstClr val="black"/>
              </a:solidFill>
              <a:effectLst/>
              <a:uLnTx/>
              <a:uFillTx/>
              <a:latin typeface="+mj-lt"/>
              <a:ea typeface="+mn-ea"/>
              <a:cs typeface="+mn-cs"/>
            </a:endParaRPr>
          </a:p>
          <a:p>
            <a:pPr marL="0" indent="0" algn="just">
              <a:lnSpc>
                <a:spcPct val="100000"/>
              </a:lnSpc>
              <a:spcBef>
                <a:spcPts val="0"/>
              </a:spcBef>
              <a:buNone/>
            </a:pPr>
            <a:r>
              <a:rPr lang="nl-NL" sz="2200" dirty="0">
                <a:latin typeface="+mj-lt"/>
              </a:rPr>
              <a:t>De </a:t>
            </a:r>
            <a:r>
              <a:rPr lang="nl-NL" sz="2200" dirty="0" err="1">
                <a:latin typeface="+mj-lt"/>
              </a:rPr>
              <a:t>inframarginale</a:t>
            </a:r>
            <a:r>
              <a:rPr lang="nl-NL" sz="2200" dirty="0">
                <a:latin typeface="+mj-lt"/>
              </a:rPr>
              <a:t> elektriciteitsheffing is </a:t>
            </a:r>
            <a:r>
              <a:rPr lang="nl-NL" sz="2200" b="1" dirty="0">
                <a:latin typeface="+mj-lt"/>
              </a:rPr>
              <a:t>ten tweede </a:t>
            </a:r>
            <a:r>
              <a:rPr lang="nl-NL" sz="2200" dirty="0">
                <a:latin typeface="+mj-lt"/>
              </a:rPr>
              <a:t>niet verschuldigd door producenten met een geïnstalleerd vermogen van maximaal 1 MW.  </a:t>
            </a:r>
            <a:r>
              <a:rPr lang="nl-NL" sz="2200" b="1" i="1" dirty="0">
                <a:latin typeface="+mj-lt"/>
              </a:rPr>
              <a:t>De </a:t>
            </a:r>
            <a:r>
              <a:rPr lang="nl-NL" sz="2200" b="1" i="1" dirty="0" err="1">
                <a:latin typeface="+mj-lt"/>
              </a:rPr>
              <a:t>minimis</a:t>
            </a:r>
            <a:r>
              <a:rPr lang="nl-NL" sz="2200" b="1" i="1" dirty="0">
                <a:latin typeface="+mj-lt"/>
              </a:rPr>
              <a:t> non </a:t>
            </a:r>
            <a:r>
              <a:rPr lang="nl-NL" sz="2200" b="1" i="1" dirty="0" err="1">
                <a:latin typeface="+mj-lt"/>
              </a:rPr>
              <a:t>curat</a:t>
            </a:r>
            <a:r>
              <a:rPr lang="nl-NL" sz="2200" b="1" i="1" dirty="0">
                <a:latin typeface="+mj-lt"/>
              </a:rPr>
              <a:t> </a:t>
            </a:r>
            <a:r>
              <a:rPr lang="nl-NL" sz="2200" b="1" i="1" dirty="0" err="1">
                <a:latin typeface="+mj-lt"/>
              </a:rPr>
              <a:t>praetor</a:t>
            </a:r>
            <a:r>
              <a:rPr lang="nl-NL" sz="2200" b="1" i="1" dirty="0">
                <a:latin typeface="+mj-lt"/>
              </a:rPr>
              <a:t>...</a:t>
            </a:r>
            <a:endParaRPr lang="nl-BE" sz="2200" b="1" i="1" dirty="0">
              <a:latin typeface="+mj-lt"/>
            </a:endParaRPr>
          </a:p>
        </p:txBody>
      </p:sp>
    </p:spTree>
    <p:extLst>
      <p:ext uri="{BB962C8B-B14F-4D97-AF65-F5344CB8AC3E}">
        <p14:creationId xmlns:p14="http://schemas.microsoft.com/office/powerpoint/2010/main" val="3462629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6848D6-EB3C-E23F-C15D-E4EBF4B708E6}"/>
              </a:ext>
            </a:extLst>
          </p:cNvPr>
          <p:cNvSpPr>
            <a:spLocks noGrp="1"/>
          </p:cNvSpPr>
          <p:nvPr>
            <p:ph type="title"/>
          </p:nvPr>
        </p:nvSpPr>
        <p:spPr/>
        <p:txBody>
          <a:bodyPr>
            <a:noAutofit/>
          </a:bodyPr>
          <a:lstStyle/>
          <a:p>
            <a:pPr marL="0" marR="0" lvl="0" indent="0" algn="ctr" defTabSz="914400" rtl="0" eaLnBrk="1" fontAlgn="auto" latinLnBrk="0" hangingPunct="1">
              <a:lnSpc>
                <a:spcPct val="100000"/>
              </a:lnSpc>
              <a:spcBef>
                <a:spcPts val="0"/>
              </a:spcBef>
              <a:spcAft>
                <a:spcPts val="0"/>
              </a:spcAft>
              <a:tabLst/>
              <a:defRPr/>
            </a:pPr>
            <a:b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b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Maatstaf</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van </a:t>
            </a: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heffing</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a:t>
            </a:r>
            <a:b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br>
            <a:endParaRPr lang="nl-BE" sz="3600" dirty="0"/>
          </a:p>
        </p:txBody>
      </p:sp>
      <p:sp>
        <p:nvSpPr>
          <p:cNvPr id="3" name="Tijdelijke aanduiding voor inhoud 2">
            <a:extLst>
              <a:ext uri="{FF2B5EF4-FFF2-40B4-BE49-F238E27FC236}">
                <a16:creationId xmlns:a16="http://schemas.microsoft.com/office/drawing/2014/main" id="{67919DD2-9E0C-F5D6-2051-7A9D9AD2C053}"/>
              </a:ext>
            </a:extLst>
          </p:cNvPr>
          <p:cNvSpPr>
            <a:spLocks noGrp="1"/>
          </p:cNvSpPr>
          <p:nvPr>
            <p:ph idx="1"/>
          </p:nvPr>
        </p:nvSpPr>
        <p:spPr/>
        <p:txBody>
          <a:bodyPr>
            <a:normAutofit/>
          </a:bodyPr>
          <a:lstStyle/>
          <a:p>
            <a:pPr marL="0" indent="0" algn="ctr">
              <a:lnSpc>
                <a:spcPct val="100000"/>
              </a:lnSpc>
              <a:spcBef>
                <a:spcPts val="0"/>
              </a:spcBef>
              <a:buNone/>
            </a:pPr>
            <a:endParaRPr lang="nl-NL" sz="2400" b="1" dirty="0">
              <a:latin typeface="+mj-lt"/>
            </a:endParaRPr>
          </a:p>
          <a:p>
            <a:pPr marL="0" indent="0" algn="ctr">
              <a:lnSpc>
                <a:spcPct val="100000"/>
              </a:lnSpc>
              <a:spcBef>
                <a:spcPts val="0"/>
              </a:spcBef>
              <a:buNone/>
            </a:pPr>
            <a:r>
              <a:rPr lang="nl-NL" sz="2400" b="1" dirty="0">
                <a:latin typeface="+mj-lt"/>
              </a:rPr>
              <a:t>Marktinkomsten </a:t>
            </a:r>
          </a:p>
          <a:p>
            <a:pPr marL="0" indent="0" algn="ctr">
              <a:lnSpc>
                <a:spcPct val="100000"/>
              </a:lnSpc>
              <a:spcBef>
                <a:spcPts val="0"/>
              </a:spcBef>
              <a:buNone/>
            </a:pPr>
            <a:endParaRPr lang="nl-NL" sz="800" b="1" dirty="0">
              <a:latin typeface="+mj-lt"/>
            </a:endParaRPr>
          </a:p>
          <a:p>
            <a:pPr marL="0" indent="0" algn="ctr">
              <a:lnSpc>
                <a:spcPct val="100000"/>
              </a:lnSpc>
              <a:spcBef>
                <a:spcPts val="0"/>
              </a:spcBef>
              <a:buNone/>
            </a:pPr>
            <a:r>
              <a:rPr lang="nl-NL" sz="2400" b="1" dirty="0">
                <a:latin typeface="+mj-lt"/>
              </a:rPr>
              <a:t>(Toegelaten plafond) </a:t>
            </a:r>
          </a:p>
          <a:p>
            <a:pPr marL="0" indent="0" algn="ctr">
              <a:lnSpc>
                <a:spcPct val="100000"/>
              </a:lnSpc>
              <a:spcBef>
                <a:spcPts val="0"/>
              </a:spcBef>
              <a:buNone/>
            </a:pPr>
            <a:r>
              <a:rPr lang="nl-NL" sz="800" b="1" dirty="0">
                <a:latin typeface="+mj-lt"/>
              </a:rPr>
              <a:t>__________________________________________________</a:t>
            </a:r>
          </a:p>
          <a:p>
            <a:pPr marL="0" indent="0" algn="ctr">
              <a:lnSpc>
                <a:spcPct val="100000"/>
              </a:lnSpc>
              <a:spcBef>
                <a:spcPts val="0"/>
              </a:spcBef>
              <a:buNone/>
            </a:pPr>
            <a:endParaRPr lang="nl-NL" sz="800" b="1" dirty="0">
              <a:latin typeface="+mj-lt"/>
            </a:endParaRPr>
          </a:p>
          <a:p>
            <a:pPr marL="0" indent="0" algn="ctr">
              <a:lnSpc>
                <a:spcPct val="100000"/>
              </a:lnSpc>
              <a:spcBef>
                <a:spcPts val="0"/>
              </a:spcBef>
              <a:buNone/>
            </a:pPr>
            <a:r>
              <a:rPr lang="nl-NL" sz="2400" b="1" dirty="0">
                <a:latin typeface="+mj-lt"/>
              </a:rPr>
              <a:t>Surplus aan inkomsten</a:t>
            </a:r>
          </a:p>
          <a:p>
            <a:pPr marL="0" indent="0" algn="just">
              <a:lnSpc>
                <a:spcPct val="100000"/>
              </a:lnSpc>
              <a:spcBef>
                <a:spcPts val="0"/>
              </a:spcBef>
              <a:buNone/>
            </a:pPr>
            <a:endParaRPr lang="nl-NL" sz="2200" dirty="0">
              <a:latin typeface="+mj-lt"/>
            </a:endParaRPr>
          </a:p>
          <a:p>
            <a:pPr marL="0" indent="0" algn="ctr">
              <a:lnSpc>
                <a:spcPct val="100000"/>
              </a:lnSpc>
              <a:spcBef>
                <a:spcPts val="0"/>
              </a:spcBef>
              <a:buNone/>
            </a:pPr>
            <a:endParaRPr lang="nl-NL" sz="2200" b="1" dirty="0">
              <a:latin typeface="+mj-lt"/>
            </a:endParaRPr>
          </a:p>
          <a:p>
            <a:pPr marL="0" indent="0" algn="ctr">
              <a:lnSpc>
                <a:spcPct val="100000"/>
              </a:lnSpc>
              <a:spcBef>
                <a:spcPts val="0"/>
              </a:spcBef>
              <a:buNone/>
            </a:pPr>
            <a:r>
              <a:rPr lang="nl-NL" sz="2200" b="1" dirty="0">
                <a:latin typeface="+mj-lt"/>
              </a:rPr>
              <a:t>Het surplus aan inkomsten is het voorwerp van de </a:t>
            </a:r>
            <a:r>
              <a:rPr lang="nl-NL" sz="2200" b="1" dirty="0" err="1">
                <a:latin typeface="+mj-lt"/>
              </a:rPr>
              <a:t>inframarginale</a:t>
            </a:r>
            <a:r>
              <a:rPr lang="nl-NL" sz="2200" b="1" dirty="0">
                <a:latin typeface="+mj-lt"/>
              </a:rPr>
              <a:t> elektriciteitsheffing.  </a:t>
            </a:r>
            <a:endParaRPr lang="nl-NL" sz="2200" dirty="0">
              <a:latin typeface="+mj-lt"/>
            </a:endParaRPr>
          </a:p>
        </p:txBody>
      </p:sp>
    </p:spTree>
    <p:extLst>
      <p:ext uri="{BB962C8B-B14F-4D97-AF65-F5344CB8AC3E}">
        <p14:creationId xmlns:p14="http://schemas.microsoft.com/office/powerpoint/2010/main" val="1472369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AE9F1-DB63-A4AF-EA72-72A73F19F27E}"/>
              </a:ext>
            </a:extLst>
          </p:cNvPr>
          <p:cNvSpPr>
            <a:spLocks noGrp="1"/>
          </p:cNvSpPr>
          <p:nvPr>
            <p:ph type="title"/>
          </p:nvPr>
        </p:nvSpPr>
        <p:spPr/>
        <p:txBody>
          <a:bodyPr/>
          <a:lstStyle/>
          <a:p>
            <a:pPr algn="ctr"/>
            <a:r>
              <a:rPr lang="nl-BE" sz="3600" b="1" dirty="0">
                <a:solidFill>
                  <a:schemeClr val="accent5"/>
                </a:solidFill>
              </a:rPr>
              <a:t>Marktinkomsten (1)</a:t>
            </a:r>
            <a:r>
              <a:rPr lang="nl-BE" dirty="0"/>
              <a:t> </a:t>
            </a:r>
          </a:p>
        </p:txBody>
      </p:sp>
      <p:sp>
        <p:nvSpPr>
          <p:cNvPr id="3" name="Tijdelijke aanduiding voor inhoud 2">
            <a:extLst>
              <a:ext uri="{FF2B5EF4-FFF2-40B4-BE49-F238E27FC236}">
                <a16:creationId xmlns:a16="http://schemas.microsoft.com/office/drawing/2014/main" id="{F7D3391A-A015-7A09-83D1-E20A9FDE2E36}"/>
              </a:ext>
            </a:extLst>
          </p:cNvPr>
          <p:cNvSpPr>
            <a:spLocks noGrp="1"/>
          </p:cNvSpPr>
          <p:nvPr>
            <p:ph idx="1"/>
          </p:nvPr>
        </p:nvSpPr>
        <p:spPr/>
        <p:txBody>
          <a:bodyPr/>
          <a:lstStyle/>
          <a:p>
            <a:pPr marL="0" indent="0" algn="just">
              <a:lnSpc>
                <a:spcPct val="100000"/>
              </a:lnSpc>
              <a:spcBef>
                <a:spcPts val="0"/>
              </a:spcBef>
              <a:buNone/>
            </a:pPr>
            <a:r>
              <a:rPr lang="nl-NL" sz="2200" b="1" dirty="0">
                <a:latin typeface="+mj-lt"/>
              </a:rPr>
              <a:t>Marktinkomsten</a:t>
            </a:r>
            <a:r>
              <a:rPr lang="nl-NL" sz="2200" dirty="0">
                <a:latin typeface="+mj-lt"/>
              </a:rPr>
              <a:t> zijn de inkomsten die een producent ontvangt in ruil voor de verkoop en levering van elektriciteit in de Europese Unie, </a:t>
            </a:r>
            <a:r>
              <a:rPr lang="nl-NL" sz="2200" b="1" dirty="0">
                <a:latin typeface="+mj-lt"/>
              </a:rPr>
              <a:t>ongeacht de contractuele vorm waarin die ruil plaatsvindt</a:t>
            </a:r>
            <a:r>
              <a:rPr lang="nl-NL" sz="2200" dirty="0">
                <a:latin typeface="+mj-lt"/>
              </a:rPr>
              <a:t>, met inbegrip van </a:t>
            </a:r>
            <a:r>
              <a:rPr lang="nl-NL" sz="2200" b="1" dirty="0">
                <a:latin typeface="+mj-lt"/>
              </a:rPr>
              <a:t>stroomafnameovereenkomsten en andere verrichtingen ter afdekking van schommelingen op de groothandelsmarkt voor elektriciteit</a:t>
            </a:r>
            <a:r>
              <a:rPr lang="nl-NL" sz="2200" dirty="0">
                <a:latin typeface="+mj-lt"/>
              </a:rPr>
              <a:t>, maar met uitzondering van alle door de lidstaten verleende steun.</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Het gaat in beginsel om een </a:t>
            </a:r>
            <a:r>
              <a:rPr lang="nl-NL" sz="2200" b="1" dirty="0">
                <a:latin typeface="+mj-lt"/>
              </a:rPr>
              <a:t>bruto begrip</a:t>
            </a:r>
            <a:r>
              <a:rPr lang="nl-NL" sz="2200" dirty="0">
                <a:latin typeface="+mj-lt"/>
              </a:rPr>
              <a:t>.</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b="1" dirty="0">
                <a:latin typeface="+mj-lt"/>
              </a:rPr>
              <a:t>Voor de berekening van de marktinkomsten naar de inkomsten wordt dus niet naar de kosten – vast en variabel – of de winst gekeken. Het gaat hier niet om een overwinstheffing in de zin van een inkomstenbelasting. Dit wordt in de praktijk niet altijd ingezien... </a:t>
            </a:r>
          </a:p>
          <a:p>
            <a:endParaRPr lang="nl-BE" dirty="0"/>
          </a:p>
        </p:txBody>
      </p:sp>
    </p:spTree>
    <p:extLst>
      <p:ext uri="{BB962C8B-B14F-4D97-AF65-F5344CB8AC3E}">
        <p14:creationId xmlns:p14="http://schemas.microsoft.com/office/powerpoint/2010/main" val="998049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B632B-89A8-EE48-72CD-52C4C619EF72}"/>
              </a:ext>
            </a:extLst>
          </p:cNvPr>
          <p:cNvSpPr>
            <a:spLocks noGrp="1"/>
          </p:cNvSpPr>
          <p:nvPr>
            <p:ph type="title"/>
          </p:nvPr>
        </p:nvSpPr>
        <p:spPr/>
        <p:txBody>
          <a:bodyPr/>
          <a:lstStyle/>
          <a:p>
            <a:pPr algn="ctr">
              <a:lnSpc>
                <a:spcPct val="100000"/>
              </a:lnSpc>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j-ea"/>
                <a:cs typeface="+mj-cs"/>
              </a:rPr>
              <a:t>Marktinkomsten</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 (2) </a:t>
            </a:r>
            <a:endParaRPr lang="nl-BE" dirty="0"/>
          </a:p>
        </p:txBody>
      </p:sp>
      <p:sp>
        <p:nvSpPr>
          <p:cNvPr id="3" name="Tijdelijke aanduiding voor inhoud 2">
            <a:extLst>
              <a:ext uri="{FF2B5EF4-FFF2-40B4-BE49-F238E27FC236}">
                <a16:creationId xmlns:a16="http://schemas.microsoft.com/office/drawing/2014/main" id="{B2F76AFF-1FF9-42B9-E368-74ABB90893FD}"/>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Aldus voorziet artikel 22</a:t>
            </a:r>
            <a:r>
              <a:rPr lang="nl-NL" sz="2200" i="1" dirty="0">
                <a:latin typeface="+mj-lt"/>
              </a:rPr>
              <a:t>ter</a:t>
            </a:r>
            <a:r>
              <a:rPr lang="nl-NL" sz="2200" dirty="0">
                <a:latin typeface="+mj-lt"/>
              </a:rPr>
              <a:t>, § 5, lid 2 van de wet van </a:t>
            </a:r>
            <a:r>
              <a:rPr lang="nl-NL" sz="2200" b="1" dirty="0">
                <a:latin typeface="+mj-lt"/>
              </a:rPr>
              <a:t>29 april 1999 </a:t>
            </a:r>
            <a:r>
              <a:rPr lang="nl-NL" sz="2200" dirty="0">
                <a:latin typeface="+mj-lt"/>
              </a:rPr>
              <a:t>ook in een aantal </a:t>
            </a:r>
            <a:r>
              <a:rPr lang="nl-NL" sz="2200" b="1" dirty="0">
                <a:latin typeface="+mj-lt"/>
              </a:rPr>
              <a:t>vermoedens</a:t>
            </a:r>
            <a:r>
              <a:rPr lang="nl-NL" sz="2200" dirty="0">
                <a:latin typeface="+mj-lt"/>
              </a:rPr>
              <a:t> die van toepassing zijn op de productietechnologieën naar gelang van hun specifieke kenmerken.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Deze vermoedens zijn bedoeld om de administratieve lasten voor schuldenaars te verlichten door gebruik te maken van “</a:t>
            </a:r>
            <a:r>
              <a:rPr lang="nl-NL" sz="2200" i="1" dirty="0">
                <a:latin typeface="+mj-lt"/>
              </a:rPr>
              <a:t>redelijke schattingen</a:t>
            </a:r>
            <a:r>
              <a:rPr lang="nl-NL" sz="2200" dirty="0">
                <a:latin typeface="+mj-lt"/>
              </a:rPr>
              <a:t>” op basis van “</a:t>
            </a:r>
            <a:r>
              <a:rPr lang="nl-NL" sz="2200" i="1" dirty="0">
                <a:latin typeface="+mj-lt"/>
              </a:rPr>
              <a:t>marktpraktijken</a:t>
            </a:r>
            <a:r>
              <a:rPr lang="nl-NL" sz="2200" dirty="0">
                <a:latin typeface="+mj-lt"/>
              </a:rPr>
              <a:t>”.</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Opvallend is overigens dat de vermoedens niet geheel samenvallen met de vier categorieën van de schuldenaars van de heffing. Zij worden gekoppeld aan de kerninstallaties.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Het gaat soms om </a:t>
            </a:r>
            <a:r>
              <a:rPr lang="nl-NL" sz="2200" b="1" dirty="0">
                <a:latin typeface="+mj-lt"/>
              </a:rPr>
              <a:t>zeer complexe </a:t>
            </a:r>
            <a:r>
              <a:rPr lang="nl-NL" sz="2200" dirty="0">
                <a:latin typeface="+mj-lt"/>
              </a:rPr>
              <a:t>teksten, zoals bijvoorbeeld de tekst van artikel 22</a:t>
            </a:r>
            <a:r>
              <a:rPr lang="nl-NL" sz="2200" i="1" dirty="0">
                <a:latin typeface="+mj-lt"/>
              </a:rPr>
              <a:t>ter</a:t>
            </a:r>
            <a:r>
              <a:rPr lang="nl-NL" sz="2200" dirty="0">
                <a:latin typeface="+mj-lt"/>
              </a:rPr>
              <a:t>, § 5, lid 2, 4° van de wet van </a:t>
            </a:r>
            <a:r>
              <a:rPr lang="nl-NL" sz="2200" b="1" dirty="0">
                <a:latin typeface="+mj-lt"/>
              </a:rPr>
              <a:t>29 april 1999</a:t>
            </a:r>
            <a:r>
              <a:rPr lang="nl-NL" sz="2200" dirty="0">
                <a:latin typeface="+mj-lt"/>
              </a:rPr>
              <a:t>, hierna louter ter informatie weergegeven...</a:t>
            </a:r>
            <a:r>
              <a:rPr lang="nl-NL" sz="2200" b="1" dirty="0">
                <a:latin typeface="+mj-lt"/>
              </a:rPr>
              <a:t> </a:t>
            </a:r>
          </a:p>
          <a:p>
            <a:pPr marL="0" indent="0" algn="just">
              <a:lnSpc>
                <a:spcPct val="100000"/>
              </a:lnSpc>
              <a:spcBef>
                <a:spcPts val="0"/>
              </a:spcBef>
              <a:buNone/>
            </a:pPr>
            <a:endParaRPr lang="nl-BE" sz="2200" dirty="0">
              <a:latin typeface="+mj-lt"/>
            </a:endParaRPr>
          </a:p>
        </p:txBody>
      </p:sp>
    </p:spTree>
    <p:extLst>
      <p:ext uri="{BB962C8B-B14F-4D97-AF65-F5344CB8AC3E}">
        <p14:creationId xmlns:p14="http://schemas.microsoft.com/office/powerpoint/2010/main" val="4024360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92FBD-079E-EE53-48CE-E5F4BC6A3D93}"/>
              </a:ext>
            </a:extLst>
          </p:cNvPr>
          <p:cNvSpPr>
            <a:spLocks noGrp="1"/>
          </p:cNvSpPr>
          <p:nvPr>
            <p:ph type="title"/>
          </p:nvPr>
        </p:nvSpPr>
        <p:spPr/>
        <p:txBody>
          <a:bodyPr/>
          <a:lstStyle/>
          <a:p>
            <a:pPr algn="ct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j-ea"/>
                <a:cs typeface="+mj-cs"/>
              </a:rPr>
              <a:t>Marktinkomsten</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 (3) </a:t>
            </a:r>
            <a:endParaRPr lang="nl-BE" dirty="0"/>
          </a:p>
        </p:txBody>
      </p:sp>
      <p:sp>
        <p:nvSpPr>
          <p:cNvPr id="3" name="Tijdelijke aanduiding voor inhoud 2">
            <a:extLst>
              <a:ext uri="{FF2B5EF4-FFF2-40B4-BE49-F238E27FC236}">
                <a16:creationId xmlns:a16="http://schemas.microsoft.com/office/drawing/2014/main" id="{A8B5E42F-0E04-5B84-6A1F-101970763A9A}"/>
              </a:ext>
            </a:extLst>
          </p:cNvPr>
          <p:cNvSpPr>
            <a:spLocks noGrp="1"/>
          </p:cNvSpPr>
          <p:nvPr>
            <p:ph idx="1"/>
          </p:nvPr>
        </p:nvSpPr>
        <p:spPr/>
        <p:txBody>
          <a:bodyPr>
            <a:noAutofit/>
          </a:bodyPr>
          <a:lstStyle/>
          <a:p>
            <a:pPr marL="0" indent="0" algn="just">
              <a:lnSpc>
                <a:spcPct val="100000"/>
              </a:lnSpc>
              <a:spcBef>
                <a:spcPts val="0"/>
              </a:spcBef>
              <a:buNone/>
            </a:pPr>
            <a:r>
              <a:rPr lang="nl-NL" sz="2000" dirty="0">
                <a:latin typeface="+mj-lt"/>
              </a:rPr>
              <a:t>“</a:t>
            </a:r>
            <a:r>
              <a:rPr lang="nl-NL" sz="2000" i="1" dirty="0">
                <a:latin typeface="+mj-lt"/>
              </a:rPr>
              <a:t>4° voor de niet onder 1°, 2° en 3° bedoelde installaties voor elektriciteitsproductie en waarvoor geen productiesteunregeling geldt, of waarvoor een productiesteunregeling geldt waarvan het bedrag niet afhankelijk is van de evolutie van de elektriciteitsprijs, of waarvoor een productiesteunregeling geldt waarvan het bedrag afhankelijk is van de evolutie van de elektriciteitsprijs op een periode van drie jaar, worden de marktinkomsten berekend op basis van het volgende:</a:t>
            </a:r>
          </a:p>
          <a:p>
            <a:pPr marL="0" indent="0" algn="just">
              <a:lnSpc>
                <a:spcPct val="100000"/>
              </a:lnSpc>
              <a:spcBef>
                <a:spcPts val="0"/>
              </a:spcBef>
              <a:buNone/>
            </a:pPr>
            <a:r>
              <a:rPr lang="nl-NL" sz="2000" i="1" dirty="0">
                <a:latin typeface="+mj-lt"/>
              </a:rPr>
              <a:t>a) de verwachte gemiddelde jaarproductie voor verkoop in jaar-1 wordt geacht als op termijn verkocht te zijn op basis van een baseload kalenderproduct volgens de strategie van verkoop van een derde in jaar-3 (CAL+3), een derde in jaar-2 (CAL+2) en een derde in jaar-1 (CAL+1) tegen de prijzen die worden gepubliceerd door een platform voor de uitwisseling van energieblokken dat in België actief is. Deze verwachte gemiddelde jaarproductie voor verkoop in jaar-1 wordt beschouwd als de jaarproductie in 2019 voor installaties voor elektriciteitsproductie die vallen onder de technologieën bedoeld in artikel 7.1, onder a), b), d), e) en f), van Verordening (EU) 2022/1854. </a:t>
            </a:r>
          </a:p>
          <a:p>
            <a:pPr marL="0" indent="0" algn="just">
              <a:lnSpc>
                <a:spcPct val="100000"/>
              </a:lnSpc>
              <a:spcBef>
                <a:spcPts val="0"/>
              </a:spcBef>
              <a:buNone/>
            </a:pPr>
            <a:endParaRPr lang="nl-NL" sz="2000" i="1" dirty="0">
              <a:latin typeface="+mj-lt"/>
            </a:endParaRPr>
          </a:p>
        </p:txBody>
      </p:sp>
    </p:spTree>
    <p:extLst>
      <p:ext uri="{BB962C8B-B14F-4D97-AF65-F5344CB8AC3E}">
        <p14:creationId xmlns:p14="http://schemas.microsoft.com/office/powerpoint/2010/main" val="4064331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8D160-05EF-DCDC-AB8C-27A556ED255A}"/>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Marktinkomsten (4)</a:t>
            </a:r>
            <a:endParaRPr lang="nl-BE" dirty="0"/>
          </a:p>
        </p:txBody>
      </p:sp>
      <p:sp>
        <p:nvSpPr>
          <p:cNvPr id="3" name="Tijdelijke aanduiding voor inhoud 2">
            <a:extLst>
              <a:ext uri="{FF2B5EF4-FFF2-40B4-BE49-F238E27FC236}">
                <a16:creationId xmlns:a16="http://schemas.microsoft.com/office/drawing/2014/main" id="{BDC8D017-134D-B4DE-8953-B3E740B802D9}"/>
              </a:ext>
            </a:extLst>
          </p:cNvPr>
          <p:cNvSpPr>
            <a:spLocks noGrp="1"/>
          </p:cNvSpPr>
          <p:nvPr>
            <p:ph idx="1"/>
          </p:nvPr>
        </p:nvSpPr>
        <p:spPr/>
        <p:txBody>
          <a:bodyPr>
            <a:normAutofit fontScale="92500"/>
          </a:bodyPr>
          <a:lstStyle/>
          <a:p>
            <a:pPr marL="0" indent="0" algn="just">
              <a:lnSpc>
                <a:spcPct val="110000"/>
              </a:lnSpc>
              <a:spcBef>
                <a:spcPts val="0"/>
              </a:spcBef>
              <a:buNone/>
            </a:pPr>
            <a:r>
              <a:rPr lang="nl-NL" sz="2000" i="1" dirty="0">
                <a:latin typeface="+mj-lt"/>
              </a:rPr>
              <a:t>Indien de installatie voor elektriciteitsproductie in 2019 niet operationeel was, moet deze verwachte productie in jaar-1 door de schuldenaar worden gerapporteerd. Voor andere installaties voor elektriciteitsproductie wordt deze verwachte gemiddelde jaarproductie voor verkoop in jaar-1 geacht 85 % van het maximumcapaciteit van de installatie voor elektriciteitsproductie te bedragen;</a:t>
            </a:r>
          </a:p>
          <a:p>
            <a:pPr marL="0" indent="0" algn="just">
              <a:lnSpc>
                <a:spcPct val="110000"/>
              </a:lnSpc>
              <a:spcBef>
                <a:spcPts val="0"/>
              </a:spcBef>
              <a:buNone/>
            </a:pPr>
            <a:r>
              <a:rPr lang="nl-NL" sz="2000" i="1" dirty="0">
                <a:latin typeface="+mj-lt"/>
              </a:rPr>
              <a:t>b) het positieve verschil tussen het geproduceerde en verkochte volume van elektriciteit per kwartier en het in a) bedoelde volume van elektriciteit wordt geacht te zijn verkocht tegen de marktreferentieprijs per uur;</a:t>
            </a:r>
          </a:p>
          <a:p>
            <a:pPr marL="0" indent="0" algn="just">
              <a:lnSpc>
                <a:spcPct val="110000"/>
              </a:lnSpc>
              <a:spcBef>
                <a:spcPts val="0"/>
              </a:spcBef>
              <a:buNone/>
            </a:pPr>
            <a:r>
              <a:rPr lang="nl-NL" sz="2000" i="1" dirty="0">
                <a:latin typeface="+mj-lt"/>
              </a:rPr>
              <a:t>  c) het volume van op termijn verkochte elektriciteit wordt geacht te zijn verhandeld per dag waarop een dagelijkse notering van een baseload kalenderbasisproduct is gepubliceerd door een platform voor de uitwisseling van energieblokken dat in België actief is, op een periode van één jaar of, wanneer de productiesteunregeling gebaseerd is op de evolutie van de elektriciteitsprijs op een periode van zes maanden, op een periode van zes maanden;</a:t>
            </a:r>
          </a:p>
          <a:p>
            <a:pPr marL="0" indent="0" algn="just">
              <a:lnSpc>
                <a:spcPct val="110000"/>
              </a:lnSpc>
              <a:spcBef>
                <a:spcPts val="0"/>
              </a:spcBef>
              <a:buNone/>
            </a:pPr>
            <a:r>
              <a:rPr lang="nl-NL" sz="2000" i="1" dirty="0">
                <a:latin typeface="+mj-lt"/>
              </a:rPr>
              <a:t>  d) het volume van elektriciteit dat op de </a:t>
            </a:r>
            <a:r>
              <a:rPr lang="nl-NL" sz="2000" i="1" dirty="0" err="1">
                <a:latin typeface="+mj-lt"/>
              </a:rPr>
              <a:t>day-ahead</a:t>
            </a:r>
            <a:r>
              <a:rPr lang="nl-NL" sz="2000" i="1" dirty="0">
                <a:latin typeface="+mj-lt"/>
              </a:rPr>
              <a:t> markt is verkocht, wordt geacht te zijn verhandeld voor elke leveringsperiode van één uur;</a:t>
            </a:r>
            <a:r>
              <a:rPr lang="nl-NL" sz="2000" dirty="0">
                <a:latin typeface="+mj-lt"/>
              </a:rPr>
              <a:t>”</a:t>
            </a:r>
            <a:endParaRPr lang="nl-BE" sz="2000" i="1" dirty="0">
              <a:latin typeface="+mj-lt"/>
            </a:endParaRPr>
          </a:p>
        </p:txBody>
      </p:sp>
    </p:spTree>
    <p:extLst>
      <p:ext uri="{BB962C8B-B14F-4D97-AF65-F5344CB8AC3E}">
        <p14:creationId xmlns:p14="http://schemas.microsoft.com/office/powerpoint/2010/main" val="46933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455C4-1B37-B373-C40E-AC82FDB4B11B}"/>
              </a:ext>
            </a:extLst>
          </p:cNvPr>
          <p:cNvSpPr>
            <a:spLocks noGrp="1"/>
          </p:cNvSpPr>
          <p:nvPr>
            <p:ph type="title"/>
          </p:nvPr>
        </p:nvSpPr>
        <p:spPr/>
        <p:txBody>
          <a:bodyPr>
            <a:normAutofit/>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Eerste Wereldoorlog - </a:t>
            </a:r>
            <a:r>
              <a:rPr lang="nl-BE" sz="3600" b="1" dirty="0">
                <a:solidFill>
                  <a:schemeClr val="accent5"/>
                </a:solidFill>
              </a:rPr>
              <a:t>Verenigde Staten (1)</a:t>
            </a:r>
          </a:p>
        </p:txBody>
      </p:sp>
      <p:sp>
        <p:nvSpPr>
          <p:cNvPr id="3" name="Tijdelijke aanduiding voor inhoud 2">
            <a:extLst>
              <a:ext uri="{FF2B5EF4-FFF2-40B4-BE49-F238E27FC236}">
                <a16:creationId xmlns:a16="http://schemas.microsoft.com/office/drawing/2014/main" id="{BFC74F1C-5272-4674-50DF-D4ABCAA0BA26}"/>
              </a:ext>
            </a:extLst>
          </p:cNvPr>
          <p:cNvSpPr>
            <a:spLocks noGrp="1"/>
          </p:cNvSpPr>
          <p:nvPr>
            <p:ph idx="1"/>
          </p:nvPr>
        </p:nvSpPr>
        <p:spPr/>
        <p:txBody>
          <a:bodyPr/>
          <a:lstStyle/>
          <a:p>
            <a:pPr marL="0" indent="0" algn="just">
              <a:lnSpc>
                <a:spcPct val="100000"/>
              </a:lnSpc>
              <a:spcBef>
                <a:spcPts val="0"/>
              </a:spcBef>
              <a:buNone/>
            </a:pPr>
            <a:r>
              <a:rPr lang="en-US" sz="2200" dirty="0" err="1">
                <a:latin typeface="+mj-lt"/>
              </a:rPr>
              <a:t>Sommige</a:t>
            </a:r>
            <a:r>
              <a:rPr lang="en-US" sz="2200" dirty="0">
                <a:latin typeface="+mj-lt"/>
              </a:rPr>
              <a:t> </a:t>
            </a:r>
            <a:r>
              <a:rPr lang="en-US" sz="2200" dirty="0" err="1">
                <a:latin typeface="+mj-lt"/>
              </a:rPr>
              <a:t>bedrijven</a:t>
            </a:r>
            <a:r>
              <a:rPr lang="en-US" sz="2200" dirty="0">
                <a:latin typeface="+mj-lt"/>
              </a:rPr>
              <a:t> </a:t>
            </a:r>
            <a:r>
              <a:rPr lang="en-US" sz="2200" dirty="0" err="1">
                <a:latin typeface="+mj-lt"/>
              </a:rPr>
              <a:t>behaalden</a:t>
            </a:r>
            <a:r>
              <a:rPr lang="en-US" sz="2200" dirty="0">
                <a:latin typeface="+mj-lt"/>
              </a:rPr>
              <a:t> </a:t>
            </a:r>
            <a:r>
              <a:rPr lang="en-US" sz="2200" dirty="0" err="1">
                <a:latin typeface="+mj-lt"/>
              </a:rPr>
              <a:t>inderdaad</a:t>
            </a:r>
            <a:r>
              <a:rPr lang="en-US" sz="2200" dirty="0">
                <a:latin typeface="+mj-lt"/>
              </a:rPr>
              <a:t> </a:t>
            </a:r>
            <a:r>
              <a:rPr lang="en-US" sz="2200" dirty="0" err="1">
                <a:latin typeface="+mj-lt"/>
              </a:rPr>
              <a:t>aanzienlijke</a:t>
            </a:r>
            <a:r>
              <a:rPr lang="en-US" sz="2200" dirty="0">
                <a:latin typeface="+mj-lt"/>
              </a:rPr>
              <a:t> </a:t>
            </a:r>
            <a:r>
              <a:rPr lang="en-US" sz="2200" dirty="0" err="1">
                <a:latin typeface="+mj-lt"/>
              </a:rPr>
              <a:t>winsten</a:t>
            </a:r>
            <a:r>
              <a:rPr lang="en-US" sz="2200" dirty="0">
                <a:latin typeface="+mj-lt"/>
              </a:rPr>
              <a:t>: “</a:t>
            </a:r>
            <a:r>
              <a:rPr lang="en-US" sz="2200" i="1" dirty="0">
                <a:latin typeface="+mj-lt"/>
              </a:rPr>
              <a:t>Between 1914 and 1916, </a:t>
            </a:r>
            <a:r>
              <a:rPr lang="en-US" sz="2200" b="1" i="1" dirty="0">
                <a:latin typeface="+mj-lt"/>
              </a:rPr>
              <a:t>U.S. Steel and Du Pont saw their annual profits increase by more than 1,000 percent each.</a:t>
            </a:r>
            <a:r>
              <a:rPr lang="en-US" sz="2200" i="1" dirty="0">
                <a:latin typeface="+mj-lt"/>
              </a:rPr>
              <a:t> In response to such ‘war profiteering’, social commentators supported </a:t>
            </a:r>
            <a:r>
              <a:rPr lang="en-US" sz="2200" b="1" i="1" dirty="0">
                <a:latin typeface="+mj-lt"/>
              </a:rPr>
              <a:t>steeply</a:t>
            </a:r>
            <a:r>
              <a:rPr lang="en-US" sz="2200" i="1" dirty="0">
                <a:latin typeface="+mj-lt"/>
              </a:rPr>
              <a:t> </a:t>
            </a:r>
            <a:r>
              <a:rPr lang="en-US" sz="2200" b="1" i="1" dirty="0">
                <a:latin typeface="+mj-lt"/>
              </a:rPr>
              <a:t>progressive taxes of all kinds </a:t>
            </a:r>
            <a:r>
              <a:rPr lang="en-US" sz="2200" i="1" dirty="0">
                <a:latin typeface="+mj-lt"/>
              </a:rPr>
              <a:t>to make the ‘war brides pay up’. Once the United States officially entered the conflict in 1917 and began sending troops overseas, the clamor for profits taxation intensified. </a:t>
            </a:r>
            <a:r>
              <a:rPr lang="en-US" sz="2200" b="1" i="1" dirty="0">
                <a:latin typeface="+mj-lt"/>
              </a:rPr>
              <a:t>People on both sides of the political aisle called for a ‘conscription of wealth and income’ to match the ‘conscription of men’</a:t>
            </a:r>
            <a:r>
              <a:rPr lang="en-US" sz="2200" dirty="0">
                <a:latin typeface="+mj-lt"/>
              </a:rPr>
              <a:t>.” </a:t>
            </a:r>
          </a:p>
          <a:p>
            <a:pPr marL="0" indent="0" algn="just">
              <a:lnSpc>
                <a:spcPct val="100000"/>
              </a:lnSpc>
              <a:spcBef>
                <a:spcPts val="0"/>
              </a:spcBef>
              <a:buNone/>
            </a:pPr>
            <a:endParaRPr lang="en-US" sz="2200" dirty="0">
              <a:latin typeface="+mj-lt"/>
            </a:endParaRPr>
          </a:p>
          <a:p>
            <a:pPr marL="0" indent="0" algn="just">
              <a:lnSpc>
                <a:spcPct val="100000"/>
              </a:lnSpc>
              <a:spcBef>
                <a:spcPts val="0"/>
              </a:spcBef>
              <a:buNone/>
            </a:pPr>
            <a:r>
              <a:rPr lang="en-US" sz="1800" dirty="0">
                <a:latin typeface="+mj-lt"/>
              </a:rPr>
              <a:t>(A.K. MEHROTRA, “Windfall profit taxes have benefits. But the devil is in the details. In times of crisis, the U.S. government has taxed excess profits - with mixed results”, </a:t>
            </a:r>
            <a:r>
              <a:rPr lang="en-US" sz="1800" i="1" dirty="0">
                <a:latin typeface="+mj-lt"/>
              </a:rPr>
              <a:t>The Washington Post </a:t>
            </a:r>
            <a:r>
              <a:rPr lang="en-US" sz="1800" dirty="0">
                <a:latin typeface="+mj-lt"/>
              </a:rPr>
              <a:t>24 </a:t>
            </a:r>
            <a:r>
              <a:rPr lang="en-US" sz="1800" dirty="0" err="1">
                <a:latin typeface="+mj-lt"/>
              </a:rPr>
              <a:t>oktober</a:t>
            </a:r>
            <a:r>
              <a:rPr lang="en-US" sz="1800" dirty="0">
                <a:latin typeface="+mj-lt"/>
              </a:rPr>
              <a:t> 2022).</a:t>
            </a:r>
          </a:p>
          <a:p>
            <a:endParaRPr lang="nl-BE" dirty="0"/>
          </a:p>
        </p:txBody>
      </p:sp>
    </p:spTree>
    <p:extLst>
      <p:ext uri="{BB962C8B-B14F-4D97-AF65-F5344CB8AC3E}">
        <p14:creationId xmlns:p14="http://schemas.microsoft.com/office/powerpoint/2010/main" val="3885393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459AE-A4DE-35E2-303E-8DE4A46D39FA}"/>
              </a:ext>
            </a:extLst>
          </p:cNvPr>
          <p:cNvSpPr>
            <a:spLocks noGrp="1"/>
          </p:cNvSpPr>
          <p:nvPr>
            <p:ph type="title"/>
          </p:nvPr>
        </p:nvSpPr>
        <p:spPr/>
        <p:txBody>
          <a:bodyPr>
            <a:normAutofit/>
          </a:bodyPr>
          <a:lstStyle/>
          <a:p>
            <a:pPr algn="ctr"/>
            <a:r>
              <a:rPr lang="nl-BE" sz="3600" b="1" dirty="0">
                <a:solidFill>
                  <a:schemeClr val="accent5"/>
                </a:solidFill>
              </a:rPr>
              <a:t>Marktinkomsten (5)</a:t>
            </a:r>
          </a:p>
        </p:txBody>
      </p:sp>
      <p:sp>
        <p:nvSpPr>
          <p:cNvPr id="3" name="Tijdelijke aanduiding voor inhoud 2">
            <a:extLst>
              <a:ext uri="{FF2B5EF4-FFF2-40B4-BE49-F238E27FC236}">
                <a16:creationId xmlns:a16="http://schemas.microsoft.com/office/drawing/2014/main" id="{6BC9BBE8-46BE-73AA-2E97-C16C556CDCFE}"/>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Om die wettelijke vermoedens alsnog te weerleggen dienen volgens de memorie van toelichting alle gegevens te worden verstrekt op grond waarvan de vermoedens, die gebaseerd zijn op de “</a:t>
            </a:r>
            <a:r>
              <a:rPr lang="nl-NL" sz="2200" b="1" i="1" dirty="0">
                <a:latin typeface="+mj-lt"/>
              </a:rPr>
              <a:t>normale marktpraktijken</a:t>
            </a:r>
            <a:r>
              <a:rPr lang="nl-NL" sz="2200" dirty="0">
                <a:latin typeface="+mj-lt"/>
              </a:rPr>
              <a:t>”, kunnen worden weerlegd.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Ook hier wordt door de wetgever geen nadere uitleg over de inhoud van zulke marktpraktijken gegeven. In hoeverre verschilt dit overigens van het eerder genoemde begrip van “</a:t>
            </a:r>
            <a:r>
              <a:rPr lang="nl-NL" sz="2200" i="1" dirty="0">
                <a:latin typeface="+mj-lt"/>
              </a:rPr>
              <a:t>redelijke marktvoorwaarden</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b="1" dirty="0">
                <a:latin typeface="+mj-lt"/>
              </a:rPr>
              <a:t>In de inkomstenbelastingen komen die begrippen weliswaar niet voor. </a:t>
            </a:r>
            <a:endParaRPr lang="nl-BE" sz="2200" b="1" dirty="0">
              <a:latin typeface="+mj-lt"/>
            </a:endParaRPr>
          </a:p>
        </p:txBody>
      </p:sp>
    </p:spTree>
    <p:extLst>
      <p:ext uri="{BB962C8B-B14F-4D97-AF65-F5344CB8AC3E}">
        <p14:creationId xmlns:p14="http://schemas.microsoft.com/office/powerpoint/2010/main" val="411925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D93AA-FDC3-2C2F-0500-2CDA40D2C333}"/>
              </a:ext>
            </a:extLst>
          </p:cNvPr>
          <p:cNvSpPr>
            <a:spLocks noGrp="1"/>
          </p:cNvSpPr>
          <p:nvPr>
            <p:ph type="title"/>
          </p:nvPr>
        </p:nvSpPr>
        <p:spPr/>
        <p:txBody>
          <a:bodyPr>
            <a:normAutofit/>
          </a:bodyPr>
          <a:lstStyle/>
          <a:p>
            <a:pPr algn="ctr"/>
            <a:r>
              <a:rPr lang="nl-BE" sz="3600" b="1" dirty="0">
                <a:solidFill>
                  <a:schemeClr val="accent5"/>
                </a:solidFill>
              </a:rPr>
              <a:t>Toegelaten plafond (1)</a:t>
            </a:r>
          </a:p>
        </p:txBody>
      </p:sp>
      <p:sp>
        <p:nvSpPr>
          <p:cNvPr id="3" name="Tijdelijke aanduiding voor inhoud 2">
            <a:extLst>
              <a:ext uri="{FF2B5EF4-FFF2-40B4-BE49-F238E27FC236}">
                <a16:creationId xmlns:a16="http://schemas.microsoft.com/office/drawing/2014/main" id="{C02C3A7F-A726-AB48-8ED9-61C86BB124E8}"/>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Artikel 6, 1 van Verordening (EU) 2022/1854 stelt een </a:t>
            </a:r>
            <a:r>
              <a:rPr lang="nl-NL" sz="2200" b="1" dirty="0">
                <a:latin typeface="+mj-lt"/>
              </a:rPr>
              <a:t>verplicht plafond </a:t>
            </a:r>
            <a:r>
              <a:rPr lang="nl-NL" sz="2200" dirty="0">
                <a:latin typeface="+mj-lt"/>
              </a:rPr>
              <a:t>in op de marktinkomsten van producenten die elektriciteit opwekken uit de in artikel 7, lid 1 bedoelde bronnen, namelijk </a:t>
            </a:r>
            <a:r>
              <a:rPr lang="nl-NL" sz="2200" b="1" dirty="0">
                <a:latin typeface="+mj-lt"/>
              </a:rPr>
              <a:t>maximaal 180 EUR per MWh </a:t>
            </a:r>
            <a:r>
              <a:rPr lang="nl-NL" sz="2200" dirty="0">
                <a:latin typeface="+mj-lt"/>
              </a:rPr>
              <a:t>geproduceerde elektriciteit.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lidstaten dienen dat plafond toe te passen op </a:t>
            </a:r>
            <a:r>
              <a:rPr lang="nl-NL" sz="2200" b="1" dirty="0">
                <a:latin typeface="+mj-lt"/>
              </a:rPr>
              <a:t>alle</a:t>
            </a:r>
            <a:r>
              <a:rPr lang="nl-NL" sz="2200" dirty="0">
                <a:latin typeface="+mj-lt"/>
              </a:rPr>
              <a:t> marktinkomsten van de producenten, en, indien van toepassing, op de </a:t>
            </a:r>
            <a:r>
              <a:rPr lang="nl-NL" sz="2200" b="1" dirty="0">
                <a:latin typeface="+mj-lt"/>
              </a:rPr>
              <a:t>intermediairs</a:t>
            </a:r>
            <a:r>
              <a:rPr lang="nl-NL" sz="2200" dirty="0">
                <a:latin typeface="+mj-lt"/>
              </a:rPr>
              <a:t> die namens de producenten op groothandelsmarkten voor elektriciteit actief zijn, ongeacht het markttijdsbestek waarin de transactie, plaatsvindt en ongeacht of de elektriciteit op een bilaterale, dan wel een gecentraliseerde markt wordt verhandeld.</a:t>
            </a:r>
            <a:endParaRPr lang="nl-BE" sz="2200" dirty="0">
              <a:latin typeface="+mj-lt"/>
            </a:endParaRPr>
          </a:p>
        </p:txBody>
      </p:sp>
    </p:spTree>
    <p:extLst>
      <p:ext uri="{BB962C8B-B14F-4D97-AF65-F5344CB8AC3E}">
        <p14:creationId xmlns:p14="http://schemas.microsoft.com/office/powerpoint/2010/main" val="725014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65D11-6E53-30E1-E829-F8B1A36A41C1}"/>
              </a:ext>
            </a:extLst>
          </p:cNvPr>
          <p:cNvSpPr>
            <a:spLocks noGrp="1"/>
          </p:cNvSpPr>
          <p:nvPr>
            <p:ph type="title"/>
          </p:nvPr>
        </p:nvSpPr>
        <p:spPr/>
        <p:txBody>
          <a:bodyPr>
            <a:normAutofit/>
          </a:bodyPr>
          <a:lstStyle/>
          <a:p>
            <a:pPr algn="ctr"/>
            <a:r>
              <a:rPr lang="nl-BE" sz="3600" b="1" dirty="0">
                <a:solidFill>
                  <a:schemeClr val="accent5"/>
                </a:solidFill>
              </a:rPr>
              <a:t>Toegelaten plafond (2)</a:t>
            </a:r>
          </a:p>
        </p:txBody>
      </p:sp>
      <p:sp>
        <p:nvSpPr>
          <p:cNvPr id="3" name="Tijdelijke aanduiding voor inhoud 2">
            <a:extLst>
              <a:ext uri="{FF2B5EF4-FFF2-40B4-BE49-F238E27FC236}">
                <a16:creationId xmlns:a16="http://schemas.microsoft.com/office/drawing/2014/main" id="{ED956726-E008-FD56-9AF6-7C80A552190F}"/>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In de Belgische memorie van toelichting staat vooreerst dat deze heffing in de “</a:t>
            </a:r>
            <a:r>
              <a:rPr lang="nl-NL" sz="2200" i="1" dirty="0">
                <a:latin typeface="+mj-lt"/>
              </a:rPr>
              <a:t>uitzonderlijke en zeer specifieke context van de energiecrisis</a:t>
            </a:r>
            <a:r>
              <a:rPr lang="nl-NL" sz="2200" dirty="0">
                <a:latin typeface="+mj-lt"/>
              </a:rPr>
              <a:t>” moet worden gezien. De Belgische wetgever heeft gelet daarop het plafond ook lager gesteld, namelijk op </a:t>
            </a:r>
            <a:r>
              <a:rPr lang="nl-NL" sz="2200" b="1" dirty="0">
                <a:latin typeface="+mj-lt"/>
              </a:rPr>
              <a:t>130 EUR per MWh </a:t>
            </a:r>
            <a:r>
              <a:rPr lang="nl-NL" sz="2200" dirty="0">
                <a:latin typeface="+mj-lt"/>
              </a:rPr>
              <a:t>(art. 22</a:t>
            </a:r>
            <a:r>
              <a:rPr lang="nl-NL" sz="2200" i="1" dirty="0">
                <a:latin typeface="+mj-lt"/>
              </a:rPr>
              <a:t>ter</a:t>
            </a:r>
            <a:r>
              <a:rPr lang="nl-NL" sz="2200" dirty="0">
                <a:latin typeface="+mj-lt"/>
              </a:rPr>
              <a:t>, § 4, lid 1). </a:t>
            </a:r>
          </a:p>
          <a:p>
            <a:pPr marL="0" indent="0" algn="just">
              <a:lnSpc>
                <a:spcPct val="100000"/>
              </a:lnSpc>
              <a:spcBef>
                <a:spcPts val="0"/>
              </a:spcBef>
              <a:buNone/>
            </a:pPr>
            <a:endParaRPr lang="nl-NL" sz="2200" b="1" dirty="0">
              <a:latin typeface="+mj-lt"/>
            </a:endParaRPr>
          </a:p>
          <a:p>
            <a:pPr marL="0" indent="0" algn="just">
              <a:lnSpc>
                <a:spcPct val="100000"/>
              </a:lnSpc>
              <a:spcBef>
                <a:spcPts val="0"/>
              </a:spcBef>
              <a:buNone/>
            </a:pPr>
            <a:r>
              <a:rPr lang="nl-NL" sz="2200" dirty="0">
                <a:latin typeface="+mj-lt"/>
              </a:rPr>
              <a:t>Er werd door de wetgever voor de berekening van het plafond nog een </a:t>
            </a:r>
            <a:r>
              <a:rPr lang="nl-NL" sz="2200" b="1" dirty="0">
                <a:latin typeface="+mj-lt"/>
              </a:rPr>
              <a:t>marge van 50 EUR </a:t>
            </a:r>
            <a:r>
              <a:rPr lang="nl-NL" sz="2200" dirty="0">
                <a:latin typeface="+mj-lt"/>
              </a:rPr>
              <a:t>per MWh toegevoegd aan de “</a:t>
            </a:r>
            <a:r>
              <a:rPr lang="nl-NL" sz="2200" i="1" dirty="0">
                <a:latin typeface="+mj-lt"/>
              </a:rPr>
              <a:t>verwachte gemiddelde piekprijs</a:t>
            </a:r>
            <a:r>
              <a:rPr lang="nl-NL" sz="2200" dirty="0">
                <a:latin typeface="+mj-lt"/>
              </a:rPr>
              <a:t>” van voor de energiecrisis (80 EUR per MWh), om zo het vermogen van producenten om hun investeringen en exploitatiekosten terug te verdienen, niet in gevaar te brengen.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Dit is zeer ongewoon voor een “</a:t>
            </a:r>
            <a:r>
              <a:rPr lang="nl-NL" sz="2200" i="1" dirty="0">
                <a:latin typeface="+mj-lt"/>
              </a:rPr>
              <a:t>overwinstheffing</a:t>
            </a:r>
            <a:r>
              <a:rPr lang="nl-NL" sz="2200" dirty="0">
                <a:latin typeface="+mj-lt"/>
              </a:rPr>
              <a:t>”. Daarmee werd geen rekening gehouden in de klassieke overwinstheffingen in de zin van inkomstenbelastingen.</a:t>
            </a:r>
          </a:p>
          <a:p>
            <a:pPr marL="0" indent="0" algn="just">
              <a:lnSpc>
                <a:spcPct val="100000"/>
              </a:lnSpc>
              <a:spcBef>
                <a:spcPts val="0"/>
              </a:spcBef>
              <a:buNone/>
            </a:pPr>
            <a:endParaRPr lang="nl-BE" sz="2200" dirty="0">
              <a:latin typeface="+mj-lt"/>
            </a:endParaRPr>
          </a:p>
        </p:txBody>
      </p:sp>
    </p:spTree>
    <p:extLst>
      <p:ext uri="{BB962C8B-B14F-4D97-AF65-F5344CB8AC3E}">
        <p14:creationId xmlns:p14="http://schemas.microsoft.com/office/powerpoint/2010/main" val="512162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5BC2B-F1B8-D855-338C-00E13D615CB5}"/>
              </a:ext>
            </a:extLst>
          </p:cNvPr>
          <p:cNvSpPr>
            <a:spLocks noGrp="1"/>
          </p:cNvSpPr>
          <p:nvPr>
            <p:ph type="title"/>
          </p:nvPr>
        </p:nvSpPr>
        <p:spPr/>
        <p:txBody>
          <a:bodyPr>
            <a:normAutofit/>
          </a:bodyPr>
          <a:lstStyle/>
          <a:p>
            <a:pPr algn="ctr"/>
            <a:r>
              <a:rPr lang="nl-BE" sz="3600" b="1" dirty="0">
                <a:solidFill>
                  <a:schemeClr val="accent5"/>
                </a:solidFill>
              </a:rPr>
              <a:t>Toegelaten plafond (3)</a:t>
            </a:r>
          </a:p>
        </p:txBody>
      </p:sp>
      <p:sp>
        <p:nvSpPr>
          <p:cNvPr id="3" name="Tijdelijke aanduiding voor inhoud 2">
            <a:extLst>
              <a:ext uri="{FF2B5EF4-FFF2-40B4-BE49-F238E27FC236}">
                <a16:creationId xmlns:a16="http://schemas.microsoft.com/office/drawing/2014/main" id="{71774A62-7067-8A19-F015-5EFE2AACD95D}"/>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Verordening (EU) 2022/1854268 heeft in artikel 6.3 ook nog voorzien dat de lidstaten er zorg moeten voor dragen dat het plafond op marktinkomsten </a:t>
            </a:r>
            <a:r>
              <a:rPr lang="nl-NL" sz="2200" b="1" dirty="0">
                <a:latin typeface="+mj-lt"/>
              </a:rPr>
              <a:t>daadwerkelijk</a:t>
            </a:r>
            <a:r>
              <a:rPr lang="nl-NL" sz="2200" dirty="0">
                <a:latin typeface="+mj-lt"/>
              </a:rPr>
              <a:t> wordt toegepast in gevallen waarin producenten worden </a:t>
            </a:r>
            <a:r>
              <a:rPr lang="nl-NL" sz="2200" b="1" dirty="0">
                <a:latin typeface="+mj-lt"/>
              </a:rPr>
              <a:t>gecontroleerd door, of gedeeltelijk eigendom zijn van, andere ondernemingen, met name wanneer zij deel uitmaken van verticaal geïntegreerde ondernemingen</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Ook hier besteed de Belgische wetgever weinig aandacht aan de regels inzake groeps- en jaarrekeningenrecht welke staan in het Wetboek van de Vennootschappen en Verenigingen.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Ook naar een toepassing van enige fiscale beginselen inzake interne verrekenprijzen is het zoeken... </a:t>
            </a:r>
            <a:endParaRPr lang="nl-BE" sz="2200" dirty="0">
              <a:latin typeface="+mj-lt"/>
            </a:endParaRPr>
          </a:p>
        </p:txBody>
      </p:sp>
    </p:spTree>
    <p:extLst>
      <p:ext uri="{BB962C8B-B14F-4D97-AF65-F5344CB8AC3E}">
        <p14:creationId xmlns:p14="http://schemas.microsoft.com/office/powerpoint/2010/main" val="3639890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CD2CC-679D-F673-5771-89972897A8B3}"/>
              </a:ext>
            </a:extLst>
          </p:cNvPr>
          <p:cNvSpPr>
            <a:spLocks noGrp="1"/>
          </p:cNvSpPr>
          <p:nvPr>
            <p:ph type="title"/>
          </p:nvPr>
        </p:nvSpPr>
        <p:spPr/>
        <p:txBody>
          <a:bodyPr>
            <a:normAutofit/>
          </a:bodyPr>
          <a:lstStyle/>
          <a:p>
            <a:pPr algn="ctr"/>
            <a:r>
              <a:rPr lang="nl-BE" sz="3600" b="1" dirty="0">
                <a:solidFill>
                  <a:schemeClr val="accent5"/>
                </a:solidFill>
              </a:rPr>
              <a:t>Tarief </a:t>
            </a:r>
          </a:p>
        </p:txBody>
      </p:sp>
      <p:sp>
        <p:nvSpPr>
          <p:cNvPr id="3" name="Tijdelijke aanduiding voor inhoud 2">
            <a:extLst>
              <a:ext uri="{FF2B5EF4-FFF2-40B4-BE49-F238E27FC236}">
                <a16:creationId xmlns:a16="http://schemas.microsoft.com/office/drawing/2014/main" id="{F913AA70-A97C-B3D2-B092-4B2554D7A9D3}"/>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Dat de </a:t>
            </a:r>
            <a:r>
              <a:rPr lang="nl-NL" sz="2200" dirty="0" err="1">
                <a:latin typeface="+mj-lt"/>
              </a:rPr>
              <a:t>inframarginale</a:t>
            </a:r>
            <a:r>
              <a:rPr lang="nl-NL" sz="2200" dirty="0">
                <a:latin typeface="+mj-lt"/>
              </a:rPr>
              <a:t> elektriciteitsheffing gekoppeld is aan een tarief van </a:t>
            </a:r>
            <a:r>
              <a:rPr lang="nl-NL" sz="2200" b="1" dirty="0">
                <a:latin typeface="+mj-lt"/>
              </a:rPr>
              <a:t>100% op het surplus aan inkomsten</a:t>
            </a:r>
            <a:r>
              <a:rPr lang="nl-NL" sz="2200" dirty="0">
                <a:latin typeface="+mj-lt"/>
              </a:rPr>
              <a:t> kan verwarrend werken.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Dit betekent enkel dat het surplus van inkomsten geheel wordt weggenomen...</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Het gaat hier </a:t>
            </a:r>
            <a:r>
              <a:rPr lang="nl-NL" sz="2200" b="1" dirty="0">
                <a:latin typeface="+mj-lt"/>
              </a:rPr>
              <a:t>niet </a:t>
            </a:r>
            <a:r>
              <a:rPr lang="nl-NL" sz="2200" dirty="0">
                <a:latin typeface="+mj-lt"/>
              </a:rPr>
              <a:t>om een taxatie aan een tarief van 100% van een bepaalde nettowinst, zoals dit wel het geval was met de door de wet van 15 oktober 1945 ingevoerde speciale belasting op winsten voortvloeiend uit leveringen en prestaties aan de vijand, welke wet zulke winst aan een tarief van 100% zou treffen. Het ging eigenlijk om een strafmaatregel.</a:t>
            </a: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3565998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0BFA1-B590-B2B1-3713-A6E6D07C2FDA}"/>
              </a:ext>
            </a:extLst>
          </p:cNvPr>
          <p:cNvSpPr>
            <a:spLocks noGrp="1"/>
          </p:cNvSpPr>
          <p:nvPr>
            <p:ph type="title"/>
          </p:nvPr>
        </p:nvSpPr>
        <p:spPr/>
        <p:txBody>
          <a:bodyPr>
            <a:normAutofit/>
          </a:bodyPr>
          <a:lstStyle/>
          <a:p>
            <a:pPr algn="ctr"/>
            <a:r>
              <a:rPr lang="nl-BE" sz="3600" b="1" dirty="0">
                <a:solidFill>
                  <a:schemeClr val="accent5"/>
                </a:solidFill>
              </a:rPr>
              <a:t>Raad van State </a:t>
            </a:r>
          </a:p>
        </p:txBody>
      </p:sp>
      <p:sp>
        <p:nvSpPr>
          <p:cNvPr id="3" name="Tijdelijke aanduiding voor inhoud 2">
            <a:extLst>
              <a:ext uri="{FF2B5EF4-FFF2-40B4-BE49-F238E27FC236}">
                <a16:creationId xmlns:a16="http://schemas.microsoft.com/office/drawing/2014/main" id="{4E54512C-57F1-FD27-42F7-79C09E826AE0}"/>
              </a:ext>
            </a:extLst>
          </p:cNvPr>
          <p:cNvSpPr>
            <a:spLocks noGrp="1"/>
          </p:cNvSpPr>
          <p:nvPr>
            <p:ph idx="1"/>
          </p:nvPr>
        </p:nvSpPr>
        <p:spPr/>
        <p:txBody>
          <a:bodyPr>
            <a:noAutofit/>
          </a:bodyPr>
          <a:lstStyle/>
          <a:p>
            <a:pPr marL="0" indent="0" algn="just">
              <a:lnSpc>
                <a:spcPct val="100000"/>
              </a:lnSpc>
              <a:spcBef>
                <a:spcPts val="0"/>
              </a:spcBef>
              <a:buNone/>
            </a:pPr>
            <a:r>
              <a:rPr lang="nl-NL" sz="2200" dirty="0">
                <a:latin typeface="+mj-lt"/>
              </a:rPr>
              <a:t>Nog een bemerking vanwege de Raad van State: “</a:t>
            </a:r>
            <a:r>
              <a:rPr lang="nl-NL" sz="2200" i="1" dirty="0">
                <a:latin typeface="+mj-lt"/>
              </a:rPr>
              <a:t>Het voorontwerp is </a:t>
            </a:r>
            <a:r>
              <a:rPr lang="nl-NL" sz="2200" b="1" i="1" dirty="0">
                <a:latin typeface="+mj-lt"/>
              </a:rPr>
              <a:t>zeer technisch van aard</a:t>
            </a:r>
            <a:r>
              <a:rPr lang="nl-NL" sz="2200" i="1" dirty="0">
                <a:latin typeface="+mj-lt"/>
              </a:rPr>
              <a:t>, zodat alle finesses ervan moeilijk te doorgronden zijn. De toetsing van het voorontwerp aan hogere rechtsnormen zoals het gelijkheidsbeginsel en het eigendomsrecht kon, mede gelet op het korte tijdbestek waarover de Raad van State beschikte voor het geven van dit advies, slechts op het eerste gezicht en in grote lijnen gebeuren. </a:t>
            </a:r>
            <a:r>
              <a:rPr lang="nl-NL" sz="2200" b="1" i="1" dirty="0">
                <a:latin typeface="+mj-lt"/>
              </a:rPr>
              <a:t>Uit de vaststelling dat over een bepaling in dit advies niets wordt gezegd, mag daarom niet zonder meer worden afgeleid dat er niets over gezegd kan worden en, indien er wel iets over wordt gezegd, dat er niet méér over te zeggen valt. </a:t>
            </a:r>
            <a:r>
              <a:rPr lang="nl-NL" sz="2200" i="1" dirty="0">
                <a:latin typeface="+mj-lt"/>
              </a:rPr>
              <a:t>Het zal aan het </a:t>
            </a:r>
            <a:r>
              <a:rPr lang="nl-NL" sz="2200" b="1" i="1" dirty="0">
                <a:latin typeface="+mj-lt"/>
              </a:rPr>
              <a:t>Grondwettelijk Hof </a:t>
            </a:r>
            <a:r>
              <a:rPr lang="nl-NL" sz="2200" i="1" dirty="0">
                <a:latin typeface="+mj-lt"/>
              </a:rPr>
              <a:t>toekomen om zich in voorkomend geval uit te spreken over aangevoerde ongrondwettigheden, gesteund op feitelijke gegevens die de Raad van State mogelijk niet in aanmerking heeft kunnen nemen in dit advies</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000" dirty="0">
                <a:latin typeface="+mj-lt"/>
              </a:rPr>
              <a:t>(advies nr. 72.460/3 </a:t>
            </a:r>
            <a:r>
              <a:rPr lang="nl-NL" sz="2000" i="1" dirty="0">
                <a:latin typeface="+mj-lt"/>
              </a:rPr>
              <a:t>d.d.</a:t>
            </a:r>
            <a:r>
              <a:rPr lang="nl-NL" sz="2000" dirty="0">
                <a:latin typeface="+mj-lt"/>
              </a:rPr>
              <a:t> 14 november 2022)</a:t>
            </a:r>
            <a:endParaRPr lang="nl-BE" sz="2000" dirty="0">
              <a:latin typeface="+mj-lt"/>
            </a:endParaRPr>
          </a:p>
        </p:txBody>
      </p:sp>
    </p:spTree>
    <p:extLst>
      <p:ext uri="{BB962C8B-B14F-4D97-AF65-F5344CB8AC3E}">
        <p14:creationId xmlns:p14="http://schemas.microsoft.com/office/powerpoint/2010/main" val="4005375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90E794C-8608-23B1-B647-3B1021587701}"/>
              </a:ext>
            </a:extLst>
          </p:cNvPr>
          <p:cNvSpPr>
            <a:spLocks noGrp="1"/>
          </p:cNvSpPr>
          <p:nvPr>
            <p:ph type="title"/>
          </p:nvPr>
        </p:nvSpPr>
        <p:spPr/>
        <p:txBody>
          <a:bodyPr>
            <a:normAutofit/>
          </a:bodyPr>
          <a:lstStyle/>
          <a:p>
            <a:pPr algn="ctr"/>
            <a:r>
              <a:rPr lang="nl-BE" sz="3600" b="1" dirty="0">
                <a:solidFill>
                  <a:schemeClr val="accent5"/>
                </a:solidFill>
              </a:rPr>
              <a:t>Heffing </a:t>
            </a:r>
            <a:r>
              <a:rPr lang="nl-BE" sz="3600" b="1" i="1" dirty="0" err="1">
                <a:solidFill>
                  <a:schemeClr val="accent5"/>
                </a:solidFill>
              </a:rPr>
              <a:t>sui</a:t>
            </a:r>
            <a:r>
              <a:rPr lang="nl-BE" sz="3600" b="1" i="1" dirty="0">
                <a:solidFill>
                  <a:schemeClr val="accent5"/>
                </a:solidFill>
              </a:rPr>
              <a:t> </a:t>
            </a:r>
            <a:r>
              <a:rPr lang="nl-BE" sz="3600" b="1" i="1" dirty="0" err="1">
                <a:solidFill>
                  <a:schemeClr val="accent5"/>
                </a:solidFill>
              </a:rPr>
              <a:t>generis</a:t>
            </a:r>
            <a:r>
              <a:rPr lang="nl-BE" sz="3600" b="1" dirty="0">
                <a:solidFill>
                  <a:schemeClr val="accent5"/>
                </a:solidFill>
              </a:rPr>
              <a:t>?</a:t>
            </a:r>
          </a:p>
        </p:txBody>
      </p:sp>
      <p:sp>
        <p:nvSpPr>
          <p:cNvPr id="5" name="Tijdelijke aanduiding voor inhoud 4">
            <a:extLst>
              <a:ext uri="{FF2B5EF4-FFF2-40B4-BE49-F238E27FC236}">
                <a16:creationId xmlns:a16="http://schemas.microsoft.com/office/drawing/2014/main" id="{A178FB1E-8FAC-DCA5-9347-D8A342765DE8}"/>
              </a:ext>
            </a:extLst>
          </p:cNvPr>
          <p:cNvSpPr>
            <a:spLocks noGrp="1"/>
          </p:cNvSpPr>
          <p:nvPr>
            <p:ph idx="1"/>
          </p:nvPr>
        </p:nvSpPr>
        <p:spPr/>
        <p:txBody>
          <a:bodyPr>
            <a:noAutofit/>
          </a:bodyPr>
          <a:lstStyle/>
          <a:p>
            <a:pPr marL="0" indent="0">
              <a:lnSpc>
                <a:spcPct val="110000"/>
              </a:lnSpc>
              <a:spcBef>
                <a:spcPts val="0"/>
              </a:spcBef>
              <a:buNone/>
            </a:pPr>
            <a:r>
              <a:rPr lang="nl-BE" sz="2200" b="1" dirty="0">
                <a:latin typeface="+mj-lt"/>
              </a:rPr>
              <a:t>Materieel </a:t>
            </a:r>
            <a:r>
              <a:rPr lang="nl-BE" sz="2200" dirty="0">
                <a:latin typeface="+mj-lt"/>
              </a:rPr>
              <a:t>gaat het om een </a:t>
            </a:r>
            <a:r>
              <a:rPr lang="nl-BE" sz="2200" b="1" dirty="0">
                <a:latin typeface="+mj-lt"/>
              </a:rPr>
              <a:t>specifieke prijsmaatregel</a:t>
            </a:r>
            <a:r>
              <a:rPr lang="nl-BE" sz="2200" dirty="0">
                <a:latin typeface="+mj-lt"/>
              </a:rPr>
              <a:t>. </a:t>
            </a:r>
            <a:r>
              <a:rPr lang="nl-BE" sz="2200" b="1" dirty="0">
                <a:latin typeface="+mj-lt"/>
              </a:rPr>
              <a:t>Formeel</a:t>
            </a:r>
            <a:r>
              <a:rPr lang="nl-BE" sz="2200" dirty="0">
                <a:latin typeface="+mj-lt"/>
              </a:rPr>
              <a:t> om een </a:t>
            </a:r>
            <a:r>
              <a:rPr lang="nl-BE" sz="2200" b="1" dirty="0">
                <a:latin typeface="+mj-lt"/>
              </a:rPr>
              <a:t>belasting</a:t>
            </a:r>
            <a:r>
              <a:rPr lang="nl-BE" sz="2200" dirty="0">
                <a:latin typeface="+mj-lt"/>
              </a:rPr>
              <a:t>, namelijk een </a:t>
            </a:r>
            <a:r>
              <a:rPr lang="nl-BE" sz="2200" b="1" dirty="0">
                <a:latin typeface="+mj-lt"/>
              </a:rPr>
              <a:t>feitelijke omzetbelasting</a:t>
            </a:r>
            <a:r>
              <a:rPr lang="nl-BE" sz="2200" dirty="0">
                <a:latin typeface="+mj-lt"/>
              </a:rPr>
              <a:t>. Maar geen (directe) inkomstenbelasting.</a:t>
            </a:r>
          </a:p>
          <a:p>
            <a:pPr marL="0" indent="0">
              <a:lnSpc>
                <a:spcPct val="110000"/>
              </a:lnSpc>
              <a:spcBef>
                <a:spcPts val="0"/>
              </a:spcBef>
              <a:buNone/>
            </a:pPr>
            <a:endParaRPr lang="nl-BE" sz="2200" dirty="0">
              <a:latin typeface="+mj-lt"/>
            </a:endParaRPr>
          </a:p>
          <a:p>
            <a:pPr marL="0" indent="0">
              <a:lnSpc>
                <a:spcPct val="110000"/>
              </a:lnSpc>
              <a:spcBef>
                <a:spcPts val="0"/>
              </a:spcBef>
              <a:buNone/>
            </a:pPr>
            <a:r>
              <a:rPr lang="nl-BE" sz="2200" dirty="0">
                <a:latin typeface="+mj-lt"/>
              </a:rPr>
              <a:t>In Nederland spreekt men over </a:t>
            </a:r>
            <a:r>
              <a:rPr lang="nl-NL" sz="2200" dirty="0">
                <a:latin typeface="+mj-lt"/>
              </a:rPr>
              <a:t>het verplichte plafond op marktinkomsten dat “</a:t>
            </a:r>
            <a:r>
              <a:rPr lang="nl-NL" sz="2200" b="1" i="1" dirty="0">
                <a:latin typeface="+mj-lt"/>
              </a:rPr>
              <a:t>feitelijk</a:t>
            </a:r>
            <a:r>
              <a:rPr lang="nl-NL" sz="2200" i="1" dirty="0">
                <a:latin typeface="+mj-lt"/>
              </a:rPr>
              <a:t> een belasting is</a:t>
            </a:r>
            <a:r>
              <a:rPr lang="nl-NL" sz="2200" dirty="0">
                <a:latin typeface="+mj-lt"/>
              </a:rPr>
              <a:t>”. </a:t>
            </a:r>
            <a:r>
              <a:rPr lang="nl-BE" sz="2200" dirty="0">
                <a:latin typeface="+mj-lt"/>
              </a:rPr>
              <a:t> </a:t>
            </a:r>
          </a:p>
          <a:p>
            <a:pPr marL="0" indent="0">
              <a:lnSpc>
                <a:spcPct val="110000"/>
              </a:lnSpc>
              <a:spcBef>
                <a:spcPts val="0"/>
              </a:spcBef>
              <a:buNone/>
            </a:pPr>
            <a:endParaRPr lang="nl-BE" sz="2200" dirty="0">
              <a:latin typeface="+mj-lt"/>
            </a:endParaRPr>
          </a:p>
          <a:p>
            <a:pPr marL="0" indent="0">
              <a:lnSpc>
                <a:spcPct val="110000"/>
              </a:lnSpc>
              <a:spcBef>
                <a:spcPts val="0"/>
              </a:spcBef>
              <a:buNone/>
            </a:pPr>
            <a:r>
              <a:rPr lang="nl-BE" sz="2200" dirty="0">
                <a:latin typeface="+mj-lt"/>
              </a:rPr>
              <a:t>In Frankrijk valt de heffing onder de “</a:t>
            </a:r>
            <a:r>
              <a:rPr lang="nl-BE" sz="2200" i="1" dirty="0">
                <a:latin typeface="+mj-lt"/>
              </a:rPr>
              <a:t>Code </a:t>
            </a:r>
            <a:r>
              <a:rPr lang="fr-FR" sz="2200" i="1" dirty="0">
                <a:latin typeface="+mj-lt"/>
              </a:rPr>
              <a:t>des </a:t>
            </a:r>
            <a:r>
              <a:rPr lang="fr-FR" sz="2200" b="1" i="1" dirty="0">
                <a:latin typeface="+mj-lt"/>
              </a:rPr>
              <a:t>impositions</a:t>
            </a:r>
            <a:r>
              <a:rPr lang="fr-FR" sz="2200" i="1" dirty="0">
                <a:latin typeface="+mj-lt"/>
              </a:rPr>
              <a:t> sur les biens et services</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lang="fr-FR" sz="2200" dirty="0">
                <a:latin typeface="+mj-lt"/>
              </a:rPr>
              <a:t>.</a:t>
            </a:r>
            <a:r>
              <a:rPr lang="nl-BE" sz="2200" dirty="0">
                <a:highlight>
                  <a:srgbClr val="FFFF00"/>
                </a:highlight>
                <a:latin typeface="+mj-lt"/>
              </a:rPr>
              <a:t> </a:t>
            </a:r>
          </a:p>
          <a:p>
            <a:pPr marL="0" indent="0">
              <a:lnSpc>
                <a:spcPct val="110000"/>
              </a:lnSpc>
              <a:spcBef>
                <a:spcPts val="0"/>
              </a:spcBef>
              <a:buNone/>
            </a:pPr>
            <a:endParaRPr lang="nl-BE" sz="2200" dirty="0">
              <a:latin typeface="+mj-lt"/>
            </a:endParaRPr>
          </a:p>
          <a:p>
            <a:pPr marL="0" indent="0">
              <a:lnSpc>
                <a:spcPct val="110000"/>
              </a:lnSpc>
              <a:spcBef>
                <a:spcPts val="0"/>
              </a:spcBef>
              <a:buNone/>
            </a:pPr>
            <a:r>
              <a:rPr lang="nl-BE" sz="2200" dirty="0">
                <a:latin typeface="+mj-lt"/>
              </a:rPr>
              <a:t>In Duitsland wordt door de wetgever gesproken over een prijsmaatregel, waarvan de handhaving geheel in handen is van de “</a:t>
            </a:r>
            <a:r>
              <a:rPr lang="nl-BE" sz="2200" i="1" dirty="0" err="1">
                <a:latin typeface="+mj-lt"/>
              </a:rPr>
              <a:t>Bundesnetzagentur</a:t>
            </a:r>
            <a:r>
              <a:rPr lang="nl-BE" sz="2200" dirty="0">
                <a:latin typeface="+mj-lt"/>
              </a:rPr>
              <a:t>”.  Niet van het ministerie van Financiën.</a:t>
            </a:r>
          </a:p>
        </p:txBody>
      </p:sp>
    </p:spTree>
    <p:extLst>
      <p:ext uri="{BB962C8B-B14F-4D97-AF65-F5344CB8AC3E}">
        <p14:creationId xmlns:p14="http://schemas.microsoft.com/office/powerpoint/2010/main" val="2721869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B635F-0BB9-3FA7-035D-76D37FEE976A}"/>
              </a:ext>
            </a:extLst>
          </p:cNvPr>
          <p:cNvSpPr>
            <a:spLocks noGrp="1"/>
          </p:cNvSpPr>
          <p:nvPr>
            <p:ph type="title"/>
          </p:nvPr>
        </p:nvSpPr>
        <p:spPr/>
        <p:txBody>
          <a:bodyPr>
            <a:normAutofit/>
          </a:bodyPr>
          <a:lstStyle/>
          <a:p>
            <a:pPr algn="ctr"/>
            <a:r>
              <a:rPr lang="nl-BE" sz="3600" b="1" dirty="0">
                <a:solidFill>
                  <a:schemeClr val="accent5"/>
                </a:solidFill>
              </a:rPr>
              <a:t>Mogelijke problemen?</a:t>
            </a:r>
          </a:p>
        </p:txBody>
      </p:sp>
      <p:sp>
        <p:nvSpPr>
          <p:cNvPr id="3" name="Tijdelijke aanduiding voor inhoud 2">
            <a:extLst>
              <a:ext uri="{FF2B5EF4-FFF2-40B4-BE49-F238E27FC236}">
                <a16:creationId xmlns:a16="http://schemas.microsoft.com/office/drawing/2014/main" id="{93540653-47B5-B184-525A-4D3AE93FDEC1}"/>
              </a:ext>
            </a:extLst>
          </p:cNvPr>
          <p:cNvSpPr>
            <a:spLocks noGrp="1"/>
          </p:cNvSpPr>
          <p:nvPr>
            <p:ph idx="1"/>
          </p:nvPr>
        </p:nvSpPr>
        <p:spPr/>
        <p:txBody>
          <a:bodyPr>
            <a:normAutofit/>
          </a:bodyPr>
          <a:lstStyle/>
          <a:p>
            <a:pPr marL="0" indent="0">
              <a:buNone/>
            </a:pPr>
            <a:r>
              <a:rPr lang="nl-BE" sz="2200" dirty="0">
                <a:latin typeface="+mj-lt"/>
              </a:rPr>
              <a:t>Doet de </a:t>
            </a:r>
            <a:r>
              <a:rPr lang="nl-BE" sz="2200" dirty="0" err="1">
                <a:latin typeface="+mj-lt"/>
              </a:rPr>
              <a:t>inframarginale</a:t>
            </a:r>
            <a:r>
              <a:rPr lang="nl-BE" sz="2200" dirty="0">
                <a:latin typeface="+mj-lt"/>
              </a:rPr>
              <a:t> </a:t>
            </a:r>
            <a:r>
              <a:rPr lang="nl-BE" sz="2200" dirty="0" err="1">
                <a:latin typeface="+mj-lt"/>
              </a:rPr>
              <a:t>electriciteitsheffingen</a:t>
            </a:r>
            <a:r>
              <a:rPr lang="nl-BE" sz="2200" dirty="0">
                <a:latin typeface="+mj-lt"/>
              </a:rPr>
              <a:t> problemen ontstaan inzake</a:t>
            </a:r>
          </a:p>
          <a:p>
            <a:pPr lvl="1"/>
            <a:endParaRPr lang="nl-BE" sz="2200" dirty="0">
              <a:latin typeface="+mj-lt"/>
            </a:endParaRPr>
          </a:p>
          <a:p>
            <a:pPr lvl="1"/>
            <a:r>
              <a:rPr lang="nl-BE" sz="2200" dirty="0">
                <a:latin typeface="+mj-lt"/>
              </a:rPr>
              <a:t>Een schending van het eigendomsrecht?</a:t>
            </a:r>
          </a:p>
          <a:p>
            <a:pPr lvl="1"/>
            <a:r>
              <a:rPr lang="nl-BE" sz="2200" i="1" dirty="0">
                <a:latin typeface="+mj-lt"/>
              </a:rPr>
              <a:t>Ne bis in idem</a:t>
            </a:r>
            <a:r>
              <a:rPr lang="nl-BE" sz="2200" dirty="0">
                <a:latin typeface="+mj-lt"/>
              </a:rPr>
              <a:t>?</a:t>
            </a:r>
          </a:p>
          <a:p>
            <a:pPr lvl="1"/>
            <a:r>
              <a:rPr lang="nl-BE" sz="2200" dirty="0">
                <a:latin typeface="+mj-lt"/>
              </a:rPr>
              <a:t>Een aftrek in de inkomstenbelastingen?</a:t>
            </a:r>
          </a:p>
          <a:p>
            <a:pPr lvl="1"/>
            <a:r>
              <a:rPr lang="nl-BE" sz="2200" dirty="0">
                <a:latin typeface="+mj-lt"/>
              </a:rPr>
              <a:t>De terugwerkende kracht?</a:t>
            </a:r>
          </a:p>
          <a:p>
            <a:pPr lvl="1"/>
            <a:r>
              <a:rPr lang="nl-BE" sz="2200" dirty="0">
                <a:latin typeface="+mj-lt"/>
              </a:rPr>
              <a:t>Het gelijkheidsbeginsel?</a:t>
            </a:r>
          </a:p>
        </p:txBody>
      </p:sp>
    </p:spTree>
    <p:extLst>
      <p:ext uri="{BB962C8B-B14F-4D97-AF65-F5344CB8AC3E}">
        <p14:creationId xmlns:p14="http://schemas.microsoft.com/office/powerpoint/2010/main" val="1098265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00D5D-60A7-768C-A407-A07A81375403}"/>
              </a:ext>
            </a:extLst>
          </p:cNvPr>
          <p:cNvSpPr>
            <a:spLocks noGrp="1"/>
          </p:cNvSpPr>
          <p:nvPr>
            <p:ph type="title"/>
          </p:nvPr>
        </p:nvSpPr>
        <p:spPr/>
        <p:txBody>
          <a:bodyPr>
            <a:normAutofit/>
          </a:bodyPr>
          <a:lstStyle/>
          <a:p>
            <a:pPr algn="ctr"/>
            <a:r>
              <a:rPr lang="nl-BE" sz="3600" b="1" dirty="0">
                <a:solidFill>
                  <a:schemeClr val="accent5"/>
                </a:solidFill>
              </a:rPr>
              <a:t>Schending van het eigendomsrecht?</a:t>
            </a:r>
          </a:p>
        </p:txBody>
      </p:sp>
      <p:sp>
        <p:nvSpPr>
          <p:cNvPr id="3" name="Tijdelijke aanduiding voor inhoud 2">
            <a:extLst>
              <a:ext uri="{FF2B5EF4-FFF2-40B4-BE49-F238E27FC236}">
                <a16:creationId xmlns:a16="http://schemas.microsoft.com/office/drawing/2014/main" id="{A77D51BB-5034-E64D-83AB-F6D22FD31255}"/>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memorie van toelichting brengt in herinnering dat de artikelen 16 </a:t>
            </a:r>
            <a:r>
              <a:rPr lang="nl-NL" sz="2200" dirty="0" err="1">
                <a:latin typeface="+mj-lt"/>
              </a:rPr>
              <a:t>Gw</a:t>
            </a:r>
            <a:r>
              <a:rPr lang="nl-NL" sz="2200" dirty="0">
                <a:latin typeface="+mj-lt"/>
              </a:rPr>
              <a:t>. en 1 van het “</a:t>
            </a:r>
            <a:r>
              <a:rPr lang="nl-NL" sz="2200" i="1" dirty="0">
                <a:latin typeface="+mj-lt"/>
              </a:rPr>
              <a:t>Eerste Aanvullend Protocol</a:t>
            </a:r>
            <a:r>
              <a:rPr lang="nl-NL" sz="2200" dirty="0">
                <a:latin typeface="+mj-lt"/>
              </a:rPr>
              <a:t>” bij het “</a:t>
            </a:r>
            <a:r>
              <a:rPr lang="nl-NL" sz="2200" i="1" dirty="0">
                <a:latin typeface="+mj-lt"/>
              </a:rPr>
              <a:t>Europees Verdrag tot bescherming van de rechten van de mens en de fundamentele vrijheden</a:t>
            </a:r>
            <a:r>
              <a:rPr lang="nl-NL" sz="2200" dirty="0">
                <a:latin typeface="+mj-lt"/>
              </a:rPr>
              <a:t>” het recht op eigendom beschermen.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b="1" dirty="0">
                <a:latin typeface="+mj-lt"/>
              </a:rPr>
              <a:t>Het gebruik van dat recht is volgens de memorie van toelichting echter niet absoluut</a:t>
            </a:r>
            <a:r>
              <a:rPr lang="nl-NL" sz="2200" dirty="0">
                <a:latin typeface="+mj-lt"/>
              </a:rPr>
              <a:t>.  Voornoemd artikel 1 zelf stelt dat dit recht kan worden beperkt “</a:t>
            </a:r>
            <a:r>
              <a:rPr lang="nl-NL" sz="2200" i="1" dirty="0">
                <a:latin typeface="+mj-lt"/>
              </a:rPr>
              <a:t>voor zover dat noodzakelijk is om een doelstelling van algemeen belang te verwezenlijken</a:t>
            </a:r>
            <a:r>
              <a:rPr lang="nl-NL" sz="2200" dirty="0">
                <a:latin typeface="+mj-lt"/>
              </a:rPr>
              <a:t>”, zoals het Grondwettelijk Hof ook steevast zegt.</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b="1" dirty="0">
                <a:latin typeface="+mj-lt"/>
              </a:rPr>
              <a:t>Maar is hier in het geval van een feitelijke omzetbelasting wel sprake van zulke schending?  Handelt een belastingplichtige niet eerder als bijvoorbeeld een </a:t>
            </a:r>
            <a:r>
              <a:rPr lang="nl-NL" sz="2200" b="1" dirty="0" err="1">
                <a:latin typeface="+mj-lt"/>
              </a:rPr>
              <a:t>BTW-plichtige</a:t>
            </a:r>
            <a:r>
              <a:rPr lang="nl-NL" sz="2200" b="1" dirty="0">
                <a:latin typeface="+mj-lt"/>
              </a:rPr>
              <a:t>?</a:t>
            </a:r>
            <a:endParaRPr lang="nl-BE" sz="2200" b="1" dirty="0">
              <a:latin typeface="+mj-lt"/>
            </a:endParaRPr>
          </a:p>
        </p:txBody>
      </p:sp>
    </p:spTree>
    <p:extLst>
      <p:ext uri="{BB962C8B-B14F-4D97-AF65-F5344CB8AC3E}">
        <p14:creationId xmlns:p14="http://schemas.microsoft.com/office/powerpoint/2010/main" val="189039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1E01A-71B2-5A6F-38E9-D7447E9D7777}"/>
              </a:ext>
            </a:extLst>
          </p:cNvPr>
          <p:cNvSpPr>
            <a:spLocks noGrp="1"/>
          </p:cNvSpPr>
          <p:nvPr>
            <p:ph type="title"/>
          </p:nvPr>
        </p:nvSpPr>
        <p:spPr/>
        <p:txBody>
          <a:bodyPr>
            <a:normAutofit/>
          </a:bodyPr>
          <a:lstStyle/>
          <a:p>
            <a:pPr algn="ctr"/>
            <a:r>
              <a:rPr lang="nl-BE" sz="3600" b="1" i="1" dirty="0">
                <a:solidFill>
                  <a:schemeClr val="accent5"/>
                </a:solidFill>
              </a:rPr>
              <a:t>Ne bis in idem</a:t>
            </a:r>
            <a:r>
              <a:rPr lang="nl-BE" sz="3600" b="1" dirty="0">
                <a:solidFill>
                  <a:schemeClr val="accent5"/>
                </a:solidFill>
              </a:rPr>
              <a:t>?</a:t>
            </a:r>
          </a:p>
        </p:txBody>
      </p:sp>
      <p:sp>
        <p:nvSpPr>
          <p:cNvPr id="3" name="Tijdelijke aanduiding voor inhoud 2">
            <a:extLst>
              <a:ext uri="{FF2B5EF4-FFF2-40B4-BE49-F238E27FC236}">
                <a16:creationId xmlns:a16="http://schemas.microsoft.com/office/drawing/2014/main" id="{0D150BBD-AEB7-3572-8D59-FE58424B790D}"/>
              </a:ext>
            </a:extLst>
          </p:cNvPr>
          <p:cNvSpPr>
            <a:spLocks noGrp="1"/>
          </p:cNvSpPr>
          <p:nvPr>
            <p:ph idx="1"/>
          </p:nvPr>
        </p:nvSpPr>
        <p:spPr/>
        <p:txBody>
          <a:bodyPr>
            <a:normAutofit/>
          </a:bodyPr>
          <a:lstStyle/>
          <a:p>
            <a:pPr marL="0" indent="0" algn="just">
              <a:lnSpc>
                <a:spcPct val="100000"/>
              </a:lnSpc>
              <a:spcBef>
                <a:spcPts val="0"/>
              </a:spcBef>
              <a:buNone/>
            </a:pPr>
            <a:r>
              <a:rPr lang="fr-FR" sz="2200" dirty="0">
                <a:latin typeface="+mj-lt"/>
              </a:rPr>
              <a:t>De </a:t>
            </a:r>
            <a:r>
              <a:rPr lang="fr-FR" sz="2200" dirty="0" err="1">
                <a:latin typeface="+mj-lt"/>
              </a:rPr>
              <a:t>memorie</a:t>
            </a:r>
            <a:r>
              <a:rPr lang="fr-FR" sz="2200" dirty="0">
                <a:latin typeface="+mj-lt"/>
              </a:rPr>
              <a:t> van </a:t>
            </a:r>
            <a:r>
              <a:rPr lang="fr-FR" sz="2200" dirty="0" err="1">
                <a:latin typeface="+mj-lt"/>
              </a:rPr>
              <a:t>toelichting</a:t>
            </a:r>
            <a:r>
              <a:rPr lang="fr-FR" sz="2200" dirty="0">
                <a:latin typeface="+mj-lt"/>
              </a:rPr>
              <a:t> </a:t>
            </a:r>
            <a:r>
              <a:rPr lang="fr-FR" sz="2200" dirty="0" err="1">
                <a:latin typeface="+mj-lt"/>
              </a:rPr>
              <a:t>brengt</a:t>
            </a:r>
            <a:r>
              <a:rPr lang="fr-FR" sz="2200" dirty="0">
                <a:latin typeface="+mj-lt"/>
              </a:rPr>
              <a:t> in </a:t>
            </a:r>
            <a:r>
              <a:rPr lang="fr-FR" sz="2200" dirty="0" err="1">
                <a:latin typeface="+mj-lt"/>
              </a:rPr>
              <a:t>herinnering</a:t>
            </a:r>
            <a:r>
              <a:rPr lang="fr-FR" sz="2200" dirty="0">
                <a:latin typeface="+mj-lt"/>
              </a:rPr>
              <a:t> </a:t>
            </a:r>
            <a:r>
              <a:rPr lang="fr-FR" sz="2200" dirty="0" err="1">
                <a:latin typeface="+mj-lt"/>
              </a:rPr>
              <a:t>dat</a:t>
            </a:r>
            <a:r>
              <a:rPr lang="fr-FR" sz="2200" dirty="0">
                <a:latin typeface="+mj-lt"/>
              </a:rPr>
              <a:t> het </a:t>
            </a:r>
            <a:r>
              <a:rPr lang="fr-FR" sz="2200" dirty="0" err="1">
                <a:latin typeface="+mj-lt"/>
              </a:rPr>
              <a:t>Belgische</a:t>
            </a:r>
            <a:r>
              <a:rPr lang="fr-FR" sz="2200" dirty="0">
                <a:latin typeface="+mj-lt"/>
              </a:rPr>
              <a:t> </a:t>
            </a:r>
            <a:r>
              <a:rPr lang="fr-FR" sz="2200" dirty="0" err="1">
                <a:latin typeface="+mj-lt"/>
              </a:rPr>
              <a:t>recht</a:t>
            </a:r>
            <a:r>
              <a:rPr lang="fr-FR" sz="2200" dirty="0">
                <a:latin typeface="+mj-lt"/>
              </a:rPr>
              <a:t> </a:t>
            </a:r>
            <a:r>
              <a:rPr lang="fr-FR" sz="2200" dirty="0" err="1">
                <a:latin typeface="+mj-lt"/>
              </a:rPr>
              <a:t>geen</a:t>
            </a:r>
            <a:r>
              <a:rPr lang="fr-FR" sz="2200" dirty="0">
                <a:latin typeface="+mj-lt"/>
              </a:rPr>
              <a:t> </a:t>
            </a:r>
            <a:r>
              <a:rPr lang="fr-FR" sz="2200" dirty="0" err="1">
                <a:latin typeface="+mj-lt"/>
              </a:rPr>
              <a:t>beginsel</a:t>
            </a:r>
            <a:r>
              <a:rPr lang="fr-FR" sz="2200" dirty="0">
                <a:latin typeface="+mj-lt"/>
              </a:rPr>
              <a:t> </a:t>
            </a:r>
            <a:r>
              <a:rPr lang="fr-FR" sz="2200" dirty="0" err="1">
                <a:latin typeface="+mj-lt"/>
              </a:rPr>
              <a:t>kent</a:t>
            </a:r>
            <a:r>
              <a:rPr lang="fr-FR" sz="2200" dirty="0">
                <a:latin typeface="+mj-lt"/>
              </a:rPr>
              <a:t> </a:t>
            </a:r>
            <a:r>
              <a:rPr lang="fr-FR" sz="2200" dirty="0" err="1">
                <a:latin typeface="+mj-lt"/>
              </a:rPr>
              <a:t>dat</a:t>
            </a:r>
            <a:r>
              <a:rPr lang="fr-FR" sz="2200" dirty="0">
                <a:latin typeface="+mj-lt"/>
              </a:rPr>
              <a:t> </a:t>
            </a:r>
            <a:r>
              <a:rPr lang="fr-FR" sz="2200" dirty="0" err="1">
                <a:latin typeface="+mj-lt"/>
              </a:rPr>
              <a:t>een</a:t>
            </a:r>
            <a:r>
              <a:rPr lang="fr-FR" sz="2200" dirty="0">
                <a:latin typeface="+mj-lt"/>
              </a:rPr>
              <a:t> </a:t>
            </a:r>
            <a:r>
              <a:rPr lang="fr-FR" sz="2200" dirty="0" err="1">
                <a:latin typeface="+mj-lt"/>
              </a:rPr>
              <a:t>dubbele</a:t>
            </a:r>
            <a:r>
              <a:rPr lang="fr-FR" sz="2200" dirty="0">
                <a:latin typeface="+mj-lt"/>
              </a:rPr>
              <a:t> </a:t>
            </a:r>
            <a:r>
              <a:rPr lang="fr-FR" sz="2200" dirty="0" err="1">
                <a:latin typeface="+mj-lt"/>
              </a:rPr>
              <a:t>belasting</a:t>
            </a:r>
            <a:r>
              <a:rPr lang="fr-FR" sz="2200" dirty="0">
                <a:latin typeface="+mj-lt"/>
              </a:rPr>
              <a:t> zou </a:t>
            </a:r>
            <a:r>
              <a:rPr lang="fr-FR" sz="2200" dirty="0" err="1">
                <a:latin typeface="+mj-lt"/>
              </a:rPr>
              <a:t>verbieden</a:t>
            </a:r>
            <a:r>
              <a:rPr lang="fr-FR" sz="2200" dirty="0">
                <a:latin typeface="+mj-lt"/>
              </a:rPr>
              <a:t>: “</a:t>
            </a:r>
            <a:r>
              <a:rPr lang="fr-FR" sz="2200" i="1" dirty="0">
                <a:latin typeface="+mj-lt"/>
              </a:rPr>
              <a:t>La règle non bis in idem veut qu’un impôt ou des impôts de même nature ne frappent pas deux fois la même matière imposable. Aucun texte légal ne pose cependant le principe de manière générale.</a:t>
            </a:r>
            <a:r>
              <a:rPr lang="fr-FR" sz="2200" dirty="0">
                <a:latin typeface="+mj-lt"/>
              </a:rPr>
              <a:t>” </a:t>
            </a:r>
          </a:p>
          <a:p>
            <a:pPr marL="0" indent="0" algn="just">
              <a:lnSpc>
                <a:spcPct val="100000"/>
              </a:lnSpc>
              <a:spcBef>
                <a:spcPts val="0"/>
              </a:spcBef>
              <a:buNone/>
            </a:pPr>
            <a:endParaRPr lang="fr-FR" sz="2200" dirty="0">
              <a:latin typeface="+mj-lt"/>
            </a:endParaRPr>
          </a:p>
          <a:p>
            <a:pPr marL="0" indent="0" algn="just">
              <a:lnSpc>
                <a:spcPct val="100000"/>
              </a:lnSpc>
              <a:spcBef>
                <a:spcPts val="0"/>
              </a:spcBef>
              <a:buNone/>
            </a:pPr>
            <a:r>
              <a:rPr lang="fr-FR" sz="2200" dirty="0">
                <a:latin typeface="+mj-lt"/>
              </a:rPr>
              <a:t>De </a:t>
            </a:r>
            <a:r>
              <a:rPr lang="fr-FR" sz="2200" dirty="0" err="1">
                <a:latin typeface="+mj-lt"/>
              </a:rPr>
              <a:t>memorie</a:t>
            </a:r>
            <a:r>
              <a:rPr lang="fr-FR" sz="2200" dirty="0">
                <a:latin typeface="+mj-lt"/>
              </a:rPr>
              <a:t> van </a:t>
            </a:r>
            <a:r>
              <a:rPr lang="fr-FR" sz="2200" dirty="0" err="1">
                <a:latin typeface="+mj-lt"/>
              </a:rPr>
              <a:t>toelichting</a:t>
            </a:r>
            <a:r>
              <a:rPr lang="fr-FR" sz="2200" dirty="0">
                <a:latin typeface="+mj-lt"/>
              </a:rPr>
              <a:t> </a:t>
            </a:r>
            <a:r>
              <a:rPr lang="fr-FR" sz="2200" dirty="0" err="1">
                <a:latin typeface="+mj-lt"/>
              </a:rPr>
              <a:t>verwijst</a:t>
            </a:r>
            <a:r>
              <a:rPr lang="fr-FR" sz="2200" dirty="0">
                <a:latin typeface="+mj-lt"/>
              </a:rPr>
              <a:t> </a:t>
            </a:r>
            <a:r>
              <a:rPr lang="fr-FR" sz="2200" dirty="0" err="1">
                <a:latin typeface="+mj-lt"/>
              </a:rPr>
              <a:t>weliswaar</a:t>
            </a:r>
            <a:r>
              <a:rPr lang="fr-FR" sz="2200" dirty="0">
                <a:latin typeface="+mj-lt"/>
              </a:rPr>
              <a:t> </a:t>
            </a:r>
            <a:r>
              <a:rPr lang="fr-FR" sz="2200" dirty="0" err="1">
                <a:latin typeface="+mj-lt"/>
              </a:rPr>
              <a:t>enkel</a:t>
            </a:r>
            <a:r>
              <a:rPr lang="fr-FR" sz="2200" dirty="0">
                <a:latin typeface="+mj-lt"/>
              </a:rPr>
              <a:t> </a:t>
            </a:r>
            <a:r>
              <a:rPr lang="fr-FR" sz="2200" dirty="0" err="1">
                <a:latin typeface="+mj-lt"/>
              </a:rPr>
              <a:t>naar</a:t>
            </a:r>
            <a:r>
              <a:rPr lang="fr-FR" sz="2200" dirty="0">
                <a:latin typeface="+mj-lt"/>
              </a:rPr>
              <a:t> </a:t>
            </a:r>
            <a:r>
              <a:rPr lang="fr-FR" sz="2200" dirty="0" err="1">
                <a:latin typeface="+mj-lt"/>
              </a:rPr>
              <a:t>Franstalige</a:t>
            </a:r>
            <a:r>
              <a:rPr lang="fr-FR" sz="2200" dirty="0">
                <a:latin typeface="+mj-lt"/>
              </a:rPr>
              <a:t> doctrine en </a:t>
            </a:r>
            <a:r>
              <a:rPr lang="fr-FR" sz="2200" dirty="0" err="1">
                <a:latin typeface="+mj-lt"/>
              </a:rPr>
              <a:t>is</a:t>
            </a:r>
            <a:r>
              <a:rPr lang="fr-FR" sz="2200" dirty="0">
                <a:latin typeface="+mj-lt"/>
              </a:rPr>
              <a:t> van het </a:t>
            </a:r>
            <a:r>
              <a:rPr lang="fr-FR" sz="2200" dirty="0" err="1">
                <a:latin typeface="+mj-lt"/>
              </a:rPr>
              <a:t>bestaan</a:t>
            </a:r>
            <a:r>
              <a:rPr lang="fr-FR" sz="2200" dirty="0">
                <a:latin typeface="+mj-lt"/>
              </a:rPr>
              <a:t> van het </a:t>
            </a:r>
            <a:r>
              <a:rPr lang="fr-FR" sz="2200" dirty="0" err="1">
                <a:latin typeface="+mj-lt"/>
              </a:rPr>
              <a:t>doctoraatsproefschrift</a:t>
            </a:r>
            <a:r>
              <a:rPr lang="fr-FR" sz="2200" dirty="0">
                <a:latin typeface="+mj-lt"/>
              </a:rPr>
              <a:t> van Anne Van de Vijver </a:t>
            </a:r>
            <a:r>
              <a:rPr lang="fr-FR" sz="2200" dirty="0" err="1">
                <a:latin typeface="+mj-lt"/>
              </a:rPr>
              <a:t>uit</a:t>
            </a:r>
            <a:r>
              <a:rPr lang="fr-FR" sz="2200" dirty="0">
                <a:latin typeface="+mj-lt"/>
              </a:rPr>
              <a:t> 2015, </a:t>
            </a:r>
            <a:r>
              <a:rPr lang="fr-FR" sz="2200" dirty="0" err="1">
                <a:latin typeface="+mj-lt"/>
              </a:rPr>
              <a:t>waarin</a:t>
            </a:r>
            <a:r>
              <a:rPr lang="fr-FR" sz="2200" dirty="0">
                <a:latin typeface="+mj-lt"/>
              </a:rPr>
              <a:t> de </a:t>
            </a:r>
            <a:r>
              <a:rPr lang="fr-FR" sz="2200" dirty="0" err="1">
                <a:latin typeface="+mj-lt"/>
              </a:rPr>
              <a:t>stelling</a:t>
            </a:r>
            <a:r>
              <a:rPr lang="fr-FR" sz="2200" dirty="0">
                <a:latin typeface="+mj-lt"/>
              </a:rPr>
              <a:t> </a:t>
            </a:r>
            <a:r>
              <a:rPr lang="fr-FR" sz="2200" dirty="0" err="1">
                <a:latin typeface="+mj-lt"/>
              </a:rPr>
              <a:t>wordt</a:t>
            </a:r>
            <a:r>
              <a:rPr lang="fr-FR" sz="2200" dirty="0">
                <a:latin typeface="+mj-lt"/>
              </a:rPr>
              <a:t> </a:t>
            </a:r>
            <a:r>
              <a:rPr lang="nl-NL" sz="2200" dirty="0">
                <a:latin typeface="+mj-lt"/>
              </a:rPr>
              <a:t>verdedigd dat het </a:t>
            </a:r>
            <a:r>
              <a:rPr lang="nl-NL" sz="2200" i="1" dirty="0">
                <a:latin typeface="+mj-lt"/>
              </a:rPr>
              <a:t>ne bis in idem</a:t>
            </a:r>
            <a:r>
              <a:rPr lang="nl-NL" sz="2200" dirty="0">
                <a:latin typeface="+mj-lt"/>
              </a:rPr>
              <a:t>-beginsel wel een algemeen rechtsbeginsel in het belastingrecht uitmaakt, kennelijk niet op de hoogte</a:t>
            </a:r>
            <a:r>
              <a:rPr lang="fr-FR" sz="2200" dirty="0">
                <a:latin typeface="+mj-lt"/>
              </a:rPr>
              <a:t>… </a:t>
            </a:r>
          </a:p>
          <a:p>
            <a:pPr marL="0" indent="0" algn="just">
              <a:lnSpc>
                <a:spcPct val="100000"/>
              </a:lnSpc>
              <a:spcBef>
                <a:spcPts val="0"/>
              </a:spcBef>
              <a:buNone/>
            </a:pPr>
            <a:endParaRPr lang="fr-FR" sz="2200" dirty="0">
              <a:latin typeface="+mj-lt"/>
            </a:endParaRPr>
          </a:p>
          <a:p>
            <a:pPr marL="0" indent="0" algn="just">
              <a:lnSpc>
                <a:spcPct val="100000"/>
              </a:lnSpc>
              <a:spcBef>
                <a:spcPts val="0"/>
              </a:spcBef>
              <a:buNone/>
            </a:pPr>
            <a:r>
              <a:rPr lang="fr-FR" sz="2200" b="1" dirty="0">
                <a:latin typeface="+mj-lt"/>
              </a:rPr>
              <a:t>Maar </a:t>
            </a:r>
            <a:r>
              <a:rPr lang="fr-FR" sz="2200" b="1" dirty="0" err="1">
                <a:latin typeface="+mj-lt"/>
              </a:rPr>
              <a:t>is</a:t>
            </a:r>
            <a:r>
              <a:rPr lang="fr-FR" sz="2200" b="1" dirty="0">
                <a:latin typeface="+mj-lt"/>
              </a:rPr>
              <a:t> hier </a:t>
            </a:r>
            <a:r>
              <a:rPr lang="fr-FR" sz="2200" b="1" dirty="0" err="1">
                <a:latin typeface="+mj-lt"/>
              </a:rPr>
              <a:t>wel</a:t>
            </a:r>
            <a:r>
              <a:rPr lang="fr-FR" sz="2200" b="1" dirty="0">
                <a:latin typeface="+mj-lt"/>
              </a:rPr>
              <a:t> </a:t>
            </a:r>
            <a:r>
              <a:rPr lang="fr-FR" sz="2200" b="1" dirty="0" err="1">
                <a:latin typeface="+mj-lt"/>
              </a:rPr>
              <a:t>sprake</a:t>
            </a:r>
            <a:r>
              <a:rPr lang="fr-FR" sz="2200" b="1" dirty="0">
                <a:latin typeface="+mj-lt"/>
              </a:rPr>
              <a:t> van </a:t>
            </a:r>
            <a:r>
              <a:rPr lang="fr-FR" sz="2200" b="1" dirty="0" err="1">
                <a:latin typeface="+mj-lt"/>
              </a:rPr>
              <a:t>een</a:t>
            </a:r>
            <a:r>
              <a:rPr lang="fr-FR" sz="2200" b="1" dirty="0">
                <a:latin typeface="+mj-lt"/>
              </a:rPr>
              <a:t> </a:t>
            </a:r>
            <a:r>
              <a:rPr lang="fr-FR" sz="2200" b="1" dirty="0" err="1">
                <a:latin typeface="+mj-lt"/>
              </a:rPr>
              <a:t>probleem</a:t>
            </a:r>
            <a:r>
              <a:rPr lang="fr-FR" sz="2200" b="1" dirty="0">
                <a:latin typeface="+mj-lt"/>
              </a:rPr>
              <a:t>? Het </a:t>
            </a:r>
            <a:r>
              <a:rPr lang="fr-FR" sz="2200" b="1" dirty="0" err="1">
                <a:latin typeface="+mj-lt"/>
              </a:rPr>
              <a:t>gaat</a:t>
            </a:r>
            <a:r>
              <a:rPr lang="fr-FR" sz="2200" b="1" dirty="0">
                <a:latin typeface="+mj-lt"/>
              </a:rPr>
              <a:t> om </a:t>
            </a:r>
            <a:r>
              <a:rPr lang="fr-FR" sz="2200" b="1" dirty="0" err="1">
                <a:latin typeface="+mj-lt"/>
              </a:rPr>
              <a:t>zulke</a:t>
            </a:r>
            <a:r>
              <a:rPr lang="fr-FR" sz="2200" b="1" dirty="0">
                <a:latin typeface="+mj-lt"/>
              </a:rPr>
              <a:t> </a:t>
            </a:r>
            <a:r>
              <a:rPr lang="fr-FR" sz="2200" b="1" dirty="0" err="1">
                <a:latin typeface="+mj-lt"/>
              </a:rPr>
              <a:t>verschillende</a:t>
            </a:r>
            <a:r>
              <a:rPr lang="fr-FR" sz="2200" b="1" dirty="0">
                <a:latin typeface="+mj-lt"/>
              </a:rPr>
              <a:t> </a:t>
            </a:r>
            <a:r>
              <a:rPr lang="fr-FR" sz="2200" b="1" dirty="0" err="1">
                <a:latin typeface="+mj-lt"/>
              </a:rPr>
              <a:t>heffingen</a:t>
            </a:r>
            <a:r>
              <a:rPr lang="fr-FR" sz="2200" b="1" dirty="0">
                <a:latin typeface="+mj-lt"/>
              </a:rPr>
              <a:t>. Anders </a:t>
            </a:r>
            <a:r>
              <a:rPr lang="fr-FR" sz="2200" b="1" dirty="0" err="1">
                <a:latin typeface="+mj-lt"/>
              </a:rPr>
              <a:t>was</a:t>
            </a:r>
            <a:r>
              <a:rPr lang="fr-FR" sz="2200" b="1" dirty="0">
                <a:latin typeface="+mj-lt"/>
              </a:rPr>
              <a:t> dit </a:t>
            </a:r>
            <a:r>
              <a:rPr lang="fr-FR" sz="2200" b="1" dirty="0" err="1">
                <a:latin typeface="+mj-lt"/>
              </a:rPr>
              <a:t>wanneer</a:t>
            </a:r>
            <a:r>
              <a:rPr lang="fr-FR" sz="2200" b="1" dirty="0">
                <a:latin typeface="+mj-lt"/>
              </a:rPr>
              <a:t> </a:t>
            </a:r>
            <a:r>
              <a:rPr lang="fr-FR" sz="2200" b="1" dirty="0" err="1">
                <a:latin typeface="+mj-lt"/>
              </a:rPr>
              <a:t>overwinstheffingen</a:t>
            </a:r>
            <a:r>
              <a:rPr lang="fr-FR" sz="2200" b="1" dirty="0">
                <a:latin typeface="+mj-lt"/>
              </a:rPr>
              <a:t> </a:t>
            </a:r>
            <a:r>
              <a:rPr lang="fr-FR" sz="2200" b="1" dirty="0" err="1">
                <a:latin typeface="+mj-lt"/>
              </a:rPr>
              <a:t>welke</a:t>
            </a:r>
            <a:r>
              <a:rPr lang="fr-FR" sz="2200" b="1" dirty="0">
                <a:latin typeface="+mj-lt"/>
              </a:rPr>
              <a:t> </a:t>
            </a:r>
            <a:r>
              <a:rPr lang="fr-FR" sz="2200" b="1" dirty="0" err="1">
                <a:latin typeface="+mj-lt"/>
              </a:rPr>
              <a:t>inkomstenbelastingen</a:t>
            </a:r>
            <a:r>
              <a:rPr lang="fr-FR" sz="2200" b="1" dirty="0">
                <a:latin typeface="+mj-lt"/>
              </a:rPr>
              <a:t> </a:t>
            </a:r>
            <a:r>
              <a:rPr lang="fr-FR" sz="2200" b="1" dirty="0" err="1">
                <a:latin typeface="+mj-lt"/>
              </a:rPr>
              <a:t>waren</a:t>
            </a:r>
            <a:r>
              <a:rPr lang="fr-FR" sz="2200" b="1" dirty="0">
                <a:latin typeface="+mj-lt"/>
              </a:rPr>
              <a:t>…</a:t>
            </a:r>
            <a:endParaRPr lang="nl-BE" sz="2200" b="1" dirty="0">
              <a:latin typeface="+mj-lt"/>
            </a:endParaRPr>
          </a:p>
        </p:txBody>
      </p:sp>
    </p:spTree>
    <p:extLst>
      <p:ext uri="{BB962C8B-B14F-4D97-AF65-F5344CB8AC3E}">
        <p14:creationId xmlns:p14="http://schemas.microsoft.com/office/powerpoint/2010/main" val="240338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43E86-ECD7-650D-5A81-A47BD8A6E648}"/>
              </a:ext>
            </a:extLst>
          </p:cNvPr>
          <p:cNvSpPr>
            <a:spLocks noGrp="1"/>
          </p:cNvSpPr>
          <p:nvPr>
            <p:ph type="title"/>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BE" sz="3600" b="1" i="0" u="none" strike="noStrike" kern="100" cap="none" spc="0" normalizeH="0" baseline="0" noProof="0" dirty="0">
                <a:ln>
                  <a:noFill/>
                </a:ln>
                <a:solidFill>
                  <a:srgbClr val="5B9BD5"/>
                </a:solidFill>
                <a:effectLst/>
                <a:uLnTx/>
                <a:uFillTx/>
                <a:latin typeface="Calibri Light" panose="020F0302020204030204"/>
                <a:ea typeface="Calibri" panose="020F0502020204030204" pitchFamily="34" charset="0"/>
                <a:cs typeface="Times New Roman" panose="02020603050405020304" pitchFamily="18" charset="0"/>
              </a:rPr>
              <a:t>Definitie</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8F15C5FA-9D5C-F908-A3FF-662799B45A98}"/>
              </a:ext>
            </a:extLst>
          </p:cNvPr>
          <p:cNvSpPr>
            <a:spLocks noGrp="1"/>
          </p:cNvSpPr>
          <p:nvPr>
            <p:ph idx="1"/>
          </p:nvPr>
        </p:nvSpPr>
        <p:spPr/>
        <p:txBody>
          <a:bodyPr>
            <a:normAutofit/>
          </a:bodyPr>
          <a:lstStyle/>
          <a:p>
            <a:pPr marL="0" indent="0" algn="just">
              <a:lnSpc>
                <a:spcPct val="100000"/>
              </a:lnSpc>
              <a:spcBef>
                <a:spcPts val="0"/>
              </a:spcBef>
              <a:buNone/>
            </a:pPr>
            <a:r>
              <a:rPr lang="en-US" sz="2200" dirty="0">
                <a:latin typeface="+mj-lt"/>
              </a:rPr>
              <a:t>Het </a:t>
            </a:r>
            <a:r>
              <a:rPr lang="en-US" sz="2200" b="1" dirty="0" err="1">
                <a:latin typeface="+mj-lt"/>
              </a:rPr>
              <a:t>fiscaal</a:t>
            </a:r>
            <a:r>
              <a:rPr lang="en-US" sz="2200" b="1" dirty="0">
                <a:latin typeface="+mj-lt"/>
              </a:rPr>
              <a:t> </a:t>
            </a:r>
            <a:r>
              <a:rPr lang="en-US" sz="2200" dirty="0">
                <a:latin typeface="+mj-lt"/>
              </a:rPr>
              <a:t>begrip van “</a:t>
            </a:r>
            <a:r>
              <a:rPr lang="en-US" sz="2200" i="1" dirty="0" err="1">
                <a:latin typeface="+mj-lt"/>
              </a:rPr>
              <a:t>overwinst</a:t>
            </a:r>
            <a:r>
              <a:rPr lang="en-US" sz="2200" dirty="0">
                <a:latin typeface="+mj-lt"/>
              </a:rPr>
              <a:t>” (“</a:t>
            </a:r>
            <a:r>
              <a:rPr lang="en-US" sz="2200" i="1" dirty="0">
                <a:latin typeface="+mj-lt"/>
              </a:rPr>
              <a:t>excess profit</a:t>
            </a:r>
            <a:r>
              <a:rPr lang="en-US" sz="2200" dirty="0">
                <a:latin typeface="+mj-lt"/>
              </a:rPr>
              <a:t>”) ten </a:t>
            </a:r>
            <a:r>
              <a:rPr lang="en-US" sz="2200" dirty="0" err="1">
                <a:latin typeface="+mj-lt"/>
              </a:rPr>
              <a:t>behoeve</a:t>
            </a:r>
            <a:r>
              <a:rPr lang="en-US" sz="2200" dirty="0">
                <a:latin typeface="+mj-lt"/>
              </a:rPr>
              <a:t> van </a:t>
            </a:r>
            <a:r>
              <a:rPr lang="en-US" sz="2200" b="1" dirty="0" err="1">
                <a:latin typeface="+mj-lt"/>
              </a:rPr>
              <a:t>buitengewone</a:t>
            </a:r>
            <a:r>
              <a:rPr lang="en-US" sz="2200" b="1" dirty="0">
                <a:latin typeface="+mj-lt"/>
              </a:rPr>
              <a:t> </a:t>
            </a:r>
            <a:r>
              <a:rPr lang="en-US" sz="2200" b="1" dirty="0" err="1">
                <a:latin typeface="+mj-lt"/>
              </a:rPr>
              <a:t>heffingen</a:t>
            </a:r>
            <a:r>
              <a:rPr lang="en-US" sz="2200" b="1" dirty="0">
                <a:latin typeface="+mj-lt"/>
              </a:rPr>
              <a:t> </a:t>
            </a:r>
            <a:r>
              <a:rPr lang="en-US" sz="2200" dirty="0" err="1">
                <a:latin typeface="+mj-lt"/>
              </a:rPr>
              <a:t>werd</a:t>
            </a:r>
            <a:r>
              <a:rPr lang="en-US" sz="2200" dirty="0">
                <a:latin typeface="+mj-lt"/>
              </a:rPr>
              <a:t> </a:t>
            </a:r>
            <a:r>
              <a:rPr lang="en-US" sz="2200" dirty="0" err="1">
                <a:latin typeface="+mj-lt"/>
              </a:rPr>
              <a:t>gedefinieerd</a:t>
            </a:r>
            <a:r>
              <a:rPr lang="en-US" sz="2200" dirty="0">
                <a:latin typeface="+mj-lt"/>
              </a:rPr>
              <a:t> </a:t>
            </a:r>
            <a:r>
              <a:rPr lang="en-US" sz="2200" dirty="0" err="1">
                <a:latin typeface="+mj-lt"/>
              </a:rPr>
              <a:t>als</a:t>
            </a:r>
            <a:r>
              <a:rPr lang="en-US" sz="2200" dirty="0">
                <a:latin typeface="+mj-lt"/>
              </a:rPr>
              <a:t>: </a:t>
            </a:r>
          </a:p>
          <a:p>
            <a:pPr marL="0" indent="0" algn="just">
              <a:lnSpc>
                <a:spcPct val="100000"/>
              </a:lnSpc>
              <a:spcBef>
                <a:spcPts val="0"/>
              </a:spcBef>
              <a:buNone/>
            </a:pPr>
            <a:endParaRPr lang="en-US" sz="2000" dirty="0">
              <a:latin typeface="+mj-lt"/>
            </a:endParaRPr>
          </a:p>
          <a:p>
            <a:pPr lvl="1" algn="just">
              <a:lnSpc>
                <a:spcPct val="100000"/>
              </a:lnSpc>
              <a:spcBef>
                <a:spcPts val="0"/>
              </a:spcBef>
            </a:pPr>
            <a:r>
              <a:rPr lang="en-US" sz="2200" dirty="0" err="1">
                <a:latin typeface="+mj-lt"/>
              </a:rPr>
              <a:t>een</a:t>
            </a:r>
            <a:r>
              <a:rPr lang="en-US" sz="2200" dirty="0">
                <a:latin typeface="+mj-lt"/>
              </a:rPr>
              <a:t> “</a:t>
            </a:r>
            <a:r>
              <a:rPr lang="en-US" sz="2200" b="1" i="1" dirty="0">
                <a:latin typeface="+mj-lt"/>
              </a:rPr>
              <a:t>taxable unit</a:t>
            </a:r>
            <a:r>
              <a:rPr lang="en-US" sz="2200" i="1" dirty="0">
                <a:latin typeface="+mj-lt"/>
              </a:rPr>
              <a:t>,</a:t>
            </a:r>
            <a:r>
              <a:rPr lang="en-US" sz="2200" b="1" i="1" dirty="0">
                <a:latin typeface="+mj-lt"/>
              </a:rPr>
              <a:t> totally unrelated to any other factors</a:t>
            </a:r>
            <a:r>
              <a:rPr lang="en-US" sz="2200" dirty="0">
                <a:latin typeface="+mj-lt"/>
              </a:rPr>
              <a:t>”;  of </a:t>
            </a:r>
          </a:p>
          <a:p>
            <a:pPr lvl="1" algn="just">
              <a:lnSpc>
                <a:spcPct val="100000"/>
              </a:lnSpc>
              <a:spcBef>
                <a:spcPts val="0"/>
              </a:spcBef>
            </a:pPr>
            <a:r>
              <a:rPr lang="en-US" sz="2200" dirty="0" err="1">
                <a:latin typeface="+mj-lt"/>
              </a:rPr>
              <a:t>een</a:t>
            </a:r>
            <a:r>
              <a:rPr lang="en-US" sz="2200" dirty="0">
                <a:latin typeface="+mj-lt"/>
              </a:rPr>
              <a:t> “</a:t>
            </a:r>
            <a:r>
              <a:rPr lang="en-US" sz="2200" b="1" i="1" dirty="0">
                <a:latin typeface="+mj-lt"/>
              </a:rPr>
              <a:t>taxable unit</a:t>
            </a:r>
            <a:r>
              <a:rPr lang="en-US" sz="2200" i="1" dirty="0">
                <a:latin typeface="+mj-lt"/>
              </a:rPr>
              <a:t>, </a:t>
            </a:r>
            <a:r>
              <a:rPr lang="en-US" sz="2200" b="1" i="1" dirty="0">
                <a:latin typeface="+mj-lt"/>
              </a:rPr>
              <a:t>in its relation to other factors</a:t>
            </a:r>
            <a:r>
              <a:rPr lang="en-US" sz="2200" dirty="0">
                <a:latin typeface="+mj-lt"/>
              </a:rPr>
              <a:t>” (de “</a:t>
            </a:r>
            <a:r>
              <a:rPr lang="en-US" sz="2200" b="1" i="1" dirty="0" err="1">
                <a:latin typeface="+mj-lt"/>
              </a:rPr>
              <a:t>te</a:t>
            </a:r>
            <a:r>
              <a:rPr lang="en-US" sz="2200" b="1" i="1" dirty="0">
                <a:latin typeface="+mj-lt"/>
              </a:rPr>
              <a:t> </a:t>
            </a:r>
            <a:r>
              <a:rPr lang="en-US" sz="2200" b="1" i="1" dirty="0" err="1">
                <a:latin typeface="+mj-lt"/>
              </a:rPr>
              <a:t>vergelijken</a:t>
            </a:r>
            <a:r>
              <a:rPr lang="en-US" sz="2200" b="1" i="1" dirty="0">
                <a:latin typeface="+mj-lt"/>
              </a:rPr>
              <a:t> </a:t>
            </a:r>
            <a:r>
              <a:rPr lang="en-US" sz="2200" b="1" i="1" dirty="0" err="1">
                <a:latin typeface="+mj-lt"/>
              </a:rPr>
              <a:t>winst</a:t>
            </a:r>
            <a:r>
              <a:rPr lang="en-US" sz="2200" dirty="0">
                <a:latin typeface="+mj-lt"/>
              </a:rPr>
              <a:t>”), </a:t>
            </a:r>
            <a:r>
              <a:rPr lang="en-US" sz="2200" dirty="0" err="1">
                <a:latin typeface="+mj-lt"/>
              </a:rPr>
              <a:t>namelijk</a:t>
            </a:r>
            <a:r>
              <a:rPr lang="en-US" sz="2200" dirty="0">
                <a:latin typeface="+mj-lt"/>
              </a:rPr>
              <a:t> met</a:t>
            </a:r>
          </a:p>
          <a:p>
            <a:pPr lvl="2" algn="just">
              <a:lnSpc>
                <a:spcPct val="100000"/>
              </a:lnSpc>
              <a:spcBef>
                <a:spcPts val="0"/>
              </a:spcBef>
            </a:pPr>
            <a:r>
              <a:rPr lang="en-US" sz="2200" dirty="0">
                <a:latin typeface="+mj-lt"/>
              </a:rPr>
              <a:t>“</a:t>
            </a:r>
            <a:r>
              <a:rPr lang="en-US" sz="2200" i="1" dirty="0">
                <a:latin typeface="+mj-lt"/>
              </a:rPr>
              <a:t>the </a:t>
            </a:r>
            <a:r>
              <a:rPr lang="en-US" sz="2200" b="1" i="1" dirty="0">
                <a:latin typeface="+mj-lt"/>
              </a:rPr>
              <a:t>standard profit</a:t>
            </a:r>
            <a:r>
              <a:rPr lang="en-US" sz="2200" dirty="0">
                <a:latin typeface="+mj-lt"/>
              </a:rPr>
              <a:t>” (“</a:t>
            </a:r>
            <a:r>
              <a:rPr lang="en-US" sz="2200" i="1" dirty="0">
                <a:latin typeface="+mj-lt"/>
              </a:rPr>
              <a:t>Income Credit Method</a:t>
            </a:r>
            <a:r>
              <a:rPr lang="en-US" sz="2200" dirty="0">
                <a:latin typeface="+mj-lt"/>
              </a:rPr>
              <a:t>”/“</a:t>
            </a:r>
            <a:r>
              <a:rPr lang="en-US" sz="2200" i="1" dirty="0">
                <a:latin typeface="+mj-lt"/>
              </a:rPr>
              <a:t>Base-period Method</a:t>
            </a:r>
            <a:r>
              <a:rPr lang="en-US" sz="2200" dirty="0">
                <a:latin typeface="+mj-lt"/>
              </a:rPr>
              <a:t>”) (de “</a:t>
            </a:r>
            <a:r>
              <a:rPr lang="en-US" sz="2200" b="1" i="1" dirty="0" err="1">
                <a:latin typeface="+mj-lt"/>
              </a:rPr>
              <a:t>vergelijkingswinst</a:t>
            </a:r>
            <a:r>
              <a:rPr lang="en-US" sz="2200" dirty="0">
                <a:latin typeface="+mj-lt"/>
              </a:rPr>
              <a:t>”; of met</a:t>
            </a:r>
          </a:p>
          <a:p>
            <a:pPr lvl="2" algn="just">
              <a:lnSpc>
                <a:spcPct val="100000"/>
              </a:lnSpc>
              <a:spcBef>
                <a:spcPts val="0"/>
              </a:spcBef>
            </a:pPr>
            <a:r>
              <a:rPr lang="en-US" sz="2200" dirty="0">
                <a:latin typeface="+mj-lt"/>
              </a:rPr>
              <a:t>“</a:t>
            </a:r>
            <a:r>
              <a:rPr lang="en-US" sz="2200" i="1" dirty="0">
                <a:latin typeface="+mj-lt"/>
              </a:rPr>
              <a:t>the </a:t>
            </a:r>
            <a:r>
              <a:rPr lang="en-US" sz="2200" b="1" i="1" dirty="0">
                <a:latin typeface="+mj-lt"/>
              </a:rPr>
              <a:t>capital of the business</a:t>
            </a:r>
            <a:r>
              <a:rPr lang="en-US" sz="2200" dirty="0">
                <a:latin typeface="+mj-lt"/>
              </a:rPr>
              <a:t>” (“</a:t>
            </a:r>
            <a:r>
              <a:rPr lang="en-US" sz="2200" i="1" dirty="0">
                <a:latin typeface="+mj-lt"/>
              </a:rPr>
              <a:t>Invested Capital Method</a:t>
            </a:r>
            <a:r>
              <a:rPr lang="en-US" sz="2200" dirty="0">
                <a:latin typeface="+mj-lt"/>
              </a:rPr>
              <a:t>”) (</a:t>
            </a:r>
            <a:r>
              <a:rPr lang="en-US" sz="2200" i="1" dirty="0">
                <a:latin typeface="+mj-lt"/>
              </a:rPr>
              <a:t>cf.</a:t>
            </a:r>
            <a:r>
              <a:rPr lang="en-US" sz="2200" dirty="0">
                <a:latin typeface="+mj-lt"/>
              </a:rPr>
              <a:t> de </a:t>
            </a:r>
            <a:r>
              <a:rPr lang="en-US" sz="2200" dirty="0" err="1">
                <a:latin typeface="+mj-lt"/>
              </a:rPr>
              <a:t>aftrek</a:t>
            </a:r>
            <a:r>
              <a:rPr lang="en-US" sz="2200" dirty="0">
                <a:latin typeface="+mj-lt"/>
              </a:rPr>
              <a:t> </a:t>
            </a:r>
            <a:r>
              <a:rPr lang="en-US" sz="2200" dirty="0" err="1">
                <a:latin typeface="+mj-lt"/>
              </a:rPr>
              <a:t>voor</a:t>
            </a:r>
            <a:r>
              <a:rPr lang="en-US" sz="2200" dirty="0">
                <a:latin typeface="+mj-lt"/>
              </a:rPr>
              <a:t> </a:t>
            </a:r>
            <a:r>
              <a:rPr lang="en-US" sz="2200" dirty="0" err="1">
                <a:latin typeface="+mj-lt"/>
              </a:rPr>
              <a:t>risicokapitaal</a:t>
            </a:r>
            <a:r>
              <a:rPr lang="en-US" sz="2200" dirty="0">
                <a:latin typeface="+mj-lt"/>
              </a:rPr>
              <a:t>).</a:t>
            </a:r>
          </a:p>
          <a:p>
            <a:pPr lvl="1" algn="just">
              <a:lnSpc>
                <a:spcPct val="100000"/>
              </a:lnSpc>
              <a:spcBef>
                <a:spcPts val="0"/>
              </a:spcBef>
            </a:pPr>
            <a:endParaRPr lang="en-US" sz="2200" dirty="0">
              <a:latin typeface="+mj-lt"/>
            </a:endParaRPr>
          </a:p>
          <a:p>
            <a:pPr marL="0" indent="0" algn="just">
              <a:lnSpc>
                <a:spcPct val="100000"/>
              </a:lnSpc>
              <a:spcBef>
                <a:spcPts val="0"/>
              </a:spcBef>
              <a:buNone/>
            </a:pPr>
            <a:r>
              <a:rPr lang="en-US" sz="1800" dirty="0">
                <a:latin typeface="+mj-lt"/>
              </a:rPr>
              <a:t>(J.C. STAMP, “The Taxation of Excess Profits Abroad”, </a:t>
            </a:r>
            <a:r>
              <a:rPr lang="en-US" sz="1800" i="1" dirty="0">
                <a:latin typeface="+mj-lt"/>
              </a:rPr>
              <a:t>Econ J</a:t>
            </a:r>
            <a:r>
              <a:rPr lang="en-US" sz="1800" dirty="0">
                <a:latin typeface="+mj-lt"/>
              </a:rPr>
              <a:t> </a:t>
            </a:r>
            <a:r>
              <a:rPr lang="en-US" sz="1800" dirty="0" err="1">
                <a:latin typeface="+mj-lt"/>
              </a:rPr>
              <a:t>maart</a:t>
            </a:r>
            <a:r>
              <a:rPr lang="en-US" sz="1800" dirty="0">
                <a:latin typeface="+mj-lt"/>
              </a:rPr>
              <a:t> 1917, 31).</a:t>
            </a:r>
          </a:p>
          <a:p>
            <a:pPr>
              <a:lnSpc>
                <a:spcPct val="100000"/>
              </a:lnSpc>
              <a:spcBef>
                <a:spcPts val="0"/>
              </a:spcBef>
            </a:pPr>
            <a:endParaRPr lang="en-US" sz="2200" dirty="0">
              <a:latin typeface="+mj-lt"/>
            </a:endParaRPr>
          </a:p>
          <a:p>
            <a:endParaRPr lang="nl-BE" dirty="0"/>
          </a:p>
        </p:txBody>
      </p:sp>
    </p:spTree>
    <p:extLst>
      <p:ext uri="{BB962C8B-B14F-4D97-AF65-F5344CB8AC3E}">
        <p14:creationId xmlns:p14="http://schemas.microsoft.com/office/powerpoint/2010/main" val="3887428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62ACB-BA2C-0EC3-9EBD-06F56661F296}"/>
              </a:ext>
            </a:extLst>
          </p:cNvPr>
          <p:cNvSpPr>
            <a:spLocks noGrp="1"/>
          </p:cNvSpPr>
          <p:nvPr>
            <p:ph type="title"/>
          </p:nvPr>
        </p:nvSpPr>
        <p:spPr/>
        <p:txBody>
          <a:bodyPr>
            <a:normAutofit/>
          </a:bodyPr>
          <a:lstStyle/>
          <a:p>
            <a:pPr algn="ctr"/>
            <a:r>
              <a:rPr lang="nl-BE" sz="3600" b="1" dirty="0">
                <a:solidFill>
                  <a:schemeClr val="accent5"/>
                </a:solidFill>
              </a:rPr>
              <a:t>Aftrekbaarheid van de </a:t>
            </a:r>
            <a:r>
              <a:rPr lang="nl-BE" sz="3600" b="1" dirty="0" err="1">
                <a:solidFill>
                  <a:schemeClr val="accent5"/>
                </a:solidFill>
              </a:rPr>
              <a:t>inframarginale</a:t>
            </a:r>
            <a:r>
              <a:rPr lang="nl-BE" sz="3600" b="1" dirty="0">
                <a:solidFill>
                  <a:schemeClr val="accent5"/>
                </a:solidFill>
              </a:rPr>
              <a:t> heffing in de inkomstenbelastingen?</a:t>
            </a:r>
          </a:p>
        </p:txBody>
      </p:sp>
      <p:sp>
        <p:nvSpPr>
          <p:cNvPr id="3" name="Tijdelijke aanduiding voor inhoud 2">
            <a:extLst>
              <a:ext uri="{FF2B5EF4-FFF2-40B4-BE49-F238E27FC236}">
                <a16:creationId xmlns:a16="http://schemas.microsoft.com/office/drawing/2014/main" id="{B74C7FD7-A66A-6F82-60F9-20F4AA418DBB}"/>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Artikel 22</a:t>
            </a:r>
            <a:r>
              <a:rPr lang="nl-NL" sz="2200" i="1" dirty="0">
                <a:latin typeface="+mj-lt"/>
              </a:rPr>
              <a:t>quater</a:t>
            </a:r>
            <a:r>
              <a:rPr lang="nl-NL" sz="2200" dirty="0">
                <a:latin typeface="+mj-lt"/>
              </a:rPr>
              <a:t>, § 7 van de wet van 29 april 1999 bevestigt nog zulke aftrekbaarheid in de zin van artikel 49 WIB 1992. Dit betreft echter een </a:t>
            </a:r>
            <a:r>
              <a:rPr lang="nl-NL" sz="2200" b="1" dirty="0">
                <a:latin typeface="+mj-lt"/>
              </a:rPr>
              <a:t>overbodige</a:t>
            </a:r>
            <a:r>
              <a:rPr lang="nl-NL" sz="2200" dirty="0">
                <a:latin typeface="+mj-lt"/>
              </a:rPr>
              <a:t> bepaling. In de historische oorlogs- en conjunctuurheffingen, zeker vanaf de jaren dertig, voorzag dat de wetgever uitdrukkelijk dat deze heffingen </a:t>
            </a:r>
            <a:r>
              <a:rPr lang="nl-NL" sz="2200" b="1" dirty="0">
                <a:latin typeface="+mj-lt"/>
              </a:rPr>
              <a:t>in de bedrijfsbelasting als zodanig niet aftrekbaar waren</a:t>
            </a:r>
            <a:r>
              <a:rPr lang="nl-NL" sz="2200" dirty="0">
                <a:latin typeface="+mj-lt"/>
              </a:rPr>
              <a:t>. Het was ook gelet op dat gegeven dat in artikel 11, § 3, 3° en 4° van de wet van 20 november 1962 </a:t>
            </a:r>
            <a:r>
              <a:rPr lang="nl-NL" sz="2200" b="1" dirty="0">
                <a:latin typeface="+mj-lt"/>
              </a:rPr>
              <a:t>uitdrukkelijk</a:t>
            </a:r>
            <a:r>
              <a:rPr lang="nl-NL" sz="2200" dirty="0">
                <a:latin typeface="+mj-lt"/>
              </a:rPr>
              <a:t> werd gesteld dat de personenbelasting en de vennootschapsbelasting </a:t>
            </a:r>
            <a:r>
              <a:rPr lang="nl-NL" sz="2200" b="1" dirty="0">
                <a:latin typeface="+mj-lt"/>
              </a:rPr>
              <a:t>voortaan ook niet meer aftrekbaar zouden zijn </a:t>
            </a:r>
            <a:r>
              <a:rPr lang="nl-NL" sz="2200" dirty="0">
                <a:latin typeface="+mj-lt"/>
              </a:rPr>
              <a:t>voor de berekening van die belastingen.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Maar concreet betekent dit nog altijd dat belastingen en heffingen die in het WIB 1992 </a:t>
            </a:r>
            <a:r>
              <a:rPr lang="nl-NL" sz="2200" b="1" dirty="0">
                <a:latin typeface="+mj-lt"/>
              </a:rPr>
              <a:t>niet met name zijn aangeduid als zijnde niet aftrekbaar,</a:t>
            </a:r>
            <a:r>
              <a:rPr lang="nl-NL" sz="2200" dirty="0">
                <a:latin typeface="+mj-lt"/>
              </a:rPr>
              <a:t> alsnog aftrekbaar zijn in de personenbelasting en in de vennootschapsbelasting. Dus ook deze heffing, zonder specifieke vermelding daarvan in de wet.</a:t>
            </a:r>
            <a:endParaRPr lang="nl-BE" sz="2200" dirty="0">
              <a:latin typeface="+mj-lt"/>
            </a:endParaRPr>
          </a:p>
        </p:txBody>
      </p:sp>
    </p:spTree>
    <p:extLst>
      <p:ext uri="{BB962C8B-B14F-4D97-AF65-F5344CB8AC3E}">
        <p14:creationId xmlns:p14="http://schemas.microsoft.com/office/powerpoint/2010/main" val="28371405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2E307-348F-DAB7-0508-DF3322B4D3D7}"/>
              </a:ext>
            </a:extLst>
          </p:cNvPr>
          <p:cNvSpPr>
            <a:spLocks noGrp="1"/>
          </p:cNvSpPr>
          <p:nvPr>
            <p:ph type="title"/>
          </p:nvPr>
        </p:nvSpPr>
        <p:spPr/>
        <p:txBody>
          <a:bodyPr>
            <a:normAutofit/>
          </a:bodyPr>
          <a:lstStyle/>
          <a:p>
            <a:pPr algn="ctr"/>
            <a:r>
              <a:rPr lang="nl-BE" sz="3600" b="1" dirty="0">
                <a:solidFill>
                  <a:schemeClr val="accent5"/>
                </a:solidFill>
              </a:rPr>
              <a:t>Terugwerkende kracht (1)</a:t>
            </a:r>
          </a:p>
        </p:txBody>
      </p:sp>
      <p:sp>
        <p:nvSpPr>
          <p:cNvPr id="3" name="Tijdelijke aanduiding voor inhoud 2">
            <a:extLst>
              <a:ext uri="{FF2B5EF4-FFF2-40B4-BE49-F238E27FC236}">
                <a16:creationId xmlns:a16="http://schemas.microsoft.com/office/drawing/2014/main" id="{B9DBB5FA-D817-F730-E915-B1F0BF86E13D}"/>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Terugwerkende kracht behoort bijna tot het DNA van oorlogsheffingen: “</a:t>
            </a:r>
            <a:r>
              <a:rPr lang="nl-NL" sz="2200" i="1" dirty="0">
                <a:latin typeface="+mj-lt"/>
              </a:rPr>
              <a:t>Met de oorlogswinstbelasting was het indien men de oorlogswinsten inderdaad treffen wilde, niet wel anders mogelijk. Daarbij heeft men over de zeer gewettigde bezwaren tegen het </a:t>
            </a:r>
            <a:r>
              <a:rPr lang="nl-NL" sz="2200" i="1" dirty="0" err="1">
                <a:latin typeface="+mj-lt"/>
              </a:rPr>
              <a:t>verleenen</a:t>
            </a:r>
            <a:r>
              <a:rPr lang="nl-NL" sz="2200" i="1" dirty="0">
                <a:latin typeface="+mj-lt"/>
              </a:rPr>
              <a:t> van terugwerkende kracht aan een belasting wel </a:t>
            </a:r>
            <a:r>
              <a:rPr lang="nl-NL" sz="2200" b="1" i="1" dirty="0">
                <a:latin typeface="+mj-lt"/>
              </a:rPr>
              <a:t>moeten</a:t>
            </a:r>
            <a:r>
              <a:rPr lang="nl-NL" sz="2200" i="1" dirty="0">
                <a:latin typeface="+mj-lt"/>
              </a:rPr>
              <a:t> heenstappen, indien men het hoofddoel wilde bereiken</a:t>
            </a:r>
            <a:r>
              <a:rPr lang="nl-NL" sz="2200" dirty="0">
                <a:latin typeface="+mj-lt"/>
              </a:rPr>
              <a:t>”, aldus Willem </a:t>
            </a:r>
            <a:r>
              <a:rPr lang="nl-NL" sz="2200" dirty="0" err="1">
                <a:latin typeface="+mj-lt"/>
              </a:rPr>
              <a:t>Treub</a:t>
            </a:r>
            <a:r>
              <a:rPr lang="nl-NL" sz="2200" dirty="0">
                <a:latin typeface="+mj-lt"/>
              </a:rPr>
              <a:t>, minister van Financiën in Nederland van 1914 tot 1916.</a:t>
            </a:r>
          </a:p>
          <a:p>
            <a:pPr marL="0" indent="0">
              <a:lnSpc>
                <a:spcPct val="100000"/>
              </a:lnSpc>
              <a:spcBef>
                <a:spcPts val="0"/>
              </a:spcBef>
              <a:buNone/>
            </a:pPr>
            <a:endParaRPr lang="nl-NL" sz="2200" dirty="0">
              <a:latin typeface="+mj-lt"/>
            </a:endParaRPr>
          </a:p>
          <a:p>
            <a:pPr marL="0" indent="0" algn="just">
              <a:lnSpc>
                <a:spcPct val="100000"/>
              </a:lnSpc>
              <a:spcBef>
                <a:spcPts val="0"/>
              </a:spcBef>
              <a:buNone/>
            </a:pPr>
            <a:r>
              <a:rPr lang="nl-NL" sz="1800" dirty="0">
                <a:latin typeface="+mj-lt"/>
              </a:rPr>
              <a:t>(</a:t>
            </a:r>
            <a:r>
              <a:rPr lang="nl-NL" sz="1800" i="1" dirty="0">
                <a:latin typeface="+mj-lt"/>
              </a:rPr>
              <a:t>Nota van Mr. M.W.F. </a:t>
            </a:r>
            <a:r>
              <a:rPr lang="nl-NL" sz="1800" i="1" dirty="0" err="1">
                <a:latin typeface="+mj-lt"/>
              </a:rPr>
              <a:t>Treub</a:t>
            </a:r>
            <a:r>
              <a:rPr lang="nl-NL" sz="1800" i="1" dirty="0">
                <a:latin typeface="+mj-lt"/>
              </a:rPr>
              <a:t>, voorzitter van den Ondernemersraad voor </a:t>
            </a:r>
            <a:r>
              <a:rPr lang="nl-NL" sz="1800" i="1" dirty="0" err="1">
                <a:latin typeface="+mj-lt"/>
              </a:rPr>
              <a:t>Nederlandsch-Indië</a:t>
            </a:r>
            <a:r>
              <a:rPr lang="nl-NL" sz="1800" i="1" dirty="0">
                <a:latin typeface="+mj-lt"/>
              </a:rPr>
              <a:t>, over de inkomstenbelasting, de extrawinstbelasting en de overwinstbelasting van naamloze vennootschappen, de productenbelastingen en de uitvoerrechten op producten</a:t>
            </a:r>
            <a:r>
              <a:rPr lang="nl-NL" sz="1800" dirty="0">
                <a:latin typeface="+mj-lt"/>
              </a:rPr>
              <a:t>, ’s </a:t>
            </a:r>
            <a:r>
              <a:rPr lang="nl-NL" sz="1800" dirty="0" err="1">
                <a:latin typeface="+mj-lt"/>
              </a:rPr>
              <a:t>Gravenhage</a:t>
            </a:r>
            <a:r>
              <a:rPr lang="nl-NL" sz="1800" dirty="0">
                <a:latin typeface="+mj-lt"/>
              </a:rPr>
              <a:t>, </a:t>
            </a:r>
            <a:r>
              <a:rPr lang="nl-NL" sz="1800" dirty="0" err="1">
                <a:latin typeface="+mj-lt"/>
              </a:rPr>
              <a:t>Mouton</a:t>
            </a:r>
            <a:r>
              <a:rPr lang="nl-NL" sz="1800" dirty="0">
                <a:latin typeface="+mj-lt"/>
              </a:rPr>
              <a:t> Co, 1922, 52).</a:t>
            </a:r>
            <a:endParaRPr lang="nl-BE" sz="1800" dirty="0">
              <a:latin typeface="+mj-lt"/>
            </a:endParaRPr>
          </a:p>
        </p:txBody>
      </p:sp>
    </p:spTree>
    <p:extLst>
      <p:ext uri="{BB962C8B-B14F-4D97-AF65-F5344CB8AC3E}">
        <p14:creationId xmlns:p14="http://schemas.microsoft.com/office/powerpoint/2010/main" val="26295184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2E9D9-618D-B8FF-9E7B-3E019F4330D7}"/>
              </a:ext>
            </a:extLst>
          </p:cNvPr>
          <p:cNvSpPr>
            <a:spLocks noGrp="1"/>
          </p:cNvSpPr>
          <p:nvPr>
            <p:ph type="title"/>
          </p:nvPr>
        </p:nvSpPr>
        <p:spPr/>
        <p:txBody>
          <a:bodyPr>
            <a:normAutofit/>
          </a:bodyPr>
          <a:lstStyle/>
          <a:p>
            <a:pPr algn="ctr"/>
            <a:r>
              <a:rPr lang="nl-BE" sz="3600" b="1" dirty="0">
                <a:solidFill>
                  <a:schemeClr val="accent5"/>
                </a:solidFill>
              </a:rPr>
              <a:t>Terugwerkende kracht (2)</a:t>
            </a:r>
          </a:p>
        </p:txBody>
      </p:sp>
      <p:sp>
        <p:nvSpPr>
          <p:cNvPr id="3" name="Tijdelijke aanduiding voor inhoud 2">
            <a:extLst>
              <a:ext uri="{FF2B5EF4-FFF2-40B4-BE49-F238E27FC236}">
                <a16:creationId xmlns:a16="http://schemas.microsoft.com/office/drawing/2014/main" id="{A0494BDE-E758-599A-5039-4F69E0D01177}"/>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In de memorie van toelichting wordt de rechtspraak van het Grondwettelijk Hof in herinnering gebracht, waarin staat dat een fiscaalrechtelijke regel enkel als retroactief kan worden gekwalificeerd wanneer hij van toepassing is op “</a:t>
            </a:r>
            <a:r>
              <a:rPr lang="nl-NL" sz="2200" i="1" dirty="0">
                <a:latin typeface="+mj-lt"/>
              </a:rPr>
              <a:t>feiten, handelingen en toestanden die definitief waren voltrokken op het ogenblik dat hij in werking is getreden</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Er was volgens de minister van Energie </a:t>
            </a:r>
            <a:r>
              <a:rPr lang="nl-NL" sz="2200" i="1" dirty="0">
                <a:latin typeface="+mj-lt"/>
              </a:rPr>
              <a:t>in </a:t>
            </a:r>
            <a:r>
              <a:rPr lang="nl-NL" sz="2200" i="1" dirty="0" err="1">
                <a:latin typeface="+mj-lt"/>
              </a:rPr>
              <a:t>casu</a:t>
            </a:r>
            <a:r>
              <a:rPr lang="nl-NL" sz="2200" i="1" dirty="0">
                <a:latin typeface="+mj-lt"/>
              </a:rPr>
              <a:t> </a:t>
            </a:r>
            <a:r>
              <a:rPr lang="nl-NL" sz="2200" dirty="0">
                <a:latin typeface="+mj-lt"/>
              </a:rPr>
              <a:t>slechts sprake van een probleem van retroactiviteit als de wet en de eventuele koninklijke besluiten die daaruit moeten volgen </a:t>
            </a:r>
            <a:r>
              <a:rPr lang="nl-NL" sz="2200" b="1" dirty="0">
                <a:latin typeface="+mj-lt"/>
              </a:rPr>
              <a:t>niet in werking zouden zijn getreden vóór 31 december 2022</a:t>
            </a:r>
            <a:r>
              <a:rPr lang="nl-NL" sz="2200" dirty="0">
                <a:latin typeface="+mj-lt"/>
              </a:rPr>
              <a:t>. </a:t>
            </a:r>
            <a:endParaRPr lang="nl-BE" sz="2200" dirty="0">
              <a:latin typeface="+mj-lt"/>
            </a:endParaRPr>
          </a:p>
        </p:txBody>
      </p:sp>
    </p:spTree>
    <p:extLst>
      <p:ext uri="{BB962C8B-B14F-4D97-AF65-F5344CB8AC3E}">
        <p14:creationId xmlns:p14="http://schemas.microsoft.com/office/powerpoint/2010/main" val="754516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88929-6A78-7AFB-F87D-4648492ECE92}"/>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Terugwerkende kracht (3)</a:t>
            </a:r>
            <a:endParaRPr lang="nl-BE" dirty="0"/>
          </a:p>
        </p:txBody>
      </p:sp>
      <p:sp>
        <p:nvSpPr>
          <p:cNvPr id="3" name="Tijdelijke aanduiding voor inhoud 2">
            <a:extLst>
              <a:ext uri="{FF2B5EF4-FFF2-40B4-BE49-F238E27FC236}">
                <a16:creationId xmlns:a16="http://schemas.microsoft.com/office/drawing/2014/main" id="{4576EBB8-83A2-389B-DE5D-67EB1CC6B324}"/>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De memorie van toelichting verwijst hiertoe ook naar rechtspraak van het Hof van Cassatie waarin directe belastingen gedefinieerd worden als “</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belastingen die worden geheven omwille van een uit zijn aard duurzame toestand of op een reeks van verrichtingen in hun geheel genomen, die aanleiding geven tot een periodieke heffing</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Het betreft een cassatiearrest van 8  juni  2006, zoals volgens de memorie van toelichting gepubliceerd in de jaargang 2007 van het tijdschrift “</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Lokale en Regionale Belastingen</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op bladzijde 49. Bij nader toezien is van dat arrest echter geen enkel spoor te vinden op de aangehaalde plaats. Ook in de </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Arresten van het Hof van Cassatie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en in de </a:t>
            </a:r>
            <a:r>
              <a:rPr kumimoji="0" lang="nl-NL" sz="2200" b="0" i="1" u="none" strike="noStrike" kern="1200" cap="none" spc="0" normalizeH="0" baseline="0" noProof="0" dirty="0" err="1">
                <a:ln>
                  <a:noFill/>
                </a:ln>
                <a:solidFill>
                  <a:prstClr val="black"/>
                </a:solidFill>
                <a:effectLst/>
                <a:uLnTx/>
                <a:uFillTx/>
                <a:latin typeface="Calibri Light" panose="020F0302020204030204"/>
                <a:ea typeface="+mn-ea"/>
                <a:cs typeface="+mn-cs"/>
              </a:rPr>
              <a:t>Pasicrisie</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is er geen sprake van zulke beslissing op die datum...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Hoe dan ook lijkt het moeilijk rechtspraak inzake directe belastingen in het kader van deze heffing aan te halen.</a:t>
            </a:r>
            <a:endParaRPr kumimoji="0" lang="nl-NL" sz="22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mn-cs"/>
            </a:endParaRPr>
          </a:p>
        </p:txBody>
      </p:sp>
    </p:spTree>
    <p:extLst>
      <p:ext uri="{BB962C8B-B14F-4D97-AF65-F5344CB8AC3E}">
        <p14:creationId xmlns:p14="http://schemas.microsoft.com/office/powerpoint/2010/main" val="2418203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EC774-1096-51C3-4B64-EC9788A43327}"/>
              </a:ext>
            </a:extLst>
          </p:cNvPr>
          <p:cNvSpPr>
            <a:spLocks noGrp="1"/>
          </p:cNvSpPr>
          <p:nvPr>
            <p:ph type="title"/>
          </p:nvPr>
        </p:nvSpPr>
        <p:spPr/>
        <p:txBody>
          <a:bodyPr>
            <a:normAutofit/>
          </a:bodyPr>
          <a:lstStyle/>
          <a:p>
            <a:pPr algn="ctr"/>
            <a:r>
              <a:rPr lang="nl-BE" sz="3600" b="1" dirty="0">
                <a:solidFill>
                  <a:schemeClr val="accent5"/>
                </a:solidFill>
              </a:rPr>
              <a:t>Gelijkheidsbeginsel (1) </a:t>
            </a:r>
          </a:p>
        </p:txBody>
      </p:sp>
      <p:sp>
        <p:nvSpPr>
          <p:cNvPr id="3" name="Tijdelijke aanduiding voor inhoud 2">
            <a:extLst>
              <a:ext uri="{FF2B5EF4-FFF2-40B4-BE49-F238E27FC236}">
                <a16:creationId xmlns:a16="http://schemas.microsoft.com/office/drawing/2014/main" id="{72BE329C-9C7D-8D5A-835F-0AB52346E5FD}"/>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memorie van toelichting stelt dat volgens het grondwettelijk gelijkheidsbeginsel iedere belastingplichtige het recht heeft om niet zonder rechtvaardiging zwaarder te worden belast dan andere belastingplichtigen die zich in een vergelijkbare situatie bevinden. Het grondwettelijk gelijkheidsbeginsel beoogt elke discriminatie te verbieden.</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Er wordt nog verwezen naar zaken die aanhangig gemaakt werden bij het Grondwettelijk Hof met betrekking tot de met terugwerkende kracht doorgevoerde </a:t>
            </a:r>
            <a:r>
              <a:rPr lang="nl-NL" sz="2200" b="1" dirty="0">
                <a:latin typeface="+mj-lt"/>
              </a:rPr>
              <a:t>onderwerping van intercommunales aan de vennootschapsbelasting</a:t>
            </a:r>
            <a:r>
              <a:rPr lang="nl-NL" sz="2200" dirty="0">
                <a:latin typeface="+mj-lt"/>
              </a:rPr>
              <a:t>. Maar zulke rechtspraak is hier kennelijk ook niet relevant.</a:t>
            </a:r>
            <a:endParaRPr lang="nl-BE" sz="2200" dirty="0">
              <a:latin typeface="+mj-lt"/>
            </a:endParaRPr>
          </a:p>
        </p:txBody>
      </p:sp>
    </p:spTree>
    <p:extLst>
      <p:ext uri="{BB962C8B-B14F-4D97-AF65-F5344CB8AC3E}">
        <p14:creationId xmlns:p14="http://schemas.microsoft.com/office/powerpoint/2010/main" val="2087361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E445D-2E34-C6D5-B1CE-D23A4E6921F0}"/>
              </a:ext>
            </a:extLst>
          </p:cNvPr>
          <p:cNvSpPr>
            <a:spLocks noGrp="1"/>
          </p:cNvSpPr>
          <p:nvPr>
            <p:ph type="title"/>
          </p:nvPr>
        </p:nvSpPr>
        <p:spPr/>
        <p:txBody>
          <a:bodyPr>
            <a:normAutofit/>
          </a:bodyPr>
          <a:lstStyle/>
          <a:p>
            <a:pPr algn="ctr"/>
            <a:r>
              <a:rPr lang="nl-BE" sz="3600" b="1" dirty="0">
                <a:solidFill>
                  <a:schemeClr val="accent5"/>
                </a:solidFill>
              </a:rPr>
              <a:t>Gelijkheidsbeginsel (2)</a:t>
            </a:r>
          </a:p>
        </p:txBody>
      </p:sp>
      <p:sp>
        <p:nvSpPr>
          <p:cNvPr id="3" name="Tijdelijke aanduiding voor inhoud 2">
            <a:extLst>
              <a:ext uri="{FF2B5EF4-FFF2-40B4-BE49-F238E27FC236}">
                <a16:creationId xmlns:a16="http://schemas.microsoft.com/office/drawing/2014/main" id="{EAFF64D1-5610-0A43-D25B-18E765027E20}"/>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Een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niet-</a:t>
            </a:r>
            <a:r>
              <a:rPr kumimoji="0" lang="nl-NL" sz="2200" b="1" i="0" u="none" strike="noStrike" kern="1200" cap="none" spc="0" normalizeH="0" baseline="0" noProof="0" dirty="0" err="1">
                <a:ln>
                  <a:noFill/>
                </a:ln>
                <a:solidFill>
                  <a:prstClr val="black"/>
                </a:solidFill>
                <a:effectLst/>
                <a:uLnTx/>
                <a:uFillTx/>
                <a:latin typeface="Calibri Light" panose="020F0302020204030204"/>
                <a:ea typeface="+mn-ea"/>
                <a:cs typeface="+mn-cs"/>
              </a:rPr>
              <a:t>sectorgebonden</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 heffing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zou dan ook meer aan het gelijkheidsbeginsel recht doen. Ook andere bedrijven maakten overwinst in 2022, zoals bijvoorbeeld: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2200" dirty="0" err="1">
                <a:solidFill>
                  <a:prstClr val="black"/>
                </a:solidFill>
                <a:latin typeface="Calibri Light" panose="020F0302020204030204"/>
              </a:rPr>
              <a:t>Rheinmetall</a:t>
            </a:r>
            <a:r>
              <a:rPr lang="nl-NL" sz="2200" dirty="0">
                <a:solidFill>
                  <a:prstClr val="black"/>
                </a:solidFill>
                <a:latin typeface="Calibri Light" panose="020F0302020204030204"/>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8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800" dirty="0">
                <a:solidFill>
                  <a:prstClr val="black"/>
                </a:solidFill>
                <a:latin typeface="Calibri Light" panose="020F0302020204030204"/>
              </a:rPr>
              <a:t>(“</a:t>
            </a:r>
            <a:r>
              <a:rPr lang="de-DE" sz="1800" dirty="0">
                <a:solidFill>
                  <a:prstClr val="black"/>
                </a:solidFill>
                <a:latin typeface="Calibri Light" panose="020F0302020204030204"/>
              </a:rPr>
              <a:t>Rheinmetall macht 2022 Rekordgewinn – verfehlt Umsatzziel“, </a:t>
            </a:r>
            <a:r>
              <a:rPr lang="de-DE" sz="1800" i="1" dirty="0">
                <a:solidFill>
                  <a:prstClr val="black"/>
                </a:solidFill>
                <a:latin typeface="Calibri Light" panose="020F0302020204030204"/>
              </a:rPr>
              <a:t>Handelsblatt </a:t>
            </a:r>
            <a:r>
              <a:rPr lang="de-DE" sz="1800" dirty="0">
                <a:solidFill>
                  <a:prstClr val="black"/>
                </a:solidFill>
                <a:latin typeface="Calibri Light" panose="020F0302020204030204"/>
              </a:rPr>
              <a:t>6 </a:t>
            </a:r>
            <a:r>
              <a:rPr lang="de-DE" sz="1800" dirty="0" err="1">
                <a:solidFill>
                  <a:prstClr val="black"/>
                </a:solidFill>
                <a:latin typeface="Calibri Light" panose="020F0302020204030204"/>
              </a:rPr>
              <a:t>januari</a:t>
            </a:r>
            <a:r>
              <a:rPr lang="de-DE" sz="1800" dirty="0">
                <a:solidFill>
                  <a:prstClr val="black"/>
                </a:solidFill>
                <a:latin typeface="Calibri Light" panose="020F0302020204030204"/>
              </a:rPr>
              <a:t> 2023: “</a:t>
            </a:r>
            <a:r>
              <a:rPr lang="de-DE" sz="1800" i="1" dirty="0">
                <a:solidFill>
                  <a:prstClr val="black"/>
                </a:solidFill>
                <a:latin typeface="Calibri Light" panose="020F0302020204030204"/>
              </a:rPr>
              <a:t>Das operative Ergebnis dürfte 2022 um mehr als 20 Prozent gestiegen sein</a:t>
            </a:r>
            <a:r>
              <a:rPr lang="de-DE" sz="1800" dirty="0">
                <a:solidFill>
                  <a:prstClr val="black"/>
                </a:solidFill>
                <a:latin typeface="Calibri Light" panose="020F0302020204030204"/>
              </a:rPr>
              <a:t>“)</a:t>
            </a:r>
            <a:r>
              <a:rPr lang="de-DE" sz="1800" i="1" dirty="0">
                <a:solidFill>
                  <a:prstClr val="black"/>
                </a:solidFill>
                <a:latin typeface="Calibri Light" panose="020F0302020204030204"/>
              </a:rPr>
              <a:t>.</a:t>
            </a:r>
            <a:endParaRPr lang="nl-NL" sz="1800" i="1"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2200" dirty="0" err="1">
                <a:solidFill>
                  <a:prstClr val="black"/>
                </a:solidFill>
                <a:latin typeface="Calibri Light" panose="020F0302020204030204"/>
              </a:rPr>
              <a:t>Euroclear</a:t>
            </a:r>
            <a:r>
              <a:rPr lang="nl-NL" sz="2200" dirty="0">
                <a:solidFill>
                  <a:prstClr val="black"/>
                </a:solidFill>
                <a:latin typeface="Calibri Light" panose="020F0302020204030204"/>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Calibri Light" panose="020F0302020204030204"/>
              </a:rPr>
              <a:t>(“Euroclear profit soars as payments from Russian sanctions pile up. European securities depository benefits from sharp rise in interest rates”,</a:t>
            </a:r>
            <a:r>
              <a:rPr lang="nl-NL" sz="1800" dirty="0">
                <a:solidFill>
                  <a:prstClr val="black"/>
                </a:solidFill>
                <a:latin typeface="Calibri Light" panose="020F0302020204030204"/>
              </a:rPr>
              <a:t> </a:t>
            </a:r>
            <a:r>
              <a:rPr lang="nl-NL" sz="1800" i="1" dirty="0">
                <a:solidFill>
                  <a:prstClr val="black"/>
                </a:solidFill>
                <a:latin typeface="Calibri Light" panose="020F0302020204030204"/>
              </a:rPr>
              <a:t>The Financial Times </a:t>
            </a:r>
            <a:r>
              <a:rPr lang="nl-NL" sz="1800" dirty="0">
                <a:solidFill>
                  <a:prstClr val="black"/>
                </a:solidFill>
                <a:latin typeface="Calibri Light" panose="020F0302020204030204"/>
              </a:rPr>
              <a:t>28 april 2023: “</a:t>
            </a:r>
            <a:r>
              <a:rPr lang="en-US" sz="1800" i="1" dirty="0">
                <a:solidFill>
                  <a:prstClr val="black"/>
                </a:solidFill>
                <a:latin typeface="Calibri Light" panose="020F0302020204030204"/>
              </a:rPr>
              <a:t>Profits at Euroclear have more than doubled in the last year as the world’s largest settlement house gained an unexpected windfall from the western sanctions on Russia</a:t>
            </a:r>
            <a:r>
              <a:rPr lang="en-US" sz="1800" dirty="0">
                <a:solidFill>
                  <a:prstClr val="black"/>
                </a:solidFill>
                <a:latin typeface="Calibri Light" panose="020F0302020204030204"/>
              </a:rPr>
              <a:t>.”</a:t>
            </a:r>
            <a:r>
              <a:rPr lang="nl-NL" sz="1800" dirty="0">
                <a:solidFill>
                  <a:prstClr val="black"/>
                </a:solidFill>
                <a:latin typeface="Calibri Light" panose="020F0302020204030204"/>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dirty="0"/>
          </a:p>
        </p:txBody>
      </p:sp>
    </p:spTree>
    <p:extLst>
      <p:ext uri="{BB962C8B-B14F-4D97-AF65-F5344CB8AC3E}">
        <p14:creationId xmlns:p14="http://schemas.microsoft.com/office/powerpoint/2010/main" val="7632388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C77F3-CAC3-7FF9-0D5A-921F45F00486}"/>
              </a:ext>
            </a:extLst>
          </p:cNvPr>
          <p:cNvSpPr>
            <a:spLocks noGrp="1"/>
          </p:cNvSpPr>
          <p:nvPr>
            <p:ph type="title"/>
          </p:nvPr>
        </p:nvSpPr>
        <p:spPr/>
        <p:txBody>
          <a:bodyPr>
            <a:normAutofit/>
          </a:bodyPr>
          <a:lstStyle/>
          <a:p>
            <a:pPr algn="ctr"/>
            <a:r>
              <a:rPr lang="nl-BE" sz="3600" b="1" dirty="0" err="1">
                <a:solidFill>
                  <a:schemeClr val="accent5"/>
                </a:solidFill>
              </a:rPr>
              <a:t>Inkohiering</a:t>
            </a:r>
            <a:r>
              <a:rPr lang="nl-BE" sz="3600" b="1" dirty="0">
                <a:solidFill>
                  <a:schemeClr val="accent5"/>
                </a:solidFill>
              </a:rPr>
              <a:t>?</a:t>
            </a:r>
          </a:p>
        </p:txBody>
      </p:sp>
      <p:sp>
        <p:nvSpPr>
          <p:cNvPr id="3" name="Tijdelijke aanduiding voor inhoud 2">
            <a:extLst>
              <a:ext uri="{FF2B5EF4-FFF2-40B4-BE49-F238E27FC236}">
                <a16:creationId xmlns:a16="http://schemas.microsoft.com/office/drawing/2014/main" id="{EDBA328F-63AC-C843-33DE-2D681FA607B2}"/>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CREG speelt hier een hoofdrol. De CREG controleert de aangiften van de schuldenaars in het kader van de voorbereidingen voor de berekening van de heffing, gelet op haar technische bevoegdheden inzake de elektriciteitsmarkt. De schuldenaars van de heffing moeten </a:t>
            </a:r>
            <a:r>
              <a:rPr lang="nl-NL" sz="2200" b="1" dirty="0">
                <a:latin typeface="+mj-lt"/>
              </a:rPr>
              <a:t>bij de CREG een aangifte </a:t>
            </a:r>
            <a:r>
              <a:rPr lang="nl-NL" sz="2200" dirty="0">
                <a:latin typeface="+mj-lt"/>
              </a:rPr>
              <a:t>betreffende het surplus van inkomsten indienen (</a:t>
            </a:r>
            <a:r>
              <a:rPr lang="nl-NL" sz="2200" dirty="0" err="1">
                <a:latin typeface="+mj-lt"/>
              </a:rPr>
              <a:t>artt</a:t>
            </a:r>
            <a:r>
              <a:rPr lang="nl-NL" sz="2200" dirty="0">
                <a:latin typeface="+mj-lt"/>
              </a:rPr>
              <a:t>. 22</a:t>
            </a:r>
            <a:r>
              <a:rPr lang="nl-NL" sz="2200" i="1" dirty="0">
                <a:latin typeface="+mj-lt"/>
              </a:rPr>
              <a:t>ter</a:t>
            </a:r>
            <a:r>
              <a:rPr lang="nl-NL" sz="2200" dirty="0">
                <a:latin typeface="+mj-lt"/>
              </a:rPr>
              <a:t>, § 6 en 22</a:t>
            </a:r>
            <a:r>
              <a:rPr lang="nl-NL" sz="2200" i="1" dirty="0">
                <a:latin typeface="+mj-lt"/>
              </a:rPr>
              <a:t>quater</a:t>
            </a:r>
            <a:r>
              <a:rPr lang="nl-NL" sz="2200" dirty="0">
                <a:latin typeface="+mj-lt"/>
              </a:rPr>
              <a:t>, § 1, lid 1). Het gaat dus niet om een bijlage bij de aangifte in de inkomstenbelasting. Van enig </a:t>
            </a:r>
            <a:r>
              <a:rPr lang="nl-NL" sz="2200" dirty="0" err="1">
                <a:latin typeface="+mj-lt"/>
              </a:rPr>
              <a:t>marktinkomstenverslag</a:t>
            </a:r>
            <a:r>
              <a:rPr lang="nl-NL" sz="2200" dirty="0">
                <a:latin typeface="+mj-lt"/>
              </a:rPr>
              <a:t> zoals in Nederland vanwege de producent is in België weliswaar geen sprake.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Kan een </a:t>
            </a:r>
            <a:r>
              <a:rPr lang="nl-NL" sz="2200" dirty="0" err="1">
                <a:latin typeface="+mj-lt"/>
              </a:rPr>
              <a:t>heffingplichtige</a:t>
            </a:r>
            <a:r>
              <a:rPr lang="nl-NL" sz="2200" dirty="0">
                <a:latin typeface="+mj-lt"/>
              </a:rPr>
              <a:t> zijn aangifte nog herroepen of recht zetten? </a:t>
            </a:r>
            <a:r>
              <a:rPr lang="nl-NL" sz="2200" i="1" dirty="0" err="1">
                <a:latin typeface="+mj-lt"/>
              </a:rPr>
              <a:t>Quid</a:t>
            </a:r>
            <a:r>
              <a:rPr lang="nl-NL" sz="2200" dirty="0">
                <a:latin typeface="+mj-lt"/>
              </a:rPr>
              <a:t> wanneer de CREG het niet eens is met de gegevens vermeld in de aangifte? Dient er in zulk geval eerst nog een bericht van wijziging van aangifte aan de </a:t>
            </a:r>
            <a:r>
              <a:rPr lang="nl-NL" sz="2200" dirty="0" err="1">
                <a:latin typeface="+mj-lt"/>
              </a:rPr>
              <a:t>heffingplichtige</a:t>
            </a:r>
            <a:r>
              <a:rPr lang="nl-NL" sz="2200" dirty="0">
                <a:latin typeface="+mj-lt"/>
              </a:rPr>
              <a:t> te worden toegezonden? Er staat geen duidelijk antwoord in de wettekst.</a:t>
            </a:r>
            <a:endParaRPr lang="nl-BE" sz="2200" dirty="0">
              <a:latin typeface="+mj-lt"/>
            </a:endParaRPr>
          </a:p>
          <a:p>
            <a:pPr marL="0" indent="0">
              <a:buNone/>
            </a:pPr>
            <a:endParaRPr lang="nl-BE" dirty="0"/>
          </a:p>
        </p:txBody>
      </p:sp>
    </p:spTree>
    <p:extLst>
      <p:ext uri="{BB962C8B-B14F-4D97-AF65-F5344CB8AC3E}">
        <p14:creationId xmlns:p14="http://schemas.microsoft.com/office/powerpoint/2010/main" val="24701121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1E227-09CF-3634-0BE6-7FF5E7651FD7}"/>
              </a:ext>
            </a:extLst>
          </p:cNvPr>
          <p:cNvSpPr>
            <a:spLocks noGrp="1"/>
          </p:cNvSpPr>
          <p:nvPr>
            <p:ph type="title"/>
          </p:nvPr>
        </p:nvSpPr>
        <p:spPr/>
        <p:txBody>
          <a:bodyPr>
            <a:normAutofit/>
          </a:bodyPr>
          <a:lstStyle/>
          <a:p>
            <a:pPr algn="ctr"/>
            <a:r>
              <a:rPr lang="nl-NL" sz="3600" b="1" dirty="0">
                <a:solidFill>
                  <a:schemeClr val="accent5"/>
                </a:solidFill>
              </a:rPr>
              <a:t>Voorstel tot vaststelling van de verschuldigde heffing door de CREG</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4F39D9BF-CFCD-0999-E126-294F89F8CAF9}"/>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mj-lt"/>
                <a:ea typeface="+mn-ea"/>
                <a:cs typeface="+mn-cs"/>
              </a:rPr>
              <a:t>Na het bepalen en controleren van het surplus aan inkomsten van de schuldenaars op basis van de verstrekte gegevens of van alle gegevens die de CREG zou kunnen opvragen, stelt de CREG een </a:t>
            </a:r>
            <a:r>
              <a:rPr kumimoji="0" lang="nl-NL" sz="2200" b="1" i="0" u="none" strike="noStrike" kern="1200" cap="none" spc="0" normalizeH="0" baseline="0" noProof="0" dirty="0">
                <a:ln>
                  <a:noFill/>
                </a:ln>
                <a:solidFill>
                  <a:prstClr val="black"/>
                </a:solidFill>
                <a:effectLst/>
                <a:uLnTx/>
                <a:uFillTx/>
                <a:latin typeface="+mj-lt"/>
                <a:ea typeface="+mn-ea"/>
                <a:cs typeface="+mn-cs"/>
              </a:rPr>
              <a:t>voorstel tot vaststelling van de verschuldigde heffing </a:t>
            </a:r>
            <a:r>
              <a:rPr kumimoji="0" lang="nl-NL" sz="2200" b="0" i="0" u="none" strike="noStrike" kern="1200" cap="none" spc="0" normalizeH="0" baseline="0" noProof="0" dirty="0">
                <a:ln>
                  <a:noFill/>
                </a:ln>
                <a:solidFill>
                  <a:prstClr val="black"/>
                </a:solidFill>
                <a:effectLst/>
                <a:uLnTx/>
                <a:uFillTx/>
                <a:latin typeface="+mj-lt"/>
                <a:ea typeface="+mn-ea"/>
                <a:cs typeface="+mn-cs"/>
              </a:rPr>
              <a:t>op (art. 22</a:t>
            </a:r>
            <a:r>
              <a:rPr kumimoji="0" lang="nl-NL" sz="2200" b="0" i="1" u="none" strike="noStrike" kern="1200" cap="none" spc="0" normalizeH="0" baseline="0" noProof="0" dirty="0">
                <a:ln>
                  <a:noFill/>
                </a:ln>
                <a:solidFill>
                  <a:prstClr val="black"/>
                </a:solidFill>
                <a:effectLst/>
                <a:uLnTx/>
                <a:uFillTx/>
                <a:latin typeface="+mj-lt"/>
                <a:ea typeface="+mn-ea"/>
                <a:cs typeface="+mn-cs"/>
              </a:rPr>
              <a:t>quater</a:t>
            </a:r>
            <a:r>
              <a:rPr kumimoji="0" lang="nl-NL" sz="2200" b="0" i="0" u="none" strike="noStrike" kern="1200" cap="none" spc="0" normalizeH="0" baseline="0" noProof="0" dirty="0">
                <a:ln>
                  <a:noFill/>
                </a:ln>
                <a:solidFill>
                  <a:prstClr val="black"/>
                </a:solidFill>
                <a:effectLst/>
                <a:uLnTx/>
                <a:uFillTx/>
                <a:latin typeface="+mj-lt"/>
                <a:ea typeface="+mn-ea"/>
                <a:cs typeface="+mn-cs"/>
              </a:rPr>
              <a:t>, § 2).</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p>
        </p:txBody>
      </p:sp>
    </p:spTree>
    <p:extLst>
      <p:ext uri="{BB962C8B-B14F-4D97-AF65-F5344CB8AC3E}">
        <p14:creationId xmlns:p14="http://schemas.microsoft.com/office/powerpoint/2010/main" val="32450777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CD022-16B9-34CC-BF24-9C8D31C63E2E}"/>
              </a:ext>
            </a:extLst>
          </p:cNvPr>
          <p:cNvSpPr>
            <a:spLocks noGrp="1"/>
          </p:cNvSpPr>
          <p:nvPr>
            <p:ph type="title"/>
          </p:nvPr>
        </p:nvSpPr>
        <p:spPr/>
        <p:txBody>
          <a:bodyPr>
            <a:normAutofit/>
          </a:bodyPr>
          <a:lstStyle/>
          <a:p>
            <a:pPr algn="ctr"/>
            <a:r>
              <a:rPr lang="nl-BE" sz="3600" b="1" dirty="0">
                <a:solidFill>
                  <a:schemeClr val="accent5"/>
                </a:solidFill>
              </a:rPr>
              <a:t>Ambtshalve?</a:t>
            </a:r>
          </a:p>
        </p:txBody>
      </p:sp>
      <p:sp>
        <p:nvSpPr>
          <p:cNvPr id="3" name="Tijdelijke aanduiding voor inhoud 2">
            <a:extLst>
              <a:ext uri="{FF2B5EF4-FFF2-40B4-BE49-F238E27FC236}">
                <a16:creationId xmlns:a16="http://schemas.microsoft.com/office/drawing/2014/main" id="{08027581-D474-0103-A035-7A6169B89B36}"/>
              </a:ext>
            </a:extLst>
          </p:cNvPr>
          <p:cNvSpPr>
            <a:spLocks noGrp="1"/>
          </p:cNvSpPr>
          <p:nvPr>
            <p:ph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2200" dirty="0">
                <a:latin typeface="+mj-lt"/>
              </a:rPr>
              <a:t>De CREG </a:t>
            </a:r>
            <a:r>
              <a:rPr lang="nl-NL" sz="2200" b="1" dirty="0">
                <a:latin typeface="+mj-lt"/>
              </a:rPr>
              <a:t>kan</a:t>
            </a:r>
            <a:r>
              <a:rPr lang="nl-NL" sz="2200" dirty="0">
                <a:latin typeface="+mj-lt"/>
              </a:rPr>
              <a:t> voorstellen om de heffing ambtshalve vast te stellen op basis van het surplus aan inkomsten dat zij kan onderstellen op grond van de gegevens waarover zij beschikt, wanneer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latin typeface="+mj-lt"/>
            </a:endParaRPr>
          </a:p>
          <a:p>
            <a:pPr lvl="1" algn="just">
              <a:lnSpc>
                <a:spcPct val="100000"/>
              </a:lnSpc>
              <a:spcBef>
                <a:spcPts val="0"/>
              </a:spcBef>
              <a:defRPr/>
            </a:pPr>
            <a:r>
              <a:rPr lang="nl-NL" sz="2200" dirty="0">
                <a:latin typeface="+mj-lt"/>
              </a:rPr>
              <a:t>een schuldenaar de aangifte niet binnen de wettelijke termijn heeft ingediend; of </a:t>
            </a:r>
          </a:p>
          <a:p>
            <a:pPr lvl="1" algn="just">
              <a:lnSpc>
                <a:spcPct val="100000"/>
              </a:lnSpc>
              <a:spcBef>
                <a:spcPts val="0"/>
              </a:spcBef>
              <a:defRPr/>
            </a:pPr>
            <a:r>
              <a:rPr lang="nl-NL" sz="2200" dirty="0">
                <a:latin typeface="+mj-lt"/>
              </a:rPr>
              <a:t>niet alle gegevens heeft verstrekt die nodig zijn om zijn surplus aan inkomsten vast te stellen (art. 22</a:t>
            </a:r>
            <a:r>
              <a:rPr lang="nl-NL" sz="2200" i="1" dirty="0">
                <a:latin typeface="+mj-lt"/>
              </a:rPr>
              <a:t>ter</a:t>
            </a:r>
            <a:r>
              <a:rPr lang="nl-NL" sz="2200" dirty="0">
                <a:latin typeface="+mj-lt"/>
              </a:rPr>
              <a:t>, § 7, lid 2).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latin typeface="+mj-l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2200" dirty="0">
                <a:latin typeface="+mj-lt"/>
              </a:rPr>
              <a:t>Er is geen termijn in de wet opgenomen. </a:t>
            </a:r>
            <a:endParaRPr lang="nl-BE" dirty="0"/>
          </a:p>
        </p:txBody>
      </p:sp>
    </p:spTree>
    <p:extLst>
      <p:ext uri="{BB962C8B-B14F-4D97-AF65-F5344CB8AC3E}">
        <p14:creationId xmlns:p14="http://schemas.microsoft.com/office/powerpoint/2010/main" val="2739789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68061-1F83-5CD8-E06C-E0320B0A44EA}"/>
              </a:ext>
            </a:extLst>
          </p:cNvPr>
          <p:cNvSpPr>
            <a:spLocks noGrp="1"/>
          </p:cNvSpPr>
          <p:nvPr>
            <p:ph type="title"/>
          </p:nvPr>
        </p:nvSpPr>
        <p:spPr/>
        <p:txBody>
          <a:bodyPr>
            <a:noAutofit/>
          </a:bodyPr>
          <a:lstStyle/>
          <a:p>
            <a:pPr algn="ctr"/>
            <a:r>
              <a:rPr lang="nl-NL" sz="3600" b="1" dirty="0">
                <a:solidFill>
                  <a:schemeClr val="accent5"/>
                </a:solidFill>
              </a:rPr>
              <a:t>Toezending van het voorstel tot de vaststelling van de verschuldigde heffing door de CREG aan de FOD Economie </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58CFB17B-F985-C71C-BBAD-4BE20D3C0FBB}"/>
              </a:ext>
            </a:extLst>
          </p:cNvPr>
          <p:cNvSpPr>
            <a:spLocks noGrp="1"/>
          </p:cNvSpPr>
          <p:nvPr>
            <p:ph idx="1"/>
          </p:nvPr>
        </p:nvSpPr>
        <p:spPr/>
        <p:txBody>
          <a:bodyPr/>
          <a:lstStyle/>
          <a:p>
            <a:pPr marL="0" indent="0" algn="just">
              <a:lnSpc>
                <a:spcPct val="100000"/>
              </a:lnSpc>
              <a:spcBef>
                <a:spcPts val="0"/>
              </a:spcBef>
              <a:buNone/>
            </a:pPr>
            <a:r>
              <a:rPr lang="nl-NL" sz="2200" dirty="0">
                <a:latin typeface="+mj-lt"/>
              </a:rPr>
              <a:t>Het voorstel tot de vaststelling van de verschuldigde heffing wordt door de CREG aan de </a:t>
            </a:r>
            <a:r>
              <a:rPr lang="nl-NL" sz="2200" b="1" dirty="0">
                <a:latin typeface="+mj-lt"/>
              </a:rPr>
              <a:t>Federale Overheidsdienst Economie </a:t>
            </a:r>
            <a:r>
              <a:rPr lang="nl-NL" sz="2200" dirty="0">
                <a:latin typeface="+mj-lt"/>
              </a:rPr>
              <a:t>toegezonden (art. 22</a:t>
            </a:r>
            <a:r>
              <a:rPr lang="nl-NL" sz="2200" i="1" dirty="0">
                <a:latin typeface="+mj-lt"/>
              </a:rPr>
              <a:t>ter</a:t>
            </a:r>
            <a:r>
              <a:rPr lang="nl-NL" sz="2200" dirty="0">
                <a:latin typeface="+mj-lt"/>
              </a:rPr>
              <a:t>, § 8).</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Er is geen termijn in de wet opgenomen</a:t>
            </a:r>
            <a:endParaRPr lang="nl-BE" dirty="0"/>
          </a:p>
        </p:txBody>
      </p:sp>
    </p:spTree>
    <p:extLst>
      <p:ext uri="{BB962C8B-B14F-4D97-AF65-F5344CB8AC3E}">
        <p14:creationId xmlns:p14="http://schemas.microsoft.com/office/powerpoint/2010/main" val="114353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84B19-E92D-F3F6-81C6-6D5A7DC24353}"/>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Eerste Wereldoorlog - Verenigde Staten (2) </a:t>
            </a:r>
            <a:endParaRPr lang="nl-BE" dirty="0"/>
          </a:p>
        </p:txBody>
      </p:sp>
      <p:sp>
        <p:nvSpPr>
          <p:cNvPr id="3" name="Tijdelijke aanduiding voor inhoud 2">
            <a:extLst>
              <a:ext uri="{FF2B5EF4-FFF2-40B4-BE49-F238E27FC236}">
                <a16:creationId xmlns:a16="http://schemas.microsoft.com/office/drawing/2014/main" id="{FB11B7F1-72F7-AD73-ECAB-885D58C7B319}"/>
              </a:ext>
            </a:extLst>
          </p:cNvPr>
          <p:cNvSpPr>
            <a:spLocks noGrp="1"/>
          </p:cNvSpPr>
          <p:nvPr>
            <p:ph idx="1"/>
          </p:nvPr>
        </p:nvSpPr>
        <p:spPr/>
        <p:txBody>
          <a:bodyPr>
            <a:noAutofit/>
          </a:bodyPr>
          <a:lstStyle/>
          <a:p>
            <a:pPr marL="0" indent="0" algn="just">
              <a:lnSpc>
                <a:spcPct val="100000"/>
              </a:lnSpc>
              <a:spcBef>
                <a:spcPts val="0"/>
              </a:spcBef>
              <a:buNone/>
            </a:pPr>
            <a:r>
              <a:rPr lang="nl-NL" sz="2200" dirty="0">
                <a:latin typeface="+mj-lt"/>
              </a:rPr>
              <a:t>De eerste effectieve Amerikaanse belasting op oorlogswinst (“</a:t>
            </a:r>
            <a:r>
              <a:rPr lang="nl-NL" sz="2200" i="1" dirty="0">
                <a:latin typeface="+mj-lt"/>
              </a:rPr>
              <a:t>a </a:t>
            </a:r>
            <a:r>
              <a:rPr lang="nl-NL" sz="2200" b="1" i="1" dirty="0" err="1">
                <a:latin typeface="+mj-lt"/>
              </a:rPr>
              <a:t>general</a:t>
            </a:r>
            <a:r>
              <a:rPr lang="nl-NL" sz="2200" i="1" dirty="0">
                <a:latin typeface="+mj-lt"/>
              </a:rPr>
              <a:t> war </a:t>
            </a:r>
            <a:r>
              <a:rPr lang="nl-NL" sz="2200" i="1" dirty="0" err="1">
                <a:latin typeface="+mj-lt"/>
              </a:rPr>
              <a:t>profits</a:t>
            </a:r>
            <a:r>
              <a:rPr lang="nl-NL" sz="2200" i="1" dirty="0">
                <a:latin typeface="+mj-lt"/>
              </a:rPr>
              <a:t> </a:t>
            </a:r>
            <a:r>
              <a:rPr lang="nl-NL" sz="2200" i="1" dirty="0" err="1">
                <a:latin typeface="+mj-lt"/>
              </a:rPr>
              <a:t>tax</a:t>
            </a:r>
            <a:r>
              <a:rPr lang="nl-NL" sz="2200" dirty="0">
                <a:latin typeface="+mj-lt"/>
              </a:rPr>
              <a:t>”) werd ingevoerd op </a:t>
            </a:r>
            <a:r>
              <a:rPr lang="nl-NL" sz="2200" b="1" dirty="0">
                <a:latin typeface="+mj-lt"/>
              </a:rPr>
              <a:t>3 maart 1917</a:t>
            </a:r>
            <a:r>
              <a:rPr lang="nl-NL" sz="2200" dirty="0">
                <a:latin typeface="+mj-lt"/>
              </a:rPr>
              <a:t>, op alle winst boven </a:t>
            </a:r>
            <a:r>
              <a:rPr lang="nl-NL" sz="2200" b="1" dirty="0">
                <a:latin typeface="+mj-lt"/>
              </a:rPr>
              <a:t>8%</a:t>
            </a:r>
            <a:r>
              <a:rPr lang="nl-NL" sz="2200" dirty="0">
                <a:latin typeface="+mj-lt"/>
              </a:rPr>
              <a:t> van het geïnvesteerde kapitaal, aan tarieven gaande van </a:t>
            </a:r>
            <a:r>
              <a:rPr lang="nl-NL" sz="2200" b="1" dirty="0">
                <a:latin typeface="+mj-lt"/>
              </a:rPr>
              <a:t>20%</a:t>
            </a:r>
            <a:r>
              <a:rPr lang="nl-NL" sz="2200" dirty="0">
                <a:latin typeface="+mj-lt"/>
              </a:rPr>
              <a:t> tot </a:t>
            </a:r>
            <a:r>
              <a:rPr lang="nl-NL" sz="2200" b="1" dirty="0">
                <a:latin typeface="+mj-lt"/>
              </a:rPr>
              <a:t>80%</a:t>
            </a:r>
            <a:r>
              <a:rPr lang="nl-NL" sz="2200" dirty="0">
                <a:latin typeface="+mj-lt"/>
              </a:rPr>
              <a:t>.</a:t>
            </a:r>
            <a:r>
              <a:rPr lang="en-US" sz="2200" dirty="0">
                <a:latin typeface="+mj-lt"/>
              </a:rPr>
              <a:t> Even later, op </a:t>
            </a:r>
            <a:r>
              <a:rPr lang="en-US" sz="2200" b="1" dirty="0">
                <a:latin typeface="+mj-lt"/>
              </a:rPr>
              <a:t>6 </a:t>
            </a:r>
            <a:r>
              <a:rPr lang="en-US" sz="2200" b="1" dirty="0" err="1">
                <a:latin typeface="+mj-lt"/>
              </a:rPr>
              <a:t>april</a:t>
            </a:r>
            <a:r>
              <a:rPr lang="en-US" sz="2200" b="1" dirty="0">
                <a:latin typeface="+mj-lt"/>
              </a:rPr>
              <a:t> 1917</a:t>
            </a:r>
            <a:r>
              <a:rPr lang="en-US" sz="2200" dirty="0">
                <a:latin typeface="+mj-lt"/>
              </a:rPr>
              <a:t>, trad de </a:t>
            </a:r>
            <a:r>
              <a:rPr lang="en-US" sz="2200" dirty="0" err="1">
                <a:latin typeface="+mj-lt"/>
              </a:rPr>
              <a:t>Verenigde</a:t>
            </a:r>
            <a:r>
              <a:rPr lang="en-US" sz="2200" dirty="0">
                <a:latin typeface="+mj-lt"/>
              </a:rPr>
              <a:t> Staten in de </a:t>
            </a:r>
            <a:r>
              <a:rPr lang="en-US" sz="2200" dirty="0" err="1">
                <a:latin typeface="+mj-lt"/>
              </a:rPr>
              <a:t>Eerste</a:t>
            </a:r>
            <a:r>
              <a:rPr lang="en-US" sz="2200" dirty="0">
                <a:latin typeface="+mj-lt"/>
              </a:rPr>
              <a:t> </a:t>
            </a:r>
            <a:r>
              <a:rPr lang="en-US" sz="2200" dirty="0" err="1">
                <a:latin typeface="+mj-lt"/>
              </a:rPr>
              <a:t>Wereldoorlog</a:t>
            </a:r>
            <a:r>
              <a:rPr lang="en-US" sz="2200" dirty="0">
                <a:latin typeface="+mj-lt"/>
              </a:rPr>
              <a:t>.  </a:t>
            </a:r>
          </a:p>
          <a:p>
            <a:pPr marL="0" indent="0" algn="just">
              <a:lnSpc>
                <a:spcPct val="100000"/>
              </a:lnSpc>
              <a:spcBef>
                <a:spcPts val="0"/>
              </a:spcBef>
              <a:buNone/>
            </a:pPr>
            <a:endParaRPr lang="en-US" sz="2200" dirty="0">
              <a:latin typeface="+mj-lt"/>
            </a:endParaRPr>
          </a:p>
          <a:p>
            <a:pPr marL="0" indent="0" algn="just">
              <a:lnSpc>
                <a:spcPct val="100000"/>
              </a:lnSpc>
              <a:spcBef>
                <a:spcPts val="0"/>
              </a:spcBef>
              <a:buNone/>
            </a:pPr>
            <a:r>
              <a:rPr lang="nl-NL" sz="2200" dirty="0">
                <a:latin typeface="+mj-lt"/>
              </a:rPr>
              <a:t>In 1918 werd de belasting op overwinst beperkt tot </a:t>
            </a:r>
            <a:r>
              <a:rPr lang="nl-NL" sz="2200" b="1" dirty="0">
                <a:latin typeface="+mj-lt"/>
              </a:rPr>
              <a:t>vennootschappen</a:t>
            </a:r>
            <a:r>
              <a:rPr lang="nl-NL" sz="2200" dirty="0">
                <a:latin typeface="+mj-lt"/>
              </a:rPr>
              <a:t> ingevoerd, welke ook werd geconsolideerd met de bestaande oorlogswinstbelasting.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In 1921 werd dan de belasting op overwinst </a:t>
            </a:r>
            <a:r>
              <a:rPr lang="nl-NL" sz="2200" b="1" dirty="0">
                <a:latin typeface="+mj-lt"/>
              </a:rPr>
              <a:t>afgeschaft</a:t>
            </a:r>
            <a:r>
              <a:rPr lang="nl-NL" sz="2200" dirty="0">
                <a:latin typeface="+mj-lt"/>
              </a:rPr>
              <a:t>, ondanks krachtige pogingen om deze permanent te maken.</a:t>
            </a:r>
            <a:endParaRPr lang="nl-BE" sz="2200" dirty="0">
              <a:latin typeface="+mj-lt"/>
            </a:endParaRPr>
          </a:p>
        </p:txBody>
      </p:sp>
    </p:spTree>
    <p:extLst>
      <p:ext uri="{BB962C8B-B14F-4D97-AF65-F5344CB8AC3E}">
        <p14:creationId xmlns:p14="http://schemas.microsoft.com/office/powerpoint/2010/main" val="28120623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27580-314D-E4A5-C567-72E3937AF37B}"/>
              </a:ext>
            </a:extLst>
          </p:cNvPr>
          <p:cNvSpPr>
            <a:spLocks noGrp="1"/>
          </p:cNvSpPr>
          <p:nvPr>
            <p:ph type="title"/>
          </p:nvPr>
        </p:nvSpPr>
        <p:spPr/>
        <p:txBody>
          <a:bodyPr>
            <a:normAutofit fontScale="90000"/>
          </a:bodyPr>
          <a:lstStyle/>
          <a:p>
            <a:pPr algn="ctr">
              <a:lnSpc>
                <a:spcPct val="110000"/>
              </a:lnSpc>
              <a:spcBef>
                <a:spcPts val="0"/>
              </a:spcBef>
            </a:pPr>
            <a:br>
              <a:rPr lang="nl-NL" sz="4000" dirty="0"/>
            </a:br>
            <a:r>
              <a:rPr lang="nl-NL" sz="4000" b="1" dirty="0">
                <a:solidFill>
                  <a:schemeClr val="accent5"/>
                </a:solidFill>
              </a:rPr>
              <a:t>Vaststelling van de verschuldigde heffing door </a:t>
            </a:r>
            <a:br>
              <a:rPr lang="nl-NL" sz="4000" b="1" dirty="0">
                <a:solidFill>
                  <a:schemeClr val="accent5"/>
                </a:solidFill>
              </a:rPr>
            </a:br>
            <a:r>
              <a:rPr lang="nl-NL" sz="4000" b="1" dirty="0">
                <a:solidFill>
                  <a:schemeClr val="accent5"/>
                </a:solidFill>
              </a:rPr>
              <a:t>de FOD Economie</a:t>
            </a:r>
            <a:br>
              <a:rPr lang="nl-NL" sz="4000" b="1" dirty="0">
                <a:solidFill>
                  <a:schemeClr val="accent5"/>
                </a:solidFill>
              </a:rPr>
            </a:br>
            <a:endParaRPr lang="nl-BE" sz="4000" b="1" dirty="0">
              <a:solidFill>
                <a:schemeClr val="accent5"/>
              </a:solidFill>
            </a:endParaRPr>
          </a:p>
        </p:txBody>
      </p:sp>
      <p:sp>
        <p:nvSpPr>
          <p:cNvPr id="3" name="Tijdelijke aanduiding voor inhoud 2">
            <a:extLst>
              <a:ext uri="{FF2B5EF4-FFF2-40B4-BE49-F238E27FC236}">
                <a16:creationId xmlns:a16="http://schemas.microsoft.com/office/drawing/2014/main" id="{44DC01DE-993C-013E-729D-A1D1D4DA9B9C}"/>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Ontstaan van de heffingsschuld?</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Binnen vijftien werkdagen na ontvangst van het voorstel </a:t>
            </a:r>
            <a:r>
              <a:rPr lang="nl-NL" sz="2200" b="1" dirty="0">
                <a:latin typeface="+mj-lt"/>
              </a:rPr>
              <a:t>stelt de Federale Overheidsdienst Economie het bedrag van de verschuldigde heffing vast</a:t>
            </a:r>
            <a:r>
              <a:rPr lang="nl-NL" sz="2200" dirty="0">
                <a:latin typeface="+mj-lt"/>
              </a:rPr>
              <a:t> (art. 22</a:t>
            </a:r>
            <a:r>
              <a:rPr lang="nl-NL" sz="2200" i="1" dirty="0">
                <a:latin typeface="+mj-lt"/>
              </a:rPr>
              <a:t>quater</a:t>
            </a:r>
            <a:r>
              <a:rPr lang="nl-NL" sz="2200" dirty="0">
                <a:latin typeface="+mj-lt"/>
              </a:rPr>
              <a:t>, § 2).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Een aanslag zoals in de inkomstenbelastingen is dus niet vereist.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Merkwaardig is dat in de wettekst ook staat dat die dienst “</a:t>
            </a:r>
            <a:r>
              <a:rPr lang="nl-NL" sz="2200" b="1" i="1" dirty="0">
                <a:latin typeface="+mj-lt"/>
              </a:rPr>
              <a:t>desgevallend voorlopig</a:t>
            </a:r>
            <a:r>
              <a:rPr lang="nl-NL" sz="2200" dirty="0">
                <a:latin typeface="+mj-lt"/>
              </a:rPr>
              <a:t>” die vaststelling verricht. Doet die vaststelling dan de heffingsschuld als zodanig al materieel ontstaan? Of niet? En wat na die voorlopige vaststelling? Welke termijn speelt dan? </a:t>
            </a:r>
            <a:endParaRPr lang="nl-BE" sz="2200" dirty="0">
              <a:latin typeface="+mj-lt"/>
            </a:endParaRPr>
          </a:p>
        </p:txBody>
      </p:sp>
    </p:spTree>
    <p:extLst>
      <p:ext uri="{BB962C8B-B14F-4D97-AF65-F5344CB8AC3E}">
        <p14:creationId xmlns:p14="http://schemas.microsoft.com/office/powerpoint/2010/main" val="3778894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6AF26-0D2D-3D04-288E-C030115B82C1}"/>
              </a:ext>
            </a:extLst>
          </p:cNvPr>
          <p:cNvSpPr>
            <a:spLocks noGrp="1"/>
          </p:cNvSpPr>
          <p:nvPr>
            <p:ph type="title"/>
          </p:nvPr>
        </p:nvSpPr>
        <p:spPr/>
        <p:txBody>
          <a:bodyPr>
            <a:normAutofit/>
          </a:bodyPr>
          <a:lstStyle/>
          <a:p>
            <a:pPr algn="ctr"/>
            <a:r>
              <a:rPr kumimoji="0" lang="nl-NL" sz="3600" b="1" i="0" u="none" strike="noStrike" kern="1200" cap="none" spc="0" normalizeH="0" baseline="0" noProof="0" dirty="0">
                <a:ln>
                  <a:noFill/>
                </a:ln>
                <a:solidFill>
                  <a:schemeClr val="accent5"/>
                </a:solidFill>
                <a:effectLst/>
                <a:uLnTx/>
                <a:uFillTx/>
                <a:latin typeface="Calibri Light" panose="020F0302020204030204"/>
                <a:ea typeface="+mn-ea"/>
                <a:cs typeface="+mn-cs"/>
              </a:rPr>
              <a:t>Kennisgeving van een betalingsbericht</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6B0BE04C-7BBA-EAE1-84A0-F34DEDFABBB7}"/>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Federale Overheidsdienst Economie geeft verder aan de betrokken schuldenaar kennis van een </a:t>
            </a:r>
            <a:r>
              <a:rPr lang="nl-NL" sz="2200" b="1" dirty="0">
                <a:latin typeface="+mj-lt"/>
              </a:rPr>
              <a:t>betalingsbericht</a:t>
            </a:r>
            <a:r>
              <a:rPr lang="nl-NL" sz="2200" dirty="0">
                <a:latin typeface="+mj-lt"/>
              </a:rPr>
              <a:t>, dat vermeldt: </a:t>
            </a:r>
          </a:p>
          <a:p>
            <a:pPr marL="0" indent="0" algn="just">
              <a:lnSpc>
                <a:spcPct val="100000"/>
              </a:lnSpc>
              <a:spcBef>
                <a:spcPts val="0"/>
              </a:spcBef>
              <a:buNone/>
            </a:pPr>
            <a:endParaRPr lang="nl-NL" sz="2200" dirty="0">
              <a:latin typeface="+mj-lt"/>
            </a:endParaRPr>
          </a:p>
          <a:p>
            <a:pPr lvl="1" algn="just">
              <a:lnSpc>
                <a:spcPct val="100000"/>
              </a:lnSpc>
              <a:spcBef>
                <a:spcPts val="0"/>
              </a:spcBef>
            </a:pPr>
            <a:r>
              <a:rPr lang="nl-NL" sz="2200" dirty="0">
                <a:latin typeface="+mj-lt"/>
              </a:rPr>
              <a:t>de grondslag van de heffing; </a:t>
            </a:r>
          </a:p>
          <a:p>
            <a:pPr lvl="1" algn="just">
              <a:lnSpc>
                <a:spcPct val="100000"/>
              </a:lnSpc>
              <a:spcBef>
                <a:spcPts val="0"/>
              </a:spcBef>
            </a:pPr>
            <a:r>
              <a:rPr lang="nl-NL" sz="2200" dirty="0">
                <a:latin typeface="+mj-lt"/>
              </a:rPr>
              <a:t>het te betalen bedrag; </a:t>
            </a:r>
          </a:p>
          <a:p>
            <a:pPr lvl="1" algn="just">
              <a:lnSpc>
                <a:spcPct val="100000"/>
              </a:lnSpc>
              <a:spcBef>
                <a:spcPts val="0"/>
              </a:spcBef>
            </a:pPr>
            <a:r>
              <a:rPr lang="nl-NL" sz="2200" dirty="0">
                <a:latin typeface="+mj-lt"/>
              </a:rPr>
              <a:t>de berekeningswijze; </a:t>
            </a:r>
          </a:p>
          <a:p>
            <a:pPr lvl="1" algn="just">
              <a:lnSpc>
                <a:spcPct val="100000"/>
              </a:lnSpc>
              <a:spcBef>
                <a:spcPts val="0"/>
              </a:spcBef>
            </a:pPr>
            <a:r>
              <a:rPr lang="nl-NL" sz="2200" dirty="0">
                <a:latin typeface="+mj-lt"/>
              </a:rPr>
              <a:t>de vervaldatum van betaling; </a:t>
            </a:r>
          </a:p>
          <a:p>
            <a:pPr lvl="1" algn="just">
              <a:lnSpc>
                <a:spcPct val="100000"/>
              </a:lnSpc>
              <a:spcBef>
                <a:spcPts val="0"/>
              </a:spcBef>
            </a:pPr>
            <a:r>
              <a:rPr lang="nl-NL" sz="2200" dirty="0">
                <a:latin typeface="+mj-lt"/>
              </a:rPr>
              <a:t>de na te leven formaliteiten; en </a:t>
            </a:r>
          </a:p>
          <a:p>
            <a:pPr lvl="1" algn="just">
              <a:lnSpc>
                <a:spcPct val="100000"/>
              </a:lnSpc>
              <a:spcBef>
                <a:spcPts val="0"/>
              </a:spcBef>
            </a:pPr>
            <a:r>
              <a:rPr lang="nl-NL" sz="2200" dirty="0">
                <a:latin typeface="+mj-lt"/>
              </a:rPr>
              <a:t>de beroepsmiddelen (art. 22</a:t>
            </a:r>
            <a:r>
              <a:rPr lang="nl-NL" sz="2200" i="1" dirty="0">
                <a:latin typeface="+mj-lt"/>
              </a:rPr>
              <a:t>quater</a:t>
            </a:r>
            <a:r>
              <a:rPr lang="nl-NL" sz="2200" dirty="0">
                <a:latin typeface="+mj-lt"/>
              </a:rPr>
              <a:t>, § 2).</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wetgever spreekt ook hier niet van een aanslagbiljet. Deze kennisgeving heeft uitwerking vanaf de derde werkdag die volgt op de datum van haar verzending. </a:t>
            </a:r>
            <a:endParaRPr lang="nl-BE" sz="2200" dirty="0">
              <a:latin typeface="+mj-lt"/>
            </a:endParaRPr>
          </a:p>
        </p:txBody>
      </p:sp>
    </p:spTree>
    <p:extLst>
      <p:ext uri="{BB962C8B-B14F-4D97-AF65-F5344CB8AC3E}">
        <p14:creationId xmlns:p14="http://schemas.microsoft.com/office/powerpoint/2010/main" val="30321917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AF70C-533F-9C5E-CCA2-C73B9544E4C7}"/>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5EB5BACD-162A-1708-ECF7-13209FD6467D}"/>
              </a:ext>
            </a:extLst>
          </p:cNvPr>
          <p:cNvSpPr>
            <a:spLocks noGrp="1"/>
          </p:cNvSpPr>
          <p:nvPr>
            <p:ph idx="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Deel</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V</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endParaRPr>
          </a:p>
          <a:p>
            <a:pPr marL="0" indent="0" algn="ctr">
              <a:lnSpc>
                <a:spcPct val="100000"/>
              </a:lnSpc>
              <a:spcBef>
                <a:spcPts val="0"/>
              </a:spcBef>
              <a:buNone/>
              <a:defRPr/>
            </a:pPr>
            <a:r>
              <a:rPr lang="en-US" sz="3600" b="1" dirty="0">
                <a:solidFill>
                  <a:srgbClr val="5B9BD5"/>
                </a:solidFill>
                <a:latin typeface="Calibri Light" panose="020F0302020204030204"/>
              </a:rPr>
              <a:t>Wet van 16 </a:t>
            </a:r>
            <a:r>
              <a:rPr lang="en-US" sz="3600" b="1" dirty="0" err="1">
                <a:solidFill>
                  <a:srgbClr val="5B9BD5"/>
                </a:solidFill>
                <a:latin typeface="Calibri Light" panose="020F0302020204030204"/>
              </a:rPr>
              <a:t>december</a:t>
            </a:r>
            <a:r>
              <a:rPr lang="en-US" sz="3600" b="1" dirty="0">
                <a:solidFill>
                  <a:srgbClr val="5B9BD5"/>
                </a:solidFill>
                <a:latin typeface="Calibri Light" panose="020F0302020204030204"/>
              </a:rPr>
              <a:t> 2022</a:t>
            </a:r>
          </a:p>
          <a:p>
            <a:pPr marL="0" indent="0" algn="ctr">
              <a:lnSpc>
                <a:spcPct val="100000"/>
              </a:lnSpc>
              <a:spcBef>
                <a:spcPts val="0"/>
              </a:spcBef>
              <a:buNone/>
              <a:defRPr/>
            </a:pPr>
            <a:r>
              <a:rPr lang="en-US" sz="3600" b="1" dirty="0" err="1">
                <a:solidFill>
                  <a:srgbClr val="5B9BD5"/>
                </a:solidFill>
                <a:latin typeface="Calibri Light" panose="020F0302020204030204"/>
              </a:rPr>
              <a:t>Ruwe</a:t>
            </a:r>
            <a:r>
              <a:rPr lang="en-US" sz="3600" b="1" dirty="0">
                <a:solidFill>
                  <a:srgbClr val="5B9BD5"/>
                </a:solidFill>
                <a:latin typeface="Calibri Light" panose="020F0302020204030204"/>
              </a:rPr>
              <a:t> </a:t>
            </a:r>
            <a:r>
              <a:rPr lang="en-US" sz="3600" b="1" dirty="0" err="1">
                <a:solidFill>
                  <a:srgbClr val="5B9BD5"/>
                </a:solidFill>
                <a:latin typeface="Calibri Light" panose="020F0302020204030204"/>
              </a:rPr>
              <a:t>aardolie</a:t>
            </a:r>
            <a:endParaRPr lang="nl-BE" sz="3600" dirty="0"/>
          </a:p>
        </p:txBody>
      </p:sp>
    </p:spTree>
    <p:extLst>
      <p:ext uri="{BB962C8B-B14F-4D97-AF65-F5344CB8AC3E}">
        <p14:creationId xmlns:p14="http://schemas.microsoft.com/office/powerpoint/2010/main" val="3807992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BDF4-6297-6DC6-0809-9994528DB25D}"/>
              </a:ext>
            </a:extLst>
          </p:cNvPr>
          <p:cNvSpPr>
            <a:spLocks noGrp="1"/>
          </p:cNvSpPr>
          <p:nvPr>
            <p:ph type="title"/>
          </p:nvPr>
        </p:nvSpPr>
        <p:spPr/>
        <p:txBody>
          <a:bodyPr>
            <a:normAutofit/>
          </a:bodyPr>
          <a:lstStyle/>
          <a:p>
            <a:pPr algn="ctr"/>
            <a:r>
              <a:rPr lang="nl-NL" sz="3600" b="1" dirty="0">
                <a:solidFill>
                  <a:schemeClr val="accent5"/>
                </a:solidFill>
              </a:rPr>
              <a:t>Verordening (EU) 2022/1854 (1)</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C11CEF75-A481-BEB4-3E4F-FCA03D42C224}"/>
              </a:ext>
            </a:extLst>
          </p:cNvPr>
          <p:cNvSpPr>
            <a:spLocks noGrp="1"/>
          </p:cNvSpPr>
          <p:nvPr>
            <p:ph idx="1"/>
          </p:nvPr>
        </p:nvSpPr>
        <p:spPr/>
        <p:txBody>
          <a:bodyPr>
            <a:noAutofit/>
          </a:bodyPr>
          <a:lstStyle/>
          <a:p>
            <a:pPr marL="0" indent="0" algn="just">
              <a:lnSpc>
                <a:spcPct val="100000"/>
              </a:lnSpc>
              <a:spcBef>
                <a:spcPts val="0"/>
              </a:spcBef>
              <a:buNone/>
            </a:pPr>
            <a:r>
              <a:rPr lang="nl-NL" sz="2200" dirty="0">
                <a:latin typeface="+mj-lt"/>
              </a:rPr>
              <a:t>In artikel 14 van Verordening (EU) 2022/1854.409 staat ook dat de </a:t>
            </a:r>
            <a:r>
              <a:rPr lang="nl-NL" sz="2200" dirty="0" err="1">
                <a:latin typeface="+mj-lt"/>
              </a:rPr>
              <a:t>lid-staten</a:t>
            </a:r>
            <a:r>
              <a:rPr lang="nl-NL" sz="2200" dirty="0">
                <a:latin typeface="+mj-lt"/>
              </a:rPr>
              <a:t> vóór 31 december 2022 tevens op het “</a:t>
            </a:r>
            <a:r>
              <a:rPr lang="nl-NL" sz="2200" i="1" dirty="0">
                <a:latin typeface="+mj-lt"/>
              </a:rPr>
              <a:t>surplus aan winsten</a:t>
            </a:r>
            <a:r>
              <a:rPr lang="nl-NL" sz="2200" dirty="0">
                <a:latin typeface="+mj-lt"/>
              </a:rPr>
              <a:t>” uit “</a:t>
            </a:r>
            <a:r>
              <a:rPr lang="nl-NL" sz="2200" i="1" dirty="0">
                <a:latin typeface="+mj-lt"/>
              </a:rPr>
              <a:t>activiteiten door Unie-ondernemingen en vaste inrichtingen in de sectoren </a:t>
            </a:r>
            <a:r>
              <a:rPr lang="nl-NL" sz="2200" b="1" i="1" dirty="0">
                <a:latin typeface="+mj-lt"/>
              </a:rPr>
              <a:t>ruwe aardolie</a:t>
            </a:r>
            <a:r>
              <a:rPr lang="nl-NL" sz="2200" i="1" dirty="0">
                <a:latin typeface="+mj-lt"/>
              </a:rPr>
              <a:t>, </a:t>
            </a:r>
            <a:r>
              <a:rPr lang="nl-NL" sz="2200" b="1" i="1" dirty="0">
                <a:latin typeface="+mj-lt"/>
              </a:rPr>
              <a:t>aardgas</a:t>
            </a:r>
            <a:r>
              <a:rPr lang="nl-NL" sz="2200" i="1" dirty="0">
                <a:latin typeface="+mj-lt"/>
              </a:rPr>
              <a:t>, kolen en raffinage</a:t>
            </a:r>
            <a:r>
              <a:rPr lang="nl-NL" sz="2200" dirty="0">
                <a:latin typeface="+mj-lt"/>
              </a:rPr>
              <a:t>” een buitengewone en tijdelijke </a:t>
            </a:r>
            <a:r>
              <a:rPr lang="nl-NL" sz="2200" b="1" dirty="0">
                <a:latin typeface="+mj-lt"/>
              </a:rPr>
              <a:t>heffing</a:t>
            </a:r>
            <a:r>
              <a:rPr lang="nl-NL" sz="2200" dirty="0">
                <a:latin typeface="+mj-lt"/>
              </a:rPr>
              <a:t> dienden in te voeren. Het betrof een “</a:t>
            </a:r>
            <a:r>
              <a:rPr lang="nl-NL" sz="2200" i="1" dirty="0">
                <a:latin typeface="+mj-lt"/>
              </a:rPr>
              <a:t>gezamenlijke en gecoördineerde maatregel</a:t>
            </a:r>
            <a:r>
              <a:rPr lang="nl-NL" sz="2200" dirty="0">
                <a:latin typeface="+mj-lt"/>
              </a:rPr>
              <a:t>” die, in een “</a:t>
            </a:r>
            <a:r>
              <a:rPr lang="nl-NL" sz="2200" i="1" dirty="0">
                <a:latin typeface="+mj-lt"/>
              </a:rPr>
              <a:t>geest van solidariteit</a:t>
            </a:r>
            <a:r>
              <a:rPr lang="nl-NL" sz="2200" dirty="0">
                <a:latin typeface="+mj-lt"/>
              </a:rPr>
              <a:t>”, de nationale autoriteiten in staat zou stellen extra opbrengsten te genereren om financiële steun te verlenen aan huishoudens en bedrijven die zwaar worden getroffen door de scherpe stijging van de energieprijzen en tegelijkertijd een gelijk speelveld in de hele Unie te waarborgen. </a:t>
            </a:r>
            <a:r>
              <a:rPr lang="nl-NL" sz="2200" b="1" dirty="0">
                <a:latin typeface="+mj-lt"/>
              </a:rPr>
              <a:t>Zij is verschuldigd over de winst van 2022, voor zover deze meer dan 120% bedraagt van de gemiddelde winst over de boekjaren 2018, 2019, 2020 en 2021. </a:t>
            </a:r>
            <a:r>
              <a:rPr lang="nl-NL" sz="2200" dirty="0">
                <a:latin typeface="+mj-lt"/>
              </a:rPr>
              <a:t>Het betreft dus een klassieke overwinstheffing in de zin van een inkomstenbelasting.</a:t>
            </a:r>
            <a:endParaRPr lang="nl-BE" sz="1800" dirty="0">
              <a:latin typeface="+mj-lt"/>
            </a:endParaRPr>
          </a:p>
        </p:txBody>
      </p:sp>
    </p:spTree>
    <p:extLst>
      <p:ext uri="{BB962C8B-B14F-4D97-AF65-F5344CB8AC3E}">
        <p14:creationId xmlns:p14="http://schemas.microsoft.com/office/powerpoint/2010/main" val="3922067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BBA9F-9870-E6E1-71BC-456CB02E9720}"/>
              </a:ext>
            </a:extLst>
          </p:cNvPr>
          <p:cNvSpPr>
            <a:spLocks noGrp="1"/>
          </p:cNvSpPr>
          <p:nvPr>
            <p:ph type="title"/>
          </p:nvPr>
        </p:nvSpPr>
        <p:spPr/>
        <p:txBody>
          <a:bodyPr>
            <a:normAutofit/>
          </a:bodyPr>
          <a:lstStyle/>
          <a:p>
            <a:pPr algn="ctr"/>
            <a:r>
              <a:rPr lang="nl-BE" sz="3600" b="1" dirty="0">
                <a:solidFill>
                  <a:schemeClr val="accent5"/>
                </a:solidFill>
              </a:rPr>
              <a:t>Verordening (EU) 2022/1854 (2)</a:t>
            </a:r>
          </a:p>
        </p:txBody>
      </p:sp>
      <p:sp>
        <p:nvSpPr>
          <p:cNvPr id="3" name="Tijdelijke aanduiding voor inhoud 2">
            <a:extLst>
              <a:ext uri="{FF2B5EF4-FFF2-40B4-BE49-F238E27FC236}">
                <a16:creationId xmlns:a16="http://schemas.microsoft.com/office/drawing/2014/main" id="{EC0DBF50-E097-5CAF-AA8D-B7E863C16803}"/>
              </a:ext>
            </a:extLst>
          </p:cNvPr>
          <p:cNvSpPr>
            <a:spLocks noGrp="1"/>
          </p:cNvSpPr>
          <p:nvPr>
            <p:ph idx="1"/>
          </p:nvPr>
        </p:nvSpPr>
        <p:spPr/>
        <p:txBody>
          <a:bodyPr>
            <a:noAutofit/>
          </a:bodyPr>
          <a:lstStyle/>
          <a:p>
            <a:pPr marL="0" indent="0" algn="just">
              <a:lnSpc>
                <a:spcPct val="100000"/>
              </a:lnSpc>
              <a:spcBef>
                <a:spcPts val="0"/>
              </a:spcBef>
              <a:buNone/>
            </a:pPr>
            <a:r>
              <a:rPr lang="nl-NL" sz="2200" dirty="0">
                <a:latin typeface="+mj-lt"/>
              </a:rPr>
              <a:t>Weliswaar laat Verordening (EU) 2022/1854 aan een lidstaat toe een “</a:t>
            </a:r>
            <a:r>
              <a:rPr lang="nl-NL" sz="2200" i="1" dirty="0">
                <a:latin typeface="+mj-lt"/>
              </a:rPr>
              <a:t>gelijkwaardige nationale maatregel</a:t>
            </a:r>
            <a:r>
              <a:rPr lang="nl-NL" sz="2200" dirty="0">
                <a:latin typeface="+mj-lt"/>
              </a:rPr>
              <a:t>” in te stellen. België heeft van die mogelijkheid ook gebruik gemaakt. Duitsland, Frankrijk en Nederland niet.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Een “</a:t>
            </a:r>
            <a:r>
              <a:rPr lang="nl-NL" sz="2200" i="1" dirty="0">
                <a:latin typeface="+mj-lt"/>
              </a:rPr>
              <a:t>vastgestelde gelijkwaardige nationale maatregel</a:t>
            </a:r>
            <a:r>
              <a:rPr lang="nl-NL" sz="2200" dirty="0">
                <a:latin typeface="+mj-lt"/>
              </a:rPr>
              <a:t>” werd gedefinieerd als een “</a:t>
            </a:r>
            <a:r>
              <a:rPr lang="nl-NL" sz="2200" i="1" dirty="0">
                <a:latin typeface="+mj-lt"/>
              </a:rPr>
              <a:t>wettelijke of bestuursrechtelijke maatregel</a:t>
            </a:r>
            <a:r>
              <a:rPr lang="nl-NL" sz="2200" dirty="0">
                <a:latin typeface="+mj-lt"/>
              </a:rPr>
              <a:t>” die uiterlijk op 31 december 2022 door een lidstaat  wordt vastgesteld en bekendgemaakt en die bijdraagt tot de betaalbaarheid van energie. Zulke maatregel dient wel (1) een </a:t>
            </a:r>
            <a:r>
              <a:rPr lang="nl-NL" sz="2200" b="1" dirty="0">
                <a:latin typeface="+mj-lt"/>
              </a:rPr>
              <a:t>vergelijkbare doelstelling</a:t>
            </a:r>
            <a:r>
              <a:rPr lang="nl-NL" sz="2200" dirty="0">
                <a:latin typeface="+mj-lt"/>
              </a:rPr>
              <a:t> te hebben; (2) te worden onderworpen aan </a:t>
            </a:r>
            <a:r>
              <a:rPr lang="nl-NL" sz="2200" b="1" dirty="0">
                <a:latin typeface="+mj-lt"/>
              </a:rPr>
              <a:t>vergelijkbare regels </a:t>
            </a:r>
            <a:r>
              <a:rPr lang="nl-NL" sz="2200" dirty="0">
                <a:latin typeface="+mj-lt"/>
              </a:rPr>
              <a:t>als de tijdelijke solidariteitsbijdrage uit hoofde van deze Verordening (EU) 2022/1854; en (3) </a:t>
            </a:r>
            <a:r>
              <a:rPr lang="nl-NL" sz="2200" b="1" dirty="0">
                <a:latin typeface="+mj-lt"/>
              </a:rPr>
              <a:t>even hoge of hogere opbrengsten</a:t>
            </a:r>
            <a:r>
              <a:rPr lang="nl-NL" sz="2200" dirty="0">
                <a:latin typeface="+mj-lt"/>
              </a:rPr>
              <a:t> te genereren dan de geschatte opbrengsten uit de solidariteitsbijdrage. </a:t>
            </a:r>
          </a:p>
          <a:p>
            <a:pPr marL="0" indent="0" algn="just">
              <a:lnSpc>
                <a:spcPct val="110000"/>
              </a:lnSpc>
              <a:spcBef>
                <a:spcPts val="0"/>
              </a:spcBef>
              <a:buNone/>
            </a:pPr>
            <a:endParaRPr lang="nl-NL" sz="2200" dirty="0">
              <a:latin typeface="+mj-lt"/>
            </a:endParaRPr>
          </a:p>
        </p:txBody>
      </p:sp>
    </p:spTree>
    <p:extLst>
      <p:ext uri="{BB962C8B-B14F-4D97-AF65-F5344CB8AC3E}">
        <p14:creationId xmlns:p14="http://schemas.microsoft.com/office/powerpoint/2010/main" val="17761146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7B3D1-6863-98F7-DCA8-29B432E568A2}"/>
              </a:ext>
            </a:extLst>
          </p:cNvPr>
          <p:cNvSpPr>
            <a:spLocks noGrp="1"/>
          </p:cNvSpPr>
          <p:nvPr>
            <p:ph type="title"/>
          </p:nvPr>
        </p:nvSpPr>
        <p:spPr/>
        <p:txBody>
          <a:bodyPr>
            <a:normAutofit/>
          </a:bodyPr>
          <a:lstStyle/>
          <a:p>
            <a:pPr algn="ctr"/>
            <a:r>
              <a:rPr lang="nl-NL" sz="3600" b="1" dirty="0">
                <a:solidFill>
                  <a:schemeClr val="accent5"/>
                </a:solidFill>
              </a:rPr>
              <a:t>België (1) </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D5D36645-9534-F487-7B2D-1B6A2B1CA692}"/>
              </a:ext>
            </a:extLst>
          </p:cNvPr>
          <p:cNvSpPr>
            <a:spLocks noGrp="1"/>
          </p:cNvSpPr>
          <p:nvPr>
            <p:ph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De tweede wet van 16 december 2022 voorziet in een “</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tijdelijke solidariteitsbijdrage</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ten aanzien van “</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geregistreerde aardoliemaatschappijen</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die voor het jaar 2022 als “</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primaire deelnemers</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zijn aangeduid voor diesel, gasolie en benzineproducten in de vorm van een bedrag dat moet worden betaald van 7,8 EUR per kubieke meter producten die tussen 1 januari 2022 en 31 december 2023 verwerkt worden (art. 4, § 2, lid 2). Er is ook zulke bepaling voor raffinage ... (art. 4, § 2, lid 2).</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Het gaat om acht bedrijven die als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begunstigd</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worden beschouwd omdat zij in het geval van een bevoorradingscrisis van de producten waarvoor zij als primaire deelnemers zijn aangewezen, worden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bevoordeeld bij het in omloop brengen van strategische voorraden</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p:txBody>
      </p:sp>
    </p:spTree>
    <p:extLst>
      <p:ext uri="{BB962C8B-B14F-4D97-AF65-F5344CB8AC3E}">
        <p14:creationId xmlns:p14="http://schemas.microsoft.com/office/powerpoint/2010/main" val="9545077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E7D21-F581-23F9-54D4-CB6447AAC704}"/>
              </a:ext>
            </a:extLst>
          </p:cNvPr>
          <p:cNvSpPr>
            <a:spLocks noGrp="1"/>
          </p:cNvSpPr>
          <p:nvPr>
            <p:ph type="title"/>
          </p:nvPr>
        </p:nvSpPr>
        <p:spPr/>
        <p:txBody>
          <a:bodyPr>
            <a:normAutofit/>
          </a:bodyPr>
          <a:lstStyle/>
          <a:p>
            <a:pPr algn="ctr"/>
            <a:r>
              <a:rPr lang="nl-BE" sz="3600" b="1" dirty="0">
                <a:solidFill>
                  <a:schemeClr val="accent5"/>
                </a:solidFill>
              </a:rPr>
              <a:t>België (2)</a:t>
            </a:r>
          </a:p>
        </p:txBody>
      </p:sp>
      <p:sp>
        <p:nvSpPr>
          <p:cNvPr id="3" name="Tijdelijke aanduiding voor inhoud 2">
            <a:extLst>
              <a:ext uri="{FF2B5EF4-FFF2-40B4-BE49-F238E27FC236}">
                <a16:creationId xmlns:a16="http://schemas.microsoft.com/office/drawing/2014/main" id="{C68B17CD-35A2-90DA-2159-163351C1A723}"/>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Deze acht betrokken bedrijven zijn samen verantwoordelijk voor ten minste </a:t>
            </a:r>
            <a:r>
              <a:rPr lang="nl-NL" sz="2200" b="1" dirty="0">
                <a:latin typeface="+mj-lt"/>
              </a:rPr>
              <a:t>90%</a:t>
            </a:r>
            <a:r>
              <a:rPr lang="nl-NL" sz="2200" dirty="0">
                <a:latin typeface="+mj-lt"/>
              </a:rPr>
              <a:t> van het totale volume van het in aanmerking komende product dat in referentiejaar 2021 in België in verbruik werd gesteld, zo werd ook vastgesteld. Deze motivering heeft bij nader toezien echter weinig te maken met de oorlog in Oekraïne. </a:t>
            </a:r>
            <a:r>
              <a:rPr kumimoji="0" lang="nl-NL" sz="2200" b="0" i="0" u="none" strike="noStrike" kern="1200" cap="none" spc="0" normalizeH="0" baseline="0" noProof="0" dirty="0">
                <a:ln>
                  <a:noFill/>
                </a:ln>
                <a:solidFill>
                  <a:prstClr val="black"/>
                </a:solidFill>
                <a:effectLst/>
                <a:uLnTx/>
                <a:uFillTx/>
                <a:latin typeface="+mj-lt"/>
                <a:ea typeface="+mn-ea"/>
                <a:cs typeface="+mn-cs"/>
              </a:rPr>
              <a:t>Het gaat hier dus bij nader toezien – anders dan in Verordening (EU) 2022/1854 – </a:t>
            </a:r>
            <a:r>
              <a:rPr kumimoji="0" lang="nl-NL" sz="2200" b="1" i="0" u="none" strike="noStrike" kern="1200" cap="none" spc="0" normalizeH="0" baseline="0" noProof="0" dirty="0">
                <a:ln>
                  <a:noFill/>
                </a:ln>
                <a:solidFill>
                  <a:prstClr val="black"/>
                </a:solidFill>
                <a:effectLst/>
                <a:uLnTx/>
                <a:uFillTx/>
                <a:latin typeface="+mj-lt"/>
                <a:ea typeface="+mn-ea"/>
                <a:cs typeface="+mn-cs"/>
              </a:rPr>
              <a:t>niet om een overwinstheffing</a:t>
            </a:r>
            <a:r>
              <a:rPr kumimoji="0" lang="nl-NL" sz="2200" b="0" i="0" u="none" strike="noStrike" kern="1200" cap="none" spc="0" normalizeH="0" baseline="0" noProof="0" dirty="0">
                <a:ln>
                  <a:noFill/>
                </a:ln>
                <a:solidFill>
                  <a:prstClr val="black"/>
                </a:solidFill>
                <a:effectLst/>
                <a:uLnTx/>
                <a:uFillTx/>
                <a:latin typeface="+mj-lt"/>
                <a:ea typeface="+mn-ea"/>
                <a:cs typeface="+mn-cs"/>
              </a:rPr>
              <a:t>, maar wel om een </a:t>
            </a:r>
            <a:r>
              <a:rPr kumimoji="0" lang="nl-NL" sz="2200" b="1" i="0" u="none" strike="noStrike" kern="1200" cap="none" spc="0" normalizeH="0" baseline="0" noProof="0" dirty="0">
                <a:ln>
                  <a:noFill/>
                </a:ln>
                <a:solidFill>
                  <a:prstClr val="black"/>
                </a:solidFill>
                <a:effectLst/>
                <a:uLnTx/>
                <a:uFillTx/>
                <a:latin typeface="+mj-lt"/>
                <a:ea typeface="+mn-ea"/>
                <a:cs typeface="+mn-cs"/>
              </a:rPr>
              <a:t>productiebelasting in de vorm van een accijnsheffing.</a:t>
            </a:r>
            <a:r>
              <a:rPr kumimoji="0" lang="nl-NL" sz="2200" b="0" i="0" u="none" strike="noStrike" kern="1200" cap="none" spc="0" normalizeH="0" baseline="0" noProof="0" dirty="0">
                <a:ln>
                  <a:noFill/>
                </a:ln>
                <a:solidFill>
                  <a:prstClr val="black"/>
                </a:solidFill>
                <a:effectLst/>
                <a:uLnTx/>
                <a:uFillTx/>
                <a:latin typeface="+mj-lt"/>
                <a:ea typeface="+mn-ea"/>
                <a:cs typeface="+mn-cs"/>
              </a:rPr>
              <a:t> Ook de op 2 april 1980 door president Jimmy Carter ondertekende “</a:t>
            </a:r>
            <a:r>
              <a:rPr kumimoji="0" lang="nl-NL" sz="2200" b="0" i="1" u="none" strike="noStrike" kern="1200" cap="none" spc="0" normalizeH="0" baseline="0" noProof="0" dirty="0" err="1">
                <a:ln>
                  <a:noFill/>
                </a:ln>
                <a:solidFill>
                  <a:prstClr val="black"/>
                </a:solidFill>
                <a:effectLst/>
                <a:uLnTx/>
                <a:uFillTx/>
                <a:latin typeface="+mj-lt"/>
                <a:ea typeface="+mn-ea"/>
                <a:cs typeface="+mn-cs"/>
              </a:rPr>
              <a:t>Crude</a:t>
            </a:r>
            <a:r>
              <a:rPr kumimoji="0" lang="nl-NL" sz="2200" b="0" i="1" u="none" strike="noStrike" kern="1200" cap="none" spc="0" normalizeH="0" baseline="0" noProof="0" dirty="0">
                <a:ln>
                  <a:noFill/>
                </a:ln>
                <a:solidFill>
                  <a:prstClr val="black"/>
                </a:solidFill>
                <a:effectLst/>
                <a:uLnTx/>
                <a:uFillTx/>
                <a:latin typeface="+mj-lt"/>
                <a:ea typeface="+mn-ea"/>
                <a:cs typeface="+mn-cs"/>
              </a:rPr>
              <a:t> Oil </a:t>
            </a:r>
            <a:r>
              <a:rPr kumimoji="0" lang="nl-NL" sz="2200" b="0" i="1" u="none" strike="noStrike" kern="1200" cap="none" spc="0" normalizeH="0" baseline="0" noProof="0" dirty="0" err="1">
                <a:ln>
                  <a:noFill/>
                </a:ln>
                <a:solidFill>
                  <a:prstClr val="black"/>
                </a:solidFill>
                <a:effectLst/>
                <a:uLnTx/>
                <a:uFillTx/>
                <a:latin typeface="+mj-lt"/>
                <a:ea typeface="+mn-ea"/>
                <a:cs typeface="+mn-cs"/>
              </a:rPr>
              <a:t>Windfall</a:t>
            </a:r>
            <a:r>
              <a:rPr kumimoji="0" lang="nl-NL" sz="2200" b="0" i="1" u="none" strike="noStrike" kern="1200" cap="none" spc="0" normalizeH="0" baseline="0" noProof="0" dirty="0">
                <a:ln>
                  <a:noFill/>
                </a:ln>
                <a:solidFill>
                  <a:prstClr val="black"/>
                </a:solidFill>
                <a:effectLst/>
                <a:uLnTx/>
                <a:uFillTx/>
                <a:latin typeface="+mj-lt"/>
                <a:ea typeface="+mn-ea"/>
                <a:cs typeface="+mn-cs"/>
              </a:rPr>
              <a:t> Profit Tax</a:t>
            </a:r>
            <a:r>
              <a:rPr kumimoji="0" lang="nl-NL" sz="2200" b="0" i="0" u="none" strike="noStrike" kern="1200" cap="none" spc="0" normalizeH="0" baseline="0" noProof="0" dirty="0">
                <a:ln>
                  <a:noFill/>
                </a:ln>
                <a:solidFill>
                  <a:prstClr val="black"/>
                </a:solidFill>
                <a:effectLst/>
                <a:uLnTx/>
                <a:uFillTx/>
                <a:latin typeface="+mj-lt"/>
                <a:ea typeface="+mn-ea"/>
                <a:cs typeface="+mn-cs"/>
              </a:rPr>
              <a:t>” was een productiebelasting. </a:t>
            </a:r>
            <a:r>
              <a:rPr lang="nl-NL" sz="2200" dirty="0">
                <a:solidFill>
                  <a:prstClr val="black"/>
                </a:solidFill>
                <a:latin typeface="+mj-lt"/>
              </a:rPr>
              <a:t>Op 2 maart 2023 is bij het Grondwettelijk Hof een beroep tot vernietiging en de vordering tot schorsing van de wet van 16 december 2022 “</a:t>
            </a:r>
            <a:r>
              <a:rPr lang="nl-NL" sz="2200" i="1" dirty="0">
                <a:solidFill>
                  <a:prstClr val="black"/>
                </a:solidFill>
                <a:latin typeface="+mj-lt"/>
              </a:rPr>
              <a:t>tot vaststelling van een tijdelijke solidariteitsbijdrage van de oliesector</a:t>
            </a:r>
            <a:r>
              <a:rPr lang="nl-NL" sz="2200" dirty="0">
                <a:solidFill>
                  <a:prstClr val="black"/>
                </a:solidFill>
                <a:latin typeface="+mj-lt"/>
              </a:rPr>
              <a:t>”, ingesteld door de nv “</a:t>
            </a:r>
            <a:r>
              <a:rPr lang="nl-NL" sz="2200" i="1" dirty="0" err="1">
                <a:solidFill>
                  <a:prstClr val="black"/>
                </a:solidFill>
                <a:latin typeface="+mj-lt"/>
              </a:rPr>
              <a:t>Varo</a:t>
            </a:r>
            <a:r>
              <a:rPr lang="nl-NL" sz="2200" i="1" dirty="0">
                <a:solidFill>
                  <a:prstClr val="black"/>
                </a:solidFill>
                <a:latin typeface="+mj-lt"/>
              </a:rPr>
              <a:t> Energy Belgium</a:t>
            </a:r>
            <a:r>
              <a:rPr lang="nl-NL" sz="2200" dirty="0">
                <a:solidFill>
                  <a:prstClr val="black"/>
                </a:solidFill>
                <a:latin typeface="+mj-lt"/>
              </a:rPr>
              <a:t>”. De datum van het arrest is bepaald op </a:t>
            </a:r>
            <a:r>
              <a:rPr kumimoji="0" lang="nl-NL" sz="2200" b="0" i="0" u="none" strike="noStrike" kern="1200" cap="none" spc="0" normalizeH="0" baseline="0" noProof="0" dirty="0">
                <a:ln>
                  <a:noFill/>
                </a:ln>
                <a:solidFill>
                  <a:prstClr val="black"/>
                </a:solidFill>
                <a:effectLst/>
                <a:uLnTx/>
                <a:uFillTx/>
                <a:latin typeface="+mj-lt"/>
                <a:ea typeface="+mn-ea"/>
                <a:cs typeface="+mn-cs"/>
              </a:rPr>
              <a:t>15 juni 2023.</a:t>
            </a:r>
            <a:endParaRPr lang="nl-BE" sz="2200" dirty="0">
              <a:latin typeface="+mj-lt"/>
            </a:endParaRPr>
          </a:p>
        </p:txBody>
      </p:sp>
    </p:spTree>
    <p:extLst>
      <p:ext uri="{BB962C8B-B14F-4D97-AF65-F5344CB8AC3E}">
        <p14:creationId xmlns:p14="http://schemas.microsoft.com/office/powerpoint/2010/main" val="1470786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9CDF9-103D-735C-BC99-2308DA6FC767}"/>
              </a:ext>
            </a:extLst>
          </p:cNvPr>
          <p:cNvSpPr>
            <a:spLocks noGrp="1"/>
          </p:cNvSpPr>
          <p:nvPr>
            <p:ph type="title"/>
          </p:nvPr>
        </p:nvSpPr>
        <p:spPr/>
        <p:txBody>
          <a:bodyPr>
            <a:normAutofit/>
          </a:bodyPr>
          <a:lstStyle/>
          <a:p>
            <a:pPr algn="ctr"/>
            <a:r>
              <a:rPr lang="nl-BE" sz="3600" b="1" dirty="0">
                <a:solidFill>
                  <a:schemeClr val="accent5"/>
                </a:solidFill>
              </a:rPr>
              <a:t>Gelijkwaardige nationale maatregel? (1)</a:t>
            </a:r>
          </a:p>
        </p:txBody>
      </p:sp>
      <p:sp>
        <p:nvSpPr>
          <p:cNvPr id="3" name="Tijdelijke aanduiding voor inhoud 2">
            <a:extLst>
              <a:ext uri="{FF2B5EF4-FFF2-40B4-BE49-F238E27FC236}">
                <a16:creationId xmlns:a16="http://schemas.microsoft.com/office/drawing/2014/main" id="{5A1A1247-324A-F429-8DA2-EA7E93CC2157}"/>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vraag rees voor de Raad van State of de concrete uitwerking van de bijdrage in het voorontwerp van wet in de vorm van een “</a:t>
            </a:r>
            <a:r>
              <a:rPr lang="nl-NL" sz="2200" i="1" dirty="0">
                <a:latin typeface="+mj-lt"/>
              </a:rPr>
              <a:t>gelijkwaardige nationale maatregel</a:t>
            </a:r>
            <a:r>
              <a:rPr lang="nl-NL" sz="2200" dirty="0">
                <a:latin typeface="+mj-lt"/>
              </a:rPr>
              <a:t>” wel in overeenstemming was met Verordening (EU) 2022/1854? </a:t>
            </a:r>
          </a:p>
          <a:p>
            <a:pPr marL="0" indent="0" algn="just">
              <a:lnSpc>
                <a:spcPct val="100000"/>
              </a:lnSpc>
              <a:spcBef>
                <a:spcPts val="0"/>
              </a:spcBef>
              <a:buNone/>
            </a:pPr>
            <a:endParaRPr lang="nl-NL" sz="2200" dirty="0">
              <a:latin typeface="+mj-l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rPr>
              <a:t>(Advies nr. 72.249/3 van 2 december 2022)</a:t>
            </a:r>
            <a:endParaRPr lang="nl-NL" sz="2200" dirty="0">
              <a:latin typeface="+mj-lt"/>
            </a:endParaRP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Wat het </a:t>
            </a:r>
            <a:r>
              <a:rPr lang="nl-NL" sz="2200" b="1" dirty="0">
                <a:latin typeface="+mj-lt"/>
              </a:rPr>
              <a:t>tweede</a:t>
            </a:r>
            <a:r>
              <a:rPr lang="nl-NL" sz="2200" dirty="0">
                <a:latin typeface="+mj-lt"/>
              </a:rPr>
              <a:t> vereiste betreft, namelijk dat de bijdrage onderworpen zou worden aan “</a:t>
            </a:r>
            <a:r>
              <a:rPr lang="nl-NL" sz="2200" i="1" dirty="0">
                <a:latin typeface="+mj-lt"/>
              </a:rPr>
              <a:t>vergelijkbare regels</a:t>
            </a:r>
            <a:r>
              <a:rPr lang="nl-NL" sz="2200" dirty="0">
                <a:latin typeface="+mj-lt"/>
              </a:rPr>
              <a:t>” als de omschrijving van de bijdrage in Verordening (EU) 2022/1854, kon de Raad van State moeilijk anders dan vast te stellen dat het voorontwerp op dit punt wel </a:t>
            </a:r>
            <a:r>
              <a:rPr lang="nl-NL" sz="2200" b="1" dirty="0">
                <a:latin typeface="+mj-lt"/>
              </a:rPr>
              <a:t>afweek </a:t>
            </a:r>
            <a:r>
              <a:rPr lang="nl-NL" sz="2200" dirty="0">
                <a:latin typeface="+mj-lt"/>
              </a:rPr>
              <a:t>van de regels inzake de grondslag en het percentage van de berekening van de bijdrage, zoals vervat in de artikelen 15 en 16 van Verordening (EU) 2022/1854.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BE" sz="2200" dirty="0">
              <a:latin typeface="+mj-lt"/>
            </a:endParaRPr>
          </a:p>
        </p:txBody>
      </p:sp>
    </p:spTree>
    <p:extLst>
      <p:ext uri="{BB962C8B-B14F-4D97-AF65-F5344CB8AC3E}">
        <p14:creationId xmlns:p14="http://schemas.microsoft.com/office/powerpoint/2010/main" val="7313576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2C838-2388-F10B-A51E-E30C7CA8A3D9}"/>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Gelijkwaardige nationale maatregel? (2)</a:t>
            </a:r>
            <a:endParaRPr lang="nl-BE" dirty="0"/>
          </a:p>
        </p:txBody>
      </p:sp>
      <p:sp>
        <p:nvSpPr>
          <p:cNvPr id="3" name="Tijdelijke aanduiding voor inhoud 2">
            <a:extLst>
              <a:ext uri="{FF2B5EF4-FFF2-40B4-BE49-F238E27FC236}">
                <a16:creationId xmlns:a16="http://schemas.microsoft.com/office/drawing/2014/main" id="{10079D68-7804-2E1E-6654-A6DC5772FF2B}"/>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in artikel 3, § 2 van het voorontwerp bepaalde bijdrage is namelijk niet, zoals in Verordening (EU) 2022/1854 wordt vermeld, </a:t>
            </a:r>
            <a:r>
              <a:rPr lang="nl-NL" sz="2200" b="1" dirty="0">
                <a:latin typeface="+mj-lt"/>
              </a:rPr>
              <a:t>een percentage van minimaal 33% op de belastbare winst. </a:t>
            </a:r>
          </a:p>
          <a:p>
            <a:pPr marL="0" indent="0" algn="just">
              <a:lnSpc>
                <a:spcPct val="100000"/>
              </a:lnSpc>
              <a:spcBef>
                <a:spcPts val="0"/>
              </a:spcBef>
              <a:buNone/>
            </a:pPr>
            <a:endParaRPr lang="nl-NL" sz="2200" b="1" dirty="0">
              <a:latin typeface="+mj-lt"/>
            </a:endParaRPr>
          </a:p>
          <a:p>
            <a:pPr marL="0" indent="0" algn="just">
              <a:lnSpc>
                <a:spcPct val="100000"/>
              </a:lnSpc>
              <a:spcBef>
                <a:spcPts val="0"/>
              </a:spcBef>
              <a:buNone/>
            </a:pPr>
            <a:r>
              <a:rPr lang="nl-NL" sz="2200" dirty="0">
                <a:latin typeface="+mj-lt"/>
              </a:rPr>
              <a:t>De gemachtigde verklaarde in dat verband het volgende: “</a:t>
            </a:r>
            <a:r>
              <a:rPr lang="nl-NL" sz="2200" i="1" dirty="0">
                <a:latin typeface="+mj-lt"/>
              </a:rPr>
              <a:t>Le </a:t>
            </a:r>
            <a:r>
              <a:rPr lang="nl-NL" sz="2200" i="1" dirty="0" err="1">
                <a:latin typeface="+mj-lt"/>
              </a:rPr>
              <a:t>montant</a:t>
            </a:r>
            <a:r>
              <a:rPr lang="nl-NL" sz="2200" i="1" dirty="0">
                <a:latin typeface="+mj-lt"/>
              </a:rPr>
              <a:t> de la </a:t>
            </a:r>
            <a:r>
              <a:rPr lang="nl-NL" sz="2200" i="1" dirty="0" err="1">
                <a:latin typeface="+mj-lt"/>
              </a:rPr>
              <a:t>contribution</a:t>
            </a:r>
            <a:r>
              <a:rPr lang="nl-NL" sz="2200" i="1" dirty="0">
                <a:latin typeface="+mj-lt"/>
              </a:rPr>
              <a:t> </a:t>
            </a:r>
            <a:r>
              <a:rPr lang="nl-NL" sz="2200" i="1" dirty="0" err="1">
                <a:latin typeface="+mj-lt"/>
              </a:rPr>
              <a:t>est</a:t>
            </a:r>
            <a:r>
              <a:rPr lang="nl-NL" sz="2200" i="1" dirty="0">
                <a:latin typeface="+mj-lt"/>
              </a:rPr>
              <a:t> en </a:t>
            </a:r>
            <a:r>
              <a:rPr lang="nl-NL" sz="2200" i="1" dirty="0" err="1">
                <a:latin typeface="+mj-lt"/>
              </a:rPr>
              <a:t>effet</a:t>
            </a:r>
            <a:r>
              <a:rPr lang="nl-NL" sz="2200" i="1" dirty="0">
                <a:latin typeface="+mj-lt"/>
              </a:rPr>
              <a:t> </a:t>
            </a:r>
            <a:r>
              <a:rPr lang="nl-NL" sz="2200" i="1" dirty="0" err="1">
                <a:latin typeface="+mj-lt"/>
              </a:rPr>
              <a:t>calculé</a:t>
            </a:r>
            <a:r>
              <a:rPr lang="nl-NL" sz="2200" i="1" dirty="0">
                <a:latin typeface="+mj-lt"/>
              </a:rPr>
              <a:t> par </a:t>
            </a:r>
            <a:r>
              <a:rPr lang="nl-NL" sz="2200" i="1" dirty="0" err="1">
                <a:latin typeface="+mj-lt"/>
              </a:rPr>
              <a:t>tonne</a:t>
            </a:r>
            <a:r>
              <a:rPr lang="nl-NL" sz="2200" i="1" dirty="0">
                <a:latin typeface="+mj-lt"/>
              </a:rPr>
              <a:t> </a:t>
            </a:r>
            <a:r>
              <a:rPr lang="nl-NL" sz="2200" i="1" dirty="0" err="1">
                <a:latin typeface="+mj-lt"/>
              </a:rPr>
              <a:t>importée</a:t>
            </a:r>
            <a:r>
              <a:rPr lang="nl-NL" sz="2200" i="1" dirty="0">
                <a:latin typeface="+mj-lt"/>
              </a:rPr>
              <a:t> </a:t>
            </a:r>
            <a:r>
              <a:rPr lang="nl-NL" sz="2200" i="1" dirty="0" err="1">
                <a:latin typeface="+mj-lt"/>
              </a:rPr>
              <a:t>ou</a:t>
            </a:r>
            <a:r>
              <a:rPr lang="nl-NL" sz="2200" i="1" dirty="0">
                <a:latin typeface="+mj-lt"/>
              </a:rPr>
              <a:t> par </a:t>
            </a:r>
            <a:r>
              <a:rPr lang="nl-NL" sz="2200" i="1" dirty="0" err="1">
                <a:latin typeface="+mj-lt"/>
              </a:rPr>
              <a:t>mètre</a:t>
            </a:r>
            <a:r>
              <a:rPr lang="nl-NL" sz="2200" i="1" dirty="0">
                <a:latin typeface="+mj-lt"/>
              </a:rPr>
              <a:t> </a:t>
            </a:r>
            <a:r>
              <a:rPr lang="nl-NL" sz="2200" i="1" dirty="0" err="1">
                <a:latin typeface="+mj-lt"/>
              </a:rPr>
              <a:t>cube</a:t>
            </a:r>
            <a:r>
              <a:rPr lang="nl-NL" sz="2200" i="1" dirty="0">
                <a:latin typeface="+mj-lt"/>
              </a:rPr>
              <a:t> mis à la </a:t>
            </a:r>
            <a:r>
              <a:rPr lang="nl-NL" sz="2200" i="1" dirty="0" err="1">
                <a:latin typeface="+mj-lt"/>
              </a:rPr>
              <a:t>consommation</a:t>
            </a:r>
            <a:r>
              <a:rPr lang="nl-NL" sz="2200" i="1" dirty="0">
                <a:latin typeface="+mj-lt"/>
              </a:rPr>
              <a:t>. </a:t>
            </a:r>
            <a:r>
              <a:rPr lang="nl-NL" sz="2200" i="1" dirty="0" err="1">
                <a:latin typeface="+mj-lt"/>
              </a:rPr>
              <a:t>Cependant</a:t>
            </a:r>
            <a:r>
              <a:rPr lang="nl-NL" sz="2200" i="1" dirty="0">
                <a:latin typeface="+mj-lt"/>
              </a:rPr>
              <a:t>, </a:t>
            </a:r>
            <a:r>
              <a:rPr lang="nl-NL" sz="2200" b="1" i="1" dirty="0" err="1">
                <a:latin typeface="+mj-lt"/>
              </a:rPr>
              <a:t>selon</a:t>
            </a:r>
            <a:r>
              <a:rPr lang="nl-NL" sz="2200" b="1" i="1" dirty="0">
                <a:latin typeface="+mj-lt"/>
              </a:rPr>
              <a:t> </a:t>
            </a:r>
            <a:r>
              <a:rPr lang="nl-NL" sz="2200" b="1" i="1" dirty="0" err="1">
                <a:latin typeface="+mj-lt"/>
              </a:rPr>
              <a:t>nos</a:t>
            </a:r>
            <a:r>
              <a:rPr lang="nl-NL" sz="2200" b="1" i="1" dirty="0">
                <a:latin typeface="+mj-lt"/>
              </a:rPr>
              <a:t> </a:t>
            </a:r>
            <a:r>
              <a:rPr lang="nl-NL" sz="2200" b="1" i="1" dirty="0" err="1">
                <a:latin typeface="+mj-lt"/>
              </a:rPr>
              <a:t>estimations</a:t>
            </a:r>
            <a:r>
              <a:rPr lang="nl-NL" sz="2200" i="1" dirty="0">
                <a:latin typeface="+mj-lt"/>
              </a:rPr>
              <a:t>, </a:t>
            </a:r>
            <a:r>
              <a:rPr lang="nl-NL" sz="2200" i="1" dirty="0" err="1">
                <a:latin typeface="+mj-lt"/>
              </a:rPr>
              <a:t>prenant</a:t>
            </a:r>
            <a:r>
              <a:rPr lang="nl-NL" sz="2200" i="1" dirty="0">
                <a:latin typeface="+mj-lt"/>
              </a:rPr>
              <a:t> </a:t>
            </a:r>
            <a:r>
              <a:rPr lang="nl-NL" sz="2200" i="1" dirty="0" err="1">
                <a:latin typeface="+mj-lt"/>
              </a:rPr>
              <a:t>notamment</a:t>
            </a:r>
            <a:r>
              <a:rPr lang="nl-NL" sz="2200" i="1" dirty="0">
                <a:latin typeface="+mj-lt"/>
              </a:rPr>
              <a:t> en </a:t>
            </a:r>
            <a:r>
              <a:rPr lang="nl-NL" sz="2200" i="1" dirty="0" err="1">
                <a:latin typeface="+mj-lt"/>
              </a:rPr>
              <a:t>compte</a:t>
            </a:r>
            <a:r>
              <a:rPr lang="nl-NL" sz="2200" i="1" dirty="0">
                <a:latin typeface="+mj-lt"/>
              </a:rPr>
              <a:t> </a:t>
            </a:r>
            <a:r>
              <a:rPr lang="nl-NL" sz="2200" i="1" dirty="0" err="1">
                <a:latin typeface="+mj-lt"/>
              </a:rPr>
              <a:t>le</a:t>
            </a:r>
            <a:r>
              <a:rPr lang="nl-NL" sz="2200" i="1" dirty="0">
                <a:latin typeface="+mj-lt"/>
              </a:rPr>
              <a:t> </a:t>
            </a:r>
            <a:r>
              <a:rPr lang="nl-NL" sz="2200" i="1" dirty="0" err="1">
                <a:latin typeface="+mj-lt"/>
              </a:rPr>
              <a:t>système</a:t>
            </a:r>
            <a:r>
              <a:rPr lang="nl-NL" sz="2200" i="1" dirty="0">
                <a:latin typeface="+mj-lt"/>
              </a:rPr>
              <a:t> de prix maximum </a:t>
            </a:r>
            <a:r>
              <a:rPr lang="nl-NL" sz="2200" i="1" dirty="0" err="1">
                <a:latin typeface="+mj-lt"/>
              </a:rPr>
              <a:t>instauré</a:t>
            </a:r>
            <a:r>
              <a:rPr lang="nl-NL" sz="2200" i="1" dirty="0">
                <a:latin typeface="+mj-lt"/>
              </a:rPr>
              <a:t> en </a:t>
            </a:r>
            <a:r>
              <a:rPr lang="nl-NL" sz="2200" i="1" dirty="0" err="1">
                <a:latin typeface="+mj-lt"/>
              </a:rPr>
              <a:t>Belgique</a:t>
            </a:r>
            <a:r>
              <a:rPr lang="nl-NL" sz="2200" i="1" dirty="0">
                <a:latin typeface="+mj-lt"/>
              </a:rPr>
              <a:t>, </a:t>
            </a:r>
            <a:r>
              <a:rPr lang="nl-NL" sz="2200" i="1" dirty="0" err="1">
                <a:latin typeface="+mj-lt"/>
              </a:rPr>
              <a:t>nous</a:t>
            </a:r>
            <a:r>
              <a:rPr lang="nl-NL" sz="2200" i="1" dirty="0">
                <a:latin typeface="+mj-lt"/>
              </a:rPr>
              <a:t> </a:t>
            </a:r>
            <a:r>
              <a:rPr lang="nl-NL" sz="2200" i="1" dirty="0" err="1">
                <a:latin typeface="+mj-lt"/>
              </a:rPr>
              <a:t>pouvons</a:t>
            </a:r>
            <a:r>
              <a:rPr lang="nl-NL" sz="2200" i="1" dirty="0">
                <a:latin typeface="+mj-lt"/>
              </a:rPr>
              <a:t> </a:t>
            </a:r>
            <a:r>
              <a:rPr lang="nl-NL" sz="2200" i="1" dirty="0" err="1">
                <a:latin typeface="+mj-lt"/>
              </a:rPr>
              <a:t>considérer</a:t>
            </a:r>
            <a:r>
              <a:rPr lang="nl-NL" sz="2200" i="1" dirty="0">
                <a:latin typeface="+mj-lt"/>
              </a:rPr>
              <a:t> que </a:t>
            </a:r>
            <a:r>
              <a:rPr lang="nl-NL" sz="2200" i="1" dirty="0" err="1">
                <a:latin typeface="+mj-lt"/>
              </a:rPr>
              <a:t>le</a:t>
            </a:r>
            <a:r>
              <a:rPr lang="nl-NL" sz="2200" i="1" dirty="0">
                <a:latin typeface="+mj-lt"/>
              </a:rPr>
              <a:t> </a:t>
            </a:r>
            <a:r>
              <a:rPr lang="nl-NL" sz="2200" i="1" dirty="0" err="1">
                <a:latin typeface="+mj-lt"/>
              </a:rPr>
              <a:t>montant</a:t>
            </a:r>
            <a:r>
              <a:rPr lang="nl-NL" sz="2200" i="1" dirty="0">
                <a:latin typeface="+mj-lt"/>
              </a:rPr>
              <a:t> de la </a:t>
            </a:r>
            <a:r>
              <a:rPr lang="nl-NL" sz="2200" i="1" dirty="0" err="1">
                <a:latin typeface="+mj-lt"/>
              </a:rPr>
              <a:t>contribution</a:t>
            </a:r>
            <a:r>
              <a:rPr lang="nl-NL" sz="2200" i="1" dirty="0">
                <a:latin typeface="+mj-lt"/>
              </a:rPr>
              <a:t> </a:t>
            </a:r>
            <a:r>
              <a:rPr lang="nl-NL" sz="2200" i="1" dirty="0" err="1">
                <a:latin typeface="+mj-lt"/>
              </a:rPr>
              <a:t>ainsi</a:t>
            </a:r>
            <a:r>
              <a:rPr lang="nl-NL" sz="2200" i="1" dirty="0">
                <a:latin typeface="+mj-lt"/>
              </a:rPr>
              <a:t> </a:t>
            </a:r>
            <a:r>
              <a:rPr lang="nl-NL" sz="2200" i="1" dirty="0" err="1">
                <a:latin typeface="+mj-lt"/>
              </a:rPr>
              <a:t>calculée</a:t>
            </a:r>
            <a:r>
              <a:rPr lang="nl-NL" sz="2200" i="1" dirty="0">
                <a:latin typeface="+mj-lt"/>
              </a:rPr>
              <a:t> sera </a:t>
            </a:r>
            <a:r>
              <a:rPr lang="nl-NL" sz="2200" i="1" dirty="0" err="1">
                <a:latin typeface="+mj-lt"/>
              </a:rPr>
              <a:t>comparable</a:t>
            </a:r>
            <a:r>
              <a:rPr lang="nl-NL" sz="2200" dirty="0">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Concrete cijfermatige gegevens werden echter niet door deze persoon verstrekt.</a:t>
            </a:r>
            <a:endParaRPr lang="nl-BE" sz="2200" dirty="0">
              <a:latin typeface="+mj-lt"/>
            </a:endParaRPr>
          </a:p>
        </p:txBody>
      </p:sp>
    </p:spTree>
    <p:extLst>
      <p:ext uri="{BB962C8B-B14F-4D97-AF65-F5344CB8AC3E}">
        <p14:creationId xmlns:p14="http://schemas.microsoft.com/office/powerpoint/2010/main" val="24271200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AFD68-F4B4-0C66-E5BB-E53AA51276B4}"/>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Gelijkwaardige nationale maatregel? (3)</a:t>
            </a:r>
            <a:endParaRPr lang="nl-BE" dirty="0"/>
          </a:p>
        </p:txBody>
      </p:sp>
      <p:sp>
        <p:nvSpPr>
          <p:cNvPr id="3" name="Tijdelijke aanduiding voor inhoud 2">
            <a:extLst>
              <a:ext uri="{FF2B5EF4-FFF2-40B4-BE49-F238E27FC236}">
                <a16:creationId xmlns:a16="http://schemas.microsoft.com/office/drawing/2014/main" id="{013294EE-A763-4F4A-9224-67F080A54F09}"/>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In de nota aan de ministerraad werd in dit verband ook nog het volgende vermeld: “</a:t>
            </a:r>
            <a:r>
              <a:rPr lang="nl-NL" sz="2200" i="1" dirty="0">
                <a:latin typeface="+mj-lt"/>
              </a:rPr>
              <a:t>De bijdrage wordt niet berekend op de belastbare winst die de gemiddelde belastbare winst van de voorgaande jaren met meer dan 20% overschrijdt, </a:t>
            </a:r>
            <a:r>
              <a:rPr lang="nl-NL" sz="2200" b="1" i="1" dirty="0">
                <a:latin typeface="+mj-lt"/>
              </a:rPr>
              <a:t>aangezien het in de praktijk zeer moeilijk is de belastbare winst van dergelijke ondernemingen in de aardoliesector te kennen. Aangezien de meeste van de betrokken ondernemingen multinationals zijn, is het moeilijk een schatting te maken van hun in België aangegeven winst. […] </a:t>
            </a:r>
            <a:r>
              <a:rPr lang="nl-NL" sz="2200" i="1" dirty="0">
                <a:latin typeface="+mj-lt"/>
              </a:rPr>
              <a:t>De voorgestelde bijdrage van 6,9 EUR/ton ingevoerde ruwe aardolie komt overeen met 0,95 EUR/vat. Dit is ongeveer 1% van de huidige gemiddelde prijs. Deze bijdrage, gebaseerd op de invoer van ruwe aardolie in 2021, zou voor het jaar 2022 ongeveer 200 miljoen EUR opleveren. Zowel de periode als het </a:t>
            </a:r>
            <a:r>
              <a:rPr lang="nl-NL" sz="2200" i="1" dirty="0" err="1">
                <a:latin typeface="+mj-lt"/>
              </a:rPr>
              <a:t>bedrag</a:t>
            </a:r>
            <a:r>
              <a:rPr lang="nl-NL" sz="2200" i="1" dirty="0">
                <a:latin typeface="+mj-lt"/>
              </a:rPr>
              <a:t> lijken ons evenredig en in overeenstemming met de EU-Verordening (EU) 2022/1854</a:t>
            </a:r>
            <a:r>
              <a:rPr lang="nl-NL" sz="2200" dirty="0">
                <a:latin typeface="+mj-lt"/>
              </a:rPr>
              <a:t>.” </a:t>
            </a:r>
            <a:r>
              <a:rPr lang="nl-NL" sz="2200" b="1" dirty="0">
                <a:latin typeface="+mj-lt"/>
              </a:rPr>
              <a:t>Het ging om een subjectieve zelfs eerder sofistische interpretatie </a:t>
            </a:r>
            <a:r>
              <a:rPr lang="nl-NL" sz="2200" b="1" i="1" dirty="0">
                <a:latin typeface="+mj-lt"/>
              </a:rPr>
              <a:t>pour les </a:t>
            </a:r>
            <a:r>
              <a:rPr lang="nl-NL" sz="2200" b="1" i="1" dirty="0" err="1">
                <a:latin typeface="+mj-lt"/>
              </a:rPr>
              <a:t>besoins</a:t>
            </a:r>
            <a:r>
              <a:rPr lang="nl-NL" sz="2200" b="1" i="1" dirty="0">
                <a:latin typeface="+mj-lt"/>
              </a:rPr>
              <a:t> de la </a:t>
            </a:r>
            <a:r>
              <a:rPr lang="nl-NL" sz="2200" b="1" i="1" dirty="0" err="1">
                <a:latin typeface="+mj-lt"/>
              </a:rPr>
              <a:t>cause</a:t>
            </a:r>
            <a:r>
              <a:rPr lang="nl-NL" sz="2200" b="1" dirty="0">
                <a:latin typeface="+mj-lt"/>
              </a:rPr>
              <a:t>… </a:t>
            </a:r>
            <a:endParaRPr lang="nl-BE" sz="2200" b="1" dirty="0">
              <a:latin typeface="+mj-lt"/>
            </a:endParaRPr>
          </a:p>
        </p:txBody>
      </p:sp>
    </p:spTree>
    <p:extLst>
      <p:ext uri="{BB962C8B-B14F-4D97-AF65-F5344CB8AC3E}">
        <p14:creationId xmlns:p14="http://schemas.microsoft.com/office/powerpoint/2010/main" val="280349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BF0AC-934A-447A-5BF3-98F0F4D02408}"/>
              </a:ext>
            </a:extLst>
          </p:cNvPr>
          <p:cNvSpPr>
            <a:spLocks noGrp="1"/>
          </p:cNvSpPr>
          <p:nvPr>
            <p:ph type="title"/>
          </p:nvPr>
        </p:nvSpPr>
        <p:spPr/>
        <p:txBody>
          <a:bodyPr>
            <a:normAutofit/>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Eerste Wereldoorlog - </a:t>
            </a:r>
            <a:r>
              <a:rPr lang="nl-NL" sz="3600" b="1" dirty="0">
                <a:solidFill>
                  <a:schemeClr val="accent5"/>
                </a:solidFill>
              </a:rPr>
              <a:t>België (1)</a:t>
            </a:r>
            <a:endParaRPr lang="nl-BE" sz="3600" b="1" dirty="0">
              <a:solidFill>
                <a:schemeClr val="accent5"/>
              </a:solidFill>
            </a:endParaRPr>
          </a:p>
        </p:txBody>
      </p:sp>
      <p:sp>
        <p:nvSpPr>
          <p:cNvPr id="3" name="Tijdelijke aanduiding voor inhoud 2">
            <a:extLst>
              <a:ext uri="{FF2B5EF4-FFF2-40B4-BE49-F238E27FC236}">
                <a16:creationId xmlns:a16="http://schemas.microsoft.com/office/drawing/2014/main" id="{5102F89C-145A-E6FA-C696-C8CDE48E1F92}"/>
              </a:ext>
            </a:extLst>
          </p:cNvPr>
          <p:cNvSpPr>
            <a:spLocks noGrp="1"/>
          </p:cNvSpPr>
          <p:nvPr>
            <p:ph idx="1"/>
          </p:nvPr>
        </p:nvSpPr>
        <p:spPr/>
        <p:txBody>
          <a:bodyPr>
            <a:noAutofit/>
          </a:bodyPr>
          <a:lstStyle/>
          <a:p>
            <a:pPr marL="0" indent="0" algn="just">
              <a:lnSpc>
                <a:spcPct val="100000"/>
              </a:lnSpc>
              <a:spcBef>
                <a:spcPts val="0"/>
              </a:spcBef>
              <a:buNone/>
            </a:pPr>
            <a:r>
              <a:rPr lang="nl-NL" sz="2200" dirty="0">
                <a:latin typeface="+mj-lt"/>
              </a:rPr>
              <a:t>Minder dan vier maanden na de wapenstilstand kwam al de wet van </a:t>
            </a:r>
            <a:r>
              <a:rPr lang="nl-NL" sz="2200" b="1" dirty="0">
                <a:latin typeface="+mj-lt"/>
              </a:rPr>
              <a:t>3 maart 1919 </a:t>
            </a:r>
            <a:r>
              <a:rPr lang="nl-NL" sz="2200" dirty="0">
                <a:latin typeface="+mj-lt"/>
              </a:rPr>
              <a:t>met een “</a:t>
            </a:r>
            <a:r>
              <a:rPr lang="nl-NL" sz="2200" i="1" dirty="0">
                <a:latin typeface="+mj-lt"/>
              </a:rPr>
              <a:t>buitengewone belasting op oorlogswinsten</a:t>
            </a:r>
            <a:r>
              <a:rPr lang="nl-NL" sz="2200" dirty="0">
                <a:latin typeface="+mj-lt"/>
              </a:rPr>
              <a:t>” tot stand. De tarieven gingen van </a:t>
            </a:r>
            <a:r>
              <a:rPr lang="nl-NL" sz="2200" b="1" dirty="0">
                <a:latin typeface="+mj-lt"/>
              </a:rPr>
              <a:t>20%</a:t>
            </a:r>
            <a:r>
              <a:rPr lang="nl-NL" sz="2200" dirty="0">
                <a:latin typeface="+mj-lt"/>
              </a:rPr>
              <a:t> tot </a:t>
            </a:r>
            <a:r>
              <a:rPr lang="nl-NL" sz="2200" b="1" dirty="0">
                <a:latin typeface="+mj-lt"/>
              </a:rPr>
              <a:t>80%</a:t>
            </a:r>
            <a:r>
              <a:rPr lang="nl-NL" sz="2200" dirty="0">
                <a:latin typeface="+mj-lt"/>
              </a:rPr>
              <a:t>, zoals in de Verenigde Staten. De Belgische wetgever had in 2022 meer dan 9 maanden nodig om tot enig initiatief te komen...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Door deze wet werd in eerste instantie als uitgangspunt de </a:t>
            </a:r>
            <a:r>
              <a:rPr lang="nl-NL" sz="2200" b="1" dirty="0">
                <a:latin typeface="+mj-lt"/>
              </a:rPr>
              <a:t>te vergelijken winst </a:t>
            </a:r>
            <a:r>
              <a:rPr lang="nl-NL" sz="2200" dirty="0">
                <a:latin typeface="+mj-lt"/>
              </a:rPr>
              <a:t>genomen: </a:t>
            </a:r>
            <a:r>
              <a:rPr lang="nl-NL" sz="2200" b="1" dirty="0">
                <a:latin typeface="+mj-lt"/>
              </a:rPr>
              <a:t>alle </a:t>
            </a:r>
            <a:r>
              <a:rPr lang="nl-NL" sz="2200" dirty="0">
                <a:latin typeface="+mj-lt"/>
              </a:rPr>
              <a:t>gedurende het oorlogstijdvak behaalde winst door een belastingplichtige </a:t>
            </a:r>
            <a:r>
              <a:rPr lang="nl-NL" sz="2200" b="1" dirty="0">
                <a:latin typeface="+mj-lt"/>
              </a:rPr>
              <a:t>in België, in het buitenland of in de kolonie</a:t>
            </a:r>
            <a:r>
              <a:rPr lang="nl-NL" sz="2200" dirty="0">
                <a:latin typeface="+mj-lt"/>
              </a:rPr>
              <a:t>. De </a:t>
            </a:r>
            <a:r>
              <a:rPr lang="nl-NL" sz="2200" b="1" dirty="0">
                <a:latin typeface="+mj-lt"/>
              </a:rPr>
              <a:t>vergelijkingswinst </a:t>
            </a:r>
            <a:r>
              <a:rPr lang="nl-NL" sz="2200" dirty="0">
                <a:latin typeface="+mj-lt"/>
              </a:rPr>
              <a:t>werd vastgesteld “</a:t>
            </a:r>
            <a:r>
              <a:rPr lang="nl-NL" sz="2200" i="1" dirty="0">
                <a:latin typeface="+mj-lt"/>
              </a:rPr>
              <a:t>naar verhouding van het gemiddeld cijfer der twee laatste balansen of der uitslagen bekomen van 1 Januari 1912 tot 30 Juni 1914 en blijkende uit een </a:t>
            </a:r>
            <a:r>
              <a:rPr lang="nl-NL" sz="2200" b="1" i="1" dirty="0">
                <a:latin typeface="+mj-lt"/>
              </a:rPr>
              <a:t>normale</a:t>
            </a:r>
            <a:r>
              <a:rPr lang="nl-NL" sz="2200" i="1" dirty="0">
                <a:latin typeface="+mj-lt"/>
              </a:rPr>
              <a:t> boekhouding</a:t>
            </a:r>
            <a:r>
              <a:rPr lang="nl-NL" sz="2200" dirty="0">
                <a:latin typeface="+mj-lt"/>
              </a:rPr>
              <a:t>”. Op aanvraag van de belastingplichtige kon er bovendien rekening gehouden worden met de </a:t>
            </a:r>
            <a:r>
              <a:rPr lang="nl-NL" sz="2200" b="1" dirty="0">
                <a:latin typeface="+mj-lt"/>
              </a:rPr>
              <a:t>behoorlijk vastgestelde winst</a:t>
            </a:r>
            <a:r>
              <a:rPr lang="nl-NL" sz="2200" dirty="0">
                <a:latin typeface="+mj-lt"/>
              </a:rPr>
              <a:t>, welke gedurende de jaren 1911 en 1912 was behaald (“</a:t>
            </a:r>
            <a:r>
              <a:rPr lang="nl-NL" sz="2200" i="1" dirty="0" err="1">
                <a:latin typeface="+mj-lt"/>
              </a:rPr>
              <a:t>Income</a:t>
            </a:r>
            <a:r>
              <a:rPr lang="nl-NL" sz="2200" i="1" dirty="0">
                <a:latin typeface="+mj-lt"/>
              </a:rPr>
              <a:t> Credit Method</a:t>
            </a:r>
            <a:r>
              <a:rPr lang="nl-NL" sz="2200" dirty="0">
                <a:latin typeface="+mj-lt"/>
              </a:rPr>
              <a:t>”). </a:t>
            </a:r>
          </a:p>
          <a:p>
            <a:pPr marL="0" indent="0" algn="just">
              <a:lnSpc>
                <a:spcPct val="100000"/>
              </a:lnSpc>
              <a:spcBef>
                <a:spcPts val="0"/>
              </a:spcBef>
              <a:buNone/>
            </a:pPr>
            <a:endParaRPr lang="nl-NL" sz="2200" dirty="0">
              <a:latin typeface="+mj-lt"/>
            </a:endParaRPr>
          </a:p>
          <a:p>
            <a:pPr marL="0" indent="0">
              <a:buNone/>
            </a:pPr>
            <a:endParaRPr lang="nl-BE" sz="2200" dirty="0">
              <a:latin typeface="+mj-lt"/>
            </a:endParaRPr>
          </a:p>
        </p:txBody>
      </p:sp>
    </p:spTree>
    <p:extLst>
      <p:ext uri="{BB962C8B-B14F-4D97-AF65-F5344CB8AC3E}">
        <p14:creationId xmlns:p14="http://schemas.microsoft.com/office/powerpoint/2010/main" val="27483418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CE1FD-A374-2223-67AE-4E241A7206E4}"/>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Gelijkwaardige nationale maatregel? (4)</a:t>
            </a:r>
            <a:endParaRPr lang="nl-BE" dirty="0"/>
          </a:p>
        </p:txBody>
      </p:sp>
      <p:sp>
        <p:nvSpPr>
          <p:cNvPr id="3" name="Tijdelijke aanduiding voor inhoud 2">
            <a:extLst>
              <a:ext uri="{FF2B5EF4-FFF2-40B4-BE49-F238E27FC236}">
                <a16:creationId xmlns:a16="http://schemas.microsoft.com/office/drawing/2014/main" id="{A74071F3-3EDF-BFAF-D488-E7E62AC27388}"/>
              </a:ext>
            </a:extLst>
          </p:cNvPr>
          <p:cNvSpPr>
            <a:spLocks noGrp="1"/>
          </p:cNvSpPr>
          <p:nvPr>
            <p:ph idx="1"/>
          </p:nvPr>
        </p:nvSpPr>
        <p:spPr/>
        <p:txBody>
          <a:bodyPr>
            <a:noAutofit/>
          </a:bodyPr>
          <a:lstStyle/>
          <a:p>
            <a:pPr marL="0" indent="0" algn="just">
              <a:lnSpc>
                <a:spcPct val="100000"/>
              </a:lnSpc>
              <a:spcBef>
                <a:spcPts val="0"/>
              </a:spcBef>
              <a:buNone/>
            </a:pPr>
            <a:r>
              <a:rPr lang="nl-NL" sz="2200" dirty="0">
                <a:latin typeface="+mj-lt"/>
              </a:rPr>
              <a:t>Voor de Raad van State was het echter allerminst zeker of een vaste heffing per eenheid van ingevoerd of in het verbruik gebrachte product, tot een </a:t>
            </a:r>
            <a:r>
              <a:rPr lang="nl-NL" sz="2200" b="1" dirty="0">
                <a:latin typeface="+mj-lt"/>
              </a:rPr>
              <a:t>voldoende vergelijkbaar resultaat zou leiden als een procentuele heffing op belastbare winst</a:t>
            </a:r>
            <a:r>
              <a:rPr lang="nl-NL" sz="2200" dirty="0">
                <a:latin typeface="+mj-lt"/>
              </a:rPr>
              <a:t>, overigens nog afgezien van de vraag of dergelijke invoerrechten op ruwe olie niet strijdig waren met artikel 30 VWEU.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Verordening (EU) 2022/1854 kon volgens de Raad van State alvast </a:t>
            </a:r>
            <a:r>
              <a:rPr lang="nl-NL" sz="2200" b="1" dirty="0">
                <a:latin typeface="+mj-lt"/>
              </a:rPr>
              <a:t>niet</a:t>
            </a:r>
            <a:r>
              <a:rPr lang="nl-NL" sz="2200" dirty="0">
                <a:latin typeface="+mj-lt"/>
              </a:rPr>
              <a:t> worden beschouwd als een impliciete toelating aan de lidstaten om dergelijke invoerrechten in te stellen. Het was naar zijn mening weliswaar zo dat de lidstaten enige beleidsruimte zouden moeten hebben om de in Verordening (EU) 2022/1854 omschreven bijdrage in te kunnen passen in een voor hen gebruikelijk en bekend belastingmechanisme.</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NL" sz="1800" dirty="0">
              <a:latin typeface="+mj-lt"/>
            </a:endParaRP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42452267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C1E15-B1CD-3F66-9B8A-C69AC4A6B2AE}"/>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Gelijkwaardige nationale maatregel? (5)</a:t>
            </a:r>
            <a:endParaRPr lang="nl-BE" dirty="0"/>
          </a:p>
        </p:txBody>
      </p:sp>
      <p:sp>
        <p:nvSpPr>
          <p:cNvPr id="3" name="Tijdelijke aanduiding voor inhoud 2">
            <a:extLst>
              <a:ext uri="{FF2B5EF4-FFF2-40B4-BE49-F238E27FC236}">
                <a16:creationId xmlns:a16="http://schemas.microsoft.com/office/drawing/2014/main" id="{245F73E7-3CCA-C42A-6FA7-F60F1DB45D3D}"/>
              </a:ext>
            </a:extLst>
          </p:cNvPr>
          <p:cNvSpPr>
            <a:spLocks noGrp="1"/>
          </p:cNvSpPr>
          <p:nvPr>
            <p:ph idx="1"/>
          </p:nvPr>
        </p:nvSpPr>
        <p:spPr/>
        <p:txBody>
          <a:bodyPr>
            <a:noAutofit/>
          </a:bodyPr>
          <a:lstStyle/>
          <a:p>
            <a:pPr marL="0" indent="0" algn="just">
              <a:lnSpc>
                <a:spcPct val="100000"/>
              </a:lnSpc>
              <a:spcBef>
                <a:spcPts val="0"/>
              </a:spcBef>
              <a:buNone/>
            </a:pPr>
            <a:r>
              <a:rPr lang="nl-BE" sz="2200" dirty="0">
                <a:latin typeface="+mj-lt"/>
              </a:rPr>
              <a:t>Inzake het </a:t>
            </a:r>
            <a:r>
              <a:rPr lang="nl-BE" sz="2200" b="1" dirty="0">
                <a:latin typeface="+mj-lt"/>
              </a:rPr>
              <a:t>derde</a:t>
            </a:r>
            <a:r>
              <a:rPr lang="nl-BE" sz="2200" dirty="0">
                <a:latin typeface="+mj-lt"/>
              </a:rPr>
              <a:t> vereiste van artikel 14, lid 2 van Verordening (EU) 2022/1854, namelijk dat “</a:t>
            </a:r>
            <a:r>
              <a:rPr lang="nl-BE" sz="2200" i="1" dirty="0">
                <a:latin typeface="+mj-lt"/>
              </a:rPr>
              <a:t>even hoge of hogere opbrengsten</a:t>
            </a:r>
            <a:r>
              <a:rPr lang="nl-BE" sz="2200" dirty="0">
                <a:latin typeface="+mj-lt"/>
              </a:rPr>
              <a:t>” moeten worden gegenereerd dan de geschatte opbrengsten uit de solidariteitsbijdrage zoals omschreven in die Verordening (EU) 2022/1854, verklaarde de gemachtigde: “</a:t>
            </a:r>
            <a:r>
              <a:rPr lang="nl-BE" sz="2200" i="1" dirty="0" err="1">
                <a:latin typeface="+mj-lt"/>
              </a:rPr>
              <a:t>Il</a:t>
            </a:r>
            <a:r>
              <a:rPr lang="nl-BE" sz="2200" i="1" dirty="0">
                <a:latin typeface="+mj-lt"/>
              </a:rPr>
              <a:t> </a:t>
            </a:r>
            <a:r>
              <a:rPr lang="nl-BE" sz="2200" i="1" dirty="0" err="1">
                <a:latin typeface="+mj-lt"/>
              </a:rPr>
              <a:t>n’est</a:t>
            </a:r>
            <a:r>
              <a:rPr lang="nl-BE" sz="2200" i="1" dirty="0">
                <a:latin typeface="+mj-lt"/>
              </a:rPr>
              <a:t> en </a:t>
            </a:r>
            <a:r>
              <a:rPr lang="nl-BE" sz="2200" i="1" dirty="0" err="1">
                <a:latin typeface="+mj-lt"/>
              </a:rPr>
              <a:t>effet</a:t>
            </a:r>
            <a:r>
              <a:rPr lang="nl-BE" sz="2200" i="1" dirty="0">
                <a:latin typeface="+mj-lt"/>
              </a:rPr>
              <a:t> </a:t>
            </a:r>
            <a:r>
              <a:rPr lang="nl-BE" sz="2200" b="1" i="1" dirty="0">
                <a:latin typeface="+mj-lt"/>
              </a:rPr>
              <a:t>pas </a:t>
            </a:r>
            <a:r>
              <a:rPr lang="nl-BE" sz="2200" b="1" i="1" dirty="0" err="1">
                <a:latin typeface="+mj-lt"/>
              </a:rPr>
              <a:t>certain</a:t>
            </a:r>
            <a:r>
              <a:rPr lang="nl-BE" sz="2200" b="1" i="1" dirty="0">
                <a:latin typeface="+mj-lt"/>
              </a:rPr>
              <a:t> </a:t>
            </a:r>
            <a:r>
              <a:rPr lang="nl-BE" sz="2200" i="1" dirty="0">
                <a:latin typeface="+mj-lt"/>
              </a:rPr>
              <a:t>que la </a:t>
            </a:r>
            <a:r>
              <a:rPr lang="nl-BE" sz="2200" i="1" dirty="0" err="1">
                <a:latin typeface="+mj-lt"/>
              </a:rPr>
              <a:t>contribution</a:t>
            </a:r>
            <a:r>
              <a:rPr lang="nl-BE" sz="2200" i="1" dirty="0">
                <a:latin typeface="+mj-lt"/>
              </a:rPr>
              <a:t> </a:t>
            </a:r>
            <a:r>
              <a:rPr lang="nl-BE" sz="2200" i="1" dirty="0" err="1">
                <a:latin typeface="+mj-lt"/>
              </a:rPr>
              <a:t>prévue</a:t>
            </a:r>
            <a:r>
              <a:rPr lang="nl-BE" sz="2200" i="1" dirty="0">
                <a:latin typeface="+mj-lt"/>
              </a:rPr>
              <a:t> par </a:t>
            </a:r>
            <a:r>
              <a:rPr lang="nl-BE" sz="2200" i="1" dirty="0" err="1">
                <a:latin typeface="+mj-lt"/>
              </a:rPr>
              <a:t>le</a:t>
            </a:r>
            <a:r>
              <a:rPr lang="nl-BE" sz="2200" i="1" dirty="0">
                <a:latin typeface="+mj-lt"/>
              </a:rPr>
              <a:t> présent </a:t>
            </a:r>
            <a:r>
              <a:rPr lang="nl-BE" sz="2200" i="1" dirty="0" err="1">
                <a:latin typeface="+mj-lt"/>
              </a:rPr>
              <a:t>avant-projet</a:t>
            </a:r>
            <a:r>
              <a:rPr lang="nl-BE" sz="2200" i="1" dirty="0">
                <a:latin typeface="+mj-lt"/>
              </a:rPr>
              <a:t> de </a:t>
            </a:r>
            <a:r>
              <a:rPr lang="nl-BE" sz="2200" i="1" dirty="0" err="1">
                <a:latin typeface="+mj-lt"/>
              </a:rPr>
              <a:t>loi</a:t>
            </a:r>
            <a:r>
              <a:rPr lang="nl-BE" sz="2200" i="1" dirty="0">
                <a:latin typeface="+mj-lt"/>
              </a:rPr>
              <a:t> </a:t>
            </a:r>
            <a:r>
              <a:rPr lang="nl-BE" sz="2200" i="1" dirty="0" err="1">
                <a:latin typeface="+mj-lt"/>
              </a:rPr>
              <a:t>génère</a:t>
            </a:r>
            <a:r>
              <a:rPr lang="nl-BE" sz="2200" i="1" dirty="0">
                <a:latin typeface="+mj-lt"/>
              </a:rPr>
              <a:t> </a:t>
            </a:r>
            <a:r>
              <a:rPr lang="nl-BE" sz="2200" i="1" dirty="0" err="1">
                <a:latin typeface="+mj-lt"/>
              </a:rPr>
              <a:t>autant</a:t>
            </a:r>
            <a:r>
              <a:rPr lang="nl-BE" sz="2200" i="1" dirty="0">
                <a:latin typeface="+mj-lt"/>
              </a:rPr>
              <a:t> de recettes que les recettes </a:t>
            </a:r>
            <a:r>
              <a:rPr lang="nl-BE" sz="2200" i="1" dirty="0" err="1">
                <a:latin typeface="+mj-lt"/>
              </a:rPr>
              <a:t>estimées</a:t>
            </a:r>
            <a:r>
              <a:rPr lang="nl-BE" sz="2200" i="1" dirty="0">
                <a:latin typeface="+mj-lt"/>
              </a:rPr>
              <a:t> de la </a:t>
            </a:r>
            <a:r>
              <a:rPr lang="nl-BE" sz="2200" i="1" dirty="0" err="1">
                <a:latin typeface="+mj-lt"/>
              </a:rPr>
              <a:t>contribution</a:t>
            </a:r>
            <a:r>
              <a:rPr lang="nl-BE" sz="2200" i="1" dirty="0">
                <a:latin typeface="+mj-lt"/>
              </a:rPr>
              <a:t> de </a:t>
            </a:r>
            <a:r>
              <a:rPr lang="nl-BE" sz="2200" i="1" dirty="0" err="1">
                <a:latin typeface="+mj-lt"/>
              </a:rPr>
              <a:t>solidarité</a:t>
            </a:r>
            <a:r>
              <a:rPr lang="nl-BE" sz="2200" i="1" dirty="0">
                <a:latin typeface="+mj-lt"/>
              </a:rPr>
              <a:t> </a:t>
            </a:r>
            <a:r>
              <a:rPr lang="nl-BE" sz="2200" i="1" dirty="0" err="1">
                <a:latin typeface="+mj-lt"/>
              </a:rPr>
              <a:t>prévue</a:t>
            </a:r>
            <a:r>
              <a:rPr lang="nl-BE" sz="2200" i="1" dirty="0">
                <a:latin typeface="+mj-lt"/>
              </a:rPr>
              <a:t> par </a:t>
            </a:r>
            <a:r>
              <a:rPr lang="nl-BE" sz="2200" i="1" dirty="0" err="1">
                <a:latin typeface="+mj-lt"/>
              </a:rPr>
              <a:t>le</a:t>
            </a:r>
            <a:r>
              <a:rPr lang="nl-BE" sz="2200" i="1" dirty="0">
                <a:latin typeface="+mj-lt"/>
              </a:rPr>
              <a:t> </a:t>
            </a:r>
            <a:r>
              <a:rPr lang="nl-BE" sz="2200" i="1" dirty="0" err="1">
                <a:latin typeface="+mj-lt"/>
              </a:rPr>
              <a:t>Règlement</a:t>
            </a:r>
            <a:r>
              <a:rPr lang="nl-BE" sz="2200" i="1" dirty="0">
                <a:latin typeface="+mj-lt"/>
              </a:rPr>
              <a:t> </a:t>
            </a:r>
            <a:r>
              <a:rPr lang="nl-BE" sz="2200" i="1" dirty="0" err="1">
                <a:latin typeface="+mj-lt"/>
              </a:rPr>
              <a:t>Européen</a:t>
            </a:r>
            <a:r>
              <a:rPr lang="nl-BE" sz="2200" i="1" dirty="0">
                <a:latin typeface="+mj-lt"/>
              </a:rPr>
              <a:t> </a:t>
            </a:r>
            <a:r>
              <a:rPr lang="nl-BE" sz="2200" i="1" dirty="0" err="1">
                <a:latin typeface="+mj-lt"/>
              </a:rPr>
              <a:t>dont</a:t>
            </a:r>
            <a:r>
              <a:rPr lang="nl-BE" sz="2200" i="1" dirty="0">
                <a:latin typeface="+mj-lt"/>
              </a:rPr>
              <a:t> </a:t>
            </a:r>
            <a:r>
              <a:rPr lang="nl-BE" sz="2200" i="1" dirty="0" err="1">
                <a:latin typeface="+mj-lt"/>
              </a:rPr>
              <a:t>le</a:t>
            </a:r>
            <a:r>
              <a:rPr lang="nl-BE" sz="2200" i="1" dirty="0">
                <a:latin typeface="+mj-lt"/>
              </a:rPr>
              <a:t> </a:t>
            </a:r>
            <a:r>
              <a:rPr lang="nl-BE" sz="2200" i="1" dirty="0" err="1">
                <a:latin typeface="+mj-lt"/>
              </a:rPr>
              <a:t>montant</a:t>
            </a:r>
            <a:r>
              <a:rPr lang="nl-BE" sz="2200" i="1" dirty="0">
                <a:latin typeface="+mj-lt"/>
              </a:rPr>
              <a:t> </a:t>
            </a:r>
            <a:r>
              <a:rPr lang="nl-BE" sz="2200" i="1" dirty="0" err="1">
                <a:latin typeface="+mj-lt"/>
              </a:rPr>
              <a:t>est</a:t>
            </a:r>
            <a:r>
              <a:rPr lang="nl-BE" sz="2200" i="1" dirty="0">
                <a:latin typeface="+mj-lt"/>
              </a:rPr>
              <a:t> </a:t>
            </a:r>
            <a:r>
              <a:rPr lang="nl-BE" sz="2200" i="1" dirty="0" err="1">
                <a:latin typeface="+mj-lt"/>
              </a:rPr>
              <a:t>calculé</a:t>
            </a:r>
            <a:r>
              <a:rPr lang="nl-BE" sz="2200" i="1" dirty="0">
                <a:latin typeface="+mj-lt"/>
              </a:rPr>
              <a:t> </a:t>
            </a:r>
            <a:r>
              <a:rPr lang="nl-BE" sz="2200" i="1" dirty="0" err="1">
                <a:latin typeface="+mj-lt"/>
              </a:rPr>
              <a:t>sur</a:t>
            </a:r>
            <a:r>
              <a:rPr lang="nl-BE" sz="2200" i="1" dirty="0">
                <a:latin typeface="+mj-lt"/>
              </a:rPr>
              <a:t> base des </a:t>
            </a:r>
            <a:r>
              <a:rPr lang="nl-BE" sz="2200" i="1" dirty="0" err="1">
                <a:latin typeface="+mj-lt"/>
              </a:rPr>
              <a:t>bénéfices</a:t>
            </a:r>
            <a:r>
              <a:rPr lang="nl-BE" sz="2200" i="1" dirty="0">
                <a:latin typeface="+mj-lt"/>
              </a:rPr>
              <a:t>. </a:t>
            </a:r>
            <a:r>
              <a:rPr lang="nl-BE" sz="2200" i="1" dirty="0" err="1">
                <a:latin typeface="+mj-lt"/>
              </a:rPr>
              <a:t>Cependant</a:t>
            </a:r>
            <a:r>
              <a:rPr lang="nl-BE" sz="2200" i="1" dirty="0">
                <a:latin typeface="+mj-lt"/>
              </a:rPr>
              <a:t>, les </a:t>
            </a:r>
            <a:r>
              <a:rPr lang="nl-BE" sz="2200" i="1" dirty="0" err="1">
                <a:latin typeface="+mj-lt"/>
              </a:rPr>
              <a:t>estimations</a:t>
            </a:r>
            <a:r>
              <a:rPr lang="nl-BE" sz="2200" i="1" dirty="0">
                <a:latin typeface="+mj-lt"/>
              </a:rPr>
              <a:t> </a:t>
            </a:r>
            <a:r>
              <a:rPr lang="nl-BE" sz="2200" i="1" dirty="0" err="1">
                <a:latin typeface="+mj-lt"/>
              </a:rPr>
              <a:t>sont</a:t>
            </a:r>
            <a:r>
              <a:rPr lang="nl-BE" sz="2200" i="1" dirty="0">
                <a:latin typeface="+mj-lt"/>
              </a:rPr>
              <a:t> </a:t>
            </a:r>
            <a:r>
              <a:rPr lang="nl-BE" sz="2200" i="1" dirty="0" err="1">
                <a:latin typeface="+mj-lt"/>
              </a:rPr>
              <a:t>selon</a:t>
            </a:r>
            <a:r>
              <a:rPr lang="nl-BE" sz="2200" i="1" dirty="0">
                <a:latin typeface="+mj-lt"/>
              </a:rPr>
              <a:t> </a:t>
            </a:r>
            <a:r>
              <a:rPr lang="nl-BE" sz="2200" i="1" dirty="0" err="1">
                <a:latin typeface="+mj-lt"/>
              </a:rPr>
              <a:t>nous</a:t>
            </a:r>
            <a:r>
              <a:rPr lang="nl-BE" sz="2200" i="1" dirty="0">
                <a:latin typeface="+mj-lt"/>
              </a:rPr>
              <a:t> </a:t>
            </a:r>
            <a:r>
              <a:rPr lang="nl-BE" sz="2200" i="1" dirty="0" err="1">
                <a:latin typeface="+mj-lt"/>
              </a:rPr>
              <a:t>comparables</a:t>
            </a:r>
            <a:r>
              <a:rPr lang="nl-BE" sz="2200" i="1" dirty="0">
                <a:latin typeface="+mj-lt"/>
              </a:rPr>
              <a:t> à </a:t>
            </a:r>
            <a:r>
              <a:rPr lang="nl-BE" sz="2200" i="1" dirty="0" err="1">
                <a:latin typeface="+mj-lt"/>
              </a:rPr>
              <a:t>ce</a:t>
            </a:r>
            <a:r>
              <a:rPr lang="nl-BE" sz="2200" i="1" dirty="0">
                <a:latin typeface="+mj-lt"/>
              </a:rPr>
              <a:t> que </a:t>
            </a:r>
            <a:r>
              <a:rPr lang="nl-BE" sz="2200" i="1" dirty="0" err="1">
                <a:latin typeface="+mj-lt"/>
              </a:rPr>
              <a:t>l’article</a:t>
            </a:r>
            <a:r>
              <a:rPr lang="nl-BE" sz="2200" i="1" dirty="0">
                <a:latin typeface="+mj-lt"/>
              </a:rPr>
              <a:t> 14 </a:t>
            </a:r>
            <a:r>
              <a:rPr lang="nl-BE" sz="2200" i="1" dirty="0" err="1">
                <a:latin typeface="+mj-lt"/>
              </a:rPr>
              <a:t>prévoit</a:t>
            </a:r>
            <a:r>
              <a:rPr lang="nl-BE" sz="2200" i="1" dirty="0">
                <a:latin typeface="+mj-lt"/>
              </a:rPr>
              <a:t>. </a:t>
            </a:r>
            <a:r>
              <a:rPr lang="nl-BE" sz="2200" b="1" i="1" dirty="0" err="1">
                <a:latin typeface="+mj-lt"/>
              </a:rPr>
              <a:t>Nous</a:t>
            </a:r>
            <a:r>
              <a:rPr lang="nl-BE" sz="2200" b="1" i="1" dirty="0">
                <a:latin typeface="+mj-lt"/>
              </a:rPr>
              <a:t> ne </a:t>
            </a:r>
            <a:r>
              <a:rPr lang="nl-BE" sz="2200" b="1" i="1" dirty="0" err="1">
                <a:latin typeface="+mj-lt"/>
              </a:rPr>
              <a:t>pouvons</a:t>
            </a:r>
            <a:r>
              <a:rPr lang="nl-BE" sz="2200" b="1" i="1" dirty="0">
                <a:latin typeface="+mj-lt"/>
              </a:rPr>
              <a:t> pas </a:t>
            </a:r>
            <a:r>
              <a:rPr lang="nl-BE" sz="2200" b="1" i="1" dirty="0" err="1">
                <a:latin typeface="+mj-lt"/>
              </a:rPr>
              <a:t>avoir</a:t>
            </a:r>
            <a:r>
              <a:rPr lang="nl-BE" sz="2200" b="1" i="1" dirty="0">
                <a:latin typeface="+mj-lt"/>
              </a:rPr>
              <a:t> de </a:t>
            </a:r>
            <a:r>
              <a:rPr lang="nl-BE" sz="2200" b="1" i="1" dirty="0" err="1">
                <a:latin typeface="+mj-lt"/>
              </a:rPr>
              <a:t>réponse</a:t>
            </a:r>
            <a:r>
              <a:rPr lang="nl-BE" sz="2200" b="1" i="1" dirty="0">
                <a:latin typeface="+mj-lt"/>
              </a:rPr>
              <a:t> exacte, </a:t>
            </a:r>
            <a:r>
              <a:rPr lang="nl-BE" sz="2200" b="1" i="1" dirty="0" err="1">
                <a:latin typeface="+mj-lt"/>
              </a:rPr>
              <a:t>notamment</a:t>
            </a:r>
            <a:r>
              <a:rPr lang="nl-BE" sz="2200" b="1" i="1" dirty="0">
                <a:latin typeface="+mj-lt"/>
              </a:rPr>
              <a:t> au vu de la </a:t>
            </a:r>
            <a:r>
              <a:rPr lang="nl-BE" sz="2200" b="1" i="1" dirty="0" err="1">
                <a:latin typeface="+mj-lt"/>
              </a:rPr>
              <a:t>difficulté</a:t>
            </a:r>
            <a:r>
              <a:rPr lang="nl-BE" sz="2200" b="1" i="1" dirty="0">
                <a:latin typeface="+mj-lt"/>
              </a:rPr>
              <a:t> de </a:t>
            </a:r>
            <a:r>
              <a:rPr lang="nl-BE" sz="2200" b="1" i="1" dirty="0" err="1">
                <a:latin typeface="+mj-lt"/>
              </a:rPr>
              <a:t>chiffrer</a:t>
            </a:r>
            <a:r>
              <a:rPr lang="nl-BE" sz="2200" b="1" i="1" dirty="0">
                <a:latin typeface="+mj-lt"/>
              </a:rPr>
              <a:t> </a:t>
            </a:r>
            <a:r>
              <a:rPr lang="nl-BE" sz="2200" b="1" i="1" dirty="0" err="1">
                <a:latin typeface="+mj-lt"/>
              </a:rPr>
              <a:t>le</a:t>
            </a:r>
            <a:r>
              <a:rPr lang="nl-BE" sz="2200" b="1" i="1" dirty="0">
                <a:latin typeface="+mj-lt"/>
              </a:rPr>
              <a:t> bénéfice </a:t>
            </a:r>
            <a:r>
              <a:rPr lang="nl-BE" sz="2200" b="1" i="1" dirty="0" err="1">
                <a:latin typeface="+mj-lt"/>
              </a:rPr>
              <a:t>réalisé</a:t>
            </a:r>
            <a:r>
              <a:rPr lang="nl-BE" sz="2200" b="1" i="1" dirty="0">
                <a:latin typeface="+mj-lt"/>
              </a:rPr>
              <a:t> en </a:t>
            </a:r>
            <a:r>
              <a:rPr lang="nl-BE" sz="2200" b="1" i="1" dirty="0" err="1">
                <a:latin typeface="+mj-lt"/>
              </a:rPr>
              <a:t>Belgique</a:t>
            </a:r>
            <a:r>
              <a:rPr lang="nl-BE" sz="2200" b="1" i="1" dirty="0">
                <a:latin typeface="+mj-lt"/>
              </a:rPr>
              <a:t> de </a:t>
            </a:r>
            <a:r>
              <a:rPr lang="nl-BE" sz="2200" b="1" i="1" dirty="0" err="1">
                <a:latin typeface="+mj-lt"/>
              </a:rPr>
              <a:t>multinationales</a:t>
            </a:r>
            <a:r>
              <a:rPr lang="nl-BE" sz="2200" dirty="0">
                <a:latin typeface="+mj-lt"/>
              </a:rPr>
              <a:t>.” </a:t>
            </a:r>
          </a:p>
          <a:p>
            <a:pPr marL="0" indent="0" algn="just">
              <a:lnSpc>
                <a:spcPct val="100000"/>
              </a:lnSpc>
              <a:spcBef>
                <a:spcPts val="0"/>
              </a:spcBef>
              <a:buNone/>
            </a:pPr>
            <a:endParaRPr lang="nl-BE" sz="2200" dirty="0">
              <a:latin typeface="+mj-lt"/>
            </a:endParaRPr>
          </a:p>
          <a:p>
            <a:pPr marL="0" indent="0" algn="just">
              <a:lnSpc>
                <a:spcPct val="100000"/>
              </a:lnSpc>
              <a:spcBef>
                <a:spcPts val="0"/>
              </a:spcBef>
              <a:buNone/>
            </a:pPr>
            <a:r>
              <a:rPr lang="nl-BE" sz="2200" dirty="0">
                <a:latin typeface="+mj-lt"/>
              </a:rPr>
              <a:t>Een bekentenis van onmacht?</a:t>
            </a:r>
          </a:p>
        </p:txBody>
      </p:sp>
    </p:spTree>
    <p:extLst>
      <p:ext uri="{BB962C8B-B14F-4D97-AF65-F5344CB8AC3E}">
        <p14:creationId xmlns:p14="http://schemas.microsoft.com/office/powerpoint/2010/main" val="1246506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24271-10D4-2592-4D45-E17D86833EA3}"/>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Gelijkwaardige nationale maatregel? (6)</a:t>
            </a:r>
            <a:endParaRPr lang="nl-BE" dirty="0"/>
          </a:p>
        </p:txBody>
      </p:sp>
      <p:sp>
        <p:nvSpPr>
          <p:cNvPr id="3" name="Tijdelijke aanduiding voor inhoud 2">
            <a:extLst>
              <a:ext uri="{FF2B5EF4-FFF2-40B4-BE49-F238E27FC236}">
                <a16:creationId xmlns:a16="http://schemas.microsoft.com/office/drawing/2014/main" id="{88892215-2D47-8820-EA8C-B8829FD35647}"/>
              </a:ext>
            </a:extLst>
          </p:cNvPr>
          <p:cNvSpPr>
            <a:spLocks noGrp="1"/>
          </p:cNvSpPr>
          <p:nvPr>
            <p:ph idx="1"/>
          </p:nvPr>
        </p:nvSpPr>
        <p:spPr/>
        <p:txBody>
          <a:bodyPr>
            <a:normAutofit/>
          </a:bodyPr>
          <a:lstStyle/>
          <a:p>
            <a:pPr marL="0" indent="0" algn="just">
              <a:lnSpc>
                <a:spcPct val="100000"/>
              </a:lnSpc>
              <a:spcBef>
                <a:spcPts val="0"/>
              </a:spcBef>
              <a:buNone/>
            </a:pPr>
            <a:r>
              <a:rPr kumimoji="0" lang="nl-BE" sz="2200" b="0" i="0" u="none" strike="noStrike" kern="1200" cap="none" spc="0" normalizeH="0" baseline="0" noProof="0" dirty="0">
                <a:ln>
                  <a:noFill/>
                </a:ln>
                <a:solidFill>
                  <a:prstClr val="black"/>
                </a:solidFill>
                <a:effectLst/>
                <a:uLnTx/>
                <a:uFillTx/>
                <a:latin typeface="+mj-lt"/>
                <a:ea typeface="+mn-ea"/>
                <a:cs typeface="+mn-cs"/>
              </a:rPr>
              <a:t>Voor de Raad van State betekende de moeilijkheid om de winst van multinationale ondernemingen op voorhand in te schatten echter nog niet dat die winst </a:t>
            </a:r>
            <a:r>
              <a:rPr kumimoji="0" lang="nl-BE" sz="2200" b="1" i="0" u="none" strike="noStrike" kern="1200" cap="none" spc="0" normalizeH="0" baseline="0" noProof="0" dirty="0">
                <a:ln>
                  <a:noFill/>
                </a:ln>
                <a:solidFill>
                  <a:prstClr val="black"/>
                </a:solidFill>
                <a:effectLst/>
                <a:uLnTx/>
                <a:uFillTx/>
                <a:latin typeface="+mj-lt"/>
                <a:ea typeface="+mn-ea"/>
                <a:cs typeface="+mn-cs"/>
              </a:rPr>
              <a:t>niet bepaalbaar </a:t>
            </a:r>
            <a:r>
              <a:rPr kumimoji="0" lang="nl-BE" sz="2200" b="0" i="0" u="none" strike="noStrike" kern="1200" cap="none" spc="0" normalizeH="0" baseline="0" noProof="0" dirty="0">
                <a:ln>
                  <a:noFill/>
                </a:ln>
                <a:solidFill>
                  <a:prstClr val="black"/>
                </a:solidFill>
                <a:effectLst/>
                <a:uLnTx/>
                <a:uFillTx/>
                <a:latin typeface="+mj-lt"/>
                <a:ea typeface="+mn-ea"/>
                <a:cs typeface="+mn-cs"/>
              </a:rPr>
              <a:t>zou zijn in de vennootschapsbelasting, zij het dan met </a:t>
            </a:r>
            <a:r>
              <a:rPr kumimoji="0" lang="nl-BE" sz="2200" b="1" i="0" u="none" strike="noStrike" kern="1200" cap="none" spc="0" normalizeH="0" baseline="0" noProof="0" dirty="0">
                <a:ln>
                  <a:noFill/>
                </a:ln>
                <a:solidFill>
                  <a:prstClr val="black"/>
                </a:solidFill>
                <a:effectLst/>
                <a:uLnTx/>
                <a:uFillTx/>
                <a:latin typeface="+mj-lt"/>
                <a:ea typeface="+mn-ea"/>
                <a:cs typeface="+mn-cs"/>
              </a:rPr>
              <a:t>enige vertraging</a:t>
            </a:r>
            <a:r>
              <a:rPr kumimoji="0" lang="nl-BE" sz="2200" b="0" i="0" u="none" strike="noStrike" kern="1200" cap="none" spc="0" normalizeH="0" baseline="0" noProof="0" dirty="0">
                <a:ln>
                  <a:noFill/>
                </a:ln>
                <a:solidFill>
                  <a:prstClr val="black"/>
                </a:solidFill>
                <a:effectLst/>
                <a:uLnTx/>
                <a:uFillTx/>
                <a:latin typeface="+mj-lt"/>
                <a:ea typeface="+mn-ea"/>
                <a:cs typeface="+mn-cs"/>
              </a:rPr>
              <a:t>. </a:t>
            </a:r>
          </a:p>
          <a:p>
            <a:pPr marL="0" indent="0" algn="just">
              <a:lnSpc>
                <a:spcPct val="100000"/>
              </a:lnSpc>
              <a:spcBef>
                <a:spcPts val="0"/>
              </a:spcBef>
              <a:buNone/>
            </a:pPr>
            <a:endParaRPr lang="nl-BE" sz="2200" dirty="0">
              <a:solidFill>
                <a:prstClr val="black"/>
              </a:solidFill>
              <a:latin typeface="+mj-lt"/>
            </a:endParaRPr>
          </a:p>
          <a:p>
            <a:pPr marL="0" indent="0" algn="just">
              <a:lnSpc>
                <a:spcPct val="100000"/>
              </a:lnSpc>
              <a:spcBef>
                <a:spcPts val="0"/>
              </a:spcBef>
              <a:buNone/>
            </a:pPr>
            <a:r>
              <a:rPr lang="nl-NL" sz="2200" dirty="0">
                <a:latin typeface="+mj-lt"/>
              </a:rPr>
              <a:t>Het leek de Raad van State aangewezen om dan toch minstens te voorzien in een mechanisme dat het mogelijk zou maken om, zodra de winst van het betrokken inkomstenjaar in de vennootschapsbelasting bekend was, de reeds geïnde bijdragen te verrekenen met een percentage op die winst dat zou waarborgen dat uiteindelijk even hoge of hogere opbrengsten zouden worden gegenereerd dan de </a:t>
            </a:r>
            <a:r>
              <a:rPr lang="nl-NL" sz="2200" b="1" dirty="0">
                <a:latin typeface="+mj-lt"/>
              </a:rPr>
              <a:t>33%</a:t>
            </a:r>
            <a:r>
              <a:rPr lang="nl-NL" sz="2200" dirty="0">
                <a:latin typeface="+mj-lt"/>
              </a:rPr>
              <a:t> op de winst die Verordening (EU) 2022/1854 vooropstelde. </a:t>
            </a:r>
            <a:endParaRPr lang="nl-BE" sz="2200" dirty="0">
              <a:latin typeface="+mj-lt"/>
            </a:endParaRPr>
          </a:p>
        </p:txBody>
      </p:sp>
    </p:spTree>
    <p:extLst>
      <p:ext uri="{BB962C8B-B14F-4D97-AF65-F5344CB8AC3E}">
        <p14:creationId xmlns:p14="http://schemas.microsoft.com/office/powerpoint/2010/main" val="36631180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5E94A-6CD7-9087-1D39-8AE4FA153FF7}"/>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Gelijkwaardige nationale maatregel? (7)</a:t>
            </a:r>
            <a:endParaRPr lang="nl-BE" dirty="0"/>
          </a:p>
        </p:txBody>
      </p:sp>
      <p:sp>
        <p:nvSpPr>
          <p:cNvPr id="3" name="Tijdelijke aanduiding voor inhoud 2">
            <a:extLst>
              <a:ext uri="{FF2B5EF4-FFF2-40B4-BE49-F238E27FC236}">
                <a16:creationId xmlns:a16="http://schemas.microsoft.com/office/drawing/2014/main" id="{C8E6F748-AF6B-D1D7-AB13-87361EF01D08}"/>
              </a:ext>
            </a:extLst>
          </p:cNvPr>
          <p:cNvSpPr>
            <a:spLocks noGrp="1"/>
          </p:cNvSpPr>
          <p:nvPr>
            <p:ph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Dat mechanisme kwam er in de vorm van artikel 4, § 3 van de wet van 16 december 2022:</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nl-NL" sz="2200" b="1" i="1" u="none" strike="noStrike" kern="1200" cap="none" spc="0" normalizeH="0" baseline="0" noProof="0" dirty="0">
                <a:ln>
                  <a:noFill/>
                </a:ln>
                <a:solidFill>
                  <a:prstClr val="black"/>
                </a:solidFill>
                <a:effectLst/>
                <a:uLnTx/>
                <a:uFillTx/>
                <a:latin typeface="Calibri Light" panose="020F0302020204030204"/>
                <a:ea typeface="+mn-ea"/>
                <a:cs typeface="+mn-cs"/>
              </a:rPr>
              <a:t>Van zodra de jaarbalans van het voorgaande belastingjaar is ingediend</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 wordt de bijdrage berekend overeenkomstig de artikelen 15 en 16 van de Verordening (EU) 2022/1854 van de Raad van 6 oktober 2022 betreffende een noodinterventie in verband met de hoge energieprijzen. Indien het bedrag </a:t>
            </a:r>
            <a:r>
              <a:rPr kumimoji="0" lang="nl-NL" sz="2200" b="1" i="1" u="none" strike="noStrike" kern="1200" cap="none" spc="0" normalizeH="0" baseline="0" noProof="0" dirty="0">
                <a:ln>
                  <a:noFill/>
                </a:ln>
                <a:solidFill>
                  <a:prstClr val="black"/>
                </a:solidFill>
                <a:effectLst/>
                <a:uLnTx/>
                <a:uFillTx/>
                <a:latin typeface="Calibri Light" panose="020F0302020204030204"/>
                <a:ea typeface="+mn-ea"/>
                <a:cs typeface="+mn-cs"/>
              </a:rPr>
              <a:t>hoger</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 is dan het bedrag dat wordt verkregen door de berekening van de bij deze wet ingevoerde bijdrage, moet de in paragraaf 1 bedoelde geregistreerde aardoliemaatschappij het verschil betalen</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2200" dirty="0">
              <a:solidFill>
                <a:prstClr val="black"/>
              </a:solidFill>
              <a:latin typeface="Calibri Light" panose="020F0302020204030204"/>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Jaarbalans? Voorgaande belastingjaar: aanslagjaar of inkomstenjaar? Termijnen? Wie berekent de bijdrage?  </a:t>
            </a:r>
            <a:r>
              <a:rPr kumimoji="0" lang="nl-NL" sz="2200" b="0" i="1" u="none" strike="noStrike" kern="1200" cap="none" spc="0" normalizeH="0" baseline="0" noProof="0" dirty="0" err="1">
                <a:ln>
                  <a:noFill/>
                </a:ln>
                <a:solidFill>
                  <a:prstClr val="black"/>
                </a:solidFill>
                <a:effectLst/>
                <a:uLnTx/>
                <a:uFillTx/>
                <a:latin typeface="Calibri Light" panose="020F0302020204030204"/>
                <a:ea typeface="+mn-ea"/>
                <a:cs typeface="+mn-cs"/>
              </a:rPr>
              <a:t>Quid</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ingeval van een geschil?  Etc. </a:t>
            </a:r>
            <a:endParaRPr kumimoji="0" lang="nl-BE"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endParaRPr lang="nl-BE" dirty="0"/>
          </a:p>
        </p:txBody>
      </p:sp>
    </p:spTree>
    <p:extLst>
      <p:ext uri="{BB962C8B-B14F-4D97-AF65-F5344CB8AC3E}">
        <p14:creationId xmlns:p14="http://schemas.microsoft.com/office/powerpoint/2010/main" val="3096930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DF2D0-D71E-AC8B-DCCE-36DAB8ABE89A}"/>
              </a:ext>
            </a:extLst>
          </p:cNvPr>
          <p:cNvSpPr>
            <a:spLocks noGrp="1"/>
          </p:cNvSpPr>
          <p:nvPr>
            <p:ph type="title"/>
          </p:nvPr>
        </p:nvSpPr>
        <p:spPr/>
        <p:txBody>
          <a:bodyPr/>
          <a:lstStyle/>
          <a:p>
            <a:pPr algn="ctr"/>
            <a:r>
              <a:rPr kumimoji="0" lang="nl-BE" sz="3600" b="1" i="0" u="none" strike="noStrike" kern="1200" cap="none" spc="0" normalizeH="0" baseline="0" noProof="0" dirty="0">
                <a:ln>
                  <a:noFill/>
                </a:ln>
                <a:solidFill>
                  <a:srgbClr val="5B9BD5"/>
                </a:solidFill>
                <a:effectLst/>
                <a:uLnTx/>
                <a:uFillTx/>
                <a:latin typeface="Calibri Light" panose="020F0302020204030204"/>
                <a:ea typeface="+mj-ea"/>
                <a:cs typeface="+mj-cs"/>
              </a:rPr>
              <a:t>Heffing </a:t>
            </a:r>
            <a:endParaRPr lang="nl-BE" dirty="0"/>
          </a:p>
        </p:txBody>
      </p:sp>
      <p:sp>
        <p:nvSpPr>
          <p:cNvPr id="3" name="Tijdelijke aanduiding voor inhoud 2">
            <a:extLst>
              <a:ext uri="{FF2B5EF4-FFF2-40B4-BE49-F238E27FC236}">
                <a16:creationId xmlns:a16="http://schemas.microsoft.com/office/drawing/2014/main" id="{B3054F1D-55FD-9D35-D731-F44BA24E183E}"/>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De tijdelijke solidariteitsbijdrage met betrekking tot ingevoerde ruwe olie die tussen 1 januari 2022 en 31 december 2023 tot verbruik worden uitgeslagen, wordt elk semester van het lopende jaar “</a:t>
            </a:r>
            <a:r>
              <a:rPr lang="nl-NL" sz="2200" i="1" dirty="0">
                <a:latin typeface="+mj-lt"/>
              </a:rPr>
              <a:t>gefactureerd</a:t>
            </a:r>
            <a:r>
              <a:rPr lang="nl-NL" sz="2200" dirty="0">
                <a:latin typeface="+mj-lt"/>
              </a:rPr>
              <a:t>” en betaald uiterlijk 30 dagen na de datum van ontvangst van de factuur  (art. 5, § 2).</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b="1" dirty="0">
                <a:latin typeface="+mj-lt"/>
              </a:rPr>
              <a:t>Een heffing bij wege van facturering in plaats van een heffing bij wege van </a:t>
            </a:r>
            <a:r>
              <a:rPr lang="nl-NL" sz="2200" b="1" dirty="0" err="1">
                <a:latin typeface="+mj-lt"/>
              </a:rPr>
              <a:t>inkohiering</a:t>
            </a:r>
            <a:r>
              <a:rPr lang="nl-NL" sz="2200" b="1" dirty="0">
                <a:latin typeface="+mj-lt"/>
              </a:rPr>
              <a:t>... ? Dit is kennelijk een </a:t>
            </a:r>
            <a:r>
              <a:rPr lang="nl-NL" sz="2200" b="1" i="1" dirty="0">
                <a:latin typeface="+mj-lt"/>
              </a:rPr>
              <a:t>novum</a:t>
            </a:r>
            <a:r>
              <a:rPr lang="nl-NL" sz="2200" b="1" dirty="0">
                <a:latin typeface="+mj-lt"/>
              </a:rPr>
              <a:t> in de fiscaliteit.</a:t>
            </a:r>
          </a:p>
          <a:p>
            <a:pPr marL="0" indent="0" algn="just">
              <a:lnSpc>
                <a:spcPct val="100000"/>
              </a:lnSpc>
              <a:spcBef>
                <a:spcPts val="0"/>
              </a:spcBef>
              <a:buNone/>
            </a:pPr>
            <a:endParaRPr lang="nl-NL" sz="2200" dirty="0">
              <a:latin typeface="+mj-lt"/>
            </a:endParaRPr>
          </a:p>
        </p:txBody>
      </p:sp>
    </p:spTree>
    <p:extLst>
      <p:ext uri="{BB962C8B-B14F-4D97-AF65-F5344CB8AC3E}">
        <p14:creationId xmlns:p14="http://schemas.microsoft.com/office/powerpoint/2010/main" val="172593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19DFE-F3BC-D771-2D93-DF1F4F47E520}"/>
              </a:ext>
            </a:extLst>
          </p:cNvPr>
          <p:cNvSpPr>
            <a:spLocks noGrp="1"/>
          </p:cNvSpPr>
          <p:nvPr>
            <p:ph type="title"/>
          </p:nvPr>
        </p:nvSpPr>
        <p:spPr/>
        <p:txBody>
          <a:bodyPr>
            <a:normAutofit/>
          </a:bodyPr>
          <a:lstStyle/>
          <a:p>
            <a:pPr algn="ctr"/>
            <a:r>
              <a:rPr lang="nl-BE" sz="3600" b="1" dirty="0">
                <a:solidFill>
                  <a:schemeClr val="accent5"/>
                </a:solidFill>
              </a:rPr>
              <a:t>Geen afwenteling</a:t>
            </a:r>
          </a:p>
        </p:txBody>
      </p:sp>
      <p:sp>
        <p:nvSpPr>
          <p:cNvPr id="3" name="Tijdelijke aanduiding voor inhoud 2">
            <a:extLst>
              <a:ext uri="{FF2B5EF4-FFF2-40B4-BE49-F238E27FC236}">
                <a16:creationId xmlns:a16="http://schemas.microsoft.com/office/drawing/2014/main" id="{E94280B6-376F-8437-9741-3B0A345D4BBA}"/>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Artikel 5, § 1 van de wet van </a:t>
            </a:r>
            <a:r>
              <a:rPr lang="nl-NL" sz="2200" b="1" dirty="0">
                <a:latin typeface="+mj-lt"/>
              </a:rPr>
              <a:t>16 december 2022 </a:t>
            </a:r>
            <a:r>
              <a:rPr lang="nl-NL" sz="2200" dirty="0">
                <a:latin typeface="+mj-lt"/>
              </a:rPr>
              <a:t>bepaalt ook nog dat de tijdelijke solidariteitsbijdrage niet in de maximumprijsstructuur mag worden </a:t>
            </a:r>
            <a:r>
              <a:rPr lang="nl-NL" sz="2200" b="1" dirty="0">
                <a:latin typeface="+mj-lt"/>
              </a:rPr>
              <a:t>weerspiegeld</a:t>
            </a:r>
            <a:r>
              <a:rPr lang="nl-NL" sz="2200" dirty="0">
                <a:latin typeface="+mj-lt"/>
              </a:rPr>
              <a:t> of op enigerlei wijze, geheel of gedeeltelijk, rechtstreeks of onrechtstreeks, aan andere ondernemingen of aan de eindgebruiker mag worden doorberekend.</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Hoe het (juridisch) begrip “</a:t>
            </a:r>
            <a:r>
              <a:rPr lang="nl-NL" sz="2200" i="1" dirty="0">
                <a:latin typeface="+mj-lt"/>
              </a:rPr>
              <a:t>weerspiegelen</a:t>
            </a:r>
            <a:r>
              <a:rPr lang="nl-NL" sz="2200" dirty="0">
                <a:latin typeface="+mj-lt"/>
              </a:rPr>
              <a:t>” dient te worden opgevat is niet duidelijk. Wat zijn “</a:t>
            </a:r>
            <a:r>
              <a:rPr lang="nl-NL" sz="2200" i="1" dirty="0">
                <a:latin typeface="+mj-lt"/>
              </a:rPr>
              <a:t>ondernemingen</a:t>
            </a:r>
            <a:r>
              <a:rPr lang="nl-NL" sz="2200" dirty="0">
                <a:latin typeface="+mj-lt"/>
              </a:rPr>
              <a:t>”?</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Dit staat ook in de wet van 27 december 2006.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Hoe valt die vereiste – die standaard niet voorkomt in belastingwetten – te controleren? </a:t>
            </a:r>
            <a:endParaRPr lang="nl-BE" sz="2200" dirty="0">
              <a:latin typeface="+mj-lt"/>
            </a:endParaRPr>
          </a:p>
        </p:txBody>
      </p:sp>
    </p:spTree>
    <p:extLst>
      <p:ext uri="{BB962C8B-B14F-4D97-AF65-F5344CB8AC3E}">
        <p14:creationId xmlns:p14="http://schemas.microsoft.com/office/powerpoint/2010/main" val="22610856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EAEB9-B435-DA8C-607F-B5E6BEC47847}"/>
              </a:ext>
            </a:extLst>
          </p:cNvPr>
          <p:cNvSpPr>
            <a:spLocks noGrp="1"/>
          </p:cNvSpPr>
          <p:nvPr>
            <p:ph type="title"/>
          </p:nvPr>
        </p:nvSpPr>
        <p:spPr/>
        <p:txBody>
          <a:bodyPr>
            <a:normAutofit/>
          </a:bodyPr>
          <a:lstStyle/>
          <a:p>
            <a:pPr algn="ctr"/>
            <a:r>
              <a:rPr lang="nl-BE" sz="3600" b="1" dirty="0">
                <a:solidFill>
                  <a:schemeClr val="accent5"/>
                </a:solidFill>
              </a:rPr>
              <a:t>Inkomstenbelastingen </a:t>
            </a:r>
          </a:p>
        </p:txBody>
      </p:sp>
      <p:sp>
        <p:nvSpPr>
          <p:cNvPr id="3" name="Tijdelijke aanduiding voor inhoud 2">
            <a:extLst>
              <a:ext uri="{FF2B5EF4-FFF2-40B4-BE49-F238E27FC236}">
                <a16:creationId xmlns:a16="http://schemas.microsoft.com/office/drawing/2014/main" id="{739DDF25-8BF1-AC5C-D2A2-74A9B0B4D0B0}"/>
              </a:ext>
            </a:extLst>
          </p:cNvPr>
          <p:cNvSpPr>
            <a:spLocks noGrp="1"/>
          </p:cNvSpPr>
          <p:nvPr>
            <p:ph idx="1"/>
          </p:nvPr>
        </p:nvSpPr>
        <p:spPr/>
        <p:txBody>
          <a:bodyPr>
            <a:normAutofit/>
          </a:bodyPr>
          <a:lstStyle/>
          <a:p>
            <a:pPr marL="0" indent="0" algn="just">
              <a:lnSpc>
                <a:spcPct val="100000"/>
              </a:lnSpc>
              <a:spcBef>
                <a:spcPts val="0"/>
              </a:spcBef>
              <a:buNone/>
            </a:pPr>
            <a:r>
              <a:rPr lang="nl-NL" sz="2200" dirty="0">
                <a:latin typeface="+mj-lt"/>
              </a:rPr>
              <a:t>In het advies nr. 72.457/3 </a:t>
            </a:r>
            <a:r>
              <a:rPr lang="nl-NL" sz="2200" i="1" dirty="0">
                <a:latin typeface="+mj-lt"/>
              </a:rPr>
              <a:t>d.d.</a:t>
            </a:r>
            <a:r>
              <a:rPr lang="nl-NL" sz="2200" dirty="0">
                <a:latin typeface="+mj-lt"/>
              </a:rPr>
              <a:t> 14 november 2022 had de Raad van State in een voetnoot (7) over de onzekerheid betreffende de opbrengsten van deze heffing nog opgemerkt: “</a:t>
            </a:r>
            <a:r>
              <a:rPr lang="nl-NL" sz="2200" i="1" dirty="0">
                <a:latin typeface="+mj-lt"/>
              </a:rPr>
              <a:t>Die onzekerheid wordt nog versterkt door artikel 4, § 2, van het voorontwerp, waarin wordt vermeld dat de bijdrage wordt ‘gefactureerd’, </a:t>
            </a:r>
            <a:r>
              <a:rPr lang="nl-NL" sz="2200" b="1" i="1" dirty="0">
                <a:latin typeface="+mj-lt"/>
              </a:rPr>
              <a:t>waardoor onzekerheid zou kunnen ontstaan of de bijdrage een aftrekbare beroepskost uitmaakt in de vennootschapsbelasting</a:t>
            </a:r>
            <a:r>
              <a:rPr lang="nl-NL" sz="2200" i="1" dirty="0">
                <a:latin typeface="+mj-lt"/>
              </a:rPr>
              <a:t>. De gemachtigde deelde echter mee dat de bijdrage </a:t>
            </a:r>
            <a:r>
              <a:rPr lang="nl-NL" sz="2200" b="1" i="1" dirty="0">
                <a:latin typeface="+mj-lt"/>
              </a:rPr>
              <a:t>niet</a:t>
            </a:r>
            <a:r>
              <a:rPr lang="nl-NL" sz="2200" i="1" dirty="0">
                <a:latin typeface="+mj-lt"/>
              </a:rPr>
              <a:t> als een aftrekbare beroepskost kan beschouwd worden</a:t>
            </a:r>
            <a:r>
              <a:rPr lang="nl-NL" sz="2200" dirty="0">
                <a:latin typeface="+mj-lt"/>
              </a:rPr>
              <a:t>.”</a:t>
            </a:r>
          </a:p>
          <a:p>
            <a:pPr marL="0" indent="0" algn="just">
              <a:lnSpc>
                <a:spcPct val="100000"/>
              </a:lnSpc>
              <a:spcBef>
                <a:spcPts val="0"/>
              </a:spcBef>
              <a:buNone/>
            </a:pPr>
            <a:endParaRPr lang="nl-NL" sz="2200" b="1" dirty="0">
              <a:latin typeface="+mj-lt"/>
            </a:endParaRPr>
          </a:p>
          <a:p>
            <a:pPr marL="0" indent="0" algn="just">
              <a:lnSpc>
                <a:spcPct val="100000"/>
              </a:lnSpc>
              <a:spcBef>
                <a:spcPts val="0"/>
              </a:spcBef>
              <a:buNone/>
            </a:pPr>
            <a:r>
              <a:rPr lang="nl-NL" sz="2200" b="1" dirty="0">
                <a:latin typeface="+mj-lt"/>
              </a:rPr>
              <a:t>Deze laatste bewering heeft echter geen wettelijke grondslag...</a:t>
            </a:r>
            <a:endParaRPr lang="nl-BE" sz="2200" b="1" dirty="0">
              <a:latin typeface="+mj-lt"/>
            </a:endParaRPr>
          </a:p>
        </p:txBody>
      </p:sp>
    </p:spTree>
    <p:extLst>
      <p:ext uri="{BB962C8B-B14F-4D97-AF65-F5344CB8AC3E}">
        <p14:creationId xmlns:p14="http://schemas.microsoft.com/office/powerpoint/2010/main" val="30336605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59A01-A860-2521-891C-0F03DD2A3190}"/>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DE2B85F3-9F7F-2AA4-5415-8883195BDF82}"/>
              </a:ext>
            </a:extLst>
          </p:cNvPr>
          <p:cNvSpPr>
            <a:spLocks noGrp="1"/>
          </p:cNvSpPr>
          <p:nvPr>
            <p:ph idx="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Deel</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VI</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Programmawet</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van 26 </a:t>
            </a: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n-ea"/>
                <a:cs typeface="+mn-cs"/>
              </a:rPr>
              <a:t>december</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2022</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err="1">
                <a:solidFill>
                  <a:srgbClr val="5B9BD5"/>
                </a:solidFill>
                <a:latin typeface="Calibri Light" panose="020F0302020204030204"/>
              </a:rPr>
              <a:t>Aardgas</a:t>
            </a:r>
            <a:r>
              <a:rPr lang="en-US" sz="3600" b="1" dirty="0">
                <a:solidFill>
                  <a:srgbClr val="5B9BD5"/>
                </a:solidFill>
                <a:latin typeface="Calibri Light" panose="020F0302020204030204"/>
              </a:rPr>
              <a:t> </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n-ea"/>
                <a:cs typeface="+mn-cs"/>
              </a:rPr>
              <a:t> </a:t>
            </a:r>
          </a:p>
        </p:txBody>
      </p:sp>
    </p:spTree>
    <p:extLst>
      <p:ext uri="{BB962C8B-B14F-4D97-AF65-F5344CB8AC3E}">
        <p14:creationId xmlns:p14="http://schemas.microsoft.com/office/powerpoint/2010/main" val="38103081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5172B-83B8-596C-5F46-7BCC1FFA4B5A}"/>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br>
              <a:rPr kumimoji="0" lang="en-US" sz="4000" b="1" i="0" u="none" strike="noStrike" kern="1200" cap="none" spc="0" normalizeH="0" baseline="0" noProof="0" dirty="0">
                <a:ln>
                  <a:noFill/>
                </a:ln>
                <a:solidFill>
                  <a:srgbClr val="5B9BD5"/>
                </a:solidFill>
                <a:effectLst/>
                <a:uLnTx/>
                <a:uFillTx/>
                <a:latin typeface="Calibri Light" panose="020F0302020204030204"/>
                <a:ea typeface="+mn-ea"/>
                <a:cs typeface="+mn-cs"/>
              </a:rPr>
            </a:br>
            <a:r>
              <a:rPr kumimoji="0" lang="nl-BE" sz="4000" b="1" i="0" u="none" strike="noStrike" kern="1200" cap="none" spc="0" normalizeH="0" baseline="0" noProof="0" dirty="0">
                <a:ln>
                  <a:noFill/>
                </a:ln>
                <a:solidFill>
                  <a:srgbClr val="5B9BD5"/>
                </a:solidFill>
                <a:effectLst/>
                <a:uLnTx/>
                <a:uFillTx/>
                <a:latin typeface="Calibri Light" panose="020F0302020204030204"/>
                <a:ea typeface="+mj-ea"/>
                <a:cs typeface="+mj-cs"/>
              </a:rPr>
              <a:t>Verordening (EU) 2022/1854 </a:t>
            </a:r>
            <a:br>
              <a:rPr kumimoji="0" lang="en-US" sz="4000" b="1" i="0" u="none" strike="noStrike" kern="1200" cap="none" spc="0" normalizeH="0" baseline="0" noProof="0" dirty="0">
                <a:ln>
                  <a:noFill/>
                </a:ln>
                <a:solidFill>
                  <a:srgbClr val="5B9BD5"/>
                </a:solidFill>
                <a:effectLst/>
                <a:uLnTx/>
                <a:uFillTx/>
                <a:latin typeface="Calibri Light" panose="020F0302020204030204"/>
                <a:ea typeface="+mn-ea"/>
                <a:cs typeface="+mn-cs"/>
              </a:rPr>
            </a:br>
            <a:endParaRPr lang="nl-BE" sz="4000" dirty="0"/>
          </a:p>
        </p:txBody>
      </p:sp>
      <p:sp>
        <p:nvSpPr>
          <p:cNvPr id="3" name="Tijdelijke aanduiding voor inhoud 2">
            <a:extLst>
              <a:ext uri="{FF2B5EF4-FFF2-40B4-BE49-F238E27FC236}">
                <a16:creationId xmlns:a16="http://schemas.microsoft.com/office/drawing/2014/main" id="{9D55D6F8-CC09-524C-4F2C-DEB5452AD6BF}"/>
              </a:ext>
            </a:extLst>
          </p:cNvPr>
          <p:cNvSpPr>
            <a:spLocks noGrp="1"/>
          </p:cNvSpPr>
          <p:nvPr>
            <p:ph idx="1"/>
          </p:nvPr>
        </p:nvSpPr>
        <p:spPr/>
        <p:txBody>
          <a:bodyPr>
            <a:normAutofit/>
          </a:bodyPr>
          <a:lstStyle/>
          <a:p>
            <a:pPr marL="0" indent="0" algn="just">
              <a:lnSpc>
                <a:spcPct val="100000"/>
              </a:lnSpc>
              <a:spcBef>
                <a:spcPts val="0"/>
              </a:spcBef>
              <a:buNone/>
            </a:pPr>
            <a:r>
              <a:rPr lang="nl-BE" sz="2200" dirty="0">
                <a:latin typeface="+mj-lt"/>
              </a:rPr>
              <a:t>Ook hier speelt a</a:t>
            </a:r>
            <a:r>
              <a:rPr lang="nl-NL" sz="2200" b="0" i="0" dirty="0" err="1">
                <a:solidFill>
                  <a:srgbClr val="222222"/>
                </a:solidFill>
                <a:effectLst/>
                <a:latin typeface="+mj-lt"/>
              </a:rPr>
              <a:t>rtikel</a:t>
            </a:r>
            <a:r>
              <a:rPr lang="nl-NL" sz="2200" b="0" i="0" dirty="0">
                <a:solidFill>
                  <a:srgbClr val="222222"/>
                </a:solidFill>
                <a:effectLst/>
                <a:latin typeface="+mj-lt"/>
              </a:rPr>
              <a:t> 14 Verordening (EU) 2022/1854 waarin staat dat op het surplus aan winsten uit activiteiten door Unie-ondernemingen en vaste inrichtingen in de sectoren ruwe aardolie, </a:t>
            </a:r>
            <a:r>
              <a:rPr lang="nl-NL" sz="2200" b="1" dirty="0">
                <a:solidFill>
                  <a:srgbClr val="222222"/>
                </a:solidFill>
                <a:effectLst/>
                <a:latin typeface="+mj-lt"/>
              </a:rPr>
              <a:t>aardgas</a:t>
            </a:r>
            <a:r>
              <a:rPr lang="nl-NL" sz="2200" b="0" i="0" dirty="0">
                <a:solidFill>
                  <a:srgbClr val="222222"/>
                </a:solidFill>
                <a:effectLst/>
                <a:latin typeface="+mj-lt"/>
              </a:rPr>
              <a:t>, kolen en raffinage een verplichte tijdelijke </a:t>
            </a:r>
            <a:r>
              <a:rPr lang="nl-NL" sz="2200" dirty="0">
                <a:solidFill>
                  <a:srgbClr val="222222"/>
                </a:solidFill>
                <a:latin typeface="+mj-lt"/>
              </a:rPr>
              <a:t>solidariteitsbijdrage wordt geheven</a:t>
            </a:r>
            <a:r>
              <a:rPr lang="nl-NL" sz="2200" b="0" i="0" dirty="0">
                <a:solidFill>
                  <a:srgbClr val="222222"/>
                </a:solidFill>
                <a:effectLst/>
                <a:latin typeface="+mj-lt"/>
              </a:rPr>
              <a:t>, tenzij de lidstaten </a:t>
            </a:r>
            <a:r>
              <a:rPr lang="nl-NL" sz="2200" b="1" i="0" dirty="0">
                <a:solidFill>
                  <a:srgbClr val="222222"/>
                </a:solidFill>
                <a:effectLst/>
                <a:latin typeface="+mj-lt"/>
              </a:rPr>
              <a:t>gelijkwaardige nationale maatregelen </a:t>
            </a:r>
            <a:r>
              <a:rPr lang="nl-NL" sz="2200" b="0" i="0" dirty="0">
                <a:solidFill>
                  <a:srgbClr val="222222"/>
                </a:solidFill>
                <a:effectLst/>
                <a:latin typeface="+mj-lt"/>
              </a:rPr>
              <a:t>hebben vastgesteld.</a:t>
            </a:r>
          </a:p>
          <a:p>
            <a:pPr marL="0" indent="0" algn="just">
              <a:lnSpc>
                <a:spcPct val="100000"/>
              </a:lnSpc>
              <a:spcBef>
                <a:spcPts val="0"/>
              </a:spcBef>
              <a:buNone/>
            </a:pPr>
            <a:endParaRPr lang="nl-NL" sz="2200" dirty="0">
              <a:solidFill>
                <a:srgbClr val="222222"/>
              </a:solidFill>
              <a:latin typeface="+mj-l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De wet van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12 april 1965 </a:t>
            </a:r>
            <a:r>
              <a:rPr kumimoji="0" lang="nl-NL" sz="220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betreffende het vervoer van gasachtige </a:t>
            </a:r>
            <a:r>
              <a:rPr kumimoji="0" lang="nl-NL" sz="2200" b="0" i="1" u="none" strike="noStrike" kern="1200" cap="none" spc="0" normalizeH="0" baseline="0" noProof="0" dirty="0" err="1">
                <a:ln>
                  <a:noFill/>
                </a:ln>
                <a:solidFill>
                  <a:prstClr val="black"/>
                </a:solidFill>
                <a:effectLst/>
                <a:uLnTx/>
                <a:uFillTx/>
                <a:latin typeface="Calibri Light" panose="020F0302020204030204"/>
                <a:ea typeface="+mn-ea"/>
                <a:cs typeface="+mn-cs"/>
              </a:rPr>
              <a:t>produkten</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 en andere door middel van leidingen</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werd nu door artikel 17 van de programmawet van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26 december 2023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aangevuld met een hoofdstuk </a:t>
            </a:r>
            <a:r>
              <a:rPr kumimoji="0" lang="nl-NL" sz="2200" b="0" i="0" u="none" strike="noStrike" kern="1200" cap="none" spc="0" normalizeH="0" baseline="0" noProof="0" dirty="0" err="1">
                <a:ln>
                  <a:noFill/>
                </a:ln>
                <a:solidFill>
                  <a:prstClr val="black"/>
                </a:solidFill>
                <a:effectLst/>
                <a:uLnTx/>
                <a:uFillTx/>
                <a:latin typeface="Calibri Light" panose="020F0302020204030204"/>
                <a:ea typeface="+mn-ea"/>
                <a:cs typeface="+mn-cs"/>
              </a:rPr>
              <a:t>IV</a:t>
            </a:r>
            <a:r>
              <a:rPr kumimoji="0" lang="nl-NL" sz="2200" b="0" i="1" u="none" strike="noStrike" kern="1200" cap="none" spc="0" normalizeH="0" baseline="0" noProof="0" dirty="0" err="1">
                <a:ln>
                  <a:noFill/>
                </a:ln>
                <a:solidFill>
                  <a:prstClr val="black"/>
                </a:solidFill>
                <a:effectLst/>
                <a:uLnTx/>
                <a:uFillTx/>
                <a:latin typeface="Calibri Light" panose="020F0302020204030204"/>
                <a:ea typeface="+mn-ea"/>
                <a:cs typeface="+mn-cs"/>
              </a:rPr>
              <a:t>undecies</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getiteld “</a:t>
            </a:r>
            <a:r>
              <a:rPr kumimoji="0" lang="nl-NL" sz="2200" b="0" i="1" u="none" strike="noStrike" kern="1200" cap="none" spc="0" normalizeH="0" baseline="0" noProof="0" dirty="0">
                <a:ln>
                  <a:noFill/>
                </a:ln>
                <a:solidFill>
                  <a:prstClr val="black"/>
                </a:solidFill>
                <a:effectLst/>
                <a:uLnTx/>
                <a:uFillTx/>
                <a:latin typeface="Calibri Light" panose="020F0302020204030204"/>
                <a:ea typeface="+mn-ea"/>
                <a:cs typeface="+mn-cs"/>
              </a:rPr>
              <a:t>Uitzonderlijke solidariteitsbijdrage van de beheerder van het aardgasvervoersnet</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lang="nl-NL" sz="2200" b="0" i="0" dirty="0">
              <a:solidFill>
                <a:srgbClr val="222222"/>
              </a:solidFill>
              <a:effectLst/>
              <a:latin typeface="+mj-lt"/>
            </a:endParaRPr>
          </a:p>
          <a:p>
            <a:pPr marL="0" indent="0" algn="just" rtl="0" fontAlgn="base">
              <a:lnSpc>
                <a:spcPct val="100000"/>
              </a:lnSpc>
              <a:spcBef>
                <a:spcPts val="0"/>
              </a:spcBef>
              <a:buNone/>
            </a:pPr>
            <a:endParaRPr lang="nl-NL" sz="2200" b="0" i="0" dirty="0">
              <a:solidFill>
                <a:srgbClr val="222222"/>
              </a:solidFill>
              <a:effectLst/>
              <a:latin typeface="+mj-lt"/>
            </a:endParaRPr>
          </a:p>
          <a:p>
            <a:endParaRPr lang="nl-BE" dirty="0"/>
          </a:p>
        </p:txBody>
      </p:sp>
    </p:spTree>
    <p:extLst>
      <p:ext uri="{BB962C8B-B14F-4D97-AF65-F5344CB8AC3E}">
        <p14:creationId xmlns:p14="http://schemas.microsoft.com/office/powerpoint/2010/main" val="21814792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3611C-9CDF-3C6F-452D-F119DF348DD6}"/>
              </a:ext>
            </a:extLst>
          </p:cNvPr>
          <p:cNvSpPr>
            <a:spLocks noGrp="1"/>
          </p:cNvSpPr>
          <p:nvPr>
            <p:ph type="title"/>
          </p:nvPr>
        </p:nvSpPr>
        <p:spPr/>
        <p:txBody>
          <a:bodyPr/>
          <a:lstStyle/>
          <a:p>
            <a:pPr algn="ctr"/>
            <a:r>
              <a:rPr kumimoji="0" lang="en-US" sz="3600" b="1" i="0" u="none" strike="noStrike" kern="1200" cap="none" spc="0" normalizeH="0" baseline="0" noProof="0" dirty="0" err="1">
                <a:ln>
                  <a:noFill/>
                </a:ln>
                <a:solidFill>
                  <a:srgbClr val="5B9BD5"/>
                </a:solidFill>
                <a:effectLst/>
                <a:uLnTx/>
                <a:uFillTx/>
                <a:latin typeface="Calibri Light" panose="020F0302020204030204"/>
                <a:ea typeface="+mj-ea"/>
                <a:cs typeface="+mj-cs"/>
              </a:rPr>
              <a:t>België</a:t>
            </a:r>
            <a:r>
              <a:rPr kumimoji="0" lang="en-US" sz="3600" b="1" i="0" u="none" strike="noStrike" kern="1200" cap="none" spc="0" normalizeH="0" baseline="0" noProof="0" dirty="0">
                <a:ln>
                  <a:noFill/>
                </a:ln>
                <a:solidFill>
                  <a:srgbClr val="5B9BD5"/>
                </a:solidFill>
                <a:effectLst/>
                <a:uLnTx/>
                <a:uFillTx/>
                <a:latin typeface="Calibri Light" panose="020F0302020204030204"/>
                <a:ea typeface="+mj-ea"/>
                <a:cs typeface="+mj-cs"/>
              </a:rPr>
              <a:t> (1)</a:t>
            </a:r>
            <a:endParaRPr lang="nl-BE" dirty="0"/>
          </a:p>
        </p:txBody>
      </p:sp>
      <p:sp>
        <p:nvSpPr>
          <p:cNvPr id="3" name="Tijdelijke aanduiding voor inhoud 2">
            <a:extLst>
              <a:ext uri="{FF2B5EF4-FFF2-40B4-BE49-F238E27FC236}">
                <a16:creationId xmlns:a16="http://schemas.microsoft.com/office/drawing/2014/main" id="{55B9C467-D88C-513E-361F-A36A82F67EF2}"/>
              </a:ext>
            </a:extLst>
          </p:cNvPr>
          <p:cNvSpPr>
            <a:spLocks noGrp="1"/>
          </p:cNvSpPr>
          <p:nvPr>
            <p:ph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Het bedrag van de bijdrage is gelijk aan een vast bedrag van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300 miljoen EUR</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nl-NL" sz="2200" b="1" i="0" u="none" strike="noStrike" kern="1200" cap="none" spc="0" normalizeH="0" baseline="0" noProof="0" dirty="0">
                <a:ln>
                  <a:noFill/>
                </a:ln>
                <a:solidFill>
                  <a:prstClr val="black"/>
                </a:solidFill>
                <a:effectLst/>
                <a:uLnTx/>
                <a:uFillTx/>
                <a:latin typeface="Calibri Light" panose="020F0302020204030204"/>
                <a:ea typeface="+mn-ea"/>
                <a:cs typeface="+mn-cs"/>
              </a:rPr>
              <a:t>Het gaat hier dus om een copy-paste van de wet van 27 december 2006.  </a:t>
            </a:r>
            <a:r>
              <a:rPr kumimoji="0" lang="nl-NL" sz="2200" b="0" i="0" u="none" strike="noStrike" kern="1200" cap="none" spc="0" normalizeH="0" baseline="0" noProof="0" dirty="0">
                <a:ln>
                  <a:noFill/>
                </a:ln>
                <a:solidFill>
                  <a:prstClr val="black"/>
                </a:solidFill>
                <a:effectLst/>
                <a:uLnTx/>
                <a:uFillTx/>
                <a:latin typeface="Calibri Light" panose="020F0302020204030204"/>
                <a:ea typeface="+mn-ea"/>
                <a:cs typeface="+mn-cs"/>
              </a:rPr>
              <a:t>De wetgever van 2022 stoort zich weinig aan Verordening (EU) 2022/1854. hoe kan een vast bedrag een even hoge of hogere opbrengst genereren...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r>
              <a:rPr lang="nl-NL" sz="2200" dirty="0">
                <a:latin typeface="+mj-lt"/>
              </a:rPr>
              <a:t>De in paragraaf 1 bedoelde bijdrage moest uiterlijk op 16 januari 2023 worden gestort op de bankrekening BE42 6792 0000 0054 van het Team “</a:t>
            </a:r>
            <a:r>
              <a:rPr lang="nl-NL" sz="2200" i="1" dirty="0">
                <a:latin typeface="+mj-lt"/>
              </a:rPr>
              <a:t>Beheer Centrale Rekening Inning en Invordering</a:t>
            </a:r>
            <a:r>
              <a:rPr lang="nl-NL" sz="2200" dirty="0">
                <a:latin typeface="+mj-lt"/>
              </a:rPr>
              <a:t>” van de Federale Overheidsdienst Financiën. Een zelfde eerder in een wet ongewone bepaling stond ook in de wet van </a:t>
            </a:r>
            <a:r>
              <a:rPr lang="nl-NL" sz="2200" b="1" dirty="0">
                <a:latin typeface="+mj-lt"/>
              </a:rPr>
              <a:t>27 september 2006</a:t>
            </a:r>
            <a:r>
              <a:rPr lang="nl-NL" sz="2200" dirty="0">
                <a:latin typeface="+mj-lt"/>
              </a:rPr>
              <a:t>.</a:t>
            </a:r>
            <a:r>
              <a:rPr lang="nl-NL" sz="2200" dirty="0">
                <a:highlight>
                  <a:srgbClr val="FFFF00"/>
                </a:highlight>
                <a:latin typeface="+mj-lt"/>
              </a:rPr>
              <a:t> </a:t>
            </a:r>
          </a:p>
          <a:p>
            <a:pPr marL="0" indent="0" algn="just">
              <a:lnSpc>
                <a:spcPct val="100000"/>
              </a:lnSpc>
              <a:spcBef>
                <a:spcPts val="0"/>
              </a:spcBef>
              <a:buNone/>
            </a:pPr>
            <a:endParaRPr lang="nl-NL" sz="2200" dirty="0">
              <a:latin typeface="+mj-lt"/>
            </a:endParaRPr>
          </a:p>
          <a:p>
            <a:pPr marL="0" indent="0" algn="just">
              <a:lnSpc>
                <a:spcPct val="100000"/>
              </a:lnSpc>
              <a:spcBef>
                <a:spcPts val="0"/>
              </a:spcBef>
              <a:buNone/>
            </a:pPr>
            <a:endParaRPr lang="nl-BE" sz="2200" dirty="0">
              <a:latin typeface="+mj-lt"/>
            </a:endParaRPr>
          </a:p>
        </p:txBody>
      </p:sp>
    </p:spTree>
    <p:extLst>
      <p:ext uri="{BB962C8B-B14F-4D97-AF65-F5344CB8AC3E}">
        <p14:creationId xmlns:p14="http://schemas.microsoft.com/office/powerpoint/2010/main" val="34773321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12189</Words>
  <Application>Microsoft Office PowerPoint</Application>
  <PresentationFormat>Breedbeeld</PresentationFormat>
  <Paragraphs>587</Paragraphs>
  <Slides>110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110</vt:i4>
      </vt:variant>
    </vt:vector>
  </HeadingPairs>
  <TitlesOfParts>
    <vt:vector size="114" baseType="lpstr">
      <vt:lpstr>Arial</vt:lpstr>
      <vt:lpstr>Calibri</vt:lpstr>
      <vt:lpstr>Calibri Light</vt:lpstr>
      <vt:lpstr>Kantoorthema</vt:lpstr>
      <vt:lpstr> </vt:lpstr>
      <vt:lpstr> </vt:lpstr>
      <vt:lpstr>  Inhoud  </vt:lpstr>
      <vt:lpstr> </vt:lpstr>
      <vt:lpstr>Eerste Wereldoorlog  </vt:lpstr>
      <vt:lpstr>Eerste Wereldoorlog - Verenigde Staten (1)</vt:lpstr>
      <vt:lpstr>Definitie</vt:lpstr>
      <vt:lpstr>Eerste Wereldoorlog - Verenigde Staten (2) </vt:lpstr>
      <vt:lpstr>Eerste Wereldoorlog - België (1)</vt:lpstr>
      <vt:lpstr>Eerste Wereldoorlog - België (2)</vt:lpstr>
      <vt:lpstr>Eerste Wereldoorlog - België (3)</vt:lpstr>
      <vt:lpstr>Eerste Wereldoorlog - België (4)</vt:lpstr>
      <vt:lpstr>Franklin Delano Roosevelt</vt:lpstr>
      <vt:lpstr> </vt:lpstr>
      <vt:lpstr>Tweede Wereldoorlog - Verenigde Staten </vt:lpstr>
      <vt:lpstr>Tweede Wereldoorlog - België </vt:lpstr>
      <vt:lpstr>Koreaanse oorlog - Verenigde Staten </vt:lpstr>
      <vt:lpstr>Koreaanse oorlog - België </vt:lpstr>
      <vt:lpstr>1970 - 1980 - België (1)</vt:lpstr>
      <vt:lpstr>1970 - 1980 - België (2)</vt:lpstr>
      <vt:lpstr>1970 - 1980 - België (3)</vt:lpstr>
      <vt:lpstr> Jimmy  Carter</vt:lpstr>
      <vt:lpstr>1980 - Verenigde Staten </vt:lpstr>
      <vt:lpstr>2000 - 2022 - België - Ruwe aardolie (1)</vt:lpstr>
      <vt:lpstr>2000 - 2022 - België - Ruwe aardolie (2)</vt:lpstr>
      <vt:lpstr>2000 - 2022 - België - Ruwe aardolie (3)</vt:lpstr>
      <vt:lpstr>2000 - 2022 - België - Repartitiebijdrage (1) </vt:lpstr>
      <vt:lpstr>2000 - 2022 - België - Repartitiebijdrage (2) </vt:lpstr>
      <vt:lpstr>2000 - 2022 - België - Ruwe aardolie (4) </vt:lpstr>
      <vt:lpstr>2000 - 2022 - België - Aardgas </vt:lpstr>
      <vt:lpstr> </vt:lpstr>
      <vt:lpstr>Europa</vt:lpstr>
      <vt:lpstr>2023 Post scriptum... </vt:lpstr>
      <vt:lpstr>Verenigde Staten </vt:lpstr>
      <vt:lpstr> </vt:lpstr>
      <vt:lpstr>         Ursula von der Leyen  Charles Michel  </vt:lpstr>
      <vt:lpstr>6 oktober 2022 - Verordening (EU) 2022/1854 van de Raad </vt:lpstr>
      <vt:lpstr>Oorsprong (1)</vt:lpstr>
      <vt:lpstr>Oorsprong (2)</vt:lpstr>
      <vt:lpstr>Oorsprong (3)</vt:lpstr>
      <vt:lpstr>Oorsprong (4)</vt:lpstr>
      <vt:lpstr> Rechtsgrondslag  </vt:lpstr>
      <vt:lpstr>Dé oplossing?</vt:lpstr>
      <vt:lpstr>Andere landen</vt:lpstr>
      <vt:lpstr> Tinne Van der Straeten</vt:lpstr>
      <vt:lpstr>Algemeen </vt:lpstr>
      <vt:lpstr>PowerPoint-presentatie</vt:lpstr>
      <vt:lpstr>Principe </vt:lpstr>
      <vt:lpstr> Schuldenaars (1)  </vt:lpstr>
      <vt:lpstr> Schuldenaars (2) </vt:lpstr>
      <vt:lpstr> Schuldenaars (3)   </vt:lpstr>
      <vt:lpstr>Schuldenaars (4)</vt:lpstr>
      <vt:lpstr>Geen schuldenaars (1)</vt:lpstr>
      <vt:lpstr>Geen schuldenaars (2)</vt:lpstr>
      <vt:lpstr> Maatstaf van heffing  </vt:lpstr>
      <vt:lpstr>Marktinkomsten (1) </vt:lpstr>
      <vt:lpstr>Marktinkomsten (2) </vt:lpstr>
      <vt:lpstr>Marktinkomsten (3) </vt:lpstr>
      <vt:lpstr>Marktinkomsten (4)</vt:lpstr>
      <vt:lpstr>Marktinkomsten (5)</vt:lpstr>
      <vt:lpstr>Toegelaten plafond (1)</vt:lpstr>
      <vt:lpstr>Toegelaten plafond (2)</vt:lpstr>
      <vt:lpstr>Toegelaten plafond (3)</vt:lpstr>
      <vt:lpstr>Tarief </vt:lpstr>
      <vt:lpstr>Raad van State </vt:lpstr>
      <vt:lpstr>Heffing sui generis?</vt:lpstr>
      <vt:lpstr>Mogelijke problemen?</vt:lpstr>
      <vt:lpstr>Schending van het eigendomsrecht?</vt:lpstr>
      <vt:lpstr>Ne bis in idem?</vt:lpstr>
      <vt:lpstr>Aftrekbaarheid van de inframarginale heffing in de inkomstenbelastingen?</vt:lpstr>
      <vt:lpstr>Terugwerkende kracht (1)</vt:lpstr>
      <vt:lpstr>Terugwerkende kracht (2)</vt:lpstr>
      <vt:lpstr>Terugwerkende kracht (3)</vt:lpstr>
      <vt:lpstr>Gelijkheidsbeginsel (1) </vt:lpstr>
      <vt:lpstr>Gelijkheidsbeginsel (2)</vt:lpstr>
      <vt:lpstr>Inkohiering?</vt:lpstr>
      <vt:lpstr>Voorstel tot vaststelling van de verschuldigde heffing door de CREG</vt:lpstr>
      <vt:lpstr>Ambtshalve?</vt:lpstr>
      <vt:lpstr>Toezending van het voorstel tot de vaststelling van de verschuldigde heffing door de CREG aan de FOD Economie </vt:lpstr>
      <vt:lpstr> Vaststelling van de verschuldigde heffing door  de FOD Economie </vt:lpstr>
      <vt:lpstr>Kennisgeving van een betalingsbericht</vt:lpstr>
      <vt:lpstr>PowerPoint-presentatie</vt:lpstr>
      <vt:lpstr>Verordening (EU) 2022/1854 (1)</vt:lpstr>
      <vt:lpstr>Verordening (EU) 2022/1854 (2)</vt:lpstr>
      <vt:lpstr>België (1) </vt:lpstr>
      <vt:lpstr>België (2)</vt:lpstr>
      <vt:lpstr>Gelijkwaardige nationale maatregel? (1)</vt:lpstr>
      <vt:lpstr>Gelijkwaardige nationale maatregel? (2)</vt:lpstr>
      <vt:lpstr>Gelijkwaardige nationale maatregel? (3)</vt:lpstr>
      <vt:lpstr>Gelijkwaardige nationale maatregel? (4)</vt:lpstr>
      <vt:lpstr>Gelijkwaardige nationale maatregel? (5)</vt:lpstr>
      <vt:lpstr>Gelijkwaardige nationale maatregel? (6)</vt:lpstr>
      <vt:lpstr>Gelijkwaardige nationale maatregel? (7)</vt:lpstr>
      <vt:lpstr>Heffing </vt:lpstr>
      <vt:lpstr>Geen afwenteling</vt:lpstr>
      <vt:lpstr>Inkomstenbelastingen </vt:lpstr>
      <vt:lpstr>PowerPoint-presentatie</vt:lpstr>
      <vt:lpstr> Verordening (EU) 2022/1854  </vt:lpstr>
      <vt:lpstr>België (1)</vt:lpstr>
      <vt:lpstr>België (2)</vt:lpstr>
      <vt:lpstr>België (3)</vt:lpstr>
      <vt:lpstr>België (4)</vt:lpstr>
      <vt:lpstr>PowerPoint-presentatie</vt:lpstr>
      <vt:lpstr> Pillar 3? </vt:lpstr>
      <vt:lpstr>Internationaal Monetair Fonds (1)</vt:lpstr>
      <vt:lpstr>Internationaal Monetair Fonds (2)</vt:lpstr>
      <vt:lpstr>“Vooruit”</vt:lpstr>
      <vt:lpstr>“A Modern Excess Profit Tax”?</vt:lpstr>
      <vt:lpstr>PowerPoint-presentatie</vt:lpstr>
      <vt:lpstr>Algemeen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2022 Buitengewone en tijdelijke heffingen</dc:title>
  <dc:creator>DIRK DESCHRIJVER</dc:creator>
  <cp:lastModifiedBy>DIRK DESCHRIJVER</cp:lastModifiedBy>
  <cp:revision>149</cp:revision>
  <cp:lastPrinted>2023-05-19T12:20:14Z</cp:lastPrinted>
  <dcterms:created xsi:type="dcterms:W3CDTF">2023-04-04T15:27:43Z</dcterms:created>
  <dcterms:modified xsi:type="dcterms:W3CDTF">2023-05-22T18:04:29Z</dcterms:modified>
</cp:coreProperties>
</file>