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 id="2147493496" r:id="rId5"/>
    <p:sldMasterId id="2147493516" r:id="rId6"/>
    <p:sldMasterId id="2147493530" r:id="rId7"/>
    <p:sldMasterId id="2147493536" r:id="rId8"/>
    <p:sldMasterId id="2147493543" r:id="rId9"/>
  </p:sldMasterIdLst>
  <p:notesMasterIdLst>
    <p:notesMasterId r:id="rId68"/>
  </p:notesMasterIdLst>
  <p:handoutMasterIdLst>
    <p:handoutMasterId r:id="rId69"/>
  </p:handoutMasterIdLst>
  <p:sldIdLst>
    <p:sldId id="800" r:id="rId10"/>
    <p:sldId id="287" r:id="rId11"/>
    <p:sldId id="920" r:id="rId12"/>
    <p:sldId id="921" r:id="rId13"/>
    <p:sldId id="939" r:id="rId14"/>
    <p:sldId id="758" r:id="rId15"/>
    <p:sldId id="801" r:id="rId16"/>
    <p:sldId id="259" r:id="rId17"/>
    <p:sldId id="926" r:id="rId18"/>
    <p:sldId id="936" r:id="rId19"/>
    <p:sldId id="927" r:id="rId20"/>
    <p:sldId id="928" r:id="rId21"/>
    <p:sldId id="931" r:id="rId22"/>
    <p:sldId id="930" r:id="rId23"/>
    <p:sldId id="929" r:id="rId24"/>
    <p:sldId id="933" r:id="rId25"/>
    <p:sldId id="937" r:id="rId26"/>
    <p:sldId id="932" r:id="rId27"/>
    <p:sldId id="934" r:id="rId28"/>
    <p:sldId id="935" r:id="rId29"/>
    <p:sldId id="938" r:id="rId30"/>
    <p:sldId id="940" r:id="rId31"/>
    <p:sldId id="941" r:id="rId32"/>
    <p:sldId id="947" r:id="rId33"/>
    <p:sldId id="943" r:id="rId34"/>
    <p:sldId id="942" r:id="rId35"/>
    <p:sldId id="951" r:id="rId36"/>
    <p:sldId id="944" r:id="rId37"/>
    <p:sldId id="945" r:id="rId38"/>
    <p:sldId id="946" r:id="rId39"/>
    <p:sldId id="948" r:id="rId40"/>
    <p:sldId id="949" r:id="rId41"/>
    <p:sldId id="950" r:id="rId42"/>
    <p:sldId id="952" r:id="rId43"/>
    <p:sldId id="540" r:id="rId44"/>
    <p:sldId id="558" r:id="rId45"/>
    <p:sldId id="559" r:id="rId46"/>
    <p:sldId id="563" r:id="rId47"/>
    <p:sldId id="537" r:id="rId48"/>
    <p:sldId id="572" r:id="rId49"/>
    <p:sldId id="573" r:id="rId50"/>
    <p:sldId id="574" r:id="rId51"/>
    <p:sldId id="550" r:id="rId52"/>
    <p:sldId id="576" r:id="rId53"/>
    <p:sldId id="360" r:id="rId54"/>
    <p:sldId id="368" r:id="rId55"/>
    <p:sldId id="367" r:id="rId56"/>
    <p:sldId id="362" r:id="rId57"/>
    <p:sldId id="374" r:id="rId58"/>
    <p:sldId id="378" r:id="rId59"/>
    <p:sldId id="372" r:id="rId60"/>
    <p:sldId id="373" r:id="rId61"/>
    <p:sldId id="377" r:id="rId62"/>
    <p:sldId id="370" r:id="rId63"/>
    <p:sldId id="364" r:id="rId64"/>
    <p:sldId id="369" r:id="rId65"/>
    <p:sldId id="379" r:id="rId66"/>
    <p:sldId id="361" r:id="rId67"/>
  </p:sldIdLst>
  <p:sldSz cx="9144000" cy="5143500" type="screen16x9"/>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99F86-5117-2ADE-6239-EF7B4BF831D7}" name="Koen De Munck" initials="KDM" userId="Koen De Munc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C21B2-A288-4848-9A5C-9263E0F6F70E}" v="42" dt="2023-03-28T13:47:40.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68" autoAdjust="0"/>
  </p:normalViewPr>
  <p:slideViewPr>
    <p:cSldViewPr snapToGrid="0">
      <p:cViewPr varScale="1">
        <p:scale>
          <a:sx n="110" d="100"/>
          <a:sy n="110" d="100"/>
        </p:scale>
        <p:origin x="195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od\Downloads\2021.12.01%20R&amp;D%20Ondersteuning,%20Uitgaven%20en%20Tewerkstelling.x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bofeb-my.sharepoint.com/personal/kod_vbo-feb_be/Documents/Documents/2%20Belgi&#235;/O&amp;O/2021.12.01%20R&amp;D%20Ondersteuning,%20Uitgaven%20en%20Tewerkstelling.x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od\Downloads\2021.12.01%20R&amp;D%20Ondersteuning,%20Uitgaven%20en%20Tewerkstelling.xl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'R&amp;D Tewerkstelling'!$G$35</c:f>
              <c:strCache>
                <c:ptCount val="1"/>
                <c:pt idx="0">
                  <c:v>Value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1" i="0" u="none" strike="noStrike" kern="1200" baseline="0">
                    <a:solidFill>
                      <a:schemeClr val="tx1">
                        <a:lumMod val="7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'R&amp;D Tewerkstelling'!$F$36:$F$49</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2013</c:v>
                </c:pt>
                <c:pt idx="11">
                  <c:v>2015</c:v>
                </c:pt>
                <c:pt idx="12">
                  <c:v>2017</c:v>
                </c:pt>
                <c:pt idx="13">
                  <c:v>2019</c:v>
                </c:pt>
              </c:numCache>
            </c:numRef>
          </c:cat>
          <c:val>
            <c:numRef>
              <c:f>'R&amp;D Tewerkstelling'!$G$36:$G$49</c:f>
              <c:numCache>
                <c:formatCode>General</c:formatCode>
                <c:ptCount val="14"/>
                <c:pt idx="0">
                  <c:v>44133</c:v>
                </c:pt>
                <c:pt idx="1">
                  <c:v>44500</c:v>
                </c:pt>
                <c:pt idx="2">
                  <c:v>47363</c:v>
                </c:pt>
                <c:pt idx="3">
                  <c:v>48757</c:v>
                </c:pt>
                <c:pt idx="4">
                  <c:v>49253</c:v>
                </c:pt>
                <c:pt idx="5">
                  <c:v>51278</c:v>
                </c:pt>
                <c:pt idx="6">
                  <c:v>54624</c:v>
                </c:pt>
                <c:pt idx="7">
                  <c:v>55858</c:v>
                </c:pt>
                <c:pt idx="8">
                  <c:v>59403</c:v>
                </c:pt>
                <c:pt idx="9">
                  <c:v>63207</c:v>
                </c:pt>
                <c:pt idx="10">
                  <c:v>66724</c:v>
                </c:pt>
                <c:pt idx="11">
                  <c:v>73709</c:v>
                </c:pt>
                <c:pt idx="12">
                  <c:v>78867</c:v>
                </c:pt>
                <c:pt idx="13">
                  <c:v>91757</c:v>
                </c:pt>
              </c:numCache>
            </c:numRef>
          </c:val>
          <c:extLst>
            <c:ext xmlns:c16="http://schemas.microsoft.com/office/drawing/2014/chart" uri="{C3380CC4-5D6E-409C-BE32-E72D297353CC}">
              <c16:uniqueId val="{00000000-C8A9-4572-90D0-BA6FE220F31E}"/>
            </c:ext>
          </c:extLst>
        </c:ser>
        <c:dLbls>
          <c:dLblPos val="outEnd"/>
          <c:showLegendKey val="0"/>
          <c:showVal val="1"/>
          <c:showCatName val="0"/>
          <c:showSerName val="0"/>
          <c:showPercent val="0"/>
          <c:showBubbleSize val="0"/>
        </c:dLbls>
        <c:gapWidth val="219"/>
        <c:overlap val="-27"/>
        <c:axId val="722818952"/>
        <c:axId val="722821576"/>
      </c:barChart>
      <c:catAx>
        <c:axId val="72281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22821576"/>
        <c:crosses val="autoZero"/>
        <c:auto val="1"/>
        <c:lblAlgn val="ctr"/>
        <c:lblOffset val="100"/>
        <c:noMultiLvlLbl val="0"/>
      </c:catAx>
      <c:valAx>
        <c:axId val="7228215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2281895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3856747482633E-2"/>
          <c:y val="4.5773443408034367E-2"/>
          <c:w val="0.92573250809177499"/>
          <c:h val="0.68506134362258309"/>
        </c:manualLayout>
      </c:layout>
      <c:barChart>
        <c:barDir val="col"/>
        <c:grouping val="clustered"/>
        <c:varyColors val="0"/>
        <c:ser>
          <c:idx val="0"/>
          <c:order val="0"/>
          <c:tx>
            <c:strRef>
              <c:f>Sheet1!$A$23</c:f>
              <c:strCache>
                <c:ptCount val="1"/>
                <c:pt idx="0">
                  <c:v>2009</c:v>
                </c:pt>
              </c:strCache>
            </c:strRef>
          </c:tx>
          <c:spPr>
            <a:solidFill>
              <a:schemeClr val="tx1"/>
            </a:solidFill>
            <a:ln>
              <a:noFill/>
            </a:ln>
            <a:effectLst/>
          </c:spPr>
          <c:invertIfNegative val="0"/>
          <c:cat>
            <c:strRef>
              <c:f>Sheet1!$B$22:$K$22</c:f>
              <c:strCache>
                <c:ptCount val="10"/>
                <c:pt idx="0">
                  <c:v>Corée du Sud</c:v>
                </c:pt>
                <c:pt idx="1">
                  <c:v>Japon</c:v>
                </c:pt>
                <c:pt idx="2">
                  <c:v>Suède</c:v>
                </c:pt>
                <c:pt idx="3">
                  <c:v>Belgique</c:v>
                </c:pt>
                <c:pt idx="4">
                  <c:v>États-Unis*</c:v>
                </c:pt>
                <c:pt idx="5">
                  <c:v>Allemagne</c:v>
                </c:pt>
                <c:pt idx="6">
                  <c:v>Suisse**</c:v>
                </c:pt>
                <c:pt idx="7">
                  <c:v>Danemark</c:v>
                </c:pt>
                <c:pt idx="8">
                  <c:v>Chine</c:v>
                </c:pt>
                <c:pt idx="9">
                  <c:v>France</c:v>
                </c:pt>
              </c:strCache>
            </c:strRef>
          </c:cat>
          <c:val>
            <c:numRef>
              <c:f>Sheet1!$B$23:$K$23</c:f>
              <c:numCache>
                <c:formatCode>General</c:formatCode>
                <c:ptCount val="10"/>
                <c:pt idx="0">
                  <c:v>10.3038151384667</c:v>
                </c:pt>
                <c:pt idx="1">
                  <c:v>9.9879631886884503</c:v>
                </c:pt>
                <c:pt idx="2">
                  <c:v>10.604797130688199</c:v>
                </c:pt>
                <c:pt idx="3">
                  <c:v>8.5624652241112909</c:v>
                </c:pt>
                <c:pt idx="4">
                  <c:v>8.8116947054520907</c:v>
                </c:pt>
                <c:pt idx="5">
                  <c:v>7.7575483460870904</c:v>
                </c:pt>
                <c:pt idx="6">
                  <c:v>7.6558915813646804</c:v>
                </c:pt>
                <c:pt idx="7">
                  <c:v>12.888762298347</c:v>
                </c:pt>
                <c:pt idx="8">
                  <c:v>1.51963786464103</c:v>
                </c:pt>
                <c:pt idx="9">
                  <c:v>8.7388063350609695</c:v>
                </c:pt>
              </c:numCache>
            </c:numRef>
          </c:val>
          <c:extLst>
            <c:ext xmlns:c16="http://schemas.microsoft.com/office/drawing/2014/chart" uri="{C3380CC4-5D6E-409C-BE32-E72D297353CC}">
              <c16:uniqueId val="{00000001-674B-4FE4-BAF1-3571AD472B03}"/>
            </c:ext>
          </c:extLst>
        </c:ser>
        <c:ser>
          <c:idx val="1"/>
          <c:order val="1"/>
          <c:tx>
            <c:strRef>
              <c:f>Sheet1!$A$24</c:f>
              <c:strCache>
                <c:ptCount val="1"/>
                <c:pt idx="0">
                  <c:v>2019</c:v>
                </c:pt>
              </c:strCache>
            </c:strRef>
          </c:tx>
          <c:spPr>
            <a:solidFill>
              <a:schemeClr val="accent3"/>
            </a:solidFill>
            <a:ln>
              <a:noFill/>
            </a:ln>
            <a:effectLst/>
          </c:spPr>
          <c:invertIfNegative val="0"/>
          <c:cat>
            <c:strRef>
              <c:f>Sheet1!$B$22:$K$22</c:f>
              <c:strCache>
                <c:ptCount val="10"/>
                <c:pt idx="0">
                  <c:v>Corée du Sud</c:v>
                </c:pt>
                <c:pt idx="1">
                  <c:v>Japon</c:v>
                </c:pt>
                <c:pt idx="2">
                  <c:v>Suède</c:v>
                </c:pt>
                <c:pt idx="3">
                  <c:v>Belgique</c:v>
                </c:pt>
                <c:pt idx="4">
                  <c:v>États-Unis*</c:v>
                </c:pt>
                <c:pt idx="5">
                  <c:v>Allemagne</c:v>
                </c:pt>
                <c:pt idx="6">
                  <c:v>Suisse**</c:v>
                </c:pt>
                <c:pt idx="7">
                  <c:v>Danemark</c:v>
                </c:pt>
                <c:pt idx="8">
                  <c:v>Chine</c:v>
                </c:pt>
                <c:pt idx="9">
                  <c:v>France</c:v>
                </c:pt>
              </c:strCache>
            </c:strRef>
          </c:cat>
          <c:val>
            <c:numRef>
              <c:f>Sheet1!$B$24:$K$24</c:f>
              <c:numCache>
                <c:formatCode>General</c:formatCode>
                <c:ptCount val="10"/>
                <c:pt idx="0">
                  <c:v>15.879378239123399</c:v>
                </c:pt>
                <c:pt idx="1">
                  <c:v>9.8456755928392408</c:v>
                </c:pt>
                <c:pt idx="2">
                  <c:v>15.138260530421199</c:v>
                </c:pt>
                <c:pt idx="3">
                  <c:v>12.3896281888324</c:v>
                </c:pt>
                <c:pt idx="4">
                  <c:v>9.8460594863627993</c:v>
                </c:pt>
                <c:pt idx="5">
                  <c:v>9.9590877495695906</c:v>
                </c:pt>
                <c:pt idx="6">
                  <c:v>9.2021091694241903</c:v>
                </c:pt>
                <c:pt idx="7">
                  <c:v>14.8888558377745</c:v>
                </c:pt>
                <c:pt idx="8">
                  <c:v>2.72290250545365</c:v>
                </c:pt>
                <c:pt idx="9">
                  <c:v>11.0480450905126</c:v>
                </c:pt>
              </c:numCache>
            </c:numRef>
          </c:val>
          <c:extLst>
            <c:ext xmlns:c16="http://schemas.microsoft.com/office/drawing/2014/chart" uri="{C3380CC4-5D6E-409C-BE32-E72D297353CC}">
              <c16:uniqueId val="{00000000-674B-4FE4-BAF1-3571AD472B03}"/>
            </c:ext>
          </c:extLst>
        </c:ser>
        <c:dLbls>
          <c:showLegendKey val="0"/>
          <c:showVal val="0"/>
          <c:showCatName val="0"/>
          <c:showSerName val="0"/>
          <c:showPercent val="0"/>
          <c:showBubbleSize val="0"/>
        </c:dLbls>
        <c:gapWidth val="219"/>
        <c:overlap val="-25"/>
        <c:axId val="1142421080"/>
        <c:axId val="1142414520"/>
      </c:barChart>
      <c:catAx>
        <c:axId val="114242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BE"/>
          </a:p>
        </c:txPr>
        <c:crossAx val="1142414520"/>
        <c:crosses val="autoZero"/>
        <c:auto val="1"/>
        <c:lblAlgn val="ctr"/>
        <c:lblOffset val="100"/>
        <c:noMultiLvlLbl val="0"/>
      </c:catAx>
      <c:valAx>
        <c:axId val="114241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BE"/>
          </a:p>
        </c:txPr>
        <c:crossAx val="1142421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schemeClr>
                </a:solidFill>
                <a:latin typeface="+mn-lt"/>
                <a:ea typeface="+mn-ea"/>
                <a:cs typeface="+mn-cs"/>
              </a:defRPr>
            </a:pPr>
            <a:r>
              <a:rPr lang="en-GB" sz="1400">
                <a:solidFill>
                  <a:schemeClr val="tx1">
                    <a:lumMod val="75000"/>
                  </a:schemeClr>
                </a:solidFill>
              </a:rPr>
              <a:t>Researchers (per 1000 employed)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schemeClr>
              </a:solidFill>
              <a:latin typeface="+mn-lt"/>
              <a:ea typeface="+mn-ea"/>
              <a:cs typeface="+mn-cs"/>
            </a:defRPr>
          </a:pPr>
          <a:endParaRPr lang="nl-BE"/>
        </a:p>
      </c:txPr>
    </c:title>
    <c:autoTitleDeleted val="0"/>
    <c:plotArea>
      <c:layout/>
      <c:lineChart>
        <c:grouping val="standard"/>
        <c:varyColors val="0"/>
        <c:ser>
          <c:idx val="0"/>
          <c:order val="0"/>
          <c:tx>
            <c:strRef>
              <c:f>'R&amp;D Tewerkstelling'!$B$4</c:f>
              <c:strCache>
                <c:ptCount val="1"/>
                <c:pt idx="0">
                  <c:v>Belgium</c:v>
                </c:pt>
              </c:strCache>
            </c:strRef>
          </c:tx>
          <c:spPr>
            <a:ln w="28575" cap="rnd">
              <a:solidFill>
                <a:schemeClr val="accent1"/>
              </a:solidFill>
              <a:round/>
            </a:ln>
            <a:effectLst/>
          </c:spPr>
          <c:marker>
            <c:symbol val="none"/>
          </c:marker>
          <c:cat>
            <c:strRef>
              <c:f>'R&amp;D Tewerkstelling'!$A$14:$A$24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extLst/>
            </c:strRef>
          </c:cat>
          <c:val>
            <c:numRef>
              <c:f>'R&amp;D Tewerkstelling'!$B$14:$B$24</c:f>
              <c:numCache>
                <c:formatCode>General</c:formatCode>
                <c:ptCount val="11"/>
                <c:pt idx="0">
                  <c:v>8.5624652241112909</c:v>
                </c:pt>
                <c:pt idx="1">
                  <c:v>9.0880184965501893</c:v>
                </c:pt>
                <c:pt idx="2">
                  <c:v>9.3751012277349499</c:v>
                </c:pt>
                <c:pt idx="3">
                  <c:v>9.9722246522613993</c:v>
                </c:pt>
                <c:pt idx="4">
                  <c:v>10.167591886489699</c:v>
                </c:pt>
                <c:pt idx="5">
                  <c:v>11.1028576422267</c:v>
                </c:pt>
                <c:pt idx="6">
                  <c:v>11.516870966344699</c:v>
                </c:pt>
                <c:pt idx="7">
                  <c:v>11.6097018436925</c:v>
                </c:pt>
                <c:pt idx="8">
                  <c:v>11.3670019993686</c:v>
                </c:pt>
                <c:pt idx="9">
                  <c:v>11.9275485790206</c:v>
                </c:pt>
                <c:pt idx="10">
                  <c:v>12.3896281888324</c:v>
                </c:pt>
              </c:numCache>
              <c:extLst/>
            </c:numRef>
          </c:val>
          <c:smooth val="0"/>
          <c:extLst>
            <c:ext xmlns:c16="http://schemas.microsoft.com/office/drawing/2014/chart" uri="{C3380CC4-5D6E-409C-BE32-E72D297353CC}">
              <c16:uniqueId val="{00000000-5DE9-4E53-9134-220931F92992}"/>
            </c:ext>
          </c:extLst>
        </c:ser>
        <c:ser>
          <c:idx val="1"/>
          <c:order val="1"/>
          <c:tx>
            <c:strRef>
              <c:f>'R&amp;D Tewerkstelling'!$C$4</c:f>
              <c:strCache>
                <c:ptCount val="1"/>
                <c:pt idx="0">
                  <c:v>Germany</c:v>
                </c:pt>
              </c:strCache>
            </c:strRef>
          </c:tx>
          <c:spPr>
            <a:ln w="28575" cap="rnd">
              <a:solidFill>
                <a:schemeClr val="accent2"/>
              </a:solidFill>
              <a:round/>
            </a:ln>
            <a:effectLst/>
          </c:spPr>
          <c:marker>
            <c:symbol val="none"/>
          </c:marker>
          <c:cat>
            <c:strRef>
              <c:f>'R&amp;D Tewerkstelling'!$A$14:$A$24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extLst/>
            </c:strRef>
          </c:cat>
          <c:val>
            <c:numRef>
              <c:f>'R&amp;D Tewerkstelling'!$C$14:$C$24</c:f>
              <c:numCache>
                <c:formatCode>General</c:formatCode>
                <c:ptCount val="11"/>
                <c:pt idx="0">
                  <c:v>7.7575483460870904</c:v>
                </c:pt>
                <c:pt idx="1">
                  <c:v>7.9905476515299201</c:v>
                </c:pt>
                <c:pt idx="2">
                  <c:v>8.1525370691315207</c:v>
                </c:pt>
                <c:pt idx="3">
                  <c:v>8.3871343915847607</c:v>
                </c:pt>
                <c:pt idx="4">
                  <c:v>8.3698465171192495</c:v>
                </c:pt>
                <c:pt idx="5">
                  <c:v>8.2377051098991103</c:v>
                </c:pt>
                <c:pt idx="6">
                  <c:v>8.9973099577941706</c:v>
                </c:pt>
                <c:pt idx="7">
                  <c:v>9.1537051884091198</c:v>
                </c:pt>
                <c:pt idx="8">
                  <c:v>9.4832986801663406</c:v>
                </c:pt>
                <c:pt idx="9">
                  <c:v>9.6688151781334994</c:v>
                </c:pt>
                <c:pt idx="10">
                  <c:v>9.9590877495695906</c:v>
                </c:pt>
              </c:numCache>
              <c:extLst/>
            </c:numRef>
          </c:val>
          <c:smooth val="0"/>
          <c:extLst>
            <c:ext xmlns:c16="http://schemas.microsoft.com/office/drawing/2014/chart" uri="{C3380CC4-5D6E-409C-BE32-E72D297353CC}">
              <c16:uniqueId val="{00000001-5DE9-4E53-9134-220931F92992}"/>
            </c:ext>
          </c:extLst>
        </c:ser>
        <c:ser>
          <c:idx val="2"/>
          <c:order val="2"/>
          <c:tx>
            <c:strRef>
              <c:f>'R&amp;D Tewerkstelling'!$D$4</c:f>
              <c:strCache>
                <c:ptCount val="1"/>
                <c:pt idx="0">
                  <c:v>France</c:v>
                </c:pt>
              </c:strCache>
            </c:strRef>
          </c:tx>
          <c:spPr>
            <a:ln w="28575" cap="rnd">
              <a:solidFill>
                <a:schemeClr val="accent3"/>
              </a:solidFill>
              <a:round/>
            </a:ln>
            <a:effectLst/>
          </c:spPr>
          <c:marker>
            <c:symbol val="none"/>
          </c:marker>
          <c:cat>
            <c:strRef>
              <c:f>'R&amp;D Tewerkstelling'!$A$14:$A$24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extLst/>
            </c:strRef>
          </c:cat>
          <c:val>
            <c:numRef>
              <c:f>'R&amp;D Tewerkstelling'!$D$14:$D$24</c:f>
              <c:numCache>
                <c:formatCode>General</c:formatCode>
                <c:ptCount val="11"/>
                <c:pt idx="0">
                  <c:v>8.7388063350609695</c:v>
                </c:pt>
                <c:pt idx="1">
                  <c:v>9.0714902629814507</c:v>
                </c:pt>
                <c:pt idx="2">
                  <c:v>9.2149733806566108</c:v>
                </c:pt>
                <c:pt idx="3">
                  <c:v>9.5399042004421499</c:v>
                </c:pt>
                <c:pt idx="4">
                  <c:v>9.7633619418904001</c:v>
                </c:pt>
                <c:pt idx="5">
                  <c:v>9.94264548913441</c:v>
                </c:pt>
                <c:pt idx="6">
                  <c:v>10.135865707714199</c:v>
                </c:pt>
                <c:pt idx="7">
                  <c:v>10.3561504697646</c:v>
                </c:pt>
                <c:pt idx="8">
                  <c:v>10.6225845844408</c:v>
                </c:pt>
                <c:pt idx="9">
                  <c:v>10.857346962367499</c:v>
                </c:pt>
                <c:pt idx="10">
                  <c:v>11.0480450905126</c:v>
                </c:pt>
              </c:numCache>
              <c:extLst/>
            </c:numRef>
          </c:val>
          <c:smooth val="0"/>
          <c:extLst>
            <c:ext xmlns:c16="http://schemas.microsoft.com/office/drawing/2014/chart" uri="{C3380CC4-5D6E-409C-BE32-E72D297353CC}">
              <c16:uniqueId val="{00000002-5DE9-4E53-9134-220931F92992}"/>
            </c:ext>
          </c:extLst>
        </c:ser>
        <c:ser>
          <c:idx val="3"/>
          <c:order val="3"/>
          <c:tx>
            <c:strRef>
              <c:f>'R&amp;D Tewerkstelling'!$E$4</c:f>
              <c:strCache>
                <c:ptCount val="1"/>
                <c:pt idx="0">
                  <c:v>Luxembourg</c:v>
                </c:pt>
              </c:strCache>
            </c:strRef>
          </c:tx>
          <c:spPr>
            <a:ln w="28575" cap="rnd">
              <a:solidFill>
                <a:schemeClr val="accent4"/>
              </a:solidFill>
              <a:round/>
            </a:ln>
            <a:effectLst/>
          </c:spPr>
          <c:marker>
            <c:symbol val="none"/>
          </c:marker>
          <c:cat>
            <c:strRef>
              <c:f>'R&amp;D Tewerkstelling'!$A$14:$A$24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extLst/>
            </c:strRef>
          </c:cat>
          <c:val>
            <c:numRef>
              <c:f>'R&amp;D Tewerkstelling'!$E$14:$E$24</c:f>
              <c:numCache>
                <c:formatCode>General</c:formatCode>
                <c:ptCount val="11"/>
                <c:pt idx="0">
                  <c:v>6.7867459643160597</c:v>
                </c:pt>
                <c:pt idx="1">
                  <c:v>7.2666295884315897</c:v>
                </c:pt>
                <c:pt idx="2">
                  <c:v>7.64702863317126</c:v>
                </c:pt>
                <c:pt idx="3">
                  <c:v>6.0943814297019303</c:v>
                </c:pt>
                <c:pt idx="4">
                  <c:v>6.4840455840455897</c:v>
                </c:pt>
                <c:pt idx="5">
                  <c:v>6.6405657994443104</c:v>
                </c:pt>
                <c:pt idx="6">
                  <c:v>6.4264959369613397</c:v>
                </c:pt>
                <c:pt idx="7">
                  <c:v>6.6130497131931198</c:v>
                </c:pt>
                <c:pt idx="8">
                  <c:v>6.7853015946383204</c:v>
                </c:pt>
                <c:pt idx="9">
                  <c:v>6.3796791443850296</c:v>
                </c:pt>
                <c:pt idx="10">
                  <c:v>6.32664467080604</c:v>
                </c:pt>
              </c:numCache>
              <c:extLst/>
            </c:numRef>
          </c:val>
          <c:smooth val="0"/>
          <c:extLst>
            <c:ext xmlns:c16="http://schemas.microsoft.com/office/drawing/2014/chart" uri="{C3380CC4-5D6E-409C-BE32-E72D297353CC}">
              <c16:uniqueId val="{00000003-5DE9-4E53-9134-220931F92992}"/>
            </c:ext>
          </c:extLst>
        </c:ser>
        <c:ser>
          <c:idx val="4"/>
          <c:order val="4"/>
          <c:tx>
            <c:strRef>
              <c:f>'R&amp;D Tewerkstelling'!$F$4</c:f>
              <c:strCache>
                <c:ptCount val="1"/>
                <c:pt idx="0">
                  <c:v>Netherlands</c:v>
                </c:pt>
              </c:strCache>
            </c:strRef>
          </c:tx>
          <c:spPr>
            <a:ln w="28575" cap="rnd">
              <a:solidFill>
                <a:schemeClr val="accent5"/>
              </a:solidFill>
              <a:round/>
            </a:ln>
            <a:effectLst/>
          </c:spPr>
          <c:marker>
            <c:symbol val="none"/>
          </c:marker>
          <c:cat>
            <c:strRef>
              <c:f>'R&amp;D Tewerkstelling'!$A$14:$A$24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extLst/>
            </c:strRef>
          </c:cat>
          <c:val>
            <c:numRef>
              <c:f>'R&amp;D Tewerkstelling'!$F$14:$F$24</c:f>
              <c:numCache>
                <c:formatCode>General</c:formatCode>
                <c:ptCount val="11"/>
                <c:pt idx="0">
                  <c:v>5.3125919221631399</c:v>
                </c:pt>
                <c:pt idx="1">
                  <c:v>6.1172115275088297</c:v>
                </c:pt>
                <c:pt idx="2">
                  <c:v>6.92657979514399</c:v>
                </c:pt>
                <c:pt idx="3">
                  <c:v>8.2873265022066303</c:v>
                </c:pt>
                <c:pt idx="4">
                  <c:v>9.4809343868086593</c:v>
                </c:pt>
                <c:pt idx="5">
                  <c:v>9.5942693409742095</c:v>
                </c:pt>
                <c:pt idx="6">
                  <c:v>9.4786557674841099</c:v>
                </c:pt>
                <c:pt idx="7">
                  <c:v>9.7967125125796706</c:v>
                </c:pt>
                <c:pt idx="8">
                  <c:v>9.9402642786939008</c:v>
                </c:pt>
                <c:pt idx="9">
                  <c:v>10.1612388250319</c:v>
                </c:pt>
                <c:pt idx="10">
                  <c:v>10.1999367288833</c:v>
                </c:pt>
              </c:numCache>
              <c:extLst/>
            </c:numRef>
          </c:val>
          <c:smooth val="0"/>
          <c:extLst>
            <c:ext xmlns:c16="http://schemas.microsoft.com/office/drawing/2014/chart" uri="{C3380CC4-5D6E-409C-BE32-E72D297353CC}">
              <c16:uniqueId val="{00000004-5DE9-4E53-9134-220931F92992}"/>
            </c:ext>
          </c:extLst>
        </c:ser>
        <c:dLbls>
          <c:showLegendKey val="0"/>
          <c:showVal val="0"/>
          <c:showCatName val="0"/>
          <c:showSerName val="0"/>
          <c:showPercent val="0"/>
          <c:showBubbleSize val="0"/>
        </c:dLbls>
        <c:smooth val="0"/>
        <c:axId val="471152672"/>
        <c:axId val="471152344"/>
      </c:lineChart>
      <c:catAx>
        <c:axId val="47115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71152344"/>
        <c:crosses val="autoZero"/>
        <c:auto val="1"/>
        <c:lblAlgn val="ctr"/>
        <c:lblOffset val="100"/>
        <c:noMultiLvlLbl val="0"/>
      </c:catAx>
      <c:valAx>
        <c:axId val="47115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7115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BBAC0-6E01-4235-84E2-A4BC61ECC0E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2E244FC9-8C44-49F5-83C7-8DBBF69DE8DA}">
      <dgm:prSet custT="1"/>
      <dgm:spPr>
        <a:solidFill>
          <a:srgbClr val="9999CC"/>
        </a:solidFill>
      </dgm:spPr>
      <dgm:t>
        <a:bodyPr/>
        <a:lstStyle/>
        <a:p>
          <a:r>
            <a:rPr lang="nl-NL" sz="1600" b="1" noProof="0" dirty="0"/>
            <a:t>Thematische aftrek</a:t>
          </a:r>
        </a:p>
      </dgm:t>
    </dgm:pt>
    <dgm:pt modelId="{7B82A74E-573B-463F-BA68-AAC00DE81297}" type="parTrans" cxnId="{803D0125-0F03-4BF2-A65C-6A5C184EB979}">
      <dgm:prSet/>
      <dgm:spPr/>
      <dgm:t>
        <a:bodyPr/>
        <a:lstStyle/>
        <a:p>
          <a:endParaRPr lang="en-GB"/>
        </a:p>
      </dgm:t>
    </dgm:pt>
    <dgm:pt modelId="{336DD4A1-1D48-458C-B2D6-E546ADD911B2}" type="sibTrans" cxnId="{803D0125-0F03-4BF2-A65C-6A5C184EB979}">
      <dgm:prSet/>
      <dgm:spPr/>
      <dgm:t>
        <a:bodyPr/>
        <a:lstStyle/>
        <a:p>
          <a:endParaRPr lang="en-GB"/>
        </a:p>
      </dgm:t>
    </dgm:pt>
    <dgm:pt modelId="{14394A24-DC77-4E1D-B346-B39712A7A5E7}">
      <dgm:prSet custT="1"/>
      <dgm:spPr>
        <a:solidFill>
          <a:srgbClr val="99CC99"/>
        </a:solidFill>
      </dgm:spPr>
      <dgm:t>
        <a:bodyPr/>
        <a:lstStyle/>
        <a:p>
          <a:r>
            <a:rPr lang="en-GB" sz="1600" b="1" dirty="0" err="1"/>
            <a:t>Technologie</a:t>
          </a:r>
          <a:r>
            <a:rPr lang="en-GB" sz="1600" b="1" dirty="0"/>
            <a:t> </a:t>
          </a:r>
          <a:r>
            <a:rPr lang="en-GB" sz="1600" b="1" dirty="0" err="1"/>
            <a:t>aftrek</a:t>
          </a:r>
          <a:endParaRPr lang="en-GB" sz="1600" b="1" dirty="0"/>
        </a:p>
      </dgm:t>
    </dgm:pt>
    <dgm:pt modelId="{A2EC63C4-46A5-463F-A021-4C55D3632419}" type="parTrans" cxnId="{117FDDE2-64F1-4307-891A-0832165DC5F0}">
      <dgm:prSet/>
      <dgm:spPr/>
      <dgm:t>
        <a:bodyPr/>
        <a:lstStyle/>
        <a:p>
          <a:endParaRPr lang="en-GB"/>
        </a:p>
      </dgm:t>
    </dgm:pt>
    <dgm:pt modelId="{743B7869-4B50-46FD-BBD8-2062876909FB}" type="sibTrans" cxnId="{117FDDE2-64F1-4307-891A-0832165DC5F0}">
      <dgm:prSet/>
      <dgm:spPr/>
      <dgm:t>
        <a:bodyPr/>
        <a:lstStyle/>
        <a:p>
          <a:endParaRPr lang="en-GB"/>
        </a:p>
      </dgm:t>
    </dgm:pt>
    <dgm:pt modelId="{48FF5044-A0BF-4E44-8632-D6DA1EC8467C}">
      <dgm:prSet custT="1"/>
      <dgm:spPr>
        <a:solidFill>
          <a:schemeClr val="tx2"/>
        </a:solidFill>
      </dgm:spPr>
      <dgm:t>
        <a:bodyPr/>
        <a:lstStyle/>
        <a:p>
          <a:r>
            <a:rPr lang="en-GB" sz="1600" b="1" dirty="0" err="1"/>
            <a:t>Basisaftrek</a:t>
          </a:r>
          <a:r>
            <a:rPr lang="en-GB" sz="1600" b="1" dirty="0"/>
            <a:t>: </a:t>
          </a:r>
          <a:r>
            <a:rPr lang="en-GB" sz="1600" b="1" dirty="0" err="1"/>
            <a:t>algemene</a:t>
          </a:r>
          <a:r>
            <a:rPr lang="en-GB" sz="1600" b="1" dirty="0"/>
            <a:t> </a:t>
          </a:r>
          <a:r>
            <a:rPr lang="en-GB" sz="1600" b="1" dirty="0" err="1"/>
            <a:t>categorie</a:t>
          </a:r>
          <a:endParaRPr lang="en-GB" sz="1600" b="1" dirty="0"/>
        </a:p>
      </dgm:t>
    </dgm:pt>
    <dgm:pt modelId="{8B9F6617-7100-4F92-BA3D-BAA1C19DFA00}" type="parTrans" cxnId="{A21AFF13-29B2-431F-A84F-014A7C9A99CF}">
      <dgm:prSet/>
      <dgm:spPr/>
      <dgm:t>
        <a:bodyPr/>
        <a:lstStyle/>
        <a:p>
          <a:endParaRPr lang="en-GB"/>
        </a:p>
      </dgm:t>
    </dgm:pt>
    <dgm:pt modelId="{8DD0D213-E4F9-4EA8-BEFA-9BAEBE7F8F28}" type="sibTrans" cxnId="{A21AFF13-29B2-431F-A84F-014A7C9A99CF}">
      <dgm:prSet/>
      <dgm:spPr/>
      <dgm:t>
        <a:bodyPr/>
        <a:lstStyle/>
        <a:p>
          <a:endParaRPr lang="en-GB"/>
        </a:p>
      </dgm:t>
    </dgm:pt>
    <dgm:pt modelId="{BF170497-482E-462A-A97C-5677B86F949D}" type="pres">
      <dgm:prSet presAssocID="{B8DBBAC0-6E01-4235-84E2-A4BC61ECC0EE}" presName="Name0" presStyleCnt="0">
        <dgm:presLayoutVars>
          <dgm:chMax val="7"/>
          <dgm:chPref val="7"/>
          <dgm:dir/>
        </dgm:presLayoutVars>
      </dgm:prSet>
      <dgm:spPr/>
      <dgm:t>
        <a:bodyPr/>
        <a:lstStyle/>
        <a:p>
          <a:endParaRPr lang="en-US"/>
        </a:p>
      </dgm:t>
    </dgm:pt>
    <dgm:pt modelId="{C46A7B0E-2119-441A-976C-E613692ABCF1}" type="pres">
      <dgm:prSet presAssocID="{B8DBBAC0-6E01-4235-84E2-A4BC61ECC0EE}" presName="Name1" presStyleCnt="0"/>
      <dgm:spPr/>
    </dgm:pt>
    <dgm:pt modelId="{3CDE074C-BE81-47A0-A2A9-1D7BEE35B3CD}" type="pres">
      <dgm:prSet presAssocID="{B8DBBAC0-6E01-4235-84E2-A4BC61ECC0EE}" presName="cycle" presStyleCnt="0"/>
      <dgm:spPr/>
    </dgm:pt>
    <dgm:pt modelId="{FE3BE801-60E9-4361-80C6-031CDDD1F265}" type="pres">
      <dgm:prSet presAssocID="{B8DBBAC0-6E01-4235-84E2-A4BC61ECC0EE}" presName="srcNode" presStyleLbl="node1" presStyleIdx="0" presStyleCnt="3"/>
      <dgm:spPr/>
    </dgm:pt>
    <dgm:pt modelId="{A60D07CF-31DB-4F83-9F18-99559EECCD9D}" type="pres">
      <dgm:prSet presAssocID="{B8DBBAC0-6E01-4235-84E2-A4BC61ECC0EE}" presName="conn" presStyleLbl="parChTrans1D2" presStyleIdx="0" presStyleCnt="1"/>
      <dgm:spPr/>
      <dgm:t>
        <a:bodyPr/>
        <a:lstStyle/>
        <a:p>
          <a:endParaRPr lang="en-US"/>
        </a:p>
      </dgm:t>
    </dgm:pt>
    <dgm:pt modelId="{C8EBF530-AFD0-4C15-8EDD-F5C4630B23FC}" type="pres">
      <dgm:prSet presAssocID="{B8DBBAC0-6E01-4235-84E2-A4BC61ECC0EE}" presName="extraNode" presStyleLbl="node1" presStyleIdx="0" presStyleCnt="3"/>
      <dgm:spPr/>
    </dgm:pt>
    <dgm:pt modelId="{9DB8294C-9555-43F8-A5EF-C9A04FE8CFF6}" type="pres">
      <dgm:prSet presAssocID="{B8DBBAC0-6E01-4235-84E2-A4BC61ECC0EE}" presName="dstNode" presStyleLbl="node1" presStyleIdx="0" presStyleCnt="3"/>
      <dgm:spPr/>
    </dgm:pt>
    <dgm:pt modelId="{DADFBCA3-3E2E-4041-BF32-D94761AE59C4}" type="pres">
      <dgm:prSet presAssocID="{48FF5044-A0BF-4E44-8632-D6DA1EC8467C}" presName="text_1" presStyleLbl="node1" presStyleIdx="0" presStyleCnt="3" custScaleY="51055">
        <dgm:presLayoutVars>
          <dgm:bulletEnabled val="1"/>
        </dgm:presLayoutVars>
      </dgm:prSet>
      <dgm:spPr/>
      <dgm:t>
        <a:bodyPr/>
        <a:lstStyle/>
        <a:p>
          <a:endParaRPr lang="en-US"/>
        </a:p>
      </dgm:t>
    </dgm:pt>
    <dgm:pt modelId="{0D24C579-A3FE-4B55-A34F-651CD5FB20EA}" type="pres">
      <dgm:prSet presAssocID="{48FF5044-A0BF-4E44-8632-D6DA1EC8467C}" presName="accent_1" presStyleCnt="0"/>
      <dgm:spPr/>
    </dgm:pt>
    <dgm:pt modelId="{A2DB9567-CAFD-445B-82A1-00DA6483C739}" type="pres">
      <dgm:prSet presAssocID="{48FF5044-A0BF-4E44-8632-D6DA1EC8467C}" presName="accentRepeatNode" presStyleLbl="solidFgAcc1" presStyleIdx="0" presStyleCnt="3" custScaleX="62837" custScaleY="62837"/>
      <dgm:spPr>
        <a:ln>
          <a:solidFill>
            <a:schemeClr val="tx2"/>
          </a:solidFill>
        </a:ln>
      </dgm:spPr>
    </dgm:pt>
    <dgm:pt modelId="{AE0836BC-1747-443C-A5CB-B75570838C3F}" type="pres">
      <dgm:prSet presAssocID="{2E244FC9-8C44-49F5-83C7-8DBBF69DE8DA}" presName="text_2" presStyleLbl="node1" presStyleIdx="1" presStyleCnt="3" custScaleY="51055" custLinFactNeighborY="-24938">
        <dgm:presLayoutVars>
          <dgm:bulletEnabled val="1"/>
        </dgm:presLayoutVars>
      </dgm:prSet>
      <dgm:spPr/>
      <dgm:t>
        <a:bodyPr/>
        <a:lstStyle/>
        <a:p>
          <a:endParaRPr lang="en-US"/>
        </a:p>
      </dgm:t>
    </dgm:pt>
    <dgm:pt modelId="{830C8DF5-2845-446B-A82B-0D039017ED11}" type="pres">
      <dgm:prSet presAssocID="{2E244FC9-8C44-49F5-83C7-8DBBF69DE8DA}" presName="accent_2" presStyleCnt="0"/>
      <dgm:spPr/>
    </dgm:pt>
    <dgm:pt modelId="{DF6941BB-3313-4D32-BB2D-08CC8475F6D8}" type="pres">
      <dgm:prSet presAssocID="{2E244FC9-8C44-49F5-83C7-8DBBF69DE8DA}" presName="accentRepeatNode" presStyleLbl="solidFgAcc1" presStyleIdx="1" presStyleCnt="3" custScaleX="62837" custScaleY="62837" custLinFactNeighborY="-19947"/>
      <dgm:spPr>
        <a:ln>
          <a:solidFill>
            <a:srgbClr val="9999CC"/>
          </a:solidFill>
        </a:ln>
      </dgm:spPr>
    </dgm:pt>
    <dgm:pt modelId="{B20B0B1E-4685-4A83-A3A1-2B25EC1E686C}" type="pres">
      <dgm:prSet presAssocID="{14394A24-DC77-4E1D-B346-B39712A7A5E7}" presName="text_3" presStyleLbl="node1" presStyleIdx="2" presStyleCnt="3" custScaleY="51055">
        <dgm:presLayoutVars>
          <dgm:bulletEnabled val="1"/>
        </dgm:presLayoutVars>
      </dgm:prSet>
      <dgm:spPr/>
      <dgm:t>
        <a:bodyPr/>
        <a:lstStyle/>
        <a:p>
          <a:endParaRPr lang="en-US"/>
        </a:p>
      </dgm:t>
    </dgm:pt>
    <dgm:pt modelId="{B8672A72-226B-471E-B58D-F7BCBD609B0B}" type="pres">
      <dgm:prSet presAssocID="{14394A24-DC77-4E1D-B346-B39712A7A5E7}" presName="accent_3" presStyleCnt="0"/>
      <dgm:spPr/>
    </dgm:pt>
    <dgm:pt modelId="{19BB5B8E-9F2D-4C1F-9C93-B360F3C1FDF6}" type="pres">
      <dgm:prSet presAssocID="{14394A24-DC77-4E1D-B346-B39712A7A5E7}" presName="accentRepeatNode" presStyleLbl="solidFgAcc1" presStyleIdx="2" presStyleCnt="3" custScaleX="62837" custScaleY="62837"/>
      <dgm:spPr>
        <a:ln>
          <a:solidFill>
            <a:srgbClr val="99CC99"/>
          </a:solidFill>
        </a:ln>
      </dgm:spPr>
    </dgm:pt>
  </dgm:ptLst>
  <dgm:cxnLst>
    <dgm:cxn modelId="{686B35AF-6C62-4E5C-BFFC-2E6553B50FA6}" type="presOf" srcId="{48FF5044-A0BF-4E44-8632-D6DA1EC8467C}" destId="{DADFBCA3-3E2E-4041-BF32-D94761AE59C4}" srcOrd="0" destOrd="0" presId="urn:microsoft.com/office/officeart/2008/layout/VerticalCurvedList"/>
    <dgm:cxn modelId="{B1CBCB30-8856-4C69-9F7E-971A4E69D0CC}" type="presOf" srcId="{B8DBBAC0-6E01-4235-84E2-A4BC61ECC0EE}" destId="{BF170497-482E-462A-A97C-5677B86F949D}" srcOrd="0" destOrd="0" presId="urn:microsoft.com/office/officeart/2008/layout/VerticalCurvedList"/>
    <dgm:cxn modelId="{117FDDE2-64F1-4307-891A-0832165DC5F0}" srcId="{B8DBBAC0-6E01-4235-84E2-A4BC61ECC0EE}" destId="{14394A24-DC77-4E1D-B346-B39712A7A5E7}" srcOrd="2" destOrd="0" parTransId="{A2EC63C4-46A5-463F-A021-4C55D3632419}" sibTransId="{743B7869-4B50-46FD-BBD8-2062876909FB}"/>
    <dgm:cxn modelId="{5FA4CE72-14BB-409F-B633-3E7000167C8B}" type="presOf" srcId="{2E244FC9-8C44-49F5-83C7-8DBBF69DE8DA}" destId="{AE0836BC-1747-443C-A5CB-B75570838C3F}" srcOrd="0" destOrd="0" presId="urn:microsoft.com/office/officeart/2008/layout/VerticalCurvedList"/>
    <dgm:cxn modelId="{803D0125-0F03-4BF2-A65C-6A5C184EB979}" srcId="{B8DBBAC0-6E01-4235-84E2-A4BC61ECC0EE}" destId="{2E244FC9-8C44-49F5-83C7-8DBBF69DE8DA}" srcOrd="1" destOrd="0" parTransId="{7B82A74E-573B-463F-BA68-AAC00DE81297}" sibTransId="{336DD4A1-1D48-458C-B2D6-E546ADD911B2}"/>
    <dgm:cxn modelId="{5DEEA16A-0662-458B-A1BF-2EDF1F207734}" type="presOf" srcId="{14394A24-DC77-4E1D-B346-B39712A7A5E7}" destId="{B20B0B1E-4685-4A83-A3A1-2B25EC1E686C}" srcOrd="0" destOrd="0" presId="urn:microsoft.com/office/officeart/2008/layout/VerticalCurvedList"/>
    <dgm:cxn modelId="{A21AFF13-29B2-431F-A84F-014A7C9A99CF}" srcId="{B8DBBAC0-6E01-4235-84E2-A4BC61ECC0EE}" destId="{48FF5044-A0BF-4E44-8632-D6DA1EC8467C}" srcOrd="0" destOrd="0" parTransId="{8B9F6617-7100-4F92-BA3D-BAA1C19DFA00}" sibTransId="{8DD0D213-E4F9-4EA8-BEFA-9BAEBE7F8F28}"/>
    <dgm:cxn modelId="{037A5961-2EEA-406B-876A-A882280B136E}" type="presOf" srcId="{8DD0D213-E4F9-4EA8-BEFA-9BAEBE7F8F28}" destId="{A60D07CF-31DB-4F83-9F18-99559EECCD9D}" srcOrd="0" destOrd="0" presId="urn:microsoft.com/office/officeart/2008/layout/VerticalCurvedList"/>
    <dgm:cxn modelId="{E9546D28-991D-487A-91B9-C27A3368F767}" type="presParOf" srcId="{BF170497-482E-462A-A97C-5677B86F949D}" destId="{C46A7B0E-2119-441A-976C-E613692ABCF1}" srcOrd="0" destOrd="0" presId="urn:microsoft.com/office/officeart/2008/layout/VerticalCurvedList"/>
    <dgm:cxn modelId="{84849B3F-DD1B-4D81-BB60-619FF19CBD99}" type="presParOf" srcId="{C46A7B0E-2119-441A-976C-E613692ABCF1}" destId="{3CDE074C-BE81-47A0-A2A9-1D7BEE35B3CD}" srcOrd="0" destOrd="0" presId="urn:microsoft.com/office/officeart/2008/layout/VerticalCurvedList"/>
    <dgm:cxn modelId="{A4FB8336-59FF-45DE-A0D0-140D1FD0F111}" type="presParOf" srcId="{3CDE074C-BE81-47A0-A2A9-1D7BEE35B3CD}" destId="{FE3BE801-60E9-4361-80C6-031CDDD1F265}" srcOrd="0" destOrd="0" presId="urn:microsoft.com/office/officeart/2008/layout/VerticalCurvedList"/>
    <dgm:cxn modelId="{986E8D70-74EF-4E54-8102-66C1AD016E2F}" type="presParOf" srcId="{3CDE074C-BE81-47A0-A2A9-1D7BEE35B3CD}" destId="{A60D07CF-31DB-4F83-9F18-99559EECCD9D}" srcOrd="1" destOrd="0" presId="urn:microsoft.com/office/officeart/2008/layout/VerticalCurvedList"/>
    <dgm:cxn modelId="{F1D0AF52-7A06-4FB7-829B-EC919F54278A}" type="presParOf" srcId="{3CDE074C-BE81-47A0-A2A9-1D7BEE35B3CD}" destId="{C8EBF530-AFD0-4C15-8EDD-F5C4630B23FC}" srcOrd="2" destOrd="0" presId="urn:microsoft.com/office/officeart/2008/layout/VerticalCurvedList"/>
    <dgm:cxn modelId="{98E75DFB-37AF-445C-8B12-3954D04F42E5}" type="presParOf" srcId="{3CDE074C-BE81-47A0-A2A9-1D7BEE35B3CD}" destId="{9DB8294C-9555-43F8-A5EF-C9A04FE8CFF6}" srcOrd="3" destOrd="0" presId="urn:microsoft.com/office/officeart/2008/layout/VerticalCurvedList"/>
    <dgm:cxn modelId="{7296AC73-7AB4-4B04-9866-D15284F84B83}" type="presParOf" srcId="{C46A7B0E-2119-441A-976C-E613692ABCF1}" destId="{DADFBCA3-3E2E-4041-BF32-D94761AE59C4}" srcOrd="1" destOrd="0" presId="urn:microsoft.com/office/officeart/2008/layout/VerticalCurvedList"/>
    <dgm:cxn modelId="{B7BA9307-D53E-49FD-9207-A489E6C404A4}" type="presParOf" srcId="{C46A7B0E-2119-441A-976C-E613692ABCF1}" destId="{0D24C579-A3FE-4B55-A34F-651CD5FB20EA}" srcOrd="2" destOrd="0" presId="urn:microsoft.com/office/officeart/2008/layout/VerticalCurvedList"/>
    <dgm:cxn modelId="{1055A6C1-4157-4043-98E0-E20FF950C4BD}" type="presParOf" srcId="{0D24C579-A3FE-4B55-A34F-651CD5FB20EA}" destId="{A2DB9567-CAFD-445B-82A1-00DA6483C739}" srcOrd="0" destOrd="0" presId="urn:microsoft.com/office/officeart/2008/layout/VerticalCurvedList"/>
    <dgm:cxn modelId="{A37999FB-667B-46AA-ACB6-D4527E1811EA}" type="presParOf" srcId="{C46A7B0E-2119-441A-976C-E613692ABCF1}" destId="{AE0836BC-1747-443C-A5CB-B75570838C3F}" srcOrd="3" destOrd="0" presId="urn:microsoft.com/office/officeart/2008/layout/VerticalCurvedList"/>
    <dgm:cxn modelId="{36D15908-AB20-42A7-803A-9723844281C5}" type="presParOf" srcId="{C46A7B0E-2119-441A-976C-E613692ABCF1}" destId="{830C8DF5-2845-446B-A82B-0D039017ED11}" srcOrd="4" destOrd="0" presId="urn:microsoft.com/office/officeart/2008/layout/VerticalCurvedList"/>
    <dgm:cxn modelId="{C71397EB-9A5B-4CB6-81D7-7279E7EFDE9E}" type="presParOf" srcId="{830C8DF5-2845-446B-A82B-0D039017ED11}" destId="{DF6941BB-3313-4D32-BB2D-08CC8475F6D8}" srcOrd="0" destOrd="0" presId="urn:microsoft.com/office/officeart/2008/layout/VerticalCurvedList"/>
    <dgm:cxn modelId="{F1CC2DF7-3638-4337-A801-858B4B8FA4CB}" type="presParOf" srcId="{C46A7B0E-2119-441A-976C-E613692ABCF1}" destId="{B20B0B1E-4685-4A83-A3A1-2B25EC1E686C}" srcOrd="5" destOrd="0" presId="urn:microsoft.com/office/officeart/2008/layout/VerticalCurvedList"/>
    <dgm:cxn modelId="{97BE4088-7370-4D44-9A65-67B2B3CFF8BF}" type="presParOf" srcId="{C46A7B0E-2119-441A-976C-E613692ABCF1}" destId="{B8672A72-226B-471E-B58D-F7BCBD609B0B}" srcOrd="6" destOrd="0" presId="urn:microsoft.com/office/officeart/2008/layout/VerticalCurvedList"/>
    <dgm:cxn modelId="{26123FA0-7DC8-47AF-A2BD-AA98FF8616E7}" type="presParOf" srcId="{B8672A72-226B-471E-B58D-F7BCBD609B0B}" destId="{19BB5B8E-9F2D-4C1F-9C93-B360F3C1F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D07CF-31DB-4F83-9F18-99559EECCD9D}">
      <dsp:nvSpPr>
        <dsp:cNvPr id="0" name=""/>
        <dsp:cNvSpPr/>
      </dsp:nvSpPr>
      <dsp:spPr>
        <a:xfrm>
          <a:off x="-3885455" y="-596639"/>
          <a:ext cx="4630718" cy="4630718"/>
        </a:xfrm>
        <a:prstGeom prst="blockArc">
          <a:avLst>
            <a:gd name="adj1" fmla="val 18900000"/>
            <a:gd name="adj2" fmla="val 2700000"/>
            <a:gd name="adj3" fmla="val 46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FBCA3-3E2E-4041-BF32-D94761AE59C4}">
      <dsp:nvSpPr>
        <dsp:cNvPr id="0" name=""/>
        <dsp:cNvSpPr/>
      </dsp:nvSpPr>
      <dsp:spPr>
        <a:xfrm>
          <a:off x="479262" y="511989"/>
          <a:ext cx="6510394" cy="35099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93" tIns="40640" rIns="40640" bIns="40640" numCol="1" spcCol="1270" anchor="ctr" anchorCtr="0">
          <a:noAutofit/>
        </a:bodyPr>
        <a:lstStyle/>
        <a:p>
          <a:pPr lvl="0" algn="l" defTabSz="711200">
            <a:lnSpc>
              <a:spcPct val="90000"/>
            </a:lnSpc>
            <a:spcBef>
              <a:spcPct val="0"/>
            </a:spcBef>
            <a:spcAft>
              <a:spcPct val="35000"/>
            </a:spcAft>
          </a:pPr>
          <a:r>
            <a:rPr lang="en-GB" sz="1600" b="1" kern="1200" dirty="0" err="1"/>
            <a:t>Basisaftrek</a:t>
          </a:r>
          <a:r>
            <a:rPr lang="en-GB" sz="1600" b="1" kern="1200" dirty="0"/>
            <a:t>: </a:t>
          </a:r>
          <a:r>
            <a:rPr lang="en-GB" sz="1600" b="1" kern="1200" dirty="0" err="1"/>
            <a:t>algemene</a:t>
          </a:r>
          <a:r>
            <a:rPr lang="en-GB" sz="1600" b="1" kern="1200" dirty="0"/>
            <a:t> </a:t>
          </a:r>
          <a:r>
            <a:rPr lang="en-GB" sz="1600" b="1" kern="1200" dirty="0" err="1"/>
            <a:t>categorie</a:t>
          </a:r>
          <a:endParaRPr lang="en-GB" sz="1600" b="1" kern="1200" dirty="0"/>
        </a:p>
      </dsp:txBody>
      <dsp:txXfrm>
        <a:off x="479262" y="511989"/>
        <a:ext cx="6510394" cy="350996"/>
      </dsp:txXfrm>
    </dsp:sp>
    <dsp:sp modelId="{A2DB9567-CAFD-445B-82A1-00DA6483C739}">
      <dsp:nvSpPr>
        <dsp:cNvPr id="0" name=""/>
        <dsp:cNvSpPr/>
      </dsp:nvSpPr>
      <dsp:spPr>
        <a:xfrm>
          <a:off x="209264" y="417489"/>
          <a:ext cx="539995" cy="539995"/>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AE0836BC-1747-443C-A5CB-B75570838C3F}">
      <dsp:nvSpPr>
        <dsp:cNvPr id="0" name=""/>
        <dsp:cNvSpPr/>
      </dsp:nvSpPr>
      <dsp:spPr>
        <a:xfrm>
          <a:off x="729164" y="1371775"/>
          <a:ext cx="6260492" cy="350996"/>
        </a:xfrm>
        <a:prstGeom prst="rect">
          <a:avLst/>
        </a:prstGeom>
        <a:solidFill>
          <a:srgbClr val="99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93" tIns="40640" rIns="40640" bIns="40640" numCol="1" spcCol="1270" anchor="ctr" anchorCtr="0">
          <a:noAutofit/>
        </a:bodyPr>
        <a:lstStyle/>
        <a:p>
          <a:pPr lvl="0" algn="l" defTabSz="711200">
            <a:lnSpc>
              <a:spcPct val="90000"/>
            </a:lnSpc>
            <a:spcBef>
              <a:spcPct val="0"/>
            </a:spcBef>
            <a:spcAft>
              <a:spcPct val="35000"/>
            </a:spcAft>
          </a:pPr>
          <a:r>
            <a:rPr lang="nl-NL" sz="1600" b="1" kern="1200" noProof="0" dirty="0"/>
            <a:t>Thematische aftrek</a:t>
          </a:r>
        </a:p>
      </dsp:txBody>
      <dsp:txXfrm>
        <a:off x="729164" y="1371775"/>
        <a:ext cx="6260492" cy="350996"/>
      </dsp:txXfrm>
    </dsp:sp>
    <dsp:sp modelId="{DF6941BB-3313-4D32-BB2D-08CC8475F6D8}">
      <dsp:nvSpPr>
        <dsp:cNvPr id="0" name=""/>
        <dsp:cNvSpPr/>
      </dsp:nvSpPr>
      <dsp:spPr>
        <a:xfrm>
          <a:off x="459166" y="1277305"/>
          <a:ext cx="539995" cy="539995"/>
        </a:xfrm>
        <a:prstGeom prst="ellipse">
          <a:avLst/>
        </a:prstGeom>
        <a:solidFill>
          <a:schemeClr val="lt1">
            <a:hueOff val="0"/>
            <a:satOff val="0"/>
            <a:lumOff val="0"/>
            <a:alphaOff val="0"/>
          </a:schemeClr>
        </a:solidFill>
        <a:ln w="25400" cap="flat" cmpd="sng" algn="ctr">
          <a:solidFill>
            <a:srgbClr val="9999CC"/>
          </a:solidFill>
          <a:prstDash val="solid"/>
        </a:ln>
        <a:effectLst/>
      </dsp:spPr>
      <dsp:style>
        <a:lnRef idx="2">
          <a:scrgbClr r="0" g="0" b="0"/>
        </a:lnRef>
        <a:fillRef idx="1">
          <a:scrgbClr r="0" g="0" b="0"/>
        </a:fillRef>
        <a:effectRef idx="0">
          <a:scrgbClr r="0" g="0" b="0"/>
        </a:effectRef>
        <a:fontRef idx="minor"/>
      </dsp:style>
    </dsp:sp>
    <dsp:sp modelId="{B20B0B1E-4685-4A83-A3A1-2B25EC1E686C}">
      <dsp:nvSpPr>
        <dsp:cNvPr id="0" name=""/>
        <dsp:cNvSpPr/>
      </dsp:nvSpPr>
      <dsp:spPr>
        <a:xfrm>
          <a:off x="479262" y="2574452"/>
          <a:ext cx="6510394" cy="350996"/>
        </a:xfrm>
        <a:prstGeom prst="rect">
          <a:avLst/>
        </a:prstGeom>
        <a:solidFill>
          <a:srgbClr val="99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93" tIns="40640" rIns="40640" bIns="40640" numCol="1" spcCol="1270" anchor="ctr" anchorCtr="0">
          <a:noAutofit/>
        </a:bodyPr>
        <a:lstStyle/>
        <a:p>
          <a:pPr lvl="0" algn="l" defTabSz="711200">
            <a:lnSpc>
              <a:spcPct val="90000"/>
            </a:lnSpc>
            <a:spcBef>
              <a:spcPct val="0"/>
            </a:spcBef>
            <a:spcAft>
              <a:spcPct val="35000"/>
            </a:spcAft>
          </a:pPr>
          <a:r>
            <a:rPr lang="en-GB" sz="1600" b="1" kern="1200" dirty="0" err="1"/>
            <a:t>Technologie</a:t>
          </a:r>
          <a:r>
            <a:rPr lang="en-GB" sz="1600" b="1" kern="1200" dirty="0"/>
            <a:t> </a:t>
          </a:r>
          <a:r>
            <a:rPr lang="en-GB" sz="1600" b="1" kern="1200" dirty="0" err="1"/>
            <a:t>aftrek</a:t>
          </a:r>
          <a:endParaRPr lang="en-GB" sz="1600" b="1" kern="1200" dirty="0"/>
        </a:p>
      </dsp:txBody>
      <dsp:txXfrm>
        <a:off x="479262" y="2574452"/>
        <a:ext cx="6510394" cy="350996"/>
      </dsp:txXfrm>
    </dsp:sp>
    <dsp:sp modelId="{19BB5B8E-9F2D-4C1F-9C93-B360F3C1FDF6}">
      <dsp:nvSpPr>
        <dsp:cNvPr id="0" name=""/>
        <dsp:cNvSpPr/>
      </dsp:nvSpPr>
      <dsp:spPr>
        <a:xfrm>
          <a:off x="209264" y="2479953"/>
          <a:ext cx="539995" cy="539995"/>
        </a:xfrm>
        <a:prstGeom prst="ellipse">
          <a:avLst/>
        </a:prstGeom>
        <a:solidFill>
          <a:schemeClr val="lt1">
            <a:hueOff val="0"/>
            <a:satOff val="0"/>
            <a:lumOff val="0"/>
            <a:alphaOff val="0"/>
          </a:schemeClr>
        </a:solidFill>
        <a:ln w="25400" cap="flat" cmpd="sng" algn="ctr">
          <a:solidFill>
            <a:srgbClr val="99CC99"/>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6332"/>
          </a:xfrm>
          <a:prstGeom prst="rect">
            <a:avLst/>
          </a:prstGeom>
        </p:spPr>
        <p:txBody>
          <a:bodyPr vert="horz" lIns="90599" tIns="45299" rIns="90599" bIns="45299"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0599" tIns="45299" rIns="90599" bIns="45299" rtlCol="0"/>
          <a:lstStyle>
            <a:lvl1pPr algn="r">
              <a:defRPr sz="1200"/>
            </a:lvl1pPr>
          </a:lstStyle>
          <a:p>
            <a:fld id="{8CEAD5A5-0DAE-C54F-8448-3B3F89F5D13C}" type="datetimeFigureOut">
              <a:rPr lang="fr-FR" smtClean="0"/>
              <a:t>06/04/2023</a:t>
            </a:fld>
            <a:endParaRPr lang="fr-FR"/>
          </a:p>
        </p:txBody>
      </p:sp>
      <p:sp>
        <p:nvSpPr>
          <p:cNvPr id="4" name="Espace réservé du pied de page 3"/>
          <p:cNvSpPr>
            <a:spLocks noGrp="1"/>
          </p:cNvSpPr>
          <p:nvPr>
            <p:ph type="ftr" sz="quarter" idx="2"/>
          </p:nvPr>
        </p:nvSpPr>
        <p:spPr>
          <a:xfrm>
            <a:off x="1" y="9428584"/>
            <a:ext cx="2889938" cy="496332"/>
          </a:xfrm>
          <a:prstGeom prst="rect">
            <a:avLst/>
          </a:prstGeom>
        </p:spPr>
        <p:txBody>
          <a:bodyPr vert="horz" lIns="90599" tIns="45299" rIns="90599" bIns="4529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6332"/>
          </a:xfrm>
          <a:prstGeom prst="rect">
            <a:avLst/>
          </a:prstGeom>
        </p:spPr>
        <p:txBody>
          <a:bodyPr vert="horz" lIns="90599" tIns="45299" rIns="90599" bIns="45299" rtlCol="0" anchor="b"/>
          <a:lstStyle>
            <a:lvl1pPr algn="r">
              <a:defRPr sz="1200"/>
            </a:lvl1pPr>
          </a:lstStyle>
          <a:p>
            <a:fld id="{5A468324-235E-E544-B52E-FF454D54DB22}" type="slidenum">
              <a:rPr lang="fr-FR" smtClean="0"/>
              <a:t>‹#›</a:t>
            </a:fld>
            <a:endParaRPr lang="fr-FR"/>
          </a:p>
        </p:txBody>
      </p:sp>
    </p:spTree>
    <p:extLst>
      <p:ext uri="{BB962C8B-B14F-4D97-AF65-F5344CB8AC3E}">
        <p14:creationId xmlns:p14="http://schemas.microsoft.com/office/powerpoint/2010/main" val="750442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6332"/>
          </a:xfrm>
          <a:prstGeom prst="rect">
            <a:avLst/>
          </a:prstGeom>
        </p:spPr>
        <p:txBody>
          <a:bodyPr vert="horz" lIns="90599" tIns="45299" rIns="90599" bIns="45299"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0599" tIns="45299" rIns="90599" bIns="45299" rtlCol="0"/>
          <a:lstStyle>
            <a:lvl1pPr algn="r">
              <a:defRPr sz="1200"/>
            </a:lvl1pPr>
          </a:lstStyle>
          <a:p>
            <a:fld id="{17D83DBD-1D06-B447-A97E-35D27C2BBDEE}" type="datetimeFigureOut">
              <a:rPr lang="fr-FR" smtClean="0"/>
              <a:t>06/04/2023</a:t>
            </a:fld>
            <a:endParaRPr lang="fr-FR"/>
          </a:p>
        </p:txBody>
      </p:sp>
      <p:sp>
        <p:nvSpPr>
          <p:cNvPr id="4" name="Espace réservé de l'image des diapositives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0599" tIns="45299" rIns="90599" bIns="45299" rtlCol="0" anchor="ctr"/>
          <a:lstStyle/>
          <a:p>
            <a:endParaRPr lang="fr-FR"/>
          </a:p>
        </p:txBody>
      </p:sp>
      <p:sp>
        <p:nvSpPr>
          <p:cNvPr id="5" name="Espace réservé des commentaires 4"/>
          <p:cNvSpPr>
            <a:spLocks noGrp="1"/>
          </p:cNvSpPr>
          <p:nvPr>
            <p:ph type="body" sz="quarter" idx="3"/>
          </p:nvPr>
        </p:nvSpPr>
        <p:spPr>
          <a:xfrm>
            <a:off x="666909" y="4715154"/>
            <a:ext cx="5335270" cy="4466987"/>
          </a:xfrm>
          <a:prstGeom prst="rect">
            <a:avLst/>
          </a:prstGeom>
        </p:spPr>
        <p:txBody>
          <a:bodyPr vert="horz" lIns="90599" tIns="45299" rIns="90599" bIns="4529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889938" cy="496332"/>
          </a:xfrm>
          <a:prstGeom prst="rect">
            <a:avLst/>
          </a:prstGeom>
        </p:spPr>
        <p:txBody>
          <a:bodyPr vert="horz" lIns="90599" tIns="45299" rIns="90599" bIns="4529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6332"/>
          </a:xfrm>
          <a:prstGeom prst="rect">
            <a:avLst/>
          </a:prstGeom>
        </p:spPr>
        <p:txBody>
          <a:bodyPr vert="horz" lIns="90599" tIns="45299" rIns="90599" bIns="45299" rtlCol="0" anchor="b"/>
          <a:lstStyle>
            <a:lvl1pPr algn="r">
              <a:defRPr sz="1200"/>
            </a:lvl1pPr>
          </a:lstStyle>
          <a:p>
            <a:fld id="{76F03392-AE44-1041-90D6-0618FC689B3C}" type="slidenum">
              <a:rPr lang="fr-FR" smtClean="0"/>
              <a:t>‹#›</a:t>
            </a:fld>
            <a:endParaRPr lang="fr-FR"/>
          </a:p>
        </p:txBody>
      </p:sp>
    </p:spTree>
    <p:extLst>
      <p:ext uri="{BB962C8B-B14F-4D97-AF65-F5344CB8AC3E}">
        <p14:creationId xmlns:p14="http://schemas.microsoft.com/office/powerpoint/2010/main" val="2730689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10</a:t>
            </a:fld>
            <a:endParaRPr lang="fr-FR"/>
          </a:p>
        </p:txBody>
      </p:sp>
    </p:spTree>
    <p:extLst>
      <p:ext uri="{BB962C8B-B14F-4D97-AF65-F5344CB8AC3E}">
        <p14:creationId xmlns:p14="http://schemas.microsoft.com/office/powerpoint/2010/main" val="263294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20</a:t>
            </a:fld>
            <a:endParaRPr lang="fr-FR"/>
          </a:p>
        </p:txBody>
      </p:sp>
    </p:spTree>
    <p:extLst>
      <p:ext uri="{BB962C8B-B14F-4D97-AF65-F5344CB8AC3E}">
        <p14:creationId xmlns:p14="http://schemas.microsoft.com/office/powerpoint/2010/main" val="39344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21</a:t>
            </a:fld>
            <a:endParaRPr lang="fr-FR"/>
          </a:p>
        </p:txBody>
      </p:sp>
    </p:spTree>
    <p:extLst>
      <p:ext uri="{BB962C8B-B14F-4D97-AF65-F5344CB8AC3E}">
        <p14:creationId xmlns:p14="http://schemas.microsoft.com/office/powerpoint/2010/main" val="139017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err="1"/>
              <a:t>Toute</a:t>
            </a:r>
            <a:r>
              <a:rPr lang="en-GB" dirty="0"/>
              <a:t> </a:t>
            </a:r>
            <a:r>
              <a:rPr lang="en-GB" dirty="0" err="1"/>
              <a:t>société</a:t>
            </a:r>
            <a:r>
              <a:rPr lang="en-GB" dirty="0"/>
              <a:t> </a:t>
            </a:r>
            <a:r>
              <a:rPr lang="en-GB" dirty="0" err="1"/>
              <a:t>belge</a:t>
            </a:r>
            <a:r>
              <a:rPr lang="en-GB" dirty="0"/>
              <a:t> </a:t>
            </a:r>
            <a:r>
              <a:rPr lang="en-GB" dirty="0" err="1"/>
              <a:t>ou</a:t>
            </a:r>
            <a:r>
              <a:rPr lang="en-GB" dirty="0"/>
              <a:t> </a:t>
            </a:r>
            <a:r>
              <a:rPr lang="en-GB" dirty="0" err="1"/>
              <a:t>étrangère</a:t>
            </a:r>
            <a:r>
              <a:rPr lang="en-GB" dirty="0"/>
              <a:t> </a:t>
            </a:r>
            <a:r>
              <a:rPr lang="en-GB" dirty="0" err="1"/>
              <a:t>dotée</a:t>
            </a:r>
            <a:r>
              <a:rPr lang="en-GB" dirty="0"/>
              <a:t> de la </a:t>
            </a:r>
            <a:r>
              <a:rPr lang="en-GB" dirty="0" err="1"/>
              <a:t>personnalité</a:t>
            </a:r>
            <a:r>
              <a:rPr lang="en-GB" dirty="0"/>
              <a:t> </a:t>
            </a:r>
            <a:r>
              <a:rPr lang="en-GB" dirty="0" err="1"/>
              <a:t>juridique</a:t>
            </a:r>
            <a:r>
              <a:rPr lang="en-GB" dirty="0"/>
              <a:t> </a:t>
            </a:r>
            <a:r>
              <a:rPr lang="en-GB" dirty="0" err="1"/>
              <a:t>dont</a:t>
            </a:r>
            <a:r>
              <a:rPr lang="en-GB" dirty="0"/>
              <a:t> le </a:t>
            </a:r>
            <a:r>
              <a:rPr lang="en-GB" dirty="0" err="1"/>
              <a:t>bénéficiaire</a:t>
            </a:r>
            <a:r>
              <a:rPr lang="en-GB" dirty="0"/>
              <a:t> </a:t>
            </a:r>
            <a:r>
              <a:rPr lang="en-GB" dirty="0" err="1"/>
              <a:t>d’actions</a:t>
            </a:r>
            <a:r>
              <a:rPr lang="en-GB" dirty="0"/>
              <a:t>, de </a:t>
            </a:r>
            <a:r>
              <a:rPr lang="en-GB" dirty="0" err="1"/>
              <a:t>certificats</a:t>
            </a:r>
            <a:r>
              <a:rPr lang="en-GB" dirty="0"/>
              <a:t> </a:t>
            </a:r>
            <a:r>
              <a:rPr lang="en-GB" dirty="0" err="1"/>
              <a:t>d’actions</a:t>
            </a:r>
            <a:r>
              <a:rPr lang="en-GB" dirty="0"/>
              <a:t> </a:t>
            </a:r>
            <a:r>
              <a:rPr lang="en-GB" dirty="0" err="1"/>
              <a:t>ou</a:t>
            </a:r>
            <a:r>
              <a:rPr lang="en-GB" dirty="0"/>
              <a:t> </a:t>
            </a:r>
            <a:r>
              <a:rPr lang="en-GB" dirty="0" err="1"/>
              <a:t>d’options</a:t>
            </a:r>
            <a:r>
              <a:rPr lang="en-GB" dirty="0"/>
              <a:t> </a:t>
            </a:r>
            <a:r>
              <a:rPr lang="en-GB" dirty="0" err="1"/>
              <a:t>attribués</a:t>
            </a:r>
            <a:r>
              <a:rPr lang="en-GB" dirty="0"/>
              <a:t> </a:t>
            </a:r>
            <a:r>
              <a:rPr lang="en-GB" dirty="0" err="1"/>
              <a:t>est</a:t>
            </a:r>
            <a:r>
              <a:rPr lang="en-GB" dirty="0"/>
              <a:t> un </a:t>
            </a:r>
            <a:r>
              <a:rPr lang="en-GB" dirty="0" err="1"/>
              <a:t>travailleur</a:t>
            </a:r>
            <a:r>
              <a:rPr lang="en-GB" dirty="0"/>
              <a:t> </a:t>
            </a:r>
            <a:r>
              <a:rPr lang="en-GB" dirty="0" err="1"/>
              <a:t>ou</a:t>
            </a:r>
            <a:r>
              <a:rPr lang="en-GB" dirty="0"/>
              <a:t> un </a:t>
            </a:r>
            <a:r>
              <a:rPr lang="en-GB" dirty="0" err="1"/>
              <a:t>dirigeant</a:t>
            </a:r>
            <a:r>
              <a:rPr lang="en-GB" dirty="0"/>
              <a:t> </a:t>
            </a:r>
            <a:r>
              <a:rPr lang="en-GB" dirty="0" err="1"/>
              <a:t>d’entreprise</a:t>
            </a:r>
            <a:r>
              <a:rPr lang="en-GB" dirty="0"/>
              <a:t>, </a:t>
            </a:r>
            <a:r>
              <a:rPr lang="en-GB" dirty="0" err="1"/>
              <a:t>ainsi</a:t>
            </a:r>
            <a:r>
              <a:rPr lang="en-GB" dirty="0"/>
              <a:t> que </a:t>
            </a:r>
            <a:r>
              <a:rPr lang="en-GB" dirty="0" err="1"/>
              <a:t>toute</a:t>
            </a:r>
            <a:r>
              <a:rPr lang="en-GB" dirty="0"/>
              <a:t> </a:t>
            </a:r>
            <a:r>
              <a:rPr lang="en-GB" dirty="0" err="1"/>
              <a:t>société</a:t>
            </a:r>
            <a:r>
              <a:rPr lang="en-GB" dirty="0"/>
              <a:t> qui, </a:t>
            </a:r>
            <a:r>
              <a:rPr lang="en-GB" dirty="0" err="1"/>
              <a:t>directement</a:t>
            </a:r>
            <a:r>
              <a:rPr lang="en-GB" dirty="0"/>
              <a:t> </a:t>
            </a:r>
            <a:r>
              <a:rPr lang="en-GB" dirty="0" err="1"/>
              <a:t>ou</a:t>
            </a:r>
            <a:r>
              <a:rPr lang="en-GB" dirty="0"/>
              <a:t> </a:t>
            </a:r>
            <a:r>
              <a:rPr lang="en-GB" dirty="0" err="1"/>
              <a:t>indirectement</a:t>
            </a:r>
            <a:r>
              <a:rPr lang="en-GB" dirty="0"/>
              <a:t>, la </a:t>
            </a:r>
            <a:r>
              <a:rPr lang="en-GB" dirty="0" err="1"/>
              <a:t>contrôle</a:t>
            </a:r>
            <a:r>
              <a:rPr lang="en-GB" dirty="0"/>
              <a:t> </a:t>
            </a:r>
            <a:r>
              <a:rPr lang="en-GB" dirty="0" err="1"/>
              <a:t>ou</a:t>
            </a:r>
            <a:r>
              <a:rPr lang="en-GB" dirty="0"/>
              <a:t> </a:t>
            </a:r>
            <a:r>
              <a:rPr lang="en-GB" dirty="0" err="1"/>
              <a:t>est</a:t>
            </a:r>
            <a:r>
              <a:rPr lang="en-GB" dirty="0"/>
              <a:t> contrôlée par </a:t>
            </a:r>
            <a:r>
              <a:rPr lang="en-GB" dirty="0" err="1"/>
              <a:t>elle</a:t>
            </a:r>
            <a:r>
              <a:rPr lang="en-GB" dirty="0"/>
              <a:t>, à condition que </a:t>
            </a:r>
            <a:r>
              <a:rPr lang="en-GB" dirty="0" err="1"/>
              <a:t>ni</a:t>
            </a:r>
            <a:r>
              <a:rPr lang="en-GB" dirty="0"/>
              <a:t> la </a:t>
            </a:r>
            <a:r>
              <a:rPr lang="en-GB" dirty="0" err="1"/>
              <a:t>société</a:t>
            </a:r>
            <a:r>
              <a:rPr lang="en-GB" dirty="0"/>
              <a:t> </a:t>
            </a:r>
            <a:r>
              <a:rPr lang="en-GB" dirty="0" err="1"/>
              <a:t>elle-même</a:t>
            </a:r>
            <a:r>
              <a:rPr lang="en-GB" dirty="0"/>
              <a:t> </a:t>
            </a:r>
            <a:r>
              <a:rPr lang="en-GB" dirty="0" err="1"/>
              <a:t>ni</a:t>
            </a:r>
            <a:r>
              <a:rPr lang="en-GB" dirty="0"/>
              <a:t> </a:t>
            </a:r>
            <a:r>
              <a:rPr lang="en-GB" dirty="0" err="1"/>
              <a:t>celle</a:t>
            </a:r>
            <a:r>
              <a:rPr lang="en-GB" dirty="0"/>
              <a:t> </a:t>
            </a:r>
            <a:r>
              <a:rPr lang="en-GB" dirty="0" err="1"/>
              <a:t>qu’elle</a:t>
            </a:r>
            <a:r>
              <a:rPr lang="en-GB" dirty="0"/>
              <a:t> </a:t>
            </a:r>
            <a:r>
              <a:rPr lang="en-GB" dirty="0" err="1"/>
              <a:t>contrôle</a:t>
            </a:r>
            <a:r>
              <a:rPr lang="en-GB" dirty="0"/>
              <a:t> </a:t>
            </a:r>
            <a:r>
              <a:rPr lang="en-GB" dirty="0" err="1"/>
              <a:t>ou</a:t>
            </a:r>
            <a:r>
              <a:rPr lang="en-GB" dirty="0"/>
              <a:t> qui la </a:t>
            </a:r>
            <a:r>
              <a:rPr lang="en-GB" dirty="0" err="1"/>
              <a:t>contrôle</a:t>
            </a:r>
            <a:r>
              <a:rPr lang="en-GB" dirty="0"/>
              <a:t> </a:t>
            </a:r>
            <a:r>
              <a:rPr lang="en-GB" dirty="0" err="1"/>
              <a:t>n’ait</a:t>
            </a:r>
            <a:r>
              <a:rPr lang="en-GB" dirty="0"/>
              <a:t> </a:t>
            </a:r>
            <a:r>
              <a:rPr lang="en-GB" dirty="0" err="1"/>
              <a:t>été</a:t>
            </a:r>
            <a:r>
              <a:rPr lang="en-GB" dirty="0"/>
              <a:t> </a:t>
            </a:r>
            <a:r>
              <a:rPr lang="en-GB" dirty="0" err="1"/>
              <a:t>constituée</a:t>
            </a:r>
            <a:r>
              <a:rPr lang="en-GB" dirty="0"/>
              <a:t> </a:t>
            </a:r>
            <a:r>
              <a:rPr lang="en-GB" dirty="0" err="1"/>
              <a:t>ou</a:t>
            </a:r>
            <a:r>
              <a:rPr lang="en-GB" dirty="0"/>
              <a:t> ne </a:t>
            </a:r>
            <a:r>
              <a:rPr lang="en-GB" dirty="0" err="1"/>
              <a:t>soit</a:t>
            </a:r>
            <a:r>
              <a:rPr lang="en-GB" dirty="0"/>
              <a:t> </a:t>
            </a:r>
            <a:r>
              <a:rPr lang="en-GB" dirty="0" err="1"/>
              <a:t>détenue</a:t>
            </a:r>
            <a:r>
              <a:rPr lang="en-GB" dirty="0"/>
              <a:t> </a:t>
            </a:r>
            <a:r>
              <a:rPr lang="en-GB" dirty="0" err="1"/>
              <a:t>qu’en</a:t>
            </a:r>
            <a:r>
              <a:rPr lang="en-GB" dirty="0"/>
              <a:t> </a:t>
            </a:r>
            <a:r>
              <a:rPr lang="en-GB" dirty="0" err="1"/>
              <a:t>vue</a:t>
            </a:r>
            <a:r>
              <a:rPr lang="en-GB" dirty="0"/>
              <a:t>, </a:t>
            </a:r>
            <a:r>
              <a:rPr lang="en-GB" dirty="0" err="1"/>
              <a:t>ou</a:t>
            </a:r>
            <a:r>
              <a:rPr lang="en-GB" dirty="0"/>
              <a:t> </a:t>
            </a:r>
            <a:r>
              <a:rPr lang="en-GB" dirty="0" err="1"/>
              <a:t>principalement</a:t>
            </a:r>
            <a:r>
              <a:rPr lang="en-GB" dirty="0"/>
              <a:t> en </a:t>
            </a:r>
            <a:r>
              <a:rPr lang="en-GB" dirty="0" err="1"/>
              <a:t>vue</a:t>
            </a:r>
            <a:r>
              <a:rPr lang="en-GB" dirty="0"/>
              <a:t>, de </a:t>
            </a:r>
            <a:r>
              <a:rPr lang="en-GB" dirty="0" err="1"/>
              <a:t>l’attribution</a:t>
            </a:r>
            <a:r>
              <a:rPr lang="en-GB" dirty="0"/>
              <a:t> </a:t>
            </a:r>
            <a:r>
              <a:rPr lang="en-GB" dirty="0" err="1"/>
              <a:t>d’actions</a:t>
            </a:r>
            <a:r>
              <a:rPr lang="en-GB" dirty="0"/>
              <a:t>, de </a:t>
            </a:r>
            <a:r>
              <a:rPr lang="en-GB" dirty="0" err="1"/>
              <a:t>certificats</a:t>
            </a:r>
            <a:r>
              <a:rPr lang="en-GB" dirty="0"/>
              <a:t> </a:t>
            </a:r>
            <a:r>
              <a:rPr lang="en-GB" dirty="0" err="1"/>
              <a:t>d’actions</a:t>
            </a:r>
            <a:r>
              <a:rPr lang="en-GB" dirty="0"/>
              <a:t> </a:t>
            </a:r>
            <a:r>
              <a:rPr lang="en-GB" dirty="0" err="1"/>
              <a:t>ou</a:t>
            </a:r>
            <a:r>
              <a:rPr lang="en-GB" dirty="0"/>
              <a:t> </a:t>
            </a:r>
            <a:r>
              <a:rPr lang="en-GB" dirty="0" err="1"/>
              <a:t>d’options</a:t>
            </a:r>
            <a:r>
              <a:rPr lang="en-GB" dirty="0"/>
              <a:t> sur </a:t>
            </a:r>
            <a:r>
              <a:rPr lang="en-GB" dirty="0" err="1"/>
              <a:t>celles</a:t>
            </a:r>
            <a:r>
              <a:rPr lang="en-GB" dirty="0"/>
              <a:t>-ci,</a:t>
            </a:r>
            <a:endParaRPr lang="en-BE" dirty="0"/>
          </a:p>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23</a:t>
            </a:fld>
            <a:endParaRPr lang="fr-FR"/>
          </a:p>
        </p:txBody>
      </p:sp>
    </p:spTree>
    <p:extLst>
      <p:ext uri="{BB962C8B-B14F-4D97-AF65-F5344CB8AC3E}">
        <p14:creationId xmlns:p14="http://schemas.microsoft.com/office/powerpoint/2010/main" val="143877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24</a:t>
            </a:fld>
            <a:endParaRPr lang="fr-FR"/>
          </a:p>
        </p:txBody>
      </p:sp>
    </p:spTree>
    <p:extLst>
      <p:ext uri="{BB962C8B-B14F-4D97-AF65-F5344CB8AC3E}">
        <p14:creationId xmlns:p14="http://schemas.microsoft.com/office/powerpoint/2010/main" val="249413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25</a:t>
            </a:fld>
            <a:endParaRPr lang="fr-FR"/>
          </a:p>
        </p:txBody>
      </p:sp>
    </p:spTree>
    <p:extLst>
      <p:ext uri="{BB962C8B-B14F-4D97-AF65-F5344CB8AC3E}">
        <p14:creationId xmlns:p14="http://schemas.microsoft.com/office/powerpoint/2010/main" val="194851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26</a:t>
            </a:fld>
            <a:endParaRPr lang="fr-FR"/>
          </a:p>
        </p:txBody>
      </p:sp>
    </p:spTree>
    <p:extLst>
      <p:ext uri="{BB962C8B-B14F-4D97-AF65-F5344CB8AC3E}">
        <p14:creationId xmlns:p14="http://schemas.microsoft.com/office/powerpoint/2010/main" val="154487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27</a:t>
            </a:fld>
            <a:endParaRPr lang="fr-FR"/>
          </a:p>
        </p:txBody>
      </p:sp>
    </p:spTree>
    <p:extLst>
      <p:ext uri="{BB962C8B-B14F-4D97-AF65-F5344CB8AC3E}">
        <p14:creationId xmlns:p14="http://schemas.microsoft.com/office/powerpoint/2010/main" val="372498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28</a:t>
            </a:fld>
            <a:endParaRPr lang="fr-FR"/>
          </a:p>
        </p:txBody>
      </p:sp>
    </p:spTree>
    <p:extLst>
      <p:ext uri="{BB962C8B-B14F-4D97-AF65-F5344CB8AC3E}">
        <p14:creationId xmlns:p14="http://schemas.microsoft.com/office/powerpoint/2010/main" val="323854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29</a:t>
            </a:fld>
            <a:endParaRPr lang="fr-FR"/>
          </a:p>
        </p:txBody>
      </p:sp>
    </p:spTree>
    <p:extLst>
      <p:ext uri="{BB962C8B-B14F-4D97-AF65-F5344CB8AC3E}">
        <p14:creationId xmlns:p14="http://schemas.microsoft.com/office/powerpoint/2010/main" val="241394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30</a:t>
            </a:fld>
            <a:endParaRPr lang="fr-FR"/>
          </a:p>
        </p:txBody>
      </p:sp>
    </p:spTree>
    <p:extLst>
      <p:ext uri="{BB962C8B-B14F-4D97-AF65-F5344CB8AC3E}">
        <p14:creationId xmlns:p14="http://schemas.microsoft.com/office/powerpoint/2010/main" val="20718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Directive sur les aides d’état à la R&amp;D =&gt; </a:t>
            </a:r>
            <a:r>
              <a:rPr lang="en-GB" dirty="0" err="1"/>
              <a:t>L’organisation</a:t>
            </a:r>
            <a:r>
              <a:rPr lang="en-GB" dirty="0"/>
              <a:t> doit </a:t>
            </a:r>
            <a:r>
              <a:rPr lang="en-GB" dirty="0" err="1"/>
              <a:t>établir</a:t>
            </a:r>
            <a:r>
              <a:rPr lang="en-GB" dirty="0"/>
              <a:t> que son </a:t>
            </a:r>
            <a:r>
              <a:rPr lang="en-GB" dirty="0" err="1"/>
              <a:t>objectif</a:t>
            </a:r>
            <a:r>
              <a:rPr lang="en-GB" dirty="0"/>
              <a:t> principal </a:t>
            </a:r>
            <a:r>
              <a:rPr lang="en-GB" dirty="0" err="1"/>
              <a:t>consiste</a:t>
            </a:r>
            <a:r>
              <a:rPr lang="en-GB" dirty="0"/>
              <a:t> à </a:t>
            </a:r>
            <a:r>
              <a:rPr lang="en-GB" dirty="0" err="1"/>
              <a:t>effectuer</a:t>
            </a:r>
            <a:r>
              <a:rPr lang="en-GB" dirty="0"/>
              <a:t> des </a:t>
            </a:r>
            <a:r>
              <a:rPr lang="en-GB" dirty="0" err="1"/>
              <a:t>recherches</a:t>
            </a:r>
            <a:r>
              <a:rPr lang="en-GB" dirty="0"/>
              <a:t> </a:t>
            </a:r>
            <a:r>
              <a:rPr lang="en-GB" dirty="0" err="1"/>
              <a:t>fondamentales</a:t>
            </a:r>
            <a:r>
              <a:rPr lang="en-GB" dirty="0"/>
              <a:t> </a:t>
            </a:r>
            <a:r>
              <a:rPr lang="en-GB" dirty="0" err="1"/>
              <a:t>ou</a:t>
            </a:r>
            <a:r>
              <a:rPr lang="en-GB" dirty="0"/>
              <a:t> </a:t>
            </a:r>
            <a:r>
              <a:rPr lang="en-GB" dirty="0" err="1"/>
              <a:t>industrielles</a:t>
            </a:r>
            <a:r>
              <a:rPr lang="en-GB" dirty="0"/>
              <a:t>, du </a:t>
            </a:r>
            <a:r>
              <a:rPr lang="en-GB" dirty="0" err="1"/>
              <a:t>développement</a:t>
            </a:r>
            <a:r>
              <a:rPr lang="en-GB" dirty="0"/>
              <a:t> </a:t>
            </a:r>
            <a:r>
              <a:rPr lang="en-GB" dirty="0" err="1"/>
              <a:t>expérimental</a:t>
            </a:r>
            <a:r>
              <a:rPr lang="en-GB" dirty="0"/>
              <a:t> </a:t>
            </a:r>
            <a:r>
              <a:rPr lang="en-GB" dirty="0" err="1"/>
              <a:t>ou</a:t>
            </a:r>
            <a:r>
              <a:rPr lang="en-GB" dirty="0"/>
              <a:t> à diffuser </a:t>
            </a:r>
            <a:r>
              <a:rPr lang="en-GB" dirty="0" err="1"/>
              <a:t>largement</a:t>
            </a:r>
            <a:r>
              <a:rPr lang="en-GB" dirty="0"/>
              <a:t> les </a:t>
            </a:r>
            <a:r>
              <a:rPr lang="en-GB" dirty="0" err="1"/>
              <a:t>résultats</a:t>
            </a:r>
            <a:r>
              <a:rPr lang="en-GB" dirty="0"/>
              <a:t> de la recherche </a:t>
            </a:r>
            <a:r>
              <a:rPr lang="en-GB" dirty="0" err="1"/>
              <a:t>fondamentale</a:t>
            </a:r>
            <a:r>
              <a:rPr lang="en-GB" dirty="0"/>
              <a:t> </a:t>
            </a:r>
            <a:r>
              <a:rPr lang="en-GB" dirty="0" err="1"/>
              <a:t>ou</a:t>
            </a:r>
            <a:r>
              <a:rPr lang="en-GB" dirty="0"/>
              <a:t> </a:t>
            </a:r>
            <a:r>
              <a:rPr lang="en-GB" dirty="0" err="1"/>
              <a:t>industrielle</a:t>
            </a:r>
            <a:r>
              <a:rPr lang="en-GB" dirty="0"/>
              <a:t> </a:t>
            </a:r>
            <a:r>
              <a:rPr lang="en-GB" dirty="0" err="1"/>
              <a:t>ou</a:t>
            </a:r>
            <a:r>
              <a:rPr lang="en-GB" dirty="0"/>
              <a:t> du </a:t>
            </a:r>
            <a:r>
              <a:rPr lang="en-GB" dirty="0" err="1"/>
              <a:t>développement</a:t>
            </a:r>
            <a:r>
              <a:rPr lang="en-GB" dirty="0"/>
              <a:t> </a:t>
            </a:r>
            <a:r>
              <a:rPr lang="en-GB" dirty="0" err="1"/>
              <a:t>expérimental</a:t>
            </a:r>
            <a:r>
              <a:rPr lang="en-GB" dirty="0"/>
              <a:t> au </a:t>
            </a:r>
            <a:r>
              <a:rPr lang="en-GB" dirty="0" err="1"/>
              <a:t>moyen</a:t>
            </a:r>
            <a:r>
              <a:rPr lang="en-GB" dirty="0"/>
              <a:t> d’un </a:t>
            </a:r>
            <a:r>
              <a:rPr lang="en-GB" dirty="0" err="1"/>
              <a:t>enseignement</a:t>
            </a:r>
            <a:r>
              <a:rPr lang="en-GB" dirty="0"/>
              <a:t>, de publications </a:t>
            </a:r>
            <a:r>
              <a:rPr lang="en-GB" dirty="0" err="1"/>
              <a:t>ou</a:t>
            </a:r>
            <a:r>
              <a:rPr lang="en-GB" dirty="0"/>
              <a:t> de </a:t>
            </a:r>
            <a:r>
              <a:rPr lang="en-GB" dirty="0" err="1"/>
              <a:t>transfert</a:t>
            </a:r>
            <a:r>
              <a:rPr lang="en-GB" dirty="0"/>
              <a:t> de </a:t>
            </a:r>
            <a:r>
              <a:rPr lang="en-GB" dirty="0" err="1"/>
              <a:t>connaissance</a:t>
            </a:r>
            <a:r>
              <a:rPr lang="en-GB" dirty="0"/>
              <a:t>.</a:t>
            </a:r>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12</a:t>
            </a:fld>
            <a:endParaRPr lang="fr-FR"/>
          </a:p>
        </p:txBody>
      </p:sp>
    </p:spTree>
    <p:extLst>
      <p:ext uri="{BB962C8B-B14F-4D97-AF65-F5344CB8AC3E}">
        <p14:creationId xmlns:p14="http://schemas.microsoft.com/office/powerpoint/2010/main" val="369549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31</a:t>
            </a:fld>
            <a:endParaRPr lang="fr-FR"/>
          </a:p>
        </p:txBody>
      </p:sp>
    </p:spTree>
    <p:extLst>
      <p:ext uri="{BB962C8B-B14F-4D97-AF65-F5344CB8AC3E}">
        <p14:creationId xmlns:p14="http://schemas.microsoft.com/office/powerpoint/2010/main" val="335278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33</a:t>
            </a:fld>
            <a:endParaRPr lang="fr-FR"/>
          </a:p>
        </p:txBody>
      </p:sp>
    </p:spTree>
    <p:extLst>
      <p:ext uri="{BB962C8B-B14F-4D97-AF65-F5344CB8AC3E}">
        <p14:creationId xmlns:p14="http://schemas.microsoft.com/office/powerpoint/2010/main" val="428171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34</a:t>
            </a:fld>
            <a:endParaRPr lang="fr-FR"/>
          </a:p>
        </p:txBody>
      </p:sp>
    </p:spTree>
    <p:extLst>
      <p:ext uri="{BB962C8B-B14F-4D97-AF65-F5344CB8AC3E}">
        <p14:creationId xmlns:p14="http://schemas.microsoft.com/office/powerpoint/2010/main" val="77831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177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872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pPr marL="285750" indent="-285750">
              <a:buFont typeface="Arial" panose="020B0604020202020204" pitchFamily="34" charset="0"/>
              <a:buChar char="•"/>
            </a:pPr>
            <a:r>
              <a:rPr lang="en-GB" sz="1200" dirty="0"/>
              <a:t>DRD: implementation of the </a:t>
            </a:r>
            <a:r>
              <a:rPr lang="en-GB" sz="1200" dirty="0">
                <a:solidFill>
                  <a:schemeClr val="tx2"/>
                </a:solidFill>
              </a:rPr>
              <a:t>EU Parent-Subsidiary Directive (PSD)</a:t>
            </a:r>
          </a:p>
          <a:p>
            <a:endParaRPr lang="en-GB" sz="1200" dirty="0"/>
          </a:p>
          <a:p>
            <a:pPr marL="285750" indent="-285750">
              <a:buFont typeface="Arial" panose="020B0604020202020204" pitchFamily="34" charset="0"/>
              <a:buChar char="•"/>
            </a:pPr>
            <a:r>
              <a:rPr lang="en-GB" sz="1200" dirty="0"/>
              <a:t>DRD should be </a:t>
            </a:r>
            <a:r>
              <a:rPr lang="en-GB" sz="1200" dirty="0">
                <a:solidFill>
                  <a:schemeClr val="tx2"/>
                </a:solidFill>
              </a:rPr>
              <a:t>in line with PSD </a:t>
            </a:r>
          </a:p>
          <a:p>
            <a:endParaRPr lang="en-GB" sz="1200" dirty="0"/>
          </a:p>
          <a:p>
            <a:pPr marL="285750" indent="-285750">
              <a:buClr>
                <a:schemeClr val="tx1"/>
              </a:buClr>
              <a:buFont typeface="Arial" panose="020B0604020202020204" pitchFamily="34" charset="0"/>
              <a:buChar char="•"/>
            </a:pPr>
            <a:r>
              <a:rPr lang="en-GB" sz="1200" dirty="0">
                <a:solidFill>
                  <a:schemeClr val="tx2"/>
                </a:solidFill>
              </a:rPr>
              <a:t>Many questions </a:t>
            </a:r>
            <a:r>
              <a:rPr lang="en-GB" sz="1200" dirty="0"/>
              <a:t>re conformity of the inclusion-deduction method with the PSD (</a:t>
            </a:r>
            <a:r>
              <a:rPr lang="en-GB" sz="1200" i="1" dirty="0"/>
              <a:t>e.g.</a:t>
            </a:r>
            <a:r>
              <a:rPr lang="en-GB" sz="1200" dirty="0"/>
              <a:t> CJEU cases, C-138/07, </a:t>
            </a:r>
            <a:r>
              <a:rPr lang="en-GB" sz="1200" dirty="0" err="1"/>
              <a:t>Cobelfret</a:t>
            </a:r>
            <a:r>
              <a:rPr lang="en-GB" sz="1200" dirty="0"/>
              <a:t> and C-389/18, Brussels Securities)</a:t>
            </a:r>
          </a:p>
          <a:p>
            <a:endParaRPr lang="en-GB" sz="1200" dirty="0"/>
          </a:p>
          <a:p>
            <a:pPr marL="285750" indent="-285750">
              <a:buClr>
                <a:schemeClr val="tx1"/>
              </a:buClr>
              <a:buFont typeface="Arial" panose="020B0604020202020204" pitchFamily="34" charset="0"/>
              <a:buChar char="•"/>
            </a:pPr>
            <a:r>
              <a:rPr lang="en-GB" sz="1200" dirty="0">
                <a:solidFill>
                  <a:schemeClr val="tx2"/>
                </a:solidFill>
              </a:rPr>
              <a:t>Impacts</a:t>
            </a:r>
            <a:r>
              <a:rPr lang="en-GB" sz="1200" dirty="0"/>
              <a:t> of an exemption method</a:t>
            </a:r>
          </a:p>
          <a:p>
            <a:endParaRPr lang="en-GB" dirty="0"/>
          </a:p>
          <a:p>
            <a:endParaRPr lang="en-GB" dirty="0"/>
          </a:p>
          <a:p>
            <a:endParaRPr lang="en-GB" sz="1200" dirty="0"/>
          </a:p>
          <a:p>
            <a:pPr marL="285750" indent="-285750">
              <a:buClr>
                <a:schemeClr val="tx1"/>
              </a:buClr>
              <a:buFont typeface="Arial" panose="020B0604020202020204" pitchFamily="34" charset="0"/>
              <a:buChar char="•"/>
            </a:pPr>
            <a:r>
              <a:rPr lang="en-GB" sz="1200" dirty="0">
                <a:solidFill>
                  <a:schemeClr val="tx2"/>
                </a:solidFill>
              </a:rPr>
              <a:t>10% participation </a:t>
            </a:r>
            <a:r>
              <a:rPr lang="en-GB" sz="1200" dirty="0"/>
              <a:t>in the capital: </a:t>
            </a:r>
            <a:r>
              <a:rPr lang="en-GB" sz="1200" dirty="0">
                <a:solidFill>
                  <a:schemeClr val="tx2"/>
                </a:solidFill>
              </a:rPr>
              <a:t>remains sufficient </a:t>
            </a:r>
            <a:r>
              <a:rPr lang="en-GB" sz="1200" dirty="0"/>
              <a:t>(~ PSD requirement)</a:t>
            </a:r>
          </a:p>
          <a:p>
            <a:endParaRPr lang="en-GB" sz="1200" dirty="0"/>
          </a:p>
          <a:p>
            <a:pPr marL="285750" indent="-285750">
              <a:buFont typeface="Arial" panose="020B0604020202020204" pitchFamily="34" charset="0"/>
              <a:buChar char="•"/>
            </a:pPr>
            <a:r>
              <a:rPr lang="en-GB" sz="1200" dirty="0"/>
              <a:t>Acquisition value of at least </a:t>
            </a:r>
            <a:r>
              <a:rPr lang="en-GB" sz="1200" dirty="0">
                <a:solidFill>
                  <a:schemeClr val="tx2"/>
                </a:solidFill>
              </a:rPr>
              <a:t>2.500.000 EUR</a:t>
            </a:r>
            <a:r>
              <a:rPr lang="en-GB" sz="1200" dirty="0"/>
              <a:t>: </a:t>
            </a:r>
            <a:r>
              <a:rPr lang="en-GB" sz="1200" dirty="0">
                <a:solidFill>
                  <a:schemeClr val="tx2"/>
                </a:solidFill>
              </a:rPr>
              <a:t>only if booked as financial fixed assets!</a:t>
            </a:r>
          </a:p>
          <a:p>
            <a:endParaRPr lang="en-GB" sz="1200" dirty="0"/>
          </a:p>
          <a:p>
            <a:pPr marL="285750" indent="-285750">
              <a:buFont typeface="Arial" panose="020B0604020202020204" pitchFamily="34" charset="0"/>
              <a:buChar char="•"/>
            </a:pPr>
            <a:r>
              <a:rPr lang="en-GB" sz="1200" dirty="0"/>
              <a:t>Financial fixed assets: art. 3:89 of the RD/CAC</a:t>
            </a:r>
          </a:p>
          <a:p>
            <a:endParaRPr lang="en-GB" sz="1200" dirty="0"/>
          </a:p>
          <a:p>
            <a:pPr marL="285750" indent="-285750">
              <a:buFont typeface="Arial" panose="020B0604020202020204" pitchFamily="34" charset="0"/>
              <a:buChar char="•"/>
            </a:pPr>
            <a:r>
              <a:rPr lang="en-GB" sz="1200" dirty="0"/>
              <a:t>3 items: A. Associated entities / B. Companies with which a participation relation exists / C. </a:t>
            </a:r>
            <a:r>
              <a:rPr lang="en-GB" sz="1200" dirty="0">
                <a:solidFill>
                  <a:schemeClr val="tx2"/>
                </a:solidFill>
              </a:rPr>
              <a:t>Other financial fixed assets</a:t>
            </a:r>
          </a:p>
          <a:p>
            <a:endParaRPr lang="en-GB" sz="1200" dirty="0"/>
          </a:p>
          <a:p>
            <a:pPr marL="285750" indent="-285750">
              <a:buClr>
                <a:schemeClr val="tx1"/>
              </a:buClr>
              <a:buFont typeface="Arial" panose="020B0604020202020204" pitchFamily="34" charset="0"/>
              <a:buChar char="•"/>
            </a:pPr>
            <a:r>
              <a:rPr lang="en-GB" sz="1200" dirty="0">
                <a:solidFill>
                  <a:schemeClr val="tx2"/>
                </a:solidFill>
              </a:rPr>
              <a:t>Equivalent accounting rules</a:t>
            </a:r>
            <a:r>
              <a:rPr lang="en-GB" sz="1200" dirty="0"/>
              <a:t> for insurance companies and credit institutions</a:t>
            </a:r>
          </a:p>
          <a:p>
            <a:endParaRPr lang="en-GB" sz="1200" dirty="0"/>
          </a:p>
          <a:p>
            <a:pPr marL="285750" indent="-285750">
              <a:buFont typeface="Arial" panose="020B0604020202020204" pitchFamily="34" charset="0"/>
              <a:buChar char="•"/>
            </a:pPr>
            <a:r>
              <a:rPr lang="en-GB" sz="1200" dirty="0">
                <a:solidFill>
                  <a:schemeClr val="tx2"/>
                </a:solidFill>
              </a:rPr>
              <a:t>Qualification as financial fixed assets: only a timing issue or active involvement needed? </a:t>
            </a:r>
          </a:p>
          <a:p>
            <a:endParaRPr lang="en-GB" dirty="0"/>
          </a:p>
          <a:p>
            <a:endParaRPr lang="en-GB" dirty="0"/>
          </a:p>
          <a:p>
            <a:endParaRPr lang="en-GB" sz="1400" dirty="0"/>
          </a:p>
          <a:p>
            <a:pPr marL="285750" indent="-285750">
              <a:buFont typeface="Arial" panose="020B0604020202020204" pitchFamily="34" charset="0"/>
              <a:buChar char="•"/>
            </a:pPr>
            <a:r>
              <a:rPr lang="en-GB" sz="1400" dirty="0"/>
              <a:t>Today, </a:t>
            </a:r>
            <a:r>
              <a:rPr lang="en-GB" sz="1400" dirty="0">
                <a:solidFill>
                  <a:schemeClr val="tx2"/>
                </a:solidFill>
              </a:rPr>
              <a:t>investment companies are not subject to the participation and holding DRD conditions</a:t>
            </a:r>
            <a:r>
              <a:rPr lang="en-GB" sz="1400" dirty="0"/>
              <a:t>. As per the reform, investment companies will be in scope</a:t>
            </a:r>
          </a:p>
          <a:p>
            <a:endParaRPr lang="en-GB" sz="1400" dirty="0"/>
          </a:p>
          <a:p>
            <a:pPr marL="285750" indent="-285750">
              <a:buFont typeface="Arial" panose="020B0604020202020204" pitchFamily="34" charset="0"/>
              <a:buChar char="•"/>
            </a:pPr>
            <a:r>
              <a:rPr lang="en-GB" sz="1400" dirty="0"/>
              <a:t>Additional </a:t>
            </a:r>
            <a:r>
              <a:rPr lang="en-GB" sz="1400" dirty="0">
                <a:solidFill>
                  <a:schemeClr val="tx2"/>
                </a:solidFill>
              </a:rPr>
              <a:t>tax leakages</a:t>
            </a:r>
            <a:r>
              <a:rPr lang="en-GB" sz="1400" dirty="0"/>
              <a:t>:</a:t>
            </a:r>
          </a:p>
          <a:p>
            <a:endParaRPr lang="en-GB" sz="1400" dirty="0"/>
          </a:p>
          <a:p>
            <a:pPr marL="568800" lvl="1" indent="-285750">
              <a:buClr>
                <a:schemeClr val="tx1"/>
              </a:buClr>
              <a:buFont typeface="Arial" panose="020B0604020202020204" pitchFamily="34" charset="0"/>
              <a:buChar char="•"/>
            </a:pPr>
            <a:r>
              <a:rPr lang="en-GB" sz="1400" dirty="0">
                <a:solidFill>
                  <a:schemeClr val="tx2"/>
                </a:solidFill>
              </a:rPr>
              <a:t>DRD </a:t>
            </a:r>
            <a:r>
              <a:rPr lang="en-GB" sz="1400" dirty="0" err="1">
                <a:solidFill>
                  <a:schemeClr val="tx2"/>
                </a:solidFill>
              </a:rPr>
              <a:t>Sicav</a:t>
            </a:r>
            <a:r>
              <a:rPr lang="en-GB" sz="1400" dirty="0"/>
              <a:t>: regime becomes useless, </a:t>
            </a:r>
            <a:r>
              <a:rPr lang="en-GB" sz="1400" i="1" dirty="0"/>
              <a:t>i.e.</a:t>
            </a:r>
            <a:r>
              <a:rPr lang="en-GB" sz="1400" dirty="0"/>
              <a:t> full taxation at the level of the shareholders if the quantitative conditions are not met</a:t>
            </a:r>
          </a:p>
          <a:p>
            <a:pPr lvl="1"/>
            <a:endParaRPr lang="en-GB" sz="1400" dirty="0"/>
          </a:p>
          <a:p>
            <a:pPr marL="568800" lvl="1" indent="-285750">
              <a:buClr>
                <a:schemeClr val="tx1"/>
              </a:buClr>
              <a:buFont typeface="Arial" panose="020B0604020202020204" pitchFamily="34" charset="0"/>
              <a:buChar char="•"/>
            </a:pPr>
            <a:r>
              <a:rPr lang="en-GB" sz="1400" dirty="0">
                <a:solidFill>
                  <a:schemeClr val="tx2"/>
                </a:solidFill>
              </a:rPr>
              <a:t>Private </a:t>
            </a:r>
            <a:r>
              <a:rPr lang="en-GB" sz="1400" dirty="0" err="1">
                <a:solidFill>
                  <a:schemeClr val="tx2"/>
                </a:solidFill>
              </a:rPr>
              <a:t>Privak</a:t>
            </a:r>
            <a:r>
              <a:rPr lang="en-GB" sz="1400" dirty="0"/>
              <a:t>: </a:t>
            </a:r>
          </a:p>
          <a:p>
            <a:pPr marL="853200" lvl="2" indent="-285750">
              <a:buFont typeface="Arial" panose="020B0604020202020204" pitchFamily="34" charset="0"/>
              <a:buChar char="•"/>
            </a:pPr>
            <a:r>
              <a:rPr lang="en-GB" sz="1400" dirty="0"/>
              <a:t>(if the quantitative conditions are not met) no taxation at the level of the Private </a:t>
            </a:r>
            <a:r>
              <a:rPr lang="en-GB" sz="1400" dirty="0" err="1"/>
              <a:t>Privak</a:t>
            </a:r>
            <a:r>
              <a:rPr lang="en-GB" sz="1400" dirty="0"/>
              <a:t>, unless if investments made in the targets do not comply with the DRD taxation condition</a:t>
            </a:r>
          </a:p>
          <a:p>
            <a:pPr marL="853200" lvl="2" indent="-285750">
              <a:buFont typeface="Arial" panose="020B0604020202020204" pitchFamily="34" charset="0"/>
              <a:buChar char="•"/>
            </a:pPr>
            <a:r>
              <a:rPr lang="en-GB" sz="1400" dirty="0"/>
              <a:t>taxation at the level of the shareholders if the quantitative conditions are not met</a:t>
            </a:r>
          </a:p>
          <a:p>
            <a:pPr lvl="2"/>
            <a:endParaRPr lang="en-GB" sz="1400" dirty="0"/>
          </a:p>
          <a:p>
            <a:pPr marL="568800" lvl="1" indent="-285750">
              <a:buClr>
                <a:schemeClr val="tx1"/>
              </a:buClr>
              <a:buFont typeface="Arial" panose="020B0604020202020204" pitchFamily="34" charset="0"/>
              <a:buChar char="•"/>
            </a:pPr>
            <a:r>
              <a:rPr lang="en-GB" sz="1400" dirty="0">
                <a:solidFill>
                  <a:schemeClr val="tx2"/>
                </a:solidFill>
              </a:rPr>
              <a:t>Investment companies</a:t>
            </a:r>
            <a:r>
              <a:rPr lang="en-GB" sz="1400" dirty="0"/>
              <a:t>: </a:t>
            </a:r>
          </a:p>
          <a:p>
            <a:pPr marL="853200" lvl="2" indent="-285750">
              <a:buFont typeface="Arial" panose="020B0604020202020204" pitchFamily="34" charset="0"/>
              <a:buChar char="•"/>
            </a:pPr>
            <a:r>
              <a:rPr lang="en-GB" sz="1400" dirty="0"/>
              <a:t>taxation at the level of the company if quantitative conditions are not met</a:t>
            </a:r>
          </a:p>
          <a:p>
            <a:pPr marL="853200" lvl="2" indent="-285750">
              <a:buFont typeface="Arial" panose="020B0604020202020204" pitchFamily="34" charset="0"/>
              <a:buChar char="•"/>
            </a:pPr>
            <a:r>
              <a:rPr lang="en-GB" sz="1400" dirty="0"/>
              <a:t>taxation at the level of the shareholders if the quantitative conditions are not met </a:t>
            </a:r>
          </a:p>
          <a:p>
            <a:pPr marL="742950" lvl="1"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Favourable tax treatment for </a:t>
            </a:r>
            <a:r>
              <a:rPr lang="en-GB" sz="1400" dirty="0">
                <a:solidFill>
                  <a:schemeClr val="tx2"/>
                </a:solidFill>
              </a:rPr>
              <a:t>ELTIFs</a:t>
            </a:r>
            <a:r>
              <a:rPr lang="en-GB" sz="1400" dirty="0"/>
              <a:t> (on purpose?)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507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001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840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460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73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13</a:t>
            </a:fld>
            <a:endParaRPr lang="fr-FR"/>
          </a:p>
        </p:txBody>
      </p:sp>
    </p:spTree>
    <p:extLst>
      <p:ext uri="{BB962C8B-B14F-4D97-AF65-F5344CB8AC3E}">
        <p14:creationId xmlns:p14="http://schemas.microsoft.com/office/powerpoint/2010/main" val="136959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659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23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984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170442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2914695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2306040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 dirty="0">
              <a:latin typeface="+mn-lt"/>
            </a:endParaRPr>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1854341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mn-lt"/>
            </a:endParaRPr>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3686091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3260110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F03392-AE44-1041-90D6-0618FC689B3C}" type="slidenum">
              <a:rPr lang="fr-FR" smtClean="0"/>
              <a:t>55</a:t>
            </a:fld>
            <a:endParaRPr lang="fr-FR"/>
          </a:p>
        </p:txBody>
      </p:sp>
    </p:spTree>
    <p:extLst>
      <p:ext uri="{BB962C8B-B14F-4D97-AF65-F5344CB8AC3E}">
        <p14:creationId xmlns:p14="http://schemas.microsoft.com/office/powerpoint/2010/main" val="1022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14</a:t>
            </a:fld>
            <a:endParaRPr lang="fr-FR"/>
          </a:p>
        </p:txBody>
      </p:sp>
    </p:spTree>
    <p:extLst>
      <p:ext uri="{BB962C8B-B14F-4D97-AF65-F5344CB8AC3E}">
        <p14:creationId xmlns:p14="http://schemas.microsoft.com/office/powerpoint/2010/main" val="1949990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693748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3181894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FA918F22-1231-AB43-96E7-2B8B890DCD5E}" type="slidenum">
              <a:rPr kumimoji="0" lang="en-US" sz="1200" b="0" i="0" u="none" strike="noStrike" kern="1200" cap="none" spc="0" normalizeH="0" baseline="0" noProof="0" smtClean="0">
                <a:ln>
                  <a:noFill/>
                </a:ln>
                <a:solidFill>
                  <a:prstClr val="black"/>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56636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15</a:t>
            </a:fld>
            <a:endParaRPr lang="fr-FR"/>
          </a:p>
        </p:txBody>
      </p:sp>
    </p:spTree>
    <p:extLst>
      <p:ext uri="{BB962C8B-B14F-4D97-AF65-F5344CB8AC3E}">
        <p14:creationId xmlns:p14="http://schemas.microsoft.com/office/powerpoint/2010/main" val="19656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16</a:t>
            </a:fld>
            <a:endParaRPr lang="fr-FR"/>
          </a:p>
        </p:txBody>
      </p:sp>
    </p:spTree>
    <p:extLst>
      <p:ext uri="{BB962C8B-B14F-4D97-AF65-F5344CB8AC3E}">
        <p14:creationId xmlns:p14="http://schemas.microsoft.com/office/powerpoint/2010/main" val="3827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17</a:t>
            </a:fld>
            <a:endParaRPr lang="fr-FR"/>
          </a:p>
        </p:txBody>
      </p:sp>
    </p:spTree>
    <p:extLst>
      <p:ext uri="{BB962C8B-B14F-4D97-AF65-F5344CB8AC3E}">
        <p14:creationId xmlns:p14="http://schemas.microsoft.com/office/powerpoint/2010/main" val="277906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18</a:t>
            </a:fld>
            <a:endParaRPr lang="fr-FR"/>
          </a:p>
        </p:txBody>
      </p:sp>
    </p:spTree>
    <p:extLst>
      <p:ext uri="{BB962C8B-B14F-4D97-AF65-F5344CB8AC3E}">
        <p14:creationId xmlns:p14="http://schemas.microsoft.com/office/powerpoint/2010/main" val="157062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6F03392-AE44-1041-90D6-0618FC689B3C}" type="slidenum">
              <a:rPr lang="fr-FR" smtClean="0"/>
              <a:t>19</a:t>
            </a:fld>
            <a:endParaRPr lang="fr-FR"/>
          </a:p>
        </p:txBody>
      </p:sp>
    </p:spTree>
    <p:extLst>
      <p:ext uri="{BB962C8B-B14F-4D97-AF65-F5344CB8AC3E}">
        <p14:creationId xmlns:p14="http://schemas.microsoft.com/office/powerpoint/2010/main" val="413115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vbo-feb.be/" TargetMode="Externa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0FB791C-B01C-7247-92E5-CF8BE5B86023}"/>
              </a:ext>
            </a:extLst>
          </p:cNvPr>
          <p:cNvPicPr>
            <a:picLocks noChangeAspect="1"/>
          </p:cNvPicPr>
          <p:nvPr userDrawn="1"/>
        </p:nvPicPr>
        <p:blipFill>
          <a:blip r:embed="rId2"/>
          <a:srcRect/>
          <a:stretch/>
        </p:blipFill>
        <p:spPr>
          <a:xfrm>
            <a:off x="11340" y="0"/>
            <a:ext cx="9144000" cy="5143500"/>
          </a:xfrm>
          <a:prstGeom prst="rect">
            <a:avLst/>
          </a:prstGeom>
        </p:spPr>
      </p:pic>
      <p:sp>
        <p:nvSpPr>
          <p:cNvPr id="10" name="Title 1">
            <a:extLst>
              <a:ext uri="{FF2B5EF4-FFF2-40B4-BE49-F238E27FC236}">
                <a16:creationId xmlns:a16="http://schemas.microsoft.com/office/drawing/2014/main" id="{A80ED4DA-1034-E24B-8B76-C6ED22C8F612}"/>
              </a:ext>
            </a:extLst>
          </p:cNvPr>
          <p:cNvSpPr>
            <a:spLocks noGrp="1"/>
          </p:cNvSpPr>
          <p:nvPr>
            <p:ph type="ctrTitle" hasCustomPrompt="1"/>
          </p:nvPr>
        </p:nvSpPr>
        <p:spPr>
          <a:xfrm>
            <a:off x="481934" y="1875617"/>
            <a:ext cx="5448696" cy="696134"/>
          </a:xfrm>
          <a:prstGeom prst="rect">
            <a:avLst/>
          </a:prstGeom>
        </p:spPr>
        <p:txBody>
          <a:bodyPr anchor="b"/>
          <a:lstStyle>
            <a:lvl1pPr algn="l">
              <a:defRPr sz="3200" b="1" cap="all" spc="300" baseline="0">
                <a:solidFill>
                  <a:schemeClr val="tx1"/>
                </a:solidFill>
              </a:defRPr>
            </a:lvl1pPr>
          </a:lstStyle>
          <a:p>
            <a:r>
              <a:rPr lang="en-US"/>
              <a:t>TITLE HERE</a:t>
            </a:r>
          </a:p>
        </p:txBody>
      </p:sp>
      <p:sp>
        <p:nvSpPr>
          <p:cNvPr id="11" name="Subtitle 2">
            <a:extLst>
              <a:ext uri="{FF2B5EF4-FFF2-40B4-BE49-F238E27FC236}">
                <a16:creationId xmlns:a16="http://schemas.microsoft.com/office/drawing/2014/main" id="{89B475CF-DD06-CE4D-8975-834FB1D5DC06}"/>
              </a:ext>
            </a:extLst>
          </p:cNvPr>
          <p:cNvSpPr>
            <a:spLocks noGrp="1"/>
          </p:cNvSpPr>
          <p:nvPr>
            <p:ph type="subTitle" idx="1" hasCustomPrompt="1"/>
          </p:nvPr>
        </p:nvSpPr>
        <p:spPr>
          <a:xfrm>
            <a:off x="481934" y="2576887"/>
            <a:ext cx="5448696" cy="541320"/>
          </a:xfrm>
          <a:prstGeom prst="rect">
            <a:avLst/>
          </a:prstGeom>
        </p:spPr>
        <p:txBody>
          <a:bodyPr anchor="ctr"/>
          <a:lstStyle>
            <a:lvl1pPr marL="0" indent="0" algn="l">
              <a:buNone/>
              <a:defRPr sz="2800">
                <a:solidFill>
                  <a:srgbClr val="96C8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pic>
        <p:nvPicPr>
          <p:cNvPr id="12" name="Image 11" descr="VBO-FEB_logotype_NL-FR_RGB.png">
            <a:extLst>
              <a:ext uri="{FF2B5EF4-FFF2-40B4-BE49-F238E27FC236}">
                <a16:creationId xmlns:a16="http://schemas.microsoft.com/office/drawing/2014/main" id="{742961C4-59BD-F448-98B6-1D0D552A7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51" y="204097"/>
            <a:ext cx="2624728" cy="1162212"/>
          </a:xfrm>
          <a:prstGeom prst="rect">
            <a:avLst/>
          </a:prstGeom>
        </p:spPr>
      </p:pic>
      <p:sp>
        <p:nvSpPr>
          <p:cNvPr id="13" name="Date Placeholder 3">
            <a:extLst>
              <a:ext uri="{FF2B5EF4-FFF2-40B4-BE49-F238E27FC236}">
                <a16:creationId xmlns:a16="http://schemas.microsoft.com/office/drawing/2014/main" id="{8EC28AD3-12CC-1446-BC7C-B70C8704F1AC}"/>
              </a:ext>
            </a:extLst>
          </p:cNvPr>
          <p:cNvSpPr>
            <a:spLocks noGrp="1"/>
          </p:cNvSpPr>
          <p:nvPr>
            <p:ph type="dt" sz="half" idx="10"/>
          </p:nvPr>
        </p:nvSpPr>
        <p:spPr>
          <a:xfrm>
            <a:off x="481934" y="4631214"/>
            <a:ext cx="2133600" cy="273844"/>
          </a:xfrm>
          <a:prstGeom prst="rect">
            <a:avLst/>
          </a:prstGeom>
        </p:spPr>
        <p:txBody>
          <a:bodyPr/>
          <a:lstStyle>
            <a:lvl1pPr algn="l">
              <a:defRPr sz="1200">
                <a:solidFill>
                  <a:schemeClr val="tx1"/>
                </a:solidFill>
              </a:defRPr>
            </a:lvl1pPr>
          </a:lstStyle>
          <a:p>
            <a:fld id="{1BB57831-31C1-DA41-8763-8B524F9A2868}" type="datetime1">
              <a:rPr lang="fr-BE" smtClean="0"/>
              <a:pPr/>
              <a:t>06-04-23</a:t>
            </a:fld>
            <a:endParaRPr lang="en-US"/>
          </a:p>
        </p:txBody>
      </p:sp>
      <p:sp>
        <p:nvSpPr>
          <p:cNvPr id="14" name="Espace réservé du texte 13">
            <a:extLst>
              <a:ext uri="{FF2B5EF4-FFF2-40B4-BE49-F238E27FC236}">
                <a16:creationId xmlns:a16="http://schemas.microsoft.com/office/drawing/2014/main" id="{5D2AC0C4-A875-C149-BE18-169937D847B0}"/>
              </a:ext>
            </a:extLst>
          </p:cNvPr>
          <p:cNvSpPr>
            <a:spLocks noGrp="1"/>
          </p:cNvSpPr>
          <p:nvPr>
            <p:ph type="body" sz="quarter" idx="11" hasCustomPrompt="1"/>
          </p:nvPr>
        </p:nvSpPr>
        <p:spPr>
          <a:xfrm>
            <a:off x="482600" y="3241675"/>
            <a:ext cx="5448300" cy="1268413"/>
          </a:xfrm>
          <a:prstGeom prst="rect">
            <a:avLst/>
          </a:prstGeom>
        </p:spPr>
        <p:txBody>
          <a:bodyPr/>
          <a:lstStyle>
            <a:lvl1pPr marL="0" indent="0">
              <a:buNone/>
              <a:defRPr sz="1600"/>
            </a:lvl1pPr>
          </a:lstStyle>
          <a:p>
            <a:pPr lvl="0"/>
            <a:r>
              <a:rPr lang="fr-FR" sz="1600"/>
              <a:t>Body </a:t>
            </a:r>
            <a:r>
              <a:rPr lang="fr-FR" sz="1600" err="1"/>
              <a:t>text</a:t>
            </a:r>
            <a:endParaRPr lang="fr-FR"/>
          </a:p>
        </p:txBody>
      </p:sp>
    </p:spTree>
    <p:extLst>
      <p:ext uri="{BB962C8B-B14F-4D97-AF65-F5344CB8AC3E}">
        <p14:creationId xmlns:p14="http://schemas.microsoft.com/office/powerpoint/2010/main" val="383102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2CBCE3F-FA98-6345-BEE4-80C6C2548BF3}"/>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771A3167-E6F5-6D42-AFC6-90AC9F2C1BAF}"/>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4" name="Espace réservé pour une image  3"/>
          <p:cNvSpPr>
            <a:spLocks noGrp="1"/>
          </p:cNvSpPr>
          <p:nvPr>
            <p:ph type="pic" sz="quarter" idx="12" hasCustomPrompt="1"/>
          </p:nvPr>
        </p:nvSpPr>
        <p:spPr>
          <a:xfrm>
            <a:off x="583170" y="1408114"/>
            <a:ext cx="3713240"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8" name="Espace réservé du texte 5"/>
          <p:cNvSpPr>
            <a:spLocks noGrp="1"/>
          </p:cNvSpPr>
          <p:nvPr>
            <p:ph type="body" sz="quarter" idx="13" hasCustomPrompt="1"/>
          </p:nvPr>
        </p:nvSpPr>
        <p:spPr>
          <a:xfrm>
            <a:off x="481933"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798B50CD-6DD4-C341-9247-DAAA7CC8C6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EA943C85-96D7-944F-A092-7DC005326579}"/>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AF20380E-C3BA-2F41-B46E-A83830C2ED6F}"/>
              </a:ext>
            </a:extLst>
          </p:cNvPr>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EEF78830-F290-954D-BE2D-9AF40B0DCDAC}"/>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13961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6DFB129-4B04-374F-852F-5E355F4D671D}"/>
              </a:ext>
            </a:extLst>
          </p:cNvPr>
          <p:cNvPicPr>
            <a:picLocks noChangeAspect="1"/>
          </p:cNvPicPr>
          <p:nvPr userDrawn="1"/>
        </p:nvPicPr>
        <p:blipFill>
          <a:blip r:embed="rId2"/>
          <a:srcRect/>
          <a:stretch/>
        </p:blipFill>
        <p:spPr>
          <a:xfrm>
            <a:off x="0" y="0"/>
            <a:ext cx="9144000" cy="5143500"/>
          </a:xfrm>
          <a:prstGeom prst="rect">
            <a:avLst/>
          </a:prstGeom>
        </p:spPr>
      </p:pic>
      <p:pic>
        <p:nvPicPr>
          <p:cNvPr id="15" name="Image 14">
            <a:extLst>
              <a:ext uri="{FF2B5EF4-FFF2-40B4-BE49-F238E27FC236}">
                <a16:creationId xmlns:a16="http://schemas.microsoft.com/office/drawing/2014/main" id="{94E470A0-0B64-0D4A-8EB6-A89E5202500B}"/>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4" name="Espace réservé pour une image  3"/>
          <p:cNvSpPr>
            <a:spLocks noGrp="1"/>
          </p:cNvSpPr>
          <p:nvPr>
            <p:ph type="pic" sz="quarter" idx="12" hasCustomPrompt="1"/>
          </p:nvPr>
        </p:nvSpPr>
        <p:spPr>
          <a:xfrm>
            <a:off x="583170" y="1408114"/>
            <a:ext cx="7966916"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8" name="Espace réservé du texte 5"/>
          <p:cNvSpPr>
            <a:spLocks noGrp="1"/>
          </p:cNvSpPr>
          <p:nvPr>
            <p:ph type="body" sz="quarter" idx="13" hasCustomPrompt="1"/>
          </p:nvPr>
        </p:nvSpPr>
        <p:spPr>
          <a:xfrm>
            <a:off x="481934" y="4087585"/>
            <a:ext cx="8171030"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7" name="Image 6" descr="VBO-FEB_logotype_NL-FR_RGB.png">
            <a:extLst>
              <a:ext uri="{FF2B5EF4-FFF2-40B4-BE49-F238E27FC236}">
                <a16:creationId xmlns:a16="http://schemas.microsoft.com/office/drawing/2014/main" id="{EE176EED-7405-8B4D-8614-B78E35432B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9AC5085C-E772-8B44-B568-DB46FB591F81}"/>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52876EA0-D30D-EF4E-A81A-FB078BB5F71B}"/>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197110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5214E34-43B8-4C40-96D6-0F7A919E7E31}"/>
              </a:ext>
            </a:extLst>
          </p:cNvPr>
          <p:cNvPicPr>
            <a:picLocks noChangeAspect="1"/>
          </p:cNvPicPr>
          <p:nvPr userDrawn="1"/>
        </p:nvPicPr>
        <p:blipFill rotWithShape="1">
          <a:blip r:embed="rId2"/>
          <a:srcRect t="84938" r="79206"/>
          <a:stretch/>
        </p:blipFill>
        <p:spPr>
          <a:xfrm>
            <a:off x="0" y="4368800"/>
            <a:ext cx="1901371" cy="774700"/>
          </a:xfrm>
          <a:prstGeom prst="rect">
            <a:avLst/>
          </a:prstGeom>
        </p:spPr>
      </p:pic>
      <p:sp>
        <p:nvSpPr>
          <p:cNvPr id="4" name="Espace réservé pour une image  3"/>
          <p:cNvSpPr>
            <a:spLocks noGrp="1"/>
          </p:cNvSpPr>
          <p:nvPr>
            <p:ph type="pic" sz="quarter" idx="12" hasCustomPrompt="1"/>
          </p:nvPr>
        </p:nvSpPr>
        <p:spPr>
          <a:xfrm>
            <a:off x="0" y="0"/>
            <a:ext cx="9144000" cy="5143500"/>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6" name="Image 5" descr="VBO-FEB_logotype_NL-FR_RGB.png">
            <a:extLst>
              <a:ext uri="{FF2B5EF4-FFF2-40B4-BE49-F238E27FC236}">
                <a16:creationId xmlns:a16="http://schemas.microsoft.com/office/drawing/2014/main" id="{8A332A4F-E8A5-D64E-A200-EF47269CAB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pic>
        <p:nvPicPr>
          <p:cNvPr id="10" name="Image 9">
            <a:extLst>
              <a:ext uri="{FF2B5EF4-FFF2-40B4-BE49-F238E27FC236}">
                <a16:creationId xmlns:a16="http://schemas.microsoft.com/office/drawing/2014/main" id="{EB0A43A6-650C-7945-A2B4-07783C040365}"/>
              </a:ext>
            </a:extLst>
          </p:cNvPr>
          <p:cNvPicPr>
            <a:picLocks noChangeAspect="1"/>
          </p:cNvPicPr>
          <p:nvPr userDrawn="1"/>
        </p:nvPicPr>
        <p:blipFill>
          <a:blip r:embed="rId4"/>
          <a:stretch>
            <a:fillRect/>
          </a:stretch>
        </p:blipFill>
        <p:spPr>
          <a:xfrm>
            <a:off x="127000" y="4888245"/>
            <a:ext cx="1080000" cy="75600"/>
          </a:xfrm>
          <a:prstGeom prst="rect">
            <a:avLst/>
          </a:prstGeom>
        </p:spPr>
      </p:pic>
    </p:spTree>
    <p:extLst>
      <p:ext uri="{BB962C8B-B14F-4D97-AF65-F5344CB8AC3E}">
        <p14:creationId xmlns:p14="http://schemas.microsoft.com/office/powerpoint/2010/main" val="413220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Graph Righ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BC075ED-BD9B-9D4F-9F6D-6A331BC1EAAD}"/>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EE88C4F3-1A92-414A-B5A3-7C9A105D0B9A}"/>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8" name="Espace réservé du texte 5"/>
          <p:cNvSpPr>
            <a:spLocks noGrp="1"/>
          </p:cNvSpPr>
          <p:nvPr>
            <p:ph type="body" sz="quarter" idx="14" hasCustomPrompt="1"/>
          </p:nvPr>
        </p:nvSpPr>
        <p:spPr>
          <a:xfrm>
            <a:off x="4733426"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6" name="Espace réservé du graphique 5"/>
          <p:cNvSpPr>
            <a:spLocks noGrp="1"/>
          </p:cNvSpPr>
          <p:nvPr>
            <p:ph type="chart" sz="quarter" idx="13" hasCustomPrompt="1"/>
          </p:nvPr>
        </p:nvSpPr>
        <p:spPr>
          <a:xfrm>
            <a:off x="4830685" y="1655444"/>
            <a:ext cx="3713162" cy="2675482"/>
          </a:xfrm>
          <a:prstGeom prst="rect">
            <a:avLst/>
          </a:prstGeom>
        </p:spPr>
        <p:txBody>
          <a:bodyPr vert="horz"/>
          <a:lstStyle>
            <a:lvl1pPr marL="0" indent="0">
              <a:buNone/>
              <a:defRPr sz="1200" b="0" i="0">
                <a:latin typeface="Trebuchet MS"/>
                <a:cs typeface="Trebuchet MS"/>
              </a:defRPr>
            </a:lvl1pPr>
          </a:lstStyle>
          <a:p>
            <a:r>
              <a:rPr lang="fr-FR" sz="1600"/>
              <a:t>Insert graph </a:t>
            </a:r>
            <a:r>
              <a:rPr lang="fr-FR" sz="1600" err="1"/>
              <a:t>here</a:t>
            </a:r>
            <a:endParaRPr lang="fr-F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23AE0B85-2B56-1749-8FE6-4DEB160081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C67C49ED-BEAC-A74B-B054-15B433DE75B7}"/>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0798E00D-5CDE-2A40-93D0-C605964415F3}"/>
              </a:ext>
            </a:extLst>
          </p:cNvPr>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AF1C3475-E1FE-FD40-96F6-B1F5680A2BE9}"/>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76378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Graph Lef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ADCF799-C2ED-0E4D-AE86-C427DF1DE6C1}"/>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43F8817D-F0BE-A546-B319-8B94321D1B38}"/>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6" name="Espace réservé du graphique 5"/>
          <p:cNvSpPr>
            <a:spLocks noGrp="1"/>
          </p:cNvSpPr>
          <p:nvPr>
            <p:ph type="chart" sz="quarter" idx="13" hasCustomPrompt="1"/>
          </p:nvPr>
        </p:nvSpPr>
        <p:spPr>
          <a:xfrm>
            <a:off x="583170" y="1655444"/>
            <a:ext cx="3713162" cy="2675482"/>
          </a:xfrm>
          <a:prstGeom prst="rect">
            <a:avLst/>
          </a:prstGeom>
        </p:spPr>
        <p:txBody>
          <a:bodyPr vert="horz"/>
          <a:lstStyle>
            <a:lvl1pPr marL="0" indent="0">
              <a:buNone/>
              <a:defRPr sz="1200"/>
            </a:lvl1pPr>
          </a:lstStyle>
          <a:p>
            <a:r>
              <a:rPr lang="fr-FR" sz="1600"/>
              <a:t>Insert graph </a:t>
            </a:r>
            <a:r>
              <a:rPr lang="fr-FR" sz="1600" err="1"/>
              <a:t>here</a:t>
            </a:r>
            <a:endParaRPr lang="fr-FR"/>
          </a:p>
        </p:txBody>
      </p:sp>
      <p:sp>
        <p:nvSpPr>
          <p:cNvPr id="8" name="Espace réservé du texte 5"/>
          <p:cNvSpPr>
            <a:spLocks noGrp="1"/>
          </p:cNvSpPr>
          <p:nvPr>
            <p:ph type="body" sz="quarter" idx="14" hasCustomPrompt="1"/>
          </p:nvPr>
        </p:nvSpPr>
        <p:spPr>
          <a:xfrm>
            <a:off x="481933"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C2A2F2F0-1012-E748-B76F-16CB4A5E3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B28DF7DD-A53E-0B4C-8535-F212D3B91B2B}"/>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ABF992E0-3204-C84A-B393-C7DB58AA0E00}"/>
              </a:ext>
            </a:extLst>
          </p:cNvPr>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05D2CD70-B92D-2841-9B12-3F06A5ABFBE4}"/>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87192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Graph">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B799532-0DBD-A642-911B-DD6A9DD23FF7}"/>
              </a:ext>
            </a:extLst>
          </p:cNvPr>
          <p:cNvPicPr>
            <a:picLocks noChangeAspect="1"/>
          </p:cNvPicPr>
          <p:nvPr userDrawn="1"/>
        </p:nvPicPr>
        <p:blipFill>
          <a:blip r:embed="rId2"/>
          <a:srcRect/>
          <a:stretch/>
        </p:blipFill>
        <p:spPr>
          <a:xfrm>
            <a:off x="0" y="0"/>
            <a:ext cx="9144000" cy="5143500"/>
          </a:xfrm>
          <a:prstGeom prst="rect">
            <a:avLst/>
          </a:prstGeom>
        </p:spPr>
      </p:pic>
      <p:pic>
        <p:nvPicPr>
          <p:cNvPr id="15" name="Image 14">
            <a:extLst>
              <a:ext uri="{FF2B5EF4-FFF2-40B4-BE49-F238E27FC236}">
                <a16:creationId xmlns:a16="http://schemas.microsoft.com/office/drawing/2014/main" id="{79BF1559-455B-4D46-95A5-9B734C08335D}"/>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8" name="Espace réservé du texte 5"/>
          <p:cNvSpPr>
            <a:spLocks noGrp="1"/>
          </p:cNvSpPr>
          <p:nvPr>
            <p:ph type="body" sz="quarter" idx="14" hasCustomPrompt="1"/>
          </p:nvPr>
        </p:nvSpPr>
        <p:spPr>
          <a:xfrm>
            <a:off x="481933" y="1300621"/>
            <a:ext cx="8166119"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6" name="Espace réservé du graphique 5"/>
          <p:cNvSpPr>
            <a:spLocks noGrp="1"/>
          </p:cNvSpPr>
          <p:nvPr>
            <p:ph type="chart" sz="quarter" idx="13" hasCustomPrompt="1"/>
          </p:nvPr>
        </p:nvSpPr>
        <p:spPr>
          <a:xfrm>
            <a:off x="583169" y="1655444"/>
            <a:ext cx="7955577" cy="2675482"/>
          </a:xfrm>
          <a:prstGeom prst="rect">
            <a:avLst/>
          </a:prstGeom>
        </p:spPr>
        <p:txBody>
          <a:bodyPr vert="horz"/>
          <a:lstStyle>
            <a:lvl1pPr marL="0" indent="0">
              <a:buNone/>
              <a:defRPr sz="1200"/>
            </a:lvl1pPr>
          </a:lstStyle>
          <a:p>
            <a:r>
              <a:rPr lang="fr-FR" sz="1600"/>
              <a:t>Insert graph </a:t>
            </a:r>
            <a:r>
              <a:rPr lang="fr-FR" sz="1600" err="1"/>
              <a:t>here</a:t>
            </a:r>
            <a:endParaRPr lang="fr-F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7" name="Image 6" descr="VBO-FEB_logotype_NL-FR_RGB.png">
            <a:extLst>
              <a:ext uri="{FF2B5EF4-FFF2-40B4-BE49-F238E27FC236}">
                <a16:creationId xmlns:a16="http://schemas.microsoft.com/office/drawing/2014/main" id="{1D4DC3FF-67E1-2D4B-B55C-24A6E5736A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02E5E849-317C-1046-9957-4DBCDB65DA91}"/>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2591E4F6-30CF-6D4D-90E6-8063DFE517B1}"/>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50120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9131-5EA4-4876-89AC-4B4897BA2E3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AC59F1DF-C129-4384-808A-60DA271AC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B9EAA33-BD82-41A6-A984-E03EF29AAD40}"/>
              </a:ext>
            </a:extLst>
          </p:cNvPr>
          <p:cNvSpPr>
            <a:spLocks noGrp="1"/>
          </p:cNvSpPr>
          <p:nvPr>
            <p:ph type="dt" sz="half" idx="10"/>
          </p:nvPr>
        </p:nvSpPr>
        <p:spPr/>
        <p:txBody>
          <a:bodyPr/>
          <a:lstStyle/>
          <a:p>
            <a:fld id="{8DEABD13-F876-415C-9C32-35A25A10CEDE}" type="datetimeFigureOut">
              <a:rPr lang="en-BE" smtClean="0"/>
              <a:t>04/06/2023</a:t>
            </a:fld>
            <a:endParaRPr lang="en-BE"/>
          </a:p>
        </p:txBody>
      </p:sp>
      <p:sp>
        <p:nvSpPr>
          <p:cNvPr id="5" name="Footer Placeholder 4">
            <a:extLst>
              <a:ext uri="{FF2B5EF4-FFF2-40B4-BE49-F238E27FC236}">
                <a16:creationId xmlns:a16="http://schemas.microsoft.com/office/drawing/2014/main" id="{A2331A40-6E7E-409D-B124-6F2D771FD51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F1ACB66-27B6-40D6-B979-D1AA2658F892}"/>
              </a:ext>
            </a:extLst>
          </p:cNvPr>
          <p:cNvSpPr>
            <a:spLocks noGrp="1"/>
          </p:cNvSpPr>
          <p:nvPr>
            <p:ph type="sldNum" sz="quarter" idx="12"/>
          </p:nvPr>
        </p:nvSpPr>
        <p:spPr/>
        <p:txBody>
          <a:bodyPr/>
          <a:lstStyle/>
          <a:p>
            <a:fld id="{6CBC96C0-04BB-49F2-90D5-4C63132072D3}" type="slidenum">
              <a:rPr lang="en-BE" smtClean="0"/>
              <a:t>‹#›</a:t>
            </a:fld>
            <a:endParaRPr lang="en-BE"/>
          </a:p>
        </p:txBody>
      </p:sp>
    </p:spTree>
    <p:extLst>
      <p:ext uri="{BB962C8B-B14F-4D97-AF65-F5344CB8AC3E}">
        <p14:creationId xmlns:p14="http://schemas.microsoft.com/office/powerpoint/2010/main" val="65227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8" y="0"/>
            <a:ext cx="9072282" cy="5143500"/>
          </a:xfrm>
          <a:prstGeom prst="rect">
            <a:avLst/>
          </a:prstGeom>
        </p:spPr>
      </p:pic>
      <p:sp>
        <p:nvSpPr>
          <p:cNvPr id="3" name="Subtitle 2"/>
          <p:cNvSpPr>
            <a:spLocks noGrp="1"/>
          </p:cNvSpPr>
          <p:nvPr>
            <p:ph type="subTitle" idx="1" hasCustomPrompt="1"/>
          </p:nvPr>
        </p:nvSpPr>
        <p:spPr>
          <a:xfrm>
            <a:off x="481934" y="3257062"/>
            <a:ext cx="5448696" cy="1314450"/>
          </a:xfrm>
          <a:prstGeom prst="rect">
            <a:avLst/>
          </a:prstGeom>
        </p:spPr>
        <p:txBody>
          <a:bodyPr/>
          <a:lstStyle>
            <a:lvl1pPr marL="0" indent="0" algn="l">
              <a:buNone/>
              <a:defRPr sz="2800">
                <a:solidFill>
                  <a:srgbClr val="69C3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2" name="Title 1"/>
          <p:cNvSpPr>
            <a:spLocks noGrp="1"/>
          </p:cNvSpPr>
          <p:nvPr>
            <p:ph type="ctrTitle" hasCustomPrompt="1"/>
          </p:nvPr>
        </p:nvSpPr>
        <p:spPr>
          <a:xfrm>
            <a:off x="481933" y="1875616"/>
            <a:ext cx="5992999" cy="1378579"/>
          </a:xfrm>
          <a:prstGeom prst="rect">
            <a:avLst/>
          </a:prstGeom>
        </p:spPr>
        <p:txBody>
          <a:bodyPr/>
          <a:lstStyle>
            <a:lvl1pPr algn="l">
              <a:defRPr sz="4000" b="1" cap="all" spc="300" baseline="0">
                <a:solidFill>
                  <a:schemeClr val="bg1"/>
                </a:solidFill>
              </a:defRPr>
            </a:lvl1pPr>
          </a:lstStyle>
          <a:p>
            <a:r>
              <a:rPr lang="en-US"/>
              <a:t>CHAPTER TITLE HERE </a:t>
            </a:r>
            <a:br>
              <a:rPr lang="en-US"/>
            </a:br>
            <a:r>
              <a:rPr lang="en-US"/>
              <a:t>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A922F362-0558-DC48-9A10-A51709E190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255229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ub-Chapter Title ">
    <p:spTree>
      <p:nvGrpSpPr>
        <p:cNvPr id="1" name=""/>
        <p:cNvGrpSpPr/>
        <p:nvPr/>
      </p:nvGrpSpPr>
      <p:grpSpPr>
        <a:xfrm>
          <a:off x="0" y="0"/>
          <a:ext cx="0" cy="0"/>
          <a:chOff x="0" y="0"/>
          <a:chExt cx="0" cy="0"/>
        </a:xfrm>
      </p:grpSpPr>
      <p:sp>
        <p:nvSpPr>
          <p:cNvPr id="4" name="Rectangle 3"/>
          <p:cNvSpPr/>
          <p:nvPr userDrawn="1"/>
        </p:nvSpPr>
        <p:spPr>
          <a:xfrm>
            <a:off x="0" y="0"/>
            <a:ext cx="3643026"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69C3C3"/>
              </a:solidFill>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59981" r="1"/>
          <a:stretch/>
        </p:blipFill>
        <p:spPr>
          <a:xfrm>
            <a:off x="-8084" y="0"/>
            <a:ext cx="3659194" cy="5143500"/>
          </a:xfrm>
          <a:prstGeom prst="rect">
            <a:avLst/>
          </a:prstGeom>
        </p:spPr>
      </p:pic>
      <p:sp>
        <p:nvSpPr>
          <p:cNvPr id="3" name="Subtitle 2"/>
          <p:cNvSpPr>
            <a:spLocks noGrp="1"/>
          </p:cNvSpPr>
          <p:nvPr>
            <p:ph type="subTitle" idx="1" hasCustomPrompt="1"/>
          </p:nvPr>
        </p:nvSpPr>
        <p:spPr>
          <a:xfrm>
            <a:off x="2466371" y="3257062"/>
            <a:ext cx="5448696" cy="131445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2" name="Title 1"/>
          <p:cNvSpPr>
            <a:spLocks noGrp="1"/>
          </p:cNvSpPr>
          <p:nvPr>
            <p:ph type="ctrTitle" hasCustomPrompt="1"/>
          </p:nvPr>
        </p:nvSpPr>
        <p:spPr>
          <a:xfrm>
            <a:off x="2466371" y="1875616"/>
            <a:ext cx="5992999" cy="1378579"/>
          </a:xfrm>
          <a:prstGeom prst="rect">
            <a:avLst/>
          </a:prstGeom>
        </p:spPr>
        <p:txBody>
          <a:bodyPr/>
          <a:lstStyle>
            <a:lvl1pPr algn="l">
              <a:defRPr sz="4000" b="1" cap="all" spc="300" baseline="0">
                <a:solidFill>
                  <a:schemeClr val="bg2"/>
                </a:solidFill>
              </a:defRPr>
            </a:lvl1pPr>
          </a:lstStyle>
          <a:p>
            <a:r>
              <a:rPr lang="en-US"/>
              <a:t>SUB-CHAPTER TITLE HERE 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F017E5FD-22D6-4047-A191-42B2B98056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70364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93AB41B-7E1C-A444-99A9-16B84A1C34C3}"/>
              </a:ext>
            </a:extLst>
          </p:cNvPr>
          <p:cNvPicPr>
            <a:picLocks noChangeAspect="1"/>
          </p:cNvPicPr>
          <p:nvPr userDrawn="1"/>
        </p:nvPicPr>
        <p:blipFill>
          <a:blip r:embed="rId2"/>
          <a:srcRect/>
          <a:stretch/>
        </p:blipFill>
        <p:spPr>
          <a:xfrm>
            <a:off x="0" y="0"/>
            <a:ext cx="9144000" cy="5143500"/>
          </a:xfrm>
          <a:prstGeom prst="rect">
            <a:avLst/>
          </a:prstGeom>
        </p:spPr>
      </p:pic>
      <p:sp>
        <p:nvSpPr>
          <p:cNvPr id="3" name="Subtitle 2"/>
          <p:cNvSpPr>
            <a:spLocks noGrp="1"/>
          </p:cNvSpPr>
          <p:nvPr>
            <p:ph type="subTitle" idx="1" hasCustomPrompt="1"/>
          </p:nvPr>
        </p:nvSpPr>
        <p:spPr>
          <a:xfrm>
            <a:off x="481934" y="1349603"/>
            <a:ext cx="5448696" cy="3280818"/>
          </a:xfrm>
          <a:prstGeom prst="rect">
            <a:avLst/>
          </a:prstGeom>
        </p:spPr>
        <p:txBody>
          <a:bodyPr/>
          <a:lstStyle>
            <a:lvl1pPr marL="0" indent="0" algn="l">
              <a:spcBef>
                <a:spcPts val="600"/>
              </a:spcBef>
              <a:buClr>
                <a:schemeClr val="bg2"/>
              </a:buClr>
              <a:buNone/>
              <a:defRPr sz="2000" baseline="0">
                <a:solidFill>
                  <a:schemeClr val="tx1"/>
                </a:solidFill>
              </a:defRPr>
            </a:lvl1pPr>
            <a:lvl2pPr marL="360000" indent="-360000" algn="l">
              <a:lnSpc>
                <a:spcPct val="150000"/>
              </a:lnSpc>
              <a:spcBef>
                <a:spcPts val="0"/>
              </a:spcBef>
              <a:spcAft>
                <a:spcPts val="0"/>
              </a:spcAft>
              <a:buClr>
                <a:schemeClr val="bg2"/>
              </a:buClr>
              <a:buFont typeface="Lucida Grande"/>
              <a:buChar char="&gt;"/>
              <a:tabLst>
                <a:tab pos="3589338" algn="l"/>
              </a:tabLst>
              <a:defRPr sz="1600" baseline="0">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level 1</a:t>
            </a:r>
          </a:p>
          <a:p>
            <a:pPr lvl="1"/>
            <a:r>
              <a:rPr lang="en-US"/>
              <a:t>Title level 2	1</a:t>
            </a:r>
          </a:p>
          <a:p>
            <a:pPr lvl="1"/>
            <a:r>
              <a:rPr lang="en-US"/>
              <a:t>Title level 2	2</a:t>
            </a:r>
          </a:p>
          <a:p>
            <a:pPr lvl="1"/>
            <a:r>
              <a:rPr lang="en-US"/>
              <a:t>Title level 2	3</a:t>
            </a:r>
          </a:p>
          <a:p>
            <a:pPr lvl="0"/>
            <a:r>
              <a:rPr lang="en-US"/>
              <a:t>Title level 1</a:t>
            </a:r>
          </a:p>
          <a:p>
            <a:pPr lvl="1"/>
            <a:r>
              <a:rPr lang="en-US"/>
              <a:t>Title level 2	4</a:t>
            </a:r>
          </a:p>
          <a:p>
            <a:pPr lvl="1"/>
            <a:r>
              <a:rPr lang="en-US"/>
              <a:t>Title level 2	5</a:t>
            </a:r>
          </a:p>
          <a:p>
            <a:pPr lvl="1"/>
            <a:r>
              <a:rPr lang="en-US"/>
              <a:t>Title level 2	6</a:t>
            </a:r>
          </a:p>
          <a:p>
            <a:pPr lvl="0"/>
            <a:endParaRPr lang="en-US"/>
          </a:p>
          <a:p>
            <a:pPr lvl="1"/>
            <a:endParaRPr lang="en-US"/>
          </a:p>
          <a:p>
            <a:pPr lvl="1"/>
            <a:endParaRPr lang="en-US"/>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bg1"/>
                </a:solidFill>
              </a:defRPr>
            </a:lvl1pPr>
          </a:lstStyle>
          <a:p>
            <a:fld id="{9F486326-A7BF-8B4F-809D-A86929C60431}" type="slidenum">
              <a:rPr lang="fr-FR" smtClean="0"/>
              <a:pPr/>
              <a:t>‹#›</a:t>
            </a:fld>
            <a:endParaRPr lang="fr-FR"/>
          </a:p>
        </p:txBody>
      </p:sp>
      <p:pic>
        <p:nvPicPr>
          <p:cNvPr id="12" name="Image 11">
            <a:extLst>
              <a:ext uri="{FF2B5EF4-FFF2-40B4-BE49-F238E27FC236}">
                <a16:creationId xmlns:a16="http://schemas.microsoft.com/office/drawing/2014/main" id="{E062043E-83BE-9542-8408-6A235E5B3D90}"/>
              </a:ext>
            </a:extLst>
          </p:cNvPr>
          <p:cNvPicPr>
            <a:picLocks noChangeAspect="1"/>
          </p:cNvPicPr>
          <p:nvPr userDrawn="1"/>
        </p:nvPicPr>
        <p:blipFill>
          <a:blip r:embed="rId3"/>
          <a:stretch>
            <a:fillRect/>
          </a:stretch>
        </p:blipFill>
        <p:spPr>
          <a:xfrm>
            <a:off x="7586004" y="195734"/>
            <a:ext cx="1346000" cy="594000"/>
          </a:xfrm>
          <a:prstGeom prst="rect">
            <a:avLst/>
          </a:prstGeom>
        </p:spPr>
      </p:pic>
      <p:sp>
        <p:nvSpPr>
          <p:cNvPr id="14" name="Title 1">
            <a:extLst>
              <a:ext uri="{FF2B5EF4-FFF2-40B4-BE49-F238E27FC236}">
                <a16:creationId xmlns:a16="http://schemas.microsoft.com/office/drawing/2014/main" id="{3FFF00BE-FF6D-4049-AA73-2D0E64C3FC90}"/>
              </a:ext>
            </a:extLst>
          </p:cNvPr>
          <p:cNvSpPr>
            <a:spLocks noGrp="1"/>
          </p:cNvSpPr>
          <p:nvPr>
            <p:ph type="ctrTitle" hasCustomPrompt="1"/>
          </p:nvPr>
        </p:nvSpPr>
        <p:spPr>
          <a:xfrm>
            <a:off x="481934" y="397933"/>
            <a:ext cx="5214923" cy="901222"/>
          </a:xfrm>
          <a:prstGeom prst="rect">
            <a:avLst/>
          </a:prstGeom>
        </p:spPr>
        <p:txBody>
          <a:bodyPr lIns="90000" bIns="46800" anchor="b" anchorCtr="0"/>
          <a:lstStyle>
            <a:lvl1pPr algn="l">
              <a:lnSpc>
                <a:spcPts val="2800"/>
              </a:lnSpc>
              <a:defRPr sz="2800" b="1" cap="all" spc="300" baseline="0">
                <a:solidFill>
                  <a:schemeClr val="tx1"/>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84174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0FB791C-B01C-7247-92E5-CF8BE5B86023}"/>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A80ED4DA-1034-E24B-8B76-C6ED22C8F612}"/>
              </a:ext>
            </a:extLst>
          </p:cNvPr>
          <p:cNvSpPr>
            <a:spLocks noGrp="1"/>
          </p:cNvSpPr>
          <p:nvPr>
            <p:ph type="ctrTitle" hasCustomPrompt="1"/>
          </p:nvPr>
        </p:nvSpPr>
        <p:spPr>
          <a:xfrm>
            <a:off x="481934" y="1875617"/>
            <a:ext cx="5448696" cy="696134"/>
          </a:xfrm>
          <a:prstGeom prst="rect">
            <a:avLst/>
          </a:prstGeom>
        </p:spPr>
        <p:txBody>
          <a:bodyPr anchor="b"/>
          <a:lstStyle>
            <a:lvl1pPr algn="l">
              <a:defRPr sz="3200" b="1" cap="all" spc="300" baseline="0">
                <a:solidFill>
                  <a:schemeClr val="tx1"/>
                </a:solidFill>
              </a:defRPr>
            </a:lvl1pPr>
          </a:lstStyle>
          <a:p>
            <a:r>
              <a:rPr lang="en-US"/>
              <a:t>TITLE HERE</a:t>
            </a:r>
          </a:p>
        </p:txBody>
      </p:sp>
      <p:sp>
        <p:nvSpPr>
          <p:cNvPr id="11" name="Subtitle 2">
            <a:extLst>
              <a:ext uri="{FF2B5EF4-FFF2-40B4-BE49-F238E27FC236}">
                <a16:creationId xmlns:a16="http://schemas.microsoft.com/office/drawing/2014/main" id="{89B475CF-DD06-CE4D-8975-834FB1D5DC06}"/>
              </a:ext>
            </a:extLst>
          </p:cNvPr>
          <p:cNvSpPr>
            <a:spLocks noGrp="1"/>
          </p:cNvSpPr>
          <p:nvPr>
            <p:ph type="subTitle" idx="1" hasCustomPrompt="1"/>
          </p:nvPr>
        </p:nvSpPr>
        <p:spPr>
          <a:xfrm>
            <a:off x="481934" y="2576887"/>
            <a:ext cx="5448696" cy="541320"/>
          </a:xfrm>
          <a:prstGeom prst="rect">
            <a:avLst/>
          </a:prstGeom>
        </p:spPr>
        <p:txBody>
          <a:bodyPr anchor="ctr"/>
          <a:lstStyle>
            <a:lvl1pPr marL="0" indent="0" algn="l">
              <a:buNone/>
              <a:defRPr sz="2800">
                <a:solidFill>
                  <a:srgbClr val="96C8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pic>
        <p:nvPicPr>
          <p:cNvPr id="12" name="Image 11" descr="VBO-FEB_logotype_NL-FR_RGB.png">
            <a:extLst>
              <a:ext uri="{FF2B5EF4-FFF2-40B4-BE49-F238E27FC236}">
                <a16:creationId xmlns:a16="http://schemas.microsoft.com/office/drawing/2014/main" id="{742961C4-59BD-F448-98B6-1D0D552A7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51" y="204097"/>
            <a:ext cx="2624728" cy="1162212"/>
          </a:xfrm>
          <a:prstGeom prst="rect">
            <a:avLst/>
          </a:prstGeom>
        </p:spPr>
      </p:pic>
      <p:sp>
        <p:nvSpPr>
          <p:cNvPr id="13" name="Date Placeholder 3">
            <a:extLst>
              <a:ext uri="{FF2B5EF4-FFF2-40B4-BE49-F238E27FC236}">
                <a16:creationId xmlns:a16="http://schemas.microsoft.com/office/drawing/2014/main" id="{8EC28AD3-12CC-1446-BC7C-B70C8704F1AC}"/>
              </a:ext>
            </a:extLst>
          </p:cNvPr>
          <p:cNvSpPr>
            <a:spLocks noGrp="1"/>
          </p:cNvSpPr>
          <p:nvPr>
            <p:ph type="dt" sz="half" idx="10"/>
          </p:nvPr>
        </p:nvSpPr>
        <p:spPr>
          <a:xfrm>
            <a:off x="481934" y="4631214"/>
            <a:ext cx="2133600" cy="273844"/>
          </a:xfrm>
          <a:prstGeom prst="rect">
            <a:avLst/>
          </a:prstGeom>
        </p:spPr>
        <p:txBody>
          <a:bodyPr/>
          <a:lstStyle>
            <a:lvl1pPr algn="l">
              <a:defRPr sz="1200">
                <a:solidFill>
                  <a:schemeClr val="tx1"/>
                </a:solidFill>
              </a:defRPr>
            </a:lvl1pPr>
          </a:lstStyle>
          <a:p>
            <a:fld id="{1BB57831-31C1-DA41-8763-8B524F9A2868}" type="datetime1">
              <a:rPr lang="fr-BE" smtClean="0"/>
              <a:pPr/>
              <a:t>06-04-23</a:t>
            </a:fld>
            <a:endParaRPr lang="en-US"/>
          </a:p>
        </p:txBody>
      </p:sp>
      <p:sp>
        <p:nvSpPr>
          <p:cNvPr id="14" name="Espace réservé du texte 13">
            <a:extLst>
              <a:ext uri="{FF2B5EF4-FFF2-40B4-BE49-F238E27FC236}">
                <a16:creationId xmlns:a16="http://schemas.microsoft.com/office/drawing/2014/main" id="{5D2AC0C4-A875-C149-BE18-169937D847B0}"/>
              </a:ext>
            </a:extLst>
          </p:cNvPr>
          <p:cNvSpPr>
            <a:spLocks noGrp="1"/>
          </p:cNvSpPr>
          <p:nvPr>
            <p:ph type="body" sz="quarter" idx="11" hasCustomPrompt="1"/>
          </p:nvPr>
        </p:nvSpPr>
        <p:spPr>
          <a:xfrm>
            <a:off x="482600" y="3241675"/>
            <a:ext cx="5448300" cy="1268413"/>
          </a:xfrm>
          <a:prstGeom prst="rect">
            <a:avLst/>
          </a:prstGeom>
        </p:spPr>
        <p:txBody>
          <a:bodyPr/>
          <a:lstStyle>
            <a:lvl1pPr marL="0" indent="0">
              <a:buNone/>
              <a:defRPr sz="1600"/>
            </a:lvl1pPr>
          </a:lstStyle>
          <a:p>
            <a:pPr lvl="0"/>
            <a:r>
              <a:rPr lang="fr-FR" sz="1600"/>
              <a:t>Body </a:t>
            </a:r>
            <a:r>
              <a:rPr lang="fr-FR" sz="1600" err="1"/>
              <a:t>text</a:t>
            </a:r>
            <a:endParaRPr lang="fr-FR"/>
          </a:p>
        </p:txBody>
      </p:sp>
    </p:spTree>
    <p:extLst>
      <p:ext uri="{BB962C8B-B14F-4D97-AF65-F5344CB8AC3E}">
        <p14:creationId xmlns:p14="http://schemas.microsoft.com/office/powerpoint/2010/main" val="200905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63C4DB-59E0-224B-B00C-C3A8B389C836}"/>
              </a:ext>
            </a:extLst>
          </p:cNvPr>
          <p:cNvPicPr>
            <a:picLocks noChangeAspect="1"/>
          </p:cNvPicPr>
          <p:nvPr userDrawn="1"/>
        </p:nvPicPr>
        <p:blipFill>
          <a:blip r:embed="rId2"/>
          <a:srcRect/>
          <a:stretch/>
        </p:blipFill>
        <p:spPr>
          <a:xfrm>
            <a:off x="0" y="0"/>
            <a:ext cx="9144000" cy="5143500"/>
          </a:xfrm>
          <a:prstGeom prst="rect">
            <a:avLst/>
          </a:prstGeom>
        </p:spPr>
      </p:pic>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6" name="Image 5" descr="VBO-FEB_logotype_NL-FR_RGB.png">
            <a:extLst>
              <a:ext uri="{FF2B5EF4-FFF2-40B4-BE49-F238E27FC236}">
                <a16:creationId xmlns:a16="http://schemas.microsoft.com/office/drawing/2014/main" id="{3519E503-D6C7-1845-8B71-CE9F15589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4" name="Connecteur droit 3">
            <a:extLst>
              <a:ext uri="{FF2B5EF4-FFF2-40B4-BE49-F238E27FC236}">
                <a16:creationId xmlns:a16="http://schemas.microsoft.com/office/drawing/2014/main" id="{07EBE367-C5A2-9749-8EE4-E5520150D3E9}"/>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20D0CE61-1375-9C4F-AB68-D08B9BA72532}"/>
              </a:ext>
            </a:extLst>
          </p:cNvPr>
          <p:cNvPicPr>
            <a:picLocks noChangeAspect="1"/>
          </p:cNvPicPr>
          <p:nvPr userDrawn="1"/>
        </p:nvPicPr>
        <p:blipFill>
          <a:blip r:embed="rId4"/>
          <a:stretch>
            <a:fillRect/>
          </a:stretch>
        </p:blipFill>
        <p:spPr>
          <a:xfrm>
            <a:off x="127000" y="4888245"/>
            <a:ext cx="1080000" cy="75600"/>
          </a:xfrm>
          <a:prstGeom prst="rect">
            <a:avLst/>
          </a:prstGeom>
        </p:spPr>
      </p:pic>
      <p:sp>
        <p:nvSpPr>
          <p:cNvPr id="11" name="Title 1">
            <a:extLst>
              <a:ext uri="{FF2B5EF4-FFF2-40B4-BE49-F238E27FC236}">
                <a16:creationId xmlns:a16="http://schemas.microsoft.com/office/drawing/2014/main" id="{FF24611C-9304-2142-B9B7-003A2AF1E588}"/>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17217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2 Column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8B6721B-B196-594B-911A-F480221AB8AF}"/>
              </a:ext>
            </a:extLst>
          </p:cNvPr>
          <p:cNvPicPr>
            <a:picLocks noChangeAspect="1"/>
          </p:cNvPicPr>
          <p:nvPr userDrawn="1"/>
        </p:nvPicPr>
        <p:blipFill>
          <a:blip r:embed="rId2"/>
          <a:srcRect/>
          <a:stretch/>
        </p:blipFill>
        <p:spPr>
          <a:xfrm>
            <a:off x="0" y="0"/>
            <a:ext cx="9144000" cy="5143500"/>
          </a:xfrm>
          <a:prstGeom prst="rect">
            <a:avLst/>
          </a:prstGeom>
        </p:spPr>
      </p:pic>
      <p:pic>
        <p:nvPicPr>
          <p:cNvPr id="16" name="Image 15">
            <a:extLst>
              <a:ext uri="{FF2B5EF4-FFF2-40B4-BE49-F238E27FC236}">
                <a16:creationId xmlns:a16="http://schemas.microsoft.com/office/drawing/2014/main" id="{F1BFB512-1A60-F54F-8314-506F8A653BA0}"/>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7" name="Espace réservé du texte 11"/>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19D43E6A-054C-C14C-A96C-970719E6EC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66D891DB-7F7F-1D48-B5A8-BFC445B8594E}"/>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630355D3-0433-CC46-A88B-1E681D4CFE14}"/>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06571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10B650-F2F9-814A-B1DC-61045905DCA6}"/>
              </a:ext>
            </a:extLst>
          </p:cNvPr>
          <p:cNvPicPr>
            <a:picLocks noChangeAspect="1"/>
          </p:cNvPicPr>
          <p:nvPr userDrawn="1"/>
        </p:nvPicPr>
        <p:blipFill>
          <a:blip r:embed="rId2"/>
          <a:srcRect/>
          <a:stretch/>
        </p:blipFill>
        <p:spPr>
          <a:xfrm>
            <a:off x="0" y="0"/>
            <a:ext cx="9144000" cy="5143500"/>
          </a:xfrm>
          <a:prstGeom prst="rect">
            <a:avLst/>
          </a:prstGeom>
        </p:spPr>
      </p:pic>
      <p:pic>
        <p:nvPicPr>
          <p:cNvPr id="18" name="Image 17">
            <a:extLst>
              <a:ext uri="{FF2B5EF4-FFF2-40B4-BE49-F238E27FC236}">
                <a16:creationId xmlns:a16="http://schemas.microsoft.com/office/drawing/2014/main" id="{768E7A1B-50DC-2149-B1B9-0909534F6AD7}"/>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6" name="Espace réservé du texte 5"/>
          <p:cNvSpPr>
            <a:spLocks noGrp="1"/>
          </p:cNvSpPr>
          <p:nvPr>
            <p:ph type="body" sz="quarter" idx="13" hasCustomPrompt="1"/>
          </p:nvPr>
        </p:nvSpPr>
        <p:spPr>
          <a:xfrm>
            <a:off x="4733426"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4" name="Espace réservé pour une image  3"/>
          <p:cNvSpPr>
            <a:spLocks noGrp="1"/>
          </p:cNvSpPr>
          <p:nvPr>
            <p:ph type="pic" sz="quarter" idx="12" hasCustomPrompt="1"/>
          </p:nvPr>
        </p:nvSpPr>
        <p:spPr>
          <a:xfrm>
            <a:off x="4830685" y="1408114"/>
            <a:ext cx="3713240"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F8BD6FDA-B61D-B042-9517-641F5320B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4" name="Connecteur droit 13">
            <a:extLst>
              <a:ext uri="{FF2B5EF4-FFF2-40B4-BE49-F238E27FC236}">
                <a16:creationId xmlns:a16="http://schemas.microsoft.com/office/drawing/2014/main" id="{50C70DD6-49F6-9D4F-9EF4-8183BF9E8DFE}"/>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Espace réservé du texte 11">
            <a:extLst>
              <a:ext uri="{FF2B5EF4-FFF2-40B4-BE49-F238E27FC236}">
                <a16:creationId xmlns:a16="http://schemas.microsoft.com/office/drawing/2014/main" id="{46569DE0-5913-524F-8789-B878CD2BF45F}"/>
              </a:ext>
            </a:extLst>
          </p:cNvPr>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19" name="Title 1">
            <a:extLst>
              <a:ext uri="{FF2B5EF4-FFF2-40B4-BE49-F238E27FC236}">
                <a16:creationId xmlns:a16="http://schemas.microsoft.com/office/drawing/2014/main" id="{999CC6E4-D415-424C-96DF-EFDA6FA8A5C3}"/>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69054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2CBCE3F-FA98-6345-BEE4-80C6C2548BF3}"/>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771A3167-E6F5-6D42-AFC6-90AC9F2C1BAF}"/>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4" name="Espace réservé pour une image  3"/>
          <p:cNvSpPr>
            <a:spLocks noGrp="1"/>
          </p:cNvSpPr>
          <p:nvPr>
            <p:ph type="pic" sz="quarter" idx="12" hasCustomPrompt="1"/>
          </p:nvPr>
        </p:nvSpPr>
        <p:spPr>
          <a:xfrm>
            <a:off x="583170" y="1408114"/>
            <a:ext cx="3713240"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8" name="Espace réservé du texte 5"/>
          <p:cNvSpPr>
            <a:spLocks noGrp="1"/>
          </p:cNvSpPr>
          <p:nvPr>
            <p:ph type="body" sz="quarter" idx="13" hasCustomPrompt="1"/>
          </p:nvPr>
        </p:nvSpPr>
        <p:spPr>
          <a:xfrm>
            <a:off x="481933"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798B50CD-6DD4-C341-9247-DAAA7CC8C6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EA943C85-96D7-944F-A092-7DC005326579}"/>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AF20380E-C3BA-2F41-B46E-A83830C2ED6F}"/>
              </a:ext>
            </a:extLst>
          </p:cNvPr>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EEF78830-F290-954D-BE2D-9AF40B0DCDAC}"/>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422561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6DFB129-4B04-374F-852F-5E355F4D671D}"/>
              </a:ext>
            </a:extLst>
          </p:cNvPr>
          <p:cNvPicPr>
            <a:picLocks noChangeAspect="1"/>
          </p:cNvPicPr>
          <p:nvPr userDrawn="1"/>
        </p:nvPicPr>
        <p:blipFill>
          <a:blip r:embed="rId2"/>
          <a:srcRect/>
          <a:stretch/>
        </p:blipFill>
        <p:spPr>
          <a:xfrm>
            <a:off x="0" y="0"/>
            <a:ext cx="9144000" cy="5143500"/>
          </a:xfrm>
          <a:prstGeom prst="rect">
            <a:avLst/>
          </a:prstGeom>
        </p:spPr>
      </p:pic>
      <p:pic>
        <p:nvPicPr>
          <p:cNvPr id="15" name="Image 14">
            <a:extLst>
              <a:ext uri="{FF2B5EF4-FFF2-40B4-BE49-F238E27FC236}">
                <a16:creationId xmlns:a16="http://schemas.microsoft.com/office/drawing/2014/main" id="{94E470A0-0B64-0D4A-8EB6-A89E5202500B}"/>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4" name="Espace réservé pour une image  3"/>
          <p:cNvSpPr>
            <a:spLocks noGrp="1"/>
          </p:cNvSpPr>
          <p:nvPr>
            <p:ph type="pic" sz="quarter" idx="12" hasCustomPrompt="1"/>
          </p:nvPr>
        </p:nvSpPr>
        <p:spPr>
          <a:xfrm>
            <a:off x="583170" y="1408114"/>
            <a:ext cx="7966916"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8" name="Espace réservé du texte 5"/>
          <p:cNvSpPr>
            <a:spLocks noGrp="1"/>
          </p:cNvSpPr>
          <p:nvPr>
            <p:ph type="body" sz="quarter" idx="13" hasCustomPrompt="1"/>
          </p:nvPr>
        </p:nvSpPr>
        <p:spPr>
          <a:xfrm>
            <a:off x="481934" y="4087585"/>
            <a:ext cx="8171030"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7" name="Image 6" descr="VBO-FEB_logotype_NL-FR_RGB.png">
            <a:extLst>
              <a:ext uri="{FF2B5EF4-FFF2-40B4-BE49-F238E27FC236}">
                <a16:creationId xmlns:a16="http://schemas.microsoft.com/office/drawing/2014/main" id="{EE176EED-7405-8B4D-8614-B78E35432B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9AC5085C-E772-8B44-B568-DB46FB591F81}"/>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52876EA0-D30D-EF4E-A81A-FB078BB5F71B}"/>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1862667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5214E34-43B8-4C40-96D6-0F7A919E7E31}"/>
              </a:ext>
            </a:extLst>
          </p:cNvPr>
          <p:cNvPicPr>
            <a:picLocks noChangeAspect="1"/>
          </p:cNvPicPr>
          <p:nvPr userDrawn="1"/>
        </p:nvPicPr>
        <p:blipFill rotWithShape="1">
          <a:blip r:embed="rId2"/>
          <a:srcRect t="84938" r="79206"/>
          <a:stretch/>
        </p:blipFill>
        <p:spPr>
          <a:xfrm>
            <a:off x="0" y="4368800"/>
            <a:ext cx="1901371" cy="774700"/>
          </a:xfrm>
          <a:prstGeom prst="rect">
            <a:avLst/>
          </a:prstGeom>
        </p:spPr>
      </p:pic>
      <p:sp>
        <p:nvSpPr>
          <p:cNvPr id="4" name="Espace réservé pour une image  3"/>
          <p:cNvSpPr>
            <a:spLocks noGrp="1"/>
          </p:cNvSpPr>
          <p:nvPr>
            <p:ph type="pic" sz="quarter" idx="12" hasCustomPrompt="1"/>
          </p:nvPr>
        </p:nvSpPr>
        <p:spPr>
          <a:xfrm>
            <a:off x="0" y="0"/>
            <a:ext cx="9144000" cy="5143500"/>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6" name="Image 5" descr="VBO-FEB_logotype_NL-FR_RGB.png">
            <a:extLst>
              <a:ext uri="{FF2B5EF4-FFF2-40B4-BE49-F238E27FC236}">
                <a16:creationId xmlns:a16="http://schemas.microsoft.com/office/drawing/2014/main" id="{8A332A4F-E8A5-D64E-A200-EF47269CAB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pic>
        <p:nvPicPr>
          <p:cNvPr id="10" name="Image 9">
            <a:extLst>
              <a:ext uri="{FF2B5EF4-FFF2-40B4-BE49-F238E27FC236}">
                <a16:creationId xmlns:a16="http://schemas.microsoft.com/office/drawing/2014/main" id="{EB0A43A6-650C-7945-A2B4-07783C040365}"/>
              </a:ext>
            </a:extLst>
          </p:cNvPr>
          <p:cNvPicPr>
            <a:picLocks noChangeAspect="1"/>
          </p:cNvPicPr>
          <p:nvPr userDrawn="1"/>
        </p:nvPicPr>
        <p:blipFill>
          <a:blip r:embed="rId4"/>
          <a:stretch>
            <a:fillRect/>
          </a:stretch>
        </p:blipFill>
        <p:spPr>
          <a:xfrm>
            <a:off x="127000" y="4888245"/>
            <a:ext cx="1080000" cy="75600"/>
          </a:xfrm>
          <a:prstGeom prst="rect">
            <a:avLst/>
          </a:prstGeom>
        </p:spPr>
      </p:pic>
    </p:spTree>
    <p:extLst>
      <p:ext uri="{BB962C8B-B14F-4D97-AF65-F5344CB8AC3E}">
        <p14:creationId xmlns:p14="http://schemas.microsoft.com/office/powerpoint/2010/main" val="1395615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Graph Righ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BC075ED-BD9B-9D4F-9F6D-6A331BC1EAAD}"/>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EE88C4F3-1A92-414A-B5A3-7C9A105D0B9A}"/>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8" name="Espace réservé du texte 5"/>
          <p:cNvSpPr>
            <a:spLocks noGrp="1"/>
          </p:cNvSpPr>
          <p:nvPr>
            <p:ph type="body" sz="quarter" idx="14" hasCustomPrompt="1"/>
          </p:nvPr>
        </p:nvSpPr>
        <p:spPr>
          <a:xfrm>
            <a:off x="4733426"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6" name="Espace réservé du graphique 5"/>
          <p:cNvSpPr>
            <a:spLocks noGrp="1"/>
          </p:cNvSpPr>
          <p:nvPr>
            <p:ph type="chart" sz="quarter" idx="13" hasCustomPrompt="1"/>
          </p:nvPr>
        </p:nvSpPr>
        <p:spPr>
          <a:xfrm>
            <a:off x="4830685" y="1655444"/>
            <a:ext cx="3713162" cy="2675482"/>
          </a:xfrm>
          <a:prstGeom prst="rect">
            <a:avLst/>
          </a:prstGeom>
        </p:spPr>
        <p:txBody>
          <a:bodyPr vert="horz"/>
          <a:lstStyle>
            <a:lvl1pPr marL="0" indent="0">
              <a:buNone/>
              <a:defRPr sz="1200" b="0" i="0">
                <a:latin typeface="Trebuchet MS"/>
                <a:cs typeface="Trebuchet MS"/>
              </a:defRPr>
            </a:lvl1pPr>
          </a:lstStyle>
          <a:p>
            <a:r>
              <a:rPr lang="fr-FR" sz="1600"/>
              <a:t>Insert graph </a:t>
            </a:r>
            <a:r>
              <a:rPr lang="fr-FR" sz="1600" err="1"/>
              <a:t>here</a:t>
            </a:r>
            <a:endParaRPr lang="fr-F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23AE0B85-2B56-1749-8FE6-4DEB160081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C67C49ED-BEAC-A74B-B054-15B433DE75B7}"/>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0798E00D-5CDE-2A40-93D0-C605964415F3}"/>
              </a:ext>
            </a:extLst>
          </p:cNvPr>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AF1C3475-E1FE-FD40-96F6-B1F5680A2BE9}"/>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656186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Graph Lef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ADCF799-C2ED-0E4D-AE86-C427DF1DE6C1}"/>
              </a:ext>
            </a:extLst>
          </p:cNvPr>
          <p:cNvPicPr>
            <a:picLocks noChangeAspect="1"/>
          </p:cNvPicPr>
          <p:nvPr userDrawn="1"/>
        </p:nvPicPr>
        <p:blipFill>
          <a:blip r:embed="rId2"/>
          <a:srcRect/>
          <a:stretch/>
        </p:blipFill>
        <p:spPr>
          <a:xfrm>
            <a:off x="0" y="0"/>
            <a:ext cx="9144000" cy="5143500"/>
          </a:xfrm>
          <a:prstGeom prst="rect">
            <a:avLst/>
          </a:prstGeom>
        </p:spPr>
      </p:pic>
      <p:pic>
        <p:nvPicPr>
          <p:cNvPr id="19" name="Image 18">
            <a:extLst>
              <a:ext uri="{FF2B5EF4-FFF2-40B4-BE49-F238E27FC236}">
                <a16:creationId xmlns:a16="http://schemas.microsoft.com/office/drawing/2014/main" id="{43F8817D-F0BE-A546-B319-8B94321D1B38}"/>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6" name="Espace réservé du graphique 5"/>
          <p:cNvSpPr>
            <a:spLocks noGrp="1"/>
          </p:cNvSpPr>
          <p:nvPr>
            <p:ph type="chart" sz="quarter" idx="13" hasCustomPrompt="1"/>
          </p:nvPr>
        </p:nvSpPr>
        <p:spPr>
          <a:xfrm>
            <a:off x="583170" y="1655444"/>
            <a:ext cx="3713162" cy="2675482"/>
          </a:xfrm>
          <a:prstGeom prst="rect">
            <a:avLst/>
          </a:prstGeom>
        </p:spPr>
        <p:txBody>
          <a:bodyPr vert="horz"/>
          <a:lstStyle>
            <a:lvl1pPr marL="0" indent="0">
              <a:buNone/>
              <a:defRPr sz="1200"/>
            </a:lvl1pPr>
          </a:lstStyle>
          <a:p>
            <a:r>
              <a:rPr lang="fr-FR" sz="1600"/>
              <a:t>Insert graph </a:t>
            </a:r>
            <a:r>
              <a:rPr lang="fr-FR" sz="1600" err="1"/>
              <a:t>here</a:t>
            </a:r>
            <a:endParaRPr lang="fr-FR"/>
          </a:p>
        </p:txBody>
      </p:sp>
      <p:sp>
        <p:nvSpPr>
          <p:cNvPr id="8" name="Espace réservé du texte 5"/>
          <p:cNvSpPr>
            <a:spLocks noGrp="1"/>
          </p:cNvSpPr>
          <p:nvPr>
            <p:ph type="body" sz="quarter" idx="14" hasCustomPrompt="1"/>
          </p:nvPr>
        </p:nvSpPr>
        <p:spPr>
          <a:xfrm>
            <a:off x="481933"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10" name="Image 9" descr="VBO-FEB_logotype_NL-FR_RGB.png">
            <a:extLst>
              <a:ext uri="{FF2B5EF4-FFF2-40B4-BE49-F238E27FC236}">
                <a16:creationId xmlns:a16="http://schemas.microsoft.com/office/drawing/2014/main" id="{C2A2F2F0-1012-E748-B76F-16CB4A5E3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5" name="Connecteur droit 14">
            <a:extLst>
              <a:ext uri="{FF2B5EF4-FFF2-40B4-BE49-F238E27FC236}">
                <a16:creationId xmlns:a16="http://schemas.microsoft.com/office/drawing/2014/main" id="{B28DF7DD-A53E-0B4C-8535-F212D3B91B2B}"/>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Espace réservé du texte 11">
            <a:extLst>
              <a:ext uri="{FF2B5EF4-FFF2-40B4-BE49-F238E27FC236}">
                <a16:creationId xmlns:a16="http://schemas.microsoft.com/office/drawing/2014/main" id="{ABF992E0-3204-C84A-B393-C7DB58AA0E00}"/>
              </a:ext>
            </a:extLst>
          </p:cNvPr>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20" name="Title 1">
            <a:extLst>
              <a:ext uri="{FF2B5EF4-FFF2-40B4-BE49-F238E27FC236}">
                <a16:creationId xmlns:a16="http://schemas.microsoft.com/office/drawing/2014/main" id="{05D2CD70-B92D-2841-9B12-3F06A5ABFBE4}"/>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150665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Graph">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B799532-0DBD-A642-911B-DD6A9DD23FF7}"/>
              </a:ext>
            </a:extLst>
          </p:cNvPr>
          <p:cNvPicPr>
            <a:picLocks noChangeAspect="1"/>
          </p:cNvPicPr>
          <p:nvPr userDrawn="1"/>
        </p:nvPicPr>
        <p:blipFill>
          <a:blip r:embed="rId2"/>
          <a:srcRect/>
          <a:stretch/>
        </p:blipFill>
        <p:spPr>
          <a:xfrm>
            <a:off x="0" y="0"/>
            <a:ext cx="9144000" cy="5143500"/>
          </a:xfrm>
          <a:prstGeom prst="rect">
            <a:avLst/>
          </a:prstGeom>
        </p:spPr>
      </p:pic>
      <p:pic>
        <p:nvPicPr>
          <p:cNvPr id="15" name="Image 14">
            <a:extLst>
              <a:ext uri="{FF2B5EF4-FFF2-40B4-BE49-F238E27FC236}">
                <a16:creationId xmlns:a16="http://schemas.microsoft.com/office/drawing/2014/main" id="{79BF1559-455B-4D46-95A5-9B734C08335D}"/>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8" name="Espace réservé du texte 5"/>
          <p:cNvSpPr>
            <a:spLocks noGrp="1"/>
          </p:cNvSpPr>
          <p:nvPr>
            <p:ph type="body" sz="quarter" idx="14" hasCustomPrompt="1"/>
          </p:nvPr>
        </p:nvSpPr>
        <p:spPr>
          <a:xfrm>
            <a:off x="481933" y="1300621"/>
            <a:ext cx="8166119"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graph</a:t>
            </a:r>
          </a:p>
        </p:txBody>
      </p:sp>
      <p:sp>
        <p:nvSpPr>
          <p:cNvPr id="6" name="Espace réservé du graphique 5"/>
          <p:cNvSpPr>
            <a:spLocks noGrp="1"/>
          </p:cNvSpPr>
          <p:nvPr>
            <p:ph type="chart" sz="quarter" idx="13" hasCustomPrompt="1"/>
          </p:nvPr>
        </p:nvSpPr>
        <p:spPr>
          <a:xfrm>
            <a:off x="583169" y="1655444"/>
            <a:ext cx="7955577" cy="2675482"/>
          </a:xfrm>
          <a:prstGeom prst="rect">
            <a:avLst/>
          </a:prstGeom>
        </p:spPr>
        <p:txBody>
          <a:bodyPr vert="horz"/>
          <a:lstStyle>
            <a:lvl1pPr marL="0" indent="0">
              <a:buNone/>
              <a:defRPr sz="1200"/>
            </a:lvl1pPr>
          </a:lstStyle>
          <a:p>
            <a:r>
              <a:rPr lang="fr-FR" sz="1600"/>
              <a:t>Insert graph </a:t>
            </a:r>
            <a:r>
              <a:rPr lang="fr-FR" sz="1600" err="1"/>
              <a:t>here</a:t>
            </a:r>
            <a:endParaRPr lang="fr-F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7" name="Image 6" descr="VBO-FEB_logotype_NL-FR_RGB.png">
            <a:extLst>
              <a:ext uri="{FF2B5EF4-FFF2-40B4-BE49-F238E27FC236}">
                <a16:creationId xmlns:a16="http://schemas.microsoft.com/office/drawing/2014/main" id="{1D4DC3FF-67E1-2D4B-B55C-24A6E5736A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02E5E849-317C-1046-9957-4DBCDB65DA91}"/>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2591E4F6-30CF-6D4D-90E6-8063DFE517B1}"/>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367575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9600" y="280988"/>
            <a:ext cx="8510550" cy="642600"/>
          </a:xfrm>
        </p:spPr>
        <p:txBody>
          <a:bodyPr>
            <a:noAutofit/>
          </a:bodyPr>
          <a:lstStyle>
            <a:lvl1pPr>
              <a:defRPr sz="2100"/>
            </a:lvl1pPr>
          </a:lstStyle>
          <a:p>
            <a:r>
              <a:rPr lang="en-GB"/>
              <a:t>Click to edit Master title style</a:t>
            </a:r>
            <a:endParaRPr lang="en-GB" dirty="0"/>
          </a:p>
        </p:txBody>
      </p:sp>
      <p:sp>
        <p:nvSpPr>
          <p:cNvPr id="3" name="Subtitle 2"/>
          <p:cNvSpPr>
            <a:spLocks noGrp="1"/>
          </p:cNvSpPr>
          <p:nvPr>
            <p:ph type="subTitle" idx="1"/>
          </p:nvPr>
        </p:nvSpPr>
        <p:spPr>
          <a:xfrm>
            <a:off x="309600" y="1358100"/>
            <a:ext cx="8492400" cy="722250"/>
          </a:xfrm>
        </p:spPr>
        <p:txBody>
          <a:bodyPr lIns="0">
            <a:noAutofit/>
          </a:bodyPr>
          <a:lstStyle>
            <a:lvl1pPr marL="0" indent="0" algn="l">
              <a:lnSpc>
                <a:spcPct val="100000"/>
              </a:lnSpc>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GB" dirty="0"/>
          </a:p>
        </p:txBody>
      </p:sp>
      <p:sp>
        <p:nvSpPr>
          <p:cNvPr id="4" name="Line 8">
            <a:extLst>
              <a:ext uri="{FF2B5EF4-FFF2-40B4-BE49-F238E27FC236}">
                <a16:creationId xmlns:a16="http://schemas.microsoft.com/office/drawing/2014/main" id="{9608128A-FC67-4B60-A9D3-CB7FD63C577C}"/>
              </a:ext>
            </a:extLst>
          </p:cNvPr>
          <p:cNvSpPr>
            <a:spLocks noChangeShapeType="1"/>
          </p:cNvSpPr>
          <p:nvPr userDrawn="1"/>
        </p:nvSpPr>
        <p:spPr bwMode="auto">
          <a:xfrm>
            <a:off x="323850" y="934273"/>
            <a:ext cx="8496300" cy="0"/>
          </a:xfrm>
          <a:prstGeom prst="line">
            <a:avLst/>
          </a:prstGeom>
          <a:noFill/>
          <a:ln w="19050" cap="rnd">
            <a:solidFill>
              <a:srgbClr val="C9C1B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25000" lnSpcReduction="20000"/>
          </a:bodyPr>
          <a:lstStyle/>
          <a:p>
            <a:endParaRPr lang="en-GB" sz="1350" dirty="0">
              <a:solidFill>
                <a:srgbClr val="000000"/>
              </a:solidFill>
            </a:endParaRPr>
          </a:p>
        </p:txBody>
      </p:sp>
      <p:sp>
        <p:nvSpPr>
          <p:cNvPr id="5" name="Line 8">
            <a:extLst>
              <a:ext uri="{FF2B5EF4-FFF2-40B4-BE49-F238E27FC236}">
                <a16:creationId xmlns:a16="http://schemas.microsoft.com/office/drawing/2014/main" id="{AD7C0C3F-40C9-41B9-9B82-D9EA201FAC94}"/>
              </a:ext>
            </a:extLst>
          </p:cNvPr>
          <p:cNvSpPr>
            <a:spLocks noChangeShapeType="1"/>
          </p:cNvSpPr>
          <p:nvPr userDrawn="1"/>
        </p:nvSpPr>
        <p:spPr bwMode="auto">
          <a:xfrm>
            <a:off x="323850" y="4731990"/>
            <a:ext cx="8496300" cy="0"/>
          </a:xfrm>
          <a:prstGeom prst="line">
            <a:avLst/>
          </a:prstGeom>
          <a:noFill/>
          <a:ln w="19050" cap="rnd">
            <a:solidFill>
              <a:srgbClr val="C9C1B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25000" lnSpcReduction="20000"/>
          </a:bodyPr>
          <a:lstStyle/>
          <a:p>
            <a:endParaRPr lang="en-GB" sz="1350" dirty="0">
              <a:solidFill>
                <a:srgbClr val="000000"/>
              </a:solidFill>
            </a:endParaRPr>
          </a:p>
        </p:txBody>
      </p:sp>
      <p:pic>
        <p:nvPicPr>
          <p:cNvPr id="7" name="Picture 6">
            <a:extLst>
              <a:ext uri="{FF2B5EF4-FFF2-40B4-BE49-F238E27FC236}">
                <a16:creationId xmlns:a16="http://schemas.microsoft.com/office/drawing/2014/main" id="{DDBF2F75-25AD-10A5-15BC-39896D6188DC}"/>
              </a:ext>
            </a:extLst>
          </p:cNvPr>
          <p:cNvPicPr>
            <a:picLocks/>
          </p:cNvPicPr>
          <p:nvPr userDrawn="1"/>
        </p:nvPicPr>
        <p:blipFill>
          <a:blip r:embed="rId2"/>
          <a:stretch>
            <a:fillRect/>
          </a:stretch>
        </p:blipFill>
        <p:spPr>
          <a:xfrm>
            <a:off x="323850" y="4805363"/>
            <a:ext cx="761238" cy="123444"/>
          </a:xfrm>
          <a:prstGeom prst="rect">
            <a:avLst/>
          </a:prstGeom>
        </p:spPr>
      </p:pic>
    </p:spTree>
    <p:extLst>
      <p:ext uri="{BB962C8B-B14F-4D97-AF65-F5344CB8AC3E}">
        <p14:creationId xmlns:p14="http://schemas.microsoft.com/office/powerpoint/2010/main" val="107823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187BD37-BB4B-2642-94E0-6E894E342404}"/>
              </a:ext>
            </a:extLst>
          </p:cNvPr>
          <p:cNvPicPr>
            <a:picLocks noChangeAspect="1"/>
          </p:cNvPicPr>
          <p:nvPr userDrawn="1"/>
        </p:nvPicPr>
        <p:blipFill>
          <a:blip r:embed="rId2"/>
          <a:stretch>
            <a:fillRect/>
          </a:stretch>
        </p:blipFill>
        <p:spPr>
          <a:xfrm>
            <a:off x="219018" y="6126"/>
            <a:ext cx="9144000" cy="5143500"/>
          </a:xfrm>
          <a:prstGeom prst="rect">
            <a:avLst/>
          </a:prstGeom>
        </p:spPr>
      </p:pic>
      <p:pic>
        <p:nvPicPr>
          <p:cNvPr id="5" name="Image 4" descr="VBO-FEB_logotype_NL-FR_RGB.png">
            <a:extLst>
              <a:ext uri="{FF2B5EF4-FFF2-40B4-BE49-F238E27FC236}">
                <a16:creationId xmlns:a16="http://schemas.microsoft.com/office/drawing/2014/main" id="{64891137-B733-EE49-B262-A3E39A257A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4" y="2066241"/>
            <a:ext cx="2283262" cy="1011013"/>
          </a:xfrm>
          <a:prstGeom prst="rect">
            <a:avLst/>
          </a:prstGeom>
        </p:spPr>
      </p:pic>
      <p:pic>
        <p:nvPicPr>
          <p:cNvPr id="7" name="Image 6">
            <a:extLst>
              <a:ext uri="{FF2B5EF4-FFF2-40B4-BE49-F238E27FC236}">
                <a16:creationId xmlns:a16="http://schemas.microsoft.com/office/drawing/2014/main" id="{92294A54-5871-924E-8B2C-1D93B92FFA7C}"/>
              </a:ext>
            </a:extLst>
          </p:cNvPr>
          <p:cNvPicPr>
            <a:picLocks noChangeAspect="1"/>
          </p:cNvPicPr>
          <p:nvPr userDrawn="1"/>
        </p:nvPicPr>
        <p:blipFill>
          <a:blip r:embed="rId4"/>
          <a:stretch>
            <a:fillRect/>
          </a:stretch>
        </p:blipFill>
        <p:spPr>
          <a:xfrm>
            <a:off x="2984208" y="2477319"/>
            <a:ext cx="2697985" cy="188859"/>
          </a:xfrm>
          <a:prstGeom prst="rect">
            <a:avLst/>
          </a:prstGeom>
        </p:spPr>
      </p:pic>
      <p:sp>
        <p:nvSpPr>
          <p:cNvPr id="2" name="Rectangle 1">
            <a:extLst>
              <a:ext uri="{FF2B5EF4-FFF2-40B4-BE49-F238E27FC236}">
                <a16:creationId xmlns:a16="http://schemas.microsoft.com/office/drawing/2014/main" id="{5A158371-240B-E846-B86D-B699F927772B}"/>
              </a:ext>
            </a:extLst>
          </p:cNvPr>
          <p:cNvSpPr/>
          <p:nvPr userDrawn="1"/>
        </p:nvSpPr>
        <p:spPr>
          <a:xfrm>
            <a:off x="2898892" y="3077254"/>
            <a:ext cx="4572000" cy="1200329"/>
          </a:xfrm>
          <a:prstGeom prst="rect">
            <a:avLst/>
          </a:prstGeom>
        </p:spPr>
        <p:txBody>
          <a:bodyPr>
            <a:spAutoFit/>
          </a:bodyPr>
          <a:lstStyle/>
          <a:p>
            <a:r>
              <a:rPr lang="fr-FR" sz="1200" err="1">
                <a:solidFill>
                  <a:schemeClr val="bg1"/>
                </a:solidFill>
              </a:rPr>
              <a:t>Verbond</a:t>
            </a:r>
            <a:r>
              <a:rPr lang="fr-FR" sz="1200">
                <a:solidFill>
                  <a:schemeClr val="bg1"/>
                </a:solidFill>
              </a:rPr>
              <a:t> van </a:t>
            </a:r>
            <a:r>
              <a:rPr lang="fr-FR" sz="1200" err="1">
                <a:solidFill>
                  <a:schemeClr val="bg1"/>
                </a:solidFill>
              </a:rPr>
              <a:t>Belgische</a:t>
            </a:r>
            <a:r>
              <a:rPr lang="fr-FR" sz="1200">
                <a:solidFill>
                  <a:schemeClr val="bg1"/>
                </a:solidFill>
              </a:rPr>
              <a:t> </a:t>
            </a:r>
            <a:r>
              <a:rPr lang="fr-FR" sz="1200" err="1">
                <a:solidFill>
                  <a:schemeClr val="bg1"/>
                </a:solidFill>
              </a:rPr>
              <a:t>Ondernemingen</a:t>
            </a:r>
            <a:r>
              <a:rPr lang="fr-FR" sz="1200">
                <a:solidFill>
                  <a:schemeClr val="bg1"/>
                </a:solidFill>
              </a:rPr>
              <a:t> </a:t>
            </a:r>
            <a:r>
              <a:rPr lang="fr-FR" sz="1200" err="1">
                <a:solidFill>
                  <a:schemeClr val="bg1"/>
                </a:solidFill>
              </a:rPr>
              <a:t>vzw</a:t>
            </a:r>
            <a:endParaRPr lang="fr-FR" sz="1200">
              <a:solidFill>
                <a:schemeClr val="bg1"/>
              </a:solidFill>
            </a:endParaRPr>
          </a:p>
          <a:p>
            <a:r>
              <a:rPr lang="fr-FR" sz="1200">
                <a:solidFill>
                  <a:schemeClr val="bg1"/>
                </a:solidFill>
              </a:rPr>
              <a:t>Fédération des Entreprises de Belgique </a:t>
            </a:r>
            <a:r>
              <a:rPr lang="fr-FR" sz="1200" err="1">
                <a:solidFill>
                  <a:schemeClr val="bg1"/>
                </a:solidFill>
              </a:rPr>
              <a:t>asbl</a:t>
            </a:r>
            <a:endParaRPr lang="fr-FR" sz="1200">
              <a:solidFill>
                <a:schemeClr val="bg1"/>
              </a:solidFill>
            </a:endParaRPr>
          </a:p>
          <a:p>
            <a:endParaRPr lang="fr-FR" sz="1200">
              <a:solidFill>
                <a:schemeClr val="bg1"/>
              </a:solidFill>
            </a:endParaRPr>
          </a:p>
          <a:p>
            <a:r>
              <a:rPr lang="fr-FR" sz="1200">
                <a:solidFill>
                  <a:schemeClr val="bg1"/>
                </a:solidFill>
              </a:rPr>
              <a:t>Rue </a:t>
            </a:r>
            <a:r>
              <a:rPr lang="fr-FR" sz="1200" err="1">
                <a:solidFill>
                  <a:schemeClr val="bg1"/>
                </a:solidFill>
              </a:rPr>
              <a:t>Ravensteinstraat</a:t>
            </a:r>
            <a:r>
              <a:rPr lang="fr-FR" sz="1200">
                <a:solidFill>
                  <a:schemeClr val="bg1"/>
                </a:solidFill>
              </a:rPr>
              <a:t> 4, 1000 Brussel/Bruxelles</a:t>
            </a:r>
          </a:p>
          <a:p>
            <a:r>
              <a:rPr lang="fr-FR" sz="1200">
                <a:solidFill>
                  <a:schemeClr val="bg1"/>
                </a:solidFill>
              </a:rPr>
              <a:t>BE476 519 923 – RPR Brussel/Bruxelles</a:t>
            </a:r>
          </a:p>
          <a:p>
            <a:r>
              <a:rPr lang="fr-FR" sz="1200" u="sng">
                <a:solidFill>
                  <a:schemeClr val="bg1"/>
                </a:solidFill>
                <a:hlinkClick r:id="rId5">
                  <a:extLst>
                    <a:ext uri="{A12FA001-AC4F-418D-AE19-62706E023703}">
                      <ahyp:hlinkClr xmlns:ahyp="http://schemas.microsoft.com/office/drawing/2018/hyperlinkcolor" xmlns="" val="tx"/>
                    </a:ext>
                  </a:extLst>
                </a:hlinkClick>
              </a:rPr>
              <a:t>www.vbo-feb.be</a:t>
            </a:r>
            <a:r>
              <a:rPr lang="fr-FR" sz="1200" u="none">
                <a:solidFill>
                  <a:schemeClr val="bg1"/>
                </a:solidFill>
              </a:rPr>
              <a:t> </a:t>
            </a:r>
            <a:r>
              <a:rPr lang="fr-FR" sz="1200">
                <a:solidFill>
                  <a:schemeClr val="bg1"/>
                </a:solidFill>
              </a:rPr>
              <a:t>– </a:t>
            </a:r>
            <a:endParaRPr lang="fr-FR" sz="1200" u="none">
              <a:solidFill>
                <a:schemeClr val="bg1"/>
              </a:solidFill>
            </a:endParaRPr>
          </a:p>
        </p:txBody>
      </p:sp>
      <p:sp>
        <p:nvSpPr>
          <p:cNvPr id="4" name="Espace réservé du texte 3">
            <a:extLst>
              <a:ext uri="{FF2B5EF4-FFF2-40B4-BE49-F238E27FC236}">
                <a16:creationId xmlns:a16="http://schemas.microsoft.com/office/drawing/2014/main" id="{C49E7A2E-21DC-854C-9464-6EA8B6FF4070}"/>
              </a:ext>
            </a:extLst>
          </p:cNvPr>
          <p:cNvSpPr>
            <a:spLocks noGrp="1"/>
          </p:cNvSpPr>
          <p:nvPr>
            <p:ph type="body" sz="quarter" idx="10" hasCustomPrompt="1"/>
          </p:nvPr>
        </p:nvSpPr>
        <p:spPr>
          <a:xfrm>
            <a:off x="4166529" y="4000584"/>
            <a:ext cx="3815959" cy="276999"/>
          </a:xfrm>
          <a:prstGeom prst="rect">
            <a:avLst/>
          </a:prstGeom>
        </p:spPr>
        <p:txBody>
          <a:bodyPr/>
          <a:lstStyle>
            <a:lvl1pPr marL="0" indent="0">
              <a:buNone/>
              <a:defRPr sz="1200">
                <a:solidFill>
                  <a:schemeClr val="bg1"/>
                </a:solidFill>
              </a:defRPr>
            </a:lvl1pPr>
          </a:lstStyle>
          <a:p>
            <a:pPr lvl="0"/>
            <a:r>
              <a:rPr lang="fr-FR" err="1"/>
              <a:t>youremailaddresshere@vbo-feb.be</a:t>
            </a:r>
            <a:endParaRPr lang="fr-FR"/>
          </a:p>
        </p:txBody>
      </p:sp>
    </p:spTree>
    <p:extLst>
      <p:ext uri="{BB962C8B-B14F-4D97-AF65-F5344CB8AC3E}">
        <p14:creationId xmlns:p14="http://schemas.microsoft.com/office/powerpoint/2010/main" val="2715331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0" y="280988"/>
            <a:ext cx="8510550" cy="642600"/>
          </a:xfrm>
        </p:spPr>
        <p:txBody>
          <a:bodyPr>
            <a:noAutofit/>
          </a:bodyPr>
          <a:lstStyle/>
          <a:p>
            <a:r>
              <a:rPr lang="en-US"/>
              <a:t>Click to edit Master title style</a:t>
            </a:r>
            <a:endParaRPr lang="en-GB" dirty="0"/>
          </a:p>
        </p:txBody>
      </p:sp>
      <p:sp>
        <p:nvSpPr>
          <p:cNvPr id="5" name="Content Placeholder 4"/>
          <p:cNvSpPr>
            <a:spLocks noGrp="1"/>
          </p:cNvSpPr>
          <p:nvPr>
            <p:ph sz="quarter" idx="11"/>
          </p:nvPr>
        </p:nvSpPr>
        <p:spPr>
          <a:xfrm>
            <a:off x="309600" y="1358100"/>
            <a:ext cx="8492400" cy="3256200"/>
          </a:xfrm>
        </p:spPr>
        <p:txBody>
          <a:bodyPr/>
          <a:lstStyle>
            <a:lvl1pPr>
              <a:lnSpc>
                <a:spcPct val="100000"/>
              </a:lnSpc>
              <a:defRPr/>
            </a:lvl1pPr>
            <a:lvl2pPr marL="202500" indent="-202500">
              <a:lnSpc>
                <a:spcPct val="100000"/>
              </a:lnSpc>
              <a:buFont typeface="Arial" panose="020B0604020202020204" pitchFamily="34" charset="0"/>
              <a:buChar char="&gt;"/>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54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Tree>
    <p:extLst>
      <p:ext uri="{BB962C8B-B14F-4D97-AF65-F5344CB8AC3E}">
        <p14:creationId xmlns:p14="http://schemas.microsoft.com/office/powerpoint/2010/main" val="292446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0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4" name="Subtitle 2"/>
          <p:cNvSpPr>
            <a:spLocks noGrp="1"/>
          </p:cNvSpPr>
          <p:nvPr>
            <p:ph type="subTitle" idx="1"/>
          </p:nvPr>
        </p:nvSpPr>
        <p:spPr>
          <a:xfrm>
            <a:off x="309600" y="1358100"/>
            <a:ext cx="8492400" cy="989550"/>
          </a:xfrm>
        </p:spPr>
        <p:txBody>
          <a:bodyPr lIns="360000">
            <a:normAutofit/>
          </a:bodyPr>
          <a:lstStyle>
            <a:lvl1pPr marL="0" indent="0" algn="l">
              <a:lnSpc>
                <a:spcPct val="100000"/>
              </a:lnSpc>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784369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rporate - Cover - Gradient">
    <p:bg>
      <p:bgPr>
        <a:gradFill>
          <a:gsLst>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8271E0E-DE3F-4783-845C-6A1BD163044D}"/>
              </a:ext>
            </a:extLst>
          </p:cNvPr>
          <p:cNvSpPr>
            <a:spLocks noGrp="1"/>
          </p:cNvSpPr>
          <p:nvPr>
            <p:ph type="subTitle" idx="1" hasCustomPrompt="1"/>
          </p:nvPr>
        </p:nvSpPr>
        <p:spPr>
          <a:xfrm>
            <a:off x="460375" y="1968649"/>
            <a:ext cx="8221663" cy="1001806"/>
          </a:xfrm>
        </p:spPr>
        <p:txBody>
          <a:bodyPr/>
          <a:lstStyle>
            <a:lvl1pPr marL="0" indent="0" algn="l">
              <a:lnSpc>
                <a:spcPct val="100000"/>
              </a:lnSpc>
              <a:buNone/>
              <a:defRPr sz="2600">
                <a:solidFill>
                  <a:schemeClr val="tx1"/>
                </a:solidFill>
                <a:latin typeface="Proximus Ligh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nl-BE" dirty="0"/>
          </a:p>
        </p:txBody>
      </p:sp>
      <p:sp>
        <p:nvSpPr>
          <p:cNvPr id="10" name="Title 1">
            <a:extLst>
              <a:ext uri="{FF2B5EF4-FFF2-40B4-BE49-F238E27FC236}">
                <a16:creationId xmlns:a16="http://schemas.microsoft.com/office/drawing/2014/main" id="{D67E921E-1CFB-476B-9B0A-7398C810B027}"/>
              </a:ext>
            </a:extLst>
          </p:cNvPr>
          <p:cNvSpPr>
            <a:spLocks noGrp="1"/>
          </p:cNvSpPr>
          <p:nvPr>
            <p:ph type="title" hasCustomPrompt="1"/>
          </p:nvPr>
        </p:nvSpPr>
        <p:spPr>
          <a:xfrm>
            <a:off x="460375" y="378000"/>
            <a:ext cx="8221663" cy="1311300"/>
          </a:xfrm>
        </p:spPr>
        <p:txBody>
          <a:bodyPr anchor="b">
            <a:noAutofit/>
          </a:bodyPr>
          <a:lstStyle>
            <a:lvl1pPr>
              <a:defRPr sz="4200" b="0">
                <a:solidFill>
                  <a:srgbClr val="FFFFFF"/>
                </a:solidFill>
                <a:latin typeface="Proximus ExtraBold" panose="00000900000000000000" pitchFamily="2" charset="0"/>
              </a:defRPr>
            </a:lvl1pPr>
          </a:lstStyle>
          <a:p>
            <a:r>
              <a:rPr lang="en-US" dirty="0"/>
              <a:t>Click to edit </a:t>
            </a:r>
            <a:br>
              <a:rPr lang="en-US" dirty="0"/>
            </a:br>
            <a:r>
              <a:rPr lang="en-US" dirty="0"/>
              <a:t>presentation title</a:t>
            </a:r>
            <a:endParaRPr lang="nl-BE" dirty="0"/>
          </a:p>
        </p:txBody>
      </p:sp>
      <p:pic>
        <p:nvPicPr>
          <p:cNvPr id="5" name="Graphic 4">
            <a:extLst>
              <a:ext uri="{FF2B5EF4-FFF2-40B4-BE49-F238E27FC236}">
                <a16:creationId xmlns:a16="http://schemas.microsoft.com/office/drawing/2014/main" id="{165F34CC-2FDB-40BF-B341-5B34C0F625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471641" y="4614269"/>
            <a:ext cx="1231576" cy="267922"/>
          </a:xfrm>
          <a:prstGeom prst="rect">
            <a:avLst/>
          </a:prstGeom>
        </p:spPr>
      </p:pic>
    </p:spTree>
    <p:extLst>
      <p:ext uri="{BB962C8B-B14F-4D97-AF65-F5344CB8AC3E}">
        <p14:creationId xmlns:p14="http://schemas.microsoft.com/office/powerpoint/2010/main" val="124617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rporate - Cover - Shape">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AEC77FD-6C9C-4A5B-9122-CBA87E537DCA}"/>
              </a:ext>
            </a:extLst>
          </p:cNvPr>
          <p:cNvSpPr/>
          <p:nvPr userDrawn="1"/>
        </p:nvSpPr>
        <p:spPr>
          <a:xfrm rot="19718639">
            <a:off x="-1374110" y="-1298424"/>
            <a:ext cx="8676656" cy="5938450"/>
          </a:xfrm>
          <a:custGeom>
            <a:avLst/>
            <a:gdLst>
              <a:gd name="connsiteX0" fmla="*/ 2676442 w 8676656"/>
              <a:gd name="connsiteY0" fmla="*/ 0 h 5938450"/>
              <a:gd name="connsiteX1" fmla="*/ 8676656 w 8676656"/>
              <a:gd name="connsiteY1" fmla="*/ 3656228 h 5938450"/>
              <a:gd name="connsiteX2" fmla="*/ 8640882 w 8676656"/>
              <a:gd name="connsiteY2" fmla="*/ 3795361 h 5938450"/>
              <a:gd name="connsiteX3" fmla="*/ 5727914 w 8676656"/>
              <a:gd name="connsiteY3" fmla="*/ 5938450 h 5938450"/>
              <a:gd name="connsiteX4" fmla="*/ 2537385 w 8676656"/>
              <a:gd name="connsiteY4" fmla="*/ 5938450 h 5938450"/>
              <a:gd name="connsiteX5" fmla="*/ 0 w 8676656"/>
              <a:gd name="connsiteY5" fmla="*/ 4392296 h 59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656" h="5938450">
                <a:moveTo>
                  <a:pt x="2676442" y="0"/>
                </a:moveTo>
                <a:lnTo>
                  <a:pt x="8676656" y="3656228"/>
                </a:lnTo>
                <a:lnTo>
                  <a:pt x="8640882" y="3795361"/>
                </a:lnTo>
                <a:cubicBezTo>
                  <a:pt x="8254705" y="5036958"/>
                  <a:pt x="7096587" y="5938450"/>
                  <a:pt x="5727914" y="5938450"/>
                </a:cubicBezTo>
                <a:lnTo>
                  <a:pt x="2537385" y="5938450"/>
                </a:lnTo>
                <a:lnTo>
                  <a:pt x="0" y="4392296"/>
                </a:lnTo>
                <a:close/>
              </a:path>
            </a:pathLst>
          </a:custGeom>
          <a:gradFill flip="none" rotWithShape="1">
            <a:gsLst>
              <a:gs pos="15000">
                <a:schemeClr val="bg1"/>
              </a:gs>
              <a:gs pos="100000">
                <a:schemeClr val="bg2"/>
              </a:gs>
            </a:gsLst>
            <a:lin ang="20400000" scaled="0"/>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108000" tIns="108000" rIns="108000" bIns="108000" rtlCol="0" anchor="t" anchorCtr="0">
            <a:noAutofit/>
          </a:bodyPr>
          <a:lstStyle/>
          <a:p>
            <a:pPr algn="ctr" defTabSz="1218418"/>
            <a:endParaRPr lang="en-US" dirty="0" err="1"/>
          </a:p>
        </p:txBody>
      </p:sp>
      <p:sp>
        <p:nvSpPr>
          <p:cNvPr id="19" name="Subtitle 2">
            <a:extLst>
              <a:ext uri="{FF2B5EF4-FFF2-40B4-BE49-F238E27FC236}">
                <a16:creationId xmlns:a16="http://schemas.microsoft.com/office/drawing/2014/main" id="{452492B6-602B-45B8-BAD5-0E7699BEEADC}"/>
              </a:ext>
            </a:extLst>
          </p:cNvPr>
          <p:cNvSpPr>
            <a:spLocks noGrp="1"/>
          </p:cNvSpPr>
          <p:nvPr>
            <p:ph type="subTitle" idx="1" hasCustomPrompt="1"/>
          </p:nvPr>
        </p:nvSpPr>
        <p:spPr>
          <a:xfrm>
            <a:off x="460375" y="1968649"/>
            <a:ext cx="8221663" cy="1001806"/>
          </a:xfrm>
        </p:spPr>
        <p:txBody>
          <a:bodyPr/>
          <a:lstStyle>
            <a:lvl1pPr marL="0" indent="0" algn="l">
              <a:lnSpc>
                <a:spcPct val="100000"/>
              </a:lnSpc>
              <a:buNone/>
              <a:defRPr sz="2600">
                <a:solidFill>
                  <a:schemeClr val="tx1"/>
                </a:solidFill>
                <a:latin typeface="Proximus Ligh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nl-BE" dirty="0"/>
          </a:p>
        </p:txBody>
      </p:sp>
      <p:sp>
        <p:nvSpPr>
          <p:cNvPr id="20" name="Title 1">
            <a:extLst>
              <a:ext uri="{FF2B5EF4-FFF2-40B4-BE49-F238E27FC236}">
                <a16:creationId xmlns:a16="http://schemas.microsoft.com/office/drawing/2014/main" id="{73425EBE-5738-4E71-AC4D-14C0269C8B84}"/>
              </a:ext>
            </a:extLst>
          </p:cNvPr>
          <p:cNvSpPr>
            <a:spLocks noGrp="1"/>
          </p:cNvSpPr>
          <p:nvPr>
            <p:ph type="title" hasCustomPrompt="1"/>
          </p:nvPr>
        </p:nvSpPr>
        <p:spPr>
          <a:xfrm>
            <a:off x="460375" y="378000"/>
            <a:ext cx="8221663" cy="1311300"/>
          </a:xfrm>
        </p:spPr>
        <p:txBody>
          <a:bodyPr anchor="b">
            <a:normAutofit/>
          </a:bodyPr>
          <a:lstStyle>
            <a:lvl1pPr>
              <a:defRPr sz="4200" b="1">
                <a:solidFill>
                  <a:srgbClr val="FFFFFF"/>
                </a:solidFill>
                <a:latin typeface="Proximus ExtraBold" panose="00000900000000000000" pitchFamily="2" charset="0"/>
              </a:defRPr>
            </a:lvl1pPr>
          </a:lstStyle>
          <a:p>
            <a:r>
              <a:rPr lang="en-US" dirty="0"/>
              <a:t>Click to edit </a:t>
            </a:r>
            <a:br>
              <a:rPr lang="en-US" dirty="0"/>
            </a:br>
            <a:r>
              <a:rPr lang="en-US" dirty="0"/>
              <a:t>presentation title</a:t>
            </a:r>
            <a:endParaRPr lang="nl-BE" dirty="0"/>
          </a:p>
        </p:txBody>
      </p:sp>
      <p:pic>
        <p:nvPicPr>
          <p:cNvPr id="6" name="Graphic 5">
            <a:extLst>
              <a:ext uri="{FF2B5EF4-FFF2-40B4-BE49-F238E27FC236}">
                <a16:creationId xmlns:a16="http://schemas.microsoft.com/office/drawing/2014/main" id="{B493AC9C-ECD7-4E67-A9D3-27FE527D4E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471641" y="4614269"/>
            <a:ext cx="1231576" cy="267922"/>
          </a:xfrm>
          <a:prstGeom prst="rect">
            <a:avLst/>
          </a:prstGeom>
        </p:spPr>
      </p:pic>
    </p:spTree>
    <p:extLst>
      <p:ext uri="{BB962C8B-B14F-4D97-AF65-F5344CB8AC3E}">
        <p14:creationId xmlns:p14="http://schemas.microsoft.com/office/powerpoint/2010/main" val="1632844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rporate - Chapter - Dark bg">
    <p:bg>
      <p:bgPr>
        <a:blipFill>
          <a:blip r:embed="rId2"/>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5168A42-A32B-429F-BD6C-E490F42C4B9B}"/>
              </a:ext>
            </a:extLst>
          </p:cNvPr>
          <p:cNvSpPr>
            <a:spLocks noGrp="1"/>
          </p:cNvSpPr>
          <p:nvPr>
            <p:ph type="subTitle" idx="1" hasCustomPrompt="1"/>
          </p:nvPr>
        </p:nvSpPr>
        <p:spPr>
          <a:xfrm>
            <a:off x="460375" y="1968649"/>
            <a:ext cx="8221663" cy="1001806"/>
          </a:xfrm>
        </p:spPr>
        <p:txBody>
          <a:bodyPr/>
          <a:lstStyle>
            <a:lvl1pPr marL="0" indent="0" algn="l">
              <a:lnSpc>
                <a:spcPct val="100000"/>
              </a:lnSpc>
              <a:buNone/>
              <a:defRPr sz="2200">
                <a:solidFill>
                  <a:schemeClr val="tx1"/>
                </a:solidFill>
                <a:latin typeface="Proximus Ligh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nl-BE" dirty="0"/>
          </a:p>
        </p:txBody>
      </p:sp>
      <p:sp>
        <p:nvSpPr>
          <p:cNvPr id="8" name="Title 1">
            <a:extLst>
              <a:ext uri="{FF2B5EF4-FFF2-40B4-BE49-F238E27FC236}">
                <a16:creationId xmlns:a16="http://schemas.microsoft.com/office/drawing/2014/main" id="{3A8C90B7-641F-47C3-A673-E18E4F164DD6}"/>
              </a:ext>
            </a:extLst>
          </p:cNvPr>
          <p:cNvSpPr>
            <a:spLocks noGrp="1"/>
          </p:cNvSpPr>
          <p:nvPr>
            <p:ph type="title" hasCustomPrompt="1"/>
          </p:nvPr>
        </p:nvSpPr>
        <p:spPr>
          <a:xfrm>
            <a:off x="460375" y="378000"/>
            <a:ext cx="8221663" cy="1311300"/>
          </a:xfrm>
        </p:spPr>
        <p:txBody>
          <a:bodyPr anchor="b">
            <a:normAutofit/>
          </a:bodyPr>
          <a:lstStyle>
            <a:lvl1pPr>
              <a:defRPr sz="3600" b="0">
                <a:solidFill>
                  <a:srgbClr val="FFFFFF"/>
                </a:solidFill>
                <a:latin typeface="Proximus ExtraBold" panose="00000900000000000000" pitchFamily="2" charset="0"/>
              </a:defRPr>
            </a:lvl1pPr>
          </a:lstStyle>
          <a:p>
            <a:r>
              <a:rPr lang="en-US" dirty="0"/>
              <a:t>Click to edit </a:t>
            </a:r>
            <a:br>
              <a:rPr lang="en-US" dirty="0"/>
            </a:br>
            <a:r>
              <a:rPr lang="en-US" dirty="0"/>
              <a:t>chapter title</a:t>
            </a:r>
            <a:endParaRPr lang="nl-BE" dirty="0"/>
          </a:p>
        </p:txBody>
      </p:sp>
      <p:pic>
        <p:nvPicPr>
          <p:cNvPr id="9" name="Graphic 8">
            <a:extLst>
              <a:ext uri="{FF2B5EF4-FFF2-40B4-BE49-F238E27FC236}">
                <a16:creationId xmlns:a16="http://schemas.microsoft.com/office/drawing/2014/main" id="{7D9EA7D4-8F2F-4F41-8438-CCA8FA7E5A3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71641" y="4614269"/>
            <a:ext cx="1231576" cy="267922"/>
          </a:xfrm>
          <a:prstGeom prst="rect">
            <a:avLst/>
          </a:prstGeom>
        </p:spPr>
      </p:pic>
    </p:spTree>
    <p:extLst>
      <p:ext uri="{BB962C8B-B14F-4D97-AF65-F5344CB8AC3E}">
        <p14:creationId xmlns:p14="http://schemas.microsoft.com/office/powerpoint/2010/main" val="1761806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rporate - Chapter - Light bg">
    <p:bg>
      <p:bgPr>
        <a:blipFill>
          <a:blip r:embed="rId2"/>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597EAD8-3C9E-42EE-BC0E-204A2D0F1A23}"/>
              </a:ext>
            </a:extLst>
          </p:cNvPr>
          <p:cNvSpPr>
            <a:spLocks noGrp="1"/>
          </p:cNvSpPr>
          <p:nvPr>
            <p:ph type="subTitle" idx="1" hasCustomPrompt="1"/>
          </p:nvPr>
        </p:nvSpPr>
        <p:spPr>
          <a:xfrm>
            <a:off x="460375" y="1968649"/>
            <a:ext cx="8221663" cy="1001806"/>
          </a:xfrm>
        </p:spPr>
        <p:txBody>
          <a:bodyPr/>
          <a:lstStyle>
            <a:lvl1pPr marL="0" indent="0" algn="l">
              <a:lnSpc>
                <a:spcPct val="100000"/>
              </a:lnSpc>
              <a:buNone/>
              <a:defRPr sz="2200">
                <a:solidFill>
                  <a:schemeClr val="bg1"/>
                </a:solidFill>
                <a:latin typeface="Proximus Ligh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nl-BE" dirty="0"/>
          </a:p>
        </p:txBody>
      </p:sp>
      <p:sp>
        <p:nvSpPr>
          <p:cNvPr id="11" name="Title 1">
            <a:extLst>
              <a:ext uri="{FF2B5EF4-FFF2-40B4-BE49-F238E27FC236}">
                <a16:creationId xmlns:a16="http://schemas.microsoft.com/office/drawing/2014/main" id="{B5C11071-B400-4526-B1A9-40E9B01C4E04}"/>
              </a:ext>
            </a:extLst>
          </p:cNvPr>
          <p:cNvSpPr>
            <a:spLocks noGrp="1"/>
          </p:cNvSpPr>
          <p:nvPr>
            <p:ph type="title" hasCustomPrompt="1"/>
          </p:nvPr>
        </p:nvSpPr>
        <p:spPr>
          <a:xfrm>
            <a:off x="460375" y="378000"/>
            <a:ext cx="8221663" cy="1311300"/>
          </a:xfrm>
        </p:spPr>
        <p:txBody>
          <a:bodyPr anchor="b">
            <a:normAutofit/>
          </a:bodyPr>
          <a:lstStyle>
            <a:lvl1pPr>
              <a:defRPr sz="3600" b="1">
                <a:solidFill>
                  <a:schemeClr val="bg1"/>
                </a:solidFill>
                <a:latin typeface="Proximus ExtraBold" panose="00000900000000000000" pitchFamily="2" charset="0"/>
              </a:defRPr>
            </a:lvl1pPr>
          </a:lstStyle>
          <a:p>
            <a:r>
              <a:rPr lang="en-US" dirty="0"/>
              <a:t>Click to edit </a:t>
            </a:r>
            <a:br>
              <a:rPr lang="en-US" dirty="0"/>
            </a:br>
            <a:r>
              <a:rPr lang="en-US" dirty="0"/>
              <a:t>chapter title</a:t>
            </a:r>
            <a:endParaRPr lang="nl-BE" dirty="0"/>
          </a:p>
        </p:txBody>
      </p:sp>
      <p:pic>
        <p:nvPicPr>
          <p:cNvPr id="4" name="Graphic 3">
            <a:extLst>
              <a:ext uri="{FF2B5EF4-FFF2-40B4-BE49-F238E27FC236}">
                <a16:creationId xmlns:a16="http://schemas.microsoft.com/office/drawing/2014/main" id="{B0CBDD37-3265-4BB8-857C-705968EF1A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74743" y="4627401"/>
            <a:ext cx="1231107" cy="267819"/>
          </a:xfrm>
          <a:prstGeom prst="rect">
            <a:avLst/>
          </a:prstGeom>
        </p:spPr>
      </p:pic>
    </p:spTree>
    <p:extLst>
      <p:ext uri="{BB962C8B-B14F-4D97-AF65-F5344CB8AC3E}">
        <p14:creationId xmlns:p14="http://schemas.microsoft.com/office/powerpoint/2010/main" val="4294893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rporate - Chapter - Purple">
    <p:bg>
      <p:bgPr>
        <a:solidFill>
          <a:schemeClr val="bg1"/>
        </a:solidFill>
        <a:effectLst/>
      </p:bgPr>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460375" y="1845204"/>
            <a:ext cx="8221663" cy="1001806"/>
          </a:xfrm>
        </p:spPr>
        <p:txBody>
          <a:bodyPr/>
          <a:lstStyle>
            <a:lvl1pPr marL="0" indent="0" algn="l">
              <a:lnSpc>
                <a:spcPct val="100000"/>
              </a:lnSpc>
              <a:buNone/>
              <a:defRPr sz="2200">
                <a:solidFill>
                  <a:schemeClr val="tx1"/>
                </a:solidFill>
                <a:latin typeface="Proximus Ligh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nl-BE" dirty="0"/>
          </a:p>
        </p:txBody>
      </p:sp>
      <p:sp>
        <p:nvSpPr>
          <p:cNvPr id="7" name="Title 1"/>
          <p:cNvSpPr>
            <a:spLocks noGrp="1"/>
          </p:cNvSpPr>
          <p:nvPr>
            <p:ph type="title" hasCustomPrompt="1"/>
          </p:nvPr>
        </p:nvSpPr>
        <p:spPr>
          <a:xfrm>
            <a:off x="460375" y="378000"/>
            <a:ext cx="8221663" cy="1209062"/>
          </a:xfrm>
        </p:spPr>
        <p:txBody>
          <a:bodyPr anchor="b">
            <a:normAutofit/>
          </a:bodyPr>
          <a:lstStyle>
            <a:lvl1pPr>
              <a:defRPr sz="3600" b="0">
                <a:solidFill>
                  <a:srgbClr val="FFFFFF"/>
                </a:solidFill>
                <a:latin typeface="Proximus ExtraBold" panose="00000900000000000000" pitchFamily="2" charset="0"/>
              </a:defRPr>
            </a:lvl1pPr>
          </a:lstStyle>
          <a:p>
            <a:r>
              <a:rPr lang="en-US" dirty="0"/>
              <a:t>Click to edit </a:t>
            </a:r>
            <a:br>
              <a:rPr lang="en-US" dirty="0"/>
            </a:br>
            <a:r>
              <a:rPr lang="en-US" dirty="0"/>
              <a:t>chapter title</a:t>
            </a:r>
            <a:endParaRPr lang="nl-BE" dirty="0"/>
          </a:p>
        </p:txBody>
      </p:sp>
      <p:pic>
        <p:nvPicPr>
          <p:cNvPr id="5" name="Graphic 4">
            <a:extLst>
              <a:ext uri="{FF2B5EF4-FFF2-40B4-BE49-F238E27FC236}">
                <a16:creationId xmlns:a16="http://schemas.microsoft.com/office/drawing/2014/main" id="{DFE6C550-A465-4EBE-94AB-9A69B58C32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471641" y="4614269"/>
            <a:ext cx="1231576" cy="267922"/>
          </a:xfrm>
          <a:prstGeom prst="rect">
            <a:avLst/>
          </a:prstGeom>
        </p:spPr>
      </p:pic>
    </p:spTree>
    <p:extLst>
      <p:ext uri="{BB962C8B-B14F-4D97-AF65-F5344CB8AC3E}">
        <p14:creationId xmlns:p14="http://schemas.microsoft.com/office/powerpoint/2010/main" val="803933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rporate - Thank you">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B71B8E-2EE5-42DA-9DCB-050A1D881288}"/>
              </a:ext>
            </a:extLst>
          </p:cNvPr>
          <p:cNvSpPr txBox="1"/>
          <p:nvPr userDrawn="1"/>
        </p:nvSpPr>
        <p:spPr>
          <a:xfrm>
            <a:off x="460375" y="1037768"/>
            <a:ext cx="8242842" cy="646331"/>
          </a:xfrm>
          <a:prstGeom prst="rect">
            <a:avLst/>
          </a:prstGeom>
        </p:spPr>
        <p:txBody>
          <a:bodyPr vert="horz" lIns="0" tIns="0" rIns="0" bIns="0" rtlCol="0" anchor="b" anchorCtr="0">
            <a:normAutofit/>
          </a:bodyPr>
          <a:lstStyle>
            <a:lvl1pPr defTabSz="914287">
              <a:spcBef>
                <a:spcPct val="0"/>
              </a:spcBef>
              <a:buNone/>
              <a:defRPr sz="4200" b="0" i="0">
                <a:solidFill>
                  <a:srgbClr val="FFFFFF"/>
                </a:solidFill>
                <a:latin typeface="Proximus ExtraBold" panose="00000900000000000000" pitchFamily="2" charset="0"/>
                <a:ea typeface="+mj-ea"/>
                <a:cs typeface="Proximus" panose="000005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BE" dirty="0"/>
              <a:t>T</a:t>
            </a:r>
            <a:r>
              <a:rPr lang="en-US" dirty="0"/>
              <a:t>h</a:t>
            </a:r>
            <a:r>
              <a:rPr lang="en-BE" dirty="0"/>
              <a:t>a</a:t>
            </a:r>
            <a:r>
              <a:rPr lang="en-US" dirty="0"/>
              <a:t>n</a:t>
            </a:r>
            <a:r>
              <a:rPr lang="en-BE" dirty="0"/>
              <a:t>k </a:t>
            </a:r>
            <a:r>
              <a:rPr lang="en-US" dirty="0"/>
              <a:t>Y</a:t>
            </a:r>
            <a:r>
              <a:rPr lang="en-BE" dirty="0"/>
              <a:t>o</a:t>
            </a:r>
            <a:r>
              <a:rPr lang="en-US" dirty="0"/>
              <a:t>u</a:t>
            </a:r>
          </a:p>
        </p:txBody>
      </p:sp>
      <p:sp>
        <p:nvSpPr>
          <p:cNvPr id="9" name="TextBox 8">
            <a:extLst>
              <a:ext uri="{FF2B5EF4-FFF2-40B4-BE49-F238E27FC236}">
                <a16:creationId xmlns:a16="http://schemas.microsoft.com/office/drawing/2014/main" id="{3D625A43-E143-4D22-B3C4-4B1ECE1CDE39}"/>
              </a:ext>
            </a:extLst>
          </p:cNvPr>
          <p:cNvSpPr txBox="1"/>
          <p:nvPr userDrawn="1"/>
        </p:nvSpPr>
        <p:spPr>
          <a:xfrm>
            <a:off x="460375" y="3775452"/>
            <a:ext cx="8221664" cy="267922"/>
          </a:xfrm>
          <a:prstGeom prst="rect">
            <a:avLst/>
          </a:prstGeom>
        </p:spPr>
        <p:txBody>
          <a:bodyPr vert="horz" lIns="0" tIns="0" rIns="0" bIns="0" numCol="1" spcCol="0" rtlCol="0" anchor="t" anchorCtr="0">
            <a:noAutofit/>
          </a:bodyPr>
          <a:lstStyle>
            <a:lvl1pPr lvl="0" indent="0" defTabSz="914287">
              <a:lnSpc>
                <a:spcPts val="2200"/>
              </a:lnSpc>
              <a:spcBef>
                <a:spcPts val="0"/>
              </a:spcBef>
              <a:spcAft>
                <a:spcPts val="1100"/>
              </a:spcAft>
              <a:buClr>
                <a:schemeClr val="tx2"/>
              </a:buClr>
              <a:buSzPct val="100000"/>
              <a:buFont typeface="Arial" panose="020B0604020202020204" pitchFamily="34" charset="0"/>
              <a:buNone/>
              <a:tabLst/>
              <a:defRPr sz="1800">
                <a:latin typeface="Proximus" panose="00000500000000000000" pitchFamily="2" charset="0"/>
              </a:defRPr>
            </a:lvl1pPr>
            <a:lvl2pPr marL="358730" indent="-176192" defTabSz="914287">
              <a:spcBef>
                <a:spcPts val="0"/>
              </a:spcBef>
              <a:spcAft>
                <a:spcPts val="1100"/>
              </a:spcAft>
              <a:buClr>
                <a:schemeClr val="bg1"/>
              </a:buClr>
              <a:buSzPct val="100000"/>
              <a:buFont typeface="Arial" panose="020B0604020202020204" pitchFamily="34" charset="0"/>
              <a:buChar char="•"/>
              <a:tabLst/>
              <a:defRPr sz="1800">
                <a:solidFill>
                  <a:schemeClr val="bg1"/>
                </a:solidFill>
                <a:latin typeface="Proximus" panose="00000500000000000000" pitchFamily="2" charset="0"/>
              </a:defRPr>
            </a:lvl2pPr>
            <a:lvl3pPr marL="536507" indent="-177779" defTabSz="914287">
              <a:spcBef>
                <a:spcPts val="0"/>
              </a:spcBef>
              <a:spcAft>
                <a:spcPts val="1100"/>
              </a:spcAft>
              <a:buClr>
                <a:schemeClr val="bg1"/>
              </a:buClr>
              <a:buSzPct val="100000"/>
              <a:buFont typeface="Arial" panose="020B0604020202020204" pitchFamily="34" charset="0"/>
              <a:buChar char="•"/>
              <a:tabLst/>
              <a:defRPr sz="1600">
                <a:solidFill>
                  <a:schemeClr val="bg1"/>
                </a:solidFill>
                <a:latin typeface="Proximus" panose="00000500000000000000" pitchFamily="2" charset="0"/>
              </a:defRPr>
            </a:lvl3pPr>
            <a:lvl4pPr marL="712699" indent="-176192" defTabSz="914287">
              <a:spcBef>
                <a:spcPts val="0"/>
              </a:spcBef>
              <a:spcAft>
                <a:spcPts val="1100"/>
              </a:spcAft>
              <a:buClr>
                <a:schemeClr val="bg1"/>
              </a:buClr>
              <a:buSzPct val="100000"/>
              <a:buFont typeface="Arial" panose="020B0604020202020204" pitchFamily="34" charset="0"/>
              <a:buChar char="•"/>
              <a:tabLst/>
              <a:defRPr sz="1400">
                <a:solidFill>
                  <a:schemeClr val="bg1"/>
                </a:solidFill>
                <a:latin typeface="Proximus" panose="00000500000000000000" pitchFamily="2" charset="0"/>
              </a:defRPr>
            </a:lvl4pPr>
            <a:lvl5pPr marL="888889" indent="-176192" defTabSz="914287">
              <a:spcBef>
                <a:spcPts val="0"/>
              </a:spcBef>
              <a:spcAft>
                <a:spcPts val="1100"/>
              </a:spcAft>
              <a:buClr>
                <a:schemeClr val="bg1"/>
              </a:buClr>
              <a:buSzPct val="100000"/>
              <a:buFont typeface="Arial" panose="020B0604020202020204" pitchFamily="34" charset="0"/>
              <a:buChar char="•"/>
              <a:tabLst/>
              <a:defRPr sz="1200">
                <a:solidFill>
                  <a:schemeClr val="bg1"/>
                </a:solidFill>
                <a:latin typeface="Proximus" panose="00000500000000000000" pitchFamily="2" charset="0"/>
              </a:defRPr>
            </a:lvl5pPr>
            <a:lvl6pPr marL="2514286" indent="-228572" defTabSz="914287">
              <a:spcBef>
                <a:spcPct val="20000"/>
              </a:spcBef>
              <a:buFont typeface="Arial" panose="020B0604020202020204" pitchFamily="34" charset="0"/>
              <a:buChar char="•"/>
              <a:defRPr sz="2000"/>
            </a:lvl6pPr>
            <a:lvl7pPr marL="2971429" indent="-228572" defTabSz="914287">
              <a:spcBef>
                <a:spcPct val="20000"/>
              </a:spcBef>
              <a:buFont typeface="Arial" panose="020B0604020202020204" pitchFamily="34" charset="0"/>
              <a:buChar char="•"/>
              <a:defRPr sz="2000"/>
            </a:lvl7pPr>
            <a:lvl8pPr marL="3428572" indent="-228572" defTabSz="914287">
              <a:spcBef>
                <a:spcPct val="20000"/>
              </a:spcBef>
              <a:buFont typeface="Arial" panose="020B0604020202020204" pitchFamily="34" charset="0"/>
              <a:buChar char="•"/>
              <a:defRPr sz="2000"/>
            </a:lvl8pPr>
            <a:lvl9pPr marL="3885715" indent="-228572" defTabSz="914287">
              <a:spcBef>
                <a:spcPct val="20000"/>
              </a:spcBef>
              <a:buFont typeface="Arial" panose="020B0604020202020204" pitchFamily="34" charset="0"/>
              <a:buChar char="•"/>
              <a:defRPr sz="2000"/>
            </a:lvl9pPr>
          </a:lstStyle>
          <a:p>
            <a:pPr lvl="0"/>
            <a:r>
              <a:rPr lang="en-US" dirty="0"/>
              <a:t>More info?</a:t>
            </a:r>
          </a:p>
        </p:txBody>
      </p:sp>
      <p:sp>
        <p:nvSpPr>
          <p:cNvPr id="10" name="Text Placeholder 13">
            <a:extLst>
              <a:ext uri="{FF2B5EF4-FFF2-40B4-BE49-F238E27FC236}">
                <a16:creationId xmlns:a16="http://schemas.microsoft.com/office/drawing/2014/main" id="{49F2A999-C938-4D11-9094-618C3F7F8575}"/>
              </a:ext>
            </a:extLst>
          </p:cNvPr>
          <p:cNvSpPr>
            <a:spLocks noGrp="1"/>
          </p:cNvSpPr>
          <p:nvPr>
            <p:ph type="body" sz="quarter" idx="10" hasCustomPrompt="1"/>
          </p:nvPr>
        </p:nvSpPr>
        <p:spPr>
          <a:xfrm>
            <a:off x="439738" y="4105275"/>
            <a:ext cx="8262937" cy="268288"/>
          </a:xfrm>
          <a:noFill/>
        </p:spPr>
        <p:txBody>
          <a:bodyPr/>
          <a:lstStyle>
            <a:lvl1pPr>
              <a:defRPr>
                <a:solidFill>
                  <a:schemeClr val="tx1"/>
                </a:solidFill>
              </a:defRPr>
            </a:lvl1pPr>
          </a:lstStyle>
          <a:p>
            <a:pPr lvl="0"/>
            <a:r>
              <a:rPr lang="en-US" dirty="0"/>
              <a:t>firstname.lastname@proximus.com</a:t>
            </a:r>
          </a:p>
        </p:txBody>
      </p:sp>
      <p:pic>
        <p:nvPicPr>
          <p:cNvPr id="11" name="Graphic 10">
            <a:extLst>
              <a:ext uri="{FF2B5EF4-FFF2-40B4-BE49-F238E27FC236}">
                <a16:creationId xmlns:a16="http://schemas.microsoft.com/office/drawing/2014/main" id="{C6AA7F00-5945-4311-A437-777A4B87C4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471641" y="4614269"/>
            <a:ext cx="1231576" cy="267922"/>
          </a:xfrm>
          <a:prstGeom prst="rect">
            <a:avLst/>
          </a:prstGeom>
        </p:spPr>
      </p:pic>
    </p:spTree>
    <p:extLst>
      <p:ext uri="{BB962C8B-B14F-4D97-AF65-F5344CB8AC3E}">
        <p14:creationId xmlns:p14="http://schemas.microsoft.com/office/powerpoint/2010/main" val="36130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8" y="0"/>
            <a:ext cx="9072282" cy="5143500"/>
          </a:xfrm>
          <a:prstGeom prst="rect">
            <a:avLst/>
          </a:prstGeom>
        </p:spPr>
      </p:pic>
      <p:sp>
        <p:nvSpPr>
          <p:cNvPr id="3" name="Subtitle 2"/>
          <p:cNvSpPr>
            <a:spLocks noGrp="1"/>
          </p:cNvSpPr>
          <p:nvPr>
            <p:ph type="subTitle" idx="1" hasCustomPrompt="1"/>
          </p:nvPr>
        </p:nvSpPr>
        <p:spPr>
          <a:xfrm>
            <a:off x="481934" y="3257062"/>
            <a:ext cx="5448696" cy="1314450"/>
          </a:xfrm>
          <a:prstGeom prst="rect">
            <a:avLst/>
          </a:prstGeom>
        </p:spPr>
        <p:txBody>
          <a:bodyPr/>
          <a:lstStyle>
            <a:lvl1pPr marL="0" indent="0" algn="l">
              <a:buNone/>
              <a:defRPr sz="2800">
                <a:solidFill>
                  <a:srgbClr val="69C3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2" name="Title 1"/>
          <p:cNvSpPr>
            <a:spLocks noGrp="1"/>
          </p:cNvSpPr>
          <p:nvPr>
            <p:ph type="ctrTitle" hasCustomPrompt="1"/>
          </p:nvPr>
        </p:nvSpPr>
        <p:spPr>
          <a:xfrm>
            <a:off x="481933" y="1875616"/>
            <a:ext cx="5992999" cy="1378579"/>
          </a:xfrm>
          <a:prstGeom prst="rect">
            <a:avLst/>
          </a:prstGeom>
        </p:spPr>
        <p:txBody>
          <a:bodyPr/>
          <a:lstStyle>
            <a:lvl1pPr algn="l">
              <a:defRPr sz="4000" b="1" cap="all" spc="300" baseline="0">
                <a:solidFill>
                  <a:schemeClr val="bg1"/>
                </a:solidFill>
              </a:defRPr>
            </a:lvl1pPr>
          </a:lstStyle>
          <a:p>
            <a:r>
              <a:rPr lang="en-US"/>
              <a:t>CHAPTER TITLE HERE </a:t>
            </a:r>
            <a:br>
              <a:rPr lang="en-US"/>
            </a:br>
            <a:r>
              <a:rPr lang="en-US"/>
              <a:t>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A922F362-0558-DC48-9A10-A51709E190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810484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white bg - bullet m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1"/>
            </a:lvl1pPr>
          </a:lstStyle>
          <a:p>
            <a:r>
              <a:rPr lang="en-US" dirty="0"/>
              <a:t>Click to edit slide title</a:t>
            </a:r>
            <a:endParaRPr lang="nl-BE" dirty="0"/>
          </a:p>
        </p:txBody>
      </p:sp>
      <p:sp>
        <p:nvSpPr>
          <p:cNvPr id="11" name="Text Placeholder 2">
            <a:extLst>
              <a:ext uri="{FF2B5EF4-FFF2-40B4-BE49-F238E27FC236}">
                <a16:creationId xmlns:a16="http://schemas.microsoft.com/office/drawing/2014/main" id="{10193D06-FB5B-42EC-9101-F77EE2C16642}"/>
              </a:ext>
            </a:extLst>
          </p:cNvPr>
          <p:cNvSpPr>
            <a:spLocks noGrp="1"/>
          </p:cNvSpPr>
          <p:nvPr>
            <p:ph idx="1"/>
          </p:nvPr>
        </p:nvSpPr>
        <p:spPr>
          <a:xfrm>
            <a:off x="460376" y="1036800"/>
            <a:ext cx="8221662" cy="3517738"/>
          </a:xfrm>
          <a:prstGeom prst="rect">
            <a:avLst/>
          </a:prstGeom>
        </p:spPr>
        <p:txBody>
          <a:bodyPr vert="horz" lIns="0" tIns="0" rIns="0" bIns="0" numCol="1" spcCol="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5" name="Footer Placeholder 8">
            <a:extLst>
              <a:ext uri="{FF2B5EF4-FFF2-40B4-BE49-F238E27FC236}">
                <a16:creationId xmlns:a16="http://schemas.microsoft.com/office/drawing/2014/main" id="{1BEC235D-7755-4100-975E-72ADDD05E345}"/>
              </a:ext>
            </a:extLst>
          </p:cNvPr>
          <p:cNvSpPr>
            <a:spLocks noGrp="1"/>
          </p:cNvSpPr>
          <p:nvPr>
            <p:ph type="ftr" sz="quarter" idx="11"/>
          </p:nvPr>
        </p:nvSpPr>
        <p:spPr>
          <a:xfrm>
            <a:off x="468000" y="5004000"/>
            <a:ext cx="360000" cy="72000"/>
          </a:xfrm>
        </p:spPr>
        <p:txBody>
          <a:bodyPr/>
          <a:lstStyle>
            <a:lvl1pPr>
              <a:defRPr>
                <a:latin typeface="Proximus" panose="00000500000000000000" pitchFamily="2" charset="0"/>
              </a:defRPr>
            </a:lvl1pPr>
          </a:lstStyle>
          <a:p>
            <a:r>
              <a:rPr lang="nl-BE"/>
              <a:t>Proximus</a:t>
            </a:r>
            <a:endParaRPr lang="nl-BE" dirty="0"/>
          </a:p>
        </p:txBody>
      </p:sp>
      <p:sp>
        <p:nvSpPr>
          <p:cNvPr id="7" name="Slide Number Placeholder 9">
            <a:extLst>
              <a:ext uri="{FF2B5EF4-FFF2-40B4-BE49-F238E27FC236}">
                <a16:creationId xmlns:a16="http://schemas.microsoft.com/office/drawing/2014/main" id="{E7498DA2-42B7-405F-9189-EC96568FD2E7}"/>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094968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 white bg - text im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bg1"/>
              </a:buClr>
              <a:buFont typeface="Wingdings" panose="05000000000000000000" pitchFamily="2" charset="2"/>
              <a:buNone/>
              <a:tabLst/>
              <a:defRPr>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latin typeface="Proximus" panose="00000500000000000000" pitchFamily="2" charset="0"/>
              </a:defRPr>
            </a:lvl1pPr>
          </a:lstStyle>
          <a:p>
            <a:r>
              <a:rPr lang="nl-BE" dirty="0"/>
              <a:t>Proximus</a:t>
            </a:r>
          </a:p>
        </p:txBody>
      </p:sp>
      <p:sp>
        <p:nvSpPr>
          <p:cNvPr id="6" name="Slide Number Placeholder 9">
            <a:extLst>
              <a:ext uri="{FF2B5EF4-FFF2-40B4-BE49-F238E27FC236}">
                <a16:creationId xmlns:a16="http://schemas.microsoft.com/office/drawing/2014/main" id="{FF42A271-7DBC-4097-A917-B5B8AC02CE7E}"/>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31671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purple bg - text im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1">
                <a:solidFill>
                  <a:schemeClr val="tx1"/>
                </a:solidFill>
              </a:defRPr>
            </a:lvl1pPr>
          </a:lstStyle>
          <a:p>
            <a:r>
              <a:rPr lang="en-US" dirty="0"/>
              <a:t>Click to edit slide title</a:t>
            </a:r>
            <a:endParaRPr lang="nl-BE" dirty="0"/>
          </a:p>
        </p:txBody>
      </p:sp>
      <p:sp>
        <p:nvSpPr>
          <p:cNvPr id="11" name="Text Placeholder 2">
            <a:extLst>
              <a:ext uri="{FF2B5EF4-FFF2-40B4-BE49-F238E27FC236}">
                <a16:creationId xmlns:a16="http://schemas.microsoft.com/office/drawing/2014/main" id="{10193D06-FB5B-42EC-9101-F77EE2C16642}"/>
              </a:ext>
            </a:extLst>
          </p:cNvPr>
          <p:cNvSpPr>
            <a:spLocks noGrp="1"/>
          </p:cNvSpPr>
          <p:nvPr>
            <p:ph idx="1" hasCustomPrompt="1"/>
          </p:nvPr>
        </p:nvSpPr>
        <p:spPr>
          <a:xfrm>
            <a:off x="460376" y="1036800"/>
            <a:ext cx="8221662" cy="3517738"/>
          </a:xfrm>
          <a:prstGeom prst="rect">
            <a:avLst/>
          </a:prstGeom>
        </p:spPr>
        <p:txBody>
          <a:bodyPr vert="horz" lIns="0" tIns="0" rIns="0" bIns="0" numCol="1" spcCol="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5" name="Footer Placeholder 4">
            <a:extLst>
              <a:ext uri="{FF2B5EF4-FFF2-40B4-BE49-F238E27FC236}">
                <a16:creationId xmlns:a16="http://schemas.microsoft.com/office/drawing/2014/main" id="{F48C74D3-095D-491A-81A9-0EF40F9ABCB8}"/>
              </a:ext>
            </a:extLst>
          </p:cNvPr>
          <p:cNvSpPr>
            <a:spLocks noGrp="1"/>
          </p:cNvSpPr>
          <p:nvPr>
            <p:ph type="ftr" sz="quarter" idx="3"/>
          </p:nvPr>
        </p:nvSpPr>
        <p:spPr>
          <a:xfrm>
            <a:off x="468000" y="5004000"/>
            <a:ext cx="360000" cy="72000"/>
          </a:xfrm>
          <a:prstGeom prst="rect">
            <a:avLst/>
          </a:prstGeom>
        </p:spPr>
        <p:txBody>
          <a:bodyPr vert="horz" lIns="0" tIns="0" rIns="0" bIns="0" rtlCol="0" anchor="b" anchorCtr="0"/>
          <a:lstStyle>
            <a:lvl1pPr algn="l">
              <a:defRPr sz="600">
                <a:solidFill>
                  <a:schemeClr val="tx1"/>
                </a:solidFill>
                <a:latin typeface="Proximus" panose="00000500000000000000" pitchFamily="2" charset="0"/>
              </a:defRPr>
            </a:lvl1pPr>
          </a:lstStyle>
          <a:p>
            <a:r>
              <a:rPr lang="nl-BE" dirty="0"/>
              <a:t>Proximus</a:t>
            </a:r>
          </a:p>
        </p:txBody>
      </p:sp>
      <p:sp>
        <p:nvSpPr>
          <p:cNvPr id="7" name="Slide Number Placeholder 9">
            <a:extLst>
              <a:ext uri="{FF2B5EF4-FFF2-40B4-BE49-F238E27FC236}">
                <a16:creationId xmlns:a16="http://schemas.microsoft.com/office/drawing/2014/main" id="{8DC298D1-3AC0-4E62-9399-2F4CC51EF643}"/>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1242981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Content slide - white bg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sz="half" idx="1"/>
          </p:nvPr>
        </p:nvSpPr>
        <p:spPr>
          <a:xfrm>
            <a:off x="460376" y="1038226"/>
            <a:ext cx="3877469" cy="3501332"/>
          </a:xfrm>
        </p:spPr>
        <p:txBody>
          <a:bodyPr/>
          <a:lstStyle>
            <a:lvl1pPr marL="182540" indent="-182540">
              <a:buClr>
                <a:schemeClr val="bg1"/>
              </a:buClr>
              <a:buFont typeface="Arial" panose="020B0604020202020204" pitchFamily="34" charset="0"/>
              <a:buChar char="•"/>
              <a:tabLst/>
              <a:defRPr sz="1800">
                <a:latin typeface="Proximus" panose="00000500000000000000" pitchFamily="2" charset="0"/>
              </a:defRPr>
            </a:lvl1pPr>
            <a:lvl2pPr marL="358730" indent="-176192">
              <a:buClr>
                <a:schemeClr val="bg1"/>
              </a:buClr>
              <a:buFont typeface="Arial" panose="020B0604020202020204" pitchFamily="34" charset="0"/>
              <a:buChar char="•"/>
              <a:tabLst/>
              <a:defRPr sz="1800">
                <a:latin typeface="Proximus" panose="00000500000000000000" pitchFamily="2" charset="0"/>
              </a:defRPr>
            </a:lvl2pPr>
            <a:lvl3pPr marL="536507" indent="-177779">
              <a:buClr>
                <a:schemeClr val="bg1"/>
              </a:buClr>
              <a:buFont typeface="Arial" panose="020B0604020202020204" pitchFamily="34" charset="0"/>
              <a:buChar char="•"/>
              <a:tabLst/>
              <a:defRPr sz="1600">
                <a:latin typeface="Proximus" panose="00000500000000000000" pitchFamily="2" charset="0"/>
              </a:defRPr>
            </a:lvl3pPr>
            <a:lvl4pPr marL="712699" indent="-176192">
              <a:buClr>
                <a:schemeClr val="bg1"/>
              </a:buClr>
              <a:buFont typeface="Arial" panose="020B0604020202020204" pitchFamily="34" charset="0"/>
              <a:buChar char="•"/>
              <a:tabLst/>
              <a:defRPr sz="1400">
                <a:latin typeface="Proximus" panose="00000500000000000000" pitchFamily="2" charset="0"/>
              </a:defRPr>
            </a:lvl4pPr>
            <a:lvl5pPr marL="888889" indent="-176192">
              <a:buClr>
                <a:schemeClr val="bg1"/>
              </a:buClr>
              <a:buFont typeface="Arial" panose="020B0604020202020204" pitchFamily="34" charset="0"/>
              <a:buChar char="•"/>
              <a:tabLst/>
              <a:defRPr sz="1200">
                <a:latin typeface="Proximus" panose="00000500000000000000" pitchFamily="2"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Content Placeholder 3"/>
          <p:cNvSpPr>
            <a:spLocks noGrp="1"/>
          </p:cNvSpPr>
          <p:nvPr>
            <p:ph sz="half" idx="2"/>
          </p:nvPr>
        </p:nvSpPr>
        <p:spPr>
          <a:xfrm>
            <a:off x="4811486" y="1037919"/>
            <a:ext cx="3872141" cy="3498849"/>
          </a:xfrm>
        </p:spPr>
        <p:txBody>
          <a:bodyPr/>
          <a:lstStyle>
            <a:lvl1pPr marL="182540" indent="-182540">
              <a:buClr>
                <a:schemeClr val="bg1"/>
              </a:buClr>
              <a:buFont typeface="Arial" panose="020B0604020202020204" pitchFamily="34" charset="0"/>
              <a:buChar char="•"/>
              <a:tabLst/>
              <a:defRPr sz="1800">
                <a:latin typeface="Proximus" panose="00000500000000000000" pitchFamily="2" charset="0"/>
              </a:defRPr>
            </a:lvl1pPr>
            <a:lvl2pPr marL="358730" indent="-176192">
              <a:buClr>
                <a:schemeClr val="bg1"/>
              </a:buClr>
              <a:buFont typeface="Arial" panose="020B0604020202020204" pitchFamily="34" charset="0"/>
              <a:buChar char="•"/>
              <a:tabLst/>
              <a:defRPr sz="1800">
                <a:latin typeface="Proximus" panose="00000500000000000000" pitchFamily="2" charset="0"/>
              </a:defRPr>
            </a:lvl2pPr>
            <a:lvl3pPr marL="536507" indent="-177779">
              <a:buClr>
                <a:schemeClr val="bg1"/>
              </a:buClr>
              <a:buFont typeface="Arial" panose="020B0604020202020204" pitchFamily="34" charset="0"/>
              <a:buChar char="•"/>
              <a:tabLst/>
              <a:defRPr sz="1600">
                <a:latin typeface="Proximus" panose="00000500000000000000" pitchFamily="2" charset="0"/>
              </a:defRPr>
            </a:lvl3pPr>
            <a:lvl4pPr marL="712699" indent="-176192">
              <a:buClr>
                <a:schemeClr val="bg1"/>
              </a:buClr>
              <a:buFont typeface="Arial" panose="020B0604020202020204" pitchFamily="34" charset="0"/>
              <a:buChar char="•"/>
              <a:tabLst/>
              <a:defRPr sz="1400">
                <a:latin typeface="Proximus" panose="00000500000000000000" pitchFamily="2" charset="0"/>
              </a:defRPr>
            </a:lvl4pPr>
            <a:lvl5pPr marL="888889" indent="-176192">
              <a:buClr>
                <a:schemeClr val="bg1"/>
              </a:buClr>
              <a:buFont typeface="Arial" panose="020B0604020202020204" pitchFamily="34" charset="0"/>
              <a:buChar char="•"/>
              <a:tabLst/>
              <a:defRPr sz="1200">
                <a:latin typeface="Proximus" panose="00000500000000000000" pitchFamily="2"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9" name="Footer Placeholder 8"/>
          <p:cNvSpPr>
            <a:spLocks noGrp="1"/>
          </p:cNvSpPr>
          <p:nvPr>
            <p:ph type="ftr" sz="quarter" idx="11"/>
          </p:nvPr>
        </p:nvSpPr>
        <p:spPr/>
        <p:txBody>
          <a:bodyPr/>
          <a:lstStyle>
            <a:lvl1pPr>
              <a:defRPr>
                <a:latin typeface="Proximus" panose="00000500000000000000" pitchFamily="2" charset="0"/>
              </a:defRPr>
            </a:lvl1pPr>
          </a:lstStyle>
          <a:p>
            <a:r>
              <a:rPr lang="nl-BE"/>
              <a:t>Proximus</a:t>
            </a:r>
            <a:endParaRPr lang="nl-BE" dirty="0"/>
          </a:p>
        </p:txBody>
      </p:sp>
      <p:sp>
        <p:nvSpPr>
          <p:cNvPr id="7" name="Slide Number Placeholder 9">
            <a:extLst>
              <a:ext uri="{FF2B5EF4-FFF2-40B4-BE49-F238E27FC236}">
                <a16:creationId xmlns:a16="http://schemas.microsoft.com/office/drawing/2014/main" id="{52F5BBCF-5EB8-440A-A78D-8CEAAE48B180}"/>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59352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tent slide - white bg - 2 columns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Proximus" panose="00000500000000000000" pitchFamily="2" charset="0"/>
              </a:defRPr>
            </a:lvl1pPr>
          </a:lstStyle>
          <a:p>
            <a:r>
              <a:rPr lang="en-US" dirty="0"/>
              <a:t>Click to edit slide title</a:t>
            </a:r>
            <a:endParaRPr lang="nl-BE" dirty="0"/>
          </a:p>
        </p:txBody>
      </p:sp>
      <p:sp>
        <p:nvSpPr>
          <p:cNvPr id="3" name="Text Placeholder 2"/>
          <p:cNvSpPr>
            <a:spLocks noGrp="1"/>
          </p:cNvSpPr>
          <p:nvPr>
            <p:ph type="body" idx="1"/>
          </p:nvPr>
        </p:nvSpPr>
        <p:spPr>
          <a:xfrm>
            <a:off x="460377" y="1037920"/>
            <a:ext cx="3920239" cy="438251"/>
          </a:xfrm>
        </p:spPr>
        <p:txBody>
          <a:bodyPr anchor="t"/>
          <a:lstStyle>
            <a:lvl1pPr marL="0" indent="0">
              <a:buNone/>
              <a:defRPr sz="2000" b="0">
                <a:solidFill>
                  <a:schemeClr val="bg2"/>
                </a:solidFill>
                <a:latin typeface="Proximus Bold" panose="00000800000000000000" pitchFamily="50" charset="0"/>
              </a:defRPr>
            </a:lvl1pPr>
            <a:lvl2pPr marL="457143" indent="0">
              <a:buNone/>
              <a:defRPr sz="2000" b="1"/>
            </a:lvl2pPr>
            <a:lvl3pPr marL="914287"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4" name="Content Placeholder 3"/>
          <p:cNvSpPr>
            <a:spLocks noGrp="1"/>
          </p:cNvSpPr>
          <p:nvPr>
            <p:ph sz="half" idx="2"/>
          </p:nvPr>
        </p:nvSpPr>
        <p:spPr>
          <a:xfrm>
            <a:off x="460377" y="1476168"/>
            <a:ext cx="3920239" cy="3070432"/>
          </a:xfrm>
        </p:spPr>
        <p:txBody>
          <a:bodyPr/>
          <a:lstStyle>
            <a:lvl1pPr marL="0" indent="0">
              <a:buClr>
                <a:schemeClr val="bg1"/>
              </a:buClr>
              <a:buFont typeface="Arial" panose="020B0604020202020204" pitchFamily="34" charset="0"/>
              <a:buNone/>
              <a:tabLst/>
              <a:defRPr sz="1800">
                <a:latin typeface="Proximus" panose="00000500000000000000" pitchFamily="2" charset="0"/>
              </a:defRPr>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Edit Master text styles</a:t>
            </a:r>
          </a:p>
        </p:txBody>
      </p:sp>
      <p:sp>
        <p:nvSpPr>
          <p:cNvPr id="5" name="Text Placeholder 4"/>
          <p:cNvSpPr>
            <a:spLocks noGrp="1"/>
          </p:cNvSpPr>
          <p:nvPr>
            <p:ph type="body" sz="quarter" idx="3"/>
          </p:nvPr>
        </p:nvSpPr>
        <p:spPr>
          <a:xfrm>
            <a:off x="4572443" y="1037920"/>
            <a:ext cx="4109595" cy="438251"/>
          </a:xfrm>
        </p:spPr>
        <p:txBody>
          <a:bodyPr anchor="t"/>
          <a:lstStyle>
            <a:lvl1pPr marL="0" indent="0">
              <a:buNone/>
              <a:defRPr sz="2000" b="0">
                <a:solidFill>
                  <a:schemeClr val="bg2"/>
                </a:solidFill>
                <a:latin typeface="Proximus Bold" panose="00000800000000000000" pitchFamily="50" charset="0"/>
              </a:defRPr>
            </a:lvl1pPr>
            <a:lvl2pPr marL="457143" indent="0">
              <a:buNone/>
              <a:defRPr sz="2000" b="1"/>
            </a:lvl2pPr>
            <a:lvl3pPr marL="914287"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6" name="Content Placeholder 5"/>
          <p:cNvSpPr>
            <a:spLocks noGrp="1"/>
          </p:cNvSpPr>
          <p:nvPr>
            <p:ph sz="quarter" idx="4"/>
          </p:nvPr>
        </p:nvSpPr>
        <p:spPr>
          <a:xfrm>
            <a:off x="4572443" y="1476168"/>
            <a:ext cx="4109595" cy="3070432"/>
          </a:xfrm>
        </p:spPr>
        <p:txBody>
          <a:bodyPr/>
          <a:lstStyle>
            <a:lvl1pPr marL="0" indent="0">
              <a:buClr>
                <a:schemeClr val="bg1"/>
              </a:buClr>
              <a:buFont typeface="Arial" panose="020B0604020202020204" pitchFamily="34" charset="0"/>
              <a:buNone/>
              <a:tabLst/>
              <a:defRPr sz="1800">
                <a:latin typeface="Proximus" panose="00000500000000000000" pitchFamily="2" charset="0"/>
              </a:defRPr>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Edit Master text styles</a:t>
            </a:r>
          </a:p>
        </p:txBody>
      </p:sp>
      <p:sp>
        <p:nvSpPr>
          <p:cNvPr id="8" name="Footer Placeholder 7"/>
          <p:cNvSpPr>
            <a:spLocks noGrp="1"/>
          </p:cNvSpPr>
          <p:nvPr>
            <p:ph type="ftr" sz="quarter" idx="11"/>
          </p:nvPr>
        </p:nvSpPr>
        <p:spPr/>
        <p:txBody>
          <a:bodyPr/>
          <a:lstStyle>
            <a:lvl1pPr>
              <a:defRPr>
                <a:latin typeface="Proximus" panose="00000500000000000000" pitchFamily="2" charset="0"/>
              </a:defRPr>
            </a:lvl1pPr>
          </a:lstStyle>
          <a:p>
            <a:r>
              <a:rPr lang="nl-BE"/>
              <a:t>Proximus</a:t>
            </a:r>
            <a:endParaRPr lang="nl-BE" dirty="0"/>
          </a:p>
        </p:txBody>
      </p:sp>
      <p:sp>
        <p:nvSpPr>
          <p:cNvPr id="10" name="Slide Number Placeholder 9">
            <a:extLst>
              <a:ext uri="{FF2B5EF4-FFF2-40B4-BE49-F238E27FC236}">
                <a16:creationId xmlns:a16="http://schemas.microsoft.com/office/drawing/2014/main" id="{02F65AD6-6EAD-4783-B41D-5A55AFC2F060}"/>
              </a:ext>
            </a:extLst>
          </p:cNvPr>
          <p:cNvSpPr>
            <a:spLocks noGrp="1"/>
          </p:cNvSpPr>
          <p:nvPr>
            <p:ph type="sldNum" sz="quarter" idx="13"/>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896299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white bg - 1 column img">
    <p:spTree>
      <p:nvGrpSpPr>
        <p:cNvPr id="1" name=""/>
        <p:cNvGrpSpPr/>
        <p:nvPr/>
      </p:nvGrpSpPr>
      <p:grpSpPr>
        <a:xfrm>
          <a:off x="0" y="0"/>
          <a:ext cx="0" cy="0"/>
          <a:chOff x="0" y="0"/>
          <a:chExt cx="0" cy="0"/>
        </a:xfrm>
      </p:grpSpPr>
      <p:sp>
        <p:nvSpPr>
          <p:cNvPr id="10" name="Picture Placeholder 4"/>
          <p:cNvSpPr>
            <a:spLocks noGrp="1"/>
          </p:cNvSpPr>
          <p:nvPr>
            <p:ph type="pic" sz="quarter" idx="15" hasCustomPrompt="1"/>
          </p:nvPr>
        </p:nvSpPr>
        <p:spPr>
          <a:xfrm>
            <a:off x="4572001" y="1033156"/>
            <a:ext cx="4111626" cy="3513446"/>
          </a:xfrm>
          <a:blipFill dpi="0" rotWithShape="0">
            <a:blip r:embed="rId2"/>
            <a:srcRect/>
            <a:tile tx="0" ty="0" sx="87000" sy="83000" flip="none" algn="ctr"/>
          </a:blipFill>
        </p:spPr>
        <p:txBody>
          <a:bodyPr anchor="ctr"/>
          <a:lstStyle>
            <a:lvl1pPr marL="0" indent="0" algn="ctr">
              <a:lnSpc>
                <a:spcPct val="100000"/>
              </a:lnSpc>
              <a:buNone/>
              <a:defRPr baseline="0">
                <a:latin typeface="Proximus" panose="00000500000000000000" pitchFamily="2" charset="0"/>
              </a:defRPr>
            </a:lvl1pPr>
          </a:lstStyle>
          <a:p>
            <a:r>
              <a:rPr lang="en-GB" dirty="0"/>
              <a:t>Click icon to change picture</a:t>
            </a:r>
          </a:p>
        </p:txBody>
      </p:sp>
      <p:sp>
        <p:nvSpPr>
          <p:cNvPr id="2" name="Title 1"/>
          <p:cNvSpPr>
            <a:spLocks noGrp="1"/>
          </p:cNvSpPr>
          <p:nvPr>
            <p:ph type="title" hasCustomPrompt="1"/>
          </p:nvPr>
        </p:nvSpPr>
        <p:spPr>
          <a:xfrm>
            <a:off x="460377" y="377826"/>
            <a:ext cx="8221663" cy="660092"/>
          </a:xfrm>
        </p:spPr>
        <p:txBody>
          <a:bodyPr/>
          <a:lstStyle>
            <a:lvl1pPr>
              <a:defRPr b="1">
                <a:solidFill>
                  <a:schemeClr val="bg1"/>
                </a:solidFill>
                <a:latin typeface="Proximus" panose="00000500000000000000" pitchFamily="2" charset="0"/>
              </a:defRPr>
            </a:lvl1pPr>
          </a:lstStyle>
          <a:p>
            <a:r>
              <a:rPr lang="en-US" dirty="0"/>
              <a:t>Click to edit slide title</a:t>
            </a:r>
            <a:endParaRPr lang="nl-BE" dirty="0"/>
          </a:p>
        </p:txBody>
      </p:sp>
      <p:sp>
        <p:nvSpPr>
          <p:cNvPr id="9" name="Content Placeholder 3"/>
          <p:cNvSpPr>
            <a:spLocks noGrp="1"/>
          </p:cNvSpPr>
          <p:nvPr>
            <p:ph sz="half" idx="2"/>
          </p:nvPr>
        </p:nvSpPr>
        <p:spPr>
          <a:xfrm>
            <a:off x="460376" y="1037919"/>
            <a:ext cx="3948593" cy="3508683"/>
          </a:xfrm>
        </p:spPr>
        <p:txBody>
          <a:bodyPr/>
          <a:lstStyle>
            <a:lvl1pPr marL="0" indent="0">
              <a:buClr>
                <a:schemeClr val="bg1"/>
              </a:buClr>
              <a:buFont typeface="Arial" panose="020B0604020202020204" pitchFamily="34" charset="0"/>
              <a:buNone/>
              <a:tabLst/>
              <a:defRPr sz="1800">
                <a:latin typeface="Proximus" panose="00000500000000000000" pitchFamily="2" charset="0"/>
              </a:defRPr>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Edit Master text styles</a:t>
            </a:r>
          </a:p>
        </p:txBody>
      </p:sp>
      <p:sp>
        <p:nvSpPr>
          <p:cNvPr id="8" name="Footer Placeholder 7"/>
          <p:cNvSpPr>
            <a:spLocks noGrp="1"/>
          </p:cNvSpPr>
          <p:nvPr>
            <p:ph type="ftr" sz="quarter" idx="17"/>
          </p:nvPr>
        </p:nvSpPr>
        <p:spPr/>
        <p:txBody>
          <a:bodyPr/>
          <a:lstStyle>
            <a:lvl1pPr>
              <a:defRPr>
                <a:latin typeface="Proximus" panose="00000500000000000000" pitchFamily="2" charset="0"/>
              </a:defRPr>
            </a:lvl1pPr>
          </a:lstStyle>
          <a:p>
            <a:r>
              <a:rPr lang="nl-BE"/>
              <a:t>Proximus</a:t>
            </a:r>
            <a:endParaRPr lang="nl-BE" dirty="0"/>
          </a:p>
        </p:txBody>
      </p:sp>
      <p:sp>
        <p:nvSpPr>
          <p:cNvPr id="7" name="Slide Number Placeholder 9">
            <a:extLst>
              <a:ext uri="{FF2B5EF4-FFF2-40B4-BE49-F238E27FC236}">
                <a16:creationId xmlns:a16="http://schemas.microsoft.com/office/drawing/2014/main" id="{65FB7154-74AA-4FD5-9968-E5E2C2F57AB6}"/>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2867163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white bg - big img">
    <p:spTree>
      <p:nvGrpSpPr>
        <p:cNvPr id="1" name=""/>
        <p:cNvGrpSpPr/>
        <p:nvPr/>
      </p:nvGrpSpPr>
      <p:grpSpPr>
        <a:xfrm>
          <a:off x="0" y="0"/>
          <a:ext cx="0" cy="0"/>
          <a:chOff x="0" y="0"/>
          <a:chExt cx="0" cy="0"/>
        </a:xfrm>
      </p:grpSpPr>
      <p:sp>
        <p:nvSpPr>
          <p:cNvPr id="10" name="Picture Placeholder 4"/>
          <p:cNvSpPr>
            <a:spLocks noGrp="1"/>
          </p:cNvSpPr>
          <p:nvPr>
            <p:ph type="pic" sz="quarter" idx="15" hasCustomPrompt="1"/>
          </p:nvPr>
        </p:nvSpPr>
        <p:spPr>
          <a:xfrm>
            <a:off x="461962" y="1037919"/>
            <a:ext cx="8221664" cy="3508683"/>
          </a:xfrm>
          <a:blipFill dpi="0" rotWithShape="1">
            <a:blip r:embed="rId2"/>
            <a:srcRect/>
            <a:tile tx="0" ty="69850" sx="86000" sy="85000" flip="none" algn="ctr"/>
          </a:blipFill>
        </p:spPr>
        <p:txBody>
          <a:bodyPr anchor="ctr"/>
          <a:lstStyle>
            <a:lvl1pPr marL="0" indent="0" algn="ctr">
              <a:lnSpc>
                <a:spcPct val="100000"/>
              </a:lnSpc>
              <a:buNone/>
              <a:defRPr baseline="0">
                <a:latin typeface="Proximus" panose="00000500000000000000" pitchFamily="2" charset="0"/>
              </a:defRPr>
            </a:lvl1pPr>
          </a:lstStyle>
          <a:p>
            <a:r>
              <a:rPr lang="en-GB" dirty="0"/>
              <a:t>Click icon to change picture</a:t>
            </a:r>
          </a:p>
        </p:txBody>
      </p:sp>
      <p:sp>
        <p:nvSpPr>
          <p:cNvPr id="2" name="Title 1"/>
          <p:cNvSpPr>
            <a:spLocks noGrp="1"/>
          </p:cNvSpPr>
          <p:nvPr>
            <p:ph type="title" hasCustomPrompt="1"/>
          </p:nvPr>
        </p:nvSpPr>
        <p:spPr/>
        <p:txBody>
          <a:bodyPr/>
          <a:lstStyle>
            <a:lvl1pPr>
              <a:defRPr b="1">
                <a:latin typeface="Proximus" panose="00000500000000000000" pitchFamily="2" charset="0"/>
              </a:defRPr>
            </a:lvl1pPr>
          </a:lstStyle>
          <a:p>
            <a:r>
              <a:rPr lang="en-US" dirty="0"/>
              <a:t>Click to edit slide title</a:t>
            </a:r>
            <a:endParaRPr lang="nl-BE" dirty="0"/>
          </a:p>
        </p:txBody>
      </p:sp>
      <p:sp>
        <p:nvSpPr>
          <p:cNvPr id="7" name="Footer Placeholder 6"/>
          <p:cNvSpPr>
            <a:spLocks noGrp="1"/>
          </p:cNvSpPr>
          <p:nvPr>
            <p:ph type="ftr" sz="quarter" idx="17"/>
          </p:nvPr>
        </p:nvSpPr>
        <p:spPr/>
        <p:txBody>
          <a:bodyPr/>
          <a:lstStyle>
            <a:lvl1pPr>
              <a:defRPr>
                <a:latin typeface="Proximus" panose="00000500000000000000" pitchFamily="2" charset="0"/>
              </a:defRPr>
            </a:lvl1pPr>
          </a:lstStyle>
          <a:p>
            <a:r>
              <a:rPr lang="nl-BE" dirty="0"/>
              <a:t>Proximus</a:t>
            </a:r>
          </a:p>
        </p:txBody>
      </p:sp>
      <p:sp>
        <p:nvSpPr>
          <p:cNvPr id="6" name="Slide Number Placeholder 9">
            <a:extLst>
              <a:ext uri="{FF2B5EF4-FFF2-40B4-BE49-F238E27FC236}">
                <a16:creationId xmlns:a16="http://schemas.microsoft.com/office/drawing/2014/main" id="{C368D004-EBB6-49E9-B24B-3A9D2C9E0B2D}"/>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2078984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white bg - full img">
    <p:bg>
      <p:bgPr>
        <a:solidFill>
          <a:schemeClr val="tx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5" hasCustomPrompt="1"/>
          </p:nvPr>
        </p:nvSpPr>
        <p:spPr>
          <a:xfrm>
            <a:off x="0" y="0"/>
            <a:ext cx="9144000" cy="5148469"/>
          </a:xfrm>
          <a:blipFill dpi="0" rotWithShape="1">
            <a:blip r:embed="rId2"/>
            <a:srcRect/>
            <a:tile tx="0" ty="69850" sx="100000" sy="100000" flip="none" algn="ctr"/>
          </a:blipFill>
        </p:spPr>
        <p:txBody>
          <a:bodyPr anchor="ctr"/>
          <a:lstStyle>
            <a:lvl1pPr marL="0" indent="0" algn="ctr">
              <a:lnSpc>
                <a:spcPct val="100000"/>
              </a:lnSpc>
              <a:buNone/>
              <a:defRPr baseline="0">
                <a:noFill/>
                <a:latin typeface="Proximus" panose="00000500000000000000" pitchFamily="2" charset="0"/>
              </a:defRPr>
            </a:lvl1pPr>
          </a:lstStyle>
          <a:p>
            <a:r>
              <a:rPr lang="en-GB" dirty="0"/>
              <a:t>Click icon to change picture</a:t>
            </a:r>
          </a:p>
        </p:txBody>
      </p:sp>
      <p:sp>
        <p:nvSpPr>
          <p:cNvPr id="8" name="Footer Placeholder 6">
            <a:extLst>
              <a:ext uri="{FF2B5EF4-FFF2-40B4-BE49-F238E27FC236}">
                <a16:creationId xmlns:a16="http://schemas.microsoft.com/office/drawing/2014/main" id="{0718898B-21BE-490C-90FB-A927B1ECA6CB}"/>
              </a:ext>
            </a:extLst>
          </p:cNvPr>
          <p:cNvSpPr txBox="1">
            <a:spLocks/>
          </p:cNvSpPr>
          <p:nvPr userDrawn="1"/>
        </p:nvSpPr>
        <p:spPr>
          <a:xfrm>
            <a:off x="468000" y="5004000"/>
            <a:ext cx="360000" cy="72000"/>
          </a:xfrm>
          <a:prstGeom prst="rect">
            <a:avLst/>
          </a:prstGeom>
        </p:spPr>
        <p:txBody>
          <a:bodyPr vert="horz" lIns="0" tIns="0" rIns="0" bIns="0" rtlCol="0" anchor="b" anchorCtr="0"/>
          <a:lstStyle>
            <a:defPPr>
              <a:defRPr lang="en-US"/>
            </a:defPPr>
            <a:lvl1pPr marL="0" algn="l" defTabSz="408104" rtl="0" eaLnBrk="1" latinLnBrk="0" hangingPunct="1">
              <a:defRPr sz="600" kern="1200">
                <a:solidFill>
                  <a:schemeClr val="bg1"/>
                </a:solidFill>
                <a:latin typeface="Proximus" panose="00000500000000000000" pitchFamily="2" charset="0"/>
                <a:ea typeface="+mn-ea"/>
                <a:cs typeface="+mn-cs"/>
              </a:defRPr>
            </a:lvl1pPr>
            <a:lvl2pPr marL="408104" algn="l" defTabSz="408104" rtl="0" eaLnBrk="1" latinLnBrk="0" hangingPunct="1">
              <a:defRPr sz="1620" kern="1200">
                <a:solidFill>
                  <a:schemeClr val="tx1"/>
                </a:solidFill>
                <a:latin typeface="+mn-lt"/>
                <a:ea typeface="+mn-ea"/>
                <a:cs typeface="+mn-cs"/>
              </a:defRPr>
            </a:lvl2pPr>
            <a:lvl3pPr marL="816209" algn="l" defTabSz="408104" rtl="0" eaLnBrk="1" latinLnBrk="0" hangingPunct="1">
              <a:defRPr sz="1620" kern="1200">
                <a:solidFill>
                  <a:schemeClr val="tx1"/>
                </a:solidFill>
                <a:latin typeface="+mn-lt"/>
                <a:ea typeface="+mn-ea"/>
                <a:cs typeface="+mn-cs"/>
              </a:defRPr>
            </a:lvl3pPr>
            <a:lvl4pPr marL="1224314" algn="l" defTabSz="408104" rtl="0" eaLnBrk="1" latinLnBrk="0" hangingPunct="1">
              <a:defRPr sz="1620" kern="1200">
                <a:solidFill>
                  <a:schemeClr val="tx1"/>
                </a:solidFill>
                <a:latin typeface="+mn-lt"/>
                <a:ea typeface="+mn-ea"/>
                <a:cs typeface="+mn-cs"/>
              </a:defRPr>
            </a:lvl4pPr>
            <a:lvl5pPr marL="1632419" algn="l" defTabSz="408104" rtl="0" eaLnBrk="1" latinLnBrk="0" hangingPunct="1">
              <a:defRPr sz="1620" kern="1200">
                <a:solidFill>
                  <a:schemeClr val="tx1"/>
                </a:solidFill>
                <a:latin typeface="+mn-lt"/>
                <a:ea typeface="+mn-ea"/>
                <a:cs typeface="+mn-cs"/>
              </a:defRPr>
            </a:lvl5pPr>
            <a:lvl6pPr marL="2040523" algn="l" defTabSz="408104" rtl="0" eaLnBrk="1" latinLnBrk="0" hangingPunct="1">
              <a:defRPr sz="1620" kern="1200">
                <a:solidFill>
                  <a:schemeClr val="tx1"/>
                </a:solidFill>
                <a:latin typeface="+mn-lt"/>
                <a:ea typeface="+mn-ea"/>
                <a:cs typeface="+mn-cs"/>
              </a:defRPr>
            </a:lvl6pPr>
            <a:lvl7pPr marL="2448629" algn="l" defTabSz="408104" rtl="0" eaLnBrk="1" latinLnBrk="0" hangingPunct="1">
              <a:defRPr sz="1620" kern="1200">
                <a:solidFill>
                  <a:schemeClr val="tx1"/>
                </a:solidFill>
                <a:latin typeface="+mn-lt"/>
                <a:ea typeface="+mn-ea"/>
                <a:cs typeface="+mn-cs"/>
              </a:defRPr>
            </a:lvl7pPr>
            <a:lvl8pPr marL="2856731" algn="l" defTabSz="408104" rtl="0" eaLnBrk="1" latinLnBrk="0" hangingPunct="1">
              <a:defRPr sz="1620" kern="1200">
                <a:solidFill>
                  <a:schemeClr val="tx1"/>
                </a:solidFill>
                <a:latin typeface="+mn-lt"/>
                <a:ea typeface="+mn-ea"/>
                <a:cs typeface="+mn-cs"/>
              </a:defRPr>
            </a:lvl8pPr>
            <a:lvl9pPr marL="3264837" algn="l" defTabSz="408104" rtl="0" eaLnBrk="1" latinLnBrk="0" hangingPunct="1">
              <a:defRPr sz="1620" kern="1200">
                <a:solidFill>
                  <a:schemeClr val="tx1"/>
                </a:solidFill>
                <a:latin typeface="+mn-lt"/>
                <a:ea typeface="+mn-ea"/>
                <a:cs typeface="+mn-cs"/>
              </a:defRPr>
            </a:lvl9pPr>
          </a:lstStyle>
          <a:p>
            <a:r>
              <a:rPr lang="nl-BE" dirty="0"/>
              <a:t>Proximus</a:t>
            </a:r>
          </a:p>
        </p:txBody>
      </p:sp>
      <p:sp>
        <p:nvSpPr>
          <p:cNvPr id="10" name="Slide Number Placeholder 9">
            <a:extLst>
              <a:ext uri="{FF2B5EF4-FFF2-40B4-BE49-F238E27FC236}">
                <a16:creationId xmlns:a16="http://schemas.microsoft.com/office/drawing/2014/main" id="{3F51F589-37A6-4FE3-A4E4-D43DE066AABC}"/>
              </a:ext>
            </a:extLst>
          </p:cNvPr>
          <p:cNvSpPr txBox="1">
            <a:spLocks/>
          </p:cNvSpPr>
          <p:nvPr userDrawn="1"/>
        </p:nvSpPr>
        <p:spPr>
          <a:xfrm>
            <a:off x="8208000" y="5004000"/>
            <a:ext cx="468313" cy="72000"/>
          </a:xfrm>
          <a:prstGeom prst="rect">
            <a:avLst/>
          </a:prstGeom>
        </p:spPr>
        <p:txBody>
          <a:bodyPr lIns="0" tIns="0" rIns="0" bIns="0" anchor="b"/>
          <a:lstStyle>
            <a:defPPr>
              <a:defRPr lang="en-US"/>
            </a:defPPr>
            <a:lvl1pPr marL="0" algn="r" defTabSz="408104" rtl="0" eaLnBrk="1" latinLnBrk="0" hangingPunct="1">
              <a:defRPr sz="600" kern="1200">
                <a:solidFill>
                  <a:schemeClr val="bg1"/>
                </a:solidFill>
                <a:latin typeface="Proximus" panose="00000500000000000000" pitchFamily="2" charset="0"/>
                <a:ea typeface="+mn-ea"/>
                <a:cs typeface="+mn-cs"/>
              </a:defRPr>
            </a:lvl1pPr>
            <a:lvl2pPr marL="408104" algn="l" defTabSz="408104" rtl="0" eaLnBrk="1" latinLnBrk="0" hangingPunct="1">
              <a:defRPr sz="1620" kern="1200">
                <a:solidFill>
                  <a:schemeClr val="tx1"/>
                </a:solidFill>
                <a:latin typeface="+mn-lt"/>
                <a:ea typeface="+mn-ea"/>
                <a:cs typeface="+mn-cs"/>
              </a:defRPr>
            </a:lvl2pPr>
            <a:lvl3pPr marL="816209" algn="l" defTabSz="408104" rtl="0" eaLnBrk="1" latinLnBrk="0" hangingPunct="1">
              <a:defRPr sz="1620" kern="1200">
                <a:solidFill>
                  <a:schemeClr val="tx1"/>
                </a:solidFill>
                <a:latin typeface="+mn-lt"/>
                <a:ea typeface="+mn-ea"/>
                <a:cs typeface="+mn-cs"/>
              </a:defRPr>
            </a:lvl3pPr>
            <a:lvl4pPr marL="1224314" algn="l" defTabSz="408104" rtl="0" eaLnBrk="1" latinLnBrk="0" hangingPunct="1">
              <a:defRPr sz="1620" kern="1200">
                <a:solidFill>
                  <a:schemeClr val="tx1"/>
                </a:solidFill>
                <a:latin typeface="+mn-lt"/>
                <a:ea typeface="+mn-ea"/>
                <a:cs typeface="+mn-cs"/>
              </a:defRPr>
            </a:lvl4pPr>
            <a:lvl5pPr marL="1632419" algn="l" defTabSz="408104" rtl="0" eaLnBrk="1" latinLnBrk="0" hangingPunct="1">
              <a:defRPr sz="1620" kern="1200">
                <a:solidFill>
                  <a:schemeClr val="tx1"/>
                </a:solidFill>
                <a:latin typeface="+mn-lt"/>
                <a:ea typeface="+mn-ea"/>
                <a:cs typeface="+mn-cs"/>
              </a:defRPr>
            </a:lvl5pPr>
            <a:lvl6pPr marL="2040523" algn="l" defTabSz="408104" rtl="0" eaLnBrk="1" latinLnBrk="0" hangingPunct="1">
              <a:defRPr sz="1620" kern="1200">
                <a:solidFill>
                  <a:schemeClr val="tx1"/>
                </a:solidFill>
                <a:latin typeface="+mn-lt"/>
                <a:ea typeface="+mn-ea"/>
                <a:cs typeface="+mn-cs"/>
              </a:defRPr>
            </a:lvl6pPr>
            <a:lvl7pPr marL="2448629" algn="l" defTabSz="408104" rtl="0" eaLnBrk="1" latinLnBrk="0" hangingPunct="1">
              <a:defRPr sz="1620" kern="1200">
                <a:solidFill>
                  <a:schemeClr val="tx1"/>
                </a:solidFill>
                <a:latin typeface="+mn-lt"/>
                <a:ea typeface="+mn-ea"/>
                <a:cs typeface="+mn-cs"/>
              </a:defRPr>
            </a:lvl7pPr>
            <a:lvl8pPr marL="2856731" algn="l" defTabSz="408104" rtl="0" eaLnBrk="1" latinLnBrk="0" hangingPunct="1">
              <a:defRPr sz="1620" kern="1200">
                <a:solidFill>
                  <a:schemeClr val="tx1"/>
                </a:solidFill>
                <a:latin typeface="+mn-lt"/>
                <a:ea typeface="+mn-ea"/>
                <a:cs typeface="+mn-cs"/>
              </a:defRPr>
            </a:lvl8pPr>
            <a:lvl9pPr marL="3264837" algn="l" defTabSz="408104" rtl="0" eaLnBrk="1" latinLnBrk="0" hangingPunct="1">
              <a:defRPr sz="1620" kern="1200">
                <a:solidFill>
                  <a:schemeClr val="tx1"/>
                </a:solidFill>
                <a:latin typeface="+mn-lt"/>
                <a:ea typeface="+mn-ea"/>
                <a:cs typeface="+mn-cs"/>
              </a:defRPr>
            </a:lvl9pPr>
          </a:lstStyle>
          <a:p>
            <a:fld id="{AF458780-3DEA-4093-8A6E-7C0E406A36AD}" type="slidenum">
              <a:rPr lang="nl-BE" smtClean="0"/>
              <a:pPr/>
              <a:t>‹#›</a:t>
            </a:fld>
            <a:endParaRPr lang="nl-BE" dirty="0"/>
          </a:p>
        </p:txBody>
      </p:sp>
      <p:sp>
        <p:nvSpPr>
          <p:cNvPr id="2" name="Title 1"/>
          <p:cNvSpPr>
            <a:spLocks noGrp="1"/>
          </p:cNvSpPr>
          <p:nvPr>
            <p:ph type="title" hasCustomPrompt="1"/>
          </p:nvPr>
        </p:nvSpPr>
        <p:spPr/>
        <p:txBody>
          <a:bodyPr/>
          <a:lstStyle>
            <a:lvl1pPr>
              <a:defRPr b="1">
                <a:solidFill>
                  <a:schemeClr val="bg1"/>
                </a:solidFill>
                <a:latin typeface="Proximus" panose="00000500000000000000" pitchFamily="2" charset="0"/>
              </a:defRPr>
            </a:lvl1pPr>
          </a:lstStyle>
          <a:p>
            <a:r>
              <a:rPr lang="en-US" dirty="0"/>
              <a:t>Click to edit slide title</a:t>
            </a:r>
            <a:endParaRPr lang="nl-BE" dirty="0"/>
          </a:p>
        </p:txBody>
      </p:sp>
    </p:spTree>
    <p:extLst>
      <p:ext uri="{BB962C8B-B14F-4D97-AF65-F5344CB8AC3E}">
        <p14:creationId xmlns:p14="http://schemas.microsoft.com/office/powerpoint/2010/main" val="3140593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white bg - 3 imgs bullets 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7" y="377825"/>
            <a:ext cx="8221663" cy="563088"/>
          </a:xfrm>
        </p:spPr>
        <p:txBody>
          <a:bodyPr/>
          <a:lstStyle>
            <a:lvl1pPr>
              <a:defRPr>
                <a:latin typeface="Proximus" panose="00000500000000000000" pitchFamily="2" charset="0"/>
              </a:defRPr>
            </a:lvl1pPr>
          </a:lstStyle>
          <a:p>
            <a:r>
              <a:rPr lang="en-US" dirty="0"/>
              <a:t>Click to edit slide title</a:t>
            </a:r>
            <a:endParaRPr lang="nl-BE" dirty="0"/>
          </a:p>
        </p:txBody>
      </p:sp>
      <p:sp>
        <p:nvSpPr>
          <p:cNvPr id="4" name="Text Placeholder 3"/>
          <p:cNvSpPr>
            <a:spLocks noGrp="1"/>
          </p:cNvSpPr>
          <p:nvPr>
            <p:ph type="body" sz="quarter" idx="16"/>
          </p:nvPr>
        </p:nvSpPr>
        <p:spPr>
          <a:xfrm>
            <a:off x="1821181" y="1033455"/>
            <a:ext cx="686085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3"/>
          <p:cNvSpPr>
            <a:spLocks noGrp="1"/>
          </p:cNvSpPr>
          <p:nvPr>
            <p:ph type="body" sz="quarter" idx="17"/>
          </p:nvPr>
        </p:nvSpPr>
        <p:spPr>
          <a:xfrm>
            <a:off x="1819592" y="2258899"/>
            <a:ext cx="686244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3"/>
          <p:cNvSpPr>
            <a:spLocks noGrp="1"/>
          </p:cNvSpPr>
          <p:nvPr>
            <p:ph type="body" sz="quarter" idx="18"/>
          </p:nvPr>
        </p:nvSpPr>
        <p:spPr>
          <a:xfrm>
            <a:off x="1819592" y="3483344"/>
            <a:ext cx="686085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a:p>
            <a:pPr lvl="1"/>
            <a:r>
              <a:rPr lang="en-US" dirty="0"/>
              <a:t>Second level</a:t>
            </a:r>
          </a:p>
          <a:p>
            <a:pPr lvl="2"/>
            <a:r>
              <a:rPr lang="en-US" dirty="0"/>
              <a:t>Third level</a:t>
            </a:r>
          </a:p>
        </p:txBody>
      </p:sp>
      <p:sp>
        <p:nvSpPr>
          <p:cNvPr id="16" name="Picture Placeholder 4"/>
          <p:cNvSpPr>
            <a:spLocks noGrp="1"/>
          </p:cNvSpPr>
          <p:nvPr>
            <p:ph type="pic" sz="quarter" idx="37"/>
          </p:nvPr>
        </p:nvSpPr>
        <p:spPr>
          <a:xfrm>
            <a:off x="460375" y="1033200"/>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a:t>Click icon to add picture</a:t>
            </a:r>
            <a:endParaRPr lang="en-GB" dirty="0"/>
          </a:p>
        </p:txBody>
      </p:sp>
      <p:sp>
        <p:nvSpPr>
          <p:cNvPr id="5" name="Footer Placeholder 4"/>
          <p:cNvSpPr>
            <a:spLocks noGrp="1"/>
          </p:cNvSpPr>
          <p:nvPr>
            <p:ph type="ftr" sz="quarter" idx="41"/>
          </p:nvPr>
        </p:nvSpPr>
        <p:spPr/>
        <p:txBody>
          <a:bodyPr/>
          <a:lstStyle>
            <a:lvl1pPr>
              <a:defRPr>
                <a:latin typeface="Proximus" panose="00000500000000000000" pitchFamily="2" charset="0"/>
              </a:defRPr>
            </a:lvl1pPr>
          </a:lstStyle>
          <a:p>
            <a:r>
              <a:rPr lang="nl-BE"/>
              <a:t>Proximus</a:t>
            </a:r>
            <a:endParaRPr lang="nl-BE" dirty="0"/>
          </a:p>
        </p:txBody>
      </p:sp>
      <p:sp>
        <p:nvSpPr>
          <p:cNvPr id="11" name="Slide Number Placeholder 9">
            <a:extLst>
              <a:ext uri="{FF2B5EF4-FFF2-40B4-BE49-F238E27FC236}">
                <a16:creationId xmlns:a16="http://schemas.microsoft.com/office/drawing/2014/main" id="{2E8BAEA7-29D9-4A96-9686-F0ED3A313AA0}"/>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
        <p:nvSpPr>
          <p:cNvPr id="12" name="Picture Placeholder 4">
            <a:extLst>
              <a:ext uri="{FF2B5EF4-FFF2-40B4-BE49-F238E27FC236}">
                <a16:creationId xmlns:a16="http://schemas.microsoft.com/office/drawing/2014/main" id="{7720C285-CB40-4CF1-A429-9831C5579C18}"/>
              </a:ext>
            </a:extLst>
          </p:cNvPr>
          <p:cNvSpPr>
            <a:spLocks noGrp="1"/>
          </p:cNvSpPr>
          <p:nvPr>
            <p:ph type="pic" sz="quarter" idx="42"/>
          </p:nvPr>
        </p:nvSpPr>
        <p:spPr>
          <a:xfrm>
            <a:off x="460377" y="2254586"/>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dirty="0"/>
              <a:t>Click icon to add picture</a:t>
            </a:r>
            <a:endParaRPr lang="en-GB" dirty="0"/>
          </a:p>
        </p:txBody>
      </p:sp>
      <p:sp>
        <p:nvSpPr>
          <p:cNvPr id="13" name="Picture Placeholder 4">
            <a:extLst>
              <a:ext uri="{FF2B5EF4-FFF2-40B4-BE49-F238E27FC236}">
                <a16:creationId xmlns:a16="http://schemas.microsoft.com/office/drawing/2014/main" id="{E5B1889B-F1A2-4CB6-99D6-7C8D3CBB437F}"/>
              </a:ext>
            </a:extLst>
          </p:cNvPr>
          <p:cNvSpPr>
            <a:spLocks noGrp="1"/>
          </p:cNvSpPr>
          <p:nvPr>
            <p:ph type="pic" sz="quarter" idx="43"/>
          </p:nvPr>
        </p:nvSpPr>
        <p:spPr>
          <a:xfrm>
            <a:off x="457198" y="3480251"/>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dirty="0"/>
              <a:t>Click icon to add picture</a:t>
            </a:r>
            <a:endParaRPr lang="en-GB" dirty="0"/>
          </a:p>
        </p:txBody>
      </p:sp>
    </p:spTree>
    <p:extLst>
      <p:ext uri="{BB962C8B-B14F-4D97-AF65-F5344CB8AC3E}">
        <p14:creationId xmlns:p14="http://schemas.microsoft.com/office/powerpoint/2010/main" val="4271168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white bg - img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7" y="377825"/>
            <a:ext cx="8221663" cy="563088"/>
          </a:xfrm>
        </p:spPr>
        <p:txBody>
          <a:bodyPr/>
          <a:lstStyle>
            <a:lvl1pPr>
              <a:defRPr>
                <a:latin typeface="Proximus" panose="00000500000000000000" pitchFamily="2" charset="0"/>
              </a:defRPr>
            </a:lvl1pPr>
          </a:lstStyle>
          <a:p>
            <a:r>
              <a:rPr lang="en-US" dirty="0"/>
              <a:t>Click to edit slide title</a:t>
            </a:r>
            <a:endParaRPr lang="nl-BE" dirty="0"/>
          </a:p>
        </p:txBody>
      </p:sp>
      <p:sp>
        <p:nvSpPr>
          <p:cNvPr id="4" name="Text Placeholder 3"/>
          <p:cNvSpPr>
            <a:spLocks noGrp="1"/>
          </p:cNvSpPr>
          <p:nvPr>
            <p:ph type="body" sz="quarter" idx="16"/>
          </p:nvPr>
        </p:nvSpPr>
        <p:spPr>
          <a:xfrm>
            <a:off x="1821181" y="1033455"/>
            <a:ext cx="686085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a:p>
            <a:pPr lvl="0"/>
            <a:endParaRPr lang="en-US" dirty="0"/>
          </a:p>
        </p:txBody>
      </p:sp>
      <p:sp>
        <p:nvSpPr>
          <p:cNvPr id="21" name="Text Placeholder 3"/>
          <p:cNvSpPr>
            <a:spLocks noGrp="1"/>
          </p:cNvSpPr>
          <p:nvPr>
            <p:ph type="body" sz="quarter" idx="17"/>
          </p:nvPr>
        </p:nvSpPr>
        <p:spPr>
          <a:xfrm>
            <a:off x="1819592" y="2258899"/>
            <a:ext cx="686244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p:txBody>
      </p:sp>
      <p:sp>
        <p:nvSpPr>
          <p:cNvPr id="22" name="Text Placeholder 3"/>
          <p:cNvSpPr>
            <a:spLocks noGrp="1"/>
          </p:cNvSpPr>
          <p:nvPr>
            <p:ph type="body" sz="quarter" idx="18"/>
          </p:nvPr>
        </p:nvSpPr>
        <p:spPr>
          <a:xfrm>
            <a:off x="1819592" y="3483344"/>
            <a:ext cx="6860858" cy="1125538"/>
          </a:xfrm>
        </p:spPr>
        <p:txBody>
          <a:bodyPr anchor="t"/>
          <a:lstStyle>
            <a:lvl1pPr>
              <a:lnSpc>
                <a:spcPct val="100000"/>
              </a:lnSpc>
              <a:spcAft>
                <a:spcPts val="600"/>
              </a:spcAft>
              <a:defRPr>
                <a:latin typeface="Proximus" panose="00000500000000000000" pitchFamily="2" charset="0"/>
              </a:defRPr>
            </a:lvl1pPr>
            <a:lvl2pPr>
              <a:lnSpc>
                <a:spcPct val="100000"/>
              </a:lnSpc>
              <a:spcAft>
                <a:spcPts val="600"/>
              </a:spcAft>
              <a:defRPr>
                <a:latin typeface="Proximus" panose="00000500000000000000" pitchFamily="2" charset="0"/>
              </a:defRPr>
            </a:lvl2pPr>
            <a:lvl3pPr>
              <a:lnSpc>
                <a:spcPct val="100000"/>
              </a:lnSpc>
              <a:spcAft>
                <a:spcPts val="600"/>
              </a:spcAft>
              <a:defRPr>
                <a:latin typeface="Proximus" panose="00000500000000000000" pitchFamily="2" charset="0"/>
              </a:defRPr>
            </a:lvl3pPr>
          </a:lstStyle>
          <a:p>
            <a:pPr lvl="0"/>
            <a:r>
              <a:rPr lang="en-US" dirty="0"/>
              <a:t>Edit Master text styles</a:t>
            </a:r>
          </a:p>
        </p:txBody>
      </p:sp>
      <p:sp>
        <p:nvSpPr>
          <p:cNvPr id="16" name="Picture Placeholder 4"/>
          <p:cNvSpPr>
            <a:spLocks noGrp="1"/>
          </p:cNvSpPr>
          <p:nvPr>
            <p:ph type="pic" sz="quarter" idx="37"/>
          </p:nvPr>
        </p:nvSpPr>
        <p:spPr>
          <a:xfrm>
            <a:off x="460375" y="1033200"/>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a:t>Click icon to add picture</a:t>
            </a:r>
            <a:endParaRPr lang="en-GB" dirty="0"/>
          </a:p>
        </p:txBody>
      </p:sp>
      <p:sp>
        <p:nvSpPr>
          <p:cNvPr id="5" name="Footer Placeholder 4"/>
          <p:cNvSpPr>
            <a:spLocks noGrp="1"/>
          </p:cNvSpPr>
          <p:nvPr>
            <p:ph type="ftr" sz="quarter" idx="41"/>
          </p:nvPr>
        </p:nvSpPr>
        <p:spPr/>
        <p:txBody>
          <a:bodyPr/>
          <a:lstStyle>
            <a:lvl1pPr>
              <a:defRPr>
                <a:latin typeface="Proximus" panose="00000500000000000000" pitchFamily="2" charset="0"/>
              </a:defRPr>
            </a:lvl1pPr>
          </a:lstStyle>
          <a:p>
            <a:r>
              <a:rPr lang="nl-BE"/>
              <a:t>Proximus</a:t>
            </a:r>
            <a:endParaRPr lang="nl-BE" dirty="0"/>
          </a:p>
        </p:txBody>
      </p:sp>
      <p:sp>
        <p:nvSpPr>
          <p:cNvPr id="11" name="Slide Number Placeholder 9">
            <a:extLst>
              <a:ext uri="{FF2B5EF4-FFF2-40B4-BE49-F238E27FC236}">
                <a16:creationId xmlns:a16="http://schemas.microsoft.com/office/drawing/2014/main" id="{2E8BAEA7-29D9-4A96-9686-F0ED3A313AA0}"/>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
        <p:nvSpPr>
          <p:cNvPr id="12" name="Picture Placeholder 4">
            <a:extLst>
              <a:ext uri="{FF2B5EF4-FFF2-40B4-BE49-F238E27FC236}">
                <a16:creationId xmlns:a16="http://schemas.microsoft.com/office/drawing/2014/main" id="{7720C285-CB40-4CF1-A429-9831C5579C18}"/>
              </a:ext>
            </a:extLst>
          </p:cNvPr>
          <p:cNvSpPr>
            <a:spLocks noGrp="1"/>
          </p:cNvSpPr>
          <p:nvPr>
            <p:ph type="pic" sz="quarter" idx="42"/>
          </p:nvPr>
        </p:nvSpPr>
        <p:spPr>
          <a:xfrm>
            <a:off x="460377" y="2254586"/>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dirty="0"/>
              <a:t>Click icon to add picture</a:t>
            </a:r>
            <a:endParaRPr lang="en-GB" dirty="0"/>
          </a:p>
        </p:txBody>
      </p:sp>
      <p:sp>
        <p:nvSpPr>
          <p:cNvPr id="13" name="Picture Placeholder 4">
            <a:extLst>
              <a:ext uri="{FF2B5EF4-FFF2-40B4-BE49-F238E27FC236}">
                <a16:creationId xmlns:a16="http://schemas.microsoft.com/office/drawing/2014/main" id="{E5B1889B-F1A2-4CB6-99D6-7C8D3CBB437F}"/>
              </a:ext>
            </a:extLst>
          </p:cNvPr>
          <p:cNvSpPr>
            <a:spLocks noGrp="1"/>
          </p:cNvSpPr>
          <p:nvPr>
            <p:ph type="pic" sz="quarter" idx="43"/>
          </p:nvPr>
        </p:nvSpPr>
        <p:spPr>
          <a:xfrm>
            <a:off x="457198" y="3480251"/>
            <a:ext cx="1126800" cy="1126800"/>
          </a:xfrm>
          <a:blipFill dpi="0" rotWithShape="1">
            <a:blip r:embed="rId2" cstate="screen">
              <a:extLst>
                <a:ext uri="{28A0092B-C50C-407E-A947-70E740481C1C}">
                  <a14:useLocalDpi xmlns:a14="http://schemas.microsoft.com/office/drawing/2010/main"/>
                </a:ext>
              </a:extLst>
            </a:blip>
            <a:srcRect/>
            <a:tile tx="0" ty="0" sx="29000" sy="29000" flip="none" algn="ctr"/>
          </a:blipFill>
        </p:spPr>
        <p:txBody>
          <a:bodyPr anchor="ctr"/>
          <a:lstStyle>
            <a:lvl1pPr marL="0" indent="0" algn="ctr">
              <a:buNone/>
              <a:defRPr sz="1000">
                <a:latin typeface="Proximus" panose="00000500000000000000" pitchFamily="2" charset="0"/>
              </a:defRPr>
            </a:lvl1pPr>
          </a:lstStyle>
          <a:p>
            <a:r>
              <a:rPr lang="en-US" dirty="0"/>
              <a:t>Click icon to add picture</a:t>
            </a:r>
            <a:endParaRPr lang="en-GB" dirty="0"/>
          </a:p>
        </p:txBody>
      </p:sp>
    </p:spTree>
    <p:extLst>
      <p:ext uri="{BB962C8B-B14F-4D97-AF65-F5344CB8AC3E}">
        <p14:creationId xmlns:p14="http://schemas.microsoft.com/office/powerpoint/2010/main" val="11060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ub-Chapter Title ">
    <p:spTree>
      <p:nvGrpSpPr>
        <p:cNvPr id="1" name=""/>
        <p:cNvGrpSpPr/>
        <p:nvPr/>
      </p:nvGrpSpPr>
      <p:grpSpPr>
        <a:xfrm>
          <a:off x="0" y="0"/>
          <a:ext cx="0" cy="0"/>
          <a:chOff x="0" y="0"/>
          <a:chExt cx="0" cy="0"/>
        </a:xfrm>
      </p:grpSpPr>
      <p:sp>
        <p:nvSpPr>
          <p:cNvPr id="4" name="Rectangle 3"/>
          <p:cNvSpPr/>
          <p:nvPr userDrawn="1"/>
        </p:nvSpPr>
        <p:spPr>
          <a:xfrm>
            <a:off x="0" y="0"/>
            <a:ext cx="3643026"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69C3C3"/>
              </a:solidFill>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59981" r="1"/>
          <a:stretch/>
        </p:blipFill>
        <p:spPr>
          <a:xfrm>
            <a:off x="-8084" y="0"/>
            <a:ext cx="3659194" cy="5143500"/>
          </a:xfrm>
          <a:prstGeom prst="rect">
            <a:avLst/>
          </a:prstGeom>
        </p:spPr>
      </p:pic>
      <p:sp>
        <p:nvSpPr>
          <p:cNvPr id="3" name="Subtitle 2"/>
          <p:cNvSpPr>
            <a:spLocks noGrp="1"/>
          </p:cNvSpPr>
          <p:nvPr>
            <p:ph type="subTitle" idx="1" hasCustomPrompt="1"/>
          </p:nvPr>
        </p:nvSpPr>
        <p:spPr>
          <a:xfrm>
            <a:off x="2466371" y="3257062"/>
            <a:ext cx="5448696" cy="131445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2" name="Title 1"/>
          <p:cNvSpPr>
            <a:spLocks noGrp="1"/>
          </p:cNvSpPr>
          <p:nvPr>
            <p:ph type="ctrTitle" hasCustomPrompt="1"/>
          </p:nvPr>
        </p:nvSpPr>
        <p:spPr>
          <a:xfrm>
            <a:off x="2466371" y="1875616"/>
            <a:ext cx="5992999" cy="1378579"/>
          </a:xfrm>
          <a:prstGeom prst="rect">
            <a:avLst/>
          </a:prstGeom>
        </p:spPr>
        <p:txBody>
          <a:bodyPr/>
          <a:lstStyle>
            <a:lvl1pPr algn="l">
              <a:defRPr sz="4000" b="1" cap="all" spc="300" baseline="0">
                <a:solidFill>
                  <a:schemeClr val="bg2"/>
                </a:solidFill>
              </a:defRPr>
            </a:lvl1pPr>
          </a:lstStyle>
          <a:p>
            <a:r>
              <a:rPr lang="en-US"/>
              <a:t>SUB-CHAPTER TITLE HERE 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F017E5FD-22D6-4047-A191-42B2B98056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114865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 slide - gradient bg - 1">
    <p:bg>
      <p:bgPr>
        <a:gradFill flip="none" rotWithShape="1">
          <a:gsLst>
            <a:gs pos="0">
              <a:schemeClr val="bg2"/>
            </a:gs>
            <a:gs pos="60000">
              <a:srgbClr val="5C2D91"/>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dirty="0"/>
              <a:t>Proximus</a:t>
            </a:r>
          </a:p>
        </p:txBody>
      </p:sp>
      <p:sp>
        <p:nvSpPr>
          <p:cNvPr id="6" name="Slide Number Placeholder 9">
            <a:extLst>
              <a:ext uri="{FF2B5EF4-FFF2-40B4-BE49-F238E27FC236}">
                <a16:creationId xmlns:a16="http://schemas.microsoft.com/office/drawing/2014/main" id="{9512BD94-71BD-462B-A86F-DEDF9FA2C3CD}"/>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2600438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 gradient bg - 2">
    <p:bg>
      <p:bgPr>
        <a:gradFill>
          <a:gsLst>
            <a:gs pos="0">
              <a:schemeClr val="bg2"/>
            </a:gs>
            <a:gs pos="60000">
              <a:srgbClr val="5C2D91"/>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a:t>Proximus</a:t>
            </a:r>
            <a:endParaRPr lang="nl-BE" dirty="0"/>
          </a:p>
        </p:txBody>
      </p:sp>
      <p:sp>
        <p:nvSpPr>
          <p:cNvPr id="6" name="Slide Number Placeholder 9">
            <a:extLst>
              <a:ext uri="{FF2B5EF4-FFF2-40B4-BE49-F238E27FC236}">
                <a16:creationId xmlns:a16="http://schemas.microsoft.com/office/drawing/2014/main" id="{2E8C3DE0-F443-411B-BD31-68945C0B42D5}"/>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449535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 slide - gradient bg - 3">
    <p:bg>
      <p:bgPr>
        <a:gradFill>
          <a:gsLst>
            <a:gs pos="0">
              <a:schemeClr val="bg2"/>
            </a:gs>
            <a:gs pos="60000">
              <a:srgbClr val="5C2D91"/>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a:t>Proximus</a:t>
            </a:r>
            <a:endParaRPr lang="nl-BE" dirty="0"/>
          </a:p>
        </p:txBody>
      </p:sp>
      <p:sp>
        <p:nvSpPr>
          <p:cNvPr id="6" name="Slide Number Placeholder 9">
            <a:extLst>
              <a:ext uri="{FF2B5EF4-FFF2-40B4-BE49-F238E27FC236}">
                <a16:creationId xmlns:a16="http://schemas.microsoft.com/office/drawing/2014/main" id="{578568A1-FE68-4B6E-B5E7-881E72E238E9}"/>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884864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 slide - gradient bg - 4">
    <p:bg>
      <p:bgPr>
        <a:gradFill>
          <a:gsLst>
            <a:gs pos="0">
              <a:schemeClr val="bg2"/>
            </a:gs>
            <a:gs pos="60000">
              <a:srgbClr val="5C2D91"/>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a:t>Proximus</a:t>
            </a:r>
            <a:endParaRPr lang="nl-BE" dirty="0"/>
          </a:p>
        </p:txBody>
      </p:sp>
      <p:sp>
        <p:nvSpPr>
          <p:cNvPr id="6" name="Slide Number Placeholder 9">
            <a:extLst>
              <a:ext uri="{FF2B5EF4-FFF2-40B4-BE49-F238E27FC236}">
                <a16:creationId xmlns:a16="http://schemas.microsoft.com/office/drawing/2014/main" id="{967ABAB6-70C5-4FA9-AE79-7022AFFFDA87}"/>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3214854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ontent slide - gradient bg - 5">
    <p:bg>
      <p:bgPr>
        <a:gradFill>
          <a:gsLst>
            <a:gs pos="0">
              <a:schemeClr val="bg2"/>
            </a:gs>
            <a:gs pos="60000">
              <a:srgbClr val="5C2D91"/>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a:t>Proximus</a:t>
            </a:r>
            <a:endParaRPr lang="nl-BE" dirty="0"/>
          </a:p>
        </p:txBody>
      </p:sp>
      <p:sp>
        <p:nvSpPr>
          <p:cNvPr id="6" name="Slide Number Placeholder 9">
            <a:extLst>
              <a:ext uri="{FF2B5EF4-FFF2-40B4-BE49-F238E27FC236}">
                <a16:creationId xmlns:a16="http://schemas.microsoft.com/office/drawing/2014/main" id="{61345687-EEF3-4F12-AC4E-8338560EE5FF}"/>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2320175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Content slide - gradient bg - 6">
    <p:bg>
      <p:bgPr>
        <a:gradFill>
          <a:gsLst>
            <a:gs pos="0">
              <a:schemeClr val="bg2"/>
            </a:gs>
            <a:gs pos="60000">
              <a:srgbClr val="5C2D91"/>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Proximus" panose="00000500000000000000" pitchFamily="2" charset="0"/>
              </a:defRPr>
            </a:lvl1pPr>
          </a:lstStyle>
          <a:p>
            <a:r>
              <a:rPr lang="en-US" dirty="0"/>
              <a:t>Click to edit slide title</a:t>
            </a:r>
            <a:endParaRPr lang="nl-BE" dirty="0"/>
          </a:p>
        </p:txBody>
      </p:sp>
      <p:sp>
        <p:nvSpPr>
          <p:cNvPr id="3" name="Content Placeholder 2"/>
          <p:cNvSpPr>
            <a:spLocks noGrp="1"/>
          </p:cNvSpPr>
          <p:nvPr>
            <p:ph idx="1"/>
          </p:nvPr>
        </p:nvSpPr>
        <p:spPr>
          <a:xfrm>
            <a:off x="460377" y="1038227"/>
            <a:ext cx="8221663" cy="3508374"/>
          </a:xfrm>
          <a:noFill/>
        </p:spPr>
        <p:txBody>
          <a:bodyPr/>
          <a:lstStyle>
            <a:lvl1pPr marL="0" indent="0">
              <a:buClr>
                <a:schemeClr val="tx1"/>
              </a:buClr>
              <a:buFont typeface="Arial" panose="020B0604020202020204" pitchFamily="34" charset="0"/>
              <a:buNone/>
              <a:tabLst/>
              <a:defRPr>
                <a:solidFill>
                  <a:schemeClr val="tx1"/>
                </a:solidFill>
                <a:latin typeface="Proximus" panose="00000500000000000000" pitchFamily="2" charset="0"/>
              </a:defRPr>
            </a:lvl1pPr>
            <a:lvl5pPr>
              <a:defRPr sz="1400"/>
            </a:lvl5pPr>
          </a:lstStyle>
          <a:p>
            <a:pPr lvl="0"/>
            <a:r>
              <a:rPr lang="en-US" dirty="0"/>
              <a:t>Edit Master text styles</a:t>
            </a:r>
          </a:p>
        </p:txBody>
      </p:sp>
      <p:sp>
        <p:nvSpPr>
          <p:cNvPr id="9" name="Footer Placeholder 8"/>
          <p:cNvSpPr>
            <a:spLocks noGrp="1"/>
          </p:cNvSpPr>
          <p:nvPr>
            <p:ph type="ftr" sz="quarter" idx="11"/>
          </p:nvPr>
        </p:nvSpPr>
        <p:spPr/>
        <p:txBody>
          <a:bodyPr/>
          <a:lstStyle>
            <a:lvl1pPr>
              <a:defRPr>
                <a:solidFill>
                  <a:schemeClr val="tx1"/>
                </a:solidFill>
                <a:latin typeface="Proximus" panose="00000500000000000000" pitchFamily="2" charset="0"/>
              </a:defRPr>
            </a:lvl1pPr>
          </a:lstStyle>
          <a:p>
            <a:r>
              <a:rPr lang="nl-BE"/>
              <a:t>Proximus</a:t>
            </a:r>
            <a:endParaRPr lang="nl-BE" dirty="0"/>
          </a:p>
        </p:txBody>
      </p:sp>
      <p:sp>
        <p:nvSpPr>
          <p:cNvPr id="6" name="Slide Number Placeholder 9">
            <a:extLst>
              <a:ext uri="{FF2B5EF4-FFF2-40B4-BE49-F238E27FC236}">
                <a16:creationId xmlns:a16="http://schemas.microsoft.com/office/drawing/2014/main" id="{BFFF4305-AE9D-43C0-BA52-F02F95CB195A}"/>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tx1"/>
                </a:solidFill>
                <a:latin typeface="Proximus" panose="00000500000000000000" pitchFamily="2" charset="0"/>
              </a:defRPr>
            </a:lvl1pPr>
          </a:lstStyle>
          <a:p>
            <a:fld id="{AF458780-3DEA-4093-8A6E-7C0E406A36AD}" type="slidenum">
              <a:rPr lang="nl-BE" smtClean="0"/>
              <a:pPr/>
              <a:t>‹#›</a:t>
            </a:fld>
            <a:endParaRPr lang="nl-BE" dirty="0"/>
          </a:p>
        </p:txBody>
      </p:sp>
    </p:spTree>
    <p:extLst>
      <p:ext uri="{BB962C8B-B14F-4D97-AF65-F5344CB8AC3E}">
        <p14:creationId xmlns:p14="http://schemas.microsoft.com/office/powerpoint/2010/main" val="133517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93AB41B-7E1C-A444-99A9-16B84A1C34C3}"/>
              </a:ext>
            </a:extLst>
          </p:cNvPr>
          <p:cNvPicPr>
            <a:picLocks noChangeAspect="1"/>
          </p:cNvPicPr>
          <p:nvPr userDrawn="1"/>
        </p:nvPicPr>
        <p:blipFill>
          <a:blip r:embed="rId2"/>
          <a:srcRect/>
          <a:stretch/>
        </p:blipFill>
        <p:spPr>
          <a:xfrm>
            <a:off x="0" y="0"/>
            <a:ext cx="9144000" cy="5143500"/>
          </a:xfrm>
          <a:prstGeom prst="rect">
            <a:avLst/>
          </a:prstGeom>
        </p:spPr>
      </p:pic>
      <p:sp>
        <p:nvSpPr>
          <p:cNvPr id="3" name="Subtitle 2"/>
          <p:cNvSpPr>
            <a:spLocks noGrp="1"/>
          </p:cNvSpPr>
          <p:nvPr>
            <p:ph type="subTitle" idx="1" hasCustomPrompt="1"/>
          </p:nvPr>
        </p:nvSpPr>
        <p:spPr>
          <a:xfrm>
            <a:off x="481934" y="1349603"/>
            <a:ext cx="5448696" cy="3280818"/>
          </a:xfrm>
          <a:prstGeom prst="rect">
            <a:avLst/>
          </a:prstGeom>
        </p:spPr>
        <p:txBody>
          <a:bodyPr/>
          <a:lstStyle>
            <a:lvl1pPr marL="0" indent="0" algn="l">
              <a:spcBef>
                <a:spcPts val="600"/>
              </a:spcBef>
              <a:buClr>
                <a:schemeClr val="bg2"/>
              </a:buClr>
              <a:buNone/>
              <a:defRPr sz="2000" baseline="0">
                <a:solidFill>
                  <a:schemeClr val="tx1"/>
                </a:solidFill>
              </a:defRPr>
            </a:lvl1pPr>
            <a:lvl2pPr marL="360000" indent="-360000" algn="l">
              <a:lnSpc>
                <a:spcPct val="150000"/>
              </a:lnSpc>
              <a:spcBef>
                <a:spcPts val="0"/>
              </a:spcBef>
              <a:spcAft>
                <a:spcPts val="0"/>
              </a:spcAft>
              <a:buClr>
                <a:schemeClr val="bg2"/>
              </a:buClr>
              <a:buFont typeface="Lucida Grande"/>
              <a:buChar char="&gt;"/>
              <a:tabLst>
                <a:tab pos="3589338" algn="l"/>
              </a:tabLst>
              <a:defRPr sz="1600" baseline="0">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level 1</a:t>
            </a:r>
          </a:p>
          <a:p>
            <a:pPr lvl="1"/>
            <a:r>
              <a:rPr lang="en-US"/>
              <a:t>Title level 2	1</a:t>
            </a:r>
          </a:p>
          <a:p>
            <a:pPr lvl="1"/>
            <a:r>
              <a:rPr lang="en-US"/>
              <a:t>Title level 2	2</a:t>
            </a:r>
          </a:p>
          <a:p>
            <a:pPr lvl="1"/>
            <a:r>
              <a:rPr lang="en-US"/>
              <a:t>Title level 2	3</a:t>
            </a:r>
          </a:p>
          <a:p>
            <a:pPr lvl="0"/>
            <a:r>
              <a:rPr lang="en-US"/>
              <a:t>Title level 1</a:t>
            </a:r>
          </a:p>
          <a:p>
            <a:pPr lvl="1"/>
            <a:r>
              <a:rPr lang="en-US"/>
              <a:t>Title level 2	4</a:t>
            </a:r>
          </a:p>
          <a:p>
            <a:pPr lvl="1"/>
            <a:r>
              <a:rPr lang="en-US"/>
              <a:t>Title level 2	5</a:t>
            </a:r>
          </a:p>
          <a:p>
            <a:pPr lvl="1"/>
            <a:r>
              <a:rPr lang="en-US"/>
              <a:t>Title level 2	6</a:t>
            </a:r>
          </a:p>
          <a:p>
            <a:pPr lvl="0"/>
            <a:endParaRPr lang="en-US"/>
          </a:p>
          <a:p>
            <a:pPr lvl="1"/>
            <a:endParaRPr lang="en-US"/>
          </a:p>
          <a:p>
            <a:pPr lvl="1"/>
            <a:endParaRPr lang="en-US"/>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bg1"/>
                </a:solidFill>
              </a:defRPr>
            </a:lvl1pPr>
          </a:lstStyle>
          <a:p>
            <a:fld id="{9F486326-A7BF-8B4F-809D-A86929C60431}" type="slidenum">
              <a:rPr lang="fr-FR" smtClean="0"/>
              <a:pPr/>
              <a:t>‹#›</a:t>
            </a:fld>
            <a:endParaRPr lang="fr-FR"/>
          </a:p>
        </p:txBody>
      </p:sp>
      <p:pic>
        <p:nvPicPr>
          <p:cNvPr id="12" name="Image 11">
            <a:extLst>
              <a:ext uri="{FF2B5EF4-FFF2-40B4-BE49-F238E27FC236}">
                <a16:creationId xmlns:a16="http://schemas.microsoft.com/office/drawing/2014/main" id="{E062043E-83BE-9542-8408-6A235E5B3D90}"/>
              </a:ext>
            </a:extLst>
          </p:cNvPr>
          <p:cNvPicPr>
            <a:picLocks noChangeAspect="1"/>
          </p:cNvPicPr>
          <p:nvPr userDrawn="1"/>
        </p:nvPicPr>
        <p:blipFill>
          <a:blip r:embed="rId3"/>
          <a:stretch>
            <a:fillRect/>
          </a:stretch>
        </p:blipFill>
        <p:spPr>
          <a:xfrm>
            <a:off x="7586004" y="195734"/>
            <a:ext cx="1346000" cy="594000"/>
          </a:xfrm>
          <a:prstGeom prst="rect">
            <a:avLst/>
          </a:prstGeom>
        </p:spPr>
      </p:pic>
      <p:sp>
        <p:nvSpPr>
          <p:cNvPr id="14" name="Title 1">
            <a:extLst>
              <a:ext uri="{FF2B5EF4-FFF2-40B4-BE49-F238E27FC236}">
                <a16:creationId xmlns:a16="http://schemas.microsoft.com/office/drawing/2014/main" id="{3FFF00BE-FF6D-4049-AA73-2D0E64C3FC90}"/>
              </a:ext>
            </a:extLst>
          </p:cNvPr>
          <p:cNvSpPr>
            <a:spLocks noGrp="1"/>
          </p:cNvSpPr>
          <p:nvPr>
            <p:ph type="ctrTitle" hasCustomPrompt="1"/>
          </p:nvPr>
        </p:nvSpPr>
        <p:spPr>
          <a:xfrm>
            <a:off x="481934" y="397933"/>
            <a:ext cx="5214923" cy="901222"/>
          </a:xfrm>
          <a:prstGeom prst="rect">
            <a:avLst/>
          </a:prstGeom>
        </p:spPr>
        <p:txBody>
          <a:bodyPr lIns="90000" bIns="46800" anchor="b" anchorCtr="0"/>
          <a:lstStyle>
            <a:lvl1pPr algn="l">
              <a:lnSpc>
                <a:spcPts val="2800"/>
              </a:lnSpc>
              <a:defRPr sz="2800" b="1" cap="all" spc="300" baseline="0">
                <a:solidFill>
                  <a:schemeClr val="tx1"/>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338338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63C4DB-59E0-224B-B00C-C3A8B389C836}"/>
              </a:ext>
            </a:extLst>
          </p:cNvPr>
          <p:cNvPicPr>
            <a:picLocks noChangeAspect="1"/>
          </p:cNvPicPr>
          <p:nvPr userDrawn="1"/>
        </p:nvPicPr>
        <p:blipFill>
          <a:blip r:embed="rId2"/>
          <a:srcRect/>
          <a:stretch/>
        </p:blipFill>
        <p:spPr>
          <a:xfrm>
            <a:off x="0" y="0"/>
            <a:ext cx="9144000" cy="5143500"/>
          </a:xfrm>
          <a:prstGeom prst="rect">
            <a:avLst/>
          </a:prstGeom>
        </p:spPr>
      </p:pic>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6" name="Image 5" descr="VBO-FEB_logotype_NL-FR_RGB.png">
            <a:extLst>
              <a:ext uri="{FF2B5EF4-FFF2-40B4-BE49-F238E27FC236}">
                <a16:creationId xmlns:a16="http://schemas.microsoft.com/office/drawing/2014/main" id="{3519E503-D6C7-1845-8B71-CE9F15589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4" name="Connecteur droit 3">
            <a:extLst>
              <a:ext uri="{FF2B5EF4-FFF2-40B4-BE49-F238E27FC236}">
                <a16:creationId xmlns:a16="http://schemas.microsoft.com/office/drawing/2014/main" id="{07EBE367-C5A2-9749-8EE4-E5520150D3E9}"/>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20D0CE61-1375-9C4F-AB68-D08B9BA72532}"/>
              </a:ext>
            </a:extLst>
          </p:cNvPr>
          <p:cNvPicPr>
            <a:picLocks noChangeAspect="1"/>
          </p:cNvPicPr>
          <p:nvPr userDrawn="1"/>
        </p:nvPicPr>
        <p:blipFill>
          <a:blip r:embed="rId4"/>
          <a:stretch>
            <a:fillRect/>
          </a:stretch>
        </p:blipFill>
        <p:spPr>
          <a:xfrm>
            <a:off x="127000" y="4888245"/>
            <a:ext cx="1080000" cy="75600"/>
          </a:xfrm>
          <a:prstGeom prst="rect">
            <a:avLst/>
          </a:prstGeom>
        </p:spPr>
      </p:pic>
      <p:sp>
        <p:nvSpPr>
          <p:cNvPr id="11" name="Title 1">
            <a:extLst>
              <a:ext uri="{FF2B5EF4-FFF2-40B4-BE49-F238E27FC236}">
                <a16:creationId xmlns:a16="http://schemas.microsoft.com/office/drawing/2014/main" id="{FF24611C-9304-2142-B9B7-003A2AF1E588}"/>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32390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2 Column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8B6721B-B196-594B-911A-F480221AB8AF}"/>
              </a:ext>
            </a:extLst>
          </p:cNvPr>
          <p:cNvPicPr>
            <a:picLocks noChangeAspect="1"/>
          </p:cNvPicPr>
          <p:nvPr userDrawn="1"/>
        </p:nvPicPr>
        <p:blipFill>
          <a:blip r:embed="rId2"/>
          <a:srcRect/>
          <a:stretch/>
        </p:blipFill>
        <p:spPr>
          <a:xfrm>
            <a:off x="0" y="0"/>
            <a:ext cx="9144000" cy="5143500"/>
          </a:xfrm>
          <a:prstGeom prst="rect">
            <a:avLst/>
          </a:prstGeom>
        </p:spPr>
      </p:pic>
      <p:pic>
        <p:nvPicPr>
          <p:cNvPr id="16" name="Image 15">
            <a:extLst>
              <a:ext uri="{FF2B5EF4-FFF2-40B4-BE49-F238E27FC236}">
                <a16:creationId xmlns:a16="http://schemas.microsoft.com/office/drawing/2014/main" id="{F1BFB512-1A60-F54F-8314-506F8A653BA0}"/>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7" name="Espace réservé du texte 11"/>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19D43E6A-054C-C14C-A96C-970719E6EC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66D891DB-7F7F-1D48-B5A8-BFC445B8594E}"/>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630355D3-0433-CC46-A88B-1E681D4CFE14}"/>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281016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10B650-F2F9-814A-B1DC-61045905DCA6}"/>
              </a:ext>
            </a:extLst>
          </p:cNvPr>
          <p:cNvPicPr>
            <a:picLocks noChangeAspect="1"/>
          </p:cNvPicPr>
          <p:nvPr userDrawn="1"/>
        </p:nvPicPr>
        <p:blipFill>
          <a:blip r:embed="rId2"/>
          <a:srcRect/>
          <a:stretch/>
        </p:blipFill>
        <p:spPr>
          <a:xfrm>
            <a:off x="0" y="0"/>
            <a:ext cx="9144000" cy="5143500"/>
          </a:xfrm>
          <a:prstGeom prst="rect">
            <a:avLst/>
          </a:prstGeom>
        </p:spPr>
      </p:pic>
      <p:pic>
        <p:nvPicPr>
          <p:cNvPr id="18" name="Image 17">
            <a:extLst>
              <a:ext uri="{FF2B5EF4-FFF2-40B4-BE49-F238E27FC236}">
                <a16:creationId xmlns:a16="http://schemas.microsoft.com/office/drawing/2014/main" id="{768E7A1B-50DC-2149-B1B9-0909534F6AD7}"/>
              </a:ext>
            </a:extLst>
          </p:cNvPr>
          <p:cNvPicPr>
            <a:picLocks noChangeAspect="1"/>
          </p:cNvPicPr>
          <p:nvPr userDrawn="1"/>
        </p:nvPicPr>
        <p:blipFill>
          <a:blip r:embed="rId3"/>
          <a:stretch>
            <a:fillRect/>
          </a:stretch>
        </p:blipFill>
        <p:spPr>
          <a:xfrm>
            <a:off x="127000" y="4888245"/>
            <a:ext cx="1080000" cy="75600"/>
          </a:xfrm>
          <a:prstGeom prst="rect">
            <a:avLst/>
          </a:prstGeom>
        </p:spPr>
      </p:pic>
      <p:sp>
        <p:nvSpPr>
          <p:cNvPr id="6" name="Espace réservé du texte 5"/>
          <p:cNvSpPr>
            <a:spLocks noGrp="1"/>
          </p:cNvSpPr>
          <p:nvPr>
            <p:ph type="body" sz="quarter" idx="13" hasCustomPrompt="1"/>
          </p:nvPr>
        </p:nvSpPr>
        <p:spPr>
          <a:xfrm>
            <a:off x="4733426"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err="1"/>
              <a:t>Legend</a:t>
            </a:r>
            <a:r>
              <a:rPr lang="fr-FR"/>
              <a:t> of the image</a:t>
            </a:r>
          </a:p>
        </p:txBody>
      </p:sp>
      <p:sp>
        <p:nvSpPr>
          <p:cNvPr id="4" name="Espace réservé pour une image  3"/>
          <p:cNvSpPr>
            <a:spLocks noGrp="1"/>
          </p:cNvSpPr>
          <p:nvPr>
            <p:ph type="pic" sz="quarter" idx="12" hasCustomPrompt="1"/>
          </p:nvPr>
        </p:nvSpPr>
        <p:spPr>
          <a:xfrm>
            <a:off x="4830685" y="1408114"/>
            <a:ext cx="3713240" cy="2679471"/>
          </a:xfrm>
          <a:prstGeom prst="rect">
            <a:avLst/>
          </a:prstGeom>
        </p:spPr>
        <p:txBody>
          <a:bodyPr vert="horz"/>
          <a:lstStyle>
            <a:lvl1pPr marL="0" indent="0">
              <a:buNone/>
              <a:defRPr sz="1600" baseline="0"/>
            </a:lvl1pPr>
          </a:lstStyle>
          <a:p>
            <a:r>
              <a:rPr lang="fr-FR"/>
              <a:t>Insert image </a:t>
            </a:r>
            <a:r>
              <a:rPr lang="fr-FR" err="1"/>
              <a:t>here</a:t>
            </a:r>
            <a:endParaRPr lang="fr-F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a:t>
            </a:fld>
            <a:endParaRPr lang="fr-FR"/>
          </a:p>
        </p:txBody>
      </p:sp>
      <p:pic>
        <p:nvPicPr>
          <p:cNvPr id="8" name="Image 7" descr="VBO-FEB_logotype_NL-FR_RGB.png">
            <a:extLst>
              <a:ext uri="{FF2B5EF4-FFF2-40B4-BE49-F238E27FC236}">
                <a16:creationId xmlns:a16="http://schemas.microsoft.com/office/drawing/2014/main" id="{F8BD6FDA-B61D-B042-9517-641F5320B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4" name="Connecteur droit 13">
            <a:extLst>
              <a:ext uri="{FF2B5EF4-FFF2-40B4-BE49-F238E27FC236}">
                <a16:creationId xmlns:a16="http://schemas.microsoft.com/office/drawing/2014/main" id="{50C70DD6-49F6-9D4F-9EF4-8183BF9E8DFE}"/>
              </a:ext>
            </a:extLst>
          </p:cNvPr>
          <p:cNvCxnSpPr>
            <a:cxnSpLocks/>
          </p:cNvCxnSpPr>
          <p:nvPr userDrawn="1"/>
        </p:nvCxnSpPr>
        <p:spPr>
          <a:xfrm>
            <a:off x="481933" y="1297232"/>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Espace réservé du texte 11">
            <a:extLst>
              <a:ext uri="{FF2B5EF4-FFF2-40B4-BE49-F238E27FC236}">
                <a16:creationId xmlns:a16="http://schemas.microsoft.com/office/drawing/2014/main" id="{46569DE0-5913-524F-8789-B878CD2BF45F}"/>
              </a:ext>
            </a:extLst>
          </p:cNvPr>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000" baseline="0"/>
            </a:lvl1pPr>
            <a:lvl2pPr marL="360000" indent="-360000">
              <a:spcBef>
                <a:spcPts val="300"/>
              </a:spcBef>
              <a:spcAft>
                <a:spcPts val="300"/>
              </a:spcAft>
              <a:buClr>
                <a:schemeClr val="bg2"/>
              </a:buClr>
              <a:buSzPct val="80000"/>
              <a:buFont typeface="Lucida Grande"/>
              <a:buChar char="&gt;"/>
              <a:defRPr sz="1800" baseline="0"/>
            </a:lvl2pPr>
            <a:lvl3pPr marL="720000" indent="-360000">
              <a:spcBef>
                <a:spcPts val="300"/>
              </a:spcBef>
              <a:spcAft>
                <a:spcPts val="300"/>
              </a:spcAft>
              <a:buClr>
                <a:schemeClr val="bg2"/>
              </a:buClr>
              <a:buSzPct val="80000"/>
              <a:buFont typeface="Lucida Grande"/>
              <a:buChar char="&gt;"/>
              <a:defRPr sz="1600"/>
            </a:lvl3pPr>
            <a:lvl4pPr marL="1080000" indent="-360000">
              <a:spcAft>
                <a:spcPts val="300"/>
              </a:spcAft>
              <a:buClr>
                <a:schemeClr val="bg2"/>
              </a:buClr>
              <a:buSzPct val="80000"/>
              <a:buFont typeface="Lucida Grande"/>
              <a:buChar char="&gt;"/>
              <a:defRPr sz="1400"/>
            </a:lvl4pPr>
            <a:lvl5pPr marL="1440000" indent="-360000">
              <a:spcBef>
                <a:spcPts val="300"/>
              </a:spcBef>
              <a:spcAft>
                <a:spcPts val="300"/>
              </a:spcAft>
              <a:buClr>
                <a:schemeClr val="bg2"/>
              </a:buClr>
              <a:buSzPct val="80000"/>
              <a:buFont typeface="Lucida Grande"/>
              <a:buChar char="&gt;"/>
              <a:defRPr sz="1200"/>
            </a:lvl5pPr>
          </a:lstStyle>
          <a:p>
            <a:pPr lvl="0"/>
            <a:r>
              <a:rPr lang="fr-FR"/>
              <a:t>Body </a:t>
            </a:r>
            <a:r>
              <a:rPr lang="fr-FR" err="1"/>
              <a:t>text</a:t>
            </a:r>
            <a:endParaRPr lang="fr-FR"/>
          </a:p>
          <a:p>
            <a:pPr lvl="1"/>
            <a:r>
              <a:rPr lang="fr-FR" err="1"/>
              <a:t>Bulletpoints</a:t>
            </a:r>
            <a:r>
              <a:rPr lang="fr-FR"/>
              <a:t> </a:t>
            </a:r>
            <a:r>
              <a:rPr lang="fr-FR" err="1"/>
              <a:t>level</a:t>
            </a:r>
            <a:r>
              <a:rPr lang="fr-FR"/>
              <a:t> 1</a:t>
            </a:r>
          </a:p>
          <a:p>
            <a:pPr lvl="2"/>
            <a:r>
              <a:rPr lang="fr-FR" err="1"/>
              <a:t>Bulletpoints</a:t>
            </a:r>
            <a:r>
              <a:rPr lang="fr-FR"/>
              <a:t> </a:t>
            </a:r>
            <a:r>
              <a:rPr lang="fr-FR" err="1"/>
              <a:t>level</a:t>
            </a:r>
            <a:r>
              <a:rPr lang="fr-FR"/>
              <a:t> 2</a:t>
            </a:r>
          </a:p>
          <a:p>
            <a:pPr lvl="3"/>
            <a:r>
              <a:rPr lang="fr-FR" err="1"/>
              <a:t>Bulletpoints</a:t>
            </a:r>
            <a:r>
              <a:rPr lang="fr-FR"/>
              <a:t> </a:t>
            </a:r>
            <a:r>
              <a:rPr lang="fr-FR" err="1"/>
              <a:t>level</a:t>
            </a:r>
            <a:r>
              <a:rPr lang="fr-FR"/>
              <a:t> 3</a:t>
            </a:r>
          </a:p>
          <a:p>
            <a:pPr lvl="4"/>
            <a:r>
              <a:rPr lang="fr-FR" err="1"/>
              <a:t>Bulletpoints</a:t>
            </a:r>
            <a:r>
              <a:rPr lang="fr-FR"/>
              <a:t> </a:t>
            </a:r>
            <a:r>
              <a:rPr lang="fr-FR" err="1"/>
              <a:t>level</a:t>
            </a:r>
            <a:r>
              <a:rPr lang="fr-FR"/>
              <a:t> 4</a:t>
            </a:r>
          </a:p>
        </p:txBody>
      </p:sp>
      <p:sp>
        <p:nvSpPr>
          <p:cNvPr id="19" name="Title 1">
            <a:extLst>
              <a:ext uri="{FF2B5EF4-FFF2-40B4-BE49-F238E27FC236}">
                <a16:creationId xmlns:a16="http://schemas.microsoft.com/office/drawing/2014/main" id="{999CC6E4-D415-424C-96DF-EFDA6FA8A5C3}"/>
              </a:ext>
            </a:extLst>
          </p:cNvPr>
          <p:cNvSpPr>
            <a:spLocks noGrp="1"/>
          </p:cNvSpPr>
          <p:nvPr>
            <p:ph type="ctrTitle" hasCustomPrompt="1"/>
          </p:nvPr>
        </p:nvSpPr>
        <p:spPr>
          <a:xfrm>
            <a:off x="481934" y="397933"/>
            <a:ext cx="7104070" cy="901222"/>
          </a:xfrm>
          <a:prstGeom prst="rect">
            <a:avLst/>
          </a:prstGeom>
        </p:spPr>
        <p:txBody>
          <a:bodyPr lIns="90000" bIns="46800" anchor="b" anchorCtr="0"/>
          <a:lstStyle>
            <a:lvl1pPr algn="l">
              <a:lnSpc>
                <a:spcPts val="2800"/>
              </a:lnSpc>
              <a:defRPr sz="2800" b="1" cap="all" spc="300" baseline="0">
                <a:solidFill>
                  <a:schemeClr val="bg2"/>
                </a:solidFill>
              </a:defRPr>
            </a:lvl1pPr>
          </a:lstStyle>
          <a:p>
            <a:r>
              <a:rPr lang="en-US"/>
              <a:t>SLIDE TITLE HERE</a:t>
            </a:r>
            <a:br>
              <a:rPr lang="en-US"/>
            </a:br>
            <a:r>
              <a:rPr lang="en-US"/>
              <a:t>in two lines</a:t>
            </a:r>
          </a:p>
        </p:txBody>
      </p:sp>
    </p:spTree>
    <p:extLst>
      <p:ext uri="{BB962C8B-B14F-4D97-AF65-F5344CB8AC3E}">
        <p14:creationId xmlns:p14="http://schemas.microsoft.com/office/powerpoint/2010/main" val="47924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0.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113761"/>
      </p:ext>
    </p:extLst>
  </p:cSld>
  <p:clrMap bg1="lt1" tx1="dk1" bg2="lt2" tx2="dk2" accent1="accent1" accent2="accent2" accent3="accent3" accent4="accent4" accent5="accent5" accent6="accent6" hlink="hlink" folHlink="folHlink"/>
  <p:sldLayoutIdLst>
    <p:sldLayoutId id="2147493471" r:id="rId1"/>
    <p:sldLayoutId id="2147493510" r:id="rId2"/>
    <p:sldLayoutId id="2147493476" r:id="rId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495348"/>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15" r:id="rId4"/>
    <p:sldLayoutId id="2147493502" r:id="rId5"/>
    <p:sldLayoutId id="2147493503" r:id="rId6"/>
    <p:sldLayoutId id="2147493504" r:id="rId7"/>
    <p:sldLayoutId id="2147493505" r:id="rId8"/>
    <p:sldLayoutId id="2147493506" r:id="rId9"/>
    <p:sldLayoutId id="2147493507" r:id="rId10"/>
    <p:sldLayoutId id="2147493508" r:id="rId11"/>
    <p:sldLayoutId id="2147493509" r:id="rId12"/>
    <p:sldLayoutId id="2147493529"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930831"/>
      </p:ext>
    </p:extLst>
  </p:cSld>
  <p:clrMap bg1="lt1" tx1="dk1" bg2="lt2" tx2="dk2" accent1="accent1" accent2="accent2" accent3="accent3" accent4="accent4" accent5="accent5" accent6="accent6" hlink="hlink" folHlink="folHlink"/>
  <p:sldLayoutIdLst>
    <p:sldLayoutId id="2147493517" r:id="rId1"/>
    <p:sldLayoutId id="2147493518" r:id="rId2"/>
    <p:sldLayoutId id="2147493519" r:id="rId3"/>
    <p:sldLayoutId id="2147493520" r:id="rId4"/>
    <p:sldLayoutId id="2147493521" r:id="rId5"/>
    <p:sldLayoutId id="2147493522" r:id="rId6"/>
    <p:sldLayoutId id="2147493523" r:id="rId7"/>
    <p:sldLayoutId id="2147493524" r:id="rId8"/>
    <p:sldLayoutId id="2147493525" r:id="rId9"/>
    <p:sldLayoutId id="2147493526" r:id="rId10"/>
    <p:sldLayoutId id="2147493527" r:id="rId11"/>
    <p:sldLayoutId id="2147493528"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600" y="280988"/>
            <a:ext cx="8510550" cy="642600"/>
          </a:xfrm>
          <a:prstGeom prst="rect">
            <a:avLst/>
          </a:prstGeom>
        </p:spPr>
        <p:txBody>
          <a:bodyPr vert="horz" lIns="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309600" y="1358100"/>
            <a:ext cx="8492400" cy="3256200"/>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Line 8"/>
          <p:cNvSpPr>
            <a:spLocks noChangeShapeType="1"/>
          </p:cNvSpPr>
          <p:nvPr/>
        </p:nvSpPr>
        <p:spPr bwMode="auto">
          <a:xfrm>
            <a:off x="323850" y="934273"/>
            <a:ext cx="8496300" cy="0"/>
          </a:xfrm>
          <a:prstGeom prst="line">
            <a:avLst/>
          </a:prstGeom>
          <a:noFill/>
          <a:ln w="19050" cap="rnd">
            <a:solidFill>
              <a:srgbClr val="C9C1B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25000" lnSpcReduction="20000"/>
          </a:bodyPr>
          <a:lstStyle/>
          <a:p>
            <a:endParaRPr lang="en-GB" sz="1350" dirty="0">
              <a:solidFill>
                <a:srgbClr val="000000"/>
              </a:solidFill>
            </a:endParaRPr>
          </a:p>
        </p:txBody>
      </p:sp>
      <p:sp>
        <p:nvSpPr>
          <p:cNvPr id="35" name="Line 8"/>
          <p:cNvSpPr>
            <a:spLocks noChangeShapeType="1"/>
          </p:cNvSpPr>
          <p:nvPr/>
        </p:nvSpPr>
        <p:spPr bwMode="auto">
          <a:xfrm>
            <a:off x="323850" y="4731990"/>
            <a:ext cx="8496300" cy="0"/>
          </a:xfrm>
          <a:prstGeom prst="line">
            <a:avLst/>
          </a:prstGeom>
          <a:noFill/>
          <a:ln w="19050" cap="rnd">
            <a:solidFill>
              <a:srgbClr val="C9C1B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25000" lnSpcReduction="20000"/>
          </a:bodyPr>
          <a:lstStyle/>
          <a:p>
            <a:endParaRPr lang="en-GB" sz="1350" dirty="0">
              <a:solidFill>
                <a:srgbClr val="000000"/>
              </a:solidFill>
            </a:endParaRPr>
          </a:p>
        </p:txBody>
      </p:sp>
      <p:pic>
        <p:nvPicPr>
          <p:cNvPr id="5" name="Picture 4">
            <a:extLst>
              <a:ext uri="{FF2B5EF4-FFF2-40B4-BE49-F238E27FC236}">
                <a16:creationId xmlns:a16="http://schemas.microsoft.com/office/drawing/2014/main" id="{D68E41D7-CE89-93C9-27FC-3FD93CD23D38}"/>
              </a:ext>
            </a:extLst>
          </p:cNvPr>
          <p:cNvPicPr>
            <a:picLocks/>
          </p:cNvPicPr>
          <p:nvPr userDrawn="1"/>
        </p:nvPicPr>
        <p:blipFill>
          <a:blip r:embed="rId7"/>
          <a:stretch>
            <a:fillRect/>
          </a:stretch>
        </p:blipFill>
        <p:spPr>
          <a:xfrm>
            <a:off x="323850" y="4805363"/>
            <a:ext cx="761238" cy="123444"/>
          </a:xfrm>
          <a:prstGeom prst="rect">
            <a:avLst/>
          </a:prstGeom>
        </p:spPr>
      </p:pic>
    </p:spTree>
    <p:extLst>
      <p:ext uri="{BB962C8B-B14F-4D97-AF65-F5344CB8AC3E}">
        <p14:creationId xmlns:p14="http://schemas.microsoft.com/office/powerpoint/2010/main" val="2557271981"/>
      </p:ext>
    </p:extLst>
  </p:cSld>
  <p:clrMap bg1="lt1" tx1="dk1" bg2="lt2" tx2="dk2" accent1="accent1" accent2="accent2" accent3="accent3" accent4="accent4" accent5="accent5" accent6="accent6" hlink="hlink" folHlink="folHlink"/>
  <p:sldLayoutIdLst>
    <p:sldLayoutId id="2147493531" r:id="rId1"/>
    <p:sldLayoutId id="2147493532" r:id="rId2"/>
    <p:sldLayoutId id="2147493533" r:id="rId3"/>
    <p:sldLayoutId id="2147493534" r:id="rId4"/>
    <p:sldLayoutId id="2147493535" r:id="rId5"/>
  </p:sldLayoutIdLst>
  <p:hf sldNum="0" hdr="0" ftr="0" dt="0"/>
  <p:txStyles>
    <p:titleStyle>
      <a:lvl1pPr marL="0" indent="0" algn="l" defTabSz="685800" rtl="0" eaLnBrk="1" latinLnBrk="0" hangingPunct="1">
        <a:spcBef>
          <a:spcPct val="0"/>
        </a:spcBef>
        <a:buNone/>
        <a:defRPr sz="2100" kern="1200">
          <a:solidFill>
            <a:schemeClr val="tx2"/>
          </a:solidFill>
          <a:latin typeface="+mj-lt"/>
          <a:ea typeface="+mj-ea"/>
          <a:cs typeface="Arial" pitchFamily="34" charset="0"/>
        </a:defRPr>
      </a:lvl1pPr>
    </p:titleStyle>
    <p:bodyStyle>
      <a:lvl1pPr marL="0" indent="0" algn="l" defTabSz="685800" rtl="0" eaLnBrk="1" latinLnBrk="0" hangingPunct="1">
        <a:lnSpc>
          <a:spcPct val="100000"/>
        </a:lnSpc>
        <a:spcBef>
          <a:spcPts val="0"/>
        </a:spcBef>
        <a:spcAft>
          <a:spcPts val="900"/>
        </a:spcAft>
        <a:buFont typeface="Arial" pitchFamily="34" charset="0"/>
        <a:buNone/>
        <a:defRPr sz="1500" kern="1200">
          <a:solidFill>
            <a:schemeClr val="tx1"/>
          </a:solidFill>
          <a:latin typeface="+mn-lt"/>
          <a:ea typeface="+mn-ea"/>
          <a:cs typeface="Arial" pitchFamily="34" charset="0"/>
        </a:defRPr>
      </a:lvl1pPr>
      <a:lvl2pPr marL="202500" indent="-202500" algn="l" defTabSz="685800" rtl="0" eaLnBrk="1" latinLnBrk="0" hangingPunct="1">
        <a:lnSpc>
          <a:spcPct val="100000"/>
        </a:lnSpc>
        <a:spcBef>
          <a:spcPts val="0"/>
        </a:spcBef>
        <a:spcAft>
          <a:spcPts val="900"/>
        </a:spcAft>
        <a:buFont typeface="Arial" panose="020B0604020202020204" pitchFamily="34" charset="0"/>
        <a:buChar char="&gt;"/>
        <a:defRPr sz="1500" kern="1200">
          <a:solidFill>
            <a:schemeClr val="tx1"/>
          </a:solidFill>
          <a:latin typeface="+mn-lt"/>
          <a:ea typeface="+mn-ea"/>
          <a:cs typeface="Arial" pitchFamily="34" charset="0"/>
        </a:defRPr>
      </a:lvl2pPr>
      <a:lvl3pPr marL="405000" indent="-202500" algn="l" defTabSz="685800" rtl="0" eaLnBrk="1" latinLnBrk="0" hangingPunct="1">
        <a:lnSpc>
          <a:spcPct val="100000"/>
        </a:lnSpc>
        <a:spcBef>
          <a:spcPts val="0"/>
        </a:spcBef>
        <a:spcAft>
          <a:spcPts val="900"/>
        </a:spcAft>
        <a:buFont typeface="Arial" panose="020B0604020202020204" pitchFamily="34" charset="0"/>
        <a:buChar char="─"/>
        <a:defRPr sz="1500" kern="1200">
          <a:solidFill>
            <a:schemeClr val="tx1"/>
          </a:solidFill>
          <a:latin typeface="+mn-lt"/>
          <a:ea typeface="+mn-ea"/>
          <a:cs typeface="Arial" pitchFamily="34" charset="0"/>
        </a:defRPr>
      </a:lvl3pPr>
      <a:lvl4pPr marL="607500" indent="-202500" algn="l" defTabSz="685800" rtl="0" eaLnBrk="1" latinLnBrk="0" hangingPunct="1">
        <a:lnSpc>
          <a:spcPct val="100000"/>
        </a:lnSpc>
        <a:spcBef>
          <a:spcPts val="0"/>
        </a:spcBef>
        <a:spcAft>
          <a:spcPts val="900"/>
        </a:spcAft>
        <a:buFont typeface="Arial" panose="020B0604020202020204" pitchFamily="34" charset="0"/>
        <a:buChar char="─"/>
        <a:defRPr sz="1500" kern="1200">
          <a:solidFill>
            <a:schemeClr val="tx1"/>
          </a:solidFill>
          <a:latin typeface="+mn-lt"/>
          <a:ea typeface="+mn-ea"/>
          <a:cs typeface="Arial" pitchFamily="34" charset="0"/>
        </a:defRPr>
      </a:lvl4pPr>
      <a:lvl5pPr marL="810000" indent="-202500" algn="l" defTabSz="685800" rtl="0" eaLnBrk="1" latinLnBrk="0" hangingPunct="1">
        <a:lnSpc>
          <a:spcPct val="100000"/>
        </a:lnSpc>
        <a:spcBef>
          <a:spcPts val="0"/>
        </a:spcBef>
        <a:spcAft>
          <a:spcPts val="900"/>
        </a:spcAft>
        <a:buFont typeface="Arial" panose="020B0604020202020204" pitchFamily="34" charset="0"/>
        <a:buChar char="─"/>
        <a:defRPr sz="1500" kern="1200">
          <a:solidFill>
            <a:schemeClr val="tx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7" y="377826"/>
            <a:ext cx="8221663" cy="660092"/>
          </a:xfrm>
          <a:prstGeom prst="rect">
            <a:avLst/>
          </a:prstGeom>
        </p:spPr>
        <p:txBody>
          <a:bodyPr vert="horz" lIns="0" tIns="0" rIns="0" bIns="0" rtlCol="0" anchor="t" anchorCtr="0">
            <a:noAutofit/>
          </a:bodyPr>
          <a:lstStyle/>
          <a:p>
            <a:r>
              <a:rPr lang="en-US"/>
              <a:t>Click to edit Master title style</a:t>
            </a:r>
            <a:endParaRPr lang="nl-BE" dirty="0"/>
          </a:p>
        </p:txBody>
      </p:sp>
      <p:sp>
        <p:nvSpPr>
          <p:cNvPr id="3" name="Text Placeholder 2"/>
          <p:cNvSpPr>
            <a:spLocks noGrp="1"/>
          </p:cNvSpPr>
          <p:nvPr>
            <p:ph type="body" idx="1"/>
          </p:nvPr>
        </p:nvSpPr>
        <p:spPr>
          <a:xfrm>
            <a:off x="460376" y="1261241"/>
            <a:ext cx="8221662" cy="3290124"/>
          </a:xfrm>
          <a:prstGeom prst="rect">
            <a:avLst/>
          </a:prstGeom>
        </p:spPr>
        <p:txBody>
          <a:bodyPr vert="horz" lIns="0" tIns="0" rIns="0" bIns="0" numCol="1" spcCol="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Footer Placeholder 4"/>
          <p:cNvSpPr>
            <a:spLocks noGrp="1"/>
          </p:cNvSpPr>
          <p:nvPr>
            <p:ph type="ftr" sz="quarter" idx="3"/>
          </p:nvPr>
        </p:nvSpPr>
        <p:spPr>
          <a:xfrm>
            <a:off x="468000" y="5004000"/>
            <a:ext cx="360000" cy="72000"/>
          </a:xfrm>
          <a:prstGeom prst="rect">
            <a:avLst/>
          </a:prstGeom>
        </p:spPr>
        <p:txBody>
          <a:bodyPr vert="horz" lIns="0" tIns="0" rIns="0" bIns="0" rtlCol="0" anchor="b" anchorCtr="0"/>
          <a:lstStyle>
            <a:lvl1pPr algn="l">
              <a:defRPr sz="600">
                <a:solidFill>
                  <a:schemeClr val="bg1"/>
                </a:solidFill>
                <a:latin typeface="Proximus" panose="00000500000000000000" pitchFamily="2" charset="0"/>
              </a:defRPr>
            </a:lvl1pPr>
          </a:lstStyle>
          <a:p>
            <a:r>
              <a:rPr lang="nl-BE" dirty="0"/>
              <a:t>Proximus</a:t>
            </a:r>
          </a:p>
        </p:txBody>
      </p:sp>
      <p:sp>
        <p:nvSpPr>
          <p:cNvPr id="8" name="Slide Number Placeholder 9">
            <a:extLst>
              <a:ext uri="{FF2B5EF4-FFF2-40B4-BE49-F238E27FC236}">
                <a16:creationId xmlns:a16="http://schemas.microsoft.com/office/drawing/2014/main" id="{CE0F9BFE-4467-45EF-8DBA-F2F64BFE169A}"/>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
        <p:nvSpPr>
          <p:cNvPr id="4" name="MSIPCMContentMarking" descr="{&quot;HashCode&quot;:-1778835593,&quot;Placement&quot;:&quot;Footer&quot;,&quot;Top&quot;:388.380066,&quot;Left&quot;:223.723541,&quot;SlideWidth&quot;:720,&quot;SlideHeight&quot;:405}">
            <a:extLst>
              <a:ext uri="{FF2B5EF4-FFF2-40B4-BE49-F238E27FC236}">
                <a16:creationId xmlns:a16="http://schemas.microsoft.com/office/drawing/2014/main" id="{37A6205D-5DDF-4F4C-B285-A3F25137A07D}"/>
              </a:ext>
            </a:extLst>
          </p:cNvPr>
          <p:cNvSpPr txBox="1"/>
          <p:nvPr userDrawn="1"/>
        </p:nvSpPr>
        <p:spPr>
          <a:xfrm>
            <a:off x="2841289" y="4932427"/>
            <a:ext cx="3461421" cy="21107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ctr" anchorCtr="1">
            <a:spAutoFit/>
          </a:bodyPr>
          <a:lstStyle/>
          <a:p>
            <a:pPr algn="ctr">
              <a:spcBef>
                <a:spcPts val="0"/>
              </a:spcBef>
              <a:spcAft>
                <a:spcPts val="0"/>
              </a:spcAft>
            </a:pPr>
            <a:r>
              <a:rPr lang="en-US" sz="700">
                <a:solidFill>
                  <a:srgbClr val="737373"/>
                </a:solidFill>
                <a:latin typeface="Calibri" panose="020F0502020204030204" pitchFamily="34" charset="0"/>
              </a:rPr>
              <a:t>This information doesn’t represent Proximus’ position and is sent for personal use only.</a:t>
            </a:r>
            <a:endParaRPr lang="en-US" sz="7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2726997769"/>
      </p:ext>
    </p:extLst>
  </p:cSld>
  <p:clrMap bg1="dk1" tx1="lt1" bg2="dk2" tx2="lt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Lst>
  <p:hf hdr="0" dt="0"/>
  <p:txStyles>
    <p:titleStyle>
      <a:lvl1pPr algn="l" defTabSz="914287" rtl="0" eaLnBrk="1" latinLnBrk="0" hangingPunct="1">
        <a:spcBef>
          <a:spcPct val="0"/>
        </a:spcBef>
        <a:buNone/>
        <a:defRPr sz="2600" b="1" i="0" kern="1200">
          <a:solidFill>
            <a:schemeClr val="bg1"/>
          </a:solidFill>
          <a:latin typeface="Proximus" panose="00000500000000000000" pitchFamily="2" charset="0"/>
          <a:ea typeface="+mj-ea"/>
          <a:cs typeface="Proximus" panose="000005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287" rtl="0" eaLnBrk="1" latinLnBrk="0" hangingPunct="1">
        <a:lnSpc>
          <a:spcPts val="2200"/>
        </a:lnSpc>
        <a:spcBef>
          <a:spcPts val="0"/>
        </a:spcBef>
        <a:spcAft>
          <a:spcPts val="1100"/>
        </a:spcAft>
        <a:buClr>
          <a:schemeClr val="bg1"/>
        </a:buClr>
        <a:buSzPct val="100000"/>
        <a:buFont typeface="Arial" panose="020B0604020202020204" pitchFamily="34" charset="0"/>
        <a:buNone/>
        <a:tabLst/>
        <a:defRPr sz="1800" kern="1200">
          <a:solidFill>
            <a:schemeClr val="bg1"/>
          </a:solidFill>
          <a:latin typeface="Proximus" panose="00000500000000000000" pitchFamily="2" charset="0"/>
          <a:ea typeface="+mn-ea"/>
          <a:cs typeface="+mn-cs"/>
        </a:defRPr>
      </a:lvl1pPr>
      <a:lvl2pPr marL="358730"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800" kern="1200">
          <a:solidFill>
            <a:schemeClr val="bg1"/>
          </a:solidFill>
          <a:latin typeface="Proximus" panose="00000500000000000000" pitchFamily="2" charset="0"/>
          <a:ea typeface="+mn-ea"/>
          <a:cs typeface="+mn-cs"/>
        </a:defRPr>
      </a:lvl2pPr>
      <a:lvl3pPr marL="536507" indent="-177779" algn="l" defTabSz="914287" rtl="0" eaLnBrk="1" latinLnBrk="0" hangingPunct="1">
        <a:spcBef>
          <a:spcPts val="0"/>
        </a:spcBef>
        <a:spcAft>
          <a:spcPts val="1100"/>
        </a:spcAft>
        <a:buClr>
          <a:schemeClr val="bg1"/>
        </a:buClr>
        <a:buSzPct val="100000"/>
        <a:buFont typeface="Arial" panose="020B0604020202020204" pitchFamily="34" charset="0"/>
        <a:buChar char="•"/>
        <a:tabLst/>
        <a:defRPr sz="1600" kern="1200">
          <a:solidFill>
            <a:schemeClr val="bg1"/>
          </a:solidFill>
          <a:latin typeface="Proximus" panose="00000500000000000000" pitchFamily="2" charset="0"/>
          <a:ea typeface="+mn-ea"/>
          <a:cs typeface="+mn-cs"/>
        </a:defRPr>
      </a:lvl3pPr>
      <a:lvl4pPr marL="712699"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400" kern="1200">
          <a:solidFill>
            <a:schemeClr val="bg1"/>
          </a:solidFill>
          <a:latin typeface="Proximus" panose="00000500000000000000" pitchFamily="2" charset="0"/>
          <a:ea typeface="+mn-ea"/>
          <a:cs typeface="+mn-cs"/>
        </a:defRPr>
      </a:lvl4pPr>
      <a:lvl5pPr marL="888889"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200" kern="1200">
          <a:solidFill>
            <a:schemeClr val="bg1"/>
          </a:solidFill>
          <a:latin typeface="Proximus" panose="00000500000000000000" pitchFamily="2" charset="0"/>
          <a:ea typeface="+mn-ea"/>
          <a:cs typeface="+mn-cs"/>
        </a:defRPr>
      </a:lvl5pPr>
      <a:lvl6pPr marL="2514286"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29"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2"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287" rtl="0" eaLnBrk="1" latinLnBrk="0" hangingPunct="1">
        <a:defRPr sz="1800" kern="1200">
          <a:solidFill>
            <a:schemeClr val="tx1"/>
          </a:solidFill>
          <a:latin typeface="+mn-lt"/>
          <a:ea typeface="+mn-ea"/>
          <a:cs typeface="+mn-cs"/>
        </a:defRPr>
      </a:lvl1pPr>
      <a:lvl2pPr marL="457143"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29" algn="l" defTabSz="914287" rtl="0" eaLnBrk="1" latinLnBrk="0" hangingPunct="1">
        <a:defRPr sz="1800" kern="1200">
          <a:solidFill>
            <a:schemeClr val="tx1"/>
          </a:solidFill>
          <a:latin typeface="+mn-lt"/>
          <a:ea typeface="+mn-ea"/>
          <a:cs typeface="+mn-cs"/>
        </a:defRPr>
      </a:lvl4pPr>
      <a:lvl5pPr marL="1828571" algn="l" defTabSz="914287" rtl="0" eaLnBrk="1" latinLnBrk="0" hangingPunct="1">
        <a:defRPr sz="1800" kern="1200">
          <a:solidFill>
            <a:schemeClr val="tx1"/>
          </a:solidFill>
          <a:latin typeface="+mn-lt"/>
          <a:ea typeface="+mn-ea"/>
          <a:cs typeface="+mn-cs"/>
        </a:defRPr>
      </a:lvl5pPr>
      <a:lvl6pPr marL="2285714" algn="l" defTabSz="914287" rtl="0" eaLnBrk="1" latinLnBrk="0" hangingPunct="1">
        <a:defRPr sz="1800" kern="1200">
          <a:solidFill>
            <a:schemeClr val="tx1"/>
          </a:solidFill>
          <a:latin typeface="+mn-lt"/>
          <a:ea typeface="+mn-ea"/>
          <a:cs typeface="+mn-cs"/>
        </a:defRPr>
      </a:lvl6pPr>
      <a:lvl7pPr marL="2742857" algn="l" defTabSz="914287" rtl="0" eaLnBrk="1" latinLnBrk="0" hangingPunct="1">
        <a:defRPr sz="1800" kern="1200">
          <a:solidFill>
            <a:schemeClr val="tx1"/>
          </a:solidFill>
          <a:latin typeface="+mn-lt"/>
          <a:ea typeface="+mn-ea"/>
          <a:cs typeface="+mn-cs"/>
        </a:defRPr>
      </a:lvl7pPr>
      <a:lvl8pPr marL="3200000" algn="l" defTabSz="914287" rtl="0" eaLnBrk="1" latinLnBrk="0" hangingPunct="1">
        <a:defRPr sz="1800" kern="1200">
          <a:solidFill>
            <a:schemeClr val="tx1"/>
          </a:solidFill>
          <a:latin typeface="+mn-lt"/>
          <a:ea typeface="+mn-ea"/>
          <a:cs typeface="+mn-cs"/>
        </a:defRPr>
      </a:lvl8pPr>
      <a:lvl9pPr marL="3657143" algn="l" defTabSz="91428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
          <p15:clr>
            <a:srgbClr val="F26B43"/>
          </p15:clr>
        </p15:guide>
        <p15:guide id="2" pos="5468">
          <p15:clr>
            <a:srgbClr val="F26B43"/>
          </p15:clr>
        </p15:guide>
        <p15:guide id="3" pos="2880">
          <p15:clr>
            <a:srgbClr val="F26B43"/>
          </p15:clr>
        </p15:guide>
        <p15:guide id="4" pos="290">
          <p15:clr>
            <a:srgbClr val="F26B43"/>
          </p15:clr>
        </p15:guide>
        <p15:guide id="5" orient="horz" pos="2951">
          <p15:clr>
            <a:srgbClr val="F26B43"/>
          </p15:clr>
        </p15:guide>
        <p15:guide id="6" orient="horz" pos="2869">
          <p15:clr>
            <a:srgbClr val="F26B43"/>
          </p15:clr>
        </p15:guide>
        <p15:guide id="7" orient="horz" pos="1620">
          <p15:clr>
            <a:srgbClr val="F26B43"/>
          </p15:clr>
        </p15:guide>
        <p15:guide id="8" orient="horz" pos="284">
          <p15:clr>
            <a:srgbClr val="F26B43"/>
          </p15:clr>
        </p15:guide>
        <p15:guide id="9" orient="horz" pos="239">
          <p15:clr>
            <a:srgbClr val="F26B43"/>
          </p15:clr>
        </p15:guide>
        <p15:guide id="10" orient="horz" pos="65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7" y="377826"/>
            <a:ext cx="8221663" cy="660092"/>
          </a:xfrm>
          <a:prstGeom prst="rect">
            <a:avLst/>
          </a:prstGeom>
        </p:spPr>
        <p:txBody>
          <a:bodyPr vert="horz" lIns="0" tIns="0" rIns="0" bIns="0" rtlCol="0" anchor="t" anchorCtr="0">
            <a:normAutofit/>
          </a:bodyPr>
          <a:lstStyle/>
          <a:p>
            <a:r>
              <a:rPr lang="en-US" dirty="0"/>
              <a:t>Click to edit Master title style</a:t>
            </a:r>
            <a:endParaRPr lang="nl-BE" dirty="0"/>
          </a:p>
        </p:txBody>
      </p:sp>
      <p:sp>
        <p:nvSpPr>
          <p:cNvPr id="3" name="Text Placeholder 2"/>
          <p:cNvSpPr>
            <a:spLocks noGrp="1"/>
          </p:cNvSpPr>
          <p:nvPr>
            <p:ph type="body" idx="1"/>
          </p:nvPr>
        </p:nvSpPr>
        <p:spPr>
          <a:xfrm>
            <a:off x="460376" y="1038227"/>
            <a:ext cx="8221662" cy="3513138"/>
          </a:xfrm>
          <a:prstGeom prst="rect">
            <a:avLst/>
          </a:prstGeom>
        </p:spPr>
        <p:txBody>
          <a:bodyPr vert="horz" lIns="0" tIns="0" rIns="0" bIns="0" numCol="1" spcCol="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5" name="Footer Placeholder 4"/>
          <p:cNvSpPr>
            <a:spLocks noGrp="1"/>
          </p:cNvSpPr>
          <p:nvPr>
            <p:ph type="ftr" sz="quarter" idx="3"/>
          </p:nvPr>
        </p:nvSpPr>
        <p:spPr>
          <a:xfrm>
            <a:off x="468000" y="5004000"/>
            <a:ext cx="360000" cy="72000"/>
          </a:xfrm>
          <a:prstGeom prst="rect">
            <a:avLst/>
          </a:prstGeom>
        </p:spPr>
        <p:txBody>
          <a:bodyPr vert="horz" lIns="0" tIns="0" rIns="0" bIns="0" rtlCol="0" anchor="b" anchorCtr="0"/>
          <a:lstStyle>
            <a:lvl1pPr algn="l">
              <a:defRPr sz="600">
                <a:solidFill>
                  <a:schemeClr val="bg1"/>
                </a:solidFill>
                <a:latin typeface="Proximus" panose="00000500000000000000" pitchFamily="2" charset="0"/>
              </a:defRPr>
            </a:lvl1pPr>
          </a:lstStyle>
          <a:p>
            <a:r>
              <a:rPr lang="nl-BE" dirty="0"/>
              <a:t>Proximus</a:t>
            </a:r>
          </a:p>
        </p:txBody>
      </p:sp>
      <p:sp>
        <p:nvSpPr>
          <p:cNvPr id="8" name="Slide Number Placeholder 9">
            <a:extLst>
              <a:ext uri="{FF2B5EF4-FFF2-40B4-BE49-F238E27FC236}">
                <a16:creationId xmlns:a16="http://schemas.microsoft.com/office/drawing/2014/main" id="{C6B9B289-084F-49E7-A406-011B73D147FB}"/>
              </a:ext>
            </a:extLst>
          </p:cNvPr>
          <p:cNvSpPr>
            <a:spLocks noGrp="1"/>
          </p:cNvSpPr>
          <p:nvPr>
            <p:ph type="sldNum" sz="quarter" idx="4"/>
          </p:nvPr>
        </p:nvSpPr>
        <p:spPr>
          <a:xfrm>
            <a:off x="8208000" y="5004000"/>
            <a:ext cx="468313" cy="72000"/>
          </a:xfrm>
          <a:prstGeom prst="rect">
            <a:avLst/>
          </a:prstGeom>
        </p:spPr>
        <p:txBody>
          <a:bodyPr lIns="0" tIns="0" rIns="0" bIns="0" anchor="b"/>
          <a:lstStyle>
            <a:lvl1pPr algn="r">
              <a:defRPr sz="600">
                <a:solidFill>
                  <a:schemeClr val="bg1"/>
                </a:solidFill>
                <a:latin typeface="Proximus" panose="00000500000000000000" pitchFamily="2" charset="0"/>
              </a:defRPr>
            </a:lvl1pPr>
          </a:lstStyle>
          <a:p>
            <a:fld id="{AF458780-3DEA-4093-8A6E-7C0E406A36AD}" type="slidenum">
              <a:rPr lang="nl-BE" smtClean="0"/>
              <a:pPr/>
              <a:t>‹#›</a:t>
            </a:fld>
            <a:endParaRPr lang="nl-BE" dirty="0"/>
          </a:p>
        </p:txBody>
      </p:sp>
      <p:sp>
        <p:nvSpPr>
          <p:cNvPr id="4" name="MSIPCMContentMarking" descr="{&quot;HashCode&quot;:-1778835593,&quot;Placement&quot;:&quot;Footer&quot;,&quot;Top&quot;:388.380066,&quot;Left&quot;:223.723541,&quot;SlideWidth&quot;:720,&quot;SlideHeight&quot;:405}">
            <a:extLst>
              <a:ext uri="{FF2B5EF4-FFF2-40B4-BE49-F238E27FC236}">
                <a16:creationId xmlns:a16="http://schemas.microsoft.com/office/drawing/2014/main" id="{EA49FB6F-6F36-4BB6-87C4-32947B9B2BD2}"/>
              </a:ext>
            </a:extLst>
          </p:cNvPr>
          <p:cNvSpPr txBox="1"/>
          <p:nvPr userDrawn="1"/>
        </p:nvSpPr>
        <p:spPr>
          <a:xfrm>
            <a:off x="2841289" y="4932427"/>
            <a:ext cx="3461421" cy="211073"/>
          </a:xfrm>
          <a:prstGeom prst="rect">
            <a:avLst/>
          </a:prstGeom>
        </p:spPr>
        <p:txBody>
          <a:bodyPr vert="horz" wrap="square" lIns="0" tIns="0" rIns="0" bIns="0" numCol="1" spcCol="0" rtlCol="0" anchor="ctr" anchorCtr="1">
            <a:noAutofit/>
          </a:bodyPr>
          <a:lstStyle/>
          <a:p>
            <a:pPr algn="ctr">
              <a:spcBef>
                <a:spcPts val="0"/>
              </a:spcBef>
              <a:spcAft>
                <a:spcPts val="0"/>
              </a:spcAft>
            </a:pPr>
            <a:r>
              <a:rPr lang="en-US" sz="700">
                <a:solidFill>
                  <a:srgbClr val="737373"/>
                </a:solidFill>
                <a:latin typeface="Calibri" panose="020F0502020204030204" pitchFamily="34" charset="0"/>
              </a:rPr>
              <a:t>This information doesn’t represent Proximus’ position and is sent for personal use only.</a:t>
            </a:r>
            <a:endParaRPr lang="en-US" sz="7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2838215606"/>
      </p:ext>
    </p:extLst>
  </p:cSld>
  <p:clrMap bg1="dk1" tx1="lt1" bg2="dk2" tx2="lt2" accent1="accent1" accent2="accent2" accent3="accent3" accent4="accent4" accent5="accent5" accent6="accent6" hlink="hlink" folHlink="folHlink"/>
  <p:sldLayoutIdLst>
    <p:sldLayoutId id="2147493544" r:id="rId1"/>
    <p:sldLayoutId id="2147493545" r:id="rId2"/>
    <p:sldLayoutId id="2147493546" r:id="rId3"/>
    <p:sldLayoutId id="2147493547" r:id="rId4"/>
    <p:sldLayoutId id="2147493548" r:id="rId5"/>
    <p:sldLayoutId id="2147493549" r:id="rId6"/>
    <p:sldLayoutId id="2147493550" r:id="rId7"/>
    <p:sldLayoutId id="2147493551" r:id="rId8"/>
    <p:sldLayoutId id="2147493552" r:id="rId9"/>
    <p:sldLayoutId id="2147493553" r:id="rId10"/>
    <p:sldLayoutId id="2147493554" r:id="rId11"/>
    <p:sldLayoutId id="2147493555" r:id="rId12"/>
    <p:sldLayoutId id="2147493556" r:id="rId13"/>
    <p:sldLayoutId id="2147493557" r:id="rId14"/>
    <p:sldLayoutId id="2147493558" r:id="rId15"/>
    <p:sldLayoutId id="2147493559" r:id="rId16"/>
  </p:sldLayoutIdLst>
  <p:hf hdr="0" dt="0"/>
  <p:txStyles>
    <p:titleStyle>
      <a:lvl1pPr algn="l" defTabSz="914287" rtl="0" eaLnBrk="1" latinLnBrk="0" hangingPunct="1">
        <a:spcBef>
          <a:spcPct val="0"/>
        </a:spcBef>
        <a:buNone/>
        <a:defRPr sz="2599" b="1" i="0" kern="1200">
          <a:solidFill>
            <a:schemeClr val="bg1"/>
          </a:solidFill>
          <a:latin typeface="Proximus" panose="00000500000000000000" pitchFamily="2" charset="0"/>
          <a:ea typeface="+mj-ea"/>
          <a:cs typeface="Proximus" panose="000005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287" rtl="0" eaLnBrk="1" latinLnBrk="0" hangingPunct="1">
        <a:lnSpc>
          <a:spcPts val="2200"/>
        </a:lnSpc>
        <a:spcBef>
          <a:spcPts val="0"/>
        </a:spcBef>
        <a:spcAft>
          <a:spcPts val="1100"/>
        </a:spcAft>
        <a:buClr>
          <a:schemeClr val="bg1"/>
        </a:buClr>
        <a:buSzPct val="100000"/>
        <a:buFont typeface="Arial" panose="020B0604020202020204" pitchFamily="34" charset="0"/>
        <a:buNone/>
        <a:tabLst/>
        <a:defRPr sz="1800" kern="1200">
          <a:solidFill>
            <a:schemeClr val="bg1"/>
          </a:solidFill>
          <a:latin typeface="Proximus" panose="00000500000000000000" pitchFamily="2" charset="0"/>
          <a:ea typeface="+mn-ea"/>
          <a:cs typeface="+mn-cs"/>
        </a:defRPr>
      </a:lvl1pPr>
      <a:lvl2pPr marL="358730"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800" kern="1200">
          <a:solidFill>
            <a:schemeClr val="bg1"/>
          </a:solidFill>
          <a:latin typeface="Proximus" panose="00000500000000000000" pitchFamily="2" charset="0"/>
          <a:ea typeface="+mn-ea"/>
          <a:cs typeface="+mn-cs"/>
        </a:defRPr>
      </a:lvl2pPr>
      <a:lvl3pPr marL="536507" indent="-177779" algn="l" defTabSz="914287" rtl="0" eaLnBrk="1" latinLnBrk="0" hangingPunct="1">
        <a:spcBef>
          <a:spcPts val="0"/>
        </a:spcBef>
        <a:spcAft>
          <a:spcPts val="1100"/>
        </a:spcAft>
        <a:buClr>
          <a:schemeClr val="bg1"/>
        </a:buClr>
        <a:buSzPct val="100000"/>
        <a:buFont typeface="Arial" panose="020B0604020202020204" pitchFamily="34" charset="0"/>
        <a:buChar char="•"/>
        <a:tabLst/>
        <a:defRPr sz="1600" kern="1200">
          <a:solidFill>
            <a:schemeClr val="bg1"/>
          </a:solidFill>
          <a:latin typeface="Proximus" panose="00000500000000000000" pitchFamily="2" charset="0"/>
          <a:ea typeface="+mn-ea"/>
          <a:cs typeface="+mn-cs"/>
        </a:defRPr>
      </a:lvl3pPr>
      <a:lvl4pPr marL="712699"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400" kern="1200">
          <a:solidFill>
            <a:schemeClr val="bg1"/>
          </a:solidFill>
          <a:latin typeface="Proximus" panose="00000500000000000000" pitchFamily="2" charset="0"/>
          <a:ea typeface="+mn-ea"/>
          <a:cs typeface="+mn-cs"/>
        </a:defRPr>
      </a:lvl4pPr>
      <a:lvl5pPr marL="888889" indent="-176192" algn="l" defTabSz="914287" rtl="0" eaLnBrk="1" latinLnBrk="0" hangingPunct="1">
        <a:spcBef>
          <a:spcPts val="0"/>
        </a:spcBef>
        <a:spcAft>
          <a:spcPts val="1100"/>
        </a:spcAft>
        <a:buClr>
          <a:schemeClr val="bg1"/>
        </a:buClr>
        <a:buSzPct val="100000"/>
        <a:buFont typeface="Arial" panose="020B0604020202020204" pitchFamily="34" charset="0"/>
        <a:buChar char="•"/>
        <a:tabLst/>
        <a:defRPr sz="1200" kern="1200">
          <a:solidFill>
            <a:schemeClr val="bg1"/>
          </a:solidFill>
          <a:latin typeface="Proximus" panose="00000500000000000000" pitchFamily="2" charset="0"/>
          <a:ea typeface="+mn-ea"/>
          <a:cs typeface="+mn-cs"/>
        </a:defRPr>
      </a:lvl5pPr>
      <a:lvl6pPr marL="2514286"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29"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2"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287" rtl="0" eaLnBrk="1" latinLnBrk="0" hangingPunct="1">
        <a:defRPr sz="1800" kern="1200">
          <a:solidFill>
            <a:schemeClr val="tx1"/>
          </a:solidFill>
          <a:latin typeface="+mn-lt"/>
          <a:ea typeface="+mn-ea"/>
          <a:cs typeface="+mn-cs"/>
        </a:defRPr>
      </a:lvl1pPr>
      <a:lvl2pPr marL="457143"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29" algn="l" defTabSz="914287" rtl="0" eaLnBrk="1" latinLnBrk="0" hangingPunct="1">
        <a:defRPr sz="1800" kern="1200">
          <a:solidFill>
            <a:schemeClr val="tx1"/>
          </a:solidFill>
          <a:latin typeface="+mn-lt"/>
          <a:ea typeface="+mn-ea"/>
          <a:cs typeface="+mn-cs"/>
        </a:defRPr>
      </a:lvl4pPr>
      <a:lvl5pPr marL="1828571" algn="l" defTabSz="914287" rtl="0" eaLnBrk="1" latinLnBrk="0" hangingPunct="1">
        <a:defRPr sz="1800" kern="1200">
          <a:solidFill>
            <a:schemeClr val="tx1"/>
          </a:solidFill>
          <a:latin typeface="+mn-lt"/>
          <a:ea typeface="+mn-ea"/>
          <a:cs typeface="+mn-cs"/>
        </a:defRPr>
      </a:lvl5pPr>
      <a:lvl6pPr marL="2285714" algn="l" defTabSz="914287" rtl="0" eaLnBrk="1" latinLnBrk="0" hangingPunct="1">
        <a:defRPr sz="1800" kern="1200">
          <a:solidFill>
            <a:schemeClr val="tx1"/>
          </a:solidFill>
          <a:latin typeface="+mn-lt"/>
          <a:ea typeface="+mn-ea"/>
          <a:cs typeface="+mn-cs"/>
        </a:defRPr>
      </a:lvl6pPr>
      <a:lvl7pPr marL="2742857" algn="l" defTabSz="914287" rtl="0" eaLnBrk="1" latinLnBrk="0" hangingPunct="1">
        <a:defRPr sz="1800" kern="1200">
          <a:solidFill>
            <a:schemeClr val="tx1"/>
          </a:solidFill>
          <a:latin typeface="+mn-lt"/>
          <a:ea typeface="+mn-ea"/>
          <a:cs typeface="+mn-cs"/>
        </a:defRPr>
      </a:lvl7pPr>
      <a:lvl8pPr marL="3200000" algn="l" defTabSz="914287" rtl="0" eaLnBrk="1" latinLnBrk="0" hangingPunct="1">
        <a:defRPr sz="1800" kern="1200">
          <a:solidFill>
            <a:schemeClr val="tx1"/>
          </a:solidFill>
          <a:latin typeface="+mn-lt"/>
          <a:ea typeface="+mn-ea"/>
          <a:cs typeface="+mn-cs"/>
        </a:defRPr>
      </a:lvl8pPr>
      <a:lvl9pPr marL="3657143" algn="l" defTabSz="91428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
          <p15:clr>
            <a:srgbClr val="F26B43"/>
          </p15:clr>
        </p15:guide>
        <p15:guide id="2" pos="5468">
          <p15:clr>
            <a:srgbClr val="F26B43"/>
          </p15:clr>
        </p15:guide>
        <p15:guide id="3" pos="2880">
          <p15:clr>
            <a:srgbClr val="F26B43"/>
          </p15:clr>
        </p15:guide>
        <p15:guide id="4" pos="290">
          <p15:clr>
            <a:srgbClr val="F26B43"/>
          </p15:clr>
        </p15:guide>
        <p15:guide id="5" orient="horz" pos="2951">
          <p15:clr>
            <a:srgbClr val="F26B43"/>
          </p15:clr>
        </p15:guide>
        <p15:guide id="6" orient="horz" pos="2869">
          <p15:clr>
            <a:srgbClr val="F26B43"/>
          </p15:clr>
        </p15:guide>
        <p15:guide id="7" orient="horz" pos="1620">
          <p15:clr>
            <a:srgbClr val="F26B43"/>
          </p15:clr>
        </p15:guide>
        <p15:guide id="8" orient="horz" pos="284">
          <p15:clr>
            <a:srgbClr val="F26B43"/>
          </p15:clr>
        </p15:guide>
        <p15:guide id="9" orient="horz" pos="239">
          <p15:clr>
            <a:srgbClr val="F26B43"/>
          </p15:clr>
        </p15:guide>
        <p15:guide id="10" orient="horz" pos="6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47C5BAE-82FA-4F66-9433-4734303AB109}"/>
              </a:ext>
            </a:extLst>
          </p:cNvPr>
          <p:cNvSpPr>
            <a:spLocks noGrp="1"/>
          </p:cNvSpPr>
          <p:nvPr>
            <p:ph type="subTitle" idx="1"/>
          </p:nvPr>
        </p:nvSpPr>
        <p:spPr/>
        <p:txBody>
          <a:bodyPr/>
          <a:lstStyle/>
          <a:p>
            <a:endParaRPr lang="en-BE"/>
          </a:p>
        </p:txBody>
      </p:sp>
      <p:sp>
        <p:nvSpPr>
          <p:cNvPr id="5" name="Title 4">
            <a:extLst>
              <a:ext uri="{FF2B5EF4-FFF2-40B4-BE49-F238E27FC236}">
                <a16:creationId xmlns:a16="http://schemas.microsoft.com/office/drawing/2014/main" id="{6B3B2D88-1FD8-4D81-807F-8155BBB7141C}"/>
              </a:ext>
            </a:extLst>
          </p:cNvPr>
          <p:cNvSpPr>
            <a:spLocks noGrp="1"/>
          </p:cNvSpPr>
          <p:nvPr>
            <p:ph type="ctrTitle"/>
          </p:nvPr>
        </p:nvSpPr>
        <p:spPr/>
        <p:txBody>
          <a:bodyPr/>
          <a:lstStyle/>
          <a:p>
            <a:r>
              <a:rPr lang="en-GB" dirty="0"/>
              <a:t>Apercu global de la </a:t>
            </a:r>
            <a:r>
              <a:rPr lang="en-GB" dirty="0" err="1"/>
              <a:t>réforme</a:t>
            </a:r>
            <a:endParaRPr lang="en-BE" dirty="0"/>
          </a:p>
        </p:txBody>
      </p:sp>
      <p:sp>
        <p:nvSpPr>
          <p:cNvPr id="3" name="Slide Number Placeholder 2">
            <a:extLst>
              <a:ext uri="{FF2B5EF4-FFF2-40B4-BE49-F238E27FC236}">
                <a16:creationId xmlns:a16="http://schemas.microsoft.com/office/drawing/2014/main" id="{636EABAE-F152-445D-A0E8-0FEC08085EB5}"/>
              </a:ext>
            </a:extLst>
          </p:cNvPr>
          <p:cNvSpPr>
            <a:spLocks noGrp="1"/>
          </p:cNvSpPr>
          <p:nvPr>
            <p:ph type="sldNum" sz="quarter" idx="4"/>
          </p:nvPr>
        </p:nvSpPr>
        <p:spPr/>
        <p:txBody>
          <a:bodyPr/>
          <a:lstStyle/>
          <a:p>
            <a:fld id="{9F486326-A7BF-8B4F-809D-A86929C60431}" type="slidenum">
              <a:rPr lang="fr-FR" smtClean="0"/>
              <a:pPr/>
              <a:t>1</a:t>
            </a:fld>
            <a:endParaRPr lang="fr-FR"/>
          </a:p>
        </p:txBody>
      </p:sp>
    </p:spTree>
    <p:extLst>
      <p:ext uri="{BB962C8B-B14F-4D97-AF65-F5344CB8AC3E}">
        <p14:creationId xmlns:p14="http://schemas.microsoft.com/office/powerpoint/2010/main" val="281403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495966" y="1350818"/>
            <a:ext cx="8166100" cy="3158838"/>
          </a:xfrm>
        </p:spPr>
        <p:txBody>
          <a:bodyPr/>
          <a:lstStyle/>
          <a:p>
            <a:pPr marL="342900" indent="-342900">
              <a:buClr>
                <a:schemeClr val="bg2"/>
              </a:buClr>
              <a:buFont typeface="Wingdings" panose="05000000000000000000" pitchFamily="2" charset="2"/>
              <a:buChar char="Ø"/>
            </a:pPr>
            <a:r>
              <a:rPr lang="fr-BE" sz="1800" dirty="0"/>
              <a:t>6 groupes-cibles : universités &amp; Co, institutions scientifiques, accords de coopération, </a:t>
            </a:r>
            <a:r>
              <a:rPr lang="fr-BE" sz="1800" dirty="0">
                <a:highlight>
                  <a:srgbClr val="FFFF00"/>
                </a:highlight>
              </a:rPr>
              <a:t>centres de recherche</a:t>
            </a:r>
            <a:r>
              <a:rPr lang="fr-BE" sz="1800" dirty="0"/>
              <a:t>, entreprises, Young Innovative </a:t>
            </a:r>
            <a:r>
              <a:rPr lang="fr-BE" sz="1800" dirty="0" err="1"/>
              <a:t>Companies</a:t>
            </a:r>
            <a:endParaRPr lang="fr-BE" sz="1800" dirty="0"/>
          </a:p>
          <a:p>
            <a:pPr>
              <a:buClr>
                <a:schemeClr val="bg2"/>
              </a:buClr>
            </a:pPr>
            <a:endParaRPr lang="fr-BE" sz="800" dirty="0"/>
          </a:p>
          <a:p>
            <a:pPr marL="342900" indent="-342900">
              <a:buClr>
                <a:schemeClr val="bg2"/>
              </a:buClr>
              <a:buFont typeface="Wingdings" panose="05000000000000000000" pitchFamily="2" charset="2"/>
              <a:buChar char="Ø"/>
            </a:pPr>
            <a:r>
              <a:rPr lang="fr-BE" sz="1800" dirty="0"/>
              <a:t>Modification avec impact budgétaire significatif : exclusion du double pécule de vacances, de la prime de fin d’année et des arriérés de rémunération =&gt; l’exonération de 80% devient de facto une exonération de 69% …</a:t>
            </a:r>
          </a:p>
          <a:p>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10</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précompte</a:t>
            </a:r>
            <a:r>
              <a:rPr lang="en-GB" dirty="0"/>
              <a:t> </a:t>
            </a:r>
            <a:r>
              <a:rPr lang="en-GB" dirty="0" err="1"/>
              <a:t>chercheurs</a:t>
            </a:r>
            <a:endParaRPr lang="en-BE" dirty="0"/>
          </a:p>
        </p:txBody>
      </p:sp>
    </p:spTree>
    <p:extLst>
      <p:ext uri="{BB962C8B-B14F-4D97-AF65-F5344CB8AC3E}">
        <p14:creationId xmlns:p14="http://schemas.microsoft.com/office/powerpoint/2010/main" val="311647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5"/>
            <a:ext cx="8166100" cy="3331266"/>
          </a:xfrm>
        </p:spPr>
        <p:txBody>
          <a:bodyPr/>
          <a:lstStyle/>
          <a:p>
            <a:pPr marL="342900" indent="-342900">
              <a:buClr>
                <a:schemeClr val="bg2"/>
              </a:buClr>
              <a:buFont typeface="Wingdings" panose="05000000000000000000" pitchFamily="2" charset="2"/>
              <a:buChar char="Ø"/>
            </a:pPr>
            <a:r>
              <a:rPr lang="fr-BE" sz="1800" dirty="0"/>
              <a:t>Confirmation expresse de la règle des 50% d’activité de recherche pour qualifier comme chercheur (&gt;&lt; pratique actuelle)</a:t>
            </a:r>
          </a:p>
          <a:p>
            <a:pPr marL="342900" indent="-342900">
              <a:buClr>
                <a:schemeClr val="bg2"/>
              </a:buClr>
              <a:buFont typeface="Wingdings" panose="05000000000000000000" pitchFamily="2" charset="2"/>
              <a:buChar char="Ø"/>
            </a:pPr>
            <a:r>
              <a:rPr lang="fr-BE" sz="1800" dirty="0"/>
              <a:t>Deux catégories de chercheurs:</a:t>
            </a:r>
          </a:p>
          <a:p>
            <a:pPr marL="702900" lvl="1" indent="-342900">
              <a:buFont typeface="Wingdings" panose="05000000000000000000" pitchFamily="2" charset="2"/>
              <a:buChar char="q"/>
            </a:pPr>
            <a:r>
              <a:rPr lang="fr-BE" sz="1600" dirty="0"/>
              <a:t>&gt;50% R&amp;D = dispense de 80%</a:t>
            </a:r>
          </a:p>
          <a:p>
            <a:pPr marL="702900" lvl="1" indent="-342900">
              <a:buFont typeface="Wingdings" panose="05000000000000000000" pitchFamily="2" charset="2"/>
              <a:buChar char="q"/>
            </a:pPr>
            <a:r>
              <a:rPr lang="fr-BE" sz="1600" dirty="0"/>
              <a:t>&gt; 20% et &lt; 50% R&amp;D = 32% =&gt; cette « restriction » aurait un rendement budgétaire de 24,3 </a:t>
            </a:r>
            <a:r>
              <a:rPr lang="fr-BE" sz="1600" dirty="0" err="1"/>
              <a:t>mios</a:t>
            </a:r>
            <a:r>
              <a:rPr lang="fr-BE" sz="1600" dirty="0"/>
              <a:t> d’euro par rapport à la pratique actuelle</a:t>
            </a:r>
          </a:p>
          <a:p>
            <a:pPr marL="342900" indent="-342900">
              <a:buFont typeface="Wingdings" panose="05000000000000000000" pitchFamily="2" charset="2"/>
              <a:buChar char="Ø"/>
            </a:pPr>
            <a:r>
              <a:rPr lang="fr-BE" sz="1800" dirty="0"/>
              <a:t>Exigence de diplôme: master (disposer des compétences pour entreprendre soi-même une recherche de manière indépendante, pour la mettre en œuvre et en faire le compte-rendu de manière scientifique) </a:t>
            </a:r>
          </a:p>
          <a:p>
            <a:pPr marL="342900" indent="-342900">
              <a:buFont typeface="Wingdings" panose="05000000000000000000" pitchFamily="2" charset="2"/>
              <a:buChar char="Ø"/>
            </a:pPr>
            <a:r>
              <a:rPr lang="fr-BE" sz="1800" dirty="0"/>
              <a:t>AR – preuve du temps d’occupation – sur base de « l’affectation » ou du « statut » (+ règles particulières médecins-chercheurs)</a:t>
            </a:r>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11</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Universités</a:t>
            </a:r>
            <a:endParaRPr lang="en-BE" dirty="0"/>
          </a:p>
        </p:txBody>
      </p:sp>
    </p:spTree>
    <p:extLst>
      <p:ext uri="{BB962C8B-B14F-4D97-AF65-F5344CB8AC3E}">
        <p14:creationId xmlns:p14="http://schemas.microsoft.com/office/powerpoint/2010/main" val="365175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605904"/>
          </a:xfrm>
        </p:spPr>
        <p:txBody>
          <a:bodyPr/>
          <a:lstStyle/>
          <a:p>
            <a:pPr marL="342900" indent="-342900">
              <a:buClr>
                <a:schemeClr val="bg2"/>
              </a:buClr>
              <a:buFont typeface="Wingdings" panose="05000000000000000000" pitchFamily="2" charset="2"/>
              <a:buChar char="Ø"/>
            </a:pPr>
            <a:r>
              <a:rPr lang="fr-BE" sz="1800" dirty="0"/>
              <a:t>159 institutions actuellement agréées (sans critère ni durée d’agréation)</a:t>
            </a:r>
          </a:p>
          <a:p>
            <a:pPr marL="342900" indent="-342900">
              <a:buClr>
                <a:schemeClr val="bg2"/>
              </a:buClr>
              <a:buFont typeface="Wingdings" panose="05000000000000000000" pitchFamily="2" charset="2"/>
              <a:buChar char="Ø"/>
            </a:pPr>
            <a:r>
              <a:rPr lang="fr-BE" sz="1800" dirty="0"/>
              <a:t>Nouveaux agréments à demander à partir du 1</a:t>
            </a:r>
            <a:r>
              <a:rPr lang="fr-BE" sz="1800" baseline="30000" dirty="0"/>
              <a:t>er</a:t>
            </a:r>
            <a:r>
              <a:rPr lang="fr-BE" sz="1800" dirty="0"/>
              <a:t> janvier 2024:</a:t>
            </a:r>
          </a:p>
          <a:p>
            <a:pPr marL="702900" lvl="1" indent="-342900">
              <a:buFont typeface="Wingdings" panose="05000000000000000000" pitchFamily="2" charset="2"/>
              <a:buChar char="q"/>
            </a:pPr>
            <a:r>
              <a:rPr lang="fr-BE" sz="1600" dirty="0"/>
              <a:t>Critères « clairs » d’agréation, y compris le transfert de connaissance</a:t>
            </a:r>
          </a:p>
          <a:p>
            <a:pPr marL="702900" lvl="1" indent="-342900">
              <a:buFont typeface="Wingdings" panose="05000000000000000000" pitchFamily="2" charset="2"/>
              <a:buChar char="q"/>
            </a:pPr>
            <a:r>
              <a:rPr lang="fr-BE" sz="1600" dirty="0"/>
              <a:t>Recentrage sur les « activités de recherche pures » =&gt; les activités de diffusion des connaissances en elles-mêmes n’entrent plus en ligne de compte </a:t>
            </a:r>
            <a:r>
              <a:rPr lang="fr-BE" sz="1600" u="sng" dirty="0"/>
              <a:t>pour le calcul de la dispense </a:t>
            </a:r>
            <a:r>
              <a:rPr lang="fr-BE" sz="1600" dirty="0"/>
              <a:t>(= réduction drastique du champ d’application)</a:t>
            </a:r>
          </a:p>
          <a:p>
            <a:pPr marL="702900" lvl="1" indent="-342900">
              <a:buFont typeface="Wingdings" panose="05000000000000000000" pitchFamily="2" charset="2"/>
              <a:buChar char="q"/>
            </a:pPr>
            <a:r>
              <a:rPr lang="fr-BE" sz="1600" dirty="0"/>
              <a:t>Agrément limité à 5 ans (renouvelable) selon AR à venir</a:t>
            </a:r>
          </a:p>
          <a:p>
            <a:pPr marL="342900" indent="-342900">
              <a:buFont typeface="Wingdings" panose="05000000000000000000" pitchFamily="2" charset="2"/>
              <a:buChar char="Ø"/>
            </a:pPr>
            <a:r>
              <a:rPr lang="fr-BE" sz="1800" dirty="0"/>
              <a:t>Instauration de la règle des 50% d’activité de recherche pour qualifier comme chercheur (mais pas de la 2</a:t>
            </a:r>
            <a:r>
              <a:rPr lang="fr-BE" sz="1800" baseline="30000" dirty="0"/>
              <a:t>ème</a:t>
            </a:r>
            <a:r>
              <a:rPr lang="fr-BE" sz="1800" dirty="0"/>
              <a:t> catégorie de chercheurs 20-50%)</a:t>
            </a:r>
          </a:p>
          <a:p>
            <a:pPr marL="342900" indent="-342900">
              <a:buFont typeface="Wingdings" panose="05000000000000000000" pitchFamily="2" charset="2"/>
              <a:buChar char="Ø"/>
            </a:pPr>
            <a:r>
              <a:rPr lang="fr-BE" sz="1800" dirty="0"/>
              <a:t>Exigence de diplôme: master (suppression de la dispense actuelle pour les bacheliers – sauf application du régime des entreprises pour les projets et programmes concernés)</a:t>
            </a:r>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12</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Institutions </a:t>
            </a:r>
            <a:r>
              <a:rPr lang="en-GB" dirty="0" err="1"/>
              <a:t>scientifiques</a:t>
            </a:r>
            <a:endParaRPr lang="en-BE" dirty="0"/>
          </a:p>
        </p:txBody>
      </p:sp>
    </p:spTree>
    <p:extLst>
      <p:ext uri="{BB962C8B-B14F-4D97-AF65-F5344CB8AC3E}">
        <p14:creationId xmlns:p14="http://schemas.microsoft.com/office/powerpoint/2010/main" val="247471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Font typeface="Wingdings" panose="05000000000000000000" pitchFamily="2" charset="2"/>
              <a:buChar char="Ø"/>
            </a:pPr>
            <a:r>
              <a:rPr lang="fr-BE" sz="1800" dirty="0"/>
              <a:t>Modifications limitées</a:t>
            </a:r>
          </a:p>
          <a:p>
            <a:pPr marL="342900" indent="-342900">
              <a:buFont typeface="Wingdings" panose="05000000000000000000" pitchFamily="2" charset="2"/>
              <a:buChar char="Ø"/>
            </a:pPr>
            <a:r>
              <a:rPr lang="fr-BE" sz="1800" dirty="0"/>
              <a:t>Aucune exigence de diplôme</a:t>
            </a:r>
          </a:p>
          <a:p>
            <a:pPr marL="342900" indent="-342900">
              <a:buFont typeface="Wingdings" panose="05000000000000000000" pitchFamily="2" charset="2"/>
              <a:buChar char="Ø"/>
            </a:pPr>
            <a:r>
              <a:rPr lang="fr-BE" sz="1800" dirty="0"/>
              <a:t>Mêmes obligations post factum que les entreprises (voir ci-après)</a:t>
            </a:r>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13</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accords de </a:t>
            </a:r>
            <a:r>
              <a:rPr lang="en-GB" dirty="0" err="1"/>
              <a:t>coopération</a:t>
            </a:r>
            <a:endParaRPr lang="en-BE" dirty="0"/>
          </a:p>
        </p:txBody>
      </p:sp>
    </p:spTree>
    <p:extLst>
      <p:ext uri="{BB962C8B-B14F-4D97-AF65-F5344CB8AC3E}">
        <p14:creationId xmlns:p14="http://schemas.microsoft.com/office/powerpoint/2010/main" val="408608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Font typeface="Wingdings" panose="05000000000000000000" pitchFamily="2" charset="2"/>
              <a:buChar char="Ø"/>
            </a:pPr>
            <a:r>
              <a:rPr lang="fr-BE" sz="1800" dirty="0"/>
              <a:t>Entreprises disposant d’une branche d’activité distincte</a:t>
            </a:r>
          </a:p>
          <a:p>
            <a:pPr marL="342900" indent="-342900">
              <a:buFont typeface="Wingdings" panose="05000000000000000000" pitchFamily="2" charset="2"/>
              <a:buChar char="Ø"/>
            </a:pPr>
            <a:r>
              <a:rPr lang="fr-BE" sz="1800" dirty="0"/>
              <a:t>Suppression de l’obligation de notification préalable des projets et programmes</a:t>
            </a:r>
          </a:p>
          <a:p>
            <a:pPr marL="342900" indent="-342900">
              <a:buFont typeface="Wingdings" panose="05000000000000000000" pitchFamily="2" charset="2"/>
              <a:buChar char="Ø"/>
            </a:pPr>
            <a:r>
              <a:rPr lang="fr-BE" sz="1800" dirty="0"/>
              <a:t>Agréation préalable (procédure à fixer par le Roi) et pour 5 ans:</a:t>
            </a:r>
          </a:p>
          <a:p>
            <a:pPr marL="702900" lvl="1" indent="-342900">
              <a:buFont typeface="Wingdings" panose="05000000000000000000" pitchFamily="2" charset="2"/>
              <a:buChar char="q"/>
            </a:pPr>
            <a:r>
              <a:rPr lang="fr-BE" sz="1600" dirty="0"/>
              <a:t>Branche d’activité visée par le CSA</a:t>
            </a:r>
          </a:p>
          <a:p>
            <a:pPr marL="702900" lvl="1" indent="-342900">
              <a:buFont typeface="Wingdings" panose="05000000000000000000" pitchFamily="2" charset="2"/>
              <a:buChar char="q"/>
            </a:pPr>
            <a:r>
              <a:rPr lang="fr-BE" sz="1600" dirty="0"/>
              <a:t>Activité </a:t>
            </a:r>
            <a:r>
              <a:rPr lang="fr-BE" sz="1600" u="sng" dirty="0"/>
              <a:t>unique</a:t>
            </a:r>
            <a:r>
              <a:rPr lang="fr-BE" sz="1600" dirty="0"/>
              <a:t> et récurrente de R&amp;D</a:t>
            </a:r>
          </a:p>
          <a:p>
            <a:pPr marL="702900" lvl="1" indent="-342900">
              <a:buFont typeface="Wingdings" panose="05000000000000000000" pitchFamily="2" charset="2"/>
              <a:buChar char="q"/>
            </a:pPr>
            <a:r>
              <a:rPr lang="fr-BE" sz="1600" dirty="0"/>
              <a:t>Chercheurs qualifiants = 80% du temps de travail à la R&amp;D</a:t>
            </a:r>
          </a:p>
          <a:p>
            <a:pPr marL="702900" lvl="1" indent="-342900">
              <a:buFont typeface="Wingdings" panose="05000000000000000000" pitchFamily="2" charset="2"/>
              <a:buChar char="q"/>
            </a:pPr>
            <a:r>
              <a:rPr lang="fr-BE" sz="1600" dirty="0"/>
              <a:t>Minimum 50 chercheurs ou 10% des ETP de l’employeur avec un minimum de 5</a:t>
            </a:r>
          </a:p>
          <a:p>
            <a:pPr marL="342900" indent="-342900">
              <a:buFont typeface="Wingdings" panose="05000000000000000000" pitchFamily="2" charset="2"/>
              <a:buChar char="Ø"/>
            </a:pPr>
            <a:r>
              <a:rPr lang="fr-BE" sz="1800" dirty="0"/>
              <a:t>Bachelier = « sous la supervision d’un chercheur » (= vision des rapports inspirée du 19</a:t>
            </a:r>
            <a:r>
              <a:rPr lang="fr-BE" sz="1800" baseline="30000" dirty="0"/>
              <a:t>ème</a:t>
            </a:r>
            <a:r>
              <a:rPr lang="fr-BE" sz="1800" dirty="0"/>
              <a:t> siècle …)</a:t>
            </a:r>
          </a:p>
          <a:p>
            <a:pPr marL="342900" indent="-342900">
              <a:buFont typeface="Wingdings" panose="05000000000000000000" pitchFamily="2" charset="2"/>
              <a:buChar char="Ø"/>
            </a:pPr>
            <a:r>
              <a:rPr lang="fr-BE" sz="1800" dirty="0"/>
              <a:t>Pas de règle du prorata</a:t>
            </a:r>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14</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centres de recherche</a:t>
            </a:r>
            <a:endParaRPr lang="en-BE" dirty="0"/>
          </a:p>
        </p:txBody>
      </p:sp>
    </p:spTree>
    <p:extLst>
      <p:ext uri="{BB962C8B-B14F-4D97-AF65-F5344CB8AC3E}">
        <p14:creationId xmlns:p14="http://schemas.microsoft.com/office/powerpoint/2010/main" val="359448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Clr>
                <a:schemeClr val="bg2"/>
              </a:buClr>
              <a:buFont typeface="Wingdings" panose="05000000000000000000" pitchFamily="2" charset="2"/>
              <a:buChar char="Ø"/>
            </a:pPr>
            <a:r>
              <a:rPr lang="fr-BE" sz="1800" dirty="0"/>
              <a:t>Maintien du concept de « programme »</a:t>
            </a:r>
          </a:p>
          <a:p>
            <a:pPr marL="342900" indent="-342900">
              <a:buClr>
                <a:schemeClr val="bg2"/>
              </a:buClr>
              <a:buFont typeface="Wingdings" panose="05000000000000000000" pitchFamily="2" charset="2"/>
              <a:buChar char="Ø"/>
            </a:pPr>
            <a:r>
              <a:rPr lang="fr-BE" sz="1800" dirty="0"/>
              <a:t>Définition des concepts de « projet » et de « programme » (voir slide suivant)</a:t>
            </a:r>
          </a:p>
          <a:p>
            <a:pPr marL="342900" indent="-342900">
              <a:buClr>
                <a:schemeClr val="bg2"/>
              </a:buClr>
              <a:buFont typeface="Wingdings" panose="05000000000000000000" pitchFamily="2" charset="2"/>
              <a:buChar char="Ø"/>
            </a:pPr>
            <a:r>
              <a:rPr lang="fr-BE" sz="1800" dirty="0"/>
              <a:t>Confirmation: R&amp;D pour compte propre ou pour compte de tiers</a:t>
            </a:r>
          </a:p>
          <a:p>
            <a:pPr marL="342900" indent="-342900">
              <a:buClr>
                <a:schemeClr val="bg2"/>
              </a:buClr>
              <a:buFont typeface="Wingdings" panose="05000000000000000000" pitchFamily="2" charset="2"/>
              <a:buChar char="Ø"/>
            </a:pPr>
            <a:r>
              <a:rPr lang="fr-BE" sz="1800" dirty="0"/>
              <a:t>Limitation de la charge administrative lors de la notification préalable</a:t>
            </a:r>
          </a:p>
          <a:p>
            <a:pPr marL="702900" lvl="1" indent="-342900">
              <a:buFont typeface="Wingdings" panose="05000000000000000000" pitchFamily="2" charset="2"/>
              <a:buChar char="q"/>
            </a:pPr>
            <a:r>
              <a:rPr lang="fr-BE" sz="1600" dirty="0"/>
              <a:t>Un projet ou programme peut être modifié en cours de route</a:t>
            </a:r>
          </a:p>
          <a:p>
            <a:pPr marL="702900" lvl="1" indent="-342900">
              <a:buFont typeface="Wingdings" panose="05000000000000000000" pitchFamily="2" charset="2"/>
              <a:buChar char="q"/>
            </a:pPr>
            <a:r>
              <a:rPr lang="fr-BE" sz="1600" dirty="0"/>
              <a:t>Mais il doit conserver le même objectif (ou sinon faire l’objet d’une nouvelle notification)</a:t>
            </a:r>
          </a:p>
          <a:p>
            <a:pPr marL="702900" lvl="1" indent="-342900">
              <a:buFont typeface="Wingdings" panose="05000000000000000000" pitchFamily="2" charset="2"/>
              <a:buChar char="q"/>
            </a:pPr>
            <a:r>
              <a:rPr lang="fr-BE" sz="1600" dirty="0"/>
              <a:t>Identité employeur – identification du projet ou programme et descriptif de l’objectif visé – date de début escompte ou effective et date de fin envisagée</a:t>
            </a: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15</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entreprises</a:t>
            </a:r>
            <a:endParaRPr lang="en-BE" dirty="0"/>
          </a:p>
        </p:txBody>
      </p:sp>
    </p:spTree>
    <p:extLst>
      <p:ext uri="{BB962C8B-B14F-4D97-AF65-F5344CB8AC3E}">
        <p14:creationId xmlns:p14="http://schemas.microsoft.com/office/powerpoint/2010/main" val="428239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Clr>
                <a:schemeClr val="bg2"/>
              </a:buClr>
              <a:buFont typeface="Wingdings" panose="05000000000000000000" pitchFamily="2" charset="2"/>
              <a:buChar char="Ø"/>
            </a:pPr>
            <a:r>
              <a:rPr lang="fr-BE" sz="1800" dirty="0"/>
              <a:t>« projet » = ensemble d’activités réalisées dans un laps de temps limité,  qui s’inscrivent dans le cadre de la recherche fondamentale ou industrielle ou du développement expérimental et qui, prises dans leur ensemble, visent à atteindre un ou plusieurs objectifs clairement définis au préalable, de nature scientifique, technique ou économique</a:t>
            </a:r>
          </a:p>
          <a:p>
            <a:pPr marL="342900" indent="-342900">
              <a:buClr>
                <a:schemeClr val="bg2"/>
              </a:buClr>
              <a:buFont typeface="Wingdings" panose="05000000000000000000" pitchFamily="2" charset="2"/>
              <a:buChar char="Ø"/>
            </a:pPr>
            <a:r>
              <a:rPr lang="fr-BE" sz="1800" dirty="0"/>
              <a:t>« Programme » = série de projets de recherche ou de développement qui, pris dans leur ensemble, visent à atteindre un ou plusieurs objectifs clairement définis au préalable, de nature scientifique, technique ou économique</a:t>
            </a:r>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16</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entreprises</a:t>
            </a:r>
            <a:endParaRPr lang="en-BE" dirty="0"/>
          </a:p>
        </p:txBody>
      </p:sp>
    </p:spTree>
    <p:extLst>
      <p:ext uri="{BB962C8B-B14F-4D97-AF65-F5344CB8AC3E}">
        <p14:creationId xmlns:p14="http://schemas.microsoft.com/office/powerpoint/2010/main" val="363786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Clr>
                <a:schemeClr val="bg2"/>
              </a:buClr>
              <a:buFont typeface="Wingdings" panose="05000000000000000000" pitchFamily="2" charset="2"/>
              <a:buChar char="Ø"/>
            </a:pPr>
            <a:r>
              <a:rPr lang="fr-BE" sz="1800" dirty="0"/>
              <a:t>Instauration d’un </a:t>
            </a:r>
            <a:r>
              <a:rPr lang="fr-BE" sz="1800" dirty="0" err="1"/>
              <a:t>reporting</a:t>
            </a:r>
            <a:r>
              <a:rPr lang="fr-BE" sz="1800" dirty="0"/>
              <a:t> annuel post factum sur base de données devenues définitives – En pratique, informations exigées par chercheur et de manière exagérément détaillée</a:t>
            </a:r>
          </a:p>
          <a:p>
            <a:pPr marL="702900" lvl="1" indent="-342900">
              <a:buFont typeface="Wingdings" panose="05000000000000000000" pitchFamily="2" charset="2"/>
              <a:buChar char="q"/>
            </a:pPr>
            <a:r>
              <a:rPr lang="fr-BE" sz="1600" dirty="0"/>
              <a:t>Identification du projet et descriptif de l’objectif</a:t>
            </a:r>
          </a:p>
          <a:p>
            <a:pPr marL="702900" lvl="1" indent="-342900">
              <a:buFont typeface="Wingdings" panose="05000000000000000000" pitchFamily="2" charset="2"/>
              <a:buChar char="q"/>
            </a:pPr>
            <a:r>
              <a:rPr lang="fr-BE" sz="1600" dirty="0"/>
              <a:t>Identification du programme dont relève le projet</a:t>
            </a:r>
          </a:p>
          <a:p>
            <a:pPr marL="702900" lvl="1" indent="-342900">
              <a:buFont typeface="Wingdings" panose="05000000000000000000" pitchFamily="2" charset="2"/>
              <a:buChar char="q"/>
            </a:pPr>
            <a:r>
              <a:rPr lang="fr-BE" sz="1600" dirty="0"/>
              <a:t>Qualification du projet (R&amp;D fondamentale, industrielle, .,.) et descriptif des caractéristiques du projet sur lequel se fonde la qualification</a:t>
            </a:r>
          </a:p>
          <a:p>
            <a:pPr marL="702900" lvl="1" indent="-342900">
              <a:buFont typeface="Wingdings" panose="05000000000000000000" pitchFamily="2" charset="2"/>
              <a:buChar char="q"/>
            </a:pPr>
            <a:r>
              <a:rPr lang="fr-BE" sz="1600" dirty="0"/>
              <a:t>Description du contenu de </a:t>
            </a:r>
            <a:r>
              <a:rPr lang="fr-BE" sz="1600" dirty="0">
                <a:solidFill>
                  <a:srgbClr val="FF0000"/>
                </a:solidFill>
              </a:rPr>
              <a:t>chacune des tâches </a:t>
            </a:r>
            <a:r>
              <a:rPr lang="fr-BE" sz="1600" dirty="0"/>
              <a:t>de R&amp;D du projet ainsi que du lien entre ces tâches et l’accomplissement de l’objectif du projet</a:t>
            </a:r>
          </a:p>
          <a:p>
            <a:pPr marL="702900" lvl="1" indent="-342900">
              <a:buFont typeface="Wingdings" panose="05000000000000000000" pitchFamily="2" charset="2"/>
              <a:buChar char="q"/>
            </a:pPr>
            <a:r>
              <a:rPr lang="fr-BE" sz="1600" dirty="0"/>
              <a:t>Date de début et date de fin escomptée ou effective du projet</a:t>
            </a:r>
          </a:p>
          <a:p>
            <a:r>
              <a:rPr lang="fr-BE" sz="1800" dirty="0"/>
              <a:t>=&gt; Le </a:t>
            </a:r>
            <a:r>
              <a:rPr lang="fr-BE" sz="1800" dirty="0" err="1"/>
              <a:t>reporting</a:t>
            </a:r>
            <a:r>
              <a:rPr lang="fr-BE" sz="1800" dirty="0"/>
              <a:t> par programme n’est pas prévu &gt;&lt; notification préalable</a:t>
            </a:r>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17</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entreprises</a:t>
            </a:r>
            <a:endParaRPr lang="en-BE" dirty="0"/>
          </a:p>
        </p:txBody>
      </p:sp>
    </p:spTree>
    <p:extLst>
      <p:ext uri="{BB962C8B-B14F-4D97-AF65-F5344CB8AC3E}">
        <p14:creationId xmlns:p14="http://schemas.microsoft.com/office/powerpoint/2010/main" val="249534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Clr>
                <a:schemeClr val="bg2"/>
              </a:buClr>
              <a:buFont typeface="Wingdings" panose="05000000000000000000" pitchFamily="2" charset="2"/>
              <a:buChar char="Ø"/>
            </a:pPr>
            <a:r>
              <a:rPr lang="fr-BE" sz="1800" dirty="0"/>
              <a:t>Régime considéré comme une aide d’état =&gt; mise en conformité</a:t>
            </a:r>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18</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Young innovative companies</a:t>
            </a:r>
            <a:endParaRPr lang="en-BE" dirty="0"/>
          </a:p>
        </p:txBody>
      </p:sp>
    </p:spTree>
    <p:extLst>
      <p:ext uri="{BB962C8B-B14F-4D97-AF65-F5344CB8AC3E}">
        <p14:creationId xmlns:p14="http://schemas.microsoft.com/office/powerpoint/2010/main" val="22716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536081"/>
          </a:xfrm>
        </p:spPr>
        <p:txBody>
          <a:bodyPr/>
          <a:lstStyle/>
          <a:p>
            <a:pPr marL="342900" indent="-342900">
              <a:buClr>
                <a:schemeClr val="bg2"/>
              </a:buClr>
              <a:buFont typeface="Wingdings" panose="05000000000000000000" pitchFamily="2" charset="2"/>
              <a:buChar char="Ø"/>
            </a:pPr>
            <a:r>
              <a:rPr lang="fr-BE" sz="1800" dirty="0"/>
              <a:t>Relations entre le SPF Finances et </a:t>
            </a:r>
            <a:r>
              <a:rPr lang="fr-BE" sz="1800" dirty="0" err="1"/>
              <a:t>Belspo</a:t>
            </a:r>
            <a:r>
              <a:rPr lang="fr-BE" sz="1800" dirty="0"/>
              <a:t> et compétences respectives à régler par le Roi</a:t>
            </a:r>
          </a:p>
          <a:p>
            <a:pPr marL="342900" indent="-342900">
              <a:buClr>
                <a:schemeClr val="bg2"/>
              </a:buClr>
              <a:buFont typeface="Wingdings" panose="05000000000000000000" pitchFamily="2" charset="2"/>
              <a:buChar char="Ø"/>
            </a:pPr>
            <a:r>
              <a:rPr lang="fr-BE" sz="1800" dirty="0"/>
              <a:t>Suppression de l’avis préalable sur le caractère R&amp;D =&gt; sécurité juridique uniquement via le SDA (qui pourra consulter </a:t>
            </a:r>
            <a:r>
              <a:rPr lang="fr-BE" sz="1800" dirty="0" err="1"/>
              <a:t>Belspo</a:t>
            </a:r>
            <a:r>
              <a:rPr lang="fr-BE" sz="1800" dirty="0"/>
              <a:t>)</a:t>
            </a:r>
          </a:p>
          <a:p>
            <a:pPr marL="342900" indent="-342900">
              <a:buClr>
                <a:schemeClr val="bg2"/>
              </a:buClr>
              <a:buFont typeface="Wingdings" panose="05000000000000000000" pitchFamily="2" charset="2"/>
              <a:buChar char="Ø"/>
            </a:pPr>
            <a:r>
              <a:rPr lang="fr-BE" sz="1800" dirty="0" err="1"/>
              <a:t>Belspo</a:t>
            </a:r>
            <a:r>
              <a:rPr lang="fr-BE" sz="1800" dirty="0"/>
              <a:t> = </a:t>
            </a:r>
          </a:p>
          <a:p>
            <a:pPr marL="702900" lvl="1" indent="-342900">
              <a:buFont typeface="Wingdings" panose="05000000000000000000" pitchFamily="2" charset="2"/>
              <a:buChar char="Ø"/>
            </a:pPr>
            <a:r>
              <a:rPr lang="fr-BE" sz="1600" dirty="0"/>
              <a:t>Restera compétent pour déterminer si un projet ou programme qualifie (selon procédure à déterminer)</a:t>
            </a:r>
          </a:p>
          <a:p>
            <a:pPr marL="702900" lvl="1" indent="-342900">
              <a:buFont typeface="Wingdings" panose="05000000000000000000" pitchFamily="2" charset="2"/>
              <a:buChar char="Ø"/>
            </a:pPr>
            <a:r>
              <a:rPr lang="fr-BE" sz="1600" dirty="0"/>
              <a:t>N’est plus compétent pour la reconnaissance de diplômes étrangers (procédure à déterminer par le Roi – Liste à publier sur  un site internet)</a:t>
            </a:r>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19</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role de </a:t>
            </a:r>
            <a:r>
              <a:rPr lang="en-GB" dirty="0" err="1"/>
              <a:t>Belspo</a:t>
            </a:r>
            <a:endParaRPr lang="en-BE" dirty="0"/>
          </a:p>
        </p:txBody>
      </p:sp>
    </p:spTree>
    <p:extLst>
      <p:ext uri="{BB962C8B-B14F-4D97-AF65-F5344CB8AC3E}">
        <p14:creationId xmlns:p14="http://schemas.microsoft.com/office/powerpoint/2010/main" val="25216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6054CC-0D7A-48FA-19D0-572F52BC1E6B}"/>
              </a:ext>
            </a:extLst>
          </p:cNvPr>
          <p:cNvSpPr>
            <a:spLocks noGrp="1"/>
          </p:cNvSpPr>
          <p:nvPr>
            <p:ph type="body" sz="quarter" idx="10"/>
          </p:nvPr>
        </p:nvSpPr>
        <p:spPr>
          <a:xfrm>
            <a:off x="436419" y="172765"/>
            <a:ext cx="8409708" cy="4356935"/>
          </a:xfrm>
          <a:solidFill>
            <a:schemeClr val="bg1"/>
          </a:solidFill>
        </p:spPr>
        <p:txBody>
          <a:bodyPr/>
          <a:lstStyle/>
          <a:p>
            <a:pPr marL="342900" indent="-342900">
              <a:buClr>
                <a:schemeClr val="bg2"/>
              </a:buClr>
              <a:buFont typeface="Symbol" panose="05050102010706020507" pitchFamily="18" charset="2"/>
              <a:buChar char=""/>
            </a:pPr>
            <a:r>
              <a:rPr lang="en-GB" sz="1200" dirty="0"/>
              <a:t>Augmentation </a:t>
            </a:r>
            <a:r>
              <a:rPr lang="en-GB" sz="1200" dirty="0" err="1"/>
              <a:t>quotité</a:t>
            </a:r>
            <a:r>
              <a:rPr lang="en-GB" sz="1200" dirty="0"/>
              <a:t> </a:t>
            </a:r>
            <a:r>
              <a:rPr lang="en-GB" sz="1200" dirty="0" err="1"/>
              <a:t>exonérée</a:t>
            </a:r>
            <a:r>
              <a:rPr lang="en-GB" sz="1200" dirty="0"/>
              <a:t> 				</a:t>
            </a:r>
            <a:r>
              <a:rPr lang="en-GB" sz="1200" dirty="0">
                <a:solidFill>
                  <a:srgbClr val="FF0000"/>
                </a:solidFill>
              </a:rPr>
              <a:t>- 3.330 </a:t>
            </a:r>
          </a:p>
          <a:p>
            <a:pPr marL="342900" indent="-342900">
              <a:buClr>
                <a:schemeClr val="bg2"/>
              </a:buClr>
              <a:buFont typeface="Symbol" panose="05050102010706020507" pitchFamily="18" charset="2"/>
              <a:buChar char=""/>
            </a:pPr>
            <a:r>
              <a:rPr lang="en-GB" sz="1200" dirty="0" err="1"/>
              <a:t>Relèvement</a:t>
            </a:r>
            <a:r>
              <a:rPr lang="en-GB" sz="1200" dirty="0"/>
              <a:t> tranche 45% à 60.000 EUR			</a:t>
            </a:r>
            <a:r>
              <a:rPr lang="en-GB" sz="1200" dirty="0">
                <a:solidFill>
                  <a:srgbClr val="FF0000"/>
                </a:solidFill>
              </a:rPr>
              <a:t>-    422</a:t>
            </a:r>
          </a:p>
          <a:p>
            <a:pPr marL="342900" indent="-342900">
              <a:buClr>
                <a:schemeClr val="bg2"/>
              </a:buClr>
              <a:buFont typeface="Symbol" panose="05050102010706020507" pitchFamily="18" charset="2"/>
              <a:buChar char=""/>
            </a:pPr>
            <a:r>
              <a:rPr lang="en-GB" sz="1200" dirty="0"/>
              <a:t>Bonus </a:t>
            </a:r>
            <a:r>
              <a:rPr lang="en-GB" sz="1200" dirty="0" err="1"/>
              <a:t>emploi</a:t>
            </a:r>
            <a:r>
              <a:rPr lang="en-GB" sz="1200" dirty="0"/>
              <a:t>							</a:t>
            </a:r>
            <a:r>
              <a:rPr lang="en-GB" sz="1200" dirty="0">
                <a:solidFill>
                  <a:srgbClr val="FF0000"/>
                </a:solidFill>
              </a:rPr>
              <a:t>-    600</a:t>
            </a:r>
          </a:p>
          <a:p>
            <a:pPr marL="342900" indent="-342900">
              <a:buClr>
                <a:schemeClr val="bg2"/>
              </a:buClr>
              <a:buFont typeface="Symbol" panose="05050102010706020507" pitchFamily="18" charset="2"/>
              <a:buChar char=""/>
            </a:pPr>
            <a:r>
              <a:rPr lang="en-GB" sz="1200" dirty="0" err="1"/>
              <a:t>Taux</a:t>
            </a:r>
            <a:r>
              <a:rPr lang="en-GB" sz="1200" dirty="0"/>
              <a:t> </a:t>
            </a:r>
            <a:r>
              <a:rPr lang="en-GB" sz="1200" dirty="0" err="1"/>
              <a:t>réduits</a:t>
            </a:r>
            <a:r>
              <a:rPr lang="en-GB" sz="1200" dirty="0"/>
              <a:t> de TVA =&gt; 0%				</a:t>
            </a:r>
            <a:r>
              <a:rPr lang="en-GB" sz="1200" dirty="0">
                <a:solidFill>
                  <a:srgbClr val="FF0000"/>
                </a:solidFill>
              </a:rPr>
              <a:t>	-    958</a:t>
            </a:r>
          </a:p>
          <a:p>
            <a:pPr marL="342900" indent="-342900">
              <a:buClr>
                <a:schemeClr val="bg2"/>
              </a:buClr>
              <a:buFont typeface="Symbol" panose="05050102010706020507" pitchFamily="18" charset="2"/>
              <a:buChar char=""/>
            </a:pPr>
            <a:r>
              <a:rPr lang="en-GB" sz="1200" dirty="0" err="1"/>
              <a:t>Renforcement</a:t>
            </a:r>
            <a:r>
              <a:rPr lang="en-GB" sz="1200" dirty="0"/>
              <a:t> </a:t>
            </a:r>
            <a:r>
              <a:rPr lang="en-GB" sz="1200" dirty="0" err="1"/>
              <a:t>déduction</a:t>
            </a:r>
            <a:r>
              <a:rPr lang="en-GB" sz="1200" dirty="0"/>
              <a:t> pour </a:t>
            </a:r>
            <a:r>
              <a:rPr lang="en-GB" sz="1200" dirty="0" err="1"/>
              <a:t>investissement</a:t>
            </a:r>
            <a:r>
              <a:rPr lang="en-GB" sz="1200" dirty="0"/>
              <a:t>		</a:t>
            </a:r>
            <a:r>
              <a:rPr lang="en-GB" sz="1200" dirty="0">
                <a:solidFill>
                  <a:srgbClr val="FF0000"/>
                </a:solidFill>
              </a:rPr>
              <a:t>-     60 (100 = déjà </a:t>
            </a:r>
            <a:r>
              <a:rPr lang="en-GB" sz="1200" dirty="0" err="1">
                <a:solidFill>
                  <a:srgbClr val="FF0000"/>
                </a:solidFill>
              </a:rPr>
              <a:t>budgétisé</a:t>
            </a:r>
            <a:r>
              <a:rPr lang="en-GB" sz="1200" dirty="0">
                <a:solidFill>
                  <a:srgbClr val="FF0000"/>
                </a:solidFill>
              </a:rPr>
              <a:t>)</a:t>
            </a:r>
          </a:p>
          <a:p>
            <a:pPr marL="342900" indent="-342900">
              <a:buClr>
                <a:schemeClr val="bg2"/>
              </a:buClr>
              <a:buFont typeface="Symbol" panose="05050102010706020507" pitchFamily="18" charset="2"/>
              <a:buChar char=""/>
            </a:pPr>
            <a:r>
              <a:rPr lang="en-GB" sz="1200" dirty="0"/>
              <a:t>Total </a:t>
            </a:r>
            <a:r>
              <a:rPr lang="en-GB" sz="1200" dirty="0" err="1"/>
              <a:t>dépenses</a:t>
            </a:r>
            <a:r>
              <a:rPr lang="en-GB" sz="1200" dirty="0"/>
              <a:t>							</a:t>
            </a:r>
            <a:r>
              <a:rPr lang="en-GB" sz="1200" dirty="0">
                <a:solidFill>
                  <a:srgbClr val="FF0000"/>
                </a:solidFill>
              </a:rPr>
              <a:t>- 5.370</a:t>
            </a:r>
          </a:p>
          <a:p>
            <a:pPr marL="342900" indent="-342900">
              <a:buClr>
                <a:schemeClr val="bg2"/>
              </a:buClr>
              <a:buFont typeface="Symbol" panose="05050102010706020507" pitchFamily="18" charset="2"/>
              <a:buChar char=""/>
            </a:pPr>
            <a:r>
              <a:rPr lang="en-GB" sz="1200" dirty="0" err="1"/>
              <a:t>Fiscalité</a:t>
            </a:r>
            <a:r>
              <a:rPr lang="en-GB" sz="1200" dirty="0"/>
              <a:t> ménages						</a:t>
            </a:r>
            <a:r>
              <a:rPr lang="en-GB" sz="1200" dirty="0">
                <a:solidFill>
                  <a:srgbClr val="00B050"/>
                </a:solidFill>
              </a:rPr>
              <a:t>+ </a:t>
            </a:r>
            <a:r>
              <a:rPr lang="en-GB" sz="1200" dirty="0">
                <a:solidFill>
                  <a:schemeClr val="bg1"/>
                </a:solidFill>
              </a:rPr>
              <a:t>0.</a:t>
            </a:r>
            <a:r>
              <a:rPr lang="en-GB" sz="1200" dirty="0">
                <a:solidFill>
                  <a:srgbClr val="00B050"/>
                </a:solidFill>
              </a:rPr>
              <a:t> 60</a:t>
            </a:r>
          </a:p>
          <a:p>
            <a:pPr marL="342900" indent="-342900">
              <a:buClr>
                <a:schemeClr val="bg2"/>
              </a:buClr>
              <a:buFont typeface="Symbol" panose="05050102010706020507" pitchFamily="18" charset="2"/>
              <a:buChar char=""/>
            </a:pPr>
            <a:r>
              <a:rPr lang="en-GB" sz="1200" dirty="0"/>
              <a:t>Plans </a:t>
            </a:r>
            <a:r>
              <a:rPr lang="en-GB" sz="1200" dirty="0" err="1"/>
              <a:t>d’option</a:t>
            </a:r>
            <a:r>
              <a:rPr lang="en-GB" sz="1200" dirty="0"/>
              <a:t> etc						</a:t>
            </a:r>
            <a:r>
              <a:rPr lang="en-GB" sz="1200" dirty="0">
                <a:solidFill>
                  <a:srgbClr val="00B050"/>
                </a:solidFill>
              </a:rPr>
              <a:t>+ </a:t>
            </a:r>
            <a:r>
              <a:rPr lang="en-GB" sz="1200" dirty="0">
                <a:solidFill>
                  <a:schemeClr val="bg1"/>
                </a:solidFill>
              </a:rPr>
              <a:t>0.</a:t>
            </a:r>
            <a:r>
              <a:rPr lang="en-GB" sz="1200" dirty="0">
                <a:solidFill>
                  <a:srgbClr val="00B050"/>
                </a:solidFill>
              </a:rPr>
              <a:t>311</a:t>
            </a:r>
          </a:p>
          <a:p>
            <a:pPr marL="342900" indent="-342900">
              <a:buClr>
                <a:schemeClr val="bg2"/>
              </a:buClr>
              <a:buFont typeface="Symbol" panose="05050102010706020507" pitchFamily="18" charset="2"/>
              <a:buChar char=""/>
            </a:pPr>
            <a:r>
              <a:rPr lang="en-GB" sz="1200" dirty="0"/>
              <a:t>ATN (harmonisation avec ONSS)				</a:t>
            </a:r>
            <a:r>
              <a:rPr lang="en-GB" sz="1200" dirty="0">
                <a:solidFill>
                  <a:srgbClr val="00B050"/>
                </a:solidFill>
              </a:rPr>
              <a:t>+ </a:t>
            </a:r>
            <a:r>
              <a:rPr lang="en-GB" sz="1200" dirty="0">
                <a:solidFill>
                  <a:schemeClr val="bg1"/>
                </a:solidFill>
              </a:rPr>
              <a:t>0.</a:t>
            </a:r>
            <a:r>
              <a:rPr lang="en-GB" sz="1200" dirty="0">
                <a:solidFill>
                  <a:srgbClr val="00B050"/>
                </a:solidFill>
              </a:rPr>
              <a:t> 98</a:t>
            </a:r>
          </a:p>
          <a:p>
            <a:pPr marL="342900" indent="-342900" defTabSz="463550">
              <a:buClr>
                <a:schemeClr val="bg2"/>
              </a:buClr>
              <a:buFont typeface="Symbol" panose="05050102010706020507" pitchFamily="18" charset="2"/>
              <a:buChar char=""/>
            </a:pPr>
            <a:r>
              <a:rPr lang="en-GB" sz="1200" dirty="0"/>
              <a:t>Suppression “niches” IPP					</a:t>
            </a:r>
            <a:r>
              <a:rPr lang="en-GB" sz="1200" dirty="0">
                <a:solidFill>
                  <a:srgbClr val="00B050"/>
                </a:solidFill>
              </a:rPr>
              <a:t>+ </a:t>
            </a:r>
            <a:r>
              <a:rPr lang="en-GB" sz="1200" dirty="0">
                <a:solidFill>
                  <a:schemeClr val="bg1"/>
                </a:solidFill>
              </a:rPr>
              <a:t>0.</a:t>
            </a:r>
            <a:r>
              <a:rPr lang="en-GB" sz="1200" dirty="0">
                <a:solidFill>
                  <a:srgbClr val="00B050"/>
                </a:solidFill>
              </a:rPr>
              <a:t>47</a:t>
            </a:r>
          </a:p>
          <a:p>
            <a:pPr marL="342900" indent="-342900">
              <a:buClr>
                <a:schemeClr val="bg2"/>
              </a:buClr>
              <a:buFont typeface="Symbol" panose="05050102010706020507" pitchFamily="18" charset="2"/>
              <a:buChar char=""/>
            </a:pPr>
            <a:r>
              <a:rPr lang="en-GB" sz="1200" dirty="0"/>
              <a:t>2ème </a:t>
            </a:r>
            <a:r>
              <a:rPr lang="en-GB" sz="1200" dirty="0" err="1"/>
              <a:t>pilier</a:t>
            </a:r>
            <a:r>
              <a:rPr lang="en-GB" sz="1200" dirty="0"/>
              <a:t> (</a:t>
            </a:r>
            <a:r>
              <a:rPr lang="en-GB" sz="1200" dirty="0" err="1"/>
              <a:t>règle</a:t>
            </a:r>
            <a:r>
              <a:rPr lang="en-GB" sz="1200" dirty="0"/>
              <a:t> des 80%)					</a:t>
            </a:r>
            <a:r>
              <a:rPr lang="en-GB" sz="1200" dirty="0">
                <a:solidFill>
                  <a:srgbClr val="00B050"/>
                </a:solidFill>
              </a:rPr>
              <a:t>+ </a:t>
            </a:r>
            <a:r>
              <a:rPr lang="en-GB" sz="1200" dirty="0">
                <a:solidFill>
                  <a:schemeClr val="bg1"/>
                </a:solidFill>
              </a:rPr>
              <a:t>0.</a:t>
            </a:r>
            <a:r>
              <a:rPr lang="en-GB" sz="1200" dirty="0">
                <a:solidFill>
                  <a:srgbClr val="00B050"/>
                </a:solidFill>
              </a:rPr>
              <a:t> 11</a:t>
            </a:r>
          </a:p>
          <a:p>
            <a:pPr marL="342900" indent="-342900">
              <a:buClr>
                <a:schemeClr val="bg2"/>
              </a:buClr>
              <a:buFont typeface="Symbol" panose="05050102010706020507" pitchFamily="18" charset="2"/>
              <a:buChar char=""/>
            </a:pPr>
            <a:r>
              <a:rPr lang="en-GB" sz="1200" dirty="0" err="1"/>
              <a:t>Taxe</a:t>
            </a:r>
            <a:r>
              <a:rPr lang="en-GB" sz="1200" dirty="0"/>
              <a:t> </a:t>
            </a:r>
            <a:r>
              <a:rPr lang="en-GB" sz="1200" dirty="0" err="1"/>
              <a:t>comptes</a:t>
            </a:r>
            <a:r>
              <a:rPr lang="en-GB" sz="1200" dirty="0"/>
              <a:t>-titres						</a:t>
            </a:r>
            <a:r>
              <a:rPr lang="en-GB" sz="1200" dirty="0">
                <a:solidFill>
                  <a:srgbClr val="00B050"/>
                </a:solidFill>
              </a:rPr>
              <a:t>+    410 </a:t>
            </a:r>
          </a:p>
          <a:p>
            <a:pPr marL="342900" indent="-342900">
              <a:buClr>
                <a:schemeClr val="bg2"/>
              </a:buClr>
              <a:buFont typeface="Symbol" panose="05050102010706020507" pitchFamily="18" charset="2"/>
              <a:buChar char=""/>
            </a:pPr>
            <a:r>
              <a:rPr lang="en-GB" sz="1200" dirty="0" err="1"/>
              <a:t>Taux</a:t>
            </a:r>
            <a:r>
              <a:rPr lang="en-GB" sz="1200" dirty="0"/>
              <a:t> </a:t>
            </a:r>
            <a:r>
              <a:rPr lang="en-GB" sz="1200" dirty="0" err="1"/>
              <a:t>réduits</a:t>
            </a:r>
            <a:r>
              <a:rPr lang="en-GB" sz="1200" dirty="0"/>
              <a:t> de TVA =&gt; 9%					</a:t>
            </a:r>
            <a:r>
              <a:rPr lang="en-GB" sz="1200" dirty="0">
                <a:solidFill>
                  <a:srgbClr val="00B050"/>
                </a:solidFill>
              </a:rPr>
              <a:t>+ 1.777</a:t>
            </a:r>
          </a:p>
          <a:p>
            <a:pPr marL="342900" indent="-342900">
              <a:buClr>
                <a:schemeClr val="bg2"/>
              </a:buClr>
              <a:buFont typeface="Symbol" panose="05050102010706020507" pitchFamily="18" charset="2"/>
              <a:buChar char=""/>
            </a:pPr>
            <a:r>
              <a:rPr lang="en-GB" sz="1200" dirty="0" err="1"/>
              <a:t>Déduction</a:t>
            </a:r>
            <a:r>
              <a:rPr lang="en-GB" sz="1200" dirty="0"/>
              <a:t> RDT							</a:t>
            </a:r>
            <a:r>
              <a:rPr lang="en-GB" sz="1200" dirty="0">
                <a:solidFill>
                  <a:srgbClr val="00B050"/>
                </a:solidFill>
              </a:rPr>
              <a:t>+ </a:t>
            </a:r>
            <a:r>
              <a:rPr lang="en-GB" sz="1200" dirty="0">
                <a:solidFill>
                  <a:schemeClr val="bg1"/>
                </a:solidFill>
              </a:rPr>
              <a:t>0.</a:t>
            </a:r>
            <a:r>
              <a:rPr lang="en-GB" sz="1200" dirty="0">
                <a:solidFill>
                  <a:srgbClr val="00B050"/>
                </a:solidFill>
              </a:rPr>
              <a:t>997</a:t>
            </a:r>
          </a:p>
          <a:p>
            <a:pPr marL="342900" indent="-342900">
              <a:buClr>
                <a:schemeClr val="bg2"/>
              </a:buClr>
              <a:buFont typeface="Symbol" panose="05050102010706020507" pitchFamily="18" charset="2"/>
              <a:buChar char=""/>
            </a:pPr>
            <a:r>
              <a:rPr lang="en-GB" sz="1200" dirty="0" err="1"/>
              <a:t>Impôt</a:t>
            </a:r>
            <a:r>
              <a:rPr lang="en-GB" sz="1200" dirty="0"/>
              <a:t> minimum (300 millions déjà </a:t>
            </a:r>
            <a:r>
              <a:rPr lang="en-GB" sz="1200" dirty="0" err="1"/>
              <a:t>affectés</a:t>
            </a:r>
            <a:r>
              <a:rPr lang="en-GB" sz="1200" dirty="0"/>
              <a:t> au budget)	</a:t>
            </a:r>
            <a:r>
              <a:rPr lang="en-GB" sz="1200" dirty="0">
                <a:solidFill>
                  <a:srgbClr val="00B050"/>
                </a:solidFill>
              </a:rPr>
              <a:t>+    448</a:t>
            </a:r>
          </a:p>
          <a:p>
            <a:pPr marL="342900" indent="-342900">
              <a:buClr>
                <a:schemeClr val="bg2"/>
              </a:buClr>
              <a:buFont typeface="Symbol" panose="05050102010706020507" pitchFamily="18" charset="2"/>
              <a:buChar char=""/>
            </a:pPr>
            <a:r>
              <a:rPr lang="en-GB" sz="1200" dirty="0" err="1"/>
              <a:t>Déduction</a:t>
            </a:r>
            <a:r>
              <a:rPr lang="en-GB" sz="1200" dirty="0"/>
              <a:t> pour innovation					</a:t>
            </a:r>
            <a:r>
              <a:rPr lang="en-GB" sz="1200" dirty="0">
                <a:solidFill>
                  <a:srgbClr val="00B050"/>
                </a:solidFill>
              </a:rPr>
              <a:t>+      42</a:t>
            </a:r>
          </a:p>
          <a:p>
            <a:pPr marL="342900" indent="-342900">
              <a:buClr>
                <a:schemeClr val="bg2"/>
              </a:buClr>
              <a:buFont typeface="Symbol" panose="05050102010706020507" pitchFamily="18" charset="2"/>
              <a:buChar char=""/>
            </a:pPr>
            <a:r>
              <a:rPr lang="en-GB" sz="1200" dirty="0" err="1"/>
              <a:t>Précompte</a:t>
            </a:r>
            <a:r>
              <a:rPr lang="en-GB" sz="1200" dirty="0"/>
              <a:t> </a:t>
            </a:r>
            <a:r>
              <a:rPr lang="en-GB" sz="1200" dirty="0" err="1"/>
              <a:t>chercheurs</a:t>
            </a:r>
            <a:r>
              <a:rPr lang="en-GB" sz="1200" dirty="0"/>
              <a:t>					</a:t>
            </a:r>
            <a:r>
              <a:rPr lang="en-GB" sz="1200" dirty="0">
                <a:solidFill>
                  <a:srgbClr val="00B050"/>
                </a:solidFill>
              </a:rPr>
              <a:t>+      24</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BE" dirty="0"/>
          </a:p>
        </p:txBody>
      </p:sp>
      <p:sp>
        <p:nvSpPr>
          <p:cNvPr id="4" name="Slide Number Placeholder 3">
            <a:extLst>
              <a:ext uri="{FF2B5EF4-FFF2-40B4-BE49-F238E27FC236}">
                <a16:creationId xmlns:a16="http://schemas.microsoft.com/office/drawing/2014/main" id="{FFC91C60-9003-DB85-98E1-D511D35235DA}"/>
              </a:ext>
            </a:extLst>
          </p:cNvPr>
          <p:cNvSpPr>
            <a:spLocks noGrp="1"/>
          </p:cNvSpPr>
          <p:nvPr>
            <p:ph type="sldNum" sz="quarter" idx="4"/>
          </p:nvPr>
        </p:nvSpPr>
        <p:spPr/>
        <p:txBody>
          <a:bodyPr/>
          <a:lstStyle/>
          <a:p>
            <a:fld id="{9F486326-A7BF-8B4F-809D-A86929C60431}" type="slidenum">
              <a:rPr lang="fr-FR" smtClean="0"/>
              <a:pPr/>
              <a:t>2</a:t>
            </a:fld>
            <a:endParaRPr lang="fr-FR"/>
          </a:p>
        </p:txBody>
      </p:sp>
      <p:sp>
        <p:nvSpPr>
          <p:cNvPr id="3" name="Right Brace 2">
            <a:extLst>
              <a:ext uri="{FF2B5EF4-FFF2-40B4-BE49-F238E27FC236}">
                <a16:creationId xmlns:a16="http://schemas.microsoft.com/office/drawing/2014/main" id="{BA260785-A062-AC27-3833-88F64416CE91}"/>
              </a:ext>
            </a:extLst>
          </p:cNvPr>
          <p:cNvSpPr/>
          <p:nvPr/>
        </p:nvSpPr>
        <p:spPr>
          <a:xfrm>
            <a:off x="5282043" y="1845025"/>
            <a:ext cx="574964" cy="1209903"/>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dirty="0"/>
          </a:p>
        </p:txBody>
      </p:sp>
      <p:sp>
        <p:nvSpPr>
          <p:cNvPr id="5" name="TextBox 4">
            <a:extLst>
              <a:ext uri="{FF2B5EF4-FFF2-40B4-BE49-F238E27FC236}">
                <a16:creationId xmlns:a16="http://schemas.microsoft.com/office/drawing/2014/main" id="{82CD6D86-013B-A022-5D46-7F1F2A8B1BB2}"/>
              </a:ext>
            </a:extLst>
          </p:cNvPr>
          <p:cNvSpPr txBox="1"/>
          <p:nvPr/>
        </p:nvSpPr>
        <p:spPr>
          <a:xfrm>
            <a:off x="6224866" y="2263093"/>
            <a:ext cx="1960418" cy="276999"/>
          </a:xfrm>
          <a:prstGeom prst="rect">
            <a:avLst/>
          </a:prstGeom>
          <a:noFill/>
        </p:spPr>
        <p:txBody>
          <a:bodyPr wrap="square" rtlCol="0">
            <a:spAutoFit/>
          </a:bodyPr>
          <a:lstStyle/>
          <a:p>
            <a:r>
              <a:rPr lang="en-GB" sz="1200" dirty="0">
                <a:solidFill>
                  <a:srgbClr val="00B050"/>
                </a:solidFill>
              </a:rPr>
              <a:t>527 (IPP) </a:t>
            </a:r>
            <a:endParaRPr lang="en-BE" sz="1200" dirty="0">
              <a:solidFill>
                <a:srgbClr val="00B050"/>
              </a:solidFill>
            </a:endParaRPr>
          </a:p>
        </p:txBody>
      </p:sp>
      <p:sp>
        <p:nvSpPr>
          <p:cNvPr id="9" name="TextBox 8">
            <a:extLst>
              <a:ext uri="{FF2B5EF4-FFF2-40B4-BE49-F238E27FC236}">
                <a16:creationId xmlns:a16="http://schemas.microsoft.com/office/drawing/2014/main" id="{3FC54570-2E93-79A1-CF76-D6D21BE7EDB6}"/>
              </a:ext>
            </a:extLst>
          </p:cNvPr>
          <p:cNvSpPr txBox="1"/>
          <p:nvPr/>
        </p:nvSpPr>
        <p:spPr>
          <a:xfrm>
            <a:off x="6224866" y="3284992"/>
            <a:ext cx="1336613" cy="276999"/>
          </a:xfrm>
          <a:prstGeom prst="rect">
            <a:avLst/>
          </a:prstGeom>
          <a:noFill/>
        </p:spPr>
        <p:txBody>
          <a:bodyPr wrap="square" rtlCol="0">
            <a:spAutoFit/>
          </a:bodyPr>
          <a:lstStyle/>
          <a:p>
            <a:r>
              <a:rPr lang="en-GB" sz="1200" dirty="0">
                <a:solidFill>
                  <a:srgbClr val="00B050"/>
                </a:solidFill>
              </a:rPr>
              <a:t>1.777 (TVA)</a:t>
            </a:r>
            <a:endParaRPr lang="en-BE" sz="1200" dirty="0">
              <a:solidFill>
                <a:srgbClr val="00B050"/>
              </a:solidFill>
            </a:endParaRPr>
          </a:p>
        </p:txBody>
      </p:sp>
      <p:sp>
        <p:nvSpPr>
          <p:cNvPr id="10" name="Arrow: Right 9">
            <a:extLst>
              <a:ext uri="{FF2B5EF4-FFF2-40B4-BE49-F238E27FC236}">
                <a16:creationId xmlns:a16="http://schemas.microsoft.com/office/drawing/2014/main" id="{9905B8BD-AC01-9CC9-7C4A-F6D19B52FAF5}"/>
              </a:ext>
            </a:extLst>
          </p:cNvPr>
          <p:cNvSpPr/>
          <p:nvPr/>
        </p:nvSpPr>
        <p:spPr>
          <a:xfrm>
            <a:off x="5299357" y="3141792"/>
            <a:ext cx="574963" cy="6927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21BD134F-FAB3-2F45-5494-A91E872CEAD1}"/>
              </a:ext>
            </a:extLst>
          </p:cNvPr>
          <p:cNvSpPr txBox="1"/>
          <p:nvPr/>
        </p:nvSpPr>
        <p:spPr>
          <a:xfrm>
            <a:off x="6231130" y="2983260"/>
            <a:ext cx="2302607" cy="276999"/>
          </a:xfrm>
          <a:prstGeom prst="rect">
            <a:avLst/>
          </a:prstGeom>
          <a:noFill/>
        </p:spPr>
        <p:txBody>
          <a:bodyPr wrap="square" rtlCol="0">
            <a:spAutoFit/>
          </a:bodyPr>
          <a:lstStyle/>
          <a:p>
            <a:r>
              <a:rPr lang="en-GB" sz="1200" dirty="0">
                <a:solidFill>
                  <a:srgbClr val="00B050"/>
                </a:solidFill>
              </a:rPr>
              <a:t>410 (fortune)</a:t>
            </a:r>
            <a:endParaRPr lang="en-BE" sz="1200" dirty="0">
              <a:solidFill>
                <a:srgbClr val="00B050"/>
              </a:solidFill>
            </a:endParaRPr>
          </a:p>
        </p:txBody>
      </p:sp>
      <p:sp>
        <p:nvSpPr>
          <p:cNvPr id="12" name="Right Brace 11">
            <a:extLst>
              <a:ext uri="{FF2B5EF4-FFF2-40B4-BE49-F238E27FC236}">
                <a16:creationId xmlns:a16="http://schemas.microsoft.com/office/drawing/2014/main" id="{0B2BA040-3DDE-D9B8-9D4A-FEF9EDBC2B0B}"/>
              </a:ext>
            </a:extLst>
          </p:cNvPr>
          <p:cNvSpPr/>
          <p:nvPr/>
        </p:nvSpPr>
        <p:spPr>
          <a:xfrm>
            <a:off x="5299357" y="3626151"/>
            <a:ext cx="574964" cy="903549"/>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dirty="0"/>
          </a:p>
        </p:txBody>
      </p:sp>
      <p:sp>
        <p:nvSpPr>
          <p:cNvPr id="13" name="TextBox 12">
            <a:extLst>
              <a:ext uri="{FF2B5EF4-FFF2-40B4-BE49-F238E27FC236}">
                <a16:creationId xmlns:a16="http://schemas.microsoft.com/office/drawing/2014/main" id="{924A172D-39F6-ACA4-D53C-D352C76B4B97}"/>
              </a:ext>
            </a:extLst>
          </p:cNvPr>
          <p:cNvSpPr txBox="1"/>
          <p:nvPr/>
        </p:nvSpPr>
        <p:spPr>
          <a:xfrm>
            <a:off x="6224866" y="3939425"/>
            <a:ext cx="1145751" cy="276999"/>
          </a:xfrm>
          <a:prstGeom prst="rect">
            <a:avLst/>
          </a:prstGeom>
          <a:noFill/>
        </p:spPr>
        <p:txBody>
          <a:bodyPr wrap="square" rtlCol="0">
            <a:spAutoFit/>
          </a:bodyPr>
          <a:lstStyle/>
          <a:p>
            <a:r>
              <a:rPr lang="en-GB" sz="1200" dirty="0">
                <a:solidFill>
                  <a:srgbClr val="00B050"/>
                </a:solidFill>
              </a:rPr>
              <a:t>1.511 (ISOC)</a:t>
            </a:r>
            <a:endParaRPr lang="en-BE" sz="1200" dirty="0">
              <a:solidFill>
                <a:srgbClr val="00B050"/>
              </a:solidFill>
            </a:endParaRPr>
          </a:p>
        </p:txBody>
      </p:sp>
      <p:sp>
        <p:nvSpPr>
          <p:cNvPr id="14" name="Arrow: Right 13">
            <a:extLst>
              <a:ext uri="{FF2B5EF4-FFF2-40B4-BE49-F238E27FC236}">
                <a16:creationId xmlns:a16="http://schemas.microsoft.com/office/drawing/2014/main" id="{262A8BB0-1808-A1BC-7522-11D6AFFC1CD5}"/>
              </a:ext>
            </a:extLst>
          </p:cNvPr>
          <p:cNvSpPr/>
          <p:nvPr/>
        </p:nvSpPr>
        <p:spPr>
          <a:xfrm>
            <a:off x="5299357" y="3386250"/>
            <a:ext cx="574963" cy="6927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93692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5"/>
            <a:ext cx="8166100" cy="3217428"/>
          </a:xfrm>
        </p:spPr>
        <p:txBody>
          <a:bodyPr/>
          <a:lstStyle/>
          <a:p>
            <a:pPr marL="342900" indent="-342900">
              <a:buClr>
                <a:schemeClr val="bg2"/>
              </a:buClr>
              <a:buFont typeface="Wingdings" panose="05000000000000000000" pitchFamily="2" charset="2"/>
              <a:buChar char="Ø"/>
            </a:pPr>
            <a:r>
              <a:rPr lang="fr-BE" sz="1800" dirty="0"/>
              <a:t>Non applicable pour les universités &amp; Co, pour les institutions reconnues et pour les centres de recherche (*)</a:t>
            </a:r>
          </a:p>
          <a:p>
            <a:pPr marL="342900" indent="-342900">
              <a:buClr>
                <a:schemeClr val="bg2"/>
              </a:buClr>
              <a:buFont typeface="Wingdings" panose="05000000000000000000" pitchFamily="2" charset="2"/>
              <a:buChar char="Ø"/>
            </a:pPr>
            <a:r>
              <a:rPr lang="fr-BE" sz="1800" dirty="0"/>
              <a:t>Prorata = rapport entre temps de travail sur le projet ou programme de R&amp;D et temps de travail total</a:t>
            </a:r>
          </a:p>
          <a:p>
            <a:pPr marL="342900" indent="-342900">
              <a:buClr>
                <a:schemeClr val="bg2"/>
              </a:buClr>
              <a:buFont typeface="Wingdings" panose="05000000000000000000" pitchFamily="2" charset="2"/>
              <a:buChar char="Ø"/>
            </a:pPr>
            <a:r>
              <a:rPr lang="fr-BE" sz="1800" dirty="0"/>
              <a:t>Jours d’absence (congé, maladie, …) exclus du dénominateur</a:t>
            </a:r>
          </a:p>
          <a:p>
            <a:pPr marL="342900" indent="-342900">
              <a:buClr>
                <a:schemeClr val="bg2"/>
              </a:buClr>
              <a:buFont typeface="Wingdings" panose="05000000000000000000" pitchFamily="2" charset="2"/>
              <a:buChar char="Ø"/>
            </a:pPr>
            <a:r>
              <a:rPr lang="fr-BE" sz="1800" dirty="0"/>
              <a:t>Si aucun travail durant le mois, application du prorata de l’année civile en cours</a:t>
            </a:r>
          </a:p>
          <a:p>
            <a:pPr>
              <a:buClr>
                <a:schemeClr val="bg2"/>
              </a:buClr>
            </a:pPr>
            <a:endParaRPr lang="fr-BE" sz="1800" dirty="0"/>
          </a:p>
          <a:p>
            <a:pPr>
              <a:buClr>
                <a:schemeClr val="bg2"/>
              </a:buClr>
            </a:pPr>
            <a:r>
              <a:rPr lang="fr-BE" sz="1400" dirty="0"/>
              <a:t>(*) mais, le cas échéant, limitation de la dispense au prorata des jours de travail prestés comme chercheurs par rapport au nombre total de jours de travail de la période</a:t>
            </a:r>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20</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Calcul</a:t>
            </a:r>
            <a:r>
              <a:rPr lang="en-GB" dirty="0"/>
              <a:t> du </a:t>
            </a:r>
            <a:r>
              <a:rPr lang="en-GB" dirty="0" err="1"/>
              <a:t>prorata</a:t>
            </a:r>
            <a:endParaRPr lang="en-BE" dirty="0"/>
          </a:p>
        </p:txBody>
      </p:sp>
    </p:spTree>
    <p:extLst>
      <p:ext uri="{BB962C8B-B14F-4D97-AF65-F5344CB8AC3E}">
        <p14:creationId xmlns:p14="http://schemas.microsoft.com/office/powerpoint/2010/main" val="219264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5"/>
            <a:ext cx="8166100" cy="3217428"/>
          </a:xfrm>
        </p:spPr>
        <p:txBody>
          <a:bodyPr/>
          <a:lstStyle/>
          <a:p>
            <a:pPr marL="342900" indent="-342900">
              <a:buClr>
                <a:schemeClr val="bg2"/>
              </a:buClr>
              <a:buFont typeface="Wingdings" panose="05000000000000000000" pitchFamily="2" charset="2"/>
              <a:buChar char="Ø"/>
            </a:pPr>
            <a:r>
              <a:rPr lang="fr-BE" sz="1800" dirty="0"/>
              <a:t>Quelles seront les nouvelles obligations concrètes en matière de fiches?</a:t>
            </a:r>
          </a:p>
          <a:p>
            <a:pPr marL="342900" indent="-342900">
              <a:buClr>
                <a:schemeClr val="bg2"/>
              </a:buClr>
              <a:buFont typeface="Wingdings" panose="05000000000000000000" pitchFamily="2" charset="2"/>
              <a:buChar char="Ø"/>
            </a:pPr>
            <a:r>
              <a:rPr lang="fr-BE" sz="1800" dirty="0"/>
              <a:t>Quelle sera l’impact de cette nouvelle législation sur les contrôles fiscaux? Encore plus de formalisme?</a:t>
            </a:r>
          </a:p>
          <a:p>
            <a:pPr marL="342900" indent="-342900">
              <a:buClr>
                <a:schemeClr val="bg2"/>
              </a:buClr>
              <a:buFont typeface="Wingdings" panose="05000000000000000000" pitchFamily="2" charset="2"/>
              <a:buChar char="Ø"/>
            </a:pPr>
            <a:r>
              <a:rPr lang="fr-BE" sz="1800" dirty="0"/>
              <a:t>Quelles seront les sanctions ? Améliorer la compliance de bonne foi en permettant de corriger pour l’avenir (droit à l’erreur), sanctions administratives, rejet partiel ou total de la dispense (aucun droit à l’erreur dans les contrôles actuels)?</a:t>
            </a:r>
            <a:endParaRPr lang="fr-BE" sz="14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21</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chercheurs</a:t>
            </a:r>
            <a:r>
              <a:rPr lang="en-GB" dirty="0"/>
              <a:t> – </a:t>
            </a:r>
            <a:r>
              <a:rPr lang="en-GB" dirty="0" err="1"/>
              <a:t>contrôles</a:t>
            </a:r>
            <a:r>
              <a:rPr lang="en-GB" dirty="0"/>
              <a:t> et sanctions</a:t>
            </a:r>
            <a:endParaRPr lang="en-BE" dirty="0"/>
          </a:p>
        </p:txBody>
      </p:sp>
    </p:spTree>
    <p:extLst>
      <p:ext uri="{BB962C8B-B14F-4D97-AF65-F5344CB8AC3E}">
        <p14:creationId xmlns:p14="http://schemas.microsoft.com/office/powerpoint/2010/main" val="128733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B2D88-1FD8-4D81-807F-8155BBB7141C}"/>
              </a:ext>
            </a:extLst>
          </p:cNvPr>
          <p:cNvSpPr>
            <a:spLocks noGrp="1"/>
          </p:cNvSpPr>
          <p:nvPr>
            <p:ph type="ctrTitle"/>
          </p:nvPr>
        </p:nvSpPr>
        <p:spPr>
          <a:xfrm>
            <a:off x="481933" y="1875616"/>
            <a:ext cx="5992999" cy="1890985"/>
          </a:xfrm>
        </p:spPr>
        <p:txBody>
          <a:bodyPr/>
          <a:lstStyle/>
          <a:p>
            <a:r>
              <a:rPr lang="en-GB" dirty="0"/>
              <a:t>Instruments financiers</a:t>
            </a:r>
            <a:endParaRPr lang="en-BE" dirty="0"/>
          </a:p>
        </p:txBody>
      </p:sp>
      <p:sp>
        <p:nvSpPr>
          <p:cNvPr id="3" name="Slide Number Placeholder 2">
            <a:extLst>
              <a:ext uri="{FF2B5EF4-FFF2-40B4-BE49-F238E27FC236}">
                <a16:creationId xmlns:a16="http://schemas.microsoft.com/office/drawing/2014/main" id="{636EABAE-F152-445D-A0E8-0FEC08085EB5}"/>
              </a:ext>
            </a:extLst>
          </p:cNvPr>
          <p:cNvSpPr>
            <a:spLocks noGrp="1"/>
          </p:cNvSpPr>
          <p:nvPr>
            <p:ph type="sldNum" sz="quarter" idx="4"/>
          </p:nvPr>
        </p:nvSpPr>
        <p:spPr/>
        <p:txBody>
          <a:bodyPr/>
          <a:lstStyle/>
          <a:p>
            <a:fld id="{9F486326-A7BF-8B4F-809D-A86929C60431}" type="slidenum">
              <a:rPr lang="fr-FR" smtClean="0"/>
              <a:pPr/>
              <a:t>22</a:t>
            </a:fld>
            <a:endParaRPr lang="fr-FR"/>
          </a:p>
        </p:txBody>
      </p:sp>
    </p:spTree>
    <p:extLst>
      <p:ext uri="{BB962C8B-B14F-4D97-AF65-F5344CB8AC3E}">
        <p14:creationId xmlns:p14="http://schemas.microsoft.com/office/powerpoint/2010/main" val="365388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544457" y="1299154"/>
            <a:ext cx="8166100" cy="3605903"/>
          </a:xfrm>
        </p:spPr>
        <p:txBody>
          <a:bodyPr/>
          <a:lstStyle/>
          <a:p>
            <a:pPr marL="342900" indent="-342900">
              <a:buClr>
                <a:schemeClr val="bg2"/>
              </a:buClr>
              <a:buFont typeface="Wingdings" panose="05000000000000000000" pitchFamily="2" charset="2"/>
              <a:buChar char="Ø"/>
            </a:pPr>
            <a:r>
              <a:rPr lang="fr-BE" sz="1600" dirty="0"/>
              <a:t>Intégration dans le CIR (abrogation des articles 41 à 49 de la loi du 26 mars 1999) et taxation comme ATN</a:t>
            </a:r>
          </a:p>
          <a:p>
            <a:pPr marL="342900" indent="-342900">
              <a:buClr>
                <a:schemeClr val="bg2"/>
              </a:buClr>
              <a:buFont typeface="Wingdings" panose="05000000000000000000" pitchFamily="2" charset="2"/>
              <a:buChar char="Ø"/>
            </a:pPr>
            <a:r>
              <a:rPr lang="fr-BE" sz="1600" dirty="0"/>
              <a:t>Base légale exonération ONSS supprimée =&gt; compétence du ministre des affaires sociales (l’AR renvoie vers la loi de 1999)</a:t>
            </a:r>
          </a:p>
          <a:p>
            <a:pPr marL="342900" indent="-342900">
              <a:buClr>
                <a:schemeClr val="bg2"/>
              </a:buClr>
              <a:buFont typeface="Wingdings" panose="05000000000000000000" pitchFamily="2" charset="2"/>
              <a:buChar char="Ø"/>
            </a:pPr>
            <a:r>
              <a:rPr lang="en-GB" sz="1600" dirty="0" err="1"/>
              <a:t>Définition</a:t>
            </a:r>
            <a:r>
              <a:rPr lang="en-GB" sz="1600" dirty="0"/>
              <a:t> </a:t>
            </a:r>
            <a:r>
              <a:rPr lang="en-GB" sz="1600" dirty="0" err="1"/>
              <a:t>société</a:t>
            </a:r>
            <a:r>
              <a:rPr lang="en-GB" sz="1600" dirty="0"/>
              <a:t> “</a:t>
            </a:r>
            <a:r>
              <a:rPr lang="en-GB" sz="1600" dirty="0" err="1"/>
              <a:t>employeuse</a:t>
            </a:r>
            <a:r>
              <a:rPr lang="en-GB" sz="1600" dirty="0"/>
              <a:t>”</a:t>
            </a:r>
          </a:p>
          <a:p>
            <a:pPr marL="342900" indent="-342900">
              <a:buClr>
                <a:schemeClr val="bg2"/>
              </a:buClr>
              <a:buFont typeface="Wingdings" panose="05000000000000000000" pitchFamily="2" charset="2"/>
              <a:buChar char="Ø"/>
            </a:pPr>
            <a:r>
              <a:rPr lang="fr-BE" sz="1600" dirty="0"/>
              <a:t>Nouveau régime fiscal pour les actions gratuites ou à prix réduit</a:t>
            </a:r>
          </a:p>
          <a:p>
            <a:pPr marL="342900" indent="-342900">
              <a:buClr>
                <a:schemeClr val="bg2"/>
              </a:buClr>
              <a:buFont typeface="Wingdings" panose="05000000000000000000" pitchFamily="2" charset="2"/>
              <a:buChar char="Ø"/>
            </a:pPr>
            <a:r>
              <a:rPr lang="fr-BE" sz="1600" dirty="0"/>
              <a:t>Limitation drastique du champ d’application du régime fiscal des options sur actions</a:t>
            </a:r>
          </a:p>
          <a:p>
            <a:pPr marL="342900" indent="-342900">
              <a:buClr>
                <a:schemeClr val="bg2"/>
              </a:buClr>
              <a:buFont typeface="Wingdings" panose="05000000000000000000" pitchFamily="2" charset="2"/>
              <a:buChar char="Ø"/>
            </a:pPr>
            <a:r>
              <a:rPr lang="fr-BE" sz="1600" dirty="0"/>
              <a:t>Nouveau régime fiscal pour le « </a:t>
            </a:r>
            <a:r>
              <a:rPr lang="fr-BE" sz="1600" dirty="0" err="1"/>
              <a:t>carried</a:t>
            </a:r>
            <a:r>
              <a:rPr lang="fr-BE" sz="1600" dirty="0"/>
              <a:t> </a:t>
            </a:r>
            <a:r>
              <a:rPr lang="fr-BE" sz="1600" dirty="0" err="1"/>
              <a:t>interest</a:t>
            </a:r>
            <a:r>
              <a:rPr lang="fr-BE" sz="1600" dirty="0"/>
              <a:t> »</a:t>
            </a:r>
          </a:p>
          <a:p>
            <a:pPr marL="342900" indent="-342900">
              <a:buClr>
                <a:schemeClr val="bg2"/>
              </a:buClr>
              <a:buFont typeface="Wingdings" panose="05000000000000000000" pitchFamily="2" charset="2"/>
              <a:buChar char="Ø"/>
            </a:pPr>
            <a:r>
              <a:rPr lang="fr-BE" sz="1600" dirty="0"/>
              <a:t>Taxation comme ATN = déductibilité à l’ISOC</a:t>
            </a:r>
          </a:p>
          <a:p>
            <a:pPr marL="342900" indent="-342900">
              <a:buClr>
                <a:schemeClr val="bg2"/>
              </a:buClr>
              <a:buFont typeface="Wingdings" panose="05000000000000000000" pitchFamily="2" charset="2"/>
              <a:buChar char="Ø"/>
            </a:pPr>
            <a:r>
              <a:rPr lang="fr-BE" sz="1600" dirty="0"/>
              <a:t>Obligation d’établir des fiches</a:t>
            </a:r>
          </a:p>
          <a:p>
            <a:pPr marL="342900" indent="-342900">
              <a:buClr>
                <a:schemeClr val="bg2"/>
              </a:buClr>
              <a:buFont typeface="Wingdings" panose="05000000000000000000" pitchFamily="2" charset="2"/>
              <a:buChar char="Ø"/>
            </a:pPr>
            <a:r>
              <a:rPr lang="fr-BE" sz="1600" dirty="0"/>
              <a:t>Instruments attribués à partir du 1</a:t>
            </a:r>
            <a:r>
              <a:rPr lang="fr-BE" sz="1600" baseline="30000" dirty="0"/>
              <a:t>er</a:t>
            </a:r>
            <a:r>
              <a:rPr lang="fr-BE" sz="1600" dirty="0"/>
              <a:t> janvier 2024</a:t>
            </a:r>
            <a:endParaRPr lang="fr-BE" sz="1800" dirty="0"/>
          </a:p>
          <a:p>
            <a:pPr marL="342900" indent="-342900">
              <a:buClr>
                <a:schemeClr val="bg2"/>
              </a:buClr>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342900" indent="-342900">
              <a:buClr>
                <a:schemeClr val="bg2"/>
              </a:buClr>
              <a:buFont typeface="Wingdings" panose="05000000000000000000" pitchFamily="2" charset="2"/>
              <a:buChar char="Ø"/>
            </a:pPr>
            <a:endParaRPr lang="fr-BE" sz="1800" dirty="0"/>
          </a:p>
          <a:p>
            <a:pPr marL="702900" lvl="1" indent="-342900">
              <a:buFont typeface="Symbol" panose="05050102010706020507" pitchFamily="18" charset="2"/>
              <a:buChar char=""/>
            </a:pPr>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23</a:t>
            </a:fld>
            <a:endParaRPr lang="fr-FR" dirty="0"/>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Instruments financiers</a:t>
            </a:r>
            <a:endParaRPr lang="en-BE" dirty="0"/>
          </a:p>
        </p:txBody>
      </p:sp>
    </p:spTree>
    <p:extLst>
      <p:ext uri="{BB962C8B-B14F-4D97-AF65-F5344CB8AC3E}">
        <p14:creationId xmlns:p14="http://schemas.microsoft.com/office/powerpoint/2010/main" val="223190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88950" y="1299155"/>
            <a:ext cx="8166100" cy="3666462"/>
          </a:xfrm>
        </p:spPr>
        <p:txBody>
          <a:bodyPr/>
          <a:lstStyle/>
          <a:p>
            <a:pPr marL="342900" indent="-342900">
              <a:buFont typeface="Wingdings" panose="05000000000000000000" pitchFamily="2" charset="2"/>
              <a:buChar char="Ø"/>
            </a:pPr>
            <a:r>
              <a:rPr lang="en-GB" sz="1800" dirty="0"/>
              <a:t>Valorisation instruments </a:t>
            </a:r>
            <a:r>
              <a:rPr lang="en-GB" sz="1800" dirty="0" err="1"/>
              <a:t>cotés</a:t>
            </a:r>
            <a:r>
              <a:rPr lang="en-GB" sz="1800" dirty="0"/>
              <a:t> en bourse </a:t>
            </a:r>
            <a:r>
              <a:rPr lang="en-GB" sz="1800" dirty="0" err="1"/>
              <a:t>ou</a:t>
            </a:r>
            <a:r>
              <a:rPr lang="en-GB" sz="1800" dirty="0"/>
              <a:t> </a:t>
            </a:r>
            <a:r>
              <a:rPr lang="en-GB" sz="1800" dirty="0" err="1"/>
              <a:t>négociables</a:t>
            </a:r>
            <a:r>
              <a:rPr lang="en-GB" sz="1800" dirty="0"/>
              <a:t> = au choix de </a:t>
            </a:r>
            <a:r>
              <a:rPr lang="en-GB" sz="1800" dirty="0" err="1"/>
              <a:t>l’employeur</a:t>
            </a:r>
            <a:r>
              <a:rPr lang="en-GB" sz="1800" dirty="0"/>
              <a:t>:</a:t>
            </a:r>
          </a:p>
          <a:p>
            <a:pPr marL="702900" lvl="1" indent="-342900">
              <a:buFont typeface="Wingdings" panose="05000000000000000000" pitchFamily="2" charset="2"/>
              <a:buChar char="q"/>
            </a:pPr>
            <a:r>
              <a:rPr lang="en-GB" sz="1600" dirty="0" err="1"/>
              <a:t>Cours</a:t>
            </a:r>
            <a:r>
              <a:rPr lang="en-GB" sz="1600" dirty="0"/>
              <a:t> </a:t>
            </a:r>
            <a:r>
              <a:rPr lang="en-GB" sz="1600" dirty="0" err="1"/>
              <a:t>moyen</a:t>
            </a:r>
            <a:r>
              <a:rPr lang="en-GB" sz="1600" dirty="0"/>
              <a:t> des 30 </a:t>
            </a:r>
            <a:r>
              <a:rPr lang="en-GB" sz="1600" dirty="0" err="1"/>
              <a:t>jours</a:t>
            </a:r>
            <a:r>
              <a:rPr lang="en-GB" sz="1600" dirty="0"/>
              <a:t> </a:t>
            </a:r>
            <a:r>
              <a:rPr lang="en-GB" sz="1600" dirty="0" err="1"/>
              <a:t>précédant</a:t>
            </a:r>
            <a:r>
              <a:rPr lang="en-GB" sz="1600" dirty="0"/>
              <a:t> le jour de </a:t>
            </a:r>
            <a:r>
              <a:rPr lang="en-GB" sz="1600" dirty="0" err="1"/>
              <a:t>l’attribution</a:t>
            </a:r>
            <a:endParaRPr lang="en-GB" sz="1600" dirty="0"/>
          </a:p>
          <a:p>
            <a:pPr marL="702900" lvl="1" indent="-342900">
              <a:buFont typeface="Wingdings" panose="05000000000000000000" pitchFamily="2" charset="2"/>
              <a:buChar char="q"/>
            </a:pPr>
            <a:r>
              <a:rPr lang="en-GB" sz="1600" dirty="0"/>
              <a:t>Dernier </a:t>
            </a:r>
            <a:r>
              <a:rPr lang="en-GB" sz="1600" dirty="0" err="1"/>
              <a:t>cours</a:t>
            </a:r>
            <a:r>
              <a:rPr lang="en-GB" sz="1600" dirty="0"/>
              <a:t> de </a:t>
            </a:r>
            <a:r>
              <a:rPr lang="en-GB" sz="1600" dirty="0" err="1"/>
              <a:t>clôture</a:t>
            </a:r>
            <a:r>
              <a:rPr lang="en-GB" sz="1600" dirty="0"/>
              <a:t> </a:t>
            </a:r>
            <a:r>
              <a:rPr lang="en-GB" sz="1600" dirty="0" err="1"/>
              <a:t>précédant</a:t>
            </a:r>
            <a:r>
              <a:rPr lang="en-GB" sz="1600" dirty="0"/>
              <a:t> le jour de </a:t>
            </a:r>
            <a:r>
              <a:rPr lang="en-GB" sz="1600" dirty="0" err="1"/>
              <a:t>l’attribution</a:t>
            </a:r>
            <a:r>
              <a:rPr lang="en-GB" sz="1600" dirty="0"/>
              <a:t> </a:t>
            </a:r>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24</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err="1"/>
              <a:t>Règles</a:t>
            </a:r>
            <a:r>
              <a:rPr lang="en-GB" dirty="0"/>
              <a:t> </a:t>
            </a:r>
            <a:r>
              <a:rPr lang="en-GB" dirty="0" err="1"/>
              <a:t>Générales</a:t>
            </a:r>
            <a:r>
              <a:rPr lang="en-GB" dirty="0"/>
              <a:t> de valorisation</a:t>
            </a:r>
            <a:endParaRPr lang="en-BE" dirty="0"/>
          </a:p>
        </p:txBody>
      </p:sp>
    </p:spTree>
    <p:extLst>
      <p:ext uri="{BB962C8B-B14F-4D97-AF65-F5344CB8AC3E}">
        <p14:creationId xmlns:p14="http://schemas.microsoft.com/office/powerpoint/2010/main" val="316742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88950" y="1299155"/>
            <a:ext cx="8166100" cy="3666462"/>
          </a:xfrm>
        </p:spPr>
        <p:txBody>
          <a:bodyPr/>
          <a:lstStyle/>
          <a:p>
            <a:pPr marL="342900" indent="-342900">
              <a:buFont typeface="Wingdings" panose="05000000000000000000" pitchFamily="2" charset="2"/>
              <a:buChar char="Ø"/>
            </a:pPr>
            <a:r>
              <a:rPr lang="en-GB" dirty="0"/>
              <a:t>Pour les instruments non </a:t>
            </a:r>
            <a:r>
              <a:rPr lang="en-GB" dirty="0" err="1"/>
              <a:t>cotés</a:t>
            </a:r>
            <a:r>
              <a:rPr lang="en-GB" dirty="0"/>
              <a:t> en bourse, la </a:t>
            </a:r>
            <a:r>
              <a:rPr lang="en-GB" dirty="0" err="1"/>
              <a:t>valeur</a:t>
            </a:r>
            <a:r>
              <a:rPr lang="en-GB" dirty="0"/>
              <a:t> ne </a:t>
            </a:r>
            <a:r>
              <a:rPr lang="en-GB" dirty="0" err="1"/>
              <a:t>peut</a:t>
            </a:r>
            <a:r>
              <a:rPr lang="en-GB" dirty="0"/>
              <a:t> </a:t>
            </a:r>
            <a:r>
              <a:rPr lang="en-GB" dirty="0" err="1"/>
              <a:t>être</a:t>
            </a:r>
            <a:r>
              <a:rPr lang="en-GB" dirty="0"/>
              <a:t> </a:t>
            </a:r>
            <a:r>
              <a:rPr lang="en-GB" dirty="0" err="1"/>
              <a:t>inférieure</a:t>
            </a:r>
            <a:r>
              <a:rPr lang="en-GB" dirty="0"/>
              <a:t>:</a:t>
            </a:r>
          </a:p>
          <a:p>
            <a:pPr marL="702900" lvl="1" indent="-342900">
              <a:buFont typeface="Wingdings" panose="05000000000000000000" pitchFamily="2" charset="2"/>
              <a:buChar char="q"/>
            </a:pPr>
            <a:r>
              <a:rPr lang="en-GB" sz="1600" dirty="0"/>
              <a:t>Au prix (</a:t>
            </a:r>
            <a:r>
              <a:rPr lang="en-GB" sz="1600" dirty="0" err="1"/>
              <a:t>moyen</a:t>
            </a:r>
            <a:r>
              <a:rPr lang="en-GB" sz="1600" dirty="0"/>
              <a:t> </a:t>
            </a:r>
            <a:r>
              <a:rPr lang="en-GB" sz="1600" dirty="0" err="1"/>
              <a:t>pondéré</a:t>
            </a:r>
            <a:r>
              <a:rPr lang="en-GB" sz="1600" dirty="0"/>
              <a:t>) </a:t>
            </a:r>
            <a:r>
              <a:rPr lang="en-GB" sz="1600" dirty="0" err="1"/>
              <a:t>pratiqué</a:t>
            </a:r>
            <a:r>
              <a:rPr lang="en-GB" sz="1600" dirty="0"/>
              <a:t> entre parties </a:t>
            </a:r>
            <a:r>
              <a:rPr lang="en-GB" sz="1600" dirty="0" err="1"/>
              <a:t>indépendantes</a:t>
            </a:r>
            <a:r>
              <a:rPr lang="en-GB" sz="1600" dirty="0"/>
              <a:t> pour des transactions </a:t>
            </a:r>
            <a:r>
              <a:rPr lang="en-GB" sz="1600" dirty="0" err="1"/>
              <a:t>ou</a:t>
            </a:r>
            <a:r>
              <a:rPr lang="en-GB" sz="1600" dirty="0"/>
              <a:t> </a:t>
            </a:r>
            <a:r>
              <a:rPr lang="en-GB" sz="1600" dirty="0" err="1"/>
              <a:t>transferts</a:t>
            </a:r>
            <a:r>
              <a:rPr lang="en-GB" sz="1600" dirty="0"/>
              <a:t> pendant </a:t>
            </a:r>
            <a:r>
              <a:rPr lang="en-GB" sz="1600" dirty="0" err="1"/>
              <a:t>une</a:t>
            </a:r>
            <a:r>
              <a:rPr lang="en-GB" sz="1600" dirty="0"/>
              <a:t> </a:t>
            </a:r>
            <a:r>
              <a:rPr lang="en-GB" sz="1600" dirty="0" err="1"/>
              <a:t>période</a:t>
            </a:r>
            <a:r>
              <a:rPr lang="en-GB" sz="1600" dirty="0"/>
              <a:t> de 18 </a:t>
            </a:r>
            <a:r>
              <a:rPr lang="en-GB" sz="1600" dirty="0" err="1"/>
              <a:t>mois</a:t>
            </a:r>
            <a:r>
              <a:rPr lang="en-GB" sz="1600" dirty="0"/>
              <a:t> </a:t>
            </a:r>
            <a:r>
              <a:rPr lang="en-GB" sz="1600" dirty="0" err="1"/>
              <a:t>précédant</a:t>
            </a:r>
            <a:r>
              <a:rPr lang="en-GB" sz="1600" dirty="0"/>
              <a:t> </a:t>
            </a:r>
            <a:r>
              <a:rPr lang="en-GB" sz="1600" dirty="0" err="1"/>
              <a:t>ou</a:t>
            </a:r>
            <a:r>
              <a:rPr lang="en-GB" sz="1600" dirty="0"/>
              <a:t> </a:t>
            </a:r>
            <a:r>
              <a:rPr lang="en-GB" sz="1600" dirty="0" err="1"/>
              <a:t>suivant</a:t>
            </a:r>
            <a:r>
              <a:rPr lang="en-GB" sz="1600" dirty="0"/>
              <a:t> </a:t>
            </a:r>
            <a:r>
              <a:rPr lang="en-GB" sz="1600" dirty="0" err="1"/>
              <a:t>l’attribution</a:t>
            </a:r>
            <a:endParaRPr lang="en-GB" sz="1600" dirty="0"/>
          </a:p>
          <a:p>
            <a:pPr marL="702900" lvl="1" indent="-342900">
              <a:buFont typeface="Wingdings" panose="05000000000000000000" pitchFamily="2" charset="2"/>
              <a:buChar char="q"/>
            </a:pPr>
            <a:r>
              <a:rPr lang="en-GB" sz="1600" dirty="0"/>
              <a:t>A </a:t>
            </a:r>
            <a:r>
              <a:rPr lang="en-GB" sz="1600" dirty="0" err="1"/>
              <a:t>défaut</a:t>
            </a:r>
            <a:r>
              <a:rPr lang="en-GB" sz="1600" dirty="0"/>
              <a:t>, à la </a:t>
            </a:r>
            <a:r>
              <a:rPr lang="en-GB" sz="1600" dirty="0" err="1"/>
              <a:t>valeur</a:t>
            </a:r>
            <a:r>
              <a:rPr lang="en-GB" sz="1600" dirty="0"/>
              <a:t> </a:t>
            </a:r>
            <a:r>
              <a:rPr lang="en-GB" sz="1600" dirty="0" err="1"/>
              <a:t>intrinsèque</a:t>
            </a:r>
            <a:r>
              <a:rPr lang="en-GB" sz="1600" dirty="0"/>
              <a:t>, </a:t>
            </a:r>
            <a:r>
              <a:rPr lang="en-GB" sz="1600" dirty="0" err="1"/>
              <a:t>correspondant</a:t>
            </a:r>
            <a:r>
              <a:rPr lang="en-GB" sz="1600" dirty="0"/>
              <a:t> à la </a:t>
            </a:r>
            <a:r>
              <a:rPr lang="en-GB" sz="1600" dirty="0" err="1"/>
              <a:t>valeur</a:t>
            </a:r>
            <a:r>
              <a:rPr lang="en-GB" sz="1600" dirty="0"/>
              <a:t> </a:t>
            </a:r>
            <a:r>
              <a:rPr lang="en-GB" sz="1600" dirty="0" err="1"/>
              <a:t>nette</a:t>
            </a:r>
            <a:r>
              <a:rPr lang="en-GB" sz="1600" dirty="0"/>
              <a:t> </a:t>
            </a:r>
            <a:r>
              <a:rPr lang="en-GB" sz="1600" dirty="0" err="1"/>
              <a:t>comptable</a:t>
            </a:r>
            <a:r>
              <a:rPr lang="en-GB" sz="1600" dirty="0"/>
              <a:t> augmentee de la </a:t>
            </a:r>
            <a:r>
              <a:rPr lang="en-GB" sz="1600" dirty="0" err="1"/>
              <a:t>différence</a:t>
            </a:r>
            <a:r>
              <a:rPr lang="en-GB" sz="1600" dirty="0"/>
              <a:t> entre la </a:t>
            </a:r>
            <a:r>
              <a:rPr lang="en-GB" sz="1600" dirty="0" err="1"/>
              <a:t>valeur</a:t>
            </a:r>
            <a:r>
              <a:rPr lang="en-GB" sz="1600" dirty="0"/>
              <a:t> </a:t>
            </a:r>
            <a:r>
              <a:rPr lang="en-GB" sz="1600" dirty="0" err="1"/>
              <a:t>réelle</a:t>
            </a:r>
            <a:r>
              <a:rPr lang="en-GB" sz="1600" dirty="0"/>
              <a:t> des immobilisations </a:t>
            </a:r>
            <a:r>
              <a:rPr lang="en-GB" sz="1600" dirty="0" err="1"/>
              <a:t>incorporelles</a:t>
            </a:r>
            <a:r>
              <a:rPr lang="en-GB" sz="1600" dirty="0"/>
              <a:t>, </a:t>
            </a:r>
            <a:r>
              <a:rPr lang="en-GB" sz="1600" dirty="0" err="1"/>
              <a:t>corporelles</a:t>
            </a:r>
            <a:r>
              <a:rPr lang="en-GB" sz="1600" dirty="0"/>
              <a:t> et </a:t>
            </a:r>
            <a:r>
              <a:rPr lang="en-GB" sz="1600" dirty="0" err="1"/>
              <a:t>financières</a:t>
            </a:r>
            <a:r>
              <a:rPr lang="en-GB" sz="1600" dirty="0"/>
              <a:t> de la </a:t>
            </a:r>
            <a:r>
              <a:rPr lang="en-GB" sz="1600" dirty="0" err="1"/>
              <a:t>société</a:t>
            </a:r>
            <a:r>
              <a:rPr lang="en-GB" sz="1600" dirty="0"/>
              <a:t> et la </a:t>
            </a:r>
            <a:r>
              <a:rPr lang="en-GB" sz="1600" dirty="0" err="1"/>
              <a:t>valeur</a:t>
            </a:r>
            <a:r>
              <a:rPr lang="en-GB" sz="1600" dirty="0"/>
              <a:t> </a:t>
            </a:r>
            <a:r>
              <a:rPr lang="en-GB" sz="1600" dirty="0" err="1"/>
              <a:t>comptable</a:t>
            </a:r>
            <a:r>
              <a:rPr lang="en-GB" sz="1600" dirty="0"/>
              <a:t>. Le goodwill </a:t>
            </a:r>
            <a:r>
              <a:rPr lang="en-GB" sz="1600" dirty="0" err="1"/>
              <a:t>est</a:t>
            </a:r>
            <a:r>
              <a:rPr lang="en-GB" sz="1600" dirty="0"/>
              <a:t> </a:t>
            </a:r>
            <a:r>
              <a:rPr lang="en-GB" sz="1600" dirty="0" err="1"/>
              <a:t>fixé</a:t>
            </a:r>
            <a:r>
              <a:rPr lang="en-GB" sz="1600" dirty="0"/>
              <a:t> </a:t>
            </a:r>
            <a:r>
              <a:rPr lang="en-GB" sz="1600" dirty="0" err="1"/>
              <a:t>forfaitairement</a:t>
            </a:r>
            <a:r>
              <a:rPr lang="en-GB" sz="1600" dirty="0"/>
              <a:t> à </a:t>
            </a:r>
            <a:r>
              <a:rPr lang="en-GB" sz="1600" dirty="0" err="1"/>
              <a:t>à</a:t>
            </a:r>
            <a:r>
              <a:rPr lang="en-GB" sz="1600" dirty="0"/>
              <a:t> un </a:t>
            </a:r>
            <a:r>
              <a:rPr lang="en-GB" sz="1600" dirty="0" err="1"/>
              <a:t>montant</a:t>
            </a:r>
            <a:r>
              <a:rPr lang="en-GB" sz="1600" dirty="0"/>
              <a:t> </a:t>
            </a:r>
            <a:r>
              <a:rPr lang="en-GB" sz="1600" dirty="0" err="1"/>
              <a:t>égal</a:t>
            </a:r>
            <a:r>
              <a:rPr lang="en-GB" sz="1600" dirty="0"/>
              <a:t> au </a:t>
            </a:r>
            <a:r>
              <a:rPr lang="en-GB" sz="1600" dirty="0" err="1"/>
              <a:t>bénéfice</a:t>
            </a:r>
            <a:r>
              <a:rPr lang="en-GB" sz="1600" dirty="0"/>
              <a:t> net de la </a:t>
            </a:r>
            <a:r>
              <a:rPr lang="en-GB" sz="1600" dirty="0" err="1"/>
              <a:t>société</a:t>
            </a:r>
            <a:r>
              <a:rPr lang="en-GB" sz="1600" dirty="0"/>
              <a:t> au </a:t>
            </a:r>
            <a:r>
              <a:rPr lang="en-GB" sz="1600" dirty="0" err="1"/>
              <a:t>cours</a:t>
            </a:r>
            <a:r>
              <a:rPr lang="en-GB" sz="1600" dirty="0"/>
              <a:t> des 4 </a:t>
            </a:r>
            <a:r>
              <a:rPr lang="en-GB" sz="1600" dirty="0" err="1"/>
              <a:t>années</a:t>
            </a:r>
            <a:r>
              <a:rPr lang="en-GB" sz="1600" dirty="0"/>
              <a:t> </a:t>
            </a:r>
            <a:r>
              <a:rPr lang="en-GB" sz="1600" dirty="0" err="1"/>
              <a:t>précédant</a:t>
            </a:r>
            <a:r>
              <a:rPr lang="en-GB" sz="1600" dirty="0"/>
              <a:t> </a:t>
            </a:r>
            <a:r>
              <a:rPr lang="en-GB" sz="1600" dirty="0" err="1"/>
              <a:t>l’attribution</a:t>
            </a:r>
            <a:endParaRPr lang="en-GB" sz="16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25</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err="1"/>
              <a:t>Règles</a:t>
            </a:r>
            <a:r>
              <a:rPr lang="en-GB" dirty="0"/>
              <a:t> </a:t>
            </a:r>
            <a:r>
              <a:rPr lang="en-GB" dirty="0" err="1"/>
              <a:t>Générales</a:t>
            </a:r>
            <a:r>
              <a:rPr lang="en-GB" dirty="0"/>
              <a:t> de valorisation</a:t>
            </a:r>
            <a:endParaRPr lang="en-BE" dirty="0"/>
          </a:p>
        </p:txBody>
      </p:sp>
    </p:spTree>
    <p:extLst>
      <p:ext uri="{BB962C8B-B14F-4D97-AF65-F5344CB8AC3E}">
        <p14:creationId xmlns:p14="http://schemas.microsoft.com/office/powerpoint/2010/main" val="331501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4"/>
            <a:ext cx="8166100" cy="3545349"/>
          </a:xfrm>
        </p:spPr>
        <p:txBody>
          <a:bodyPr/>
          <a:lstStyle/>
          <a:p>
            <a:pPr marL="342900" indent="-342900">
              <a:buFont typeface="Wingdings" panose="05000000000000000000" pitchFamily="2" charset="2"/>
              <a:buChar char="Ø"/>
            </a:pPr>
            <a:r>
              <a:rPr lang="en-GB" sz="1800" dirty="0"/>
              <a:t>Taxation des </a:t>
            </a:r>
            <a:r>
              <a:rPr lang="en-GB" sz="1800" dirty="0" err="1"/>
              <a:t>avantages</a:t>
            </a:r>
            <a:r>
              <a:rPr lang="en-GB" sz="1800" dirty="0"/>
              <a:t> </a:t>
            </a:r>
            <a:r>
              <a:rPr lang="en-GB" sz="1800" dirty="0" err="1"/>
              <a:t>liés</a:t>
            </a:r>
            <a:r>
              <a:rPr lang="en-GB" sz="1800" dirty="0"/>
              <a:t> à des instruments financiers (</a:t>
            </a:r>
            <a:r>
              <a:rPr lang="en-GB" sz="1800" dirty="0" err="1"/>
              <a:t>autres</a:t>
            </a:r>
            <a:r>
              <a:rPr lang="en-GB" sz="1800" dirty="0"/>
              <a:t> que des options) au moment de la </a:t>
            </a:r>
            <a:r>
              <a:rPr lang="en-GB" sz="1800" dirty="0" err="1"/>
              <a:t>réalisation</a:t>
            </a:r>
            <a:r>
              <a:rPr lang="en-GB" sz="1800" dirty="0"/>
              <a:t> </a:t>
            </a:r>
          </a:p>
          <a:p>
            <a:pPr marL="342900" indent="-342900">
              <a:buFont typeface="Wingdings" panose="05000000000000000000" pitchFamily="2" charset="2"/>
              <a:buChar char="Ø"/>
            </a:pPr>
            <a:r>
              <a:rPr lang="en-GB" sz="1800" dirty="0" err="1"/>
              <a:t>Montant</a:t>
            </a:r>
            <a:r>
              <a:rPr lang="en-GB" sz="1800" dirty="0"/>
              <a:t> imposable: </a:t>
            </a:r>
            <a:r>
              <a:rPr lang="en-GB" sz="1800" dirty="0" err="1"/>
              <a:t>valeur</a:t>
            </a:r>
            <a:r>
              <a:rPr lang="en-GB" sz="1800" dirty="0"/>
              <a:t> de </a:t>
            </a:r>
            <a:r>
              <a:rPr lang="en-GB" sz="1800" dirty="0" err="1"/>
              <a:t>l’instrument</a:t>
            </a:r>
            <a:r>
              <a:rPr lang="en-GB" sz="1800" dirty="0"/>
              <a:t> à la date </a:t>
            </a:r>
            <a:r>
              <a:rPr lang="en-GB" sz="1800" dirty="0" err="1"/>
              <a:t>d’attribution</a:t>
            </a:r>
            <a:r>
              <a:rPr lang="en-GB" sz="1800" dirty="0"/>
              <a:t>, le </a:t>
            </a:r>
            <a:r>
              <a:rPr lang="en-GB" sz="1800" dirty="0" err="1"/>
              <a:t>cas</a:t>
            </a:r>
            <a:r>
              <a:rPr lang="en-GB" sz="1800" dirty="0"/>
              <a:t> </a:t>
            </a:r>
            <a:r>
              <a:rPr lang="en-GB" sz="1800" dirty="0" err="1"/>
              <a:t>échéant</a:t>
            </a:r>
            <a:r>
              <a:rPr lang="en-GB" sz="1800" dirty="0"/>
              <a:t> </a:t>
            </a:r>
            <a:r>
              <a:rPr lang="en-GB" sz="1800" dirty="0" err="1"/>
              <a:t>limitée</a:t>
            </a:r>
            <a:r>
              <a:rPr lang="en-GB" sz="1800" dirty="0"/>
              <a:t> à la </a:t>
            </a:r>
            <a:r>
              <a:rPr lang="en-GB" sz="1800" dirty="0" err="1"/>
              <a:t>valeur</a:t>
            </a:r>
            <a:r>
              <a:rPr lang="en-GB" sz="1800" dirty="0"/>
              <a:t> au moment de la </a:t>
            </a:r>
            <a:r>
              <a:rPr lang="en-GB" sz="1800" dirty="0" err="1"/>
              <a:t>réalisation</a:t>
            </a:r>
            <a:r>
              <a:rPr lang="en-GB" sz="1800" dirty="0"/>
              <a:t> </a:t>
            </a:r>
          </a:p>
          <a:p>
            <a:pPr marL="342900" indent="-342900">
              <a:buFont typeface="Wingdings" panose="05000000000000000000" pitchFamily="2" charset="2"/>
              <a:buChar char="Ø"/>
            </a:pPr>
            <a:r>
              <a:rPr lang="en-GB" sz="1800" dirty="0"/>
              <a:t>Augmentation de la </a:t>
            </a:r>
            <a:r>
              <a:rPr lang="en-GB" sz="1800" dirty="0" err="1"/>
              <a:t>valeur</a:t>
            </a:r>
            <a:r>
              <a:rPr lang="en-GB" sz="1800" dirty="0"/>
              <a:t> entre attribution et </a:t>
            </a:r>
            <a:r>
              <a:rPr lang="en-GB" sz="1800" dirty="0" err="1"/>
              <a:t>réalisation</a:t>
            </a:r>
            <a:r>
              <a:rPr lang="en-GB" sz="1800" dirty="0"/>
              <a:t> = plus-value taxable </a:t>
            </a:r>
            <a:r>
              <a:rPr lang="en-GB" sz="1800" dirty="0" err="1"/>
              <a:t>comme</a:t>
            </a:r>
            <a:r>
              <a:rPr lang="en-GB" sz="1800" dirty="0"/>
              <a:t> </a:t>
            </a:r>
            <a:r>
              <a:rPr lang="en-GB" sz="1800" dirty="0" err="1"/>
              <a:t>revenu</a:t>
            </a:r>
            <a:r>
              <a:rPr lang="en-GB" sz="1800" dirty="0"/>
              <a:t> divers à 15% (pas </a:t>
            </a:r>
            <a:r>
              <a:rPr lang="en-GB" sz="1800" dirty="0" err="1"/>
              <a:t>d’ONSS</a:t>
            </a:r>
            <a:r>
              <a:rPr lang="en-GB" sz="1800" dirty="0"/>
              <a:t>)</a:t>
            </a:r>
          </a:p>
          <a:p>
            <a:pPr marL="342900" indent="-342900">
              <a:buFont typeface="Wingdings" panose="05000000000000000000" pitchFamily="2" charset="2"/>
              <a:buChar char="Ø"/>
            </a:pPr>
            <a:r>
              <a:rPr lang="en-GB" sz="1800" dirty="0"/>
              <a:t>Les </a:t>
            </a:r>
            <a:r>
              <a:rPr lang="en-GB" sz="1800" dirty="0" err="1"/>
              <a:t>dividendes</a:t>
            </a:r>
            <a:r>
              <a:rPr lang="en-GB" sz="1800" dirty="0"/>
              <a:t> </a:t>
            </a:r>
            <a:r>
              <a:rPr lang="en-GB" sz="1800" dirty="0" err="1"/>
              <a:t>perçus</a:t>
            </a:r>
            <a:r>
              <a:rPr lang="en-GB" sz="1800" dirty="0"/>
              <a:t> </a:t>
            </a:r>
            <a:r>
              <a:rPr lang="en-GB" sz="1800" dirty="0" err="1"/>
              <a:t>restent</a:t>
            </a:r>
            <a:r>
              <a:rPr lang="en-GB" sz="1800" dirty="0"/>
              <a:t> des </a:t>
            </a:r>
            <a:r>
              <a:rPr lang="en-GB" sz="1800" dirty="0" err="1"/>
              <a:t>dividendes</a:t>
            </a:r>
            <a:r>
              <a:rPr lang="en-GB" sz="1800" dirty="0"/>
              <a:t> relevant du </a:t>
            </a:r>
            <a:r>
              <a:rPr lang="en-GB" sz="1800" dirty="0" err="1"/>
              <a:t>patrimoine</a:t>
            </a:r>
            <a:r>
              <a:rPr lang="en-GB" sz="1800" dirty="0"/>
              <a:t> </a:t>
            </a:r>
            <a:r>
              <a:rPr lang="en-GB" sz="1800" dirty="0" err="1"/>
              <a:t>privé</a:t>
            </a:r>
            <a:endParaRPr lang="en-BE" sz="1800" dirty="0"/>
          </a:p>
          <a:p>
            <a:pPr marL="342900" indent="-342900">
              <a:buFont typeface="Wingdings" panose="05000000000000000000" pitchFamily="2" charset="2"/>
              <a:buChar char="Ø"/>
            </a:pPr>
            <a:r>
              <a:rPr lang="en-GB" sz="1800" dirty="0"/>
              <a:t>Suppression </a:t>
            </a:r>
            <a:r>
              <a:rPr lang="en-GB" sz="1800" dirty="0" err="1"/>
              <a:t>régime</a:t>
            </a:r>
            <a:r>
              <a:rPr lang="en-GB" sz="1800" dirty="0"/>
              <a:t> fiscal actions avec </a:t>
            </a:r>
            <a:r>
              <a:rPr lang="en-GB" sz="1800" dirty="0" err="1"/>
              <a:t>décote</a:t>
            </a:r>
            <a:r>
              <a:rPr lang="en-GB" sz="1800" dirty="0"/>
              <a:t> et </a:t>
            </a:r>
            <a:r>
              <a:rPr lang="en-GB" sz="1800" dirty="0" err="1"/>
              <a:t>règle</a:t>
            </a:r>
            <a:r>
              <a:rPr lang="en-GB" sz="1800" dirty="0"/>
              <a:t> 100/120èmes</a:t>
            </a:r>
          </a:p>
          <a:p>
            <a:pPr marL="342900" indent="-342900">
              <a:buFont typeface="Wingdings" panose="05000000000000000000" pitchFamily="2" charset="2"/>
              <a:buChar char="Ø"/>
            </a:pPr>
            <a:r>
              <a:rPr lang="en-GB" sz="1800" dirty="0"/>
              <a:t>Suppression reduction </a:t>
            </a:r>
            <a:r>
              <a:rPr lang="en-GB" sz="1800" dirty="0" err="1"/>
              <a:t>d’impôt</a:t>
            </a:r>
            <a:r>
              <a:rPr lang="en-GB" sz="1800" dirty="0"/>
              <a:t> actions de </a:t>
            </a:r>
            <a:r>
              <a:rPr lang="en-GB" sz="1800" dirty="0" err="1"/>
              <a:t>l’employeur</a:t>
            </a:r>
            <a:r>
              <a:rPr lang="en-GB" sz="1800" dirty="0"/>
              <a:t> (= simplification!)</a:t>
            </a:r>
          </a:p>
          <a:p>
            <a:pPr marL="342900" indent="-342900">
              <a:buFont typeface="Wingdings" panose="05000000000000000000" pitchFamily="2" charset="2"/>
              <a:buChar char="Ø"/>
            </a:pPr>
            <a:r>
              <a:rPr lang="en-GB" sz="1800" dirty="0"/>
              <a:t>ONSS sur ATN</a:t>
            </a:r>
          </a:p>
          <a:p>
            <a:pPr marL="342900" indent="-342900">
              <a:buFont typeface="Wingdings" panose="05000000000000000000" pitchFamily="2" charset="2"/>
              <a:buChar char="Ø"/>
            </a:pPr>
            <a:endParaRPr lang="en-BE" sz="16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26</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Actions </a:t>
            </a:r>
            <a:r>
              <a:rPr lang="en-GB" dirty="0" err="1"/>
              <a:t>gratuites</a:t>
            </a:r>
            <a:r>
              <a:rPr lang="en-GB" dirty="0"/>
              <a:t> (</a:t>
            </a:r>
            <a:r>
              <a:rPr lang="en-GB" dirty="0" err="1"/>
              <a:t>société</a:t>
            </a:r>
            <a:r>
              <a:rPr lang="en-GB" dirty="0"/>
              <a:t> </a:t>
            </a:r>
            <a:r>
              <a:rPr lang="en-GB" dirty="0" err="1"/>
              <a:t>employeuse</a:t>
            </a:r>
            <a:r>
              <a:rPr lang="en-GB" dirty="0"/>
              <a:t>)</a:t>
            </a:r>
            <a:endParaRPr lang="en-BE" dirty="0"/>
          </a:p>
        </p:txBody>
      </p:sp>
    </p:spTree>
    <p:extLst>
      <p:ext uri="{BB962C8B-B14F-4D97-AF65-F5344CB8AC3E}">
        <p14:creationId xmlns:p14="http://schemas.microsoft.com/office/powerpoint/2010/main" val="3539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4"/>
            <a:ext cx="8166100" cy="3545349"/>
          </a:xfrm>
        </p:spPr>
        <p:txBody>
          <a:bodyPr/>
          <a:lstStyle/>
          <a:p>
            <a:r>
              <a:rPr lang="en-GB" sz="1800" dirty="0"/>
              <a:t>Questions:</a:t>
            </a:r>
          </a:p>
          <a:p>
            <a:pPr marL="285750" indent="-285750">
              <a:buFont typeface="Wingdings" panose="05000000000000000000" pitchFamily="2" charset="2"/>
              <a:buChar char="Ø"/>
            </a:pPr>
            <a:r>
              <a:rPr lang="en-GB" sz="1800" dirty="0"/>
              <a:t>Le nouveau </a:t>
            </a:r>
            <a:r>
              <a:rPr lang="en-GB" sz="1800" dirty="0" err="1"/>
              <a:t>régime</a:t>
            </a:r>
            <a:r>
              <a:rPr lang="en-GB" sz="1800" dirty="0"/>
              <a:t> </a:t>
            </a:r>
            <a:r>
              <a:rPr lang="en-GB" sz="1800" dirty="0" err="1"/>
              <a:t>va</a:t>
            </a:r>
            <a:r>
              <a:rPr lang="en-GB" sz="1800" dirty="0"/>
              <a:t>-t-il </a:t>
            </a:r>
            <a:r>
              <a:rPr lang="en-GB" sz="1800" dirty="0" err="1"/>
              <a:t>réellement</a:t>
            </a:r>
            <a:r>
              <a:rPr lang="en-GB" sz="1800" dirty="0"/>
              <a:t> </a:t>
            </a:r>
            <a:r>
              <a:rPr lang="en-GB" sz="1800" dirty="0" err="1"/>
              <a:t>stimuler</a:t>
            </a:r>
            <a:r>
              <a:rPr lang="en-GB" sz="1800" dirty="0"/>
              <a:t> </a:t>
            </a:r>
            <a:r>
              <a:rPr lang="en-GB" sz="1800" dirty="0" err="1"/>
              <a:t>l’octroi</a:t>
            </a:r>
            <a:r>
              <a:rPr lang="en-GB" sz="1800" dirty="0"/>
              <a:t> </a:t>
            </a:r>
            <a:r>
              <a:rPr lang="en-GB" sz="1800" dirty="0" err="1"/>
              <a:t>d’actions</a:t>
            </a:r>
            <a:r>
              <a:rPr lang="en-GB" sz="1800" dirty="0"/>
              <a:t> (à prix </a:t>
            </a:r>
            <a:r>
              <a:rPr lang="en-GB" sz="1800" dirty="0" err="1"/>
              <a:t>réduits</a:t>
            </a:r>
            <a:r>
              <a:rPr lang="en-GB" sz="1800" dirty="0"/>
              <a:t>)?</a:t>
            </a:r>
          </a:p>
          <a:p>
            <a:pPr marL="285750" indent="-285750">
              <a:buFont typeface="Wingdings" panose="05000000000000000000" pitchFamily="2" charset="2"/>
              <a:buChar char="Ø"/>
            </a:pPr>
            <a:r>
              <a:rPr lang="en-GB" sz="1800" dirty="0" err="1"/>
              <a:t>Pourrait</a:t>
            </a:r>
            <a:r>
              <a:rPr lang="en-GB" sz="1800" dirty="0"/>
              <a:t>-on simplifier en se </a:t>
            </a:r>
            <a:r>
              <a:rPr lang="en-GB" sz="1800" dirty="0" err="1"/>
              <a:t>référant</a:t>
            </a:r>
            <a:r>
              <a:rPr lang="en-GB" sz="1800" dirty="0"/>
              <a:t> </a:t>
            </a:r>
            <a:r>
              <a:rPr lang="en-GB" sz="1800" dirty="0" err="1"/>
              <a:t>simplement</a:t>
            </a:r>
            <a:r>
              <a:rPr lang="en-GB" sz="1800" dirty="0"/>
              <a:t> à la </a:t>
            </a:r>
            <a:r>
              <a:rPr lang="en-GB" sz="1800" dirty="0" err="1"/>
              <a:t>valeur</a:t>
            </a:r>
            <a:r>
              <a:rPr lang="en-GB" sz="1800" dirty="0"/>
              <a:t> </a:t>
            </a:r>
            <a:r>
              <a:rPr lang="en-GB" sz="1800" dirty="0" err="1"/>
              <a:t>réelle</a:t>
            </a:r>
            <a:r>
              <a:rPr lang="en-GB" sz="1800" dirty="0"/>
              <a:t> au moment de la </a:t>
            </a:r>
            <a:r>
              <a:rPr lang="en-GB" sz="1800" dirty="0" err="1"/>
              <a:t>réalisation</a:t>
            </a:r>
            <a:r>
              <a:rPr lang="en-GB" sz="1800" dirty="0"/>
              <a:t> ? </a:t>
            </a:r>
            <a:r>
              <a:rPr lang="en-GB" sz="1800" dirty="0" err="1"/>
              <a:t>Pourquoi</a:t>
            </a:r>
            <a:r>
              <a:rPr lang="en-GB" sz="1800" dirty="0"/>
              <a:t> imposer </a:t>
            </a:r>
            <a:r>
              <a:rPr lang="en-GB" sz="1800" dirty="0" err="1"/>
              <a:t>une</a:t>
            </a:r>
            <a:r>
              <a:rPr lang="en-GB" sz="1800" dirty="0"/>
              <a:t> </a:t>
            </a:r>
            <a:r>
              <a:rPr lang="en-GB" sz="1800" dirty="0" err="1"/>
              <a:t>référence</a:t>
            </a:r>
            <a:r>
              <a:rPr lang="en-GB" sz="1800" dirty="0"/>
              <a:t> au prix </a:t>
            </a:r>
            <a:r>
              <a:rPr lang="en-GB" sz="1800" dirty="0" err="1"/>
              <a:t>d’attribution</a:t>
            </a:r>
            <a:r>
              <a:rPr lang="en-GB" sz="1800" dirty="0"/>
              <a:t> … pour </a:t>
            </a:r>
            <a:r>
              <a:rPr lang="en-GB" sz="1800" dirty="0" err="1"/>
              <a:t>instaurer</a:t>
            </a:r>
            <a:r>
              <a:rPr lang="en-GB" sz="1800" dirty="0"/>
              <a:t> </a:t>
            </a:r>
            <a:r>
              <a:rPr lang="en-GB" sz="1800" dirty="0" err="1"/>
              <a:t>une</a:t>
            </a:r>
            <a:r>
              <a:rPr lang="en-GB" sz="1800" dirty="0"/>
              <a:t> première étape </a:t>
            </a:r>
            <a:r>
              <a:rPr lang="en-GB" sz="1800" dirty="0" err="1"/>
              <a:t>vers</a:t>
            </a:r>
            <a:r>
              <a:rPr lang="en-GB" sz="1800" dirty="0"/>
              <a:t> la taxation </a:t>
            </a:r>
            <a:r>
              <a:rPr lang="en-GB" sz="1800" dirty="0" err="1"/>
              <a:t>généralisée</a:t>
            </a:r>
            <a:r>
              <a:rPr lang="en-GB" sz="1800" dirty="0"/>
              <a:t> des plus-values ?</a:t>
            </a:r>
          </a:p>
          <a:p>
            <a:pPr marL="285750" indent="-285750">
              <a:buFont typeface="Wingdings" panose="05000000000000000000" pitchFamily="2" charset="2"/>
              <a:buChar char="Ø"/>
            </a:pPr>
            <a:r>
              <a:rPr lang="en-GB" sz="1800" dirty="0"/>
              <a:t>Si </a:t>
            </a:r>
            <a:r>
              <a:rPr lang="en-GB" sz="1800" dirty="0" err="1"/>
              <a:t>l’objectif</a:t>
            </a:r>
            <a:r>
              <a:rPr lang="en-GB" sz="1800" dirty="0"/>
              <a:t> </a:t>
            </a:r>
            <a:r>
              <a:rPr lang="en-GB" sz="1800" dirty="0" err="1"/>
              <a:t>est</a:t>
            </a:r>
            <a:r>
              <a:rPr lang="en-GB" sz="1800" dirty="0"/>
              <a:t> de </a:t>
            </a:r>
            <a:r>
              <a:rPr lang="en-GB" sz="1800" dirty="0" err="1"/>
              <a:t>rendre</a:t>
            </a:r>
            <a:r>
              <a:rPr lang="en-GB" sz="1800" dirty="0"/>
              <a:t> le </a:t>
            </a:r>
            <a:r>
              <a:rPr lang="en-GB" sz="1800" dirty="0" err="1"/>
              <a:t>régime</a:t>
            </a:r>
            <a:r>
              <a:rPr lang="en-GB" sz="1800" dirty="0"/>
              <a:t> </a:t>
            </a:r>
            <a:r>
              <a:rPr lang="en-GB" sz="1800" dirty="0" err="1"/>
              <a:t>attractif</a:t>
            </a:r>
            <a:r>
              <a:rPr lang="en-GB" sz="1800" dirty="0"/>
              <a:t>, </a:t>
            </a:r>
            <a:r>
              <a:rPr lang="en-GB" sz="1800" dirty="0" err="1"/>
              <a:t>pourquoi</a:t>
            </a:r>
            <a:r>
              <a:rPr lang="en-GB" sz="1800" dirty="0"/>
              <a:t> ne pas </a:t>
            </a:r>
            <a:r>
              <a:rPr lang="en-GB" sz="1800" dirty="0" err="1"/>
              <a:t>prévoir</a:t>
            </a:r>
            <a:r>
              <a:rPr lang="en-GB" sz="1800" dirty="0"/>
              <a:t> </a:t>
            </a:r>
            <a:r>
              <a:rPr lang="en-GB" sz="1800" dirty="0" err="1"/>
              <a:t>une</a:t>
            </a:r>
            <a:r>
              <a:rPr lang="en-GB" sz="1800" dirty="0"/>
              <a:t> valorisation </a:t>
            </a:r>
            <a:r>
              <a:rPr lang="en-GB" sz="1800" dirty="0" err="1"/>
              <a:t>favorable</a:t>
            </a:r>
            <a:r>
              <a:rPr lang="en-GB" sz="1800" dirty="0"/>
              <a:t> (</a:t>
            </a:r>
            <a:r>
              <a:rPr lang="en-GB" sz="1800" dirty="0" err="1"/>
              <a:t>décote</a:t>
            </a:r>
            <a:r>
              <a:rPr lang="en-GB" sz="1800" dirty="0"/>
              <a:t>, 100/120ème, …) et/</a:t>
            </a:r>
            <a:r>
              <a:rPr lang="en-GB" sz="1800" dirty="0" err="1"/>
              <a:t>ou</a:t>
            </a:r>
            <a:r>
              <a:rPr lang="en-GB" sz="1800" dirty="0"/>
              <a:t> un </a:t>
            </a:r>
            <a:r>
              <a:rPr lang="en-GB" sz="1800" dirty="0" err="1"/>
              <a:t>taux</a:t>
            </a:r>
            <a:r>
              <a:rPr lang="en-GB" sz="1800" dirty="0"/>
              <a:t> </a:t>
            </a:r>
            <a:r>
              <a:rPr lang="en-GB" sz="1800" dirty="0" err="1"/>
              <a:t>réduit</a:t>
            </a:r>
            <a:r>
              <a:rPr lang="en-GB" sz="1800" dirty="0"/>
              <a:t> de taxation (20% pour </a:t>
            </a:r>
            <a:r>
              <a:rPr lang="en-GB" sz="1800" dirty="0" err="1"/>
              <a:t>rester</a:t>
            </a:r>
            <a:r>
              <a:rPr lang="en-GB" sz="1800" dirty="0"/>
              <a:t> comparable avec les </a:t>
            </a:r>
            <a:r>
              <a:rPr lang="en-GB" sz="1800" dirty="0" err="1"/>
              <a:t>autres</a:t>
            </a:r>
            <a:r>
              <a:rPr lang="en-GB" sz="1800" dirty="0"/>
              <a:t> pays)?</a:t>
            </a:r>
          </a:p>
          <a:p>
            <a:pPr marL="285750" indent="-285750">
              <a:buFont typeface="Wingdings" panose="05000000000000000000" pitchFamily="2" charset="2"/>
              <a:buChar char="Ø"/>
            </a:pPr>
            <a:r>
              <a:rPr lang="en-GB" sz="1800" dirty="0" err="1"/>
              <a:t>Cotisation</a:t>
            </a:r>
            <a:r>
              <a:rPr lang="en-GB" sz="1800" dirty="0"/>
              <a:t> de </a:t>
            </a:r>
            <a:r>
              <a:rPr lang="en-GB" sz="1800" dirty="0" err="1"/>
              <a:t>solidarité</a:t>
            </a:r>
            <a:r>
              <a:rPr lang="en-GB" sz="1800" dirty="0"/>
              <a:t> </a:t>
            </a:r>
            <a:r>
              <a:rPr lang="en-GB" sz="1800" dirty="0" err="1"/>
              <a:t>plutôt</a:t>
            </a:r>
            <a:r>
              <a:rPr lang="en-GB" sz="1800" dirty="0"/>
              <a:t> que </a:t>
            </a:r>
            <a:r>
              <a:rPr lang="en-GB" sz="1800" dirty="0" err="1"/>
              <a:t>cotisations</a:t>
            </a:r>
            <a:r>
              <a:rPr lang="en-GB" sz="1800" dirty="0"/>
              <a:t> </a:t>
            </a:r>
            <a:r>
              <a:rPr lang="en-GB" sz="1800" dirty="0" err="1"/>
              <a:t>sociales</a:t>
            </a:r>
            <a:r>
              <a:rPr lang="en-GB" sz="1800" dirty="0"/>
              <a:t> ordinaires?</a:t>
            </a:r>
          </a:p>
          <a:p>
            <a:pPr marL="342900" indent="-342900">
              <a:buFont typeface="Wingdings" panose="05000000000000000000" pitchFamily="2" charset="2"/>
              <a:buChar char="Ø"/>
            </a:pPr>
            <a:endParaRPr lang="en-BE" sz="16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27</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Actions </a:t>
            </a:r>
            <a:r>
              <a:rPr lang="en-GB" dirty="0" err="1"/>
              <a:t>gratuites</a:t>
            </a:r>
            <a:r>
              <a:rPr lang="en-GB" dirty="0"/>
              <a:t> (</a:t>
            </a:r>
            <a:r>
              <a:rPr lang="en-GB" dirty="0" err="1"/>
              <a:t>société</a:t>
            </a:r>
            <a:r>
              <a:rPr lang="en-GB" dirty="0"/>
              <a:t> </a:t>
            </a:r>
            <a:r>
              <a:rPr lang="en-GB" dirty="0" err="1"/>
              <a:t>employeuse</a:t>
            </a:r>
            <a:r>
              <a:rPr lang="en-GB" dirty="0"/>
              <a:t>)</a:t>
            </a:r>
            <a:endParaRPr lang="en-BE" dirty="0"/>
          </a:p>
        </p:txBody>
      </p:sp>
    </p:spTree>
    <p:extLst>
      <p:ext uri="{BB962C8B-B14F-4D97-AF65-F5344CB8AC3E}">
        <p14:creationId xmlns:p14="http://schemas.microsoft.com/office/powerpoint/2010/main" val="4329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5"/>
            <a:ext cx="8166100" cy="3490848"/>
          </a:xfrm>
        </p:spPr>
        <p:txBody>
          <a:bodyPr/>
          <a:lstStyle/>
          <a:p>
            <a:pPr marL="342900" indent="-342900">
              <a:buFont typeface="Wingdings" panose="05000000000000000000" pitchFamily="2" charset="2"/>
              <a:buChar char="Ø"/>
            </a:pPr>
            <a:r>
              <a:rPr lang="en-GB" sz="1800" dirty="0" err="1"/>
              <a:t>Régime</a:t>
            </a:r>
            <a:r>
              <a:rPr lang="en-GB" sz="1800" dirty="0"/>
              <a:t> fiscal </a:t>
            </a:r>
            <a:r>
              <a:rPr lang="en-GB" sz="1800" dirty="0" err="1"/>
              <a:t>actuel</a:t>
            </a:r>
            <a:r>
              <a:rPr lang="en-GB" sz="1800" dirty="0"/>
              <a:t> </a:t>
            </a:r>
            <a:r>
              <a:rPr lang="en-GB" sz="1800" dirty="0" err="1"/>
              <a:t>inchangé</a:t>
            </a:r>
            <a:r>
              <a:rPr lang="en-GB" sz="1800" dirty="0"/>
              <a:t> (</a:t>
            </a:r>
            <a:r>
              <a:rPr lang="en-GB" sz="1800" dirty="0" err="1"/>
              <a:t>mais</a:t>
            </a:r>
            <a:r>
              <a:rPr lang="en-GB" sz="1800" dirty="0"/>
              <a:t> clarification valorisation – </a:t>
            </a:r>
            <a:r>
              <a:rPr lang="en-GB" sz="1800" dirty="0" err="1"/>
              <a:t>voir</a:t>
            </a:r>
            <a:r>
              <a:rPr lang="en-GB" sz="1800" dirty="0"/>
              <a:t> slides </a:t>
            </a:r>
            <a:r>
              <a:rPr lang="en-GB" sz="1800" dirty="0" err="1"/>
              <a:t>précédents</a:t>
            </a:r>
            <a:r>
              <a:rPr lang="en-GB" sz="1800" dirty="0"/>
              <a:t>) = taxation à </a:t>
            </a:r>
            <a:r>
              <a:rPr lang="en-GB" sz="1800" dirty="0" err="1"/>
              <a:t>l’octroi</a:t>
            </a:r>
            <a:endParaRPr lang="en-GB" sz="1800" dirty="0"/>
          </a:p>
          <a:p>
            <a:pPr marL="342900" indent="-342900">
              <a:buFont typeface="Wingdings" panose="05000000000000000000" pitchFamily="2" charset="2"/>
              <a:buChar char="Ø"/>
            </a:pPr>
            <a:r>
              <a:rPr lang="en-GB" sz="1800" dirty="0"/>
              <a:t>Limitation </a:t>
            </a:r>
            <a:r>
              <a:rPr lang="en-GB" sz="1800" dirty="0" err="1"/>
              <a:t>drastique</a:t>
            </a:r>
            <a:r>
              <a:rPr lang="en-GB" sz="1800" dirty="0"/>
              <a:t> du champ </a:t>
            </a:r>
            <a:r>
              <a:rPr lang="en-GB" sz="1800" dirty="0" err="1"/>
              <a:t>d’application</a:t>
            </a:r>
            <a:r>
              <a:rPr lang="en-GB" sz="1800" dirty="0"/>
              <a:t>: </a:t>
            </a:r>
          </a:p>
          <a:p>
            <a:pPr marL="702900" lvl="1" indent="-342900">
              <a:buFont typeface="Wingdings" panose="05000000000000000000" pitchFamily="2" charset="2"/>
              <a:buChar char="q"/>
            </a:pPr>
            <a:r>
              <a:rPr lang="en-GB" sz="1600" dirty="0"/>
              <a:t>Options </a:t>
            </a:r>
            <a:r>
              <a:rPr lang="en-GB" sz="1600" dirty="0" err="1"/>
              <a:t>portant</a:t>
            </a:r>
            <a:r>
              <a:rPr lang="en-GB" sz="1600" dirty="0"/>
              <a:t> sur les actions de la </a:t>
            </a:r>
            <a:r>
              <a:rPr lang="en-GB" sz="1600" dirty="0" err="1"/>
              <a:t>société</a:t>
            </a:r>
            <a:r>
              <a:rPr lang="en-GB" sz="1600" dirty="0"/>
              <a:t> </a:t>
            </a:r>
            <a:r>
              <a:rPr lang="en-GB" sz="1600" dirty="0" err="1"/>
              <a:t>employeuse</a:t>
            </a:r>
            <a:endParaRPr lang="en-GB" sz="1600" dirty="0"/>
          </a:p>
          <a:p>
            <a:pPr marL="702900" lvl="1" indent="-342900">
              <a:buFont typeface="Wingdings" panose="05000000000000000000" pitchFamily="2" charset="2"/>
              <a:buChar char="q"/>
            </a:pPr>
            <a:r>
              <a:rPr lang="en-GB" sz="1600" dirty="0"/>
              <a:t>Options </a:t>
            </a:r>
            <a:r>
              <a:rPr lang="en-GB" sz="1600" dirty="0" err="1"/>
              <a:t>incessibles</a:t>
            </a:r>
            <a:r>
              <a:rPr lang="en-GB" sz="1600" dirty="0"/>
              <a:t> et non </a:t>
            </a:r>
            <a:r>
              <a:rPr lang="en-GB" sz="1600" dirty="0" err="1"/>
              <a:t>remboursables</a:t>
            </a:r>
            <a:r>
              <a:rPr lang="en-GB" sz="1600" dirty="0"/>
              <a:t> (</a:t>
            </a:r>
            <a:r>
              <a:rPr lang="en-GB" sz="1600" dirty="0" err="1"/>
              <a:t>sauf</a:t>
            </a:r>
            <a:r>
              <a:rPr lang="en-GB" sz="1600" dirty="0"/>
              <a:t> </a:t>
            </a:r>
            <a:r>
              <a:rPr lang="en-GB" sz="1600" dirty="0" err="1"/>
              <a:t>décès</a:t>
            </a:r>
            <a:r>
              <a:rPr lang="en-GB" sz="1600" dirty="0"/>
              <a:t>)</a:t>
            </a:r>
          </a:p>
          <a:p>
            <a:pPr marL="702900" lvl="1" indent="-342900">
              <a:buFont typeface="Wingdings" panose="05000000000000000000" pitchFamily="2" charset="2"/>
              <a:buChar char="q"/>
            </a:pPr>
            <a:r>
              <a:rPr lang="en-GB" sz="1600" dirty="0"/>
              <a:t>Options </a:t>
            </a:r>
            <a:r>
              <a:rPr lang="en-GB" sz="1600" dirty="0" err="1"/>
              <a:t>acceptées</a:t>
            </a:r>
            <a:r>
              <a:rPr lang="en-GB" sz="1600" dirty="0"/>
              <a:t> </a:t>
            </a:r>
            <a:r>
              <a:rPr lang="en-GB" sz="1600" dirty="0" err="1"/>
              <a:t>endéans</a:t>
            </a:r>
            <a:r>
              <a:rPr lang="en-GB" sz="1600" dirty="0"/>
              <a:t> les 60 </a:t>
            </a:r>
            <a:r>
              <a:rPr lang="en-GB" sz="1600" dirty="0" err="1"/>
              <a:t>jours</a:t>
            </a:r>
            <a:endParaRPr lang="en-GB" sz="1600" dirty="0"/>
          </a:p>
          <a:p>
            <a:pPr marL="342900" indent="-342900">
              <a:buFont typeface="Wingdings" panose="05000000000000000000" pitchFamily="2" charset="2"/>
              <a:buChar char="Ø"/>
            </a:pPr>
            <a:r>
              <a:rPr lang="en-GB" sz="1800" dirty="0" err="1"/>
              <a:t>Exonérations</a:t>
            </a:r>
            <a:r>
              <a:rPr lang="en-GB" sz="1800" dirty="0"/>
              <a:t> des </a:t>
            </a:r>
            <a:r>
              <a:rPr lang="en-GB" sz="1800" dirty="0" err="1"/>
              <a:t>avantages</a:t>
            </a:r>
            <a:r>
              <a:rPr lang="en-GB" sz="1800" dirty="0"/>
              <a:t> </a:t>
            </a:r>
            <a:r>
              <a:rPr lang="en-GB" sz="1800" dirty="0" err="1"/>
              <a:t>lors</a:t>
            </a:r>
            <a:r>
              <a:rPr lang="en-GB" sz="1800" dirty="0"/>
              <a:t> de </a:t>
            </a:r>
            <a:r>
              <a:rPr lang="en-GB" sz="1800" dirty="0" err="1"/>
              <a:t>l’exercice</a:t>
            </a:r>
            <a:r>
              <a:rPr lang="en-GB" sz="1800" dirty="0"/>
              <a:t> </a:t>
            </a:r>
            <a:r>
              <a:rPr lang="en-GB" sz="1800" dirty="0" err="1"/>
              <a:t>ou</a:t>
            </a:r>
            <a:r>
              <a:rPr lang="en-GB" sz="1800" dirty="0"/>
              <a:t> de </a:t>
            </a:r>
            <a:r>
              <a:rPr lang="en-GB" sz="1800" dirty="0" err="1"/>
              <a:t>l’aliénation</a:t>
            </a:r>
            <a:r>
              <a:rPr lang="en-GB" sz="1800" dirty="0"/>
              <a:t>, </a:t>
            </a:r>
            <a:r>
              <a:rPr lang="en-GB" sz="1800" dirty="0" err="1"/>
              <a:t>sauf</a:t>
            </a:r>
            <a:r>
              <a:rPr lang="en-GB" sz="1800" dirty="0"/>
              <a:t> “</a:t>
            </a:r>
            <a:r>
              <a:rPr lang="en-GB" sz="1800" dirty="0" err="1"/>
              <a:t>rendement</a:t>
            </a:r>
            <a:r>
              <a:rPr lang="en-GB" sz="1800" dirty="0"/>
              <a:t> </a:t>
            </a:r>
            <a:r>
              <a:rPr lang="en-GB" sz="1800" dirty="0" err="1"/>
              <a:t>excédentaire</a:t>
            </a:r>
            <a:r>
              <a:rPr lang="en-GB" sz="1800" dirty="0"/>
              <a:t>” (</a:t>
            </a:r>
            <a:r>
              <a:rPr lang="en-GB" sz="1800" dirty="0" err="1"/>
              <a:t>voir</a:t>
            </a:r>
            <a:r>
              <a:rPr lang="en-GB" sz="1800" dirty="0"/>
              <a:t> slides </a:t>
            </a:r>
            <a:r>
              <a:rPr lang="en-GB" sz="1800" dirty="0" err="1"/>
              <a:t>suivants</a:t>
            </a:r>
            <a:r>
              <a:rPr lang="en-GB" sz="1800" dirty="0"/>
              <a:t>)</a:t>
            </a:r>
          </a:p>
          <a:p>
            <a:pPr marL="342900" indent="-342900">
              <a:buFont typeface="Wingdings" panose="05000000000000000000" pitchFamily="2" charset="2"/>
              <a:buChar char="Ø"/>
            </a:pPr>
            <a:r>
              <a:rPr lang="en-GB" sz="1800" dirty="0"/>
              <a:t>Il </a:t>
            </a:r>
            <a:r>
              <a:rPr lang="en-GB" sz="1800" dirty="0" err="1"/>
              <a:t>reste</a:t>
            </a:r>
            <a:r>
              <a:rPr lang="en-GB" sz="1800" dirty="0"/>
              <a:t> possible </a:t>
            </a:r>
            <a:r>
              <a:rPr lang="en-GB" sz="1800" dirty="0" err="1"/>
              <a:t>d’accepter</a:t>
            </a:r>
            <a:r>
              <a:rPr lang="en-GB" sz="1800" dirty="0"/>
              <a:t> des options sans application du </a:t>
            </a:r>
            <a:r>
              <a:rPr lang="en-GB" sz="1800" dirty="0" err="1"/>
              <a:t>régime</a:t>
            </a:r>
            <a:r>
              <a:rPr lang="en-GB" sz="1800" dirty="0"/>
              <a:t> fiscal </a:t>
            </a:r>
            <a:r>
              <a:rPr lang="en-GB" sz="1800" dirty="0" err="1"/>
              <a:t>favorable</a:t>
            </a:r>
            <a:r>
              <a:rPr lang="en-GB" sz="1800" dirty="0"/>
              <a:t> =&gt; question: </a:t>
            </a:r>
            <a:r>
              <a:rPr lang="en-GB" sz="1800" dirty="0" err="1"/>
              <a:t>prourquoi</a:t>
            </a:r>
            <a:r>
              <a:rPr lang="en-GB" sz="1800" dirty="0"/>
              <a:t> ne pas tout </a:t>
            </a:r>
            <a:r>
              <a:rPr lang="en-GB" sz="1800" dirty="0" err="1"/>
              <a:t>simplement</a:t>
            </a:r>
            <a:r>
              <a:rPr lang="en-GB" sz="1800" dirty="0"/>
              <a:t> </a:t>
            </a:r>
            <a:r>
              <a:rPr lang="en-GB" sz="1800" dirty="0" err="1"/>
              <a:t>permettre</a:t>
            </a:r>
            <a:r>
              <a:rPr lang="en-GB" sz="1800" dirty="0"/>
              <a:t> </a:t>
            </a:r>
            <a:r>
              <a:rPr lang="en-GB" sz="1800" dirty="0" err="1"/>
              <a:t>ce</a:t>
            </a:r>
            <a:r>
              <a:rPr lang="en-GB" sz="1800" dirty="0"/>
              <a:t> choix dans le cadre du </a:t>
            </a:r>
            <a:r>
              <a:rPr lang="en-GB" sz="1800" dirty="0" err="1"/>
              <a:t>régime</a:t>
            </a:r>
            <a:r>
              <a:rPr lang="en-GB" sz="1800" dirty="0"/>
              <a:t> </a:t>
            </a:r>
            <a:r>
              <a:rPr lang="en-GB" sz="1800" dirty="0" err="1"/>
              <a:t>légal</a:t>
            </a:r>
            <a:r>
              <a:rPr lang="en-GB" sz="1800" dirty="0"/>
              <a:t> (= </a:t>
            </a:r>
            <a:r>
              <a:rPr lang="en-GB" sz="1800" dirty="0" err="1"/>
              <a:t>sécurité</a:t>
            </a:r>
            <a:r>
              <a:rPr lang="en-GB" sz="1800" dirty="0"/>
              <a:t> </a:t>
            </a:r>
            <a:r>
              <a:rPr lang="en-GB" sz="1800" dirty="0" err="1"/>
              <a:t>juridique</a:t>
            </a:r>
            <a:r>
              <a:rPr lang="en-GB" sz="1800" dirty="0"/>
              <a:t> + simplification)?</a:t>
            </a:r>
          </a:p>
          <a:p>
            <a:pPr marL="342900" indent="-342900">
              <a:buFont typeface="Wingdings" panose="05000000000000000000" pitchFamily="2" charset="2"/>
              <a:buChar char="Ø"/>
            </a:pPr>
            <a:endParaRPr lang="en-BE" sz="18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28</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Stock options (</a:t>
            </a:r>
            <a:r>
              <a:rPr lang="en-GB" dirty="0" err="1"/>
              <a:t>société</a:t>
            </a:r>
            <a:r>
              <a:rPr lang="en-GB" dirty="0"/>
              <a:t> </a:t>
            </a:r>
            <a:r>
              <a:rPr lang="en-GB" dirty="0" err="1"/>
              <a:t>employeuse</a:t>
            </a:r>
            <a:r>
              <a:rPr lang="en-GB" dirty="0"/>
              <a:t>)</a:t>
            </a:r>
            <a:endParaRPr lang="en-BE" dirty="0"/>
          </a:p>
        </p:txBody>
      </p:sp>
    </p:spTree>
    <p:extLst>
      <p:ext uri="{BB962C8B-B14F-4D97-AF65-F5344CB8AC3E}">
        <p14:creationId xmlns:p14="http://schemas.microsoft.com/office/powerpoint/2010/main" val="93053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5"/>
            <a:ext cx="8166100" cy="3236512"/>
          </a:xfrm>
        </p:spPr>
        <p:txBody>
          <a:bodyPr/>
          <a:lstStyle/>
          <a:p>
            <a:pPr marL="342900" indent="-342900">
              <a:buFont typeface="Wingdings" panose="05000000000000000000" pitchFamily="2" charset="2"/>
              <a:buChar char="Ø"/>
            </a:pPr>
            <a:r>
              <a:rPr lang="en-GB" sz="1800" dirty="0" err="1"/>
              <a:t>Avantage</a:t>
            </a:r>
            <a:r>
              <a:rPr lang="en-GB" sz="1800" dirty="0"/>
              <a:t> imposable (à </a:t>
            </a:r>
            <a:r>
              <a:rPr lang="en-GB" sz="1800" dirty="0" err="1"/>
              <a:t>diminuer</a:t>
            </a:r>
            <a:r>
              <a:rPr lang="en-GB" sz="1800" dirty="0"/>
              <a:t> de la contribution </a:t>
            </a:r>
            <a:r>
              <a:rPr lang="en-GB" sz="1800" dirty="0" err="1"/>
              <a:t>éventuelle</a:t>
            </a:r>
            <a:r>
              <a:rPr lang="en-GB" sz="1800" dirty="0"/>
              <a:t>):</a:t>
            </a:r>
          </a:p>
          <a:p>
            <a:pPr marL="702900" lvl="1" indent="-342900">
              <a:buFont typeface="Wingdings" panose="05000000000000000000" pitchFamily="2" charset="2"/>
              <a:buChar char="q"/>
            </a:pPr>
            <a:r>
              <a:rPr lang="en-GB" sz="1600" dirty="0"/>
              <a:t>Options </a:t>
            </a:r>
            <a:r>
              <a:rPr lang="en-GB" sz="1600" dirty="0" err="1"/>
              <a:t>cotées</a:t>
            </a:r>
            <a:r>
              <a:rPr lang="en-GB" sz="1600" dirty="0"/>
              <a:t> </a:t>
            </a:r>
            <a:r>
              <a:rPr lang="en-GB" sz="1600" dirty="0" err="1"/>
              <a:t>ou</a:t>
            </a:r>
            <a:r>
              <a:rPr lang="en-GB" sz="1600" dirty="0"/>
              <a:t> </a:t>
            </a:r>
            <a:r>
              <a:rPr lang="en-GB" sz="1600" dirty="0" err="1"/>
              <a:t>négociées</a:t>
            </a:r>
            <a:r>
              <a:rPr lang="en-GB" sz="1600" dirty="0"/>
              <a:t> en bourse (</a:t>
            </a:r>
            <a:r>
              <a:rPr lang="en-GB" sz="1600" dirty="0" err="1"/>
              <a:t>même</a:t>
            </a:r>
            <a:r>
              <a:rPr lang="en-GB" sz="1600" dirty="0"/>
              <a:t> </a:t>
            </a:r>
            <a:r>
              <a:rPr lang="en-GB" sz="1600" dirty="0" err="1"/>
              <a:t>si</a:t>
            </a:r>
            <a:r>
              <a:rPr lang="en-GB" sz="1600" dirty="0"/>
              <a:t> option </a:t>
            </a:r>
            <a:r>
              <a:rPr lang="en-GB" sz="1600" dirty="0" err="1"/>
              <a:t>incessible</a:t>
            </a:r>
            <a:r>
              <a:rPr lang="en-GB" sz="1600" dirty="0"/>
              <a:t>) = choix de </a:t>
            </a:r>
            <a:r>
              <a:rPr lang="en-GB" sz="1600" dirty="0" err="1"/>
              <a:t>l’entreprise</a:t>
            </a:r>
            <a:r>
              <a:rPr lang="en-GB" sz="1600" dirty="0"/>
              <a:t>: </a:t>
            </a:r>
            <a:r>
              <a:rPr lang="en-GB" sz="1600" dirty="0" err="1"/>
              <a:t>cours</a:t>
            </a:r>
            <a:r>
              <a:rPr lang="en-GB" sz="1600" dirty="0"/>
              <a:t> </a:t>
            </a:r>
            <a:r>
              <a:rPr lang="en-GB" sz="1600" dirty="0" err="1"/>
              <a:t>moyen</a:t>
            </a:r>
            <a:r>
              <a:rPr lang="en-GB" sz="1600" dirty="0"/>
              <a:t> des 30 </a:t>
            </a:r>
            <a:r>
              <a:rPr lang="en-GB" sz="1600" dirty="0" err="1"/>
              <a:t>derniers</a:t>
            </a:r>
            <a:r>
              <a:rPr lang="en-GB" sz="1600" dirty="0"/>
              <a:t> </a:t>
            </a:r>
            <a:r>
              <a:rPr lang="en-GB" sz="1600" dirty="0" err="1"/>
              <a:t>jours</a:t>
            </a:r>
            <a:r>
              <a:rPr lang="en-GB" sz="1600" dirty="0"/>
              <a:t> </a:t>
            </a:r>
            <a:r>
              <a:rPr lang="en-GB" sz="1600" dirty="0" err="1"/>
              <a:t>ou</a:t>
            </a:r>
            <a:r>
              <a:rPr lang="en-GB" sz="1600" dirty="0"/>
              <a:t> </a:t>
            </a:r>
            <a:r>
              <a:rPr lang="en-GB" sz="1600" dirty="0" err="1"/>
              <a:t>cours</a:t>
            </a:r>
            <a:r>
              <a:rPr lang="en-GB" sz="1600" dirty="0"/>
              <a:t> de </a:t>
            </a:r>
            <a:r>
              <a:rPr lang="en-GB" sz="1600" dirty="0" err="1"/>
              <a:t>clôture</a:t>
            </a:r>
            <a:r>
              <a:rPr lang="en-GB" sz="1600" dirty="0"/>
              <a:t> de la </a:t>
            </a:r>
            <a:r>
              <a:rPr lang="en-GB" sz="1600" dirty="0" err="1"/>
              <a:t>veille</a:t>
            </a:r>
            <a:endParaRPr lang="en-GB" sz="1600" dirty="0"/>
          </a:p>
          <a:p>
            <a:pPr marL="702900" lvl="1" indent="-342900">
              <a:buFont typeface="Wingdings" panose="05000000000000000000" pitchFamily="2" charset="2"/>
              <a:buChar char="q"/>
            </a:pPr>
            <a:r>
              <a:rPr lang="en-GB" sz="1600" dirty="0" err="1"/>
              <a:t>Autres</a:t>
            </a:r>
            <a:r>
              <a:rPr lang="en-GB" sz="1600" dirty="0"/>
              <a:t> </a:t>
            </a:r>
            <a:r>
              <a:rPr lang="en-GB" sz="1600" dirty="0" err="1"/>
              <a:t>cas</a:t>
            </a:r>
            <a:r>
              <a:rPr lang="en-GB" sz="1600" dirty="0"/>
              <a:t>: </a:t>
            </a:r>
            <a:r>
              <a:rPr lang="en-GB" sz="1600" dirty="0" err="1"/>
              <a:t>valeur</a:t>
            </a:r>
            <a:r>
              <a:rPr lang="en-GB" sz="1600" dirty="0"/>
              <a:t> de </a:t>
            </a:r>
            <a:r>
              <a:rPr lang="en-GB" sz="1600" dirty="0" err="1"/>
              <a:t>l’action</a:t>
            </a:r>
            <a:r>
              <a:rPr lang="en-GB" sz="1600" dirty="0"/>
              <a:t> </a:t>
            </a:r>
            <a:r>
              <a:rPr lang="en-GB" sz="1600" dirty="0" err="1"/>
              <a:t>déterminée</a:t>
            </a:r>
            <a:r>
              <a:rPr lang="en-GB" sz="1600" dirty="0"/>
              <a:t> </a:t>
            </a:r>
            <a:r>
              <a:rPr lang="en-GB" sz="1600" dirty="0" err="1"/>
              <a:t>comme</a:t>
            </a:r>
            <a:r>
              <a:rPr lang="en-GB" sz="1600" dirty="0"/>
              <a:t> dans le </a:t>
            </a:r>
            <a:r>
              <a:rPr lang="en-GB" sz="1600" dirty="0" err="1"/>
              <a:t>régime</a:t>
            </a:r>
            <a:r>
              <a:rPr lang="en-GB" sz="1600" dirty="0"/>
              <a:t> </a:t>
            </a:r>
            <a:r>
              <a:rPr lang="en-GB" sz="1600" dirty="0" err="1"/>
              <a:t>général</a:t>
            </a:r>
            <a:r>
              <a:rPr lang="en-GB" sz="1600" dirty="0"/>
              <a:t> et ATN </a:t>
            </a:r>
            <a:r>
              <a:rPr lang="en-GB" sz="1600" dirty="0" err="1"/>
              <a:t>fixé</a:t>
            </a:r>
            <a:r>
              <a:rPr lang="en-GB" sz="1600" dirty="0"/>
              <a:t> </a:t>
            </a:r>
            <a:r>
              <a:rPr lang="en-GB" sz="1600" dirty="0" err="1"/>
              <a:t>forfaitairement</a:t>
            </a:r>
            <a:r>
              <a:rPr lang="en-GB" sz="1600" dirty="0"/>
              <a:t> à 18% (+1% par </a:t>
            </a:r>
            <a:r>
              <a:rPr lang="en-GB" sz="1600" dirty="0" err="1"/>
              <a:t>année</a:t>
            </a:r>
            <a:r>
              <a:rPr lang="en-GB" sz="1600" dirty="0"/>
              <a:t> </a:t>
            </a:r>
            <a:r>
              <a:rPr lang="en-GB" sz="1600" dirty="0" err="1"/>
              <a:t>d’exercice</a:t>
            </a:r>
            <a:r>
              <a:rPr lang="en-GB" sz="1600" dirty="0"/>
              <a:t> au-</a:t>
            </a:r>
            <a:r>
              <a:rPr lang="en-GB" sz="1600" dirty="0" err="1"/>
              <a:t>delà</a:t>
            </a:r>
            <a:r>
              <a:rPr lang="en-GB" sz="1600" dirty="0"/>
              <a:t> de 5 </a:t>
            </a:r>
            <a:r>
              <a:rPr lang="en-GB" sz="1600" dirty="0" err="1"/>
              <a:t>ans</a:t>
            </a:r>
            <a:r>
              <a:rPr lang="en-GB" sz="1600" dirty="0"/>
              <a:t>)</a:t>
            </a:r>
          </a:p>
          <a:p>
            <a:pPr marL="702900" lvl="1" indent="-342900">
              <a:buFont typeface="Wingdings" panose="05000000000000000000" pitchFamily="2" charset="2"/>
              <a:buChar char="q"/>
            </a:pPr>
            <a:r>
              <a:rPr lang="en-GB" sz="1600" dirty="0" err="1"/>
              <a:t>Autres</a:t>
            </a:r>
            <a:r>
              <a:rPr lang="en-GB" sz="1600" dirty="0"/>
              <a:t> </a:t>
            </a:r>
            <a:r>
              <a:rPr lang="en-GB" sz="1600" dirty="0" err="1"/>
              <a:t>cas</a:t>
            </a:r>
            <a:r>
              <a:rPr lang="en-GB" sz="1600" dirty="0"/>
              <a:t>: </a:t>
            </a:r>
            <a:r>
              <a:rPr lang="en-GB" sz="1600" dirty="0" err="1"/>
              <a:t>avantage</a:t>
            </a:r>
            <a:r>
              <a:rPr lang="en-GB" sz="1600" dirty="0"/>
              <a:t> </a:t>
            </a:r>
            <a:r>
              <a:rPr lang="en-GB" sz="1600" dirty="0" err="1"/>
              <a:t>réduit</a:t>
            </a:r>
            <a:r>
              <a:rPr lang="en-GB" sz="1600" dirty="0"/>
              <a:t> de </a:t>
            </a:r>
            <a:r>
              <a:rPr lang="en-GB" sz="1600" dirty="0" err="1"/>
              <a:t>moitié</a:t>
            </a:r>
            <a:r>
              <a:rPr lang="en-GB" sz="1600" dirty="0"/>
              <a:t> </a:t>
            </a:r>
            <a:r>
              <a:rPr lang="en-GB" sz="1600" dirty="0" err="1"/>
              <a:t>si</a:t>
            </a:r>
            <a:r>
              <a:rPr lang="en-GB" sz="1600" dirty="0"/>
              <a:t> (le </a:t>
            </a:r>
            <a:r>
              <a:rPr lang="en-GB" sz="1600" dirty="0" err="1"/>
              <a:t>cas</a:t>
            </a:r>
            <a:r>
              <a:rPr lang="en-GB" sz="1600" dirty="0"/>
              <a:t> </a:t>
            </a:r>
            <a:r>
              <a:rPr lang="en-GB" sz="1600" dirty="0" err="1"/>
              <a:t>échéant</a:t>
            </a:r>
            <a:r>
              <a:rPr lang="en-GB" sz="1600" dirty="0"/>
              <a:t> </a:t>
            </a:r>
            <a:r>
              <a:rPr lang="en-GB" sz="1600" dirty="0" err="1"/>
              <a:t>moyennant</a:t>
            </a:r>
            <a:r>
              <a:rPr lang="en-GB" sz="1600" dirty="0"/>
              <a:t> engagement du </a:t>
            </a:r>
            <a:r>
              <a:rPr lang="en-GB" sz="1600" dirty="0" err="1"/>
              <a:t>bénéficiaire</a:t>
            </a:r>
            <a:r>
              <a:rPr lang="en-GB" sz="1600" dirty="0"/>
              <a:t>):</a:t>
            </a:r>
          </a:p>
          <a:p>
            <a:pPr marL="1062900" lvl="2" indent="-342900">
              <a:buFont typeface="Wingdings" panose="05000000000000000000" pitchFamily="2" charset="2"/>
              <a:buChar char="§"/>
            </a:pPr>
            <a:r>
              <a:rPr lang="en-GB" sz="1400" dirty="0"/>
              <a:t>Prix </a:t>
            </a:r>
            <a:r>
              <a:rPr lang="en-GB" sz="1400" dirty="0" err="1"/>
              <a:t>d’exercice</a:t>
            </a:r>
            <a:r>
              <a:rPr lang="en-GB" sz="1400" dirty="0"/>
              <a:t> </a:t>
            </a:r>
            <a:r>
              <a:rPr lang="en-GB" sz="1400" dirty="0" err="1"/>
              <a:t>fixé</a:t>
            </a:r>
            <a:r>
              <a:rPr lang="en-GB" sz="1400" dirty="0"/>
              <a:t> </a:t>
            </a:r>
            <a:r>
              <a:rPr lang="en-GB" sz="1400" dirty="0" err="1"/>
              <a:t>lors</a:t>
            </a:r>
            <a:r>
              <a:rPr lang="en-GB" sz="1400" dirty="0"/>
              <a:t> de </a:t>
            </a:r>
            <a:r>
              <a:rPr lang="en-GB" sz="1400" dirty="0" err="1"/>
              <a:t>l’offre</a:t>
            </a:r>
            <a:endParaRPr lang="en-GB" sz="1400" dirty="0"/>
          </a:p>
          <a:p>
            <a:pPr marL="1062900" lvl="2" indent="-342900">
              <a:buFont typeface="Wingdings" panose="05000000000000000000" pitchFamily="2" charset="2"/>
              <a:buChar char="§"/>
            </a:pPr>
            <a:r>
              <a:rPr lang="en-GB" sz="1400" dirty="0"/>
              <a:t>Option </a:t>
            </a:r>
            <a:r>
              <a:rPr lang="en-GB" sz="1400" dirty="0" err="1"/>
              <a:t>exerçable</a:t>
            </a:r>
            <a:r>
              <a:rPr lang="en-GB" sz="1400" dirty="0"/>
              <a:t> entre la 4ème et la 10ème </a:t>
            </a:r>
            <a:r>
              <a:rPr lang="en-GB" sz="1400" dirty="0" err="1"/>
              <a:t>suivant</a:t>
            </a:r>
            <a:r>
              <a:rPr lang="en-GB" sz="1400" dirty="0"/>
              <a:t> </a:t>
            </a:r>
            <a:r>
              <a:rPr lang="en-GB" sz="1400" dirty="0" err="1"/>
              <a:t>celle</a:t>
            </a:r>
            <a:r>
              <a:rPr lang="en-GB" sz="1400" dirty="0"/>
              <a:t> de </a:t>
            </a:r>
            <a:r>
              <a:rPr lang="en-GB" sz="1400" dirty="0" err="1"/>
              <a:t>l’offre</a:t>
            </a:r>
            <a:endParaRPr lang="en-GB" sz="1400" dirty="0"/>
          </a:p>
          <a:p>
            <a:pPr marL="1062900" lvl="2" indent="-342900">
              <a:buFont typeface="Wingdings" panose="05000000000000000000" pitchFamily="2" charset="2"/>
              <a:buChar char="§"/>
            </a:pPr>
            <a:r>
              <a:rPr lang="en-GB" sz="1400" dirty="0"/>
              <a:t>Pas de couverture du </a:t>
            </a:r>
            <a:r>
              <a:rPr lang="en-GB" sz="1400" dirty="0" err="1"/>
              <a:t>risque</a:t>
            </a:r>
            <a:r>
              <a:rPr lang="en-GB" sz="1400" dirty="0"/>
              <a:t> de diminution de </a:t>
            </a:r>
            <a:r>
              <a:rPr lang="en-GB" sz="1400" dirty="0" err="1"/>
              <a:t>valeur</a:t>
            </a:r>
            <a:r>
              <a:rPr lang="en-GB" sz="1400" dirty="0"/>
              <a:t> des actions</a:t>
            </a:r>
          </a:p>
          <a:p>
            <a:pPr marL="342900" indent="-342900">
              <a:buFont typeface="Wingdings" panose="05000000000000000000" pitchFamily="2" charset="2"/>
              <a:buChar char="Ø"/>
            </a:pPr>
            <a:endParaRPr lang="en-BE" sz="18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29</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Stock options (</a:t>
            </a:r>
            <a:r>
              <a:rPr lang="en-GB" dirty="0" err="1"/>
              <a:t>société</a:t>
            </a:r>
            <a:r>
              <a:rPr lang="en-GB" dirty="0"/>
              <a:t> </a:t>
            </a:r>
            <a:r>
              <a:rPr lang="en-GB" dirty="0" err="1"/>
              <a:t>employeuse</a:t>
            </a:r>
            <a:r>
              <a:rPr lang="en-GB" dirty="0"/>
              <a:t>)</a:t>
            </a:r>
            <a:endParaRPr lang="en-BE" dirty="0"/>
          </a:p>
        </p:txBody>
      </p:sp>
    </p:spTree>
    <p:extLst>
      <p:ext uri="{BB962C8B-B14F-4D97-AF65-F5344CB8AC3E}">
        <p14:creationId xmlns:p14="http://schemas.microsoft.com/office/powerpoint/2010/main" val="209175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6054CC-0D7A-48FA-19D0-572F52BC1E6B}"/>
              </a:ext>
            </a:extLst>
          </p:cNvPr>
          <p:cNvSpPr>
            <a:spLocks noGrp="1"/>
          </p:cNvSpPr>
          <p:nvPr>
            <p:ph type="body" sz="quarter" idx="10"/>
          </p:nvPr>
        </p:nvSpPr>
        <p:spPr>
          <a:xfrm>
            <a:off x="549230" y="1419552"/>
            <a:ext cx="8045540" cy="2445866"/>
          </a:xfrm>
          <a:solidFill>
            <a:schemeClr val="bg1"/>
          </a:solidFill>
        </p:spPr>
        <p:txBody>
          <a:bodyPr/>
          <a:lstStyle/>
          <a:p>
            <a:pPr marL="342900" indent="-342900">
              <a:buClr>
                <a:schemeClr val="bg2"/>
              </a:buClr>
              <a:buFont typeface="Symbol" panose="05050102010706020507" pitchFamily="18" charset="2"/>
              <a:buChar char=""/>
            </a:pPr>
            <a:r>
              <a:rPr lang="en-GB" sz="1200" dirty="0" err="1"/>
              <a:t>Accises</a:t>
            </a:r>
            <a:r>
              <a:rPr lang="en-GB" sz="1200" dirty="0"/>
              <a:t> sur </a:t>
            </a:r>
            <a:r>
              <a:rPr lang="en-GB" sz="1200" dirty="0" err="1"/>
              <a:t>tabac</a:t>
            </a:r>
            <a:r>
              <a:rPr lang="en-GB" sz="1200" dirty="0"/>
              <a:t> et nouveaux </a:t>
            </a:r>
            <a:r>
              <a:rPr lang="en-GB" sz="1200" dirty="0" err="1"/>
              <a:t>produits</a:t>
            </a:r>
            <a:r>
              <a:rPr lang="en-GB" sz="1200" dirty="0"/>
              <a:t> du </a:t>
            </a:r>
            <a:r>
              <a:rPr lang="en-GB" sz="1200" dirty="0" err="1"/>
              <a:t>tabac</a:t>
            </a:r>
            <a:r>
              <a:rPr lang="en-GB" sz="1200" dirty="0"/>
              <a:t>		</a:t>
            </a:r>
            <a:r>
              <a:rPr lang="en-GB" sz="1200" dirty="0">
                <a:solidFill>
                  <a:srgbClr val="00B050"/>
                </a:solidFill>
              </a:rPr>
              <a:t>+ </a:t>
            </a:r>
            <a:r>
              <a:rPr lang="en-GB" sz="1200" dirty="0">
                <a:solidFill>
                  <a:schemeClr val="bg1"/>
                </a:solidFill>
              </a:rPr>
              <a:t>0. </a:t>
            </a:r>
            <a:r>
              <a:rPr lang="en-GB" sz="1200" dirty="0">
                <a:solidFill>
                  <a:srgbClr val="00B050"/>
                </a:solidFill>
              </a:rPr>
              <a:t>34</a:t>
            </a:r>
          </a:p>
          <a:p>
            <a:pPr marL="342900" indent="-342900">
              <a:buClr>
                <a:schemeClr val="bg2"/>
              </a:buClr>
              <a:buFont typeface="Symbol" panose="05050102010706020507" pitchFamily="18" charset="2"/>
              <a:buChar char=""/>
            </a:pPr>
            <a:r>
              <a:rPr lang="en-GB" sz="1200" dirty="0"/>
              <a:t>TVA sur </a:t>
            </a:r>
            <a:r>
              <a:rPr lang="en-GB" sz="1200" dirty="0" err="1"/>
              <a:t>charbon</a:t>
            </a:r>
            <a:r>
              <a:rPr lang="en-GB" sz="1200" dirty="0"/>
              <a:t>						</a:t>
            </a:r>
            <a:r>
              <a:rPr lang="en-GB" sz="1200" dirty="0">
                <a:solidFill>
                  <a:srgbClr val="00B050"/>
                </a:solidFill>
              </a:rPr>
              <a:t>+       4</a:t>
            </a:r>
          </a:p>
          <a:p>
            <a:pPr marL="342900" indent="-342900">
              <a:buClr>
                <a:schemeClr val="bg2"/>
              </a:buClr>
              <a:buFont typeface="Symbol" panose="05050102010706020507" pitchFamily="18" charset="2"/>
              <a:buChar char=""/>
            </a:pPr>
            <a:r>
              <a:rPr lang="en-GB" sz="1200" dirty="0"/>
              <a:t>Subsides combustibles </a:t>
            </a:r>
            <a:r>
              <a:rPr lang="en-GB" sz="1200" dirty="0" err="1"/>
              <a:t>fossiles</a:t>
            </a:r>
            <a:r>
              <a:rPr lang="en-GB" sz="1200" dirty="0"/>
              <a:t> (</a:t>
            </a:r>
            <a:r>
              <a:rPr lang="en-GB" sz="1200" dirty="0" err="1"/>
              <a:t>graduel</a:t>
            </a:r>
            <a:r>
              <a:rPr lang="en-GB" sz="1200" dirty="0"/>
              <a:t>)			</a:t>
            </a:r>
            <a:r>
              <a:rPr lang="en-GB" sz="1200" dirty="0">
                <a:solidFill>
                  <a:srgbClr val="00B050"/>
                </a:solidFill>
              </a:rPr>
              <a:t>+ </a:t>
            </a:r>
            <a:r>
              <a:rPr lang="en-GB" sz="1200" dirty="0">
                <a:solidFill>
                  <a:schemeClr val="bg1"/>
                </a:solidFill>
              </a:rPr>
              <a:t>0.</a:t>
            </a:r>
            <a:r>
              <a:rPr lang="en-GB" sz="1200" dirty="0">
                <a:solidFill>
                  <a:srgbClr val="00B050"/>
                </a:solidFill>
              </a:rPr>
              <a:t>101</a:t>
            </a:r>
          </a:p>
          <a:p>
            <a:pPr marL="342900" indent="-342900">
              <a:buClr>
                <a:schemeClr val="bg2"/>
              </a:buClr>
              <a:buFont typeface="Symbol" panose="05050102010706020507" pitchFamily="18" charset="2"/>
              <a:buChar char=""/>
            </a:pPr>
            <a:endParaRPr lang="en-GB" sz="1200" dirty="0"/>
          </a:p>
          <a:p>
            <a:pPr marL="342900" indent="-342900">
              <a:buClr>
                <a:schemeClr val="bg2"/>
              </a:buClr>
              <a:buFont typeface="Symbol" panose="05050102010706020507" pitchFamily="18" charset="2"/>
              <a:buChar char=""/>
            </a:pPr>
            <a:r>
              <a:rPr lang="en-GB" sz="1200" dirty="0"/>
              <a:t>E-invoicing et e-reporting			 		</a:t>
            </a:r>
            <a:r>
              <a:rPr lang="en-GB" sz="1200" dirty="0">
                <a:solidFill>
                  <a:srgbClr val="00B050"/>
                </a:solidFill>
              </a:rPr>
              <a:t>+ </a:t>
            </a:r>
            <a:r>
              <a:rPr lang="en-GB" sz="1200" dirty="0">
                <a:solidFill>
                  <a:schemeClr val="bg1"/>
                </a:solidFill>
              </a:rPr>
              <a:t>0.</a:t>
            </a:r>
            <a:r>
              <a:rPr lang="en-GB" sz="1200" dirty="0">
                <a:solidFill>
                  <a:srgbClr val="00B050"/>
                </a:solidFill>
              </a:rPr>
              <a:t>425</a:t>
            </a:r>
          </a:p>
          <a:p>
            <a:pPr marL="342900" indent="-342900">
              <a:buClr>
                <a:schemeClr val="bg2"/>
              </a:buClr>
              <a:buFont typeface="Symbol" panose="05050102010706020507" pitchFamily="18" charset="2"/>
              <a:buChar char=""/>
            </a:pPr>
            <a:r>
              <a:rPr lang="en-GB" sz="1200" dirty="0" err="1"/>
              <a:t>Numérisation</a:t>
            </a:r>
            <a:r>
              <a:rPr lang="en-GB" sz="1200" dirty="0"/>
              <a:t> </a:t>
            </a:r>
            <a:r>
              <a:rPr lang="en-GB" sz="1200" dirty="0" err="1"/>
              <a:t>remboursement</a:t>
            </a:r>
            <a:r>
              <a:rPr lang="en-GB" sz="1200" dirty="0"/>
              <a:t> diesel </a:t>
            </a:r>
            <a:r>
              <a:rPr lang="en-GB" sz="1200" dirty="0" err="1"/>
              <a:t>professionnel</a:t>
            </a:r>
            <a:r>
              <a:rPr lang="en-GB" sz="1200" dirty="0">
                <a:solidFill>
                  <a:srgbClr val="00B050"/>
                </a:solidFill>
              </a:rPr>
              <a:t>	</a:t>
            </a:r>
            <a:r>
              <a:rPr lang="en-GB" sz="1200" u="sng" dirty="0">
                <a:solidFill>
                  <a:srgbClr val="00B050"/>
                </a:solidFill>
              </a:rPr>
              <a:t>+      41  </a:t>
            </a:r>
          </a:p>
          <a:p>
            <a:pPr marL="342900" indent="-342900">
              <a:buClr>
                <a:schemeClr val="bg2"/>
              </a:buClr>
              <a:buFont typeface="Symbol" panose="05050102010706020507" pitchFamily="18" charset="2"/>
              <a:buChar char=""/>
            </a:pPr>
            <a:r>
              <a:rPr lang="en-GB" sz="1200" b="1" dirty="0" err="1">
                <a:solidFill>
                  <a:srgbClr val="FF0000"/>
                </a:solidFill>
              </a:rPr>
              <a:t>Déficit</a:t>
            </a:r>
            <a:r>
              <a:rPr lang="en-GB" sz="1200" b="1" dirty="0">
                <a:solidFill>
                  <a:srgbClr val="FF0000"/>
                </a:solidFill>
              </a:rPr>
              <a:t>	</a:t>
            </a:r>
            <a:r>
              <a:rPr lang="en-GB" sz="1200" dirty="0"/>
              <a:t>							</a:t>
            </a:r>
            <a:r>
              <a:rPr lang="en-GB" sz="1200" b="1" dirty="0">
                <a:solidFill>
                  <a:srgbClr val="FF0000"/>
                </a:solidFill>
              </a:rPr>
              <a:t>-    540</a:t>
            </a:r>
          </a:p>
          <a:p>
            <a:pPr marL="342900" indent="-342900">
              <a:buClr>
                <a:schemeClr val="bg2"/>
              </a:buClr>
              <a:buFont typeface="Symbol" panose="05050102010706020507" pitchFamily="18" charset="2"/>
              <a:buChar char=""/>
            </a:pPr>
            <a:r>
              <a:rPr lang="en-GB" sz="1200" dirty="0" err="1"/>
              <a:t>Effets</a:t>
            </a:r>
            <a:r>
              <a:rPr lang="en-GB" sz="1200" dirty="0"/>
              <a:t> de retour						</a:t>
            </a:r>
            <a:r>
              <a:rPr lang="en-GB" sz="1200" u="sng" dirty="0">
                <a:solidFill>
                  <a:srgbClr val="00B050"/>
                </a:solidFill>
              </a:rPr>
              <a:t>+    653</a:t>
            </a:r>
          </a:p>
          <a:p>
            <a:pPr>
              <a:buClr>
                <a:schemeClr val="bg2"/>
              </a:buClr>
            </a:pPr>
            <a:r>
              <a:rPr lang="en-GB" sz="1200" b="1" dirty="0" err="1">
                <a:solidFill>
                  <a:srgbClr val="00B0F0"/>
                </a:solidFill>
              </a:rPr>
              <a:t>Coussin</a:t>
            </a:r>
            <a:r>
              <a:rPr lang="en-GB" sz="1200" b="1" dirty="0">
                <a:solidFill>
                  <a:srgbClr val="00B0F0"/>
                </a:solidFill>
              </a:rPr>
              <a:t>								+    113</a:t>
            </a:r>
            <a:r>
              <a:rPr lang="en-GB" sz="1200" dirty="0"/>
              <a:t>	</a:t>
            </a:r>
          </a:p>
          <a:p>
            <a:endParaRPr lang="en-GB" sz="800" dirty="0"/>
          </a:p>
          <a:p>
            <a:endParaRPr lang="en-BE" sz="1200" dirty="0"/>
          </a:p>
        </p:txBody>
      </p:sp>
      <p:sp>
        <p:nvSpPr>
          <p:cNvPr id="4" name="Slide Number Placeholder 3">
            <a:extLst>
              <a:ext uri="{FF2B5EF4-FFF2-40B4-BE49-F238E27FC236}">
                <a16:creationId xmlns:a16="http://schemas.microsoft.com/office/drawing/2014/main" id="{FFC91C60-9003-DB85-98E1-D511D35235DA}"/>
              </a:ext>
            </a:extLst>
          </p:cNvPr>
          <p:cNvSpPr>
            <a:spLocks noGrp="1"/>
          </p:cNvSpPr>
          <p:nvPr>
            <p:ph type="sldNum" sz="quarter" idx="4"/>
          </p:nvPr>
        </p:nvSpPr>
        <p:spPr/>
        <p:txBody>
          <a:bodyPr/>
          <a:lstStyle/>
          <a:p>
            <a:fld id="{9F486326-A7BF-8B4F-809D-A86929C60431}" type="slidenum">
              <a:rPr lang="fr-FR" smtClean="0"/>
              <a:pPr/>
              <a:t>3</a:t>
            </a:fld>
            <a:endParaRPr lang="fr-FR"/>
          </a:p>
        </p:txBody>
      </p:sp>
      <p:sp>
        <p:nvSpPr>
          <p:cNvPr id="3" name="Right Brace 2">
            <a:extLst>
              <a:ext uri="{FF2B5EF4-FFF2-40B4-BE49-F238E27FC236}">
                <a16:creationId xmlns:a16="http://schemas.microsoft.com/office/drawing/2014/main" id="{BA260785-A062-AC27-3833-88F64416CE91}"/>
              </a:ext>
            </a:extLst>
          </p:cNvPr>
          <p:cNvSpPr/>
          <p:nvPr/>
        </p:nvSpPr>
        <p:spPr>
          <a:xfrm>
            <a:off x="5347852" y="1445479"/>
            <a:ext cx="574964" cy="778200"/>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5" name="TextBox 4">
            <a:extLst>
              <a:ext uri="{FF2B5EF4-FFF2-40B4-BE49-F238E27FC236}">
                <a16:creationId xmlns:a16="http://schemas.microsoft.com/office/drawing/2014/main" id="{82CD6D86-013B-A022-5D46-7F1F2A8B1BB2}"/>
              </a:ext>
            </a:extLst>
          </p:cNvPr>
          <p:cNvSpPr txBox="1"/>
          <p:nvPr/>
        </p:nvSpPr>
        <p:spPr>
          <a:xfrm>
            <a:off x="6240208" y="1696079"/>
            <a:ext cx="2631652" cy="276999"/>
          </a:xfrm>
          <a:prstGeom prst="rect">
            <a:avLst/>
          </a:prstGeom>
          <a:noFill/>
        </p:spPr>
        <p:txBody>
          <a:bodyPr wrap="square" rtlCol="0">
            <a:spAutoFit/>
          </a:bodyPr>
          <a:lstStyle/>
          <a:p>
            <a:r>
              <a:rPr lang="en-GB" sz="1200" dirty="0">
                <a:solidFill>
                  <a:srgbClr val="00B050"/>
                </a:solidFill>
              </a:rPr>
              <a:t>139 (</a:t>
            </a:r>
            <a:r>
              <a:rPr lang="en-GB" sz="1200" dirty="0" err="1">
                <a:solidFill>
                  <a:srgbClr val="00B050"/>
                </a:solidFill>
              </a:rPr>
              <a:t>santé</a:t>
            </a:r>
            <a:r>
              <a:rPr lang="en-GB" sz="1200" dirty="0">
                <a:solidFill>
                  <a:srgbClr val="00B050"/>
                </a:solidFill>
              </a:rPr>
              <a:t>/</a:t>
            </a:r>
            <a:r>
              <a:rPr lang="en-GB" sz="1200" dirty="0" err="1">
                <a:solidFill>
                  <a:srgbClr val="00B050"/>
                </a:solidFill>
              </a:rPr>
              <a:t>climat</a:t>
            </a:r>
            <a:r>
              <a:rPr lang="en-GB" sz="1200" dirty="0">
                <a:solidFill>
                  <a:srgbClr val="00B050"/>
                </a:solidFill>
              </a:rPr>
              <a:t>)</a:t>
            </a:r>
            <a:endParaRPr lang="en-BE" sz="1200" dirty="0">
              <a:solidFill>
                <a:srgbClr val="00B050"/>
              </a:solidFill>
            </a:endParaRPr>
          </a:p>
        </p:txBody>
      </p:sp>
      <p:sp>
        <p:nvSpPr>
          <p:cNvPr id="2" name="Right Brace 1">
            <a:extLst>
              <a:ext uri="{FF2B5EF4-FFF2-40B4-BE49-F238E27FC236}">
                <a16:creationId xmlns:a16="http://schemas.microsoft.com/office/drawing/2014/main" id="{C9F9BE91-9A98-EFE7-54EE-1BEABAE08236}"/>
              </a:ext>
            </a:extLst>
          </p:cNvPr>
          <p:cNvSpPr/>
          <p:nvPr/>
        </p:nvSpPr>
        <p:spPr>
          <a:xfrm>
            <a:off x="5361708" y="2500207"/>
            <a:ext cx="574964" cy="395393"/>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7" name="TextBox 6">
            <a:extLst>
              <a:ext uri="{FF2B5EF4-FFF2-40B4-BE49-F238E27FC236}">
                <a16:creationId xmlns:a16="http://schemas.microsoft.com/office/drawing/2014/main" id="{5D1712E5-E504-3888-7A0F-592EFDDA9449}"/>
              </a:ext>
            </a:extLst>
          </p:cNvPr>
          <p:cNvSpPr txBox="1"/>
          <p:nvPr/>
        </p:nvSpPr>
        <p:spPr>
          <a:xfrm>
            <a:off x="6240208" y="2571750"/>
            <a:ext cx="2354562" cy="276999"/>
          </a:xfrm>
          <a:prstGeom prst="rect">
            <a:avLst/>
          </a:prstGeom>
          <a:noFill/>
        </p:spPr>
        <p:txBody>
          <a:bodyPr wrap="square" rtlCol="0">
            <a:spAutoFit/>
          </a:bodyPr>
          <a:lstStyle/>
          <a:p>
            <a:r>
              <a:rPr lang="en-GB" sz="1200" dirty="0">
                <a:solidFill>
                  <a:srgbClr val="00B050"/>
                </a:solidFill>
              </a:rPr>
              <a:t>466 (digitalisation) </a:t>
            </a:r>
            <a:endParaRPr lang="en-BE" sz="1200" dirty="0">
              <a:solidFill>
                <a:srgbClr val="00B050"/>
              </a:solidFill>
            </a:endParaRPr>
          </a:p>
        </p:txBody>
      </p:sp>
    </p:spTree>
    <p:extLst>
      <p:ext uri="{BB962C8B-B14F-4D97-AF65-F5344CB8AC3E}">
        <p14:creationId xmlns:p14="http://schemas.microsoft.com/office/powerpoint/2010/main" val="343850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5"/>
            <a:ext cx="8166100" cy="3236512"/>
          </a:xfrm>
        </p:spPr>
        <p:txBody>
          <a:bodyPr/>
          <a:lstStyle/>
          <a:p>
            <a:pPr marL="342900" indent="-342900">
              <a:buFont typeface="Wingdings" panose="05000000000000000000" pitchFamily="2" charset="2"/>
              <a:buChar char="Ø"/>
            </a:pPr>
            <a:r>
              <a:rPr lang="en-GB" sz="1800" dirty="0"/>
              <a:t>Warrants, options </a:t>
            </a:r>
            <a:r>
              <a:rPr lang="en-GB" sz="1800" dirty="0" err="1"/>
              <a:t>cotées</a:t>
            </a:r>
            <a:r>
              <a:rPr lang="en-GB" sz="1800" dirty="0"/>
              <a:t>, actions, SPV =&gt; </a:t>
            </a:r>
            <a:r>
              <a:rPr lang="en-GB" sz="1800" dirty="0" err="1"/>
              <a:t>société</a:t>
            </a:r>
            <a:r>
              <a:rPr lang="en-GB" sz="1800" dirty="0"/>
              <a:t> non </a:t>
            </a:r>
            <a:r>
              <a:rPr lang="en-GB" sz="1800" dirty="0" err="1"/>
              <a:t>employeuse</a:t>
            </a:r>
            <a:endParaRPr lang="en-GB" sz="1800" dirty="0"/>
          </a:p>
          <a:p>
            <a:pPr marL="342900" indent="-342900">
              <a:buFont typeface="Wingdings" panose="05000000000000000000" pitchFamily="2" charset="2"/>
              <a:buChar char="Ø"/>
            </a:pPr>
            <a:r>
              <a:rPr lang="en-GB" sz="1800" dirty="0"/>
              <a:t>Taxation sur la </a:t>
            </a:r>
            <a:r>
              <a:rPr lang="en-GB" sz="1800" dirty="0" err="1"/>
              <a:t>valeur</a:t>
            </a:r>
            <a:r>
              <a:rPr lang="en-GB" sz="1800" dirty="0"/>
              <a:t> </a:t>
            </a:r>
            <a:r>
              <a:rPr lang="en-GB" sz="1800" dirty="0" err="1"/>
              <a:t>réelle</a:t>
            </a:r>
            <a:r>
              <a:rPr lang="en-GB" sz="1800" dirty="0"/>
              <a:t> </a:t>
            </a:r>
            <a:r>
              <a:rPr lang="en-GB" sz="1800" dirty="0" err="1"/>
              <a:t>comme</a:t>
            </a:r>
            <a:r>
              <a:rPr lang="en-GB" sz="1800" dirty="0"/>
              <a:t> </a:t>
            </a:r>
            <a:r>
              <a:rPr lang="en-GB" sz="1800" dirty="0" err="1"/>
              <a:t>revenus</a:t>
            </a:r>
            <a:r>
              <a:rPr lang="en-GB" sz="1800" dirty="0"/>
              <a:t> </a:t>
            </a:r>
            <a:r>
              <a:rPr lang="en-GB" sz="1800" dirty="0" err="1"/>
              <a:t>professionnels</a:t>
            </a:r>
            <a:r>
              <a:rPr lang="en-GB" sz="1800" dirty="0"/>
              <a:t> </a:t>
            </a:r>
            <a:r>
              <a:rPr lang="en-GB" sz="1800" dirty="0" err="1"/>
              <a:t>selon</a:t>
            </a:r>
            <a:r>
              <a:rPr lang="en-GB" sz="1800" dirty="0"/>
              <a:t> les </a:t>
            </a:r>
            <a:r>
              <a:rPr lang="en-GB" sz="1800" dirty="0" err="1"/>
              <a:t>règles</a:t>
            </a:r>
            <a:r>
              <a:rPr lang="en-GB" sz="1800" dirty="0"/>
              <a:t> </a:t>
            </a:r>
            <a:r>
              <a:rPr lang="en-GB" sz="1800" dirty="0" err="1"/>
              <a:t>usuelles</a:t>
            </a:r>
            <a:r>
              <a:rPr lang="en-GB" sz="1800" dirty="0"/>
              <a:t> (à </a:t>
            </a:r>
            <a:r>
              <a:rPr lang="en-GB" sz="1800" dirty="0" err="1"/>
              <a:t>l’octroi</a:t>
            </a:r>
            <a:r>
              <a:rPr lang="en-GB" sz="1800" dirty="0"/>
              <a:t>, au vesting, à </a:t>
            </a:r>
            <a:r>
              <a:rPr lang="en-GB" sz="1800" dirty="0" err="1"/>
              <a:t>l’exercice</a:t>
            </a:r>
            <a:r>
              <a:rPr lang="en-GB" sz="1800" dirty="0"/>
              <a:t>, …)</a:t>
            </a:r>
          </a:p>
          <a:p>
            <a:pPr marL="342900" indent="-342900">
              <a:buFont typeface="Wingdings" panose="05000000000000000000" pitchFamily="2" charset="2"/>
              <a:buChar char="Ø"/>
            </a:pPr>
            <a:r>
              <a:rPr lang="en-GB" sz="1800" dirty="0" err="1"/>
              <a:t>Assujettissement</a:t>
            </a:r>
            <a:r>
              <a:rPr lang="en-GB" sz="1800" dirty="0"/>
              <a:t> à </a:t>
            </a:r>
            <a:r>
              <a:rPr lang="en-GB" sz="1800" dirty="0" err="1"/>
              <a:t>l’ONSS</a:t>
            </a:r>
            <a:endParaRPr lang="en-GB" sz="1800" dirty="0"/>
          </a:p>
          <a:p>
            <a:pPr marL="342900" indent="-342900">
              <a:buFont typeface="Wingdings" panose="05000000000000000000" pitchFamily="2" charset="2"/>
              <a:buChar char="Ø"/>
            </a:pPr>
            <a:r>
              <a:rPr lang="en-GB" sz="1800" dirty="0"/>
              <a:t>En </a:t>
            </a:r>
            <a:r>
              <a:rPr lang="en-GB" sz="1800" dirty="0" err="1"/>
              <a:t>principe</a:t>
            </a:r>
            <a:r>
              <a:rPr lang="en-GB" sz="1800" dirty="0"/>
              <a:t>, pas de taxation </a:t>
            </a:r>
            <a:r>
              <a:rPr lang="en-GB" sz="1800" dirty="0" err="1"/>
              <a:t>d’une</a:t>
            </a:r>
            <a:r>
              <a:rPr lang="en-GB" sz="1800" dirty="0"/>
              <a:t> </a:t>
            </a:r>
            <a:r>
              <a:rPr lang="en-GB" sz="1800" dirty="0" err="1"/>
              <a:t>éventuelle</a:t>
            </a:r>
            <a:r>
              <a:rPr lang="en-GB" sz="1800" dirty="0"/>
              <a:t> plus-value </a:t>
            </a:r>
            <a:r>
              <a:rPr lang="en-GB" sz="1800" dirty="0" err="1"/>
              <a:t>ultérieure</a:t>
            </a:r>
            <a:endParaRPr lang="en-GB" sz="1400" dirty="0"/>
          </a:p>
          <a:p>
            <a:pPr marL="342900" indent="-342900">
              <a:buFont typeface="Wingdings" panose="05000000000000000000" pitchFamily="2" charset="2"/>
              <a:buChar char="Ø"/>
            </a:pPr>
            <a:endParaRPr lang="en-BE" sz="18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30</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err="1"/>
              <a:t>Autres</a:t>
            </a:r>
            <a:r>
              <a:rPr lang="en-GB" dirty="0"/>
              <a:t> Instruments financiers</a:t>
            </a:r>
            <a:endParaRPr lang="en-BE" dirty="0"/>
          </a:p>
        </p:txBody>
      </p:sp>
    </p:spTree>
    <p:extLst>
      <p:ext uri="{BB962C8B-B14F-4D97-AF65-F5344CB8AC3E}">
        <p14:creationId xmlns:p14="http://schemas.microsoft.com/office/powerpoint/2010/main" val="175912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5"/>
            <a:ext cx="8166100" cy="3236512"/>
          </a:xfrm>
        </p:spPr>
        <p:txBody>
          <a:bodyPr/>
          <a:lstStyle/>
          <a:p>
            <a:pPr marL="342900" indent="-342900">
              <a:buFont typeface="Wingdings" panose="05000000000000000000" pitchFamily="2" charset="2"/>
              <a:buChar char="Ø"/>
            </a:pPr>
            <a:r>
              <a:rPr lang="en-GB" sz="1800" dirty="0" err="1"/>
              <a:t>Rendement</a:t>
            </a:r>
            <a:r>
              <a:rPr lang="en-GB" sz="1800" dirty="0"/>
              <a:t> </a:t>
            </a:r>
            <a:r>
              <a:rPr lang="en-GB" sz="1800" dirty="0" err="1"/>
              <a:t>excédentaire</a:t>
            </a:r>
            <a:r>
              <a:rPr lang="en-GB" sz="1800" dirty="0"/>
              <a:t> = </a:t>
            </a:r>
            <a:r>
              <a:rPr lang="en-GB" sz="1800" dirty="0" err="1"/>
              <a:t>rendement</a:t>
            </a:r>
            <a:r>
              <a:rPr lang="en-GB" sz="1800" dirty="0"/>
              <a:t> </a:t>
            </a:r>
            <a:r>
              <a:rPr lang="en-GB" sz="1800" dirty="0" err="1"/>
              <a:t>obtenu</a:t>
            </a:r>
            <a:r>
              <a:rPr lang="en-GB" sz="1800" dirty="0"/>
              <a:t> sur la </a:t>
            </a:r>
            <a:r>
              <a:rPr lang="en-GB" sz="1800" dirty="0" err="1"/>
              <a:t>seule</a:t>
            </a:r>
            <a:r>
              <a:rPr lang="en-GB" sz="1800" dirty="0"/>
              <a:t> base de apports financiers et qui </a:t>
            </a:r>
            <a:r>
              <a:rPr lang="en-GB" sz="1800" dirty="0" err="1"/>
              <a:t>est</a:t>
            </a:r>
            <a:r>
              <a:rPr lang="en-GB" sz="1800" dirty="0"/>
              <a:t> </a:t>
            </a:r>
            <a:r>
              <a:rPr lang="en-GB" sz="1800" dirty="0" err="1"/>
              <a:t>proportionnellement</a:t>
            </a:r>
            <a:r>
              <a:rPr lang="en-GB" sz="1800" dirty="0"/>
              <a:t> </a:t>
            </a:r>
            <a:r>
              <a:rPr lang="en-GB" sz="1800" dirty="0" err="1"/>
              <a:t>supérieur</a:t>
            </a:r>
            <a:r>
              <a:rPr lang="en-GB" sz="1800" dirty="0"/>
              <a:t> au </a:t>
            </a:r>
            <a:r>
              <a:rPr lang="en-GB" sz="1800" dirty="0" err="1"/>
              <a:t>rendement</a:t>
            </a:r>
            <a:r>
              <a:rPr lang="en-GB" sz="1800" dirty="0"/>
              <a:t> </a:t>
            </a:r>
            <a:r>
              <a:rPr lang="en-GB" sz="1800" dirty="0" err="1"/>
              <a:t>obtenu</a:t>
            </a:r>
            <a:r>
              <a:rPr lang="en-GB" sz="1800" dirty="0"/>
              <a:t> par </a:t>
            </a:r>
            <a:r>
              <a:rPr lang="en-GB" sz="1800" dirty="0" err="1"/>
              <a:t>d’autres</a:t>
            </a:r>
            <a:r>
              <a:rPr lang="en-GB" sz="1800" dirty="0"/>
              <a:t> </a:t>
            </a:r>
            <a:r>
              <a:rPr lang="en-GB" sz="1800" dirty="0" err="1"/>
              <a:t>détenteurs</a:t>
            </a:r>
            <a:r>
              <a:rPr lang="en-GB" sz="1800" dirty="0"/>
              <a:t> </a:t>
            </a:r>
            <a:r>
              <a:rPr lang="en-GB" sz="1800" dirty="0" err="1"/>
              <a:t>d’instruments</a:t>
            </a:r>
            <a:r>
              <a:rPr lang="en-GB" sz="1800" dirty="0"/>
              <a:t> financiers de nature </a:t>
            </a:r>
            <a:r>
              <a:rPr lang="en-GB" sz="1800" dirty="0" err="1"/>
              <a:t>similaire</a:t>
            </a:r>
            <a:r>
              <a:rPr lang="en-GB" sz="1800" dirty="0"/>
              <a:t> </a:t>
            </a:r>
            <a:r>
              <a:rPr lang="en-GB" sz="1800" dirty="0" err="1"/>
              <a:t>qu</a:t>
            </a:r>
            <a:r>
              <a:rPr lang="en-GB" sz="1800" dirty="0"/>
              <a:t> </a:t>
            </a:r>
            <a:r>
              <a:rPr lang="en-GB" sz="1800" dirty="0" err="1"/>
              <a:t>n’ont</a:t>
            </a:r>
            <a:r>
              <a:rPr lang="en-GB" sz="1800" dirty="0"/>
              <a:t> </a:t>
            </a:r>
            <a:r>
              <a:rPr lang="en-GB" sz="1800" dirty="0" err="1"/>
              <a:t>aucun</a:t>
            </a:r>
            <a:r>
              <a:rPr lang="en-GB" sz="1800" dirty="0"/>
              <a:t> lien avec </a:t>
            </a:r>
            <a:r>
              <a:rPr lang="en-GB" sz="1800" dirty="0" err="1"/>
              <a:t>l’activité</a:t>
            </a:r>
            <a:r>
              <a:rPr lang="en-GB" sz="1800" dirty="0"/>
              <a:t> </a:t>
            </a:r>
            <a:r>
              <a:rPr lang="en-GB" sz="1800" dirty="0" err="1"/>
              <a:t>professionnelle</a:t>
            </a:r>
            <a:endParaRPr lang="en-GB" sz="1800" dirty="0"/>
          </a:p>
          <a:p>
            <a:pPr marL="342900" indent="-342900">
              <a:buFont typeface="Wingdings" panose="05000000000000000000" pitchFamily="2" charset="2"/>
              <a:buChar char="Ø"/>
            </a:pPr>
            <a:r>
              <a:rPr lang="en-GB" sz="1800" dirty="0"/>
              <a:t>Taxation </a:t>
            </a:r>
            <a:r>
              <a:rPr lang="en-GB" sz="1800" dirty="0" err="1"/>
              <a:t>comme</a:t>
            </a:r>
            <a:r>
              <a:rPr lang="en-GB" sz="1800" dirty="0"/>
              <a:t> ATN (</a:t>
            </a:r>
            <a:r>
              <a:rPr lang="en-GB" sz="1800" dirty="0" err="1"/>
              <a:t>donc</a:t>
            </a:r>
            <a:r>
              <a:rPr lang="en-GB" sz="1800" dirty="0"/>
              <a:t> en </a:t>
            </a:r>
            <a:r>
              <a:rPr lang="en-GB" sz="1800" dirty="0" err="1"/>
              <a:t>principe</a:t>
            </a:r>
            <a:r>
              <a:rPr lang="en-GB" sz="1800" dirty="0"/>
              <a:t> </a:t>
            </a:r>
            <a:r>
              <a:rPr lang="en-GB" sz="1800" dirty="0" err="1"/>
              <a:t>assujettissement</a:t>
            </a:r>
            <a:r>
              <a:rPr lang="en-GB" sz="1800" dirty="0"/>
              <a:t> aux </a:t>
            </a:r>
            <a:r>
              <a:rPr lang="en-GB" sz="1800" dirty="0" err="1"/>
              <a:t>cotisations</a:t>
            </a:r>
            <a:r>
              <a:rPr lang="en-GB" sz="1800" dirty="0"/>
              <a:t> </a:t>
            </a:r>
            <a:r>
              <a:rPr lang="en-GB" sz="1800" dirty="0" err="1"/>
              <a:t>sociales</a:t>
            </a:r>
            <a:r>
              <a:rPr lang="en-GB" sz="1800" dirty="0"/>
              <a:t>) et taxation au </a:t>
            </a:r>
            <a:r>
              <a:rPr lang="en-GB" sz="1800" dirty="0" err="1"/>
              <a:t>taux</a:t>
            </a:r>
            <a:r>
              <a:rPr lang="en-GB" sz="1800" dirty="0"/>
              <a:t> de 35%</a:t>
            </a:r>
          </a:p>
          <a:p>
            <a:pPr marL="342900" indent="-342900">
              <a:buFont typeface="Wingdings" panose="05000000000000000000" pitchFamily="2" charset="2"/>
              <a:buChar char="Ø"/>
            </a:pPr>
            <a:r>
              <a:rPr lang="en-GB" sz="1800" dirty="0"/>
              <a:t>Charge de la </a:t>
            </a:r>
            <a:r>
              <a:rPr lang="en-GB" sz="1800" dirty="0" err="1"/>
              <a:t>preuve</a:t>
            </a:r>
            <a:r>
              <a:rPr lang="en-GB" sz="1800" dirty="0"/>
              <a:t> repose sur le </a:t>
            </a:r>
            <a:r>
              <a:rPr lang="en-GB" sz="1800" dirty="0" err="1"/>
              <a:t>bénéficiaire</a:t>
            </a:r>
            <a:endParaRPr lang="en-GB" sz="1400" dirty="0"/>
          </a:p>
          <a:p>
            <a:pPr marL="342900" indent="-342900">
              <a:buFont typeface="Wingdings" panose="05000000000000000000" pitchFamily="2" charset="2"/>
              <a:buChar char="Ø"/>
            </a:pPr>
            <a:endParaRPr lang="en-BE" sz="18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31</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err="1"/>
              <a:t>Rendement</a:t>
            </a:r>
            <a:r>
              <a:rPr lang="en-GB" dirty="0"/>
              <a:t> </a:t>
            </a:r>
            <a:r>
              <a:rPr lang="en-GB" dirty="0" err="1"/>
              <a:t>excédentaire</a:t>
            </a:r>
            <a:endParaRPr lang="en-BE" dirty="0"/>
          </a:p>
        </p:txBody>
      </p:sp>
    </p:spTree>
    <p:extLst>
      <p:ext uri="{BB962C8B-B14F-4D97-AF65-F5344CB8AC3E}">
        <p14:creationId xmlns:p14="http://schemas.microsoft.com/office/powerpoint/2010/main" val="151463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B2D88-1FD8-4D81-807F-8155BBB7141C}"/>
              </a:ext>
            </a:extLst>
          </p:cNvPr>
          <p:cNvSpPr>
            <a:spLocks noGrp="1"/>
          </p:cNvSpPr>
          <p:nvPr>
            <p:ph type="ctrTitle"/>
          </p:nvPr>
        </p:nvSpPr>
        <p:spPr>
          <a:xfrm>
            <a:off x="481933" y="1875616"/>
            <a:ext cx="5992999" cy="1890985"/>
          </a:xfrm>
        </p:spPr>
        <p:txBody>
          <a:bodyPr/>
          <a:lstStyle/>
          <a:p>
            <a:r>
              <a:rPr lang="en-GB" dirty="0" err="1"/>
              <a:t>Règle</a:t>
            </a:r>
            <a:r>
              <a:rPr lang="en-GB" dirty="0"/>
              <a:t> des 80%</a:t>
            </a:r>
            <a:endParaRPr lang="en-BE" dirty="0"/>
          </a:p>
        </p:txBody>
      </p:sp>
      <p:sp>
        <p:nvSpPr>
          <p:cNvPr id="3" name="Slide Number Placeholder 2">
            <a:extLst>
              <a:ext uri="{FF2B5EF4-FFF2-40B4-BE49-F238E27FC236}">
                <a16:creationId xmlns:a16="http://schemas.microsoft.com/office/drawing/2014/main" id="{636EABAE-F152-445D-A0E8-0FEC08085EB5}"/>
              </a:ext>
            </a:extLst>
          </p:cNvPr>
          <p:cNvSpPr>
            <a:spLocks noGrp="1"/>
          </p:cNvSpPr>
          <p:nvPr>
            <p:ph type="sldNum" sz="quarter" idx="4"/>
          </p:nvPr>
        </p:nvSpPr>
        <p:spPr/>
        <p:txBody>
          <a:bodyPr/>
          <a:lstStyle/>
          <a:p>
            <a:fld id="{9F486326-A7BF-8B4F-809D-A86929C60431}" type="slidenum">
              <a:rPr lang="fr-FR" smtClean="0"/>
              <a:pPr/>
              <a:t>32</a:t>
            </a:fld>
            <a:endParaRPr lang="fr-FR"/>
          </a:p>
        </p:txBody>
      </p:sp>
    </p:spTree>
    <p:extLst>
      <p:ext uri="{BB962C8B-B14F-4D97-AF65-F5344CB8AC3E}">
        <p14:creationId xmlns:p14="http://schemas.microsoft.com/office/powerpoint/2010/main" val="3186905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4"/>
            <a:ext cx="8166100" cy="3539293"/>
          </a:xfrm>
        </p:spPr>
        <p:txBody>
          <a:bodyPr/>
          <a:lstStyle/>
          <a:p>
            <a:pPr marL="342900" indent="-342900">
              <a:buFont typeface="Wingdings" panose="05000000000000000000" pitchFamily="2" charset="2"/>
              <a:buChar char="Ø"/>
            </a:pPr>
            <a:r>
              <a:rPr lang="en-GB" sz="1800" dirty="0"/>
              <a:t>12% de S1 (71.000 euro) et 32% de S2 (avec un maximum de 25% au total à </a:t>
            </a:r>
            <a:r>
              <a:rPr lang="en-GB" sz="1800" dirty="0" err="1"/>
              <a:t>partir</a:t>
            </a:r>
            <a:r>
              <a:rPr lang="en-GB" sz="1800" dirty="0"/>
              <a:t> de 2037)</a:t>
            </a:r>
          </a:p>
          <a:p>
            <a:pPr marL="342900" indent="-342900">
              <a:buFont typeface="Wingdings" panose="05000000000000000000" pitchFamily="2" charset="2"/>
              <a:buChar char="Ø"/>
            </a:pPr>
            <a:r>
              <a:rPr lang="en-GB" sz="1800" dirty="0"/>
              <a:t>Limitation applicable à </a:t>
            </a:r>
            <a:r>
              <a:rPr lang="en-GB" sz="1800" dirty="0" err="1"/>
              <a:t>l’ensemble</a:t>
            </a:r>
            <a:r>
              <a:rPr lang="en-GB" sz="1800" dirty="0"/>
              <a:t> des </a:t>
            </a:r>
            <a:r>
              <a:rPr lang="en-GB" sz="1800" dirty="0" err="1"/>
              <a:t>systèmes</a:t>
            </a:r>
            <a:r>
              <a:rPr lang="en-GB" sz="1800" dirty="0"/>
              <a:t> du 2ème </a:t>
            </a:r>
            <a:r>
              <a:rPr lang="en-GB" sz="1800" dirty="0" err="1"/>
              <a:t>pilier</a:t>
            </a:r>
            <a:endParaRPr lang="en-GB" sz="1800" dirty="0"/>
          </a:p>
          <a:p>
            <a:pPr marL="342900" indent="-342900">
              <a:buFont typeface="Wingdings" panose="05000000000000000000" pitchFamily="2" charset="2"/>
              <a:buChar char="Ø"/>
            </a:pPr>
            <a:r>
              <a:rPr lang="en-GB" sz="1800" dirty="0" err="1"/>
              <a:t>Excédent</a:t>
            </a:r>
            <a:r>
              <a:rPr lang="en-GB" sz="1800" dirty="0"/>
              <a:t> taxable </a:t>
            </a:r>
            <a:r>
              <a:rPr lang="en-GB" sz="1800" dirty="0" err="1"/>
              <a:t>comme</a:t>
            </a:r>
            <a:r>
              <a:rPr lang="en-GB" sz="1800" dirty="0"/>
              <a:t> ATN (et </a:t>
            </a:r>
            <a:r>
              <a:rPr lang="en-GB" sz="1800" dirty="0" err="1"/>
              <a:t>déductible</a:t>
            </a:r>
            <a:r>
              <a:rPr lang="en-GB" sz="1800" dirty="0"/>
              <a:t> </a:t>
            </a:r>
            <a:r>
              <a:rPr lang="en-GB" sz="1800" dirty="0" err="1"/>
              <a:t>comme</a:t>
            </a:r>
            <a:r>
              <a:rPr lang="en-GB" sz="1800" dirty="0"/>
              <a:t> </a:t>
            </a:r>
            <a:r>
              <a:rPr lang="en-GB" sz="1800" dirty="0" err="1"/>
              <a:t>rémunération</a:t>
            </a:r>
            <a:r>
              <a:rPr lang="en-GB" sz="1800" dirty="0"/>
              <a:t>) – </a:t>
            </a:r>
            <a:r>
              <a:rPr lang="en-GB" sz="1800" dirty="0" err="1"/>
              <a:t>montant</a:t>
            </a:r>
            <a:r>
              <a:rPr lang="en-GB" sz="1800" dirty="0"/>
              <a:t> nominal ATN </a:t>
            </a:r>
            <a:r>
              <a:rPr lang="en-GB" sz="1800" dirty="0" err="1"/>
              <a:t>déductible</a:t>
            </a:r>
            <a:r>
              <a:rPr lang="en-GB" sz="1800" dirty="0"/>
              <a:t> du </a:t>
            </a:r>
            <a:r>
              <a:rPr lang="en-GB" sz="1800" dirty="0" err="1"/>
              <a:t>montant</a:t>
            </a:r>
            <a:r>
              <a:rPr lang="en-GB" sz="1800" dirty="0"/>
              <a:t> taxable de la pension future</a:t>
            </a:r>
          </a:p>
          <a:p>
            <a:pPr marL="342900" indent="-342900">
              <a:buFont typeface="Wingdings" panose="05000000000000000000" pitchFamily="2" charset="2"/>
              <a:buChar char="Ø"/>
            </a:pPr>
            <a:r>
              <a:rPr lang="en-GB" sz="1800" dirty="0"/>
              <a:t>Back service = “sac-à-dos” : les </a:t>
            </a:r>
            <a:r>
              <a:rPr lang="en-GB" sz="1800" dirty="0" err="1"/>
              <a:t>soldes</a:t>
            </a:r>
            <a:r>
              <a:rPr lang="en-GB" sz="1800" dirty="0"/>
              <a:t> </a:t>
            </a:r>
            <a:r>
              <a:rPr lang="en-GB" sz="1800" dirty="0" err="1"/>
              <a:t>disponibles</a:t>
            </a:r>
            <a:r>
              <a:rPr lang="en-GB" sz="1800" dirty="0"/>
              <a:t> pour les 10 </a:t>
            </a:r>
            <a:r>
              <a:rPr lang="en-GB" sz="1800" dirty="0" err="1"/>
              <a:t>années</a:t>
            </a:r>
            <a:r>
              <a:rPr lang="en-GB" sz="1800" dirty="0"/>
              <a:t> </a:t>
            </a:r>
            <a:r>
              <a:rPr lang="en-GB" sz="1800" dirty="0" err="1"/>
              <a:t>antérieures</a:t>
            </a:r>
            <a:r>
              <a:rPr lang="en-GB" sz="1800" dirty="0"/>
              <a:t> </a:t>
            </a:r>
            <a:r>
              <a:rPr lang="en-GB" sz="1800" dirty="0" err="1"/>
              <a:t>auprès</a:t>
            </a:r>
            <a:r>
              <a:rPr lang="en-GB" sz="1800" dirty="0"/>
              <a:t> de </a:t>
            </a:r>
            <a:r>
              <a:rPr lang="en-GB" sz="1800" dirty="0" err="1"/>
              <a:t>l’employeur</a:t>
            </a:r>
            <a:r>
              <a:rPr lang="en-GB" sz="1800" dirty="0"/>
              <a:t> ne </a:t>
            </a:r>
            <a:r>
              <a:rPr lang="en-GB" sz="1800" dirty="0" err="1"/>
              <a:t>tombent</a:t>
            </a:r>
            <a:r>
              <a:rPr lang="en-GB" sz="1800" dirty="0"/>
              <a:t> pas sous la limitation</a:t>
            </a:r>
          </a:p>
          <a:p>
            <a:pPr marL="342900" indent="-342900">
              <a:buFont typeface="Wingdings" panose="05000000000000000000" pitchFamily="2" charset="2"/>
              <a:buChar char="Ø"/>
            </a:pPr>
            <a:r>
              <a:rPr lang="en-GB" sz="1800" dirty="0" err="1"/>
              <a:t>Période</a:t>
            </a:r>
            <a:r>
              <a:rPr lang="en-GB" sz="1800" dirty="0"/>
              <a:t> </a:t>
            </a:r>
            <a:r>
              <a:rPr lang="en-GB" sz="1800" dirty="0" err="1"/>
              <a:t>transitoire</a:t>
            </a:r>
            <a:r>
              <a:rPr lang="en-GB" sz="1800" dirty="0"/>
              <a:t> pour les plans à prestation </a:t>
            </a:r>
            <a:r>
              <a:rPr lang="en-GB" sz="1800" dirty="0" err="1"/>
              <a:t>définie</a:t>
            </a:r>
            <a:r>
              <a:rPr lang="en-GB" sz="1800" dirty="0"/>
              <a:t> – phasing out à </a:t>
            </a:r>
            <a:r>
              <a:rPr lang="en-GB" sz="1800" dirty="0" err="1"/>
              <a:t>partir</a:t>
            </a:r>
            <a:r>
              <a:rPr lang="en-GB" sz="1800" dirty="0"/>
              <a:t> de 2028 : maximum 50% de la </a:t>
            </a:r>
            <a:r>
              <a:rPr lang="en-GB" sz="1800" dirty="0" err="1"/>
              <a:t>rémunération</a:t>
            </a:r>
            <a:r>
              <a:rPr lang="en-GB" sz="1800" dirty="0"/>
              <a:t> =&gt; 2030, maximum 40% =&gt; 2033, maximum 32,5% =&gt; 2037, maximum 25% =&gt; 2042</a:t>
            </a:r>
          </a:p>
          <a:p>
            <a:pPr marL="342900" indent="-342900">
              <a:buFont typeface="Wingdings" panose="05000000000000000000" pitchFamily="2" charset="2"/>
              <a:buChar char="Ø"/>
            </a:pPr>
            <a:r>
              <a:rPr lang="en-GB" sz="1800" dirty="0"/>
              <a:t>Primes </a:t>
            </a:r>
            <a:r>
              <a:rPr lang="en-GB" sz="1800" dirty="0" err="1"/>
              <a:t>payées</a:t>
            </a:r>
            <a:r>
              <a:rPr lang="en-GB" sz="1800" dirty="0"/>
              <a:t> à </a:t>
            </a:r>
            <a:r>
              <a:rPr lang="en-GB" sz="1800" dirty="0" err="1"/>
              <a:t>partir</a:t>
            </a:r>
            <a:r>
              <a:rPr lang="en-GB" sz="1800" dirty="0"/>
              <a:t> du 1er </a:t>
            </a:r>
            <a:r>
              <a:rPr lang="en-GB" sz="1800" dirty="0" err="1"/>
              <a:t>janvier</a:t>
            </a:r>
            <a:r>
              <a:rPr lang="en-GB" sz="1800" dirty="0"/>
              <a:t> 2024 (grandfathering)</a:t>
            </a:r>
            <a:endParaRPr lang="en-BE" sz="18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33</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Abrogation </a:t>
            </a:r>
            <a:r>
              <a:rPr lang="en-GB" dirty="0" err="1"/>
              <a:t>règle</a:t>
            </a:r>
            <a:r>
              <a:rPr lang="en-GB" dirty="0"/>
              <a:t> des 80%</a:t>
            </a:r>
            <a:endParaRPr lang="en-BE" dirty="0"/>
          </a:p>
        </p:txBody>
      </p:sp>
    </p:spTree>
    <p:extLst>
      <p:ext uri="{BB962C8B-B14F-4D97-AF65-F5344CB8AC3E}">
        <p14:creationId xmlns:p14="http://schemas.microsoft.com/office/powerpoint/2010/main" val="65065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08E8C-3197-CD5B-F11F-746CE92255FF}"/>
              </a:ext>
            </a:extLst>
          </p:cNvPr>
          <p:cNvSpPr>
            <a:spLocks noGrp="1"/>
          </p:cNvSpPr>
          <p:nvPr>
            <p:ph type="body" sz="quarter" idx="10"/>
          </p:nvPr>
        </p:nvSpPr>
        <p:spPr>
          <a:xfrm>
            <a:off x="495966" y="1299154"/>
            <a:ext cx="8166100" cy="3539293"/>
          </a:xfrm>
        </p:spPr>
        <p:txBody>
          <a:bodyPr/>
          <a:lstStyle/>
          <a:p>
            <a:pPr marL="342900" indent="-342900">
              <a:buFont typeface="Wingdings" panose="05000000000000000000" pitchFamily="2" charset="2"/>
              <a:buChar char="Ø"/>
            </a:pPr>
            <a:r>
              <a:rPr lang="en-GB" sz="1600" dirty="0"/>
              <a:t>Les discussions ne </a:t>
            </a:r>
            <a:r>
              <a:rPr lang="en-GB" sz="1600" dirty="0" err="1"/>
              <a:t>sont</a:t>
            </a:r>
            <a:r>
              <a:rPr lang="en-GB" sz="1600" dirty="0"/>
              <a:t> pas </a:t>
            </a:r>
            <a:r>
              <a:rPr lang="en-GB" sz="1600" dirty="0" err="1"/>
              <a:t>terminées</a:t>
            </a:r>
            <a:endParaRPr lang="en-GB" sz="1600" dirty="0"/>
          </a:p>
          <a:p>
            <a:pPr marL="342900" indent="-342900">
              <a:buFont typeface="Wingdings" panose="05000000000000000000" pitchFamily="2" charset="2"/>
              <a:buChar char="Ø"/>
            </a:pPr>
            <a:r>
              <a:rPr lang="en-GB" sz="1600" dirty="0"/>
              <a:t>Le </a:t>
            </a:r>
            <a:r>
              <a:rPr lang="en-GB" sz="1600" dirty="0" err="1"/>
              <a:t>ministre</a:t>
            </a:r>
            <a:r>
              <a:rPr lang="en-GB" sz="1600" dirty="0"/>
              <a:t> des finances </a:t>
            </a:r>
            <a:r>
              <a:rPr lang="en-GB" sz="1600" dirty="0" err="1"/>
              <a:t>veut</a:t>
            </a:r>
            <a:r>
              <a:rPr lang="en-GB" sz="1600" dirty="0"/>
              <a:t> </a:t>
            </a:r>
            <a:r>
              <a:rPr lang="en-GB" sz="1600" dirty="0" err="1"/>
              <a:t>mettre</a:t>
            </a:r>
            <a:r>
              <a:rPr lang="en-GB" sz="1600" dirty="0"/>
              <a:t> fin aux </a:t>
            </a:r>
            <a:r>
              <a:rPr lang="en-GB" sz="1600" dirty="0" err="1"/>
              <a:t>prestations</a:t>
            </a:r>
            <a:r>
              <a:rPr lang="en-GB" sz="1600" dirty="0"/>
              <a:t> en capital et les taxer plus </a:t>
            </a:r>
            <a:r>
              <a:rPr lang="en-GB" sz="1600" dirty="0" err="1"/>
              <a:t>qu’actuellement</a:t>
            </a:r>
            <a:endParaRPr lang="en-GB" sz="1600" dirty="0"/>
          </a:p>
          <a:p>
            <a:pPr marL="342900" indent="-342900">
              <a:buFont typeface="Wingdings" panose="05000000000000000000" pitchFamily="2" charset="2"/>
              <a:buChar char="Ø"/>
            </a:pPr>
            <a:r>
              <a:rPr lang="en-GB" sz="1600" dirty="0"/>
              <a:t>La taxation des pensions </a:t>
            </a:r>
            <a:r>
              <a:rPr lang="en-GB" sz="1600" dirty="0" err="1"/>
              <a:t>est</a:t>
            </a:r>
            <a:r>
              <a:rPr lang="en-GB" sz="1600" dirty="0"/>
              <a:t> </a:t>
            </a:r>
            <a:r>
              <a:rPr lang="en-GB" sz="1600" dirty="0" err="1"/>
              <a:t>également</a:t>
            </a:r>
            <a:r>
              <a:rPr lang="en-GB" sz="1600" dirty="0"/>
              <a:t> </a:t>
            </a:r>
            <a:r>
              <a:rPr lang="en-GB" sz="1600" dirty="0" err="1"/>
              <a:t>évoquée</a:t>
            </a:r>
            <a:r>
              <a:rPr lang="en-GB" sz="1600" dirty="0"/>
              <a:t> dans le cadre de la </a:t>
            </a:r>
            <a:r>
              <a:rPr lang="en-GB" sz="1600" dirty="0" err="1"/>
              <a:t>réforme</a:t>
            </a:r>
            <a:r>
              <a:rPr lang="en-GB" sz="1600" dirty="0"/>
              <a:t> des pensions. Malgré </a:t>
            </a:r>
            <a:r>
              <a:rPr lang="en-GB" sz="1600" dirty="0" err="1"/>
              <a:t>l’énorme</a:t>
            </a:r>
            <a:r>
              <a:rPr lang="en-GB" sz="1600" dirty="0"/>
              <a:t> </a:t>
            </a:r>
            <a:r>
              <a:rPr lang="en-GB" sz="1600" dirty="0" err="1"/>
              <a:t>solidarité</a:t>
            </a:r>
            <a:r>
              <a:rPr lang="en-GB" sz="1600" dirty="0"/>
              <a:t> du </a:t>
            </a:r>
            <a:r>
              <a:rPr lang="en-GB" sz="1600" dirty="0" err="1"/>
              <a:t>système</a:t>
            </a:r>
            <a:r>
              <a:rPr lang="en-GB" sz="1600" dirty="0"/>
              <a:t> (des </a:t>
            </a:r>
            <a:r>
              <a:rPr lang="en-GB" sz="1600" dirty="0" err="1"/>
              <a:t>cotisations</a:t>
            </a:r>
            <a:r>
              <a:rPr lang="en-GB" sz="1600" dirty="0"/>
              <a:t> </a:t>
            </a:r>
            <a:r>
              <a:rPr lang="en-GB" sz="1600" dirty="0" err="1"/>
              <a:t>déplafonnées</a:t>
            </a:r>
            <a:r>
              <a:rPr lang="en-GB" sz="1600" dirty="0"/>
              <a:t> pour des </a:t>
            </a:r>
            <a:r>
              <a:rPr lang="en-GB" sz="1600" dirty="0" err="1"/>
              <a:t>prestations</a:t>
            </a:r>
            <a:r>
              <a:rPr lang="en-GB" sz="1600" dirty="0"/>
              <a:t> </a:t>
            </a:r>
            <a:r>
              <a:rPr lang="en-GB" sz="1600" dirty="0" err="1"/>
              <a:t>plafonnées</a:t>
            </a:r>
            <a:r>
              <a:rPr lang="en-GB" sz="1600" dirty="0"/>
              <a:t>), la </a:t>
            </a:r>
            <a:r>
              <a:rPr lang="en-GB" sz="1600" dirty="0" err="1"/>
              <a:t>ministre</a:t>
            </a:r>
            <a:r>
              <a:rPr lang="en-GB" sz="1600" dirty="0"/>
              <a:t> des pensions </a:t>
            </a:r>
            <a:r>
              <a:rPr lang="en-GB" sz="1600" dirty="0" err="1"/>
              <a:t>évoque</a:t>
            </a:r>
            <a:r>
              <a:rPr lang="en-GB" sz="1600" dirty="0"/>
              <a:t> </a:t>
            </a:r>
            <a:r>
              <a:rPr lang="en-GB" sz="1600" dirty="0" err="1"/>
              <a:t>piste</a:t>
            </a:r>
            <a:r>
              <a:rPr lang="en-GB" sz="1600" dirty="0"/>
              <a:t> sur </a:t>
            </a:r>
            <a:r>
              <a:rPr lang="en-GB" sz="1600" dirty="0" err="1"/>
              <a:t>piste</a:t>
            </a:r>
            <a:r>
              <a:rPr lang="en-GB" sz="1600" dirty="0"/>
              <a:t> pour faire </a:t>
            </a:r>
            <a:r>
              <a:rPr lang="en-GB" sz="1600" dirty="0" err="1"/>
              <a:t>contribuer</a:t>
            </a:r>
            <a:r>
              <a:rPr lang="en-GB" sz="1600" dirty="0"/>
              <a:t> </a:t>
            </a:r>
            <a:r>
              <a:rPr lang="en-GB" sz="1600" dirty="0" err="1"/>
              <a:t>toujours</a:t>
            </a:r>
            <a:r>
              <a:rPr lang="en-GB" sz="1600" dirty="0"/>
              <a:t> plus les pensions </a:t>
            </a:r>
            <a:r>
              <a:rPr lang="en-GB" sz="1600" dirty="0" err="1"/>
              <a:t>complémentaires</a:t>
            </a:r>
            <a:r>
              <a:rPr lang="en-GB" sz="1600" dirty="0"/>
              <a:t> plus </a:t>
            </a:r>
            <a:r>
              <a:rPr lang="en-GB" sz="1600" dirty="0" err="1"/>
              <a:t>élevées</a:t>
            </a:r>
            <a:r>
              <a:rPr lang="en-GB" sz="1600" dirty="0"/>
              <a:t> (et </a:t>
            </a:r>
            <a:r>
              <a:rPr lang="en-GB" sz="1600" dirty="0" err="1"/>
              <a:t>ce</a:t>
            </a:r>
            <a:r>
              <a:rPr lang="en-GB" sz="1600" dirty="0"/>
              <a:t> </a:t>
            </a:r>
            <a:r>
              <a:rPr lang="en-GB" sz="1600" dirty="0" err="1"/>
              <a:t>dès</a:t>
            </a:r>
            <a:r>
              <a:rPr lang="en-GB" sz="1600" dirty="0"/>
              <a:t> 320.000 euro de </a:t>
            </a:r>
            <a:r>
              <a:rPr lang="en-GB" sz="1600" dirty="0" err="1"/>
              <a:t>capitaux</a:t>
            </a:r>
            <a:r>
              <a:rPr lang="en-GB" sz="1600" dirty="0"/>
              <a:t>, </a:t>
            </a:r>
            <a:r>
              <a:rPr lang="en-GB" sz="1600" dirty="0" err="1"/>
              <a:t>soit</a:t>
            </a:r>
            <a:r>
              <a:rPr lang="en-GB" sz="1600" dirty="0"/>
              <a:t> la </a:t>
            </a:r>
            <a:r>
              <a:rPr lang="en-GB" sz="1600" dirty="0" err="1"/>
              <a:t>moitié</a:t>
            </a:r>
            <a:r>
              <a:rPr lang="en-GB" sz="1600" dirty="0"/>
              <a:t> du </a:t>
            </a:r>
            <a:r>
              <a:rPr lang="en-GB" sz="1600" dirty="0" err="1"/>
              <a:t>montant</a:t>
            </a:r>
            <a:r>
              <a:rPr lang="en-GB" sz="1600" dirty="0"/>
              <a:t> </a:t>
            </a:r>
            <a:r>
              <a:rPr lang="en-GB" sz="1600" dirty="0" err="1"/>
              <a:t>nécessaire</a:t>
            </a:r>
            <a:r>
              <a:rPr lang="en-GB" sz="1600" dirty="0"/>
              <a:t> pour </a:t>
            </a:r>
            <a:r>
              <a:rPr lang="en-GB" sz="1600" dirty="0" err="1"/>
              <a:t>obtenir</a:t>
            </a:r>
            <a:r>
              <a:rPr lang="en-GB" sz="1600" dirty="0"/>
              <a:t> </a:t>
            </a:r>
            <a:r>
              <a:rPr lang="en-GB" sz="1600" dirty="0" err="1"/>
              <a:t>une</a:t>
            </a:r>
            <a:r>
              <a:rPr lang="en-GB" sz="1600" dirty="0"/>
              <a:t> pension </a:t>
            </a:r>
            <a:r>
              <a:rPr lang="en-GB" sz="1600" dirty="0" err="1"/>
              <a:t>totale</a:t>
            </a:r>
            <a:r>
              <a:rPr lang="en-GB" sz="1600" dirty="0"/>
              <a:t> </a:t>
            </a:r>
            <a:r>
              <a:rPr lang="en-GB" sz="1600" dirty="0" err="1"/>
              <a:t>égale</a:t>
            </a:r>
            <a:r>
              <a:rPr lang="en-GB" sz="1600" dirty="0"/>
              <a:t> à la pension </a:t>
            </a:r>
            <a:r>
              <a:rPr lang="en-GB" sz="1600" dirty="0" err="1"/>
              <a:t>moyenne</a:t>
            </a:r>
            <a:r>
              <a:rPr lang="en-GB" sz="1600" dirty="0"/>
              <a:t> d’un fonctionnaire):</a:t>
            </a:r>
          </a:p>
          <a:p>
            <a:pPr marL="702900" lvl="1" indent="-342900">
              <a:buFont typeface="Wingdings" panose="05000000000000000000" pitchFamily="2" charset="2"/>
              <a:buChar char="q"/>
            </a:pPr>
            <a:r>
              <a:rPr lang="en-GB" sz="1400" dirty="0"/>
              <a:t>Taxation progressive </a:t>
            </a:r>
            <a:r>
              <a:rPr lang="en-GB" sz="1400" dirty="0" err="1"/>
              <a:t>jusqu’à</a:t>
            </a:r>
            <a:r>
              <a:rPr lang="en-GB" sz="1400" dirty="0"/>
              <a:t> 30% </a:t>
            </a:r>
            <a:r>
              <a:rPr lang="en-GB" sz="1400" dirty="0" err="1"/>
              <a:t>dès</a:t>
            </a:r>
            <a:r>
              <a:rPr lang="en-GB" sz="1400" dirty="0"/>
              <a:t> 600.000 euros de </a:t>
            </a:r>
            <a:r>
              <a:rPr lang="en-GB" sz="1400" dirty="0" err="1"/>
              <a:t>capitaux</a:t>
            </a:r>
            <a:r>
              <a:rPr lang="en-GB" sz="1400" dirty="0"/>
              <a:t> (cf. fonctionnaires)</a:t>
            </a:r>
          </a:p>
          <a:p>
            <a:pPr marL="702900" lvl="1" indent="-342900">
              <a:buFont typeface="Wingdings" panose="05000000000000000000" pitchFamily="2" charset="2"/>
              <a:buChar char="q"/>
            </a:pPr>
            <a:r>
              <a:rPr lang="en-GB" sz="1400" dirty="0"/>
              <a:t>Augmentation </a:t>
            </a:r>
            <a:r>
              <a:rPr lang="en-GB" sz="1400" dirty="0" err="1"/>
              <a:t>cotisation</a:t>
            </a:r>
            <a:r>
              <a:rPr lang="en-GB" sz="1400" dirty="0"/>
              <a:t> </a:t>
            </a:r>
            <a:r>
              <a:rPr lang="en-GB" sz="1400" dirty="0" err="1"/>
              <a:t>Wijninckx</a:t>
            </a:r>
            <a:endParaRPr lang="en-GB" sz="1400" dirty="0"/>
          </a:p>
          <a:p>
            <a:pPr marL="702900" lvl="1" indent="-342900">
              <a:buFont typeface="Wingdings" panose="05000000000000000000" pitchFamily="2" charset="2"/>
              <a:buChar char="q"/>
            </a:pPr>
            <a:r>
              <a:rPr lang="en-GB" sz="1400" dirty="0" err="1"/>
              <a:t>Cotisations</a:t>
            </a:r>
            <a:r>
              <a:rPr lang="en-GB" sz="1400" dirty="0"/>
              <a:t> ONSS ordinaire au-</a:t>
            </a:r>
            <a:r>
              <a:rPr lang="en-GB" sz="1400" dirty="0" err="1"/>
              <a:t>delà</a:t>
            </a:r>
            <a:r>
              <a:rPr lang="en-GB" sz="1400" dirty="0"/>
              <a:t> d’un </a:t>
            </a:r>
            <a:r>
              <a:rPr lang="en-GB" sz="1400" dirty="0" err="1"/>
              <a:t>seuil</a:t>
            </a:r>
            <a:endParaRPr lang="en-GB" sz="1400" dirty="0"/>
          </a:p>
          <a:p>
            <a:pPr marL="702900" lvl="1" indent="-342900">
              <a:buFont typeface="Wingdings" panose="05000000000000000000" pitchFamily="2" charset="2"/>
              <a:buChar char="q"/>
            </a:pPr>
            <a:r>
              <a:rPr lang="en-GB" sz="1400" dirty="0"/>
              <a:t>(…) </a:t>
            </a:r>
            <a:endParaRPr lang="en-BE" sz="1400" dirty="0"/>
          </a:p>
        </p:txBody>
      </p:sp>
      <p:sp>
        <p:nvSpPr>
          <p:cNvPr id="3" name="Slide Number Placeholder 2">
            <a:extLst>
              <a:ext uri="{FF2B5EF4-FFF2-40B4-BE49-F238E27FC236}">
                <a16:creationId xmlns:a16="http://schemas.microsoft.com/office/drawing/2014/main" id="{1A9326A2-1AC1-1795-A0A3-A6240CBCC9EA}"/>
              </a:ext>
            </a:extLst>
          </p:cNvPr>
          <p:cNvSpPr>
            <a:spLocks noGrp="1"/>
          </p:cNvSpPr>
          <p:nvPr>
            <p:ph type="sldNum" sz="quarter" idx="4"/>
          </p:nvPr>
        </p:nvSpPr>
        <p:spPr/>
        <p:txBody>
          <a:bodyPr/>
          <a:lstStyle/>
          <a:p>
            <a:fld id="{9F486326-A7BF-8B4F-809D-A86929C60431}" type="slidenum">
              <a:rPr lang="fr-FR" smtClean="0"/>
              <a:pPr/>
              <a:t>34</a:t>
            </a:fld>
            <a:endParaRPr lang="fr-FR"/>
          </a:p>
        </p:txBody>
      </p:sp>
      <p:sp>
        <p:nvSpPr>
          <p:cNvPr id="4" name="Title 3">
            <a:extLst>
              <a:ext uri="{FF2B5EF4-FFF2-40B4-BE49-F238E27FC236}">
                <a16:creationId xmlns:a16="http://schemas.microsoft.com/office/drawing/2014/main" id="{06359140-585D-36BB-3BD3-18EF073995F3}"/>
              </a:ext>
            </a:extLst>
          </p:cNvPr>
          <p:cNvSpPr>
            <a:spLocks noGrp="1"/>
          </p:cNvSpPr>
          <p:nvPr>
            <p:ph type="ctrTitle"/>
          </p:nvPr>
        </p:nvSpPr>
        <p:spPr/>
        <p:txBody>
          <a:bodyPr/>
          <a:lstStyle/>
          <a:p>
            <a:r>
              <a:rPr lang="en-GB" dirty="0"/>
              <a:t>Abrogation </a:t>
            </a:r>
            <a:r>
              <a:rPr lang="en-GB" dirty="0" err="1"/>
              <a:t>règle</a:t>
            </a:r>
            <a:r>
              <a:rPr lang="en-GB" dirty="0"/>
              <a:t> des 80%</a:t>
            </a:r>
            <a:endParaRPr lang="en-BE" dirty="0"/>
          </a:p>
        </p:txBody>
      </p:sp>
    </p:spTree>
    <p:extLst>
      <p:ext uri="{BB962C8B-B14F-4D97-AF65-F5344CB8AC3E}">
        <p14:creationId xmlns:p14="http://schemas.microsoft.com/office/powerpoint/2010/main" val="2553477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8D2D34D-B345-4F2E-9C9F-5FFC30F10C5B}"/>
              </a:ext>
            </a:extLst>
          </p:cNvPr>
          <p:cNvCxnSpPr>
            <a:cxnSpLocks/>
          </p:cNvCxnSpPr>
          <p:nvPr/>
        </p:nvCxnSpPr>
        <p:spPr>
          <a:xfrm flipH="1" flipV="1">
            <a:off x="1559439" y="0"/>
            <a:ext cx="1" cy="5143500"/>
          </a:xfrm>
          <a:prstGeom prst="line">
            <a:avLst/>
          </a:prstGeom>
          <a:ln w="38100">
            <a:solidFill>
              <a:srgbClr val="AF005F"/>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E5A699F-D5ED-4C52-9245-2E17A401FFB8}"/>
              </a:ext>
            </a:extLst>
          </p:cNvPr>
          <p:cNvSpPr/>
          <p:nvPr/>
        </p:nvSpPr>
        <p:spPr>
          <a:xfrm>
            <a:off x="1028710" y="2050785"/>
            <a:ext cx="1061033" cy="1061033"/>
          </a:xfrm>
          <a:prstGeom prst="ellipse">
            <a:avLst/>
          </a:prstGeom>
          <a:solidFill>
            <a:schemeClr val="bg1"/>
          </a:solidFill>
          <a:ln w="38100">
            <a:solidFill>
              <a:srgbClr val="AF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5400" dirty="0">
              <a:solidFill>
                <a:srgbClr val="AF005F"/>
              </a:solidFill>
              <a:latin typeface="Arial"/>
              <a:cs typeface="Arial"/>
            </a:endParaRPr>
          </a:p>
        </p:txBody>
      </p:sp>
      <p:sp>
        <p:nvSpPr>
          <p:cNvPr id="8" name="Title 1">
            <a:extLst>
              <a:ext uri="{FF2B5EF4-FFF2-40B4-BE49-F238E27FC236}">
                <a16:creationId xmlns:a16="http://schemas.microsoft.com/office/drawing/2014/main" id="{CEE4D501-6315-4442-9F92-07F0F5B5DADA}"/>
              </a:ext>
            </a:extLst>
          </p:cNvPr>
          <p:cNvSpPr txBox="1">
            <a:spLocks/>
          </p:cNvSpPr>
          <p:nvPr/>
        </p:nvSpPr>
        <p:spPr>
          <a:xfrm>
            <a:off x="2471515" y="2050785"/>
            <a:ext cx="6348635" cy="1061032"/>
          </a:xfrm>
          <a:prstGeom prst="rect">
            <a:avLst/>
          </a:prstGeom>
        </p:spPr>
        <p:txBody>
          <a:bodyPr vert="horz" lIns="0" tIns="34290" rIns="68580" bIns="34290" rtlCol="0" anchor="ctr">
            <a:noAutofit/>
          </a:bodyPr>
          <a:lstStyle>
            <a:lvl1pPr marL="0" indent="0" algn="l" defTabSz="914400" rtl="0" eaLnBrk="1" latinLnBrk="0" hangingPunct="1">
              <a:spcBef>
                <a:spcPct val="0"/>
              </a:spcBef>
              <a:buNone/>
              <a:defRPr sz="2800" kern="1200">
                <a:solidFill>
                  <a:schemeClr val="tx2"/>
                </a:solidFill>
                <a:latin typeface="+mj-lt"/>
                <a:ea typeface="+mj-ea"/>
                <a:cs typeface="Arial" pitchFamily="34" charset="0"/>
              </a:defRPr>
            </a:lvl1pPr>
          </a:lstStyle>
          <a:p>
            <a:pPr defTabSz="685800"/>
            <a:r>
              <a:rPr lang="en-GB" sz="2100" dirty="0">
                <a:solidFill>
                  <a:srgbClr val="AF005F"/>
                </a:solidFill>
                <a:latin typeface="Arial"/>
              </a:rPr>
              <a:t>DBI </a:t>
            </a:r>
            <a:r>
              <a:rPr lang="en-GB" sz="2100" dirty="0" err="1">
                <a:solidFill>
                  <a:srgbClr val="AF005F"/>
                </a:solidFill>
                <a:latin typeface="Arial"/>
              </a:rPr>
              <a:t>en</a:t>
            </a:r>
            <a:r>
              <a:rPr lang="en-GB" sz="2100" dirty="0">
                <a:solidFill>
                  <a:srgbClr val="AF005F"/>
                </a:solidFill>
                <a:latin typeface="Arial"/>
              </a:rPr>
              <a:t> </a:t>
            </a:r>
            <a:r>
              <a:rPr lang="en-GB" sz="2100" dirty="0" err="1">
                <a:solidFill>
                  <a:srgbClr val="AF005F"/>
                </a:solidFill>
                <a:latin typeface="Arial"/>
              </a:rPr>
              <a:t>meerwaardevrijstelling</a:t>
            </a:r>
            <a:endParaRPr lang="en-GB" sz="2100" dirty="0">
              <a:solidFill>
                <a:srgbClr val="AF005F"/>
              </a:solidFill>
              <a:latin typeface="Arial"/>
            </a:endParaRPr>
          </a:p>
        </p:txBody>
      </p:sp>
      <p:pic>
        <p:nvPicPr>
          <p:cNvPr id="3" name="Picture 2">
            <a:extLst>
              <a:ext uri="{FF2B5EF4-FFF2-40B4-BE49-F238E27FC236}">
                <a16:creationId xmlns:a16="http://schemas.microsoft.com/office/drawing/2014/main" id="{41F05155-756D-B4C2-79D6-7BF2C83D5B3F}"/>
              </a:ext>
            </a:extLst>
          </p:cNvPr>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3658" r="55690"/>
          <a:stretch/>
        </p:blipFill>
        <p:spPr>
          <a:xfrm>
            <a:off x="7550944" y="0"/>
            <a:ext cx="1593056" cy="5143500"/>
          </a:xfrm>
          <a:prstGeom prst="rect">
            <a:avLst/>
          </a:prstGeom>
        </p:spPr>
      </p:pic>
    </p:spTree>
    <p:custDataLst>
      <p:tags r:id="rId1"/>
    </p:custDataLst>
    <p:extLst>
      <p:ext uri="{BB962C8B-B14F-4D97-AF65-F5344CB8AC3E}">
        <p14:creationId xmlns:p14="http://schemas.microsoft.com/office/powerpoint/2010/main" val="328556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3825F-8D63-4EBA-A8ED-C7B1280C1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58" r="55690"/>
          <a:stretch/>
        </p:blipFill>
        <p:spPr>
          <a:xfrm>
            <a:off x="7550944" y="0"/>
            <a:ext cx="1593056" cy="5143500"/>
          </a:xfrm>
          <a:prstGeom prst="rect">
            <a:avLst/>
          </a:prstGeom>
        </p:spPr>
      </p:pic>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Huidig</a:t>
            </a:r>
            <a:r>
              <a:rPr lang="en-GB" dirty="0"/>
              <a:t> regime</a:t>
            </a:r>
          </a:p>
        </p:txBody>
      </p:sp>
      <p:grpSp>
        <p:nvGrpSpPr>
          <p:cNvPr id="2" name="Group 1">
            <a:extLst>
              <a:ext uri="{FF2B5EF4-FFF2-40B4-BE49-F238E27FC236}">
                <a16:creationId xmlns:a16="http://schemas.microsoft.com/office/drawing/2014/main" id="{010687CC-9E29-372F-D660-C72840529067}"/>
              </a:ext>
            </a:extLst>
          </p:cNvPr>
          <p:cNvGrpSpPr/>
          <p:nvPr/>
        </p:nvGrpSpPr>
        <p:grpSpPr>
          <a:xfrm>
            <a:off x="534999" y="1465326"/>
            <a:ext cx="6642785" cy="2569394"/>
            <a:chOff x="713331" y="1953768"/>
            <a:chExt cx="8857047" cy="3425858"/>
          </a:xfrm>
        </p:grpSpPr>
        <p:sp>
          <p:nvSpPr>
            <p:cNvPr id="21" name="TextBox 20">
              <a:extLst>
                <a:ext uri="{FF2B5EF4-FFF2-40B4-BE49-F238E27FC236}">
                  <a16:creationId xmlns:a16="http://schemas.microsoft.com/office/drawing/2014/main" id="{BC5FD09C-5F66-46E7-96E2-1352BB732A38}"/>
                </a:ext>
              </a:extLst>
            </p:cNvPr>
            <p:cNvSpPr txBox="1"/>
            <p:nvPr/>
          </p:nvSpPr>
          <p:spPr>
            <a:xfrm>
              <a:off x="713331" y="1953768"/>
              <a:ext cx="8857047" cy="342333"/>
            </a:xfrm>
            <a:prstGeom prst="rect">
              <a:avLst/>
            </a:prstGeom>
            <a:solidFill>
              <a:schemeClr val="tx2"/>
            </a:solidFill>
          </p:spPr>
          <p:txBody>
            <a:bodyPr wrap="square" lIns="67705" tIns="33852" rIns="67705" bIns="33852" rtlCol="0">
              <a:spAutoFit/>
            </a:bodyPr>
            <a:lstStyle/>
            <a:p>
              <a:pPr defTabSz="685800"/>
              <a:endParaRPr lang="en-GB" sz="1224" b="1" dirty="0">
                <a:solidFill>
                  <a:srgbClr val="FFFFFF"/>
                </a:solidFill>
                <a:latin typeface="Arial"/>
                <a:cs typeface="Arial"/>
              </a:endParaRPr>
            </a:p>
          </p:txBody>
        </p:sp>
        <p:sp>
          <p:nvSpPr>
            <p:cNvPr id="22" name="TextBox 21">
              <a:extLst>
                <a:ext uri="{FF2B5EF4-FFF2-40B4-BE49-F238E27FC236}">
                  <a16:creationId xmlns:a16="http://schemas.microsoft.com/office/drawing/2014/main" id="{6E79FE00-5823-4865-A477-B737F61619AF}"/>
                </a:ext>
              </a:extLst>
            </p:cNvPr>
            <p:cNvSpPr txBox="1"/>
            <p:nvPr/>
          </p:nvSpPr>
          <p:spPr>
            <a:xfrm>
              <a:off x="713331" y="2272263"/>
              <a:ext cx="8857047" cy="3107363"/>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i="1" dirty="0" err="1">
                  <a:solidFill>
                    <a:srgbClr val="AF005F"/>
                  </a:solidFill>
                  <a:latin typeface="Arial"/>
                  <a:cs typeface="Arial"/>
                </a:rPr>
                <a:t>Inclusion-deduction</a:t>
              </a:r>
              <a:r>
                <a:rPr lang="nl-NL" sz="1050" dirty="0">
                  <a:solidFill>
                    <a:srgbClr val="AF005F"/>
                  </a:solidFill>
                  <a:latin typeface="Arial"/>
                  <a:cs typeface="Arial"/>
                </a:rPr>
                <a:t> methode voor DBI</a:t>
              </a:r>
              <a:r>
                <a:rPr lang="nl-NL" sz="1050" dirty="0">
                  <a:solidFill>
                    <a:srgbClr val="000000"/>
                  </a:solidFill>
                  <a:latin typeface="Arial"/>
                  <a:cs typeface="Arial"/>
                </a:rPr>
                <a:t>: dividend wordt eerst opgenomen in de belastbare basis, gevolgd door een </a:t>
              </a:r>
              <a:r>
                <a:rPr lang="nl-NL" sz="1050" dirty="0">
                  <a:solidFill>
                    <a:srgbClr val="000000"/>
                  </a:solidFill>
                </a:rPr>
                <a:t>100% </a:t>
              </a:r>
              <a:r>
                <a:rPr lang="nl-NL" sz="1050" dirty="0">
                  <a:solidFill>
                    <a:srgbClr val="000000"/>
                  </a:solidFill>
                  <a:latin typeface="Arial"/>
                  <a:cs typeface="Arial"/>
                </a:rPr>
                <a:t>aftrek</a:t>
              </a:r>
            </a:p>
            <a:p>
              <a:pPr marL="214313" indent="-214313" defTabSz="685800">
                <a:buFont typeface="Arial" panose="020B0604020202020204" pitchFamily="34" charset="0"/>
                <a:buChar char="•"/>
              </a:pPr>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000000"/>
                  </a:solidFill>
                  <a:latin typeface="Arial"/>
                  <a:cs typeface="Arial"/>
                </a:rPr>
                <a:t>DBI/meerwaardevrijstelling is onderhevig aan voorwaarden:</a:t>
              </a:r>
            </a:p>
            <a:p>
              <a:pPr defTabSz="685800"/>
              <a:endParaRPr lang="nl-NL" sz="1050" dirty="0">
                <a:solidFill>
                  <a:srgbClr val="000000"/>
                </a:solidFill>
                <a:latin typeface="Arial"/>
                <a:cs typeface="Arial"/>
              </a:endParaRPr>
            </a:p>
            <a:p>
              <a:pPr marL="426600" lvl="1" indent="-214313" defTabSz="685800">
                <a:buClr>
                  <a:srgbClr val="000000"/>
                </a:buClr>
                <a:buFont typeface="Arial" panose="020B0604020202020204" pitchFamily="34" charset="0"/>
                <a:buChar char="•"/>
              </a:pPr>
              <a:r>
                <a:rPr lang="nl-NL" sz="1050" dirty="0">
                  <a:solidFill>
                    <a:srgbClr val="AF005F"/>
                  </a:solidFill>
                  <a:latin typeface="Arial"/>
                  <a:cs typeface="Arial"/>
                </a:rPr>
                <a:t>Participatievoorwaarden</a:t>
              </a:r>
              <a:r>
                <a:rPr lang="nl-NL" sz="1050" dirty="0">
                  <a:solidFill>
                    <a:srgbClr val="000000"/>
                  </a:solidFill>
                  <a:latin typeface="Arial"/>
                  <a:cs typeface="Arial"/>
                </a:rPr>
                <a:t>: </a:t>
              </a:r>
            </a:p>
            <a:p>
              <a:pPr marL="883800" lvl="2" indent="-214313" defTabSz="685800">
                <a:buClr>
                  <a:srgbClr val="000000"/>
                </a:buClr>
                <a:buFont typeface="Arial" panose="020B0604020202020204" pitchFamily="34" charset="0"/>
                <a:buChar char="•"/>
              </a:pPr>
              <a:r>
                <a:rPr lang="nl-NL" sz="1050" dirty="0">
                  <a:solidFill>
                    <a:srgbClr val="000000"/>
                  </a:solidFill>
                  <a:latin typeface="Arial"/>
                  <a:cs typeface="Arial"/>
                </a:rPr>
                <a:t>10% in het kapitaal of aanschaffingswaarde van min. 2.500.000 EUR</a:t>
              </a:r>
            </a:p>
            <a:p>
              <a:pPr marL="883800" lvl="2" indent="-214313" defTabSz="685800">
                <a:buClr>
                  <a:srgbClr val="000000"/>
                </a:buClr>
                <a:buFont typeface="Arial" panose="020B0604020202020204" pitchFamily="34" charset="0"/>
                <a:buChar char="•"/>
              </a:pPr>
              <a:r>
                <a:rPr lang="nl-NL" sz="1050" dirty="0">
                  <a:solidFill>
                    <a:srgbClr val="000000"/>
                  </a:solidFill>
                  <a:latin typeface="Arial"/>
                  <a:cs typeface="Arial"/>
                </a:rPr>
                <a:t>deelneming moet worden aangehouden voor een ononderbroken periode van min. 1 jaar</a:t>
              </a:r>
            </a:p>
            <a:p>
              <a:pPr marL="426600" lvl="1" indent="-214313" defTabSz="685800">
                <a:buClr>
                  <a:srgbClr val="000000"/>
                </a:buClr>
                <a:buFont typeface="Arial" panose="020B0604020202020204" pitchFamily="34" charset="0"/>
                <a:buChar char="•"/>
              </a:pPr>
              <a:r>
                <a:rPr lang="nl-NL" sz="1050" dirty="0">
                  <a:solidFill>
                    <a:srgbClr val="AF005F"/>
                  </a:solidFill>
                  <a:latin typeface="Arial"/>
                  <a:cs typeface="Arial"/>
                </a:rPr>
                <a:t>Taxatievoorwaarden</a:t>
              </a:r>
              <a:r>
                <a:rPr lang="nl-NL" sz="1050" dirty="0">
                  <a:solidFill>
                    <a:srgbClr val="000000"/>
                  </a:solidFill>
                  <a:latin typeface="Arial"/>
                  <a:cs typeface="Arial"/>
                </a:rPr>
                <a:t>: deelneming moet onderworpen zijn aan belastingen (acht uitsluitingsgronden)</a:t>
              </a:r>
            </a:p>
            <a:p>
              <a:pPr marL="342900" lvl="1" defTabSz="685800"/>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000000"/>
                  </a:solidFill>
                  <a:latin typeface="Arial"/>
                  <a:cs typeface="Arial"/>
                </a:rPr>
                <a:t>Uitzondering op participatievoorwaarden voor </a:t>
              </a:r>
              <a:r>
                <a:rPr lang="nl-NL" sz="1050" dirty="0">
                  <a:solidFill>
                    <a:srgbClr val="AF005F"/>
                  </a:solidFill>
                  <a:latin typeface="Arial"/>
                  <a:cs typeface="Arial"/>
                </a:rPr>
                <a:t>beleggingsvennootschappen </a:t>
              </a:r>
              <a:r>
                <a:rPr lang="nl-NL" sz="1050" dirty="0">
                  <a:solidFill>
                    <a:srgbClr val="000000"/>
                  </a:solidFill>
                  <a:latin typeface="Arial"/>
                  <a:cs typeface="Arial"/>
                </a:rPr>
                <a:t>(bv. DBI BEVEK en Private PRIVAK) en hun aandeelhouders-vennootschappen</a:t>
              </a:r>
            </a:p>
            <a:p>
              <a:pPr defTabSz="685800"/>
              <a:endParaRPr lang="nl-NL" sz="1050" dirty="0">
                <a:solidFill>
                  <a:srgbClr val="000000"/>
                </a:solidFill>
                <a:latin typeface="Arial"/>
                <a:cs typeface="Arial"/>
              </a:endParaRPr>
            </a:p>
          </p:txBody>
        </p:sp>
      </p:grpSp>
    </p:spTree>
    <p:extLst>
      <p:ext uri="{BB962C8B-B14F-4D97-AF65-F5344CB8AC3E}">
        <p14:creationId xmlns:p14="http://schemas.microsoft.com/office/powerpoint/2010/main" val="422259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3825F-8D63-4EBA-A8ED-C7B1280C1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58" r="55690"/>
          <a:stretch/>
        </p:blipFill>
        <p:spPr>
          <a:xfrm>
            <a:off x="7550944" y="0"/>
            <a:ext cx="1593056" cy="5143500"/>
          </a:xfrm>
          <a:prstGeom prst="rect">
            <a:avLst/>
          </a:prstGeom>
        </p:spPr>
      </p:pic>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Toekomstig</a:t>
            </a:r>
            <a:r>
              <a:rPr lang="en-GB" dirty="0"/>
              <a:t> regime: </a:t>
            </a:r>
            <a:r>
              <a:rPr lang="en-GB" dirty="0" err="1"/>
              <a:t>omschrijving</a:t>
            </a:r>
            <a:endParaRPr lang="en-GB" dirty="0"/>
          </a:p>
        </p:txBody>
      </p:sp>
      <p:grpSp>
        <p:nvGrpSpPr>
          <p:cNvPr id="7" name="Group 6">
            <a:extLst>
              <a:ext uri="{FF2B5EF4-FFF2-40B4-BE49-F238E27FC236}">
                <a16:creationId xmlns:a16="http://schemas.microsoft.com/office/drawing/2014/main" id="{D711D0FC-D315-044D-5D47-6BB07237A932}"/>
              </a:ext>
            </a:extLst>
          </p:cNvPr>
          <p:cNvGrpSpPr/>
          <p:nvPr/>
        </p:nvGrpSpPr>
        <p:grpSpPr>
          <a:xfrm>
            <a:off x="523800" y="1466100"/>
            <a:ext cx="6642001" cy="1923063"/>
            <a:chOff x="661957" y="1606100"/>
            <a:chExt cx="8856001" cy="2564084"/>
          </a:xfrm>
        </p:grpSpPr>
        <p:sp>
          <p:nvSpPr>
            <p:cNvPr id="2" name="TextBox 1">
              <a:extLst>
                <a:ext uri="{FF2B5EF4-FFF2-40B4-BE49-F238E27FC236}">
                  <a16:creationId xmlns:a16="http://schemas.microsoft.com/office/drawing/2014/main" id="{66270CF5-08D7-991F-5BFF-D034AC7CEA36}"/>
                </a:ext>
              </a:extLst>
            </p:cNvPr>
            <p:cNvSpPr txBox="1"/>
            <p:nvPr/>
          </p:nvSpPr>
          <p:spPr>
            <a:xfrm>
              <a:off x="661957" y="1606100"/>
              <a:ext cx="8856000" cy="342333"/>
            </a:xfrm>
            <a:prstGeom prst="rect">
              <a:avLst/>
            </a:prstGeom>
            <a:solidFill>
              <a:srgbClr val="66CCCC"/>
            </a:solidFill>
            <a:effectLst>
              <a:softEdge rad="0"/>
            </a:effectLst>
          </p:spPr>
          <p:txBody>
            <a:bodyPr wrap="square" lIns="67705" tIns="33852" rIns="67705" bIns="33852" rtlCol="0">
              <a:spAutoFit/>
            </a:bodyPr>
            <a:lstStyle/>
            <a:p>
              <a:pPr defTabSz="685800"/>
              <a:r>
                <a:rPr lang="en-GB" sz="1224" b="1" dirty="0" err="1">
                  <a:solidFill>
                    <a:srgbClr val="FFFFFF"/>
                  </a:solidFill>
                  <a:latin typeface="Arial"/>
                  <a:cs typeface="Arial"/>
                </a:rPr>
                <a:t>Drie</a:t>
              </a:r>
              <a:r>
                <a:rPr lang="en-GB" sz="1224" b="1" dirty="0">
                  <a:solidFill>
                    <a:srgbClr val="FFFFFF"/>
                  </a:solidFill>
                  <a:latin typeface="Arial"/>
                  <a:cs typeface="Arial"/>
                </a:rPr>
                <a:t> </a:t>
              </a:r>
              <a:r>
                <a:rPr lang="en-GB" sz="1224" b="1" dirty="0" err="1">
                  <a:solidFill>
                    <a:srgbClr val="FFFFFF"/>
                  </a:solidFill>
                  <a:latin typeface="Arial"/>
                  <a:cs typeface="Arial"/>
                </a:rPr>
                <a:t>voorgestelde</a:t>
              </a:r>
              <a:r>
                <a:rPr lang="en-GB" sz="1224" b="1" dirty="0">
                  <a:solidFill>
                    <a:srgbClr val="FFFFFF"/>
                  </a:solidFill>
                  <a:latin typeface="Arial"/>
                  <a:cs typeface="Arial"/>
                </a:rPr>
                <a:t> </a:t>
              </a:r>
              <a:r>
                <a:rPr lang="en-GB" sz="1224" b="1" dirty="0" err="1">
                  <a:solidFill>
                    <a:srgbClr val="FFFFFF"/>
                  </a:solidFill>
                  <a:latin typeface="Arial"/>
                  <a:cs typeface="Arial"/>
                </a:rPr>
                <a:t>aanpassingen</a:t>
              </a:r>
              <a:endParaRPr lang="en-GB" sz="1224" b="1" dirty="0">
                <a:solidFill>
                  <a:srgbClr val="FFFFFF"/>
                </a:solidFill>
                <a:latin typeface="Arial"/>
                <a:cs typeface="Arial"/>
              </a:endParaRPr>
            </a:p>
          </p:txBody>
        </p:sp>
        <p:sp>
          <p:nvSpPr>
            <p:cNvPr id="5" name="TextBox 4">
              <a:extLst>
                <a:ext uri="{FF2B5EF4-FFF2-40B4-BE49-F238E27FC236}">
                  <a16:creationId xmlns:a16="http://schemas.microsoft.com/office/drawing/2014/main" id="{2441DD0B-42AF-AAA7-8115-C9BBD37C8117}"/>
                </a:ext>
              </a:extLst>
            </p:cNvPr>
            <p:cNvSpPr txBox="1"/>
            <p:nvPr/>
          </p:nvSpPr>
          <p:spPr>
            <a:xfrm>
              <a:off x="661958" y="1924595"/>
              <a:ext cx="8856000" cy="2245589"/>
            </a:xfrm>
            <a:prstGeom prst="rect">
              <a:avLst/>
            </a:prstGeom>
            <a:solidFill>
              <a:srgbClr val="E6E6E6"/>
            </a:solidFill>
          </p:spPr>
          <p:txBody>
            <a:bodyPr wrap="square" lIns="67705" tIns="33852" rIns="67705" bIns="33852" rtlCol="0">
              <a:spAutoFit/>
            </a:bodyPr>
            <a:lstStyle/>
            <a:p>
              <a:pPr marL="213300" indent="-213300" defTabSz="685800">
                <a:buClr>
                  <a:srgbClr val="000000"/>
                </a:buClr>
                <a:buFont typeface="Arial" panose="020B0604020202020204" pitchFamily="34" charset="0"/>
                <a:buChar char="•"/>
              </a:pPr>
              <a:endParaRPr lang="nl-NL" sz="1050" dirty="0">
                <a:solidFill>
                  <a:srgbClr val="AF005F"/>
                </a:solidFill>
                <a:latin typeface="Arial"/>
                <a:cs typeface="Arial"/>
              </a:endParaRPr>
            </a:p>
            <a:p>
              <a:pPr marL="213300" indent="-213300" defTabSz="685800">
                <a:buClr>
                  <a:srgbClr val="000000"/>
                </a:buClr>
                <a:buFont typeface="Arial" panose="020B0604020202020204" pitchFamily="34" charset="0"/>
                <a:buChar char="•"/>
              </a:pPr>
              <a:r>
                <a:rPr lang="nl-NL" sz="1050" dirty="0">
                  <a:solidFill>
                    <a:srgbClr val="AF005F"/>
                  </a:solidFill>
                  <a:latin typeface="Arial"/>
                  <a:cs typeface="Arial"/>
                </a:rPr>
                <a:t>Switch van </a:t>
              </a:r>
              <a:r>
                <a:rPr lang="nl-NL" sz="1050" i="1" dirty="0" err="1">
                  <a:solidFill>
                    <a:srgbClr val="AF005F"/>
                  </a:solidFill>
                  <a:latin typeface="Arial"/>
                  <a:cs typeface="Arial"/>
                </a:rPr>
                <a:t>inclusion-deduction</a:t>
              </a:r>
              <a:r>
                <a:rPr lang="nl-NL" sz="1050" dirty="0">
                  <a:solidFill>
                    <a:srgbClr val="AF005F"/>
                  </a:solidFill>
                  <a:latin typeface="Arial"/>
                  <a:cs typeface="Arial"/>
                </a:rPr>
                <a:t> </a:t>
              </a:r>
              <a:r>
                <a:rPr lang="nl-NL" sz="1050" dirty="0">
                  <a:solidFill>
                    <a:srgbClr val="000000"/>
                  </a:solidFill>
                  <a:latin typeface="Arial"/>
                  <a:cs typeface="Arial"/>
                </a:rPr>
                <a:t>methode in het DBI systeem </a:t>
              </a:r>
              <a:r>
                <a:rPr lang="nl-NL" sz="1050" dirty="0">
                  <a:solidFill>
                    <a:srgbClr val="AF005F"/>
                  </a:solidFill>
                  <a:latin typeface="Arial"/>
                  <a:cs typeface="Arial"/>
                </a:rPr>
                <a:t>naar een volledige vrijstelling</a:t>
              </a:r>
            </a:p>
            <a:p>
              <a:pPr defTabSz="685800">
                <a:buClr>
                  <a:srgbClr val="000000"/>
                </a:buClr>
              </a:pPr>
              <a:endParaRPr lang="nl-NL" sz="1050" dirty="0">
                <a:solidFill>
                  <a:srgbClr val="000000"/>
                </a:solidFill>
                <a:latin typeface="Arial"/>
                <a:cs typeface="Arial"/>
              </a:endParaRPr>
            </a:p>
            <a:p>
              <a:pPr marL="213300" indent="-213300" defTabSz="685800">
                <a:buClr>
                  <a:srgbClr val="000000"/>
                </a:buClr>
                <a:buFont typeface="Arial" panose="020B0604020202020204" pitchFamily="34" charset="0"/>
                <a:buChar char="•"/>
              </a:pPr>
              <a:r>
                <a:rPr lang="nl-NL" sz="1050" dirty="0">
                  <a:solidFill>
                    <a:srgbClr val="AF005F"/>
                  </a:solidFill>
                  <a:latin typeface="Arial"/>
                  <a:cs typeface="Arial"/>
                </a:rPr>
                <a:t>Aanpassing participatievoorwaarden</a:t>
              </a:r>
              <a:r>
                <a:rPr lang="nl-NL" sz="1050" dirty="0">
                  <a:solidFill>
                    <a:srgbClr val="000000"/>
                  </a:solidFill>
                  <a:latin typeface="Arial"/>
                  <a:cs typeface="Arial"/>
                </a:rPr>
                <a:t>: alternatieve voorwaarde dat deelneming met een aanschaffingswaarde van min. 2.500.000 EUR is enkel nog van toepassing als de deelneming geboekt wordt als een financieel vast actief</a:t>
              </a:r>
            </a:p>
            <a:p>
              <a:pPr marL="213300" indent="-213300" defTabSz="685800">
                <a:buClr>
                  <a:srgbClr val="000000"/>
                </a:buClr>
                <a:buFont typeface="Arial" panose="020B0604020202020204" pitchFamily="34" charset="0"/>
                <a:buChar char="•"/>
              </a:pPr>
              <a:endParaRPr lang="nl-NL" sz="1050" dirty="0">
                <a:solidFill>
                  <a:srgbClr val="000000"/>
                </a:solidFill>
                <a:latin typeface="Arial"/>
                <a:cs typeface="Arial"/>
              </a:endParaRPr>
            </a:p>
            <a:p>
              <a:pPr marL="213300" indent="-213300" defTabSz="685800">
                <a:buClr>
                  <a:srgbClr val="000000"/>
                </a:buClr>
                <a:buFont typeface="Arial" panose="020B0604020202020204" pitchFamily="34" charset="0"/>
                <a:buChar char="•"/>
              </a:pPr>
              <a:r>
                <a:rPr lang="nl-NL" sz="1050" dirty="0">
                  <a:solidFill>
                    <a:srgbClr val="AF005F"/>
                  </a:solidFill>
                  <a:latin typeface="Arial"/>
                  <a:cs typeface="Arial"/>
                </a:rPr>
                <a:t>Afschaffing van de uitzondering op de participatievoorwaarden </a:t>
              </a:r>
              <a:r>
                <a:rPr lang="nl-NL" sz="1050" dirty="0">
                  <a:latin typeface="Arial"/>
                  <a:cs typeface="Arial"/>
                </a:rPr>
                <a:t>voor beleggingsvennootschappen en hun aandeelhouders-vennootschappen</a:t>
              </a:r>
            </a:p>
            <a:p>
              <a:pPr defTabSz="685800">
                <a:buClr>
                  <a:srgbClr val="000000"/>
                </a:buClr>
              </a:pPr>
              <a:endParaRPr lang="nl-NL" sz="1050" dirty="0">
                <a:solidFill>
                  <a:srgbClr val="000000"/>
                </a:solidFill>
                <a:latin typeface="Arial"/>
                <a:cs typeface="Arial"/>
              </a:endParaRPr>
            </a:p>
          </p:txBody>
        </p:sp>
      </p:grpSp>
    </p:spTree>
    <p:extLst>
      <p:ext uri="{BB962C8B-B14F-4D97-AF65-F5344CB8AC3E}">
        <p14:creationId xmlns:p14="http://schemas.microsoft.com/office/powerpoint/2010/main" val="198583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3825F-8D63-4EBA-A8ED-C7B1280C1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58" r="55690"/>
          <a:stretch/>
        </p:blipFill>
        <p:spPr>
          <a:xfrm>
            <a:off x="7550944" y="0"/>
            <a:ext cx="1593056" cy="5143500"/>
          </a:xfrm>
          <a:prstGeom prst="rect">
            <a:avLst/>
          </a:prstGeom>
        </p:spPr>
      </p:pic>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Toekomstig</a:t>
            </a:r>
            <a:r>
              <a:rPr lang="en-GB" dirty="0"/>
              <a:t> regime: </a:t>
            </a:r>
            <a:r>
              <a:rPr lang="en-GB" dirty="0" err="1"/>
              <a:t>aandachtspunten</a:t>
            </a:r>
            <a:r>
              <a:rPr lang="en-GB" dirty="0"/>
              <a:t> </a:t>
            </a:r>
            <a:r>
              <a:rPr lang="en-GB" dirty="0" err="1"/>
              <a:t>en</a:t>
            </a:r>
            <a:r>
              <a:rPr lang="en-GB" dirty="0"/>
              <a:t> </a:t>
            </a:r>
            <a:r>
              <a:rPr lang="en-GB" dirty="0" err="1"/>
              <a:t>inwerkingtreding</a:t>
            </a:r>
            <a:r>
              <a:rPr lang="en-GB" dirty="0"/>
              <a:t> </a:t>
            </a:r>
          </a:p>
        </p:txBody>
      </p:sp>
      <p:grpSp>
        <p:nvGrpSpPr>
          <p:cNvPr id="2" name="Group 1">
            <a:extLst>
              <a:ext uri="{FF2B5EF4-FFF2-40B4-BE49-F238E27FC236}">
                <a16:creationId xmlns:a16="http://schemas.microsoft.com/office/drawing/2014/main" id="{F4F3E685-EFCF-E554-F610-6C3BCDC557E6}"/>
              </a:ext>
            </a:extLst>
          </p:cNvPr>
          <p:cNvGrpSpPr/>
          <p:nvPr/>
        </p:nvGrpSpPr>
        <p:grpSpPr>
          <a:xfrm>
            <a:off x="534999" y="1465326"/>
            <a:ext cx="6642785" cy="2407811"/>
            <a:chOff x="713331" y="1953768"/>
            <a:chExt cx="8857047" cy="3210414"/>
          </a:xfrm>
        </p:grpSpPr>
        <p:sp>
          <p:nvSpPr>
            <p:cNvPr id="21" name="TextBox 20">
              <a:extLst>
                <a:ext uri="{FF2B5EF4-FFF2-40B4-BE49-F238E27FC236}">
                  <a16:creationId xmlns:a16="http://schemas.microsoft.com/office/drawing/2014/main" id="{BC5FD09C-5F66-46E7-96E2-1352BB732A38}"/>
                </a:ext>
              </a:extLst>
            </p:cNvPr>
            <p:cNvSpPr txBox="1"/>
            <p:nvPr/>
          </p:nvSpPr>
          <p:spPr>
            <a:xfrm>
              <a:off x="713331" y="1953768"/>
              <a:ext cx="8857047" cy="342333"/>
            </a:xfrm>
            <a:prstGeom prst="rect">
              <a:avLst/>
            </a:prstGeom>
            <a:solidFill>
              <a:schemeClr val="tx2"/>
            </a:solidFill>
          </p:spPr>
          <p:txBody>
            <a:bodyPr wrap="square" lIns="67705" tIns="33852" rIns="67705" bIns="33852" rtlCol="0">
              <a:spAutoFit/>
            </a:bodyPr>
            <a:lstStyle/>
            <a:p>
              <a:pPr defTabSz="685800"/>
              <a:r>
                <a:rPr lang="en-GB" sz="1224" b="1" dirty="0" err="1">
                  <a:solidFill>
                    <a:srgbClr val="FFFFFF"/>
                  </a:solidFill>
                  <a:latin typeface="Arial"/>
                  <a:cs typeface="Arial"/>
                </a:rPr>
                <a:t>Aandachtspunten</a:t>
              </a:r>
              <a:r>
                <a:rPr lang="en-GB" sz="1224" b="1" dirty="0">
                  <a:solidFill>
                    <a:srgbClr val="FFFFFF"/>
                  </a:solidFill>
                  <a:latin typeface="Arial"/>
                  <a:cs typeface="Arial"/>
                </a:rPr>
                <a:t> </a:t>
              </a:r>
              <a:r>
                <a:rPr lang="en-GB" sz="1224" b="1" dirty="0" err="1">
                  <a:solidFill>
                    <a:srgbClr val="FFFFFF"/>
                  </a:solidFill>
                  <a:latin typeface="Arial"/>
                  <a:cs typeface="Arial"/>
                </a:rPr>
                <a:t>en</a:t>
              </a:r>
              <a:r>
                <a:rPr lang="en-GB" sz="1224" b="1" dirty="0">
                  <a:solidFill>
                    <a:srgbClr val="FFFFFF"/>
                  </a:solidFill>
                  <a:latin typeface="Arial"/>
                  <a:cs typeface="Arial"/>
                </a:rPr>
                <a:t> </a:t>
              </a:r>
              <a:r>
                <a:rPr lang="en-GB" sz="1224" b="1" dirty="0" err="1">
                  <a:solidFill>
                    <a:srgbClr val="FFFFFF"/>
                  </a:solidFill>
                  <a:latin typeface="Arial"/>
                  <a:cs typeface="Arial"/>
                </a:rPr>
                <a:t>inwerkingtreding</a:t>
              </a:r>
              <a:r>
                <a:rPr lang="en-GB" sz="1224" b="1" dirty="0">
                  <a:solidFill>
                    <a:srgbClr val="FFFFFF"/>
                  </a:solidFill>
                  <a:latin typeface="Arial"/>
                  <a:cs typeface="Arial"/>
                </a:rPr>
                <a:t> </a:t>
              </a:r>
            </a:p>
          </p:txBody>
        </p:sp>
        <p:sp>
          <p:nvSpPr>
            <p:cNvPr id="22" name="TextBox 21">
              <a:extLst>
                <a:ext uri="{FF2B5EF4-FFF2-40B4-BE49-F238E27FC236}">
                  <a16:creationId xmlns:a16="http://schemas.microsoft.com/office/drawing/2014/main" id="{6E79FE00-5823-4865-A477-B737F61619AF}"/>
                </a:ext>
              </a:extLst>
            </p:cNvPr>
            <p:cNvSpPr txBox="1"/>
            <p:nvPr/>
          </p:nvSpPr>
          <p:spPr>
            <a:xfrm>
              <a:off x="713331" y="2272263"/>
              <a:ext cx="8857047" cy="2891919"/>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AF005F"/>
                  </a:solidFill>
                  <a:latin typeface="Arial"/>
                  <a:cs typeface="Arial"/>
                </a:rPr>
                <a:t>Andere aandachtspunten</a:t>
              </a:r>
            </a:p>
            <a:p>
              <a:pPr marL="426600" lvl="1" indent="-214313" defTabSz="685800">
                <a:buFont typeface="Arial" panose="020B0604020202020204" pitchFamily="34" charset="0"/>
                <a:buChar char="•"/>
              </a:pPr>
              <a:r>
                <a:rPr lang="nl-NL" sz="1050" dirty="0">
                  <a:solidFill>
                    <a:srgbClr val="000000"/>
                  </a:solidFill>
                  <a:latin typeface="Arial"/>
                  <a:cs typeface="Arial"/>
                </a:rPr>
                <a:t>tweede en derde aanpassingen zijn ook relevant voor de meerwaardevrijstelling </a:t>
              </a:r>
            </a:p>
            <a:p>
              <a:pPr marL="426600" lvl="1" indent="-214313" defTabSz="685800">
                <a:buFont typeface="Arial" panose="020B0604020202020204" pitchFamily="34" charset="0"/>
                <a:buChar char="•"/>
              </a:pPr>
              <a:r>
                <a:rPr lang="nl-NL" sz="1050" dirty="0">
                  <a:solidFill>
                    <a:srgbClr val="000000"/>
                  </a:solidFill>
                  <a:latin typeface="Arial"/>
                  <a:cs typeface="Arial"/>
                </a:rPr>
                <a:t>afschaffing van de aftrekbaarheid van kosten met betrekking tot het verwerven, aanhouden en verkopen van een participatie wordt </a:t>
              </a:r>
              <a:r>
                <a:rPr lang="nl-NL" sz="1050" u="sng" dirty="0">
                  <a:solidFill>
                    <a:srgbClr val="000000"/>
                  </a:solidFill>
                  <a:latin typeface="Arial"/>
                  <a:cs typeface="Arial"/>
                </a:rPr>
                <a:t>niet</a:t>
              </a:r>
              <a:r>
                <a:rPr lang="nl-NL" sz="1050" dirty="0">
                  <a:solidFill>
                    <a:srgbClr val="000000"/>
                  </a:solidFill>
                  <a:latin typeface="Arial"/>
                  <a:cs typeface="Arial"/>
                </a:rPr>
                <a:t> langer vermeld</a:t>
              </a:r>
            </a:p>
            <a:p>
              <a:pPr marL="342900" lvl="1" defTabSz="685800"/>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AF005F"/>
                  </a:solidFill>
                  <a:latin typeface="Arial"/>
                  <a:cs typeface="Arial"/>
                </a:rPr>
                <a:t>Inwerkingtreding</a:t>
              </a:r>
            </a:p>
            <a:p>
              <a:pPr defTabSz="685800"/>
              <a:endParaRPr lang="nl-NL" sz="1050" dirty="0">
                <a:solidFill>
                  <a:srgbClr val="000000"/>
                </a:solidFill>
                <a:latin typeface="Arial"/>
                <a:cs typeface="Arial"/>
              </a:endParaRPr>
            </a:p>
            <a:p>
              <a:pPr marL="426600" lvl="1" indent="-214313" defTabSz="685800">
                <a:buFont typeface="Arial" panose="020B0604020202020204" pitchFamily="34" charset="0"/>
                <a:buChar char="•"/>
              </a:pPr>
              <a:r>
                <a:rPr lang="nl-NL" sz="1050" dirty="0">
                  <a:solidFill>
                    <a:srgbClr val="000000"/>
                  </a:solidFill>
                  <a:latin typeface="Arial"/>
                  <a:cs typeface="Arial"/>
                </a:rPr>
                <a:t>vrijstellingsmethode: </a:t>
              </a:r>
              <a:r>
                <a:rPr lang="nl-NL" sz="1050" dirty="0">
                  <a:solidFill>
                    <a:srgbClr val="AF005F"/>
                  </a:solidFill>
                  <a:latin typeface="Arial"/>
                  <a:cs typeface="Arial"/>
                </a:rPr>
                <a:t>belastbare tijdperken die worden afgesloten vanaf 31 december 2024</a:t>
              </a:r>
            </a:p>
            <a:p>
              <a:pPr marL="426600" lvl="1" indent="-214313" defTabSz="685800">
                <a:buFont typeface="Arial" panose="020B0604020202020204" pitchFamily="34" charset="0"/>
                <a:buChar char="•"/>
              </a:pPr>
              <a:r>
                <a:rPr lang="nl-NL" sz="1050" dirty="0">
                  <a:solidFill>
                    <a:srgbClr val="000000"/>
                  </a:solidFill>
                  <a:latin typeface="Arial"/>
                  <a:cs typeface="Arial"/>
                </a:rPr>
                <a:t>alle andere wijzigingen zouden van toepassing zijn op </a:t>
              </a:r>
              <a:r>
                <a:rPr lang="nl-NL" sz="1050" dirty="0">
                  <a:solidFill>
                    <a:srgbClr val="AF005F"/>
                  </a:solidFill>
                  <a:latin typeface="Arial"/>
                  <a:cs typeface="Arial"/>
                </a:rPr>
                <a:t>inkomsten toegekend of betaalbaar gesteld vanaf 1 januari 2024 </a:t>
              </a:r>
            </a:p>
            <a:p>
              <a:pPr marL="426600" lvl="1" indent="-214313" defTabSz="685800">
                <a:buFont typeface="Arial" panose="020B0604020202020204" pitchFamily="34" charset="0"/>
                <a:buChar char="•"/>
              </a:pPr>
              <a:r>
                <a:rPr lang="nl-NL" sz="1050" dirty="0">
                  <a:solidFill>
                    <a:srgbClr val="AF005F"/>
                  </a:solidFill>
                  <a:latin typeface="Arial"/>
                  <a:cs typeface="Arial"/>
                </a:rPr>
                <a:t>overgangsmaatregel </a:t>
              </a:r>
              <a:r>
                <a:rPr lang="nl-NL" sz="1050" dirty="0">
                  <a:solidFill>
                    <a:srgbClr val="000000"/>
                  </a:solidFill>
                  <a:latin typeface="Arial"/>
                  <a:cs typeface="Arial"/>
                </a:rPr>
                <a:t>voor de aftrek van overgedragen </a:t>
              </a:r>
              <a:r>
                <a:rPr lang="nl-NL" sz="1050" dirty="0" err="1">
                  <a:solidFill>
                    <a:srgbClr val="000000"/>
                  </a:solidFill>
                  <a:latin typeface="Arial"/>
                  <a:cs typeface="Arial"/>
                </a:rPr>
                <a:t>DBIs</a:t>
              </a:r>
              <a:endParaRPr lang="nl-NL" sz="1050" dirty="0">
                <a:solidFill>
                  <a:srgbClr val="000000"/>
                </a:solidFill>
                <a:latin typeface="Arial"/>
                <a:cs typeface="Arial"/>
              </a:endParaRPr>
            </a:p>
            <a:p>
              <a:pPr marL="212287" lvl="1" defTabSz="685800"/>
              <a:endParaRPr lang="nl-NL" sz="1050" dirty="0">
                <a:solidFill>
                  <a:srgbClr val="000000"/>
                </a:solidFill>
                <a:latin typeface="Arial"/>
                <a:cs typeface="Arial"/>
              </a:endParaRPr>
            </a:p>
          </p:txBody>
        </p:sp>
      </p:grpSp>
    </p:spTree>
    <p:extLst>
      <p:ext uri="{BB962C8B-B14F-4D97-AF65-F5344CB8AC3E}">
        <p14:creationId xmlns:p14="http://schemas.microsoft.com/office/powerpoint/2010/main" val="43406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8D2D34D-B345-4F2E-9C9F-5FFC30F10C5B}"/>
              </a:ext>
            </a:extLst>
          </p:cNvPr>
          <p:cNvCxnSpPr>
            <a:cxnSpLocks/>
          </p:cNvCxnSpPr>
          <p:nvPr/>
        </p:nvCxnSpPr>
        <p:spPr>
          <a:xfrm flipH="1" flipV="1">
            <a:off x="1559439" y="0"/>
            <a:ext cx="1" cy="5143500"/>
          </a:xfrm>
          <a:prstGeom prst="line">
            <a:avLst/>
          </a:prstGeom>
          <a:ln w="38100">
            <a:solidFill>
              <a:srgbClr val="AF005F"/>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E5A699F-D5ED-4C52-9245-2E17A401FFB8}"/>
              </a:ext>
            </a:extLst>
          </p:cNvPr>
          <p:cNvSpPr/>
          <p:nvPr/>
        </p:nvSpPr>
        <p:spPr>
          <a:xfrm>
            <a:off x="1028710" y="2050785"/>
            <a:ext cx="1061033" cy="1061033"/>
          </a:xfrm>
          <a:prstGeom prst="ellipse">
            <a:avLst/>
          </a:prstGeom>
          <a:solidFill>
            <a:schemeClr val="bg1"/>
          </a:solidFill>
          <a:ln w="38100">
            <a:solidFill>
              <a:srgbClr val="AF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5400" dirty="0">
              <a:solidFill>
                <a:srgbClr val="AF005F"/>
              </a:solidFill>
              <a:latin typeface="Arial"/>
              <a:cs typeface="Arial"/>
            </a:endParaRPr>
          </a:p>
        </p:txBody>
      </p:sp>
      <p:sp>
        <p:nvSpPr>
          <p:cNvPr id="8" name="Title 1">
            <a:extLst>
              <a:ext uri="{FF2B5EF4-FFF2-40B4-BE49-F238E27FC236}">
                <a16:creationId xmlns:a16="http://schemas.microsoft.com/office/drawing/2014/main" id="{CEE4D501-6315-4442-9F92-07F0F5B5DADA}"/>
              </a:ext>
            </a:extLst>
          </p:cNvPr>
          <p:cNvSpPr txBox="1">
            <a:spLocks/>
          </p:cNvSpPr>
          <p:nvPr/>
        </p:nvSpPr>
        <p:spPr>
          <a:xfrm>
            <a:off x="2471515" y="2050785"/>
            <a:ext cx="6348635" cy="1061032"/>
          </a:xfrm>
          <a:prstGeom prst="rect">
            <a:avLst/>
          </a:prstGeom>
        </p:spPr>
        <p:txBody>
          <a:bodyPr vert="horz" lIns="0" tIns="34290" rIns="68580" bIns="34290" rtlCol="0" anchor="ctr">
            <a:noAutofit/>
          </a:bodyPr>
          <a:lstStyle>
            <a:lvl1pPr marL="0" indent="0" algn="l" defTabSz="914400" rtl="0" eaLnBrk="1" latinLnBrk="0" hangingPunct="1">
              <a:spcBef>
                <a:spcPct val="0"/>
              </a:spcBef>
              <a:buNone/>
              <a:defRPr sz="2800" kern="1200">
                <a:solidFill>
                  <a:schemeClr val="tx2"/>
                </a:solidFill>
                <a:latin typeface="+mj-lt"/>
                <a:ea typeface="+mj-ea"/>
                <a:cs typeface="Arial" pitchFamily="34" charset="0"/>
              </a:defRPr>
            </a:lvl1pPr>
          </a:lstStyle>
          <a:p>
            <a:pPr defTabSz="685800"/>
            <a:r>
              <a:rPr lang="en-GB" sz="2100" dirty="0">
                <a:solidFill>
                  <a:srgbClr val="AF005F"/>
                </a:solidFill>
                <a:latin typeface="Arial"/>
              </a:rPr>
              <a:t>R&amp;D </a:t>
            </a:r>
            <a:r>
              <a:rPr lang="en-GB" sz="2100" dirty="0" err="1">
                <a:solidFill>
                  <a:srgbClr val="AF005F"/>
                </a:solidFill>
                <a:latin typeface="Arial"/>
              </a:rPr>
              <a:t>en</a:t>
            </a:r>
            <a:r>
              <a:rPr lang="en-GB" sz="2100" dirty="0">
                <a:solidFill>
                  <a:srgbClr val="AF005F"/>
                </a:solidFill>
                <a:latin typeface="Arial"/>
              </a:rPr>
              <a:t> </a:t>
            </a:r>
            <a:r>
              <a:rPr lang="en-GB" sz="2100" dirty="0" err="1">
                <a:solidFill>
                  <a:srgbClr val="AF005F"/>
                </a:solidFill>
                <a:latin typeface="Arial"/>
              </a:rPr>
              <a:t>andere</a:t>
            </a:r>
            <a:r>
              <a:rPr lang="en-GB" sz="2100" dirty="0">
                <a:solidFill>
                  <a:srgbClr val="AF005F"/>
                </a:solidFill>
                <a:latin typeface="Arial"/>
              </a:rPr>
              <a:t> </a:t>
            </a:r>
            <a:r>
              <a:rPr lang="en-GB" sz="2100" dirty="0" err="1">
                <a:solidFill>
                  <a:srgbClr val="AF005F"/>
                </a:solidFill>
                <a:latin typeface="Arial"/>
              </a:rPr>
              <a:t>investeringsincentives</a:t>
            </a:r>
            <a:endParaRPr lang="en-GB" sz="2100" dirty="0">
              <a:solidFill>
                <a:srgbClr val="AF005F"/>
              </a:solidFill>
              <a:latin typeface="Arial"/>
            </a:endParaRPr>
          </a:p>
        </p:txBody>
      </p:sp>
      <p:pic>
        <p:nvPicPr>
          <p:cNvPr id="6" name="Picture 5">
            <a:extLst>
              <a:ext uri="{FF2B5EF4-FFF2-40B4-BE49-F238E27FC236}">
                <a16:creationId xmlns:a16="http://schemas.microsoft.com/office/drawing/2014/main" id="{8518E0B0-28C3-48E9-ACC9-3849E8BE4303}"/>
              </a:ext>
            </a:extLst>
          </p:cNvPr>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spTree>
    <p:custDataLst>
      <p:tags r:id="rId1"/>
    </p:custDataLst>
    <p:extLst>
      <p:ext uri="{BB962C8B-B14F-4D97-AF65-F5344CB8AC3E}">
        <p14:creationId xmlns:p14="http://schemas.microsoft.com/office/powerpoint/2010/main" val="205682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6054CC-0D7A-48FA-19D0-572F52BC1E6B}"/>
              </a:ext>
            </a:extLst>
          </p:cNvPr>
          <p:cNvSpPr>
            <a:spLocks noGrp="1"/>
          </p:cNvSpPr>
          <p:nvPr>
            <p:ph type="body" sz="quarter" idx="10"/>
          </p:nvPr>
        </p:nvSpPr>
        <p:spPr>
          <a:xfrm>
            <a:off x="533399" y="1496291"/>
            <a:ext cx="7093528" cy="2951018"/>
          </a:xfrm>
          <a:solidFill>
            <a:schemeClr val="bg1"/>
          </a:solidFill>
        </p:spPr>
        <p:txBody>
          <a:bodyPr/>
          <a:lstStyle/>
          <a:p>
            <a:r>
              <a:rPr lang="en-GB" sz="1200" u="sng" dirty="0" err="1"/>
              <a:t>Financement</a:t>
            </a:r>
            <a:r>
              <a:rPr lang="en-GB" sz="1200" u="sng" dirty="0"/>
              <a:t> </a:t>
            </a:r>
            <a:r>
              <a:rPr lang="en-GB" sz="1200" u="sng" dirty="0" err="1"/>
              <a:t>réforme</a:t>
            </a:r>
            <a:r>
              <a:rPr lang="en-GB" sz="1200" u="sng" dirty="0"/>
              <a:t> IPP</a:t>
            </a:r>
          </a:p>
          <a:p>
            <a:pPr marL="342900" indent="-342900">
              <a:buFont typeface="Wingdings" panose="05000000000000000000" pitchFamily="2" charset="2"/>
              <a:buChar char="§"/>
              <a:tabLst>
                <a:tab pos="3048000" algn="l"/>
              </a:tabLst>
            </a:pPr>
            <a:r>
              <a:rPr lang="en-GB" sz="1200" dirty="0"/>
              <a:t>IPP	12,1%</a:t>
            </a:r>
          </a:p>
          <a:p>
            <a:pPr marL="342900" indent="-342900">
              <a:buFont typeface="Wingdings" panose="05000000000000000000" pitchFamily="2" charset="2"/>
              <a:buChar char="§"/>
              <a:tabLst>
                <a:tab pos="3048000" algn="l"/>
              </a:tabLst>
            </a:pPr>
            <a:r>
              <a:rPr lang="en-GB" sz="1200" dirty="0"/>
              <a:t>Fortune	 9,4%</a:t>
            </a:r>
          </a:p>
          <a:p>
            <a:pPr marL="342900" indent="-342900">
              <a:buFont typeface="Wingdings" panose="05000000000000000000" pitchFamily="2" charset="2"/>
              <a:buChar char="§"/>
              <a:tabLst>
                <a:tab pos="3048000" algn="l"/>
              </a:tabLst>
            </a:pPr>
            <a:r>
              <a:rPr lang="en-GB" sz="1200" dirty="0"/>
              <a:t>ISOC	33,3%</a:t>
            </a:r>
          </a:p>
          <a:p>
            <a:pPr marL="342900" indent="-342900">
              <a:buFont typeface="Wingdings" panose="05000000000000000000" pitchFamily="2" charset="2"/>
              <a:buChar char="§"/>
              <a:tabLst>
                <a:tab pos="3048000" algn="l"/>
              </a:tabLst>
            </a:pPr>
            <a:r>
              <a:rPr lang="en-GB" sz="1200" dirty="0"/>
              <a:t>TVA	18,8%</a:t>
            </a:r>
          </a:p>
          <a:p>
            <a:pPr marL="342900" indent="-342900">
              <a:buFont typeface="Wingdings" panose="05000000000000000000" pitchFamily="2" charset="2"/>
              <a:buChar char="§"/>
              <a:tabLst>
                <a:tab pos="3048000" algn="l"/>
              </a:tabLst>
            </a:pPr>
            <a:r>
              <a:rPr lang="en-GB" sz="1200" dirty="0" err="1"/>
              <a:t>Santé</a:t>
            </a:r>
            <a:r>
              <a:rPr lang="en-GB" sz="1200" dirty="0"/>
              <a:t>/</a:t>
            </a:r>
            <a:r>
              <a:rPr lang="en-GB" sz="1200" dirty="0" err="1"/>
              <a:t>climat</a:t>
            </a:r>
            <a:r>
              <a:rPr lang="en-GB" sz="1200" dirty="0"/>
              <a:t>	 3,2%		</a:t>
            </a:r>
          </a:p>
          <a:p>
            <a:pPr marL="342900" indent="-342900">
              <a:buFont typeface="Wingdings" panose="05000000000000000000" pitchFamily="2" charset="2"/>
              <a:buChar char="§"/>
              <a:tabLst>
                <a:tab pos="3048000" algn="l"/>
              </a:tabLst>
            </a:pPr>
            <a:r>
              <a:rPr lang="en-GB" sz="1200" dirty="0"/>
              <a:t>Digitalisation	10,7%</a:t>
            </a:r>
          </a:p>
          <a:p>
            <a:pPr marL="342900" indent="-342900">
              <a:buFont typeface="Wingdings" panose="05000000000000000000" pitchFamily="2" charset="2"/>
              <a:buChar char="§"/>
              <a:tabLst>
                <a:tab pos="3048000" algn="l"/>
              </a:tabLst>
            </a:pPr>
            <a:r>
              <a:rPr lang="en-GB" sz="1200" dirty="0" err="1"/>
              <a:t>Effets</a:t>
            </a:r>
            <a:r>
              <a:rPr lang="en-GB" sz="1200" dirty="0"/>
              <a:t> de retour	</a:t>
            </a:r>
            <a:r>
              <a:rPr lang="en-GB" sz="1200" u="sng" dirty="0"/>
              <a:t>15,0%</a:t>
            </a:r>
          </a:p>
          <a:p>
            <a:pPr>
              <a:tabLst>
                <a:tab pos="2957513" algn="l"/>
              </a:tabLst>
            </a:pPr>
            <a:r>
              <a:rPr lang="en-GB" sz="1200" dirty="0"/>
              <a:t>	102,5%</a:t>
            </a:r>
          </a:p>
        </p:txBody>
      </p:sp>
      <p:sp>
        <p:nvSpPr>
          <p:cNvPr id="4" name="Slide Number Placeholder 3">
            <a:extLst>
              <a:ext uri="{FF2B5EF4-FFF2-40B4-BE49-F238E27FC236}">
                <a16:creationId xmlns:a16="http://schemas.microsoft.com/office/drawing/2014/main" id="{FFC91C60-9003-DB85-98E1-D511D35235DA}"/>
              </a:ext>
            </a:extLst>
          </p:cNvPr>
          <p:cNvSpPr>
            <a:spLocks noGrp="1"/>
          </p:cNvSpPr>
          <p:nvPr>
            <p:ph type="sldNum" sz="quarter" idx="4"/>
          </p:nvPr>
        </p:nvSpPr>
        <p:spPr/>
        <p:txBody>
          <a:bodyPr/>
          <a:lstStyle/>
          <a:p>
            <a:fld id="{9F486326-A7BF-8B4F-809D-A86929C60431}" type="slidenum">
              <a:rPr lang="fr-FR" smtClean="0"/>
              <a:pPr/>
              <a:t>4</a:t>
            </a:fld>
            <a:endParaRPr lang="fr-FR"/>
          </a:p>
        </p:txBody>
      </p:sp>
    </p:spTree>
    <p:extLst>
      <p:ext uri="{BB962C8B-B14F-4D97-AF65-F5344CB8AC3E}">
        <p14:creationId xmlns:p14="http://schemas.microsoft.com/office/powerpoint/2010/main" val="3359712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Investeringsaftrek</a:t>
            </a:r>
            <a:r>
              <a:rPr lang="en-GB" dirty="0"/>
              <a:t> </a:t>
            </a:r>
            <a:r>
              <a:rPr lang="en-GB" dirty="0" err="1"/>
              <a:t>en</a:t>
            </a:r>
            <a:r>
              <a:rPr lang="en-GB" dirty="0"/>
              <a:t> </a:t>
            </a:r>
            <a:r>
              <a:rPr lang="en-GB" dirty="0" err="1"/>
              <a:t>belastingkrediet</a:t>
            </a:r>
            <a:endParaRPr lang="en-GB" dirty="0"/>
          </a:p>
        </p:txBody>
      </p:sp>
      <p:grpSp>
        <p:nvGrpSpPr>
          <p:cNvPr id="2" name="Group 1">
            <a:extLst>
              <a:ext uri="{FF2B5EF4-FFF2-40B4-BE49-F238E27FC236}">
                <a16:creationId xmlns:a16="http://schemas.microsoft.com/office/drawing/2014/main" id="{3B40F1D5-8107-2B71-0FD8-FFBB511A6AA7}"/>
              </a:ext>
            </a:extLst>
          </p:cNvPr>
          <p:cNvGrpSpPr/>
          <p:nvPr/>
        </p:nvGrpSpPr>
        <p:grpSpPr>
          <a:xfrm>
            <a:off x="534999" y="1175767"/>
            <a:ext cx="6642785" cy="1806810"/>
            <a:chOff x="713331" y="1953768"/>
            <a:chExt cx="8857047" cy="2024831"/>
          </a:xfrm>
        </p:grpSpPr>
        <p:sp>
          <p:nvSpPr>
            <p:cNvPr id="21" name="TextBox 20">
              <a:extLst>
                <a:ext uri="{FF2B5EF4-FFF2-40B4-BE49-F238E27FC236}">
                  <a16:creationId xmlns:a16="http://schemas.microsoft.com/office/drawing/2014/main" id="{BC5FD09C-5F66-46E7-96E2-1352BB732A38}"/>
                </a:ext>
              </a:extLst>
            </p:cNvPr>
            <p:cNvSpPr txBox="1"/>
            <p:nvPr/>
          </p:nvSpPr>
          <p:spPr>
            <a:xfrm>
              <a:off x="713331" y="1953768"/>
              <a:ext cx="8857047" cy="498848"/>
            </a:xfrm>
            <a:prstGeom prst="rect">
              <a:avLst/>
            </a:prstGeom>
            <a:solidFill>
              <a:schemeClr val="tx2"/>
            </a:solidFill>
          </p:spPr>
          <p:txBody>
            <a:bodyPr wrap="square" lIns="67705" tIns="33852" rIns="67705" bIns="33852" rtlCol="0">
              <a:spAutoFit/>
            </a:bodyPr>
            <a:lstStyle/>
            <a:p>
              <a:pPr defTabSz="685800"/>
              <a:r>
                <a:rPr lang="en-GB" sz="1224" b="1" dirty="0" err="1">
                  <a:solidFill>
                    <a:srgbClr val="FFFFFF"/>
                  </a:solidFill>
                  <a:latin typeface="Arial"/>
                  <a:cs typeface="Arial"/>
                </a:rPr>
                <a:t>Huidige</a:t>
              </a:r>
              <a:r>
                <a:rPr lang="en-GB" sz="1224" b="1" dirty="0">
                  <a:solidFill>
                    <a:srgbClr val="FFFFFF"/>
                  </a:solidFill>
                  <a:latin typeface="Arial"/>
                  <a:cs typeface="Arial"/>
                </a:rPr>
                <a:t> stand van </a:t>
              </a:r>
              <a:r>
                <a:rPr lang="en-GB" sz="1224" b="1" dirty="0" err="1">
                  <a:solidFill>
                    <a:srgbClr val="FFFFFF"/>
                  </a:solidFill>
                  <a:latin typeface="Arial"/>
                  <a:cs typeface="Arial"/>
                </a:rPr>
                <a:t>zaken</a:t>
              </a:r>
              <a:endParaRPr lang="en-GB" sz="1224" b="1" dirty="0">
                <a:solidFill>
                  <a:srgbClr val="FFFFFF"/>
                </a:solidFill>
                <a:latin typeface="Arial"/>
                <a:cs typeface="Arial"/>
              </a:endParaRPr>
            </a:p>
            <a:p>
              <a:pPr defTabSz="685800"/>
              <a:endParaRPr lang="en-GB" sz="1224" b="1" dirty="0">
                <a:solidFill>
                  <a:srgbClr val="FFFFFF"/>
                </a:solidFill>
                <a:latin typeface="Arial"/>
                <a:cs typeface="Arial"/>
              </a:endParaRPr>
            </a:p>
          </p:txBody>
        </p:sp>
        <p:sp>
          <p:nvSpPr>
            <p:cNvPr id="22" name="TextBox 21">
              <a:extLst>
                <a:ext uri="{FF2B5EF4-FFF2-40B4-BE49-F238E27FC236}">
                  <a16:creationId xmlns:a16="http://schemas.microsoft.com/office/drawing/2014/main" id="{6E79FE00-5823-4865-A477-B737F61619AF}"/>
                </a:ext>
              </a:extLst>
            </p:cNvPr>
            <p:cNvSpPr txBox="1"/>
            <p:nvPr/>
          </p:nvSpPr>
          <p:spPr>
            <a:xfrm>
              <a:off x="713331" y="2272262"/>
              <a:ext cx="8857047" cy="1706337"/>
            </a:xfrm>
            <a:prstGeom prst="rect">
              <a:avLst/>
            </a:prstGeom>
            <a:solidFill>
              <a:srgbClr val="E6E6E6"/>
            </a:solidFill>
          </p:spPr>
          <p:txBody>
            <a:bodyPr wrap="square" lIns="67705" tIns="33852" rIns="67705" bIns="33852" rtlCol="0">
              <a:spAutoFit/>
            </a:bodyPr>
            <a:lstStyle/>
            <a:p>
              <a:pPr marL="214313" indent="-214313" defTabSz="685800">
                <a:buFont typeface="Arial" panose="020B0604020202020204" pitchFamily="34" charset="0"/>
                <a:buChar char="•"/>
              </a:pPr>
              <a:r>
                <a:rPr lang="nl-NL" sz="1050" dirty="0">
                  <a:solidFill>
                    <a:srgbClr val="000000"/>
                  </a:solidFill>
                  <a:latin typeface="Arial"/>
                  <a:cs typeface="Arial"/>
                </a:rPr>
                <a:t>Op heden zijn er verschillende categorieën van </a:t>
              </a:r>
              <a:r>
                <a:rPr lang="nl-NL" sz="1050" dirty="0">
                  <a:solidFill>
                    <a:srgbClr val="AF005F"/>
                  </a:solidFill>
                  <a:latin typeface="Arial"/>
                  <a:cs typeface="Arial"/>
                </a:rPr>
                <a:t>kwalificerende investeringen</a:t>
              </a:r>
              <a:r>
                <a:rPr lang="nl-NL" sz="1050" dirty="0">
                  <a:solidFill>
                    <a:srgbClr val="000000"/>
                  </a:solidFill>
                  <a:latin typeface="Arial"/>
                  <a:cs typeface="Arial"/>
                </a:rPr>
                <a:t>. De meest relevant voor grote vennootschappen zijn (i) energiebesparende investeringen, (ii) octrooien; en (iii) investeringen in O&amp;O.</a:t>
              </a:r>
            </a:p>
            <a:p>
              <a:pPr marL="214313" indent="-214313" defTabSz="685800">
                <a:buFont typeface="Arial" panose="020B0604020202020204" pitchFamily="34" charset="0"/>
                <a:buChar char="•"/>
              </a:pPr>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000000"/>
                  </a:solidFill>
                  <a:latin typeface="Arial"/>
                  <a:cs typeface="Arial"/>
                </a:rPr>
                <a:t>De definities van deze categorieën zijn </a:t>
              </a:r>
              <a:r>
                <a:rPr lang="nl-NL" sz="1050" dirty="0">
                  <a:solidFill>
                    <a:srgbClr val="AF005F"/>
                  </a:solidFill>
                  <a:latin typeface="Arial"/>
                  <a:cs typeface="Arial"/>
                </a:rPr>
                <a:t>niet meer altijd </a:t>
              </a:r>
              <a:r>
                <a:rPr lang="nl-NL" sz="1050" i="1" dirty="0">
                  <a:solidFill>
                    <a:srgbClr val="AF005F"/>
                  </a:solidFill>
                  <a:latin typeface="Arial"/>
                  <a:cs typeface="Arial"/>
                </a:rPr>
                <a:t>up </a:t>
              </a:r>
              <a:r>
                <a:rPr lang="nl-NL" sz="1050" i="1" dirty="0" err="1">
                  <a:solidFill>
                    <a:srgbClr val="AF005F"/>
                  </a:solidFill>
                  <a:latin typeface="Arial"/>
                  <a:cs typeface="Arial"/>
                </a:rPr>
                <a:t>to</a:t>
              </a:r>
              <a:r>
                <a:rPr lang="nl-NL" sz="1050" i="1" dirty="0">
                  <a:solidFill>
                    <a:srgbClr val="AF005F"/>
                  </a:solidFill>
                  <a:latin typeface="Arial"/>
                  <a:cs typeface="Arial"/>
                </a:rPr>
                <a:t> date</a:t>
              </a:r>
              <a:r>
                <a:rPr lang="nl-NL" sz="1050" dirty="0">
                  <a:solidFill>
                    <a:srgbClr val="000000"/>
                  </a:solidFill>
                  <a:latin typeface="Arial"/>
                  <a:cs typeface="Arial"/>
                </a:rPr>
                <a:t>. Bijvoorbeeld:</a:t>
              </a:r>
            </a:p>
            <a:p>
              <a:pPr marL="426600" indent="-214313" defTabSz="685800">
                <a:buFont typeface="Arial" panose="020B0604020202020204" pitchFamily="34" charset="0"/>
                <a:buChar char="•"/>
              </a:pPr>
              <a:r>
                <a:rPr lang="nl-NL" sz="1050" dirty="0">
                  <a:solidFill>
                    <a:srgbClr val="000000"/>
                  </a:solidFill>
                  <a:latin typeface="Arial"/>
                  <a:cs typeface="Arial"/>
                </a:rPr>
                <a:t>Energiebesparende investeringen worden nog steeds gedefinieerd op basis van een lijst die gedateerde technologieën bevat en geen investeringen in hernieuwbare energie. </a:t>
              </a:r>
            </a:p>
            <a:p>
              <a:pPr marL="426600" indent="-214313" defTabSz="685800">
                <a:buFont typeface="Arial" panose="020B0604020202020204" pitchFamily="34" charset="0"/>
                <a:buChar char="•"/>
              </a:pPr>
              <a:r>
                <a:rPr lang="nl-NL" sz="1050" dirty="0">
                  <a:solidFill>
                    <a:srgbClr val="000000"/>
                  </a:solidFill>
                  <a:latin typeface="Arial"/>
                  <a:cs typeface="Arial"/>
                </a:rPr>
                <a:t>Investeringen in </a:t>
              </a:r>
              <a:r>
                <a:rPr lang="nl-NL" sz="1050" dirty="0" err="1">
                  <a:solidFill>
                    <a:srgbClr val="000000"/>
                  </a:solidFill>
                  <a:latin typeface="Arial"/>
                  <a:cs typeface="Arial"/>
                </a:rPr>
                <a:t>decarbonisatie</a:t>
              </a:r>
              <a:r>
                <a:rPr lang="nl-NL" sz="1050" dirty="0">
                  <a:solidFill>
                    <a:srgbClr val="000000"/>
                  </a:solidFill>
                  <a:latin typeface="Arial"/>
                  <a:cs typeface="Arial"/>
                </a:rPr>
                <a:t> en de circulaire economie kunnen worden uitgesloten indien er geen O&amp;O component aan verbonden is</a:t>
              </a:r>
            </a:p>
          </p:txBody>
        </p:sp>
      </p:grpSp>
      <p:pic>
        <p:nvPicPr>
          <p:cNvPr id="6" name="Picture 5">
            <a:extLst>
              <a:ext uri="{FF2B5EF4-FFF2-40B4-BE49-F238E27FC236}">
                <a16:creationId xmlns:a16="http://schemas.microsoft.com/office/drawing/2014/main" id="{3B97A7E2-93DA-5B29-A90D-2AAEB66C81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grpSp>
        <p:nvGrpSpPr>
          <p:cNvPr id="3" name="Group 2">
            <a:extLst>
              <a:ext uri="{FF2B5EF4-FFF2-40B4-BE49-F238E27FC236}">
                <a16:creationId xmlns:a16="http://schemas.microsoft.com/office/drawing/2014/main" id="{B0529FFE-A1DB-8F28-34FA-25C545387042}"/>
              </a:ext>
            </a:extLst>
          </p:cNvPr>
          <p:cNvGrpSpPr/>
          <p:nvPr/>
        </p:nvGrpSpPr>
        <p:grpSpPr>
          <a:xfrm>
            <a:off x="534999" y="3138403"/>
            <a:ext cx="6642785" cy="1226715"/>
            <a:chOff x="713331" y="2020457"/>
            <a:chExt cx="8857047" cy="1635619"/>
          </a:xfrm>
        </p:grpSpPr>
        <p:sp>
          <p:nvSpPr>
            <p:cNvPr id="7" name="TextBox 6">
              <a:extLst>
                <a:ext uri="{FF2B5EF4-FFF2-40B4-BE49-F238E27FC236}">
                  <a16:creationId xmlns:a16="http://schemas.microsoft.com/office/drawing/2014/main" id="{F4927159-226B-BED4-5521-26FA92AD092C}"/>
                </a:ext>
              </a:extLst>
            </p:cNvPr>
            <p:cNvSpPr txBox="1"/>
            <p:nvPr/>
          </p:nvSpPr>
          <p:spPr>
            <a:xfrm>
              <a:off x="713331" y="2272262"/>
              <a:ext cx="8857047" cy="1383814"/>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Font typeface="Arial" panose="020B0604020202020204" pitchFamily="34" charset="0"/>
                <a:buChar char="•"/>
              </a:pPr>
              <a:r>
                <a:rPr lang="nl-NL" sz="1050" dirty="0">
                  <a:solidFill>
                    <a:srgbClr val="000000"/>
                  </a:solidFill>
                  <a:latin typeface="Arial"/>
                  <a:cs typeface="Arial"/>
                  <a:sym typeface="Wingdings" panose="05000000000000000000" pitchFamily="2" charset="2"/>
                </a:rPr>
                <a:t>Vereenvoudiging en modernisering met drie aangepaste categorieën – voor investeringen verworven vanaf 1 januari 2024</a:t>
              </a:r>
            </a:p>
            <a:p>
              <a:pPr marL="0" lvl="3" defTabSz="685800">
                <a:defRPr/>
              </a:pPr>
              <a:endParaRPr lang="nl-NL" sz="1050" dirty="0">
                <a:solidFill>
                  <a:srgbClr val="000000"/>
                </a:solidFill>
                <a:latin typeface="Arial"/>
                <a:cs typeface="Arial"/>
                <a:sym typeface="Wingdings" panose="05000000000000000000" pitchFamily="2" charset="2"/>
              </a:endParaRPr>
            </a:p>
            <a:p>
              <a:pPr marL="214313" lvl="3" indent="-214313" defTabSz="685800">
                <a:buFont typeface="Arial" panose="020B0604020202020204" pitchFamily="34" charset="0"/>
                <a:buChar char="•"/>
                <a:defRPr/>
              </a:pPr>
              <a:r>
                <a:rPr lang="nl-NL" sz="1050" dirty="0">
                  <a:solidFill>
                    <a:srgbClr val="000000"/>
                  </a:solidFill>
                  <a:latin typeface="Arial"/>
                  <a:cs typeface="Arial"/>
                  <a:sym typeface="Wingdings" panose="05000000000000000000" pitchFamily="2" charset="2"/>
                </a:rPr>
                <a:t>Vaste tarieven van 13,5 en 20,5% voor bestaande categorieën (&lt;&gt; indexering) – vanaf aanslagjaar 2024</a:t>
              </a:r>
              <a:endParaRPr lang="nl-NL" sz="1050" dirty="0">
                <a:solidFill>
                  <a:srgbClr val="000000"/>
                </a:solidFill>
                <a:latin typeface="Arial"/>
                <a:cs typeface="Arial"/>
              </a:endParaRPr>
            </a:p>
            <a:p>
              <a:pPr defTabSz="685800"/>
              <a:endParaRPr lang="nl-NL" sz="1050" dirty="0">
                <a:solidFill>
                  <a:srgbClr val="000000"/>
                </a:solidFill>
                <a:latin typeface="Arial"/>
                <a:cs typeface="Arial"/>
              </a:endParaRPr>
            </a:p>
          </p:txBody>
        </p:sp>
        <p:sp>
          <p:nvSpPr>
            <p:cNvPr id="5" name="TextBox 4">
              <a:extLst>
                <a:ext uri="{FF2B5EF4-FFF2-40B4-BE49-F238E27FC236}">
                  <a16:creationId xmlns:a16="http://schemas.microsoft.com/office/drawing/2014/main" id="{08456DF5-AB0E-E1AF-0A05-21EBDA482E56}"/>
                </a:ext>
              </a:extLst>
            </p:cNvPr>
            <p:cNvSpPr txBox="1"/>
            <p:nvPr/>
          </p:nvSpPr>
          <p:spPr>
            <a:xfrm>
              <a:off x="713331" y="2020457"/>
              <a:ext cx="8857047" cy="342333"/>
            </a:xfrm>
            <a:prstGeom prst="rect">
              <a:avLst/>
            </a:prstGeom>
            <a:solidFill>
              <a:srgbClr val="94A9CD"/>
            </a:solidFill>
          </p:spPr>
          <p:txBody>
            <a:bodyPr wrap="square" lIns="67705" tIns="33852" rIns="67705" bIns="33852" rtlCol="0">
              <a:spAutoFit/>
            </a:bodyPr>
            <a:lstStyle/>
            <a:p>
              <a:pPr defTabSz="685800"/>
              <a:r>
                <a:rPr lang="en-GB" sz="1224" b="1" dirty="0" err="1">
                  <a:solidFill>
                    <a:srgbClr val="FFFFFF"/>
                  </a:solidFill>
                  <a:latin typeface="Arial"/>
                  <a:cs typeface="Arial"/>
                </a:rPr>
                <a:t>Voorgestelde</a:t>
              </a:r>
              <a:r>
                <a:rPr lang="en-GB" sz="1224" b="1" dirty="0">
                  <a:solidFill>
                    <a:srgbClr val="FFFFFF"/>
                  </a:solidFill>
                  <a:latin typeface="Arial"/>
                  <a:cs typeface="Arial"/>
                </a:rPr>
                <a:t> </a:t>
              </a:r>
              <a:r>
                <a:rPr lang="en-GB" sz="1224" b="1" dirty="0" err="1">
                  <a:solidFill>
                    <a:srgbClr val="FFFFFF"/>
                  </a:solidFill>
                  <a:latin typeface="Arial"/>
                  <a:cs typeface="Arial"/>
                </a:rPr>
                <a:t>wijzigingen</a:t>
              </a:r>
              <a:endParaRPr lang="en-GB" sz="1224" b="1" dirty="0">
                <a:solidFill>
                  <a:srgbClr val="FFFFFF"/>
                </a:solidFill>
                <a:latin typeface="Arial"/>
                <a:cs typeface="Arial"/>
              </a:endParaRPr>
            </a:p>
          </p:txBody>
        </p:sp>
      </p:grpSp>
    </p:spTree>
    <p:extLst>
      <p:ext uri="{BB962C8B-B14F-4D97-AF65-F5344CB8AC3E}">
        <p14:creationId xmlns:p14="http://schemas.microsoft.com/office/powerpoint/2010/main" val="166681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Investeringsaftrek</a:t>
            </a:r>
            <a:r>
              <a:rPr lang="en-GB" dirty="0"/>
              <a:t> </a:t>
            </a:r>
            <a:r>
              <a:rPr lang="en-GB" dirty="0" err="1"/>
              <a:t>en</a:t>
            </a:r>
            <a:r>
              <a:rPr lang="en-GB" dirty="0"/>
              <a:t> </a:t>
            </a:r>
            <a:r>
              <a:rPr lang="en-GB" dirty="0" err="1"/>
              <a:t>belastingkrediet</a:t>
            </a:r>
            <a:endParaRPr lang="en-GB" dirty="0"/>
          </a:p>
        </p:txBody>
      </p:sp>
      <p:graphicFrame>
        <p:nvGraphicFramePr>
          <p:cNvPr id="3" name="Diagram 2">
            <a:extLst>
              <a:ext uri="{FF2B5EF4-FFF2-40B4-BE49-F238E27FC236}">
                <a16:creationId xmlns:a16="http://schemas.microsoft.com/office/drawing/2014/main" id="{C97A3252-B10E-515F-CB9C-43046B55B88B}"/>
              </a:ext>
            </a:extLst>
          </p:cNvPr>
          <p:cNvGraphicFramePr/>
          <p:nvPr>
            <p:extLst>
              <p:ext uri="{D42A27DB-BD31-4B8C-83A1-F6EECF244321}">
                <p14:modId xmlns:p14="http://schemas.microsoft.com/office/powerpoint/2010/main" val="1472648809"/>
              </p:ext>
            </p:extLst>
          </p:nvPr>
        </p:nvGraphicFramePr>
        <p:xfrm>
          <a:off x="309600" y="1001726"/>
          <a:ext cx="7034948" cy="343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A0327DE-8705-B9DD-0B86-7F8F73A5C8AE}"/>
              </a:ext>
            </a:extLst>
          </p:cNvPr>
          <p:cNvSpPr txBox="1"/>
          <p:nvPr/>
        </p:nvSpPr>
        <p:spPr>
          <a:xfrm>
            <a:off x="1274635" y="1846301"/>
            <a:ext cx="3796552" cy="479618"/>
          </a:xfrm>
          <a:prstGeom prst="rect">
            <a:avLst/>
          </a:prstGeom>
          <a:noFill/>
        </p:spPr>
        <p:txBody>
          <a:bodyPr wrap="none" rtlCol="0">
            <a:spAutoFit/>
          </a:bodyPr>
          <a:lstStyle/>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Niet van toepassing voor grote vennootschappen – 0%</a:t>
            </a:r>
          </a:p>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10% voor kleine vennootschappen / natuurlijke personen</a:t>
            </a:r>
          </a:p>
        </p:txBody>
      </p:sp>
      <p:sp>
        <p:nvSpPr>
          <p:cNvPr id="6" name="TextBox 5">
            <a:extLst>
              <a:ext uri="{FF2B5EF4-FFF2-40B4-BE49-F238E27FC236}">
                <a16:creationId xmlns:a16="http://schemas.microsoft.com/office/drawing/2014/main" id="{64C43B22-26D7-C901-12B5-657B9337D290}"/>
              </a:ext>
            </a:extLst>
          </p:cNvPr>
          <p:cNvSpPr txBox="1"/>
          <p:nvPr/>
        </p:nvSpPr>
        <p:spPr>
          <a:xfrm>
            <a:off x="1411991" y="2720445"/>
            <a:ext cx="5932557" cy="866904"/>
          </a:xfrm>
          <a:prstGeom prst="rect">
            <a:avLst/>
          </a:prstGeom>
          <a:noFill/>
        </p:spPr>
        <p:txBody>
          <a:bodyPr wrap="square" rtlCol="0">
            <a:spAutoFit/>
          </a:bodyPr>
          <a:lstStyle/>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Voor duurzame investeringen, bv. in efficiënt energiegebruik en hernieuwbare energie, emissievrij vervoer, milieuvriendelijke investeringen en ondersteunende digitale investeringen</a:t>
            </a:r>
          </a:p>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30% voor grote vennootschappen (40% voor kleine vennootschappen / natuurlijke personen)</a:t>
            </a:r>
          </a:p>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Kan ook worden </a:t>
            </a:r>
            <a:r>
              <a:rPr lang="nl-NL" sz="1050" dirty="0" err="1">
                <a:solidFill>
                  <a:srgbClr val="000000"/>
                </a:solidFill>
                <a:latin typeface="Arial"/>
                <a:cs typeface="Arial"/>
              </a:rPr>
              <a:t>geclaimed</a:t>
            </a:r>
            <a:r>
              <a:rPr lang="nl-NL" sz="1050" dirty="0">
                <a:solidFill>
                  <a:srgbClr val="000000"/>
                </a:solidFill>
                <a:latin typeface="Arial"/>
                <a:cs typeface="Arial"/>
              </a:rPr>
              <a:t> als een belastingkrediet </a:t>
            </a:r>
          </a:p>
        </p:txBody>
      </p:sp>
      <p:sp>
        <p:nvSpPr>
          <p:cNvPr id="7" name="TextBox 6">
            <a:extLst>
              <a:ext uri="{FF2B5EF4-FFF2-40B4-BE49-F238E27FC236}">
                <a16:creationId xmlns:a16="http://schemas.microsoft.com/office/drawing/2014/main" id="{85BF57E7-2220-7FA3-1C6F-07FA27E6A25A}"/>
              </a:ext>
            </a:extLst>
          </p:cNvPr>
          <p:cNvSpPr txBox="1"/>
          <p:nvPr/>
        </p:nvSpPr>
        <p:spPr>
          <a:xfrm>
            <a:off x="1270001" y="3915241"/>
            <a:ext cx="6014308" cy="802784"/>
          </a:xfrm>
          <a:prstGeom prst="rect">
            <a:avLst/>
          </a:prstGeom>
          <a:noFill/>
        </p:spPr>
        <p:txBody>
          <a:bodyPr wrap="square" rtlCol="0">
            <a:spAutoFit/>
          </a:bodyPr>
          <a:lstStyle/>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In essentie de bestaande categorieën voor octrooien, andere O&amp;O investeringen en milieuvriendelijke investeringen</a:t>
            </a:r>
          </a:p>
          <a:p>
            <a:pPr marL="214313" indent="-214313" defTabSz="685800">
              <a:spcAft>
                <a:spcPts val="450"/>
              </a:spcAft>
              <a:buFont typeface="Arial" panose="020B0604020202020204" pitchFamily="34" charset="0"/>
              <a:buChar char="•"/>
            </a:pPr>
            <a:r>
              <a:rPr lang="nl-NL" sz="1050" dirty="0">
                <a:solidFill>
                  <a:srgbClr val="000000"/>
                </a:solidFill>
                <a:latin typeface="Arial"/>
                <a:cs typeface="Arial"/>
              </a:rPr>
              <a:t>Maar met vaste percentages (13,5% éénmalig en 20,5% gespreid) en enkele andere aanpassingen</a:t>
            </a:r>
          </a:p>
        </p:txBody>
      </p:sp>
      <p:pic>
        <p:nvPicPr>
          <p:cNvPr id="8" name="Picture 7">
            <a:extLst>
              <a:ext uri="{FF2B5EF4-FFF2-40B4-BE49-F238E27FC236}">
                <a16:creationId xmlns:a16="http://schemas.microsoft.com/office/drawing/2014/main" id="{1FFA3FF5-7103-27BC-83BE-2BA8CC6C96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spTree>
    <p:extLst>
      <p:ext uri="{BB962C8B-B14F-4D97-AF65-F5344CB8AC3E}">
        <p14:creationId xmlns:p14="http://schemas.microsoft.com/office/powerpoint/2010/main" val="3771914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Investeringsaftrek</a:t>
            </a:r>
            <a:r>
              <a:rPr lang="en-GB" dirty="0"/>
              <a:t> </a:t>
            </a:r>
            <a:r>
              <a:rPr lang="en-GB" dirty="0" err="1"/>
              <a:t>en</a:t>
            </a:r>
            <a:r>
              <a:rPr lang="en-GB" dirty="0"/>
              <a:t> </a:t>
            </a:r>
            <a:r>
              <a:rPr lang="en-GB" dirty="0" err="1"/>
              <a:t>belastingkrediet</a:t>
            </a:r>
            <a:endParaRPr lang="en-GB" dirty="0"/>
          </a:p>
        </p:txBody>
      </p:sp>
      <p:grpSp>
        <p:nvGrpSpPr>
          <p:cNvPr id="2" name="Group 1">
            <a:extLst>
              <a:ext uri="{FF2B5EF4-FFF2-40B4-BE49-F238E27FC236}">
                <a16:creationId xmlns:a16="http://schemas.microsoft.com/office/drawing/2014/main" id="{3B40F1D5-8107-2B71-0FD8-FFBB511A6AA7}"/>
              </a:ext>
            </a:extLst>
          </p:cNvPr>
          <p:cNvGrpSpPr/>
          <p:nvPr/>
        </p:nvGrpSpPr>
        <p:grpSpPr>
          <a:xfrm>
            <a:off x="510935" y="1128442"/>
            <a:ext cx="6642785" cy="1761480"/>
            <a:chOff x="713331" y="1953768"/>
            <a:chExt cx="8857047" cy="2348638"/>
          </a:xfrm>
        </p:grpSpPr>
        <p:sp>
          <p:nvSpPr>
            <p:cNvPr id="21" name="TextBox 20">
              <a:extLst>
                <a:ext uri="{FF2B5EF4-FFF2-40B4-BE49-F238E27FC236}">
                  <a16:creationId xmlns:a16="http://schemas.microsoft.com/office/drawing/2014/main" id="{BC5FD09C-5F66-46E7-96E2-1352BB732A38}"/>
                </a:ext>
              </a:extLst>
            </p:cNvPr>
            <p:cNvSpPr txBox="1"/>
            <p:nvPr/>
          </p:nvSpPr>
          <p:spPr>
            <a:xfrm>
              <a:off x="713331" y="1953768"/>
              <a:ext cx="8857047" cy="342333"/>
            </a:xfrm>
            <a:prstGeom prst="rect">
              <a:avLst/>
            </a:prstGeom>
            <a:solidFill>
              <a:srgbClr val="94A9CD"/>
            </a:solidFill>
          </p:spPr>
          <p:txBody>
            <a:bodyPr wrap="square" lIns="67705" tIns="33852" rIns="67705" bIns="33852" rtlCol="0">
              <a:spAutoFit/>
            </a:bodyPr>
            <a:lstStyle/>
            <a:p>
              <a:pPr defTabSz="685800"/>
              <a:r>
                <a:rPr lang="en-GB" sz="1224" b="1" dirty="0" err="1">
                  <a:solidFill>
                    <a:srgbClr val="FFFFFF"/>
                  </a:solidFill>
                  <a:latin typeface="Arial"/>
                  <a:cs typeface="Arial"/>
                </a:rPr>
                <a:t>Voorgestelde</a:t>
              </a:r>
              <a:r>
                <a:rPr lang="en-GB" sz="1224" b="1" dirty="0">
                  <a:solidFill>
                    <a:srgbClr val="FFFFFF"/>
                  </a:solidFill>
                  <a:latin typeface="Arial"/>
                  <a:cs typeface="Arial"/>
                </a:rPr>
                <a:t> </a:t>
              </a:r>
              <a:r>
                <a:rPr lang="en-GB" sz="1224" b="1" dirty="0" err="1">
                  <a:solidFill>
                    <a:srgbClr val="FFFFFF"/>
                  </a:solidFill>
                  <a:latin typeface="Arial"/>
                  <a:cs typeface="Arial"/>
                </a:rPr>
                <a:t>aanpassingen</a:t>
              </a:r>
              <a:r>
                <a:rPr lang="en-GB" sz="1224" b="1" dirty="0">
                  <a:solidFill>
                    <a:srgbClr val="FFFFFF"/>
                  </a:solidFill>
                  <a:latin typeface="Arial"/>
                  <a:cs typeface="Arial"/>
                </a:rPr>
                <a:t>: </a:t>
              </a:r>
              <a:r>
                <a:rPr lang="en-GB" sz="1224" b="1" dirty="0" err="1">
                  <a:solidFill>
                    <a:srgbClr val="FFFFFF"/>
                  </a:solidFill>
                  <a:latin typeface="Arial"/>
                  <a:cs typeface="Arial"/>
                </a:rPr>
                <a:t>thematische</a:t>
              </a:r>
              <a:r>
                <a:rPr lang="en-GB" sz="1224" b="1" dirty="0">
                  <a:solidFill>
                    <a:srgbClr val="FFFFFF"/>
                  </a:solidFill>
                  <a:latin typeface="Arial"/>
                  <a:cs typeface="Arial"/>
                </a:rPr>
                <a:t> </a:t>
              </a:r>
              <a:r>
                <a:rPr lang="en-GB" sz="1224" b="1" dirty="0" err="1">
                  <a:solidFill>
                    <a:srgbClr val="FFFFFF"/>
                  </a:solidFill>
                  <a:latin typeface="Arial"/>
                  <a:cs typeface="Arial"/>
                </a:rPr>
                <a:t>aftrek</a:t>
              </a:r>
              <a:endParaRPr lang="en-GB" sz="1224" b="1" dirty="0">
                <a:solidFill>
                  <a:srgbClr val="FFFFFF"/>
                </a:solidFill>
                <a:latin typeface="Arial"/>
                <a:cs typeface="Arial"/>
              </a:endParaRPr>
            </a:p>
          </p:txBody>
        </p:sp>
        <p:sp>
          <p:nvSpPr>
            <p:cNvPr id="22" name="TextBox 21">
              <a:extLst>
                <a:ext uri="{FF2B5EF4-FFF2-40B4-BE49-F238E27FC236}">
                  <a16:creationId xmlns:a16="http://schemas.microsoft.com/office/drawing/2014/main" id="{6E79FE00-5823-4865-A477-B737F61619AF}"/>
                </a:ext>
              </a:extLst>
            </p:cNvPr>
            <p:cNvSpPr txBox="1"/>
            <p:nvPr/>
          </p:nvSpPr>
          <p:spPr>
            <a:xfrm>
              <a:off x="713331" y="2272262"/>
              <a:ext cx="8857047" cy="2030144"/>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000000"/>
                  </a:solidFill>
                  <a:latin typeface="Arial"/>
                  <a:cs typeface="Arial"/>
                </a:rPr>
                <a:t>De investeringen die in aanmerking komen voor de nieuwe </a:t>
              </a:r>
              <a:r>
                <a:rPr lang="nl-NL" sz="1050" dirty="0">
                  <a:solidFill>
                    <a:srgbClr val="AF005F"/>
                  </a:solidFill>
                  <a:latin typeface="Arial"/>
                  <a:cs typeface="Arial"/>
                </a:rPr>
                <a:t>thematische aftrek </a:t>
              </a:r>
              <a:r>
                <a:rPr lang="nl-NL" sz="1050" dirty="0">
                  <a:solidFill>
                    <a:srgbClr val="000000"/>
                  </a:solidFill>
                  <a:latin typeface="Arial"/>
                  <a:cs typeface="Arial"/>
                </a:rPr>
                <a:t>zullen worden omschreven aan de hand van </a:t>
              </a:r>
              <a:r>
                <a:rPr lang="nl-NL" sz="1050" dirty="0">
                  <a:solidFill>
                    <a:srgbClr val="AF005F"/>
                  </a:solidFill>
                  <a:latin typeface="Arial"/>
                  <a:cs typeface="Arial"/>
                </a:rPr>
                <a:t>exhaustieve lijsten </a:t>
              </a:r>
              <a:r>
                <a:rPr lang="nl-NL" sz="1050" dirty="0">
                  <a:solidFill>
                    <a:srgbClr val="000000"/>
                  </a:solidFill>
                  <a:latin typeface="Arial"/>
                  <a:cs typeface="Arial"/>
                </a:rPr>
                <a:t>(één per categorie) die zullen worden opgesteld in samenwerking met de regionale autoriteiten en die regelmatig zullen worde ge-update (minstens om de 5 jaren)</a:t>
              </a:r>
            </a:p>
            <a:p>
              <a:pPr marL="214313" indent="-214313" defTabSz="685800">
                <a:buClr>
                  <a:srgbClr val="000000"/>
                </a:buClr>
                <a:buFont typeface="Arial" panose="020B0604020202020204" pitchFamily="34" charset="0"/>
                <a:buChar char="•"/>
                <a:defRP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AF005F"/>
                  </a:solidFill>
                  <a:latin typeface="Arial"/>
                  <a:cs typeface="Arial"/>
                </a:rPr>
                <a:t>Specifieke voorwaarden</a:t>
              </a:r>
              <a:r>
                <a:rPr lang="nl-NL" sz="1050" dirty="0">
                  <a:solidFill>
                    <a:srgbClr val="000000"/>
                  </a:solidFill>
                  <a:latin typeface="Arial"/>
                  <a:cs typeface="Arial"/>
                </a:rPr>
                <a:t> worden toegevoegd: attestatieplicht en de belastingbetaler mag geen sociale zekerheidsschulden hebben, mag geen onderneming in moeilijkheden zijn en er zijn bepaalde beperkingen </a:t>
              </a:r>
              <a:r>
                <a:rPr lang="nl-NL" sz="1050" dirty="0" err="1">
                  <a:solidFill>
                    <a:srgbClr val="000000"/>
                  </a:solidFill>
                  <a:latin typeface="Arial"/>
                  <a:cs typeface="Arial"/>
                </a:rPr>
                <a:t>i.k.v</a:t>
              </a:r>
              <a:r>
                <a:rPr lang="nl-NL" sz="1050" dirty="0">
                  <a:solidFill>
                    <a:srgbClr val="000000"/>
                  </a:solidFill>
                  <a:latin typeface="Arial"/>
                  <a:cs typeface="Arial"/>
                </a:rPr>
                <a:t>. de staatssteunregels (die verder moeten worden verduidelijkt) </a:t>
              </a:r>
            </a:p>
            <a:p>
              <a:pPr marL="214313" indent="-214313" defTabSz="685800">
                <a:buClr>
                  <a:srgbClr val="000000"/>
                </a:buClr>
                <a:buFont typeface="Arial" panose="020B0604020202020204" pitchFamily="34" charset="0"/>
                <a:buChar char="•"/>
                <a:defRPr/>
              </a:pPr>
              <a:endParaRPr lang="nl-NL" sz="1050" dirty="0">
                <a:solidFill>
                  <a:srgbClr val="000000"/>
                </a:solidFill>
                <a:latin typeface="Arial"/>
                <a:cs typeface="Arial"/>
              </a:endParaRPr>
            </a:p>
          </p:txBody>
        </p:sp>
      </p:grpSp>
      <p:pic>
        <p:nvPicPr>
          <p:cNvPr id="7" name="Picture 6">
            <a:extLst>
              <a:ext uri="{FF2B5EF4-FFF2-40B4-BE49-F238E27FC236}">
                <a16:creationId xmlns:a16="http://schemas.microsoft.com/office/drawing/2014/main" id="{A2000B47-68EB-58D8-BAEA-E0D56D017B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grpSp>
        <p:nvGrpSpPr>
          <p:cNvPr id="3" name="Group 2">
            <a:extLst>
              <a:ext uri="{FF2B5EF4-FFF2-40B4-BE49-F238E27FC236}">
                <a16:creationId xmlns:a16="http://schemas.microsoft.com/office/drawing/2014/main" id="{EE81DCF0-BBE7-F5C0-2EE6-58BC69EC2CFE}"/>
              </a:ext>
            </a:extLst>
          </p:cNvPr>
          <p:cNvGrpSpPr/>
          <p:nvPr/>
        </p:nvGrpSpPr>
        <p:grpSpPr>
          <a:xfrm>
            <a:off x="510935" y="3025423"/>
            <a:ext cx="6642785" cy="953567"/>
            <a:chOff x="713331" y="1953768"/>
            <a:chExt cx="8857047" cy="1271420"/>
          </a:xfrm>
        </p:grpSpPr>
        <p:sp>
          <p:nvSpPr>
            <p:cNvPr id="5" name="TextBox 4">
              <a:extLst>
                <a:ext uri="{FF2B5EF4-FFF2-40B4-BE49-F238E27FC236}">
                  <a16:creationId xmlns:a16="http://schemas.microsoft.com/office/drawing/2014/main" id="{8E3233BC-2B25-5D7A-1785-9A0B8E629EC6}"/>
                </a:ext>
              </a:extLst>
            </p:cNvPr>
            <p:cNvSpPr txBox="1"/>
            <p:nvPr/>
          </p:nvSpPr>
          <p:spPr>
            <a:xfrm>
              <a:off x="713331" y="1953768"/>
              <a:ext cx="8857047" cy="342333"/>
            </a:xfrm>
            <a:prstGeom prst="rect">
              <a:avLst/>
            </a:prstGeom>
            <a:solidFill>
              <a:srgbClr val="99CC99"/>
            </a:solidFill>
          </p:spPr>
          <p:txBody>
            <a:bodyPr wrap="square" lIns="67705" tIns="33852" rIns="67705" bIns="33852" rtlCol="0">
              <a:spAutoFit/>
            </a:bodyPr>
            <a:lstStyle/>
            <a:p>
              <a:pPr defTabSz="685800"/>
              <a:r>
                <a:rPr lang="en-GB" sz="1224" b="1" dirty="0" err="1">
                  <a:solidFill>
                    <a:srgbClr val="FFFFFF"/>
                  </a:solidFill>
                  <a:latin typeface="Arial"/>
                  <a:cs typeface="Arial"/>
                </a:rPr>
                <a:t>Voorgestelde</a:t>
              </a:r>
              <a:r>
                <a:rPr lang="en-GB" sz="1224" b="1" dirty="0">
                  <a:solidFill>
                    <a:srgbClr val="FFFFFF"/>
                  </a:solidFill>
                  <a:latin typeface="Arial"/>
                  <a:cs typeface="Arial"/>
                </a:rPr>
                <a:t> </a:t>
              </a:r>
              <a:r>
                <a:rPr lang="en-GB" sz="1224" b="1" dirty="0" err="1">
                  <a:solidFill>
                    <a:srgbClr val="FFFFFF"/>
                  </a:solidFill>
                  <a:latin typeface="Arial"/>
                  <a:cs typeface="Arial"/>
                </a:rPr>
                <a:t>aanpassingen</a:t>
              </a:r>
              <a:r>
                <a:rPr lang="en-GB" sz="1224" b="1" dirty="0">
                  <a:solidFill>
                    <a:srgbClr val="FFFFFF"/>
                  </a:solidFill>
                  <a:latin typeface="Arial"/>
                  <a:cs typeface="Arial"/>
                </a:rPr>
                <a:t>: </a:t>
              </a:r>
              <a:r>
                <a:rPr lang="en-GB" sz="1224" b="1" dirty="0" err="1">
                  <a:solidFill>
                    <a:srgbClr val="FFFFFF"/>
                  </a:solidFill>
                  <a:latin typeface="Arial"/>
                  <a:cs typeface="Arial"/>
                </a:rPr>
                <a:t>algemeen</a:t>
              </a:r>
              <a:endParaRPr lang="en-GB" sz="1224" b="1" dirty="0">
                <a:solidFill>
                  <a:srgbClr val="FFFFFF"/>
                </a:solidFill>
                <a:latin typeface="Arial"/>
                <a:cs typeface="Arial"/>
              </a:endParaRPr>
            </a:p>
          </p:txBody>
        </p:sp>
        <p:sp>
          <p:nvSpPr>
            <p:cNvPr id="6" name="TextBox 5">
              <a:extLst>
                <a:ext uri="{FF2B5EF4-FFF2-40B4-BE49-F238E27FC236}">
                  <a16:creationId xmlns:a16="http://schemas.microsoft.com/office/drawing/2014/main" id="{DED3B149-31D8-050A-A162-535099326258}"/>
                </a:ext>
              </a:extLst>
            </p:cNvPr>
            <p:cNvSpPr txBox="1"/>
            <p:nvPr/>
          </p:nvSpPr>
          <p:spPr>
            <a:xfrm>
              <a:off x="713331" y="2272262"/>
              <a:ext cx="8857047" cy="952926"/>
            </a:xfrm>
            <a:prstGeom prst="rect">
              <a:avLst/>
            </a:prstGeom>
            <a:solidFill>
              <a:srgbClr val="E6E6E6"/>
            </a:solidFill>
          </p:spPr>
          <p:txBody>
            <a:bodyPr wrap="square" lIns="67705" tIns="33852" rIns="67705" bIns="33852" rtlCol="0">
              <a:spAutoFit/>
            </a:bodyPr>
            <a:lstStyle/>
            <a:p>
              <a:pPr marL="214313" indent="-214313" defTabSz="685800">
                <a:buClr>
                  <a:srgbClr val="000000"/>
                </a:buClr>
                <a:buFont typeface="Arial" panose="020B0604020202020204" pitchFamily="34" charset="0"/>
                <a:buChar char="•"/>
                <a:defRPr/>
              </a:pPr>
              <a:r>
                <a:rPr lang="nl-NL" sz="1050" dirty="0">
                  <a:solidFill>
                    <a:srgbClr val="AF005F"/>
                  </a:solidFill>
                  <a:latin typeface="Arial"/>
                  <a:cs typeface="Arial"/>
                </a:rPr>
                <a:t>Bijkomende aandacht voor de milieuvriendelijke aard van de activa</a:t>
              </a:r>
              <a:r>
                <a:rPr lang="nl-NL" sz="1050" dirty="0">
                  <a:solidFill>
                    <a:srgbClr val="000000"/>
                  </a:solidFill>
                  <a:latin typeface="Arial"/>
                  <a:cs typeface="Arial"/>
                </a:rPr>
                <a:t>. Bijvoorbeeld, een algemene uitsluiting voor investeringen die gebaseerd zijn op of gebruik maken van fossiele brandstoffen, met uitzondering van toegelaten investeringen of indien er geen economisch vergelijkbare alternatieven zijn die emissievrij zijn.</a:t>
              </a:r>
            </a:p>
          </p:txBody>
        </p:sp>
      </p:grpSp>
    </p:spTree>
    <p:extLst>
      <p:ext uri="{BB962C8B-B14F-4D97-AF65-F5344CB8AC3E}">
        <p14:creationId xmlns:p14="http://schemas.microsoft.com/office/powerpoint/2010/main" val="1252150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3825F-8D63-4EBA-A8ED-C7B1280C1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sp>
        <p:nvSpPr>
          <p:cNvPr id="4" name="Title 3">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en-GB" dirty="0" err="1"/>
              <a:t>Dubbele</a:t>
            </a:r>
            <a:r>
              <a:rPr lang="en-GB" dirty="0"/>
              <a:t> </a:t>
            </a:r>
            <a:r>
              <a:rPr lang="en-GB" dirty="0" err="1"/>
              <a:t>afschrijving</a:t>
            </a:r>
            <a:r>
              <a:rPr lang="en-GB" dirty="0"/>
              <a:t> </a:t>
            </a:r>
            <a:r>
              <a:rPr lang="en-GB" dirty="0" err="1"/>
              <a:t>voor</a:t>
            </a:r>
            <a:r>
              <a:rPr lang="en-GB" dirty="0"/>
              <a:t> </a:t>
            </a:r>
            <a:r>
              <a:rPr lang="en-GB" dirty="0" err="1"/>
              <a:t>milieuvriendelijke</a:t>
            </a:r>
            <a:r>
              <a:rPr lang="en-GB" dirty="0"/>
              <a:t> </a:t>
            </a:r>
            <a:r>
              <a:rPr lang="en-GB" dirty="0" err="1"/>
              <a:t>investeringen</a:t>
            </a:r>
            <a:endParaRPr lang="en-GB" dirty="0"/>
          </a:p>
        </p:txBody>
      </p:sp>
      <p:grpSp>
        <p:nvGrpSpPr>
          <p:cNvPr id="6" name="Group 5">
            <a:extLst>
              <a:ext uri="{FF2B5EF4-FFF2-40B4-BE49-F238E27FC236}">
                <a16:creationId xmlns:a16="http://schemas.microsoft.com/office/drawing/2014/main" id="{00D1F577-66EA-97C1-8B72-962DECD2459B}"/>
              </a:ext>
            </a:extLst>
          </p:cNvPr>
          <p:cNvGrpSpPr/>
          <p:nvPr/>
        </p:nvGrpSpPr>
        <p:grpSpPr>
          <a:xfrm>
            <a:off x="534999" y="1465326"/>
            <a:ext cx="6642785" cy="2730977"/>
            <a:chOff x="713331" y="1953768"/>
            <a:chExt cx="8857047" cy="3641302"/>
          </a:xfrm>
        </p:grpSpPr>
        <p:sp>
          <p:nvSpPr>
            <p:cNvPr id="2" name="TextBox 1">
              <a:extLst>
                <a:ext uri="{FF2B5EF4-FFF2-40B4-BE49-F238E27FC236}">
                  <a16:creationId xmlns:a16="http://schemas.microsoft.com/office/drawing/2014/main" id="{A6654E3B-C1C6-C51E-577A-76439F38ABC2}"/>
                </a:ext>
              </a:extLst>
            </p:cNvPr>
            <p:cNvSpPr txBox="1"/>
            <p:nvPr/>
          </p:nvSpPr>
          <p:spPr>
            <a:xfrm>
              <a:off x="713331" y="1953768"/>
              <a:ext cx="8857047" cy="342333"/>
            </a:xfrm>
            <a:prstGeom prst="rect">
              <a:avLst/>
            </a:prstGeom>
            <a:solidFill>
              <a:srgbClr val="66CCCC"/>
            </a:solidFill>
          </p:spPr>
          <p:txBody>
            <a:bodyPr wrap="square" lIns="67705" tIns="33852" rIns="67705" bIns="33852" rtlCol="0">
              <a:spAutoFit/>
            </a:bodyPr>
            <a:lstStyle/>
            <a:p>
              <a:pPr defTabSz="685800"/>
              <a:r>
                <a:rPr lang="en-GB" sz="1224" b="1" dirty="0" err="1">
                  <a:solidFill>
                    <a:srgbClr val="FFFFFF"/>
                  </a:solidFill>
                  <a:latin typeface="Arial"/>
                  <a:cs typeface="Arial"/>
                </a:rPr>
                <a:t>Voorgesteld</a:t>
              </a:r>
              <a:r>
                <a:rPr lang="en-GB" sz="1224" b="1" dirty="0">
                  <a:solidFill>
                    <a:srgbClr val="FFFFFF"/>
                  </a:solidFill>
                  <a:latin typeface="Arial"/>
                  <a:cs typeface="Arial"/>
                </a:rPr>
                <a:t> regime</a:t>
              </a:r>
            </a:p>
          </p:txBody>
        </p:sp>
        <p:sp>
          <p:nvSpPr>
            <p:cNvPr id="5" name="TextBox 4">
              <a:extLst>
                <a:ext uri="{FF2B5EF4-FFF2-40B4-BE49-F238E27FC236}">
                  <a16:creationId xmlns:a16="http://schemas.microsoft.com/office/drawing/2014/main" id="{14372BBA-9832-C3A4-1131-3F06C5FA5682}"/>
                </a:ext>
              </a:extLst>
            </p:cNvPr>
            <p:cNvSpPr txBox="1"/>
            <p:nvPr/>
          </p:nvSpPr>
          <p:spPr>
            <a:xfrm>
              <a:off x="713331" y="2272263"/>
              <a:ext cx="8857047" cy="3322807"/>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pPr>
              <a:r>
                <a:rPr lang="nl-NL" sz="1050" dirty="0">
                  <a:solidFill>
                    <a:srgbClr val="AF005F"/>
                  </a:solidFill>
                  <a:latin typeface="Arial"/>
                  <a:cs typeface="Arial"/>
                </a:rPr>
                <a:t>Verdubbeling van het lineair afschrijvingspercentage voor investeringen die kwalificeren voor de thematische investeringsaftrek </a:t>
              </a:r>
              <a:r>
                <a:rPr lang="nl-NL" sz="1050" dirty="0">
                  <a:solidFill>
                    <a:srgbClr val="000000"/>
                  </a:solidFill>
                  <a:latin typeface="Arial"/>
                  <a:cs typeface="Arial"/>
                </a:rPr>
                <a:t>(d.w.z., die op de desbetreffende lijst staan en aan bepaalde andere voorwaarden voldoen)</a:t>
              </a:r>
            </a:p>
            <a:p>
              <a:pPr marL="214313" indent="-214313" defTabSz="685800">
                <a:buClr>
                  <a:srgbClr val="000000"/>
                </a:buClr>
                <a:buFont typeface="Arial" panose="020B0604020202020204" pitchFamily="34" charset="0"/>
                <a:buChar cha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pPr>
              <a:r>
                <a:rPr lang="nl-NL" sz="1050" dirty="0">
                  <a:solidFill>
                    <a:srgbClr val="AF005F"/>
                  </a:solidFill>
                </a:rPr>
                <a:t>Onherroepelijke keuze </a:t>
              </a:r>
              <a:r>
                <a:rPr lang="nl-NL" sz="1050" dirty="0">
                  <a:solidFill>
                    <a:srgbClr val="000000"/>
                  </a:solidFill>
                </a:rPr>
                <a:t>om dit regime toe te passen </a:t>
              </a:r>
            </a:p>
            <a:p>
              <a:pPr defTabSz="685800">
                <a:buClr>
                  <a:srgbClr val="000000"/>
                </a:buClr>
              </a:pPr>
              <a:endParaRPr lang="nl-NL" sz="1050" dirty="0">
                <a:solidFill>
                  <a:srgbClr val="000000"/>
                </a:solidFill>
              </a:endParaRPr>
            </a:p>
            <a:p>
              <a:pPr marL="214313" indent="-214313" defTabSz="685800">
                <a:buClr>
                  <a:srgbClr val="000000"/>
                </a:buClr>
                <a:buFont typeface="Arial" panose="020B0604020202020204" pitchFamily="34" charset="0"/>
                <a:buChar char="•"/>
              </a:pPr>
              <a:r>
                <a:rPr lang="nl-NL" sz="1050" dirty="0">
                  <a:solidFill>
                    <a:srgbClr val="AF005F"/>
                  </a:solidFill>
                  <a:latin typeface="Arial"/>
                  <a:cs typeface="Arial"/>
                </a:rPr>
                <a:t>Doelstelling</a:t>
              </a:r>
              <a:r>
                <a:rPr lang="nl-NL" sz="1050" dirty="0">
                  <a:solidFill>
                    <a:srgbClr val="000000"/>
                  </a:solidFill>
                  <a:latin typeface="Arial"/>
                  <a:cs typeface="Arial"/>
                </a:rPr>
                <a:t>: om </a:t>
              </a:r>
              <a:r>
                <a:rPr lang="nl-NL" sz="1050" i="1" dirty="0">
                  <a:solidFill>
                    <a:srgbClr val="000000"/>
                  </a:solidFill>
                  <a:latin typeface="Arial"/>
                  <a:cs typeface="Arial"/>
                </a:rPr>
                <a:t>carbon </a:t>
              </a:r>
              <a:r>
                <a:rPr lang="nl-NL" sz="1050" i="1" dirty="0" err="1">
                  <a:solidFill>
                    <a:srgbClr val="000000"/>
                  </a:solidFill>
                  <a:latin typeface="Arial"/>
                  <a:cs typeface="Arial"/>
                </a:rPr>
                <a:t>neutrality</a:t>
              </a:r>
              <a:r>
                <a:rPr lang="nl-NL" sz="1050" i="1" dirty="0">
                  <a:solidFill>
                    <a:srgbClr val="000000"/>
                  </a:solidFill>
                  <a:latin typeface="Arial"/>
                  <a:cs typeface="Arial"/>
                </a:rPr>
                <a:t> </a:t>
              </a:r>
              <a:r>
                <a:rPr lang="nl-NL" sz="1050" dirty="0">
                  <a:solidFill>
                    <a:srgbClr val="000000"/>
                  </a:solidFill>
                  <a:latin typeface="Arial"/>
                  <a:cs typeface="Arial"/>
                </a:rPr>
                <a:t>tegen 2050 te ondersteunen en om cashflow problemen te vermijden voor vennootschappen die deze investeringen doen </a:t>
              </a:r>
            </a:p>
            <a:p>
              <a:pPr marL="214313" indent="-214313" defTabSz="685800">
                <a:buClr>
                  <a:srgbClr val="000000"/>
                </a:buClr>
                <a:buFont typeface="Arial" panose="020B0604020202020204" pitchFamily="34" charset="0"/>
                <a:buChar cha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pPr>
              <a:r>
                <a:rPr lang="nl-NL" sz="1050" dirty="0">
                  <a:solidFill>
                    <a:srgbClr val="000000"/>
                  </a:solidFill>
                  <a:latin typeface="Arial"/>
                  <a:cs typeface="Arial"/>
                </a:rPr>
                <a:t>Onderworpen aan </a:t>
              </a:r>
              <a:r>
                <a:rPr lang="nl-NL" sz="1050" dirty="0">
                  <a:solidFill>
                    <a:srgbClr val="AF005F"/>
                  </a:solidFill>
                  <a:latin typeface="Arial"/>
                  <a:cs typeface="Arial"/>
                </a:rPr>
                <a:t>formaliteiten </a:t>
              </a:r>
              <a:r>
                <a:rPr lang="nl-NL" sz="1050" dirty="0">
                  <a:solidFill>
                    <a:srgbClr val="000000"/>
                  </a:solidFill>
                  <a:latin typeface="Arial"/>
                  <a:cs typeface="Arial"/>
                </a:rPr>
                <a:t>(bijvoorbeeld, formulieren die de aard van de activa omschrijven, de aanschaffingswaarde en de normale nuttige levensduur)</a:t>
              </a:r>
            </a:p>
            <a:p>
              <a:pPr marL="214313" indent="-214313" defTabSz="685800">
                <a:buClr>
                  <a:srgbClr val="000000"/>
                </a:buClr>
                <a:buFont typeface="Arial" panose="020B0604020202020204" pitchFamily="34" charset="0"/>
                <a:buChar cha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pPr>
              <a:r>
                <a:rPr lang="nl-NL" sz="1050" dirty="0">
                  <a:solidFill>
                    <a:srgbClr val="AF005F"/>
                  </a:solidFill>
                  <a:latin typeface="Arial"/>
                  <a:cs typeface="Arial"/>
                </a:rPr>
                <a:t>Inwerkingtreding</a:t>
              </a:r>
              <a:r>
                <a:rPr lang="nl-NL" sz="1050" dirty="0">
                  <a:solidFill>
                    <a:srgbClr val="000000"/>
                  </a:solidFill>
                  <a:latin typeface="Arial"/>
                  <a:cs typeface="Arial"/>
                </a:rPr>
                <a:t>: activa aangeschaft of tot stand gebracht vanaf 1 januari 2024</a:t>
              </a:r>
            </a:p>
            <a:p>
              <a:pPr marL="214313" indent="-214313" defTabSz="685800">
                <a:buClr>
                  <a:srgbClr val="000000"/>
                </a:buClr>
                <a:buFont typeface="Arial" panose="020B0604020202020204" pitchFamily="34" charset="0"/>
                <a:buChar char="•"/>
              </a:pPr>
              <a:endParaRPr lang="en-GB" sz="1050" dirty="0">
                <a:solidFill>
                  <a:srgbClr val="000000"/>
                </a:solidFill>
                <a:latin typeface="Arial"/>
                <a:cs typeface="Arial"/>
              </a:endParaRPr>
            </a:p>
          </p:txBody>
        </p:sp>
      </p:grpSp>
    </p:spTree>
    <p:extLst>
      <p:ext uri="{BB962C8B-B14F-4D97-AF65-F5344CB8AC3E}">
        <p14:creationId xmlns:p14="http://schemas.microsoft.com/office/powerpoint/2010/main" val="2973348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
            <a:extLst>
              <a:ext uri="{FF2B5EF4-FFF2-40B4-BE49-F238E27FC236}">
                <a16:creationId xmlns:a16="http://schemas.microsoft.com/office/drawing/2014/main" id="{544FBE82-2834-424A-88A2-A5AE8FD61E6F}"/>
              </a:ext>
            </a:extLst>
          </p:cNvPr>
          <p:cNvSpPr>
            <a:spLocks noGrp="1"/>
          </p:cNvSpPr>
          <p:nvPr>
            <p:ph type="title"/>
          </p:nvPr>
        </p:nvSpPr>
        <p:spPr/>
        <p:txBody>
          <a:bodyPr/>
          <a:lstStyle/>
          <a:p>
            <a:r>
              <a:rPr lang="nl-NL" dirty="0"/>
              <a:t>Aftrek voor innovatie-inkomsten</a:t>
            </a:r>
          </a:p>
        </p:txBody>
      </p:sp>
      <p:grpSp>
        <p:nvGrpSpPr>
          <p:cNvPr id="2" name="Group 1">
            <a:extLst>
              <a:ext uri="{FF2B5EF4-FFF2-40B4-BE49-F238E27FC236}">
                <a16:creationId xmlns:a16="http://schemas.microsoft.com/office/drawing/2014/main" id="{3B40F1D5-8107-2B71-0FD8-FFBB511A6AA7}"/>
              </a:ext>
            </a:extLst>
          </p:cNvPr>
          <p:cNvGrpSpPr/>
          <p:nvPr/>
        </p:nvGrpSpPr>
        <p:grpSpPr>
          <a:xfrm>
            <a:off x="534999" y="1465326"/>
            <a:ext cx="6642785" cy="1923063"/>
            <a:chOff x="713331" y="1953768"/>
            <a:chExt cx="8857047" cy="2564084"/>
          </a:xfrm>
        </p:grpSpPr>
        <p:sp>
          <p:nvSpPr>
            <p:cNvPr id="21" name="TextBox 20">
              <a:extLst>
                <a:ext uri="{FF2B5EF4-FFF2-40B4-BE49-F238E27FC236}">
                  <a16:creationId xmlns:a16="http://schemas.microsoft.com/office/drawing/2014/main" id="{BC5FD09C-5F66-46E7-96E2-1352BB732A38}"/>
                </a:ext>
              </a:extLst>
            </p:cNvPr>
            <p:cNvSpPr txBox="1"/>
            <p:nvPr/>
          </p:nvSpPr>
          <p:spPr>
            <a:xfrm>
              <a:off x="713331" y="1953768"/>
              <a:ext cx="8857047" cy="593513"/>
            </a:xfrm>
            <a:prstGeom prst="rect">
              <a:avLst/>
            </a:prstGeom>
            <a:solidFill>
              <a:schemeClr val="accent5"/>
            </a:solidFill>
          </p:spPr>
          <p:txBody>
            <a:bodyPr wrap="square" lIns="67705" tIns="33852" rIns="67705" bIns="33852" rtlCol="0">
              <a:spAutoFit/>
            </a:bodyPr>
            <a:lstStyle/>
            <a:p>
              <a:pPr defTabSz="685800"/>
              <a:r>
                <a:rPr lang="nl-NL" sz="1224" b="1" dirty="0">
                  <a:solidFill>
                    <a:srgbClr val="FFFFFF"/>
                  </a:solidFill>
                  <a:latin typeface="Arial"/>
                  <a:cs typeface="Arial"/>
                </a:rPr>
                <a:t>Voorstel tot herziening van “octrooi” definitie</a:t>
              </a:r>
            </a:p>
            <a:p>
              <a:pPr defTabSz="685800"/>
              <a:endParaRPr lang="nl-NL" sz="1224" b="1" dirty="0">
                <a:solidFill>
                  <a:srgbClr val="FFFFFF"/>
                </a:solidFill>
                <a:latin typeface="Arial"/>
                <a:cs typeface="Arial"/>
              </a:endParaRPr>
            </a:p>
          </p:txBody>
        </p:sp>
        <p:sp>
          <p:nvSpPr>
            <p:cNvPr id="22" name="TextBox 21">
              <a:extLst>
                <a:ext uri="{FF2B5EF4-FFF2-40B4-BE49-F238E27FC236}">
                  <a16:creationId xmlns:a16="http://schemas.microsoft.com/office/drawing/2014/main" id="{6E79FE00-5823-4865-A477-B737F61619AF}"/>
                </a:ext>
              </a:extLst>
            </p:cNvPr>
            <p:cNvSpPr txBox="1"/>
            <p:nvPr/>
          </p:nvSpPr>
          <p:spPr>
            <a:xfrm>
              <a:off x="713331" y="2272263"/>
              <a:ext cx="8857047" cy="2245589"/>
            </a:xfrm>
            <a:prstGeom prst="rect">
              <a:avLst/>
            </a:prstGeom>
            <a:solidFill>
              <a:srgbClr val="E6E6E6"/>
            </a:solidFill>
          </p:spPr>
          <p:txBody>
            <a:bodyPr wrap="square" lIns="67705" tIns="33852" rIns="67705" bIns="33852" rtlCol="0">
              <a:spAutoFit/>
            </a:bodyPr>
            <a:lstStyle/>
            <a:p>
              <a:pPr defTabSz="685800"/>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000000"/>
                  </a:solidFill>
                  <a:latin typeface="Arial"/>
                  <a:cs typeface="Arial"/>
                </a:rPr>
                <a:t>Voor grote ondernemingen: Europees octrooi of internationaal octrooi</a:t>
              </a:r>
            </a:p>
            <a:p>
              <a:pPr defTabSz="685800">
                <a:buClr>
                  <a:srgbClr val="000000"/>
                </a:buClr>
                <a:defRP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000000"/>
                  </a:solidFill>
                  <a:latin typeface="Arial"/>
                  <a:cs typeface="Arial"/>
                </a:rPr>
                <a:t>Voor kleine ondernemingen: Belgisch octrooi mits positief advies over industriële toepasbaarheid en overwegend positieve opinie over andere octrooieerbaarheidsvoorwaarden</a:t>
              </a:r>
            </a:p>
            <a:p>
              <a:pPr marL="214313" indent="-214313" defTabSz="685800">
                <a:buClr>
                  <a:srgbClr val="000000"/>
                </a:buClr>
                <a:buFont typeface="Arial" panose="020B0604020202020204" pitchFamily="34" charset="0"/>
                <a:buChar char="•"/>
                <a:defRP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000000"/>
                  </a:solidFill>
                  <a:latin typeface="Arial"/>
                  <a:cs typeface="Arial"/>
                </a:rPr>
                <a:t>Reden: misbruik tegengaan</a:t>
              </a:r>
            </a:p>
            <a:p>
              <a:pPr marL="214313" indent="-214313" defTabSz="685800">
                <a:buClr>
                  <a:srgbClr val="000000"/>
                </a:buClr>
                <a:buFont typeface="Arial" panose="020B0604020202020204" pitchFamily="34" charset="0"/>
                <a:buChar char="•"/>
                <a:defRPr/>
              </a:pPr>
              <a:endParaRPr lang="nl-NL" sz="1050" dirty="0">
                <a:solidFill>
                  <a:srgbClr val="000000"/>
                </a:solidFill>
                <a:latin typeface="Arial"/>
                <a:cs typeface="Arial"/>
              </a:endParaRPr>
            </a:p>
            <a:p>
              <a:pPr marL="214313" indent="-214313" defTabSz="685800">
                <a:buClr>
                  <a:srgbClr val="000000"/>
                </a:buClr>
                <a:buFont typeface="Arial" panose="020B0604020202020204" pitchFamily="34" charset="0"/>
                <a:buChar char="•"/>
                <a:defRPr/>
              </a:pPr>
              <a:r>
                <a:rPr lang="nl-NL" sz="1050" dirty="0">
                  <a:solidFill>
                    <a:srgbClr val="000000"/>
                  </a:solidFill>
                  <a:latin typeface="Arial"/>
                  <a:cs typeface="Arial"/>
                </a:rPr>
                <a:t>Zou van toepassing zijn vanaf </a:t>
              </a:r>
              <a:r>
                <a:rPr lang="nl-NL" sz="1050" dirty="0">
                  <a:solidFill>
                    <a:srgbClr val="AF005F"/>
                  </a:solidFill>
                  <a:latin typeface="Arial"/>
                  <a:cs typeface="Arial"/>
                </a:rPr>
                <a:t>1 januari 2024</a:t>
              </a:r>
            </a:p>
            <a:p>
              <a:pPr marL="214313" indent="-214313" defTabSz="685800">
                <a:buClr>
                  <a:srgbClr val="000000"/>
                </a:buClr>
                <a:buFont typeface="Arial" panose="020B0604020202020204" pitchFamily="34" charset="0"/>
                <a:buChar char="•"/>
                <a:defRPr/>
              </a:pPr>
              <a:endParaRPr lang="nl-NL" sz="1050" dirty="0">
                <a:solidFill>
                  <a:srgbClr val="000000"/>
                </a:solidFill>
                <a:latin typeface="Arial"/>
                <a:cs typeface="Arial"/>
              </a:endParaRPr>
            </a:p>
          </p:txBody>
        </p:sp>
      </p:grpSp>
      <p:pic>
        <p:nvPicPr>
          <p:cNvPr id="5" name="Picture 4">
            <a:extLst>
              <a:ext uri="{FF2B5EF4-FFF2-40B4-BE49-F238E27FC236}">
                <a16:creationId xmlns:a16="http://schemas.microsoft.com/office/drawing/2014/main" id="{F1ADF777-96ED-D73A-6769-1F5FE50464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37" r="33711"/>
          <a:stretch/>
        </p:blipFill>
        <p:spPr>
          <a:xfrm>
            <a:off x="7550944" y="0"/>
            <a:ext cx="1593056" cy="5143500"/>
          </a:xfrm>
          <a:prstGeom prst="rect">
            <a:avLst/>
          </a:prstGeom>
        </p:spPr>
      </p:pic>
      <p:sp>
        <p:nvSpPr>
          <p:cNvPr id="3" name="TextBox 2">
            <a:extLst>
              <a:ext uri="{FF2B5EF4-FFF2-40B4-BE49-F238E27FC236}">
                <a16:creationId xmlns:a16="http://schemas.microsoft.com/office/drawing/2014/main" id="{A7C1890F-2F20-4BD5-D095-81F67234B191}"/>
              </a:ext>
            </a:extLst>
          </p:cNvPr>
          <p:cNvSpPr txBox="1"/>
          <p:nvPr/>
        </p:nvSpPr>
        <p:spPr>
          <a:xfrm>
            <a:off x="534998" y="3499015"/>
            <a:ext cx="6642785" cy="256558"/>
          </a:xfrm>
          <a:prstGeom prst="rect">
            <a:avLst/>
          </a:prstGeom>
          <a:solidFill>
            <a:schemeClr val="accent5"/>
          </a:solidFill>
        </p:spPr>
        <p:txBody>
          <a:bodyPr wrap="square" lIns="67705" tIns="33852" rIns="67705" bIns="33852" rtlCol="0">
            <a:spAutoFit/>
          </a:bodyPr>
          <a:lstStyle/>
          <a:p>
            <a:pPr defTabSz="685800">
              <a:buClr>
                <a:srgbClr val="000000"/>
              </a:buClr>
              <a:defRPr/>
            </a:pPr>
            <a:r>
              <a:rPr lang="nl-NL" sz="1223" b="1" dirty="0">
                <a:solidFill>
                  <a:srgbClr val="FFFFFF"/>
                </a:solidFill>
                <a:latin typeface="Arial"/>
                <a:cs typeface="Arial"/>
              </a:rPr>
              <a:t>Geen aanpassingen inzake software</a:t>
            </a:r>
          </a:p>
        </p:txBody>
      </p:sp>
    </p:spTree>
    <p:extLst>
      <p:ext uri="{BB962C8B-B14F-4D97-AF65-F5344CB8AC3E}">
        <p14:creationId xmlns:p14="http://schemas.microsoft.com/office/powerpoint/2010/main" val="1038334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ACC0CB3-70AC-45F9-8EBD-522A47F255D7}"/>
              </a:ext>
            </a:extLst>
          </p:cNvPr>
          <p:cNvSpPr>
            <a:spLocks noGrp="1"/>
          </p:cNvSpPr>
          <p:nvPr>
            <p:ph type="subTitle" idx="1"/>
          </p:nvPr>
        </p:nvSpPr>
        <p:spPr/>
        <p:txBody>
          <a:bodyPr/>
          <a:lstStyle/>
          <a:p>
            <a:r>
              <a:rPr lang="en-GB" dirty="0"/>
              <a:t>e-invoicing, e-reporting </a:t>
            </a:r>
            <a:r>
              <a:rPr lang="en-GB" dirty="0" err="1"/>
              <a:t>en</a:t>
            </a:r>
            <a:r>
              <a:rPr lang="en-GB" dirty="0"/>
              <a:t> </a:t>
            </a:r>
            <a:r>
              <a:rPr lang="en-GB" dirty="0" err="1"/>
              <a:t>hervorming</a:t>
            </a:r>
            <a:r>
              <a:rPr lang="en-GB" dirty="0"/>
              <a:t> btw-</a:t>
            </a:r>
            <a:r>
              <a:rPr lang="en-GB" dirty="0" err="1"/>
              <a:t>tarieven</a:t>
            </a:r>
            <a:endParaRPr lang="en-GB" dirty="0"/>
          </a:p>
        </p:txBody>
      </p:sp>
      <p:sp>
        <p:nvSpPr>
          <p:cNvPr id="6" name="Title 5">
            <a:extLst>
              <a:ext uri="{FF2B5EF4-FFF2-40B4-BE49-F238E27FC236}">
                <a16:creationId xmlns:a16="http://schemas.microsoft.com/office/drawing/2014/main" id="{2C49EE74-D80A-46B8-898B-B2B6B3DA4ED3}"/>
              </a:ext>
            </a:extLst>
          </p:cNvPr>
          <p:cNvSpPr>
            <a:spLocks noGrp="1"/>
          </p:cNvSpPr>
          <p:nvPr>
            <p:ph type="title"/>
          </p:nvPr>
        </p:nvSpPr>
        <p:spPr/>
        <p:txBody>
          <a:bodyPr/>
          <a:lstStyle/>
          <a:p>
            <a:r>
              <a:rPr lang="en-GB" dirty="0"/>
              <a:t>Btw-</a:t>
            </a:r>
            <a:r>
              <a:rPr lang="en-GB" dirty="0" err="1"/>
              <a:t>aspecten</a:t>
            </a:r>
            <a:r>
              <a:rPr lang="en-GB" dirty="0"/>
              <a:t> </a:t>
            </a:r>
            <a:r>
              <a:rPr lang="en-GB" dirty="0" err="1"/>
              <a:t>fiscale</a:t>
            </a:r>
            <a:r>
              <a:rPr lang="en-GB" dirty="0"/>
              <a:t> </a:t>
            </a:r>
            <a:r>
              <a:rPr lang="en-GB" dirty="0" err="1"/>
              <a:t>hervorming</a:t>
            </a:r>
            <a:endParaRPr lang="en-GB" dirty="0"/>
          </a:p>
        </p:txBody>
      </p:sp>
      <p:sp>
        <p:nvSpPr>
          <p:cNvPr id="4" name="Footer Placeholder 3">
            <a:extLst>
              <a:ext uri="{FF2B5EF4-FFF2-40B4-BE49-F238E27FC236}">
                <a16:creationId xmlns:a16="http://schemas.microsoft.com/office/drawing/2014/main" id="{7351219A-8220-4C74-A432-EEB2E97F3904}"/>
              </a:ext>
            </a:extLst>
          </p:cNvPr>
          <p:cNvSpPr>
            <a:spLocks noGrp="1"/>
          </p:cNvSpPr>
          <p:nvPr>
            <p:ph type="ftr" sz="quarter" idx="4294967295"/>
          </p:nvPr>
        </p:nvSpPr>
        <p:spPr>
          <a:xfrm>
            <a:off x="0" y="5003800"/>
            <a:ext cx="360363" cy="71438"/>
          </a:xfrm>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E5EDF72A-C0AC-4FF0-A1AB-66FE51D34A51}"/>
              </a:ext>
            </a:extLst>
          </p:cNvPr>
          <p:cNvSpPr>
            <a:spLocks noGrp="1"/>
          </p:cNvSpPr>
          <p:nvPr>
            <p:ph type="sldNum" sz="quarter" idx="4294967295"/>
          </p:nvPr>
        </p:nvSpPr>
        <p:spPr>
          <a:xfrm>
            <a:off x="8675688" y="5003800"/>
            <a:ext cx="468312" cy="71438"/>
          </a:xfrm>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45</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3227340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B8983A-0542-4A62-9714-BF1FC367C717}"/>
              </a:ext>
            </a:extLst>
          </p:cNvPr>
          <p:cNvSpPr>
            <a:spLocks noGrp="1"/>
          </p:cNvSpPr>
          <p:nvPr>
            <p:ph type="subTitle" idx="1"/>
          </p:nvPr>
        </p:nvSpPr>
        <p:spPr/>
        <p:txBody>
          <a:bodyPr/>
          <a:lstStyle/>
          <a:p>
            <a:r>
              <a:rPr lang="en-GB" dirty="0"/>
              <a:t>1. e-invoicing</a:t>
            </a:r>
          </a:p>
        </p:txBody>
      </p:sp>
    </p:spTree>
    <p:extLst>
      <p:ext uri="{BB962C8B-B14F-4D97-AF65-F5344CB8AC3E}">
        <p14:creationId xmlns:p14="http://schemas.microsoft.com/office/powerpoint/2010/main" val="3398183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a:bodyPr>
          <a:lstStyle/>
          <a:p>
            <a:r>
              <a:rPr lang="en-GB" dirty="0"/>
              <a:t>1.1. </a:t>
            </a:r>
            <a:r>
              <a:rPr lang="en-GB" dirty="0" err="1"/>
              <a:t>Gestructureerde</a:t>
            </a:r>
            <a:r>
              <a:rPr lang="en-GB" dirty="0"/>
              <a:t> </a:t>
            </a:r>
            <a:r>
              <a:rPr lang="en-GB" dirty="0" err="1"/>
              <a:t>Elektronische</a:t>
            </a:r>
            <a:r>
              <a:rPr lang="en-GB" dirty="0"/>
              <a:t> </a:t>
            </a:r>
            <a:r>
              <a:rPr lang="en-GB" dirty="0" err="1"/>
              <a:t>Factuur</a:t>
            </a:r>
            <a:endParaRPr lang="en-GB" dirty="0"/>
          </a:p>
        </p:txBody>
      </p:sp>
      <p:sp>
        <p:nvSpPr>
          <p:cNvPr id="3" name="Content Placeholder 2">
            <a:extLst>
              <a:ext uri="{FF2B5EF4-FFF2-40B4-BE49-F238E27FC236}">
                <a16:creationId xmlns:a16="http://schemas.microsoft.com/office/drawing/2014/main" id="{E7EA2F6E-20A2-4A68-ABD7-60DE522B8661}"/>
              </a:ext>
            </a:extLst>
          </p:cNvPr>
          <p:cNvSpPr>
            <a:spLocks noGrp="1"/>
          </p:cNvSpPr>
          <p:nvPr>
            <p:ph idx="1"/>
          </p:nvPr>
        </p:nvSpPr>
        <p:spPr/>
        <p:txBody>
          <a:bodyPr/>
          <a:lstStyle/>
          <a:p>
            <a:pPr marL="342900" lvl="0" indent="-342900">
              <a:lnSpc>
                <a:spcPct val="107000"/>
              </a:lnSpc>
              <a:buFont typeface="Calibri" panose="020F0502020204030204" pitchFamily="34" charset="0"/>
              <a:buChar char="-"/>
            </a:pPr>
            <a:r>
              <a:rPr lang="nl-BE" sz="1400" dirty="0">
                <a:effectLst/>
                <a:latin typeface="+mn-lt"/>
                <a:ea typeface="Calibri" panose="020F0502020204030204" pitchFamily="34" charset="0"/>
                <a:cs typeface="CIDFont+F4"/>
              </a:rPr>
              <a:t>gestructureerde elektronische factuur  cf. art. 1. </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13 </a:t>
            </a:r>
            <a:r>
              <a:rPr lang="nl-BE" sz="1400" dirty="0" err="1">
                <a:effectLst/>
                <a:latin typeface="+mn-lt"/>
                <a:ea typeface="Calibri" panose="020F0502020204030204" pitchFamily="34" charset="0"/>
                <a:cs typeface="CIDFont+F4"/>
              </a:rPr>
              <a:t>Wbtw</a:t>
            </a:r>
            <a:r>
              <a:rPr lang="nl-BE" sz="1400" dirty="0">
                <a:effectLst/>
                <a:latin typeface="+mn-lt"/>
                <a:ea typeface="Calibri" panose="020F0502020204030204" pitchFamily="34" charset="0"/>
                <a:cs typeface="CIDFont+F4"/>
              </a:rPr>
              <a:t>:</a:t>
            </a:r>
            <a:endParaRPr lang="nl-BE" sz="1400" dirty="0">
              <a:effectLst/>
              <a:latin typeface="+mn-lt"/>
              <a:ea typeface="Calibri" panose="020F0502020204030204" pitchFamily="34" charset="0"/>
              <a:cs typeface="Times New Roman" panose="02020603050405020304" pitchFamily="18" charset="0"/>
            </a:endParaRPr>
          </a:p>
          <a:p>
            <a:pPr marL="742950" indent="-285750">
              <a:lnSpc>
                <a:spcPct val="107000"/>
              </a:lnSpc>
              <a:buFont typeface="Arial" panose="020B0604020202020204" pitchFamily="34" charset="0"/>
              <a:buChar char="•"/>
            </a:pP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een elektronische factuur die is opgesteld, verzonden en ontvangen in een gestructureerde elektronische vorm die automatische en elektronische verwerking ervan mogelijk maakt.".</a:t>
            </a:r>
            <a:endParaRPr lang="nl-BE" sz="1400" dirty="0">
              <a:effectLst/>
              <a:latin typeface="+mn-lt"/>
              <a:ea typeface="Calibri" panose="020F0502020204030204" pitchFamily="34" charset="0"/>
              <a:cs typeface="Times New Roman" panose="02020603050405020304" pitchFamily="18" charset="0"/>
            </a:endParaRPr>
          </a:p>
          <a:p>
            <a:pPr marL="742950" indent="-285750">
              <a:lnSpc>
                <a:spcPct val="107000"/>
              </a:lnSpc>
              <a:buFont typeface="Arial" panose="020B0604020202020204" pitchFamily="34" charset="0"/>
              <a:buChar char="•"/>
            </a:pPr>
            <a:r>
              <a:rPr lang="nl-BE" sz="1400" dirty="0">
                <a:effectLst/>
                <a:latin typeface="+mn-lt"/>
                <a:ea typeface="Calibri" panose="020F0502020204030204" pitchFamily="34" charset="0"/>
                <a:cs typeface="CIDFont+F4"/>
              </a:rPr>
              <a:t>Machine-</a:t>
            </a:r>
            <a:r>
              <a:rPr lang="nl-BE" sz="1400" dirty="0" err="1">
                <a:effectLst/>
                <a:latin typeface="+mn-lt"/>
                <a:ea typeface="Calibri" panose="020F0502020204030204" pitchFamily="34" charset="0"/>
                <a:cs typeface="CIDFont+F4"/>
              </a:rPr>
              <a:t>to</a:t>
            </a:r>
            <a:r>
              <a:rPr lang="nl-BE" sz="1400" dirty="0">
                <a:latin typeface="+mn-lt"/>
                <a:ea typeface="Calibri" panose="020F0502020204030204" pitchFamily="34" charset="0"/>
                <a:cs typeface="CIDFont+F4"/>
              </a:rPr>
              <a:t>-</a:t>
            </a:r>
            <a:r>
              <a:rPr lang="nl-BE" sz="1400" dirty="0">
                <a:effectLst/>
                <a:latin typeface="+mn-lt"/>
                <a:ea typeface="Calibri" panose="020F0502020204030204" pitchFamily="34" charset="0"/>
                <a:cs typeface="CIDFont+F4"/>
              </a:rPr>
              <a:t>Machine</a:t>
            </a:r>
            <a:endParaRPr lang="nl-BE" sz="14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factuur</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 &gt; </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elektronische factuur</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 &gt; </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gestructureerde elektronische factuur</a:t>
            </a:r>
            <a:r>
              <a:rPr lang="nl-BE" sz="1400" dirty="0">
                <a:effectLst/>
                <a:latin typeface="+mn-lt"/>
                <a:ea typeface="CIDFont+F4"/>
                <a:cs typeface="CIDFont+F4"/>
              </a:rPr>
              <a:t>”</a:t>
            </a:r>
            <a:endParaRPr lang="nl-BE" sz="1400" dirty="0">
              <a:effectLst/>
              <a:latin typeface="+mn-lt"/>
              <a:ea typeface="Calibri" panose="020F0502020204030204" pitchFamily="34" charset="0"/>
              <a:cs typeface="Times New Roman" panose="02020603050405020304" pitchFamily="18" charset="0"/>
            </a:endParaRPr>
          </a:p>
          <a:p>
            <a:pPr marL="457200">
              <a:lnSpc>
                <a:spcPct val="107000"/>
              </a:lnSpc>
              <a:spcAft>
                <a:spcPts val="800"/>
              </a:spcAft>
            </a:pPr>
            <a:endParaRPr lang="nl-BE" sz="1400" dirty="0">
              <a:highlight>
                <a:srgbClr val="FFFF00"/>
              </a:highlight>
              <a:latin typeface="+mn-lt"/>
              <a:ea typeface="Calibri" panose="020F0502020204030204" pitchFamily="34" charset="0"/>
              <a:cs typeface="CIDFont+F4"/>
            </a:endParaRPr>
          </a:p>
          <a:p>
            <a:pPr marL="457200">
              <a:lnSpc>
                <a:spcPct val="107000"/>
              </a:lnSpc>
              <a:spcAft>
                <a:spcPts val="800"/>
              </a:spcAft>
            </a:pPr>
            <a:r>
              <a:rPr lang="nl-BE" sz="1400" dirty="0">
                <a:effectLst/>
                <a:latin typeface="+mn-lt"/>
                <a:ea typeface="Calibri" panose="020F0502020204030204" pitchFamily="34" charset="0"/>
                <a:cs typeface="CIDFont+F4"/>
              </a:rPr>
              <a:t>			</a:t>
            </a:r>
            <a:endParaRPr lang="nl-BE" sz="1400" dirty="0">
              <a:latin typeface="+mn-lt"/>
            </a:endParaRPr>
          </a:p>
        </p:txBody>
      </p:sp>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47</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12" name="Right Brace 11">
            <a:extLst>
              <a:ext uri="{FF2B5EF4-FFF2-40B4-BE49-F238E27FC236}">
                <a16:creationId xmlns:a16="http://schemas.microsoft.com/office/drawing/2014/main" id="{B2F72A41-F2F1-4702-A6C7-5FFC93A38DAD}"/>
              </a:ext>
            </a:extLst>
          </p:cNvPr>
          <p:cNvSpPr/>
          <p:nvPr/>
        </p:nvSpPr>
        <p:spPr>
          <a:xfrm rot="5400000">
            <a:off x="4347667" y="146791"/>
            <a:ext cx="255234" cy="5546481"/>
          </a:xfrm>
          <a:prstGeom prst="rightBrace">
            <a:avLst>
              <a:gd name="adj1" fmla="val 0"/>
              <a:gd name="adj2" fmla="val 62559"/>
            </a:avLst>
          </a:prstGeom>
          <a:ln w="25400" cap="rnd">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08104"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srgbClr val="FFFFFF"/>
              </a:solidFill>
              <a:effectLst/>
              <a:uLnTx/>
              <a:uFillTx/>
              <a:latin typeface="Proximus"/>
              <a:ea typeface="+mn-ea"/>
              <a:cs typeface="+mn-cs"/>
            </a:endParaRPr>
          </a:p>
        </p:txBody>
      </p:sp>
      <p:sp>
        <p:nvSpPr>
          <p:cNvPr id="13" name="TextBox 12">
            <a:extLst>
              <a:ext uri="{FF2B5EF4-FFF2-40B4-BE49-F238E27FC236}">
                <a16:creationId xmlns:a16="http://schemas.microsoft.com/office/drawing/2014/main" id="{5A00AB0A-3062-47F7-AEF3-42CCB8C8DCCB}"/>
              </a:ext>
            </a:extLst>
          </p:cNvPr>
          <p:cNvSpPr txBox="1"/>
          <p:nvPr/>
        </p:nvSpPr>
        <p:spPr>
          <a:xfrm>
            <a:off x="4114800" y="2115014"/>
            <a:ext cx="914400" cy="914400"/>
          </a:xfrm>
          <a:prstGeom prst="rect">
            <a:avLst/>
          </a:prstGeom>
        </p:spPr>
        <p:txBody>
          <a:bodyPr vert="horz" wrap="square" lIns="0" tIns="0" rIns="0" bIns="0" numCol="1" spcCol="0" rtlCol="0" anchor="t" anchorCtr="0">
            <a:no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dirty="0">
              <a:ln>
                <a:noFill/>
              </a:ln>
              <a:solidFill>
                <a:srgbClr val="FFFFFF"/>
              </a:solidFill>
              <a:effectLst/>
              <a:uLnTx/>
              <a:uFillTx/>
              <a:latin typeface="Proximus"/>
              <a:ea typeface="+mn-ea"/>
              <a:cs typeface="+mn-cs"/>
            </a:endParaRPr>
          </a:p>
        </p:txBody>
      </p:sp>
      <p:sp>
        <p:nvSpPr>
          <p:cNvPr id="14" name="TextBox 13">
            <a:extLst>
              <a:ext uri="{FF2B5EF4-FFF2-40B4-BE49-F238E27FC236}">
                <a16:creationId xmlns:a16="http://schemas.microsoft.com/office/drawing/2014/main" id="{5A2D9CCE-09C2-41AC-A62A-9E97137F4264}"/>
              </a:ext>
            </a:extLst>
          </p:cNvPr>
          <p:cNvSpPr txBox="1"/>
          <p:nvPr/>
        </p:nvSpPr>
        <p:spPr>
          <a:xfrm>
            <a:off x="2925336" y="3163622"/>
            <a:ext cx="2103864" cy="341632"/>
          </a:xfrm>
          <a:prstGeom prst="rect">
            <a:avLst/>
          </a:prstGeom>
        </p:spPr>
        <p:txBody>
          <a:bodyPr vert="horz" wrap="none" lIns="0" tIns="0" rIns="0" bIns="0" numCol="1" spcCol="0" rtlCol="0" anchor="t" anchorCtr="0">
            <a:no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7030A0"/>
                </a:solidFill>
                <a:effectLst/>
                <a:uLnTx/>
                <a:uFillTx/>
                <a:latin typeface="Proximus"/>
                <a:ea typeface="+mn-ea"/>
                <a:cs typeface="+mn-cs"/>
              </a:rPr>
              <a:t>e-</a:t>
            </a:r>
            <a:r>
              <a:rPr kumimoji="0" lang="nl-BE" sz="1800" b="0" i="0" u="none" strike="noStrike" kern="1200" cap="none" spc="0" normalizeH="0" baseline="0" noProof="0" dirty="0" err="1">
                <a:ln>
                  <a:noFill/>
                </a:ln>
                <a:solidFill>
                  <a:srgbClr val="7030A0"/>
                </a:solidFill>
                <a:effectLst/>
                <a:uLnTx/>
                <a:uFillTx/>
                <a:latin typeface="Proximus"/>
                <a:ea typeface="+mn-ea"/>
                <a:cs typeface="+mn-cs"/>
              </a:rPr>
              <a:t>invoice</a:t>
            </a:r>
            <a:r>
              <a:rPr kumimoji="0" lang="nl-BE" sz="1800" b="0" i="0" u="none" strike="noStrike" kern="1200" cap="none" spc="0" normalizeH="0" baseline="0" noProof="0" dirty="0">
                <a:ln>
                  <a:noFill/>
                </a:ln>
                <a:solidFill>
                  <a:srgbClr val="7030A0"/>
                </a:solidFill>
                <a:effectLst/>
                <a:uLnTx/>
                <a:uFillTx/>
                <a:latin typeface="Proximus"/>
                <a:ea typeface="+mn-ea"/>
                <a:cs typeface="+mn-cs"/>
              </a:rPr>
              <a:t> in ruime zin</a:t>
            </a:r>
          </a:p>
          <a:p>
            <a:pPr marL="0" marR="0" lvl="0" indent="0" algn="l" defTabSz="408104"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dirty="0">
              <a:ln>
                <a:noFill/>
              </a:ln>
              <a:solidFill>
                <a:srgbClr val="7030A0"/>
              </a:solidFill>
              <a:effectLst/>
              <a:uLnTx/>
              <a:uFillTx/>
              <a:latin typeface="Proximus"/>
              <a:ea typeface="+mn-ea"/>
              <a:cs typeface="+mn-cs"/>
            </a:endParaRPr>
          </a:p>
        </p:txBody>
      </p:sp>
      <p:pic>
        <p:nvPicPr>
          <p:cNvPr id="15" name="Picture 14" descr="How to Send a PDF Attachment in a Form Notification Email">
            <a:extLst>
              <a:ext uri="{FF2B5EF4-FFF2-40B4-BE49-F238E27FC236}">
                <a16:creationId xmlns:a16="http://schemas.microsoft.com/office/drawing/2014/main" id="{1ABEBE00-8DD1-4E8B-8E08-01F3901AD1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582" y="3155982"/>
            <a:ext cx="2534309" cy="1224000"/>
          </a:xfrm>
          <a:prstGeom prst="rect">
            <a:avLst/>
          </a:prstGeom>
          <a:noFill/>
          <a:ln>
            <a:noFill/>
          </a:ln>
        </p:spPr>
      </p:pic>
      <p:sp>
        <p:nvSpPr>
          <p:cNvPr id="16" name="TextBox 15">
            <a:extLst>
              <a:ext uri="{FF2B5EF4-FFF2-40B4-BE49-F238E27FC236}">
                <a16:creationId xmlns:a16="http://schemas.microsoft.com/office/drawing/2014/main" id="{F5C438ED-2CFC-4BCE-86D0-46204E44DCD1}"/>
              </a:ext>
            </a:extLst>
          </p:cNvPr>
          <p:cNvSpPr txBox="1"/>
          <p:nvPr/>
        </p:nvSpPr>
        <p:spPr>
          <a:xfrm>
            <a:off x="5497551" y="4379982"/>
            <a:ext cx="2870691" cy="914400"/>
          </a:xfrm>
          <a:prstGeom prst="rect">
            <a:avLst/>
          </a:prstGeom>
        </p:spPr>
        <p:txBody>
          <a:bodyPr vert="horz" wrap="none" lIns="0" tIns="0" rIns="0" bIns="0" numCol="1" spcCol="0" rtlCol="0" anchor="t" anchorCtr="0">
            <a:no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fr-BE" sz="900" b="0" i="1" u="none" strike="noStrike" kern="1200" cap="none" spc="0" normalizeH="0" baseline="0" noProof="0" dirty="0">
                <a:ln>
                  <a:noFill/>
                </a:ln>
                <a:solidFill>
                  <a:srgbClr val="7030A0"/>
                </a:solidFill>
                <a:effectLst/>
                <a:uLnTx/>
                <a:uFillTx/>
                <a:latin typeface="Proximus"/>
                <a:ea typeface="Calibri" panose="020F0502020204030204" pitchFamily="34" charset="0"/>
                <a:cs typeface="CIDFont+F4"/>
              </a:rPr>
              <a:t>Ceci n</a:t>
            </a:r>
            <a:r>
              <a:rPr kumimoji="0" lang="fr-BE" sz="900" b="0" i="1" u="none" strike="noStrike" kern="1200" cap="none" spc="0" normalizeH="0" baseline="0" noProof="0" dirty="0">
                <a:ln>
                  <a:noFill/>
                </a:ln>
                <a:solidFill>
                  <a:srgbClr val="7030A0"/>
                </a:solidFill>
                <a:effectLst/>
                <a:uLnTx/>
                <a:uFillTx/>
                <a:latin typeface="Proximus"/>
                <a:ea typeface="CIDFont+F4"/>
                <a:cs typeface="CIDFont+F4"/>
              </a:rPr>
              <a:t>’</a:t>
            </a:r>
            <a:r>
              <a:rPr kumimoji="0" lang="fr-BE" sz="900" b="0" i="1" u="none" strike="noStrike" kern="1200" cap="none" spc="0" normalizeH="0" baseline="0" noProof="0" dirty="0">
                <a:ln>
                  <a:noFill/>
                </a:ln>
                <a:solidFill>
                  <a:srgbClr val="7030A0"/>
                </a:solidFill>
                <a:effectLst/>
                <a:uLnTx/>
                <a:uFillTx/>
                <a:latin typeface="Proximus"/>
                <a:ea typeface="Calibri" panose="020F0502020204030204" pitchFamily="34" charset="0"/>
                <a:cs typeface="CIDFont+F4"/>
              </a:rPr>
              <a:t>est pas une facture </a:t>
            </a:r>
            <a:r>
              <a:rPr kumimoji="0" lang="fr-BE" sz="900" b="0" i="1" u="none" strike="noStrike" kern="1200" cap="none" spc="0" normalizeH="0" baseline="0" noProof="0" dirty="0">
                <a:ln>
                  <a:noFill/>
                </a:ln>
                <a:solidFill>
                  <a:srgbClr val="7030A0"/>
                </a:solidFill>
                <a:effectLst/>
                <a:uLnTx/>
                <a:uFillTx/>
                <a:latin typeface="Proximus"/>
                <a:ea typeface="CIDFont+F4"/>
                <a:cs typeface="CIDFont+F4"/>
              </a:rPr>
              <a:t>é</a:t>
            </a:r>
            <a:r>
              <a:rPr kumimoji="0" lang="fr-BE" sz="900" b="0" i="1" u="none" strike="noStrike" kern="1200" cap="none" spc="0" normalizeH="0" baseline="0" noProof="0" dirty="0">
                <a:ln>
                  <a:noFill/>
                </a:ln>
                <a:solidFill>
                  <a:srgbClr val="7030A0"/>
                </a:solidFill>
                <a:effectLst/>
                <a:uLnTx/>
                <a:uFillTx/>
                <a:latin typeface="Proximus"/>
                <a:ea typeface="Calibri" panose="020F0502020204030204" pitchFamily="34" charset="0"/>
                <a:cs typeface="CIDFont+F4"/>
              </a:rPr>
              <a:t>lectronique structur</a:t>
            </a:r>
            <a:r>
              <a:rPr kumimoji="0" lang="fr-BE" sz="900" b="0" i="1" u="none" strike="noStrike" kern="1200" cap="none" spc="0" normalizeH="0" baseline="0" noProof="0" dirty="0">
                <a:ln>
                  <a:noFill/>
                </a:ln>
                <a:solidFill>
                  <a:srgbClr val="7030A0"/>
                </a:solidFill>
                <a:effectLst/>
                <a:uLnTx/>
                <a:uFillTx/>
                <a:latin typeface="Proximus"/>
                <a:ea typeface="CIDFont+F4"/>
                <a:cs typeface="CIDFont+F4"/>
              </a:rPr>
              <a:t>é</a:t>
            </a:r>
            <a:r>
              <a:rPr kumimoji="0" lang="fr-BE" sz="900" b="0" i="1" u="none" strike="noStrike" kern="1200" cap="none" spc="0" normalizeH="0" baseline="0" noProof="0" dirty="0">
                <a:ln>
                  <a:noFill/>
                </a:ln>
                <a:solidFill>
                  <a:srgbClr val="7030A0"/>
                </a:solidFill>
                <a:effectLst/>
                <a:uLnTx/>
                <a:uFillTx/>
                <a:latin typeface="Proximus"/>
                <a:ea typeface="Calibri" panose="020F0502020204030204" pitchFamily="34" charset="0"/>
                <a:cs typeface="CIDFont+F4"/>
              </a:rPr>
              <a:t>e</a:t>
            </a:r>
            <a:endParaRPr kumimoji="0" lang="en-GB" sz="900" b="0" i="1" u="none" strike="noStrike" kern="1200" cap="none" spc="0" normalizeH="0" baseline="0" noProof="0" dirty="0">
              <a:ln>
                <a:noFill/>
              </a:ln>
              <a:solidFill>
                <a:srgbClr val="7030A0"/>
              </a:solidFill>
              <a:effectLst/>
              <a:uLnTx/>
              <a:uFillTx/>
              <a:latin typeface="Proximus"/>
              <a:ea typeface="Calibri" panose="020F0502020204030204" pitchFamily="34" charset="0"/>
              <a:cs typeface="Times New Roman" panose="02020603050405020304" pitchFamily="18" charset="0"/>
            </a:endParaRPr>
          </a:p>
          <a:p>
            <a:pPr marL="0" marR="0" lvl="0" indent="0" algn="l" defTabSz="408104"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030A0"/>
              </a:solidFill>
              <a:effectLst/>
              <a:uLnTx/>
              <a:uFillTx/>
              <a:latin typeface="Proximus"/>
              <a:ea typeface="+mn-ea"/>
              <a:cs typeface="+mn-cs"/>
            </a:endParaRPr>
          </a:p>
        </p:txBody>
      </p:sp>
    </p:spTree>
    <p:extLst>
      <p:ext uri="{BB962C8B-B14F-4D97-AF65-F5344CB8AC3E}">
        <p14:creationId xmlns:p14="http://schemas.microsoft.com/office/powerpoint/2010/main" val="1311042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1.2. </a:t>
            </a:r>
            <a:r>
              <a:rPr lang="nl-BE" dirty="0"/>
              <a:t>Uitreikingsverplichting</a:t>
            </a:r>
            <a:r>
              <a:rPr lang="en-GB" dirty="0"/>
              <a:t/>
            </a:r>
            <a:br>
              <a:rPr lang="en-GB" dirty="0"/>
            </a:br>
            <a:r>
              <a:rPr lang="en-GB" dirty="0"/>
              <a:t>a) </a:t>
            </a:r>
            <a:r>
              <a:rPr lang="en-GB" dirty="0" err="1"/>
              <a:t>Voorwaarden</a:t>
            </a:r>
            <a:r>
              <a:rPr lang="en-GB" dirty="0"/>
              <a:t> (1)</a:t>
            </a:r>
          </a:p>
        </p:txBody>
      </p:sp>
      <p:sp>
        <p:nvSpPr>
          <p:cNvPr id="3" name="Content Placeholder 2">
            <a:extLst>
              <a:ext uri="{FF2B5EF4-FFF2-40B4-BE49-F238E27FC236}">
                <a16:creationId xmlns:a16="http://schemas.microsoft.com/office/drawing/2014/main" id="{E7EA2F6E-20A2-4A68-ABD7-60DE522B8661}"/>
              </a:ext>
            </a:extLst>
          </p:cNvPr>
          <p:cNvSpPr>
            <a:spLocks noGrp="1"/>
          </p:cNvSpPr>
          <p:nvPr>
            <p:ph idx="1"/>
          </p:nvPr>
        </p:nvSpPr>
        <p:spPr/>
        <p:txBody>
          <a:bodyPr/>
          <a:lstStyle/>
          <a:p>
            <a:r>
              <a:rPr lang="en-GB" dirty="0"/>
              <a:t> </a:t>
            </a:r>
          </a:p>
          <a:p>
            <a:endParaRPr lang="en-GB" dirty="0"/>
          </a:p>
        </p:txBody>
      </p:sp>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48</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7" name="TextBox 6">
            <a:extLst>
              <a:ext uri="{FF2B5EF4-FFF2-40B4-BE49-F238E27FC236}">
                <a16:creationId xmlns:a16="http://schemas.microsoft.com/office/drawing/2014/main" id="{0D589BF3-485F-4496-8344-6321C4CCE268}"/>
              </a:ext>
            </a:extLst>
          </p:cNvPr>
          <p:cNvSpPr txBox="1"/>
          <p:nvPr/>
        </p:nvSpPr>
        <p:spPr>
          <a:xfrm>
            <a:off x="2286000" y="2382813"/>
            <a:ext cx="4572000" cy="341632"/>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620" b="0" i="0" u="none" strike="noStrike" kern="1200" cap="none" spc="0" normalizeH="0" baseline="0" noProof="0" dirty="0">
                <a:ln>
                  <a:noFill/>
                </a:ln>
                <a:solidFill>
                  <a:srgbClr val="FFFFFF"/>
                </a:solidFill>
                <a:effectLst/>
                <a:uLnTx/>
                <a:uFillTx/>
                <a:latin typeface="Proximus"/>
                <a:ea typeface="+mn-ea"/>
                <a:cs typeface="+mn-cs"/>
              </a:rPr>
              <a:t>e-invoicing</a:t>
            </a:r>
          </a:p>
        </p:txBody>
      </p:sp>
      <p:graphicFrame>
        <p:nvGraphicFramePr>
          <p:cNvPr id="11" name="Table 10">
            <a:extLst>
              <a:ext uri="{FF2B5EF4-FFF2-40B4-BE49-F238E27FC236}">
                <a16:creationId xmlns:a16="http://schemas.microsoft.com/office/drawing/2014/main" id="{ECB4CC2F-C55D-461F-8407-3447024E77DE}"/>
              </a:ext>
            </a:extLst>
          </p:cNvPr>
          <p:cNvGraphicFramePr>
            <a:graphicFrameLocks noGrp="1"/>
          </p:cNvGraphicFramePr>
          <p:nvPr>
            <p:extLst>
              <p:ext uri="{D42A27DB-BD31-4B8C-83A1-F6EECF244321}">
                <p14:modId xmlns:p14="http://schemas.microsoft.com/office/powerpoint/2010/main" val="3997686801"/>
              </p:ext>
            </p:extLst>
          </p:nvPr>
        </p:nvGraphicFramePr>
        <p:xfrm>
          <a:off x="460377" y="1163257"/>
          <a:ext cx="8223246" cy="3204972"/>
        </p:xfrm>
        <a:graphic>
          <a:graphicData uri="http://schemas.openxmlformats.org/drawingml/2006/table">
            <a:tbl>
              <a:tblPr firstRow="1" firstCol="1" bandRow="1">
                <a:tableStyleId>{5C22544A-7EE6-4342-B048-85BDC9FD1C3A}</a:tableStyleId>
              </a:tblPr>
              <a:tblGrid>
                <a:gridCol w="2581165">
                  <a:extLst>
                    <a:ext uri="{9D8B030D-6E8A-4147-A177-3AD203B41FA5}">
                      <a16:colId xmlns:a16="http://schemas.microsoft.com/office/drawing/2014/main" val="2421720782"/>
                    </a:ext>
                  </a:extLst>
                </a:gridCol>
                <a:gridCol w="5642081">
                  <a:extLst>
                    <a:ext uri="{9D8B030D-6E8A-4147-A177-3AD203B41FA5}">
                      <a16:colId xmlns:a16="http://schemas.microsoft.com/office/drawing/2014/main" val="1014508331"/>
                    </a:ext>
                  </a:extLst>
                </a:gridCol>
              </a:tblGrid>
              <a:tr h="0">
                <a:tc>
                  <a:txBody>
                    <a:bodyPr/>
                    <a:lstStyle/>
                    <a:p>
                      <a:pPr>
                        <a:lnSpc>
                          <a:spcPct val="107000"/>
                        </a:lnSpc>
                        <a:spcAft>
                          <a:spcPts val="800"/>
                        </a:spcAft>
                      </a:pPr>
                      <a:r>
                        <a:rPr lang="nl-BE" sz="1050" dirty="0">
                          <a:effectLst/>
                        </a:rPr>
                        <a:t> </a:t>
                      </a:r>
                      <a:endParaRPr lang="en-GB" sz="1200" dirty="0">
                        <a:effectLst/>
                      </a:endParaRPr>
                    </a:p>
                    <a:p>
                      <a:pPr>
                        <a:lnSpc>
                          <a:spcPct val="107000"/>
                        </a:lnSpc>
                        <a:spcAft>
                          <a:spcPts val="800"/>
                        </a:spcAft>
                      </a:pPr>
                      <a:r>
                        <a:rPr lang="nl-BE" sz="1400" b="0" dirty="0">
                          <a:effectLst/>
                        </a:rPr>
                        <a:t>Check 1:</a:t>
                      </a:r>
                      <a:endParaRPr lang="en-GB" sz="1400" b="0" dirty="0">
                        <a:effectLst/>
                      </a:endParaRPr>
                    </a:p>
                    <a:p>
                      <a:pPr>
                        <a:lnSpc>
                          <a:spcPct val="107000"/>
                        </a:lnSpc>
                        <a:spcAft>
                          <a:spcPts val="800"/>
                        </a:spcAft>
                      </a:pPr>
                      <a:r>
                        <a:rPr lang="nl-BE" sz="1400" dirty="0">
                          <a:effectLst/>
                        </a:rPr>
                        <a:t>Uitreiker van gestructureerde elektronische factuur</a:t>
                      </a:r>
                      <a:endParaRPr lang="en-GB" sz="1400" dirty="0">
                        <a:effectLst/>
                      </a:endParaRPr>
                    </a:p>
                    <a:p>
                      <a:pPr>
                        <a:lnSpc>
                          <a:spcPct val="107000"/>
                        </a:lnSpc>
                        <a:spcAft>
                          <a:spcPts val="800"/>
                        </a:spcAft>
                      </a:pPr>
                      <a:r>
                        <a:rPr lang="nl-BE" sz="1400" dirty="0">
                          <a:effectLst/>
                        </a:rPr>
                        <a:t> </a:t>
                      </a:r>
                      <a:endParaRPr lang="en-GB" sz="1400" dirty="0">
                        <a:effectLst/>
                      </a:endParaRPr>
                    </a:p>
                    <a:p>
                      <a:pPr>
                        <a:lnSpc>
                          <a:spcPct val="107000"/>
                        </a:lnSpc>
                        <a:spcAft>
                          <a:spcPts val="800"/>
                        </a:spcAft>
                      </a:pPr>
                      <a:r>
                        <a:rPr lang="nl-BE" sz="1400" b="0" i="1" dirty="0">
                          <a:effectLst/>
                        </a:rPr>
                        <a:t>Wie?</a:t>
                      </a:r>
                      <a:endParaRPr lang="en-GB"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96545">
                        <a:lnSpc>
                          <a:spcPct val="107000"/>
                        </a:lnSpc>
                      </a:pPr>
                      <a:r>
                        <a:rPr lang="nl-BE" sz="1050" b="0" dirty="0">
                          <a:effectLst/>
                        </a:rPr>
                        <a:t> </a:t>
                      </a:r>
                      <a:endParaRPr lang="en-GB" sz="1100" b="0" dirty="0">
                        <a:effectLst/>
                      </a:endParaRPr>
                    </a:p>
                    <a:p>
                      <a:pPr marL="171450" lvl="0" indent="-171450">
                        <a:lnSpc>
                          <a:spcPct val="107000"/>
                        </a:lnSpc>
                        <a:buFont typeface="Wingdings" panose="05000000000000000000" pitchFamily="2" charset="2"/>
                        <a:buChar char="q"/>
                      </a:pPr>
                      <a:r>
                        <a:rPr lang="nl-BE" sz="1100" b="0" dirty="0">
                          <a:effectLst/>
                        </a:rPr>
                        <a:t>Belastingplichtigen met </a:t>
                      </a:r>
                      <a:r>
                        <a:rPr lang="nl-BE" sz="1100" b="1" dirty="0">
                          <a:effectLst/>
                        </a:rPr>
                        <a:t>BE btw-nummer </a:t>
                      </a:r>
                      <a:r>
                        <a:rPr lang="nl-BE" sz="1100" b="1" dirty="0">
                          <a:solidFill>
                            <a:schemeClr val="bg1"/>
                          </a:solidFill>
                          <a:effectLst/>
                        </a:rPr>
                        <a:t>*</a:t>
                      </a:r>
                      <a:endParaRPr lang="en-GB" sz="1100" b="1" dirty="0">
                        <a:solidFill>
                          <a:schemeClr val="bg1"/>
                        </a:solidFill>
                        <a:effectLst/>
                      </a:endParaRPr>
                    </a:p>
                    <a:p>
                      <a:pPr marL="206375" indent="87630">
                        <a:lnSpc>
                          <a:spcPct val="107000"/>
                        </a:lnSpc>
                      </a:pPr>
                      <a:r>
                        <a:rPr lang="nl-BE" sz="1100" b="1" u="sng" dirty="0" err="1">
                          <a:effectLst/>
                        </a:rPr>
                        <a:t>Uitz</a:t>
                      </a:r>
                      <a:r>
                        <a:rPr lang="nl-BE" sz="1100" b="1" u="sng" dirty="0">
                          <a:effectLst/>
                        </a:rPr>
                        <a:t>.:</a:t>
                      </a:r>
                      <a:endParaRPr lang="en-GB" sz="1100" b="1" dirty="0">
                        <a:effectLst/>
                      </a:endParaRPr>
                    </a:p>
                    <a:p>
                      <a:pPr marL="628650" lvl="0" indent="-361950">
                        <a:lnSpc>
                          <a:spcPct val="107000"/>
                        </a:lnSpc>
                        <a:buFont typeface="Symbol" panose="05050102010706020507" pitchFamily="18" charset="2"/>
                        <a:buChar char=""/>
                      </a:pPr>
                      <a:r>
                        <a:rPr lang="nl-BE" sz="1100" b="0" dirty="0">
                          <a:effectLst/>
                        </a:rPr>
                        <a:t>Belastingplichtigen (incl. btw-eenheden) die uitsluitend handelingen verrichten vrijgesteld krachtens artikel 44 </a:t>
                      </a:r>
                      <a:r>
                        <a:rPr lang="nl-BE" sz="1100" b="0" dirty="0" err="1">
                          <a:effectLst/>
                        </a:rPr>
                        <a:t>Wbtw</a:t>
                      </a:r>
                      <a:r>
                        <a:rPr lang="nl-BE" sz="1100" b="0" dirty="0">
                          <a:effectLst/>
                        </a:rPr>
                        <a:t> (al dan niet ROA)</a:t>
                      </a:r>
                    </a:p>
                    <a:p>
                      <a:pPr marL="628650" lvl="0" indent="-361950">
                        <a:lnSpc>
                          <a:spcPct val="107000"/>
                        </a:lnSpc>
                        <a:buFont typeface="Symbol" panose="05050102010706020507" pitchFamily="18" charset="2"/>
                        <a:buChar char=""/>
                      </a:pPr>
                      <a:endParaRPr lang="en-GB" sz="1100" b="0" dirty="0">
                        <a:effectLst/>
                      </a:endParaRPr>
                    </a:p>
                    <a:p>
                      <a:pPr marL="628650" lvl="0" indent="-361950">
                        <a:lnSpc>
                          <a:spcPct val="107000"/>
                        </a:lnSpc>
                        <a:buFont typeface="Symbol" panose="05050102010706020507" pitchFamily="18" charset="2"/>
                        <a:buChar char=""/>
                      </a:pPr>
                      <a:r>
                        <a:rPr lang="nl-BE" sz="1100" b="0" dirty="0">
                          <a:effectLst/>
                        </a:rPr>
                        <a:t>Buiten België gevestigde belastingplichtige (ook al geïdentificeerd voor btw rechtstreeks of middels aansprakelijk vertegenwoordiger), </a:t>
                      </a:r>
                      <a:r>
                        <a:rPr lang="nl-BE" sz="1100" b="1" u="dbl" dirty="0">
                          <a:effectLst/>
                        </a:rPr>
                        <a:t>tenzij</a:t>
                      </a:r>
                      <a:r>
                        <a:rPr lang="nl-BE" sz="1100" b="0" dirty="0">
                          <a:effectLst/>
                        </a:rPr>
                        <a:t> vaste inrichting</a:t>
                      </a:r>
                    </a:p>
                    <a:p>
                      <a:pPr marL="628650" lvl="0" indent="-361950">
                        <a:lnSpc>
                          <a:spcPct val="107000"/>
                        </a:lnSpc>
                        <a:buFont typeface="Symbol" panose="05050102010706020507" pitchFamily="18" charset="2"/>
                        <a:buChar char=""/>
                      </a:pPr>
                      <a:endParaRPr lang="en-GB" sz="1100" b="0" dirty="0">
                        <a:effectLst/>
                      </a:endParaRPr>
                    </a:p>
                    <a:p>
                      <a:pPr marL="628650" lvl="0" indent="-361950">
                        <a:lnSpc>
                          <a:spcPct val="107000"/>
                        </a:lnSpc>
                        <a:buFont typeface="Symbol" panose="05050102010706020507" pitchFamily="18" charset="2"/>
                        <a:buChar char=""/>
                      </a:pPr>
                      <a:r>
                        <a:rPr lang="nl-BE" sz="1100" b="0" dirty="0">
                          <a:effectLst/>
                        </a:rPr>
                        <a:t>Gefailleerde belastingplichtigen</a:t>
                      </a:r>
                    </a:p>
                    <a:p>
                      <a:pPr marL="266700" lvl="0" indent="0">
                        <a:lnSpc>
                          <a:spcPct val="107000"/>
                        </a:lnSpc>
                        <a:buFont typeface="Symbol" panose="05050102010706020507" pitchFamily="18" charset="2"/>
                        <a:buNone/>
                      </a:pPr>
                      <a:endParaRPr lang="en-GB" sz="1100" b="0" dirty="0">
                        <a:effectLst/>
                      </a:endParaRPr>
                    </a:p>
                    <a:p>
                      <a:pPr marL="628650" lvl="0" indent="-361950">
                        <a:lnSpc>
                          <a:spcPct val="107000"/>
                        </a:lnSpc>
                        <a:buFont typeface="Symbol" panose="05050102010706020507" pitchFamily="18" charset="2"/>
                        <a:buChar char=""/>
                      </a:pPr>
                      <a:r>
                        <a:rPr lang="nl-BE" sz="1100" b="0" dirty="0">
                          <a:effectLst/>
                        </a:rPr>
                        <a:t>Vanaf 2028 Kleine ondernemingen onderworpen aan de vrijstellingsregeling (cf. art. 56bis </a:t>
                      </a:r>
                      <a:r>
                        <a:rPr lang="nl-BE" sz="1100" b="0" dirty="0" err="1">
                          <a:effectLst/>
                        </a:rPr>
                        <a:t>Wbtw</a:t>
                      </a:r>
                      <a:r>
                        <a:rPr lang="nl-BE" sz="1100" b="0" dirty="0">
                          <a:effectLst/>
                        </a:rPr>
                        <a:t>) </a:t>
                      </a:r>
                      <a:endParaRPr lang="en-GB" sz="1100" b="0" dirty="0">
                        <a:effectLst/>
                      </a:endParaRPr>
                    </a:p>
                    <a:p>
                      <a:pPr marL="628650" lvl="0" indent="-361950">
                        <a:lnSpc>
                          <a:spcPct val="107000"/>
                        </a:lnSpc>
                        <a:buFont typeface="Symbol" panose="05050102010706020507" pitchFamily="18" charset="2"/>
                        <a:buChar char=""/>
                      </a:pPr>
                      <a:r>
                        <a:rPr lang="nl-BE" sz="1100" b="0" dirty="0">
                          <a:effectLst/>
                        </a:rPr>
                        <a:t>Vanaf 2028 belastingplichtigen onderworpen aan de bijzondere regeling landbouwondernemingen (cf. art. 57 </a:t>
                      </a:r>
                      <a:r>
                        <a:rPr lang="nl-BE" sz="1100" b="0" dirty="0" err="1">
                          <a:effectLst/>
                        </a:rPr>
                        <a:t>Wbtw</a:t>
                      </a:r>
                      <a:r>
                        <a:rPr lang="nl-BE" sz="1100" b="0" dirty="0">
                          <a:effectLst/>
                        </a:rPr>
                        <a:t>) </a:t>
                      </a:r>
                      <a:endParaRPr lang="en-GB" sz="1100" b="0" dirty="0">
                        <a:effectLst/>
                      </a:endParaRPr>
                    </a:p>
                    <a:p>
                      <a:pPr marL="628650" lvl="0" indent="-361950">
                        <a:lnSpc>
                          <a:spcPct val="107000"/>
                        </a:lnSpc>
                        <a:buFont typeface="Symbol" panose="05050102010706020507" pitchFamily="18" charset="2"/>
                        <a:buChar char=""/>
                      </a:pPr>
                      <a:r>
                        <a:rPr lang="nl-BE" sz="1100" b="0" dirty="0">
                          <a:effectLst/>
                        </a:rPr>
                        <a:t>Belastingplichtigen onderworpen aan de forfaitaire regeling (cf. art 56 - dooft uit op 1 januari 2028)</a:t>
                      </a:r>
                      <a:endParaRPr lang="en-GB" sz="1100" b="0" dirty="0">
                        <a:effectLst/>
                      </a:endParaRPr>
                    </a:p>
                    <a:p>
                      <a:pPr marL="457200">
                        <a:lnSpc>
                          <a:spcPct val="107000"/>
                        </a:lnSpc>
                        <a:spcAft>
                          <a:spcPts val="800"/>
                        </a:spcAft>
                      </a:pPr>
                      <a:r>
                        <a:rPr lang="nl-BE" sz="105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538067"/>
                  </a:ext>
                </a:extLst>
              </a:tr>
            </a:tbl>
          </a:graphicData>
        </a:graphic>
      </p:graphicFrame>
      <p:sp>
        <p:nvSpPr>
          <p:cNvPr id="13" name="Left Bracket 12">
            <a:extLst>
              <a:ext uri="{FF2B5EF4-FFF2-40B4-BE49-F238E27FC236}">
                <a16:creationId xmlns:a16="http://schemas.microsoft.com/office/drawing/2014/main" id="{5C4CCAC2-E25B-46F8-B579-AC0EBEDDA521}"/>
              </a:ext>
            </a:extLst>
          </p:cNvPr>
          <p:cNvSpPr/>
          <p:nvPr/>
        </p:nvSpPr>
        <p:spPr>
          <a:xfrm>
            <a:off x="3228975" y="3476625"/>
            <a:ext cx="219075" cy="895350"/>
          </a:xfrm>
          <a:prstGeom prst="leftBracket">
            <a:avLst/>
          </a:prstGeom>
          <a:ln w="25400" cap="rnd">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08104"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srgbClr val="FFFFFF"/>
              </a:solidFill>
              <a:effectLst/>
              <a:uLnTx/>
              <a:uFillTx/>
              <a:latin typeface="Proximus"/>
              <a:ea typeface="+mn-ea"/>
              <a:cs typeface="+mn-cs"/>
            </a:endParaRPr>
          </a:p>
        </p:txBody>
      </p:sp>
      <p:sp>
        <p:nvSpPr>
          <p:cNvPr id="15" name="TextBox 14">
            <a:extLst>
              <a:ext uri="{FF2B5EF4-FFF2-40B4-BE49-F238E27FC236}">
                <a16:creationId xmlns:a16="http://schemas.microsoft.com/office/drawing/2014/main" id="{A9613412-F3A7-4DBF-B706-227A742056B8}"/>
              </a:ext>
            </a:extLst>
          </p:cNvPr>
          <p:cNvSpPr txBox="1"/>
          <p:nvPr/>
        </p:nvSpPr>
        <p:spPr>
          <a:xfrm>
            <a:off x="6707194" y="4546601"/>
            <a:ext cx="2093906" cy="261610"/>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2D91"/>
                </a:solidFill>
                <a:effectLst/>
                <a:uLnTx/>
                <a:uFillTx/>
                <a:latin typeface="Proximus"/>
                <a:ea typeface="+mn-ea"/>
                <a:cs typeface="+mn-cs"/>
              </a:rPr>
              <a:t>*(btw-</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eenheid</a:t>
            </a:r>
            <a:r>
              <a:rPr kumimoji="0" lang="en-GB" sz="1100" b="0" i="0" u="none" strike="noStrike" kern="1200" cap="none" spc="0" normalizeH="0" baseline="0" noProof="0" dirty="0">
                <a:ln>
                  <a:noFill/>
                </a:ln>
                <a:solidFill>
                  <a:srgbClr val="5C2D91"/>
                </a:solidFill>
                <a:effectLst/>
                <a:uLnTx/>
                <a:uFillTx/>
                <a:latin typeface="Proximus"/>
                <a:ea typeface="+mn-ea"/>
                <a:cs typeface="+mn-cs"/>
              </a:rPr>
              <a:t>: </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subnummer</a:t>
            </a:r>
            <a:r>
              <a:rPr kumimoji="0" lang="en-GB" sz="1100" b="0" i="0" u="none" strike="noStrike" kern="1200" cap="none" spc="0" normalizeH="0" baseline="0" noProof="0" dirty="0">
                <a:ln>
                  <a:noFill/>
                </a:ln>
                <a:solidFill>
                  <a:srgbClr val="5C2D91"/>
                </a:solidFill>
                <a:effectLst/>
                <a:uLnTx/>
                <a:uFillTx/>
                <a:latin typeface="Proximus"/>
                <a:ea typeface="+mn-ea"/>
                <a:cs typeface="+mn-cs"/>
              </a:rPr>
              <a:t>)</a:t>
            </a:r>
          </a:p>
        </p:txBody>
      </p:sp>
    </p:spTree>
    <p:extLst>
      <p:ext uri="{BB962C8B-B14F-4D97-AF65-F5344CB8AC3E}">
        <p14:creationId xmlns:p14="http://schemas.microsoft.com/office/powerpoint/2010/main" val="2086865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1.2. </a:t>
            </a:r>
            <a:r>
              <a:rPr lang="en-GB" dirty="0" err="1"/>
              <a:t>Uitreikingsverplichting</a:t>
            </a:r>
            <a:r>
              <a:rPr lang="en-GB" dirty="0"/>
              <a:t/>
            </a:r>
            <a:br>
              <a:rPr lang="en-GB" dirty="0"/>
            </a:br>
            <a:r>
              <a:rPr lang="en-GB" dirty="0"/>
              <a:t>a) </a:t>
            </a:r>
            <a:r>
              <a:rPr lang="en-GB" dirty="0" err="1"/>
              <a:t>Voorwaarden</a:t>
            </a:r>
            <a:r>
              <a:rPr lang="en-GB" dirty="0"/>
              <a:t> (2)</a:t>
            </a:r>
          </a:p>
        </p:txBody>
      </p:sp>
      <p:graphicFrame>
        <p:nvGraphicFramePr>
          <p:cNvPr id="6" name="Content Placeholder 5">
            <a:extLst>
              <a:ext uri="{FF2B5EF4-FFF2-40B4-BE49-F238E27FC236}">
                <a16:creationId xmlns:a16="http://schemas.microsoft.com/office/drawing/2014/main" id="{DADCD57C-FBE7-4BCB-9404-1A17830FAF85}"/>
              </a:ext>
            </a:extLst>
          </p:cNvPr>
          <p:cNvGraphicFramePr>
            <a:graphicFrameLocks noGrp="1"/>
          </p:cNvGraphicFramePr>
          <p:nvPr>
            <p:ph idx="1"/>
          </p:nvPr>
        </p:nvGraphicFramePr>
        <p:xfrm>
          <a:off x="468000" y="1323223"/>
          <a:ext cx="8221663" cy="1821307"/>
        </p:xfrm>
        <a:graphic>
          <a:graphicData uri="http://schemas.openxmlformats.org/drawingml/2006/table">
            <a:tbl>
              <a:tblPr firstRow="1" firstCol="1" bandRow="1">
                <a:tableStyleId>{5C22544A-7EE6-4342-B048-85BDC9FD1C3A}</a:tableStyleId>
              </a:tblPr>
              <a:tblGrid>
                <a:gridCol w="2580668">
                  <a:extLst>
                    <a:ext uri="{9D8B030D-6E8A-4147-A177-3AD203B41FA5}">
                      <a16:colId xmlns:a16="http://schemas.microsoft.com/office/drawing/2014/main" val="2469597823"/>
                    </a:ext>
                  </a:extLst>
                </a:gridCol>
                <a:gridCol w="5640995">
                  <a:extLst>
                    <a:ext uri="{9D8B030D-6E8A-4147-A177-3AD203B41FA5}">
                      <a16:colId xmlns:a16="http://schemas.microsoft.com/office/drawing/2014/main" val="3257538712"/>
                    </a:ext>
                  </a:extLst>
                </a:gridCol>
              </a:tblGrid>
              <a:tr h="0">
                <a:tc>
                  <a:txBody>
                    <a:bodyPr/>
                    <a:lstStyle/>
                    <a:p>
                      <a:pPr>
                        <a:lnSpc>
                          <a:spcPct val="107000"/>
                        </a:lnSpc>
                        <a:spcAft>
                          <a:spcPts val="800"/>
                        </a:spcAft>
                      </a:pPr>
                      <a:r>
                        <a:rPr lang="nl-BE" sz="1050" dirty="0">
                          <a:effectLst/>
                        </a:rPr>
                        <a:t> </a:t>
                      </a:r>
                      <a:endParaRPr lang="en-GB" sz="1100" dirty="0">
                        <a:effectLst/>
                      </a:endParaRPr>
                    </a:p>
                    <a:p>
                      <a:pPr>
                        <a:lnSpc>
                          <a:spcPct val="107000"/>
                        </a:lnSpc>
                        <a:spcAft>
                          <a:spcPts val="800"/>
                        </a:spcAft>
                      </a:pPr>
                      <a:r>
                        <a:rPr lang="nl-BE" sz="1200" b="0" dirty="0">
                          <a:effectLst/>
                        </a:rPr>
                        <a:t>Check 2:</a:t>
                      </a:r>
                      <a:endParaRPr lang="en-GB" sz="1200" b="0" dirty="0">
                        <a:effectLst/>
                      </a:endParaRPr>
                    </a:p>
                    <a:p>
                      <a:pPr>
                        <a:lnSpc>
                          <a:spcPct val="107000"/>
                        </a:lnSpc>
                        <a:spcAft>
                          <a:spcPts val="800"/>
                        </a:spcAft>
                      </a:pPr>
                      <a:r>
                        <a:rPr lang="nl-BE" sz="1200" dirty="0">
                          <a:effectLst/>
                        </a:rPr>
                        <a:t>Ontvanger van gestructureerde elektronische factuur</a:t>
                      </a:r>
                      <a:endParaRPr lang="en-GB" sz="1200" dirty="0">
                        <a:effectLst/>
                      </a:endParaRPr>
                    </a:p>
                    <a:p>
                      <a:pPr>
                        <a:lnSpc>
                          <a:spcPct val="107000"/>
                        </a:lnSpc>
                        <a:spcAft>
                          <a:spcPts val="800"/>
                        </a:spcAft>
                      </a:pPr>
                      <a:r>
                        <a:rPr lang="nl-BE" sz="1200" dirty="0">
                          <a:effectLst/>
                        </a:rPr>
                        <a:t> </a:t>
                      </a:r>
                      <a:endParaRPr lang="en-GB" sz="1200" b="0" i="1" dirty="0">
                        <a:effectLst/>
                      </a:endParaRPr>
                    </a:p>
                    <a:p>
                      <a:pPr>
                        <a:lnSpc>
                          <a:spcPct val="107000"/>
                        </a:lnSpc>
                        <a:spcAft>
                          <a:spcPts val="800"/>
                        </a:spcAft>
                      </a:pPr>
                      <a:r>
                        <a:rPr lang="nl-BE" sz="1200" b="0" i="1" dirty="0">
                          <a:effectLst/>
                        </a:rPr>
                        <a:t>Aan wie?</a:t>
                      </a:r>
                      <a:endParaRPr lang="en-GB" sz="1200" b="0" i="1" dirty="0">
                        <a:effectLst/>
                      </a:endParaRPr>
                    </a:p>
                    <a:p>
                      <a:pPr>
                        <a:lnSpc>
                          <a:spcPct val="107000"/>
                        </a:lnSpc>
                        <a:spcAft>
                          <a:spcPts val="800"/>
                        </a:spcAft>
                      </a:pPr>
                      <a:r>
                        <a:rPr lang="nl-BE" sz="10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6375">
                        <a:lnSpc>
                          <a:spcPct val="107000"/>
                        </a:lnSpc>
                      </a:pPr>
                      <a:r>
                        <a:rPr lang="nl-BE" sz="1050" dirty="0">
                          <a:effectLst/>
                        </a:rPr>
                        <a:t> </a:t>
                      </a:r>
                      <a:endParaRPr lang="en-GB" sz="1100" dirty="0">
                        <a:effectLst/>
                      </a:endParaRPr>
                    </a:p>
                    <a:p>
                      <a:pPr marL="342900" lvl="0" indent="-342900">
                        <a:lnSpc>
                          <a:spcPct val="107000"/>
                        </a:lnSpc>
                        <a:buFont typeface="Wingdings" panose="05000000000000000000" pitchFamily="2" charset="2"/>
                        <a:buChar char="q"/>
                      </a:pPr>
                      <a:r>
                        <a:rPr lang="nl-BE" sz="1100" b="0" dirty="0">
                          <a:effectLst/>
                        </a:rPr>
                        <a:t>B2B: Belastingplichtigen met </a:t>
                      </a:r>
                      <a:r>
                        <a:rPr lang="nl-BE" sz="1100" b="1" dirty="0">
                          <a:effectLst/>
                        </a:rPr>
                        <a:t>BE btw-nummer</a:t>
                      </a:r>
                      <a:r>
                        <a:rPr lang="nl-BE" sz="1100" b="1" dirty="0">
                          <a:solidFill>
                            <a:schemeClr val="bg1"/>
                          </a:solidFill>
                          <a:effectLst/>
                        </a:rPr>
                        <a:t>*</a:t>
                      </a:r>
                      <a:r>
                        <a:rPr lang="nl-BE" sz="1100" b="0" dirty="0">
                          <a:effectLst/>
                        </a:rPr>
                        <a:t>(</a:t>
                      </a:r>
                      <a:r>
                        <a:rPr lang="nl-BE" sz="1100" b="1" dirty="0">
                          <a:effectLst/>
                        </a:rPr>
                        <a:t>Niet B2C &amp; B2G</a:t>
                      </a:r>
                      <a:r>
                        <a:rPr lang="nl-BE" sz="1100" b="0" dirty="0">
                          <a:effectLst/>
                        </a:rPr>
                        <a:t>)</a:t>
                      </a:r>
                      <a:endParaRPr lang="en-GB" sz="1100" b="0" dirty="0">
                        <a:effectLst/>
                      </a:endParaRPr>
                    </a:p>
                    <a:p>
                      <a:pPr marL="361950" indent="0">
                        <a:lnSpc>
                          <a:spcPct val="107000"/>
                        </a:lnSpc>
                      </a:pPr>
                      <a:r>
                        <a:rPr lang="nl-BE" sz="1100" b="1" u="sng" dirty="0" err="1">
                          <a:effectLst/>
                        </a:rPr>
                        <a:t>Uitz</a:t>
                      </a:r>
                      <a:r>
                        <a:rPr lang="nl-BE" sz="1100" b="1" u="sng" dirty="0">
                          <a:effectLst/>
                        </a:rPr>
                        <a:t>.:</a:t>
                      </a:r>
                      <a:endParaRPr lang="en-GB" sz="1100" b="1" dirty="0">
                        <a:effectLst/>
                      </a:endParaRPr>
                    </a:p>
                    <a:p>
                      <a:pPr marL="628650" lvl="0" indent="-266700">
                        <a:lnSpc>
                          <a:spcPct val="107000"/>
                        </a:lnSpc>
                        <a:buFont typeface="Symbol" panose="05050102010706020507" pitchFamily="18" charset="2"/>
                        <a:buChar char=""/>
                      </a:pPr>
                      <a:r>
                        <a:rPr lang="nl-BE" sz="1100" b="0" dirty="0">
                          <a:effectLst/>
                        </a:rPr>
                        <a:t>Belastingplichtigen (incl. btw-eenheden) die uitsluitend handelingen verrichten vrijgesteld krachtens artikel 44 </a:t>
                      </a:r>
                      <a:r>
                        <a:rPr lang="nl-BE" sz="1100" b="0" dirty="0" err="1">
                          <a:effectLst/>
                        </a:rPr>
                        <a:t>Wbtw</a:t>
                      </a:r>
                      <a:r>
                        <a:rPr lang="nl-BE" sz="1100" b="0" dirty="0">
                          <a:effectLst/>
                        </a:rPr>
                        <a:t> én waarvoor </a:t>
                      </a:r>
                      <a:r>
                        <a:rPr lang="nl-BE" sz="1100" b="1" u="sng" dirty="0">
                          <a:effectLst/>
                        </a:rPr>
                        <a:t>geen</a:t>
                      </a:r>
                      <a:r>
                        <a:rPr lang="nl-BE" sz="1100" b="1" dirty="0">
                          <a:effectLst/>
                        </a:rPr>
                        <a:t> ROA</a:t>
                      </a:r>
                      <a:r>
                        <a:rPr lang="nl-BE" sz="1100" b="0" dirty="0">
                          <a:effectLst/>
                        </a:rPr>
                        <a:t>);</a:t>
                      </a:r>
                      <a:endParaRPr lang="en-GB" sz="1100" b="0" dirty="0">
                        <a:effectLst/>
                      </a:endParaRPr>
                    </a:p>
                    <a:p>
                      <a:pPr marL="628650" lvl="0" indent="-266700">
                        <a:lnSpc>
                          <a:spcPct val="107000"/>
                        </a:lnSpc>
                        <a:spcAft>
                          <a:spcPts val="800"/>
                        </a:spcAft>
                        <a:buFont typeface="Symbol" panose="05050102010706020507" pitchFamily="18" charset="2"/>
                        <a:buChar char=""/>
                      </a:pPr>
                      <a:r>
                        <a:rPr lang="nl-BE" sz="1100" b="0" dirty="0">
                          <a:effectLst/>
                        </a:rPr>
                        <a:t>Buiten België gevestigde belastingplichtige (ook al geïdentificeerd voor btw rechtstreeks of middels aansprakelijk vertegenwoordiger), </a:t>
                      </a:r>
                      <a:r>
                        <a:rPr lang="nl-BE" sz="1100" b="0" u="dbl" dirty="0">
                          <a:effectLst/>
                        </a:rPr>
                        <a:t>tenzij</a:t>
                      </a:r>
                      <a:r>
                        <a:rPr lang="nl-BE" sz="1100" b="0" dirty="0">
                          <a:effectLst/>
                        </a:rPr>
                        <a:t> vaste inrichting</a:t>
                      </a:r>
                      <a:endParaRPr lang="en-GB" sz="1100" b="0" dirty="0">
                        <a:effectLst/>
                      </a:endParaRPr>
                    </a:p>
                    <a:p>
                      <a:pPr>
                        <a:lnSpc>
                          <a:spcPct val="107000"/>
                        </a:lnSpc>
                        <a:spcAft>
                          <a:spcPts val="800"/>
                        </a:spcAft>
                      </a:pPr>
                      <a:r>
                        <a:rPr lang="nl-BE" sz="10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811632"/>
                  </a:ext>
                </a:extLst>
              </a:tr>
            </a:tbl>
          </a:graphicData>
        </a:graphic>
      </p:graphicFrame>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49</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8" name="TextBox 7">
            <a:extLst>
              <a:ext uri="{FF2B5EF4-FFF2-40B4-BE49-F238E27FC236}">
                <a16:creationId xmlns:a16="http://schemas.microsoft.com/office/drawing/2014/main" id="{53B07A37-38ED-4B13-9936-8B98D1EE6E9C}"/>
              </a:ext>
            </a:extLst>
          </p:cNvPr>
          <p:cNvSpPr txBox="1"/>
          <p:nvPr/>
        </p:nvSpPr>
        <p:spPr>
          <a:xfrm>
            <a:off x="6707194" y="3170385"/>
            <a:ext cx="2093906" cy="261610"/>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2D91"/>
                </a:solidFill>
                <a:effectLst/>
                <a:uLnTx/>
                <a:uFillTx/>
                <a:latin typeface="Proximus"/>
                <a:ea typeface="+mn-ea"/>
                <a:cs typeface="+mn-cs"/>
              </a:rPr>
              <a:t>*(btw-</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eenheid</a:t>
            </a:r>
            <a:r>
              <a:rPr kumimoji="0" lang="en-GB" sz="1100" b="0" i="0" u="none" strike="noStrike" kern="1200" cap="none" spc="0" normalizeH="0" baseline="0" noProof="0" dirty="0">
                <a:ln>
                  <a:noFill/>
                </a:ln>
                <a:solidFill>
                  <a:srgbClr val="5C2D91"/>
                </a:solidFill>
                <a:effectLst/>
                <a:uLnTx/>
                <a:uFillTx/>
                <a:latin typeface="Proximus"/>
                <a:ea typeface="+mn-ea"/>
                <a:cs typeface="+mn-cs"/>
              </a:rPr>
              <a:t>: </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subnummer</a:t>
            </a:r>
            <a:r>
              <a:rPr kumimoji="0" lang="en-GB" sz="1100" b="0" i="0" u="none" strike="noStrike" kern="1200" cap="none" spc="0" normalizeH="0" baseline="0" noProof="0" dirty="0">
                <a:ln>
                  <a:noFill/>
                </a:ln>
                <a:solidFill>
                  <a:srgbClr val="5C2D91"/>
                </a:solidFill>
                <a:effectLst/>
                <a:uLnTx/>
                <a:uFillTx/>
                <a:latin typeface="Proximus"/>
                <a:ea typeface="+mn-ea"/>
                <a:cs typeface="+mn-cs"/>
              </a:rPr>
              <a:t>)</a:t>
            </a:r>
          </a:p>
        </p:txBody>
      </p:sp>
    </p:spTree>
    <p:extLst>
      <p:ext uri="{BB962C8B-B14F-4D97-AF65-F5344CB8AC3E}">
        <p14:creationId xmlns:p14="http://schemas.microsoft.com/office/powerpoint/2010/main" val="182851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B2D88-1FD8-4D81-807F-8155BBB7141C}"/>
              </a:ext>
            </a:extLst>
          </p:cNvPr>
          <p:cNvSpPr>
            <a:spLocks noGrp="1"/>
          </p:cNvSpPr>
          <p:nvPr>
            <p:ph type="ctrTitle"/>
          </p:nvPr>
        </p:nvSpPr>
        <p:spPr>
          <a:xfrm>
            <a:off x="481933" y="1875616"/>
            <a:ext cx="5992999" cy="1890985"/>
          </a:xfrm>
        </p:spPr>
        <p:txBody>
          <a:bodyPr/>
          <a:lstStyle/>
          <a:p>
            <a:r>
              <a:rPr lang="en-GB" dirty="0"/>
              <a:t>Dispense de </a:t>
            </a:r>
            <a:r>
              <a:rPr lang="en-GB" dirty="0" err="1"/>
              <a:t>précompte</a:t>
            </a:r>
            <a:r>
              <a:rPr lang="en-GB" dirty="0"/>
              <a:t> pour les </a:t>
            </a:r>
            <a:r>
              <a:rPr lang="en-GB" dirty="0" err="1"/>
              <a:t>chercheurs</a:t>
            </a:r>
            <a:endParaRPr lang="en-BE" dirty="0"/>
          </a:p>
        </p:txBody>
      </p:sp>
      <p:sp>
        <p:nvSpPr>
          <p:cNvPr id="3" name="Slide Number Placeholder 2">
            <a:extLst>
              <a:ext uri="{FF2B5EF4-FFF2-40B4-BE49-F238E27FC236}">
                <a16:creationId xmlns:a16="http://schemas.microsoft.com/office/drawing/2014/main" id="{636EABAE-F152-445D-A0E8-0FEC08085EB5}"/>
              </a:ext>
            </a:extLst>
          </p:cNvPr>
          <p:cNvSpPr>
            <a:spLocks noGrp="1"/>
          </p:cNvSpPr>
          <p:nvPr>
            <p:ph type="sldNum" sz="quarter" idx="4"/>
          </p:nvPr>
        </p:nvSpPr>
        <p:spPr/>
        <p:txBody>
          <a:bodyPr/>
          <a:lstStyle/>
          <a:p>
            <a:fld id="{9F486326-A7BF-8B4F-809D-A86929C60431}" type="slidenum">
              <a:rPr lang="fr-FR" smtClean="0"/>
              <a:pPr/>
              <a:t>5</a:t>
            </a:fld>
            <a:endParaRPr lang="fr-FR"/>
          </a:p>
        </p:txBody>
      </p:sp>
    </p:spTree>
    <p:extLst>
      <p:ext uri="{BB962C8B-B14F-4D97-AF65-F5344CB8AC3E}">
        <p14:creationId xmlns:p14="http://schemas.microsoft.com/office/powerpoint/2010/main" val="144655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1.2. </a:t>
            </a:r>
            <a:r>
              <a:rPr lang="en-GB" dirty="0" err="1"/>
              <a:t>Uitreikingsverplichting</a:t>
            </a:r>
            <a:r>
              <a:rPr lang="en-GB" dirty="0"/>
              <a:t/>
            </a:r>
            <a:br>
              <a:rPr lang="en-GB" dirty="0"/>
            </a:br>
            <a:r>
              <a:rPr lang="en-GB" dirty="0"/>
              <a:t>a) </a:t>
            </a:r>
            <a:r>
              <a:rPr lang="en-GB" dirty="0" err="1"/>
              <a:t>Voorwaarden</a:t>
            </a:r>
            <a:r>
              <a:rPr lang="en-GB" dirty="0"/>
              <a:t> (3)</a:t>
            </a:r>
          </a:p>
        </p:txBody>
      </p:sp>
      <p:graphicFrame>
        <p:nvGraphicFramePr>
          <p:cNvPr id="6" name="Content Placeholder 5">
            <a:extLst>
              <a:ext uri="{FF2B5EF4-FFF2-40B4-BE49-F238E27FC236}">
                <a16:creationId xmlns:a16="http://schemas.microsoft.com/office/drawing/2014/main" id="{E9F4E611-D810-406B-9960-3FDD6228277E}"/>
              </a:ext>
            </a:extLst>
          </p:cNvPr>
          <p:cNvGraphicFramePr>
            <a:graphicFrameLocks noGrp="1"/>
          </p:cNvGraphicFramePr>
          <p:nvPr>
            <p:ph idx="1"/>
          </p:nvPr>
        </p:nvGraphicFramePr>
        <p:xfrm>
          <a:off x="468000" y="1289494"/>
          <a:ext cx="8221663" cy="1871472"/>
        </p:xfrm>
        <a:graphic>
          <a:graphicData uri="http://schemas.openxmlformats.org/drawingml/2006/table">
            <a:tbl>
              <a:tblPr firstRow="1" firstCol="1" bandRow="1">
                <a:tableStyleId>{5C22544A-7EE6-4342-B048-85BDC9FD1C3A}</a:tableStyleId>
              </a:tblPr>
              <a:tblGrid>
                <a:gridCol w="2580668">
                  <a:extLst>
                    <a:ext uri="{9D8B030D-6E8A-4147-A177-3AD203B41FA5}">
                      <a16:colId xmlns:a16="http://schemas.microsoft.com/office/drawing/2014/main" val="4094785466"/>
                    </a:ext>
                  </a:extLst>
                </a:gridCol>
                <a:gridCol w="5640995">
                  <a:extLst>
                    <a:ext uri="{9D8B030D-6E8A-4147-A177-3AD203B41FA5}">
                      <a16:colId xmlns:a16="http://schemas.microsoft.com/office/drawing/2014/main" val="423351167"/>
                    </a:ext>
                  </a:extLst>
                </a:gridCol>
              </a:tblGrid>
              <a:tr h="0">
                <a:tc>
                  <a:txBody>
                    <a:bodyPr/>
                    <a:lstStyle/>
                    <a:p>
                      <a:pPr>
                        <a:lnSpc>
                          <a:spcPct val="107000"/>
                        </a:lnSpc>
                        <a:spcAft>
                          <a:spcPts val="800"/>
                        </a:spcAft>
                      </a:pPr>
                      <a:r>
                        <a:rPr lang="nl-BE" sz="1050" dirty="0">
                          <a:effectLst/>
                        </a:rPr>
                        <a:t> </a:t>
                      </a:r>
                      <a:endParaRPr lang="en-GB" sz="1200" dirty="0">
                        <a:effectLst/>
                      </a:endParaRPr>
                    </a:p>
                    <a:p>
                      <a:pPr>
                        <a:lnSpc>
                          <a:spcPct val="107000"/>
                        </a:lnSpc>
                        <a:spcAft>
                          <a:spcPts val="800"/>
                        </a:spcAft>
                      </a:pPr>
                      <a:r>
                        <a:rPr lang="nl-BE" sz="1200" b="0" dirty="0">
                          <a:effectLst/>
                        </a:rPr>
                        <a:t>Check 3:</a:t>
                      </a:r>
                      <a:endParaRPr lang="en-GB" sz="1200" b="0" dirty="0">
                        <a:effectLst/>
                      </a:endParaRPr>
                    </a:p>
                    <a:p>
                      <a:pPr>
                        <a:lnSpc>
                          <a:spcPct val="107000"/>
                        </a:lnSpc>
                        <a:spcAft>
                          <a:spcPts val="800"/>
                        </a:spcAft>
                      </a:pPr>
                      <a:r>
                        <a:rPr lang="nl-BE" sz="1200" dirty="0">
                          <a:effectLst/>
                        </a:rPr>
                        <a:t>Te factureren belastbare handeling</a:t>
                      </a:r>
                      <a:endParaRPr lang="en-GB" sz="1200" dirty="0">
                        <a:effectLst/>
                      </a:endParaRPr>
                    </a:p>
                    <a:p>
                      <a:pPr>
                        <a:lnSpc>
                          <a:spcPct val="107000"/>
                        </a:lnSpc>
                        <a:spcAft>
                          <a:spcPts val="800"/>
                        </a:spcAft>
                      </a:pPr>
                      <a:r>
                        <a:rPr lang="nl-BE" sz="1200" dirty="0">
                          <a:effectLst/>
                        </a:rPr>
                        <a:t> </a:t>
                      </a:r>
                      <a:endParaRPr lang="en-GB" sz="1200" dirty="0">
                        <a:effectLst/>
                      </a:endParaRPr>
                    </a:p>
                    <a:p>
                      <a:pPr>
                        <a:lnSpc>
                          <a:spcPct val="107000"/>
                        </a:lnSpc>
                        <a:spcAft>
                          <a:spcPts val="800"/>
                        </a:spcAft>
                      </a:pPr>
                      <a:r>
                        <a:rPr lang="nl-BE" sz="1200" b="0" i="1" dirty="0">
                          <a:effectLst/>
                        </a:rPr>
                        <a:t>Voor wat?</a:t>
                      </a:r>
                      <a:endParaRPr lang="en-GB" sz="1200" b="0" i="1" dirty="0">
                        <a:effectLst/>
                      </a:endParaRPr>
                    </a:p>
                    <a:p>
                      <a:pPr>
                        <a:lnSpc>
                          <a:spcPct val="107000"/>
                        </a:lnSpc>
                        <a:spcAft>
                          <a:spcPts val="800"/>
                        </a:spcAft>
                      </a:pPr>
                      <a:r>
                        <a:rPr lang="nl-BE" sz="10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050" dirty="0">
                          <a:effectLst/>
                        </a:rPr>
                        <a:t> </a:t>
                      </a:r>
                      <a:endParaRPr lang="en-GB" sz="1200" dirty="0">
                        <a:effectLst/>
                      </a:endParaRPr>
                    </a:p>
                    <a:p>
                      <a:pPr marL="171450" lvl="0" indent="-171450">
                        <a:lnSpc>
                          <a:spcPct val="107000"/>
                        </a:lnSpc>
                        <a:buFont typeface="Wingdings" panose="05000000000000000000" pitchFamily="2" charset="2"/>
                        <a:buChar char="q"/>
                      </a:pPr>
                      <a:r>
                        <a:rPr lang="nl-BE" sz="1100" b="0" dirty="0" err="1">
                          <a:effectLst/>
                        </a:rPr>
                        <a:t>Cummulatief</a:t>
                      </a:r>
                      <a:r>
                        <a:rPr lang="nl-BE" sz="1100" b="0" dirty="0">
                          <a:effectLst/>
                        </a:rPr>
                        <a:t>:</a:t>
                      </a:r>
                    </a:p>
                    <a:p>
                      <a:pPr marL="542925" lvl="0" indent="-361950">
                        <a:lnSpc>
                          <a:spcPct val="107000"/>
                        </a:lnSpc>
                        <a:buFont typeface="+mj-lt"/>
                        <a:buAutoNum type="arabicParenR"/>
                      </a:pPr>
                      <a:r>
                        <a:rPr lang="nl-BE" sz="1100" b="0" dirty="0">
                          <a:effectLst/>
                        </a:rPr>
                        <a:t>Levering goed of dienst </a:t>
                      </a:r>
                      <a:r>
                        <a:rPr lang="nl-BE" sz="1100" b="1" dirty="0">
                          <a:effectLst/>
                        </a:rPr>
                        <a:t>niet-vrijgesteld</a:t>
                      </a:r>
                      <a:r>
                        <a:rPr lang="nl-BE" sz="1100" b="0" dirty="0">
                          <a:effectLst/>
                        </a:rPr>
                        <a:t> is cf. art. </a:t>
                      </a:r>
                      <a:r>
                        <a:rPr lang="nl-BE" sz="1100" b="1" dirty="0">
                          <a:effectLst/>
                        </a:rPr>
                        <a:t>44</a:t>
                      </a:r>
                      <a:r>
                        <a:rPr lang="nl-BE" sz="1100" b="0" dirty="0">
                          <a:effectLst/>
                        </a:rPr>
                        <a:t> </a:t>
                      </a:r>
                      <a:r>
                        <a:rPr lang="nl-BE" sz="1100" b="0" dirty="0" err="1">
                          <a:effectLst/>
                        </a:rPr>
                        <a:t>Wbtw</a:t>
                      </a:r>
                      <a:r>
                        <a:rPr lang="nl-BE" sz="1100" b="0" dirty="0">
                          <a:effectLst/>
                        </a:rPr>
                        <a:t>; </a:t>
                      </a:r>
                      <a:endParaRPr lang="en-GB" sz="1200" b="0" dirty="0">
                        <a:effectLst/>
                      </a:endParaRPr>
                    </a:p>
                    <a:p>
                      <a:pPr marL="542925" lvl="0" indent="-361950">
                        <a:lnSpc>
                          <a:spcPct val="107000"/>
                        </a:lnSpc>
                        <a:buFont typeface="+mj-lt"/>
                        <a:buAutoNum type="arabicParenR"/>
                      </a:pPr>
                      <a:r>
                        <a:rPr lang="nl-BE" sz="1100" b="0" dirty="0">
                          <a:effectLst/>
                        </a:rPr>
                        <a:t>Levering goed of dienst </a:t>
                      </a:r>
                      <a:r>
                        <a:rPr lang="nl-BE" sz="1100" b="1" dirty="0">
                          <a:effectLst/>
                        </a:rPr>
                        <a:t>door </a:t>
                      </a:r>
                      <a:r>
                        <a:rPr lang="nl-BE" sz="1100" b="0" dirty="0">
                          <a:effectLst/>
                        </a:rPr>
                        <a:t>belastingplichtige met BE btw-nummer</a:t>
                      </a:r>
                      <a:r>
                        <a:rPr lang="nl-BE" sz="1100" b="0" dirty="0">
                          <a:solidFill>
                            <a:schemeClr val="bg1"/>
                          </a:solidFill>
                          <a:effectLst/>
                        </a:rPr>
                        <a:t>*;</a:t>
                      </a:r>
                      <a:endParaRPr lang="en-GB" sz="1200" b="0" dirty="0">
                        <a:solidFill>
                          <a:schemeClr val="bg1"/>
                        </a:solidFill>
                        <a:effectLst/>
                      </a:endParaRPr>
                    </a:p>
                    <a:p>
                      <a:pPr marL="542925" lvl="0" indent="-361950">
                        <a:lnSpc>
                          <a:spcPct val="107000"/>
                        </a:lnSpc>
                        <a:buFont typeface="+mj-lt"/>
                        <a:buAutoNum type="arabicParenR"/>
                      </a:pPr>
                      <a:r>
                        <a:rPr lang="nl-BE" sz="1100" b="0" dirty="0">
                          <a:effectLst/>
                        </a:rPr>
                        <a:t>Levering goed of dienst </a:t>
                      </a:r>
                      <a:r>
                        <a:rPr lang="nl-BE" sz="1100" b="1" dirty="0">
                          <a:effectLst/>
                        </a:rPr>
                        <a:t>voor </a:t>
                      </a:r>
                      <a:r>
                        <a:rPr lang="nl-BE" sz="1100" b="0" dirty="0">
                          <a:effectLst/>
                        </a:rPr>
                        <a:t>belastingplichtige </a:t>
                      </a:r>
                      <a:r>
                        <a:rPr lang="nl-BE" sz="1100" b="1" dirty="0">
                          <a:effectLst/>
                        </a:rPr>
                        <a:t>verplicht met BE btw-nummer</a:t>
                      </a:r>
                      <a:r>
                        <a:rPr lang="nl-BE" sz="1100" b="0" dirty="0">
                          <a:effectLst/>
                        </a:rPr>
                        <a:t>* die plaats vindt binnen België; EN</a:t>
                      </a:r>
                      <a:endParaRPr lang="en-GB" sz="1200" b="0" dirty="0">
                        <a:effectLst/>
                      </a:endParaRPr>
                    </a:p>
                    <a:p>
                      <a:pPr marL="542925" lvl="0" indent="-361950">
                        <a:lnSpc>
                          <a:spcPct val="107000"/>
                        </a:lnSpc>
                        <a:buFont typeface="+mj-lt"/>
                        <a:buAutoNum type="arabicParenR"/>
                      </a:pPr>
                      <a:r>
                        <a:rPr lang="nl-BE" sz="1100" b="0" dirty="0">
                          <a:effectLst/>
                        </a:rPr>
                        <a:t>Levering goed of dienst waarvoor </a:t>
                      </a:r>
                      <a:r>
                        <a:rPr lang="nl-BE" sz="1100" b="1" dirty="0">
                          <a:effectLst/>
                        </a:rPr>
                        <a:t>BE de bevoegde lidstaat voor de regels betreffende facturering</a:t>
                      </a:r>
                      <a:r>
                        <a:rPr lang="nl-BE" sz="1100" b="0" dirty="0">
                          <a:effectLst/>
                        </a:rPr>
                        <a:t> = plaats handeling in </a:t>
                      </a:r>
                      <a:r>
                        <a:rPr lang="nl-BE" sz="1100" b="0" dirty="0" err="1">
                          <a:effectLst/>
                        </a:rPr>
                        <a:t>Belgie</a:t>
                      </a:r>
                      <a:r>
                        <a:rPr lang="nl-BE" sz="1100" b="0" dirty="0">
                          <a:effectLst/>
                        </a:rPr>
                        <a:t>, </a:t>
                      </a:r>
                      <a:r>
                        <a:rPr lang="nl-BE" sz="1100" b="0" dirty="0" err="1">
                          <a:effectLst/>
                        </a:rPr>
                        <a:t>uitz</a:t>
                      </a:r>
                      <a:r>
                        <a:rPr lang="nl-BE" sz="1100" b="0" dirty="0">
                          <a:effectLst/>
                        </a:rPr>
                        <a:t>.: naar België verlegde btw op handeling door buitenlandse btw-plichtige zonder tussenkomende BE vaste inrichting</a:t>
                      </a:r>
                      <a:endParaRPr lang="en-GB" sz="1200" b="0" dirty="0">
                        <a:effectLst/>
                      </a:endParaRPr>
                    </a:p>
                    <a:p>
                      <a:pPr marL="206375">
                        <a:lnSpc>
                          <a:spcPct val="107000"/>
                        </a:lnSpc>
                        <a:spcAft>
                          <a:spcPts val="800"/>
                        </a:spcAft>
                      </a:pPr>
                      <a:r>
                        <a:rPr lang="nl-BE" sz="10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3536974"/>
                  </a:ext>
                </a:extLst>
              </a:tr>
            </a:tbl>
          </a:graphicData>
        </a:graphic>
      </p:graphicFrame>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50</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graphicFrame>
        <p:nvGraphicFramePr>
          <p:cNvPr id="9" name="Table 8">
            <a:extLst>
              <a:ext uri="{FF2B5EF4-FFF2-40B4-BE49-F238E27FC236}">
                <a16:creationId xmlns:a16="http://schemas.microsoft.com/office/drawing/2014/main" id="{4B5C2EDF-D8E2-4B5D-9585-24FE00DB28B9}"/>
              </a:ext>
            </a:extLst>
          </p:cNvPr>
          <p:cNvGraphicFramePr>
            <a:graphicFrameLocks noGrp="1"/>
          </p:cNvGraphicFramePr>
          <p:nvPr>
            <p:extLst>
              <p:ext uri="{D42A27DB-BD31-4B8C-83A1-F6EECF244321}">
                <p14:modId xmlns:p14="http://schemas.microsoft.com/office/powerpoint/2010/main" val="1139664799"/>
              </p:ext>
            </p:extLst>
          </p:nvPr>
        </p:nvGraphicFramePr>
        <p:xfrm>
          <a:off x="434925" y="4033011"/>
          <a:ext cx="8221663" cy="733679"/>
        </p:xfrm>
        <a:graphic>
          <a:graphicData uri="http://schemas.openxmlformats.org/drawingml/2006/table">
            <a:tbl>
              <a:tblPr firstRow="1" firstCol="1" bandRow="1">
                <a:tableStyleId>{5C22544A-7EE6-4342-B048-85BDC9FD1C3A}</a:tableStyleId>
              </a:tblPr>
              <a:tblGrid>
                <a:gridCol w="2580668">
                  <a:extLst>
                    <a:ext uri="{9D8B030D-6E8A-4147-A177-3AD203B41FA5}">
                      <a16:colId xmlns:a16="http://schemas.microsoft.com/office/drawing/2014/main" val="2237575508"/>
                    </a:ext>
                  </a:extLst>
                </a:gridCol>
                <a:gridCol w="5640995">
                  <a:extLst>
                    <a:ext uri="{9D8B030D-6E8A-4147-A177-3AD203B41FA5}">
                      <a16:colId xmlns:a16="http://schemas.microsoft.com/office/drawing/2014/main" val="3166844725"/>
                    </a:ext>
                  </a:extLst>
                </a:gridCol>
              </a:tblGrid>
              <a:tr h="0">
                <a:tc>
                  <a:txBody>
                    <a:bodyPr/>
                    <a:lstStyle/>
                    <a:p>
                      <a:pPr>
                        <a:lnSpc>
                          <a:spcPct val="107000"/>
                        </a:lnSpc>
                        <a:spcAft>
                          <a:spcPts val="800"/>
                        </a:spcAft>
                      </a:pPr>
                      <a:r>
                        <a:rPr lang="nl-BE" sz="1050" dirty="0">
                          <a:effectLst/>
                        </a:rPr>
                        <a:t> </a:t>
                      </a:r>
                      <a:endParaRPr lang="en-GB" sz="1200" dirty="0">
                        <a:effectLst/>
                      </a:endParaRPr>
                    </a:p>
                    <a:p>
                      <a:pPr>
                        <a:lnSpc>
                          <a:spcPct val="107000"/>
                        </a:lnSpc>
                        <a:spcAft>
                          <a:spcPts val="800"/>
                        </a:spcAft>
                      </a:pPr>
                      <a:r>
                        <a:rPr lang="nl-BE" sz="1200" b="0" i="1" dirty="0">
                          <a:effectLst/>
                        </a:rPr>
                        <a:t>Wanneer?</a:t>
                      </a:r>
                      <a:endParaRPr lang="en-GB" sz="1200" b="0" i="1" dirty="0">
                        <a:effectLst/>
                      </a:endParaRPr>
                    </a:p>
                    <a:p>
                      <a:pPr>
                        <a:lnSpc>
                          <a:spcPct val="107000"/>
                        </a:lnSpc>
                        <a:spcAft>
                          <a:spcPts val="800"/>
                        </a:spcAft>
                      </a:pPr>
                      <a:r>
                        <a:rPr lang="nl-BE" sz="10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050" dirty="0">
                          <a:effectLst/>
                        </a:rPr>
                        <a:t> </a:t>
                      </a:r>
                      <a:endParaRPr lang="en-GB" sz="1100" dirty="0">
                        <a:effectLst/>
                      </a:endParaRPr>
                    </a:p>
                    <a:p>
                      <a:r>
                        <a:rPr lang="nl-BE" sz="1100" b="0" kern="1200" dirty="0">
                          <a:solidFill>
                            <a:schemeClr val="lt1"/>
                          </a:solidFill>
                          <a:effectLst/>
                          <a:latin typeface="+mn-lt"/>
                          <a:ea typeface="+mn-ea"/>
                          <a:cs typeface="+mn-cs"/>
                        </a:rPr>
                        <a:t>Algemene regels inzake facturatie: </a:t>
                      </a:r>
                      <a:r>
                        <a:rPr lang="nl-NL" sz="1100" b="0" kern="1200" dirty="0">
                          <a:solidFill>
                            <a:schemeClr val="lt1"/>
                          </a:solidFill>
                          <a:effectLst/>
                          <a:latin typeface="+mn-lt"/>
                          <a:ea typeface="+mn-ea"/>
                          <a:cs typeface="+mn-cs"/>
                        </a:rPr>
                        <a:t>15</a:t>
                      </a:r>
                      <a:r>
                        <a:rPr lang="nl-NL" sz="1100" b="0" kern="1200" baseline="30000" dirty="0">
                          <a:solidFill>
                            <a:schemeClr val="lt1"/>
                          </a:solidFill>
                          <a:effectLst/>
                          <a:latin typeface="+mn-lt"/>
                          <a:ea typeface="+mn-ea"/>
                          <a:cs typeface="+mn-cs"/>
                        </a:rPr>
                        <a:t>de</a:t>
                      </a:r>
                      <a:r>
                        <a:rPr lang="nl-NL" sz="1100" b="0" kern="1200" dirty="0">
                          <a:solidFill>
                            <a:schemeClr val="lt1"/>
                          </a:solidFill>
                          <a:effectLst/>
                          <a:latin typeface="+mn-lt"/>
                          <a:ea typeface="+mn-ea"/>
                          <a:cs typeface="+mn-cs"/>
                        </a:rPr>
                        <a:t> dag maand na </a:t>
                      </a:r>
                      <a:r>
                        <a:rPr lang="en-GB" sz="1100" b="0" kern="1200" dirty="0" err="1">
                          <a:solidFill>
                            <a:schemeClr val="lt1"/>
                          </a:solidFill>
                          <a:effectLst/>
                          <a:latin typeface="+mn-lt"/>
                          <a:ea typeface="+mn-ea"/>
                          <a:cs typeface="+mn-cs"/>
                        </a:rPr>
                        <a:t>belastbare</a:t>
                      </a:r>
                      <a:r>
                        <a:rPr lang="en-GB" sz="1100" b="0" kern="1200" dirty="0">
                          <a:solidFill>
                            <a:schemeClr val="lt1"/>
                          </a:solidFill>
                          <a:effectLst/>
                          <a:latin typeface="+mn-lt"/>
                          <a:ea typeface="+mn-ea"/>
                          <a:cs typeface="+mn-cs"/>
                        </a:rPr>
                        <a:t> </a:t>
                      </a:r>
                      <a:r>
                        <a:rPr lang="en-GB" sz="1100" b="0" kern="1200" dirty="0" err="1">
                          <a:solidFill>
                            <a:schemeClr val="lt1"/>
                          </a:solidFill>
                          <a:effectLst/>
                          <a:latin typeface="+mn-lt"/>
                          <a:ea typeface="+mn-ea"/>
                          <a:cs typeface="+mn-cs"/>
                        </a:rPr>
                        <a:t>feit</a:t>
                      </a:r>
                      <a:r>
                        <a:rPr lang="en-GB" sz="1100" b="0" kern="1200" dirty="0">
                          <a:solidFill>
                            <a:schemeClr val="lt1"/>
                          </a:solidFill>
                          <a:effectLst/>
                          <a:latin typeface="+mn-lt"/>
                          <a:ea typeface="+mn-ea"/>
                          <a:cs typeface="+mn-cs"/>
                        </a:rPr>
                        <a:t> (</a:t>
                      </a:r>
                      <a:r>
                        <a:rPr lang="en-GB" sz="1100" b="0" kern="1200" dirty="0" err="1">
                          <a:solidFill>
                            <a:schemeClr val="lt1"/>
                          </a:solidFill>
                          <a:effectLst/>
                          <a:latin typeface="+mn-lt"/>
                          <a:ea typeface="+mn-ea"/>
                          <a:cs typeface="+mn-cs"/>
                        </a:rPr>
                        <a:t>behoudens</a:t>
                      </a:r>
                      <a:r>
                        <a:rPr lang="en-GB" sz="1100" b="0" kern="1200" dirty="0">
                          <a:solidFill>
                            <a:schemeClr val="lt1"/>
                          </a:solidFill>
                          <a:effectLst/>
                          <a:latin typeface="+mn-lt"/>
                          <a:ea typeface="+mn-ea"/>
                          <a:cs typeface="+mn-cs"/>
                        </a:rPr>
                        <a:t> </a:t>
                      </a:r>
                      <a:r>
                        <a:rPr lang="en-GB" sz="1100" b="0" kern="1200" dirty="0" err="1">
                          <a:solidFill>
                            <a:schemeClr val="lt1"/>
                          </a:solidFill>
                          <a:effectLst/>
                          <a:latin typeface="+mn-lt"/>
                          <a:ea typeface="+mn-ea"/>
                          <a:cs typeface="+mn-cs"/>
                        </a:rPr>
                        <a:t>uitzonderingen</a:t>
                      </a:r>
                      <a:r>
                        <a:rPr lang="en-GB" sz="1100" b="0" kern="1200" dirty="0">
                          <a:solidFill>
                            <a:schemeClr val="lt1"/>
                          </a:solidFill>
                          <a:effectLst/>
                          <a:latin typeface="+mn-lt"/>
                          <a:ea typeface="+mn-ea"/>
                          <a:cs typeface="+mn-cs"/>
                        </a:rPr>
                        <a:t>)</a:t>
                      </a:r>
                    </a:p>
                  </a:txBody>
                  <a:tcPr marL="68580" marR="68580" marT="0" marB="0"/>
                </a:tc>
                <a:extLst>
                  <a:ext uri="{0D108BD9-81ED-4DB2-BD59-A6C34878D82A}">
                    <a16:rowId xmlns:a16="http://schemas.microsoft.com/office/drawing/2014/main" val="2870858759"/>
                  </a:ext>
                </a:extLst>
              </a:tr>
            </a:tbl>
          </a:graphicData>
        </a:graphic>
      </p:graphicFrame>
      <p:sp>
        <p:nvSpPr>
          <p:cNvPr id="10" name="TextBox 9">
            <a:extLst>
              <a:ext uri="{FF2B5EF4-FFF2-40B4-BE49-F238E27FC236}">
                <a16:creationId xmlns:a16="http://schemas.microsoft.com/office/drawing/2014/main" id="{0998C6BF-ED6A-4B53-AD2F-14FC4DE75D6D}"/>
              </a:ext>
            </a:extLst>
          </p:cNvPr>
          <p:cNvSpPr txBox="1"/>
          <p:nvPr/>
        </p:nvSpPr>
        <p:spPr>
          <a:xfrm>
            <a:off x="6707194" y="3265614"/>
            <a:ext cx="2093906" cy="261610"/>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2D91"/>
                </a:solidFill>
                <a:effectLst/>
                <a:uLnTx/>
                <a:uFillTx/>
                <a:latin typeface="Proximus"/>
                <a:ea typeface="+mn-ea"/>
                <a:cs typeface="+mn-cs"/>
              </a:rPr>
              <a:t>*(btw-</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eenheid</a:t>
            </a:r>
            <a:r>
              <a:rPr kumimoji="0" lang="en-GB" sz="1100" b="0" i="0" u="none" strike="noStrike" kern="1200" cap="none" spc="0" normalizeH="0" baseline="0" noProof="0" dirty="0">
                <a:ln>
                  <a:noFill/>
                </a:ln>
                <a:solidFill>
                  <a:srgbClr val="5C2D91"/>
                </a:solidFill>
                <a:effectLst/>
                <a:uLnTx/>
                <a:uFillTx/>
                <a:latin typeface="Proximus"/>
                <a:ea typeface="+mn-ea"/>
                <a:cs typeface="+mn-cs"/>
              </a:rPr>
              <a:t>: </a:t>
            </a:r>
            <a:r>
              <a:rPr kumimoji="0" lang="en-GB" sz="1100" b="0" i="0" u="none" strike="noStrike" kern="1200" cap="none" spc="0" normalizeH="0" baseline="0" noProof="0" dirty="0" err="1">
                <a:ln>
                  <a:noFill/>
                </a:ln>
                <a:solidFill>
                  <a:srgbClr val="5C2D91"/>
                </a:solidFill>
                <a:effectLst/>
                <a:uLnTx/>
                <a:uFillTx/>
                <a:latin typeface="Proximus"/>
                <a:ea typeface="+mn-ea"/>
                <a:cs typeface="+mn-cs"/>
              </a:rPr>
              <a:t>subnummer</a:t>
            </a:r>
            <a:r>
              <a:rPr kumimoji="0" lang="en-GB" sz="1100" b="0" i="0" u="none" strike="noStrike" kern="1200" cap="none" spc="0" normalizeH="0" baseline="0" noProof="0" dirty="0">
                <a:ln>
                  <a:noFill/>
                </a:ln>
                <a:solidFill>
                  <a:srgbClr val="5C2D91"/>
                </a:solidFill>
                <a:effectLst/>
                <a:uLnTx/>
                <a:uFillTx/>
                <a:latin typeface="Proximus"/>
                <a:ea typeface="+mn-ea"/>
                <a:cs typeface="+mn-cs"/>
              </a:rPr>
              <a:t>)</a:t>
            </a:r>
          </a:p>
        </p:txBody>
      </p:sp>
      <p:sp>
        <p:nvSpPr>
          <p:cNvPr id="12" name="TextBox 11">
            <a:extLst>
              <a:ext uri="{FF2B5EF4-FFF2-40B4-BE49-F238E27FC236}">
                <a16:creationId xmlns:a16="http://schemas.microsoft.com/office/drawing/2014/main" id="{CDA64712-2706-4BE8-940A-A0534AFB52B8}"/>
              </a:ext>
            </a:extLst>
          </p:cNvPr>
          <p:cNvSpPr txBox="1"/>
          <p:nvPr/>
        </p:nvSpPr>
        <p:spPr>
          <a:xfrm>
            <a:off x="468000" y="3411900"/>
            <a:ext cx="4572000" cy="312650"/>
          </a:xfrm>
          <a:prstGeom prst="rect">
            <a:avLst/>
          </a:prstGeom>
          <a:noFill/>
        </p:spPr>
        <p:txBody>
          <a:bodyPr wrap="square">
            <a:spAutoFit/>
          </a:bodyPr>
          <a:lstStyle/>
          <a:p>
            <a:pPr marL="0" marR="0" lvl="0" indent="0" algn="l" defTabSz="408104" rtl="0" eaLnBrk="1" fontAlgn="auto" latinLnBrk="0" hangingPunct="1">
              <a:lnSpc>
                <a:spcPct val="107000"/>
              </a:lnSpc>
              <a:spcBef>
                <a:spcPts val="0"/>
              </a:spcBef>
              <a:spcAft>
                <a:spcPts val="800"/>
              </a:spcAft>
              <a:buClrTx/>
              <a:buSzTx/>
              <a:buFontTx/>
              <a:buNone/>
              <a:tabLst/>
              <a:defRPr/>
            </a:pPr>
            <a:r>
              <a:rPr kumimoji="0" lang="nl-BE" sz="1400" b="0" i="0" u="none" strike="noStrike" kern="1200" cap="none" spc="0" normalizeH="0" baseline="0" noProof="0" dirty="0">
                <a:ln>
                  <a:noFill/>
                </a:ln>
                <a:solidFill>
                  <a:srgbClr val="5C2D91"/>
                </a:solidFill>
                <a:effectLst/>
                <a:uLnTx/>
                <a:uFillTx/>
                <a:latin typeface="Proximus"/>
                <a:ea typeface="CIDFont+F4"/>
                <a:cs typeface="Calibri" panose="020F0502020204030204" pitchFamily="34" charset="0"/>
              </a:rPr>
              <a:t>→</a:t>
            </a:r>
            <a:r>
              <a:rPr kumimoji="0" lang="nl-BE" sz="1400" b="0" i="0" u="none" strike="noStrike" kern="1200" cap="none" spc="0" normalizeH="0" baseline="0" noProof="0" dirty="0">
                <a:ln>
                  <a:noFill/>
                </a:ln>
                <a:solidFill>
                  <a:srgbClr val="5C2D91"/>
                </a:solidFill>
                <a:effectLst/>
                <a:uLnTx/>
                <a:uFillTx/>
                <a:latin typeface="Proximus"/>
                <a:ea typeface="Calibri" panose="020F0502020204030204" pitchFamily="34" charset="0"/>
                <a:cs typeface="CIDFont+F4"/>
              </a:rPr>
              <a:t> Steeds vrij om meer te doen</a:t>
            </a:r>
            <a:endParaRPr kumimoji="0" lang="en-GB" sz="1600" b="0" i="0" u="none" strike="noStrike" kern="1200" cap="none" spc="0" normalizeH="0" baseline="0" noProof="0" dirty="0">
              <a:ln>
                <a:noFill/>
              </a:ln>
              <a:solidFill>
                <a:srgbClr val="5C2D91"/>
              </a:solidFill>
              <a:effectLst/>
              <a:uLnTx/>
              <a:uFillTx/>
              <a:latin typeface="Proxim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36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1.2. </a:t>
            </a:r>
            <a:r>
              <a:rPr lang="en-GB" dirty="0" err="1"/>
              <a:t>Uitreikingsverplichting</a:t>
            </a:r>
            <a:r>
              <a:rPr lang="en-GB" dirty="0"/>
              <a:t/>
            </a:r>
            <a:br>
              <a:rPr lang="en-GB" dirty="0"/>
            </a:br>
            <a:r>
              <a:rPr lang="en-GB" dirty="0"/>
              <a:t>b) </a:t>
            </a:r>
            <a:r>
              <a:rPr lang="nl-BE" dirty="0"/>
              <a:t>Formaat PEPPOL</a:t>
            </a:r>
            <a:endParaRPr lang="en-GB" dirty="0"/>
          </a:p>
        </p:txBody>
      </p:sp>
      <p:sp>
        <p:nvSpPr>
          <p:cNvPr id="3" name="Content Placeholder 2">
            <a:extLst>
              <a:ext uri="{FF2B5EF4-FFF2-40B4-BE49-F238E27FC236}">
                <a16:creationId xmlns:a16="http://schemas.microsoft.com/office/drawing/2014/main" id="{E7EA2F6E-20A2-4A68-ABD7-60DE522B8661}"/>
              </a:ext>
            </a:extLst>
          </p:cNvPr>
          <p:cNvSpPr>
            <a:spLocks noGrp="1"/>
          </p:cNvSpPr>
          <p:nvPr>
            <p:ph idx="1"/>
          </p:nvPr>
        </p:nvSpPr>
        <p:spPr/>
        <p:txBody>
          <a:bodyPr/>
          <a:lstStyle/>
          <a:p>
            <a:pPr marL="342900" indent="-342900">
              <a:lnSpc>
                <a:spcPct val="107000"/>
              </a:lnSpc>
              <a:buFont typeface="Calibri" panose="020F0502020204030204" pitchFamily="34" charset="0"/>
              <a:buChar char="-"/>
            </a:pPr>
            <a:endParaRPr lang="nl-BE" sz="100" dirty="0">
              <a:latin typeface="+mn-lt"/>
            </a:endParaRPr>
          </a:p>
          <a:p>
            <a:pPr marL="342900" indent="-342900">
              <a:lnSpc>
                <a:spcPct val="107000"/>
              </a:lnSpc>
              <a:buFont typeface="Calibri" panose="020F0502020204030204" pitchFamily="34" charset="0"/>
              <a:buChar char="-"/>
            </a:pPr>
            <a:r>
              <a:rPr lang="nl-BE" sz="1400" dirty="0">
                <a:latin typeface="+mn-lt"/>
              </a:rPr>
              <a:t>Semantische (inhoud van factuur), syntactische (gebruikt format of taal) en technische (wijze van overdracht) interoperabiliteit: </a:t>
            </a:r>
            <a:endParaRPr lang="en-GB" sz="1400" dirty="0">
              <a:latin typeface="+mn-lt"/>
            </a:endParaRPr>
          </a:p>
          <a:p>
            <a:pPr marL="701630" lvl="1" indent="-342900">
              <a:lnSpc>
                <a:spcPct val="107000"/>
              </a:lnSpc>
            </a:pPr>
            <a:r>
              <a:rPr lang="nl-BE" sz="1400" dirty="0">
                <a:effectLst/>
                <a:latin typeface="+mn-lt"/>
                <a:ea typeface="Calibri" panose="020F0502020204030204" pitchFamily="34" charset="0"/>
                <a:cs typeface="CIDFont+F4"/>
              </a:rPr>
              <a:t>Elektronische facturen automatisch versturen via PEPPOL-netwerk (</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Pan-European Public </a:t>
            </a:r>
            <a:r>
              <a:rPr lang="nl-BE" sz="1400" dirty="0" err="1">
                <a:effectLst/>
                <a:latin typeface="+mn-lt"/>
                <a:ea typeface="Calibri" panose="020F0502020204030204" pitchFamily="34" charset="0"/>
                <a:cs typeface="CIDFont+F4"/>
              </a:rPr>
              <a:t>Procurement</a:t>
            </a:r>
            <a:r>
              <a:rPr lang="nl-BE" sz="1400" dirty="0">
                <a:effectLst/>
                <a:latin typeface="+mn-lt"/>
                <a:ea typeface="Calibri" panose="020F0502020204030204" pitchFamily="34" charset="0"/>
                <a:cs typeface="CIDFont+F4"/>
              </a:rPr>
              <a:t> Online</a:t>
            </a:r>
            <a:r>
              <a:rPr lang="nl-BE" sz="1400" dirty="0">
                <a:effectLst/>
                <a:latin typeface="+mn-lt"/>
                <a:ea typeface="CIDFont+F4"/>
                <a:cs typeface="CIDFont+F4"/>
              </a:rPr>
              <a:t>”</a:t>
            </a:r>
            <a:r>
              <a:rPr lang="nl-BE" sz="1400" dirty="0">
                <a:effectLst/>
                <a:latin typeface="+mn-lt"/>
                <a:ea typeface="Calibri" panose="020F0502020204030204" pitchFamily="34" charset="0"/>
                <a:cs typeface="CIDFont+F4"/>
              </a:rPr>
              <a:t>) gehost door EU Commissie</a:t>
            </a:r>
            <a:endParaRPr lang="en-GB" sz="1400" dirty="0">
              <a:effectLst/>
              <a:latin typeface="+mn-lt"/>
              <a:ea typeface="Calibri" panose="020F0502020204030204" pitchFamily="34" charset="0"/>
              <a:cs typeface="Times New Roman" panose="02020603050405020304" pitchFamily="18" charset="0"/>
            </a:endParaRPr>
          </a:p>
          <a:p>
            <a:pPr marL="701630" lvl="1" indent="-342900">
              <a:lnSpc>
                <a:spcPct val="107000"/>
              </a:lnSpc>
            </a:pPr>
            <a:r>
              <a:rPr lang="nl-BE" sz="1400" dirty="0">
                <a:effectLst/>
                <a:latin typeface="+mn-lt"/>
                <a:ea typeface="Calibri" panose="020F0502020204030204" pitchFamily="34" charset="0"/>
                <a:cs typeface="CIDFont+F4"/>
              </a:rPr>
              <a:t>Conform PEPPOL-BIS standaard (XML-UBL)</a:t>
            </a:r>
            <a:r>
              <a:rPr lang="nl-BE" sz="1400" dirty="0">
                <a:effectLst/>
                <a:latin typeface="+mn-lt"/>
                <a:ea typeface="CIDFont+F4"/>
                <a:cs typeface="Calibri" panose="020F0502020204030204" pitchFamily="34" charset="0"/>
              </a:rPr>
              <a:t> </a:t>
            </a:r>
            <a:endParaRPr lang="en-GB" sz="1400" dirty="0">
              <a:effectLst/>
              <a:latin typeface="+mn-lt"/>
              <a:ea typeface="Calibri" panose="020F0502020204030204" pitchFamily="34" charset="0"/>
              <a:cs typeface="Times New Roman" panose="02020603050405020304" pitchFamily="18" charset="0"/>
            </a:endParaRPr>
          </a:p>
          <a:p>
            <a:pPr marL="457200">
              <a:lnSpc>
                <a:spcPct val="107000"/>
              </a:lnSpc>
            </a:pPr>
            <a:r>
              <a:rPr lang="nl-BE" sz="1400" dirty="0">
                <a:effectLst/>
                <a:latin typeface="+mn-lt"/>
                <a:ea typeface="CIDFont+F4"/>
                <a:cs typeface="Calibri" panose="020F0502020204030204" pitchFamily="34" charset="0"/>
              </a:rPr>
              <a:t>↔ afwijken van PEPPOL standaard kan mits beide partijen akkoord &amp; cf. </a:t>
            </a:r>
            <a:r>
              <a:rPr lang="nl-BE" sz="1400" dirty="0">
                <a:effectLst/>
                <a:latin typeface="+mn-lt"/>
                <a:ea typeface="Calibri" panose="020F0502020204030204" pitchFamily="34" charset="0"/>
                <a:cs typeface="CIDFont+F4"/>
              </a:rPr>
              <a:t>Europese normen inzake semantiek en syntaxis EN 16931-1:2017 en CEN/TS 16931-2:2017 </a:t>
            </a:r>
            <a:endParaRPr lang="en-GB" sz="1400" dirty="0">
              <a:effectLst/>
              <a:latin typeface="+mn-lt"/>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nl-BE" sz="1400" dirty="0">
                <a:latin typeface="+mn-lt"/>
              </a:rPr>
              <a:t>→ Ook voor: </a:t>
            </a:r>
            <a:endParaRPr lang="en-GB" sz="1400" dirty="0">
              <a:latin typeface="+mn-lt"/>
            </a:endParaRPr>
          </a:p>
          <a:p>
            <a:pPr marL="701630" lvl="1" indent="-342900">
              <a:lnSpc>
                <a:spcPct val="107000"/>
              </a:lnSpc>
            </a:pPr>
            <a:r>
              <a:rPr lang="nl-BE" sz="1400" dirty="0">
                <a:latin typeface="+mn-lt"/>
              </a:rPr>
              <a:t>corrigerende stukken, creditnota’s betreffende GES;</a:t>
            </a:r>
            <a:endParaRPr lang="en-GB" sz="1400" dirty="0">
              <a:latin typeface="+mn-lt"/>
            </a:endParaRPr>
          </a:p>
          <a:p>
            <a:pPr marL="701630" lvl="1" indent="-342900">
              <a:lnSpc>
                <a:spcPct val="107000"/>
              </a:lnSpc>
              <a:spcAft>
                <a:spcPts val="800"/>
              </a:spcAft>
            </a:pPr>
            <a:r>
              <a:rPr lang="nl-BE" sz="1400" dirty="0">
                <a:latin typeface="+mn-lt"/>
              </a:rPr>
              <a:t>Interne stukken btw-eenheid indien voorwaarden GES-verplichting voldaan</a:t>
            </a:r>
            <a:endParaRPr lang="en-GB" sz="1400" dirty="0">
              <a:latin typeface="+mn-lt"/>
            </a:endParaRPr>
          </a:p>
          <a:p>
            <a:endParaRPr lang="en-GB" dirty="0">
              <a:latin typeface="+mn-lt"/>
            </a:endParaRPr>
          </a:p>
        </p:txBody>
      </p:sp>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51</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7" name="TextBox 6">
            <a:extLst>
              <a:ext uri="{FF2B5EF4-FFF2-40B4-BE49-F238E27FC236}">
                <a16:creationId xmlns:a16="http://schemas.microsoft.com/office/drawing/2014/main" id="{0D589BF3-485F-4496-8344-6321C4CCE268}"/>
              </a:ext>
            </a:extLst>
          </p:cNvPr>
          <p:cNvSpPr txBox="1"/>
          <p:nvPr/>
        </p:nvSpPr>
        <p:spPr>
          <a:xfrm>
            <a:off x="2286000" y="2382813"/>
            <a:ext cx="4572000" cy="341632"/>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620" b="0" i="0" u="none" strike="noStrike" kern="1200" cap="none" spc="0" normalizeH="0" baseline="0" noProof="0" dirty="0">
                <a:ln>
                  <a:noFill/>
                </a:ln>
                <a:solidFill>
                  <a:srgbClr val="FFFFFF"/>
                </a:solidFill>
                <a:effectLst/>
                <a:uLnTx/>
                <a:uFillTx/>
                <a:latin typeface="Proximus"/>
                <a:ea typeface="+mn-ea"/>
                <a:cs typeface="+mn-cs"/>
              </a:rPr>
              <a:t>e-invoicing</a:t>
            </a:r>
          </a:p>
        </p:txBody>
      </p:sp>
    </p:spTree>
    <p:extLst>
      <p:ext uri="{BB962C8B-B14F-4D97-AF65-F5344CB8AC3E}">
        <p14:creationId xmlns:p14="http://schemas.microsoft.com/office/powerpoint/2010/main" val="2680292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1.2. </a:t>
            </a:r>
            <a:r>
              <a:rPr lang="en-GB" dirty="0" err="1"/>
              <a:t>Uitreikingsverplichting</a:t>
            </a:r>
            <a:r>
              <a:rPr lang="en-GB" sz="2600" dirty="0"/>
              <a:t>: </a:t>
            </a:r>
            <a:br>
              <a:rPr lang="en-GB" sz="2600" dirty="0"/>
            </a:br>
            <a:r>
              <a:rPr lang="en-GB" sz="2600" dirty="0"/>
              <a:t>c) </a:t>
            </a:r>
            <a:r>
              <a:rPr lang="nl-BE" sz="2600" dirty="0"/>
              <a:t>Gefaseerde inwerkingtreding</a:t>
            </a:r>
            <a:r>
              <a:rPr lang="en-GB" sz="2600" dirty="0"/>
              <a:t/>
            </a:r>
            <a:br>
              <a:rPr lang="en-GB" sz="2600" dirty="0"/>
            </a:br>
            <a:endParaRPr lang="en-GB" sz="2600" dirty="0"/>
          </a:p>
        </p:txBody>
      </p:sp>
      <p:graphicFrame>
        <p:nvGraphicFramePr>
          <p:cNvPr id="6" name="Content Placeholder 5">
            <a:extLst>
              <a:ext uri="{FF2B5EF4-FFF2-40B4-BE49-F238E27FC236}">
                <a16:creationId xmlns:a16="http://schemas.microsoft.com/office/drawing/2014/main" id="{A61C89A0-1A06-4369-8F34-FCE21044C430}"/>
              </a:ext>
            </a:extLst>
          </p:cNvPr>
          <p:cNvGraphicFramePr>
            <a:graphicFrameLocks noGrp="1"/>
          </p:cNvGraphicFramePr>
          <p:nvPr>
            <p:ph idx="1"/>
          </p:nvPr>
        </p:nvGraphicFramePr>
        <p:xfrm>
          <a:off x="460376" y="1172865"/>
          <a:ext cx="8221663" cy="3715239"/>
        </p:xfrm>
        <a:graphic>
          <a:graphicData uri="http://schemas.openxmlformats.org/drawingml/2006/table">
            <a:tbl>
              <a:tblPr firstCol="1" bandRow="1">
                <a:tableStyleId>{5C22544A-7EE6-4342-B048-85BDC9FD1C3A}</a:tableStyleId>
              </a:tblPr>
              <a:tblGrid>
                <a:gridCol w="2091093">
                  <a:extLst>
                    <a:ext uri="{9D8B030D-6E8A-4147-A177-3AD203B41FA5}">
                      <a16:colId xmlns:a16="http://schemas.microsoft.com/office/drawing/2014/main" val="873166240"/>
                    </a:ext>
                  </a:extLst>
                </a:gridCol>
                <a:gridCol w="6130570">
                  <a:extLst>
                    <a:ext uri="{9D8B030D-6E8A-4147-A177-3AD203B41FA5}">
                      <a16:colId xmlns:a16="http://schemas.microsoft.com/office/drawing/2014/main" val="4028539913"/>
                    </a:ext>
                  </a:extLst>
                </a:gridCol>
              </a:tblGrid>
              <a:tr h="708209">
                <a:tc>
                  <a:txBody>
                    <a:bodyPr/>
                    <a:lstStyle/>
                    <a:p>
                      <a:pPr marL="457200">
                        <a:lnSpc>
                          <a:spcPct val="107000"/>
                        </a:lnSpc>
                      </a:pPr>
                      <a:endParaRPr lang="nl-BE" sz="1200" dirty="0">
                        <a:effectLst/>
                      </a:endParaRPr>
                    </a:p>
                    <a:p>
                      <a:pPr marL="457200">
                        <a:lnSpc>
                          <a:spcPct val="107000"/>
                        </a:lnSpc>
                      </a:pPr>
                      <a:r>
                        <a:rPr lang="nl-BE" sz="1200" dirty="0">
                          <a:effectLst/>
                        </a:rPr>
                        <a:t>1 juli 2024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defTabSz="914287" rtl="0" eaLnBrk="1" latinLnBrk="0" hangingPunct="1">
                        <a:lnSpc>
                          <a:spcPct val="107000"/>
                        </a:lnSpc>
                        <a:spcAft>
                          <a:spcPts val="800"/>
                        </a:spcAft>
                        <a:buFont typeface="Calibri" panose="020F0502020204030204" pitchFamily="34" charset="0"/>
                        <a:buChar char="-"/>
                      </a:pPr>
                      <a:r>
                        <a:rPr lang="nl-BE" sz="1100" kern="1200" dirty="0">
                          <a:solidFill>
                            <a:schemeClr val="dk1"/>
                          </a:solidFill>
                          <a:effectLst/>
                          <a:latin typeface="+mn-lt"/>
                          <a:ea typeface="+mn-ea"/>
                          <a:cs typeface="+mn-cs"/>
                        </a:rPr>
                        <a:t>In België gevestigde belastingplichtigen met in referentiejaar</a:t>
                      </a:r>
                      <a:r>
                        <a:rPr lang="nl-BE" sz="1100" b="1" kern="1200" dirty="0">
                          <a:solidFill>
                            <a:schemeClr val="dk1"/>
                          </a:solidFill>
                          <a:effectLst/>
                          <a:latin typeface="+mn-lt"/>
                          <a:ea typeface="+mn-ea"/>
                          <a:cs typeface="+mn-cs"/>
                        </a:rPr>
                        <a:t> 2023 </a:t>
                      </a:r>
                      <a:r>
                        <a:rPr lang="nl-BE" sz="1100" kern="1200" dirty="0">
                          <a:solidFill>
                            <a:schemeClr val="dk1"/>
                          </a:solidFill>
                          <a:effectLst/>
                          <a:latin typeface="+mn-lt"/>
                          <a:ea typeface="+mn-ea"/>
                          <a:cs typeface="+mn-cs"/>
                        </a:rPr>
                        <a:t>omzet*                      </a:t>
                      </a:r>
                      <a:r>
                        <a:rPr lang="nl-BE" sz="1100" b="1" kern="1200" dirty="0">
                          <a:solidFill>
                            <a:schemeClr val="dk1"/>
                          </a:solidFill>
                          <a:effectLst/>
                          <a:latin typeface="+mn-lt"/>
                          <a:ea typeface="+mn-ea"/>
                          <a:cs typeface="+mn-cs"/>
                        </a:rPr>
                        <a:t>&gt;</a:t>
                      </a:r>
                      <a:r>
                        <a:rPr lang="nl-BE" sz="1100" kern="1200" dirty="0">
                          <a:solidFill>
                            <a:schemeClr val="dk1"/>
                          </a:solidFill>
                          <a:effectLst/>
                          <a:latin typeface="+mn-lt"/>
                          <a:ea typeface="+mn-ea"/>
                          <a:cs typeface="+mn-cs"/>
                        </a:rPr>
                        <a:t> </a:t>
                      </a:r>
                      <a:r>
                        <a:rPr lang="nl-BE" sz="1100" b="1" kern="1200" dirty="0">
                          <a:solidFill>
                            <a:schemeClr val="dk1"/>
                          </a:solidFill>
                          <a:effectLst/>
                          <a:latin typeface="+mn-lt"/>
                          <a:ea typeface="+mn-ea"/>
                          <a:cs typeface="+mn-cs"/>
                        </a:rPr>
                        <a:t>9.000.000 EUR </a:t>
                      </a:r>
                      <a:r>
                        <a:rPr lang="nl-BE" sz="1100" kern="1200" dirty="0">
                          <a:solidFill>
                            <a:schemeClr val="dk1"/>
                          </a:solidFill>
                          <a:effectLst/>
                          <a:latin typeface="+mn-lt"/>
                          <a:ea typeface="+mn-ea"/>
                          <a:cs typeface="+mn-cs"/>
                        </a:rPr>
                        <a:t>excl. Btw </a:t>
                      </a:r>
                      <a:endParaRPr lang="en-GB" sz="11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199276353"/>
                  </a:ext>
                </a:extLst>
              </a:tr>
              <a:tr h="658463">
                <a:tc>
                  <a:txBody>
                    <a:bodyPr/>
                    <a:lstStyle/>
                    <a:p>
                      <a:pPr marL="457200">
                        <a:lnSpc>
                          <a:spcPct val="107000"/>
                        </a:lnSpc>
                      </a:pPr>
                      <a:endParaRPr lang="nl-BE" sz="1200" dirty="0">
                        <a:effectLst/>
                      </a:endParaRPr>
                    </a:p>
                    <a:p>
                      <a:pPr marL="457200">
                        <a:lnSpc>
                          <a:spcPct val="107000"/>
                        </a:lnSpc>
                      </a:pPr>
                      <a:r>
                        <a:rPr lang="nl-BE" sz="1200" dirty="0">
                          <a:effectLst/>
                        </a:rPr>
                        <a:t>1 januari 2025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800"/>
                        </a:spcAft>
                        <a:buFont typeface="Calibri" panose="020F0502020204030204" pitchFamily="34" charset="0"/>
                        <a:buChar char="-"/>
                      </a:pPr>
                      <a:r>
                        <a:rPr lang="nl-BE" sz="1100" dirty="0">
                          <a:effectLst/>
                        </a:rPr>
                        <a:t>In België gevestigde belastingplichtigen met in referentiejaar </a:t>
                      </a:r>
                      <a:r>
                        <a:rPr lang="nl-BE" sz="1100" b="1" dirty="0">
                          <a:effectLst/>
                        </a:rPr>
                        <a:t>2023 of 2024 </a:t>
                      </a:r>
                      <a:r>
                        <a:rPr lang="nl-BE" sz="1100" dirty="0">
                          <a:effectLst/>
                        </a:rPr>
                        <a:t>omzet*</a:t>
                      </a:r>
                      <a:r>
                        <a:rPr lang="nl-BE" sz="1100" b="1" dirty="0">
                          <a:effectLst/>
                        </a:rPr>
                        <a:t>   &gt;</a:t>
                      </a:r>
                      <a:r>
                        <a:rPr lang="nl-BE" sz="1100" dirty="0">
                          <a:effectLst/>
                        </a:rPr>
                        <a:t> </a:t>
                      </a:r>
                      <a:r>
                        <a:rPr lang="nl-BE" sz="1100" b="1" dirty="0">
                          <a:effectLst/>
                        </a:rPr>
                        <a:t>700.000 EUR</a:t>
                      </a:r>
                      <a:r>
                        <a:rPr lang="nl-BE" sz="1100" dirty="0">
                          <a:effectLst/>
                        </a:rPr>
                        <a:t>  excl. Btw (2023: ≤ 9.000.0000 EUR)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537938"/>
                  </a:ext>
                </a:extLst>
              </a:tr>
              <a:tr h="693119">
                <a:tc>
                  <a:txBody>
                    <a:bodyPr/>
                    <a:lstStyle/>
                    <a:p>
                      <a:pPr marL="457200">
                        <a:lnSpc>
                          <a:spcPct val="107000"/>
                        </a:lnSpc>
                      </a:pPr>
                      <a:endParaRPr lang="nl-BE" sz="1200" dirty="0">
                        <a:effectLst/>
                      </a:endParaRPr>
                    </a:p>
                    <a:p>
                      <a:pPr marL="457200">
                        <a:lnSpc>
                          <a:spcPct val="107000"/>
                        </a:lnSpc>
                      </a:pPr>
                      <a:r>
                        <a:rPr lang="nl-BE" sz="1200" dirty="0">
                          <a:effectLst/>
                        </a:rPr>
                        <a:t>1 juli 2025</a:t>
                      </a:r>
                    </a:p>
                    <a:p>
                      <a:pPr marL="457200">
                        <a:lnSpc>
                          <a:spcPct val="107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800"/>
                        </a:spcAft>
                        <a:buFont typeface="Calibri" panose="020F0502020204030204" pitchFamily="34" charset="0"/>
                        <a:buChar char="-"/>
                      </a:pPr>
                      <a:r>
                        <a:rPr lang="nl-BE" sz="1100" dirty="0">
                          <a:effectLst/>
                        </a:rPr>
                        <a:t>Restcategorie in België gevestigde belastingplichtigen die kwalificeren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60825"/>
                  </a:ext>
                </a:extLst>
              </a:tr>
              <a:tr h="996985">
                <a:tc>
                  <a:txBody>
                    <a:bodyPr/>
                    <a:lstStyle/>
                    <a:p>
                      <a:pPr marL="457200">
                        <a:lnSpc>
                          <a:spcPct val="107000"/>
                        </a:lnSpc>
                      </a:pPr>
                      <a:endParaRPr lang="nl-BE" sz="1200" dirty="0">
                        <a:effectLst/>
                      </a:endParaRPr>
                    </a:p>
                    <a:p>
                      <a:pPr marL="457200">
                        <a:lnSpc>
                          <a:spcPct val="107000"/>
                        </a:lnSpc>
                      </a:pPr>
                      <a:r>
                        <a:rPr lang="nl-BE" sz="1200" dirty="0">
                          <a:effectLst/>
                        </a:rPr>
                        <a:t>1 januari 2028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Calibri" panose="020F0502020204030204" pitchFamily="34" charset="0"/>
                        <a:buChar char="-"/>
                      </a:pPr>
                      <a:r>
                        <a:rPr lang="nl-BE" sz="1100" dirty="0">
                          <a:effectLst/>
                        </a:rPr>
                        <a:t>Kleine ondernemingen onderworpen aan de vrijstellingsregeling (cf. art. 56bis </a:t>
                      </a:r>
                      <a:r>
                        <a:rPr lang="nl-BE" sz="1100" dirty="0" err="1">
                          <a:effectLst/>
                        </a:rPr>
                        <a:t>Wbtw</a:t>
                      </a:r>
                      <a:r>
                        <a:rPr lang="nl-BE" sz="1100" dirty="0">
                          <a:effectLst/>
                        </a:rPr>
                        <a:t>)</a:t>
                      </a:r>
                      <a:endParaRPr lang="en-GB" sz="1100" dirty="0">
                        <a:effectLst/>
                      </a:endParaRPr>
                    </a:p>
                    <a:p>
                      <a:pPr marL="342900" lvl="0" indent="-342900">
                        <a:lnSpc>
                          <a:spcPct val="107000"/>
                        </a:lnSpc>
                        <a:spcAft>
                          <a:spcPts val="800"/>
                        </a:spcAft>
                        <a:buFont typeface="Calibri" panose="020F0502020204030204" pitchFamily="34" charset="0"/>
                        <a:buChar char="-"/>
                      </a:pPr>
                      <a:r>
                        <a:rPr lang="nl-BE" sz="1100" dirty="0">
                          <a:effectLst/>
                        </a:rPr>
                        <a:t>Diegenen onderworpen aan de bijzondere regeling landbouwondernemingen (cf. art. 57 </a:t>
                      </a:r>
                      <a:r>
                        <a:rPr lang="nl-BE" sz="1100" dirty="0" err="1">
                          <a:effectLst/>
                        </a:rPr>
                        <a:t>Wbtw</a:t>
                      </a:r>
                      <a:r>
                        <a:rPr lang="nl-BE"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006784"/>
                  </a:ext>
                </a:extLst>
              </a:tr>
              <a:tr h="658463">
                <a:tc gridSpan="2">
                  <a:txBody>
                    <a:bodyPr/>
                    <a:lstStyle/>
                    <a:p>
                      <a:pPr marL="457200">
                        <a:lnSpc>
                          <a:spcPct val="107000"/>
                        </a:lnSpc>
                        <a:spcAft>
                          <a:spcPts val="800"/>
                        </a:spcAft>
                      </a:pPr>
                      <a:r>
                        <a:rPr lang="nl-BE" sz="1100" b="0" dirty="0">
                          <a:solidFill>
                            <a:schemeClr val="bg1"/>
                          </a:solidFill>
                          <a:effectLst/>
                        </a:rPr>
                        <a:t>*Inclusief vrijgestelde handelingen + bij btw-eenheid: gecumuleerde omzet van alle individuele leden [</a:t>
                      </a:r>
                      <a:r>
                        <a:rPr lang="nl-BE" sz="1100" b="0" dirty="0" err="1">
                          <a:solidFill>
                            <a:schemeClr val="bg1"/>
                          </a:solidFill>
                          <a:effectLst/>
                        </a:rPr>
                        <a:t>transactioneel</a:t>
                      </a:r>
                      <a:r>
                        <a:rPr lang="nl-BE" sz="1100" b="0" dirty="0">
                          <a:solidFill>
                            <a:schemeClr val="bg1"/>
                          </a:solidFill>
                          <a:effectLst/>
                        </a:rPr>
                        <a:t> aandachtspunt]</a:t>
                      </a:r>
                      <a:endPar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124932284"/>
                  </a:ext>
                </a:extLst>
              </a:tr>
            </a:tbl>
          </a:graphicData>
        </a:graphic>
      </p:graphicFrame>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52</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8" name="Left Bracket 7">
            <a:extLst>
              <a:ext uri="{FF2B5EF4-FFF2-40B4-BE49-F238E27FC236}">
                <a16:creationId xmlns:a16="http://schemas.microsoft.com/office/drawing/2014/main" id="{B70868CB-5272-4D9D-B21E-CD59CB487AD3}"/>
              </a:ext>
            </a:extLst>
          </p:cNvPr>
          <p:cNvSpPr/>
          <p:nvPr/>
        </p:nvSpPr>
        <p:spPr>
          <a:xfrm>
            <a:off x="2581276" y="3219449"/>
            <a:ext cx="76200" cy="409575"/>
          </a:xfrm>
          <a:prstGeom prst="leftBracket">
            <a:avLst/>
          </a:prstGeom>
          <a:ln w="25400" cap="rnd">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08104"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srgbClr val="FFFFFF"/>
              </a:solidFill>
              <a:effectLst/>
              <a:uLnTx/>
              <a:uFillTx/>
              <a:latin typeface="Proximus"/>
              <a:ea typeface="+mn-ea"/>
              <a:cs typeface="+mn-cs"/>
            </a:endParaRPr>
          </a:p>
        </p:txBody>
      </p:sp>
    </p:spTree>
    <p:extLst>
      <p:ext uri="{BB962C8B-B14F-4D97-AF65-F5344CB8AC3E}">
        <p14:creationId xmlns:p14="http://schemas.microsoft.com/office/powerpoint/2010/main" val="232016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34DD-EF0D-4637-BF61-08D4FBB5B467}"/>
              </a:ext>
            </a:extLst>
          </p:cNvPr>
          <p:cNvSpPr>
            <a:spLocks noGrp="1"/>
          </p:cNvSpPr>
          <p:nvPr>
            <p:ph type="title"/>
          </p:nvPr>
        </p:nvSpPr>
        <p:spPr/>
        <p:txBody>
          <a:bodyPr>
            <a:normAutofit fontScale="90000"/>
          </a:bodyPr>
          <a:lstStyle/>
          <a:p>
            <a:pPr marL="542925" indent="-542925"/>
            <a:r>
              <a:rPr lang="en-GB" dirty="0"/>
              <a:t>1.3. </a:t>
            </a:r>
            <a:r>
              <a:rPr lang="nl-BE" sz="2600" dirty="0"/>
              <a:t>Ontvangstverplichting en Aanvaardingsverplichting </a:t>
            </a:r>
            <a:r>
              <a:rPr lang="en-GB" sz="2600" dirty="0"/>
              <a:t/>
            </a:r>
            <a:br>
              <a:rPr lang="en-GB" sz="2600" dirty="0"/>
            </a:br>
            <a:r>
              <a:rPr lang="en-GB" sz="2600" dirty="0"/>
              <a:t>a) </a:t>
            </a:r>
            <a:r>
              <a:rPr lang="en-GB" sz="2600" dirty="0" err="1"/>
              <a:t>Niet</a:t>
            </a:r>
            <a:r>
              <a:rPr lang="en-GB" sz="2600" dirty="0"/>
              <a:t>-</a:t>
            </a:r>
            <a:r>
              <a:rPr lang="nl-BE" sz="2600" dirty="0"/>
              <a:t>gefaseerde inwerkingtreding</a:t>
            </a:r>
            <a:r>
              <a:rPr lang="en-GB" sz="2600" dirty="0"/>
              <a:t/>
            </a:r>
            <a:br>
              <a:rPr lang="en-GB" sz="2600" dirty="0"/>
            </a:br>
            <a:endParaRPr lang="en-GB" sz="2600" dirty="0"/>
          </a:p>
        </p:txBody>
      </p:sp>
      <p:sp>
        <p:nvSpPr>
          <p:cNvPr id="4" name="Footer Placeholder 3">
            <a:extLst>
              <a:ext uri="{FF2B5EF4-FFF2-40B4-BE49-F238E27FC236}">
                <a16:creationId xmlns:a16="http://schemas.microsoft.com/office/drawing/2014/main" id="{FD617FC1-808F-49E3-809A-C83990AFEBA2}"/>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B01B5A12-5D5F-4A93-AF47-C3DFF2D9BEEA}"/>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53</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7" name="TextBox 6">
            <a:extLst>
              <a:ext uri="{FF2B5EF4-FFF2-40B4-BE49-F238E27FC236}">
                <a16:creationId xmlns:a16="http://schemas.microsoft.com/office/drawing/2014/main" id="{0D589BF3-485F-4496-8344-6321C4CCE268}"/>
              </a:ext>
            </a:extLst>
          </p:cNvPr>
          <p:cNvSpPr txBox="1"/>
          <p:nvPr/>
        </p:nvSpPr>
        <p:spPr>
          <a:xfrm>
            <a:off x="2286000" y="2382813"/>
            <a:ext cx="4572000" cy="341632"/>
          </a:xfrm>
          <a:prstGeom prst="rect">
            <a:avLst/>
          </a:prstGeom>
          <a:noFill/>
        </p:spPr>
        <p:txBody>
          <a:bodyPr wrap="square">
            <a:sp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620" b="0" i="0" u="none" strike="noStrike" kern="1200" cap="none" spc="0" normalizeH="0" baseline="0" noProof="0" dirty="0">
                <a:ln>
                  <a:noFill/>
                </a:ln>
                <a:solidFill>
                  <a:srgbClr val="FFFFFF"/>
                </a:solidFill>
                <a:effectLst/>
                <a:uLnTx/>
                <a:uFillTx/>
                <a:latin typeface="Proximus"/>
                <a:ea typeface="+mn-ea"/>
                <a:cs typeface="+mn-cs"/>
              </a:rPr>
              <a:t>e-invoicing</a:t>
            </a:r>
          </a:p>
        </p:txBody>
      </p:sp>
      <p:graphicFrame>
        <p:nvGraphicFramePr>
          <p:cNvPr id="10" name="Content Placeholder 9">
            <a:extLst>
              <a:ext uri="{FF2B5EF4-FFF2-40B4-BE49-F238E27FC236}">
                <a16:creationId xmlns:a16="http://schemas.microsoft.com/office/drawing/2014/main" id="{DC162156-DF22-4433-BFF8-65F50DB63E2C}"/>
              </a:ext>
            </a:extLst>
          </p:cNvPr>
          <p:cNvGraphicFramePr>
            <a:graphicFrameLocks noGrp="1"/>
          </p:cNvGraphicFramePr>
          <p:nvPr>
            <p:ph idx="1"/>
          </p:nvPr>
        </p:nvGraphicFramePr>
        <p:xfrm>
          <a:off x="346076" y="1104900"/>
          <a:ext cx="8221663" cy="3133725"/>
        </p:xfrm>
        <a:graphic>
          <a:graphicData uri="http://schemas.openxmlformats.org/drawingml/2006/table">
            <a:tbl>
              <a:tblPr firstCol="1" bandRow="1">
                <a:tableStyleId>{5C22544A-7EE6-4342-B048-85BDC9FD1C3A}</a:tableStyleId>
              </a:tblPr>
              <a:tblGrid>
                <a:gridCol w="1560585">
                  <a:extLst>
                    <a:ext uri="{9D8B030D-6E8A-4147-A177-3AD203B41FA5}">
                      <a16:colId xmlns:a16="http://schemas.microsoft.com/office/drawing/2014/main" val="2680817080"/>
                    </a:ext>
                  </a:extLst>
                </a:gridCol>
                <a:gridCol w="6661078">
                  <a:extLst>
                    <a:ext uri="{9D8B030D-6E8A-4147-A177-3AD203B41FA5}">
                      <a16:colId xmlns:a16="http://schemas.microsoft.com/office/drawing/2014/main" val="2643643778"/>
                    </a:ext>
                  </a:extLst>
                </a:gridCol>
              </a:tblGrid>
              <a:tr h="1116379">
                <a:tc>
                  <a:txBody>
                    <a:bodyPr/>
                    <a:lstStyle/>
                    <a:p>
                      <a:pPr marL="180975" indent="0" algn="ctr">
                        <a:lnSpc>
                          <a:spcPct val="107000"/>
                        </a:lnSpc>
                      </a:pPr>
                      <a:endParaRPr lang="nl-BE" sz="1200" dirty="0">
                        <a:effectLst/>
                      </a:endParaRPr>
                    </a:p>
                    <a:p>
                      <a:pPr marL="95250" indent="-95250" algn="ctr">
                        <a:lnSpc>
                          <a:spcPct val="107000"/>
                        </a:lnSpc>
                      </a:pPr>
                      <a:r>
                        <a:rPr lang="nl-BE" sz="1200" dirty="0">
                          <a:effectLst/>
                        </a:rPr>
                        <a:t>1 januari 2024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93040">
                        <a:lnSpc>
                          <a:spcPct val="107000"/>
                        </a:lnSpc>
                      </a:pPr>
                      <a:endParaRPr lang="nl-BE" sz="1050" b="1" dirty="0">
                        <a:effectLst/>
                      </a:endParaRPr>
                    </a:p>
                    <a:p>
                      <a:pPr marL="193040">
                        <a:lnSpc>
                          <a:spcPct val="107000"/>
                        </a:lnSpc>
                      </a:pPr>
                      <a:r>
                        <a:rPr lang="nl-BE" sz="1050" b="1" dirty="0">
                          <a:effectLst/>
                        </a:rPr>
                        <a:t>Ontvangstverplichting</a:t>
                      </a:r>
                      <a:r>
                        <a:rPr lang="nl-BE" sz="1050" dirty="0">
                          <a:effectLst/>
                        </a:rPr>
                        <a:t> cf. art. 53, §2bis, 6</a:t>
                      </a:r>
                      <a:r>
                        <a:rPr lang="nl-BE" sz="1050" baseline="30000" dirty="0">
                          <a:effectLst/>
                        </a:rPr>
                        <a:t>de</a:t>
                      </a:r>
                      <a:r>
                        <a:rPr lang="nl-BE" sz="1050" dirty="0">
                          <a:effectLst/>
                        </a:rPr>
                        <a:t> lid </a:t>
                      </a:r>
                      <a:r>
                        <a:rPr lang="nl-BE" sz="1050" dirty="0" err="1">
                          <a:effectLst/>
                        </a:rPr>
                        <a:t>Wbtw</a:t>
                      </a:r>
                      <a:r>
                        <a:rPr lang="nl-BE" sz="1050" dirty="0">
                          <a:effectLst/>
                        </a:rPr>
                        <a:t>): </a:t>
                      </a:r>
                    </a:p>
                    <a:p>
                      <a:pPr marL="193040">
                        <a:lnSpc>
                          <a:spcPct val="107000"/>
                        </a:lnSpc>
                      </a:pPr>
                      <a:endParaRPr lang="en-GB" sz="1100" dirty="0">
                        <a:effectLst/>
                      </a:endParaRPr>
                    </a:p>
                    <a:p>
                      <a:pPr marL="193040">
                        <a:lnSpc>
                          <a:spcPct val="107000"/>
                        </a:lnSpc>
                        <a:spcAft>
                          <a:spcPts val="800"/>
                        </a:spcAft>
                      </a:pPr>
                      <a:r>
                        <a:rPr lang="nl-BE" sz="1050" dirty="0">
                          <a:effectLst/>
                        </a:rPr>
                        <a:t>In België gevestigde belastingplichtigen moet in staat zijn zelf of via derde* (in hun naam en voor hun rekening) gestructureerde elektronische facturen kunnen ontvangen in het formaat waarin ze zijn uitgereikt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0055656"/>
                  </a:ext>
                </a:extLst>
              </a:tr>
              <a:tr h="811119">
                <a:tc>
                  <a:txBody>
                    <a:bodyPr/>
                    <a:lstStyle/>
                    <a:p>
                      <a:pPr marL="85725" indent="0" algn="ctr">
                        <a:lnSpc>
                          <a:spcPct val="107000"/>
                        </a:lnSpc>
                      </a:pPr>
                      <a:endParaRPr lang="nl-BE" sz="1200" dirty="0">
                        <a:effectLst/>
                      </a:endParaRPr>
                    </a:p>
                    <a:p>
                      <a:pPr marL="85725" indent="0" algn="ctr">
                        <a:lnSpc>
                          <a:spcPct val="107000"/>
                        </a:lnSpc>
                      </a:pPr>
                      <a:r>
                        <a:rPr lang="nl-BE" sz="1200" dirty="0">
                          <a:effectLst/>
                        </a:rPr>
                        <a:t>Vanaf 1 juli 2024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93040">
                        <a:lnSpc>
                          <a:spcPct val="107000"/>
                        </a:lnSpc>
                      </a:pPr>
                      <a:endParaRPr lang="nl-BE" sz="1050" b="1" dirty="0">
                        <a:effectLst/>
                      </a:endParaRPr>
                    </a:p>
                    <a:p>
                      <a:pPr marL="193040">
                        <a:lnSpc>
                          <a:spcPct val="107000"/>
                        </a:lnSpc>
                      </a:pPr>
                      <a:r>
                        <a:rPr lang="nl-BE" sz="1050" b="1" dirty="0">
                          <a:effectLst/>
                        </a:rPr>
                        <a:t>Aanvaardingsverplichting</a:t>
                      </a:r>
                      <a:r>
                        <a:rPr lang="nl-BE" sz="1050" dirty="0">
                          <a:effectLst/>
                        </a:rPr>
                        <a:t> (cf. art. 53, §2bis, 7</a:t>
                      </a:r>
                      <a:r>
                        <a:rPr lang="nl-BE" sz="1050" baseline="30000" dirty="0">
                          <a:effectLst/>
                        </a:rPr>
                        <a:t>de</a:t>
                      </a:r>
                      <a:r>
                        <a:rPr lang="nl-BE" sz="1050" dirty="0">
                          <a:effectLst/>
                        </a:rPr>
                        <a:t> lid </a:t>
                      </a:r>
                      <a:r>
                        <a:rPr lang="nl-BE" sz="1050" dirty="0" err="1">
                          <a:effectLst/>
                        </a:rPr>
                        <a:t>Wbtw</a:t>
                      </a:r>
                      <a:r>
                        <a:rPr lang="nl-BE" sz="1050" dirty="0">
                          <a:effectLst/>
                        </a:rPr>
                        <a:t>):</a:t>
                      </a:r>
                    </a:p>
                    <a:p>
                      <a:pPr marL="193040">
                        <a:lnSpc>
                          <a:spcPct val="107000"/>
                        </a:lnSpc>
                      </a:pPr>
                      <a:endParaRPr lang="en-GB" sz="1100" dirty="0">
                        <a:effectLst/>
                      </a:endParaRPr>
                    </a:p>
                    <a:p>
                      <a:pPr marL="542925" lvl="0" indent="-361950">
                        <a:lnSpc>
                          <a:spcPct val="107000"/>
                        </a:lnSpc>
                        <a:spcAft>
                          <a:spcPts val="800"/>
                        </a:spcAft>
                        <a:buFont typeface="Arial" panose="020B0604020202020204" pitchFamily="34" charset="0"/>
                        <a:buChar char="•"/>
                      </a:pPr>
                      <a:r>
                        <a:rPr lang="nl-BE" sz="1050" dirty="0">
                          <a:effectLst/>
                        </a:rPr>
                        <a:t>Tot 1 juli 2024 vereist dit aanvaarding (cf. art. 53, §2 </a:t>
                      </a:r>
                      <a:r>
                        <a:rPr lang="nl-BE" sz="1050" dirty="0" err="1">
                          <a:effectLst/>
                        </a:rPr>
                        <a:t>Wbtw</a:t>
                      </a:r>
                      <a:r>
                        <a:rPr lang="nl-BE" sz="105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846024"/>
                  </a:ext>
                </a:extLst>
              </a:tr>
              <a:tr h="1206227">
                <a:tc>
                  <a:txBody>
                    <a:bodyPr/>
                    <a:lstStyle/>
                    <a:p>
                      <a:pPr marL="457200" indent="0" algn="r">
                        <a:lnSpc>
                          <a:spcPct val="107000"/>
                        </a:lnSpc>
                      </a:pPr>
                      <a:endParaRPr lang="nl-BE" sz="1200" u="sng" dirty="0">
                        <a:effectLst/>
                      </a:endParaRPr>
                    </a:p>
                    <a:p>
                      <a:pPr marL="457200" indent="0" algn="r">
                        <a:lnSpc>
                          <a:spcPct val="107000"/>
                        </a:lnSpc>
                      </a:pPr>
                      <a:r>
                        <a:rPr lang="nl-BE" sz="1200" u="sng" dirty="0" err="1">
                          <a:effectLst/>
                        </a:rPr>
                        <a:t>Uitz</a:t>
                      </a:r>
                      <a:r>
                        <a:rPr lang="nl-BE" sz="1200" u="sng" dirty="0">
                          <a:effectLst/>
                        </a:rPr>
                        <a:t>.</a:t>
                      </a:r>
                      <a:endParaRPr lang="en-GB"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2925" lvl="0" indent="-361950" algn="l" defTabSz="914287" rtl="0" eaLnBrk="1" latinLnBrk="0" hangingPunct="1">
                        <a:lnSpc>
                          <a:spcPct val="107000"/>
                        </a:lnSpc>
                        <a:spcAft>
                          <a:spcPts val="800"/>
                        </a:spcAft>
                        <a:buFont typeface="Arial" panose="020B0604020202020204" pitchFamily="34" charset="0"/>
                        <a:buChar char="•"/>
                      </a:pPr>
                      <a:endParaRPr lang="nl-BE" sz="1050" kern="1200" dirty="0">
                        <a:solidFill>
                          <a:schemeClr val="dk1"/>
                        </a:solidFill>
                        <a:effectLst/>
                        <a:latin typeface="+mn-lt"/>
                        <a:ea typeface="+mn-ea"/>
                        <a:cs typeface="+mn-cs"/>
                      </a:endParaRPr>
                    </a:p>
                    <a:p>
                      <a:pPr marL="542925" lvl="0" indent="-361950" algn="l" defTabSz="914287" rtl="0" eaLnBrk="1" latinLnBrk="0" hangingPunct="1">
                        <a:lnSpc>
                          <a:spcPct val="107000"/>
                        </a:lnSpc>
                        <a:spcAft>
                          <a:spcPts val="800"/>
                        </a:spcAft>
                        <a:buFont typeface="Arial" panose="020B0604020202020204" pitchFamily="34" charset="0"/>
                        <a:buChar char="•"/>
                      </a:pPr>
                      <a:r>
                        <a:rPr lang="nl-BE" sz="1050" kern="1200" dirty="0">
                          <a:solidFill>
                            <a:schemeClr val="dk1"/>
                          </a:solidFill>
                          <a:effectLst/>
                          <a:latin typeface="+mn-lt"/>
                          <a:ea typeface="+mn-ea"/>
                          <a:cs typeface="+mn-cs"/>
                        </a:rPr>
                        <a:t>Belastingplichtigen (incl. btw-eenheden) die uitsluitend handelingen verrichten vrijgesteld krachtens artikel 44 </a:t>
                      </a:r>
                      <a:r>
                        <a:rPr lang="nl-BE" sz="1050" kern="1200" dirty="0" err="1">
                          <a:solidFill>
                            <a:schemeClr val="dk1"/>
                          </a:solidFill>
                          <a:effectLst/>
                          <a:latin typeface="+mn-lt"/>
                          <a:ea typeface="+mn-ea"/>
                          <a:cs typeface="+mn-cs"/>
                        </a:rPr>
                        <a:t>Wbtw</a:t>
                      </a:r>
                      <a:r>
                        <a:rPr lang="nl-BE" sz="1050" kern="1200" dirty="0">
                          <a:solidFill>
                            <a:schemeClr val="dk1"/>
                          </a:solidFill>
                          <a:effectLst/>
                          <a:latin typeface="+mn-lt"/>
                          <a:ea typeface="+mn-ea"/>
                          <a:cs typeface="+mn-cs"/>
                        </a:rPr>
                        <a:t> &amp; waarvoor zij geen ROA</a:t>
                      </a:r>
                      <a:endParaRPr lang="en-GB" sz="1050" kern="1200" dirty="0">
                        <a:solidFill>
                          <a:schemeClr val="dk1"/>
                        </a:solidFill>
                        <a:effectLst/>
                        <a:latin typeface="+mn-lt"/>
                        <a:ea typeface="+mn-ea"/>
                        <a:cs typeface="+mn-cs"/>
                      </a:endParaRPr>
                    </a:p>
                    <a:p>
                      <a:pPr marL="542925" lvl="0" indent="-361950" algn="l" defTabSz="914287" rtl="0" eaLnBrk="1" latinLnBrk="0" hangingPunct="1">
                        <a:lnSpc>
                          <a:spcPct val="107000"/>
                        </a:lnSpc>
                        <a:spcAft>
                          <a:spcPts val="800"/>
                        </a:spcAft>
                        <a:buFont typeface="Arial" panose="020B0604020202020204" pitchFamily="34" charset="0"/>
                        <a:buChar char="•"/>
                      </a:pPr>
                      <a:r>
                        <a:rPr lang="nl-BE" sz="1050" kern="1200" dirty="0">
                          <a:solidFill>
                            <a:schemeClr val="dk1"/>
                          </a:solidFill>
                          <a:effectLst/>
                          <a:latin typeface="+mn-lt"/>
                          <a:ea typeface="+mn-ea"/>
                          <a:cs typeface="+mn-cs"/>
                        </a:rPr>
                        <a:t>Buiten België gevestigde belastingplichtige (ook al geïdentificeerd voor btw rechtstreeks of middels aansprakelijk vertegenwoordiger), </a:t>
                      </a:r>
                      <a:r>
                        <a:rPr lang="nl-BE" sz="1050" u="dbl" kern="1200" baseline="0" dirty="0">
                          <a:solidFill>
                            <a:schemeClr val="dk1"/>
                          </a:solidFill>
                          <a:effectLst/>
                          <a:latin typeface="+mn-lt"/>
                          <a:ea typeface="+mn-ea"/>
                          <a:cs typeface="+mn-cs"/>
                        </a:rPr>
                        <a:t>Tenzij </a:t>
                      </a:r>
                      <a:r>
                        <a:rPr lang="nl-BE" sz="1050" kern="1200" dirty="0">
                          <a:solidFill>
                            <a:schemeClr val="dk1"/>
                          </a:solidFill>
                          <a:effectLst/>
                          <a:latin typeface="+mn-lt"/>
                          <a:ea typeface="+mn-ea"/>
                          <a:cs typeface="+mn-cs"/>
                        </a:rPr>
                        <a:t>vaste inrichting </a:t>
                      </a:r>
                      <a:endParaRPr lang="en-GB" sz="105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630492563"/>
                  </a:ext>
                </a:extLst>
              </a:tr>
            </a:tbl>
          </a:graphicData>
        </a:graphic>
      </p:graphicFrame>
      <p:sp>
        <p:nvSpPr>
          <p:cNvPr id="12" name="TextBox 11">
            <a:extLst>
              <a:ext uri="{FF2B5EF4-FFF2-40B4-BE49-F238E27FC236}">
                <a16:creationId xmlns:a16="http://schemas.microsoft.com/office/drawing/2014/main" id="{8EE337B3-04E9-4AF1-BF28-35B9C30ACC07}"/>
              </a:ext>
            </a:extLst>
          </p:cNvPr>
          <p:cNvSpPr txBox="1"/>
          <p:nvPr/>
        </p:nvSpPr>
        <p:spPr>
          <a:xfrm>
            <a:off x="346076" y="4260027"/>
            <a:ext cx="7940674" cy="468975"/>
          </a:xfrm>
          <a:prstGeom prst="rect">
            <a:avLst/>
          </a:prstGeom>
          <a:noFill/>
        </p:spPr>
        <p:txBody>
          <a:bodyPr wrap="square">
            <a:spAutoFit/>
          </a:bodyPr>
          <a:lstStyle/>
          <a:p>
            <a:pPr marL="1524000" marR="0" lvl="0" indent="-85725" algn="l" defTabSz="408104" rtl="0" eaLnBrk="1" fontAlgn="auto" latinLnBrk="0" hangingPunct="1">
              <a:lnSpc>
                <a:spcPct val="107000"/>
              </a:lnSpc>
              <a:spcBef>
                <a:spcPts val="0"/>
              </a:spcBef>
              <a:spcAft>
                <a:spcPts val="800"/>
              </a:spcAft>
              <a:buClrTx/>
              <a:buSzTx/>
              <a:buFontTx/>
              <a:buNone/>
              <a:tabLst/>
              <a:defRPr/>
            </a:pPr>
            <a:r>
              <a:rPr kumimoji="0" lang="nl-BE" sz="1200" b="0" i="0" u="none" strike="noStrike" kern="1200" cap="none" spc="0" normalizeH="0" baseline="0" noProof="0" dirty="0">
                <a:ln>
                  <a:noFill/>
                </a:ln>
                <a:solidFill>
                  <a:srgbClr val="5C2D91"/>
                </a:solidFill>
                <a:effectLst/>
                <a:uLnTx/>
                <a:uFillTx/>
                <a:latin typeface="Proximus"/>
                <a:ea typeface="Calibri" panose="020F0502020204030204" pitchFamily="34" charset="0"/>
                <a:cs typeface="CIDFont+F4"/>
              </a:rPr>
              <a:t>*Bijv. HERMES-platform als vangnet bij niet-</a:t>
            </a:r>
            <a:r>
              <a:rPr kumimoji="0" lang="nl-BE" sz="1200" b="0" i="0" u="none" strike="noStrike" kern="1200" cap="none" spc="0" normalizeH="0" baseline="0" noProof="0" dirty="0" err="1">
                <a:ln>
                  <a:noFill/>
                </a:ln>
                <a:solidFill>
                  <a:srgbClr val="5C2D91"/>
                </a:solidFill>
                <a:effectLst/>
                <a:uLnTx/>
                <a:uFillTx/>
                <a:latin typeface="Proximus"/>
                <a:ea typeface="Calibri" panose="020F0502020204030204" pitchFamily="34" charset="0"/>
                <a:cs typeface="CIDFont+F4"/>
              </a:rPr>
              <a:t>PEPPOLnetwerkgekende</a:t>
            </a:r>
            <a:r>
              <a:rPr kumimoji="0" lang="nl-BE" sz="1200" b="0" i="0" u="none" strike="noStrike" kern="1200" cap="none" spc="0" normalizeH="0" baseline="0" noProof="0" dirty="0">
                <a:ln>
                  <a:noFill/>
                </a:ln>
                <a:solidFill>
                  <a:srgbClr val="5C2D91"/>
                </a:solidFill>
                <a:effectLst/>
                <a:uLnTx/>
                <a:uFillTx/>
                <a:latin typeface="Proximus"/>
                <a:ea typeface="Calibri" panose="020F0502020204030204" pitchFamily="34" charset="0"/>
                <a:cs typeface="CIDFont+F4"/>
              </a:rPr>
              <a:t> ontvanger middels PDF-conversie</a:t>
            </a:r>
            <a:endParaRPr kumimoji="0" lang="en-GB" sz="1400" b="0" i="0" u="none" strike="noStrike" kern="1200" cap="none" spc="0" normalizeH="0" baseline="0" noProof="0" dirty="0">
              <a:ln>
                <a:noFill/>
              </a:ln>
              <a:solidFill>
                <a:srgbClr val="5C2D91"/>
              </a:solidFill>
              <a:effectLst/>
              <a:uLnTx/>
              <a:uFillTx/>
              <a:latin typeface="Proxim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967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B8983A-0542-4A62-9714-BF1FC367C717}"/>
              </a:ext>
            </a:extLst>
          </p:cNvPr>
          <p:cNvSpPr>
            <a:spLocks noGrp="1"/>
          </p:cNvSpPr>
          <p:nvPr>
            <p:ph type="subTitle" idx="1"/>
          </p:nvPr>
        </p:nvSpPr>
        <p:spPr/>
        <p:txBody>
          <a:bodyPr/>
          <a:lstStyle/>
          <a:p>
            <a:r>
              <a:rPr lang="en-GB" dirty="0"/>
              <a:t>2. e-reporting</a:t>
            </a:r>
          </a:p>
        </p:txBody>
      </p:sp>
    </p:spTree>
    <p:extLst>
      <p:ext uri="{BB962C8B-B14F-4D97-AF65-F5344CB8AC3E}">
        <p14:creationId xmlns:p14="http://schemas.microsoft.com/office/powerpoint/2010/main" val="2553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2713-5BBA-42CC-AF77-3A2C8D58B869}"/>
              </a:ext>
            </a:extLst>
          </p:cNvPr>
          <p:cNvSpPr>
            <a:spLocks noGrp="1"/>
          </p:cNvSpPr>
          <p:nvPr>
            <p:ph type="title"/>
          </p:nvPr>
        </p:nvSpPr>
        <p:spPr/>
        <p:txBody>
          <a:bodyPr/>
          <a:lstStyle/>
          <a:p>
            <a:r>
              <a:rPr lang="en-GB" dirty="0"/>
              <a:t>II. e-reporting</a:t>
            </a:r>
          </a:p>
        </p:txBody>
      </p:sp>
      <p:sp>
        <p:nvSpPr>
          <p:cNvPr id="3" name="Content Placeholder 2">
            <a:extLst>
              <a:ext uri="{FF2B5EF4-FFF2-40B4-BE49-F238E27FC236}">
                <a16:creationId xmlns:a16="http://schemas.microsoft.com/office/drawing/2014/main" id="{FA8D0BD5-CDF4-4724-B726-502B04EA1EE7}"/>
              </a:ext>
            </a:extLst>
          </p:cNvPr>
          <p:cNvSpPr>
            <a:spLocks noGrp="1"/>
          </p:cNvSpPr>
          <p:nvPr>
            <p:ph idx="1"/>
          </p:nvPr>
        </p:nvSpPr>
        <p:spPr/>
        <p:txBody>
          <a:bodyPr/>
          <a:lstStyle/>
          <a:p>
            <a:pPr marL="285750" indent="-285750">
              <a:buFontTx/>
              <a:buChar char="-"/>
            </a:pPr>
            <a:r>
              <a:rPr lang="en-GB" sz="1400" dirty="0" err="1"/>
              <a:t>Teksten</a:t>
            </a:r>
            <a:r>
              <a:rPr lang="en-GB" sz="1400" dirty="0"/>
              <a:t> </a:t>
            </a:r>
            <a:r>
              <a:rPr lang="en-GB" sz="1400" dirty="0" err="1"/>
              <a:t>worden</a:t>
            </a:r>
            <a:r>
              <a:rPr lang="en-GB" sz="1400" dirty="0"/>
              <a:t> </a:t>
            </a:r>
            <a:r>
              <a:rPr lang="en-GB" sz="1400" dirty="0" err="1"/>
              <a:t>verwacht</a:t>
            </a:r>
            <a:r>
              <a:rPr lang="en-GB" sz="1400" dirty="0"/>
              <a:t> </a:t>
            </a:r>
            <a:r>
              <a:rPr lang="en-GB" sz="1400" dirty="0" err="1"/>
              <a:t>na</a:t>
            </a:r>
            <a:r>
              <a:rPr lang="en-GB" sz="1400" dirty="0"/>
              <a:t> de </a:t>
            </a:r>
            <a:r>
              <a:rPr lang="en-GB" sz="1400" dirty="0" err="1"/>
              <a:t>Paasvakantie</a:t>
            </a:r>
            <a:endParaRPr lang="en-GB" sz="1400" dirty="0"/>
          </a:p>
          <a:p>
            <a:pPr marL="285750" indent="-285750">
              <a:buFontTx/>
              <a:buChar char="-"/>
            </a:pPr>
            <a:r>
              <a:rPr lang="en-GB" sz="1400" dirty="0" err="1"/>
              <a:t>Mogelijks</a:t>
            </a:r>
            <a:r>
              <a:rPr lang="en-GB" sz="1400" dirty="0"/>
              <a:t> </a:t>
            </a:r>
            <a:r>
              <a:rPr lang="en-GB" sz="1400" dirty="0" err="1"/>
              <a:t>overgangsperiode</a:t>
            </a:r>
            <a:r>
              <a:rPr lang="en-GB" sz="1400" dirty="0"/>
              <a:t> </a:t>
            </a:r>
            <a:r>
              <a:rPr lang="en-GB" sz="1400" dirty="0" err="1"/>
              <a:t>waar</a:t>
            </a:r>
            <a:r>
              <a:rPr lang="en-GB" sz="1400" dirty="0"/>
              <a:t> </a:t>
            </a:r>
            <a:r>
              <a:rPr lang="en-GB" sz="1400" dirty="0" err="1"/>
              <a:t>enkel</a:t>
            </a:r>
            <a:r>
              <a:rPr lang="en-GB" sz="1400" dirty="0"/>
              <a:t> e-invoicing, maar </a:t>
            </a:r>
            <a:r>
              <a:rPr lang="en-GB" sz="1400" dirty="0" err="1"/>
              <a:t>geen</a:t>
            </a:r>
            <a:r>
              <a:rPr lang="en-GB" sz="1400" dirty="0"/>
              <a:t> e-reporting van </a:t>
            </a:r>
            <a:r>
              <a:rPr lang="en-GB" sz="1400" dirty="0" err="1"/>
              <a:t>toepassing</a:t>
            </a:r>
            <a:r>
              <a:rPr lang="en-GB" sz="1400" dirty="0"/>
              <a:t> </a:t>
            </a:r>
            <a:r>
              <a:rPr lang="en-GB" sz="1400" dirty="0" err="1"/>
              <a:t>zou</a:t>
            </a:r>
            <a:r>
              <a:rPr lang="en-GB" sz="1400" dirty="0"/>
              <a:t> </a:t>
            </a:r>
            <a:r>
              <a:rPr lang="en-GB" sz="1400" dirty="0" err="1"/>
              <a:t>zijn</a:t>
            </a:r>
            <a:endParaRPr lang="en-GB" sz="1400" dirty="0"/>
          </a:p>
        </p:txBody>
      </p:sp>
      <p:sp>
        <p:nvSpPr>
          <p:cNvPr id="4" name="Footer Placeholder 3">
            <a:extLst>
              <a:ext uri="{FF2B5EF4-FFF2-40B4-BE49-F238E27FC236}">
                <a16:creationId xmlns:a16="http://schemas.microsoft.com/office/drawing/2014/main" id="{7A1E3CA6-1518-49D8-80C0-7D4E23EA5C7B}"/>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2D5B9EB1-0B17-4C70-92E7-69EBC2A505C8}"/>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55</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4260299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B8983A-0542-4A62-9714-BF1FC367C717}"/>
              </a:ext>
            </a:extLst>
          </p:cNvPr>
          <p:cNvSpPr>
            <a:spLocks noGrp="1"/>
          </p:cNvSpPr>
          <p:nvPr>
            <p:ph type="subTitle" idx="1"/>
          </p:nvPr>
        </p:nvSpPr>
        <p:spPr/>
        <p:txBody>
          <a:bodyPr/>
          <a:lstStyle/>
          <a:p>
            <a:r>
              <a:rPr lang="en-GB" dirty="0"/>
              <a:t>3. </a:t>
            </a:r>
            <a:r>
              <a:rPr lang="en-GB" dirty="0" err="1"/>
              <a:t>Hervorming</a:t>
            </a:r>
            <a:r>
              <a:rPr lang="en-GB" dirty="0"/>
              <a:t> btw-</a:t>
            </a:r>
            <a:r>
              <a:rPr lang="en-GB" dirty="0" err="1"/>
              <a:t>tarieven</a:t>
            </a:r>
            <a:endParaRPr lang="en-GB" dirty="0"/>
          </a:p>
        </p:txBody>
      </p:sp>
    </p:spTree>
    <p:extLst>
      <p:ext uri="{BB962C8B-B14F-4D97-AF65-F5344CB8AC3E}">
        <p14:creationId xmlns:p14="http://schemas.microsoft.com/office/powerpoint/2010/main" val="642208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2713-5BBA-42CC-AF77-3A2C8D58B869}"/>
              </a:ext>
            </a:extLst>
          </p:cNvPr>
          <p:cNvSpPr>
            <a:spLocks noGrp="1"/>
          </p:cNvSpPr>
          <p:nvPr>
            <p:ph type="title"/>
          </p:nvPr>
        </p:nvSpPr>
        <p:spPr/>
        <p:txBody>
          <a:bodyPr/>
          <a:lstStyle/>
          <a:p>
            <a:r>
              <a:rPr lang="en-GB" dirty="0"/>
              <a:t>III. </a:t>
            </a:r>
            <a:r>
              <a:rPr lang="en-GB" dirty="0" err="1"/>
              <a:t>Hervorming</a:t>
            </a:r>
            <a:r>
              <a:rPr lang="en-GB" dirty="0"/>
              <a:t> Btw-</a:t>
            </a:r>
            <a:r>
              <a:rPr lang="en-GB" dirty="0" err="1"/>
              <a:t>tarieven</a:t>
            </a:r>
            <a:endParaRPr lang="en-GB" dirty="0"/>
          </a:p>
        </p:txBody>
      </p:sp>
      <p:sp>
        <p:nvSpPr>
          <p:cNvPr id="3" name="Content Placeholder 2">
            <a:extLst>
              <a:ext uri="{FF2B5EF4-FFF2-40B4-BE49-F238E27FC236}">
                <a16:creationId xmlns:a16="http://schemas.microsoft.com/office/drawing/2014/main" id="{FA8D0BD5-CDF4-4724-B726-502B04EA1EE7}"/>
              </a:ext>
            </a:extLst>
          </p:cNvPr>
          <p:cNvSpPr>
            <a:spLocks noGrp="1"/>
          </p:cNvSpPr>
          <p:nvPr>
            <p:ph idx="1"/>
          </p:nvPr>
        </p:nvSpPr>
        <p:spPr/>
        <p:txBody>
          <a:bodyPr/>
          <a:lstStyle/>
          <a:p>
            <a:pPr marL="342900" lvl="0" indent="-342900">
              <a:lnSpc>
                <a:spcPct val="107000"/>
              </a:lnSpc>
              <a:buFont typeface="Calibri" panose="020F0502020204030204" pitchFamily="34" charset="0"/>
              <a:buChar char="-"/>
            </a:pPr>
            <a:r>
              <a:rPr lang="nl-BE" sz="1200" dirty="0">
                <a:effectLst/>
                <a:latin typeface="+mn-lt"/>
                <a:ea typeface="Calibri" panose="020F0502020204030204" pitchFamily="34" charset="0"/>
                <a:cs typeface="Times New Roman" panose="02020603050405020304" pitchFamily="18" charset="0"/>
              </a:rPr>
              <a:t>Btw-harmonisering van de verlaagde btw-tarieven van 6% en 12% naar </a:t>
            </a:r>
            <a:r>
              <a:rPr lang="nl-BE" sz="1200" b="1" dirty="0">
                <a:effectLst/>
                <a:latin typeface="+mn-lt"/>
                <a:ea typeface="Calibri" panose="020F0502020204030204" pitchFamily="34" charset="0"/>
                <a:cs typeface="Times New Roman" panose="02020603050405020304" pitchFamily="18" charset="0"/>
              </a:rPr>
              <a:t>9%</a:t>
            </a:r>
            <a:endParaRPr lang="en-GB" sz="12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200" b="1" dirty="0">
                <a:effectLst/>
                <a:latin typeface="+mn-lt"/>
                <a:ea typeface="Calibri" panose="020F0502020204030204" pitchFamily="34" charset="0"/>
                <a:cs typeface="Times New Roman" panose="02020603050405020304" pitchFamily="18" charset="0"/>
              </a:rPr>
              <a:t>0% </a:t>
            </a:r>
            <a:r>
              <a:rPr lang="nl-BE" sz="1200" dirty="0">
                <a:effectLst/>
                <a:latin typeface="+mn-lt"/>
                <a:ea typeface="Calibri" panose="020F0502020204030204" pitchFamily="34" charset="0"/>
                <a:cs typeface="Times New Roman" panose="02020603050405020304" pitchFamily="18" charset="0"/>
              </a:rPr>
              <a:t>btw op: </a:t>
            </a:r>
            <a:endParaRPr lang="en-GB" sz="1200" dirty="0">
              <a:effectLst/>
              <a:latin typeface="+mn-lt"/>
              <a:ea typeface="Calibri" panose="020F0502020204030204" pitchFamily="34" charset="0"/>
              <a:cs typeface="Times New Roman" panose="02020603050405020304" pitchFamily="18" charset="0"/>
            </a:endParaRPr>
          </a:p>
          <a:p>
            <a:pPr marL="701630" lvl="1" indent="-342900">
              <a:lnSpc>
                <a:spcPct val="107000"/>
              </a:lnSpc>
              <a:buFont typeface="Symbol" panose="05050102010706020507" pitchFamily="18" charset="2"/>
              <a:buChar char=""/>
            </a:pPr>
            <a:r>
              <a:rPr lang="nl-BE" sz="1200" dirty="0">
                <a:effectLst/>
                <a:latin typeface="+mn-lt"/>
                <a:ea typeface="Calibri" panose="020F0502020204030204" pitchFamily="34" charset="0"/>
                <a:cs typeface="Times New Roman" panose="02020603050405020304" pitchFamily="18" charset="0"/>
              </a:rPr>
              <a:t>groenten en fruit</a:t>
            </a:r>
            <a:endParaRPr lang="en-GB" sz="1200" dirty="0">
              <a:effectLst/>
              <a:latin typeface="+mn-lt"/>
              <a:ea typeface="Calibri" panose="020F0502020204030204" pitchFamily="34" charset="0"/>
              <a:cs typeface="Times New Roman" panose="02020603050405020304" pitchFamily="18" charset="0"/>
            </a:endParaRPr>
          </a:p>
          <a:p>
            <a:pPr marL="701630" lvl="1" indent="-342900">
              <a:lnSpc>
                <a:spcPct val="107000"/>
              </a:lnSpc>
              <a:buFont typeface="Symbol" panose="05050102010706020507" pitchFamily="18" charset="2"/>
              <a:buChar char=""/>
            </a:pPr>
            <a:r>
              <a:rPr lang="nl-BE" sz="1200" dirty="0">
                <a:effectLst/>
                <a:latin typeface="+mn-lt"/>
                <a:ea typeface="Calibri" panose="020F0502020204030204" pitchFamily="34" charset="0"/>
                <a:cs typeface="Times New Roman" panose="02020603050405020304" pitchFamily="18" charset="0"/>
              </a:rPr>
              <a:t>openbaarvervoer</a:t>
            </a:r>
            <a:endParaRPr lang="en-GB" sz="1200" dirty="0">
              <a:effectLst/>
              <a:latin typeface="+mn-lt"/>
              <a:ea typeface="Calibri" panose="020F0502020204030204" pitchFamily="34" charset="0"/>
              <a:cs typeface="Times New Roman" panose="02020603050405020304" pitchFamily="18" charset="0"/>
            </a:endParaRPr>
          </a:p>
          <a:p>
            <a:pPr marL="701630" lvl="1" indent="-342900">
              <a:lnSpc>
                <a:spcPct val="107000"/>
              </a:lnSpc>
              <a:buFont typeface="Symbol" panose="05050102010706020507" pitchFamily="18" charset="2"/>
              <a:buChar char=""/>
            </a:pPr>
            <a:r>
              <a:rPr lang="nl-BE" sz="1200" dirty="0">
                <a:effectLst/>
                <a:latin typeface="+mn-lt"/>
                <a:ea typeface="Calibri" panose="020F0502020204030204" pitchFamily="34" charset="0"/>
                <a:cs typeface="Times New Roman" panose="02020603050405020304" pitchFamily="18" charset="0"/>
              </a:rPr>
              <a:t>Geneesmiddelen</a:t>
            </a:r>
            <a:endParaRPr lang="en-GB" sz="1200" dirty="0">
              <a:latin typeface="+mn-lt"/>
              <a:ea typeface="Calibri" panose="020F0502020204030204" pitchFamily="34" charset="0"/>
              <a:cs typeface="Times New Roman" panose="02020603050405020304" pitchFamily="18" charset="0"/>
            </a:endParaRPr>
          </a:p>
          <a:p>
            <a:pPr marL="701630" lvl="1" indent="-342900">
              <a:lnSpc>
                <a:spcPct val="107000"/>
              </a:lnSpc>
              <a:buFont typeface="Symbol" panose="05050102010706020507" pitchFamily="18" charset="2"/>
              <a:buChar char=""/>
            </a:pPr>
            <a:r>
              <a:rPr lang="nl-BE" sz="1200" dirty="0">
                <a:effectLst/>
                <a:latin typeface="+mn-lt"/>
                <a:ea typeface="Calibri" panose="020F0502020204030204" pitchFamily="34" charset="0"/>
                <a:cs typeface="Times New Roman" panose="02020603050405020304" pitchFamily="18" charset="0"/>
              </a:rPr>
              <a:t>luiers en andere producten voor intieme hygiënische bescherming</a:t>
            </a:r>
            <a:endParaRPr lang="en-GB" sz="12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BE" sz="1200" b="1" dirty="0">
                <a:effectLst/>
                <a:latin typeface="+mn-lt"/>
                <a:ea typeface="Calibri" panose="020F0502020204030204" pitchFamily="34" charset="0"/>
                <a:cs typeface="Times New Roman" panose="02020603050405020304" pitchFamily="18" charset="0"/>
              </a:rPr>
              <a:t>permanent</a:t>
            </a:r>
            <a:r>
              <a:rPr lang="nl-BE" sz="1200" dirty="0">
                <a:effectLst/>
                <a:latin typeface="+mn-lt"/>
                <a:ea typeface="Calibri" panose="020F0502020204030204" pitchFamily="34" charset="0"/>
                <a:cs typeface="Times New Roman" panose="02020603050405020304" pitchFamily="18" charset="0"/>
              </a:rPr>
              <a:t> verlaagd tarief </a:t>
            </a:r>
            <a:r>
              <a:rPr lang="nl-BE" sz="1200" b="1" dirty="0">
                <a:effectLst/>
                <a:latin typeface="+mn-lt"/>
                <a:ea typeface="Calibri" panose="020F0502020204030204" pitchFamily="34" charset="0"/>
                <a:cs typeface="Times New Roman" panose="02020603050405020304" pitchFamily="18" charset="0"/>
              </a:rPr>
              <a:t>afbraak en heropbouw </a:t>
            </a:r>
            <a:r>
              <a:rPr lang="nl-BE" sz="1200" dirty="0">
                <a:effectLst/>
                <a:latin typeface="+mn-lt"/>
                <a:ea typeface="Calibri" panose="020F0502020204030204" pitchFamily="34" charset="0"/>
                <a:cs typeface="Times New Roman" panose="02020603050405020304" pitchFamily="18" charset="0"/>
              </a:rPr>
              <a:t>(net zoals alle WOS </a:t>
            </a:r>
            <a:r>
              <a:rPr lang="nl-BE" sz="1200" b="1" dirty="0">
                <a:effectLst/>
                <a:latin typeface="+mn-lt"/>
                <a:ea typeface="Calibri" panose="020F0502020204030204" pitchFamily="34" charset="0"/>
                <a:cs typeface="Times New Roman" panose="02020603050405020304" pitchFamily="18" charset="0"/>
              </a:rPr>
              <a:t>@9% </a:t>
            </a:r>
            <a:r>
              <a:rPr lang="nl-BE" sz="1200" dirty="0" err="1">
                <a:effectLst/>
                <a:latin typeface="+mn-lt"/>
                <a:ea typeface="Calibri" panose="020F0502020204030204" pitchFamily="34" charset="0"/>
                <a:cs typeface="Times New Roman" panose="02020603050405020304" pitchFamily="18" charset="0"/>
              </a:rPr>
              <a:t>ipv</a:t>
            </a:r>
            <a:r>
              <a:rPr lang="nl-BE" sz="1200" dirty="0">
                <a:effectLst/>
                <a:latin typeface="+mn-lt"/>
                <a:ea typeface="Calibri" panose="020F0502020204030204" pitchFamily="34" charset="0"/>
                <a:cs typeface="Times New Roman" panose="02020603050405020304" pitchFamily="18" charset="0"/>
              </a:rPr>
              <a:t> @6% van tijdelijk regime – overgangsregime aan 6% t.e</a:t>
            </a:r>
            <a:r>
              <a:rPr lang="nl-BE" sz="1200" dirty="0">
                <a:latin typeface="+mn-lt"/>
                <a:ea typeface="Calibri" panose="020F0502020204030204" pitchFamily="34" charset="0"/>
                <a:cs typeface="Times New Roman" panose="02020603050405020304" pitchFamily="18" charset="0"/>
              </a:rPr>
              <a:t>.m. 31/12/2024 </a:t>
            </a:r>
            <a:r>
              <a:rPr lang="nl-BE" sz="1200" dirty="0" err="1">
                <a:latin typeface="+mn-lt"/>
                <a:ea typeface="Calibri" panose="020F0502020204030204" pitchFamily="34" charset="0"/>
                <a:cs typeface="Times New Roman" panose="02020603050405020304" pitchFamily="18" charset="0"/>
              </a:rPr>
              <a:t>i.f.v</a:t>
            </a:r>
            <a:r>
              <a:rPr lang="nl-BE" sz="1200" dirty="0">
                <a:latin typeface="+mn-lt"/>
                <a:ea typeface="Calibri" panose="020F0502020204030204" pitchFamily="34" charset="0"/>
                <a:cs typeface="Times New Roman" panose="02020603050405020304" pitchFamily="18" charset="0"/>
              </a:rPr>
              <a:t>. datum omgevingsvergunning</a:t>
            </a:r>
            <a:r>
              <a:rPr lang="nl-BE" sz="1200" dirty="0">
                <a:effectLst/>
                <a:latin typeface="+mn-lt"/>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nl-BE" sz="1200" b="1" dirty="0">
                <a:latin typeface="+mn-lt"/>
                <a:ea typeface="Calibri" panose="020F0502020204030204" pitchFamily="34" charset="0"/>
                <a:cs typeface="Times New Roman" panose="02020603050405020304" pitchFamily="18" charset="0"/>
              </a:rPr>
              <a:t>Energie</a:t>
            </a:r>
            <a:r>
              <a:rPr lang="nl-BE" sz="1200" dirty="0">
                <a:latin typeface="+mn-lt"/>
                <a:ea typeface="Calibri" panose="020F0502020204030204" pitchFamily="34" charset="0"/>
                <a:cs typeface="Times New Roman" panose="02020603050405020304" pitchFamily="18" charset="0"/>
              </a:rPr>
              <a:t>:</a:t>
            </a:r>
            <a:endParaRPr lang="nl-BE" sz="1200" dirty="0">
              <a:effectLst/>
              <a:latin typeface="+mn-lt"/>
              <a:ea typeface="Calibri" panose="020F0502020204030204" pitchFamily="34" charset="0"/>
              <a:cs typeface="Times New Roman" panose="02020603050405020304" pitchFamily="18" charset="0"/>
            </a:endParaRPr>
          </a:p>
          <a:p>
            <a:pPr marL="701630" lvl="1" indent="-342900">
              <a:lnSpc>
                <a:spcPct val="107000"/>
              </a:lnSpc>
            </a:pPr>
            <a:r>
              <a:rPr lang="nl-BE" sz="1200" dirty="0">
                <a:latin typeface="+mn-lt"/>
                <a:ea typeface="Calibri" panose="020F0502020204030204" pitchFamily="34" charset="0"/>
                <a:cs typeface="Times New Roman" panose="02020603050405020304" pitchFamily="18" charset="0"/>
              </a:rPr>
              <a:t>Behoud 6% op levering van elektriciteit, aardgas als verwarmingsbrandstof en warmte via warmtenetten</a:t>
            </a:r>
            <a:endParaRPr lang="en-GB" sz="1200" dirty="0">
              <a:latin typeface="+mn-lt"/>
              <a:ea typeface="Calibri" panose="020F0502020204030204" pitchFamily="34" charset="0"/>
              <a:cs typeface="Times New Roman" panose="02020603050405020304" pitchFamily="18" charset="0"/>
            </a:endParaRPr>
          </a:p>
          <a:p>
            <a:pPr marL="701630" lvl="1" indent="-342900">
              <a:lnSpc>
                <a:spcPct val="107000"/>
              </a:lnSpc>
            </a:pPr>
            <a:r>
              <a:rPr lang="nl-BE" sz="1200" dirty="0">
                <a:effectLst/>
                <a:latin typeface="+mn-lt"/>
                <a:ea typeface="Calibri" panose="020F0502020204030204" pitchFamily="34" charset="0"/>
                <a:cs typeface="Times New Roman" panose="02020603050405020304" pitchFamily="18" charset="0"/>
              </a:rPr>
              <a:t>afbouwen gunstregimes fossiele brandstoffen</a:t>
            </a:r>
            <a:r>
              <a:rPr lang="en-GB" sz="1200" dirty="0">
                <a:latin typeface="+mn-lt"/>
                <a:ea typeface="Calibri" panose="020F0502020204030204" pitchFamily="34" charset="0"/>
                <a:cs typeface="Times New Roman" panose="02020603050405020304" pitchFamily="18" charset="0"/>
              </a:rPr>
              <a:t> </a:t>
            </a:r>
            <a:r>
              <a:rPr lang="nl-BE" sz="1200" dirty="0">
                <a:effectLst/>
                <a:latin typeface="+mn-lt"/>
                <a:ea typeface="Calibri" panose="020F0502020204030204" pitchFamily="34" charset="0"/>
                <a:cs typeface="Times New Roman" panose="02020603050405020304" pitchFamily="18" charset="0"/>
              </a:rPr>
              <a:t>steenkool van 12% naar 21%</a:t>
            </a:r>
          </a:p>
          <a:p>
            <a:pPr marL="701630" lvl="1" indent="-342900">
              <a:lnSpc>
                <a:spcPct val="107000"/>
              </a:lnSpc>
            </a:pPr>
            <a:r>
              <a:rPr lang="nl-BE" sz="1200" dirty="0">
                <a:latin typeface="+mn-lt"/>
                <a:ea typeface="Calibri" panose="020F0502020204030204" pitchFamily="34" charset="0"/>
                <a:cs typeface="Times New Roman" panose="02020603050405020304" pitchFamily="18" charset="0"/>
              </a:rPr>
              <a:t>Houtpellets van 6% naar 9%</a:t>
            </a:r>
            <a:endParaRPr lang="en-GB" sz="1200" dirty="0">
              <a:effectLst/>
              <a:latin typeface="+mn-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A1E3CA6-1518-49D8-80C0-7D4E23EA5C7B}"/>
              </a:ext>
            </a:extLst>
          </p:cNvPr>
          <p:cNvSpPr>
            <a:spLocks noGrp="1"/>
          </p:cNvSpPr>
          <p:nvPr>
            <p:ph type="ftr" sz="quarter" idx="11"/>
          </p:nvPr>
        </p:nvSpPr>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panose="00000500000000000000" pitchFamily="2" charset="0"/>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
        <p:nvSpPr>
          <p:cNvPr id="5" name="Slide Number Placeholder 4">
            <a:extLst>
              <a:ext uri="{FF2B5EF4-FFF2-40B4-BE49-F238E27FC236}">
                <a16:creationId xmlns:a16="http://schemas.microsoft.com/office/drawing/2014/main" id="{2D5B9EB1-0B17-4C70-92E7-69EBC2A505C8}"/>
              </a:ext>
            </a:extLst>
          </p:cNvPr>
          <p:cNvSpPr>
            <a:spLocks noGrp="1"/>
          </p:cNvSpPr>
          <p:nvPr>
            <p:ph type="sldNum" sz="quarter" idx="4"/>
          </p:nvPr>
        </p:nvSpPr>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panose="00000500000000000000" pitchFamily="2" charset="0"/>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57</a:t>
            </a:fld>
            <a:endParaRPr kumimoji="0" lang="nl-BE" sz="600" b="0" i="0" u="none" strike="noStrike" kern="1200" cap="none" spc="0" normalizeH="0" baseline="0" noProof="0" dirty="0">
              <a:ln>
                <a:noFill/>
              </a:ln>
              <a:solidFill>
                <a:srgbClr val="5C2D91"/>
              </a:solidFill>
              <a:effectLst/>
              <a:uLnTx/>
              <a:uFillTx/>
              <a:latin typeface="Proximus" panose="00000500000000000000" pitchFamily="2" charset="0"/>
              <a:ea typeface="+mn-ea"/>
              <a:cs typeface="+mn-cs"/>
            </a:endParaRPr>
          </a:p>
        </p:txBody>
      </p:sp>
    </p:spTree>
    <p:extLst>
      <p:ext uri="{BB962C8B-B14F-4D97-AF65-F5344CB8AC3E}">
        <p14:creationId xmlns:p14="http://schemas.microsoft.com/office/powerpoint/2010/main" val="2598721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E1D90-02F7-4EB0-BDC7-85DDD923C342}"/>
              </a:ext>
            </a:extLst>
          </p:cNvPr>
          <p:cNvSpPr>
            <a:spLocks noGrp="1"/>
          </p:cNvSpPr>
          <p:nvPr>
            <p:ph type="body" sz="quarter" idx="10"/>
          </p:nvPr>
        </p:nvSpPr>
        <p:spPr/>
        <p:txBody>
          <a:bodyPr/>
          <a:lstStyle/>
          <a:p>
            <a:pPr lvl="1" indent="0">
              <a:lnSpc>
                <a:spcPct val="107000"/>
              </a:lnSpc>
              <a:buNone/>
            </a:pPr>
            <a:r>
              <a:rPr lang="nl-BE" sz="1200" dirty="0">
                <a:solidFill>
                  <a:schemeClr val="tx1"/>
                </a:solidFill>
                <a:latin typeface="+mn-lt"/>
                <a:ea typeface="Calibri" panose="020F0502020204030204" pitchFamily="34" charset="0"/>
                <a:cs typeface="Times New Roman" panose="02020603050405020304" pitchFamily="18" charset="0"/>
              </a:rPr>
              <a:t>Laura.Lasat@Proximus.com</a:t>
            </a:r>
            <a:endParaRPr lang="en-GB" dirty="0">
              <a:solidFill>
                <a:schemeClr val="tx1"/>
              </a:solidFill>
              <a:latin typeface="+mn-lt"/>
            </a:endParaRPr>
          </a:p>
        </p:txBody>
      </p:sp>
      <p:sp>
        <p:nvSpPr>
          <p:cNvPr id="4" name="Footer Placeholder 3">
            <a:extLst>
              <a:ext uri="{FF2B5EF4-FFF2-40B4-BE49-F238E27FC236}">
                <a16:creationId xmlns:a16="http://schemas.microsoft.com/office/drawing/2014/main" id="{0AD8F8F4-BAF6-47A8-B4A1-0B17D6AAF94F}"/>
              </a:ext>
            </a:extLst>
          </p:cNvPr>
          <p:cNvSpPr>
            <a:spLocks noGrp="1"/>
          </p:cNvSpPr>
          <p:nvPr>
            <p:ph type="ftr" sz="quarter" idx="4294967295"/>
          </p:nvPr>
        </p:nvSpPr>
        <p:spPr>
          <a:xfrm>
            <a:off x="0" y="5003800"/>
            <a:ext cx="360363" cy="71438"/>
          </a:xfrm>
        </p:spPr>
        <p:txBody>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nl-BE" sz="600" b="0" i="0" u="none" strike="noStrike" kern="1200" cap="none" spc="0" normalizeH="0" baseline="0" noProof="0">
                <a:ln>
                  <a:noFill/>
                </a:ln>
                <a:solidFill>
                  <a:srgbClr val="5C2D91"/>
                </a:solidFill>
                <a:effectLst/>
                <a:uLnTx/>
                <a:uFillTx/>
                <a:latin typeface="Proximus"/>
                <a:ea typeface="+mn-ea"/>
                <a:cs typeface="+mn-cs"/>
              </a:rPr>
              <a:t>Proximus</a:t>
            </a:r>
            <a:endParaRPr kumimoji="0" lang="nl-BE" sz="600" b="0" i="0" u="none" strike="noStrike" kern="1200" cap="none" spc="0" normalizeH="0" baseline="0" noProof="0" dirty="0">
              <a:ln>
                <a:noFill/>
              </a:ln>
              <a:solidFill>
                <a:srgbClr val="5C2D91"/>
              </a:solidFill>
              <a:effectLst/>
              <a:uLnTx/>
              <a:uFillTx/>
              <a:latin typeface="Proximus"/>
              <a:ea typeface="+mn-ea"/>
              <a:cs typeface="+mn-cs"/>
            </a:endParaRPr>
          </a:p>
        </p:txBody>
      </p:sp>
      <p:sp>
        <p:nvSpPr>
          <p:cNvPr id="5" name="Slide Number Placeholder 4">
            <a:extLst>
              <a:ext uri="{FF2B5EF4-FFF2-40B4-BE49-F238E27FC236}">
                <a16:creationId xmlns:a16="http://schemas.microsoft.com/office/drawing/2014/main" id="{60686025-7B80-4F60-9200-3EAD86E5B3CF}"/>
              </a:ext>
            </a:extLst>
          </p:cNvPr>
          <p:cNvSpPr>
            <a:spLocks noGrp="1"/>
          </p:cNvSpPr>
          <p:nvPr>
            <p:ph type="sldNum" sz="quarter" idx="4294967295"/>
          </p:nvPr>
        </p:nvSpPr>
        <p:spPr>
          <a:xfrm>
            <a:off x="8675688" y="5003800"/>
            <a:ext cx="468312" cy="71438"/>
          </a:xfrm>
        </p:spPr>
        <p:txBody>
          <a:bodyPr/>
          <a:lstStyle/>
          <a:p>
            <a:pPr marL="0" marR="0" lvl="0" indent="0" algn="r" defTabSz="408104" rtl="0" eaLnBrk="1" fontAlgn="auto" latinLnBrk="0" hangingPunct="1">
              <a:lnSpc>
                <a:spcPct val="100000"/>
              </a:lnSpc>
              <a:spcBef>
                <a:spcPts val="0"/>
              </a:spcBef>
              <a:spcAft>
                <a:spcPts val="0"/>
              </a:spcAft>
              <a:buClrTx/>
              <a:buSzTx/>
              <a:buFontTx/>
              <a:buNone/>
              <a:tabLst/>
              <a:defRPr/>
            </a:pPr>
            <a:fld id="{AF458780-3DEA-4093-8A6E-7C0E406A36AD}" type="slidenum">
              <a:rPr kumimoji="0" lang="nl-BE" sz="600" b="0" i="0" u="none" strike="noStrike" kern="1200" cap="none" spc="0" normalizeH="0" baseline="0" noProof="0" smtClean="0">
                <a:ln>
                  <a:noFill/>
                </a:ln>
                <a:solidFill>
                  <a:srgbClr val="5C2D91"/>
                </a:solidFill>
                <a:effectLst/>
                <a:uLnTx/>
                <a:uFillTx/>
                <a:latin typeface="Proximus"/>
                <a:ea typeface="+mn-ea"/>
                <a:cs typeface="+mn-cs"/>
              </a:rPr>
              <a:pPr marL="0" marR="0" lvl="0" indent="0" algn="r" defTabSz="408104" rtl="0" eaLnBrk="1" fontAlgn="auto" latinLnBrk="0" hangingPunct="1">
                <a:lnSpc>
                  <a:spcPct val="100000"/>
                </a:lnSpc>
                <a:spcBef>
                  <a:spcPts val="0"/>
                </a:spcBef>
                <a:spcAft>
                  <a:spcPts val="0"/>
                </a:spcAft>
                <a:buClrTx/>
                <a:buSzTx/>
                <a:buFontTx/>
                <a:buNone/>
                <a:tabLst/>
                <a:defRPr/>
              </a:pPr>
              <a:t>58</a:t>
            </a:fld>
            <a:endParaRPr kumimoji="0" lang="nl-BE" sz="600" b="0" i="0" u="none" strike="noStrike" kern="1200" cap="none" spc="0" normalizeH="0" baseline="0" noProof="0" dirty="0">
              <a:ln>
                <a:noFill/>
              </a:ln>
              <a:solidFill>
                <a:srgbClr val="5C2D91"/>
              </a:solidFill>
              <a:effectLst/>
              <a:uLnTx/>
              <a:uFillTx/>
              <a:latin typeface="Proximus"/>
              <a:ea typeface="+mn-ea"/>
              <a:cs typeface="+mn-cs"/>
            </a:endParaRPr>
          </a:p>
        </p:txBody>
      </p:sp>
      <p:sp>
        <p:nvSpPr>
          <p:cNvPr id="6" name="TextBox 5">
            <a:extLst>
              <a:ext uri="{FF2B5EF4-FFF2-40B4-BE49-F238E27FC236}">
                <a16:creationId xmlns:a16="http://schemas.microsoft.com/office/drawing/2014/main" id="{321D1654-0466-441E-9273-3DF3823022B5}"/>
              </a:ext>
            </a:extLst>
          </p:cNvPr>
          <p:cNvSpPr txBox="1"/>
          <p:nvPr/>
        </p:nvSpPr>
        <p:spPr>
          <a:xfrm>
            <a:off x="561975" y="1809750"/>
            <a:ext cx="7591425" cy="1038225"/>
          </a:xfrm>
          <a:prstGeom prst="rect">
            <a:avLst/>
          </a:prstGeom>
        </p:spPr>
        <p:txBody>
          <a:bodyPr vert="horz" wrap="square" lIns="0" tIns="0" rIns="0" bIns="0" numCol="1" spcCol="0" rtlCol="0" anchor="t" anchorCtr="0">
            <a:noAutofit/>
          </a:bodyPr>
          <a:lstStyle/>
          <a:p>
            <a:pPr marL="0" marR="0" lvl="0" indent="0" algn="l" defTabSz="408104"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Proximus"/>
                <a:ea typeface="+mn-ea"/>
                <a:cs typeface="+mn-cs"/>
              </a:rPr>
              <a:t>Please note the reflections made are the speakers own considerations and nor bind nor reflect the Proximus Group</a:t>
            </a:r>
          </a:p>
        </p:txBody>
      </p:sp>
    </p:spTree>
    <p:extLst>
      <p:ext uri="{BB962C8B-B14F-4D97-AF65-F5344CB8AC3E}">
        <p14:creationId xmlns:p14="http://schemas.microsoft.com/office/powerpoint/2010/main" val="172256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EB8DD0CB-9BA7-4F1B-8FD9-1A399744ECB8}"/>
              </a:ext>
            </a:extLst>
          </p:cNvPr>
          <p:cNvSpPr>
            <a:spLocks noGrp="1"/>
          </p:cNvSpPr>
          <p:nvPr>
            <p:ph type="body" sz="quarter" idx="14"/>
          </p:nvPr>
        </p:nvSpPr>
        <p:spPr>
          <a:xfrm>
            <a:off x="481933" y="1300621"/>
            <a:ext cx="8166119" cy="277812"/>
          </a:xfrm>
        </p:spPr>
        <p:txBody>
          <a:bodyPr/>
          <a:lstStyle/>
          <a:p>
            <a:r>
              <a:rPr lang="fr-BE"/>
              <a:t>Nombre de chercheurs (effectifs) en Belgique (2002-2019)</a:t>
            </a:r>
          </a:p>
        </p:txBody>
      </p:sp>
      <p:sp>
        <p:nvSpPr>
          <p:cNvPr id="3" name="Slide Number Placeholder 2">
            <a:extLst>
              <a:ext uri="{FF2B5EF4-FFF2-40B4-BE49-F238E27FC236}">
                <a16:creationId xmlns:a16="http://schemas.microsoft.com/office/drawing/2014/main" id="{11FC22A6-252A-487F-8829-BE41FD286923}"/>
              </a:ext>
            </a:extLst>
          </p:cNvPr>
          <p:cNvSpPr>
            <a:spLocks noGrp="1"/>
          </p:cNvSpPr>
          <p:nvPr>
            <p:ph type="sldNum" sz="quarter" idx="4"/>
          </p:nvPr>
        </p:nvSpPr>
        <p:spPr>
          <a:xfrm>
            <a:off x="6796367" y="4630421"/>
            <a:ext cx="2133600" cy="274637"/>
          </a:xfrm>
        </p:spPr>
        <p:txBody>
          <a:bodyPr anchor="ctr">
            <a:normAutofit/>
          </a:bodyPr>
          <a:lstStyle/>
          <a:p>
            <a:pPr>
              <a:spcAft>
                <a:spcPts val="600"/>
              </a:spcAft>
            </a:pPr>
            <a:fld id="{9F486326-A7BF-8B4F-809D-A86929C60431}" type="slidenum">
              <a:rPr lang="fr-FR" smtClean="0"/>
              <a:pPr>
                <a:spcAft>
                  <a:spcPts val="600"/>
                </a:spcAft>
              </a:pPr>
              <a:t>6</a:t>
            </a:fld>
            <a:endParaRPr lang="fr-FR"/>
          </a:p>
        </p:txBody>
      </p:sp>
      <p:sp>
        <p:nvSpPr>
          <p:cNvPr id="4" name="Title 3">
            <a:extLst>
              <a:ext uri="{FF2B5EF4-FFF2-40B4-BE49-F238E27FC236}">
                <a16:creationId xmlns:a16="http://schemas.microsoft.com/office/drawing/2014/main" id="{32BA7364-2E8E-42EE-AE16-FAF2E8A5BCDE}"/>
              </a:ext>
            </a:extLst>
          </p:cNvPr>
          <p:cNvSpPr>
            <a:spLocks noGrp="1"/>
          </p:cNvSpPr>
          <p:nvPr>
            <p:ph type="ctrTitle"/>
          </p:nvPr>
        </p:nvSpPr>
        <p:spPr>
          <a:xfrm>
            <a:off x="481934" y="397933"/>
            <a:ext cx="7104070" cy="901222"/>
          </a:xfrm>
        </p:spPr>
        <p:txBody>
          <a:bodyPr anchor="b">
            <a:normAutofit/>
          </a:bodyPr>
          <a:lstStyle/>
          <a:p>
            <a:r>
              <a:rPr lang="fr-BE"/>
              <a:t>Augmentation du nombre d'emplois</a:t>
            </a:r>
          </a:p>
        </p:txBody>
      </p:sp>
      <p:graphicFrame>
        <p:nvGraphicFramePr>
          <p:cNvPr id="5" name="Chart 4">
            <a:extLst>
              <a:ext uri="{FF2B5EF4-FFF2-40B4-BE49-F238E27FC236}">
                <a16:creationId xmlns:a16="http://schemas.microsoft.com/office/drawing/2014/main" id="{2D81DA00-5E55-48A3-A70E-C942E1C523F6}"/>
              </a:ext>
            </a:extLst>
          </p:cNvPr>
          <p:cNvGraphicFramePr>
            <a:graphicFrameLocks/>
          </p:cNvGraphicFramePr>
          <p:nvPr/>
        </p:nvGraphicFramePr>
        <p:xfrm>
          <a:off x="594211" y="1655444"/>
          <a:ext cx="7955577" cy="26754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1">
            <a:extLst>
              <a:ext uri="{FF2B5EF4-FFF2-40B4-BE49-F238E27FC236}">
                <a16:creationId xmlns:a16="http://schemas.microsoft.com/office/drawing/2014/main" id="{D3706548-0D70-400D-9E4A-562CA462F7CA}"/>
              </a:ext>
            </a:extLst>
          </p:cNvPr>
          <p:cNvSpPr txBox="1"/>
          <p:nvPr/>
        </p:nvSpPr>
        <p:spPr>
          <a:xfrm>
            <a:off x="2660929" y="4523317"/>
            <a:ext cx="4135438" cy="444500"/>
          </a:xfrm>
          <a:prstGeom prst="rect">
            <a:avLst/>
          </a:prstGeom>
        </p:spPr>
        <p:style>
          <a:lnRef idx="0">
            <a:scrgbClr r="0" g="0" b="0"/>
          </a:lnRef>
          <a:fillRef idx="0">
            <a:scrgbClr r="0" g="0" b="0"/>
          </a:fillRef>
          <a:effectRef idx="0">
            <a:scrgbClr r="0" g="0" b="0"/>
          </a:effectRef>
          <a:fontRef idx="minor">
            <a:schemeClr val="dk1"/>
          </a:fontRef>
        </p:style>
        <p:txBody>
          <a:bodyPr vert="horz" lIns="68580" tIns="34290" rIns="68580" bIns="34290" rtlCol="0" anchor="b">
            <a:normAutofit/>
          </a:bodyPr>
          <a:lstStyle>
            <a:defPPr>
              <a:defRPr lang="en-US"/>
            </a:defPPr>
            <a:lvl1pPr indent="0">
              <a:lnSpc>
                <a:spcPct val="90000"/>
              </a:lnSpc>
              <a:spcAft>
                <a:spcPts val="450"/>
              </a:spcAft>
              <a:defRPr sz="825" i="1">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fr-BE"/>
              <a:t>OECD (2021). Researchers (indicator) via https://data.oecd.org/rd/researchers.htm#indicator-chart</a:t>
            </a:r>
          </a:p>
        </p:txBody>
      </p:sp>
      <p:cxnSp>
        <p:nvCxnSpPr>
          <p:cNvPr id="7" name="Straight Arrow Connector 6">
            <a:extLst>
              <a:ext uri="{FF2B5EF4-FFF2-40B4-BE49-F238E27FC236}">
                <a16:creationId xmlns:a16="http://schemas.microsoft.com/office/drawing/2014/main" id="{9ACAD4EC-F7F4-449D-BD6F-64095A66334C}"/>
              </a:ext>
            </a:extLst>
          </p:cNvPr>
          <p:cNvCxnSpPr/>
          <p:nvPr/>
        </p:nvCxnSpPr>
        <p:spPr>
          <a:xfrm flipV="1">
            <a:off x="2977669" y="2027482"/>
            <a:ext cx="3501957" cy="531778"/>
          </a:xfrm>
          <a:prstGeom prst="straightConnector1">
            <a:avLst/>
          </a:prstGeom>
          <a:ln>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0037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EEA5B5E-FD10-A15A-4D89-8D4537624BD6}"/>
              </a:ext>
            </a:extLst>
          </p:cNvPr>
          <p:cNvSpPr>
            <a:spLocks noGrp="1"/>
          </p:cNvSpPr>
          <p:nvPr>
            <p:ph type="body" sz="quarter" idx="14"/>
          </p:nvPr>
        </p:nvSpPr>
        <p:spPr>
          <a:xfrm>
            <a:off x="481933" y="1300621"/>
            <a:ext cx="8166119" cy="277812"/>
          </a:xfrm>
        </p:spPr>
        <p:txBody>
          <a:bodyPr/>
          <a:lstStyle/>
          <a:p>
            <a:r>
              <a:rPr lang="fr-BE"/>
              <a:t>Nombre de chercheurs pour 1.000 personnes employées (2009 et 2019)</a:t>
            </a:r>
          </a:p>
        </p:txBody>
      </p:sp>
      <p:sp>
        <p:nvSpPr>
          <p:cNvPr id="4" name="Slide Number Placeholder 3">
            <a:extLst>
              <a:ext uri="{FF2B5EF4-FFF2-40B4-BE49-F238E27FC236}">
                <a16:creationId xmlns:a16="http://schemas.microsoft.com/office/drawing/2014/main" id="{EB4A8936-AEF6-4FB8-A1B4-C3154304A4C6}"/>
              </a:ext>
            </a:extLst>
          </p:cNvPr>
          <p:cNvSpPr>
            <a:spLocks noGrp="1"/>
          </p:cNvSpPr>
          <p:nvPr>
            <p:ph type="sldNum" sz="quarter" idx="4"/>
          </p:nvPr>
        </p:nvSpPr>
        <p:spPr>
          <a:xfrm>
            <a:off x="6796367" y="4630421"/>
            <a:ext cx="2133600" cy="274637"/>
          </a:xfrm>
        </p:spPr>
        <p:txBody>
          <a:bodyPr anchor="ctr">
            <a:normAutofit/>
          </a:bodyPr>
          <a:lstStyle/>
          <a:p>
            <a:pPr>
              <a:spcAft>
                <a:spcPts val="600"/>
              </a:spcAft>
            </a:pPr>
            <a:fld id="{9F486326-A7BF-8B4F-809D-A86929C60431}" type="slidenum">
              <a:rPr lang="fr-FR" smtClean="0"/>
              <a:pPr>
                <a:spcAft>
                  <a:spcPts val="600"/>
                </a:spcAft>
              </a:pPr>
              <a:t>7</a:t>
            </a:fld>
            <a:endParaRPr lang="fr-FR"/>
          </a:p>
        </p:txBody>
      </p:sp>
      <p:sp>
        <p:nvSpPr>
          <p:cNvPr id="5" name="Title 4">
            <a:extLst>
              <a:ext uri="{FF2B5EF4-FFF2-40B4-BE49-F238E27FC236}">
                <a16:creationId xmlns:a16="http://schemas.microsoft.com/office/drawing/2014/main" id="{39EBFC95-C9D4-4A14-8D02-B6F8E3DDFDE0}"/>
              </a:ext>
            </a:extLst>
          </p:cNvPr>
          <p:cNvSpPr>
            <a:spLocks noGrp="1"/>
          </p:cNvSpPr>
          <p:nvPr>
            <p:ph type="ctrTitle"/>
          </p:nvPr>
        </p:nvSpPr>
        <p:spPr>
          <a:xfrm>
            <a:off x="481934" y="397933"/>
            <a:ext cx="7104070" cy="901222"/>
          </a:xfrm>
        </p:spPr>
        <p:txBody>
          <a:bodyPr anchor="b">
            <a:normAutofit fontScale="90000"/>
          </a:bodyPr>
          <a:lstStyle/>
          <a:p>
            <a:r>
              <a:rPr lang="fr-BE"/>
              <a:t>Augmentation du nombre de chercheurs sur le marché du travail</a:t>
            </a:r>
          </a:p>
        </p:txBody>
      </p:sp>
      <p:graphicFrame>
        <p:nvGraphicFramePr>
          <p:cNvPr id="10" name="Chart 9">
            <a:extLst>
              <a:ext uri="{FF2B5EF4-FFF2-40B4-BE49-F238E27FC236}">
                <a16:creationId xmlns:a16="http://schemas.microsoft.com/office/drawing/2014/main" id="{430B6397-CEE1-450B-9945-602FDF998E0A}"/>
              </a:ext>
            </a:extLst>
          </p:cNvPr>
          <p:cNvGraphicFramePr>
            <a:graphicFrameLocks/>
          </p:cNvGraphicFramePr>
          <p:nvPr/>
        </p:nvGraphicFramePr>
        <p:xfrm>
          <a:off x="1740364" y="1578433"/>
          <a:ext cx="5649255" cy="30519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1">
            <a:extLst>
              <a:ext uri="{FF2B5EF4-FFF2-40B4-BE49-F238E27FC236}">
                <a16:creationId xmlns:a16="http://schemas.microsoft.com/office/drawing/2014/main" id="{71093535-8D28-4CA6-A12C-3FEC8E396AA4}"/>
              </a:ext>
            </a:extLst>
          </p:cNvPr>
          <p:cNvSpPr txBox="1"/>
          <p:nvPr/>
        </p:nvSpPr>
        <p:spPr>
          <a:xfrm>
            <a:off x="2559448" y="4544224"/>
            <a:ext cx="4135438" cy="444500"/>
          </a:xfrm>
          <a:prstGeom prst="rect">
            <a:avLst/>
          </a:prstGeom>
        </p:spPr>
        <p:style>
          <a:lnRef idx="0">
            <a:scrgbClr r="0" g="0" b="0"/>
          </a:lnRef>
          <a:fillRef idx="0">
            <a:scrgbClr r="0" g="0" b="0"/>
          </a:fillRef>
          <a:effectRef idx="0">
            <a:scrgbClr r="0" g="0" b="0"/>
          </a:effectRef>
          <a:fontRef idx="minor">
            <a:schemeClr val="dk1"/>
          </a:fontRef>
        </p:style>
        <p:txBody>
          <a:bodyPr vert="horz" lIns="68580" tIns="34290" rIns="68580" bIns="34290" rtlCol="0" anchor="b">
            <a:normAutofit/>
          </a:bodyPr>
          <a:lstStyle>
            <a:defPPr>
              <a:defRPr lang="en-US"/>
            </a:defPPr>
            <a:lvl1pPr indent="0">
              <a:lnSpc>
                <a:spcPct val="90000"/>
              </a:lnSpc>
              <a:spcAft>
                <a:spcPts val="450"/>
              </a:spcAft>
              <a:defRPr sz="825" i="1">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fr-BE"/>
              <a:t>OECD (2021). Researchers (indicator) via https://data.oecd.org/rd/researchers.htm#indicator-chart</a:t>
            </a:r>
          </a:p>
        </p:txBody>
      </p:sp>
      <p:sp>
        <p:nvSpPr>
          <p:cNvPr id="7" name="TextBox 6">
            <a:extLst>
              <a:ext uri="{FF2B5EF4-FFF2-40B4-BE49-F238E27FC236}">
                <a16:creationId xmlns:a16="http://schemas.microsoft.com/office/drawing/2014/main" id="{F0B9F37E-1D8C-4C27-97A0-15A7658BF1C6}"/>
              </a:ext>
            </a:extLst>
          </p:cNvPr>
          <p:cNvSpPr txBox="1"/>
          <p:nvPr/>
        </p:nvSpPr>
        <p:spPr>
          <a:xfrm>
            <a:off x="6164507" y="4629842"/>
            <a:ext cx="1856973" cy="338554"/>
          </a:xfrm>
          <a:prstGeom prst="rect">
            <a:avLst/>
          </a:prstGeom>
          <a:noFill/>
        </p:spPr>
        <p:txBody>
          <a:bodyPr wrap="square" rtlCol="0">
            <a:spAutoFit/>
          </a:bodyPr>
          <a:lstStyle/>
          <a:p>
            <a:r>
              <a:rPr lang="fr-BE" sz="800"/>
              <a:t>* Chiffre 2019 = 2018</a:t>
            </a:r>
          </a:p>
          <a:p>
            <a:r>
              <a:rPr lang="fr-BE" sz="800"/>
              <a:t>** Chiffre 2009 = 2012 ; 2019 = 2017 </a:t>
            </a:r>
          </a:p>
        </p:txBody>
      </p:sp>
      <p:sp>
        <p:nvSpPr>
          <p:cNvPr id="2" name="TextBox 1">
            <a:extLst>
              <a:ext uri="{FF2B5EF4-FFF2-40B4-BE49-F238E27FC236}">
                <a16:creationId xmlns:a16="http://schemas.microsoft.com/office/drawing/2014/main" id="{402D07A1-FA48-4747-BDCB-F826B630CDCD}"/>
              </a:ext>
            </a:extLst>
          </p:cNvPr>
          <p:cNvSpPr txBox="1"/>
          <p:nvPr/>
        </p:nvSpPr>
        <p:spPr>
          <a:xfrm>
            <a:off x="1997415" y="1719418"/>
            <a:ext cx="596629" cy="215444"/>
          </a:xfrm>
          <a:prstGeom prst="rect">
            <a:avLst/>
          </a:prstGeom>
          <a:noFill/>
        </p:spPr>
        <p:txBody>
          <a:bodyPr wrap="square" rtlCol="0">
            <a:spAutoFit/>
          </a:bodyPr>
          <a:lstStyle/>
          <a:p>
            <a:r>
              <a:rPr lang="fr-BE" sz="800" b="1">
                <a:solidFill>
                  <a:schemeClr val="tx1">
                    <a:lumMod val="75000"/>
                  </a:schemeClr>
                </a:solidFill>
              </a:rPr>
              <a:t>+ 54 % </a:t>
            </a:r>
          </a:p>
        </p:txBody>
      </p:sp>
      <p:sp>
        <p:nvSpPr>
          <p:cNvPr id="9" name="TextBox 8">
            <a:extLst>
              <a:ext uri="{FF2B5EF4-FFF2-40B4-BE49-F238E27FC236}">
                <a16:creationId xmlns:a16="http://schemas.microsoft.com/office/drawing/2014/main" id="{EB135D4D-D0F4-447A-8C01-6405DDAEE783}"/>
              </a:ext>
            </a:extLst>
          </p:cNvPr>
          <p:cNvSpPr txBox="1"/>
          <p:nvPr/>
        </p:nvSpPr>
        <p:spPr>
          <a:xfrm>
            <a:off x="2594044" y="2408004"/>
            <a:ext cx="596629" cy="215444"/>
          </a:xfrm>
          <a:prstGeom prst="rect">
            <a:avLst/>
          </a:prstGeom>
          <a:noFill/>
        </p:spPr>
        <p:txBody>
          <a:bodyPr wrap="square" rtlCol="0">
            <a:spAutoFit/>
          </a:bodyPr>
          <a:lstStyle/>
          <a:p>
            <a:r>
              <a:rPr lang="fr-BE" sz="800" b="1">
                <a:solidFill>
                  <a:schemeClr val="tx1">
                    <a:lumMod val="75000"/>
                  </a:schemeClr>
                </a:solidFill>
              </a:rPr>
              <a:t>- 1 % </a:t>
            </a:r>
          </a:p>
        </p:txBody>
      </p:sp>
      <p:sp>
        <p:nvSpPr>
          <p:cNvPr id="11" name="TextBox 10">
            <a:extLst>
              <a:ext uri="{FF2B5EF4-FFF2-40B4-BE49-F238E27FC236}">
                <a16:creationId xmlns:a16="http://schemas.microsoft.com/office/drawing/2014/main" id="{8CB5493B-0E29-432E-AE59-7E1738BAD1A9}"/>
              </a:ext>
            </a:extLst>
          </p:cNvPr>
          <p:cNvSpPr txBox="1"/>
          <p:nvPr/>
        </p:nvSpPr>
        <p:spPr>
          <a:xfrm>
            <a:off x="3065903" y="1848267"/>
            <a:ext cx="596629" cy="215444"/>
          </a:xfrm>
          <a:prstGeom prst="rect">
            <a:avLst/>
          </a:prstGeom>
          <a:noFill/>
        </p:spPr>
        <p:txBody>
          <a:bodyPr wrap="square" rtlCol="0">
            <a:spAutoFit/>
          </a:bodyPr>
          <a:lstStyle/>
          <a:p>
            <a:r>
              <a:rPr lang="fr-BE" sz="800" b="1">
                <a:solidFill>
                  <a:schemeClr val="tx1">
                    <a:lumMod val="75000"/>
                  </a:schemeClr>
                </a:solidFill>
              </a:rPr>
              <a:t>+ 43 % </a:t>
            </a:r>
          </a:p>
        </p:txBody>
      </p:sp>
      <p:sp>
        <p:nvSpPr>
          <p:cNvPr id="12" name="TextBox 11">
            <a:extLst>
              <a:ext uri="{FF2B5EF4-FFF2-40B4-BE49-F238E27FC236}">
                <a16:creationId xmlns:a16="http://schemas.microsoft.com/office/drawing/2014/main" id="{A98D8F7F-414F-41A5-B20F-E6EE829ADB63}"/>
              </a:ext>
            </a:extLst>
          </p:cNvPr>
          <p:cNvSpPr txBox="1"/>
          <p:nvPr/>
        </p:nvSpPr>
        <p:spPr>
          <a:xfrm>
            <a:off x="3573144" y="2157825"/>
            <a:ext cx="596629" cy="215444"/>
          </a:xfrm>
          <a:prstGeom prst="rect">
            <a:avLst/>
          </a:prstGeom>
          <a:noFill/>
        </p:spPr>
        <p:txBody>
          <a:bodyPr wrap="square" rtlCol="0">
            <a:spAutoFit/>
          </a:bodyPr>
          <a:lstStyle/>
          <a:p>
            <a:r>
              <a:rPr lang="fr-BE" sz="800" b="1">
                <a:solidFill>
                  <a:schemeClr val="tx1">
                    <a:lumMod val="75000"/>
                  </a:schemeClr>
                </a:solidFill>
              </a:rPr>
              <a:t>+ 45 % </a:t>
            </a:r>
          </a:p>
        </p:txBody>
      </p:sp>
      <p:sp>
        <p:nvSpPr>
          <p:cNvPr id="14" name="TextBox 13">
            <a:extLst>
              <a:ext uri="{FF2B5EF4-FFF2-40B4-BE49-F238E27FC236}">
                <a16:creationId xmlns:a16="http://schemas.microsoft.com/office/drawing/2014/main" id="{9E6CD46F-4837-40C6-BAAA-A05951C5506A}"/>
              </a:ext>
            </a:extLst>
          </p:cNvPr>
          <p:cNvSpPr txBox="1"/>
          <p:nvPr/>
        </p:nvSpPr>
        <p:spPr>
          <a:xfrm>
            <a:off x="4097816" y="2448431"/>
            <a:ext cx="596629" cy="215444"/>
          </a:xfrm>
          <a:prstGeom prst="rect">
            <a:avLst/>
          </a:prstGeom>
          <a:noFill/>
        </p:spPr>
        <p:txBody>
          <a:bodyPr wrap="square" rtlCol="0">
            <a:spAutoFit/>
          </a:bodyPr>
          <a:lstStyle/>
          <a:p>
            <a:r>
              <a:rPr lang="fr-BE" sz="800" b="1">
                <a:solidFill>
                  <a:schemeClr val="tx1">
                    <a:lumMod val="75000"/>
                  </a:schemeClr>
                </a:solidFill>
              </a:rPr>
              <a:t>+ 12 % </a:t>
            </a:r>
          </a:p>
        </p:txBody>
      </p:sp>
      <p:sp>
        <p:nvSpPr>
          <p:cNvPr id="15" name="TextBox 14">
            <a:extLst>
              <a:ext uri="{FF2B5EF4-FFF2-40B4-BE49-F238E27FC236}">
                <a16:creationId xmlns:a16="http://schemas.microsoft.com/office/drawing/2014/main" id="{4DDB6C3E-160A-487D-B5E1-5E4DDD655588}"/>
              </a:ext>
            </a:extLst>
          </p:cNvPr>
          <p:cNvSpPr txBox="1"/>
          <p:nvPr/>
        </p:nvSpPr>
        <p:spPr>
          <a:xfrm>
            <a:off x="4627167" y="2437600"/>
            <a:ext cx="596629" cy="215444"/>
          </a:xfrm>
          <a:prstGeom prst="rect">
            <a:avLst/>
          </a:prstGeom>
          <a:noFill/>
        </p:spPr>
        <p:txBody>
          <a:bodyPr wrap="square" rtlCol="0">
            <a:spAutoFit/>
          </a:bodyPr>
          <a:lstStyle/>
          <a:p>
            <a:r>
              <a:rPr lang="fr-BE" sz="800" b="1">
                <a:solidFill>
                  <a:schemeClr val="tx1">
                    <a:lumMod val="75000"/>
                  </a:schemeClr>
                </a:solidFill>
              </a:rPr>
              <a:t>+ 28 % </a:t>
            </a:r>
          </a:p>
        </p:txBody>
      </p:sp>
      <p:sp>
        <p:nvSpPr>
          <p:cNvPr id="16" name="TextBox 15">
            <a:extLst>
              <a:ext uri="{FF2B5EF4-FFF2-40B4-BE49-F238E27FC236}">
                <a16:creationId xmlns:a16="http://schemas.microsoft.com/office/drawing/2014/main" id="{D68F3A3E-C7CC-4261-AC1D-C49D6FE8059A}"/>
              </a:ext>
            </a:extLst>
          </p:cNvPr>
          <p:cNvSpPr txBox="1"/>
          <p:nvPr/>
        </p:nvSpPr>
        <p:spPr>
          <a:xfrm>
            <a:off x="5141705" y="2531114"/>
            <a:ext cx="596629" cy="215444"/>
          </a:xfrm>
          <a:prstGeom prst="rect">
            <a:avLst/>
          </a:prstGeom>
          <a:noFill/>
        </p:spPr>
        <p:txBody>
          <a:bodyPr wrap="square" rtlCol="0">
            <a:spAutoFit/>
          </a:bodyPr>
          <a:lstStyle/>
          <a:p>
            <a:r>
              <a:rPr lang="fr-BE" sz="800" b="1">
                <a:solidFill>
                  <a:schemeClr val="tx1">
                    <a:lumMod val="75000"/>
                  </a:schemeClr>
                </a:solidFill>
              </a:rPr>
              <a:t>+ 20 % </a:t>
            </a:r>
          </a:p>
        </p:txBody>
      </p:sp>
      <p:sp>
        <p:nvSpPr>
          <p:cNvPr id="17" name="TextBox 16">
            <a:extLst>
              <a:ext uri="{FF2B5EF4-FFF2-40B4-BE49-F238E27FC236}">
                <a16:creationId xmlns:a16="http://schemas.microsoft.com/office/drawing/2014/main" id="{015BDF5D-4EA3-497F-A6D2-A9EF01AF4DE9}"/>
              </a:ext>
            </a:extLst>
          </p:cNvPr>
          <p:cNvSpPr txBox="1"/>
          <p:nvPr/>
        </p:nvSpPr>
        <p:spPr>
          <a:xfrm>
            <a:off x="5637816" y="1856257"/>
            <a:ext cx="596629" cy="215444"/>
          </a:xfrm>
          <a:prstGeom prst="rect">
            <a:avLst/>
          </a:prstGeom>
          <a:noFill/>
        </p:spPr>
        <p:txBody>
          <a:bodyPr wrap="square" rtlCol="0">
            <a:spAutoFit/>
          </a:bodyPr>
          <a:lstStyle/>
          <a:p>
            <a:r>
              <a:rPr lang="fr-BE" sz="800" b="1">
                <a:solidFill>
                  <a:schemeClr val="tx1">
                    <a:lumMod val="75000"/>
                  </a:schemeClr>
                </a:solidFill>
              </a:rPr>
              <a:t>+ 16 % </a:t>
            </a:r>
          </a:p>
        </p:txBody>
      </p:sp>
      <p:sp>
        <p:nvSpPr>
          <p:cNvPr id="18" name="TextBox 17">
            <a:extLst>
              <a:ext uri="{FF2B5EF4-FFF2-40B4-BE49-F238E27FC236}">
                <a16:creationId xmlns:a16="http://schemas.microsoft.com/office/drawing/2014/main" id="{36A6E4F5-AF26-4CEF-A32B-174056D0661E}"/>
              </a:ext>
            </a:extLst>
          </p:cNvPr>
          <p:cNvSpPr txBox="1"/>
          <p:nvPr/>
        </p:nvSpPr>
        <p:spPr>
          <a:xfrm>
            <a:off x="6180701" y="3253292"/>
            <a:ext cx="596629" cy="215444"/>
          </a:xfrm>
          <a:prstGeom prst="rect">
            <a:avLst/>
          </a:prstGeom>
          <a:noFill/>
        </p:spPr>
        <p:txBody>
          <a:bodyPr wrap="square" rtlCol="0">
            <a:spAutoFit/>
          </a:bodyPr>
          <a:lstStyle/>
          <a:p>
            <a:r>
              <a:rPr lang="fr-BE" sz="800" b="1">
                <a:solidFill>
                  <a:schemeClr val="tx1">
                    <a:lumMod val="75000"/>
                  </a:schemeClr>
                </a:solidFill>
              </a:rPr>
              <a:t>+ 79 % </a:t>
            </a:r>
          </a:p>
        </p:txBody>
      </p:sp>
      <p:sp>
        <p:nvSpPr>
          <p:cNvPr id="19" name="TextBox 18">
            <a:extLst>
              <a:ext uri="{FF2B5EF4-FFF2-40B4-BE49-F238E27FC236}">
                <a16:creationId xmlns:a16="http://schemas.microsoft.com/office/drawing/2014/main" id="{A4765F91-D1B8-4E9C-8BB8-095E7B63F845}"/>
              </a:ext>
            </a:extLst>
          </p:cNvPr>
          <p:cNvSpPr txBox="1"/>
          <p:nvPr/>
        </p:nvSpPr>
        <p:spPr>
          <a:xfrm>
            <a:off x="6705418" y="2276816"/>
            <a:ext cx="596629" cy="215444"/>
          </a:xfrm>
          <a:prstGeom prst="rect">
            <a:avLst/>
          </a:prstGeom>
          <a:noFill/>
        </p:spPr>
        <p:txBody>
          <a:bodyPr wrap="square" rtlCol="0">
            <a:spAutoFit/>
          </a:bodyPr>
          <a:lstStyle/>
          <a:p>
            <a:r>
              <a:rPr lang="fr-BE" sz="800" b="1">
                <a:solidFill>
                  <a:schemeClr val="tx1">
                    <a:lumMod val="75000"/>
                  </a:schemeClr>
                </a:solidFill>
              </a:rPr>
              <a:t>+ 26 % </a:t>
            </a:r>
          </a:p>
        </p:txBody>
      </p:sp>
      <p:sp>
        <p:nvSpPr>
          <p:cNvPr id="20" name="Rectangle 19">
            <a:extLst>
              <a:ext uri="{FF2B5EF4-FFF2-40B4-BE49-F238E27FC236}">
                <a16:creationId xmlns:a16="http://schemas.microsoft.com/office/drawing/2014/main" id="{505D5D99-8105-4B9D-A704-724FA810B7D7}"/>
              </a:ext>
            </a:extLst>
          </p:cNvPr>
          <p:cNvSpPr/>
          <p:nvPr/>
        </p:nvSpPr>
        <p:spPr>
          <a:xfrm>
            <a:off x="3601356" y="2137412"/>
            <a:ext cx="496459" cy="170305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15752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7585-7CE2-4D7C-9C12-8C62BE1C9848}"/>
              </a:ext>
            </a:extLst>
          </p:cNvPr>
          <p:cNvSpPr>
            <a:spLocks noGrp="1"/>
          </p:cNvSpPr>
          <p:nvPr>
            <p:ph type="title"/>
          </p:nvPr>
        </p:nvSpPr>
        <p:spPr>
          <a:xfrm>
            <a:off x="473202" y="479640"/>
            <a:ext cx="2571750" cy="1289304"/>
          </a:xfrm>
        </p:spPr>
        <p:txBody>
          <a:bodyPr vert="horz" lIns="68580" tIns="34290" rIns="68580" bIns="34290" rtlCol="0" anchor="t">
            <a:normAutofit/>
          </a:bodyPr>
          <a:lstStyle/>
          <a:p>
            <a:r>
              <a:rPr lang="en-US" sz="2800"/>
              <a:t>Employment</a:t>
            </a:r>
          </a:p>
        </p:txBody>
      </p:sp>
      <p:sp>
        <p:nvSpPr>
          <p:cNvPr id="7" name="TextBox 11">
            <a:extLst>
              <a:ext uri="{FF2B5EF4-FFF2-40B4-BE49-F238E27FC236}">
                <a16:creationId xmlns:a16="http://schemas.microsoft.com/office/drawing/2014/main" id="{D3706548-0D70-400D-9E4A-562CA462F7CA}"/>
              </a:ext>
            </a:extLst>
          </p:cNvPr>
          <p:cNvSpPr txBox="1"/>
          <p:nvPr/>
        </p:nvSpPr>
        <p:spPr>
          <a:xfrm>
            <a:off x="473202" y="2105406"/>
            <a:ext cx="2571750" cy="2558034"/>
          </a:xfrm>
          <a:prstGeom prst="rect">
            <a:avLst/>
          </a:prstGeom>
        </p:spPr>
        <p:style>
          <a:lnRef idx="0">
            <a:scrgbClr r="0" g="0" b="0"/>
          </a:lnRef>
          <a:fillRef idx="0">
            <a:scrgbClr r="0" g="0" b="0"/>
          </a:fillRef>
          <a:effectRef idx="0">
            <a:scrgbClr r="0" g="0" b="0"/>
          </a:effectRef>
          <a:fontRef idx="minor">
            <a:schemeClr val="dk1"/>
          </a:fontRef>
        </p:style>
        <p:txBody>
          <a:bodyPr vert="horz" lIns="68580" tIns="34290" rIns="68580" bIns="34290" rtlCol="0" anchor="b">
            <a:norm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90000"/>
              </a:lnSpc>
              <a:spcAft>
                <a:spcPts val="450"/>
              </a:spcAft>
            </a:pPr>
            <a:r>
              <a:rPr lang="en-US" sz="825" i="1">
                <a:solidFill>
                  <a:schemeClr val="tx1"/>
                </a:solidFill>
              </a:rPr>
              <a:t>OECD (2021). Researchers (indicator). </a:t>
            </a:r>
            <a:r>
              <a:rPr lang="en-US" sz="825" i="1" err="1">
                <a:solidFill>
                  <a:schemeClr val="tx1"/>
                </a:solidFill>
              </a:rPr>
              <a:t>Geraadpleegd</a:t>
            </a:r>
            <a:r>
              <a:rPr lang="en-US" sz="825" i="1">
                <a:solidFill>
                  <a:schemeClr val="tx1"/>
                </a:solidFill>
              </a:rPr>
              <a:t> op 1 </a:t>
            </a:r>
            <a:r>
              <a:rPr lang="en-US" sz="825" i="1" err="1">
                <a:solidFill>
                  <a:schemeClr val="tx1"/>
                </a:solidFill>
              </a:rPr>
              <a:t>december</a:t>
            </a:r>
            <a:r>
              <a:rPr lang="en-US" sz="825" i="1">
                <a:solidFill>
                  <a:schemeClr val="tx1"/>
                </a:solidFill>
              </a:rPr>
              <a:t> 2021 via https://data.oecd.org/rd/gross-domestic-spending-on-r-d.htm#indicator-chart</a:t>
            </a:r>
          </a:p>
        </p:txBody>
      </p:sp>
      <p:graphicFrame>
        <p:nvGraphicFramePr>
          <p:cNvPr id="6" name="Content Placeholder 5">
            <a:extLst>
              <a:ext uri="{FF2B5EF4-FFF2-40B4-BE49-F238E27FC236}">
                <a16:creationId xmlns:a16="http://schemas.microsoft.com/office/drawing/2014/main" id="{18DABB90-E580-4A62-BCDF-8A6CA9B326A5}"/>
              </a:ext>
            </a:extLst>
          </p:cNvPr>
          <p:cNvGraphicFramePr>
            <a:graphicFrameLocks noGrp="1"/>
          </p:cNvGraphicFramePr>
          <p:nvPr>
            <p:ph idx="1"/>
          </p:nvPr>
        </p:nvGraphicFramePr>
        <p:xfrm>
          <a:off x="3490722" y="480060"/>
          <a:ext cx="5177790" cy="4183380"/>
        </p:xfrm>
        <a:graphic>
          <a:graphicData uri="http://schemas.openxmlformats.org/drawingml/2006/chart">
            <c:chart xmlns:c="http://schemas.openxmlformats.org/drawingml/2006/chart" xmlns:r="http://schemas.openxmlformats.org/officeDocument/2006/relationships" r:id="rId2"/>
          </a:graphicData>
        </a:graphic>
      </p:graphicFrame>
      <p:sp>
        <p:nvSpPr>
          <p:cNvPr id="13" name="Arrow: Right 12">
            <a:extLst>
              <a:ext uri="{FF2B5EF4-FFF2-40B4-BE49-F238E27FC236}">
                <a16:creationId xmlns:a16="http://schemas.microsoft.com/office/drawing/2014/main" id="{1F2A46D2-B3C0-4DBD-AD24-93438CF0A839}"/>
              </a:ext>
            </a:extLst>
          </p:cNvPr>
          <p:cNvSpPr/>
          <p:nvPr/>
        </p:nvSpPr>
        <p:spPr>
          <a:xfrm flipH="1">
            <a:off x="8398910" y="1179342"/>
            <a:ext cx="569684" cy="15217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BE" sz="1350" b="1">
              <a:ln w="22225">
                <a:solidFill>
                  <a:schemeClr val="accent2"/>
                </a:solidFill>
                <a:prstDash val="solid"/>
              </a:ln>
              <a:solidFill>
                <a:schemeClr val="accent2">
                  <a:lumMod val="40000"/>
                  <a:lumOff val="60000"/>
                </a:schemeClr>
              </a:solidFill>
            </a:endParaRPr>
          </a:p>
        </p:txBody>
      </p:sp>
      <p:sp>
        <p:nvSpPr>
          <p:cNvPr id="4" name="TextBox 3">
            <a:extLst>
              <a:ext uri="{FF2B5EF4-FFF2-40B4-BE49-F238E27FC236}">
                <a16:creationId xmlns:a16="http://schemas.microsoft.com/office/drawing/2014/main" id="{0DA1B447-462C-496A-85E7-EB4E6BE366A2}"/>
              </a:ext>
            </a:extLst>
          </p:cNvPr>
          <p:cNvSpPr txBox="1"/>
          <p:nvPr/>
        </p:nvSpPr>
        <p:spPr>
          <a:xfrm>
            <a:off x="1934477" y="1320576"/>
            <a:ext cx="1556245" cy="1569660"/>
          </a:xfrm>
          <a:prstGeom prst="rect">
            <a:avLst/>
          </a:prstGeom>
          <a:noFill/>
        </p:spPr>
        <p:txBody>
          <a:bodyPr wrap="square" rtlCol="0">
            <a:spAutoFit/>
          </a:bodyPr>
          <a:lstStyle/>
          <a:p>
            <a:pPr algn="ctr"/>
            <a:r>
              <a:rPr lang="en-GB" sz="1200"/>
              <a:t>Headcount </a:t>
            </a:r>
            <a:r>
              <a:rPr lang="en-GB" sz="1200" err="1"/>
              <a:t>België</a:t>
            </a:r>
            <a:endParaRPr lang="en-GB" sz="1200"/>
          </a:p>
          <a:p>
            <a:pPr algn="ctr"/>
            <a:endParaRPr lang="en-GB" sz="1200"/>
          </a:p>
          <a:p>
            <a:pPr algn="ctr">
              <a:tabLst>
                <a:tab pos="180000" algn="l"/>
              </a:tabLst>
            </a:pPr>
            <a:r>
              <a:rPr lang="en-GB" sz="1200"/>
              <a:t>2009: 	55.858</a:t>
            </a:r>
          </a:p>
          <a:p>
            <a:pPr algn="ctr">
              <a:tabLst>
                <a:tab pos="180000" algn="l"/>
              </a:tabLst>
            </a:pPr>
            <a:endParaRPr lang="en-GB" sz="1200"/>
          </a:p>
          <a:p>
            <a:pPr algn="ctr">
              <a:tabLst>
                <a:tab pos="180000" algn="l"/>
              </a:tabLst>
            </a:pPr>
            <a:r>
              <a:rPr lang="en-GB" sz="1200"/>
              <a:t>2019: 	91.757</a:t>
            </a:r>
          </a:p>
          <a:p>
            <a:pPr algn="ctr">
              <a:tabLst>
                <a:tab pos="180000" algn="l"/>
              </a:tabLst>
            </a:pPr>
            <a:endParaRPr lang="en-GB" sz="1200"/>
          </a:p>
          <a:p>
            <a:pPr algn="ctr">
              <a:tabLst>
                <a:tab pos="180000" algn="l"/>
              </a:tabLst>
            </a:pPr>
            <a:r>
              <a:rPr lang="en-GB" sz="1200"/>
              <a:t>		</a:t>
            </a:r>
            <a:r>
              <a:rPr lang="en-GB" sz="1200">
                <a:solidFill>
                  <a:srgbClr val="FF0000"/>
                </a:solidFill>
              </a:rPr>
              <a:t>+ 64 %</a:t>
            </a:r>
          </a:p>
          <a:p>
            <a:pPr algn="ctr"/>
            <a:endParaRPr lang="en-BE" sz="1200"/>
          </a:p>
        </p:txBody>
      </p:sp>
    </p:spTree>
    <p:extLst>
      <p:ext uri="{BB962C8B-B14F-4D97-AF65-F5344CB8AC3E}">
        <p14:creationId xmlns:p14="http://schemas.microsoft.com/office/powerpoint/2010/main" val="14418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8C7C3-9072-6864-6644-312160AFFCE5}"/>
              </a:ext>
            </a:extLst>
          </p:cNvPr>
          <p:cNvSpPr>
            <a:spLocks noGrp="1"/>
          </p:cNvSpPr>
          <p:nvPr>
            <p:ph type="body" sz="quarter" idx="10"/>
          </p:nvPr>
        </p:nvSpPr>
        <p:spPr>
          <a:xfrm>
            <a:off x="495966" y="1205345"/>
            <a:ext cx="8166100" cy="3609110"/>
          </a:xfrm>
        </p:spPr>
        <p:txBody>
          <a:bodyPr/>
          <a:lstStyle/>
          <a:p>
            <a:pPr marL="342900" indent="-342900">
              <a:buClr>
                <a:schemeClr val="bg2"/>
              </a:buClr>
              <a:buFont typeface="Wingdings" panose="05000000000000000000" pitchFamily="2" charset="2"/>
              <a:buChar char="Ø"/>
            </a:pPr>
            <a:endParaRPr lang="fr-BE" sz="800" dirty="0"/>
          </a:p>
          <a:p>
            <a:pPr marL="342900" indent="-342900">
              <a:buClr>
                <a:schemeClr val="bg2"/>
              </a:buClr>
              <a:buFont typeface="Wingdings" panose="05000000000000000000" pitchFamily="2" charset="2"/>
              <a:buChar char="Ø"/>
            </a:pPr>
            <a:r>
              <a:rPr lang="fr-BE" sz="1800" dirty="0"/>
              <a:t>Réforme en gestation depuis fin 2021</a:t>
            </a:r>
          </a:p>
          <a:p>
            <a:pPr>
              <a:buClr>
                <a:schemeClr val="bg2"/>
              </a:buClr>
            </a:pPr>
            <a:endParaRPr lang="fr-BE" sz="800" dirty="0"/>
          </a:p>
          <a:p>
            <a:pPr marL="342900" indent="-342900">
              <a:buClr>
                <a:schemeClr val="bg2"/>
              </a:buClr>
              <a:buFont typeface="Wingdings" panose="05000000000000000000" pitchFamily="2" charset="2"/>
              <a:buChar char="Ø"/>
            </a:pPr>
            <a:r>
              <a:rPr lang="fr-BE" sz="1800" dirty="0"/>
              <a:t>Avant-projet de loi incorporé dans le projet de réforme fiscale</a:t>
            </a:r>
          </a:p>
          <a:p>
            <a:pPr>
              <a:buClr>
                <a:schemeClr val="bg2"/>
              </a:buClr>
            </a:pPr>
            <a:endParaRPr lang="fr-BE" sz="800" dirty="0"/>
          </a:p>
          <a:p>
            <a:pPr marL="342900" indent="-342900">
              <a:buClr>
                <a:schemeClr val="bg2"/>
              </a:buClr>
              <a:buFont typeface="Wingdings" panose="05000000000000000000" pitchFamily="2" charset="2"/>
              <a:buChar char="Ø"/>
            </a:pPr>
            <a:r>
              <a:rPr lang="fr-BE" sz="1800" dirty="0"/>
              <a:t>Les modifications ne sont « </a:t>
            </a:r>
            <a:r>
              <a:rPr lang="fr-BE" sz="1800" i="1" dirty="0"/>
              <a:t>pas budgétairement motivées </a:t>
            </a:r>
            <a:r>
              <a:rPr lang="fr-BE" sz="1800" dirty="0"/>
              <a:t>», mais sont effectuées en fonction de « </a:t>
            </a:r>
            <a:r>
              <a:rPr lang="fr-BE" sz="1800" i="1" dirty="0"/>
              <a:t>l’efficacité, l’uniformité et l’efficience des mesures </a:t>
            </a:r>
            <a:r>
              <a:rPr lang="fr-BE" sz="1800" dirty="0"/>
              <a:t>» et ciblent « </a:t>
            </a:r>
            <a:r>
              <a:rPr lang="fr-BE" sz="1800" i="1" dirty="0"/>
              <a:t>une amélioration de la sécurité juridique </a:t>
            </a:r>
            <a:r>
              <a:rPr lang="fr-BE" sz="1800" dirty="0"/>
              <a:t>». Il s’agit aussi de « </a:t>
            </a:r>
            <a:r>
              <a:rPr lang="fr-BE" sz="1800" i="1" dirty="0"/>
              <a:t>remédier aux lacunes constatées </a:t>
            </a:r>
            <a:r>
              <a:rPr lang="fr-BE" sz="1800" dirty="0"/>
              <a:t>». En pratique, cet objectif non-budgétaire correspond à environ 300 millions de recettes supplémentaires sur base des textes proposés (au lieu de 24,3) …</a:t>
            </a:r>
          </a:p>
          <a:p>
            <a:endParaRPr lang="fr-BE" sz="1600" dirty="0"/>
          </a:p>
        </p:txBody>
      </p:sp>
      <p:sp>
        <p:nvSpPr>
          <p:cNvPr id="3" name="Slide Number Placeholder 2">
            <a:extLst>
              <a:ext uri="{FF2B5EF4-FFF2-40B4-BE49-F238E27FC236}">
                <a16:creationId xmlns:a16="http://schemas.microsoft.com/office/drawing/2014/main" id="{56DC8DC1-D51B-782F-5C1B-FA3F0A666098}"/>
              </a:ext>
            </a:extLst>
          </p:cNvPr>
          <p:cNvSpPr>
            <a:spLocks noGrp="1"/>
          </p:cNvSpPr>
          <p:nvPr>
            <p:ph type="sldNum" sz="quarter" idx="4"/>
          </p:nvPr>
        </p:nvSpPr>
        <p:spPr/>
        <p:txBody>
          <a:bodyPr/>
          <a:lstStyle/>
          <a:p>
            <a:fld id="{9F486326-A7BF-8B4F-809D-A86929C60431}" type="slidenum">
              <a:rPr lang="fr-FR" smtClean="0"/>
              <a:pPr/>
              <a:t>9</a:t>
            </a:fld>
            <a:endParaRPr lang="fr-FR"/>
          </a:p>
        </p:txBody>
      </p:sp>
      <p:sp>
        <p:nvSpPr>
          <p:cNvPr id="4" name="Title 3">
            <a:extLst>
              <a:ext uri="{FF2B5EF4-FFF2-40B4-BE49-F238E27FC236}">
                <a16:creationId xmlns:a16="http://schemas.microsoft.com/office/drawing/2014/main" id="{14A519FB-9A61-7962-80F0-9D5994796AC6}"/>
              </a:ext>
            </a:extLst>
          </p:cNvPr>
          <p:cNvSpPr>
            <a:spLocks noGrp="1"/>
          </p:cNvSpPr>
          <p:nvPr>
            <p:ph type="ctrTitle"/>
          </p:nvPr>
        </p:nvSpPr>
        <p:spPr/>
        <p:txBody>
          <a:bodyPr/>
          <a:lstStyle/>
          <a:p>
            <a:r>
              <a:rPr lang="en-GB" dirty="0"/>
              <a:t>Dispense </a:t>
            </a:r>
            <a:r>
              <a:rPr lang="en-GB" dirty="0" err="1"/>
              <a:t>précompte</a:t>
            </a:r>
            <a:r>
              <a:rPr lang="en-GB" dirty="0"/>
              <a:t> </a:t>
            </a:r>
            <a:r>
              <a:rPr lang="en-GB" dirty="0" err="1"/>
              <a:t>chercheurs</a:t>
            </a:r>
            <a:endParaRPr lang="en-BE" dirty="0"/>
          </a:p>
        </p:txBody>
      </p:sp>
    </p:spTree>
    <p:extLst>
      <p:ext uri="{BB962C8B-B14F-4D97-AF65-F5344CB8AC3E}">
        <p14:creationId xmlns:p14="http://schemas.microsoft.com/office/powerpoint/2010/main" val="2546067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Divider slide – no image "/>
</p:tagLst>
</file>

<file path=ppt/tags/tag2.xml><?xml version="1.0" encoding="utf-8"?>
<p:tagLst xmlns:a="http://schemas.openxmlformats.org/drawingml/2006/main" xmlns:r="http://schemas.openxmlformats.org/officeDocument/2006/relationships" xmlns:p="http://schemas.openxmlformats.org/presentationml/2006/main">
  <p:tag name="TITLE" val="Divider slide – no image "/>
</p:tagLst>
</file>

<file path=ppt/theme/theme1.xml><?xml version="1.0" encoding="utf-8"?>
<a:theme xmlns:a="http://schemas.openxmlformats.org/drawingml/2006/main" name="General">
  <a:themeElements>
    <a:clrScheme name="VBO FEB 1">
      <a:dk1>
        <a:srgbClr val="4682BE"/>
      </a:dk1>
      <a:lt1>
        <a:sysClr val="window" lastClr="FFFFFF"/>
      </a:lt1>
      <a:dk2>
        <a:srgbClr val="96C83C"/>
      </a:dk2>
      <a:lt2>
        <a:srgbClr val="69C3C3"/>
      </a:lt2>
      <a:accent1>
        <a:srgbClr val="508CC8"/>
      </a:accent1>
      <a:accent2>
        <a:srgbClr val="55A5C8"/>
      </a:accent2>
      <a:accent3>
        <a:srgbClr val="5FB9C3"/>
      </a:accent3>
      <a:accent4>
        <a:srgbClr val="73C3AA"/>
      </a:accent4>
      <a:accent5>
        <a:srgbClr val="87C378"/>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71EBD066-FCA8-CD4D-A7CF-31999797DB1F}" vid="{DD60AF17-362B-464B-9A87-6DF05A21A398}"/>
    </a:ext>
  </a:extLst>
</a:theme>
</file>

<file path=ppt/theme/theme2.xml><?xml version="1.0" encoding="utf-8"?>
<a:theme xmlns:a="http://schemas.openxmlformats.org/drawingml/2006/main" name="Turquoise Theme">
  <a:themeElements>
    <a:clrScheme name="VBO-FEB">
      <a:dk1>
        <a:srgbClr val="4682BE"/>
      </a:dk1>
      <a:lt1>
        <a:sysClr val="window" lastClr="FFFFFF"/>
      </a:lt1>
      <a:dk2>
        <a:srgbClr val="96C83C"/>
      </a:dk2>
      <a:lt2>
        <a:srgbClr val="69C3C3"/>
      </a:lt2>
      <a:accent1>
        <a:srgbClr val="508CC8"/>
      </a:accent1>
      <a:accent2>
        <a:srgbClr val="55A5C8"/>
      </a:accent2>
      <a:accent3>
        <a:srgbClr val="5FB9C3"/>
      </a:accent3>
      <a:accent4>
        <a:srgbClr val="73C3AA"/>
      </a:accent4>
      <a:accent5>
        <a:srgbClr val="87C378"/>
      </a:accent5>
      <a:accent6>
        <a:srgbClr val="96C83C"/>
      </a:accent6>
      <a:hlink>
        <a:srgbClr val="4682BE"/>
      </a:hlink>
      <a:folHlink>
        <a:srgbClr val="954F72"/>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71EBD066-FCA8-CD4D-A7CF-31999797DB1F}" vid="{56ED209F-CFB4-4C47-90CA-D44FEB66DA13}"/>
    </a:ext>
  </a:extLst>
</a:theme>
</file>

<file path=ppt/theme/theme3.xml><?xml version="1.0" encoding="utf-8"?>
<a:theme xmlns:a="http://schemas.openxmlformats.org/drawingml/2006/main" name="1_Turquoise Theme">
  <a:themeElements>
    <a:clrScheme name="VBO FEB 1">
      <a:dk1>
        <a:srgbClr val="4682BE"/>
      </a:dk1>
      <a:lt1>
        <a:sysClr val="window" lastClr="FFFFFF"/>
      </a:lt1>
      <a:dk2>
        <a:srgbClr val="96C83C"/>
      </a:dk2>
      <a:lt2>
        <a:srgbClr val="69C3C3"/>
      </a:lt2>
      <a:accent1>
        <a:srgbClr val="508CC8"/>
      </a:accent1>
      <a:accent2>
        <a:srgbClr val="55A5C8"/>
      </a:accent2>
      <a:accent3>
        <a:srgbClr val="5FB9C3"/>
      </a:accent3>
      <a:accent4>
        <a:srgbClr val="73C3AA"/>
      </a:accent4>
      <a:accent5>
        <a:srgbClr val="87C378"/>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71EBD066-FCA8-CD4D-A7CF-31999797DB1F}" vid="{56ED209F-CFB4-4C47-90CA-D44FEB66DA13}"/>
    </a:ext>
  </a:extLst>
</a:theme>
</file>

<file path=ppt/theme/theme4.xml><?xml version="1.0" encoding="utf-8"?>
<a:theme xmlns:a="http://schemas.openxmlformats.org/drawingml/2006/main" name="Linklaters HouseStyle">
  <a:themeElements>
    <a:clrScheme name="Linklaters HouseStyle colours">
      <a:dk1>
        <a:srgbClr val="000000"/>
      </a:dk1>
      <a:lt1>
        <a:srgbClr val="FFFFFF"/>
      </a:lt1>
      <a:dk2>
        <a:srgbClr val="AF005F"/>
      </a:dk2>
      <a:lt2>
        <a:srgbClr val="969696"/>
      </a:lt2>
      <a:accent1>
        <a:srgbClr val="AF005F"/>
      </a:accent1>
      <a:accent2>
        <a:srgbClr val="BF337F"/>
      </a:accent2>
      <a:accent3>
        <a:srgbClr val="CC5C99"/>
      </a:accent3>
      <a:accent4>
        <a:srgbClr val="808080"/>
      </a:accent4>
      <a:accent5>
        <a:srgbClr val="969696"/>
      </a:accent5>
      <a:accent6>
        <a:srgbClr val="C3C3C3"/>
      </a:accent6>
      <a:hlink>
        <a:srgbClr val="D985B2"/>
      </a:hlink>
      <a:folHlink>
        <a:srgbClr val="ECC4DA"/>
      </a:folHlink>
    </a:clrScheme>
    <a:fontScheme name="Linklaters HouseStyl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6F5F3"/>
        </a:solidFill>
        <a:ln w="9525">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econdary palette 1">
      <a:srgbClr val="999966"/>
    </a:custClr>
    <a:custClr name="Secondary palette 2">
      <a:srgbClr val="66CCCC"/>
    </a:custClr>
    <a:custClr name="Secondary palette 3">
      <a:srgbClr val="CCCC99"/>
    </a:custClr>
    <a:custClr name="Secondary palette 4">
      <a:srgbClr val="9999CC"/>
    </a:custClr>
    <a:custClr name="Secondary palette 5">
      <a:srgbClr val="669999"/>
    </a:custClr>
    <a:custClr name="Secondary palette 6">
      <a:srgbClr val="666699"/>
    </a:custClr>
    <a:custClr name="Secondary palette 7">
      <a:srgbClr val="99CCFF"/>
    </a:custClr>
    <a:custClr name="Secondary palette 8">
      <a:srgbClr val="99CC99"/>
    </a:custClr>
    <a:custClr name="Secondary palette 9">
      <a:srgbClr val="A9A197"/>
    </a:custClr>
    <a:custClr name="White">
      <a:srgbClr val="FFFFFF"/>
    </a:custClr>
    <a:custClr name="Magenta - 100%">
      <a:srgbClr val="AF005F"/>
    </a:custClr>
    <a:custClr name="Magenta - 80%">
      <a:srgbClr val="BF337F"/>
    </a:custClr>
    <a:custClr name="Magenta - 60%">
      <a:srgbClr val="CC5C99"/>
    </a:custClr>
    <a:custClr name="Magenta - 40%">
      <a:srgbClr val="D985B2"/>
    </a:custClr>
    <a:custClr name="Magenta - 20%">
      <a:srgbClr val="E5ADCC"/>
    </a:custClr>
    <a:custClr name="Magenta - 10%">
      <a:srgbClr val="ECC1DA"/>
    </a:custClr>
    <a:custClr name="Magenta + Black 20%">
      <a:srgbClr val="91004F"/>
    </a:custClr>
    <a:custClr name="Magenta + Black 35%">
      <a:srgbClr val="7B0041"/>
    </a:custClr>
    <a:custClr name="Magenta + Black 50%">
      <a:srgbClr val="660033"/>
    </a:custClr>
    <a:custClr name="White">
      <a:srgbClr val="FFFFFF"/>
    </a:custClr>
    <a:custClr name="Black - 100%">
      <a:srgbClr val="000000"/>
    </a:custClr>
    <a:custClr name="Black - 80%">
      <a:srgbClr val="4D4D4D"/>
    </a:custClr>
    <a:custClr name="Black - 60%">
      <a:srgbClr val="808080"/>
    </a:custClr>
    <a:custClr name="Black - 40%">
      <a:srgbClr val="969696"/>
    </a:custClr>
    <a:custClr name="Black - 20%">
      <a:srgbClr val="C3C3C3"/>
    </a:custClr>
    <a:custClr name="Black - 10%">
      <a:srgbClr val="E6E6E6"/>
    </a:custClr>
    <a:custClr name="White">
      <a:srgbClr val="FFFFFF"/>
    </a:custClr>
    <a:custClr name="White">
      <a:srgbClr val="FFFFFF"/>
    </a:custClr>
    <a:custClr name="White">
      <a:srgbClr val="FFFFFF"/>
    </a:custClr>
    <a:custClr name="White">
      <a:srgbClr val="FFFFFF"/>
    </a:custClr>
    <a:custClr name="Warm Grey 7 - 100%">
      <a:srgbClr val="B0A9A0"/>
    </a:custClr>
    <a:custClr name="Warm Grey 7 - 80%">
      <a:srgbClr val="BFBAB2"/>
    </a:custClr>
    <a:custClr name="Warm Grey 7 - 60%">
      <a:srgbClr val="CFCBC4"/>
    </a:custClr>
    <a:custClr name="Warm Grey 7 - 40%">
      <a:srgbClr val="DFDBD7"/>
    </a:custClr>
    <a:custClr name="Warm Grey 7 - 20%">
      <a:srgbClr val="EFEDEB"/>
    </a:custClr>
    <a:custClr name="Warm Grey 7 - 10%">
      <a:srgbClr val="F7F6F5"/>
    </a:custClr>
    <a:custClr name="White">
      <a:srgbClr val="FFFFFF"/>
    </a:custClr>
    <a:custClr name="Traffic light Red">
      <a:srgbClr val="FF5958"/>
    </a:custClr>
    <a:custClr name="Traffic light Yellow">
      <a:srgbClr val="FCB256"/>
    </a:custClr>
    <a:custClr name="Traffic light Green">
      <a:srgbClr val="8ECC66"/>
    </a:custClr>
    <a:custClr name="Warm Grey 4 - 100%">
      <a:srgbClr val="C9C1B8"/>
    </a:custClr>
    <a:custClr name="Warm Grey 4 - 80%">
      <a:srgbClr val="D9D5CE"/>
    </a:custClr>
    <a:custClr name="Warm Grey 4 - 60%">
      <a:srgbClr val="E2DEDA"/>
    </a:custClr>
    <a:custClr name="Warm Grey 4 - 40%">
      <a:srgbClr val="ECE9E7"/>
    </a:custClr>
    <a:custClr name="Warm Grey 4 - 20%">
      <a:srgbClr val="F6F5F3"/>
    </a:custClr>
    <a:custClr name="Warm Grey 4 - 10%">
      <a:srgbClr val="FAFAF8"/>
    </a:custClr>
    <a:custClr name="White">
      <a:srgbClr val="FFFFFF"/>
    </a:custClr>
    <a:custClr name="Alliance - Allens">
      <a:srgbClr val="0074BF"/>
    </a:custClr>
    <a:custClr name="Alliance - Webber Wentzel">
      <a:srgbClr val="F07D35"/>
    </a:custClr>
    <a:custClr name="Alliance - TTA">
      <a:srgbClr val="007272"/>
    </a:custClr>
  </a:custClrLst>
  <a:extLst>
    <a:ext uri="{05A4C25C-085E-4340-85A3-A5531E510DB2}">
      <thm15:themeFamily xmlns:thm15="http://schemas.microsoft.com/office/thememl/2012/main" name="LL_HSAlt.potx" id="{47752142-66D3-4C08-93DE-208D66FED49A}" vid="{0A24BE4F-54C1-4E97-8CC8-B3707D7AFB57}"/>
    </a:ext>
  </a:extLst>
</a:theme>
</file>

<file path=ppt/theme/theme5.xml><?xml version="1.0" encoding="utf-8"?>
<a:theme xmlns:a="http://schemas.openxmlformats.org/drawingml/2006/main" name="Corporate">
  <a:themeElements>
    <a:clrScheme name="Custom 1">
      <a:dk1>
        <a:srgbClr val="5C2D91"/>
      </a:dk1>
      <a:lt1>
        <a:srgbClr val="FFFFFF"/>
      </a:lt1>
      <a:dk2>
        <a:srgbClr val="00BCEE"/>
      </a:dk2>
      <a:lt2>
        <a:srgbClr val="EE2E5D"/>
      </a:lt2>
      <a:accent1>
        <a:srgbClr val="FF418C"/>
      </a:accent1>
      <a:accent2>
        <a:srgbClr val="F39200"/>
      </a:accent2>
      <a:accent3>
        <a:srgbClr val="FFCA00"/>
      </a:accent3>
      <a:accent4>
        <a:srgbClr val="81C747"/>
      </a:accent4>
      <a:accent5>
        <a:srgbClr val="66D2CC"/>
      </a:accent5>
      <a:accent6>
        <a:srgbClr val="EAC883"/>
      </a:accent6>
      <a:hlink>
        <a:srgbClr val="0073CF"/>
      </a:hlink>
      <a:folHlink>
        <a:srgbClr val="C1C1C3"/>
      </a:folHlink>
    </a:clrScheme>
    <a:fontScheme name="Proximus theme fonts">
      <a:majorFont>
        <a:latin typeface="Proximus Bold"/>
        <a:ea typeface=""/>
        <a:cs typeface=""/>
      </a:majorFont>
      <a:minorFont>
        <a:latin typeface="Proxim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vert="horz" lIns="108000" tIns="108000" rIns="108000" bIns="108000" rtlCol="0" anchor="t" anchorCtr="0"/>
      <a:lstStyle>
        <a:defPPr defTabSz="1218418">
          <a:defRPr sz="1200" b="1" dirty="0" err="1" smtClean="0">
            <a:solidFill>
              <a:schemeClr val="tx1"/>
            </a:solidFill>
            <a:latin typeface="Proximus" panose="00000500000000000000" pitchFamily="2" charset="0"/>
            <a:cs typeface="Proximus"/>
          </a:defRPr>
        </a:defP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numCol="1" spcCol="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proximus_powerpoint_template_january_2020.pptx" id="{FF30E517-8685-4691-8030-E023714C19DB}" vid="{44667DD8-B2D0-4BAC-A9D2-5FA9ECF3D3B6}"/>
    </a:ext>
  </a:extLst>
</a:theme>
</file>

<file path=ppt/theme/theme6.xml><?xml version="1.0" encoding="utf-8"?>
<a:theme xmlns:a="http://schemas.openxmlformats.org/drawingml/2006/main" name="Content slides">
  <a:themeElements>
    <a:clrScheme name="Proximus 2018">
      <a:dk1>
        <a:srgbClr val="5C2D91"/>
      </a:dk1>
      <a:lt1>
        <a:srgbClr val="FFFFFF"/>
      </a:lt1>
      <a:dk2>
        <a:srgbClr val="00BCEE"/>
      </a:dk2>
      <a:lt2>
        <a:srgbClr val="EE2E5D"/>
      </a:lt2>
      <a:accent1>
        <a:srgbClr val="FF418C"/>
      </a:accent1>
      <a:accent2>
        <a:srgbClr val="F39200"/>
      </a:accent2>
      <a:accent3>
        <a:srgbClr val="FFCA00"/>
      </a:accent3>
      <a:accent4>
        <a:srgbClr val="81C747"/>
      </a:accent4>
      <a:accent5>
        <a:srgbClr val="66D2CC"/>
      </a:accent5>
      <a:accent6>
        <a:srgbClr val="EAC883"/>
      </a:accent6>
      <a:hlink>
        <a:srgbClr val="0073CF"/>
      </a:hlink>
      <a:folHlink>
        <a:srgbClr val="C1C1C3"/>
      </a:folHlink>
    </a:clrScheme>
    <a:fontScheme name="Custom 1">
      <a:majorFont>
        <a:latin typeface="Proximus"/>
        <a:ea typeface=""/>
        <a:cs typeface=""/>
      </a:majorFont>
      <a:minorFont>
        <a:latin typeface="Proxim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vert="horz" lIns="108000" tIns="108000" rIns="108000" bIns="108000" rtlCol="0" anchor="t" anchorCtr="0"/>
      <a:lstStyle>
        <a:defPPr defTabSz="1218418">
          <a:defRPr sz="1200" b="1" dirty="0" err="1" smtClean="0">
            <a:solidFill>
              <a:schemeClr val="tx1"/>
            </a:solidFill>
            <a:latin typeface="Proximus" panose="00000500000000000000" pitchFamily="2" charset="0"/>
            <a:cs typeface="Proximus"/>
          </a:defRPr>
        </a:defPPr>
      </a:lstStyle>
      <a:style>
        <a:lnRef idx="1">
          <a:schemeClr val="accent1"/>
        </a:lnRef>
        <a:fillRef idx="3">
          <a:schemeClr val="accent1"/>
        </a:fillRef>
        <a:effectRef idx="2">
          <a:schemeClr val="accent1"/>
        </a:effectRef>
        <a:fontRef idx="minor">
          <a:schemeClr val="lt1"/>
        </a:fontRef>
      </a:style>
    </a:spDef>
    <a:lnDef>
      <a:spPr>
        <a:ln w="25400" cap="rnd">
          <a:solidFill>
            <a:schemeClr val="bg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numCol="1" spcCol="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proximus_powerpoint_template_january_2020.pptx" id="{FF30E517-8685-4691-8030-E023714C19DB}" vid="{55901BB6-D697-45D5-9CA1-F9D92C306290}"/>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59f1691-580f-483d-8ffe-d43da28818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59F691BFA24345AD6B6433EBE2A9D4" ma:contentTypeVersion="15" ma:contentTypeDescription="Create a new document." ma:contentTypeScope="" ma:versionID="20cc96158cb42ee03fae45ed861828e2">
  <xsd:schema xmlns:xsd="http://www.w3.org/2001/XMLSchema" xmlns:xs="http://www.w3.org/2001/XMLSchema" xmlns:p="http://schemas.microsoft.com/office/2006/metadata/properties" xmlns:ns3="459f1691-580f-483d-8ffe-d43da28818dc" xmlns:ns4="e205f391-5409-4025-8e05-34624b8e2b60" targetNamespace="http://schemas.microsoft.com/office/2006/metadata/properties" ma:root="true" ma:fieldsID="da63b37eb696fa408360df5ce896e4a5" ns3:_="" ns4:_="">
    <xsd:import namespace="459f1691-580f-483d-8ffe-d43da28818dc"/>
    <xsd:import namespace="e205f391-5409-4025-8e05-34624b8e2b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f1691-580f-483d-8ffe-d43da2881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05f391-5409-4025-8e05-34624b8e2b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459f1691-580f-483d-8ffe-d43da28818dc"/>
    <ds:schemaRef ds:uri="http://schemas.microsoft.com/office/2006/metadata/properties"/>
    <ds:schemaRef ds:uri="http://purl.org/dc/terms/"/>
    <ds:schemaRef ds:uri="e205f391-5409-4025-8e05-34624b8e2b6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041689-CF89-49FF-A84B-5FBB2D991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f1691-580f-483d-8ffe-d43da28818dc"/>
    <ds:schemaRef ds:uri="e205f391-5409-4025-8e05-34624b8e2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VBO-FEB_TemplatePPT_200218-1</Template>
  <TotalTime>241</TotalTime>
  <Words>4979</Words>
  <Application>Microsoft Office PowerPoint</Application>
  <PresentationFormat>On-screen Show (16:9)</PresentationFormat>
  <Paragraphs>629</Paragraphs>
  <Slides>58</Slides>
  <Notes>42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58</vt:i4>
      </vt:variant>
    </vt:vector>
  </HeadingPairs>
  <TitlesOfParts>
    <vt:vector size="76" baseType="lpstr">
      <vt:lpstr>Arial</vt:lpstr>
      <vt:lpstr>Calibri</vt:lpstr>
      <vt:lpstr>CIDFont+F4</vt:lpstr>
      <vt:lpstr>Lucida Grande</vt:lpstr>
      <vt:lpstr>Proximus</vt:lpstr>
      <vt:lpstr>Proximus Bold</vt:lpstr>
      <vt:lpstr>Proximus ExtraBold</vt:lpstr>
      <vt:lpstr>Proximus Light</vt:lpstr>
      <vt:lpstr>Symbol</vt:lpstr>
      <vt:lpstr>Times New Roman</vt:lpstr>
      <vt:lpstr>Trebuchet MS</vt:lpstr>
      <vt:lpstr>Wingdings</vt:lpstr>
      <vt:lpstr>General</vt:lpstr>
      <vt:lpstr>Turquoise Theme</vt:lpstr>
      <vt:lpstr>1_Turquoise Theme</vt:lpstr>
      <vt:lpstr>Linklaters HouseStyle</vt:lpstr>
      <vt:lpstr>Corporate</vt:lpstr>
      <vt:lpstr>Content slides</vt:lpstr>
      <vt:lpstr>Apercu global de la réforme</vt:lpstr>
      <vt:lpstr>PowerPoint Presentation</vt:lpstr>
      <vt:lpstr>PowerPoint Presentation</vt:lpstr>
      <vt:lpstr>PowerPoint Presentation</vt:lpstr>
      <vt:lpstr>Dispense de précompte pour les chercheurs</vt:lpstr>
      <vt:lpstr>Augmentation du nombre d'emplois</vt:lpstr>
      <vt:lpstr>Augmentation du nombre de chercheurs sur le marché du travail</vt:lpstr>
      <vt:lpstr>Employment</vt:lpstr>
      <vt:lpstr>Dispense précompte chercheurs</vt:lpstr>
      <vt:lpstr>Dispense précompte chercheurs</vt:lpstr>
      <vt:lpstr>Dispense chercheurs - Universités</vt:lpstr>
      <vt:lpstr>Dispense chercheurs – Institutions scientifiques</vt:lpstr>
      <vt:lpstr>Dispense chercheurs – accords de coopération</vt:lpstr>
      <vt:lpstr>Dispense chercheurs – centres de recherche</vt:lpstr>
      <vt:lpstr>Dispense chercheurs – entreprises</vt:lpstr>
      <vt:lpstr>Dispense chercheurs – entreprises</vt:lpstr>
      <vt:lpstr>Dispense chercheurs – entreprises</vt:lpstr>
      <vt:lpstr>Dispense chercheurs – Young innovative companies</vt:lpstr>
      <vt:lpstr>Dispense chercheurs – role de Belspo</vt:lpstr>
      <vt:lpstr>Dispense chercheurs – Calcul du prorata</vt:lpstr>
      <vt:lpstr>Dispense chercheurs – contrôles et sanctions</vt:lpstr>
      <vt:lpstr>Instruments financiers</vt:lpstr>
      <vt:lpstr>Instruments financiers</vt:lpstr>
      <vt:lpstr>Règles Générales de valorisation</vt:lpstr>
      <vt:lpstr>Règles Générales de valorisation</vt:lpstr>
      <vt:lpstr>Actions gratuites (société employeuse)</vt:lpstr>
      <vt:lpstr>Actions gratuites (société employeuse)</vt:lpstr>
      <vt:lpstr>Stock options (société employeuse)</vt:lpstr>
      <vt:lpstr>Stock options (société employeuse)</vt:lpstr>
      <vt:lpstr>Autres Instruments financiers</vt:lpstr>
      <vt:lpstr>Rendement excédentaire</vt:lpstr>
      <vt:lpstr>Règle des 80%</vt:lpstr>
      <vt:lpstr>Abrogation règle des 80%</vt:lpstr>
      <vt:lpstr>Abrogation règle des 80%</vt:lpstr>
      <vt:lpstr>PowerPoint Presentation</vt:lpstr>
      <vt:lpstr>Huidig regime</vt:lpstr>
      <vt:lpstr>Toekomstig regime: omschrijving</vt:lpstr>
      <vt:lpstr>Toekomstig regime: aandachtspunten en inwerkingtreding </vt:lpstr>
      <vt:lpstr>PowerPoint Presentation</vt:lpstr>
      <vt:lpstr>Investeringsaftrek en belastingkrediet</vt:lpstr>
      <vt:lpstr>Investeringsaftrek en belastingkrediet</vt:lpstr>
      <vt:lpstr>Investeringsaftrek en belastingkrediet</vt:lpstr>
      <vt:lpstr>Dubbele afschrijving voor milieuvriendelijke investeringen</vt:lpstr>
      <vt:lpstr>Aftrek voor innovatie-inkomsten</vt:lpstr>
      <vt:lpstr>Btw-aspecten fiscale hervorming</vt:lpstr>
      <vt:lpstr>PowerPoint Presentation</vt:lpstr>
      <vt:lpstr>1.1. Gestructureerde Elektronische Factuur</vt:lpstr>
      <vt:lpstr>1.2. Uitreikingsverplichting a) Voorwaarden (1)</vt:lpstr>
      <vt:lpstr>1.2. Uitreikingsverplichting a) Voorwaarden (2)</vt:lpstr>
      <vt:lpstr>1.2. Uitreikingsverplichting a) Voorwaarden (3)</vt:lpstr>
      <vt:lpstr>1.2. Uitreikingsverplichting b) Formaat PEPPOL</vt:lpstr>
      <vt:lpstr>1.2. Uitreikingsverplichting:  c) Gefaseerde inwerkingtreding </vt:lpstr>
      <vt:lpstr>1.3. Ontvangstverplichting en Aanvaardingsverplichting  a) Niet-gefaseerde inwerkingtreding </vt:lpstr>
      <vt:lpstr>PowerPoint Presentation</vt:lpstr>
      <vt:lpstr>II. e-reporting</vt:lpstr>
      <vt:lpstr>PowerPoint Presentation</vt:lpstr>
      <vt:lpstr>III. Hervorming Btw-tarieven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 Nguyen</dc:creator>
  <cp:lastModifiedBy>Simont Braun</cp:lastModifiedBy>
  <cp:revision>87</cp:revision>
  <cp:lastPrinted>2022-09-19T16:26:44Z</cp:lastPrinted>
  <dcterms:created xsi:type="dcterms:W3CDTF">2020-02-18T10:31:27Z</dcterms:created>
  <dcterms:modified xsi:type="dcterms:W3CDTF">2023-04-06T11:30:09Z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0x0101000359F691BFA24345AD6B6433EBE2A9D4</vt:lpwstr>
  </property>
  <property fmtid="{D5CDD505-2E9C-101B-9397-08002B2CF9AE}" pid="3" name="_dlc_DocIdItemGuid">
    <vt:lpwstr>4fcf6eda-0c97-48ec-8478-f95f47802863</vt:lpwstr>
  </property>
  <property fmtid="{D5CDD505-2E9C-101B-9397-08002B2CF9AE}" pid="4" name="CGKTypeOfDocument2">
    <vt:lpwstr>5;#Presentation|ccc5f2a2-dd39-4edd-b8bc-5cb4ceeae1f5</vt:lpwstr>
  </property>
  <property fmtid="{D5CDD505-2E9C-101B-9397-08002B2CF9AE}" pid="5" name="CGKDossiers">
    <vt:lpwstr/>
  </property>
</Properties>
</file>