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1.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xml" ContentType="application/vnd.openxmlformats-officedocument.presentationml.tags+xml"/>
  <Override PartName="/ppt/notesSlides/notesSlide6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7"/>
  </p:sldMasterIdLst>
  <p:notesMasterIdLst>
    <p:notesMasterId r:id="rId85"/>
  </p:notesMasterIdLst>
  <p:handoutMasterIdLst>
    <p:handoutMasterId r:id="rId86"/>
  </p:handoutMasterIdLst>
  <p:sldIdLst>
    <p:sldId id="256" r:id="rId18"/>
    <p:sldId id="270" r:id="rId19"/>
    <p:sldId id="273" r:id="rId20"/>
    <p:sldId id="1106" r:id="rId21"/>
    <p:sldId id="725" r:id="rId22"/>
    <p:sldId id="1096" r:id="rId23"/>
    <p:sldId id="1107" r:id="rId24"/>
    <p:sldId id="275" r:id="rId25"/>
    <p:sldId id="344" r:id="rId26"/>
    <p:sldId id="345" r:id="rId27"/>
    <p:sldId id="1125" r:id="rId28"/>
    <p:sldId id="278" r:id="rId29"/>
    <p:sldId id="276" r:id="rId30"/>
    <p:sldId id="1099" r:id="rId31"/>
    <p:sldId id="1101" r:id="rId32"/>
    <p:sldId id="1102" r:id="rId33"/>
    <p:sldId id="2147376945" r:id="rId34"/>
    <p:sldId id="1100" r:id="rId35"/>
    <p:sldId id="280" r:id="rId36"/>
    <p:sldId id="726" r:id="rId37"/>
    <p:sldId id="327" r:id="rId38"/>
    <p:sldId id="282" r:id="rId39"/>
    <p:sldId id="283" r:id="rId40"/>
    <p:sldId id="2147376911" r:id="rId41"/>
    <p:sldId id="1109" r:id="rId42"/>
    <p:sldId id="1110" r:id="rId43"/>
    <p:sldId id="284" r:id="rId44"/>
    <p:sldId id="1090" r:id="rId45"/>
    <p:sldId id="2147376921" r:id="rId46"/>
    <p:sldId id="2147376946" r:id="rId47"/>
    <p:sldId id="2147376922" r:id="rId48"/>
    <p:sldId id="2147376923" r:id="rId49"/>
    <p:sldId id="2147376924" r:id="rId50"/>
    <p:sldId id="1084" r:id="rId51"/>
    <p:sldId id="2147376925" r:id="rId52"/>
    <p:sldId id="257" r:id="rId53"/>
    <p:sldId id="2147376926" r:id="rId54"/>
    <p:sldId id="2147376927" r:id="rId55"/>
    <p:sldId id="2147376928" r:id="rId56"/>
    <p:sldId id="2147376929" r:id="rId57"/>
    <p:sldId id="2147376918" r:id="rId58"/>
    <p:sldId id="2147376919" r:id="rId59"/>
    <p:sldId id="2147376920" r:id="rId60"/>
    <p:sldId id="1093" r:id="rId61"/>
    <p:sldId id="293" r:id="rId62"/>
    <p:sldId id="2147376930" r:id="rId63"/>
    <p:sldId id="2147376912" r:id="rId64"/>
    <p:sldId id="2147376947" r:id="rId65"/>
    <p:sldId id="2147376932" r:id="rId66"/>
    <p:sldId id="2147376948" r:id="rId67"/>
    <p:sldId id="1122" r:id="rId68"/>
    <p:sldId id="2147376935" r:id="rId69"/>
    <p:sldId id="2147376936" r:id="rId70"/>
    <p:sldId id="297" r:id="rId71"/>
    <p:sldId id="2147376938" r:id="rId72"/>
    <p:sldId id="2147376939" r:id="rId73"/>
    <p:sldId id="2147376940" r:id="rId74"/>
    <p:sldId id="2147376941" r:id="rId75"/>
    <p:sldId id="2147376942" r:id="rId76"/>
    <p:sldId id="2147376943" r:id="rId77"/>
    <p:sldId id="2147376944" r:id="rId78"/>
    <p:sldId id="299" r:id="rId79"/>
    <p:sldId id="1095" r:id="rId80"/>
    <p:sldId id="301" r:id="rId81"/>
    <p:sldId id="271" r:id="rId82"/>
    <p:sldId id="302" r:id="rId83"/>
    <p:sldId id="272" r:id="rId8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1}" name="Unknown" initials="" userId="Unknown" providerId="None"/>
  <p188:author id="{8C267968-A18C-11AE-29F0-655ABFBA71CD}" name="Warre Vermeulen" initials="WV" userId="S::warre.vermeulen@loyensloeff.com::f49c0a33-1bee-4938-a50b-dae47867c9a8" providerId="AD"/>
  <p188:author id="{2DB938F1-3BDE-79B1-855D-486E3080FA83}" name="Loredana Colin" initials="LC" userId="Loredana Coli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357A"/>
    <a:srgbClr val="00A2E0"/>
    <a:srgbClr val="CFE5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E9A17-6F93-4E4A-B93A-E8AFC03D30E0}" v="28" dt="2026-06-15T14:52:10.207"/>
    <p1510:client id="{995E6307-7F49-40FD-9B5B-A73AAAF83AFE}" v="261" dt="2026-06-15T15:10:18.875"/>
    <p1510:client id="{A7FB3321-6568-4B1C-BBE9-37AF0D0B4DD0}" v="1468" dt="2026-06-16T09:14:34.692"/>
    <p1510:client id="{EF1463AC-AEA0-484F-A88F-4FA4EB25AE2D}" v="123" dt="2026-06-16T08:22:26.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04" autoAdjust="0"/>
  </p:normalViewPr>
  <p:slideViewPr>
    <p:cSldViewPr snapToGrid="0">
      <p:cViewPr varScale="1">
        <p:scale>
          <a:sx n="130" d="100"/>
          <a:sy n="130" d="100"/>
        </p:scale>
        <p:origin x="1254" y="120"/>
      </p:cViewPr>
      <p:guideLst/>
    </p:cSldViewPr>
  </p:slideViewPr>
  <p:notesTextViewPr>
    <p:cViewPr>
      <p:scale>
        <a:sx n="3" d="2"/>
        <a:sy n="3" d="2"/>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26" /><Relationship Type="http://schemas.openxmlformats.org/officeDocument/2006/relationships/slide" Target="slides/slide4.xml" Id="rId21" /><Relationship Type="http://schemas.openxmlformats.org/officeDocument/2006/relationships/slide" Target="slides/slide25.xml" Id="rId42" /><Relationship Type="http://schemas.openxmlformats.org/officeDocument/2006/relationships/slide" Target="slides/slide30.xml" Id="rId47" /><Relationship Type="http://schemas.openxmlformats.org/officeDocument/2006/relationships/slide" Target="slides/slide46.xml" Id="rId63" /><Relationship Type="http://schemas.openxmlformats.org/officeDocument/2006/relationships/slide" Target="slides/slide51.xml" Id="rId68" /><Relationship Type="http://schemas.openxmlformats.org/officeDocument/2006/relationships/slide" Target="slides/slide67.xml" Id="rId84" /><Relationship Type="http://schemas.openxmlformats.org/officeDocument/2006/relationships/theme" Target="theme/theme1.xml" Id="rId89" /><Relationship Type="http://schemas.openxmlformats.org/officeDocument/2006/relationships/customXml" Target="../customXml/item16.xml" Id="rId16" /><Relationship Type="http://schemas.openxmlformats.org/officeDocument/2006/relationships/customXml" Target="../customXml/item11.xml" Id="rId11" /><Relationship Type="http://schemas.openxmlformats.org/officeDocument/2006/relationships/slide" Target="slides/slide15.xml" Id="rId32" /><Relationship Type="http://schemas.openxmlformats.org/officeDocument/2006/relationships/slide" Target="slides/slide20.xml" Id="rId37" /><Relationship Type="http://schemas.openxmlformats.org/officeDocument/2006/relationships/slide" Target="slides/slide36.xml" Id="rId53" /><Relationship Type="http://schemas.openxmlformats.org/officeDocument/2006/relationships/slide" Target="slides/slide41.xml" Id="rId58" /><Relationship Type="http://schemas.openxmlformats.org/officeDocument/2006/relationships/slide" Target="slides/slide57.xml" Id="rId74" /><Relationship Type="http://schemas.openxmlformats.org/officeDocument/2006/relationships/slide" Target="slides/slide62.xml" Id="rId79" /><Relationship Type="http://schemas.openxmlformats.org/officeDocument/2006/relationships/customXml" Target="../customXml/item5.xml" Id="rId5" /><Relationship Type="http://schemas.openxmlformats.org/officeDocument/2006/relationships/tableStyles" Target="tableStyles.xml" Id="rId90" /><Relationship Type="http://schemas.openxmlformats.org/officeDocument/2006/relationships/customXml" Target="../customXml/item14.xml" Id="rId14" /><Relationship Type="http://schemas.openxmlformats.org/officeDocument/2006/relationships/slide" Target="slides/slide5.xml" Id="rId22" /><Relationship Type="http://schemas.openxmlformats.org/officeDocument/2006/relationships/slide" Target="slides/slide10.xml" Id="rId27" /><Relationship Type="http://schemas.openxmlformats.org/officeDocument/2006/relationships/slide" Target="slides/slide13.xml" Id="rId30" /><Relationship Type="http://schemas.openxmlformats.org/officeDocument/2006/relationships/slide" Target="slides/slide18.xml" Id="rId35" /><Relationship Type="http://schemas.openxmlformats.org/officeDocument/2006/relationships/slide" Target="slides/slide26.xml" Id="rId43" /><Relationship Type="http://schemas.openxmlformats.org/officeDocument/2006/relationships/slide" Target="slides/slide31.xml" Id="rId48" /><Relationship Type="http://schemas.openxmlformats.org/officeDocument/2006/relationships/slide" Target="slides/slide39.xml" Id="rId56" /><Relationship Type="http://schemas.openxmlformats.org/officeDocument/2006/relationships/slide" Target="slides/slide47.xml" Id="rId64" /><Relationship Type="http://schemas.openxmlformats.org/officeDocument/2006/relationships/slide" Target="slides/slide52.xml" Id="rId69" /><Relationship Type="http://schemas.openxmlformats.org/officeDocument/2006/relationships/slide" Target="slides/slide60.xml" Id="rId77" /><Relationship Type="http://schemas.openxmlformats.org/officeDocument/2006/relationships/customXml" Target="../customXml/item8.xml" Id="rId8" /><Relationship Type="http://schemas.openxmlformats.org/officeDocument/2006/relationships/slide" Target="slides/slide34.xml" Id="rId51" /><Relationship Type="http://schemas.openxmlformats.org/officeDocument/2006/relationships/slide" Target="slides/slide55.xml" Id="rId72" /><Relationship Type="http://schemas.openxmlformats.org/officeDocument/2006/relationships/slide" Target="slides/slide63.xml" Id="rId80" /><Relationship Type="http://schemas.openxmlformats.org/officeDocument/2006/relationships/notesMaster" Target="notesMasters/notesMaster1.xml" Id="rId85" /><Relationship Type="http://schemas.openxmlformats.org/officeDocument/2006/relationships/customXml" Target="../customXml/item3.xml" Id="rId3" /><Relationship Type="http://schemas.openxmlformats.org/officeDocument/2006/relationships/customXml" Target="../customXml/item12.xml" Id="rId12" /><Relationship Type="http://schemas.openxmlformats.org/officeDocument/2006/relationships/slideMaster" Target="slideMasters/slideMaster1.xml" Id="rId17" /><Relationship Type="http://schemas.openxmlformats.org/officeDocument/2006/relationships/slide" Target="slides/slide8.xml" Id="rId25" /><Relationship Type="http://schemas.openxmlformats.org/officeDocument/2006/relationships/slide" Target="slides/slide16.xml" Id="rId33" /><Relationship Type="http://schemas.openxmlformats.org/officeDocument/2006/relationships/slide" Target="slides/slide21.xml" Id="rId38" /><Relationship Type="http://schemas.openxmlformats.org/officeDocument/2006/relationships/slide" Target="slides/slide29.xml" Id="rId46" /><Relationship Type="http://schemas.openxmlformats.org/officeDocument/2006/relationships/slide" Target="slides/slide42.xml" Id="rId59" /><Relationship Type="http://schemas.openxmlformats.org/officeDocument/2006/relationships/slide" Target="slides/slide50.xml" Id="rId67" /><Relationship Type="http://schemas.openxmlformats.org/officeDocument/2006/relationships/slide" Target="slides/slide3.xml" Id="rId20" /><Relationship Type="http://schemas.openxmlformats.org/officeDocument/2006/relationships/slide" Target="slides/slide24.xml" Id="rId41" /><Relationship Type="http://schemas.openxmlformats.org/officeDocument/2006/relationships/slide" Target="slides/slide37.xml" Id="rId54" /><Relationship Type="http://schemas.openxmlformats.org/officeDocument/2006/relationships/slide" Target="slides/slide45.xml" Id="rId62" /><Relationship Type="http://schemas.openxmlformats.org/officeDocument/2006/relationships/slide" Target="slides/slide53.xml" Id="rId70" /><Relationship Type="http://schemas.openxmlformats.org/officeDocument/2006/relationships/slide" Target="slides/slide58.xml" Id="rId75" /><Relationship Type="http://schemas.openxmlformats.org/officeDocument/2006/relationships/slide" Target="slides/slide66.xml" Id="rId83" /><Relationship Type="http://schemas.openxmlformats.org/officeDocument/2006/relationships/viewProps" Target="viewProps.xml" Id="rId88" /><Relationship Type="http://schemas.microsoft.com/office/2015/10/relationships/revisionInfo" Target="revisionInfo.xml" Id="rId91"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customXml" Target="../customXml/item15.xml" Id="rId15" /><Relationship Type="http://schemas.openxmlformats.org/officeDocument/2006/relationships/slide" Target="slides/slide6.xml" Id="rId23" /><Relationship Type="http://schemas.openxmlformats.org/officeDocument/2006/relationships/slide" Target="slides/slide11.xml" Id="rId28" /><Relationship Type="http://schemas.openxmlformats.org/officeDocument/2006/relationships/slide" Target="slides/slide19.xml" Id="rId36" /><Relationship Type="http://schemas.openxmlformats.org/officeDocument/2006/relationships/slide" Target="slides/slide32.xml" Id="rId49" /><Relationship Type="http://schemas.openxmlformats.org/officeDocument/2006/relationships/slide" Target="slides/slide40.xml" Id="rId57" /><Relationship Type="http://schemas.openxmlformats.org/officeDocument/2006/relationships/customXml" Target="../customXml/item10.xml" Id="rId10" /><Relationship Type="http://schemas.openxmlformats.org/officeDocument/2006/relationships/slide" Target="slides/slide14.xml" Id="rId31" /><Relationship Type="http://schemas.openxmlformats.org/officeDocument/2006/relationships/slide" Target="slides/slide27.xml" Id="rId44" /><Relationship Type="http://schemas.openxmlformats.org/officeDocument/2006/relationships/slide" Target="slides/slide35.xml" Id="rId52" /><Relationship Type="http://schemas.openxmlformats.org/officeDocument/2006/relationships/slide" Target="slides/slide43.xml" Id="rId60" /><Relationship Type="http://schemas.openxmlformats.org/officeDocument/2006/relationships/slide" Target="slides/slide48.xml" Id="rId65" /><Relationship Type="http://schemas.openxmlformats.org/officeDocument/2006/relationships/slide" Target="slides/slide56.xml" Id="rId73" /><Relationship Type="http://schemas.openxmlformats.org/officeDocument/2006/relationships/slide" Target="slides/slide61.xml" Id="rId78" /><Relationship Type="http://schemas.openxmlformats.org/officeDocument/2006/relationships/slide" Target="slides/slide64.xml" Id="rId81" /><Relationship Type="http://schemas.openxmlformats.org/officeDocument/2006/relationships/handoutMaster" Target="handoutMasters/handoutMaster1.xml" Id="rId86" /><Relationship Type="http://schemas.openxmlformats.org/officeDocument/2006/relationships/customXml" Target="../customXml/item4.xml" Id="rId4" /><Relationship Type="http://schemas.openxmlformats.org/officeDocument/2006/relationships/customXml" Target="../customXml/item9.xml" Id="rId9" /><Relationship Type="http://schemas.openxmlformats.org/officeDocument/2006/relationships/customXml" Target="../customXml/item13.xml" Id="rId13" /><Relationship Type="http://schemas.openxmlformats.org/officeDocument/2006/relationships/slide" Target="slides/slide1.xml" Id="rId18" /><Relationship Type="http://schemas.openxmlformats.org/officeDocument/2006/relationships/slide" Target="slides/slide22.xml" Id="rId39" /><Relationship Type="http://schemas.openxmlformats.org/officeDocument/2006/relationships/slide" Target="slides/slide17.xml" Id="rId34" /><Relationship Type="http://schemas.openxmlformats.org/officeDocument/2006/relationships/slide" Target="slides/slide33.xml" Id="rId50" /><Relationship Type="http://schemas.openxmlformats.org/officeDocument/2006/relationships/slide" Target="slides/slide38.xml" Id="rId55" /><Relationship Type="http://schemas.openxmlformats.org/officeDocument/2006/relationships/slide" Target="slides/slide59.xml" Id="rId76" /><Relationship Type="http://schemas.openxmlformats.org/officeDocument/2006/relationships/customXml" Target="../customXml/item7.xml" Id="rId7" /><Relationship Type="http://schemas.openxmlformats.org/officeDocument/2006/relationships/slide" Target="slides/slide54.xml" Id="rId71" /><Relationship Type="http://schemas.microsoft.com/office/2018/10/relationships/authors" Target="authors.xml" Id="rId92" /><Relationship Type="http://schemas.openxmlformats.org/officeDocument/2006/relationships/customXml" Target="../customXml/item2.xml" Id="rId2" /><Relationship Type="http://schemas.openxmlformats.org/officeDocument/2006/relationships/slide" Target="slides/slide12.xml" Id="rId29" /><Relationship Type="http://schemas.openxmlformats.org/officeDocument/2006/relationships/slide" Target="slides/slide7.xml" Id="rId24" /><Relationship Type="http://schemas.openxmlformats.org/officeDocument/2006/relationships/slide" Target="slides/slide23.xml" Id="rId40" /><Relationship Type="http://schemas.openxmlformats.org/officeDocument/2006/relationships/slide" Target="slides/slide28.xml" Id="rId45" /><Relationship Type="http://schemas.openxmlformats.org/officeDocument/2006/relationships/slide" Target="slides/slide49.xml" Id="rId66" /><Relationship Type="http://schemas.openxmlformats.org/officeDocument/2006/relationships/presProps" Target="presProps.xml" Id="rId87" /><Relationship Type="http://schemas.openxmlformats.org/officeDocument/2006/relationships/slide" Target="slides/slide44.xml" Id="rId61" /><Relationship Type="http://schemas.openxmlformats.org/officeDocument/2006/relationships/slide" Target="slides/slide65.xml" Id="rId82" /><Relationship Type="http://schemas.openxmlformats.org/officeDocument/2006/relationships/slide" Target="slides/slide2.xml" Id="rId19" /><Relationship Type="http://schemas.openxmlformats.org/officeDocument/2006/relationships/customXml" Target="/customXML/item17.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8D77A-6D1D-003C-E025-0BDBE19A58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C779C080-9722-8094-A4E4-9251D0CAAA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A880B6-5324-4B13-A32D-F6F7A5DD8C50}" type="datetimeFigureOut">
              <a:rPr lang="en-NL" smtClean="0"/>
              <a:t>06/16/2026</a:t>
            </a:fld>
            <a:endParaRPr lang="en-NL"/>
          </a:p>
        </p:txBody>
      </p:sp>
      <p:sp>
        <p:nvSpPr>
          <p:cNvPr id="4" name="Footer Placeholder 3">
            <a:extLst>
              <a:ext uri="{FF2B5EF4-FFF2-40B4-BE49-F238E27FC236}">
                <a16:creationId xmlns:a16="http://schemas.microsoft.com/office/drawing/2014/main" id="{06A575E4-E2B5-14EA-7567-B6F916480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92C4F4AC-45D9-B909-C82C-45FFDC6BC0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DB2BBC-BD5E-4E3D-8E29-417416320450}" type="slidenum">
              <a:rPr lang="en-NL" smtClean="0"/>
              <a:t>‹#›</a:t>
            </a:fld>
            <a:endParaRPr lang="en-NL"/>
          </a:p>
        </p:txBody>
      </p:sp>
    </p:spTree>
    <p:extLst>
      <p:ext uri="{BB962C8B-B14F-4D97-AF65-F5344CB8AC3E}">
        <p14:creationId xmlns:p14="http://schemas.microsoft.com/office/powerpoint/2010/main" val="38804872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15:22:09.85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15:22:17.595"/>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BDABA-4C6D-4502-8288-533C559A50B5}" type="datetimeFigureOut">
              <a:rPr lang="en-GB" smtClean="0"/>
              <a:t>16/06/2026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C3562-DFB5-4717-A32E-6B60A89AF6A9}" type="slidenum">
              <a:rPr lang="en-GB" smtClean="0"/>
              <a:t>‹#›</a:t>
            </a:fld>
            <a:endParaRPr lang="en-GB"/>
          </a:p>
        </p:txBody>
      </p:sp>
    </p:spTree>
    <p:extLst>
      <p:ext uri="{BB962C8B-B14F-4D97-AF65-F5344CB8AC3E}">
        <p14:creationId xmlns:p14="http://schemas.microsoft.com/office/powerpoint/2010/main" val="23362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9ABC3562-DFB5-4717-A32E-6B60A89AF6A9}" type="slidenum">
              <a:rPr lang="en-GB" smtClean="0"/>
              <a:t>1</a:t>
            </a:fld>
            <a:endParaRPr lang="en-GB"/>
          </a:p>
        </p:txBody>
      </p:sp>
    </p:spTree>
    <p:extLst>
      <p:ext uri="{BB962C8B-B14F-4D97-AF65-F5344CB8AC3E}">
        <p14:creationId xmlns:p14="http://schemas.microsoft.com/office/powerpoint/2010/main" val="403749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FC53-16B4-8DA4-0BFB-CF51B6320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486E6-CC58-6B43-95F8-7D9B5D2B3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30E76-7366-537B-5EB6-233FE1F6C7B5}"/>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460DD10C-23C4-29C7-5F32-9697B9B63754}"/>
              </a:ext>
            </a:extLst>
          </p:cNvPr>
          <p:cNvSpPr>
            <a:spLocks noGrp="1"/>
          </p:cNvSpPr>
          <p:nvPr>
            <p:ph type="sldNum" sz="quarter" idx="5"/>
          </p:nvPr>
        </p:nvSpPr>
        <p:spPr/>
        <p:txBody>
          <a:bodyPr/>
          <a:lstStyle/>
          <a:p>
            <a:fld id="{9ABC3562-DFB5-4717-A32E-6B60A89AF6A9}" type="slidenum">
              <a:rPr lang="en-GB" smtClean="0"/>
              <a:t>10</a:t>
            </a:fld>
            <a:endParaRPr lang="en-GB"/>
          </a:p>
        </p:txBody>
      </p:sp>
    </p:spTree>
    <p:extLst>
      <p:ext uri="{BB962C8B-B14F-4D97-AF65-F5344CB8AC3E}">
        <p14:creationId xmlns:p14="http://schemas.microsoft.com/office/powerpoint/2010/main" val="330075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9563C-DCCD-A1E4-99FD-672615E79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3C331-816C-3439-A705-D9EA8CDC9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CC6FD-E4E9-0CF7-7843-1AD6F7A233E7}"/>
              </a:ext>
            </a:extLst>
          </p:cNvPr>
          <p:cNvSpPr>
            <a:spLocks noGrp="1"/>
          </p:cNvSpPr>
          <p:nvPr>
            <p:ph type="body" idx="1"/>
          </p:nvPr>
        </p:nvSpPr>
        <p:spPr/>
        <p:txBody>
          <a:bodyPr/>
          <a:lstStyle/>
          <a:p>
            <a:r>
              <a:rPr lang="en-US"/>
              <a:t>Check reasoning in case. </a:t>
            </a:r>
          </a:p>
          <a:p>
            <a:endParaRPr lang="en-US"/>
          </a:p>
          <a:p>
            <a:r>
              <a:rPr lang="en-US"/>
              <a:t>Antwoord: </a:t>
            </a:r>
          </a:p>
          <a:p>
            <a:endParaRPr lang="en-US"/>
          </a:p>
          <a:p>
            <a:r>
              <a:rPr lang="en-US"/>
              <a:t>WV: hieronder kan je een uitwerking van het arrest (TP Belgium – presentations – IFA – used sources warre – slides IFA Aldo – International rules – Comifer)  terugvinden. Concreet gaat de discussie over het feit dat de administratie artikel 5,2 of 5,4 (seperate entity approach) moet toepassen voor de winsten van een PE. De hoofddiscussie ging over het feit of een PE wel als een aparte entiteit kan worden gezien (wat een beroep op 5,4 zou kunnen toelaten). </a:t>
            </a:r>
          </a:p>
          <a:p>
            <a:endParaRPr lang="en-US"/>
          </a:p>
          <a:p>
            <a:r>
              <a:rPr lang="en-US"/>
              <a:t>De rechtbank beslist dat 5,4 moet toegepast worden, hoofdzakelijk op basis van het feit dat beide partijen ondertekenden zijn van de arbitrageconventie van 1990 (die een PE gelijkstelt aan een entiteit) en door het feit dat beide staten dat ook blijken te doen (o.b.v. een Frans arrest die ook beslist dat een PE moet gelijkgesteld worden aan een entiteit). </a:t>
            </a:r>
          </a:p>
          <a:p>
            <a:endParaRPr lang="en-US"/>
          </a:p>
          <a:p>
            <a:r>
              <a:rPr lang="en-US"/>
              <a:t>gaat dus niet 1-op-1 over de nieuwe TPG, maar een PE als een aparte entiteit beschouwen is m.i. de kern van de AOA </a:t>
            </a:r>
          </a:p>
          <a:p>
            <a:endParaRPr lang="en-US"/>
          </a:p>
          <a:p>
            <a:endParaRPr lang="en-US"/>
          </a:p>
          <a:p>
            <a:endParaRPr lang="en-US"/>
          </a:p>
          <a:p>
            <a:r>
              <a:rPr lang="en-US"/>
              <a:t>artikel 5:</a:t>
            </a:r>
          </a:p>
          <a:p>
            <a:endParaRPr lang="en-US"/>
          </a:p>
          <a:p>
            <a:pPr marL="228600" indent="-228600">
              <a:buAutoNum type="arabicPeriod"/>
            </a:pPr>
            <a:r>
              <a:rPr lang="fr-FR"/>
              <a:t>Les bénéfices industriels ou commerciaux de l'établissement stable sont ceux qui proviennent de l'ensemble des opérations traitées par cet établissement ainsi que de l'aliénation totale ou partielle des biens investis dans ledit établissement</a:t>
            </a:r>
          </a:p>
          <a:p>
            <a:pPr marL="228600" indent="-228600">
              <a:buAutoNum type="arabicPeriod"/>
            </a:pPr>
            <a:r>
              <a:rPr lang="fr-FR" b="1"/>
              <a:t>A défaut de comptabilité régulière ou d'autres éléments probants permettant de déterminer exactement le montant effectif des bénéfices de l'établissement stable, les autorités compétentes des deux Etats contractants s'entendent, s'il est nécessaire, pour déterminer la quote-part des bénéfices de l'ensemble de l'entreprise qui peut être équitablement attribuée à cet établissement.</a:t>
            </a:r>
          </a:p>
          <a:p>
            <a:pPr marL="228600" indent="-228600">
              <a:buAutoNum type="arabicPeriod"/>
            </a:pPr>
            <a:r>
              <a:rPr lang="fr-FR"/>
              <a:t>Les bénéfices de l'établissement stable, tels qu'ils sont définis au paragraphe 1 ci dessus, comprennent notamment tous profits et avantages qui, suivant des pratiques commerciales normales, n'auraient pas été accordés à des tiers et qui sont attribués ou consentis par l'établissement stable, de quelque manière que ce soit, directement ou indirectement, soit à l'entreprise elle-même ou à d'autres établissements de cette entreprise, soit à ses dirigeants, ses actionnaires, associés ou autres participants ou à des personnes ayant avec eux des intérêts communs</a:t>
            </a:r>
          </a:p>
          <a:p>
            <a:pPr marL="228600" indent="-228600">
              <a:buAutoNum type="arabicPeriod"/>
            </a:pPr>
            <a:r>
              <a:rPr lang="fr-FR" b="1"/>
              <a:t>Lorsqu'une entreprise exploitée par un résident de l'un des deux Etats contractant est sous la dépendance ou possède le contrôle d'une entreprise exploitée par un résident de l'autre Etat contractant, ou que les deux entreprises se trouvent sous la dépendance d'une même personne ou d'un même groupe et que l'une de ces entreprises consent ou impose à l'autre entreprise des conditions différentes de celles qui seraient normalement faites à des entreprises effectivement indépendantes, tous bénéfices qui auraient dû normalement apparaître dans les comptes de l'une de ces entreprises mais qui ont été de la sorte transférés, directement ou indirectement, à l'autre entreprise peuvent être incorporés aux bénéfices imposables de la première entreprise. Dans cette éventualité, la double imposition des bénéfices ainsi transférés sera évitée conformément à l'esprit de la Convention et les autorités compétentes des Etats contractants s'entendront, s'il est nécessaire, pour fixer le montant des bénéfices transférés.</a:t>
            </a:r>
          </a:p>
          <a:p>
            <a:pPr marL="228600" indent="-228600">
              <a:buAutoNum type="arabicPeriod"/>
            </a:pPr>
            <a:endParaRPr lang="fr-FR"/>
          </a:p>
          <a:p>
            <a:pPr marL="228600" indent="-228600">
              <a:buAutoNum type="arabicPeriod"/>
            </a:pPr>
            <a:r>
              <a:rPr lang="fr-FR"/>
              <a:t>Pour la détermination des revenus de l'établissement stable qu'une entreprise de l'un des deux Etats contractants possède dans l'autre Etat contractant, il est tenu compte: </a:t>
            </a:r>
          </a:p>
          <a:p>
            <a:pPr marL="0" indent="0">
              <a:buNone/>
            </a:pPr>
            <a:endParaRPr lang="fr-FR"/>
          </a:p>
          <a:p>
            <a:pPr marL="171450" indent="-171450">
              <a:buFontTx/>
              <a:buChar char="-"/>
            </a:pPr>
            <a:r>
              <a:rPr lang="fr-FR"/>
              <a:t>d'une part, des charges et dépenses réelles supportées par l'entreprise dans l'Etat contractant où se trouve l'établissement stable et grevant directement et spécialement l'acquisition et la conservation de ces revenus; </a:t>
            </a:r>
          </a:p>
          <a:p>
            <a:pPr marL="171450" indent="-171450">
              <a:buFontTx/>
              <a:buChar char="-"/>
            </a:pPr>
            <a:r>
              <a:rPr lang="fr-FR"/>
              <a:t>d'autre part, de la fraction normalement imputable à l'établissement stable dans les autres frais, y compris les frais normaux de direction et d'administration générale, exposés pour l'ensemble de l'entreprise au siège de sa direction effective</a:t>
            </a:r>
          </a:p>
          <a:p>
            <a:pPr marL="0" indent="0">
              <a:buFontTx/>
              <a:buNone/>
            </a:pPr>
            <a:endParaRPr lang="fr-FR"/>
          </a:p>
          <a:p>
            <a:pPr marL="0" indent="0">
              <a:buFontTx/>
              <a:buNone/>
            </a:pPr>
            <a:r>
              <a:rPr lang="fr-FR"/>
              <a:t>Artikel 31 VCLT: </a:t>
            </a:r>
          </a:p>
          <a:p>
            <a:pPr marL="0" indent="0">
              <a:buFontTx/>
              <a:buNone/>
            </a:pPr>
            <a:endParaRPr lang="fr-FR"/>
          </a:p>
          <a:p>
            <a:pPr marL="0" indent="0">
              <a:buFontTx/>
              <a:buNone/>
            </a:pPr>
            <a:r>
              <a:rPr lang="fr-FR"/>
              <a:t>1. Un traité doit être interprété de bonne foi suivant le sens ordinaire à attribuer aux termes du traité dans leur contexte et à la lumière de son objet et de son but. </a:t>
            </a:r>
          </a:p>
          <a:p>
            <a:pPr marL="0" indent="0">
              <a:buFontTx/>
              <a:buNone/>
            </a:pPr>
            <a:endParaRPr lang="fr-FR"/>
          </a:p>
          <a:p>
            <a:pPr marL="0" indent="0">
              <a:buFontTx/>
              <a:buNone/>
            </a:pPr>
            <a:r>
              <a:rPr lang="fr-FR"/>
              <a:t>2. Aux fins de l'interprétation d'un traité, le contexte comprend, outre le texte, préambule et annexes inclus:</a:t>
            </a:r>
          </a:p>
          <a:p>
            <a:pPr marL="0" indent="0">
              <a:buFontTx/>
              <a:buNone/>
            </a:pPr>
            <a:endParaRPr lang="fr-FR"/>
          </a:p>
          <a:p>
            <a:pPr marL="228600" indent="-228600">
              <a:buFontTx/>
              <a:buAutoNum type="alphaLcPeriod"/>
            </a:pPr>
            <a:r>
              <a:rPr lang="fr-FR"/>
              <a:t>tout accord ayant rapport au traité et qui est intervenu entre toutes les parties à l'occasion de la conclusion du traité; </a:t>
            </a:r>
          </a:p>
          <a:p>
            <a:pPr marL="228600" indent="-228600">
              <a:buFontTx/>
              <a:buAutoNum type="alphaLcPeriod"/>
            </a:pPr>
            <a:r>
              <a:rPr lang="fr-FR"/>
              <a:t>b. tout instrument établi par une ou plusieurs parties à l'occasion de la conclusion du traité et accepté par les autres parties en tant qu'instrument ayant rapport au traité</a:t>
            </a:r>
          </a:p>
          <a:p>
            <a:pPr marL="228600" indent="-228600">
              <a:buFontTx/>
              <a:buAutoNum type="alphaLcPeriod"/>
            </a:pPr>
            <a:endParaRPr lang="fr-FR"/>
          </a:p>
          <a:p>
            <a:pPr marL="0" indent="0">
              <a:buFontTx/>
              <a:buNone/>
            </a:pPr>
            <a:r>
              <a:rPr lang="fr-FR" b="1"/>
              <a:t>3. Il sera tenu compte, en même temps que du contexte</a:t>
            </a:r>
          </a:p>
          <a:p>
            <a:pPr marL="0" indent="0">
              <a:buFontTx/>
              <a:buNone/>
            </a:pPr>
            <a:endParaRPr lang="fr-FR" b="1"/>
          </a:p>
          <a:p>
            <a:pPr marL="228600" indent="-228600">
              <a:buFontTx/>
              <a:buAutoNum type="alphaLcPeriod"/>
            </a:pPr>
            <a:r>
              <a:rPr lang="fr-FR" b="1"/>
              <a:t>de tout accord ultérieur intervenu entre les parties au sujet de l'interprétation du traité ou de l'application de ses dispositions; </a:t>
            </a:r>
          </a:p>
          <a:p>
            <a:pPr marL="228600" indent="-228600">
              <a:buFontTx/>
              <a:buAutoNum type="alphaLcPeriod"/>
            </a:pPr>
            <a:r>
              <a:rPr lang="fr-FR" b="1"/>
              <a:t>b. de toute pratique ultérieurement suivie dans l'application du traité par laquelle est établi l'accord des parties à l'égard de l'interprétation du traité; </a:t>
            </a:r>
          </a:p>
          <a:p>
            <a:pPr marL="228600" indent="-228600">
              <a:buFontTx/>
              <a:buAutoNum type="alphaLcPeriod"/>
            </a:pPr>
            <a:r>
              <a:rPr lang="fr-FR" b="1"/>
              <a:t>c. de toute règle pertinente de droit international applicable dans les relations entre les parties</a:t>
            </a:r>
          </a:p>
          <a:p>
            <a:pPr marL="228600" indent="-228600">
              <a:buFontTx/>
              <a:buAutoNum type="alphaLcPeriod"/>
            </a:pPr>
            <a:endParaRPr lang="fr-FR" b="1"/>
          </a:p>
          <a:p>
            <a:pPr marL="0" indent="0">
              <a:buFontTx/>
              <a:buNone/>
            </a:pPr>
            <a:r>
              <a:rPr lang="fr-FR" b="1"/>
              <a:t>----------------------------------------------------------------------------------------------------------------------------------------------------------------------------------------------------</a:t>
            </a:r>
          </a:p>
          <a:p>
            <a:pPr marL="228600" indent="-228600">
              <a:buAutoNum type="arabicPeriod"/>
            </a:pPr>
            <a:endParaRPr lang="en-US"/>
          </a:p>
          <a:p>
            <a:r>
              <a:rPr lang="fr-FR" b="1"/>
              <a:t>L'administration</a:t>
            </a:r>
            <a:r>
              <a:rPr lang="fr-FR"/>
              <a:t> estime fonder à bon droit sa méthode de détermination des bénéfices fiscaux (exonérés) de l'établissement stable français sur </a:t>
            </a:r>
            <a:r>
              <a:rPr lang="fr-FR" b="1"/>
              <a:t>l'article 5.4</a:t>
            </a:r>
            <a:r>
              <a:rPr lang="fr-FR"/>
              <a:t>. de la convention franco-belge </a:t>
            </a:r>
            <a:r>
              <a:rPr lang="fr-FR" u="sng"/>
              <a:t>posant les principes de l'entité distincte et de pleine concurrence. </a:t>
            </a:r>
          </a:p>
          <a:p>
            <a:endParaRPr lang="fr-FR" u="sng"/>
          </a:p>
          <a:p>
            <a:r>
              <a:rPr lang="fr-FR" b="1"/>
              <a:t>La demanderesse </a:t>
            </a:r>
            <a:r>
              <a:rPr lang="fr-FR"/>
              <a:t>conteste cette lecture de la convention, estimant que c'est </a:t>
            </a:r>
            <a:r>
              <a:rPr lang="fr-FR" b="1"/>
              <a:t>l'article 5.2 </a:t>
            </a:r>
            <a:r>
              <a:rPr lang="fr-FR"/>
              <a:t>de la convention franco-belge qui aurait dû être appliqué, dès lors qu'il est </a:t>
            </a:r>
            <a:r>
              <a:rPr lang="fr-FR" u="sng"/>
              <a:t>ici question de la détermination du résultat d'un établissement stable et non d'une entreprise distincte</a:t>
            </a:r>
            <a:endParaRPr lang="en-US" u="sng"/>
          </a:p>
          <a:p>
            <a:endParaRPr lang="en-US" i="1"/>
          </a:p>
          <a:p>
            <a:r>
              <a:rPr lang="fr-FR" i="1"/>
              <a:t>L'interprétation à donner à des dispositions conventionnelles doit s'examiner à l'aune des articles 31 et 32 de la convention de Vienne du 23 mai 1969 sur le droit des traités (approuvée en Belgique par la loi du 10 juin 1992, en vigueur depuis le 1er octobre 1992)</a:t>
            </a:r>
          </a:p>
          <a:p>
            <a:endParaRPr lang="fr-FR" i="0"/>
          </a:p>
          <a:p>
            <a:r>
              <a:rPr lang="fr-FR" i="1"/>
              <a:t>Tant le texte de la convention franco-belge que la lecture des travaux parlementaires précédant l'adoption de la loi belge d'assentiment à cette convention permettent de douter que les Etats contractants entendaient originellement faire usage de l'article 5.4. de la convention franco-belge pour la détermination des bénéfices d'un établissement stable</a:t>
            </a:r>
          </a:p>
          <a:p>
            <a:endParaRPr lang="fr-FR"/>
          </a:p>
          <a:p>
            <a:r>
              <a:rPr lang="fr-FR" i="1"/>
              <a:t>(...) </a:t>
            </a:r>
          </a:p>
          <a:p>
            <a:endParaRPr lang="fr-FR" i="1"/>
          </a:p>
          <a:p>
            <a:pPr marL="0" marR="0" lvl="0" indent="0" algn="l" defTabSz="914400" rtl="0" eaLnBrk="1" fontAlgn="auto" latinLnBrk="0" hangingPunct="1">
              <a:lnSpc>
                <a:spcPct val="100000"/>
              </a:lnSpc>
              <a:spcBef>
                <a:spcPts val="0"/>
              </a:spcBef>
              <a:spcAft>
                <a:spcPts val="0"/>
              </a:spcAft>
              <a:buClrTx/>
              <a:buSzTx/>
              <a:buFontTx/>
              <a:buNone/>
              <a:tabLst/>
              <a:defRPr/>
            </a:pPr>
            <a:r>
              <a:rPr lang="fr-FR" i="1"/>
              <a:t>L'article 31.3 de la convention de Vienne précise toutefois qu'il sera tenu compte pour l'interprétation du traité, en même temps que du contexte, de (a) tout accord ultérieur intervenu entre les parties au sujet de l'interprétation du traité ou de l'application de ses dispositions et (b) de toute pratique ultérieurement suivie dans l'application du traité par laquelle est établi l'accord des parties à l'égard de l'interprétation du traité »</a:t>
            </a:r>
          </a:p>
          <a:p>
            <a:r>
              <a:rPr lang="fr-FR" i="1"/>
              <a:t>Or, tant l'accord de la France et de la Belgique quant à l'application de l'article 5.4. de la convention pour la détermination du résultat fiscal des établissements stables que la traduction de cet accord dans la pratique désormais suivie par les deux Etats sont, à l'estime du tribunal, établis.</a:t>
            </a:r>
            <a:r>
              <a:rPr lang="fr-FR"/>
              <a:t> </a:t>
            </a:r>
          </a:p>
          <a:p>
            <a:endParaRPr lang="fr-FR" i="1"/>
          </a:p>
          <a:p>
            <a:r>
              <a:rPr lang="fr-FR" u="sng"/>
              <a:t>Accord ultérieur des Etats contractants</a:t>
            </a:r>
          </a:p>
          <a:p>
            <a:endParaRPr lang="fr-FR" i="1" u="sng"/>
          </a:p>
          <a:p>
            <a:r>
              <a:rPr lang="fr-FR"/>
              <a:t>Le 23 juillet 1990 a été signée, entre autres par la France et la Belgique, la convention 90/436/CEE relative à l'élimination des doubles impositions en cas de correction des bénéfices d'entreprises associées (ci-après “la convention d'arbitrage”)[3]. </a:t>
            </a:r>
          </a:p>
          <a:p>
            <a:endParaRPr lang="fr-FR"/>
          </a:p>
          <a:p>
            <a:r>
              <a:rPr lang="fr-FR"/>
              <a:t>Cette convention, dont l'intitulé traduit le but, s'applique notamment aux transactions entre le siège d'une entreprise situé dans un Etat contractant et son établissement stable situé dans un autre Etat contractant. </a:t>
            </a:r>
          </a:p>
          <a:p>
            <a:endParaRPr lang="fr-FR"/>
          </a:p>
          <a:p>
            <a:r>
              <a:rPr lang="fr-FR"/>
              <a:t>L'article 1er, paragraphe 2, de la convention précise qu'aux fins de son application “un établissement stable d'une entreprise d'un État contractant situé dans un autre État contractant est considéré comme une entreprise de l'État dans lequel il est situé”. </a:t>
            </a:r>
          </a:p>
          <a:p>
            <a:endParaRPr lang="fr-FR"/>
          </a:p>
          <a:p>
            <a:r>
              <a:rPr lang="fr-FR"/>
              <a:t>L'article 4 de la convention définissant les principes la régissant précise en son paragraphe 2 que “lorsqu'une entreprise d'un État contractant exerce son activité dans un autre État contractant par l'intermédiaire d'un établissement stable qui y est situé, il est imputé à cet établissement stable les bénéfices qu'il aurait pu réaliser s'il avait constitué une entreprise distincte exerçant des activités identiques ou analogues dans des conditions identiques ou analogues et traitant en toute indépendance avec l'entreprise dont il constitue un établissement stable”. </a:t>
            </a:r>
          </a:p>
          <a:p>
            <a:endParaRPr lang="fr-FR"/>
          </a:p>
          <a:p>
            <a:r>
              <a:rPr lang="fr-FR" b="1"/>
              <a:t>En approuvant cette convention d'arbitrage, la Belgique et la France ont implicitement mais certainement admis que la détermination du résultat fiscal d'un établissement stable détenu par une entreprise d'un des deux Etats dans l'autre Etat devait s'établir selon les principes y décrits, lesquels correspondent à ceux visés à l'article 5.4. de la convention franco-belge</a:t>
            </a:r>
            <a:endParaRPr lang="fr-FR" b="1" i="1" u="sng"/>
          </a:p>
          <a:p>
            <a:endParaRPr lang="fr-FR" i="1"/>
          </a:p>
          <a:p>
            <a:r>
              <a:rPr lang="fr-FR"/>
              <a:t>Toute autre conclusion serait insensée, en ce que: </a:t>
            </a:r>
          </a:p>
          <a:p>
            <a:endParaRPr lang="fr-FR"/>
          </a:p>
          <a:p>
            <a:r>
              <a:rPr lang="fr-FR"/>
              <a:t>d'une part, il serait parfaitement déraisonnable d'utiliser, pour l'application de la convention franco-belge, une méthode de détermination de résultat distincte de celle qui devrait être suivie si une procédure amiable introduite conformément à la convention d'arbitrage était ensuite être initiée; </a:t>
            </a:r>
          </a:p>
          <a:p>
            <a:endParaRPr lang="fr-FR"/>
          </a:p>
          <a:p>
            <a:r>
              <a:rPr lang="fr-FR"/>
              <a:t>d'autre part, accepter que des méthodes différentes coexistent irait indéniablement à l'encontre du but commun des deux conventions concernées, à savoir éviter toute double imposition (ou toute double non-imposition).</a:t>
            </a:r>
          </a:p>
          <a:p>
            <a:endParaRPr lang="fr-FR" u="sng"/>
          </a:p>
          <a:p>
            <a:r>
              <a:rPr lang="fr-FR" u="sng"/>
              <a:t>Pratique ultérieure des Etats contractants</a:t>
            </a:r>
          </a:p>
          <a:p>
            <a:endParaRPr lang="fr-FR" i="1" u="sng"/>
          </a:p>
          <a:p>
            <a:r>
              <a:rPr lang="fr-FR"/>
              <a:t>Il ne fait par ailleurs pas de doute que les deux Etats signataires de la convention entendent désormais prendre en considération son article 5.4. pour déterminer le résultat d'un établissement stable. </a:t>
            </a:r>
          </a:p>
          <a:p>
            <a:endParaRPr lang="fr-FR"/>
          </a:p>
          <a:p>
            <a:r>
              <a:rPr lang="fr-FR"/>
              <a:t>Le présent litige illustre l'application actuellement faite par l'ETAT BELGE de la convention franco-belge. La pratique française ne s'en démarque pas. Elle est confortée par un récent arrêt du Conseil d'Etat français qui considère également que la détermination du résultat fiscal de l'établissement stable français d'une société belge doit s'apprécier par référence à l'article 5.4. de la convention franco-belge (Conseil d'Etat français, en cause la société Sodirep Textiles SA-NV, 9ème et 10ème SSR, 9 novembre 2015, n° 370974, spéc. points 7 et 8, https://www.legifrance.gouv.fr). </a:t>
            </a:r>
          </a:p>
          <a:p>
            <a:endParaRPr lang="fr-FR"/>
          </a:p>
          <a:p>
            <a:r>
              <a:rPr lang="fr-FR"/>
              <a:t>C'est dès lors vainement que la demanderesse soutient que l'ETAT BELGE aurait à tort appliqué l'article 5.4. de la convention franco-belge pour la détermination du bénéfice de son établissement stable français.</a:t>
            </a:r>
          </a:p>
          <a:p>
            <a:endParaRPr lang="fr-FR" i="1" u="sng"/>
          </a:p>
          <a:p>
            <a:r>
              <a:rPr lang="fr-FR" b="1"/>
              <a:t>c. Violation des règles de l'article 5.5. de la convention franco-belge</a:t>
            </a:r>
          </a:p>
          <a:p>
            <a:endParaRPr lang="fr-FR" b="1" i="1"/>
          </a:p>
          <a:p>
            <a:r>
              <a:rPr lang="fr-FR" b="0" i="1"/>
              <a:t>(...)</a:t>
            </a:r>
          </a:p>
          <a:p>
            <a:endParaRPr lang="fr-FR" b="1" i="1" u="sng"/>
          </a:p>
          <a:p>
            <a:r>
              <a:rPr lang="fr-FR" i="1"/>
              <a:t>Quand bien même il faudrait admettre que l'application de l'article 5.5. de la convention franco-belge (allocation des charges et dépenses à l'établissement stable) serait en l'espèce incompatible avec celle de l'article 5.4 de la convention (principes de l'entreprise distincte et de pleine concurrence), les développements qui précèdent conduiraient enfin à faire prévaloir l'application de cette dernière disposition, conformément à l'accord et la pratique ultérieurs des Etats signataires,</a:t>
            </a:r>
          </a:p>
          <a:p>
            <a:endParaRPr lang="fr-FR" b="1" i="1" u="sng"/>
          </a:p>
          <a:p>
            <a:r>
              <a:rPr lang="fr-FR" b="1"/>
              <a:t>d. Inadéquation de la référence faite á la convention modèle OCDE et à ses interprétations subséquentes pour l'application de la convention franco-belge</a:t>
            </a:r>
          </a:p>
          <a:p>
            <a:endParaRPr lang="fr-FR" b="1" i="1" u="sng"/>
          </a:p>
          <a:p>
            <a:r>
              <a:rPr lang="fr-FR"/>
              <a:t>La demanderesse conteste la référence faite par l'administration, singulièrement dans le choix et la mise en æuvre de la méthode de prix de transfert retenue, à la convention modèle OCDE, au commentaire de cette convention modèle et au rapport de l'OCDE de 2010 sur l'attribution de bénéfices aux établissements stables dès lors qu'elle considère que la convention franco-belge n'a pas été rédigée sur base de ce modèle. Comme il l'a déjà souligné, le tribunal constate toutefois que</a:t>
            </a:r>
          </a:p>
          <a:p>
            <a:endParaRPr lang="fr-FR" b="1" i="1" u="sng"/>
          </a:p>
          <a:p>
            <a:r>
              <a:rPr lang="fr-FR"/>
              <a:t>s'agissant de la détermination du résultat de l'établissement stable, l'article 4.2. de la convention d'arbitrage approuvée par la Belgique et la France - dont il ressort que les deux Etats acceptent l'application pour la détermination du résultat d'un établissement stable (cf. supra) - est libellé dans des termes quasiment identiques à ceux utilisés à l'article 7.2. de la convention modèle OCDE; </a:t>
            </a:r>
          </a:p>
          <a:p>
            <a:endParaRPr lang="fr-FR"/>
          </a:p>
          <a:p>
            <a:r>
              <a:rPr lang="fr-FR"/>
              <a:t>s'agissant de l'application même des principes posés par la convention franco belge, la rédaction de l'article 5.4. de la convention franco-belge est fort proche de celle de l'article 9.1. de la Convention modèle OCDE</a:t>
            </a:r>
          </a:p>
          <a:p>
            <a:endParaRPr lang="fr-FR" b="1" i="1" u="sng"/>
          </a:p>
          <a:p>
            <a:r>
              <a:rPr lang="fr-FR"/>
              <a:t>Il est certes vrai que ni le commentaire de la convention modèle OCDE, ni le rapport susvisé de l'OCDE ne peuvent être considérés comme des instruments authentiques d'interprétation de la convention franco-belge, au sens de l'article 31 de la Convention de Vienne. Ils peuvent tout au plus être vus comme des moyens supplémentaires d'interprétation au sens de l'article 32 de cette convention. Ils ne peuvent de surcroît être utilisés qu'exceptionnellement et avec une prudence extrême lorsque, comme en l'espèce, ils sont postérieurs à la convention dont l'interprétation est recherchée (L. DE BROE, L'usage du commentaire OCDE et autres instruments extrinsèques pour l'interprétation des conventions de double imposition belges», in Liber Amicorum Jacques ANTENNE, Bruylant, Bruxelles, 2010, pp. 454 et s., spéc. pp. 460 et s.). </a:t>
            </a:r>
          </a:p>
          <a:p>
            <a:endParaRPr lang="fr-FR"/>
          </a:p>
          <a:p>
            <a:r>
              <a:rPr lang="fr-FR" u="sng"/>
              <a:t>Dès l'instant toutefois où ces commentaire et rapport reposent sur une interprétation raisonnable de la convention modèle - en particulier des principes de l'entité distincte et de pleine concurrence -, et ne sont pas contredits par une intention distincte qui pourrait être prêtée aux parties contractantes - que du contraire, puisque, pour rappel, la France et la Belgique sont signataires de la convention d'arbitrage -, il ne paraît pas déraisonnable d'y avoir égard. </a:t>
            </a:r>
          </a:p>
          <a:p>
            <a:endParaRPr lang="fr-FR" u="sng"/>
          </a:p>
          <a:p>
            <a:r>
              <a:rPr lang="fr-FR"/>
              <a:t>Si la demanderesse critique la référence audit commentaire et rapport, elle ne suggère d'ailleurs aucune méthodologie alternative permettant de vérifier la mise en æuvre des principes précités consacrés par l'article 5.4. de la convention franco-belge, qui doit être appliqué pour la détermination du résultat de son établissement stable français. Le fait que les avis de rectification et notifications de décisions de taxation aient précisé la traduction anglaise des termes français qu'ils renseignaient ne saurait être critiqué. </a:t>
            </a:r>
          </a:p>
          <a:p>
            <a:endParaRPr lang="fr-FR"/>
          </a:p>
          <a:p>
            <a:r>
              <a:rPr lang="fr-FR"/>
              <a:t>Cette initiative visait simplement à pleinement informer le contribuable sur les notions utilisées, dans une matière où la littérature internationale abonde</a:t>
            </a:r>
          </a:p>
          <a:p>
            <a:endParaRPr lang="fr-FR" b="1" i="1" u="sng"/>
          </a:p>
          <a:p>
            <a:endParaRPr lang="fr-FR" b="1" i="1" u="sng"/>
          </a:p>
          <a:p>
            <a:endParaRPr lang="en-US"/>
          </a:p>
        </p:txBody>
      </p:sp>
      <p:sp>
        <p:nvSpPr>
          <p:cNvPr id="4" name="Slide Number Placeholder 3">
            <a:extLst>
              <a:ext uri="{FF2B5EF4-FFF2-40B4-BE49-F238E27FC236}">
                <a16:creationId xmlns:a16="http://schemas.microsoft.com/office/drawing/2014/main" id="{0A30D384-CBD4-BA63-4D8E-2452C359FF6C}"/>
              </a:ext>
            </a:extLst>
          </p:cNvPr>
          <p:cNvSpPr>
            <a:spLocks noGrp="1"/>
          </p:cNvSpPr>
          <p:nvPr>
            <p:ph type="sldNum" sz="quarter" idx="5"/>
          </p:nvPr>
        </p:nvSpPr>
        <p:spPr/>
        <p:txBody>
          <a:bodyPr/>
          <a:lstStyle/>
          <a:p>
            <a:fld id="{9ABC3562-DFB5-4717-A32E-6B60A89AF6A9}" type="slidenum">
              <a:rPr lang="en-GB" smtClean="0"/>
              <a:t>11</a:t>
            </a:fld>
            <a:endParaRPr lang="en-GB"/>
          </a:p>
        </p:txBody>
      </p:sp>
    </p:spTree>
    <p:extLst>
      <p:ext uri="{BB962C8B-B14F-4D97-AF65-F5344CB8AC3E}">
        <p14:creationId xmlns:p14="http://schemas.microsoft.com/office/powerpoint/2010/main" val="323245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a:t>
            </a:r>
          </a:p>
          <a:p>
            <a:r>
              <a:rPr lang="en-US"/>
              <a:t>Do we apply same way as any other country? No, we have BE specific scope, interpretation manner of interpretation, under specific provisions like abnormal benefits received</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12</a:t>
            </a:fld>
            <a:endParaRPr lang="en-GB"/>
          </a:p>
        </p:txBody>
      </p:sp>
    </p:spTree>
    <p:extLst>
      <p:ext uri="{BB962C8B-B14F-4D97-AF65-F5344CB8AC3E}">
        <p14:creationId xmlns:p14="http://schemas.microsoft.com/office/powerpoint/2010/main" val="387138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r>
              <a:rPr lang="en-US"/>
              <a:t>First topic where we have Belgian specific interpretation, where we consider group perspective</a:t>
            </a:r>
          </a:p>
          <a:p>
            <a:r>
              <a:rPr lang="en-US"/>
              <a:t>ALP: standalone &gt;&lt; article 26 applied in practice when </a:t>
            </a:r>
            <a:r>
              <a:rPr lang="en-US" err="1"/>
              <a:t>irt</a:t>
            </a:r>
            <a:r>
              <a:rPr lang="en-US"/>
              <a:t> relates to the provision of financial aid to a company in financial </a:t>
            </a:r>
            <a:r>
              <a:rPr lang="en-US" err="1"/>
              <a:t>difficuleites</a:t>
            </a:r>
            <a:r>
              <a:rPr lang="en-US"/>
              <a:t>, one considers the facts that it is the shareholder that provides support to subsidiary which should not be considered (see article p 8 also mention the case – more extensive version of case mentioned in article)</a:t>
            </a:r>
          </a:p>
          <a:p>
            <a:r>
              <a:rPr lang="en-US"/>
              <a:t>+ base on slide of </a:t>
            </a:r>
            <a:r>
              <a:rPr lang="en-US" err="1"/>
              <a:t>taxcom</a:t>
            </a:r>
            <a:r>
              <a:rPr lang="en-US"/>
              <a:t> where it is explained that case law and ruling practice accept that group providing support </a:t>
            </a:r>
            <a:r>
              <a:rPr lang="en-US" err="1"/>
              <a:t>ot</a:t>
            </a:r>
            <a:r>
              <a:rPr lang="en-US"/>
              <a:t> a group </a:t>
            </a:r>
            <a:r>
              <a:rPr lang="en-US" err="1"/>
              <a:t>xcompany</a:t>
            </a:r>
            <a:r>
              <a:rPr lang="en-US"/>
              <a:t> as a justification for the absence of the recognition of an ABA, best example is a debt waiver (but also waiving application of a royalty </a:t>
            </a:r>
            <a:r>
              <a:rPr lang="en-US" err="1"/>
              <a:t>etc</a:t>
            </a:r>
            <a:r>
              <a:rPr lang="en-US"/>
              <a:t>)</a:t>
            </a:r>
          </a:p>
          <a:p>
            <a:r>
              <a:rPr lang="en-US" err="1"/>
              <a:t>Roup</a:t>
            </a:r>
            <a:r>
              <a:rPr lang="en-US"/>
              <a:t> interest is not sufficient, should also have a proper interest, but this can notably be the value of a participation as a shareholder</a:t>
            </a:r>
          </a:p>
          <a:p>
            <a:endParaRPr lang="en-US"/>
          </a:p>
          <a:p>
            <a:r>
              <a:rPr lang="en-US"/>
              <a:t>Second case </a:t>
            </a:r>
            <a:r>
              <a:rPr lang="en-US" err="1"/>
              <a:t>iof</a:t>
            </a:r>
            <a:r>
              <a:rPr lang="en-US"/>
              <a:t> application is the one on article 49: </a:t>
            </a:r>
            <a:r>
              <a:rPr lang="en-US" err="1"/>
              <a:t>BElCO</a:t>
            </a:r>
            <a:r>
              <a:rPr lang="en-US"/>
              <a:t> provided aid to group company so as it </a:t>
            </a:r>
            <a:r>
              <a:rPr lang="en-US" err="1"/>
              <a:t>wouldt</a:t>
            </a:r>
            <a:r>
              <a:rPr lang="en-US"/>
              <a:t> go bankrupt, court accepted this: group link + proper continuity of activity (less detail these cases – slides restructuring presentation – use that slide and “case of application”)</a:t>
            </a:r>
          </a:p>
          <a:p>
            <a:r>
              <a:rPr lang="en-US"/>
              <a:t>Case on one slide that shows the facts and couple bullets what its about + </a:t>
            </a:r>
            <a:r>
              <a:rPr lang="en-US" err="1"/>
              <a:t>ocnclusion</a:t>
            </a:r>
            <a:r>
              <a:rPr lang="en-US"/>
              <a:t> </a:t>
            </a:r>
            <a:r>
              <a:rPr lang="en-US" err="1"/>
              <a:t>makin</a:t>
            </a:r>
            <a:r>
              <a:rPr lang="en-US"/>
              <a:t> the link with the same topic</a:t>
            </a:r>
          </a:p>
          <a:p>
            <a:endParaRPr lang="en-US"/>
          </a:p>
          <a:p>
            <a:r>
              <a:rPr lang="en-US"/>
              <a:t>See also article Natalie </a:t>
            </a:r>
            <a:r>
              <a:rPr lang="en-US" err="1"/>
              <a:t>hwere</a:t>
            </a:r>
            <a:r>
              <a:rPr lang="en-US"/>
              <a:t> it explained about deviating from </a:t>
            </a:r>
            <a:r>
              <a:rPr lang="en-US" err="1"/>
              <a:t>stricti</a:t>
            </a:r>
            <a:r>
              <a:rPr lang="en-US"/>
              <a:t> application ALP while considering that parties are part of same group</a:t>
            </a:r>
          </a:p>
          <a:p>
            <a:endParaRPr lang="en-US"/>
          </a:p>
          <a:p>
            <a:r>
              <a:rPr lang="en-US"/>
              <a:t>See also email: advice to NXMH (also in TP folder – re control premium where reference is made to rulings where explicitly or implicitly recognizes the group relationship to assess whether 26 can be applied or not – 2 rulings referenced there on control premium or not)</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13</a:t>
            </a:fld>
            <a:endParaRPr lang="en-GB"/>
          </a:p>
        </p:txBody>
      </p:sp>
    </p:spTree>
    <p:extLst>
      <p:ext uri="{BB962C8B-B14F-4D97-AF65-F5344CB8AC3E}">
        <p14:creationId xmlns:p14="http://schemas.microsoft.com/office/powerpoint/2010/main" val="375910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24C3-8292-288F-969E-BAC9A0362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4CC5D-0F03-A7AD-AC56-5D19378CA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3C2EF-5843-8350-01FC-BE59A44D2138}"/>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F79D48D3-3434-308D-EAE7-2D6A7C9086BC}"/>
              </a:ext>
            </a:extLst>
          </p:cNvPr>
          <p:cNvSpPr>
            <a:spLocks noGrp="1"/>
          </p:cNvSpPr>
          <p:nvPr>
            <p:ph type="sldNum" sz="quarter" idx="5"/>
          </p:nvPr>
        </p:nvSpPr>
        <p:spPr/>
        <p:txBody>
          <a:bodyPr/>
          <a:lstStyle/>
          <a:p>
            <a:fld id="{9ABC3562-DFB5-4717-A32E-6B60A89AF6A9}" type="slidenum">
              <a:rPr lang="en-GB" smtClean="0"/>
              <a:t>14</a:t>
            </a:fld>
            <a:endParaRPr lang="en-GB"/>
          </a:p>
        </p:txBody>
      </p:sp>
    </p:spTree>
    <p:extLst>
      <p:ext uri="{BB962C8B-B14F-4D97-AF65-F5344CB8AC3E}">
        <p14:creationId xmlns:p14="http://schemas.microsoft.com/office/powerpoint/2010/main" val="331838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1848E-63B0-4A16-9E1F-6DBFA04BD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73783-62AE-9933-055D-FFE6C2636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7DD0E-6556-B67B-F92E-202F4E142394}"/>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FF8499A4-D158-48F9-A74D-64BD0A1A7118}"/>
              </a:ext>
            </a:extLst>
          </p:cNvPr>
          <p:cNvSpPr>
            <a:spLocks noGrp="1"/>
          </p:cNvSpPr>
          <p:nvPr>
            <p:ph type="sldNum" sz="quarter" idx="5"/>
          </p:nvPr>
        </p:nvSpPr>
        <p:spPr/>
        <p:txBody>
          <a:bodyPr/>
          <a:lstStyle/>
          <a:p>
            <a:fld id="{9ABC3562-DFB5-4717-A32E-6B60A89AF6A9}" type="slidenum">
              <a:rPr lang="en-GB" smtClean="0"/>
              <a:t>15</a:t>
            </a:fld>
            <a:endParaRPr lang="en-GB"/>
          </a:p>
        </p:txBody>
      </p:sp>
    </p:spTree>
    <p:extLst>
      <p:ext uri="{BB962C8B-B14F-4D97-AF65-F5344CB8AC3E}">
        <p14:creationId xmlns:p14="http://schemas.microsoft.com/office/powerpoint/2010/main" val="315436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B04F-7F58-5787-739B-A3B37B49E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2F969-6512-6938-68E6-BA8FEB05D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C9593-3822-6B84-0483-5F6C7722AB43}"/>
              </a:ext>
            </a:extLst>
          </p:cNvPr>
          <p:cNvSpPr>
            <a:spLocks noGrp="1"/>
          </p:cNvSpPr>
          <p:nvPr>
            <p:ph type="body" idx="1"/>
          </p:nvPr>
        </p:nvSpPr>
        <p:spPr/>
        <p:txBody>
          <a:bodyPr/>
          <a:lstStyle/>
          <a:p>
            <a:r>
              <a:rPr lang="en-US" sz="1200" kern="1200">
                <a:solidFill>
                  <a:schemeClr val="tx1"/>
                </a:solidFill>
                <a:effectLst/>
                <a:latin typeface="+mn-lt"/>
                <a:ea typeface="+mn-ea"/>
                <a:cs typeface="+mn-cs"/>
              </a:rPr>
              <a:t>Add picture + what is interest for </a:t>
            </a:r>
            <a:r>
              <a:rPr lang="en-US" sz="1200" kern="1200" err="1">
                <a:solidFill>
                  <a:schemeClr val="tx1"/>
                </a:solidFill>
                <a:effectLst/>
                <a:latin typeface="+mn-lt"/>
                <a:ea typeface="+mn-ea"/>
                <a:cs typeface="+mn-cs"/>
              </a:rPr>
              <a:t>BelCo</a:t>
            </a:r>
            <a:r>
              <a:rPr lang="en-US" sz="1200" kern="1200">
                <a:solidFill>
                  <a:schemeClr val="tx1"/>
                </a:solidFill>
                <a:effectLst/>
                <a:latin typeface="+mn-lt"/>
                <a:ea typeface="+mn-ea"/>
                <a:cs typeface="+mn-cs"/>
              </a:rPr>
              <a:t> exactly &amp; hoe </a:t>
            </a:r>
            <a:r>
              <a:rPr lang="en-US" sz="1200" kern="1200" err="1">
                <a:solidFill>
                  <a:schemeClr val="tx1"/>
                </a:solidFill>
                <a:effectLst/>
                <a:latin typeface="+mn-lt"/>
                <a:ea typeface="+mn-ea"/>
                <a:cs typeface="+mn-cs"/>
              </a:rPr>
              <a:t>werkt</a:t>
            </a:r>
            <a:r>
              <a:rPr lang="en-US" sz="1200" kern="1200">
                <a:solidFill>
                  <a:schemeClr val="tx1"/>
                </a:solidFill>
                <a:effectLst/>
                <a:latin typeface="+mn-lt"/>
                <a:ea typeface="+mn-ea"/>
                <a:cs typeface="+mn-cs"/>
              </a:rPr>
              <a:t> supply chain? Even </a:t>
            </a:r>
            <a:r>
              <a:rPr lang="en-US" sz="1200" kern="1200" err="1">
                <a:solidFill>
                  <a:schemeClr val="tx1"/>
                </a:solidFill>
                <a:effectLst/>
                <a:latin typeface="+mn-lt"/>
                <a:ea typeface="+mn-ea"/>
                <a:cs typeface="+mn-cs"/>
              </a:rPr>
              <a:t>kijken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naar</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gepubliceerde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rechtsleer</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hierover</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t>
            </a:r>
            <a:r>
              <a:rPr lang="en-US" sz="1200" kern="1200" err="1">
                <a:solidFill>
                  <a:schemeClr val="tx1"/>
                </a:solidFill>
                <a:effectLst/>
                <a:latin typeface="+mn-lt"/>
                <a:ea typeface="+mn-ea"/>
                <a:cs typeface="+mn-cs"/>
              </a:rPr>
              <a:t>Algemene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Fiscale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Praktijk</a:t>
            </a:r>
            <a:r>
              <a:rPr lang="en-US" sz="1200" kern="1200">
                <a:solidFill>
                  <a:schemeClr val="tx1"/>
                </a:solidFill>
                <a:effectLst/>
                <a:latin typeface="+mn-lt"/>
                <a:ea typeface="+mn-ea"/>
                <a:cs typeface="+mn-cs"/>
              </a:rPr>
              <a:t>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F1902D28-EBFF-8200-DA99-35B331AA9903}"/>
              </a:ext>
            </a:extLst>
          </p:cNvPr>
          <p:cNvSpPr>
            <a:spLocks noGrp="1"/>
          </p:cNvSpPr>
          <p:nvPr>
            <p:ph type="sldNum" sz="quarter" idx="5"/>
          </p:nvPr>
        </p:nvSpPr>
        <p:spPr/>
        <p:txBody>
          <a:bodyPr/>
          <a:lstStyle/>
          <a:p>
            <a:fld id="{9ABC3562-DFB5-4717-A32E-6B60A89AF6A9}" type="slidenum">
              <a:rPr lang="en-GB" smtClean="0"/>
              <a:t>16</a:t>
            </a:fld>
            <a:endParaRPr lang="en-GB"/>
          </a:p>
        </p:txBody>
      </p:sp>
    </p:spTree>
    <p:extLst>
      <p:ext uri="{BB962C8B-B14F-4D97-AF65-F5344CB8AC3E}">
        <p14:creationId xmlns:p14="http://schemas.microsoft.com/office/powerpoint/2010/main" val="3234025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5AEE-DF5B-7705-079F-446D82D92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D7B3A-2E41-8615-15E2-864193825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14184-2E32-123A-45EE-182FFB48AECC}"/>
              </a:ext>
            </a:extLst>
          </p:cNvPr>
          <p:cNvSpPr>
            <a:spLocks noGrp="1"/>
          </p:cNvSpPr>
          <p:nvPr>
            <p:ph type="body" idx="1"/>
          </p:nvPr>
        </p:nvSpPr>
        <p:spPr/>
        <p:txBody>
          <a:bodyPr/>
          <a:lstStyle/>
          <a:p>
            <a:r>
              <a:rPr lang="en-US" sz="1200" kern="1200">
                <a:solidFill>
                  <a:schemeClr val="tx1"/>
                </a:solidFill>
                <a:effectLst/>
                <a:latin typeface="+mn-lt"/>
                <a:ea typeface="+mn-ea"/>
                <a:cs typeface="+mn-cs"/>
              </a:rPr>
              <a:t>Add picture + what is interest for </a:t>
            </a:r>
            <a:r>
              <a:rPr lang="en-US" sz="1200" kern="1200" err="1">
                <a:solidFill>
                  <a:schemeClr val="tx1"/>
                </a:solidFill>
                <a:effectLst/>
                <a:latin typeface="+mn-lt"/>
                <a:ea typeface="+mn-ea"/>
                <a:cs typeface="+mn-cs"/>
              </a:rPr>
              <a:t>BelCo</a:t>
            </a:r>
            <a:r>
              <a:rPr lang="en-US" sz="1200" kern="1200">
                <a:solidFill>
                  <a:schemeClr val="tx1"/>
                </a:solidFill>
                <a:effectLst/>
                <a:latin typeface="+mn-lt"/>
                <a:ea typeface="+mn-ea"/>
                <a:cs typeface="+mn-cs"/>
              </a:rPr>
              <a:t> exactly &amp; hoe </a:t>
            </a:r>
            <a:r>
              <a:rPr lang="en-US" sz="1200" kern="1200" err="1">
                <a:solidFill>
                  <a:schemeClr val="tx1"/>
                </a:solidFill>
                <a:effectLst/>
                <a:latin typeface="+mn-lt"/>
                <a:ea typeface="+mn-ea"/>
                <a:cs typeface="+mn-cs"/>
              </a:rPr>
              <a:t>werkt</a:t>
            </a:r>
            <a:r>
              <a:rPr lang="en-US" sz="1200" kern="1200">
                <a:solidFill>
                  <a:schemeClr val="tx1"/>
                </a:solidFill>
                <a:effectLst/>
                <a:latin typeface="+mn-lt"/>
                <a:ea typeface="+mn-ea"/>
                <a:cs typeface="+mn-cs"/>
              </a:rPr>
              <a:t> supply chain? Even </a:t>
            </a:r>
            <a:r>
              <a:rPr lang="en-US" sz="1200" kern="1200" err="1">
                <a:solidFill>
                  <a:schemeClr val="tx1"/>
                </a:solidFill>
                <a:effectLst/>
                <a:latin typeface="+mn-lt"/>
                <a:ea typeface="+mn-ea"/>
                <a:cs typeface="+mn-cs"/>
              </a:rPr>
              <a:t>kijken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naar</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gepubliceerde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rechtsleer</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hierover</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t>
            </a:r>
            <a:r>
              <a:rPr lang="en-US" sz="1200" kern="1200" err="1">
                <a:solidFill>
                  <a:schemeClr val="tx1"/>
                </a:solidFill>
                <a:effectLst/>
                <a:latin typeface="+mn-lt"/>
                <a:ea typeface="+mn-ea"/>
                <a:cs typeface="+mn-cs"/>
              </a:rPr>
              <a:t>Algemene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Fiscale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Praktijk</a:t>
            </a:r>
            <a:r>
              <a:rPr lang="en-US" sz="1200" kern="1200">
                <a:solidFill>
                  <a:schemeClr val="tx1"/>
                </a:solidFill>
                <a:effectLst/>
                <a:latin typeface="+mn-lt"/>
                <a:ea typeface="+mn-ea"/>
                <a:cs typeface="+mn-cs"/>
              </a:rPr>
              <a:t>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10CA25E6-87F7-245C-A2A8-CA075A9C05D9}"/>
              </a:ext>
            </a:extLst>
          </p:cNvPr>
          <p:cNvSpPr>
            <a:spLocks noGrp="1"/>
          </p:cNvSpPr>
          <p:nvPr>
            <p:ph type="sldNum" sz="quarter" idx="5"/>
          </p:nvPr>
        </p:nvSpPr>
        <p:spPr/>
        <p:txBody>
          <a:bodyPr/>
          <a:lstStyle/>
          <a:p>
            <a:fld id="{9ABC3562-DFB5-4717-A32E-6B60A89AF6A9}" type="slidenum">
              <a:rPr lang="en-GB" smtClean="0"/>
              <a:t>17</a:t>
            </a:fld>
            <a:endParaRPr lang="en-GB"/>
          </a:p>
        </p:txBody>
      </p:sp>
    </p:spTree>
    <p:extLst>
      <p:ext uri="{BB962C8B-B14F-4D97-AF65-F5344CB8AC3E}">
        <p14:creationId xmlns:p14="http://schemas.microsoft.com/office/powerpoint/2010/main" val="1654689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4370-984D-773C-2F74-ECDC567E6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13B59-D368-189B-0493-6F8FD4369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58598-A8E3-A6C7-EF2B-25F8DB95507A}"/>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F838C8D3-3F8B-34C8-5342-3E3EDBF184B5}"/>
              </a:ext>
            </a:extLst>
          </p:cNvPr>
          <p:cNvSpPr>
            <a:spLocks noGrp="1"/>
          </p:cNvSpPr>
          <p:nvPr>
            <p:ph type="sldNum" sz="quarter" idx="5"/>
          </p:nvPr>
        </p:nvSpPr>
        <p:spPr/>
        <p:txBody>
          <a:bodyPr/>
          <a:lstStyle/>
          <a:p>
            <a:fld id="{9ABC3562-DFB5-4717-A32E-6B60A89AF6A9}" type="slidenum">
              <a:rPr lang="en-GB" smtClean="0"/>
              <a:t>18</a:t>
            </a:fld>
            <a:endParaRPr lang="en-GB"/>
          </a:p>
        </p:txBody>
      </p:sp>
    </p:spTree>
    <p:extLst>
      <p:ext uri="{BB962C8B-B14F-4D97-AF65-F5344CB8AC3E}">
        <p14:creationId xmlns:p14="http://schemas.microsoft.com/office/powerpoint/2010/main" val="9656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19</a:t>
            </a:fld>
            <a:endParaRPr lang="en-GB"/>
          </a:p>
        </p:txBody>
      </p:sp>
    </p:spTree>
    <p:extLst>
      <p:ext uri="{BB962C8B-B14F-4D97-AF65-F5344CB8AC3E}">
        <p14:creationId xmlns:p14="http://schemas.microsoft.com/office/powerpoint/2010/main" val="125569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Loredana</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2</a:t>
            </a:fld>
            <a:endParaRPr lang="en-GB"/>
          </a:p>
        </p:txBody>
      </p:sp>
    </p:spTree>
    <p:extLst>
      <p:ext uri="{BB962C8B-B14F-4D97-AF65-F5344CB8AC3E}">
        <p14:creationId xmlns:p14="http://schemas.microsoft.com/office/powerpoint/2010/main" val="131188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 date - ok</a:t>
            </a:r>
            <a:endParaRPr lang="en-BE" dirty="0"/>
          </a:p>
        </p:txBody>
      </p:sp>
      <p:sp>
        <p:nvSpPr>
          <p:cNvPr id="4" name="Slide Number Placeholder 3"/>
          <p:cNvSpPr>
            <a:spLocks noGrp="1"/>
          </p:cNvSpPr>
          <p:nvPr>
            <p:ph type="sldNum" sz="quarter" idx="5"/>
          </p:nvPr>
        </p:nvSpPr>
        <p:spPr/>
        <p:txBody>
          <a:bodyPr/>
          <a:lstStyle/>
          <a:p>
            <a:fld id="{9ABC3562-DFB5-4717-A32E-6B60A89AF6A9}" type="slidenum">
              <a:rPr lang="en-GB" smtClean="0"/>
              <a:t>20</a:t>
            </a:fld>
            <a:endParaRPr lang="en-GB"/>
          </a:p>
        </p:txBody>
      </p:sp>
    </p:spTree>
    <p:extLst>
      <p:ext uri="{BB962C8B-B14F-4D97-AF65-F5344CB8AC3E}">
        <p14:creationId xmlns:p14="http://schemas.microsoft.com/office/powerpoint/2010/main" val="89303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Zeker</a:t>
            </a:r>
            <a:r>
              <a:rPr lang="en-US" dirty="0"/>
              <a:t> over Supreme Court?: When you explained the case you explained that it was pending before supreme court however we cannot verify this information online but if you want I can try to call the Supreme Court to know </a:t>
            </a:r>
            <a:endParaRPr lang="en-BE" dirty="0"/>
          </a:p>
        </p:txBody>
      </p:sp>
      <p:sp>
        <p:nvSpPr>
          <p:cNvPr id="4" name="Slide Number Placeholder 3"/>
          <p:cNvSpPr>
            <a:spLocks noGrp="1"/>
          </p:cNvSpPr>
          <p:nvPr>
            <p:ph type="sldNum" sz="quarter" idx="5"/>
          </p:nvPr>
        </p:nvSpPr>
        <p:spPr/>
        <p:txBody>
          <a:bodyPr/>
          <a:lstStyle/>
          <a:p>
            <a:fld id="{9ABC3562-DFB5-4717-A32E-6B60A89AF6A9}" type="slidenum">
              <a:rPr lang="en-GB" smtClean="0"/>
              <a:t>21</a:t>
            </a:fld>
            <a:endParaRPr lang="en-GB"/>
          </a:p>
        </p:txBody>
      </p:sp>
    </p:spTree>
    <p:extLst>
      <p:ext uri="{BB962C8B-B14F-4D97-AF65-F5344CB8AC3E}">
        <p14:creationId xmlns:p14="http://schemas.microsoft.com/office/powerpoint/2010/main" val="311092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Warre</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22</a:t>
            </a:fld>
            <a:endParaRPr lang="en-GB"/>
          </a:p>
        </p:txBody>
      </p:sp>
    </p:spTree>
    <p:extLst>
      <p:ext uri="{BB962C8B-B14F-4D97-AF65-F5344CB8AC3E}">
        <p14:creationId xmlns:p14="http://schemas.microsoft.com/office/powerpoint/2010/main" val="1230401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WV</a:t>
            </a:r>
          </a:p>
          <a:p>
            <a:r>
              <a:rPr lang="en-US" sz="1200" kern="1200">
                <a:solidFill>
                  <a:schemeClr val="tx1"/>
                </a:solidFill>
                <a:effectLst/>
                <a:latin typeface="+mn-lt"/>
                <a:ea typeface="+mn-ea"/>
                <a:cs typeface="+mn-cs"/>
              </a:rPr>
              <a:t>Most Belgian specific topic there is. Remarkable applications in practice. Originally anti abuse to avoid transfer of losses.</a:t>
            </a:r>
          </a:p>
          <a:p>
            <a:r>
              <a:rPr lang="en-US" sz="1200" kern="1200">
                <a:solidFill>
                  <a:schemeClr val="tx1"/>
                </a:solidFill>
                <a:effectLst/>
                <a:latin typeface="+mn-lt"/>
                <a:ea typeface="+mn-ea"/>
                <a:cs typeface="+mn-cs"/>
              </a:rPr>
              <a:t>Purpose of the provisions : anti-abuse</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applied in caselaw very broadly as a </a:t>
            </a:r>
            <a:r>
              <a:rPr lang="en-US" sz="1200" kern="1200" err="1">
                <a:solidFill>
                  <a:schemeClr val="tx1"/>
                </a:solidFill>
                <a:effectLst/>
                <a:latin typeface="+mn-lt"/>
                <a:ea typeface="+mn-ea"/>
                <a:cs typeface="+mn-cs"/>
              </a:rPr>
              <a:t>tp</a:t>
            </a:r>
            <a:r>
              <a:rPr lang="en-US" sz="1200" kern="1200">
                <a:solidFill>
                  <a:schemeClr val="tx1"/>
                </a:solidFill>
                <a:effectLst/>
                <a:latin typeface="+mn-lt"/>
                <a:ea typeface="+mn-ea"/>
                <a:cs typeface="+mn-cs"/>
              </a:rPr>
              <a:t> provision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transfer of loans at nominal value: no impact on Belgian taxable basis, transfer at lower value would have generated a loss – taxation even without income in P&amp;L. / source: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p 9 and slide on case in ppt “Belgian TP update”.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Belco transfers loan at nominal value – transfer at nominal value does not have an impact on taxable basis but the tax authorities considered ABA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[SLIDES in Belgian TP update and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Vs. ruling practice on treasury center restructurings, “third party would not transfer below nominal value considering options realistically available” / as in TP similar cases may get different results. / source: LVMH ruling on transfer of seat.</a:t>
            </a:r>
          </a:p>
          <a:p>
            <a:endParaRPr lang="en-US" sz="1200" kern="1200">
              <a:solidFill>
                <a:schemeClr val="tx1"/>
              </a:solidFill>
              <a:effectLst/>
              <a:latin typeface="+mn-lt"/>
              <a:ea typeface="+mn-ea"/>
              <a:cs typeface="+mn-cs"/>
            </a:endParaRP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a:t>
            </a:r>
            <a:r>
              <a:rPr lang="en-US" sz="1200" kern="1200" err="1">
                <a:solidFill>
                  <a:schemeClr val="tx1"/>
                </a:solidFill>
                <a:effectLst/>
                <a:latin typeface="+mn-lt"/>
                <a:ea typeface="+mn-ea"/>
                <a:cs typeface="+mn-cs"/>
              </a:rPr>
              <a:t>Ghelamco</a:t>
            </a:r>
            <a:r>
              <a:rPr lang="en-US" sz="1200" kern="1200">
                <a:solidFill>
                  <a:schemeClr val="tx1"/>
                </a:solidFill>
                <a:effectLst/>
                <a:latin typeface="+mn-lt"/>
                <a:ea typeface="+mn-ea"/>
                <a:cs typeface="+mn-cs"/>
              </a:rPr>
              <a:t>: capital gain realized on intragroup shares transfer (subject to tax 0.412%) – no apparent tax advantage, tax authorities claim value overstated (not yet the permit] – fail to meet burden of proof but principle is confirmed for share transfer transaction even there is no tax benefit – this article apply, proper valuation needed in intragroup asset transfers, even if outcome not impacting taxable basis.  - source: recent case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publication </a:t>
            </a:r>
            <a:r>
              <a:rPr lang="en-US" sz="1200" kern="1200" err="1">
                <a:solidFill>
                  <a:schemeClr val="tx1"/>
                </a:solidFill>
                <a:effectLst/>
                <a:latin typeface="+mn-lt"/>
                <a:ea typeface="+mn-ea"/>
                <a:cs typeface="+mn-cs"/>
              </a:rPr>
              <a:t>taxnotes</a:t>
            </a:r>
            <a:r>
              <a:rPr lang="en-US" sz="1200" kern="1200">
                <a:solidFill>
                  <a:schemeClr val="tx1"/>
                </a:solidFill>
                <a:effectLst/>
                <a:latin typeface="+mn-lt"/>
                <a:ea typeface="+mn-ea"/>
                <a:cs typeface="+mn-cs"/>
              </a:rPr>
              <a:t> and note on </a:t>
            </a:r>
            <a:r>
              <a:rPr lang="en-US" sz="1200" kern="1200" err="1">
                <a:solidFill>
                  <a:schemeClr val="tx1"/>
                </a:solidFill>
                <a:effectLst/>
                <a:latin typeface="+mn-lt"/>
                <a:ea typeface="+mn-ea"/>
                <a:cs typeface="+mn-cs"/>
              </a:rPr>
              <a:t>Linkedin</a:t>
            </a:r>
            <a:r>
              <a:rPr lang="en-US" sz="1200" kern="1200">
                <a:solidFill>
                  <a:schemeClr val="tx1"/>
                </a:solidFill>
                <a:effectLst/>
                <a:latin typeface="+mn-lt"/>
                <a:ea typeface="+mn-ea"/>
                <a:cs typeface="+mn-cs"/>
              </a:rPr>
              <a:t> Aldo.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[one recently presented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 transfer of shares to cyprus : </a:t>
            </a:r>
            <a:r>
              <a:rPr lang="en-US" sz="1200" b="1" kern="1200">
                <a:solidFill>
                  <a:schemeClr val="tx1"/>
                </a:solidFill>
                <a:effectLst/>
                <a:latin typeface="+mn-lt"/>
                <a:ea typeface="+mn-ea"/>
                <a:cs typeface="+mn-cs"/>
              </a:rPr>
              <a:t>this is ghelamco</a:t>
            </a:r>
            <a:endParaRPr lang="fr-FR" sz="1200" kern="1200">
              <a:solidFill>
                <a:schemeClr val="tx1"/>
              </a:solidFill>
              <a:effectLst/>
              <a:latin typeface="+mn-lt"/>
              <a:ea typeface="+mn-ea"/>
              <a:cs typeface="+mn-cs"/>
            </a:endParaRPr>
          </a:p>
          <a:p>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23</a:t>
            </a:fld>
            <a:endParaRPr lang="en-GB"/>
          </a:p>
        </p:txBody>
      </p:sp>
    </p:spTree>
    <p:extLst>
      <p:ext uri="{BB962C8B-B14F-4D97-AF65-F5344CB8AC3E}">
        <p14:creationId xmlns:p14="http://schemas.microsoft.com/office/powerpoint/2010/main" val="305106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793F-3DF8-E644-5A66-787BDC40A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CF9A5-22C4-5C7F-4236-49588C5EB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67267-5048-1677-466E-71BC98C444D2}"/>
              </a:ext>
            </a:extLst>
          </p:cNvPr>
          <p:cNvSpPr>
            <a:spLocks noGrp="1"/>
          </p:cNvSpPr>
          <p:nvPr>
            <p:ph type="body" idx="1"/>
          </p:nvPr>
        </p:nvSpPr>
        <p:spPr/>
        <p:txBody>
          <a:bodyPr/>
          <a:lstStyle/>
          <a:p>
            <a:r>
              <a:rPr lang="en-US" sz="1200" kern="1200">
                <a:solidFill>
                  <a:schemeClr val="tx1"/>
                </a:solidFill>
                <a:effectLst/>
                <a:latin typeface="+mn-lt"/>
                <a:ea typeface="+mn-ea"/>
                <a:cs typeface="+mn-cs"/>
              </a:rPr>
              <a:t>Check Cassation? What was confirmed?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Antwoord: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Hier stond: Confirmed by the Court of Cassation (25 november 2022)</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Check Cassation? What was confirmed?</a:t>
            </a:r>
          </a:p>
          <a:p>
            <a:endParaRPr lang="en-US" sz="1200" b="1"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WV</a:t>
            </a:r>
          </a:p>
          <a:p>
            <a:endParaRPr lang="en-US" sz="1200" b="1" kern="1200">
              <a:solidFill>
                <a:schemeClr val="tx1"/>
              </a:solidFill>
              <a:effectLst/>
              <a:latin typeface="+mn-lt"/>
              <a:ea typeface="+mn-ea"/>
              <a:cs typeface="+mn-cs"/>
            </a:endParaRPr>
          </a:p>
          <a:p>
            <a:r>
              <a:rPr lang="en-US" sz="1200" b="0" i="1" u="sng" kern="1200">
                <a:solidFill>
                  <a:schemeClr val="tx1"/>
                </a:solidFill>
                <a:effectLst/>
                <a:latin typeface="+mn-lt"/>
                <a:ea typeface="+mn-ea"/>
                <a:cs typeface="+mn-cs"/>
              </a:rPr>
              <a:t>Cassation ruled on the fact that the barred deduction was equally applicable when ABA’s were received by foreign companies. </a:t>
            </a:r>
          </a:p>
          <a:p>
            <a:endParaRPr lang="en-US" sz="1200" b="0" i="1" u="sng" kern="1200">
              <a:solidFill>
                <a:schemeClr val="tx1"/>
              </a:solidFill>
              <a:effectLst/>
              <a:latin typeface="+mn-lt"/>
              <a:ea typeface="+mn-ea"/>
              <a:cs typeface="+mn-cs"/>
            </a:endParaRPr>
          </a:p>
          <a:p>
            <a:r>
              <a:rPr lang="en-US" sz="1200" b="0" i="1" u="sng" kern="1200">
                <a:solidFill>
                  <a:schemeClr val="tx1"/>
                </a:solidFill>
                <a:effectLst/>
                <a:latin typeface="+mn-lt"/>
                <a:ea typeface="+mn-ea"/>
                <a:cs typeface="+mn-cs"/>
              </a:rPr>
              <a:t>The ‘confirmed by the court of cassation (25 november 2022) came directly from “TP – een overzicht”</a:t>
            </a:r>
          </a:p>
          <a:p>
            <a:endParaRPr lang="en-US" sz="1200" b="0" i="1" u="sng" kern="1200">
              <a:solidFill>
                <a:schemeClr val="tx1"/>
              </a:solidFill>
              <a:effectLst/>
              <a:latin typeface="+mn-lt"/>
              <a:ea typeface="+mn-ea"/>
              <a:cs typeface="+mn-cs"/>
            </a:endParaRPr>
          </a:p>
          <a:p>
            <a:r>
              <a:rPr lang="en-US" sz="1200" b="0" i="1" u="sng" kern="1200">
                <a:solidFill>
                  <a:schemeClr val="tx1"/>
                </a:solidFill>
                <a:effectLst/>
                <a:latin typeface="+mn-lt"/>
                <a:ea typeface="+mn-ea"/>
                <a:cs typeface="+mn-cs"/>
              </a:rPr>
              <a:t>I deleted the reference to cassation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WV</a:t>
            </a:r>
          </a:p>
          <a:p>
            <a:r>
              <a:rPr lang="en-US" sz="1200" kern="1200">
                <a:solidFill>
                  <a:schemeClr val="tx1"/>
                </a:solidFill>
                <a:effectLst/>
                <a:latin typeface="+mn-lt"/>
                <a:ea typeface="+mn-ea"/>
                <a:cs typeface="+mn-cs"/>
              </a:rPr>
              <a:t>Most Belgian specific topic there is. Remarkable applications in practice. Originally anti abuse to avoid transfer of losses.</a:t>
            </a:r>
          </a:p>
          <a:p>
            <a:r>
              <a:rPr lang="en-US" sz="1200" kern="1200">
                <a:solidFill>
                  <a:schemeClr val="tx1"/>
                </a:solidFill>
                <a:effectLst/>
                <a:latin typeface="+mn-lt"/>
                <a:ea typeface="+mn-ea"/>
                <a:cs typeface="+mn-cs"/>
              </a:rPr>
              <a:t>Purpose of the provisions : anti-abuse</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applied in caselaw very broadly as a </a:t>
            </a:r>
            <a:r>
              <a:rPr lang="en-US" sz="1200" kern="1200" err="1">
                <a:solidFill>
                  <a:schemeClr val="tx1"/>
                </a:solidFill>
                <a:effectLst/>
                <a:latin typeface="+mn-lt"/>
                <a:ea typeface="+mn-ea"/>
                <a:cs typeface="+mn-cs"/>
              </a:rPr>
              <a:t>tp</a:t>
            </a:r>
            <a:r>
              <a:rPr lang="en-US" sz="1200" kern="1200">
                <a:solidFill>
                  <a:schemeClr val="tx1"/>
                </a:solidFill>
                <a:effectLst/>
                <a:latin typeface="+mn-lt"/>
                <a:ea typeface="+mn-ea"/>
                <a:cs typeface="+mn-cs"/>
              </a:rPr>
              <a:t> provision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transfer of loans at nominal value: no impact on Belgian taxable basis, transfer at lower value would have generated a loss – taxation even without income in P&amp;L. / source: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p 9 and slide on case in ppt “Belgian TP update”.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Belco transfers loan at nominal value – transfer at nominal value does not have an impact on taxable basis but the tax authorities considered ABA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[SLIDES in Belgian TP update and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Vs. ruling practice on treasury center restructurings, “third party would not transfer below nominal value considering options realistically available” / as in TP similar cases may get different results. / source: LVMH ruling on transfer of seat.</a:t>
            </a:r>
          </a:p>
          <a:p>
            <a:endParaRPr lang="en-US" sz="1200" kern="1200">
              <a:solidFill>
                <a:schemeClr val="tx1"/>
              </a:solidFill>
              <a:effectLst/>
              <a:latin typeface="+mn-lt"/>
              <a:ea typeface="+mn-ea"/>
              <a:cs typeface="+mn-cs"/>
            </a:endParaRP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a:t>
            </a:r>
            <a:r>
              <a:rPr lang="en-US" sz="1200" kern="1200" err="1">
                <a:solidFill>
                  <a:schemeClr val="tx1"/>
                </a:solidFill>
                <a:effectLst/>
                <a:latin typeface="+mn-lt"/>
                <a:ea typeface="+mn-ea"/>
                <a:cs typeface="+mn-cs"/>
              </a:rPr>
              <a:t>Ghelamco</a:t>
            </a:r>
            <a:r>
              <a:rPr lang="en-US" sz="1200" kern="1200">
                <a:solidFill>
                  <a:schemeClr val="tx1"/>
                </a:solidFill>
                <a:effectLst/>
                <a:latin typeface="+mn-lt"/>
                <a:ea typeface="+mn-ea"/>
                <a:cs typeface="+mn-cs"/>
              </a:rPr>
              <a:t>: capital gain realized on intragroup shares transfer (subject to tax 0.412%) – no apparent tax advantage, tax authorities claim value overstated (not yet the permit] – fail to meet burden of proof but principle is confirmed for share transfer transaction even there is no tax benefit – this article apply, proper valuation needed in intragroup asset transfers, even if outcome not impacting taxable basis.  - source: recent case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publication </a:t>
            </a:r>
            <a:r>
              <a:rPr lang="en-US" sz="1200" kern="1200" err="1">
                <a:solidFill>
                  <a:schemeClr val="tx1"/>
                </a:solidFill>
                <a:effectLst/>
                <a:latin typeface="+mn-lt"/>
                <a:ea typeface="+mn-ea"/>
                <a:cs typeface="+mn-cs"/>
              </a:rPr>
              <a:t>taxnotes</a:t>
            </a:r>
            <a:r>
              <a:rPr lang="en-US" sz="1200" kern="1200">
                <a:solidFill>
                  <a:schemeClr val="tx1"/>
                </a:solidFill>
                <a:effectLst/>
                <a:latin typeface="+mn-lt"/>
                <a:ea typeface="+mn-ea"/>
                <a:cs typeface="+mn-cs"/>
              </a:rPr>
              <a:t> and note on </a:t>
            </a:r>
            <a:r>
              <a:rPr lang="en-US" sz="1200" kern="1200" err="1">
                <a:solidFill>
                  <a:schemeClr val="tx1"/>
                </a:solidFill>
                <a:effectLst/>
                <a:latin typeface="+mn-lt"/>
                <a:ea typeface="+mn-ea"/>
                <a:cs typeface="+mn-cs"/>
              </a:rPr>
              <a:t>Linkedin</a:t>
            </a:r>
            <a:r>
              <a:rPr lang="en-US" sz="1200" kern="1200">
                <a:solidFill>
                  <a:schemeClr val="tx1"/>
                </a:solidFill>
                <a:effectLst/>
                <a:latin typeface="+mn-lt"/>
                <a:ea typeface="+mn-ea"/>
                <a:cs typeface="+mn-cs"/>
              </a:rPr>
              <a:t> Aldo.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[one recently presented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 transfer of shares to </a:t>
            </a:r>
            <a:r>
              <a:rPr lang="en-US" sz="1200" kern="1200" err="1">
                <a:solidFill>
                  <a:schemeClr val="tx1"/>
                </a:solidFill>
                <a:effectLst/>
                <a:latin typeface="+mn-lt"/>
                <a:ea typeface="+mn-ea"/>
                <a:cs typeface="+mn-cs"/>
              </a:rPr>
              <a:t>cyprus</a:t>
            </a:r>
            <a:r>
              <a:rPr lang="en-US" sz="1200" kern="1200">
                <a:solidFill>
                  <a:schemeClr val="tx1"/>
                </a:solidFill>
                <a:effectLst/>
                <a:latin typeface="+mn-lt"/>
                <a:ea typeface="+mn-ea"/>
                <a:cs typeface="+mn-cs"/>
              </a:rPr>
              <a:t> : </a:t>
            </a:r>
            <a:r>
              <a:rPr lang="en-US" sz="1200" b="1" kern="1200">
                <a:solidFill>
                  <a:schemeClr val="tx1"/>
                </a:solidFill>
                <a:effectLst/>
                <a:latin typeface="+mn-lt"/>
                <a:ea typeface="+mn-ea"/>
                <a:cs typeface="+mn-cs"/>
              </a:rPr>
              <a:t>this is </a:t>
            </a:r>
            <a:r>
              <a:rPr lang="en-US" sz="1200" b="1" kern="1200" err="1">
                <a:solidFill>
                  <a:schemeClr val="tx1"/>
                </a:solidFill>
                <a:effectLst/>
                <a:latin typeface="+mn-lt"/>
                <a:ea typeface="+mn-ea"/>
                <a:cs typeface="+mn-cs"/>
              </a:rPr>
              <a:t>ghelamco</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7962AAC5-C021-1728-E7A9-48C0F0714085}"/>
              </a:ext>
            </a:extLst>
          </p:cNvPr>
          <p:cNvSpPr>
            <a:spLocks noGrp="1"/>
          </p:cNvSpPr>
          <p:nvPr>
            <p:ph type="sldNum" sz="quarter" idx="5"/>
          </p:nvPr>
        </p:nvSpPr>
        <p:spPr/>
        <p:txBody>
          <a:bodyPr/>
          <a:lstStyle/>
          <a:p>
            <a:fld id="{9ABC3562-DFB5-4717-A32E-6B60A89AF6A9}" type="slidenum">
              <a:rPr lang="en-GB" smtClean="0"/>
              <a:t>24</a:t>
            </a:fld>
            <a:endParaRPr lang="en-GB"/>
          </a:p>
        </p:txBody>
      </p:sp>
    </p:spTree>
    <p:extLst>
      <p:ext uri="{BB962C8B-B14F-4D97-AF65-F5344CB8AC3E}">
        <p14:creationId xmlns:p14="http://schemas.microsoft.com/office/powerpoint/2010/main" val="3090968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FF0B5-294F-063E-F83B-A4A89F388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9BD05-B75C-E037-46AB-1029CDA9B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2F0C3-189C-97D7-42D0-336EA6893967}"/>
              </a:ext>
            </a:extLst>
          </p:cNvPr>
          <p:cNvSpPr>
            <a:spLocks noGrp="1"/>
          </p:cNvSpPr>
          <p:nvPr>
            <p:ph type="body" idx="1"/>
          </p:nvPr>
        </p:nvSpPr>
        <p:spPr/>
        <p:txBody>
          <a:bodyPr/>
          <a:lstStyle/>
          <a:p>
            <a:r>
              <a:rPr lang="en-US" sz="1200" kern="1200">
                <a:solidFill>
                  <a:schemeClr val="tx1"/>
                </a:solidFill>
                <a:effectLst/>
                <a:latin typeface="+mn-lt"/>
                <a:ea typeface="+mn-ea"/>
                <a:cs typeface="+mn-cs"/>
              </a:rPr>
              <a:t>Chart is not correct in my view. Should reflect group structure (</a:t>
            </a:r>
            <a:r>
              <a:rPr lang="en-US" sz="1200" kern="1200" err="1">
                <a:solidFill>
                  <a:schemeClr val="tx1"/>
                </a:solidFill>
                <a:effectLst/>
                <a:latin typeface="+mn-lt"/>
                <a:ea typeface="+mn-ea"/>
                <a:cs typeface="+mn-cs"/>
              </a:rPr>
              <a:t>BelCo</a:t>
            </a:r>
            <a:r>
              <a:rPr lang="en-US" sz="1200" kern="1200">
                <a:solidFill>
                  <a:schemeClr val="tx1"/>
                </a:solidFill>
                <a:effectLst/>
                <a:latin typeface="+mn-lt"/>
                <a:ea typeface="+mn-ea"/>
                <a:cs typeface="+mn-cs"/>
              </a:rPr>
              <a:t> is personal holding, other </a:t>
            </a:r>
            <a:r>
              <a:rPr lang="en-US" sz="1200" kern="1200" err="1">
                <a:solidFill>
                  <a:schemeClr val="tx1"/>
                </a:solidFill>
                <a:effectLst/>
                <a:latin typeface="+mn-lt"/>
                <a:ea typeface="+mn-ea"/>
                <a:cs typeface="+mn-cs"/>
              </a:rPr>
              <a:t>BelCo</a:t>
            </a:r>
            <a:r>
              <a:rPr lang="en-US" sz="1200" kern="1200">
                <a:solidFill>
                  <a:schemeClr val="tx1"/>
                </a:solidFill>
                <a:effectLst/>
                <a:latin typeface="+mn-lt"/>
                <a:ea typeface="+mn-ea"/>
                <a:cs typeface="+mn-cs"/>
              </a:rPr>
              <a:t> is group parent, </a:t>
            </a:r>
            <a:r>
              <a:rPr lang="en-US" sz="1200" kern="1200" err="1">
                <a:solidFill>
                  <a:schemeClr val="tx1"/>
                </a:solidFill>
                <a:effectLst/>
                <a:latin typeface="+mn-lt"/>
                <a:ea typeface="+mn-ea"/>
                <a:cs typeface="+mn-cs"/>
              </a:rPr>
              <a:t>CypCo</a:t>
            </a:r>
            <a:r>
              <a:rPr lang="en-US" sz="1200" kern="1200">
                <a:solidFill>
                  <a:schemeClr val="tx1"/>
                </a:solidFill>
                <a:effectLst/>
                <a:latin typeface="+mn-lt"/>
                <a:ea typeface="+mn-ea"/>
                <a:cs typeface="+mn-cs"/>
              </a:rPr>
              <a:t> is subsidiary?)</a:t>
            </a:r>
          </a:p>
          <a:p>
            <a:r>
              <a:rPr lang="en-US" sz="1200" kern="1200">
                <a:solidFill>
                  <a:schemeClr val="tx1"/>
                </a:solidFill>
                <a:effectLst/>
                <a:latin typeface="+mn-lt"/>
                <a:ea typeface="+mn-ea"/>
                <a:cs typeface="+mn-cs"/>
              </a:rPr>
              <a:t>Add core item: BTA consider value increase not existing in absence of permit – quid contribution at 240k; was this on same day?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WV</a:t>
            </a:r>
          </a:p>
          <a:p>
            <a:r>
              <a:rPr lang="en-US" sz="1200" kern="1200">
                <a:solidFill>
                  <a:schemeClr val="tx1"/>
                </a:solidFill>
                <a:effectLst/>
                <a:latin typeface="+mn-lt"/>
                <a:ea typeface="+mn-ea"/>
                <a:cs typeface="+mn-cs"/>
              </a:rPr>
              <a:t>Most Belgian specific topic there is. Remarkable applications in practice. Originally anti abuse to avoid transfer of losses.</a:t>
            </a:r>
          </a:p>
          <a:p>
            <a:r>
              <a:rPr lang="en-US" sz="1200" kern="1200">
                <a:solidFill>
                  <a:schemeClr val="tx1"/>
                </a:solidFill>
                <a:effectLst/>
                <a:latin typeface="+mn-lt"/>
                <a:ea typeface="+mn-ea"/>
                <a:cs typeface="+mn-cs"/>
              </a:rPr>
              <a:t>Purpose of the provisions : anti-abuse</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applied in caselaw very broadly as a </a:t>
            </a:r>
            <a:r>
              <a:rPr lang="en-US" sz="1200" kern="1200" err="1">
                <a:solidFill>
                  <a:schemeClr val="tx1"/>
                </a:solidFill>
                <a:effectLst/>
                <a:latin typeface="+mn-lt"/>
                <a:ea typeface="+mn-ea"/>
                <a:cs typeface="+mn-cs"/>
              </a:rPr>
              <a:t>tp</a:t>
            </a:r>
            <a:r>
              <a:rPr lang="en-US" sz="1200" kern="1200">
                <a:solidFill>
                  <a:schemeClr val="tx1"/>
                </a:solidFill>
                <a:effectLst/>
                <a:latin typeface="+mn-lt"/>
                <a:ea typeface="+mn-ea"/>
                <a:cs typeface="+mn-cs"/>
              </a:rPr>
              <a:t> provision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transfer of loans at nominal value: no impact on Belgian taxable basis, transfer at lower value would have generated a loss – taxation even without income in P&amp;L. / source: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p 9 and slide on case in ppt “Belgian TP update”.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Belco transfers loan at nominal value – transfer at nominal value does not have an impact on taxable basis but the tax authorities considered ABA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[SLIDES in Belgian TP update and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a:t>
            </a:r>
          </a:p>
          <a:p>
            <a:endParaRPr lang="fr-FR" sz="1200" kern="1200">
              <a:solidFill>
                <a:schemeClr val="tx1"/>
              </a:solidFill>
              <a:effectLst/>
              <a:latin typeface="+mn-lt"/>
              <a:ea typeface="+mn-ea"/>
              <a:cs typeface="+mn-cs"/>
            </a:endParaRP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a:t>
            </a:r>
            <a:r>
              <a:rPr lang="en-US" sz="1200" kern="1200" err="1">
                <a:solidFill>
                  <a:schemeClr val="tx1"/>
                </a:solidFill>
                <a:effectLst/>
                <a:latin typeface="+mn-lt"/>
                <a:ea typeface="+mn-ea"/>
                <a:cs typeface="+mn-cs"/>
              </a:rPr>
              <a:t>Ghelamco</a:t>
            </a:r>
            <a:r>
              <a:rPr lang="en-US" sz="1200" kern="1200">
                <a:solidFill>
                  <a:schemeClr val="tx1"/>
                </a:solidFill>
                <a:effectLst/>
                <a:latin typeface="+mn-lt"/>
                <a:ea typeface="+mn-ea"/>
                <a:cs typeface="+mn-cs"/>
              </a:rPr>
              <a:t>: capital gain realized on intragroup shares transfer (subject to tax 0.412%) – no apparent tax advantage, tax authorities claim value overstated (not yet the permit] – fail to meet burden of proof but principle is confirmed for share transfer transaction even there is no tax benefit – this article apply, proper valuation needed in intragroup asset transfers, even if outcome not impacting taxable basis.  - source: recent case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publication </a:t>
            </a:r>
            <a:r>
              <a:rPr lang="en-US" sz="1200" kern="1200" err="1">
                <a:solidFill>
                  <a:schemeClr val="tx1"/>
                </a:solidFill>
                <a:effectLst/>
                <a:latin typeface="+mn-lt"/>
                <a:ea typeface="+mn-ea"/>
                <a:cs typeface="+mn-cs"/>
              </a:rPr>
              <a:t>taxnotes</a:t>
            </a:r>
            <a:r>
              <a:rPr lang="en-US" sz="1200" kern="1200">
                <a:solidFill>
                  <a:schemeClr val="tx1"/>
                </a:solidFill>
                <a:effectLst/>
                <a:latin typeface="+mn-lt"/>
                <a:ea typeface="+mn-ea"/>
                <a:cs typeface="+mn-cs"/>
              </a:rPr>
              <a:t> and note on </a:t>
            </a:r>
            <a:r>
              <a:rPr lang="en-US" sz="1200" kern="1200" err="1">
                <a:solidFill>
                  <a:schemeClr val="tx1"/>
                </a:solidFill>
                <a:effectLst/>
                <a:latin typeface="+mn-lt"/>
                <a:ea typeface="+mn-ea"/>
                <a:cs typeface="+mn-cs"/>
              </a:rPr>
              <a:t>Linkedin</a:t>
            </a:r>
            <a:r>
              <a:rPr lang="en-US" sz="1200" kern="1200">
                <a:solidFill>
                  <a:schemeClr val="tx1"/>
                </a:solidFill>
                <a:effectLst/>
                <a:latin typeface="+mn-lt"/>
                <a:ea typeface="+mn-ea"/>
                <a:cs typeface="+mn-cs"/>
              </a:rPr>
              <a:t> Aldo.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[one recently presented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 transfer of shares to </a:t>
            </a:r>
            <a:r>
              <a:rPr lang="en-US" sz="1200" kern="1200" err="1">
                <a:solidFill>
                  <a:schemeClr val="tx1"/>
                </a:solidFill>
                <a:effectLst/>
                <a:latin typeface="+mn-lt"/>
                <a:ea typeface="+mn-ea"/>
                <a:cs typeface="+mn-cs"/>
              </a:rPr>
              <a:t>cyprus</a:t>
            </a:r>
            <a:r>
              <a:rPr lang="en-US" sz="1200" kern="1200">
                <a:solidFill>
                  <a:schemeClr val="tx1"/>
                </a:solidFill>
                <a:effectLst/>
                <a:latin typeface="+mn-lt"/>
                <a:ea typeface="+mn-ea"/>
                <a:cs typeface="+mn-cs"/>
              </a:rPr>
              <a:t> : </a:t>
            </a:r>
            <a:r>
              <a:rPr lang="en-US" sz="1200" b="1" kern="1200">
                <a:solidFill>
                  <a:schemeClr val="tx1"/>
                </a:solidFill>
                <a:effectLst/>
                <a:latin typeface="+mn-lt"/>
                <a:ea typeface="+mn-ea"/>
                <a:cs typeface="+mn-cs"/>
              </a:rPr>
              <a:t>this is </a:t>
            </a:r>
            <a:r>
              <a:rPr lang="en-US" sz="1200" b="1" kern="1200" err="1">
                <a:solidFill>
                  <a:schemeClr val="tx1"/>
                </a:solidFill>
                <a:effectLst/>
                <a:latin typeface="+mn-lt"/>
                <a:ea typeface="+mn-ea"/>
                <a:cs typeface="+mn-cs"/>
              </a:rPr>
              <a:t>ghelamco</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366D97B7-BC7B-4725-947D-65227296ACBF}"/>
              </a:ext>
            </a:extLst>
          </p:cNvPr>
          <p:cNvSpPr>
            <a:spLocks noGrp="1"/>
          </p:cNvSpPr>
          <p:nvPr>
            <p:ph type="sldNum" sz="quarter" idx="5"/>
          </p:nvPr>
        </p:nvSpPr>
        <p:spPr/>
        <p:txBody>
          <a:bodyPr/>
          <a:lstStyle/>
          <a:p>
            <a:fld id="{9ABC3562-DFB5-4717-A32E-6B60A89AF6A9}" type="slidenum">
              <a:rPr lang="en-GB" smtClean="0"/>
              <a:t>25</a:t>
            </a:fld>
            <a:endParaRPr lang="en-GB"/>
          </a:p>
        </p:txBody>
      </p:sp>
    </p:spTree>
    <p:extLst>
      <p:ext uri="{BB962C8B-B14F-4D97-AF65-F5344CB8AC3E}">
        <p14:creationId xmlns:p14="http://schemas.microsoft.com/office/powerpoint/2010/main" val="4034687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5DFB-3B72-F661-14A9-CF434D09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0B40D-B56A-B476-D17C-BD1FE6E98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AC493-82D3-76EF-C53A-54D31D2BEDFC}"/>
              </a:ext>
            </a:extLst>
          </p:cNvPr>
          <p:cNvSpPr>
            <a:spLocks noGrp="1"/>
          </p:cNvSpPr>
          <p:nvPr>
            <p:ph type="body" idx="1"/>
          </p:nvPr>
        </p:nvSpPr>
        <p:spPr/>
        <p:txBody>
          <a:bodyPr/>
          <a:lstStyle/>
          <a:p>
            <a:r>
              <a:rPr lang="en-US" sz="1200" kern="1200">
                <a:solidFill>
                  <a:schemeClr val="tx1"/>
                </a:solidFill>
                <a:effectLst/>
                <a:latin typeface="+mn-lt"/>
                <a:ea typeface="+mn-ea"/>
                <a:cs typeface="+mn-cs"/>
              </a:rPr>
              <a:t>Add chart + shorter + why did court allow subsidiary assessment?</a:t>
            </a:r>
          </a:p>
          <a:p>
            <a:pPr lvl="2" indent="-914400"/>
            <a:endParaRPr lang="en-US" sz="1400" b="1">
              <a:solidFill>
                <a:schemeClr val="accent1"/>
              </a:solidFill>
              <a:latin typeface="Arial" panose="020B0604020202020204" pitchFamily="34" charset="0"/>
              <a:ea typeface="Calibri" panose="020F0502020204030204" pitchFamily="34" charset="0"/>
              <a:cs typeface="Arial" panose="020B0604020202020204" pitchFamily="34" charset="0"/>
            </a:endParaRPr>
          </a:p>
          <a:p>
            <a:r>
              <a:rPr lang="en-US" sz="1200" b="1" kern="1200">
                <a:solidFill>
                  <a:schemeClr val="tx1"/>
                </a:solidFill>
                <a:effectLst/>
                <a:latin typeface="+mn-lt"/>
                <a:ea typeface="+mn-ea"/>
                <a:cs typeface="+mn-cs"/>
              </a:rPr>
              <a:t>356 laat m.i. geen opportuniteit voor de rechter om de keuze toe te laten om een subsidaire aanslag al dan niet toe te laten en de administratie heeft er sowieso ‘recht’ op bij annulatie.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WV</a:t>
            </a:r>
          </a:p>
          <a:p>
            <a:r>
              <a:rPr lang="en-US" sz="1200" kern="1200">
                <a:solidFill>
                  <a:schemeClr val="tx1"/>
                </a:solidFill>
                <a:effectLst/>
                <a:latin typeface="+mn-lt"/>
                <a:ea typeface="+mn-ea"/>
                <a:cs typeface="+mn-cs"/>
              </a:rPr>
              <a:t>Most Belgian specific topic there is. Remarkable applications in practice. Originally anti abuse to avoid transfer of losses.</a:t>
            </a:r>
          </a:p>
          <a:p>
            <a:r>
              <a:rPr lang="en-US" sz="1200" kern="1200">
                <a:solidFill>
                  <a:schemeClr val="tx1"/>
                </a:solidFill>
                <a:effectLst/>
                <a:latin typeface="+mn-lt"/>
                <a:ea typeface="+mn-ea"/>
                <a:cs typeface="+mn-cs"/>
              </a:rPr>
              <a:t>Purpose of the provisions : anti-abuse</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applied in caselaw very broadly as a </a:t>
            </a:r>
            <a:r>
              <a:rPr lang="en-US" sz="1200" kern="1200" err="1">
                <a:solidFill>
                  <a:schemeClr val="tx1"/>
                </a:solidFill>
                <a:effectLst/>
                <a:latin typeface="+mn-lt"/>
                <a:ea typeface="+mn-ea"/>
                <a:cs typeface="+mn-cs"/>
              </a:rPr>
              <a:t>tp</a:t>
            </a:r>
            <a:r>
              <a:rPr lang="en-US" sz="1200" kern="1200">
                <a:solidFill>
                  <a:schemeClr val="tx1"/>
                </a:solidFill>
                <a:effectLst/>
                <a:latin typeface="+mn-lt"/>
                <a:ea typeface="+mn-ea"/>
                <a:cs typeface="+mn-cs"/>
              </a:rPr>
              <a:t> provision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transfer of loans at nominal value: no impact on Belgian taxable basis, transfer at lower value would have generated a loss – taxation even without income in P&amp;L. / source: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p 9 and slide on case in ppt “Belgian TP update”.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Belco transfers loan at nominal value – transfer at nominal value does not have an impact on taxable basis but the tax authorities considered ABA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[SLIDES in Belgian TP update and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Vs. ruling practice on treasury center restructurings, “third party would not transfer below nominal value considering options realistically available” / as in TP similar cases may get different results. / source: LVMH ruling on transfer of seat.</a:t>
            </a:r>
          </a:p>
          <a:p>
            <a:endParaRPr lang="en-US" sz="1200" kern="1200">
              <a:solidFill>
                <a:schemeClr val="tx1"/>
              </a:solidFill>
              <a:effectLst/>
              <a:latin typeface="+mn-lt"/>
              <a:ea typeface="+mn-ea"/>
              <a:cs typeface="+mn-cs"/>
            </a:endParaRP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a:t>
            </a:r>
            <a:r>
              <a:rPr lang="en-US" sz="1200" kern="1200" err="1">
                <a:solidFill>
                  <a:schemeClr val="tx1"/>
                </a:solidFill>
                <a:effectLst/>
                <a:latin typeface="+mn-lt"/>
                <a:ea typeface="+mn-ea"/>
                <a:cs typeface="+mn-cs"/>
              </a:rPr>
              <a:t>Ghelamco</a:t>
            </a:r>
            <a:r>
              <a:rPr lang="en-US" sz="1200" kern="1200">
                <a:solidFill>
                  <a:schemeClr val="tx1"/>
                </a:solidFill>
                <a:effectLst/>
                <a:latin typeface="+mn-lt"/>
                <a:ea typeface="+mn-ea"/>
                <a:cs typeface="+mn-cs"/>
              </a:rPr>
              <a:t>: capital gain realized on intragroup shares transfer (subject to tax 0.412%) – no apparent tax advantage, tax authorities claim value overstated (not yet the permit] – fail to meet burden of proof but principle is confirmed for share transfer transaction even there is no tax benefit – this article apply, proper valuation needed in intragroup asset transfers, even if outcome not impacting taxable basis.  - source: recent case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publication </a:t>
            </a:r>
            <a:r>
              <a:rPr lang="en-US" sz="1200" kern="1200" err="1">
                <a:solidFill>
                  <a:schemeClr val="tx1"/>
                </a:solidFill>
                <a:effectLst/>
                <a:latin typeface="+mn-lt"/>
                <a:ea typeface="+mn-ea"/>
                <a:cs typeface="+mn-cs"/>
              </a:rPr>
              <a:t>taxnotes</a:t>
            </a:r>
            <a:r>
              <a:rPr lang="en-US" sz="1200" kern="1200">
                <a:solidFill>
                  <a:schemeClr val="tx1"/>
                </a:solidFill>
                <a:effectLst/>
                <a:latin typeface="+mn-lt"/>
                <a:ea typeface="+mn-ea"/>
                <a:cs typeface="+mn-cs"/>
              </a:rPr>
              <a:t> and note on </a:t>
            </a:r>
            <a:r>
              <a:rPr lang="en-US" sz="1200" kern="1200" err="1">
                <a:solidFill>
                  <a:schemeClr val="tx1"/>
                </a:solidFill>
                <a:effectLst/>
                <a:latin typeface="+mn-lt"/>
                <a:ea typeface="+mn-ea"/>
                <a:cs typeface="+mn-cs"/>
              </a:rPr>
              <a:t>Linkedin</a:t>
            </a:r>
            <a:r>
              <a:rPr lang="en-US" sz="1200" kern="1200">
                <a:solidFill>
                  <a:schemeClr val="tx1"/>
                </a:solidFill>
                <a:effectLst/>
                <a:latin typeface="+mn-lt"/>
                <a:ea typeface="+mn-ea"/>
                <a:cs typeface="+mn-cs"/>
              </a:rPr>
              <a:t> Aldo.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[one recently presented in </a:t>
            </a:r>
            <a:r>
              <a:rPr lang="en-US" sz="1200" kern="1200" err="1">
                <a:solidFill>
                  <a:schemeClr val="tx1"/>
                </a:solidFill>
                <a:effectLst/>
                <a:latin typeface="+mn-lt"/>
                <a:ea typeface="+mn-ea"/>
                <a:cs typeface="+mn-cs"/>
              </a:rPr>
              <a:t>taxcom</a:t>
            </a:r>
            <a:r>
              <a:rPr lang="en-US" sz="1200" kern="1200">
                <a:solidFill>
                  <a:schemeClr val="tx1"/>
                </a:solidFill>
                <a:effectLst/>
                <a:latin typeface="+mn-lt"/>
                <a:ea typeface="+mn-ea"/>
                <a:cs typeface="+mn-cs"/>
              </a:rPr>
              <a:t> – transfer of shares to </a:t>
            </a:r>
            <a:r>
              <a:rPr lang="en-US" sz="1200" kern="1200" err="1">
                <a:solidFill>
                  <a:schemeClr val="tx1"/>
                </a:solidFill>
                <a:effectLst/>
                <a:latin typeface="+mn-lt"/>
                <a:ea typeface="+mn-ea"/>
                <a:cs typeface="+mn-cs"/>
              </a:rPr>
              <a:t>cyprus</a:t>
            </a:r>
            <a:r>
              <a:rPr lang="en-US" sz="1200" kern="1200">
                <a:solidFill>
                  <a:schemeClr val="tx1"/>
                </a:solidFill>
                <a:effectLst/>
                <a:latin typeface="+mn-lt"/>
                <a:ea typeface="+mn-ea"/>
                <a:cs typeface="+mn-cs"/>
              </a:rPr>
              <a:t> : </a:t>
            </a:r>
            <a:r>
              <a:rPr lang="en-US" sz="1200" b="1" kern="1200">
                <a:solidFill>
                  <a:schemeClr val="tx1"/>
                </a:solidFill>
                <a:effectLst/>
                <a:latin typeface="+mn-lt"/>
                <a:ea typeface="+mn-ea"/>
                <a:cs typeface="+mn-cs"/>
              </a:rPr>
              <a:t>this is </a:t>
            </a:r>
            <a:r>
              <a:rPr lang="en-US" sz="1200" b="1" kern="1200" err="1">
                <a:solidFill>
                  <a:schemeClr val="tx1"/>
                </a:solidFill>
                <a:effectLst/>
                <a:latin typeface="+mn-lt"/>
                <a:ea typeface="+mn-ea"/>
                <a:cs typeface="+mn-cs"/>
              </a:rPr>
              <a:t>ghelamco</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470332B0-7E31-D395-BE39-15FE7A4C9F80}"/>
              </a:ext>
            </a:extLst>
          </p:cNvPr>
          <p:cNvSpPr>
            <a:spLocks noGrp="1"/>
          </p:cNvSpPr>
          <p:nvPr>
            <p:ph type="sldNum" sz="quarter" idx="5"/>
          </p:nvPr>
        </p:nvSpPr>
        <p:spPr/>
        <p:txBody>
          <a:bodyPr/>
          <a:lstStyle/>
          <a:p>
            <a:fld id="{9ABC3562-DFB5-4717-A32E-6B60A89AF6A9}" type="slidenum">
              <a:rPr lang="en-GB" smtClean="0"/>
              <a:t>26</a:t>
            </a:fld>
            <a:endParaRPr lang="en-GB"/>
          </a:p>
        </p:txBody>
      </p:sp>
    </p:spTree>
    <p:extLst>
      <p:ext uri="{BB962C8B-B14F-4D97-AF65-F5344CB8AC3E}">
        <p14:creationId xmlns:p14="http://schemas.microsoft.com/office/powerpoint/2010/main" val="2809000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27</a:t>
            </a:fld>
            <a:endParaRPr lang="en-GB"/>
          </a:p>
        </p:txBody>
      </p:sp>
    </p:spTree>
    <p:extLst>
      <p:ext uri="{BB962C8B-B14F-4D97-AF65-F5344CB8AC3E}">
        <p14:creationId xmlns:p14="http://schemas.microsoft.com/office/powerpoint/2010/main" val="85073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78E72-2C61-6061-E150-6542F824F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E83C4-0F2F-745B-39BE-3CD6E7B2A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D98E2-D2CD-2F35-CF52-9844AB6E7860}"/>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A513042-5E64-7087-C3A6-B29BA2A833F9}"/>
              </a:ext>
            </a:extLst>
          </p:cNvPr>
          <p:cNvSpPr>
            <a:spLocks noGrp="1"/>
          </p:cNvSpPr>
          <p:nvPr>
            <p:ph type="sldNum" sz="quarter" idx="5"/>
          </p:nvPr>
        </p:nvSpPr>
        <p:spPr/>
        <p:txBody>
          <a:bodyPr/>
          <a:lstStyle/>
          <a:p>
            <a:fld id="{9ABC3562-DFB5-4717-A32E-6B60A89AF6A9}" type="slidenum">
              <a:rPr lang="en-GB" smtClean="0"/>
              <a:t>28</a:t>
            </a:fld>
            <a:endParaRPr lang="en-GB"/>
          </a:p>
        </p:txBody>
      </p:sp>
    </p:spTree>
    <p:extLst>
      <p:ext uri="{BB962C8B-B14F-4D97-AF65-F5344CB8AC3E}">
        <p14:creationId xmlns:p14="http://schemas.microsoft.com/office/powerpoint/2010/main" val="4015785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DA875-2DF2-D721-3916-BDA9E7629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96288-18E0-63CA-5394-9823623F8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34D7D-5762-F2C7-718A-C78E45D41094}"/>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F3AA08A6-4334-CDC4-4267-FC5A9F4F9B62}"/>
              </a:ext>
            </a:extLst>
          </p:cNvPr>
          <p:cNvSpPr>
            <a:spLocks noGrp="1"/>
          </p:cNvSpPr>
          <p:nvPr>
            <p:ph type="sldNum" sz="quarter" idx="5"/>
          </p:nvPr>
        </p:nvSpPr>
        <p:spPr/>
        <p:txBody>
          <a:bodyPr/>
          <a:lstStyle/>
          <a:p>
            <a:fld id="{9ABC3562-DFB5-4717-A32E-6B60A89AF6A9}" type="slidenum">
              <a:rPr lang="en-GB" smtClean="0"/>
              <a:t>29</a:t>
            </a:fld>
            <a:endParaRPr lang="en-GB"/>
          </a:p>
        </p:txBody>
      </p:sp>
    </p:spTree>
    <p:extLst>
      <p:ext uri="{BB962C8B-B14F-4D97-AF65-F5344CB8AC3E}">
        <p14:creationId xmlns:p14="http://schemas.microsoft.com/office/powerpoint/2010/main" val="255229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Loredana</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3</a:t>
            </a:fld>
            <a:endParaRPr lang="en-GB"/>
          </a:p>
        </p:txBody>
      </p:sp>
    </p:spTree>
    <p:extLst>
      <p:ext uri="{BB962C8B-B14F-4D97-AF65-F5344CB8AC3E}">
        <p14:creationId xmlns:p14="http://schemas.microsoft.com/office/powerpoint/2010/main" val="903975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2F18-7713-5A04-DEF5-01F9B127F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F94A7-6ED1-D9E4-B2FD-F301F15AB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40BBF-CBFF-A55F-8BB6-D1A1303356F9}"/>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F55038BA-0BA6-665A-7021-1CE3070F0DF1}"/>
              </a:ext>
            </a:extLst>
          </p:cNvPr>
          <p:cNvSpPr>
            <a:spLocks noGrp="1"/>
          </p:cNvSpPr>
          <p:nvPr>
            <p:ph type="sldNum" sz="quarter" idx="5"/>
          </p:nvPr>
        </p:nvSpPr>
        <p:spPr/>
        <p:txBody>
          <a:bodyPr/>
          <a:lstStyle/>
          <a:p>
            <a:fld id="{9ABC3562-DFB5-4717-A32E-6B60A89AF6A9}" type="slidenum">
              <a:rPr lang="en-GB" smtClean="0"/>
              <a:t>30</a:t>
            </a:fld>
            <a:endParaRPr lang="en-GB"/>
          </a:p>
        </p:txBody>
      </p:sp>
    </p:spTree>
    <p:extLst>
      <p:ext uri="{BB962C8B-B14F-4D97-AF65-F5344CB8AC3E}">
        <p14:creationId xmlns:p14="http://schemas.microsoft.com/office/powerpoint/2010/main" val="507413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C212-F8CA-DBBE-98E2-C10F9E49D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AF25B-5D8E-270B-E7A2-DA032068D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615EC-52A1-81ED-1D0C-0046FC6BE42D}"/>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83FFA93A-C1E8-115F-7C7F-30632627B318}"/>
              </a:ext>
            </a:extLst>
          </p:cNvPr>
          <p:cNvSpPr>
            <a:spLocks noGrp="1"/>
          </p:cNvSpPr>
          <p:nvPr>
            <p:ph type="sldNum" sz="quarter" idx="5"/>
          </p:nvPr>
        </p:nvSpPr>
        <p:spPr/>
        <p:txBody>
          <a:bodyPr/>
          <a:lstStyle/>
          <a:p>
            <a:fld id="{9ABC3562-DFB5-4717-A32E-6B60A89AF6A9}" type="slidenum">
              <a:rPr lang="en-GB" smtClean="0"/>
              <a:t>31</a:t>
            </a:fld>
            <a:endParaRPr lang="en-GB"/>
          </a:p>
        </p:txBody>
      </p:sp>
    </p:spTree>
    <p:extLst>
      <p:ext uri="{BB962C8B-B14F-4D97-AF65-F5344CB8AC3E}">
        <p14:creationId xmlns:p14="http://schemas.microsoft.com/office/powerpoint/2010/main" val="1350788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BB302-6E01-D046-105D-8F311429F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18AE7-C570-EA17-860D-A1A0D2701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C0A54-E5D5-488D-5448-3092AE867E25}"/>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C9E15A56-7A11-A169-5BC5-70160600BF3B}"/>
              </a:ext>
            </a:extLst>
          </p:cNvPr>
          <p:cNvSpPr>
            <a:spLocks noGrp="1"/>
          </p:cNvSpPr>
          <p:nvPr>
            <p:ph type="sldNum" sz="quarter" idx="5"/>
          </p:nvPr>
        </p:nvSpPr>
        <p:spPr/>
        <p:txBody>
          <a:bodyPr/>
          <a:lstStyle/>
          <a:p>
            <a:fld id="{9ABC3562-DFB5-4717-A32E-6B60A89AF6A9}" type="slidenum">
              <a:rPr lang="en-GB" smtClean="0"/>
              <a:t>32</a:t>
            </a:fld>
            <a:endParaRPr lang="en-GB"/>
          </a:p>
        </p:txBody>
      </p:sp>
    </p:spTree>
    <p:extLst>
      <p:ext uri="{BB962C8B-B14F-4D97-AF65-F5344CB8AC3E}">
        <p14:creationId xmlns:p14="http://schemas.microsoft.com/office/powerpoint/2010/main" val="3294581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92778-CA90-493E-1105-EAEF0E8E0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6BFFC-5C9A-03BD-9BE6-F57C211D0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4B4B3-B928-B534-F009-2186FB10C6AE}"/>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A3B6F835-FDFE-35AA-5F13-2C4235C8E7BE}"/>
              </a:ext>
            </a:extLst>
          </p:cNvPr>
          <p:cNvSpPr>
            <a:spLocks noGrp="1"/>
          </p:cNvSpPr>
          <p:nvPr>
            <p:ph type="sldNum" sz="quarter" idx="5"/>
          </p:nvPr>
        </p:nvSpPr>
        <p:spPr/>
        <p:txBody>
          <a:bodyPr/>
          <a:lstStyle/>
          <a:p>
            <a:fld id="{9ABC3562-DFB5-4717-A32E-6B60A89AF6A9}" type="slidenum">
              <a:rPr lang="en-GB" smtClean="0"/>
              <a:t>33</a:t>
            </a:fld>
            <a:endParaRPr lang="en-GB"/>
          </a:p>
        </p:txBody>
      </p:sp>
    </p:spTree>
    <p:extLst>
      <p:ext uri="{BB962C8B-B14F-4D97-AF65-F5344CB8AC3E}">
        <p14:creationId xmlns:p14="http://schemas.microsoft.com/office/powerpoint/2010/main" val="2256373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0E612-55C7-E75D-CAE4-CD483250C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06AD4-67BC-A2E6-CED1-9D5E25DA7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59EE4-717D-ECD1-9E27-7EFD48BA3D1C}"/>
              </a:ext>
            </a:extLst>
          </p:cNvPr>
          <p:cNvSpPr>
            <a:spLocks noGrp="1"/>
          </p:cNvSpPr>
          <p:nvPr>
            <p:ph type="body" idx="1"/>
          </p:nvPr>
        </p:nvSpPr>
        <p:spPr/>
        <p:txBody>
          <a:bodyPr/>
          <a:lstStyle/>
          <a:p>
            <a:r>
              <a:rPr lang="en-US"/>
              <a:t>Lo</a:t>
            </a:r>
            <a:endParaRPr lang="fr-FR"/>
          </a:p>
        </p:txBody>
      </p:sp>
      <p:sp>
        <p:nvSpPr>
          <p:cNvPr id="4" name="Slide Number Placeholder 3">
            <a:extLst>
              <a:ext uri="{FF2B5EF4-FFF2-40B4-BE49-F238E27FC236}">
                <a16:creationId xmlns:a16="http://schemas.microsoft.com/office/drawing/2014/main" id="{C9980CAF-BDDA-CF6D-2E7C-79E418DF9BE9}"/>
              </a:ext>
            </a:extLst>
          </p:cNvPr>
          <p:cNvSpPr>
            <a:spLocks noGrp="1"/>
          </p:cNvSpPr>
          <p:nvPr>
            <p:ph type="sldNum" sz="quarter" idx="5"/>
          </p:nvPr>
        </p:nvSpPr>
        <p:spPr/>
        <p:txBody>
          <a:bodyPr/>
          <a:lstStyle/>
          <a:p>
            <a:fld id="{9ABC3562-DFB5-4717-A32E-6B60A89AF6A9}" type="slidenum">
              <a:rPr lang="en-GB" smtClean="0"/>
              <a:t>34</a:t>
            </a:fld>
            <a:endParaRPr lang="en-GB"/>
          </a:p>
        </p:txBody>
      </p:sp>
    </p:spTree>
    <p:extLst>
      <p:ext uri="{BB962C8B-B14F-4D97-AF65-F5344CB8AC3E}">
        <p14:creationId xmlns:p14="http://schemas.microsoft.com/office/powerpoint/2010/main" val="4072049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1A9BD-6CEB-54B7-FB23-2757D354F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E8DFE-C0E4-DEB5-F2C3-78B636CD4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9FDC9-4118-ABE9-BA2C-01EE27C443C2}"/>
              </a:ext>
            </a:extLst>
          </p:cNvPr>
          <p:cNvSpPr>
            <a:spLocks noGrp="1"/>
          </p:cNvSpPr>
          <p:nvPr>
            <p:ph type="body" idx="1"/>
          </p:nvPr>
        </p:nvSpPr>
        <p:spPr/>
        <p:txBody>
          <a:bodyPr/>
          <a:lstStyle/>
          <a:p>
            <a:r>
              <a:rPr lang="en-US"/>
              <a:t>De functionele analyse is geen doel op zich, maar een van de vijf economisch relevante kenmerken bij de afbakening. Stap een is delineeren: het feitelijk gedrag primeert waar het afwijkt van het contract, en een risico volgt de partij die het kan controleren (dus beslissingsmacht heeft) en de financiele draagkracht heeft om het te dragen. Controle betekent erover beslissen, niet alles zelf uitvoeren. Ondersteunt de substantie de contractuele allocatie, dan houden we de oorspronkelijke transactie aan en prijzen we die. Pas daarna volgt stap twee: de prijszetting met de vergelijkbaarheidsanalyse, een afzonderlijke stap. Een functionele bijdrage bepaalt op zich niet de winstuitkomst. Buiten beschouwing laten of herkwalificeren blijft voorbehouden voor hoogst uitzonderlijke, economisch irrationele en artificiele gevallen, met een hoge drempel en de bewijslast bij de administratie.</a:t>
            </a:r>
          </a:p>
        </p:txBody>
      </p:sp>
      <p:sp>
        <p:nvSpPr>
          <p:cNvPr id="4" name="Slide Number Placeholder 3">
            <a:extLst>
              <a:ext uri="{FF2B5EF4-FFF2-40B4-BE49-F238E27FC236}">
                <a16:creationId xmlns:a16="http://schemas.microsoft.com/office/drawing/2014/main" id="{94211232-DFB4-B0FB-7F4A-1AA59DED895C}"/>
              </a:ext>
            </a:extLst>
          </p:cNvPr>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3409867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Voor IP betekent DEMPE dat juridische eigendom op zich geen recht geeft op de volledige IP-return: elke bijdrage wordt at arm's length vergoed, desnoods via een eenzijdige methode. De TPG kennen geen autonoom begrip 'economische eigendom'. DEMPE dient de afbakening en het recht op return, niet de herkwalificatie. Ontbreekt de capaciteit om de DEMPE-risico's te controleren (geen mensen die beslissen), dan verschuift de return. Wat we echter vaststellen, internationaal en in Belgie: men gebruikt het OESO-kader van risicocontrole en DEMPE, dat de people functions sterk benadrukt, om volledige herallocaties of profit splits door te voeren, vaak als shortcut die stap twee (methodekeuze en vergelijkbaarheid) overslaat. Rechtbanken volgen dat doorgaans niet: de drempel en de bewijslast liggen hoog.</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BEE88-6D3A-F23D-1568-BE5BE63D9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FD53B-8A7B-9CBD-EABB-6C03F5563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7782E-5CF9-4C6D-CC7E-24904F4FA4E2}"/>
              </a:ext>
            </a:extLst>
          </p:cNvPr>
          <p:cNvSpPr>
            <a:spLocks noGrp="1"/>
          </p:cNvSpPr>
          <p:nvPr>
            <p:ph type="body" idx="1"/>
          </p:nvPr>
        </p:nvSpPr>
        <p:spPr/>
        <p:txBody>
          <a:bodyPr/>
          <a:lstStyle/>
          <a:p>
            <a:r>
              <a:rPr lang="en-US"/>
              <a:t>Exact date</a:t>
            </a:r>
            <a:endParaRPr lang="en-BE"/>
          </a:p>
        </p:txBody>
      </p:sp>
      <p:sp>
        <p:nvSpPr>
          <p:cNvPr id="4" name="Slide Number Placeholder 3">
            <a:extLst>
              <a:ext uri="{FF2B5EF4-FFF2-40B4-BE49-F238E27FC236}">
                <a16:creationId xmlns:a16="http://schemas.microsoft.com/office/drawing/2014/main" id="{84D8E979-F898-AB06-B76F-8E50E2E4FEB6}"/>
              </a:ext>
            </a:extLst>
          </p:cNvPr>
          <p:cNvSpPr>
            <a:spLocks noGrp="1"/>
          </p:cNvSpPr>
          <p:nvPr>
            <p:ph type="sldNum" sz="quarter" idx="5"/>
          </p:nvPr>
        </p:nvSpPr>
        <p:spPr/>
        <p:txBody>
          <a:bodyPr/>
          <a:lstStyle/>
          <a:p>
            <a:fld id="{9ABC3562-DFB5-4717-A32E-6B60A89AF6A9}" type="slidenum">
              <a:rPr lang="en-GB" smtClean="0"/>
              <a:t>37</a:t>
            </a:fld>
            <a:endParaRPr lang="en-GB"/>
          </a:p>
        </p:txBody>
      </p:sp>
    </p:spTree>
    <p:extLst>
      <p:ext uri="{BB962C8B-B14F-4D97-AF65-F5344CB8AC3E}">
        <p14:creationId xmlns:p14="http://schemas.microsoft.com/office/powerpoint/2010/main" val="3780420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B3FB-7A2C-C66D-4794-64D9A920C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D039-065E-AFB4-927D-1DF80A458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0B969-9514-D6D0-7BE0-018E474DC44C}"/>
              </a:ext>
            </a:extLst>
          </p:cNvPr>
          <p:cNvSpPr>
            <a:spLocks noGrp="1"/>
          </p:cNvSpPr>
          <p:nvPr>
            <p:ph type="body" idx="1"/>
          </p:nvPr>
        </p:nvSpPr>
        <p:spPr/>
        <p:txBody>
          <a:bodyPr/>
          <a:lstStyle/>
          <a:p>
            <a:r>
              <a:rPr lang="en-US"/>
              <a:t>Exact date</a:t>
            </a:r>
            <a:endParaRPr lang="en-BE"/>
          </a:p>
        </p:txBody>
      </p:sp>
      <p:sp>
        <p:nvSpPr>
          <p:cNvPr id="4" name="Slide Number Placeholder 3">
            <a:extLst>
              <a:ext uri="{FF2B5EF4-FFF2-40B4-BE49-F238E27FC236}">
                <a16:creationId xmlns:a16="http://schemas.microsoft.com/office/drawing/2014/main" id="{F9910FE7-40D9-4735-8916-0DF2D1F6E83C}"/>
              </a:ext>
            </a:extLst>
          </p:cNvPr>
          <p:cNvSpPr>
            <a:spLocks noGrp="1"/>
          </p:cNvSpPr>
          <p:nvPr>
            <p:ph type="sldNum" sz="quarter" idx="5"/>
          </p:nvPr>
        </p:nvSpPr>
        <p:spPr/>
        <p:txBody>
          <a:bodyPr/>
          <a:lstStyle/>
          <a:p>
            <a:fld id="{9ABC3562-DFB5-4717-A32E-6B60A89AF6A9}" type="slidenum">
              <a:rPr lang="en-GB" smtClean="0"/>
              <a:t>38</a:t>
            </a:fld>
            <a:endParaRPr lang="en-GB"/>
          </a:p>
        </p:txBody>
      </p:sp>
    </p:spTree>
    <p:extLst>
      <p:ext uri="{BB962C8B-B14F-4D97-AF65-F5344CB8AC3E}">
        <p14:creationId xmlns:p14="http://schemas.microsoft.com/office/powerpoint/2010/main" val="739980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20AE-1BD7-9D60-D5BC-AE19F1185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06A44-A203-89A8-E04C-5264A3E6C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16890-F37E-1B0B-F343-2B08D829E4A4}"/>
              </a:ext>
            </a:extLst>
          </p:cNvPr>
          <p:cNvSpPr>
            <a:spLocks noGrp="1"/>
          </p:cNvSpPr>
          <p:nvPr>
            <p:ph type="body" idx="1"/>
          </p:nvPr>
        </p:nvSpPr>
        <p:spPr/>
        <p:txBody>
          <a:bodyPr/>
          <a:lstStyle/>
          <a:p>
            <a:r>
              <a:rPr lang="en-US"/>
              <a:t>Exact date</a:t>
            </a:r>
            <a:endParaRPr lang="en-BE"/>
          </a:p>
        </p:txBody>
      </p:sp>
      <p:sp>
        <p:nvSpPr>
          <p:cNvPr id="4" name="Slide Number Placeholder 3">
            <a:extLst>
              <a:ext uri="{FF2B5EF4-FFF2-40B4-BE49-F238E27FC236}">
                <a16:creationId xmlns:a16="http://schemas.microsoft.com/office/drawing/2014/main" id="{0FD32F2D-1152-7F56-0A2B-0C4D71EEB574}"/>
              </a:ext>
            </a:extLst>
          </p:cNvPr>
          <p:cNvSpPr>
            <a:spLocks noGrp="1"/>
          </p:cNvSpPr>
          <p:nvPr>
            <p:ph type="sldNum" sz="quarter" idx="5"/>
          </p:nvPr>
        </p:nvSpPr>
        <p:spPr/>
        <p:txBody>
          <a:bodyPr/>
          <a:lstStyle/>
          <a:p>
            <a:fld id="{9ABC3562-DFB5-4717-A32E-6B60A89AF6A9}" type="slidenum">
              <a:rPr lang="en-GB" smtClean="0"/>
              <a:t>39</a:t>
            </a:fld>
            <a:endParaRPr lang="en-GB"/>
          </a:p>
        </p:txBody>
      </p:sp>
    </p:spTree>
    <p:extLst>
      <p:ext uri="{BB962C8B-B14F-4D97-AF65-F5344CB8AC3E}">
        <p14:creationId xmlns:p14="http://schemas.microsoft.com/office/powerpoint/2010/main" val="25555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07DB-A552-60A6-5B5A-1177F8685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6CA35-B897-704E-4334-DF108E161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E89C5-F495-B547-37ED-344619308019}"/>
              </a:ext>
            </a:extLst>
          </p:cNvPr>
          <p:cNvSpPr>
            <a:spLocks noGrp="1"/>
          </p:cNvSpPr>
          <p:nvPr>
            <p:ph type="body" idx="1"/>
          </p:nvPr>
        </p:nvSpPr>
        <p:spPr/>
        <p:txBody>
          <a:bodyPr/>
          <a:lstStyle/>
          <a:p>
            <a:r>
              <a:rPr lang="en-US"/>
              <a:t>Loredana</a:t>
            </a:r>
            <a:endParaRPr lang="fr-FR"/>
          </a:p>
        </p:txBody>
      </p:sp>
      <p:sp>
        <p:nvSpPr>
          <p:cNvPr id="4" name="Slide Number Placeholder 3">
            <a:extLst>
              <a:ext uri="{FF2B5EF4-FFF2-40B4-BE49-F238E27FC236}">
                <a16:creationId xmlns:a16="http://schemas.microsoft.com/office/drawing/2014/main" id="{E7DF9B6C-CDD0-B090-C61D-CB2F3F437C3C}"/>
              </a:ext>
            </a:extLst>
          </p:cNvPr>
          <p:cNvSpPr>
            <a:spLocks noGrp="1"/>
          </p:cNvSpPr>
          <p:nvPr>
            <p:ph type="sldNum" sz="quarter" idx="5"/>
          </p:nvPr>
        </p:nvSpPr>
        <p:spPr/>
        <p:txBody>
          <a:bodyPr/>
          <a:lstStyle/>
          <a:p>
            <a:fld id="{9ABC3562-DFB5-4717-A32E-6B60A89AF6A9}" type="slidenum">
              <a:rPr lang="en-GB" smtClean="0"/>
              <a:t>4</a:t>
            </a:fld>
            <a:endParaRPr lang="en-GB"/>
          </a:p>
        </p:txBody>
      </p:sp>
    </p:spTree>
    <p:extLst>
      <p:ext uri="{BB962C8B-B14F-4D97-AF65-F5344CB8AC3E}">
        <p14:creationId xmlns:p14="http://schemas.microsoft.com/office/powerpoint/2010/main" val="3622411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C00F-4783-126C-0F5C-F0363771D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2E027-ECA2-7671-A317-C73EF0466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0DA8-98F0-6496-0660-7724F9974B59}"/>
              </a:ext>
            </a:extLst>
          </p:cNvPr>
          <p:cNvSpPr>
            <a:spLocks noGrp="1"/>
          </p:cNvSpPr>
          <p:nvPr>
            <p:ph type="body" idx="1"/>
          </p:nvPr>
        </p:nvSpPr>
        <p:spPr/>
        <p:txBody>
          <a:bodyPr/>
          <a:lstStyle/>
          <a:p>
            <a:r>
              <a:rPr lang="en-US"/>
              <a:t>Exact date</a:t>
            </a:r>
            <a:endParaRPr lang="en-BE"/>
          </a:p>
        </p:txBody>
      </p:sp>
      <p:sp>
        <p:nvSpPr>
          <p:cNvPr id="4" name="Slide Number Placeholder 3">
            <a:extLst>
              <a:ext uri="{FF2B5EF4-FFF2-40B4-BE49-F238E27FC236}">
                <a16:creationId xmlns:a16="http://schemas.microsoft.com/office/drawing/2014/main" id="{D89F7679-CF8B-69C8-E4FC-E03853ED7BB6}"/>
              </a:ext>
            </a:extLst>
          </p:cNvPr>
          <p:cNvSpPr>
            <a:spLocks noGrp="1"/>
          </p:cNvSpPr>
          <p:nvPr>
            <p:ph type="sldNum" sz="quarter" idx="5"/>
          </p:nvPr>
        </p:nvSpPr>
        <p:spPr/>
        <p:txBody>
          <a:bodyPr/>
          <a:lstStyle/>
          <a:p>
            <a:fld id="{9ABC3562-DFB5-4717-A32E-6B60A89AF6A9}" type="slidenum">
              <a:rPr lang="en-GB" smtClean="0"/>
              <a:t>40</a:t>
            </a:fld>
            <a:endParaRPr lang="en-GB"/>
          </a:p>
        </p:txBody>
      </p:sp>
    </p:spTree>
    <p:extLst>
      <p:ext uri="{BB962C8B-B14F-4D97-AF65-F5344CB8AC3E}">
        <p14:creationId xmlns:p14="http://schemas.microsoft.com/office/powerpoint/2010/main" val="58564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authorities attacked the structure with the OECD risk-control framework and the captive guidance: SwissCo, they said, is merely administrative and should earn a cost-plus return, while the risk-control functions sit with the Belgian principal, which is therefore entitled to the risk-related returns. They added the difference between the captive's actual reinsurance profit and a cost-plus margin to the principal's taxable base, an indirect reallocation since the principal does not itself pay the premiums. The court rejected this on the burden of proof: the authority must show a benefit was granted, its amount, and that the principal granted it. A key point: the reinsurance, or underwriting, risk is not the same as the underlying risk the group chooses to cover. Deciding which operational risks to insure does not move the reinsurance risk away from SwissCo; a genuine risk remains, because the captive may have to pay out more than the premiums it receives, and it is precisely for that risk that the cover is taken out. It respected SwissCo as genuine reinsurance, FINMA-regulated, meeting all Solvency II requirements including diversification, and actually settling claims. It rejected the argument that a captive covering only group risks cannot diversify, holding this inconsistent with Chapter X of the 2022 OECD Guidelines: diversification can arise within a group where risks are not fully correlated and spread across geographies. Contracts compliant with supervisory law cannot be set aside lightly, and the assessments were annulled. The broader message: the risk-control framework delineates transactions; it is not a licence to reallocate profits absent a proper comparability study.</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Brussels trade-name royalty case of 24 March 2025. A multinational in staffing and HR services operates in Belgium through BelCo, while the Dutch holding, DutchCo, owns the group IP – the trade name, trademark, logo and know-how. DutchCo licenses that IP, together with centralised services, to BelCo, which pays a royalty of 1.3% of turnover, backed by transfer-pricing documentation. The tax authorities denied the deduction on two grounds. Primarily under Article 49: the cost fails the intentionality, or business-purpose, test, with the burden on the taxpayer – BelCo, they said, had not shown that using the trade name produced any real income. In the alternative under Article 26: the royalty is not at arm's length and is an abnormal or benevolent advantage; relying on the OECD principles on group-name use, they argued there was no quantifiable added value, and that paying for the brand is contrary to market practice when BelCo already bears its own marketing and branding costs in Belgium.</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court rejected both grounds. On Article 49, it stressed that this is a different test from the one the authorities applied: no quantifiable income is required – what matters is the intention, the reasonable ex ante expectation that the expense contributes to taxable income. And that was reasonably shown here: the licence gave BelCo access to a well-established global brand, business know-how, and an international client base and network, and DutchCo actually performed centralised, value-adding activities through its own people. The OECD concepts on measuring economic benefit do not carry over into Article 49, so the royalty is deductible. On transfer pricing, in the alternative, the burden lies with the authorities, and they did not meet it. They never showed that the royalty deviated from what independent parties would have agreed. And all their general findings do not, by themselves, exclude a royalty: the OECD accepts that sometimes no royalty is due, but that does not stop a group from having a subsidiary pay the legal owner of the IP; the fact that BelCo's own name incorporates the group brand is irrelevant; and local marketing, limited to the Belgian market, does not detract from the value of access to a globally recognised brand. The court even asked how the IP owner could reasonably be expected to allow the use of a valuable trade name without any remuneration. So the costs are deductible and the adjustment is arbitrary. The broader lesson mirrors the other cases: Article 49 and the arm's-length test are distinct, and broad OECD principles on group-name use or local marketing are not, on their own, a basis to deny a deductible, arm's-length royalty.</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01C9F-B8DB-0CAB-CB8A-651AB9D26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A2871-0DAB-A239-A9AE-576EAE62F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BE412-30CF-B27A-1C58-2AF9E486D53B}"/>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1159DC9-DE5F-2884-BB93-5E875C9AD41D}"/>
              </a:ext>
            </a:extLst>
          </p:cNvPr>
          <p:cNvSpPr>
            <a:spLocks noGrp="1"/>
          </p:cNvSpPr>
          <p:nvPr>
            <p:ph type="sldNum" sz="quarter" idx="5"/>
          </p:nvPr>
        </p:nvSpPr>
        <p:spPr/>
        <p:txBody>
          <a:bodyPr/>
          <a:lstStyle/>
          <a:p>
            <a:fld id="{9ABC3562-DFB5-4717-A32E-6B60A89AF6A9}" type="slidenum">
              <a:rPr lang="en-GB" smtClean="0"/>
              <a:t>44</a:t>
            </a:fld>
            <a:endParaRPr lang="en-GB"/>
          </a:p>
        </p:txBody>
      </p:sp>
    </p:spTree>
    <p:extLst>
      <p:ext uri="{BB962C8B-B14F-4D97-AF65-F5344CB8AC3E}">
        <p14:creationId xmlns:p14="http://schemas.microsoft.com/office/powerpoint/2010/main" val="430705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Court determines credit rating, not fully in line with burden of proof.</a:t>
            </a:r>
            <a:endParaRPr lang="fr-FR"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In een recent vonnis onderzocht de rechtbank van eerste aanleg van Brussel de kredietrating van een Belgisch vennootschap ter beoordeling van de zakelijke interestvoet van een intra-groepslening.</a:t>
            </a:r>
            <a:r>
              <a:rPr lang="nl-NL" sz="1200" kern="1200">
                <a:solidFill>
                  <a:schemeClr val="tx1"/>
                </a:solidFill>
                <a:effectLst/>
                <a:latin typeface="+mn-lt"/>
                <a:ea typeface="+mn-ea"/>
                <a:cs typeface="+mn-cs"/>
              </a:rPr>
              <a:t> </a:t>
            </a:r>
            <a:r>
              <a:rPr lang="en-BE" sz="1200" kern="1200">
                <a:solidFill>
                  <a:schemeClr val="tx1"/>
                </a:solidFill>
                <a:effectLst/>
                <a:latin typeface="+mn-lt"/>
                <a:ea typeface="+mn-ea"/>
                <a:cs typeface="+mn-cs"/>
              </a:rPr>
              <a:t>De </a:t>
            </a:r>
            <a:r>
              <a:rPr lang="en-BE" sz="1200" kern="1200" err="1">
                <a:solidFill>
                  <a:schemeClr val="tx1"/>
                </a:solidFill>
                <a:effectLst/>
                <a:latin typeface="+mn-lt"/>
                <a:ea typeface="+mn-ea"/>
                <a:cs typeface="+mn-cs"/>
              </a:rPr>
              <a:t>rechtbank</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bevestigde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dat</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Administratie</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bewijslast</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draagt</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bij</a:t>
            </a:r>
            <a:r>
              <a:rPr lang="en-BE" sz="1200" kern="1200">
                <a:solidFill>
                  <a:schemeClr val="tx1"/>
                </a:solidFill>
                <a:effectLst/>
                <a:latin typeface="+mn-lt"/>
                <a:ea typeface="+mn-ea"/>
                <a:cs typeface="+mn-cs"/>
              </a:rPr>
              <a:t> het </a:t>
            </a:r>
            <a:r>
              <a:rPr lang="en-BE" sz="1200" kern="1200" err="1">
                <a:solidFill>
                  <a:schemeClr val="tx1"/>
                </a:solidFill>
                <a:effectLst/>
                <a:latin typeface="+mn-lt"/>
                <a:ea typeface="+mn-ea"/>
                <a:cs typeface="+mn-cs"/>
              </a:rPr>
              <a:t>uitvoeren</a:t>
            </a:r>
            <a:r>
              <a:rPr lang="en-BE" sz="1200" kern="1200">
                <a:solidFill>
                  <a:schemeClr val="tx1"/>
                </a:solidFill>
                <a:effectLst/>
                <a:latin typeface="+mn-lt"/>
                <a:ea typeface="+mn-ea"/>
                <a:cs typeface="+mn-cs"/>
              </a:rPr>
              <a:t> van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verrekenprijscorrectie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Hoewel</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Administratie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aantoonde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dat</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belastingplichtige</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kredietwaardigheid</a:t>
            </a:r>
            <a:r>
              <a:rPr lang="en-BE" sz="1200" kern="1200">
                <a:solidFill>
                  <a:schemeClr val="tx1"/>
                </a:solidFill>
                <a:effectLst/>
                <a:latin typeface="+mn-lt"/>
                <a:ea typeface="+mn-ea"/>
                <a:cs typeface="+mn-cs"/>
              </a:rPr>
              <a:t> van de </a:t>
            </a:r>
            <a:r>
              <a:rPr lang="en-BE" sz="1200" kern="1200" err="1">
                <a:solidFill>
                  <a:schemeClr val="tx1"/>
                </a:solidFill>
                <a:effectLst/>
                <a:latin typeface="+mn-lt"/>
                <a:ea typeface="+mn-ea"/>
                <a:cs typeface="+mn-cs"/>
              </a:rPr>
              <a:t>ontlener</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onjuist</a:t>
            </a:r>
            <a:r>
              <a:rPr lang="en-BE" sz="1200" kern="1200">
                <a:solidFill>
                  <a:schemeClr val="tx1"/>
                </a:solidFill>
                <a:effectLst/>
                <a:latin typeface="+mn-lt"/>
                <a:ea typeface="+mn-ea"/>
                <a:cs typeface="+mn-cs"/>
              </a:rPr>
              <a:t> had </a:t>
            </a:r>
            <a:r>
              <a:rPr lang="en-BE" sz="1200" kern="1200" err="1">
                <a:solidFill>
                  <a:schemeClr val="tx1"/>
                </a:solidFill>
                <a:effectLst/>
                <a:latin typeface="+mn-lt"/>
                <a:ea typeface="+mn-ea"/>
                <a:cs typeface="+mn-cs"/>
              </a:rPr>
              <a:t>beoordeeld</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slaagde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zij</a:t>
            </a:r>
            <a:r>
              <a:rPr lang="en-BE" sz="1200" kern="1200">
                <a:solidFill>
                  <a:schemeClr val="tx1"/>
                </a:solidFill>
                <a:effectLst/>
                <a:latin typeface="+mn-lt"/>
                <a:ea typeface="+mn-ea"/>
                <a:cs typeface="+mn-cs"/>
              </a:rPr>
              <a:t> er </a:t>
            </a:r>
            <a:r>
              <a:rPr lang="en-BE" sz="1200" kern="1200" err="1">
                <a:solidFill>
                  <a:schemeClr val="tx1"/>
                </a:solidFill>
                <a:effectLst/>
                <a:latin typeface="+mn-lt"/>
                <a:ea typeface="+mn-ea"/>
                <a:cs typeface="+mn-cs"/>
              </a:rPr>
              <a:t>niet</a:t>
            </a:r>
            <a:r>
              <a:rPr lang="en-BE" sz="1200" kern="1200">
                <a:solidFill>
                  <a:schemeClr val="tx1"/>
                </a:solidFill>
                <a:effectLst/>
                <a:latin typeface="+mn-lt"/>
                <a:ea typeface="+mn-ea"/>
                <a:cs typeface="+mn-cs"/>
              </a:rPr>
              <a:t> in om </a:t>
            </a:r>
            <a:r>
              <a:rPr lang="en-BE" sz="1200" kern="1200" err="1">
                <a:solidFill>
                  <a:schemeClr val="tx1"/>
                </a:solidFill>
                <a:effectLst/>
                <a:latin typeface="+mn-lt"/>
                <a:ea typeface="+mn-ea"/>
                <a:cs typeface="+mn-cs"/>
              </a:rPr>
              <a:t>zelf</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arm’s length interest vast </a:t>
            </a:r>
            <a:r>
              <a:rPr lang="en-BE" sz="1200" kern="1200" err="1">
                <a:solidFill>
                  <a:schemeClr val="tx1"/>
                </a:solidFill>
                <a:effectLst/>
                <a:latin typeface="+mn-lt"/>
                <a:ea typeface="+mn-ea"/>
                <a:cs typeface="+mn-cs"/>
              </a:rPr>
              <a:t>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stellen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waardoor</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niet</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aan</a:t>
            </a:r>
            <a:r>
              <a:rPr lang="en-BE" sz="1200" kern="1200">
                <a:solidFill>
                  <a:schemeClr val="tx1"/>
                </a:solidFill>
                <a:effectLst/>
                <a:latin typeface="+mn-lt"/>
                <a:ea typeface="+mn-ea"/>
                <a:cs typeface="+mn-cs"/>
              </a:rPr>
              <a:t> het </a:t>
            </a:r>
            <a:r>
              <a:rPr lang="en-BE" sz="1200" kern="1200" err="1">
                <a:solidFill>
                  <a:schemeClr val="tx1"/>
                </a:solidFill>
                <a:effectLst/>
                <a:latin typeface="+mn-lt"/>
                <a:ea typeface="+mn-ea"/>
                <a:cs typeface="+mn-cs"/>
              </a:rPr>
              <a:t>tweede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deel</a:t>
            </a:r>
            <a:r>
              <a:rPr lang="en-BE" sz="1200" kern="1200">
                <a:solidFill>
                  <a:schemeClr val="tx1"/>
                </a:solidFill>
                <a:effectLst/>
                <a:latin typeface="+mn-lt"/>
                <a:ea typeface="+mn-ea"/>
                <a:cs typeface="+mn-cs"/>
              </a:rPr>
              <a:t> van de </a:t>
            </a:r>
            <a:r>
              <a:rPr lang="en-BE" sz="1200" kern="1200" err="1">
                <a:solidFill>
                  <a:schemeClr val="tx1"/>
                </a:solidFill>
                <a:effectLst/>
                <a:latin typeface="+mn-lt"/>
                <a:ea typeface="+mn-ea"/>
                <a:cs typeface="+mn-cs"/>
              </a:rPr>
              <a:t>bewijslast</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werd</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voldaan</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rechtbank</a:t>
            </a:r>
            <a:r>
              <a:rPr lang="en-BE" sz="1200" kern="1200">
                <a:solidFill>
                  <a:schemeClr val="tx1"/>
                </a:solidFill>
                <a:effectLst/>
                <a:latin typeface="+mn-lt"/>
                <a:ea typeface="+mn-ea"/>
                <a:cs typeface="+mn-cs"/>
              </a:rPr>
              <a:t> ging </a:t>
            </a:r>
            <a:r>
              <a:rPr lang="en-BE" sz="1200" kern="1200" err="1">
                <a:solidFill>
                  <a:schemeClr val="tx1"/>
                </a:solidFill>
                <a:effectLst/>
                <a:latin typeface="+mn-lt"/>
                <a:ea typeface="+mn-ea"/>
                <a:cs typeface="+mn-cs"/>
              </a:rPr>
              <a:t>echter</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verder</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voerde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zelf</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analyse </a:t>
            </a:r>
            <a:r>
              <a:rPr lang="en-BE" sz="1200" kern="1200" err="1">
                <a:solidFill>
                  <a:schemeClr val="tx1"/>
                </a:solidFill>
                <a:effectLst/>
                <a:latin typeface="+mn-lt"/>
                <a:ea typeface="+mn-ea"/>
                <a:cs typeface="+mn-cs"/>
              </a:rPr>
              <a:t>uit</a:t>
            </a:r>
            <a:r>
              <a:rPr lang="en-BE" sz="1200" kern="1200">
                <a:solidFill>
                  <a:schemeClr val="tx1"/>
                </a:solidFill>
                <a:effectLst/>
                <a:latin typeface="+mn-lt"/>
                <a:ea typeface="+mn-ea"/>
                <a:cs typeface="+mn-cs"/>
              </a:rPr>
              <a:t> om tot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correcte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kredietrating</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komen</a:t>
            </a:r>
            <a:r>
              <a:rPr lang="en-BE" sz="1200" kern="1200">
                <a:solidFill>
                  <a:schemeClr val="tx1"/>
                </a:solidFill>
                <a:effectLst/>
                <a:latin typeface="+mn-lt"/>
                <a:ea typeface="+mn-ea"/>
                <a:cs typeface="+mn-cs"/>
              </a:rPr>
              <a:t>. Op basis </a:t>
            </a:r>
            <a:r>
              <a:rPr lang="en-BE" sz="1200" kern="1200" err="1">
                <a:solidFill>
                  <a:schemeClr val="tx1"/>
                </a:solidFill>
                <a:effectLst/>
                <a:latin typeface="+mn-lt"/>
                <a:ea typeface="+mn-ea"/>
                <a:cs typeface="+mn-cs"/>
              </a:rPr>
              <a:t>hiervan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kreeg</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Administratie</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mogelijkheid</a:t>
            </a:r>
            <a:r>
              <a:rPr lang="en-BE" sz="1200" kern="1200">
                <a:solidFill>
                  <a:schemeClr val="tx1"/>
                </a:solidFill>
                <a:effectLst/>
                <a:latin typeface="+mn-lt"/>
                <a:ea typeface="+mn-ea"/>
                <a:cs typeface="+mn-cs"/>
              </a:rPr>
              <a:t> om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nieuw</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rentepercentage</a:t>
            </a:r>
            <a:r>
              <a:rPr lang="en-BE" sz="1200" kern="1200">
                <a:solidFill>
                  <a:schemeClr val="tx1"/>
                </a:solidFill>
                <a:effectLst/>
                <a:latin typeface="+mn-lt"/>
                <a:ea typeface="+mn-ea"/>
                <a:cs typeface="+mn-cs"/>
              </a:rPr>
              <a:t> vast </a:t>
            </a:r>
            <a:r>
              <a:rPr lang="en-BE" sz="1200" kern="1200" err="1">
                <a:solidFill>
                  <a:schemeClr val="tx1"/>
                </a:solidFill>
                <a:effectLst/>
                <a:latin typeface="+mn-lt"/>
                <a:ea typeface="+mn-ea"/>
                <a:cs typeface="+mn-cs"/>
              </a:rPr>
              <a:t>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stellen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aangepaste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belastingaanslag</a:t>
            </a:r>
            <a:r>
              <a:rPr lang="en-BE" sz="1200" kern="1200">
                <a:solidFill>
                  <a:schemeClr val="tx1"/>
                </a:solidFill>
                <a:effectLst/>
                <a:latin typeface="+mn-lt"/>
                <a:ea typeface="+mn-ea"/>
                <a:cs typeface="+mn-cs"/>
              </a:rPr>
              <a:t> op </a:t>
            </a:r>
            <a:r>
              <a:rPr lang="en-BE" sz="1200" kern="1200" err="1">
                <a:solidFill>
                  <a:schemeClr val="tx1"/>
                </a:solidFill>
                <a:effectLst/>
                <a:latin typeface="+mn-lt"/>
                <a:ea typeface="+mn-ea"/>
                <a:cs typeface="+mn-cs"/>
              </a:rPr>
              <a:t>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leggen</a:t>
            </a:r>
            <a:r>
              <a:rPr lang="en-BE" sz="1200" kern="1200">
                <a:solidFill>
                  <a:schemeClr val="tx1"/>
                </a:solidFill>
                <a:effectLst/>
                <a:latin typeface="+mn-lt"/>
                <a:ea typeface="+mn-ea"/>
                <a:cs typeface="+mn-cs"/>
              </a:rPr>
              <a:t>. Dit </a:t>
            </a:r>
            <a:r>
              <a:rPr lang="en-BE" sz="1200" kern="1200" err="1">
                <a:solidFill>
                  <a:schemeClr val="tx1"/>
                </a:solidFill>
                <a:effectLst/>
                <a:latin typeface="+mn-lt"/>
                <a:ea typeface="+mn-ea"/>
                <a:cs typeface="+mn-cs"/>
              </a:rPr>
              <a:t>vonnis</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brengt</a:t>
            </a:r>
            <a:r>
              <a:rPr lang="en-BE" sz="1200" kern="1200">
                <a:solidFill>
                  <a:schemeClr val="tx1"/>
                </a:solidFill>
                <a:effectLst/>
                <a:latin typeface="+mn-lt"/>
                <a:ea typeface="+mn-ea"/>
                <a:cs typeface="+mn-cs"/>
              </a:rPr>
              <a:t> nuance </a:t>
            </a:r>
            <a:r>
              <a:rPr lang="en-BE" sz="1200" kern="1200" err="1">
                <a:solidFill>
                  <a:schemeClr val="tx1"/>
                </a:solidFill>
                <a:effectLst/>
                <a:latin typeface="+mn-lt"/>
                <a:ea typeface="+mn-ea"/>
                <a:cs typeface="+mn-cs"/>
              </a:rPr>
              <a:t>aan</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dubbele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bewijslast</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voor</a:t>
            </a:r>
            <a:r>
              <a:rPr lang="en-BE" sz="1200" kern="1200">
                <a:solidFill>
                  <a:schemeClr val="tx1"/>
                </a:solidFill>
                <a:effectLst/>
                <a:latin typeface="+mn-lt"/>
                <a:ea typeface="+mn-ea"/>
                <a:cs typeface="+mn-cs"/>
              </a:rPr>
              <a:t> de </a:t>
            </a:r>
            <a:r>
              <a:rPr lang="en-BE" sz="1200" kern="1200" err="1">
                <a:solidFill>
                  <a:schemeClr val="tx1"/>
                </a:solidFill>
                <a:effectLst/>
                <a:latin typeface="+mn-lt"/>
                <a:ea typeface="+mn-ea"/>
                <a:cs typeface="+mn-cs"/>
              </a:rPr>
              <a:t>Administratie</a:t>
            </a:r>
            <a:r>
              <a:rPr lang="en-BE" sz="1200" kern="1200">
                <a:solidFill>
                  <a:schemeClr val="tx1"/>
                </a:solidFill>
                <a:effectLst/>
                <a:latin typeface="+mn-lt"/>
                <a:ea typeface="+mn-ea"/>
                <a:cs typeface="+mn-cs"/>
              </a:rPr>
              <a:t> door </a:t>
            </a:r>
            <a:r>
              <a:rPr lang="en-BE" sz="1200" kern="1200" err="1">
                <a:solidFill>
                  <a:schemeClr val="tx1"/>
                </a:solidFill>
                <a:effectLst/>
                <a:latin typeface="+mn-lt"/>
                <a:ea typeface="+mn-ea"/>
                <a:cs typeface="+mn-cs"/>
              </a:rPr>
              <a:t>haar</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tweede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kans</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bieden</a:t>
            </a:r>
            <a:r>
              <a:rPr lang="en-BE" sz="1200" kern="1200">
                <a:solidFill>
                  <a:schemeClr val="tx1"/>
                </a:solidFill>
                <a:effectLst/>
                <a:latin typeface="+mn-lt"/>
                <a:ea typeface="+mn-ea"/>
                <a:cs typeface="+mn-cs"/>
              </a:rPr>
              <a:t> om </a:t>
            </a:r>
            <a:r>
              <a:rPr lang="en-BE" sz="1200" kern="1200" err="1">
                <a:solidFill>
                  <a:schemeClr val="tx1"/>
                </a:solidFill>
                <a:effectLst/>
                <a:latin typeface="+mn-lt"/>
                <a:ea typeface="+mn-ea"/>
                <a:cs typeface="+mn-cs"/>
              </a:rPr>
              <a:t>een</a:t>
            </a:r>
            <a:r>
              <a:rPr lang="en-BE" sz="1200" kern="1200">
                <a:solidFill>
                  <a:schemeClr val="tx1"/>
                </a:solidFill>
                <a:effectLst/>
                <a:latin typeface="+mn-lt"/>
                <a:ea typeface="+mn-ea"/>
                <a:cs typeface="+mn-cs"/>
              </a:rPr>
              <a:t> arm’s length </a:t>
            </a:r>
            <a:r>
              <a:rPr lang="en-BE" sz="1200" kern="1200" err="1">
                <a:solidFill>
                  <a:schemeClr val="tx1"/>
                </a:solidFill>
                <a:effectLst/>
                <a:latin typeface="+mn-lt"/>
                <a:ea typeface="+mn-ea"/>
                <a:cs typeface="+mn-cs"/>
              </a:rPr>
              <a:t>prijs</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te</a:t>
            </a:r>
            <a:r>
              <a:rPr lang="en-BE" sz="1200" kern="1200">
                <a:solidFill>
                  <a:schemeClr val="tx1"/>
                </a:solidFill>
                <a:effectLst/>
                <a:latin typeface="+mn-lt"/>
                <a:ea typeface="+mn-ea"/>
                <a:cs typeface="+mn-cs"/>
              </a:rPr>
              <a:t> </a:t>
            </a:r>
            <a:r>
              <a:rPr lang="en-BE" sz="1200" kern="1200" err="1">
                <a:solidFill>
                  <a:schemeClr val="tx1"/>
                </a:solidFill>
                <a:effectLst/>
                <a:latin typeface="+mn-lt"/>
                <a:ea typeface="+mn-ea"/>
                <a:cs typeface="+mn-cs"/>
              </a:rPr>
              <a:t>bepalen</a:t>
            </a:r>
            <a:r>
              <a:rPr lang="en-BE" sz="1200" kern="1200">
                <a:solidFill>
                  <a:schemeClr val="tx1"/>
                </a:solidFill>
                <a:effectLst/>
                <a:latin typeface="+mn-lt"/>
                <a:ea typeface="+mn-ea"/>
                <a:cs typeface="+mn-cs"/>
              </a:rPr>
              <a:t>.</a:t>
            </a:r>
            <a:endParaRPr lang="fr-FR" sz="1200" kern="1200">
              <a:solidFill>
                <a:schemeClr val="tx1"/>
              </a:solidFill>
              <a:effectLst/>
              <a:latin typeface="+mn-lt"/>
              <a:ea typeface="+mn-ea"/>
              <a:cs typeface="+mn-cs"/>
            </a:endParaRPr>
          </a:p>
          <a:p>
            <a:r>
              <a:rPr lang="fr-BE" sz="1200" kern="1200">
                <a:solidFill>
                  <a:schemeClr val="tx1"/>
                </a:solidFill>
                <a:effectLst/>
                <a:latin typeface="+mn-lt"/>
                <a:ea typeface="+mn-ea"/>
                <a:cs typeface="+mn-cs"/>
              </a:rPr>
              <a:t>	Rb. Brussel 20 </a:t>
            </a:r>
            <a:r>
              <a:rPr lang="fr-BE" sz="1200" kern="1200" err="1">
                <a:solidFill>
                  <a:schemeClr val="tx1"/>
                </a:solidFill>
                <a:effectLst/>
                <a:latin typeface="+mn-lt"/>
                <a:ea typeface="+mn-ea"/>
                <a:cs typeface="+mn-cs"/>
              </a:rPr>
              <a:t>juni</a:t>
            </a:r>
            <a:r>
              <a:rPr lang="fr-BE" sz="1200" kern="1200">
                <a:solidFill>
                  <a:schemeClr val="tx1"/>
                </a:solidFill>
                <a:effectLst/>
                <a:latin typeface="+mn-lt"/>
                <a:ea typeface="+mn-ea"/>
                <a:cs typeface="+mn-cs"/>
              </a:rPr>
              <a:t> 2023, 2021/2991/A</a:t>
            </a:r>
            <a:endParaRPr lang="fr-FR" sz="1200" kern="1200">
              <a:solidFill>
                <a:schemeClr val="tx1"/>
              </a:solidFill>
              <a:effectLst/>
              <a:latin typeface="+mn-lt"/>
              <a:ea typeface="+mn-ea"/>
              <a:cs typeface="+mn-cs"/>
            </a:endParaRPr>
          </a:p>
          <a:p>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45</a:t>
            </a:fld>
            <a:endParaRPr lang="en-GB"/>
          </a:p>
        </p:txBody>
      </p:sp>
    </p:spTree>
    <p:extLst>
      <p:ext uri="{BB962C8B-B14F-4D97-AF65-F5344CB8AC3E}">
        <p14:creationId xmlns:p14="http://schemas.microsoft.com/office/powerpoint/2010/main" val="2827112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9D8B-830D-72E7-0AA1-0C097E2DF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0AA7E-E0A2-1F0E-EE54-10C896DA8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D57FE-1D04-E484-AD27-012F06529DED}"/>
              </a:ext>
            </a:extLst>
          </p:cNvPr>
          <p:cNvSpPr>
            <a:spLocks noGrp="1"/>
          </p:cNvSpPr>
          <p:nvPr>
            <p:ph type="body" idx="1"/>
          </p:nvPr>
        </p:nvSpPr>
        <p:spPr/>
        <p:txBody>
          <a:bodyPr/>
          <a:lstStyle/>
          <a:p>
            <a:r>
              <a:rPr lang="en-US"/>
              <a:t>The court rejected both grounds. On Article 49, it stressed that this is a different test from the one the authorities applied: no quantifiable income is required – what matters is the intention, the reasonable ex ante expectation that the expense contributes to taxable income. And that was reasonably shown here: the licence gave BelCo access to a well-established global brand, business know-how, and an international client base and network, and DutchCo actually performed centralised, value-adding activities through its own people. The OECD concepts on measuring economic benefit do not carry over into Article 49, so the royalty is deductible. On transfer pricing, in the alternative, the burden lies with the authorities, and they did not meet it. They never showed that the royalty deviated from what independent parties would have agreed. And all their general findings do not, by themselves, exclude a royalty: the OECD accepts that sometimes no royalty is due, but that does not stop a group from having a subsidiary pay the legal owner of the IP; the fact that BelCo's own name incorporates the group brand is irrelevant; and local marketing, limited to the Belgian market, does not detract from the value of access to a globally recognised brand. The court even asked how the IP owner could reasonably be expected to allow the use of a valuable trade name without any remuneration. So the costs are deductible and the adjustment is arbitrary. The broader lesson mirrors the other cases: Article 49 and the arm's-length test are distinct, and broad OECD principles on group-name use or local marketing are not, on their own, a basis to deny a deductible, arm's-length royalty.</a:t>
            </a:r>
          </a:p>
        </p:txBody>
      </p:sp>
      <p:sp>
        <p:nvSpPr>
          <p:cNvPr id="4" name="Slide Number Placeholder 3">
            <a:extLst>
              <a:ext uri="{FF2B5EF4-FFF2-40B4-BE49-F238E27FC236}">
                <a16:creationId xmlns:a16="http://schemas.microsoft.com/office/drawing/2014/main" id="{F1F0924A-4B8F-F9C3-2EC5-17B094FEA397}"/>
              </a:ext>
            </a:extLst>
          </p:cNvPr>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3667348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3A8A-8F1A-7F4F-30CB-6C34B3431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3E180-DFA5-6CE8-FFF1-0736309C0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E35B2-628E-6703-BBBE-468E722128B8}"/>
              </a:ext>
            </a:extLst>
          </p:cNvPr>
          <p:cNvSpPr>
            <a:spLocks noGrp="1"/>
          </p:cNvSpPr>
          <p:nvPr>
            <p:ph type="body" idx="1"/>
          </p:nvPr>
        </p:nvSpPr>
        <p:spPr/>
        <p:txBody>
          <a:bodyPr/>
          <a:lstStyle/>
          <a:p>
            <a:r>
              <a:rPr lang="en-US" sz="1200" kern="1200">
                <a:solidFill>
                  <a:schemeClr val="tx1"/>
                </a:solidFill>
                <a:effectLst/>
                <a:latin typeface="+mn-lt"/>
                <a:ea typeface="+mn-ea"/>
                <a:cs typeface="+mn-cs"/>
              </a:rPr>
              <a:t>Structure chart, limit to two slides.</a:t>
            </a:r>
          </a:p>
          <a:p>
            <a:r>
              <a:rPr lang="en-US" sz="1200" kern="1200">
                <a:solidFill>
                  <a:schemeClr val="tx1"/>
                </a:solidFill>
                <a:effectLst/>
                <a:latin typeface="+mn-lt"/>
                <a:ea typeface="+mn-ea"/>
                <a:cs typeface="+mn-cs"/>
              </a:rPr>
              <a:t>See take aways from our draft article with Robin.</a:t>
            </a:r>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Take aways:</a:t>
            </a:r>
          </a:p>
          <a:p>
            <a:r>
              <a:rPr lang="en-US" sz="1200" kern="1200">
                <a:solidFill>
                  <a:schemeClr val="tx1"/>
                </a:solidFill>
                <a:effectLst/>
                <a:latin typeface="+mn-lt"/>
                <a:ea typeface="+mn-ea"/>
                <a:cs typeface="+mn-cs"/>
              </a:rPr>
              <a:t>Credit rating &amp; implicit support – do not assume core entity</a:t>
            </a:r>
          </a:p>
          <a:p>
            <a:r>
              <a:rPr lang="en-US" sz="1200" kern="1200" err="1">
                <a:solidFill>
                  <a:schemeClr val="tx1"/>
                </a:solidFill>
                <a:effectLst/>
                <a:latin typeface="+mn-lt"/>
                <a:ea typeface="+mn-ea"/>
                <a:cs typeface="+mn-cs"/>
              </a:rPr>
              <a:t>Comparbaility</a:t>
            </a:r>
            <a:r>
              <a:rPr lang="en-US" sz="1200" kern="1200">
                <a:solidFill>
                  <a:schemeClr val="tx1"/>
                </a:solidFill>
                <a:effectLst/>
                <a:latin typeface="+mn-lt"/>
                <a:ea typeface="+mn-ea"/>
                <a:cs typeface="+mn-cs"/>
              </a:rPr>
              <a:t> adjustments accepted</a:t>
            </a:r>
          </a:p>
          <a:p>
            <a:r>
              <a:rPr lang="en-US" sz="1200" kern="1200">
                <a:solidFill>
                  <a:schemeClr val="tx1"/>
                </a:solidFill>
                <a:effectLst/>
                <a:latin typeface="+mn-lt"/>
                <a:ea typeface="+mn-ea"/>
                <a:cs typeface="+mn-cs"/>
              </a:rPr>
              <a:t>Delineation – subordination actual value?</a:t>
            </a:r>
          </a:p>
          <a:p>
            <a:r>
              <a:rPr lang="en-US" sz="1200" kern="1200">
                <a:solidFill>
                  <a:schemeClr val="tx1"/>
                </a:solidFill>
                <a:effectLst/>
                <a:latin typeface="+mn-lt"/>
                <a:ea typeface="+mn-ea"/>
                <a:cs typeface="+mn-cs"/>
              </a:rPr>
              <a:t>Corroborative methods reliable according to court</a:t>
            </a:r>
          </a:p>
          <a:p>
            <a:r>
              <a:rPr lang="fr-FR" sz="1200" kern="1200">
                <a:solidFill>
                  <a:schemeClr val="tx1"/>
                </a:solidFill>
                <a:effectLst/>
                <a:latin typeface="+mn-lt"/>
                <a:ea typeface="+mn-ea"/>
                <a:cs typeface="+mn-cs"/>
              </a:rPr>
              <a:t>26 – </a:t>
            </a:r>
            <a:r>
              <a:rPr lang="fr-FR" sz="1200" kern="1200" err="1">
                <a:solidFill>
                  <a:schemeClr val="tx1"/>
                </a:solidFill>
                <a:effectLst/>
                <a:latin typeface="+mn-lt"/>
                <a:ea typeface="+mn-ea"/>
                <a:cs typeface="+mn-cs"/>
              </a:rPr>
              <a:t>burden</a:t>
            </a:r>
            <a:r>
              <a:rPr lang="fr-FR" sz="1200" kern="1200">
                <a:solidFill>
                  <a:schemeClr val="tx1"/>
                </a:solidFill>
                <a:effectLst/>
                <a:latin typeface="+mn-lt"/>
                <a:ea typeface="+mn-ea"/>
                <a:cs typeface="+mn-cs"/>
              </a:rPr>
              <a:t> of proof on BTA</a:t>
            </a:r>
          </a:p>
          <a:p>
            <a:endParaRPr lang="fr-FR"/>
          </a:p>
        </p:txBody>
      </p:sp>
      <p:sp>
        <p:nvSpPr>
          <p:cNvPr id="4" name="Slide Number Placeholder 3">
            <a:extLst>
              <a:ext uri="{FF2B5EF4-FFF2-40B4-BE49-F238E27FC236}">
                <a16:creationId xmlns:a16="http://schemas.microsoft.com/office/drawing/2014/main" id="{9E2DFB73-903B-0657-9B1C-E41B13896D25}"/>
              </a:ext>
            </a:extLst>
          </p:cNvPr>
          <p:cNvSpPr>
            <a:spLocks noGrp="1"/>
          </p:cNvSpPr>
          <p:nvPr>
            <p:ph type="sldNum" sz="quarter" idx="5"/>
          </p:nvPr>
        </p:nvSpPr>
        <p:spPr/>
        <p:txBody>
          <a:bodyPr/>
          <a:lstStyle/>
          <a:p>
            <a:fld id="{9ABC3562-DFB5-4717-A32E-6B60A89AF6A9}" type="slidenum">
              <a:rPr lang="en-GB" smtClean="0"/>
              <a:t>47</a:t>
            </a:fld>
            <a:endParaRPr lang="en-GB"/>
          </a:p>
        </p:txBody>
      </p:sp>
    </p:spTree>
    <p:extLst>
      <p:ext uri="{BB962C8B-B14F-4D97-AF65-F5344CB8AC3E}">
        <p14:creationId xmlns:p14="http://schemas.microsoft.com/office/powerpoint/2010/main" val="2371201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B19E6-96E4-678A-D9F5-F2D18CA8A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328EE-5A12-B51F-3BA2-59FA26129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24BAA-5CE6-A83A-DFD6-52DB1D42161F}"/>
              </a:ext>
            </a:extLst>
          </p:cNvPr>
          <p:cNvSpPr>
            <a:spLocks noGrp="1"/>
          </p:cNvSpPr>
          <p:nvPr>
            <p:ph type="body" idx="1"/>
          </p:nvPr>
        </p:nvSpPr>
        <p:spPr/>
        <p:txBody>
          <a:bodyPr/>
          <a:lstStyle/>
          <a:p>
            <a:r>
              <a:rPr lang="en-US" dirty="0"/>
              <a:t>The court rejected both grounds. On Article 49, it stressed that this is a different test from the one the authorities applied: no quantifiable income is required – what matters is the intention, the reasonable ex ante expectation that the expense contributes to taxable income. And that was reasonably shown here: the </a:t>
            </a:r>
            <a:r>
              <a:rPr lang="en-US" dirty="0" err="1"/>
              <a:t>licence</a:t>
            </a:r>
            <a:r>
              <a:rPr lang="en-US" dirty="0"/>
              <a:t> gave </a:t>
            </a:r>
            <a:r>
              <a:rPr lang="en-US" dirty="0" err="1"/>
              <a:t>BelCo</a:t>
            </a:r>
            <a:r>
              <a:rPr lang="en-US" dirty="0"/>
              <a:t> access to a well-established global brand, business know-how, and an international client base and network, and </a:t>
            </a:r>
            <a:r>
              <a:rPr lang="en-US" dirty="0" err="1"/>
              <a:t>DutchCo</a:t>
            </a:r>
            <a:r>
              <a:rPr lang="en-US" dirty="0"/>
              <a:t> actually performed </a:t>
            </a:r>
            <a:r>
              <a:rPr lang="en-US" dirty="0" err="1"/>
              <a:t>centralised</a:t>
            </a:r>
            <a:r>
              <a:rPr lang="en-US" dirty="0"/>
              <a:t>, value-adding activities through its own people. The OECD concepts on measuring economic benefit do not carry over into Article 49, so the royalty is deductible. On transfer pricing, in the alternative, the burden lies with the authorities, and they did not meet it. They never showed that the royalty deviated from what independent parties would have agreed. And all their general findings do not, by themselves, exclude a royalty: the OECD accepts that sometimes no royalty is due, but that does not stop a group from having a subsidiary pay the legal owner of the IP; the fact that </a:t>
            </a:r>
            <a:r>
              <a:rPr lang="en-US" dirty="0" err="1"/>
              <a:t>BelCo's</a:t>
            </a:r>
            <a:r>
              <a:rPr lang="en-US" dirty="0"/>
              <a:t> own name incorporates the group brand is irrelevant; and local marketing, limited to the Belgian market, does not detract from the value of access to a globally </a:t>
            </a:r>
            <a:r>
              <a:rPr lang="en-US" dirty="0" err="1"/>
              <a:t>recognised</a:t>
            </a:r>
            <a:r>
              <a:rPr lang="en-US" dirty="0"/>
              <a:t> brand. The court even asked how the IP owner could reasonably be expected to allow the use of a valuable trade name without any remuneration. So the costs are deductible and the adjustment is arbitrary. The broader lesson mirrors the other cases: Article 49 and the arm's-length test are distinct, and broad OECD principles on group-name use or local marketing are not, on their own, a basis to deny a deductible, arm's-length royalty.</a:t>
            </a:r>
          </a:p>
        </p:txBody>
      </p:sp>
      <p:sp>
        <p:nvSpPr>
          <p:cNvPr id="4" name="Slide Number Placeholder 3">
            <a:extLst>
              <a:ext uri="{FF2B5EF4-FFF2-40B4-BE49-F238E27FC236}">
                <a16:creationId xmlns:a16="http://schemas.microsoft.com/office/drawing/2014/main" id="{94CEB827-4251-947F-D7C5-819A085D1073}"/>
              </a:ext>
            </a:extLst>
          </p:cNvPr>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543612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16BF-507A-9AC6-0A59-80570558D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A0D78-05CB-4E13-1D24-162321D69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2FCF-F564-2057-DE94-96D455D1DBD5}"/>
              </a:ext>
            </a:extLst>
          </p:cNvPr>
          <p:cNvSpPr>
            <a:spLocks noGrp="1"/>
          </p:cNvSpPr>
          <p:nvPr>
            <p:ph type="body" idx="1"/>
          </p:nvPr>
        </p:nvSpPr>
        <p:spPr/>
        <p:txBody>
          <a:bodyPr/>
          <a:lstStyle/>
          <a:p>
            <a:r>
              <a:rPr lang="en-US" sz="1200" kern="1200">
                <a:solidFill>
                  <a:schemeClr val="tx1"/>
                </a:solidFill>
                <a:effectLst/>
                <a:latin typeface="+mn-lt"/>
                <a:ea typeface="+mn-ea"/>
                <a:cs typeface="+mn-cs"/>
              </a:rPr>
              <a:t>Structure chart, limit to two slides.</a:t>
            </a:r>
          </a:p>
          <a:p>
            <a:r>
              <a:rPr lang="en-US" sz="1200" kern="1200">
                <a:solidFill>
                  <a:schemeClr val="tx1"/>
                </a:solidFill>
                <a:effectLst/>
                <a:latin typeface="+mn-lt"/>
                <a:ea typeface="+mn-ea"/>
                <a:cs typeface="+mn-cs"/>
              </a:rPr>
              <a:t>See take aways from our draft article with Robin.</a:t>
            </a:r>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Take aways:</a:t>
            </a:r>
          </a:p>
          <a:p>
            <a:r>
              <a:rPr lang="en-US" sz="1200" kern="1200">
                <a:solidFill>
                  <a:schemeClr val="tx1"/>
                </a:solidFill>
                <a:effectLst/>
                <a:latin typeface="+mn-lt"/>
                <a:ea typeface="+mn-ea"/>
                <a:cs typeface="+mn-cs"/>
              </a:rPr>
              <a:t>Credit rating &amp; implicit support – do not assume core entity</a:t>
            </a:r>
          </a:p>
          <a:p>
            <a:r>
              <a:rPr lang="en-US" sz="1200" kern="1200" err="1">
                <a:solidFill>
                  <a:schemeClr val="tx1"/>
                </a:solidFill>
                <a:effectLst/>
                <a:latin typeface="+mn-lt"/>
                <a:ea typeface="+mn-ea"/>
                <a:cs typeface="+mn-cs"/>
              </a:rPr>
              <a:t>Comparbaility</a:t>
            </a:r>
            <a:r>
              <a:rPr lang="en-US" sz="1200" kern="1200">
                <a:solidFill>
                  <a:schemeClr val="tx1"/>
                </a:solidFill>
                <a:effectLst/>
                <a:latin typeface="+mn-lt"/>
                <a:ea typeface="+mn-ea"/>
                <a:cs typeface="+mn-cs"/>
              </a:rPr>
              <a:t> adjustments accepted</a:t>
            </a:r>
          </a:p>
          <a:p>
            <a:r>
              <a:rPr lang="en-US" sz="1200" kern="1200">
                <a:solidFill>
                  <a:schemeClr val="tx1"/>
                </a:solidFill>
                <a:effectLst/>
                <a:latin typeface="+mn-lt"/>
                <a:ea typeface="+mn-ea"/>
                <a:cs typeface="+mn-cs"/>
              </a:rPr>
              <a:t>Delineation – subordination actual value?</a:t>
            </a:r>
          </a:p>
          <a:p>
            <a:r>
              <a:rPr lang="en-US" sz="1200" kern="1200">
                <a:solidFill>
                  <a:schemeClr val="tx1"/>
                </a:solidFill>
                <a:effectLst/>
                <a:latin typeface="+mn-lt"/>
                <a:ea typeface="+mn-ea"/>
                <a:cs typeface="+mn-cs"/>
              </a:rPr>
              <a:t>Corroborative methods reliable according to court</a:t>
            </a:r>
          </a:p>
          <a:p>
            <a:r>
              <a:rPr lang="fr-FR" sz="1200" kern="1200">
                <a:solidFill>
                  <a:schemeClr val="tx1"/>
                </a:solidFill>
                <a:effectLst/>
                <a:latin typeface="+mn-lt"/>
                <a:ea typeface="+mn-ea"/>
                <a:cs typeface="+mn-cs"/>
              </a:rPr>
              <a:t>26 – </a:t>
            </a:r>
            <a:r>
              <a:rPr lang="fr-FR" sz="1200" kern="1200" err="1">
                <a:solidFill>
                  <a:schemeClr val="tx1"/>
                </a:solidFill>
                <a:effectLst/>
                <a:latin typeface="+mn-lt"/>
                <a:ea typeface="+mn-ea"/>
                <a:cs typeface="+mn-cs"/>
              </a:rPr>
              <a:t>burden</a:t>
            </a:r>
            <a:r>
              <a:rPr lang="fr-FR" sz="1200" kern="1200">
                <a:solidFill>
                  <a:schemeClr val="tx1"/>
                </a:solidFill>
                <a:effectLst/>
                <a:latin typeface="+mn-lt"/>
                <a:ea typeface="+mn-ea"/>
                <a:cs typeface="+mn-cs"/>
              </a:rPr>
              <a:t> of proof on BTA</a:t>
            </a:r>
          </a:p>
          <a:p>
            <a:endParaRPr lang="fr-FR"/>
          </a:p>
        </p:txBody>
      </p:sp>
      <p:sp>
        <p:nvSpPr>
          <p:cNvPr id="4" name="Slide Number Placeholder 3">
            <a:extLst>
              <a:ext uri="{FF2B5EF4-FFF2-40B4-BE49-F238E27FC236}">
                <a16:creationId xmlns:a16="http://schemas.microsoft.com/office/drawing/2014/main" id="{2AD15868-148C-EAD6-528B-8107DF52166D}"/>
              </a:ext>
            </a:extLst>
          </p:cNvPr>
          <p:cNvSpPr>
            <a:spLocks noGrp="1"/>
          </p:cNvSpPr>
          <p:nvPr>
            <p:ph type="sldNum" sz="quarter" idx="5"/>
          </p:nvPr>
        </p:nvSpPr>
        <p:spPr/>
        <p:txBody>
          <a:bodyPr/>
          <a:lstStyle/>
          <a:p>
            <a:fld id="{9ABC3562-DFB5-4717-A32E-6B60A89AF6A9}" type="slidenum">
              <a:rPr lang="en-GB" smtClean="0"/>
              <a:t>49</a:t>
            </a:fld>
            <a:endParaRPr lang="en-GB"/>
          </a:p>
        </p:txBody>
      </p:sp>
    </p:spTree>
    <p:extLst>
      <p:ext uri="{BB962C8B-B14F-4D97-AF65-F5344CB8AC3E}">
        <p14:creationId xmlns:p14="http://schemas.microsoft.com/office/powerpoint/2010/main" val="417971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Articles to </a:t>
            </a:r>
            <a:r>
              <a:rPr lang="fr-FR" dirty="0" err="1"/>
              <a:t>be</a:t>
            </a:r>
            <a:r>
              <a:rPr lang="fr-FR" dirty="0"/>
              <a:t> </a:t>
            </a:r>
            <a:r>
              <a:rPr lang="fr-FR" dirty="0" err="1"/>
              <a:t>verified</a:t>
            </a:r>
            <a:r>
              <a:rPr lang="fr-FR" dirty="0"/>
              <a:t>. – OK : 227 </a:t>
            </a:r>
            <a:r>
              <a:rPr lang="fr-FR" dirty="0" err="1"/>
              <a:t>rules</a:t>
            </a:r>
            <a:r>
              <a:rPr lang="fr-FR" dirty="0"/>
              <a:t> of </a:t>
            </a:r>
            <a:r>
              <a:rPr lang="fr-FR" dirty="0" err="1"/>
              <a:t>subject</a:t>
            </a:r>
            <a:r>
              <a:rPr lang="fr-FR" dirty="0"/>
              <a:t> to tax, 228 taxable </a:t>
            </a:r>
            <a:r>
              <a:rPr lang="fr-FR" dirty="0" err="1"/>
              <a:t>incomes</a:t>
            </a:r>
            <a:r>
              <a:rPr lang="fr-FR" dirty="0"/>
              <a:t>, 229 PE </a:t>
            </a:r>
            <a:r>
              <a:rPr lang="fr-FR" dirty="0" err="1"/>
              <a:t>definition</a:t>
            </a:r>
            <a:r>
              <a:rPr lang="fr-FR" dirty="0"/>
              <a:t> </a:t>
            </a:r>
          </a:p>
        </p:txBody>
      </p:sp>
      <p:sp>
        <p:nvSpPr>
          <p:cNvPr id="4" name="Slide Number Placeholder 3"/>
          <p:cNvSpPr>
            <a:spLocks noGrp="1"/>
          </p:cNvSpPr>
          <p:nvPr>
            <p:ph type="sldNum" sz="quarter" idx="5"/>
          </p:nvPr>
        </p:nvSpPr>
        <p:spPr/>
        <p:txBody>
          <a:bodyPr/>
          <a:lstStyle/>
          <a:p>
            <a:fld id="{9ABC3562-DFB5-4717-A32E-6B60A89AF6A9}" type="slidenum">
              <a:rPr lang="en-GB" smtClean="0"/>
              <a:t>5</a:t>
            </a:fld>
            <a:endParaRPr lang="en-GB"/>
          </a:p>
        </p:txBody>
      </p:sp>
    </p:spTree>
    <p:extLst>
      <p:ext uri="{BB962C8B-B14F-4D97-AF65-F5344CB8AC3E}">
        <p14:creationId xmlns:p14="http://schemas.microsoft.com/office/powerpoint/2010/main" val="93730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9FEED-FD41-3BAF-C16E-80E9C4B1F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31126-BA4F-EFE2-2491-56FFC013C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319D1-F184-8A59-5CD1-2DEADED6BACC}"/>
              </a:ext>
            </a:extLst>
          </p:cNvPr>
          <p:cNvSpPr>
            <a:spLocks noGrp="1"/>
          </p:cNvSpPr>
          <p:nvPr>
            <p:ph type="body" idx="1"/>
          </p:nvPr>
        </p:nvSpPr>
        <p:spPr/>
        <p:txBody>
          <a:bodyPr/>
          <a:lstStyle/>
          <a:p>
            <a:r>
              <a:rPr lang="en-US"/>
              <a:t>The court rejected both grounds. On Article 49, it stressed that this is a different test from the one the authorities applied: no quantifiable income is required – what matters is the intention, the reasonable ex ante expectation that the expense contributes to taxable income. And that was reasonably shown here: the licence gave BelCo access to a well-established global brand, business know-how, and an international client base and network, and DutchCo actually performed centralised, value-adding activities through its own people. The OECD concepts on measuring economic benefit do not carry over into Article 49, so the royalty is deductible. On transfer pricing, in the alternative, the burden lies with the authorities, and they did not meet it. They never showed that the royalty deviated from what independent parties would have agreed. And all their general findings do not, by themselves, exclude a royalty: the OECD accepts that sometimes no royalty is due, but that does not stop a group from having a subsidiary pay the legal owner of the IP; the fact that BelCo's own name incorporates the group brand is irrelevant; and local marketing, limited to the Belgian market, does not detract from the value of access to a globally recognised brand. The court even asked how the IP owner could reasonably be expected to allow the use of a valuable trade name without any remuneration. So the costs are deductible and the adjustment is arbitrary. The broader lesson mirrors the other cases: Article 49 and the arm's-length test are distinct, and broad OECD principles on group-name use or local marketing are not, on their own, a basis to deny a deductible, arm's-length royalty.</a:t>
            </a:r>
          </a:p>
        </p:txBody>
      </p:sp>
      <p:sp>
        <p:nvSpPr>
          <p:cNvPr id="4" name="Slide Number Placeholder 3">
            <a:extLst>
              <a:ext uri="{FF2B5EF4-FFF2-40B4-BE49-F238E27FC236}">
                <a16:creationId xmlns:a16="http://schemas.microsoft.com/office/drawing/2014/main" id="{A3CD4CC4-C8DF-A27F-71B1-7ABBE210E8A1}"/>
              </a:ext>
            </a:extLst>
          </p:cNvPr>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724259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BA38E-E52D-10E7-6107-6A922D9D3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4F1FF-0B1D-0BF0-3866-B0FC3818F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60E03-C464-3EE3-E305-A1C08E2534E6}"/>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CACD5C5B-FDBF-D670-3107-23B7ABFAB579}"/>
              </a:ext>
            </a:extLst>
          </p:cNvPr>
          <p:cNvSpPr>
            <a:spLocks noGrp="1"/>
          </p:cNvSpPr>
          <p:nvPr>
            <p:ph type="sldNum" sz="quarter" idx="5"/>
          </p:nvPr>
        </p:nvSpPr>
        <p:spPr/>
        <p:txBody>
          <a:bodyPr/>
          <a:lstStyle/>
          <a:p>
            <a:fld id="{9ABC3562-DFB5-4717-A32E-6B60A89AF6A9}" type="slidenum">
              <a:rPr lang="en-GB" smtClean="0"/>
              <a:t>51</a:t>
            </a:fld>
            <a:endParaRPr lang="en-GB"/>
          </a:p>
        </p:txBody>
      </p:sp>
    </p:spTree>
    <p:extLst>
      <p:ext uri="{BB962C8B-B14F-4D97-AF65-F5344CB8AC3E}">
        <p14:creationId xmlns:p14="http://schemas.microsoft.com/office/powerpoint/2010/main" val="140577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3933-1E03-C0D5-1E0A-733C26073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771B4-EA3D-4839-64FB-63201FEB1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BF65E-12F5-815B-7F15-FF7B04540E25}"/>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9808BE5F-0FFE-1EEF-AB54-C6153444D3D8}"/>
              </a:ext>
            </a:extLst>
          </p:cNvPr>
          <p:cNvSpPr>
            <a:spLocks noGrp="1"/>
          </p:cNvSpPr>
          <p:nvPr>
            <p:ph type="sldNum" sz="quarter" idx="5"/>
          </p:nvPr>
        </p:nvSpPr>
        <p:spPr/>
        <p:txBody>
          <a:bodyPr/>
          <a:lstStyle/>
          <a:p>
            <a:fld id="{9ABC3562-DFB5-4717-A32E-6B60A89AF6A9}" type="slidenum">
              <a:rPr lang="en-GB" smtClean="0"/>
              <a:t>52</a:t>
            </a:fld>
            <a:endParaRPr lang="en-GB"/>
          </a:p>
        </p:txBody>
      </p:sp>
    </p:spTree>
    <p:extLst>
      <p:ext uri="{BB962C8B-B14F-4D97-AF65-F5344CB8AC3E}">
        <p14:creationId xmlns:p14="http://schemas.microsoft.com/office/powerpoint/2010/main" val="2077763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DDF9-B6D2-9D87-0B03-755347B7E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27E74-7BCC-CE87-9F0C-39EA4C96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D6E98-2E7C-22A7-C27D-C5736E171333}"/>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E17A715E-187D-1021-C6DA-C50FFF76A18B}"/>
              </a:ext>
            </a:extLst>
          </p:cNvPr>
          <p:cNvSpPr>
            <a:spLocks noGrp="1"/>
          </p:cNvSpPr>
          <p:nvPr>
            <p:ph type="sldNum" sz="quarter" idx="5"/>
          </p:nvPr>
        </p:nvSpPr>
        <p:spPr/>
        <p:txBody>
          <a:bodyPr/>
          <a:lstStyle/>
          <a:p>
            <a:fld id="{9ABC3562-DFB5-4717-A32E-6B60A89AF6A9}" type="slidenum">
              <a:rPr lang="en-GB" smtClean="0"/>
              <a:t>53</a:t>
            </a:fld>
            <a:endParaRPr lang="en-GB"/>
          </a:p>
        </p:txBody>
      </p:sp>
    </p:spTree>
    <p:extLst>
      <p:ext uri="{BB962C8B-B14F-4D97-AF65-F5344CB8AC3E}">
        <p14:creationId xmlns:p14="http://schemas.microsoft.com/office/powerpoint/2010/main" val="1654939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54</a:t>
            </a:fld>
            <a:endParaRPr lang="en-GB"/>
          </a:p>
        </p:txBody>
      </p:sp>
    </p:spTree>
    <p:extLst>
      <p:ext uri="{BB962C8B-B14F-4D97-AF65-F5344CB8AC3E}">
        <p14:creationId xmlns:p14="http://schemas.microsoft.com/office/powerpoint/2010/main" val="3604040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CE1FB-E8AC-0327-364C-AB61122DA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BC36C-87C6-6F3B-F5B5-BF9692097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431A5-101C-C2E5-6291-5BBFD8A97532}"/>
              </a:ext>
            </a:extLst>
          </p:cNvPr>
          <p:cNvSpPr>
            <a:spLocks noGrp="1"/>
          </p:cNvSpPr>
          <p:nvPr>
            <p:ph type="body" idx="1"/>
          </p:nvPr>
        </p:nvSpPr>
        <p:spPr/>
        <p:txBody>
          <a:bodyPr/>
          <a:lstStyle/>
          <a:p>
            <a:r>
              <a:rPr lang="en-US"/>
              <a:t>Exact date</a:t>
            </a:r>
            <a:endParaRPr lang="en-BE"/>
          </a:p>
        </p:txBody>
      </p:sp>
      <p:sp>
        <p:nvSpPr>
          <p:cNvPr id="4" name="Slide Number Placeholder 3">
            <a:extLst>
              <a:ext uri="{FF2B5EF4-FFF2-40B4-BE49-F238E27FC236}">
                <a16:creationId xmlns:a16="http://schemas.microsoft.com/office/drawing/2014/main" id="{79AEA1B6-359D-35B1-415E-27B5F4F4C308}"/>
              </a:ext>
            </a:extLst>
          </p:cNvPr>
          <p:cNvSpPr>
            <a:spLocks noGrp="1"/>
          </p:cNvSpPr>
          <p:nvPr>
            <p:ph type="sldNum" sz="quarter" idx="5"/>
          </p:nvPr>
        </p:nvSpPr>
        <p:spPr/>
        <p:txBody>
          <a:bodyPr/>
          <a:lstStyle/>
          <a:p>
            <a:fld id="{9ABC3562-DFB5-4717-A32E-6B60A89AF6A9}" type="slidenum">
              <a:rPr lang="en-GB" smtClean="0"/>
              <a:t>55</a:t>
            </a:fld>
            <a:endParaRPr lang="en-GB"/>
          </a:p>
        </p:txBody>
      </p:sp>
    </p:spTree>
    <p:extLst>
      <p:ext uri="{BB962C8B-B14F-4D97-AF65-F5344CB8AC3E}">
        <p14:creationId xmlns:p14="http://schemas.microsoft.com/office/powerpoint/2010/main" val="2667980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FD84-E10A-19E5-64C1-C5E429098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DAB6B-C87A-7619-D75C-9BBC1B990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C2DCB-5D6A-3763-EC8E-A97216C287BC}"/>
              </a:ext>
            </a:extLst>
          </p:cNvPr>
          <p:cNvSpPr>
            <a:spLocks noGrp="1"/>
          </p:cNvSpPr>
          <p:nvPr>
            <p:ph type="body" idx="1"/>
          </p:nvPr>
        </p:nvSpPr>
        <p:spPr/>
        <p:txBody>
          <a:bodyPr/>
          <a:lstStyle/>
          <a:p>
            <a:r>
              <a:rPr lang="en-US"/>
              <a:t>Exact date</a:t>
            </a:r>
            <a:endParaRPr lang="en-BE"/>
          </a:p>
        </p:txBody>
      </p:sp>
      <p:sp>
        <p:nvSpPr>
          <p:cNvPr id="4" name="Slide Number Placeholder 3">
            <a:extLst>
              <a:ext uri="{FF2B5EF4-FFF2-40B4-BE49-F238E27FC236}">
                <a16:creationId xmlns:a16="http://schemas.microsoft.com/office/drawing/2014/main" id="{4BB31B79-5D52-6E84-081F-3F11168AF8DD}"/>
              </a:ext>
            </a:extLst>
          </p:cNvPr>
          <p:cNvSpPr>
            <a:spLocks noGrp="1"/>
          </p:cNvSpPr>
          <p:nvPr>
            <p:ph type="sldNum" sz="quarter" idx="5"/>
          </p:nvPr>
        </p:nvSpPr>
        <p:spPr/>
        <p:txBody>
          <a:bodyPr/>
          <a:lstStyle/>
          <a:p>
            <a:fld id="{9ABC3562-DFB5-4717-A32E-6B60A89AF6A9}" type="slidenum">
              <a:rPr lang="en-GB" smtClean="0"/>
              <a:t>56</a:t>
            </a:fld>
            <a:endParaRPr lang="en-GB"/>
          </a:p>
        </p:txBody>
      </p:sp>
    </p:spTree>
    <p:extLst>
      <p:ext uri="{BB962C8B-B14F-4D97-AF65-F5344CB8AC3E}">
        <p14:creationId xmlns:p14="http://schemas.microsoft.com/office/powerpoint/2010/main" val="3694879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9441-E96A-6C6E-D1DD-EC85B26F7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EE343-FA0A-E66F-5CC7-7B2C08F25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5D88F-A2E9-C568-9E12-9D55FF09034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RO</a:t>
            </a:r>
          </a:p>
          <a:p>
            <a:r>
              <a:rPr lang="en-US" sz="1200" kern="1200" dirty="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dirty="0" err="1">
                <a:solidFill>
                  <a:schemeClr val="tx1"/>
                </a:solidFill>
                <a:effectLst/>
                <a:latin typeface="+mn-lt"/>
                <a:ea typeface="+mn-ea"/>
                <a:cs typeface="+mn-cs"/>
              </a:rPr>
              <a:t>aldo</a:t>
            </a:r>
            <a:r>
              <a:rPr lang="en-US" sz="1200" kern="1200" dirty="0">
                <a:solidFill>
                  <a:schemeClr val="tx1"/>
                </a:solidFill>
                <a:effectLst/>
                <a:latin typeface="+mn-lt"/>
                <a:ea typeface="+mn-ea"/>
                <a:cs typeface="+mn-cs"/>
              </a:rPr>
              <a:t> page 8)</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see long article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overzicht</a:t>
            </a:r>
            <a:r>
              <a:rPr lang="en-US" sz="1200" kern="1200" dirty="0">
                <a:solidFill>
                  <a:schemeClr val="tx1"/>
                </a:solidFill>
                <a:effectLst/>
                <a:latin typeface="+mn-lt"/>
                <a:ea typeface="+mn-ea"/>
                <a:cs typeface="+mn-cs"/>
              </a:rPr>
              <a:t>” as of page 7 / slides re debt restructuring.</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Source: </a:t>
            </a:r>
            <a:r>
              <a:rPr lang="nl-NL" sz="1200" kern="1200" dirty="0" err="1">
                <a:solidFill>
                  <a:schemeClr val="tx1"/>
                </a:solidFill>
                <a:effectLst/>
                <a:latin typeface="+mn-lt"/>
                <a:ea typeface="+mn-ea"/>
                <a:cs typeface="+mn-cs"/>
              </a:rPr>
              <a:t>article</a:t>
            </a:r>
            <a:r>
              <a:rPr lang="nl-NL" sz="1200" kern="1200" dirty="0">
                <a:solidFill>
                  <a:schemeClr val="tx1"/>
                </a:solidFill>
                <a:effectLst/>
                <a:latin typeface="+mn-lt"/>
                <a:ea typeface="+mn-ea"/>
                <a:cs typeface="+mn-cs"/>
              </a:rPr>
              <a:t> “een overzicht” page 8 / Antwerpen (burg.) </a:t>
            </a:r>
            <a:r>
              <a:rPr lang="en-US" sz="1200" kern="1200" dirty="0">
                <a:solidFill>
                  <a:schemeClr val="tx1"/>
                </a:solidFill>
                <a:effectLst/>
                <a:latin typeface="+mn-lt"/>
                <a:ea typeface="+mn-ea"/>
                <a:cs typeface="+mn-cs"/>
              </a:rPr>
              <a:t>(B6Me k.) nr. 2021/AR/1154, 7 </a:t>
            </a:r>
            <a:r>
              <a:rPr lang="en-US" sz="1200" kern="1200" dirty="0" err="1">
                <a:solidFill>
                  <a:schemeClr val="tx1"/>
                </a:solidFill>
                <a:effectLst/>
                <a:latin typeface="+mn-lt"/>
                <a:ea typeface="+mn-ea"/>
                <a:cs typeface="+mn-cs"/>
              </a:rPr>
              <a:t>februari</a:t>
            </a:r>
            <a:r>
              <a:rPr lang="en-US" sz="1200" kern="1200" dirty="0">
                <a:solidFill>
                  <a:schemeClr val="tx1"/>
                </a:solidFill>
                <a:effectLst/>
                <a:latin typeface="+mn-lt"/>
                <a:ea typeface="+mn-ea"/>
                <a:cs typeface="+mn-cs"/>
              </a:rPr>
              <a:t> 2023 (</a:t>
            </a:r>
            <a:r>
              <a:rPr lang="en-US" sz="1200" kern="1200" dirty="0" err="1">
                <a:solidFill>
                  <a:schemeClr val="tx1"/>
                </a:solidFill>
                <a:effectLst/>
                <a:latin typeface="+mn-lt"/>
                <a:ea typeface="+mn-ea"/>
                <a:cs typeface="+mn-cs"/>
              </a:rPr>
              <a:t>rolnr</a:t>
            </a:r>
            <a:r>
              <a:rPr lang="en-US" sz="1200" kern="1200" dirty="0">
                <a:solidFill>
                  <a:schemeClr val="tx1"/>
                </a:solidFill>
                <a:effectLst/>
                <a:latin typeface="+mn-lt"/>
                <a:ea typeface="+mn-ea"/>
                <a:cs typeface="+mn-cs"/>
              </a:rPr>
              <a:t> : 2021/AR/1154). (in older version of article (ENGA – </a:t>
            </a:r>
            <a:r>
              <a:rPr lang="en-US" sz="1200" kern="1200" dirty="0" err="1">
                <a:solidFill>
                  <a:schemeClr val="tx1"/>
                </a:solidFill>
                <a:effectLst/>
                <a:latin typeface="+mn-lt"/>
                <a:ea typeface="+mn-ea"/>
                <a:cs typeface="+mn-cs"/>
              </a:rPr>
              <a:t>Algemene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Fiscale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Praktijk</a:t>
            </a:r>
            <a:r>
              <a:rPr lang="en-US" sz="1200" kern="1200" dirty="0">
                <a:solidFill>
                  <a:schemeClr val="tx1"/>
                </a:solidFill>
                <a:effectLst/>
                <a:latin typeface="+mn-lt"/>
                <a:ea typeface="+mn-ea"/>
                <a:cs typeface="+mn-cs"/>
              </a:rPr>
              <a:t> you find detailed description of case in footnote). (article </a:t>
            </a:r>
            <a:r>
              <a:rPr lang="en-US" sz="1200" kern="1200" dirty="0" err="1">
                <a:solidFill>
                  <a:schemeClr val="tx1"/>
                </a:solidFill>
                <a:effectLst/>
                <a:latin typeface="+mn-lt"/>
                <a:ea typeface="+mn-ea"/>
                <a:cs typeface="+mn-cs"/>
              </a:rPr>
              <a:t>aldo</a:t>
            </a:r>
            <a:r>
              <a:rPr lang="en-US" sz="1200" kern="1200" dirty="0">
                <a:solidFill>
                  <a:schemeClr val="tx1"/>
                </a:solidFill>
                <a:effectLst/>
                <a:latin typeface="+mn-lt"/>
                <a:ea typeface="+mn-ea"/>
                <a:cs typeface="+mn-cs"/>
              </a:rPr>
              <a:t> – most extensive version))</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dirty="0">
              <a:solidFill>
                <a:schemeClr val="tx1"/>
              </a:solidFill>
              <a:effectLst/>
              <a:latin typeface="+mn-lt"/>
              <a:ea typeface="+mn-ea"/>
              <a:cs typeface="+mn-cs"/>
            </a:endParaRPr>
          </a:p>
          <a:p>
            <a:endParaRPr lang="fr-FR" dirty="0"/>
          </a:p>
        </p:txBody>
      </p:sp>
      <p:sp>
        <p:nvSpPr>
          <p:cNvPr id="4" name="Slide Number Placeholder 3">
            <a:extLst>
              <a:ext uri="{FF2B5EF4-FFF2-40B4-BE49-F238E27FC236}">
                <a16:creationId xmlns:a16="http://schemas.microsoft.com/office/drawing/2014/main" id="{157EF475-D3EA-98DA-57E5-EDAB253C64AE}"/>
              </a:ext>
            </a:extLst>
          </p:cNvPr>
          <p:cNvSpPr>
            <a:spLocks noGrp="1"/>
          </p:cNvSpPr>
          <p:nvPr>
            <p:ph type="sldNum" sz="quarter" idx="5"/>
          </p:nvPr>
        </p:nvSpPr>
        <p:spPr/>
        <p:txBody>
          <a:bodyPr/>
          <a:lstStyle/>
          <a:p>
            <a:fld id="{9ABC3562-DFB5-4717-A32E-6B60A89AF6A9}" type="slidenum">
              <a:rPr lang="en-GB" smtClean="0"/>
              <a:t>57</a:t>
            </a:fld>
            <a:endParaRPr lang="en-GB"/>
          </a:p>
        </p:txBody>
      </p:sp>
    </p:spTree>
    <p:extLst>
      <p:ext uri="{BB962C8B-B14F-4D97-AF65-F5344CB8AC3E}">
        <p14:creationId xmlns:p14="http://schemas.microsoft.com/office/powerpoint/2010/main" val="13789465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8717D-AFC9-810C-5513-7894D79DA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B1710-D02E-FA44-4BF7-02B814B7F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A13D4-C0F8-1703-31AD-C4354118AA80}"/>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2A7EF5D7-0D52-EE0E-0584-770CB5551A32}"/>
              </a:ext>
            </a:extLst>
          </p:cNvPr>
          <p:cNvSpPr>
            <a:spLocks noGrp="1"/>
          </p:cNvSpPr>
          <p:nvPr>
            <p:ph type="sldNum" sz="quarter" idx="5"/>
          </p:nvPr>
        </p:nvSpPr>
        <p:spPr/>
        <p:txBody>
          <a:bodyPr/>
          <a:lstStyle/>
          <a:p>
            <a:fld id="{9ABC3562-DFB5-4717-A32E-6B60A89AF6A9}" type="slidenum">
              <a:rPr lang="en-GB" smtClean="0"/>
              <a:t>58</a:t>
            </a:fld>
            <a:endParaRPr lang="en-GB"/>
          </a:p>
        </p:txBody>
      </p:sp>
    </p:spTree>
    <p:extLst>
      <p:ext uri="{BB962C8B-B14F-4D97-AF65-F5344CB8AC3E}">
        <p14:creationId xmlns:p14="http://schemas.microsoft.com/office/powerpoint/2010/main" val="32307239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27EB3-88F3-6631-6B84-99A3942B0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4FF3E-75F9-52D3-4769-024189D1A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4FE54-6C7F-E675-3E28-630BBB110F15}"/>
              </a:ext>
            </a:extLst>
          </p:cNvPr>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4EA2A470-F359-ABAA-1FEF-B13BDEBC7F01}"/>
              </a:ext>
            </a:extLst>
          </p:cNvPr>
          <p:cNvSpPr>
            <a:spLocks noGrp="1"/>
          </p:cNvSpPr>
          <p:nvPr>
            <p:ph type="sldNum" sz="quarter" idx="5"/>
          </p:nvPr>
        </p:nvSpPr>
        <p:spPr/>
        <p:txBody>
          <a:bodyPr/>
          <a:lstStyle/>
          <a:p>
            <a:fld id="{9ABC3562-DFB5-4717-A32E-6B60A89AF6A9}" type="slidenum">
              <a:rPr lang="en-GB" smtClean="0"/>
              <a:t>59</a:t>
            </a:fld>
            <a:endParaRPr lang="en-GB"/>
          </a:p>
        </p:txBody>
      </p:sp>
    </p:spTree>
    <p:extLst>
      <p:ext uri="{BB962C8B-B14F-4D97-AF65-F5344CB8AC3E}">
        <p14:creationId xmlns:p14="http://schemas.microsoft.com/office/powerpoint/2010/main" val="423903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E270-70A6-0FF8-D715-F95504D4C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37B75-43A4-8360-EF24-8DCA311C6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973A6-9190-D934-2327-8383BED0E813}"/>
              </a:ext>
            </a:extLst>
          </p:cNvPr>
          <p:cNvSpPr>
            <a:spLocks noGrp="1"/>
          </p:cNvSpPr>
          <p:nvPr>
            <p:ph type="body" idx="1"/>
          </p:nvPr>
        </p:nvSpPr>
        <p:spPr/>
        <p:txBody>
          <a:bodyPr/>
          <a:lstStyle/>
          <a:p>
            <a:r>
              <a:rPr lang="en-US" sz="1200" kern="1200">
                <a:solidFill>
                  <a:schemeClr val="tx1"/>
                </a:solidFill>
                <a:effectLst/>
                <a:latin typeface="+mn-lt"/>
                <a:ea typeface="+mn-ea"/>
                <a:cs typeface="+mn-cs"/>
              </a:rPr>
              <a:t>LO</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apply international arm’s length standard for cross border income allocation.</a:t>
            </a:r>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rules in Belgian law on how to price. (no specific rule to determine how to price)</a:t>
            </a:r>
          </a:p>
          <a:p>
            <a:r>
              <a:rPr lang="en-US" sz="1200" kern="1200">
                <a:solidFill>
                  <a:schemeClr val="tx1"/>
                </a:solidFill>
                <a:effectLst/>
                <a:latin typeface="+mn-lt"/>
                <a:ea typeface="+mn-ea"/>
                <a:cs typeface="+mn-cs"/>
              </a:rPr>
              <a:t>Articles that provides the basics for adjustments</a:t>
            </a:r>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Basis for upwards adjustments: Article 26 vs 185 §2–</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key differences in table  format (subjective (border fact and circumstances) vs objective ALP (pure transactional and standalone perspectives)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application to PEs only 185 (according to circular) /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26 : Belgian entities not subject to ordinary CIT vs cross border /- funds or Belgian companies subject to legal entities tax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notion of factual interdependence vs “related” under 185 (</a:t>
            </a:r>
            <a:r>
              <a:rPr lang="en-US" sz="1200" kern="1200">
                <a:solidFill>
                  <a:schemeClr val="tx1"/>
                </a:solidFill>
                <a:effectLst/>
                <a:highlight>
                  <a:srgbClr val="FFFF00"/>
                </a:highlight>
                <a:latin typeface="+mn-lt"/>
                <a:ea typeface="+mn-ea"/>
                <a:cs typeface="+mn-cs"/>
              </a:rPr>
              <a:t>email with advice to Ferrero as source</a:t>
            </a:r>
            <a:r>
              <a:rPr lang="en-US" sz="1200" kern="1200">
                <a:solidFill>
                  <a:schemeClr val="tx1"/>
                </a:solidFill>
                <a:effectLst/>
                <a:latin typeface="+mn-lt"/>
                <a:ea typeface="+mn-ea"/>
                <a:cs typeface="+mn-cs"/>
              </a:rPr>
              <a:t>)  /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factual analysis of enrichment in any way vs need to have transaction)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question: is one lex </a:t>
            </a:r>
            <a:r>
              <a:rPr lang="en-US" sz="1200" kern="1200" err="1">
                <a:solidFill>
                  <a:schemeClr val="tx1"/>
                </a:solidFill>
                <a:effectLst/>
                <a:latin typeface="+mn-lt"/>
                <a:ea typeface="+mn-ea"/>
                <a:cs typeface="+mn-cs"/>
              </a:rPr>
              <a:t>specialis</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taxeo</a:t>
            </a:r>
            <a:r>
              <a:rPr lang="en-US" sz="1200" kern="1200">
                <a:solidFill>
                  <a:schemeClr val="tx1"/>
                </a:solidFill>
                <a:effectLst/>
                <a:latin typeface="+mn-lt"/>
                <a:ea typeface="+mn-ea"/>
                <a:cs typeface="+mn-cs"/>
              </a:rPr>
              <a:t> – 185 BITC – in rulings they just apply all articles </a:t>
            </a:r>
            <a:r>
              <a:rPr lang="en-US" sz="1200" kern="1200" err="1">
                <a:solidFill>
                  <a:schemeClr val="tx1"/>
                </a:solidFill>
                <a:effectLst/>
                <a:latin typeface="+mn-lt"/>
                <a:ea typeface="+mn-ea"/>
                <a:cs typeface="+mn-cs"/>
              </a:rPr>
              <a:t>mais</a:t>
            </a:r>
            <a:r>
              <a:rPr lang="en-US" sz="1200" kern="1200">
                <a:solidFill>
                  <a:schemeClr val="tx1"/>
                </a:solidFill>
                <a:effectLst/>
                <a:latin typeface="+mn-lt"/>
                <a:ea typeface="+mn-ea"/>
                <a:cs typeface="+mn-cs"/>
              </a:rPr>
              <a:t> in most recent case law from FY 2018 article 185 was extended – they also applies various articles or both</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Other relevant provisions for intercompany transactions: 206,63 (received), 49, 55, 198, 10 + article to tax Belgian PE and exempt foreign PE income (slides 12 of mazard) </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321/1: TP documentation filing (no details) – related parties reference to consolidation (as applicable for consolidation purposes – much narrower and aligned with country by country and P2) </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TP Circular (summary of OECD + positions preferences of BTA</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Sources: intro profit split article (this is included) / long article TP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3) – for changes in articles / some additional research for differences in scope 26/185 / Article of Reypens / Book of De </a:t>
            </a:r>
            <a:r>
              <a:rPr lang="en-US" sz="1200" kern="1200" err="1">
                <a:solidFill>
                  <a:schemeClr val="tx1"/>
                </a:solidFill>
                <a:effectLst/>
                <a:latin typeface="+mn-lt"/>
                <a:ea typeface="+mn-ea"/>
                <a:cs typeface="+mn-cs"/>
              </a:rPr>
              <a:t>Meyere</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083D720E-1036-BD4D-A47E-AEDDA173DA03}"/>
              </a:ext>
            </a:extLst>
          </p:cNvPr>
          <p:cNvSpPr>
            <a:spLocks noGrp="1"/>
          </p:cNvSpPr>
          <p:nvPr>
            <p:ph type="sldNum" sz="quarter" idx="5"/>
          </p:nvPr>
        </p:nvSpPr>
        <p:spPr/>
        <p:txBody>
          <a:bodyPr/>
          <a:lstStyle/>
          <a:p>
            <a:fld id="{9ABC3562-DFB5-4717-A32E-6B60A89AF6A9}" type="slidenum">
              <a:rPr lang="en-GB" smtClean="0"/>
              <a:t>6</a:t>
            </a:fld>
            <a:endParaRPr lang="en-GB"/>
          </a:p>
        </p:txBody>
      </p:sp>
    </p:spTree>
    <p:extLst>
      <p:ext uri="{BB962C8B-B14F-4D97-AF65-F5344CB8AC3E}">
        <p14:creationId xmlns:p14="http://schemas.microsoft.com/office/powerpoint/2010/main" val="10674723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EB89A-75F0-88D0-D59C-1B508EDB2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31ECA-0871-10A5-D02E-0A838053F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CFA3B-1417-190D-1C43-BB190FD46A9E}"/>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E3EF3EFA-C97A-3319-C262-BBA1AA1CA60E}"/>
              </a:ext>
            </a:extLst>
          </p:cNvPr>
          <p:cNvSpPr>
            <a:spLocks noGrp="1"/>
          </p:cNvSpPr>
          <p:nvPr>
            <p:ph type="sldNum" sz="quarter" idx="5"/>
          </p:nvPr>
        </p:nvSpPr>
        <p:spPr/>
        <p:txBody>
          <a:bodyPr/>
          <a:lstStyle/>
          <a:p>
            <a:fld id="{9ABC3562-DFB5-4717-A32E-6B60A89AF6A9}" type="slidenum">
              <a:rPr lang="en-GB" smtClean="0"/>
              <a:t>60</a:t>
            </a:fld>
            <a:endParaRPr lang="en-GB"/>
          </a:p>
        </p:txBody>
      </p:sp>
    </p:spTree>
    <p:extLst>
      <p:ext uri="{BB962C8B-B14F-4D97-AF65-F5344CB8AC3E}">
        <p14:creationId xmlns:p14="http://schemas.microsoft.com/office/powerpoint/2010/main" val="3526520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A003-317A-8DEE-75C5-AF911FBD9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89F65-3A93-3A78-BAF7-FCA199AEF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4D56F-1E5A-5501-4059-2739C872DA66}"/>
              </a:ext>
            </a:extLst>
          </p:cNvPr>
          <p:cNvSpPr>
            <a:spLocks noGrp="1"/>
          </p:cNvSpPr>
          <p:nvPr>
            <p:ph type="body" idx="1"/>
          </p:nvPr>
        </p:nvSpPr>
        <p:spPr/>
        <p:txBody>
          <a:bodyPr/>
          <a:lstStyle/>
          <a:p>
            <a:r>
              <a:rPr lang="en-US" sz="1200" kern="1200">
                <a:solidFill>
                  <a:schemeClr val="tx1"/>
                </a:solidFill>
                <a:effectLst/>
                <a:latin typeface="+mn-lt"/>
                <a:ea typeface="+mn-ea"/>
                <a:cs typeface="+mn-cs"/>
              </a:rPr>
              <a:t>RO</a:t>
            </a:r>
          </a:p>
          <a:p>
            <a:r>
              <a:rPr lang="en-US" sz="1200" kern="1200">
                <a:solidFill>
                  <a:schemeClr val="tx1"/>
                </a:solidFill>
                <a:effectLst/>
                <a:latin typeface="+mn-lt"/>
                <a:ea typeface="+mn-ea"/>
                <a:cs typeface="+mn-cs"/>
              </a:rPr>
              <a:t>Group relationship considered - No strict separate entity approach. Group relationship considered as part of “facts and circumstances”. (every entities standalone as if not part of the group)</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Cases of application, ruling practice – group support / Royalty waiver / conditional debt waiver (slides restructuring) – should also be aligned with proper interest, group interest insufficient. But no strict separate entity approach, recognition of group context.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page 8)</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see long article “</a:t>
            </a:r>
            <a:r>
              <a:rPr lang="en-US" sz="1200" kern="1200" err="1">
                <a:solidFill>
                  <a:schemeClr val="tx1"/>
                </a:solidFill>
                <a:effectLst/>
                <a:latin typeface="+mn-lt"/>
                <a:ea typeface="+mn-ea"/>
                <a:cs typeface="+mn-cs"/>
              </a:rPr>
              <a:t>een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overzicht</a:t>
            </a:r>
            <a:r>
              <a:rPr lang="en-US" sz="1200" kern="1200">
                <a:solidFill>
                  <a:schemeClr val="tx1"/>
                </a:solidFill>
                <a:effectLst/>
                <a:latin typeface="+mn-lt"/>
                <a:ea typeface="+mn-ea"/>
                <a:cs typeface="+mn-cs"/>
              </a:rPr>
              <a:t>” as of page 7 / slides re debt restructuring.</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Case law on deduction of losses from Swiss subsidiary for exports to Nigeria – indirect interest for proper business activity/continuity – article 49 bus similar context.</a:t>
            </a:r>
          </a:p>
          <a:p>
            <a:endParaRPr lang="fr-FR"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Source: </a:t>
            </a:r>
            <a:r>
              <a:rPr lang="nl-NL" sz="1200" kern="1200" err="1">
                <a:solidFill>
                  <a:schemeClr val="tx1"/>
                </a:solidFill>
                <a:effectLst/>
                <a:latin typeface="+mn-lt"/>
                <a:ea typeface="+mn-ea"/>
                <a:cs typeface="+mn-cs"/>
              </a:rPr>
              <a:t>article</a:t>
            </a:r>
            <a:r>
              <a:rPr lang="nl-NL" sz="1200" kern="1200">
                <a:solidFill>
                  <a:schemeClr val="tx1"/>
                </a:solidFill>
                <a:effectLst/>
                <a:latin typeface="+mn-lt"/>
                <a:ea typeface="+mn-ea"/>
                <a:cs typeface="+mn-cs"/>
              </a:rPr>
              <a:t> “een overzicht” page 8 / Antwerpen (burg.) </a:t>
            </a:r>
            <a:r>
              <a:rPr lang="en-US" sz="1200" kern="1200">
                <a:solidFill>
                  <a:schemeClr val="tx1"/>
                </a:solidFill>
                <a:effectLst/>
                <a:latin typeface="+mn-lt"/>
                <a:ea typeface="+mn-ea"/>
                <a:cs typeface="+mn-cs"/>
              </a:rPr>
              <a:t>(B6Me k.) nr. 2021/AR/1154, 7 </a:t>
            </a:r>
            <a:r>
              <a:rPr lang="en-US" sz="1200" kern="1200" err="1">
                <a:solidFill>
                  <a:schemeClr val="tx1"/>
                </a:solidFill>
                <a:effectLst/>
                <a:latin typeface="+mn-lt"/>
                <a:ea typeface="+mn-ea"/>
                <a:cs typeface="+mn-cs"/>
              </a:rPr>
              <a:t>februari</a:t>
            </a:r>
            <a:r>
              <a:rPr lang="en-US" sz="1200" kern="1200">
                <a:solidFill>
                  <a:schemeClr val="tx1"/>
                </a:solidFill>
                <a:effectLst/>
                <a:latin typeface="+mn-lt"/>
                <a:ea typeface="+mn-ea"/>
                <a:cs typeface="+mn-cs"/>
              </a:rPr>
              <a:t> 2023 (</a:t>
            </a:r>
            <a:r>
              <a:rPr lang="en-US" sz="1200" kern="1200" err="1">
                <a:solidFill>
                  <a:schemeClr val="tx1"/>
                </a:solidFill>
                <a:effectLst/>
                <a:latin typeface="+mn-lt"/>
                <a:ea typeface="+mn-ea"/>
                <a:cs typeface="+mn-cs"/>
              </a:rPr>
              <a:t>rolnr</a:t>
            </a:r>
            <a:r>
              <a:rPr lang="en-US" sz="1200" kern="1200">
                <a:solidFill>
                  <a:schemeClr val="tx1"/>
                </a:solidFill>
                <a:effectLst/>
                <a:latin typeface="+mn-lt"/>
                <a:ea typeface="+mn-ea"/>
                <a:cs typeface="+mn-cs"/>
              </a:rPr>
              <a:t> : 2021/AR/1154). (in older version of article (ENGA – Algemene Fiscale Praktijk you find detailed description of case in footnote). (article </a:t>
            </a:r>
            <a:r>
              <a:rPr lang="en-US" sz="1200" kern="1200" err="1">
                <a:solidFill>
                  <a:schemeClr val="tx1"/>
                </a:solidFill>
                <a:effectLst/>
                <a:latin typeface="+mn-lt"/>
                <a:ea typeface="+mn-ea"/>
                <a:cs typeface="+mn-cs"/>
              </a:rPr>
              <a:t>aldo</a:t>
            </a:r>
            <a:r>
              <a:rPr lang="en-US" sz="1200" kern="1200">
                <a:solidFill>
                  <a:schemeClr val="tx1"/>
                </a:solidFill>
                <a:effectLst/>
                <a:latin typeface="+mn-lt"/>
                <a:ea typeface="+mn-ea"/>
                <a:cs typeface="+mn-cs"/>
              </a:rPr>
              <a:t> – most extensive version))</a:t>
            </a:r>
          </a:p>
          <a:p>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Ruling cases – distribution of shares through repayment of share capital – “shareholder already owned indirectly the underlying subsidiary”. / transfer of controlling and non-controlling stake: same value as indirect control. / source: advice to NXMH.</a:t>
            </a:r>
            <a:endParaRPr lang="fr-FR" sz="1200" kern="1200">
              <a:solidFill>
                <a:schemeClr val="tx1"/>
              </a:solidFill>
              <a:effectLst/>
              <a:latin typeface="+mn-lt"/>
              <a:ea typeface="+mn-ea"/>
              <a:cs typeface="+mn-cs"/>
            </a:endParaRPr>
          </a:p>
          <a:p>
            <a:endParaRPr lang="fr-FR"/>
          </a:p>
        </p:txBody>
      </p:sp>
      <p:sp>
        <p:nvSpPr>
          <p:cNvPr id="4" name="Slide Number Placeholder 3">
            <a:extLst>
              <a:ext uri="{FF2B5EF4-FFF2-40B4-BE49-F238E27FC236}">
                <a16:creationId xmlns:a16="http://schemas.microsoft.com/office/drawing/2014/main" id="{DD7A1DEC-2AED-EA1F-8D61-0B9D82C437CA}"/>
              </a:ext>
            </a:extLst>
          </p:cNvPr>
          <p:cNvSpPr>
            <a:spLocks noGrp="1"/>
          </p:cNvSpPr>
          <p:nvPr>
            <p:ph type="sldNum" sz="quarter" idx="5"/>
          </p:nvPr>
        </p:nvSpPr>
        <p:spPr/>
        <p:txBody>
          <a:bodyPr/>
          <a:lstStyle/>
          <a:p>
            <a:fld id="{9ABC3562-DFB5-4717-A32E-6B60A89AF6A9}" type="slidenum">
              <a:rPr lang="en-GB" smtClean="0"/>
              <a:t>61</a:t>
            </a:fld>
            <a:endParaRPr lang="en-GB"/>
          </a:p>
        </p:txBody>
      </p:sp>
    </p:spTree>
    <p:extLst>
      <p:ext uri="{BB962C8B-B14F-4D97-AF65-F5344CB8AC3E}">
        <p14:creationId xmlns:p14="http://schemas.microsoft.com/office/powerpoint/2010/main" val="40295771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a:t>
            </a:r>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62</a:t>
            </a:fld>
            <a:endParaRPr lang="en-GB"/>
          </a:p>
        </p:txBody>
      </p:sp>
    </p:spTree>
    <p:extLst>
      <p:ext uri="{BB962C8B-B14F-4D97-AF65-F5344CB8AC3E}">
        <p14:creationId xmlns:p14="http://schemas.microsoft.com/office/powerpoint/2010/main" val="3923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9ABC3562-DFB5-4717-A32E-6B60A89AF6A9}" type="slidenum">
              <a:rPr lang="en-GB" smtClean="0"/>
              <a:t>66</a:t>
            </a:fld>
            <a:endParaRPr lang="en-GB"/>
          </a:p>
        </p:txBody>
      </p:sp>
    </p:spTree>
    <p:extLst>
      <p:ext uri="{BB962C8B-B14F-4D97-AF65-F5344CB8AC3E}">
        <p14:creationId xmlns:p14="http://schemas.microsoft.com/office/powerpoint/2010/main" val="417836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D668-0827-933D-9214-E35F48188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9A6F6-22F2-A5B0-FF55-CFEBF1262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886F3-C68D-1095-B930-0D965884B264}"/>
              </a:ext>
            </a:extLst>
          </p:cNvPr>
          <p:cNvSpPr>
            <a:spLocks noGrp="1"/>
          </p:cNvSpPr>
          <p:nvPr>
            <p:ph type="body" idx="1"/>
          </p:nvPr>
        </p:nvSpPr>
        <p:spPr/>
        <p:txBody>
          <a:bodyPr/>
          <a:lstStyle/>
          <a:p>
            <a:r>
              <a:rPr lang="en-US"/>
              <a:t>Warre</a:t>
            </a:r>
            <a:endParaRPr lang="fr-FR"/>
          </a:p>
        </p:txBody>
      </p:sp>
      <p:sp>
        <p:nvSpPr>
          <p:cNvPr id="4" name="Slide Number Placeholder 3">
            <a:extLst>
              <a:ext uri="{FF2B5EF4-FFF2-40B4-BE49-F238E27FC236}">
                <a16:creationId xmlns:a16="http://schemas.microsoft.com/office/drawing/2014/main" id="{650A46EA-0146-070A-29EA-AD78D4EBB6C3}"/>
              </a:ext>
            </a:extLst>
          </p:cNvPr>
          <p:cNvSpPr>
            <a:spLocks noGrp="1"/>
          </p:cNvSpPr>
          <p:nvPr>
            <p:ph type="sldNum" sz="quarter" idx="5"/>
          </p:nvPr>
        </p:nvSpPr>
        <p:spPr/>
        <p:txBody>
          <a:bodyPr/>
          <a:lstStyle/>
          <a:p>
            <a:fld id="{9ABC3562-DFB5-4717-A32E-6B60A89AF6A9}" type="slidenum">
              <a:rPr lang="en-GB" smtClean="0"/>
              <a:t>7</a:t>
            </a:fld>
            <a:endParaRPr lang="en-GB"/>
          </a:p>
        </p:txBody>
      </p:sp>
    </p:spTree>
    <p:extLst>
      <p:ext uri="{BB962C8B-B14F-4D97-AF65-F5344CB8AC3E}">
        <p14:creationId xmlns:p14="http://schemas.microsoft.com/office/powerpoint/2010/main" val="295593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9ABC3562-DFB5-4717-A32E-6B60A89AF6A9}" type="slidenum">
              <a:rPr lang="en-GB" smtClean="0"/>
              <a:t>8</a:t>
            </a:fld>
            <a:endParaRPr lang="en-GB"/>
          </a:p>
        </p:txBody>
      </p:sp>
    </p:spTree>
    <p:extLst>
      <p:ext uri="{BB962C8B-B14F-4D97-AF65-F5344CB8AC3E}">
        <p14:creationId xmlns:p14="http://schemas.microsoft.com/office/powerpoint/2010/main" val="83632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9ABC3562-DFB5-4717-A32E-6B60A89AF6A9}" type="slidenum">
              <a:rPr lang="en-GB" smtClean="0"/>
              <a:t>9</a:t>
            </a:fld>
            <a:endParaRPr lang="en-GB"/>
          </a:p>
        </p:txBody>
      </p:sp>
    </p:spTree>
    <p:extLst>
      <p:ext uri="{BB962C8B-B14F-4D97-AF65-F5344CB8AC3E}">
        <p14:creationId xmlns:p14="http://schemas.microsoft.com/office/powerpoint/2010/main" val="2292183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L Coversheet">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91A9510-5722-C883-E5EF-4AEB5DA23647}"/>
              </a:ext>
              <a:ext uri="{C183D7F6-B498-43B3-948B-1728B52AA6E4}">
                <adec:decorative xmlns:adec="http://schemas.microsoft.com/office/drawing/2017/decorative" val="1"/>
              </a:ext>
            </a:extLst>
          </p:cNvPr>
          <p:cNvSpPr/>
          <p:nvPr userDrawn="1"/>
        </p:nvSpPr>
        <p:spPr>
          <a:xfrm>
            <a:off x="263506" y="980997"/>
            <a:ext cx="3877301" cy="5620071"/>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F884C1FF-581C-0842-D9F5-293D8E12399F}"/>
              </a:ext>
            </a:extLst>
          </p:cNvPr>
          <p:cNvSpPr>
            <a:spLocks noGrp="1"/>
          </p:cNvSpPr>
          <p:nvPr>
            <p:ph type="title"/>
          </p:nvPr>
        </p:nvSpPr>
        <p:spPr>
          <a:xfrm>
            <a:off x="730675" y="1364301"/>
            <a:ext cx="3169082" cy="1272653"/>
          </a:xfrm>
        </p:spPr>
        <p:txBody>
          <a:bodyPr>
            <a:noAutofit/>
          </a:bodyPr>
          <a:lstStyle>
            <a:lvl1pPr>
              <a:lnSpc>
                <a:spcPct val="90000"/>
              </a:lnSpc>
              <a:defRPr sz="3200" b="1">
                <a:solidFill>
                  <a:schemeClr val="bg1"/>
                </a:solidFill>
              </a:defRPr>
            </a:lvl1pPr>
          </a:lstStyle>
          <a:p>
            <a:endParaRPr lang="en-GB"/>
          </a:p>
        </p:txBody>
      </p:sp>
      <p:sp>
        <p:nvSpPr>
          <p:cNvPr id="3" name="Ondertitel 2"/>
          <p:cNvSpPr>
            <a:spLocks noGrp="1"/>
          </p:cNvSpPr>
          <p:nvPr>
            <p:ph type="subTitle" idx="1"/>
          </p:nvPr>
        </p:nvSpPr>
        <p:spPr>
          <a:xfrm>
            <a:off x="730675" y="2836151"/>
            <a:ext cx="3169081" cy="335674"/>
          </a:xfrm>
          <a:prstGeom prst="rect">
            <a:avLst/>
          </a:prstGeom>
        </p:spPr>
        <p:txBody>
          <a:bodyPr wrap="square" anchor="t" anchorCtr="0">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33" name="Text Placeholder 32"/>
          <p:cNvSpPr>
            <a:spLocks noGrp="1"/>
          </p:cNvSpPr>
          <p:nvPr>
            <p:ph type="body" sz="quarter" idx="14"/>
          </p:nvPr>
        </p:nvSpPr>
        <p:spPr>
          <a:xfrm>
            <a:off x="730675" y="5506082"/>
            <a:ext cx="3169081" cy="138499"/>
          </a:xfrm>
          <a:prstGeom prst="rect">
            <a:avLst/>
          </a:prstGeom>
        </p:spPr>
        <p:txBody>
          <a:bodyPr>
            <a:noAutofit/>
          </a:bodyPr>
          <a:lstStyle>
            <a:lvl1pPr>
              <a:lnSpc>
                <a:spcPct val="100000"/>
              </a:lnSpc>
              <a:spcBef>
                <a:spcPts val="0"/>
              </a:spcBef>
              <a:defRPr sz="900" b="0">
                <a:solidFill>
                  <a:schemeClr val="bg1"/>
                </a:solidFill>
              </a:defRPr>
            </a:lvl1pPr>
          </a:lstStyle>
          <a:p>
            <a:pPr lvl="0"/>
            <a:endParaRPr/>
          </a:p>
        </p:txBody>
      </p:sp>
      <p:sp>
        <p:nvSpPr>
          <p:cNvPr id="6" name="Text Placeholder 32">
            <a:extLst>
              <a:ext uri="{FF2B5EF4-FFF2-40B4-BE49-F238E27FC236}">
                <a16:creationId xmlns:a16="http://schemas.microsoft.com/office/drawing/2014/main" id="{74A642A1-F7E7-C344-7B8C-E2D1F2240553}"/>
              </a:ext>
            </a:extLst>
          </p:cNvPr>
          <p:cNvSpPr>
            <a:spLocks noGrp="1"/>
          </p:cNvSpPr>
          <p:nvPr>
            <p:ph type="body" sz="quarter" idx="19"/>
          </p:nvPr>
        </p:nvSpPr>
        <p:spPr>
          <a:xfrm>
            <a:off x="730675" y="5744741"/>
            <a:ext cx="3169081" cy="138499"/>
          </a:xfrm>
          <a:prstGeom prst="rect">
            <a:avLst/>
          </a:prstGeom>
        </p:spPr>
        <p:txBody>
          <a:bodyPr>
            <a:noAutofit/>
          </a:bodyPr>
          <a:lstStyle>
            <a:lvl1pPr>
              <a:lnSpc>
                <a:spcPct val="100000"/>
              </a:lnSpc>
              <a:spcBef>
                <a:spcPts val="0"/>
              </a:spcBef>
              <a:defRPr sz="900" b="0">
                <a:solidFill>
                  <a:schemeClr val="bg1"/>
                </a:solidFill>
              </a:defRPr>
            </a:lvl1pPr>
          </a:lstStyle>
          <a:p>
            <a:pPr lvl="0"/>
            <a:endParaRPr/>
          </a:p>
        </p:txBody>
      </p:sp>
      <p:sp>
        <p:nvSpPr>
          <p:cNvPr id="2" name="Footer Placeholder 1">
            <a:extLst>
              <a:ext uri="{FF2B5EF4-FFF2-40B4-BE49-F238E27FC236}">
                <a16:creationId xmlns:a16="http://schemas.microsoft.com/office/drawing/2014/main" id="{4CC196E0-8E84-7F44-FC27-A5457C447B20}"/>
              </a:ext>
            </a:extLst>
          </p:cNvPr>
          <p:cNvSpPr>
            <a:spLocks noGrp="1"/>
          </p:cNvSpPr>
          <p:nvPr>
            <p:ph type="ftr" sz="quarter" idx="21"/>
          </p:nvPr>
        </p:nvSpPr>
        <p:spPr>
          <a:xfrm>
            <a:off x="723076" y="5983400"/>
            <a:ext cx="3176681" cy="138498"/>
          </a:xfrm>
        </p:spPr>
        <p:txBody>
          <a:bodyPr vert="horz" wrap="square" lIns="0" tIns="0" rIns="0" bIns="0" rtlCol="0">
            <a:noAutofit/>
          </a:bodyPr>
          <a:lstStyle>
            <a:lvl1pPr>
              <a:defRPr lang="en-GB" b="0" smtClean="0">
                <a:solidFill>
                  <a:schemeClr val="bg1"/>
                </a:solidFill>
              </a:defRPr>
            </a:lvl1pPr>
          </a:lstStyle>
          <a:p>
            <a:pPr>
              <a:buFont typeface="Arial" panose="020B0604020202020204" pitchFamily="34" charset="0"/>
              <a:buNone/>
            </a:pPr>
            <a:r>
              <a:rPr lang="en-US"/>
              <a:t>Loyens &amp; Loeff – IFA – Key Belgian and International Transfer Pricing  Developments – Aldo Engels - 16/06/2026 </a:t>
            </a:r>
            <a:endParaRPr/>
          </a:p>
        </p:txBody>
      </p:sp>
      <p:grpSp>
        <p:nvGrpSpPr>
          <p:cNvPr id="10" name="Group 9">
            <a:extLst>
              <a:ext uri="{FF2B5EF4-FFF2-40B4-BE49-F238E27FC236}">
                <a16:creationId xmlns:a16="http://schemas.microsoft.com/office/drawing/2014/main" id="{DD0F3853-5A1D-DAC4-3918-11AC27A1A23D}"/>
              </a:ext>
              <a:ext uri="{C183D7F6-B498-43B3-948B-1728B52AA6E4}">
                <adec:decorative xmlns:adec="http://schemas.microsoft.com/office/drawing/2017/decorative" val="1"/>
              </a:ext>
            </a:extLst>
          </p:cNvPr>
          <p:cNvGrpSpPr/>
          <p:nvPr userDrawn="1"/>
        </p:nvGrpSpPr>
        <p:grpSpPr>
          <a:xfrm>
            <a:off x="740197" y="277699"/>
            <a:ext cx="2003339" cy="504460"/>
            <a:chOff x="756000" y="277699"/>
            <a:chExt cx="2003339" cy="504460"/>
          </a:xfrm>
        </p:grpSpPr>
        <p:grpSp>
          <p:nvGrpSpPr>
            <p:cNvPr id="11" name="Graphic 3">
              <a:extLst>
                <a:ext uri="{FF2B5EF4-FFF2-40B4-BE49-F238E27FC236}">
                  <a16:creationId xmlns:a16="http://schemas.microsoft.com/office/drawing/2014/main" id="{5A939B7B-93C4-1864-4488-C70AF692FABC}"/>
                </a:ext>
              </a:extLst>
            </p:cNvPr>
            <p:cNvGrpSpPr/>
            <p:nvPr/>
          </p:nvGrpSpPr>
          <p:grpSpPr>
            <a:xfrm>
              <a:off x="756000" y="277699"/>
              <a:ext cx="2003339" cy="317260"/>
              <a:chOff x="756000" y="277699"/>
              <a:chExt cx="2003339" cy="317260"/>
            </a:xfrm>
            <a:solidFill>
              <a:srgbClr val="06357A"/>
            </a:solidFill>
          </p:grpSpPr>
          <p:sp>
            <p:nvSpPr>
              <p:cNvPr id="20" name="Freeform: Shape 19">
                <a:extLst>
                  <a:ext uri="{FF2B5EF4-FFF2-40B4-BE49-F238E27FC236}">
                    <a16:creationId xmlns:a16="http://schemas.microsoft.com/office/drawing/2014/main" id="{CD918745-4D52-E465-CB0D-F7E8B6BE9552}"/>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67B687-C3C4-2FE7-F350-D9FA9EEE522D}"/>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595ECAC-AB77-752E-F059-5043FD6EA5F5}"/>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573FD05-D334-74F3-38ED-95BF84BAEF63}"/>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9898778-BF5F-7934-E79E-45A6221CB45A}"/>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6E00579-020E-A2C6-625B-A3E70C239C13}"/>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0212525-01E8-B272-F017-CBCFF915FFCB}"/>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984B35-62DB-7F91-A648-CE89CC32AF74}"/>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968E1AB-1AE4-839B-F32C-C350F12A00AA}"/>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282266C-04ED-D328-DFBA-D675945D01A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26858FE-D6D4-3A6C-CF41-2542884F89E3}"/>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2A69782-2B9B-9546-01A5-9748306AE71D}"/>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grpSp>
          <p:nvGrpSpPr>
            <p:cNvPr id="12" name="Graphic 3">
              <a:extLst>
                <a:ext uri="{FF2B5EF4-FFF2-40B4-BE49-F238E27FC236}">
                  <a16:creationId xmlns:a16="http://schemas.microsoft.com/office/drawing/2014/main" id="{223086F3-A46B-6784-D8E7-58FE424405A4}"/>
                </a:ext>
              </a:extLst>
            </p:cNvPr>
            <p:cNvGrpSpPr/>
            <p:nvPr/>
          </p:nvGrpSpPr>
          <p:grpSpPr>
            <a:xfrm>
              <a:off x="1619999" y="701219"/>
              <a:ext cx="481139" cy="80940"/>
              <a:chOff x="1619999" y="701219"/>
              <a:chExt cx="481139" cy="80940"/>
            </a:xfrm>
            <a:solidFill>
              <a:srgbClr val="06357A"/>
            </a:solidFill>
          </p:grpSpPr>
          <p:sp>
            <p:nvSpPr>
              <p:cNvPr id="13" name="Freeform: Shape 12">
                <a:extLst>
                  <a:ext uri="{FF2B5EF4-FFF2-40B4-BE49-F238E27FC236}">
                    <a16:creationId xmlns:a16="http://schemas.microsoft.com/office/drawing/2014/main" id="{E2EB9138-041D-3BF4-A290-3232F67E87D8}"/>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A6F993A-E390-831D-85D6-D74EEF09A381}"/>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A8B5DFC-5998-ED78-C089-D8D9FDAA7E38}"/>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72E41CB-24F6-3224-1029-3DAAFCEEBCDD}"/>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407377-FEDE-A237-0EAA-03ADEDEFE926}"/>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812581-AB35-0C16-60E4-7FB199205EFE}"/>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1238E1D-CE90-FE3A-14A1-F5246C2062FC}"/>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a:p>
            </p:txBody>
          </p:sp>
        </p:grpSp>
      </p:grpSp>
      <p:pic>
        <p:nvPicPr>
          <p:cNvPr id="49" name="Graphic 48">
            <a:extLst>
              <a:ext uri="{FF2B5EF4-FFF2-40B4-BE49-F238E27FC236}">
                <a16:creationId xmlns:a16="http://schemas.microsoft.com/office/drawing/2014/main" id="{2E8EBBD5-F18A-8816-77C1-A84371DB4289}"/>
              </a:ext>
              <a:ext uri="{C183D7F6-B498-43B3-948B-1728B52AA6E4}">
                <adec:decorative xmlns:adec="http://schemas.microsoft.com/office/drawing/2017/decorative" val="1"/>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9910833" y="438287"/>
            <a:ext cx="2017642" cy="156020"/>
          </a:xfrm>
          <a:prstGeom prst="rect">
            <a:avLst/>
          </a:prstGeom>
        </p:spPr>
      </p:pic>
      <p:sp>
        <p:nvSpPr>
          <p:cNvPr id="44" name="Picture Placeholder 43">
            <a:extLst>
              <a:ext uri="{FF2B5EF4-FFF2-40B4-BE49-F238E27FC236}">
                <a16:creationId xmlns:a16="http://schemas.microsoft.com/office/drawing/2014/main" id="{43B51075-4902-98B8-46C7-2168D6E0FDA2}"/>
              </a:ext>
            </a:extLst>
          </p:cNvPr>
          <p:cNvSpPr>
            <a:spLocks noGrp="1"/>
          </p:cNvSpPr>
          <p:nvPr>
            <p:ph type="pic" sz="quarter" idx="13" hasCustomPrompt="1"/>
          </p:nvPr>
        </p:nvSpPr>
        <p:spPr>
          <a:xfrm>
            <a:off x="4138727" y="980919"/>
            <a:ext cx="7792847" cy="5620148"/>
          </a:xfrm>
          <a:custGeom>
            <a:avLst/>
            <a:gdLst>
              <a:gd name="connsiteX0" fmla="*/ 503284 w 7792847"/>
              <a:gd name="connsiteY0" fmla="*/ 0 h 5620148"/>
              <a:gd name="connsiteX1" fmla="*/ 7792847 w 7792847"/>
              <a:gd name="connsiteY1" fmla="*/ 0 h 5620148"/>
              <a:gd name="connsiteX2" fmla="*/ 7792847 w 7792847"/>
              <a:gd name="connsiteY2" fmla="*/ 38451 h 5620148"/>
              <a:gd name="connsiteX3" fmla="*/ 7792847 w 7792847"/>
              <a:gd name="connsiteY3" fmla="*/ 5581697 h 5620148"/>
              <a:gd name="connsiteX4" fmla="*/ 7792847 w 7792847"/>
              <a:gd name="connsiteY4" fmla="*/ 5620148 h 5620148"/>
              <a:gd name="connsiteX5" fmla="*/ 0 w 7792847"/>
              <a:gd name="connsiteY5" fmla="*/ 5620148 h 5620148"/>
              <a:gd name="connsiteX6" fmla="*/ 0 w 7792847"/>
              <a:gd name="connsiteY6" fmla="*/ 5581697 h 5620148"/>
              <a:gd name="connsiteX7" fmla="*/ 0 w 7792847"/>
              <a:gd name="connsiteY7" fmla="*/ 538855 h 5620148"/>
              <a:gd name="connsiteX8" fmla="*/ 0 w 7792847"/>
              <a:gd name="connsiteY8" fmla="*/ 500404 h 5620148"/>
              <a:gd name="connsiteX9" fmla="*/ 503284 w 7792847"/>
              <a:gd name="connsiteY9" fmla="*/ 0 h 56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2847" h="5620148">
                <a:moveTo>
                  <a:pt x="503284" y="0"/>
                </a:moveTo>
                <a:lnTo>
                  <a:pt x="7792847" y="0"/>
                </a:lnTo>
                <a:lnTo>
                  <a:pt x="7792847" y="38451"/>
                </a:lnTo>
                <a:lnTo>
                  <a:pt x="7792847" y="5581697"/>
                </a:lnTo>
                <a:lnTo>
                  <a:pt x="7792847" y="5620148"/>
                </a:lnTo>
                <a:lnTo>
                  <a:pt x="0" y="5620148"/>
                </a:lnTo>
                <a:lnTo>
                  <a:pt x="0" y="5581697"/>
                </a:lnTo>
                <a:lnTo>
                  <a:pt x="0" y="538855"/>
                </a:lnTo>
                <a:lnTo>
                  <a:pt x="0" y="500404"/>
                </a:lnTo>
                <a:cubicBezTo>
                  <a:pt x="355" y="224035"/>
                  <a:pt x="225533" y="139"/>
                  <a:pt x="503284" y="0"/>
                </a:cubicBezTo>
                <a:close/>
              </a:path>
            </a:pathLst>
          </a:custGeom>
          <a:solidFill>
            <a:schemeClr val="bg1">
              <a:lumMod val="75000"/>
            </a:schemeClr>
          </a:solidFill>
        </p:spPr>
        <p:txBody>
          <a:bodyPr wrap="square" lIns="2304000" tIns="1368000" rIns="2304000" bIns="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Tree>
    <p:extLst>
      <p:ext uri="{BB962C8B-B14F-4D97-AF65-F5344CB8AC3E}">
        <p14:creationId xmlns:p14="http://schemas.microsoft.com/office/powerpoint/2010/main" val="1144103700"/>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12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6" name="Content Placeholder 4">
            <a:extLst>
              <a:ext uri="{FF2B5EF4-FFF2-40B4-BE49-F238E27FC236}">
                <a16:creationId xmlns:a16="http://schemas.microsoft.com/office/drawing/2014/main" id="{E53A9C82-5AE1-774E-9A06-D2C940C02784}"/>
              </a:ext>
            </a:extLst>
          </p:cNvPr>
          <p:cNvSpPr>
            <a:spLocks noGrp="1"/>
          </p:cNvSpPr>
          <p:nvPr>
            <p:ph sz="quarter" idx="12"/>
          </p:nvPr>
        </p:nvSpPr>
        <p:spPr>
          <a:xfrm>
            <a:off x="731837"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a:extLst>
              <a:ext uri="{FF2B5EF4-FFF2-40B4-BE49-F238E27FC236}">
                <a16:creationId xmlns:a16="http://schemas.microsoft.com/office/drawing/2014/main" id="{03985C96-ACC5-E8BE-A0AC-C69F75918109}"/>
              </a:ext>
            </a:extLst>
          </p:cNvPr>
          <p:cNvSpPr>
            <a:spLocks noGrp="1"/>
          </p:cNvSpPr>
          <p:nvPr>
            <p:ph sz="quarter" idx="13"/>
          </p:nvPr>
        </p:nvSpPr>
        <p:spPr>
          <a:xfrm>
            <a:off x="6383338"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6AB65782-CB5B-E537-38E8-4F3A8B35A8CD}"/>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855350015"/>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8" name="Footer Placeholder 7">
            <a:extLst>
              <a:ext uri="{FF2B5EF4-FFF2-40B4-BE49-F238E27FC236}">
                <a16:creationId xmlns:a16="http://schemas.microsoft.com/office/drawing/2014/main" id="{6AB65782-CB5B-E537-38E8-4F3A8B35A8CD}"/>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
        <p:nvSpPr>
          <p:cNvPr id="4" name="Content Placeholder 3">
            <a:extLst>
              <a:ext uri="{FF2B5EF4-FFF2-40B4-BE49-F238E27FC236}">
                <a16:creationId xmlns:a16="http://schemas.microsoft.com/office/drawing/2014/main" id="{1A99DE37-4AC4-8134-0BC6-2C40D2188BD5}"/>
              </a:ext>
            </a:extLst>
          </p:cNvPr>
          <p:cNvSpPr>
            <a:spLocks noGrp="1"/>
          </p:cNvSpPr>
          <p:nvPr>
            <p:ph sz="quarter" idx="12"/>
          </p:nvPr>
        </p:nvSpPr>
        <p:spPr>
          <a:xfrm>
            <a:off x="731835" y="981073"/>
            <a:ext cx="3204000"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03BDE55B-2F04-2EB1-D753-A5A3B7A74220}"/>
              </a:ext>
            </a:extLst>
          </p:cNvPr>
          <p:cNvSpPr>
            <a:spLocks noGrp="1"/>
          </p:cNvSpPr>
          <p:nvPr>
            <p:ph sz="quarter" idx="13"/>
          </p:nvPr>
        </p:nvSpPr>
        <p:spPr>
          <a:xfrm>
            <a:off x="4493999" y="981073"/>
            <a:ext cx="3204000"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a:extLst>
              <a:ext uri="{FF2B5EF4-FFF2-40B4-BE49-F238E27FC236}">
                <a16:creationId xmlns:a16="http://schemas.microsoft.com/office/drawing/2014/main" id="{2ED72D4F-7580-37CC-777D-012EB826D51B}"/>
              </a:ext>
            </a:extLst>
          </p:cNvPr>
          <p:cNvSpPr>
            <a:spLocks noGrp="1"/>
          </p:cNvSpPr>
          <p:nvPr>
            <p:ph sz="quarter" idx="15"/>
          </p:nvPr>
        </p:nvSpPr>
        <p:spPr>
          <a:xfrm>
            <a:off x="8256163" y="981073"/>
            <a:ext cx="3204000"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7076294"/>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 Pictur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01397B-3C99-F45A-D75B-3BCC18CEFF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07475" y="774268"/>
            <a:ext cx="6026400" cy="5832000"/>
          </a:xfrm>
          <a:prstGeom prst="rect">
            <a:avLst/>
          </a:prstGeom>
        </p:spPr>
      </p:pic>
      <p:sp>
        <p:nvSpPr>
          <p:cNvPr id="2" name="Titel 1"/>
          <p:cNvSpPr>
            <a:spLocks noGrp="1"/>
          </p:cNvSpPr>
          <p:nvPr>
            <p:ph type="title"/>
          </p:nvPr>
        </p:nvSpPr>
        <p:spPr/>
        <p:txBody>
          <a:bodyPr/>
          <a:lstStyle>
            <a:lvl1pPr>
              <a:defRPr/>
            </a:lvl1pPr>
          </a:lstStyle>
          <a:p>
            <a:endParaRPr lang="en-GB"/>
          </a:p>
        </p:txBody>
      </p:sp>
      <p:sp>
        <p:nvSpPr>
          <p:cNvPr id="21" name="Picture Placeholder 20">
            <a:extLst>
              <a:ext uri="{FF2B5EF4-FFF2-40B4-BE49-F238E27FC236}">
                <a16:creationId xmlns:a16="http://schemas.microsoft.com/office/drawing/2014/main" id="{4F5273AF-FACF-9AD4-17F1-56B1A5621653}"/>
              </a:ext>
            </a:extLst>
          </p:cNvPr>
          <p:cNvSpPr>
            <a:spLocks noGrp="1"/>
          </p:cNvSpPr>
          <p:nvPr>
            <p:ph type="pic" sz="quarter" idx="10"/>
          </p:nvPr>
        </p:nvSpPr>
        <p:spPr>
          <a:xfrm>
            <a:off x="265112" y="774700"/>
            <a:ext cx="6103350" cy="5822950"/>
          </a:xfrm>
          <a:custGeom>
            <a:avLst/>
            <a:gdLst>
              <a:gd name="connsiteX0" fmla="*/ 0 w 6103350"/>
              <a:gd name="connsiteY0" fmla="*/ 0 h 5822950"/>
              <a:gd name="connsiteX1" fmla="*/ 5648885 w 6103350"/>
              <a:gd name="connsiteY1" fmla="*/ 0 h 5822950"/>
              <a:gd name="connsiteX2" fmla="*/ 5642363 w 6103350"/>
              <a:gd name="connsiteY2" fmla="*/ 64689 h 5822950"/>
              <a:gd name="connsiteX3" fmla="*/ 5642363 w 6103350"/>
              <a:gd name="connsiteY3" fmla="*/ 574352 h 5822950"/>
              <a:gd name="connsiteX4" fmla="*/ 6103350 w 6103350"/>
              <a:gd name="connsiteY4" fmla="*/ 1035339 h 5822950"/>
              <a:gd name="connsiteX5" fmla="*/ 6103322 w 6103350"/>
              <a:gd name="connsiteY5" fmla="*/ 1035339 h 5822950"/>
              <a:gd name="connsiteX6" fmla="*/ 5642363 w 6103350"/>
              <a:gd name="connsiteY6" fmla="*/ 1496298 h 5822950"/>
              <a:gd name="connsiteX7" fmla="*/ 5642363 w 6103350"/>
              <a:gd name="connsiteY7" fmla="*/ 5822950 h 5822950"/>
              <a:gd name="connsiteX8" fmla="*/ 0 w 6103350"/>
              <a:gd name="connsiteY8" fmla="*/ 5822950 h 58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350" h="5822950">
                <a:moveTo>
                  <a:pt x="0" y="0"/>
                </a:moveTo>
                <a:lnTo>
                  <a:pt x="5648885" y="0"/>
                </a:lnTo>
                <a:lnTo>
                  <a:pt x="5642363" y="64689"/>
                </a:lnTo>
                <a:lnTo>
                  <a:pt x="5642363" y="574352"/>
                </a:lnTo>
                <a:cubicBezTo>
                  <a:pt x="5642363" y="828948"/>
                  <a:pt x="5848754" y="1035339"/>
                  <a:pt x="6103350" y="1035339"/>
                </a:cubicBezTo>
                <a:lnTo>
                  <a:pt x="6103322" y="1035339"/>
                </a:lnTo>
                <a:cubicBezTo>
                  <a:pt x="5848741" y="1035339"/>
                  <a:pt x="5642363" y="1241717"/>
                  <a:pt x="5642363" y="1496298"/>
                </a:cubicBezTo>
                <a:lnTo>
                  <a:pt x="5642363" y="5822950"/>
                </a:lnTo>
                <a:lnTo>
                  <a:pt x="0" y="5822950"/>
                </a:lnTo>
                <a:close/>
              </a:path>
            </a:pathLst>
          </a:custGeom>
        </p:spPr>
        <p:txBody>
          <a:bodyPr wrap="square">
            <a:noAutofit/>
          </a:bodyPr>
          <a:lstStyle/>
          <a:p>
            <a:endParaRPr lang="en-GB"/>
          </a:p>
        </p:txBody>
      </p:sp>
      <p:sp>
        <p:nvSpPr>
          <p:cNvPr id="23" name="Text Placeholder 22">
            <a:extLst>
              <a:ext uri="{FF2B5EF4-FFF2-40B4-BE49-F238E27FC236}">
                <a16:creationId xmlns:a16="http://schemas.microsoft.com/office/drawing/2014/main" id="{ACFA1E69-8BC7-E5C6-FA5E-1A582E1A0B5D}"/>
              </a:ext>
            </a:extLst>
          </p:cNvPr>
          <p:cNvSpPr>
            <a:spLocks noGrp="1"/>
          </p:cNvSpPr>
          <p:nvPr>
            <p:ph type="body" sz="quarter" idx="11" hasCustomPrompt="1"/>
          </p:nvPr>
        </p:nvSpPr>
        <p:spPr>
          <a:xfrm>
            <a:off x="6705600" y="1448780"/>
            <a:ext cx="4754563" cy="769441"/>
          </a:xfrm>
        </p:spPr>
        <p:txBody>
          <a:bodyPr/>
          <a:lstStyle>
            <a:lvl1pPr marL="0" indent="0">
              <a:spcBef>
                <a:spcPts val="0"/>
              </a:spcBef>
              <a:buFont typeface="Arial" panose="020B0604020202020204" pitchFamily="34" charset="0"/>
              <a:buNone/>
              <a:defRPr sz="2800">
                <a:solidFill>
                  <a:schemeClr val="bg1"/>
                </a:solidFill>
              </a:defRPr>
            </a:lvl1pPr>
            <a:lvl2pPr marL="0" indent="0">
              <a:spcBef>
                <a:spcPts val="0"/>
              </a:spcBef>
              <a:buNone/>
              <a:defRPr sz="2800">
                <a:solidFill>
                  <a:schemeClr val="bg1"/>
                </a:solidFill>
              </a:defRPr>
            </a:lvl2pPr>
            <a:lvl3pPr marL="0" indent="0">
              <a:spcBef>
                <a:spcPts val="0"/>
              </a:spcBef>
              <a:buNone/>
              <a:defRPr sz="2800">
                <a:solidFill>
                  <a:schemeClr val="bg1"/>
                </a:solidFill>
              </a:defRPr>
            </a:lvl3pPr>
            <a:lvl4pPr marL="0" indent="0">
              <a:spcBef>
                <a:spcPts val="0"/>
              </a:spcBef>
              <a:buNone/>
              <a:defRPr sz="2800">
                <a:solidFill>
                  <a:schemeClr val="bg1"/>
                </a:solidFill>
              </a:defRPr>
            </a:lvl4pPr>
            <a:lvl5pPr marL="0" indent="0">
              <a:spcBef>
                <a:spcPts val="0"/>
              </a:spcBef>
              <a:buFont typeface="Arial" panose="020B0604020202020204" pitchFamily="34" charset="0"/>
              <a:buNone/>
              <a:defRPr sz="2800">
                <a:solidFill>
                  <a:schemeClr val="bg1"/>
                </a:solidFill>
              </a:defRPr>
            </a:lvl5pPr>
          </a:lstStyle>
          <a:p>
            <a:pPr lvl="0"/>
            <a:r>
              <a:rPr lang="en-GB"/>
              <a:t>Place the main headline of your topic here</a:t>
            </a:r>
          </a:p>
        </p:txBody>
      </p:sp>
      <p:sp>
        <p:nvSpPr>
          <p:cNvPr id="26" name="Text Placeholder 22">
            <a:extLst>
              <a:ext uri="{FF2B5EF4-FFF2-40B4-BE49-F238E27FC236}">
                <a16:creationId xmlns:a16="http://schemas.microsoft.com/office/drawing/2014/main" id="{968816C8-7233-6D91-0F00-2FBF0796D74C}"/>
              </a:ext>
            </a:extLst>
          </p:cNvPr>
          <p:cNvSpPr>
            <a:spLocks noGrp="1"/>
          </p:cNvSpPr>
          <p:nvPr>
            <p:ph type="body" sz="quarter" idx="13"/>
          </p:nvPr>
        </p:nvSpPr>
        <p:spPr>
          <a:xfrm>
            <a:off x="6705600" y="2605162"/>
            <a:ext cx="4754563" cy="3291157"/>
          </a:xfrm>
        </p:spPr>
        <p:txBody>
          <a:bodyPr/>
          <a:lstStyle>
            <a:lvl1pP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04392E9-C95D-EAE7-FA71-E9C890901A47}"/>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565149155"/>
      </p:ext>
    </p:extLst>
  </p:cSld>
  <p:clrMapOvr>
    <a:masterClrMapping/>
  </p:clrMapOvr>
  <p:extLst>
    <p:ext uri="{DCECCB84-F9BA-43D5-87BE-67443E8EF086}">
      <p15:sldGuideLst xmlns:p15="http://schemas.microsoft.com/office/powerpoint/2012/main">
        <p15:guide id="7" orient="horz" pos="618" userDrawn="1">
          <p15:clr>
            <a:srgbClr val="F26B43"/>
          </p15:clr>
        </p15:guide>
        <p15:guide id="8" pos="3840" userDrawn="1">
          <p15:clr>
            <a:srgbClr val="F26B43"/>
          </p15:clr>
        </p15:guide>
        <p15:guide id="9" pos="3659" userDrawn="1">
          <p15:clr>
            <a:srgbClr val="FBAE40"/>
          </p15:clr>
        </p15:guide>
        <p15:guide id="10" pos="4021" userDrawn="1">
          <p15:clr>
            <a:srgbClr val="FBAE40"/>
          </p15:clr>
        </p15:guide>
        <p15:guide id="12" orient="horz" pos="3929" userDrawn="1">
          <p15:clr>
            <a:srgbClr val="F26B43"/>
          </p15:clr>
        </p15:guide>
        <p15:guide id="13" pos="461" userDrawn="1">
          <p15:clr>
            <a:srgbClr val="F26B43"/>
          </p15:clr>
        </p15:guide>
        <p15:guide id="14" pos="7219" userDrawn="1">
          <p15:clr>
            <a:srgbClr val="F26B43"/>
          </p15:clr>
        </p15:guide>
        <p15:guide id="15" pos="7514" userDrawn="1">
          <p15:clr>
            <a:srgbClr val="FBAE40"/>
          </p15:clr>
        </p15:guide>
        <p15:guide id="16" pos="166" userDrawn="1">
          <p15:clr>
            <a:srgbClr val="FBAE40"/>
          </p15:clr>
        </p15:guide>
        <p15:guide id="17" orient="horz" pos="1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 Transparent Pictur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BEB701-76D8-BF2E-80A4-45F9518576FE}"/>
              </a:ext>
            </a:extLst>
          </p:cNvPr>
          <p:cNvSpPr>
            <a:spLocks noGrp="1"/>
          </p:cNvSpPr>
          <p:nvPr>
            <p:ph type="pic" sz="quarter" idx="12"/>
          </p:nvPr>
        </p:nvSpPr>
        <p:spPr>
          <a:xfrm>
            <a:off x="6059488" y="774700"/>
            <a:ext cx="5865812" cy="5822950"/>
          </a:xfrm>
          <a:solidFill>
            <a:schemeClr val="bg1">
              <a:lumMod val="75000"/>
            </a:schemeClr>
          </a:solidFill>
        </p:spPr>
        <p:txBody>
          <a:bodyPr tIns="0" bIns="612000" anchor="ctr" anchorCtr="0"/>
          <a:lstStyle>
            <a:lvl1pPr algn="ctr">
              <a:defRPr/>
            </a:lvl1pPr>
          </a:lstStyle>
          <a:p>
            <a:endParaRPr lang="en-GB"/>
          </a:p>
        </p:txBody>
      </p:sp>
      <p:sp>
        <p:nvSpPr>
          <p:cNvPr id="7" name="Text Placeholder 6">
            <a:extLst>
              <a:ext uri="{FF2B5EF4-FFF2-40B4-BE49-F238E27FC236}">
                <a16:creationId xmlns:a16="http://schemas.microsoft.com/office/drawing/2014/main" id="{B5B474FC-4C41-FC2D-032B-576CD8ECE042}"/>
              </a:ext>
            </a:extLst>
          </p:cNvPr>
          <p:cNvSpPr>
            <a:spLocks noGrp="1"/>
          </p:cNvSpPr>
          <p:nvPr>
            <p:ph type="body" sz="quarter" idx="11" hasCustomPrompt="1"/>
          </p:nvPr>
        </p:nvSpPr>
        <p:spPr>
          <a:xfrm>
            <a:off x="265113" y="774700"/>
            <a:ext cx="9124950" cy="5822950"/>
          </a:xfrm>
          <a:blipFill dpi="0" rotWithShape="1">
            <a:blip>
              <a:alphaModFix amt="78000"/>
              <a:extLst>
                <a:ext uri="{96DAC541-7B7A-43D3-8B79-37D633B846F1}">
                  <asvg:svgBlip xmlns:asvg="http://schemas.microsoft.com/office/drawing/2016/SVG/main" r:embed="rId2"/>
                </a:ext>
              </a:extLst>
            </a:blip>
            <a:srcRect/>
            <a:stretch>
              <a:fillRect/>
            </a:stretch>
          </a:blipFill>
        </p:spPr>
        <p:txBody>
          <a:bodyPr/>
          <a:lstStyle>
            <a:lvl1pPr>
              <a:defRPr/>
            </a:lvl1pPr>
          </a:lstStyle>
          <a:p>
            <a:pPr lvl="0"/>
            <a:r>
              <a:rPr lang="en-US"/>
              <a:t> </a:t>
            </a:r>
            <a:endParaRPr lang="en-GB"/>
          </a:p>
        </p:txBody>
      </p:sp>
      <p:sp>
        <p:nvSpPr>
          <p:cNvPr id="2" name="Title 1">
            <a:extLst>
              <a:ext uri="{FF2B5EF4-FFF2-40B4-BE49-F238E27FC236}">
                <a16:creationId xmlns:a16="http://schemas.microsoft.com/office/drawing/2014/main" id="{03B510C0-FE4F-FD1F-217B-C9DE3A5BD0A8}"/>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71D5711A-8D4E-69CE-FD2A-01338EAEA593}"/>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
        <p:nvSpPr>
          <p:cNvPr id="4" name="Rectangle 3">
            <a:extLst>
              <a:ext uri="{FF2B5EF4-FFF2-40B4-BE49-F238E27FC236}">
                <a16:creationId xmlns:a16="http://schemas.microsoft.com/office/drawing/2014/main" id="{257DE5ED-4D00-7AA4-B90D-2FEFA01DA44B}"/>
              </a:ext>
            </a:extLst>
          </p:cNvPr>
          <p:cNvSpPr/>
          <p:nvPr userDrawn="1"/>
        </p:nvSpPr>
        <p:spPr>
          <a:xfrm>
            <a:off x="273991" y="774268"/>
            <a:ext cx="5786005" cy="5824800"/>
          </a:xfrm>
          <a:prstGeom prst="rect">
            <a:avLst/>
          </a:prstGeom>
          <a:gradFill>
            <a:gsLst>
              <a:gs pos="0">
                <a:srgbClr val="0078B5"/>
              </a:gs>
              <a:gs pos="75000">
                <a:srgbClr val="06357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NL" err="1">
              <a:solidFill>
                <a:schemeClr val="bg1"/>
              </a:solidFill>
            </a:endParaRPr>
          </a:p>
        </p:txBody>
      </p:sp>
      <p:sp>
        <p:nvSpPr>
          <p:cNvPr id="14" name="Text Placeholder 12">
            <a:extLst>
              <a:ext uri="{FF2B5EF4-FFF2-40B4-BE49-F238E27FC236}">
                <a16:creationId xmlns:a16="http://schemas.microsoft.com/office/drawing/2014/main" id="{564A32E7-0BF1-9391-8089-33AA835347DC}"/>
              </a:ext>
            </a:extLst>
          </p:cNvPr>
          <p:cNvSpPr>
            <a:spLocks noGrp="1"/>
          </p:cNvSpPr>
          <p:nvPr>
            <p:ph type="body" sz="quarter" idx="14"/>
          </p:nvPr>
        </p:nvSpPr>
        <p:spPr>
          <a:xfrm>
            <a:off x="900113" y="1566863"/>
            <a:ext cx="4687887" cy="4516437"/>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664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 Transparent 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BEB701-76D8-BF2E-80A4-45F9518576FE}"/>
              </a:ext>
            </a:extLst>
          </p:cNvPr>
          <p:cNvSpPr>
            <a:spLocks noGrp="1"/>
          </p:cNvSpPr>
          <p:nvPr>
            <p:ph type="pic" sz="quarter" idx="12"/>
          </p:nvPr>
        </p:nvSpPr>
        <p:spPr>
          <a:xfrm>
            <a:off x="265112" y="765089"/>
            <a:ext cx="6570028" cy="5822950"/>
          </a:xfrm>
          <a:solidFill>
            <a:schemeClr val="bg1">
              <a:lumMod val="75000"/>
            </a:schemeClr>
          </a:solidFill>
        </p:spPr>
        <p:txBody>
          <a:bodyPr tIns="0" bIns="612000" anchor="ctr" anchorCtr="0"/>
          <a:lstStyle>
            <a:lvl1pPr algn="ctr">
              <a:defRPr/>
            </a:lvl1pPr>
          </a:lstStyle>
          <a:p>
            <a:endParaRPr lang="en-GB"/>
          </a:p>
        </p:txBody>
      </p:sp>
      <p:sp>
        <p:nvSpPr>
          <p:cNvPr id="7" name="Text Placeholder 6">
            <a:extLst>
              <a:ext uri="{FF2B5EF4-FFF2-40B4-BE49-F238E27FC236}">
                <a16:creationId xmlns:a16="http://schemas.microsoft.com/office/drawing/2014/main" id="{B5B474FC-4C41-FC2D-032B-576CD8ECE042}"/>
              </a:ext>
            </a:extLst>
          </p:cNvPr>
          <p:cNvSpPr>
            <a:spLocks noGrp="1"/>
          </p:cNvSpPr>
          <p:nvPr>
            <p:ph type="body" sz="quarter" idx="11" hasCustomPrompt="1"/>
          </p:nvPr>
        </p:nvSpPr>
        <p:spPr>
          <a:xfrm>
            <a:off x="2800350" y="765089"/>
            <a:ext cx="9124950" cy="5822950"/>
          </a:xfrm>
          <a:blipFill dpi="0" rotWithShape="1">
            <a:blip>
              <a:alphaModFix amt="78000"/>
              <a:extLst>
                <a:ext uri="{96DAC541-7B7A-43D3-8B79-37D633B846F1}">
                  <asvg:svgBlip xmlns:asvg="http://schemas.microsoft.com/office/drawing/2016/SVG/main" r:embed="rId2"/>
                </a:ext>
              </a:extLst>
            </a:blip>
            <a:srcRect/>
            <a:stretch>
              <a:fillRect/>
            </a:stretch>
          </a:blipFill>
        </p:spPr>
        <p:txBody>
          <a:bodyPr/>
          <a:lstStyle>
            <a:lvl1pPr>
              <a:defRPr/>
            </a:lvl1pPr>
          </a:lstStyle>
          <a:p>
            <a:pPr lvl="0"/>
            <a:r>
              <a:rPr lang="en-US"/>
              <a:t> </a:t>
            </a:r>
            <a:endParaRPr lang="en-GB"/>
          </a:p>
        </p:txBody>
      </p:sp>
      <p:sp>
        <p:nvSpPr>
          <p:cNvPr id="8" name="Rectangle 7">
            <a:extLst>
              <a:ext uri="{FF2B5EF4-FFF2-40B4-BE49-F238E27FC236}">
                <a16:creationId xmlns:a16="http://schemas.microsoft.com/office/drawing/2014/main" id="{1930C468-F668-77FC-3556-B7E69254AFEE}"/>
              </a:ext>
            </a:extLst>
          </p:cNvPr>
          <p:cNvSpPr/>
          <p:nvPr userDrawn="1"/>
        </p:nvSpPr>
        <p:spPr>
          <a:xfrm>
            <a:off x="6768271" y="765089"/>
            <a:ext cx="5160204" cy="5822950"/>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err="1">
              <a:solidFill>
                <a:schemeClr val="bg1"/>
              </a:solidFill>
            </a:endParaRPr>
          </a:p>
        </p:txBody>
      </p:sp>
      <p:sp>
        <p:nvSpPr>
          <p:cNvPr id="2" name="Title 1">
            <a:extLst>
              <a:ext uri="{FF2B5EF4-FFF2-40B4-BE49-F238E27FC236}">
                <a16:creationId xmlns:a16="http://schemas.microsoft.com/office/drawing/2014/main" id="{03B510C0-FE4F-FD1F-217B-C9DE3A5BD0A8}"/>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71D5711A-8D4E-69CE-FD2A-01338EAEA593}"/>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
        <p:nvSpPr>
          <p:cNvPr id="14" name="Text Placeholder 12">
            <a:extLst>
              <a:ext uri="{FF2B5EF4-FFF2-40B4-BE49-F238E27FC236}">
                <a16:creationId xmlns:a16="http://schemas.microsoft.com/office/drawing/2014/main" id="{564A32E7-0BF1-9391-8089-33AA835347DC}"/>
              </a:ext>
            </a:extLst>
          </p:cNvPr>
          <p:cNvSpPr>
            <a:spLocks noGrp="1"/>
          </p:cNvSpPr>
          <p:nvPr>
            <p:ph type="body" sz="quarter" idx="14"/>
          </p:nvPr>
        </p:nvSpPr>
        <p:spPr>
          <a:xfrm>
            <a:off x="7231285" y="1566863"/>
            <a:ext cx="4420314" cy="4516437"/>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921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image box with title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6E94B20B-5175-9BC9-3A6B-5E9A3661C741}"/>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803970828"/>
      </p:ext>
    </p:extLst>
  </p:cSld>
  <p:clrMapOvr>
    <a:masterClrMapping/>
  </p:clrMapOvr>
  <p:extLst>
    <p:ext uri="{DCECCB84-F9BA-43D5-87BE-67443E8EF086}">
      <p15:sldGuideLst xmlns:p15="http://schemas.microsoft.com/office/powerpoint/2012/main">
        <p15:guide id="7" orient="horz" pos="187" userDrawn="1">
          <p15:clr>
            <a:srgbClr val="FBAE40"/>
          </p15:clr>
        </p15:guide>
        <p15:guide id="8" pos="166" userDrawn="1">
          <p15:clr>
            <a:srgbClr val="FBAE40"/>
          </p15:clr>
        </p15:guide>
        <p15:guide id="9" pos="7514" userDrawn="1">
          <p15:clr>
            <a:srgbClr val="F26B43"/>
          </p15:clr>
        </p15:guide>
        <p15:guide id="10" orient="horz" pos="4156"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panoramic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56E53-AFA6-1AC2-78DE-B55F29705FD6}"/>
              </a:ext>
            </a:extLst>
          </p:cNvPr>
          <p:cNvSpPr>
            <a:spLocks noGrp="1"/>
          </p:cNvSpPr>
          <p:nvPr>
            <p:ph type="body" sz="quarter" idx="14"/>
          </p:nvPr>
        </p:nvSpPr>
        <p:spPr>
          <a:xfrm>
            <a:off x="731838" y="3033713"/>
            <a:ext cx="8243887"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el 1"/>
          <p:cNvSpPr>
            <a:spLocks noGrp="1"/>
          </p:cNvSpPr>
          <p:nvPr>
            <p:ph type="title"/>
          </p:nvPr>
        </p:nvSpPr>
        <p:spPr/>
        <p:txBody>
          <a:bodyPr/>
          <a:lstStyle>
            <a:lvl1pPr>
              <a:defRPr/>
            </a:lvl1pPr>
          </a:lstStyle>
          <a:p>
            <a:endParaRPr lang="en-GB"/>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972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B76A7061-9966-7829-74AB-AF61A5773E27}"/>
              </a:ext>
            </a:extLst>
          </p:cNvPr>
          <p:cNvSpPr>
            <a:spLocks noGrp="1"/>
          </p:cNvSpPr>
          <p:nvPr>
            <p:ph type="ftr" sz="quarter" idx="15"/>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056657816"/>
      </p:ext>
    </p:extLst>
  </p:cSld>
  <p:clrMapOvr>
    <a:masterClrMapping/>
  </p:clrMapOvr>
  <p:extLst>
    <p:ext uri="{DCECCB84-F9BA-43D5-87BE-67443E8EF086}">
      <p15:sldGuideLst xmlns:p15="http://schemas.microsoft.com/office/powerpoint/2012/main">
        <p15:guide id="8" orient="horz" pos="3929" userDrawn="1">
          <p15:clr>
            <a:srgbClr val="F26B43"/>
          </p15:clr>
        </p15:guide>
        <p15:guide id="9" pos="3840" userDrawn="1">
          <p15:clr>
            <a:srgbClr val="F26B43"/>
          </p15:clr>
        </p15:guide>
        <p15:guide id="10" orient="horz" pos="187" userDrawn="1">
          <p15:clr>
            <a:srgbClr val="FBAE40"/>
          </p15:clr>
        </p15:guide>
        <p15:guide id="11" pos="7514" userDrawn="1">
          <p15:clr>
            <a:srgbClr val="FBAE40"/>
          </p15:clr>
        </p15:guide>
        <p15:guide id="12" pos="7219" userDrawn="1">
          <p15:clr>
            <a:srgbClr val="F26B43"/>
          </p15:clr>
        </p15:guide>
        <p15:guide id="13" pos="461" userDrawn="1">
          <p15:clr>
            <a:srgbClr val="F26B43"/>
          </p15:clr>
        </p15:guide>
        <p15:guide id="14" pos="166" userDrawn="1">
          <p15:clr>
            <a:srgbClr val="FBAE40"/>
          </p15:clr>
        </p15:guide>
        <p15:guide id="15" pos="3659" userDrawn="1">
          <p15:clr>
            <a:srgbClr val="FBAE40"/>
          </p15:clr>
        </p15:guide>
        <p15:guide id="16" pos="4021" userDrawn="1">
          <p15:clr>
            <a:srgbClr val="FBAE40"/>
          </p15:clr>
        </p15:guide>
        <p15:guide id="17" pos="5654" userDrawn="1">
          <p15:clr>
            <a:srgbClr val="5ACBF0"/>
          </p15:clr>
        </p15:guide>
        <p15:guide id="18" orient="horz" pos="1911" userDrawn="1">
          <p15:clr>
            <a:srgbClr val="F26B43"/>
          </p15:clr>
        </p15:guide>
        <p15:guide id="19" orient="horz" pos="1752" userDrawn="1">
          <p15:clr>
            <a:srgbClr val="F26B43"/>
          </p15:clr>
        </p15:guide>
        <p15:guide id="20" orient="horz" pos="482"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56E53-AFA6-1AC2-78DE-B55F29705FD6}"/>
              </a:ext>
            </a:extLst>
          </p:cNvPr>
          <p:cNvSpPr>
            <a:spLocks noGrp="1"/>
          </p:cNvSpPr>
          <p:nvPr>
            <p:ph type="body" sz="quarter" idx="14"/>
          </p:nvPr>
        </p:nvSpPr>
        <p:spPr>
          <a:xfrm>
            <a:off x="731838" y="3033713"/>
            <a:ext cx="8243887"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el 1"/>
          <p:cNvSpPr>
            <a:spLocks noGrp="1"/>
          </p:cNvSpPr>
          <p:nvPr>
            <p:ph type="title"/>
          </p:nvPr>
        </p:nvSpPr>
        <p:spPr/>
        <p:txBody>
          <a:bodyPr/>
          <a:lstStyle>
            <a:lvl1pPr>
              <a:defRPr/>
            </a:lvl1pPr>
          </a:lstStyle>
          <a:p>
            <a:endParaRPr lang="en-GB"/>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3" y="765174"/>
            <a:ext cx="3875090"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8" name="Picture Placeholder 4">
            <a:extLst>
              <a:ext uri="{FF2B5EF4-FFF2-40B4-BE49-F238E27FC236}">
                <a16:creationId xmlns:a16="http://schemas.microsoft.com/office/drawing/2014/main" id="{D7DC0AC3-50BF-4AB2-7D7C-537CFF1E09C6}"/>
              </a:ext>
            </a:extLst>
          </p:cNvPr>
          <p:cNvSpPr>
            <a:spLocks noGrp="1"/>
          </p:cNvSpPr>
          <p:nvPr>
            <p:ph type="pic" sz="quarter" idx="15" hasCustomPrompt="1"/>
          </p:nvPr>
        </p:nvSpPr>
        <p:spPr>
          <a:xfrm>
            <a:off x="4138613" y="765174"/>
            <a:ext cx="3914775"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9" name="Picture Placeholder 4">
            <a:extLst>
              <a:ext uri="{FF2B5EF4-FFF2-40B4-BE49-F238E27FC236}">
                <a16:creationId xmlns:a16="http://schemas.microsoft.com/office/drawing/2014/main" id="{1C385892-7772-FF5F-4E8D-B3850218BCB7}"/>
              </a:ext>
            </a:extLst>
          </p:cNvPr>
          <p:cNvSpPr>
            <a:spLocks noGrp="1"/>
          </p:cNvSpPr>
          <p:nvPr>
            <p:ph type="pic" sz="quarter" idx="16" hasCustomPrompt="1"/>
          </p:nvPr>
        </p:nvSpPr>
        <p:spPr>
          <a:xfrm>
            <a:off x="8053388" y="765174"/>
            <a:ext cx="3875088"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C0C9B3CF-6F48-0B87-08AF-8461AF334E46}"/>
              </a:ext>
            </a:extLst>
          </p:cNvPr>
          <p:cNvSpPr>
            <a:spLocks noGrp="1"/>
          </p:cNvSpPr>
          <p:nvPr>
            <p:ph type="ftr" sz="quarter" idx="17"/>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111883137"/>
      </p:ext>
    </p:extLst>
  </p:cSld>
  <p:clrMapOvr>
    <a:masterClrMapping/>
  </p:clrMapOvr>
  <p:extLst>
    <p:ext uri="{DCECCB84-F9BA-43D5-87BE-67443E8EF086}">
      <p15:sldGuideLst xmlns:p15="http://schemas.microsoft.com/office/powerpoint/2012/main">
        <p15:guide id="8" orient="horz" pos="3929" userDrawn="1">
          <p15:clr>
            <a:srgbClr val="F26B43"/>
          </p15:clr>
        </p15:guide>
        <p15:guide id="9" pos="3840" userDrawn="1">
          <p15:clr>
            <a:srgbClr val="F26B43"/>
          </p15:clr>
        </p15:guide>
        <p15:guide id="10" orient="horz" pos="1752" userDrawn="1">
          <p15:clr>
            <a:srgbClr val="FBAE40"/>
          </p15:clr>
        </p15:guide>
        <p15:guide id="11" orient="horz" pos="187" userDrawn="1">
          <p15:clr>
            <a:srgbClr val="FBAE40"/>
          </p15:clr>
        </p15:guide>
        <p15:guide id="12" pos="3659" userDrawn="1">
          <p15:clr>
            <a:srgbClr val="FBAE40"/>
          </p15:clr>
        </p15:guide>
        <p15:guide id="13" pos="4021" userDrawn="1">
          <p15:clr>
            <a:srgbClr val="FBAE40"/>
          </p15:clr>
        </p15:guide>
        <p15:guide id="14" pos="7514" userDrawn="1">
          <p15:clr>
            <a:srgbClr val="FBAE40"/>
          </p15:clr>
        </p15:guide>
        <p15:guide id="15" pos="7219" userDrawn="1">
          <p15:clr>
            <a:srgbClr val="F26B43"/>
          </p15:clr>
        </p15:guide>
        <p15:guide id="16" pos="5654" userDrawn="1">
          <p15:clr>
            <a:srgbClr val="5ACBF0"/>
          </p15:clr>
        </p15:guide>
        <p15:guide id="17" pos="166" userDrawn="1">
          <p15:clr>
            <a:srgbClr val="FBAE40"/>
          </p15:clr>
        </p15:guide>
        <p15:guide id="18" pos="461" userDrawn="1">
          <p15:clr>
            <a:srgbClr val="F26B43"/>
          </p15:clr>
        </p15:guide>
        <p15:guide id="19" orient="horz" pos="482"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image r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0A0FAE-7BA8-9C51-AFD7-21CD4B3A8DA0}"/>
              </a:ext>
            </a:extLst>
          </p:cNvPr>
          <p:cNvSpPr>
            <a:spLocks noGrp="1"/>
          </p:cNvSpPr>
          <p:nvPr>
            <p:ph type="pic" sz="quarter" idx="13" hasCustomPrompt="1"/>
          </p:nvPr>
        </p:nvSpPr>
        <p:spPr>
          <a:xfrm>
            <a:off x="7492468" y="765174"/>
            <a:ext cx="4436007" cy="5832475"/>
          </a:xfrm>
          <a:custGeom>
            <a:avLst/>
            <a:gdLst>
              <a:gd name="connsiteX0" fmla="*/ 467281 w 4436007"/>
              <a:gd name="connsiteY0" fmla="*/ 0 h 5832475"/>
              <a:gd name="connsiteX1" fmla="*/ 4436007 w 4436007"/>
              <a:gd name="connsiteY1" fmla="*/ 0 h 5832475"/>
              <a:gd name="connsiteX2" fmla="*/ 4436007 w 4436007"/>
              <a:gd name="connsiteY2" fmla="*/ 5832475 h 5832475"/>
              <a:gd name="connsiteX3" fmla="*/ 465670 w 4436007"/>
              <a:gd name="connsiteY3" fmla="*/ 5832475 h 5832475"/>
              <a:gd name="connsiteX4" fmla="*/ 465670 w 4436007"/>
              <a:gd name="connsiteY4" fmla="*/ 5603874 h 5832475"/>
              <a:gd name="connsiteX5" fmla="*/ 467407 w 4436007"/>
              <a:gd name="connsiteY5" fmla="*/ 5586643 h 5832475"/>
              <a:gd name="connsiteX6" fmla="*/ 467407 w 4436007"/>
              <a:gd name="connsiteY6" fmla="*/ 1636368 h 5832475"/>
              <a:gd name="connsiteX7" fmla="*/ 5501 w 4436007"/>
              <a:gd name="connsiteY7" fmla="*/ 1174462 h 5832475"/>
              <a:gd name="connsiteX8" fmla="*/ 0 w 4436007"/>
              <a:gd name="connsiteY8" fmla="*/ 1174462 h 5832475"/>
              <a:gd name="connsiteX9" fmla="*/ 467408 w 4436007"/>
              <a:gd name="connsiteY9" fmla="*/ 707054 h 5832475"/>
              <a:gd name="connsiteX10" fmla="*/ 467408 w 4436007"/>
              <a:gd name="connsiteY10" fmla="*/ 1267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6007" h="5832475">
                <a:moveTo>
                  <a:pt x="467281" y="0"/>
                </a:moveTo>
                <a:lnTo>
                  <a:pt x="4436007" y="0"/>
                </a:lnTo>
                <a:lnTo>
                  <a:pt x="4436007" y="5832475"/>
                </a:lnTo>
                <a:lnTo>
                  <a:pt x="465670" y="5832475"/>
                </a:lnTo>
                <a:lnTo>
                  <a:pt x="465670" y="5603874"/>
                </a:lnTo>
                <a:lnTo>
                  <a:pt x="467407" y="5586643"/>
                </a:lnTo>
                <a:lnTo>
                  <a:pt x="467407" y="1636368"/>
                </a:lnTo>
                <a:cubicBezTo>
                  <a:pt x="467407" y="1381264"/>
                  <a:pt x="260605" y="1174462"/>
                  <a:pt x="5501" y="1174462"/>
                </a:cubicBezTo>
                <a:lnTo>
                  <a:pt x="0" y="1174462"/>
                </a:lnTo>
                <a:cubicBezTo>
                  <a:pt x="258142" y="1174462"/>
                  <a:pt x="467408" y="965196"/>
                  <a:pt x="467408" y="707054"/>
                </a:cubicBezTo>
                <a:lnTo>
                  <a:pt x="467408" y="1267"/>
                </a:lnTo>
                <a:close/>
              </a:path>
            </a:pathLst>
          </a:custGeom>
          <a:solidFill>
            <a:schemeClr val="bg1">
              <a:lumMod val="75000"/>
            </a:schemeClr>
          </a:solidFill>
        </p:spPr>
        <p:txBody>
          <a:bodyPr wrap="square" lIns="720000" tIns="1296000" rIns="720000" bIns="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2" name="Titel 1"/>
          <p:cNvSpPr>
            <a:spLocks noGrp="1"/>
          </p:cNvSpPr>
          <p:nvPr>
            <p:ph type="title"/>
          </p:nvPr>
        </p:nvSpPr>
        <p:spPr/>
        <p:txBody>
          <a:bodyPr/>
          <a:lstStyle>
            <a:lvl1pPr>
              <a:defRPr/>
            </a:lvl1pPr>
          </a:lstStyle>
          <a:p>
            <a:endParaRPr lang="en-GB"/>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8" y="981075"/>
            <a:ext cx="5940425" cy="525621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B821550-31E2-A4A5-8F2A-5F57BD9D11B5}"/>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568987205"/>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305DDC-A4C6-D047-0AE0-D3F8EB2607CC}"/>
              </a:ext>
            </a:extLst>
          </p:cNvPr>
          <p:cNvSpPr>
            <a:spLocks noGrp="1"/>
          </p:cNvSpPr>
          <p:nvPr>
            <p:ph type="pic" sz="quarter" idx="14" hasCustomPrompt="1"/>
          </p:nvPr>
        </p:nvSpPr>
        <p:spPr>
          <a:xfrm>
            <a:off x="263525" y="765174"/>
            <a:ext cx="4393746" cy="5832476"/>
          </a:xfrm>
          <a:custGeom>
            <a:avLst/>
            <a:gdLst>
              <a:gd name="connsiteX0" fmla="*/ 0 w 4393746"/>
              <a:gd name="connsiteY0" fmla="*/ 0 h 5832476"/>
              <a:gd name="connsiteX1" fmla="*/ 3911311 w 4393746"/>
              <a:gd name="connsiteY1" fmla="*/ 0 h 5832476"/>
              <a:gd name="connsiteX2" fmla="*/ 3911311 w 4393746"/>
              <a:gd name="connsiteY2" fmla="*/ 696730 h 5832476"/>
              <a:gd name="connsiteX3" fmla="*/ 4389043 w 4393746"/>
              <a:gd name="connsiteY3" fmla="*/ 1174462 h 5832476"/>
              <a:gd name="connsiteX4" fmla="*/ 4393746 w 4393746"/>
              <a:gd name="connsiteY4" fmla="*/ 1174462 h 5832476"/>
              <a:gd name="connsiteX5" fmla="*/ 4296527 w 4393746"/>
              <a:gd name="connsiteY5" fmla="*/ 1184263 h 5832476"/>
              <a:gd name="connsiteX6" fmla="*/ 3911311 w 4393746"/>
              <a:gd name="connsiteY6" fmla="*/ 1656906 h 5832476"/>
              <a:gd name="connsiteX7" fmla="*/ 3911311 w 4393746"/>
              <a:gd name="connsiteY7" fmla="*/ 5832476 h 5832476"/>
              <a:gd name="connsiteX8" fmla="*/ 0 w 4393746"/>
              <a:gd name="connsiteY8" fmla="*/ 5832476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746" h="5832476">
                <a:moveTo>
                  <a:pt x="0" y="0"/>
                </a:moveTo>
                <a:lnTo>
                  <a:pt x="3911311" y="0"/>
                </a:lnTo>
                <a:lnTo>
                  <a:pt x="3911311" y="696730"/>
                </a:lnTo>
                <a:cubicBezTo>
                  <a:pt x="3911311" y="960574"/>
                  <a:pt x="4125199" y="1174462"/>
                  <a:pt x="4389043" y="1174462"/>
                </a:cubicBezTo>
                <a:lnTo>
                  <a:pt x="4393746" y="1174462"/>
                </a:lnTo>
                <a:lnTo>
                  <a:pt x="4296527" y="1184263"/>
                </a:lnTo>
                <a:cubicBezTo>
                  <a:pt x="4076685" y="1229249"/>
                  <a:pt x="3911311" y="1423765"/>
                  <a:pt x="3911311" y="1656906"/>
                </a:cubicBezTo>
                <a:lnTo>
                  <a:pt x="3911311" y="5832476"/>
                </a:lnTo>
                <a:lnTo>
                  <a:pt x="0" y="5832476"/>
                </a:lnTo>
                <a:close/>
              </a:path>
            </a:pathLst>
          </a:custGeom>
          <a:solidFill>
            <a:schemeClr val="bg1">
              <a:lumMod val="75000"/>
            </a:schemeClr>
          </a:solidFill>
        </p:spPr>
        <p:txBody>
          <a:bodyPr wrap="square" tIns="1296000" anchor="ctr" anchorCtr="0">
            <a:noAutofit/>
          </a:bodyPr>
          <a:lstStyle>
            <a:lvl1pPr algn="ctr">
              <a:defRPr sz="1400">
                <a:solidFill>
                  <a:schemeClr val="bg1"/>
                </a:solidFill>
              </a:defRPr>
            </a:lvl1pPr>
          </a:lstStyle>
          <a:p>
            <a:r>
              <a:rPr lang="en-GB"/>
              <a:t>Click ‘Insert picture’-button and select </a:t>
            </a:r>
            <a:br>
              <a:rPr lang="en-GB"/>
            </a:br>
            <a:r>
              <a:rPr lang="en-GB"/>
              <a:t>picture from SharePoint, or choose a </a:t>
            </a:r>
            <a:br>
              <a:rPr lang="en-GB"/>
            </a:br>
            <a:r>
              <a:rPr lang="en-GB"/>
              <a:t>ready-to-go slide from the library</a:t>
            </a:r>
          </a:p>
        </p:txBody>
      </p:sp>
      <p:sp>
        <p:nvSpPr>
          <p:cNvPr id="2" name="Titel 1"/>
          <p:cNvSpPr>
            <a:spLocks noGrp="1"/>
          </p:cNvSpPr>
          <p:nvPr>
            <p:ph type="title"/>
          </p:nvPr>
        </p:nvSpPr>
        <p:spPr/>
        <p:txBody>
          <a:bodyPr/>
          <a:lstStyle>
            <a:lvl1pPr>
              <a:defRPr/>
            </a:lvl1pPr>
          </a:lstStyle>
          <a:p>
            <a:endParaRPr lang="en-GB"/>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4989140" y="981075"/>
            <a:ext cx="6939335" cy="525621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08BC381D-71B9-2E1D-A671-9F8649629F2E}"/>
              </a:ext>
            </a:extLst>
          </p:cNvPr>
          <p:cNvSpPr>
            <a:spLocks noGrp="1"/>
          </p:cNvSpPr>
          <p:nvPr>
            <p:ph type="ftr" sz="quarter" idx="15"/>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272640222"/>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without image">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7FF5685-EBD7-33AC-4D51-BC0D494F7BF0}"/>
              </a:ext>
            </a:extLst>
          </p:cNvPr>
          <p:cNvSpPr/>
          <p:nvPr/>
        </p:nvSpPr>
        <p:spPr>
          <a:xfrm>
            <a:off x="263525" y="765175"/>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33" name="Text Placeholder 32"/>
          <p:cNvSpPr>
            <a:spLocks noGrp="1"/>
          </p:cNvSpPr>
          <p:nvPr>
            <p:ph type="body" sz="quarter" idx="14" hasCustomPrompt="1"/>
          </p:nvPr>
        </p:nvSpPr>
        <p:spPr>
          <a:xfrm>
            <a:off x="1019175" y="4797425"/>
            <a:ext cx="1295785" cy="387798"/>
          </a:xfrm>
          <a:prstGeom prst="rect">
            <a:avLst/>
          </a:prstGeom>
        </p:spPr>
        <p:txBody>
          <a:bodyPr anchor="b"/>
          <a:lstStyle>
            <a:lvl1pPr>
              <a:lnSpc>
                <a:spcPct val="90000"/>
              </a:lnSpc>
              <a:spcBef>
                <a:spcPts val="0"/>
              </a:spcBef>
              <a:defRPr sz="2800" b="1">
                <a:solidFill>
                  <a:schemeClr val="bg1"/>
                </a:solidFill>
                <a:latin typeface="Arial Black" panose="020B0A04020102020204" pitchFamily="34" charset="0"/>
              </a:defRPr>
            </a:lvl1pPr>
          </a:lstStyle>
          <a:p>
            <a:pPr lvl="0"/>
            <a:r>
              <a:rPr lang="en-GB"/>
              <a:t>1.</a:t>
            </a:r>
          </a:p>
        </p:txBody>
      </p:sp>
      <p:sp>
        <p:nvSpPr>
          <p:cNvPr id="2" name="Titel 1"/>
          <p:cNvSpPr>
            <a:spLocks noGrp="1"/>
          </p:cNvSpPr>
          <p:nvPr>
            <p:ph type="ctrTitle"/>
          </p:nvPr>
        </p:nvSpPr>
        <p:spPr>
          <a:xfrm>
            <a:off x="1019175" y="5265738"/>
            <a:ext cx="7963909" cy="516774"/>
          </a:xfrm>
        </p:spPr>
        <p:txBody>
          <a:bodyPr wrap="square" tIns="18000" anchor="t" anchorCtr="0">
            <a:spAutoFit/>
          </a:bodyPr>
          <a:lstStyle>
            <a:lvl1pPr algn="l">
              <a:lnSpc>
                <a:spcPct val="90000"/>
              </a:lnSpc>
              <a:defRPr sz="3600">
                <a:solidFill>
                  <a:schemeClr val="bg1"/>
                </a:solidFill>
                <a:latin typeface="+mn-lt"/>
              </a:defRPr>
            </a:lvl1pPr>
          </a:lstStyle>
          <a:p>
            <a:endParaRPr lang="en-GB"/>
          </a:p>
        </p:txBody>
      </p:sp>
      <p:sp>
        <p:nvSpPr>
          <p:cNvPr id="3" name="Footer Placeholder 2">
            <a:extLst>
              <a:ext uri="{FF2B5EF4-FFF2-40B4-BE49-F238E27FC236}">
                <a16:creationId xmlns:a16="http://schemas.microsoft.com/office/drawing/2014/main" id="{420C27E1-522F-1DFE-1102-4098F0CD9ED9}"/>
              </a:ext>
            </a:extLst>
          </p:cNvPr>
          <p:cNvSpPr>
            <a:spLocks noGrp="1"/>
          </p:cNvSpPr>
          <p:nvPr>
            <p:ph type="ftr" sz="quarter" idx="15"/>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437212263"/>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317" userDrawn="1">
          <p15:clr>
            <a:srgbClr val="FBAE40"/>
          </p15:clr>
        </p15:guide>
        <p15:guide id="3" pos="6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large image le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8478555" y="981075"/>
            <a:ext cx="3449920" cy="525621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23">
            <a:extLst>
              <a:ext uri="{FF2B5EF4-FFF2-40B4-BE49-F238E27FC236}">
                <a16:creationId xmlns:a16="http://schemas.microsoft.com/office/drawing/2014/main" id="{B6E95173-6709-4447-C559-29F779132AC8}"/>
              </a:ext>
            </a:extLst>
          </p:cNvPr>
          <p:cNvSpPr>
            <a:spLocks noGrp="1"/>
          </p:cNvSpPr>
          <p:nvPr>
            <p:ph type="pic" sz="quarter" idx="12" hasCustomPrompt="1"/>
          </p:nvPr>
        </p:nvSpPr>
        <p:spPr>
          <a:xfrm>
            <a:off x="263525" y="758825"/>
            <a:ext cx="7922961" cy="5832475"/>
          </a:xfrm>
          <a:custGeom>
            <a:avLst/>
            <a:gdLst>
              <a:gd name="connsiteX0" fmla="*/ 0 w 7922961"/>
              <a:gd name="connsiteY0" fmla="*/ 0 h 5832475"/>
              <a:gd name="connsiteX1" fmla="*/ 7455268 w 7922961"/>
              <a:gd name="connsiteY1" fmla="*/ 0 h 5832475"/>
              <a:gd name="connsiteX2" fmla="*/ 7455268 w 7922961"/>
              <a:gd name="connsiteY2" fmla="*/ 709079 h 5832475"/>
              <a:gd name="connsiteX3" fmla="*/ 7917764 w 7922961"/>
              <a:gd name="connsiteY3" fmla="*/ 1171575 h 5832475"/>
              <a:gd name="connsiteX4" fmla="*/ 7922961 w 7922961"/>
              <a:gd name="connsiteY4" fmla="*/ 1171575 h 5832475"/>
              <a:gd name="connsiteX5" fmla="*/ 7828713 w 7922961"/>
              <a:gd name="connsiteY5" fmla="*/ 1181076 h 5832475"/>
              <a:gd name="connsiteX6" fmla="*/ 7455268 w 7922961"/>
              <a:gd name="connsiteY6" fmla="*/ 1639277 h 5832475"/>
              <a:gd name="connsiteX7" fmla="*/ 7455268 w 7922961"/>
              <a:gd name="connsiteY7" fmla="*/ 5825146 h 5832475"/>
              <a:gd name="connsiteX8" fmla="*/ 7456007 w 7922961"/>
              <a:gd name="connsiteY8" fmla="*/ 5832475 h 5832475"/>
              <a:gd name="connsiteX9" fmla="*/ 0 w 7922961"/>
              <a:gd name="connsiteY9" fmla="*/ 5832475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2961" h="5832475">
                <a:moveTo>
                  <a:pt x="0" y="0"/>
                </a:moveTo>
                <a:lnTo>
                  <a:pt x="7455268" y="0"/>
                </a:lnTo>
                <a:lnTo>
                  <a:pt x="7455268" y="709079"/>
                </a:lnTo>
                <a:cubicBezTo>
                  <a:pt x="7455268" y="964508"/>
                  <a:pt x="7662335" y="1171575"/>
                  <a:pt x="7917764" y="1171575"/>
                </a:cubicBezTo>
                <a:lnTo>
                  <a:pt x="7922961" y="1171575"/>
                </a:lnTo>
                <a:lnTo>
                  <a:pt x="7828713" y="1181076"/>
                </a:lnTo>
                <a:cubicBezTo>
                  <a:pt x="7615589" y="1224688"/>
                  <a:pt x="7455268" y="1413260"/>
                  <a:pt x="7455268" y="1639277"/>
                </a:cubicBezTo>
                <a:lnTo>
                  <a:pt x="7455268" y="5825146"/>
                </a:lnTo>
                <a:lnTo>
                  <a:pt x="7456007" y="5832475"/>
                </a:lnTo>
                <a:lnTo>
                  <a:pt x="0" y="5832475"/>
                </a:lnTo>
                <a:close/>
              </a:path>
            </a:pathLst>
          </a:custGeom>
          <a:solidFill>
            <a:schemeClr val="bg1">
              <a:lumMod val="75000"/>
            </a:schemeClr>
          </a:solidFill>
        </p:spPr>
        <p:txBody>
          <a:bodyPr wrap="square" tIns="1296000" anchor="ctr" anchorCtr="0">
            <a:noAutofit/>
          </a:bodyPr>
          <a:lstStyle>
            <a:lvl1pPr algn="ctr">
              <a:defRPr sz="1400">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a:t>Click ‘Insert picture’-button and select picture from SharePoint, </a:t>
            </a:r>
            <a:br>
              <a:rPr lang="en-GB"/>
            </a:br>
            <a:r>
              <a:rPr lang="en-GB"/>
              <a:t>or choose a ready-to-go slide from the library</a:t>
            </a:r>
          </a:p>
          <a:p>
            <a:endParaRPr lang="en-GB"/>
          </a:p>
        </p:txBody>
      </p:sp>
      <p:sp>
        <p:nvSpPr>
          <p:cNvPr id="3" name="Footer Placeholder 2">
            <a:extLst>
              <a:ext uri="{FF2B5EF4-FFF2-40B4-BE49-F238E27FC236}">
                <a16:creationId xmlns:a16="http://schemas.microsoft.com/office/drawing/2014/main" id="{D953C1CB-E42F-A0BA-EF97-43893D6C3D96}"/>
              </a:ext>
            </a:extLst>
          </p:cNvPr>
          <p:cNvSpPr>
            <a:spLocks noGrp="1"/>
          </p:cNvSpPr>
          <p:nvPr>
            <p:ph type="ftr" sz="quarter" idx="13"/>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070734828"/>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3" name="Rectangle 2">
            <a:extLst>
              <a:ext uri="{FF2B5EF4-FFF2-40B4-BE49-F238E27FC236}">
                <a16:creationId xmlns:a16="http://schemas.microsoft.com/office/drawing/2014/main" id="{6AC48321-2FA8-9AF6-DE58-91CC7E14F90C}"/>
              </a:ext>
              <a:ext uri="{C183D7F6-B498-43B3-948B-1728B52AA6E4}">
                <adec:decorative xmlns:adec="http://schemas.microsoft.com/office/drawing/2017/decorative" val="1"/>
              </a:ext>
            </a:extLst>
          </p:cNvPr>
          <p:cNvSpPr/>
          <p:nvPr/>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4" name="Text Placeholder 4">
            <a:extLst>
              <a:ext uri="{FF2B5EF4-FFF2-40B4-BE49-F238E27FC236}">
                <a16:creationId xmlns:a16="http://schemas.microsoft.com/office/drawing/2014/main" id="{2C7BB0DE-26CD-971E-9C2F-1BB876D13F23}"/>
              </a:ext>
            </a:extLst>
          </p:cNvPr>
          <p:cNvSpPr>
            <a:spLocks noGrp="1"/>
          </p:cNvSpPr>
          <p:nvPr>
            <p:ph type="body" sz="quarter" idx="10" hasCustomPrompt="1"/>
          </p:nvPr>
        </p:nvSpPr>
        <p:spPr>
          <a:xfrm>
            <a:off x="1019436" y="1452563"/>
            <a:ext cx="6912768" cy="2811026"/>
          </a:xfrm>
        </p:spPr>
        <p:txBody>
          <a:bodyPr/>
          <a:lstStyle>
            <a:lvl1pPr marL="442913" indent="-442913">
              <a:buFont typeface="+mj-lt"/>
              <a:buAutoNum type="arabicPeriod"/>
              <a:tabLst>
                <a:tab pos="6816725" algn="r"/>
              </a:tabLst>
              <a:defRPr>
                <a:solidFill>
                  <a:schemeClr val="bg1"/>
                </a:solidFill>
              </a:defRPr>
            </a:lvl1pPr>
            <a:lvl2pPr>
              <a:buClr>
                <a:schemeClr val="accent2">
                  <a:lumMod val="60000"/>
                  <a:lumOff val="40000"/>
                </a:schemeClr>
              </a:buClr>
              <a:tabLst>
                <a:tab pos="6816725" algn="r"/>
              </a:tabLst>
              <a:defRPr>
                <a:solidFill>
                  <a:schemeClr val="bg1"/>
                </a:solidFill>
              </a:defRPr>
            </a:lvl2pPr>
            <a:lvl3pPr>
              <a:buClr>
                <a:schemeClr val="accent2">
                  <a:lumMod val="60000"/>
                  <a:lumOff val="40000"/>
                </a:schemeClr>
              </a:buClr>
              <a:tabLst>
                <a:tab pos="6816725" algn="r"/>
              </a:tabLst>
              <a:defRPr>
                <a:solidFill>
                  <a:schemeClr val="bg1"/>
                </a:solidFill>
              </a:defRPr>
            </a:lvl3pPr>
            <a:lvl4pPr>
              <a:buClr>
                <a:schemeClr val="accent2">
                  <a:lumMod val="60000"/>
                  <a:lumOff val="40000"/>
                </a:schemeClr>
              </a:buClr>
              <a:tabLst>
                <a:tab pos="6816725" algn="r"/>
              </a:tabLst>
              <a:defRPr>
                <a:solidFill>
                  <a:schemeClr val="bg1"/>
                </a:solidFill>
              </a:defRPr>
            </a:lvl4pPr>
            <a:lvl5pPr>
              <a:tabLst>
                <a:tab pos="6816725" algn="r"/>
              </a:tabLst>
              <a:defRPr>
                <a:solidFill>
                  <a:schemeClr val="bg1"/>
                </a:solidFill>
              </a:defRPr>
            </a:lvl5pPr>
            <a:lvl6pPr>
              <a:tabLst>
                <a:tab pos="6816725" algn="r"/>
              </a:tabLst>
              <a:defRPr>
                <a:solidFill>
                  <a:schemeClr val="accent2">
                    <a:lumMod val="60000"/>
                    <a:lumOff val="40000"/>
                  </a:schemeClr>
                </a:solidFill>
              </a:defRPr>
            </a:lvl6pPr>
            <a:lvl7pPr marL="442913" indent="-442913">
              <a:buClr>
                <a:schemeClr val="accent2">
                  <a:lumMod val="60000"/>
                  <a:lumOff val="40000"/>
                </a:schemeClr>
              </a:buClr>
              <a:tabLst>
                <a:tab pos="6816725" algn="r"/>
              </a:tabLst>
              <a:defRPr>
                <a:solidFill>
                  <a:schemeClr val="bg1"/>
                </a:solidFill>
              </a:defRPr>
            </a:lvl7pPr>
            <a:lvl8pPr marL="720725" indent="-268288">
              <a:buClr>
                <a:schemeClr val="accent2">
                  <a:lumMod val="60000"/>
                  <a:lumOff val="40000"/>
                </a:schemeClr>
              </a:buClr>
              <a:tabLst>
                <a:tab pos="6816725" algn="r"/>
              </a:tabLst>
              <a:defRPr>
                <a:solidFill>
                  <a:schemeClr val="bg1"/>
                </a:solidFill>
              </a:defRPr>
            </a:lvl8pPr>
            <a:lvl9pPr>
              <a:tabLst>
                <a:tab pos="6816725"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5" name="Footer Placeholder 4">
            <a:extLst>
              <a:ext uri="{FF2B5EF4-FFF2-40B4-BE49-F238E27FC236}">
                <a16:creationId xmlns:a16="http://schemas.microsoft.com/office/drawing/2014/main" id="{5D42BFA1-B126-EF85-9F0F-CF8D6C5E1D60}"/>
              </a:ext>
            </a:extLst>
          </p:cNvPr>
          <p:cNvSpPr>
            <a:spLocks noGrp="1"/>
          </p:cNvSpPr>
          <p:nvPr>
            <p:ph type="ftr" sz="quarter" idx="11"/>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954855201"/>
      </p:ext>
    </p:extLst>
  </p:cSld>
  <p:clrMapOvr>
    <a:masterClrMapping/>
  </p:clrMapOvr>
  <p:extLst>
    <p:ext uri="{DCECCB84-F9BA-43D5-87BE-67443E8EF086}">
      <p15:sldGuideLst xmlns:p15="http://schemas.microsoft.com/office/powerpoint/2012/main">
        <p15:guide id="12" orient="horz" pos="3929" userDrawn="1">
          <p15:clr>
            <a:srgbClr val="FBAE40"/>
          </p15:clr>
        </p15:guide>
        <p15:guide id="13" orient="horz" pos="913" userDrawn="1">
          <p15:clr>
            <a:srgbClr val="FBAE40"/>
          </p15:clr>
        </p15:guide>
        <p15:guide id="14" pos="642" userDrawn="1">
          <p15:clr>
            <a:srgbClr val="FBAE40"/>
          </p15:clr>
        </p15:guide>
        <p15:guide id="15" pos="4997" userDrawn="1">
          <p15:clr>
            <a:srgbClr val="FBAE40"/>
          </p15:clr>
        </p15:guide>
        <p15:guide id="16" orient="horz" pos="187" userDrawn="1">
          <p15:clr>
            <a:srgbClr val="FBAE40"/>
          </p15:clr>
        </p15:guide>
        <p15:guide id="17" pos="16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left - image lar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Text Placeholder 4">
            <a:extLst>
              <a:ext uri="{FF2B5EF4-FFF2-40B4-BE49-F238E27FC236}">
                <a16:creationId xmlns:a16="http://schemas.microsoft.com/office/drawing/2014/main" id="{29256E9E-37D2-B354-F3D4-49B4312178F7}"/>
              </a:ext>
            </a:extLst>
          </p:cNvPr>
          <p:cNvSpPr>
            <a:spLocks noGrp="1"/>
          </p:cNvSpPr>
          <p:nvPr>
            <p:ph type="body" sz="quarter" idx="10" hasCustomPrompt="1"/>
          </p:nvPr>
        </p:nvSpPr>
        <p:spPr>
          <a:xfrm>
            <a:off x="1019436" y="1452563"/>
            <a:ext cx="5644800" cy="2811026"/>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4" name="Footer Placeholder 3">
            <a:extLst>
              <a:ext uri="{FF2B5EF4-FFF2-40B4-BE49-F238E27FC236}">
                <a16:creationId xmlns:a16="http://schemas.microsoft.com/office/drawing/2014/main" id="{C6F3E24F-5430-AAA1-4AFF-FD701D0FEC33}"/>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4076243961"/>
      </p:ext>
    </p:extLst>
  </p:cSld>
  <p:clrMapOvr>
    <a:masterClrMapping/>
  </p:clrMapOvr>
  <p:extLst>
    <p:ext uri="{DCECCB84-F9BA-43D5-87BE-67443E8EF086}">
      <p15:sldGuideLst xmlns:p15="http://schemas.microsoft.com/office/powerpoint/2012/main">
        <p15:guide id="8" orient="horz" pos="913" userDrawn="1">
          <p15:clr>
            <a:srgbClr val="FBAE40"/>
          </p15:clr>
        </p15:guide>
        <p15:guide id="9" pos="4203" userDrawn="1">
          <p15:clr>
            <a:srgbClr val="FBAE40"/>
          </p15:clr>
        </p15:guide>
        <p15:guide id="10" pos="642" userDrawn="1">
          <p15:clr>
            <a:srgbClr val="FBAE40"/>
          </p15:clr>
        </p15:guide>
        <p15:guide id="11" orient="horz" pos="3929" userDrawn="1">
          <p15:clr>
            <a:srgbClr val="FBAE40"/>
          </p15:clr>
        </p15:guide>
        <p15:guide id="12" pos="166" userDrawn="1">
          <p15:clr>
            <a:srgbClr val="FBAE40"/>
          </p15:clr>
        </p15:guide>
        <p15:guide id="13" orient="horz" pos="1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right - image lar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Text Placeholder 4">
            <a:extLst>
              <a:ext uri="{FF2B5EF4-FFF2-40B4-BE49-F238E27FC236}">
                <a16:creationId xmlns:a16="http://schemas.microsoft.com/office/drawing/2014/main" id="{F581BC99-105C-694B-0340-CD1502CDA80B}"/>
              </a:ext>
            </a:extLst>
          </p:cNvPr>
          <p:cNvSpPr>
            <a:spLocks noGrp="1"/>
          </p:cNvSpPr>
          <p:nvPr>
            <p:ph type="body" sz="quarter" idx="10" hasCustomPrompt="1"/>
          </p:nvPr>
        </p:nvSpPr>
        <p:spPr>
          <a:xfrm>
            <a:off x="5527702" y="1452563"/>
            <a:ext cx="5645123" cy="2811026"/>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4" name="Footer Placeholder 3">
            <a:extLst>
              <a:ext uri="{FF2B5EF4-FFF2-40B4-BE49-F238E27FC236}">
                <a16:creationId xmlns:a16="http://schemas.microsoft.com/office/drawing/2014/main" id="{196F3495-8F25-3D53-F382-66353F833192}"/>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239530278"/>
      </p:ext>
    </p:extLst>
  </p:cSld>
  <p:clrMapOvr>
    <a:masterClrMapping/>
  </p:clrMapOvr>
  <p:extLst>
    <p:ext uri="{DCECCB84-F9BA-43D5-87BE-67443E8EF086}">
      <p15:sldGuideLst xmlns:p15="http://schemas.microsoft.com/office/powerpoint/2012/main">
        <p15:guide id="9" orient="horz" pos="187" userDrawn="1">
          <p15:clr>
            <a:srgbClr val="FBAE40"/>
          </p15:clr>
        </p15:guide>
        <p15:guide id="10" pos="166" userDrawn="1">
          <p15:clr>
            <a:srgbClr val="FBAE40"/>
          </p15:clr>
        </p15:guide>
        <p15:guide id="11" pos="7038" userDrawn="1">
          <p15:clr>
            <a:srgbClr val="FBAE40"/>
          </p15:clr>
        </p15:guide>
        <p15:guide id="12" pos="3477" userDrawn="1">
          <p15:clr>
            <a:srgbClr val="FBAE40"/>
          </p15:clr>
        </p15:guide>
        <p15:guide id="13" orient="horz" pos="3929" userDrawn="1">
          <p15:clr>
            <a:srgbClr val="FBAE40"/>
          </p15:clr>
        </p15:guide>
        <p15:guide id="14" orient="horz" pos="91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C48321-2FA8-9AF6-DE58-91CC7E14F90C}"/>
              </a:ext>
            </a:extLst>
          </p:cNvPr>
          <p:cNvSpPr/>
          <p:nvPr/>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8" name="Graphic 3">
            <a:extLst>
              <a:ext uri="{FF2B5EF4-FFF2-40B4-BE49-F238E27FC236}">
                <a16:creationId xmlns:a16="http://schemas.microsoft.com/office/drawing/2014/main" id="{82173FB4-1259-C15F-51A4-1CC850AD084F}"/>
              </a:ext>
            </a:extLst>
          </p:cNvPr>
          <p:cNvSpPr/>
          <p:nvPr/>
        </p:nvSpPr>
        <p:spPr>
          <a:xfrm>
            <a:off x="8069275" y="765173"/>
            <a:ext cx="3859200" cy="5832000"/>
          </a:xfrm>
          <a:custGeom>
            <a:avLst/>
            <a:gdLst>
              <a:gd name="connsiteX0" fmla="*/ 137 w 3866836"/>
              <a:gd name="connsiteY0" fmla="*/ -75 h 5845303"/>
              <a:gd name="connsiteX1" fmla="*/ 137 w 3866836"/>
              <a:gd name="connsiteY1" fmla="*/ 555992 h 5845303"/>
              <a:gd name="connsiteX2" fmla="*/ 377912 w 3866836"/>
              <a:gd name="connsiteY2" fmla="*/ 933768 h 5845303"/>
              <a:gd name="connsiteX3" fmla="*/ 137 w 3866836"/>
              <a:gd name="connsiteY3" fmla="*/ 1311289 h 5845303"/>
              <a:gd name="connsiteX4" fmla="*/ 137 w 3866836"/>
              <a:gd name="connsiteY4" fmla="*/ 1311416 h 5845303"/>
              <a:gd name="connsiteX5" fmla="*/ 137 w 3866836"/>
              <a:gd name="connsiteY5" fmla="*/ 5845229 h 5845303"/>
              <a:gd name="connsiteX6" fmla="*/ 3866974 w 3866836"/>
              <a:gd name="connsiteY6" fmla="*/ 5845229 h 5845303"/>
              <a:gd name="connsiteX7" fmla="*/ 3866974 w 3866836"/>
              <a:gd name="connsiteY7" fmla="*/ -75 h 58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6836" h="5845303">
                <a:moveTo>
                  <a:pt x="137" y="-75"/>
                </a:moveTo>
                <a:lnTo>
                  <a:pt x="137" y="555992"/>
                </a:lnTo>
                <a:cubicBezTo>
                  <a:pt x="137" y="764638"/>
                  <a:pt x="169267" y="933768"/>
                  <a:pt x="377912" y="933768"/>
                </a:cubicBezTo>
                <a:cubicBezTo>
                  <a:pt x="169343" y="933692"/>
                  <a:pt x="213" y="1102720"/>
                  <a:pt x="137" y="1311289"/>
                </a:cubicBezTo>
                <a:cubicBezTo>
                  <a:pt x="137" y="1311327"/>
                  <a:pt x="137" y="1311378"/>
                  <a:pt x="137" y="1311416"/>
                </a:cubicBezTo>
                <a:lnTo>
                  <a:pt x="137" y="5845229"/>
                </a:lnTo>
                <a:lnTo>
                  <a:pt x="3866974" y="5845229"/>
                </a:lnTo>
                <a:lnTo>
                  <a:pt x="3866974" y="-75"/>
                </a:lnTo>
                <a:close/>
              </a:path>
            </a:pathLst>
          </a:custGeom>
          <a:solidFill>
            <a:schemeClr val="accent2">
              <a:alpha val="55000"/>
            </a:schemeClr>
          </a:solidFill>
          <a:ln w="12679" cap="flat">
            <a:noFill/>
            <a:prstDash val="solid"/>
            <a:miter/>
          </a:ln>
        </p:spPr>
        <p:txBody>
          <a:bodyPr rtlCol="0" anchor="ctr"/>
          <a:lstStyle/>
          <a:p>
            <a:endParaRPr lang="en-GB"/>
          </a:p>
        </p:txBody>
      </p:sp>
      <p:sp>
        <p:nvSpPr>
          <p:cNvPr id="32" name="CVTitleRight_6">
            <a:extLst>
              <a:ext uri="{FF2B5EF4-FFF2-40B4-BE49-F238E27FC236}">
                <a16:creationId xmlns:a16="http://schemas.microsoft.com/office/drawing/2014/main" id="{7804C379-4F0F-5711-EB90-9C26FA676892}"/>
              </a:ext>
            </a:extLst>
          </p:cNvPr>
          <p:cNvSpPr>
            <a:spLocks noGrp="1"/>
          </p:cNvSpPr>
          <p:nvPr>
            <p:ph type="body" sz="quarter" idx="46" hasCustomPrompt="1"/>
          </p:nvPr>
        </p:nvSpPr>
        <p:spPr>
          <a:xfrm>
            <a:off x="10128251" y="5309163"/>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33" name="CVNameRight_6">
            <a:extLst>
              <a:ext uri="{FF2B5EF4-FFF2-40B4-BE49-F238E27FC236}">
                <a16:creationId xmlns:a16="http://schemas.microsoft.com/office/drawing/2014/main" id="{BE3C1C4C-3ACD-D3A2-D4EE-F4BEB21B3D2A}"/>
              </a:ext>
            </a:extLst>
          </p:cNvPr>
          <p:cNvSpPr>
            <a:spLocks noGrp="1"/>
          </p:cNvSpPr>
          <p:nvPr>
            <p:ph type="body" sz="quarter" idx="47" hasCustomPrompt="1"/>
          </p:nvPr>
        </p:nvSpPr>
        <p:spPr>
          <a:xfrm>
            <a:off x="10124715" y="5156404"/>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34" name="CVPictureRight_6">
            <a:extLst>
              <a:ext uri="{FF2B5EF4-FFF2-40B4-BE49-F238E27FC236}">
                <a16:creationId xmlns:a16="http://schemas.microsoft.com/office/drawing/2014/main" id="{2BE804D4-D43B-C44A-1426-EDA848565696}"/>
              </a:ext>
            </a:extLst>
          </p:cNvPr>
          <p:cNvSpPr>
            <a:spLocks noGrp="1"/>
          </p:cNvSpPr>
          <p:nvPr>
            <p:ph type="pic" sz="quarter" idx="48" hasCustomPrompt="1"/>
          </p:nvPr>
        </p:nvSpPr>
        <p:spPr>
          <a:xfrm>
            <a:off x="10128250" y="4272841"/>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20" name="CVTitleRight_5">
            <a:extLst>
              <a:ext uri="{FF2B5EF4-FFF2-40B4-BE49-F238E27FC236}">
                <a16:creationId xmlns:a16="http://schemas.microsoft.com/office/drawing/2014/main" id="{2017A21A-00A4-378B-159E-BB37B3E353C8}"/>
              </a:ext>
            </a:extLst>
          </p:cNvPr>
          <p:cNvSpPr>
            <a:spLocks noGrp="1"/>
          </p:cNvSpPr>
          <p:nvPr>
            <p:ph type="body" sz="quarter" idx="37" hasCustomPrompt="1"/>
          </p:nvPr>
        </p:nvSpPr>
        <p:spPr>
          <a:xfrm>
            <a:off x="8688389" y="5309163"/>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21" name="CVNameRight_5">
            <a:extLst>
              <a:ext uri="{FF2B5EF4-FFF2-40B4-BE49-F238E27FC236}">
                <a16:creationId xmlns:a16="http://schemas.microsoft.com/office/drawing/2014/main" id="{490B0B0D-8D84-8DE8-2A15-DE82A62B03A0}"/>
              </a:ext>
            </a:extLst>
          </p:cNvPr>
          <p:cNvSpPr>
            <a:spLocks noGrp="1"/>
          </p:cNvSpPr>
          <p:nvPr>
            <p:ph type="body" sz="quarter" idx="38" hasCustomPrompt="1"/>
          </p:nvPr>
        </p:nvSpPr>
        <p:spPr>
          <a:xfrm>
            <a:off x="8684853" y="5156404"/>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22" name="CVPictureRight_5">
            <a:extLst>
              <a:ext uri="{FF2B5EF4-FFF2-40B4-BE49-F238E27FC236}">
                <a16:creationId xmlns:a16="http://schemas.microsoft.com/office/drawing/2014/main" id="{059BD4B4-D622-3197-E9EA-118BA0F8ECDB}"/>
              </a:ext>
            </a:extLst>
          </p:cNvPr>
          <p:cNvSpPr>
            <a:spLocks noGrp="1"/>
          </p:cNvSpPr>
          <p:nvPr>
            <p:ph type="pic" sz="quarter" idx="39" hasCustomPrompt="1"/>
          </p:nvPr>
        </p:nvSpPr>
        <p:spPr>
          <a:xfrm>
            <a:off x="8688388" y="4272841"/>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29" name="CVTitleRight_4">
            <a:extLst>
              <a:ext uri="{FF2B5EF4-FFF2-40B4-BE49-F238E27FC236}">
                <a16:creationId xmlns:a16="http://schemas.microsoft.com/office/drawing/2014/main" id="{FB4EC896-7788-49C9-E57A-03AD79392AB0}"/>
              </a:ext>
            </a:extLst>
          </p:cNvPr>
          <p:cNvSpPr>
            <a:spLocks noGrp="1"/>
          </p:cNvSpPr>
          <p:nvPr>
            <p:ph type="body" sz="quarter" idx="43" hasCustomPrompt="1"/>
          </p:nvPr>
        </p:nvSpPr>
        <p:spPr>
          <a:xfrm>
            <a:off x="10128251" y="3899024"/>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30" name="CVNameRight_4">
            <a:extLst>
              <a:ext uri="{FF2B5EF4-FFF2-40B4-BE49-F238E27FC236}">
                <a16:creationId xmlns:a16="http://schemas.microsoft.com/office/drawing/2014/main" id="{93F64767-D506-5D09-7DF5-17FFBB2ECB97}"/>
              </a:ext>
            </a:extLst>
          </p:cNvPr>
          <p:cNvSpPr>
            <a:spLocks noGrp="1"/>
          </p:cNvSpPr>
          <p:nvPr>
            <p:ph type="body" sz="quarter" idx="44" hasCustomPrompt="1"/>
          </p:nvPr>
        </p:nvSpPr>
        <p:spPr>
          <a:xfrm>
            <a:off x="10124715" y="3746265"/>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31" name="CVPictureRight_4">
            <a:extLst>
              <a:ext uri="{FF2B5EF4-FFF2-40B4-BE49-F238E27FC236}">
                <a16:creationId xmlns:a16="http://schemas.microsoft.com/office/drawing/2014/main" id="{562BCD55-1172-619D-A99C-9AA330F363C4}"/>
              </a:ext>
            </a:extLst>
          </p:cNvPr>
          <p:cNvSpPr>
            <a:spLocks noGrp="1"/>
          </p:cNvSpPr>
          <p:nvPr>
            <p:ph type="pic" sz="quarter" idx="45" hasCustomPrompt="1"/>
          </p:nvPr>
        </p:nvSpPr>
        <p:spPr>
          <a:xfrm>
            <a:off x="10128250" y="2862702"/>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14" name="CVTitleRight_3">
            <a:extLst>
              <a:ext uri="{FF2B5EF4-FFF2-40B4-BE49-F238E27FC236}">
                <a16:creationId xmlns:a16="http://schemas.microsoft.com/office/drawing/2014/main" id="{DCB01CE9-74EA-9592-8D2E-2797D3367307}"/>
              </a:ext>
            </a:extLst>
          </p:cNvPr>
          <p:cNvSpPr>
            <a:spLocks noGrp="1"/>
          </p:cNvSpPr>
          <p:nvPr>
            <p:ph type="body" sz="quarter" idx="31" hasCustomPrompt="1"/>
          </p:nvPr>
        </p:nvSpPr>
        <p:spPr>
          <a:xfrm>
            <a:off x="8688389" y="3899024"/>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15" name="CVNameRight_3">
            <a:extLst>
              <a:ext uri="{FF2B5EF4-FFF2-40B4-BE49-F238E27FC236}">
                <a16:creationId xmlns:a16="http://schemas.microsoft.com/office/drawing/2014/main" id="{0F1A3332-BAF3-0CD5-D6A1-CF1B1CBEB9E9}"/>
              </a:ext>
            </a:extLst>
          </p:cNvPr>
          <p:cNvSpPr>
            <a:spLocks noGrp="1"/>
          </p:cNvSpPr>
          <p:nvPr>
            <p:ph type="body" sz="quarter" idx="32" hasCustomPrompt="1"/>
          </p:nvPr>
        </p:nvSpPr>
        <p:spPr>
          <a:xfrm>
            <a:off x="8684853" y="3746265"/>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16" name="CVPictureRight_3">
            <a:extLst>
              <a:ext uri="{FF2B5EF4-FFF2-40B4-BE49-F238E27FC236}">
                <a16:creationId xmlns:a16="http://schemas.microsoft.com/office/drawing/2014/main" id="{2E98674B-F19D-F738-E802-6F9C12233152}"/>
              </a:ext>
            </a:extLst>
          </p:cNvPr>
          <p:cNvSpPr>
            <a:spLocks noGrp="1"/>
          </p:cNvSpPr>
          <p:nvPr>
            <p:ph type="pic" sz="quarter" idx="33" hasCustomPrompt="1"/>
          </p:nvPr>
        </p:nvSpPr>
        <p:spPr>
          <a:xfrm>
            <a:off x="8688388" y="2862702"/>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27" name="CVTitleRight_2">
            <a:extLst>
              <a:ext uri="{FF2B5EF4-FFF2-40B4-BE49-F238E27FC236}">
                <a16:creationId xmlns:a16="http://schemas.microsoft.com/office/drawing/2014/main" id="{D7A4F63E-F8ED-D17A-F2A0-A3B0C6F1E41C}"/>
              </a:ext>
            </a:extLst>
          </p:cNvPr>
          <p:cNvSpPr>
            <a:spLocks noGrp="1"/>
          </p:cNvSpPr>
          <p:nvPr>
            <p:ph type="body" sz="quarter" idx="41" hasCustomPrompt="1"/>
          </p:nvPr>
        </p:nvSpPr>
        <p:spPr>
          <a:xfrm>
            <a:off x="10124715" y="2336126"/>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26" name="CVNameRight_2">
            <a:extLst>
              <a:ext uri="{FF2B5EF4-FFF2-40B4-BE49-F238E27FC236}">
                <a16:creationId xmlns:a16="http://schemas.microsoft.com/office/drawing/2014/main" id="{71DB06B4-B6E6-5F19-7705-96A7674860DB}"/>
              </a:ext>
            </a:extLst>
          </p:cNvPr>
          <p:cNvSpPr>
            <a:spLocks noGrp="1"/>
          </p:cNvSpPr>
          <p:nvPr>
            <p:ph type="body" sz="quarter" idx="40" hasCustomPrompt="1"/>
          </p:nvPr>
        </p:nvSpPr>
        <p:spPr>
          <a:xfrm>
            <a:off x="10128251" y="2488885"/>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28" name="CVPictureRight_2">
            <a:extLst>
              <a:ext uri="{FF2B5EF4-FFF2-40B4-BE49-F238E27FC236}">
                <a16:creationId xmlns:a16="http://schemas.microsoft.com/office/drawing/2014/main" id="{E5BF4071-139F-F972-7CCB-8194CF50CCD1}"/>
              </a:ext>
            </a:extLst>
          </p:cNvPr>
          <p:cNvSpPr>
            <a:spLocks noGrp="1"/>
          </p:cNvSpPr>
          <p:nvPr>
            <p:ph type="pic" sz="quarter" idx="42" hasCustomPrompt="1"/>
          </p:nvPr>
        </p:nvSpPr>
        <p:spPr>
          <a:xfrm>
            <a:off x="10128250" y="1452563"/>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9" name="CVTitleRight_1">
            <a:extLst>
              <a:ext uri="{FF2B5EF4-FFF2-40B4-BE49-F238E27FC236}">
                <a16:creationId xmlns:a16="http://schemas.microsoft.com/office/drawing/2014/main" id="{C898F09C-89B0-9056-793E-06C7744EBE33}"/>
              </a:ext>
            </a:extLst>
          </p:cNvPr>
          <p:cNvSpPr>
            <a:spLocks noGrp="1"/>
          </p:cNvSpPr>
          <p:nvPr>
            <p:ph type="body" sz="quarter" idx="14" hasCustomPrompt="1"/>
          </p:nvPr>
        </p:nvSpPr>
        <p:spPr>
          <a:xfrm>
            <a:off x="8688389" y="2488885"/>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10" name="CVNameRight_1">
            <a:extLst>
              <a:ext uri="{FF2B5EF4-FFF2-40B4-BE49-F238E27FC236}">
                <a16:creationId xmlns:a16="http://schemas.microsoft.com/office/drawing/2014/main" id="{A7FF3AA9-CF13-DB05-5E8D-51DBFD2CBAF3}"/>
              </a:ext>
            </a:extLst>
          </p:cNvPr>
          <p:cNvSpPr>
            <a:spLocks noGrp="1"/>
          </p:cNvSpPr>
          <p:nvPr>
            <p:ph type="body" sz="quarter" idx="27" hasCustomPrompt="1"/>
          </p:nvPr>
        </p:nvSpPr>
        <p:spPr>
          <a:xfrm>
            <a:off x="8684853" y="2336126"/>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11" name="CVPictureRight_1">
            <a:extLst>
              <a:ext uri="{FF2B5EF4-FFF2-40B4-BE49-F238E27FC236}">
                <a16:creationId xmlns:a16="http://schemas.microsoft.com/office/drawing/2014/main" id="{4615892E-80E5-0B4C-235A-9C12ECD318E6}"/>
              </a:ext>
            </a:extLst>
          </p:cNvPr>
          <p:cNvSpPr>
            <a:spLocks noGrp="1"/>
          </p:cNvSpPr>
          <p:nvPr>
            <p:ph type="pic" sz="quarter" idx="13" hasCustomPrompt="1"/>
          </p:nvPr>
        </p:nvSpPr>
        <p:spPr>
          <a:xfrm>
            <a:off x="8688388" y="1452563"/>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4" name="Text Placeholder 4">
            <a:extLst>
              <a:ext uri="{FF2B5EF4-FFF2-40B4-BE49-F238E27FC236}">
                <a16:creationId xmlns:a16="http://schemas.microsoft.com/office/drawing/2014/main" id="{96929135-4A90-00E9-BAD9-BAF268957D81}"/>
              </a:ext>
            </a:extLst>
          </p:cNvPr>
          <p:cNvSpPr>
            <a:spLocks noGrp="1"/>
          </p:cNvSpPr>
          <p:nvPr>
            <p:ph type="body" sz="quarter" idx="10" hasCustomPrompt="1"/>
          </p:nvPr>
        </p:nvSpPr>
        <p:spPr>
          <a:xfrm>
            <a:off x="1019436" y="1452562"/>
            <a:ext cx="5616624" cy="4784725"/>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2" name="Titel 1"/>
          <p:cNvSpPr>
            <a:spLocks noGrp="1"/>
          </p:cNvSpPr>
          <p:nvPr>
            <p:ph type="title"/>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029D7656-5A8C-2660-1003-BE332CC561DC}"/>
              </a:ext>
            </a:extLst>
          </p:cNvPr>
          <p:cNvSpPr>
            <a:spLocks noGrp="1"/>
          </p:cNvSpPr>
          <p:nvPr>
            <p:ph type="ftr" sz="quarter" idx="49"/>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069137939"/>
      </p:ext>
    </p:extLst>
  </p:cSld>
  <p:clrMapOvr>
    <a:masterClrMapping/>
  </p:clrMapOvr>
  <p:extLst>
    <p:ext uri="{DCECCB84-F9BA-43D5-87BE-67443E8EF086}">
      <p15:sldGuideLst xmlns:p15="http://schemas.microsoft.com/office/powerpoint/2012/main">
        <p15:guide id="10" orient="horz" pos="187" userDrawn="1">
          <p15:clr>
            <a:srgbClr val="FBAE40"/>
          </p15:clr>
        </p15:guide>
        <p15:guide id="11" pos="4180" userDrawn="1">
          <p15:clr>
            <a:srgbClr val="FBAE40"/>
          </p15:clr>
        </p15:guide>
        <p15:guide id="12" orient="horz" pos="3929" userDrawn="1">
          <p15:clr>
            <a:srgbClr val="FBAE40"/>
          </p15:clr>
        </p15:guide>
        <p15:guide id="13" orient="horz" pos="913" userDrawn="1">
          <p15:clr>
            <a:srgbClr val="FBAE40"/>
          </p15:clr>
        </p15:guide>
        <p15:guide id="14" pos="642" userDrawn="1">
          <p15:clr>
            <a:srgbClr val="FBAE40"/>
          </p15:clr>
        </p15:guide>
        <p15:guide id="15" pos="166" userDrawn="1">
          <p15:clr>
            <a:srgbClr val="FBAE40"/>
          </p15:clr>
        </p15:guide>
        <p15:guide id="16" pos="5473" userDrawn="1">
          <p15:clr>
            <a:srgbClr val="FBAE40"/>
          </p15:clr>
        </p15:guide>
        <p15:guide id="17" pos="63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EF8D-4749-C971-7469-E8E8463EDB36}"/>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54E62335-3DA0-4FE3-D61D-542F34FB85DF}"/>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
        <p:nvSpPr>
          <p:cNvPr id="5" name="Rectangle 4">
            <a:extLst>
              <a:ext uri="{FF2B5EF4-FFF2-40B4-BE49-F238E27FC236}">
                <a16:creationId xmlns:a16="http://schemas.microsoft.com/office/drawing/2014/main" id="{BAB1A874-6DBC-547C-4493-228A348B7C43}"/>
              </a:ext>
            </a:extLst>
          </p:cNvPr>
          <p:cNvSpPr/>
          <p:nvPr userDrawn="1"/>
        </p:nvSpPr>
        <p:spPr>
          <a:xfrm>
            <a:off x="5810616" y="765174"/>
            <a:ext cx="6109583"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7" name="CVPictureRight_1">
            <a:extLst>
              <a:ext uri="{FF2B5EF4-FFF2-40B4-BE49-F238E27FC236}">
                <a16:creationId xmlns:a16="http://schemas.microsoft.com/office/drawing/2014/main" id="{D69C259C-9E4D-E3EF-F791-56302D8677E5}"/>
              </a:ext>
            </a:extLst>
          </p:cNvPr>
          <p:cNvSpPr>
            <a:spLocks noGrp="1"/>
          </p:cNvSpPr>
          <p:nvPr>
            <p:ph type="pic" sz="quarter" idx="13" hasCustomPrompt="1"/>
          </p:nvPr>
        </p:nvSpPr>
        <p:spPr>
          <a:xfrm>
            <a:off x="10422906" y="1502547"/>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a:t>HOW TO ADD</a:t>
            </a:r>
            <a:br>
              <a:rPr lang="en-GB"/>
            </a:br>
            <a:r>
              <a:rPr lang="en-GB"/>
              <a:t>CV TEXT &amp; PHOTO?</a:t>
            </a:r>
            <a:br>
              <a:rPr lang="en-GB"/>
            </a:br>
            <a:r>
              <a:rPr lang="en-GB"/>
              <a:t>Select picture </a:t>
            </a:r>
            <a:br>
              <a:rPr lang="en-GB"/>
            </a:br>
            <a:br>
              <a:rPr lang="en-GB"/>
            </a:br>
            <a:br>
              <a:rPr lang="en-GB"/>
            </a:br>
            <a:br>
              <a:rPr lang="en-GB"/>
            </a:br>
            <a:br>
              <a:rPr lang="en-GB"/>
            </a:br>
            <a:r>
              <a:rPr lang="en-GB"/>
              <a:t>placeholder and go to Ribbon &gt; Loyens &amp; Loeff Tab &gt; Insert CV data button</a:t>
            </a:r>
          </a:p>
        </p:txBody>
      </p:sp>
      <p:sp>
        <p:nvSpPr>
          <p:cNvPr id="8" name="CVPictureRight_2">
            <a:extLst>
              <a:ext uri="{FF2B5EF4-FFF2-40B4-BE49-F238E27FC236}">
                <a16:creationId xmlns:a16="http://schemas.microsoft.com/office/drawing/2014/main" id="{903B9B12-6947-6A1B-64BC-610B69AC8245}"/>
              </a:ext>
            </a:extLst>
          </p:cNvPr>
          <p:cNvSpPr>
            <a:spLocks noGrp="1"/>
          </p:cNvSpPr>
          <p:nvPr>
            <p:ph type="pic" sz="quarter" idx="35" hasCustomPrompt="1"/>
          </p:nvPr>
        </p:nvSpPr>
        <p:spPr>
          <a:xfrm>
            <a:off x="10422906" y="2704700"/>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a:t>HOW TO ADD</a:t>
            </a:r>
            <a:br>
              <a:rPr lang="en-GB"/>
            </a:br>
            <a:r>
              <a:rPr lang="en-GB"/>
              <a:t>CV TEXT &amp; PHOTO?</a:t>
            </a:r>
            <a:br>
              <a:rPr lang="en-GB"/>
            </a:br>
            <a:r>
              <a:rPr lang="en-GB"/>
              <a:t>Select picture </a:t>
            </a:r>
            <a:br>
              <a:rPr lang="en-GB"/>
            </a:br>
            <a:br>
              <a:rPr lang="en-GB"/>
            </a:br>
            <a:br>
              <a:rPr lang="en-GB"/>
            </a:br>
            <a:br>
              <a:rPr lang="en-GB"/>
            </a:br>
            <a:br>
              <a:rPr lang="en-GB"/>
            </a:br>
            <a:r>
              <a:rPr lang="en-GB"/>
              <a:t>placeholder and go to Ribbon &gt; Loyens &amp; Loeff Tab &gt; Insert CV data button</a:t>
            </a:r>
          </a:p>
        </p:txBody>
      </p:sp>
      <p:sp>
        <p:nvSpPr>
          <p:cNvPr id="9" name="CVPictureRight_4">
            <a:extLst>
              <a:ext uri="{FF2B5EF4-FFF2-40B4-BE49-F238E27FC236}">
                <a16:creationId xmlns:a16="http://schemas.microsoft.com/office/drawing/2014/main" id="{190BCD86-6C3E-B464-8034-D9CACC800B25}"/>
              </a:ext>
            </a:extLst>
          </p:cNvPr>
          <p:cNvSpPr>
            <a:spLocks noGrp="1"/>
          </p:cNvSpPr>
          <p:nvPr>
            <p:ph type="pic" sz="quarter" idx="49" hasCustomPrompt="1"/>
          </p:nvPr>
        </p:nvSpPr>
        <p:spPr>
          <a:xfrm>
            <a:off x="10422906" y="5109524"/>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a:t>HOW TO ADD</a:t>
            </a:r>
            <a:br>
              <a:rPr lang="en-GB"/>
            </a:br>
            <a:r>
              <a:rPr lang="en-GB"/>
              <a:t>CV TEXT &amp; PHOTO?</a:t>
            </a:r>
            <a:br>
              <a:rPr lang="en-GB"/>
            </a:br>
            <a:r>
              <a:rPr lang="en-GB"/>
              <a:t>Select picture </a:t>
            </a:r>
            <a:br>
              <a:rPr lang="en-GB"/>
            </a:br>
            <a:br>
              <a:rPr lang="en-GB"/>
            </a:br>
            <a:br>
              <a:rPr lang="en-GB"/>
            </a:br>
            <a:br>
              <a:rPr lang="en-GB"/>
            </a:br>
            <a:br>
              <a:rPr lang="en-GB"/>
            </a:br>
            <a:r>
              <a:rPr lang="en-GB"/>
              <a:t>placeholder and go to Ribbon &gt; Loyens &amp; Loeff Tab &gt; Insert CV data button</a:t>
            </a:r>
          </a:p>
        </p:txBody>
      </p:sp>
      <p:sp>
        <p:nvSpPr>
          <p:cNvPr id="10" name="CVPictureRight_5">
            <a:extLst>
              <a:ext uri="{FF2B5EF4-FFF2-40B4-BE49-F238E27FC236}">
                <a16:creationId xmlns:a16="http://schemas.microsoft.com/office/drawing/2014/main" id="{78F7B31E-A439-FB86-B113-75970FD7BE04}"/>
              </a:ext>
            </a:extLst>
          </p:cNvPr>
          <p:cNvSpPr>
            <a:spLocks noGrp="1"/>
          </p:cNvSpPr>
          <p:nvPr>
            <p:ph type="pic" sz="quarter" idx="56" hasCustomPrompt="1"/>
          </p:nvPr>
        </p:nvSpPr>
        <p:spPr>
          <a:xfrm>
            <a:off x="10422906" y="3908672"/>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a:t>HOW TO ADD</a:t>
            </a:r>
            <a:br>
              <a:rPr lang="en-GB"/>
            </a:br>
            <a:r>
              <a:rPr lang="en-GB"/>
              <a:t>CV TEXT &amp; PHOTO?</a:t>
            </a:r>
            <a:br>
              <a:rPr lang="en-GB"/>
            </a:br>
            <a:r>
              <a:rPr lang="en-GB"/>
              <a:t>Select picture </a:t>
            </a:r>
            <a:br>
              <a:rPr lang="en-GB"/>
            </a:br>
            <a:br>
              <a:rPr lang="en-GB"/>
            </a:br>
            <a:br>
              <a:rPr lang="en-GB"/>
            </a:br>
            <a:br>
              <a:rPr lang="en-GB"/>
            </a:br>
            <a:br>
              <a:rPr lang="en-GB"/>
            </a:br>
            <a:r>
              <a:rPr lang="en-GB"/>
              <a:t>placeholder and go to Ribbon &gt; Loyens &amp; Loeff Tab &gt; Insert CV data button</a:t>
            </a:r>
          </a:p>
        </p:txBody>
      </p:sp>
      <p:grpSp>
        <p:nvGrpSpPr>
          <p:cNvPr id="11" name="Group 10">
            <a:extLst>
              <a:ext uri="{FF2B5EF4-FFF2-40B4-BE49-F238E27FC236}">
                <a16:creationId xmlns:a16="http://schemas.microsoft.com/office/drawing/2014/main" id="{B10DEFC5-9403-8AE5-C2A0-F615068EA530}"/>
              </a:ext>
            </a:extLst>
          </p:cNvPr>
          <p:cNvGrpSpPr/>
          <p:nvPr userDrawn="1"/>
        </p:nvGrpSpPr>
        <p:grpSpPr>
          <a:xfrm>
            <a:off x="6344611" y="2514459"/>
            <a:ext cx="3421182" cy="2417001"/>
            <a:chOff x="5694782" y="2514459"/>
            <a:chExt cx="4607573" cy="2417001"/>
          </a:xfrm>
        </p:grpSpPr>
        <p:cxnSp>
          <p:nvCxnSpPr>
            <p:cNvPr id="12" name="Straight Connector 11">
              <a:extLst>
                <a:ext uri="{FF2B5EF4-FFF2-40B4-BE49-F238E27FC236}">
                  <a16:creationId xmlns:a16="http://schemas.microsoft.com/office/drawing/2014/main" id="{2EEC9D1B-F5F7-FF11-B203-0660B4996F42}"/>
                </a:ext>
              </a:extLst>
            </p:cNvPr>
            <p:cNvCxnSpPr>
              <a:cxnSpLocks/>
            </p:cNvCxnSpPr>
            <p:nvPr userDrawn="1"/>
          </p:nvCxnSpPr>
          <p:spPr>
            <a:xfrm flipH="1">
              <a:off x="5704618" y="2514459"/>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D69081-4C6F-C2C6-DB37-B4457720C2D8}"/>
                </a:ext>
              </a:extLst>
            </p:cNvPr>
            <p:cNvCxnSpPr>
              <a:cxnSpLocks/>
            </p:cNvCxnSpPr>
            <p:nvPr userDrawn="1"/>
          </p:nvCxnSpPr>
          <p:spPr>
            <a:xfrm flipH="1">
              <a:off x="5694782" y="4931460"/>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4B6157-05BF-51D2-AA61-9C96BD3A32D9}"/>
                </a:ext>
              </a:extLst>
            </p:cNvPr>
            <p:cNvCxnSpPr>
              <a:cxnSpLocks/>
            </p:cNvCxnSpPr>
            <p:nvPr userDrawn="1"/>
          </p:nvCxnSpPr>
          <p:spPr>
            <a:xfrm flipH="1">
              <a:off x="5694782" y="3820946"/>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7FF3104-BD8B-0ED5-E75A-BCD186AEEE67}"/>
              </a:ext>
            </a:extLst>
          </p:cNvPr>
          <p:cNvSpPr/>
          <p:nvPr userDrawn="1"/>
        </p:nvSpPr>
        <p:spPr>
          <a:xfrm>
            <a:off x="5815584" y="764210"/>
            <a:ext cx="6109584"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5317" rIns="0" bIns="65317"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nl-NL" sz="1270" b="1" i="0" u="none" strike="noStrike" kern="1200" cap="none" spc="0" normalizeH="0" baseline="0" noProof="0" err="1">
                <a:ln>
                  <a:noFill/>
                </a:ln>
                <a:solidFill>
                  <a:prstClr val="white"/>
                </a:solidFill>
                <a:effectLst/>
                <a:uLnTx/>
                <a:uFillTx/>
                <a:latin typeface="Arial" panose="020B0604020202020204"/>
                <a:ea typeface="+mn-ea"/>
                <a:cs typeface="+mn-cs"/>
              </a:rPr>
              <a:t>Key</a:t>
            </a:r>
            <a:r>
              <a:rPr kumimoji="0" lang="nl-NL" sz="1270" b="1" i="0" u="none" strike="noStrike" kern="1200" cap="none" spc="0" normalizeH="0" baseline="0" noProof="0">
                <a:ln>
                  <a:noFill/>
                </a:ln>
                <a:solidFill>
                  <a:prstClr val="white"/>
                </a:solidFill>
                <a:effectLst/>
                <a:uLnTx/>
                <a:uFillTx/>
                <a:latin typeface="Arial" panose="020B0604020202020204"/>
                <a:ea typeface="+mn-ea"/>
                <a:cs typeface="+mn-cs"/>
              </a:rPr>
              <a:t> </a:t>
            </a:r>
            <a:r>
              <a:rPr kumimoji="0" lang="nl-NL" sz="1270" b="1" i="0" u="none" strike="noStrike" kern="1200" cap="none" spc="0" normalizeH="0" baseline="0" noProof="0" err="1">
                <a:ln>
                  <a:noFill/>
                </a:ln>
                <a:solidFill>
                  <a:prstClr val="white"/>
                </a:solidFill>
                <a:effectLst/>
                <a:uLnTx/>
                <a:uFillTx/>
                <a:latin typeface="Arial" panose="020B0604020202020204"/>
                <a:ea typeface="+mn-ea"/>
                <a:cs typeface="+mn-cs"/>
              </a:rPr>
              <a:t>contacts</a:t>
            </a:r>
            <a:endParaRPr kumimoji="0" lang="nl-NL" sz="127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Text Placeholder 7">
            <a:extLst>
              <a:ext uri="{FF2B5EF4-FFF2-40B4-BE49-F238E27FC236}">
                <a16:creationId xmlns:a16="http://schemas.microsoft.com/office/drawing/2014/main" id="{AAA5DB83-F7CD-6544-0080-98E55C99B274}"/>
              </a:ext>
            </a:extLst>
          </p:cNvPr>
          <p:cNvSpPr>
            <a:spLocks noGrp="1"/>
          </p:cNvSpPr>
          <p:nvPr>
            <p:ph type="body" sz="quarter" idx="67"/>
          </p:nvPr>
        </p:nvSpPr>
        <p:spPr>
          <a:xfrm>
            <a:off x="731839" y="981075"/>
            <a:ext cx="4575540" cy="5256213"/>
          </a:xfrm>
        </p:spPr>
        <p:txBody>
          <a:bodyPr/>
          <a:lstStyle>
            <a:lvl1pPr>
              <a:defRPr sz="1200"/>
            </a:lvl1pPr>
            <a:lvl2pPr>
              <a:defRPr sz="1200"/>
            </a:lvl2pPr>
            <a:lvl3pPr>
              <a:defRPr sz="1200"/>
            </a:lvl3pPr>
            <a:lvl4pPr>
              <a:defRPr sz="1200"/>
            </a:lvl4pPr>
            <a:lvl5pPr>
              <a:defRPr sz="1400"/>
            </a:lvl5pPr>
            <a:lvl6pPr>
              <a:defRPr sz="1400"/>
            </a:lvl6pPr>
            <a:lvl7pPr>
              <a:defRPr sz="1200"/>
            </a:lvl7pPr>
            <a:lvl8pPr>
              <a:buAutoNum type="alphaLcPeriod"/>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endParaRPr lang="en-GB"/>
          </a:p>
        </p:txBody>
      </p:sp>
      <p:sp>
        <p:nvSpPr>
          <p:cNvPr id="27" name="CVNameRight_1">
            <a:extLst>
              <a:ext uri="{FF2B5EF4-FFF2-40B4-BE49-F238E27FC236}">
                <a16:creationId xmlns:a16="http://schemas.microsoft.com/office/drawing/2014/main" id="{BA771874-AC1A-D61D-46BF-4907C34D2352}"/>
              </a:ext>
            </a:extLst>
          </p:cNvPr>
          <p:cNvSpPr>
            <a:spLocks noGrp="1"/>
          </p:cNvSpPr>
          <p:nvPr>
            <p:ph type="body" sz="quarter" idx="68" hasCustomPrompt="1"/>
          </p:nvPr>
        </p:nvSpPr>
        <p:spPr>
          <a:xfrm>
            <a:off x="6344611" y="1506683"/>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a:t>Name</a:t>
            </a:r>
          </a:p>
        </p:txBody>
      </p:sp>
      <p:sp>
        <p:nvSpPr>
          <p:cNvPr id="28" name="CVNameRight_1">
            <a:extLst>
              <a:ext uri="{FF2B5EF4-FFF2-40B4-BE49-F238E27FC236}">
                <a16:creationId xmlns:a16="http://schemas.microsoft.com/office/drawing/2014/main" id="{28EE5FAD-356B-FA0A-586F-C79254F75328}"/>
              </a:ext>
            </a:extLst>
          </p:cNvPr>
          <p:cNvSpPr>
            <a:spLocks noGrp="1"/>
          </p:cNvSpPr>
          <p:nvPr>
            <p:ph type="body" sz="quarter" idx="69" hasCustomPrompt="1"/>
          </p:nvPr>
        </p:nvSpPr>
        <p:spPr>
          <a:xfrm>
            <a:off x="-2369854" y="2359775"/>
            <a:ext cx="2217551"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a:t>Name</a:t>
            </a:r>
          </a:p>
          <a:p>
            <a:pPr lvl="1"/>
            <a:r>
              <a:rPr lang="en-GB" noProof="0"/>
              <a:t>2</a:t>
            </a:r>
          </a:p>
          <a:p>
            <a:pPr lvl="2"/>
            <a:r>
              <a:rPr lang="en-GB" noProof="0"/>
              <a:t>3</a:t>
            </a:r>
          </a:p>
          <a:p>
            <a:pPr lvl="3"/>
            <a:r>
              <a:rPr lang="en-GB" noProof="0"/>
              <a:t>4</a:t>
            </a:r>
          </a:p>
          <a:p>
            <a:pPr lvl="4"/>
            <a:r>
              <a:rPr lang="en-GB" noProof="0"/>
              <a:t>5</a:t>
            </a:r>
          </a:p>
          <a:p>
            <a:pPr lvl="5"/>
            <a:r>
              <a:rPr lang="en-GB" noProof="0"/>
              <a:t>6</a:t>
            </a:r>
          </a:p>
          <a:p>
            <a:pPr lvl="6"/>
            <a:r>
              <a:rPr lang="en-GB" noProof="0"/>
              <a:t>7</a:t>
            </a:r>
          </a:p>
          <a:p>
            <a:pPr lvl="7"/>
            <a:r>
              <a:rPr lang="en-GB" noProof="0"/>
              <a:t>8</a:t>
            </a:r>
          </a:p>
          <a:p>
            <a:pPr lvl="8"/>
            <a:r>
              <a:rPr lang="en-GB" noProof="0"/>
              <a:t>9</a:t>
            </a:r>
          </a:p>
        </p:txBody>
      </p:sp>
      <p:sp>
        <p:nvSpPr>
          <p:cNvPr id="29" name="CVNameRight_1">
            <a:extLst>
              <a:ext uri="{FF2B5EF4-FFF2-40B4-BE49-F238E27FC236}">
                <a16:creationId xmlns:a16="http://schemas.microsoft.com/office/drawing/2014/main" id="{D3C27AA3-E1EE-5340-B6F2-D25626FF7923}"/>
              </a:ext>
            </a:extLst>
          </p:cNvPr>
          <p:cNvSpPr>
            <a:spLocks noGrp="1"/>
          </p:cNvSpPr>
          <p:nvPr>
            <p:ph type="body" sz="quarter" idx="70" hasCustomPrompt="1"/>
          </p:nvPr>
        </p:nvSpPr>
        <p:spPr>
          <a:xfrm>
            <a:off x="6344611" y="2630412"/>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a:t>Name</a:t>
            </a:r>
          </a:p>
        </p:txBody>
      </p:sp>
      <p:sp>
        <p:nvSpPr>
          <p:cNvPr id="30" name="CVNameRight_1">
            <a:extLst>
              <a:ext uri="{FF2B5EF4-FFF2-40B4-BE49-F238E27FC236}">
                <a16:creationId xmlns:a16="http://schemas.microsoft.com/office/drawing/2014/main" id="{81DCDBD0-8D6E-8F2A-0A30-3687905428A7}"/>
              </a:ext>
            </a:extLst>
          </p:cNvPr>
          <p:cNvSpPr>
            <a:spLocks noGrp="1"/>
          </p:cNvSpPr>
          <p:nvPr>
            <p:ph type="body" sz="quarter" idx="71" hasCustomPrompt="1"/>
          </p:nvPr>
        </p:nvSpPr>
        <p:spPr>
          <a:xfrm>
            <a:off x="6344611" y="3940074"/>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a:t>Name</a:t>
            </a:r>
          </a:p>
        </p:txBody>
      </p:sp>
      <p:sp>
        <p:nvSpPr>
          <p:cNvPr id="31" name="CVNameRight_1">
            <a:extLst>
              <a:ext uri="{FF2B5EF4-FFF2-40B4-BE49-F238E27FC236}">
                <a16:creationId xmlns:a16="http://schemas.microsoft.com/office/drawing/2014/main" id="{D4643C5A-F712-E1A8-36B2-200E96DF4EC2}"/>
              </a:ext>
            </a:extLst>
          </p:cNvPr>
          <p:cNvSpPr>
            <a:spLocks noGrp="1"/>
          </p:cNvSpPr>
          <p:nvPr>
            <p:ph type="body" sz="quarter" idx="72" hasCustomPrompt="1"/>
          </p:nvPr>
        </p:nvSpPr>
        <p:spPr>
          <a:xfrm>
            <a:off x="6344611" y="5049312"/>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a:t>Name</a:t>
            </a:r>
          </a:p>
        </p:txBody>
      </p:sp>
      <p:sp>
        <p:nvSpPr>
          <p:cNvPr id="32" name="CVNameRight_1">
            <a:extLst>
              <a:ext uri="{FF2B5EF4-FFF2-40B4-BE49-F238E27FC236}">
                <a16:creationId xmlns:a16="http://schemas.microsoft.com/office/drawing/2014/main" id="{091D4E80-7314-03D6-78AC-CF2658A09677}"/>
              </a:ext>
            </a:extLst>
          </p:cNvPr>
          <p:cNvSpPr>
            <a:spLocks noGrp="1"/>
          </p:cNvSpPr>
          <p:nvPr>
            <p:ph type="body" sz="quarter" idx="73" hasCustomPrompt="1"/>
          </p:nvPr>
        </p:nvSpPr>
        <p:spPr>
          <a:xfrm>
            <a:off x="6344611" y="1766838"/>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a:t>Specialisation &amp; sector</a:t>
            </a:r>
          </a:p>
        </p:txBody>
      </p:sp>
      <p:sp>
        <p:nvSpPr>
          <p:cNvPr id="33" name="CVNameRight_1">
            <a:extLst>
              <a:ext uri="{FF2B5EF4-FFF2-40B4-BE49-F238E27FC236}">
                <a16:creationId xmlns:a16="http://schemas.microsoft.com/office/drawing/2014/main" id="{56FAB2B2-B10A-FDA7-3140-2C9895487258}"/>
              </a:ext>
            </a:extLst>
          </p:cNvPr>
          <p:cNvSpPr>
            <a:spLocks noGrp="1"/>
          </p:cNvSpPr>
          <p:nvPr>
            <p:ph type="body" sz="quarter" idx="74" hasCustomPrompt="1"/>
          </p:nvPr>
        </p:nvSpPr>
        <p:spPr>
          <a:xfrm>
            <a:off x="6344611" y="2973132"/>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a:t>Specialisation &amp; sector</a:t>
            </a:r>
          </a:p>
        </p:txBody>
      </p:sp>
      <p:sp>
        <p:nvSpPr>
          <p:cNvPr id="34" name="CVNameRight_1">
            <a:extLst>
              <a:ext uri="{FF2B5EF4-FFF2-40B4-BE49-F238E27FC236}">
                <a16:creationId xmlns:a16="http://schemas.microsoft.com/office/drawing/2014/main" id="{5550509E-61A1-8A2D-1CD0-E0F5E15AAA30}"/>
              </a:ext>
            </a:extLst>
          </p:cNvPr>
          <p:cNvSpPr>
            <a:spLocks noGrp="1"/>
          </p:cNvSpPr>
          <p:nvPr>
            <p:ph type="body" sz="quarter" idx="75" hasCustomPrompt="1"/>
          </p:nvPr>
        </p:nvSpPr>
        <p:spPr>
          <a:xfrm>
            <a:off x="6344611" y="4231184"/>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a:t>Specialisation &amp; sector</a:t>
            </a:r>
          </a:p>
        </p:txBody>
      </p:sp>
      <p:sp>
        <p:nvSpPr>
          <p:cNvPr id="35" name="CVNameRight_1">
            <a:extLst>
              <a:ext uri="{FF2B5EF4-FFF2-40B4-BE49-F238E27FC236}">
                <a16:creationId xmlns:a16="http://schemas.microsoft.com/office/drawing/2014/main" id="{6AB0E6BF-D692-9916-3B87-AE78F0BA38AE}"/>
              </a:ext>
            </a:extLst>
          </p:cNvPr>
          <p:cNvSpPr>
            <a:spLocks noGrp="1"/>
          </p:cNvSpPr>
          <p:nvPr>
            <p:ph type="body" sz="quarter" idx="76" hasCustomPrompt="1"/>
          </p:nvPr>
        </p:nvSpPr>
        <p:spPr>
          <a:xfrm>
            <a:off x="6344611" y="5423464"/>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a:t>Specialisation &amp; sector</a:t>
            </a:r>
          </a:p>
        </p:txBody>
      </p:sp>
    </p:spTree>
    <p:extLst>
      <p:ext uri="{BB962C8B-B14F-4D97-AF65-F5344CB8AC3E}">
        <p14:creationId xmlns:p14="http://schemas.microsoft.com/office/powerpoint/2010/main" val="3989094437"/>
      </p:ext>
    </p:extLst>
  </p:cSld>
  <p:clrMapOvr>
    <a:masterClrMapping/>
  </p:clrMapOvr>
  <p:extLst>
    <p:ext uri="{DCECCB84-F9BA-43D5-87BE-67443E8EF086}">
      <p15:sldGuideLst xmlns:p15="http://schemas.microsoft.com/office/powerpoint/2012/main">
        <p15:guide id="1" pos="3659" userDrawn="1">
          <p15:clr>
            <a:srgbClr val="FBAE40"/>
          </p15:clr>
        </p15:guide>
        <p15:guide id="2" pos="3341" userDrawn="1">
          <p15:clr>
            <a:srgbClr val="FBAE40"/>
          </p15:clr>
        </p15:guide>
        <p15:guide id="3" pos="461" userDrawn="1">
          <p15:clr>
            <a:srgbClr val="FBAE40"/>
          </p15:clr>
        </p15:guide>
        <p15:guide id="4" pos="7514" userDrawn="1">
          <p15:clr>
            <a:srgbClr val="FBAE40"/>
          </p15:clr>
        </p15:guide>
        <p15:guide id="5" pos="166" userDrawn="1">
          <p15:clr>
            <a:srgbClr val="FBAE40"/>
          </p15:clr>
        </p15:guide>
        <p15:guide id="6" orient="horz" pos="618" userDrawn="1">
          <p15:clr>
            <a:srgbClr val="FBAE40"/>
          </p15:clr>
        </p15:guide>
        <p15:guide id="7" orient="horz" pos="392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7" y="3429000"/>
            <a:ext cx="7596000" cy="2808287"/>
          </a:xfrm>
        </p:spPr>
        <p:txBody>
          <a:bodyPr anchor="b" anchorCtr="0"/>
          <a:lstStyle>
            <a:lvl1pPr>
              <a:defRPr sz="1000"/>
            </a:lvl1pPr>
            <a:lvl2pPr marL="146050" indent="-146050">
              <a:defRPr sz="1000"/>
            </a:lvl2pPr>
            <a:lvl3pPr marL="342900" indent="-134938">
              <a:defRPr sz="1000"/>
            </a:lvl3pPr>
            <a:lvl4pPr marL="538163" indent="-144463">
              <a:defRPr sz="1000"/>
            </a:lvl4pPr>
            <a:lvl5pPr>
              <a:defRPr sz="1100"/>
            </a:lvl5pPr>
            <a:lvl6pPr>
              <a:defRPr sz="1200"/>
            </a:lvl6pPr>
            <a:lvl7pPr marL="288925" indent="-288925">
              <a:defRPr sz="1200"/>
            </a:lvl7pPr>
            <a:lvl8pPr marL="469900" indent="-171450">
              <a:defRPr sz="11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075E3EA0-C4E7-99D8-6F64-907F609AD7B7}"/>
              </a:ext>
            </a:extLst>
          </p:cNvPr>
          <p:cNvSpPr>
            <a:spLocks noGrp="1"/>
          </p:cNvSpPr>
          <p:nvPr>
            <p:ph type="ftr" sz="quarter" idx="11"/>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983454946"/>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365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4021" userDrawn="1">
          <p15:clr>
            <a:srgbClr val="FBAE40"/>
          </p15:clr>
        </p15:guide>
        <p15:guide id="15" orient="horz" pos="618" userDrawn="1">
          <p15:clr>
            <a:srgbClr val="F26B43"/>
          </p15:clr>
        </p15:guide>
        <p15:guide id="16" orient="horz" pos="18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4EE4D2-54E0-8845-846D-068082B53508}"/>
              </a:ext>
            </a:extLst>
          </p:cNvPr>
          <p:cNvSpPr/>
          <p:nvPr userDrawn="1"/>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4" name="Titel 1">
            <a:extLst>
              <a:ext uri="{FF2B5EF4-FFF2-40B4-BE49-F238E27FC236}">
                <a16:creationId xmlns:a16="http://schemas.microsoft.com/office/drawing/2014/main" id="{27FE3664-6FDF-DB26-0AF6-213DD9ECDBFE}"/>
              </a:ext>
            </a:extLst>
          </p:cNvPr>
          <p:cNvSpPr>
            <a:spLocks noGrp="1"/>
          </p:cNvSpPr>
          <p:nvPr>
            <p:ph type="ctrTitle" hasCustomPrompt="1"/>
          </p:nvPr>
        </p:nvSpPr>
        <p:spPr>
          <a:xfrm>
            <a:off x="1019175" y="5259643"/>
            <a:ext cx="7620000" cy="747897"/>
          </a:xfrm>
        </p:spPr>
        <p:txBody>
          <a:bodyPr wrap="square" anchor="t" anchorCtr="0">
            <a:spAutoFit/>
          </a:bodyPr>
          <a:lstStyle>
            <a:lvl1pPr algn="l">
              <a:lnSpc>
                <a:spcPct val="90000"/>
              </a:lnSpc>
              <a:defRPr sz="5400">
                <a:solidFill>
                  <a:schemeClr val="bg1"/>
                </a:solidFill>
                <a:latin typeface="+mn-lt"/>
              </a:defRPr>
            </a:lvl1pPr>
          </a:lstStyle>
          <a:p>
            <a:r>
              <a:rPr lang="en-GB" noProof="0"/>
              <a:t>Text for the end slide</a:t>
            </a:r>
            <a:endParaRPr lang="en-GB"/>
          </a:p>
        </p:txBody>
      </p:sp>
      <p:sp>
        <p:nvSpPr>
          <p:cNvPr id="2" name="Footer Placeholder 1">
            <a:extLst>
              <a:ext uri="{FF2B5EF4-FFF2-40B4-BE49-F238E27FC236}">
                <a16:creationId xmlns:a16="http://schemas.microsoft.com/office/drawing/2014/main" id="{EA663AF9-CD5E-E0AD-05F2-9BA7AFF0DE5F}"/>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783620221"/>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54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AC3ABF6D-079A-3754-BFF8-2E84BB8006C1}"/>
              </a:ext>
            </a:extLst>
          </p:cNvPr>
          <p:cNvSpPr>
            <a:spLocks noGrp="1"/>
          </p:cNvSpPr>
          <p:nvPr>
            <p:ph type="pic" sz="quarter" idx="15" hasCustomPrompt="1"/>
          </p:nvPr>
        </p:nvSpPr>
        <p:spPr>
          <a:xfrm>
            <a:off x="263524" y="765174"/>
            <a:ext cx="11664950" cy="5832476"/>
          </a:xfrm>
          <a:solidFill>
            <a:schemeClr val="bg1">
              <a:lumMod val="75000"/>
            </a:schemeClr>
          </a:solidFill>
        </p:spPr>
        <p:txBody>
          <a:bodyPr bIns="648000" anchor="ctr" anchorCtr="0"/>
          <a:lstStyle>
            <a:lvl1pPr algn="ctr">
              <a:defRPr>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a:t>Click ‘Insert picture’-button and select picture from </a:t>
            </a:r>
            <a:br>
              <a:rPr lang="en-GB"/>
            </a:br>
            <a:r>
              <a:rPr lang="en-GB"/>
              <a:t>SharePoint, or choose a ready-to-go slide from the library</a:t>
            </a:r>
          </a:p>
          <a:p>
            <a:endParaRPr lang="en-GB"/>
          </a:p>
        </p:txBody>
      </p:sp>
      <p:sp>
        <p:nvSpPr>
          <p:cNvPr id="2" name="Titel 1"/>
          <p:cNvSpPr>
            <a:spLocks noGrp="1"/>
          </p:cNvSpPr>
          <p:nvPr>
            <p:ph type="ctrTitle" hasCustomPrompt="1"/>
          </p:nvPr>
        </p:nvSpPr>
        <p:spPr>
          <a:xfrm>
            <a:off x="1019175" y="5259643"/>
            <a:ext cx="7620000" cy="747897"/>
          </a:xfrm>
        </p:spPr>
        <p:txBody>
          <a:bodyPr wrap="square" anchor="t" anchorCtr="0">
            <a:spAutoFit/>
          </a:bodyPr>
          <a:lstStyle>
            <a:lvl1pPr algn="l">
              <a:lnSpc>
                <a:spcPct val="90000"/>
              </a:lnSpc>
              <a:defRPr sz="5400">
                <a:solidFill>
                  <a:schemeClr val="bg1"/>
                </a:solidFill>
                <a:latin typeface="+mn-lt"/>
              </a:defRPr>
            </a:lvl1pPr>
          </a:lstStyle>
          <a:p>
            <a:r>
              <a:rPr lang="en-GB" noProof="0"/>
              <a:t>Text for the end slide</a:t>
            </a:r>
            <a:endParaRPr lang="en-GB"/>
          </a:p>
        </p:txBody>
      </p:sp>
      <p:sp>
        <p:nvSpPr>
          <p:cNvPr id="4" name="Footer Placeholder 3">
            <a:extLst>
              <a:ext uri="{FF2B5EF4-FFF2-40B4-BE49-F238E27FC236}">
                <a16:creationId xmlns:a16="http://schemas.microsoft.com/office/drawing/2014/main" id="{91C9A70C-64CF-F725-7752-9A012566EF05}"/>
              </a:ext>
            </a:extLst>
          </p:cNvPr>
          <p:cNvSpPr>
            <a:spLocks noGrp="1"/>
          </p:cNvSpPr>
          <p:nvPr>
            <p:ph type="ftr" sz="quarter" idx="16"/>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959408341"/>
      </p:ext>
    </p:extLst>
  </p:cSld>
  <p:clrMapOvr>
    <a:masterClrMapping/>
  </p:clrMapOvr>
  <p:extLst>
    <p:ext uri="{DCECCB84-F9BA-43D5-87BE-67443E8EF086}">
      <p15:sldGuideLst xmlns:p15="http://schemas.microsoft.com/office/powerpoint/2012/main">
        <p15:guide id="1" pos="824" userDrawn="1">
          <p15:clr>
            <a:srgbClr val="FBAE40"/>
          </p15:clr>
        </p15:guide>
        <p15:guide id="2" orient="horz" pos="306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C69C7B-0FE1-82A5-4CA7-3F49A89F639D}"/>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24922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5A72B9-A226-F889-120C-5CED059D7C45}"/>
              </a:ext>
              <a:ext uri="{C183D7F6-B498-43B3-948B-1728B52AA6E4}">
                <adec:decorative xmlns:adec="http://schemas.microsoft.com/office/drawing/2017/decorative" val="0"/>
              </a:ext>
            </a:extLst>
          </p:cNvPr>
          <p:cNvSpPr>
            <a:spLocks noGrp="1"/>
          </p:cNvSpPr>
          <p:nvPr>
            <p:ph type="pic" sz="quarter" idx="15" hasCustomPrompt="1"/>
          </p:nvPr>
        </p:nvSpPr>
        <p:spPr>
          <a:xfrm>
            <a:off x="263524" y="765174"/>
            <a:ext cx="11664950" cy="5832476"/>
          </a:xfrm>
          <a:solidFill>
            <a:schemeClr val="bg1">
              <a:lumMod val="75000"/>
            </a:schemeClr>
          </a:solidFill>
        </p:spPr>
        <p:txBody>
          <a:bodyPr bIns="648000" anchor="ctr" anchorCtr="0"/>
          <a:lstStyle>
            <a:lvl1pPr algn="ctr">
              <a:defRPr>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a:t>Click ‘Insert picture’-button and select picture from </a:t>
            </a:r>
            <a:br>
              <a:rPr lang="en-GB"/>
            </a:br>
            <a:r>
              <a:rPr lang="en-GB"/>
              <a:t>SharePoint, or choose a ready-to-go slide from the library</a:t>
            </a:r>
          </a:p>
          <a:p>
            <a:endParaRPr lang="en-GB"/>
          </a:p>
        </p:txBody>
      </p:sp>
      <p:sp>
        <p:nvSpPr>
          <p:cNvPr id="7" name="Text Placeholder 6">
            <a:extLst>
              <a:ext uri="{FF2B5EF4-FFF2-40B4-BE49-F238E27FC236}">
                <a16:creationId xmlns:a16="http://schemas.microsoft.com/office/drawing/2014/main" id="{F630F14E-25E7-E9B4-06DF-84EF40139688}"/>
              </a:ext>
            </a:extLst>
          </p:cNvPr>
          <p:cNvSpPr>
            <a:spLocks noGrp="1"/>
          </p:cNvSpPr>
          <p:nvPr>
            <p:ph type="body" sz="quarter" idx="17" hasCustomPrompt="1"/>
          </p:nvPr>
        </p:nvSpPr>
        <p:spPr>
          <a:xfrm>
            <a:off x="265732" y="3573016"/>
            <a:ext cx="11660536" cy="3024634"/>
          </a:xfrm>
          <a:blipFill>
            <a:blip>
              <a:alphaModFix amt="78000"/>
              <a:extLst>
                <a:ext uri="{96DAC541-7B7A-43D3-8B79-37D633B846F1}">
                  <asvg:svgBlip xmlns:asvg="http://schemas.microsoft.com/office/drawing/2016/SVG/main" r:embed="rId2"/>
                </a:ext>
              </a:extLst>
            </a:blip>
            <a:stretch>
              <a:fillRect/>
            </a:stretch>
          </a:blipFill>
        </p:spPr>
        <p:txBody>
          <a:bodyPr/>
          <a:lstStyle>
            <a:lvl1pPr>
              <a:defRPr/>
            </a:lvl1pPr>
          </a:lstStyle>
          <a:p>
            <a:pPr lvl="0"/>
            <a:r>
              <a:rPr lang="en-US"/>
              <a:t> </a:t>
            </a:r>
            <a:endParaRPr lang="en-GB"/>
          </a:p>
        </p:txBody>
      </p:sp>
      <p:sp>
        <p:nvSpPr>
          <p:cNvPr id="2" name="Titel 1"/>
          <p:cNvSpPr>
            <a:spLocks noGrp="1"/>
          </p:cNvSpPr>
          <p:nvPr>
            <p:ph type="ctrTitle"/>
          </p:nvPr>
        </p:nvSpPr>
        <p:spPr>
          <a:xfrm>
            <a:off x="1019175" y="5259643"/>
            <a:ext cx="9372600" cy="497060"/>
          </a:xfrm>
        </p:spPr>
        <p:txBody>
          <a:bodyPr wrap="square" anchor="t" anchorCtr="0">
            <a:noAutofit/>
          </a:bodyPr>
          <a:lstStyle>
            <a:lvl1pPr algn="l">
              <a:lnSpc>
                <a:spcPct val="90000"/>
              </a:lnSpc>
              <a:defRPr sz="3600">
                <a:solidFill>
                  <a:schemeClr val="bg1"/>
                </a:solidFill>
                <a:latin typeface="+mn-lt"/>
              </a:defRPr>
            </a:lvl1pPr>
          </a:lstStyle>
          <a:p>
            <a:endParaRPr lang="en-GB"/>
          </a:p>
        </p:txBody>
      </p:sp>
      <p:sp>
        <p:nvSpPr>
          <p:cNvPr id="33" name="Text Placeholder 32"/>
          <p:cNvSpPr>
            <a:spLocks noGrp="1"/>
          </p:cNvSpPr>
          <p:nvPr>
            <p:ph type="body" sz="quarter" idx="14" hasCustomPrompt="1"/>
          </p:nvPr>
        </p:nvSpPr>
        <p:spPr>
          <a:xfrm>
            <a:off x="1019175" y="4688163"/>
            <a:ext cx="684076" cy="497060"/>
          </a:xfrm>
          <a:prstGeom prst="rect">
            <a:avLst/>
          </a:prstGeom>
        </p:spPr>
        <p:txBody>
          <a:bodyPr anchor="b"/>
          <a:lstStyle>
            <a:lvl1pPr>
              <a:lnSpc>
                <a:spcPct val="90000"/>
              </a:lnSpc>
              <a:spcBef>
                <a:spcPts val="0"/>
              </a:spcBef>
              <a:defRPr sz="3600" b="1">
                <a:solidFill>
                  <a:schemeClr val="bg1"/>
                </a:solidFill>
                <a:latin typeface="Arial Black" panose="020B0A04020102020204" pitchFamily="34" charset="0"/>
              </a:defRPr>
            </a:lvl1pPr>
          </a:lstStyle>
          <a:p>
            <a:pPr lvl="0"/>
            <a:r>
              <a:rPr lang="en-GB"/>
              <a:t>1.</a:t>
            </a:r>
          </a:p>
        </p:txBody>
      </p:sp>
      <p:sp>
        <p:nvSpPr>
          <p:cNvPr id="3" name="Footer Placeholder 2">
            <a:extLst>
              <a:ext uri="{FF2B5EF4-FFF2-40B4-BE49-F238E27FC236}">
                <a16:creationId xmlns:a16="http://schemas.microsoft.com/office/drawing/2014/main" id="{EA8280F1-C131-E1FF-2759-01B42F5B50D3}"/>
              </a:ext>
            </a:extLst>
          </p:cNvPr>
          <p:cNvSpPr>
            <a:spLocks noGrp="1"/>
          </p:cNvSpPr>
          <p:nvPr>
            <p:ph type="ftr" sz="quarter" idx="16"/>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894559912"/>
      </p:ext>
    </p:extLst>
  </p:cSld>
  <p:clrMapOvr>
    <a:masterClrMapping/>
  </p:clrMapOvr>
  <p:extLst>
    <p:ext uri="{DCECCB84-F9BA-43D5-87BE-67443E8EF086}">
      <p15:sldGuideLst xmlns:p15="http://schemas.microsoft.com/office/powerpoint/2012/main">
        <p15:guide id="1" pos="846" userDrawn="1">
          <p15:clr>
            <a:srgbClr val="FBAE40"/>
          </p15:clr>
        </p15:guide>
        <p15:guide id="2" orient="horz" pos="306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BD67C73C-F2F6-15E9-43CE-9FC21886AC92}"/>
              </a:ext>
            </a:extLst>
          </p:cNvPr>
          <p:cNvSpPr/>
          <p:nvPr userDrawn="1"/>
        </p:nvSpPr>
        <p:spPr>
          <a:xfrm flipH="1">
            <a:off x="8072080" y="1004821"/>
            <a:ext cx="3856393" cy="5592829"/>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a:p>
        </p:txBody>
      </p:sp>
      <p:grpSp>
        <p:nvGrpSpPr>
          <p:cNvPr id="6" name="Group 5">
            <a:extLst>
              <a:ext uri="{FF2B5EF4-FFF2-40B4-BE49-F238E27FC236}">
                <a16:creationId xmlns:a16="http://schemas.microsoft.com/office/drawing/2014/main" id="{FD745710-B2C8-8D94-1CC2-6BC4FF81DBAA}"/>
              </a:ext>
            </a:extLst>
          </p:cNvPr>
          <p:cNvGrpSpPr/>
          <p:nvPr userDrawn="1"/>
        </p:nvGrpSpPr>
        <p:grpSpPr>
          <a:xfrm>
            <a:off x="9624392" y="277699"/>
            <a:ext cx="2003339" cy="504460"/>
            <a:chOff x="756000" y="277699"/>
            <a:chExt cx="2003339" cy="504460"/>
          </a:xfrm>
        </p:grpSpPr>
        <p:grpSp>
          <p:nvGrpSpPr>
            <p:cNvPr id="7" name="Graphic 3">
              <a:extLst>
                <a:ext uri="{FF2B5EF4-FFF2-40B4-BE49-F238E27FC236}">
                  <a16:creationId xmlns:a16="http://schemas.microsoft.com/office/drawing/2014/main" id="{28EAE8F7-B45D-BF38-76D6-607D8DAAC8B5}"/>
                </a:ext>
              </a:extLst>
            </p:cNvPr>
            <p:cNvGrpSpPr/>
            <p:nvPr/>
          </p:nvGrpSpPr>
          <p:grpSpPr>
            <a:xfrm>
              <a:off x="756000" y="277699"/>
              <a:ext cx="2003339" cy="317260"/>
              <a:chOff x="756000" y="277699"/>
              <a:chExt cx="2003339" cy="317260"/>
            </a:xfrm>
            <a:solidFill>
              <a:srgbClr val="06357A"/>
            </a:solidFill>
          </p:grpSpPr>
          <p:sp>
            <p:nvSpPr>
              <p:cNvPr id="16" name="Freeform: Shape 15">
                <a:extLst>
                  <a:ext uri="{FF2B5EF4-FFF2-40B4-BE49-F238E27FC236}">
                    <a16:creationId xmlns:a16="http://schemas.microsoft.com/office/drawing/2014/main" id="{EBD91180-761A-5049-8D68-889BF5CC9998}"/>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9BF15E4-BE32-9532-6088-BC39647DEE2E}"/>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0F77D2A-7D7B-41B8-6E54-3FACD818664B}"/>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0719E1D-C131-60C7-1FCB-55DBB735CD99}"/>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95C4CCF-278E-E1E8-ED71-688A29A9CA8F}"/>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CD28DE1-E327-0982-AF5F-18A2538362B0}"/>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0833912-128B-A86B-1D6E-0F9B0168DAC1}"/>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87A58B8-C835-CFF4-D625-D6A9213AA6AA}"/>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2E36972-43E6-8F6A-AE5C-F98155767E72}"/>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61AA396-B869-3318-D456-DBA211825ED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AB719E5-9E95-5E53-898C-25C2FD6EFABE}"/>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1CA9E84-1494-0BC5-8361-8C936B1495EC}"/>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grpSp>
          <p:nvGrpSpPr>
            <p:cNvPr id="8" name="Graphic 3">
              <a:extLst>
                <a:ext uri="{FF2B5EF4-FFF2-40B4-BE49-F238E27FC236}">
                  <a16:creationId xmlns:a16="http://schemas.microsoft.com/office/drawing/2014/main" id="{C927F655-21BB-0B0F-ED26-C116F1FE6B4F}"/>
                </a:ext>
              </a:extLst>
            </p:cNvPr>
            <p:cNvGrpSpPr/>
            <p:nvPr/>
          </p:nvGrpSpPr>
          <p:grpSpPr>
            <a:xfrm>
              <a:off x="1619999" y="701219"/>
              <a:ext cx="481139" cy="80940"/>
              <a:chOff x="1619999" y="701219"/>
              <a:chExt cx="481139" cy="80940"/>
            </a:xfrm>
            <a:solidFill>
              <a:srgbClr val="06357A"/>
            </a:solidFill>
          </p:grpSpPr>
          <p:sp>
            <p:nvSpPr>
              <p:cNvPr id="9" name="Freeform: Shape 8">
                <a:extLst>
                  <a:ext uri="{FF2B5EF4-FFF2-40B4-BE49-F238E27FC236}">
                    <a16:creationId xmlns:a16="http://schemas.microsoft.com/office/drawing/2014/main" id="{1A80DA21-958A-5B8C-032C-23BA781B9D83}"/>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DCF472B-E0B1-D2BB-0EAC-4589036CB5AF}"/>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FA0FC6B-BBCC-A87D-540C-95D2D4D5C20A}"/>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2F87AFD-ED33-3581-8EC0-B4C7BB4C73E2}"/>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4B81383-EDCD-BE59-CE7A-5D75D17754AE}"/>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1FF8641-076B-443A-7101-0E98E95C5044}"/>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878FD7-5C4C-C73C-B78B-31E35FB0D2B7}"/>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a:p>
            </p:txBody>
          </p:sp>
        </p:grpSp>
      </p:grpSp>
      <p:cxnSp>
        <p:nvCxnSpPr>
          <p:cNvPr id="29" name="Straight Connector 28">
            <a:extLst>
              <a:ext uri="{FF2B5EF4-FFF2-40B4-BE49-F238E27FC236}">
                <a16:creationId xmlns:a16="http://schemas.microsoft.com/office/drawing/2014/main" id="{53CF8E4A-DF0A-221A-75E5-1C19B5255EF1}"/>
              </a:ext>
            </a:extLst>
          </p:cNvPr>
          <p:cNvCxnSpPr/>
          <p:nvPr userDrawn="1"/>
        </p:nvCxnSpPr>
        <p:spPr>
          <a:xfrm flipH="1">
            <a:off x="10884532" y="5805264"/>
            <a:ext cx="59553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9190F3-9849-8A6C-5E3E-DBABDD54E544}"/>
              </a:ext>
            </a:extLst>
          </p:cNvPr>
          <p:cNvSpPr txBox="1"/>
          <p:nvPr userDrawn="1"/>
        </p:nvSpPr>
        <p:spPr>
          <a:xfrm>
            <a:off x="8303389" y="6021288"/>
            <a:ext cx="3176681"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a:solidFill>
                  <a:schemeClr val="bg1"/>
                </a:solidFill>
              </a:rPr>
              <a:t>loyensloeff.com</a:t>
            </a:r>
          </a:p>
          <a:p>
            <a:pPr algn="r"/>
            <a:endParaRPr lang="en-GB" sz="1200" err="1">
              <a:solidFill>
                <a:schemeClr val="bg1"/>
              </a:solidFill>
            </a:endParaRPr>
          </a:p>
        </p:txBody>
      </p:sp>
      <p:sp>
        <p:nvSpPr>
          <p:cNvPr id="2" name="Footer Placeholder 1">
            <a:extLst>
              <a:ext uri="{FF2B5EF4-FFF2-40B4-BE49-F238E27FC236}">
                <a16:creationId xmlns:a16="http://schemas.microsoft.com/office/drawing/2014/main" id="{5E5F40AB-B82E-C4A5-93FD-F1E155C62593}"/>
              </a:ext>
            </a:extLst>
          </p:cNvPr>
          <p:cNvSpPr>
            <a:spLocks noGrp="1"/>
          </p:cNvSpPr>
          <p:nvPr>
            <p:ph type="ftr" sz="quarter" idx="23"/>
          </p:nvPr>
        </p:nvSpPr>
        <p:spPr/>
        <p:txBody>
          <a:bodyPr/>
          <a:lstStyle/>
          <a:p>
            <a:r>
              <a:rPr lang="en-US"/>
              <a:t>Loyens &amp; Loeff – IFA – Key Belgian and International Transfer Pricing  Developments – Aldo Engels - 16/06/2026 </a:t>
            </a:r>
            <a:endParaRPr lang="en-GB"/>
          </a:p>
        </p:txBody>
      </p:sp>
      <p:pic>
        <p:nvPicPr>
          <p:cNvPr id="3" name="Picture 2">
            <a:extLst>
              <a:ext uri="{FF2B5EF4-FFF2-40B4-BE49-F238E27FC236}">
                <a16:creationId xmlns:a16="http://schemas.microsoft.com/office/drawing/2014/main" id="{D1B66D9F-5733-7C8E-C879-B0499A458F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27"/>
          <a:stretch/>
        </p:blipFill>
        <p:spPr>
          <a:xfrm flipH="1">
            <a:off x="260426" y="1004744"/>
            <a:ext cx="7810528" cy="5596132"/>
          </a:xfrm>
          <a:custGeom>
            <a:avLst/>
            <a:gdLst>
              <a:gd name="connsiteX0" fmla="*/ 7810528 w 7810528"/>
              <a:gd name="connsiteY0" fmla="*/ 0 h 5596132"/>
              <a:gd name="connsiteX1" fmla="*/ 504426 w 7810528"/>
              <a:gd name="connsiteY1" fmla="*/ 0 h 5596132"/>
              <a:gd name="connsiteX2" fmla="*/ 0 w 7810528"/>
              <a:gd name="connsiteY2" fmla="*/ 500404 h 5596132"/>
              <a:gd name="connsiteX3" fmla="*/ 0 w 7810528"/>
              <a:gd name="connsiteY3" fmla="*/ 538855 h 5596132"/>
              <a:gd name="connsiteX4" fmla="*/ 0 w 7810528"/>
              <a:gd name="connsiteY4" fmla="*/ 5581697 h 5596132"/>
              <a:gd name="connsiteX5" fmla="*/ 0 w 7810528"/>
              <a:gd name="connsiteY5" fmla="*/ 5596132 h 5596132"/>
              <a:gd name="connsiteX6" fmla="*/ 7810528 w 7810528"/>
              <a:gd name="connsiteY6" fmla="*/ 5596132 h 5596132"/>
              <a:gd name="connsiteX7" fmla="*/ 7810528 w 7810528"/>
              <a:gd name="connsiteY7" fmla="*/ 5581697 h 5596132"/>
              <a:gd name="connsiteX8" fmla="*/ 7810528 w 7810528"/>
              <a:gd name="connsiteY8" fmla="*/ 38451 h 55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28" h="5596132">
                <a:moveTo>
                  <a:pt x="7810528" y="0"/>
                </a:moveTo>
                <a:lnTo>
                  <a:pt x="504426" y="0"/>
                </a:lnTo>
                <a:cubicBezTo>
                  <a:pt x="226045" y="139"/>
                  <a:pt x="356" y="224035"/>
                  <a:pt x="0" y="500404"/>
                </a:cubicBezTo>
                <a:lnTo>
                  <a:pt x="0" y="538855"/>
                </a:lnTo>
                <a:lnTo>
                  <a:pt x="0" y="5581697"/>
                </a:lnTo>
                <a:lnTo>
                  <a:pt x="0" y="5596132"/>
                </a:lnTo>
                <a:lnTo>
                  <a:pt x="7810528" y="5596132"/>
                </a:lnTo>
                <a:lnTo>
                  <a:pt x="7810528" y="5581697"/>
                </a:lnTo>
                <a:lnTo>
                  <a:pt x="7810528" y="38451"/>
                </a:lnTo>
                <a:close/>
              </a:path>
            </a:pathLst>
          </a:custGeom>
        </p:spPr>
      </p:pic>
      <p:sp>
        <p:nvSpPr>
          <p:cNvPr id="28" name="TextBox 27">
            <a:extLst>
              <a:ext uri="{FF2B5EF4-FFF2-40B4-BE49-F238E27FC236}">
                <a16:creationId xmlns:a16="http://schemas.microsoft.com/office/drawing/2014/main" id="{67DD7B8C-F062-C485-ADDE-07F329DA0316}"/>
              </a:ext>
            </a:extLst>
          </p:cNvPr>
          <p:cNvSpPr txBox="1"/>
          <p:nvPr userDrawn="1"/>
        </p:nvSpPr>
        <p:spPr>
          <a:xfrm>
            <a:off x="640908" y="6021288"/>
            <a:ext cx="7209128" cy="271869"/>
          </a:xfrm>
          <a:prstGeom prst="rect">
            <a:avLst/>
          </a:prstGeom>
          <a:noFill/>
        </p:spPr>
        <p:txBody>
          <a:bodyPr wrap="square">
            <a:spAutoFit/>
          </a:bodyPr>
          <a:lstStyle/>
          <a:p>
            <a:pPr marR="0" algn="ctr" rtl="0">
              <a:lnSpc>
                <a:spcPts val="1400"/>
              </a:lnSpc>
            </a:pPr>
            <a:r>
              <a:rPr lang="nl-NL" sz="1600" b="0" i="0" u="none" strike="noStrike" baseline="30000">
                <a:solidFill>
                  <a:schemeClr val="bg1"/>
                </a:solidFill>
                <a:latin typeface="+mj-lt"/>
              </a:rPr>
              <a:t>Amsterdam, Brussels, London, Luxembourg, New York, Paris, Rotterdam, Zurich </a:t>
            </a:r>
            <a:endParaRPr lang="en-NL" sz="1600">
              <a:solidFill>
                <a:schemeClr val="bg1"/>
              </a:solidFill>
              <a:latin typeface="+mj-lt"/>
            </a:endParaRPr>
          </a:p>
        </p:txBody>
      </p:sp>
    </p:spTree>
    <p:extLst>
      <p:ext uri="{BB962C8B-B14F-4D97-AF65-F5344CB8AC3E}">
        <p14:creationId xmlns:p14="http://schemas.microsoft.com/office/powerpoint/2010/main" val="1399604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 Cover_Profi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17475-95E8-8579-7151-233192EAE0C0}"/>
              </a:ext>
            </a:extLst>
          </p:cNvPr>
          <p:cNvPicPr>
            <a:picLocks noChangeAspect="1"/>
          </p:cNvPicPr>
          <p:nvPr userDrawn="1"/>
        </p:nvPicPr>
        <p:blipFill>
          <a:blip r:embed="rId2"/>
          <a:srcRect r="12"/>
          <a:stretch/>
        </p:blipFill>
        <p:spPr>
          <a:xfrm>
            <a:off x="265759" y="993618"/>
            <a:ext cx="7811047" cy="5601775"/>
          </a:xfrm>
          <a:prstGeom prst="rect">
            <a:avLst/>
          </a:prstGeom>
          <a:solidFill>
            <a:srgbClr val="00A2E0"/>
          </a:solidFill>
        </p:spPr>
      </p:pic>
      <p:sp>
        <p:nvSpPr>
          <p:cNvPr id="28" name="Freeform: Shape 27">
            <a:extLst>
              <a:ext uri="{FF2B5EF4-FFF2-40B4-BE49-F238E27FC236}">
                <a16:creationId xmlns:a16="http://schemas.microsoft.com/office/drawing/2014/main" id="{782F6082-C016-5401-169F-109FDD9F17E0}"/>
              </a:ext>
            </a:extLst>
          </p:cNvPr>
          <p:cNvSpPr/>
          <p:nvPr userDrawn="1"/>
        </p:nvSpPr>
        <p:spPr>
          <a:xfrm flipH="1">
            <a:off x="8072080" y="1004821"/>
            <a:ext cx="3856393" cy="5592829"/>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a:p>
        </p:txBody>
      </p:sp>
      <p:grpSp>
        <p:nvGrpSpPr>
          <p:cNvPr id="6" name="Group 5">
            <a:extLst>
              <a:ext uri="{FF2B5EF4-FFF2-40B4-BE49-F238E27FC236}">
                <a16:creationId xmlns:a16="http://schemas.microsoft.com/office/drawing/2014/main" id="{FD745710-B2C8-8D94-1CC2-6BC4FF81DBAA}"/>
              </a:ext>
            </a:extLst>
          </p:cNvPr>
          <p:cNvGrpSpPr/>
          <p:nvPr userDrawn="1"/>
        </p:nvGrpSpPr>
        <p:grpSpPr>
          <a:xfrm>
            <a:off x="9624392" y="277699"/>
            <a:ext cx="2003339" cy="504460"/>
            <a:chOff x="756000" y="277699"/>
            <a:chExt cx="2003339" cy="504460"/>
          </a:xfrm>
        </p:grpSpPr>
        <p:grpSp>
          <p:nvGrpSpPr>
            <p:cNvPr id="7" name="Graphic 3">
              <a:extLst>
                <a:ext uri="{FF2B5EF4-FFF2-40B4-BE49-F238E27FC236}">
                  <a16:creationId xmlns:a16="http://schemas.microsoft.com/office/drawing/2014/main" id="{28EAE8F7-B45D-BF38-76D6-607D8DAAC8B5}"/>
                </a:ext>
              </a:extLst>
            </p:cNvPr>
            <p:cNvGrpSpPr/>
            <p:nvPr/>
          </p:nvGrpSpPr>
          <p:grpSpPr>
            <a:xfrm>
              <a:off x="756000" y="277699"/>
              <a:ext cx="2003339" cy="317260"/>
              <a:chOff x="756000" y="277699"/>
              <a:chExt cx="2003339" cy="317260"/>
            </a:xfrm>
            <a:solidFill>
              <a:srgbClr val="06357A"/>
            </a:solidFill>
          </p:grpSpPr>
          <p:sp>
            <p:nvSpPr>
              <p:cNvPr id="16" name="Freeform: Shape 15">
                <a:extLst>
                  <a:ext uri="{FF2B5EF4-FFF2-40B4-BE49-F238E27FC236}">
                    <a16:creationId xmlns:a16="http://schemas.microsoft.com/office/drawing/2014/main" id="{EBD91180-761A-5049-8D68-889BF5CC9998}"/>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9BF15E4-BE32-9532-6088-BC39647DEE2E}"/>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0F77D2A-7D7B-41B8-6E54-3FACD818664B}"/>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0719E1D-C131-60C7-1FCB-55DBB735CD99}"/>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95C4CCF-278E-E1E8-ED71-688A29A9CA8F}"/>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CD28DE1-E327-0982-AF5F-18A2538362B0}"/>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0833912-128B-A86B-1D6E-0F9B0168DAC1}"/>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87A58B8-C835-CFF4-D625-D6A9213AA6AA}"/>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2E36972-43E6-8F6A-AE5C-F98155767E72}"/>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61AA396-B869-3318-D456-DBA211825ED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AB719E5-9E95-5E53-898C-25C2FD6EFABE}"/>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1CA9E84-1494-0BC5-8361-8C936B1495EC}"/>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grpSp>
          <p:nvGrpSpPr>
            <p:cNvPr id="8" name="Graphic 3">
              <a:extLst>
                <a:ext uri="{FF2B5EF4-FFF2-40B4-BE49-F238E27FC236}">
                  <a16:creationId xmlns:a16="http://schemas.microsoft.com/office/drawing/2014/main" id="{C927F655-21BB-0B0F-ED26-C116F1FE6B4F}"/>
                </a:ext>
              </a:extLst>
            </p:cNvPr>
            <p:cNvGrpSpPr/>
            <p:nvPr/>
          </p:nvGrpSpPr>
          <p:grpSpPr>
            <a:xfrm>
              <a:off x="1619999" y="701219"/>
              <a:ext cx="481139" cy="80940"/>
              <a:chOff x="1619999" y="701219"/>
              <a:chExt cx="481139" cy="80940"/>
            </a:xfrm>
            <a:solidFill>
              <a:srgbClr val="06357A"/>
            </a:solidFill>
          </p:grpSpPr>
          <p:sp>
            <p:nvSpPr>
              <p:cNvPr id="9" name="Freeform: Shape 8">
                <a:extLst>
                  <a:ext uri="{FF2B5EF4-FFF2-40B4-BE49-F238E27FC236}">
                    <a16:creationId xmlns:a16="http://schemas.microsoft.com/office/drawing/2014/main" id="{1A80DA21-958A-5B8C-032C-23BA781B9D83}"/>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DCF472B-E0B1-D2BB-0EAC-4589036CB5AF}"/>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FA0FC6B-BBCC-A87D-540C-95D2D4D5C20A}"/>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2F87AFD-ED33-3581-8EC0-B4C7BB4C73E2}"/>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4B81383-EDCD-BE59-CE7A-5D75D17754AE}"/>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1FF8641-076B-443A-7101-0E98E95C5044}"/>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878FD7-5C4C-C73C-B78B-31E35FB0D2B7}"/>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a:p>
            </p:txBody>
          </p:sp>
        </p:grpSp>
      </p:grpSp>
      <p:cxnSp>
        <p:nvCxnSpPr>
          <p:cNvPr id="29" name="Straight Connector 28">
            <a:extLst>
              <a:ext uri="{FF2B5EF4-FFF2-40B4-BE49-F238E27FC236}">
                <a16:creationId xmlns:a16="http://schemas.microsoft.com/office/drawing/2014/main" id="{53CF8E4A-DF0A-221A-75E5-1C19B5255EF1}"/>
              </a:ext>
            </a:extLst>
          </p:cNvPr>
          <p:cNvCxnSpPr/>
          <p:nvPr userDrawn="1"/>
        </p:nvCxnSpPr>
        <p:spPr>
          <a:xfrm flipH="1">
            <a:off x="10884532" y="5805264"/>
            <a:ext cx="59553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9190F3-9849-8A6C-5E3E-DBABDD54E544}"/>
              </a:ext>
            </a:extLst>
          </p:cNvPr>
          <p:cNvSpPr txBox="1"/>
          <p:nvPr userDrawn="1"/>
        </p:nvSpPr>
        <p:spPr>
          <a:xfrm>
            <a:off x="8303389" y="6021288"/>
            <a:ext cx="3176681"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a:solidFill>
                  <a:schemeClr val="bg1"/>
                </a:solidFill>
              </a:rPr>
              <a:t>loyensloeff.com</a:t>
            </a:r>
          </a:p>
          <a:p>
            <a:pPr algn="r"/>
            <a:endParaRPr lang="en-GB" sz="1200" err="1">
              <a:solidFill>
                <a:schemeClr val="bg1"/>
              </a:solidFill>
            </a:endParaRPr>
          </a:p>
        </p:txBody>
      </p:sp>
      <p:sp>
        <p:nvSpPr>
          <p:cNvPr id="2" name="Footer Placeholder 1">
            <a:extLst>
              <a:ext uri="{FF2B5EF4-FFF2-40B4-BE49-F238E27FC236}">
                <a16:creationId xmlns:a16="http://schemas.microsoft.com/office/drawing/2014/main" id="{5E5F40AB-B82E-C4A5-93FD-F1E155C62593}"/>
              </a:ext>
            </a:extLst>
          </p:cNvPr>
          <p:cNvSpPr>
            <a:spLocks noGrp="1"/>
          </p:cNvSpPr>
          <p:nvPr>
            <p:ph type="ftr" sz="quarter" idx="23"/>
          </p:nvPr>
        </p:nvSpPr>
        <p:spPr/>
        <p:txBody>
          <a:bodyPr/>
          <a:lstStyle/>
          <a:p>
            <a:r>
              <a:rPr lang="en-US"/>
              <a:t>Loyens &amp; Loeff – IFA – Key Belgian and International Transfer Pricing  Developments – Aldo Engels - 16/06/2026 </a:t>
            </a:r>
            <a:endParaRPr lang="en-GB"/>
          </a:p>
        </p:txBody>
      </p:sp>
      <p:sp>
        <p:nvSpPr>
          <p:cNvPr id="5" name="Text Placeholder 3">
            <a:extLst>
              <a:ext uri="{FF2B5EF4-FFF2-40B4-BE49-F238E27FC236}">
                <a16:creationId xmlns:a16="http://schemas.microsoft.com/office/drawing/2014/main" id="{E10798CA-A8FA-6889-2323-71E3FC312247}"/>
              </a:ext>
            </a:extLst>
          </p:cNvPr>
          <p:cNvSpPr txBox="1">
            <a:spLocks/>
          </p:cNvSpPr>
          <p:nvPr userDrawn="1"/>
        </p:nvSpPr>
        <p:spPr>
          <a:xfrm>
            <a:off x="803845" y="4912362"/>
            <a:ext cx="7056351" cy="1368131"/>
          </a:xfrm>
          <a:prstGeom prst="rect">
            <a:avLst/>
          </a:prstGeom>
        </p:spPr>
        <p:txBody>
          <a:bodyPr vert="horz" wrap="square" lIns="0" tIns="0" rIns="0" bIns="0" rtlCol="0">
            <a:spAutoFit/>
          </a:bodyPr>
          <a:lstStyle>
            <a:lvl1pPr marL="0" indent="0" algn="l" defTabSz="801929" rtl="0" eaLnBrk="1" latinLnBrk="0" hangingPunct="1">
              <a:lnSpc>
                <a:spcPct val="100000"/>
              </a:lnSpc>
              <a:spcBef>
                <a:spcPts val="351"/>
              </a:spcBef>
              <a:buFont typeface="Arial" panose="020B0604020202020204" pitchFamily="34" charset="0"/>
              <a:buNone/>
              <a:defRPr sz="1600" b="0" kern="1200">
                <a:solidFill>
                  <a:schemeClr val="tx2"/>
                </a:solidFill>
                <a:latin typeface="+mn-lt"/>
                <a:ea typeface="+mn-ea"/>
                <a:cs typeface="+mn-cs"/>
              </a:defRPr>
            </a:lvl1pPr>
            <a:lvl2pPr marL="194913" indent="-194913" algn="l" defTabSz="801929" rtl="0" eaLnBrk="1" latinLnBrk="0" hangingPunct="1">
              <a:lnSpc>
                <a:spcPct val="100000"/>
              </a:lnSpc>
              <a:spcBef>
                <a:spcPts val="351"/>
              </a:spcBef>
              <a:buClr>
                <a:schemeClr val="accent2"/>
              </a:buClr>
              <a:buFont typeface="Arial" panose="020B0604020202020204" pitchFamily="34" charset="0"/>
              <a:buChar char="•"/>
              <a:defRPr sz="1600" kern="1200">
                <a:solidFill>
                  <a:schemeClr val="tx2"/>
                </a:solidFill>
                <a:latin typeface="+mn-lt"/>
                <a:ea typeface="+mn-ea"/>
                <a:cs typeface="+mn-cs"/>
              </a:defRPr>
            </a:lvl2pPr>
            <a:lvl3pPr marL="490068" indent="-176815" algn="l" defTabSz="801929" rtl="0" eaLnBrk="1" latinLnBrk="0" hangingPunct="1">
              <a:lnSpc>
                <a:spcPct val="100000"/>
              </a:lnSpc>
              <a:spcBef>
                <a:spcPts val="351"/>
              </a:spcBef>
              <a:buClr>
                <a:schemeClr val="accent2"/>
              </a:buClr>
              <a:buFont typeface="Arial" panose="020B0604020202020204" pitchFamily="34" charset="0"/>
              <a:buChar char="•"/>
              <a:defRPr sz="1403" kern="1200">
                <a:solidFill>
                  <a:schemeClr val="tx2"/>
                </a:solidFill>
                <a:latin typeface="+mn-lt"/>
                <a:ea typeface="+mn-ea"/>
                <a:cs typeface="+mn-cs"/>
              </a:defRPr>
            </a:lvl3pPr>
            <a:lvl4pPr marL="820028" indent="-185168" algn="l" defTabSz="801929" rtl="0" eaLnBrk="1" latinLnBrk="0" hangingPunct="1">
              <a:lnSpc>
                <a:spcPct val="100000"/>
              </a:lnSpc>
              <a:spcBef>
                <a:spcPts val="351"/>
              </a:spcBef>
              <a:buClr>
                <a:schemeClr val="accent2"/>
              </a:buClr>
              <a:buFont typeface="Arial" panose="020B0604020202020204" pitchFamily="34" charset="0"/>
              <a:buChar char="•"/>
              <a:defRPr sz="1403" b="0" kern="1200">
                <a:solidFill>
                  <a:schemeClr val="tx2"/>
                </a:solidFill>
                <a:latin typeface="+mn-lt"/>
                <a:ea typeface="+mn-ea"/>
                <a:cs typeface="+mn-cs"/>
              </a:defRPr>
            </a:lvl4pPr>
            <a:lvl5pPr marL="0" indent="0" algn="l" defTabSz="801929" rtl="0" eaLnBrk="1" latinLnBrk="0" hangingPunct="1">
              <a:lnSpc>
                <a:spcPct val="100000"/>
              </a:lnSpc>
              <a:spcBef>
                <a:spcPts val="351"/>
              </a:spcBef>
              <a:buClr>
                <a:schemeClr val="accent2"/>
              </a:buClr>
              <a:buFont typeface="Arial" panose="020B0604020202020204" pitchFamily="34" charset="0"/>
              <a:buNone/>
              <a:defRPr sz="1600" b="1" kern="1200" baseline="0">
                <a:solidFill>
                  <a:schemeClr val="accent1"/>
                </a:solidFill>
                <a:latin typeface="+mn-lt"/>
                <a:ea typeface="+mn-ea"/>
                <a:cs typeface="+mn-cs"/>
              </a:defRPr>
            </a:lvl5pPr>
            <a:lvl6pPr marL="0" indent="0" algn="l" defTabSz="801929" rtl="0" eaLnBrk="1" latinLnBrk="0" hangingPunct="1">
              <a:lnSpc>
                <a:spcPct val="100000"/>
              </a:lnSpc>
              <a:spcBef>
                <a:spcPts val="351"/>
              </a:spcBef>
              <a:buFont typeface="Arial" panose="020B0604020202020204" pitchFamily="34" charset="0"/>
              <a:buNone/>
              <a:defRPr sz="1579" b="1" kern="1200">
                <a:solidFill>
                  <a:schemeClr val="accent2"/>
                </a:solidFill>
                <a:latin typeface="+mn-lt"/>
                <a:ea typeface="+mn-ea"/>
                <a:cs typeface="+mn-cs"/>
              </a:defRPr>
            </a:lvl6pPr>
            <a:lvl7pPr marL="316038" indent="-316038" algn="l" defTabSz="801929" rtl="0" eaLnBrk="1" latinLnBrk="0" hangingPunct="1">
              <a:lnSpc>
                <a:spcPct val="100000"/>
              </a:lnSpc>
              <a:spcBef>
                <a:spcPts val="351"/>
              </a:spcBef>
              <a:buClr>
                <a:schemeClr val="accent2"/>
              </a:buClr>
              <a:buFont typeface="+mj-lt"/>
              <a:buAutoNum type="arabicPeriod"/>
              <a:defRPr sz="1579" kern="1200">
                <a:solidFill>
                  <a:schemeClr val="tx2"/>
                </a:solidFill>
                <a:latin typeface="+mn-lt"/>
                <a:ea typeface="+mn-ea"/>
                <a:cs typeface="+mn-cs"/>
              </a:defRPr>
            </a:lvl7pPr>
            <a:lvl8pPr marL="551326" indent="-235289" algn="l" defTabSz="801929" rtl="0" eaLnBrk="1" latinLnBrk="0" hangingPunct="1">
              <a:lnSpc>
                <a:spcPct val="100000"/>
              </a:lnSpc>
              <a:spcBef>
                <a:spcPts val="351"/>
              </a:spcBef>
              <a:buClr>
                <a:schemeClr val="accent2"/>
              </a:buClr>
              <a:buFont typeface="+mj-lt"/>
              <a:buAutoNum type="alphaLcPeriod"/>
              <a:defRPr sz="1403" kern="1200">
                <a:solidFill>
                  <a:schemeClr val="tx2"/>
                </a:solidFill>
                <a:latin typeface="+mn-lt"/>
                <a:ea typeface="+mn-ea"/>
                <a:cs typeface="+mn-cs"/>
              </a:defRPr>
            </a:lvl8pPr>
            <a:lvl9pPr marL="0" indent="0" algn="l" defTabSz="801929" rtl="0" eaLnBrk="1" latinLnBrk="0" hangingPunct="1">
              <a:lnSpc>
                <a:spcPct val="100000"/>
              </a:lnSpc>
              <a:spcBef>
                <a:spcPts val="351"/>
              </a:spcBef>
              <a:buFont typeface="Arial" panose="020B0604020202020204" pitchFamily="34" charset="0"/>
              <a:buNone/>
              <a:defRPr sz="1579" i="1" kern="1200">
                <a:solidFill>
                  <a:schemeClr val="tx2"/>
                </a:solidFill>
                <a:latin typeface="+mn-lt"/>
                <a:ea typeface="+mn-ea"/>
                <a:cs typeface="+mn-cs"/>
              </a:defRPr>
            </a:lvl9pPr>
          </a:lstStyle>
          <a:p>
            <a:pPr>
              <a:lnSpc>
                <a:spcPts val="1800"/>
              </a:lnSpc>
              <a:spcBef>
                <a:spcPts val="0"/>
              </a:spcBef>
            </a:pPr>
            <a:r>
              <a:rPr lang="en-US" sz="1380" baseline="30000">
                <a:solidFill>
                  <a:schemeClr val="bg1"/>
                </a:solidFill>
              </a:rPr>
              <a:t>We are Loyens &amp; Loeff, a leading independent, full-service, law and tax firm in Europe that is uniquely on point. We provide deeply pragmatic excellence that gets you further and faster towards achieving your ambitions. We combine law and tax in teams of experts who understand better what matters most to you, and who are invested in your success. We are on point for the most complex challenges and environments, working together to get things done.</a:t>
            </a:r>
          </a:p>
          <a:p>
            <a:pPr>
              <a:lnSpc>
                <a:spcPts val="1800"/>
              </a:lnSpc>
              <a:spcBef>
                <a:spcPts val="0"/>
              </a:spcBef>
            </a:pPr>
            <a:endParaRPr lang="nl-NL" sz="1380" baseline="30000">
              <a:solidFill>
                <a:schemeClr val="bg1"/>
              </a:solidFill>
              <a:latin typeface="+mj-lt"/>
            </a:endParaRPr>
          </a:p>
          <a:p>
            <a:pPr>
              <a:lnSpc>
                <a:spcPts val="1800"/>
              </a:lnSpc>
              <a:spcBef>
                <a:spcPts val="0"/>
              </a:spcBef>
            </a:pPr>
            <a:r>
              <a:rPr lang="nl-NL" sz="1380" baseline="30000">
                <a:solidFill>
                  <a:schemeClr val="bg1"/>
                </a:solidFill>
                <a:latin typeface="+mj-lt"/>
              </a:rPr>
              <a:t>Amsterdam, Brussels, London, Luxembourg, New York, Paris, Rotterdam, Zurich </a:t>
            </a:r>
            <a:endParaRPr lang="en-GB" sz="1380">
              <a:solidFill>
                <a:schemeClr val="bg1"/>
              </a:solidFill>
              <a:latin typeface="+mj-lt"/>
            </a:endParaRPr>
          </a:p>
        </p:txBody>
      </p:sp>
    </p:spTree>
    <p:extLst>
      <p:ext uri="{BB962C8B-B14F-4D97-AF65-F5344CB8AC3E}">
        <p14:creationId xmlns:p14="http://schemas.microsoft.com/office/powerpoint/2010/main" val="2455601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a:t>Title - two columns font size 1</a:t>
            </a:r>
            <a:r>
              <a:rPr lang="en-NL" noProof="0"/>
              <a:t>8</a:t>
            </a:r>
            <a:r>
              <a:rPr lang="en-US" noProof="0"/>
              <a:t> pt</a:t>
            </a:r>
            <a:endParaRPr lang="en-GB"/>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8" y="981075"/>
            <a:ext cx="5076825" cy="1856919"/>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7">
            <a:extLst>
              <a:ext uri="{FF2B5EF4-FFF2-40B4-BE49-F238E27FC236}">
                <a16:creationId xmlns:a16="http://schemas.microsoft.com/office/drawing/2014/main" id="{0980249B-CC0D-76A6-77BE-C4C53D92F274}"/>
              </a:ext>
            </a:extLst>
          </p:cNvPr>
          <p:cNvSpPr>
            <a:spLocks noGrp="1"/>
          </p:cNvSpPr>
          <p:nvPr>
            <p:ph type="body" sz="quarter" idx="11"/>
          </p:nvPr>
        </p:nvSpPr>
        <p:spPr>
          <a:xfrm>
            <a:off x="6383337" y="981075"/>
            <a:ext cx="5076825" cy="1856919"/>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2">
            <a:extLst>
              <a:ext uri="{FF2B5EF4-FFF2-40B4-BE49-F238E27FC236}">
                <a16:creationId xmlns:a16="http://schemas.microsoft.com/office/drawing/2014/main" id="{E3AF39E5-851B-5A4B-B767-6CE002BD1665}"/>
              </a:ext>
            </a:extLst>
          </p:cNvPr>
          <p:cNvSpPr>
            <a:spLocks noGrp="1"/>
          </p:cNvSpPr>
          <p:nvPr>
            <p:ph type="ftr" sz="quarter" idx="12"/>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698411642"/>
      </p:ext>
    </p:extLst>
  </p:cSld>
  <p:clrMapOvr>
    <a:masterClrMapping/>
  </p:clrMapOvr>
  <p:extLst>
    <p:ext uri="{DCECCB84-F9BA-43D5-87BE-67443E8EF086}">
      <p15:sldGuideLst xmlns:p15="http://schemas.microsoft.com/office/powerpoint/2012/main">
        <p15:guide id="7" orient="horz" pos="618">
          <p15:clr>
            <a:srgbClr val="F26B43"/>
          </p15:clr>
        </p15:guide>
        <p15:guide id="8" pos="3840">
          <p15:clr>
            <a:srgbClr val="F26B43"/>
          </p15:clr>
        </p15:guide>
        <p15:guide id="9" pos="3659">
          <p15:clr>
            <a:srgbClr val="FBAE40"/>
          </p15:clr>
        </p15:guide>
        <p15:guide id="10" pos="4021">
          <p15:clr>
            <a:srgbClr val="FBAE40"/>
          </p15:clr>
        </p15:guide>
        <p15:guide id="12" orient="horz" pos="3929">
          <p15:clr>
            <a:srgbClr val="F26B43"/>
          </p15:clr>
        </p15:guide>
        <p15:guide id="13" pos="461">
          <p15:clr>
            <a:srgbClr val="F26B43"/>
          </p15:clr>
        </p15:guide>
        <p15:guide id="14" pos="7219">
          <p15:clr>
            <a:srgbClr val="F26B43"/>
          </p15:clr>
        </p15:guide>
        <p15:guide id="15" pos="7514">
          <p15:clr>
            <a:srgbClr val="FBAE40"/>
          </p15:clr>
        </p15:guide>
        <p15:guide id="16" pos="166">
          <p15:clr>
            <a:srgbClr val="FBAE40"/>
          </p15:clr>
        </p15:guide>
        <p15:guide id="17" orient="horz" pos="1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6B09E26-0CB8-9C9D-8DFF-08749902A840}"/>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14580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4" name="Content Placeholder 3">
            <a:extLst>
              <a:ext uri="{FF2B5EF4-FFF2-40B4-BE49-F238E27FC236}">
                <a16:creationId xmlns:a16="http://schemas.microsoft.com/office/drawing/2014/main" id="{228366D9-C9CF-AAF5-0557-6BD72A7B5AB0}"/>
              </a:ext>
            </a:extLst>
          </p:cNvPr>
          <p:cNvSpPr>
            <a:spLocks noGrp="1"/>
          </p:cNvSpPr>
          <p:nvPr>
            <p:ph sz="quarter" idx="10"/>
          </p:nvPr>
        </p:nvSpPr>
        <p:spPr>
          <a:xfrm>
            <a:off x="731838" y="981075"/>
            <a:ext cx="8243887"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0592A28F-1AAC-7CFE-BD38-2301E911245C}"/>
              </a:ext>
            </a:extLst>
          </p:cNvPr>
          <p:cNvSpPr>
            <a:spLocks noGrp="1"/>
          </p:cNvSpPr>
          <p:nvPr>
            <p:ph type="ftr" sz="quarter" idx="11"/>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175094731"/>
      </p:ext>
    </p:extLst>
  </p:cSld>
  <p:clrMapOvr>
    <a:masterClrMapping/>
  </p:clrMapOvr>
  <p:extLst>
    <p:ext uri="{DCECCB84-F9BA-43D5-87BE-67443E8EF086}">
      <p15:sldGuideLst xmlns:p15="http://schemas.microsoft.com/office/powerpoint/2012/main">
        <p15:guide id="8" pos="3840" userDrawn="1">
          <p15:clr>
            <a:srgbClr val="F26B43"/>
          </p15:clr>
        </p15:guide>
        <p15:guide id="9" pos="166" userDrawn="1">
          <p15:clr>
            <a:srgbClr val="FBAE40"/>
          </p15:clr>
        </p15:guide>
        <p15:guide id="10" pos="7514" userDrawn="1">
          <p15:clr>
            <a:srgbClr val="FBAE40"/>
          </p15:clr>
        </p15:guide>
        <p15:guide id="11" pos="3659" userDrawn="1">
          <p15:clr>
            <a:srgbClr val="FBAE40"/>
          </p15:clr>
        </p15:guide>
        <p15:guide id="12" pos="4021" userDrawn="1">
          <p15:clr>
            <a:srgbClr val="FBAE40"/>
          </p15:clr>
        </p15:guide>
        <p15:guide id="13" orient="horz" pos="618" userDrawn="1">
          <p15:clr>
            <a:srgbClr val="F26B43"/>
          </p15:clr>
        </p15:guide>
        <p15:guide id="14" orient="horz" pos="187" userDrawn="1">
          <p15:clr>
            <a:srgbClr val="FBAE40"/>
          </p15:clr>
        </p15:guide>
        <p15:guide id="15" pos="461" userDrawn="1">
          <p15:clr>
            <a:srgbClr val="F26B43"/>
          </p15:clr>
        </p15:guide>
        <p15:guide id="16" pos="7219" userDrawn="1">
          <p15:clr>
            <a:srgbClr val="F26B43"/>
          </p15:clr>
        </p15:guide>
        <p15:guide id="17" pos="5654" userDrawn="1">
          <p15:clr>
            <a:srgbClr val="5ACBF0"/>
          </p15:clr>
        </p15:guide>
        <p15:guide id="19" orient="horz" pos="39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5" name="Content Placeholder 4">
            <a:extLst>
              <a:ext uri="{FF2B5EF4-FFF2-40B4-BE49-F238E27FC236}">
                <a16:creationId xmlns:a16="http://schemas.microsoft.com/office/drawing/2014/main" id="{9187C0A6-10A8-61F8-DA36-4847CE601D39}"/>
              </a:ext>
            </a:extLst>
          </p:cNvPr>
          <p:cNvSpPr>
            <a:spLocks noGrp="1"/>
          </p:cNvSpPr>
          <p:nvPr>
            <p:ph sz="quarter" idx="12"/>
          </p:nvPr>
        </p:nvSpPr>
        <p:spPr>
          <a:xfrm>
            <a:off x="731837"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69D0A9D3-4A0F-AAA3-2B8D-9E0D70B22A70}"/>
              </a:ext>
            </a:extLst>
          </p:cNvPr>
          <p:cNvSpPr>
            <a:spLocks noGrp="1"/>
          </p:cNvSpPr>
          <p:nvPr>
            <p:ph sz="quarter" idx="13"/>
          </p:nvPr>
        </p:nvSpPr>
        <p:spPr>
          <a:xfrm>
            <a:off x="6383338"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DD756E38-0120-100B-9F4D-6C3CAB70C341}"/>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949766777"/>
      </p:ext>
    </p:extLst>
  </p:cSld>
  <p:clrMapOvr>
    <a:masterClrMapping/>
  </p:clrMapOvr>
  <p:extLst>
    <p:ext uri="{DCECCB84-F9BA-43D5-87BE-67443E8EF086}">
      <p15:sldGuideLst xmlns:p15="http://schemas.microsoft.com/office/powerpoint/2012/main">
        <p15:guide id="7" orient="horz" pos="618" userDrawn="1">
          <p15:clr>
            <a:srgbClr val="F26B43"/>
          </p15:clr>
        </p15:guide>
        <p15:guide id="8" pos="3840" userDrawn="1">
          <p15:clr>
            <a:srgbClr val="F26B43"/>
          </p15:clr>
        </p15:guide>
        <p15:guide id="9" pos="3659" userDrawn="1">
          <p15:clr>
            <a:srgbClr val="FBAE40"/>
          </p15:clr>
        </p15:guide>
        <p15:guide id="10" pos="4021" userDrawn="1">
          <p15:clr>
            <a:srgbClr val="FBAE40"/>
          </p15:clr>
        </p15:guide>
        <p15:guide id="12" orient="horz" pos="3929" userDrawn="1">
          <p15:clr>
            <a:srgbClr val="F26B43"/>
          </p15:clr>
        </p15:guide>
        <p15:guide id="13" pos="461" userDrawn="1">
          <p15:clr>
            <a:srgbClr val="F26B43"/>
          </p15:clr>
        </p15:guide>
        <p15:guide id="14" pos="7219" userDrawn="1">
          <p15:clr>
            <a:srgbClr val="F26B43"/>
          </p15:clr>
        </p15:guide>
        <p15:guide id="15" pos="7514" userDrawn="1">
          <p15:clr>
            <a:srgbClr val="FBAE40"/>
          </p15:clr>
        </p15:guide>
        <p15:guide id="16" pos="166" userDrawn="1">
          <p15:clr>
            <a:srgbClr val="FBAE40"/>
          </p15:clr>
        </p15:guide>
        <p15:guide id="17" orient="horz" pos="1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12 p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4" name="Content Placeholder 3">
            <a:extLst>
              <a:ext uri="{FF2B5EF4-FFF2-40B4-BE49-F238E27FC236}">
                <a16:creationId xmlns:a16="http://schemas.microsoft.com/office/drawing/2014/main" id="{0CDA4C68-2953-FA80-B26C-FAE8E76CFD31}"/>
              </a:ext>
            </a:extLst>
          </p:cNvPr>
          <p:cNvSpPr>
            <a:spLocks noGrp="1"/>
          </p:cNvSpPr>
          <p:nvPr>
            <p:ph sz="quarter" idx="12"/>
          </p:nvPr>
        </p:nvSpPr>
        <p:spPr>
          <a:xfrm>
            <a:off x="731836" y="981073"/>
            <a:ext cx="5076827" cy="5256213"/>
          </a:xfrm>
        </p:spPr>
        <p:txBody>
          <a:bodyPr/>
          <a:lstStyle>
            <a:lvl1pPr>
              <a:defRPr sz="1200"/>
            </a:lvl1pPr>
            <a:lvl2pPr>
              <a:defRPr sz="1200"/>
            </a:lvl2pPr>
            <a:lvl3pPr>
              <a:defRPr sz="1200"/>
            </a:lvl3pPr>
            <a:lvl4pPr>
              <a:defRPr sz="1200"/>
            </a:lvl4pPr>
            <a:lvl5pPr>
              <a:defRPr sz="1200"/>
            </a:lvl5pPr>
            <a:lvl6pPr>
              <a:defRPr sz="1200"/>
            </a:lvl6pPr>
            <a:lvl7pPr marL="180000" indent="-180000">
              <a:defRPr sz="1200"/>
            </a:lvl7pPr>
            <a:lvl8pPr marL="360000" indent="-180000">
              <a:buAutoNum type="alphaLcPeriod"/>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endParaRPr lang="en-GB"/>
          </a:p>
        </p:txBody>
      </p:sp>
      <p:sp>
        <p:nvSpPr>
          <p:cNvPr id="3" name="Content Placeholder 3">
            <a:extLst>
              <a:ext uri="{FF2B5EF4-FFF2-40B4-BE49-F238E27FC236}">
                <a16:creationId xmlns:a16="http://schemas.microsoft.com/office/drawing/2014/main" id="{D9EFB7D0-8471-E2B8-1BB7-8308BFF8BEE1}"/>
              </a:ext>
            </a:extLst>
          </p:cNvPr>
          <p:cNvSpPr>
            <a:spLocks noGrp="1"/>
          </p:cNvSpPr>
          <p:nvPr>
            <p:ph sz="quarter" idx="13"/>
          </p:nvPr>
        </p:nvSpPr>
        <p:spPr>
          <a:xfrm>
            <a:off x="6383339" y="981073"/>
            <a:ext cx="5076827" cy="5256213"/>
          </a:xfrm>
        </p:spPr>
        <p:txBody>
          <a:bodyPr/>
          <a:lstStyle>
            <a:lvl1pPr>
              <a:defRPr sz="1200"/>
            </a:lvl1pPr>
            <a:lvl2pPr>
              <a:defRPr sz="1200"/>
            </a:lvl2pPr>
            <a:lvl3pPr>
              <a:defRPr sz="1200"/>
            </a:lvl3pPr>
            <a:lvl4pPr>
              <a:defRPr sz="1200"/>
            </a:lvl4pPr>
            <a:lvl5pPr>
              <a:defRPr sz="1200"/>
            </a:lvl5pPr>
            <a:lvl6pPr>
              <a:defRPr sz="1200"/>
            </a:lvl6pPr>
            <a:lvl7pPr marL="180000" indent="-180000">
              <a:defRPr sz="1200"/>
            </a:lvl7pPr>
            <a:lvl8pPr marL="360000" indent="-180000">
              <a:buAutoNum type="alphaLcPeriod"/>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endParaRPr lang="en-GB"/>
          </a:p>
        </p:txBody>
      </p:sp>
      <p:sp>
        <p:nvSpPr>
          <p:cNvPr id="5" name="Footer Placeholder 4">
            <a:extLst>
              <a:ext uri="{FF2B5EF4-FFF2-40B4-BE49-F238E27FC236}">
                <a16:creationId xmlns:a16="http://schemas.microsoft.com/office/drawing/2014/main" id="{55C02439-D3BD-430F-C1C7-5786EE238FEB}"/>
              </a:ext>
            </a:extLst>
          </p:cNvPr>
          <p:cNvSpPr>
            <a:spLocks noGrp="1"/>
          </p:cNvSpPr>
          <p:nvPr>
            <p:ph type="ftr" sz="quarter" idx="14"/>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617090344"/>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365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4021" userDrawn="1">
          <p15:clr>
            <a:srgbClr val="FBAE40"/>
          </p15:clr>
        </p15:guide>
        <p15:guide id="15" orient="horz" pos="618" userDrawn="1">
          <p15:clr>
            <a:srgbClr val="F26B43"/>
          </p15:clr>
        </p15:guide>
        <p15:guide id="16" orient="horz" pos="18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4" name="Content Placeholder 3">
            <a:extLst>
              <a:ext uri="{FF2B5EF4-FFF2-40B4-BE49-F238E27FC236}">
                <a16:creationId xmlns:a16="http://schemas.microsoft.com/office/drawing/2014/main" id="{0CDA4C68-2953-FA80-B26C-FAE8E76CFD31}"/>
              </a:ext>
            </a:extLst>
          </p:cNvPr>
          <p:cNvSpPr>
            <a:spLocks noGrp="1"/>
          </p:cNvSpPr>
          <p:nvPr>
            <p:ph sz="quarter" idx="12"/>
          </p:nvPr>
        </p:nvSpPr>
        <p:spPr>
          <a:xfrm>
            <a:off x="731835" y="981073"/>
            <a:ext cx="3204000"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77E1B77F-90A7-A7B3-41C0-763B57A70DFC}"/>
              </a:ext>
            </a:extLst>
          </p:cNvPr>
          <p:cNvSpPr>
            <a:spLocks noGrp="1"/>
          </p:cNvSpPr>
          <p:nvPr>
            <p:ph sz="quarter" idx="13"/>
          </p:nvPr>
        </p:nvSpPr>
        <p:spPr>
          <a:xfrm>
            <a:off x="4493999" y="981073"/>
            <a:ext cx="3204000"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a:extLst>
              <a:ext uri="{FF2B5EF4-FFF2-40B4-BE49-F238E27FC236}">
                <a16:creationId xmlns:a16="http://schemas.microsoft.com/office/drawing/2014/main" id="{42DC2991-64A2-2332-C11E-B7B59F2FF372}"/>
              </a:ext>
            </a:extLst>
          </p:cNvPr>
          <p:cNvSpPr>
            <a:spLocks noGrp="1"/>
          </p:cNvSpPr>
          <p:nvPr>
            <p:ph sz="quarter" idx="14"/>
          </p:nvPr>
        </p:nvSpPr>
        <p:spPr>
          <a:xfrm>
            <a:off x="8256163" y="981073"/>
            <a:ext cx="3204000"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C4CD3B5A-251B-642D-F14A-63002B400333}"/>
              </a:ext>
            </a:extLst>
          </p:cNvPr>
          <p:cNvSpPr>
            <a:spLocks noGrp="1"/>
          </p:cNvSpPr>
          <p:nvPr>
            <p:ph type="ftr" sz="quarter" idx="15"/>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308439327"/>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247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2819" userDrawn="1">
          <p15:clr>
            <a:srgbClr val="FBAE40"/>
          </p15:clr>
        </p15:guide>
        <p15:guide id="15" orient="horz" pos="618" userDrawn="1">
          <p15:clr>
            <a:srgbClr val="F26B43"/>
          </p15:clr>
        </p15:guide>
        <p15:guide id="16" orient="horz" pos="187" userDrawn="1">
          <p15:clr>
            <a:srgbClr val="FBAE40"/>
          </p15:clr>
        </p15:guide>
        <p15:guide id="17" pos="4861" userDrawn="1">
          <p15:clr>
            <a:srgbClr val="FBAE40"/>
          </p15:clr>
        </p15:guide>
        <p15:guide id="18" pos="52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3" name="Footer Placeholder 2">
            <a:extLst>
              <a:ext uri="{FF2B5EF4-FFF2-40B4-BE49-F238E27FC236}">
                <a16:creationId xmlns:a16="http://schemas.microsoft.com/office/drawing/2014/main" id="{2A775253-22B3-15C2-267F-93A9DFB4E712}"/>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004918369"/>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4" name="Footer Placeholder 3">
            <a:extLst>
              <a:ext uri="{FF2B5EF4-FFF2-40B4-BE49-F238E27FC236}">
                <a16:creationId xmlns:a16="http://schemas.microsoft.com/office/drawing/2014/main" id="{4D559E7D-40D5-53C3-C659-370C2AEB4559}"/>
              </a:ext>
            </a:extLst>
          </p:cNvPr>
          <p:cNvSpPr>
            <a:spLocks noGrp="1"/>
          </p:cNvSpPr>
          <p:nvPr>
            <p:ph type="ftr" sz="quarter" idx="10"/>
          </p:nvPr>
        </p:nvSpPr>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811997080"/>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Tijdelijke aanduiding voor dianummer 5"/>
          <p:cNvSpPr txBox="1">
            <a:spLocks/>
          </p:cNvSpPr>
          <p:nvPr/>
        </p:nvSpPr>
        <p:spPr>
          <a:xfrm>
            <a:off x="11495074" y="6664295"/>
            <a:ext cx="431814" cy="110800"/>
          </a:xfrm>
          <a:prstGeom prst="rect">
            <a:avLst/>
          </a:prstGeom>
        </p:spPr>
        <p:txBody>
          <a:bodyPr vert="horz" wrap="square" lIns="0" tIns="0" rIns="0" bIns="0" rtlCol="0" anchor="t" anchorCtr="0">
            <a:spAutoFit/>
          </a:bodyPr>
          <a:lstStyle>
            <a:defPPr>
              <a:defRPr lang="nl-NL"/>
            </a:defPPr>
            <a:lvl1pPr marL="0" algn="r" defTabSz="914400" rtl="0" eaLnBrk="1" latinLnBrk="0" hangingPunct="1">
              <a:lnSpc>
                <a:spcPct val="90000"/>
              </a:lnSpc>
              <a:defRPr sz="10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D39FBE-7E65-4D18-A44A-8465C1652DD6}" type="slidenum">
              <a:rPr lang="en-GB" sz="800" smtClean="0">
                <a:solidFill>
                  <a:schemeClr val="tx2">
                    <a:lumMod val="40000"/>
                    <a:lumOff val="60000"/>
                  </a:schemeClr>
                </a:solidFill>
              </a:rPr>
              <a:pPr/>
              <a:t>‹#›</a:t>
            </a:fld>
            <a:endParaRPr lang="en-GB" sz="800">
              <a:solidFill>
                <a:schemeClr val="tx2">
                  <a:lumMod val="40000"/>
                  <a:lumOff val="60000"/>
                </a:schemeClr>
              </a:solidFill>
            </a:endParaRPr>
          </a:p>
        </p:txBody>
      </p:sp>
      <p:sp>
        <p:nvSpPr>
          <p:cNvPr id="2" name="Tijdelijke aanduiding voor titel 1"/>
          <p:cNvSpPr>
            <a:spLocks noGrp="1"/>
          </p:cNvSpPr>
          <p:nvPr>
            <p:ph type="title"/>
          </p:nvPr>
        </p:nvSpPr>
        <p:spPr>
          <a:xfrm>
            <a:off x="265732" y="299033"/>
            <a:ext cx="9646691" cy="287771"/>
          </a:xfrm>
          <a:prstGeom prst="rect">
            <a:avLst/>
          </a:prstGeom>
        </p:spPr>
        <p:txBody>
          <a:bodyPr vert="horz" wrap="square" lIns="0" tIns="0" rIns="0" bIns="0" rtlCol="0" anchor="t" anchorCtr="0">
            <a:noAutofit/>
          </a:bodyPr>
          <a:lstStyle/>
          <a:p>
            <a:r>
              <a:rPr lang="en-US" noProof="0"/>
              <a:t>Click to edit Master title style</a:t>
            </a:r>
            <a:endParaRPr lang="en-GB" noProof="0"/>
          </a:p>
        </p:txBody>
      </p:sp>
      <p:sp>
        <p:nvSpPr>
          <p:cNvPr id="3" name="Tijdelijke aanduiding voor tekst 2"/>
          <p:cNvSpPr>
            <a:spLocks noGrp="1"/>
          </p:cNvSpPr>
          <p:nvPr>
            <p:ph type="body" idx="1"/>
          </p:nvPr>
        </p:nvSpPr>
        <p:spPr>
          <a:xfrm>
            <a:off x="731838" y="981075"/>
            <a:ext cx="8243887" cy="5256000"/>
          </a:xfrm>
          <a:prstGeom prst="rect">
            <a:avLst/>
          </a:prstGeom>
        </p:spPr>
        <p:txBody>
          <a:bodyPr vert="horz" wrap="square"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 </a:t>
            </a:r>
          </a:p>
          <a:p>
            <a:pPr lvl="6"/>
            <a:r>
              <a:rPr lang="en-US" noProof="0"/>
              <a:t>Seventh level</a:t>
            </a:r>
          </a:p>
          <a:p>
            <a:pPr lvl="7"/>
            <a:r>
              <a:rPr lang="en-US" noProof="0"/>
              <a:t>Eighth level</a:t>
            </a:r>
          </a:p>
          <a:p>
            <a:pPr lvl="8"/>
            <a:r>
              <a:rPr lang="en-US" noProof="0"/>
              <a:t>Nineth level</a:t>
            </a:r>
            <a:endParaRPr lang="en-GB" noProof="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66700" y="6636597"/>
            <a:ext cx="10519480" cy="138498"/>
          </a:xfrm>
          <a:prstGeom prst="rect">
            <a:avLst/>
          </a:prstGeom>
        </p:spPr>
        <p:txBody>
          <a:bodyPr vert="horz" wrap="square" lIns="0" tIns="0" rIns="0" bIns="0" rtlCol="0" anchor="t" anchorCtr="0">
            <a:noAutofit/>
          </a:bodyPr>
          <a:lstStyle>
            <a:lvl1pPr algn="l">
              <a:defRPr sz="900">
                <a:solidFill>
                  <a:schemeClr val="tx2">
                    <a:lumMod val="40000"/>
                    <a:lumOff val="60000"/>
                  </a:schemeClr>
                </a:solidFill>
              </a:defRPr>
            </a:lvl1pPr>
          </a:lstStyle>
          <a:p>
            <a:r>
              <a:rPr lang="en-US"/>
              <a:t>Loyens &amp; Loeff – IFA – Key Belgian and International Transfer Pricing  Developments – Aldo Engels - 16/06/2026 </a:t>
            </a:r>
            <a:endParaRPr lang="en-GB"/>
          </a:p>
        </p:txBody>
      </p:sp>
      <p:cxnSp>
        <p:nvCxnSpPr>
          <p:cNvPr id="101" name="Straight Connector 100">
            <a:extLst>
              <a:ext uri="{FF2B5EF4-FFF2-40B4-BE49-F238E27FC236}">
                <a16:creationId xmlns:a16="http://schemas.microsoft.com/office/drawing/2014/main" id="{DCCB8C28-2626-1EB0-CDDD-D432C8352AA2}"/>
              </a:ext>
              <a:ext uri="{C183D7F6-B498-43B3-948B-1728B52AA6E4}">
                <adec:decorative xmlns:adec="http://schemas.microsoft.com/office/drawing/2017/decorative" val="1"/>
              </a:ext>
            </a:extLst>
          </p:cNvPr>
          <p:cNvCxnSpPr>
            <a:cxnSpLocks/>
          </p:cNvCxnSpPr>
          <p:nvPr userDrawn="1"/>
        </p:nvCxnSpPr>
        <p:spPr>
          <a:xfrm flipH="1">
            <a:off x="266700" y="683460"/>
            <a:ext cx="116619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Small L&amp;L Logo">
            <a:extLst>
              <a:ext uri="{FF2B5EF4-FFF2-40B4-BE49-F238E27FC236}">
                <a16:creationId xmlns:a16="http://schemas.microsoft.com/office/drawing/2014/main" id="{15F84421-FC9A-AF0C-5380-72E690B8EB22}"/>
              </a:ext>
              <a:ext uri="{C183D7F6-B498-43B3-948B-1728B52AA6E4}">
                <adec:decorative xmlns:adec="http://schemas.microsoft.com/office/drawing/2017/decorative" val="1"/>
              </a:ext>
            </a:extLst>
          </p:cNvPr>
          <p:cNvGrpSpPr/>
          <p:nvPr/>
        </p:nvGrpSpPr>
        <p:grpSpPr>
          <a:xfrm>
            <a:off x="10410733" y="304161"/>
            <a:ext cx="1518020" cy="240402"/>
            <a:chOff x="756000" y="277699"/>
            <a:chExt cx="2003339" cy="317260"/>
          </a:xfrm>
          <a:solidFill>
            <a:srgbClr val="06357A"/>
          </a:solidFill>
        </p:grpSpPr>
        <p:sp>
          <p:nvSpPr>
            <p:cNvPr id="19" name="Freeform: Shape 18">
              <a:extLst>
                <a:ext uri="{FF2B5EF4-FFF2-40B4-BE49-F238E27FC236}">
                  <a16:creationId xmlns:a16="http://schemas.microsoft.com/office/drawing/2014/main" id="{17CCCF84-0CEC-EACD-0010-1A6371CE5E8C}"/>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C1ECC2-DFD7-DBFF-4E0F-199867E4E6A2}"/>
                </a:ext>
              </a:extLst>
            </p:cNvPr>
            <p:cNvSpPr/>
            <p:nvPr/>
          </p:nvSpPr>
          <p:spPr>
            <a:xfrm>
              <a:off x="2018518" y="400019"/>
              <a:ext cx="101459" cy="160680"/>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C4EA3A4-D0D4-9195-78F5-FD1E09B00806}"/>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0222644-5922-46D8-245F-B13D6CAA9B8E}"/>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1F46FCC-1B47-745A-10A4-8DCEDD91B51D}"/>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922D005-A9C1-7B57-ABFA-0C31D1189FCF}"/>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6F29F5B-039F-4107-CCCC-A897662C120B}"/>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B6A854-0E3E-E1BE-5DCB-6ADD336AF0FB}"/>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8312148-0FFD-6759-7CCF-DF59D5694227}"/>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5746BF5-05C2-48B6-36B9-E32CC8225D14}"/>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148A4DF-7632-0985-F780-865F89773F9F}"/>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A87C530-CE4C-31F9-30D4-AD8BDBB8625D}"/>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spTree>
    <p:extLst>
      <p:ext uri="{BB962C8B-B14F-4D97-AF65-F5344CB8AC3E}">
        <p14:creationId xmlns:p14="http://schemas.microsoft.com/office/powerpoint/2010/main" val="2463893053"/>
      </p:ext>
    </p:extLst>
  </p:cSld>
  <p:clrMap bg1="lt1" tx1="dk1" bg2="lt2" tx2="dk2" accent1="accent1" accent2="accent2" accent3="accent3" accent4="accent4" accent5="accent5" accent6="accent6" hlink="hlink" folHlink="folHlink"/>
  <p:sldLayoutIdLst>
    <p:sldLayoutId id="2147483772" r:id="rId1"/>
    <p:sldLayoutId id="2147483778" r:id="rId2"/>
    <p:sldLayoutId id="2147483779" r:id="rId3"/>
    <p:sldLayoutId id="2147483773" r:id="rId4"/>
    <p:sldLayoutId id="2147483780" r:id="rId5"/>
    <p:sldLayoutId id="2147483781" r:id="rId6"/>
    <p:sldLayoutId id="2147483795" r:id="rId7"/>
    <p:sldLayoutId id="2147483796" r:id="rId8"/>
    <p:sldLayoutId id="2147483792" r:id="rId9"/>
    <p:sldLayoutId id="2147483803" r:id="rId10"/>
    <p:sldLayoutId id="2147483805" r:id="rId11"/>
    <p:sldLayoutId id="2147483797" r:id="rId12"/>
    <p:sldLayoutId id="2147483798" r:id="rId13"/>
    <p:sldLayoutId id="2147483804" r:id="rId14"/>
    <p:sldLayoutId id="2147483782" r:id="rId15"/>
    <p:sldLayoutId id="2147483783" r:id="rId16"/>
    <p:sldLayoutId id="2147483784" r:id="rId17"/>
    <p:sldLayoutId id="2147483785" r:id="rId18"/>
    <p:sldLayoutId id="2147483800" r:id="rId19"/>
    <p:sldLayoutId id="2147483801" r:id="rId20"/>
    <p:sldLayoutId id="2147483774" r:id="rId21"/>
    <p:sldLayoutId id="2147483775" r:id="rId22"/>
    <p:sldLayoutId id="2147483776" r:id="rId23"/>
    <p:sldLayoutId id="2147483777" r:id="rId24"/>
    <p:sldLayoutId id="2147483802" r:id="rId25"/>
    <p:sldLayoutId id="2147483794" r:id="rId26"/>
    <p:sldLayoutId id="2147483790" r:id="rId27"/>
    <p:sldLayoutId id="2147483791" r:id="rId28"/>
    <p:sldLayoutId id="2147483793" r:id="rId29"/>
    <p:sldLayoutId id="2147483799" r:id="rId30"/>
    <p:sldLayoutId id="2147483806" r:id="rId31"/>
    <p:sldLayoutId id="2147483809" r:id="rId32"/>
    <p:sldLayoutId id="2147483811" r:id="rId33"/>
  </p:sldLayoutIdLst>
  <p:hf sldNum="0" hdr="0" dt="0"/>
  <p:txStyles>
    <p:titleStyle>
      <a:lvl1pPr algn="l" defTabSz="914400" rtl="0" eaLnBrk="1" latinLnBrk="0" hangingPunct="1">
        <a:lnSpc>
          <a:spcPct val="85000"/>
        </a:lnSpc>
        <a:spcBef>
          <a:spcPct val="0"/>
        </a:spcBef>
        <a:buNone/>
        <a:defRPr sz="2200" kern="1200">
          <a:solidFill>
            <a:schemeClr val="bg2"/>
          </a:solidFill>
          <a:latin typeface="+mj-lt"/>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2.xml"/><Relationship Id="rId1" Type="http://schemas.openxmlformats.org/officeDocument/2006/relationships/customXml" Target="../../customXml/item6.xml"/><Relationship Id="rId6" Type="http://schemas.openxmlformats.org/officeDocument/2006/relationships/image" Target="../media/image8.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9.xml"/><Relationship Id="rId1" Type="http://schemas.openxmlformats.org/officeDocument/2006/relationships/customXml" Target="../../customXml/item3.xm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2.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 Id="rId9"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5.xml"/><Relationship Id="rId1" Type="http://schemas.openxmlformats.org/officeDocument/2006/relationships/customXml" Target="../../customXml/item15.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55.xml"/><Relationship Id="rId7" Type="http://schemas.openxmlformats.org/officeDocument/2006/relationships/image" Target="../media/image28.svg"/><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5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notesSlide" Target="../notesSlides/notesSlide56.xml"/><Relationship Id="rId1" Type="http://schemas.openxmlformats.org/officeDocument/2006/relationships/slideLayout" Target="../slideLayouts/slideLayout32.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11.xml"/><Relationship Id="rId1" Type="http://schemas.openxmlformats.org/officeDocument/2006/relationships/customXml" Target="../../customXml/item13.xml"/><Relationship Id="rId5" Type="http://schemas.openxmlformats.org/officeDocument/2006/relationships/image" Target="../media/image30.jpeg"/><Relationship Id="rId4"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customXml" Target="../../customXml/item7.xml"/><Relationship Id="rId1" Type="http://schemas.openxmlformats.org/officeDocument/2006/relationships/customXml" Target="../../customXml/item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4.xml"/><Relationship Id="rId1" Type="http://schemas.openxmlformats.org/officeDocument/2006/relationships/customXml" Target="../../customXml/item14.xml"/><Relationship Id="rId5" Type="http://schemas.openxmlformats.org/officeDocument/2006/relationships/image" Target="../media/image31.jpeg"/><Relationship Id="rId4"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customXml" Target="../../customXml/item1.xml"/><Relationship Id="rId1" Type="http://schemas.openxmlformats.org/officeDocument/2006/relationships/customXml" Target="../../customXml/item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8C099B-FABC-966A-2F88-488B686967E4}"/>
              </a:ext>
            </a:extLst>
          </p:cNvPr>
          <p:cNvSpPr>
            <a:spLocks noGrp="1"/>
          </p:cNvSpPr>
          <p:nvPr>
            <p:ph type="title"/>
          </p:nvPr>
        </p:nvSpPr>
        <p:spPr/>
        <p:txBody>
          <a:bodyPr/>
          <a:lstStyle/>
          <a:p>
            <a:r>
              <a:rPr lang="en-US">
                <a:solidFill>
                  <a:srgbClr val="00A2E0"/>
                </a:solidFill>
              </a:rPr>
              <a:t>Key Belgian and International</a:t>
            </a:r>
            <a:r>
              <a:rPr lang="en-US" noProof="0"/>
              <a:t> </a:t>
            </a:r>
            <a:r>
              <a:rPr lang="en-US">
                <a:solidFill>
                  <a:srgbClr val="00A2E0"/>
                </a:solidFill>
              </a:rPr>
              <a:t>Transfer Pricing Developments </a:t>
            </a:r>
          </a:p>
        </p:txBody>
      </p:sp>
      <p:sp>
        <p:nvSpPr>
          <p:cNvPr id="9" name="Subtitle 8">
            <a:extLst>
              <a:ext uri="{FF2B5EF4-FFF2-40B4-BE49-F238E27FC236}">
                <a16:creationId xmlns:a16="http://schemas.microsoft.com/office/drawing/2014/main" id="{FB9B554F-4003-B4D5-F200-D07E1EC94363}"/>
              </a:ext>
            </a:extLst>
          </p:cNvPr>
          <p:cNvSpPr>
            <a:spLocks noGrp="1"/>
          </p:cNvSpPr>
          <p:nvPr>
            <p:ph type="subTitle" idx="1"/>
          </p:nvPr>
        </p:nvSpPr>
        <p:spPr>
          <a:xfrm>
            <a:off x="723076" y="3261163"/>
            <a:ext cx="3169081" cy="335674"/>
          </a:xfrm>
        </p:spPr>
        <p:txBody>
          <a:bodyPr/>
          <a:lstStyle/>
          <a:p>
            <a:r>
              <a:rPr lang="en-US" sz="2000" b="1">
                <a:solidFill>
                  <a:schemeClr val="accent2">
                    <a:lumMod val="20000"/>
                    <a:lumOff val="80000"/>
                  </a:schemeClr>
                </a:solidFill>
                <a:latin typeface="+mj-lt"/>
                <a:ea typeface="+mj-ea"/>
                <a:cs typeface="+mj-cs"/>
              </a:rPr>
              <a:t>IFA</a:t>
            </a:r>
          </a:p>
        </p:txBody>
      </p:sp>
      <p:sp>
        <p:nvSpPr>
          <p:cNvPr id="11" name="Text Placeholder 10">
            <a:extLst>
              <a:ext uri="{FF2B5EF4-FFF2-40B4-BE49-F238E27FC236}">
                <a16:creationId xmlns:a16="http://schemas.microsoft.com/office/drawing/2014/main" id="{A8B680AC-A392-AA84-0BA1-C7E0380EA1E3}"/>
              </a:ext>
            </a:extLst>
          </p:cNvPr>
          <p:cNvSpPr>
            <a:spLocks noGrp="1"/>
          </p:cNvSpPr>
          <p:nvPr>
            <p:ph type="body" sz="quarter" idx="14"/>
          </p:nvPr>
        </p:nvSpPr>
        <p:spPr/>
        <p:txBody>
          <a:bodyPr/>
          <a:lstStyle/>
          <a:p>
            <a:r>
              <a:rPr lang="en-US" noProof="0"/>
              <a:t>Aldo Engels</a:t>
            </a:r>
          </a:p>
        </p:txBody>
      </p:sp>
      <p:sp>
        <p:nvSpPr>
          <p:cNvPr id="6" name="Footer Placeholder 5">
            <a:extLst>
              <a:ext uri="{FF2B5EF4-FFF2-40B4-BE49-F238E27FC236}">
                <a16:creationId xmlns:a16="http://schemas.microsoft.com/office/drawing/2014/main" id="{1FFD5ED7-3EF9-1585-3197-5F88B6DFB191}"/>
              </a:ext>
            </a:extLst>
          </p:cNvPr>
          <p:cNvSpPr>
            <a:spLocks noGrp="1"/>
          </p:cNvSpPr>
          <p:nvPr>
            <p:ph type="ftr" sz="quarter" idx="21"/>
          </p:nvPr>
        </p:nvSpPr>
        <p:spPr/>
        <p:txBody>
          <a:bodyPr/>
          <a:lstStyle/>
          <a:p>
            <a:pPr>
              <a:buFont typeface="Arial" panose="020B0604020202020204" pitchFamily="34" charset="0"/>
              <a:buNone/>
            </a:pPr>
            <a:r>
              <a:rPr lang="en-US" noProof="0"/>
              <a:t>Loyens &amp; Loeff - IFA </a:t>
            </a:r>
            <a:r>
              <a:rPr lang="en-US"/>
              <a:t>- </a:t>
            </a:r>
            <a:r>
              <a:rPr lang="en-US" noProof="0"/>
              <a:t>Key Belgian and International Transfer Pricing  Developments - Aldo Engels - 16/06/2026 </a:t>
            </a:r>
          </a:p>
        </p:txBody>
      </p:sp>
      <p:pic>
        <p:nvPicPr>
          <p:cNvPr id="15" name="Picture Placeholder 9">
            <a:extLst>
              <a:ext uri="{FF2B5EF4-FFF2-40B4-BE49-F238E27FC236}">
                <a16:creationId xmlns:a16="http://schemas.microsoft.com/office/drawing/2014/main" id="{AB7910A8-895D-00F7-9DD8-D1E5D8985DD8}"/>
              </a:ext>
            </a:extLst>
          </p:cNvPr>
          <p:cNvPicPr>
            <a:picLocks noGrp="1" noChangeAspect="1"/>
          </p:cNvPicPr>
          <p:nvPr>
            <p:ph type="pic" sz="quarter" idx="13"/>
            <p:custDataLst>
              <p:tags r:id="rId3"/>
            </p:custDataLst>
          </p:nvPr>
        </p:nvPicPr>
        <p:blipFill rotWithShape="1">
          <a:blip r:embed="rId6"/>
          <a:srcRect l="8395" r="8395"/>
          <a:stretch>
            <a:fillRect/>
          </a:stretch>
        </p:blipFill>
        <p:spPr>
          <a:xfrm>
            <a:off x="4138727" y="980919"/>
            <a:ext cx="7792847" cy="5620148"/>
          </a:xfrm>
        </p:spPr>
      </p:pic>
    </p:spTree>
    <p:custDataLst>
      <p:custData r:id="rId1"/>
      <p:custData r:id="rId2"/>
    </p:custDataLst>
    <p:extLst>
      <p:ext uri="{BB962C8B-B14F-4D97-AF65-F5344CB8AC3E}">
        <p14:creationId xmlns:p14="http://schemas.microsoft.com/office/powerpoint/2010/main" val="34957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53BF-729B-274F-129D-3DF10537B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0ED6D-E8AD-8CEB-1135-7EC4D423EBCD}"/>
              </a:ext>
            </a:extLst>
          </p:cNvPr>
          <p:cNvSpPr>
            <a:spLocks noGrp="1"/>
          </p:cNvSpPr>
          <p:nvPr>
            <p:ph type="title"/>
          </p:nvPr>
        </p:nvSpPr>
        <p:spPr/>
        <p:txBody>
          <a:bodyPr/>
          <a:lstStyle/>
          <a:p>
            <a:r>
              <a:rPr lang="en-US" noProof="0"/>
              <a:t>1.2. Legal framework – International sources</a:t>
            </a:r>
          </a:p>
        </p:txBody>
      </p:sp>
      <p:sp>
        <p:nvSpPr>
          <p:cNvPr id="3" name="Footer Placeholder 2">
            <a:extLst>
              <a:ext uri="{FF2B5EF4-FFF2-40B4-BE49-F238E27FC236}">
                <a16:creationId xmlns:a16="http://schemas.microsoft.com/office/drawing/2014/main" id="{2657FD53-BF9C-98C6-8232-940DCE81750F}"/>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B8EB6422-2A02-51C4-56B3-DCC8CE5E0A73}"/>
              </a:ext>
            </a:extLst>
          </p:cNvPr>
          <p:cNvSpPr txBox="1"/>
          <p:nvPr/>
        </p:nvSpPr>
        <p:spPr>
          <a:xfrm>
            <a:off x="-1" y="813198"/>
            <a:ext cx="11858921" cy="5262979"/>
          </a:xfrm>
          <a:prstGeom prst="rect">
            <a:avLst/>
          </a:prstGeom>
          <a:noFill/>
        </p:spPr>
        <p:txBody>
          <a:bodyPr wrap="square">
            <a:spAutoFit/>
          </a:bodyPr>
          <a:lstStyle/>
          <a:p>
            <a:pPr lvl="2" indent="-733425"/>
            <a:r>
              <a:rPr lang="en-US" sz="1400" b="1" dirty="0">
                <a:solidFill>
                  <a:srgbClr val="00B0F0"/>
                </a:solidFill>
                <a:latin typeface="+mj-lt"/>
              </a:rPr>
              <a:t>Temporal application of the OECD guidance </a:t>
            </a:r>
          </a:p>
          <a:p>
            <a:pPr lvl="2" indent="-471488"/>
            <a:endParaRPr lang="en-US" sz="1400" b="1" noProof="0" dirty="0">
              <a:solidFill>
                <a:srgbClr val="00B0F0"/>
              </a:solidFill>
              <a:latin typeface="+mj-lt"/>
            </a:endParaRPr>
          </a:p>
          <a:p>
            <a:pPr marL="381000" lvl="1" indent="-200025">
              <a:buFont typeface="Arial" panose="020B0604020202020204" pitchFamily="34" charset="0"/>
              <a:buChar char="•"/>
            </a:pPr>
            <a:r>
              <a:rPr lang="en-US" sz="1400" dirty="0">
                <a:latin typeface="+mj-lt"/>
              </a:rPr>
              <a:t>In principle, guidance ‘applicable’ at the date of transaction.</a:t>
            </a:r>
          </a:p>
          <a:p>
            <a:pPr marL="628650" lvl="3" indent="-266700">
              <a:buFont typeface="Arial" panose="020B0604020202020204" pitchFamily="34" charset="0"/>
              <a:buChar char="•"/>
              <a:tabLst>
                <a:tab pos="628650" algn="l"/>
              </a:tabLst>
            </a:pPr>
            <a:r>
              <a:rPr lang="en-US" sz="1400" dirty="0">
                <a:latin typeface="+mj-lt"/>
              </a:rPr>
              <a:t>Same logic in TP Circular (no. 284): only applicable to transactions after TP Circular publication date.</a:t>
            </a:r>
          </a:p>
          <a:p>
            <a:pPr marL="1185863" lvl="3" indent="-285750">
              <a:buFont typeface="Arial" panose="020B0604020202020204" pitchFamily="34" charset="0"/>
              <a:buChar char="•"/>
            </a:pPr>
            <a:endParaRPr lang="en-US" sz="1400" noProof="0" dirty="0">
              <a:latin typeface="+mj-lt"/>
            </a:endParaRPr>
          </a:p>
          <a:p>
            <a:pPr marL="381000" lvl="1" indent="-200025">
              <a:buFont typeface="Arial" panose="020B0604020202020204" pitchFamily="34" charset="0"/>
              <a:buChar char="•"/>
            </a:pPr>
            <a:r>
              <a:rPr lang="en-US" sz="1400" dirty="0">
                <a:latin typeface="+mj-lt"/>
              </a:rPr>
              <a:t>New guidance can be applied as so far it contains </a:t>
            </a:r>
            <a:r>
              <a:rPr lang="en-US" sz="1400" b="1" dirty="0">
                <a:solidFill>
                  <a:srgbClr val="06357A"/>
                </a:solidFill>
                <a:latin typeface="+mj-lt"/>
              </a:rPr>
              <a:t>useful clarifications, without materially changing the framework</a:t>
            </a:r>
            <a:r>
              <a:rPr lang="en-US" sz="1400" dirty="0">
                <a:latin typeface="+mj-lt"/>
              </a:rPr>
              <a:t>.</a:t>
            </a:r>
          </a:p>
          <a:p>
            <a:pPr marL="442913" lvl="2"/>
            <a:endParaRPr lang="en-US" sz="1400" noProof="0" dirty="0">
              <a:latin typeface="+mj-lt"/>
            </a:endParaRPr>
          </a:p>
          <a:p>
            <a:pPr marL="361950" lvl="3"/>
            <a:r>
              <a:rPr lang="en-US" sz="1400" b="1" noProof="0" dirty="0">
                <a:solidFill>
                  <a:srgbClr val="06357A"/>
                </a:solidFill>
              </a:rPr>
              <a:t>Luxembourg-Ireland-Amazon v. Commission</a:t>
            </a:r>
            <a:r>
              <a:rPr lang="en-US" sz="1400" b="1" noProof="0" dirty="0"/>
              <a:t> </a:t>
            </a:r>
            <a:r>
              <a:rPr lang="en-US" sz="1400" noProof="0" dirty="0"/>
              <a:t>§154:</a:t>
            </a:r>
          </a:p>
          <a:p>
            <a:pPr marL="361950" lvl="3"/>
            <a:endParaRPr lang="en-US" sz="1400" b="1" noProof="0" dirty="0">
              <a:latin typeface="+mj-lt"/>
            </a:endParaRPr>
          </a:p>
          <a:p>
            <a:pPr marL="361950" lvl="3"/>
            <a:r>
              <a:rPr lang="en-US" sz="1400" noProof="0" dirty="0">
                <a:latin typeface="+mj-lt"/>
              </a:rPr>
              <a:t>“</a:t>
            </a:r>
            <a:r>
              <a:rPr lang="en-US" sz="1400" i="1" noProof="0" dirty="0"/>
              <a:t>However, in so far as the Commission relied on the 2010 version of the OECD Guidelines, that version is not relevant, </a:t>
            </a:r>
            <a:r>
              <a:rPr lang="en-US" sz="1400" i="1" u="sng" noProof="0" dirty="0">
                <a:solidFill>
                  <a:srgbClr val="06357A"/>
                </a:solidFill>
              </a:rPr>
              <a:t>unless it merely provides a useful clarification, without further elaboration, of the guidelines already set out in 1995</a:t>
            </a:r>
            <a:r>
              <a:rPr lang="en-US" sz="1400" i="1" noProof="0" dirty="0"/>
              <a:t>. As for the 2017 version of the OECD Guidelines, since they were published after the relevant period and in so far as the recommendations contained therein have evolved significantly in relation to the 1995 version of the OECD Guidelines, those guidelines are not relevant in the present case</a:t>
            </a:r>
            <a:r>
              <a:rPr lang="en-US" sz="1400" noProof="0" dirty="0"/>
              <a:t>”.</a:t>
            </a:r>
            <a:endParaRPr lang="en-US" sz="1400" noProof="0" dirty="0">
              <a:latin typeface="+mj-lt"/>
            </a:endParaRPr>
          </a:p>
          <a:p>
            <a:pPr marL="361950" lvl="3"/>
            <a:endParaRPr lang="en-US" sz="1400" b="1" noProof="0" dirty="0">
              <a:latin typeface="+mj-lt"/>
            </a:endParaRPr>
          </a:p>
          <a:p>
            <a:pPr marL="361950" lvl="3"/>
            <a:r>
              <a:rPr lang="en-US" sz="1400" b="1" dirty="0">
                <a:solidFill>
                  <a:srgbClr val="06357A"/>
                </a:solidFill>
              </a:rPr>
              <a:t>Court of appeal Ghent 8 June 2021</a:t>
            </a:r>
            <a:r>
              <a:rPr lang="en-US" sz="1400" dirty="0"/>
              <a:t>,</a:t>
            </a:r>
            <a:r>
              <a:rPr lang="en-US" sz="1400" noProof="0" dirty="0">
                <a:latin typeface="+mj-lt"/>
              </a:rPr>
              <a:t> § 4.3.2 (on the application of  posterior TP guidelines to a preceding transaction):</a:t>
            </a:r>
          </a:p>
          <a:p>
            <a:pPr marL="361950" lvl="3"/>
            <a:endParaRPr lang="en-US" sz="1400" noProof="0" dirty="0">
              <a:latin typeface="+mj-lt"/>
            </a:endParaRPr>
          </a:p>
          <a:p>
            <a:pPr marL="361950" lvl="3"/>
            <a:r>
              <a:rPr lang="en-US" sz="1400" noProof="0" dirty="0">
                <a:latin typeface="+mj-lt"/>
              </a:rPr>
              <a:t>“</a:t>
            </a:r>
            <a:r>
              <a:rPr lang="en-US" sz="1400" i="1" noProof="0" dirty="0">
                <a:latin typeface="+mj-lt"/>
              </a:rPr>
              <a:t>The tax authorities are also permitted to base their assessment on later versions of the OECD TPG (such as the 2010 version), but only to the extent that these contain useful clarifications, without material changes, of the 1995 OECD TPG. The 2017 OECD TPG were published after 2009, and to the extent that the recommendations contained therein have evolved significantly since the 1995 OECD TPG, they cannot be applied in the present dispute.</a:t>
            </a:r>
            <a:r>
              <a:rPr lang="en-US" sz="1400" noProof="0" dirty="0">
                <a:latin typeface="+mj-lt"/>
              </a:rPr>
              <a:t>” </a:t>
            </a:r>
          </a:p>
          <a:p>
            <a:pPr marL="442913" lvl="2"/>
            <a:endParaRPr lang="en-US" sz="1400" noProof="0" dirty="0">
              <a:latin typeface="+mj-lt"/>
            </a:endParaRPr>
          </a:p>
          <a:p>
            <a:pPr marL="900113" lvl="3"/>
            <a:endParaRPr lang="en-US" sz="1400" noProof="0" dirty="0">
              <a:latin typeface="+mj-lt"/>
            </a:endParaRPr>
          </a:p>
          <a:p>
            <a:pPr marL="1173163" lvl="3" indent="-273050">
              <a:buFont typeface="Arial" panose="020B0604020202020204" pitchFamily="34" charset="0"/>
              <a:buChar char="•"/>
            </a:pPr>
            <a:endParaRPr lang="en-US" sz="1400" noProof="0" dirty="0">
              <a:latin typeface="+mj-lt"/>
            </a:endParaRPr>
          </a:p>
          <a:p>
            <a:pPr marL="442913" lvl="2"/>
            <a:endParaRPr lang="en-US" sz="1400" b="1" noProof="0" dirty="0">
              <a:solidFill>
                <a:srgbClr val="00B0F0"/>
              </a:solidFill>
              <a:latin typeface="+mj-lt"/>
            </a:endParaRPr>
          </a:p>
        </p:txBody>
      </p:sp>
    </p:spTree>
    <p:extLst>
      <p:ext uri="{BB962C8B-B14F-4D97-AF65-F5344CB8AC3E}">
        <p14:creationId xmlns:p14="http://schemas.microsoft.com/office/powerpoint/2010/main" val="350423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3E7B-F16A-9267-F4C1-556E78142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53D31-DC37-092B-380A-379E292BFCD3}"/>
              </a:ext>
            </a:extLst>
          </p:cNvPr>
          <p:cNvSpPr>
            <a:spLocks noGrp="1"/>
          </p:cNvSpPr>
          <p:nvPr>
            <p:ph type="title"/>
          </p:nvPr>
        </p:nvSpPr>
        <p:spPr/>
        <p:txBody>
          <a:bodyPr/>
          <a:lstStyle/>
          <a:p>
            <a:r>
              <a:rPr lang="en-US" noProof="0"/>
              <a:t>1.2. Legal framework - International sources</a:t>
            </a:r>
          </a:p>
        </p:txBody>
      </p:sp>
      <p:sp>
        <p:nvSpPr>
          <p:cNvPr id="3" name="Footer Placeholder 2">
            <a:extLst>
              <a:ext uri="{FF2B5EF4-FFF2-40B4-BE49-F238E27FC236}">
                <a16:creationId xmlns:a16="http://schemas.microsoft.com/office/drawing/2014/main" id="{B9ABBCDD-4C9D-C629-6DEB-58DF172A38AF}"/>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6ECB821C-64D2-4592-CC47-E6AF2A14FC14}"/>
              </a:ext>
            </a:extLst>
          </p:cNvPr>
          <p:cNvSpPr txBox="1"/>
          <p:nvPr/>
        </p:nvSpPr>
        <p:spPr>
          <a:xfrm>
            <a:off x="-1" y="806218"/>
            <a:ext cx="11858921" cy="3970318"/>
          </a:xfrm>
          <a:prstGeom prst="rect">
            <a:avLst/>
          </a:prstGeom>
          <a:noFill/>
        </p:spPr>
        <p:txBody>
          <a:bodyPr wrap="square">
            <a:spAutoFit/>
          </a:bodyPr>
          <a:lstStyle/>
          <a:p>
            <a:pPr lvl="2" indent="-733425"/>
            <a:r>
              <a:rPr lang="en-US" sz="1400" b="1" dirty="0">
                <a:solidFill>
                  <a:srgbClr val="00B0F0"/>
                </a:solidFill>
                <a:latin typeface="+mj-lt"/>
              </a:rPr>
              <a:t>Temporal application of </a:t>
            </a:r>
            <a:r>
              <a:rPr lang="en-US" sz="1400" b="1" dirty="0" err="1">
                <a:solidFill>
                  <a:srgbClr val="00B0F0"/>
                </a:solidFill>
                <a:latin typeface="+mj-lt"/>
              </a:rPr>
              <a:t>Authorised</a:t>
            </a:r>
            <a:r>
              <a:rPr lang="en-US" sz="1400" b="1" dirty="0">
                <a:solidFill>
                  <a:srgbClr val="00B0F0"/>
                </a:solidFill>
                <a:latin typeface="+mj-lt"/>
              </a:rPr>
              <a:t> OECD Approach (AOA) </a:t>
            </a:r>
          </a:p>
          <a:p>
            <a:pPr lvl="2" indent="-471488"/>
            <a:endParaRPr lang="en-US" sz="1400" b="1" dirty="0">
              <a:solidFill>
                <a:srgbClr val="00B0F0"/>
              </a:solidFill>
            </a:endParaRPr>
          </a:p>
          <a:p>
            <a:pPr marL="381000" lvl="1" indent="-200025">
              <a:buFont typeface="Arial" panose="020B0604020202020204" pitchFamily="34" charset="0"/>
              <a:buChar char="•"/>
            </a:pPr>
            <a:r>
              <a:rPr lang="en-US" sz="1400" dirty="0">
                <a:latin typeface="+mj-lt"/>
              </a:rPr>
              <a:t>In practice, the AOA (anno 2010) is applied to profit allocation under older treaties predating the 2010 OECD MC, even though those treaties contain the earlier article 7 wording.</a:t>
            </a:r>
          </a:p>
          <a:p>
            <a:pPr marL="628650" lvl="3" indent="-266700">
              <a:buFont typeface="Arial" panose="020B0604020202020204" pitchFamily="34" charset="0"/>
              <a:buChar char="•"/>
              <a:tabLst>
                <a:tab pos="628650" algn="l"/>
              </a:tabLst>
            </a:pPr>
            <a:r>
              <a:rPr lang="en-US" sz="1400" dirty="0">
                <a:latin typeface="+mj-lt"/>
              </a:rPr>
              <a:t>For the BE-FR DTT (anno 1964), Hainaut, division of Mons, 7 November 2017 (no. 15/2421/A) found support for this in the Arbitration Convention (1990): as both states are signatories and the Convention treats a PE as a separate entity, </a:t>
            </a:r>
            <a:r>
              <a:rPr lang="en-US" sz="1400" dirty="0"/>
              <a:t>its principles are taken into account as a relevant element in interpreting the DTT under article 31.3 a) VCLT</a:t>
            </a:r>
            <a:r>
              <a:rPr lang="en-US" sz="1400"/>
              <a:t>. </a:t>
            </a:r>
          </a:p>
          <a:p>
            <a:pPr marL="1104900" lvl="4" indent="-285750">
              <a:buFont typeface="Arial" panose="020B0604020202020204" pitchFamily="34" charset="0"/>
              <a:buChar char="•"/>
              <a:tabLst>
                <a:tab pos="628650" algn="l"/>
              </a:tabLst>
            </a:pPr>
            <a:r>
              <a:rPr lang="en-US" sz="1400"/>
              <a:t>In addition, a case of the Conseil d’État affirmed the seperate entity approach and was seen as subsequent state practice under 31,3 b) VCLT</a:t>
            </a:r>
            <a:endParaRPr lang="en-US" sz="1400" dirty="0"/>
          </a:p>
          <a:p>
            <a:pPr marL="361950" lvl="3">
              <a:tabLst>
                <a:tab pos="628650" algn="l"/>
              </a:tabLst>
            </a:pPr>
            <a:endParaRPr lang="en-US" sz="1400" dirty="0"/>
          </a:p>
          <a:p>
            <a:pPr marL="381000" lvl="1" indent="-200025">
              <a:buFont typeface="Arial" panose="020B0604020202020204" pitchFamily="34" charset="0"/>
              <a:buChar char="•"/>
            </a:pPr>
            <a:r>
              <a:rPr lang="en-US" sz="1400" dirty="0">
                <a:latin typeface="+mj-lt"/>
              </a:rPr>
              <a:t>Key distinction between pre- and post-2010 treaties. (TP Circular 2020/C/35, no. 270 et seq.)</a:t>
            </a:r>
          </a:p>
          <a:p>
            <a:pPr marL="628650" lvl="3" indent="-266700">
              <a:buFont typeface="Arial" panose="020B0604020202020204" pitchFamily="34" charset="0"/>
              <a:buChar char="•"/>
              <a:tabLst>
                <a:tab pos="628650" algn="l"/>
              </a:tabLst>
            </a:pPr>
            <a:r>
              <a:rPr lang="en-US" sz="1400" dirty="0">
                <a:latin typeface="+mj-lt"/>
              </a:rPr>
              <a:t>Under pre-2010 MCs, internal dealings between head office and PE are generally not </a:t>
            </a:r>
            <a:r>
              <a:rPr lang="en-US" sz="1400" dirty="0" err="1">
                <a:latin typeface="+mj-lt"/>
              </a:rPr>
              <a:t>recognised</a:t>
            </a:r>
            <a:r>
              <a:rPr lang="en-US" sz="1400" dirty="0">
                <a:latin typeface="+mj-lt"/>
              </a:rPr>
              <a:t>: notional interest, royalties, service mark-ups and guarantee fees. The corresponding internal charges are therefore not deductible/</a:t>
            </a:r>
            <a:r>
              <a:rPr lang="en-US" sz="1400" dirty="0" err="1">
                <a:latin typeface="+mj-lt"/>
              </a:rPr>
              <a:t>recognisable</a:t>
            </a:r>
            <a:r>
              <a:rPr lang="en-US" sz="1400" dirty="0">
                <a:latin typeface="+mj-lt"/>
              </a:rPr>
              <a:t> (except internal interest for banks and insurers).</a:t>
            </a:r>
          </a:p>
          <a:p>
            <a:pPr marL="895350" lvl="5"/>
            <a:endParaRPr lang="en-US" sz="1400" dirty="0">
              <a:latin typeface="+mj-lt"/>
            </a:endParaRPr>
          </a:p>
          <a:p>
            <a:pPr marL="1362075" lvl="5"/>
            <a:endParaRPr lang="en-US" sz="1400" dirty="0">
              <a:latin typeface="+mj-lt"/>
            </a:endParaRPr>
          </a:p>
          <a:p>
            <a:pPr marL="1628775" lvl="5" indent="-266700">
              <a:buFont typeface="Arial" panose="020B0604020202020204" pitchFamily="34" charset="0"/>
              <a:buChar char="•"/>
            </a:pPr>
            <a:endParaRPr lang="en-US" sz="1400" noProof="0" dirty="0">
              <a:latin typeface="+mj-lt"/>
            </a:endParaRPr>
          </a:p>
          <a:p>
            <a:pPr marL="442913" lvl="2"/>
            <a:endParaRPr lang="en-US" sz="1400" b="1" noProof="0" dirty="0">
              <a:solidFill>
                <a:srgbClr val="00B0F0"/>
              </a:solidFill>
              <a:latin typeface="+mj-lt"/>
            </a:endParaRPr>
          </a:p>
        </p:txBody>
      </p:sp>
    </p:spTree>
    <p:extLst>
      <p:ext uri="{BB962C8B-B14F-4D97-AF65-F5344CB8AC3E}">
        <p14:creationId xmlns:p14="http://schemas.microsoft.com/office/powerpoint/2010/main" val="337027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0B4F-0BA0-301B-8444-DB3EC20C3A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D2B462-BD6D-B51E-B99D-7D34143C0635}"/>
              </a:ext>
            </a:extLst>
          </p:cNvPr>
          <p:cNvSpPr>
            <a:spLocks noGrp="1"/>
          </p:cNvSpPr>
          <p:nvPr>
            <p:ph type="body" sz="quarter" idx="14"/>
          </p:nvPr>
        </p:nvSpPr>
        <p:spPr/>
        <p:txBody>
          <a:bodyPr/>
          <a:lstStyle/>
          <a:p>
            <a:r>
              <a:rPr lang="en-US" noProof="0">
                <a:solidFill>
                  <a:srgbClr val="00A2E0"/>
                </a:solidFill>
              </a:rPr>
              <a:t>2.</a:t>
            </a:r>
          </a:p>
        </p:txBody>
      </p:sp>
      <p:sp>
        <p:nvSpPr>
          <p:cNvPr id="3" name="Title 2">
            <a:extLst>
              <a:ext uri="{FF2B5EF4-FFF2-40B4-BE49-F238E27FC236}">
                <a16:creationId xmlns:a16="http://schemas.microsoft.com/office/drawing/2014/main" id="{DADAB3B6-2EF4-B99E-D70C-73745476EBF9}"/>
              </a:ext>
            </a:extLst>
          </p:cNvPr>
          <p:cNvSpPr>
            <a:spLocks noGrp="1"/>
          </p:cNvSpPr>
          <p:nvPr>
            <p:ph type="ctrTitle"/>
          </p:nvPr>
        </p:nvSpPr>
        <p:spPr>
          <a:xfrm>
            <a:off x="1019175" y="5265738"/>
            <a:ext cx="10744200" cy="516774"/>
          </a:xfrm>
        </p:spPr>
        <p:txBody>
          <a:bodyPr/>
          <a:lstStyle/>
          <a:p>
            <a:r>
              <a:rPr lang="en-US" noProof="0">
                <a:solidFill>
                  <a:srgbClr val="00A2E0"/>
                </a:solidFill>
              </a:rPr>
              <a:t>Noteworthy features of Belgian TP practice</a:t>
            </a:r>
          </a:p>
        </p:txBody>
      </p:sp>
      <p:sp>
        <p:nvSpPr>
          <p:cNvPr id="4" name="Footer Placeholder 3">
            <a:extLst>
              <a:ext uri="{FF2B5EF4-FFF2-40B4-BE49-F238E27FC236}">
                <a16:creationId xmlns:a16="http://schemas.microsoft.com/office/drawing/2014/main" id="{F335EED1-56A5-ECF8-F12C-D5558E68A901}"/>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242042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28DA4-3D74-435D-F27F-AD05544AE7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A3BF94-5627-9413-0536-7E97E7E50323}"/>
              </a:ext>
            </a:extLst>
          </p:cNvPr>
          <p:cNvSpPr>
            <a:spLocks noGrp="1"/>
          </p:cNvSpPr>
          <p:nvPr>
            <p:ph type="body" sz="quarter" idx="14"/>
          </p:nvPr>
        </p:nvSpPr>
        <p:spPr/>
        <p:txBody>
          <a:bodyPr/>
          <a:lstStyle/>
          <a:p>
            <a:r>
              <a:rPr lang="en-US">
                <a:solidFill>
                  <a:srgbClr val="00A2E0"/>
                </a:solidFill>
              </a:rPr>
              <a:t>2.1</a:t>
            </a:r>
            <a:r>
              <a:rPr lang="en-US" noProof="0">
                <a:solidFill>
                  <a:srgbClr val="00A2E0"/>
                </a:solidFill>
              </a:rPr>
              <a:t>.</a:t>
            </a:r>
          </a:p>
        </p:txBody>
      </p:sp>
      <p:sp>
        <p:nvSpPr>
          <p:cNvPr id="3" name="Title 2">
            <a:extLst>
              <a:ext uri="{FF2B5EF4-FFF2-40B4-BE49-F238E27FC236}">
                <a16:creationId xmlns:a16="http://schemas.microsoft.com/office/drawing/2014/main" id="{5E259E7E-C8DA-7325-6A2A-529426C9B122}"/>
              </a:ext>
            </a:extLst>
          </p:cNvPr>
          <p:cNvSpPr>
            <a:spLocks noGrp="1"/>
          </p:cNvSpPr>
          <p:nvPr>
            <p:ph type="ctrTitle"/>
          </p:nvPr>
        </p:nvSpPr>
        <p:spPr/>
        <p:txBody>
          <a:bodyPr/>
          <a:lstStyle/>
          <a:p>
            <a:r>
              <a:rPr lang="en-US" noProof="0">
                <a:solidFill>
                  <a:srgbClr val="00A2E0"/>
                </a:solidFill>
              </a:rPr>
              <a:t>Group relationship</a:t>
            </a:r>
          </a:p>
        </p:txBody>
      </p:sp>
      <p:sp>
        <p:nvSpPr>
          <p:cNvPr id="4" name="Footer Placeholder 3">
            <a:extLst>
              <a:ext uri="{FF2B5EF4-FFF2-40B4-BE49-F238E27FC236}">
                <a16:creationId xmlns:a16="http://schemas.microsoft.com/office/drawing/2014/main" id="{2CC79371-529B-1763-8CF1-CBBABD60E7FB}"/>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145372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9CDA4-3478-F1EF-8B09-395E46F6E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4BCC2-D2EB-6A52-15C5-3843661B9A63}"/>
              </a:ext>
            </a:extLst>
          </p:cNvPr>
          <p:cNvSpPr>
            <a:spLocks noGrp="1"/>
          </p:cNvSpPr>
          <p:nvPr>
            <p:ph type="title"/>
          </p:nvPr>
        </p:nvSpPr>
        <p:spPr/>
        <p:txBody>
          <a:bodyPr/>
          <a:lstStyle/>
          <a:p>
            <a:r>
              <a:rPr lang="en-US"/>
              <a:t>2.1. Group relationship</a:t>
            </a:r>
            <a:endParaRPr lang="fr-FR"/>
          </a:p>
        </p:txBody>
      </p:sp>
      <p:sp>
        <p:nvSpPr>
          <p:cNvPr id="5" name="TextBox 4">
            <a:extLst>
              <a:ext uri="{FF2B5EF4-FFF2-40B4-BE49-F238E27FC236}">
                <a16:creationId xmlns:a16="http://schemas.microsoft.com/office/drawing/2014/main" id="{76AB2B93-6189-7AB2-8CCA-5EAC57EA794C}"/>
              </a:ext>
            </a:extLst>
          </p:cNvPr>
          <p:cNvSpPr txBox="1"/>
          <p:nvPr/>
        </p:nvSpPr>
        <p:spPr>
          <a:xfrm>
            <a:off x="124932" y="773432"/>
            <a:ext cx="11347598" cy="5869364"/>
          </a:xfrm>
          <a:prstGeom prst="rect">
            <a:avLst/>
          </a:prstGeom>
          <a:noFill/>
        </p:spPr>
        <p:txBody>
          <a:bodyPr wrap="square">
            <a:spAutoFit/>
          </a:bodyPr>
          <a:lstStyle/>
          <a:p>
            <a:pPr marL="180975" lvl="2" indent="-95250">
              <a:lnSpc>
                <a:spcPct val="150000"/>
              </a:lnSpc>
            </a:pPr>
            <a:r>
              <a:rPr lang="en-US" sz="1400" b="1" dirty="0">
                <a:solidFill>
                  <a:srgbClr val="00B0F0"/>
                </a:solidFill>
                <a:latin typeface="+mj-lt"/>
              </a:rPr>
              <a:t>Group context in arm’s length test</a:t>
            </a:r>
          </a:p>
          <a:p>
            <a:pPr marL="266700" lvl="1" indent="-180975">
              <a:lnSpc>
                <a:spcPct val="150000"/>
              </a:lnSpc>
              <a:buFont typeface="Arial" panose="020B0604020202020204" pitchFamily="34" charset="0"/>
              <a:buChar char="•"/>
            </a:pPr>
            <a:r>
              <a:rPr lang="en-US" sz="1400" dirty="0">
                <a:latin typeface="+mj-lt"/>
              </a:rPr>
              <a:t>Arm’s length standard is assessed on the basis of all relevant facts and circumstances, including the group relationship of related companies.</a:t>
            </a:r>
          </a:p>
          <a:p>
            <a:pPr marL="266700" lvl="1" indent="-180975">
              <a:lnSpc>
                <a:spcPct val="150000"/>
              </a:lnSpc>
              <a:buFont typeface="Arial" panose="020B0604020202020204" pitchFamily="34" charset="0"/>
              <a:buChar char="•"/>
            </a:pPr>
            <a:r>
              <a:rPr lang="en-US" sz="1400" dirty="0">
                <a:latin typeface="+mj-lt"/>
              </a:rPr>
              <a:t>Following a more subjective approach, the financial difficulties of affiliated companies may be a relevant factor in evaluating whether a transaction is concluded at arm’s length.</a:t>
            </a:r>
          </a:p>
          <a:p>
            <a:pPr lvl="1">
              <a:lnSpc>
                <a:spcPct val="150000"/>
              </a:lnSpc>
            </a:pPr>
            <a:endParaRPr lang="en-US" sz="1400" b="1" dirty="0">
              <a:solidFill>
                <a:srgbClr val="00B0F0"/>
              </a:solidFill>
            </a:endParaRPr>
          </a:p>
          <a:p>
            <a:pPr marL="85725" lvl="2">
              <a:lnSpc>
                <a:spcPct val="150000"/>
              </a:lnSpc>
            </a:pPr>
            <a:r>
              <a:rPr lang="en-US" sz="1400" b="1" dirty="0">
                <a:solidFill>
                  <a:srgbClr val="00B0F0"/>
                </a:solidFill>
                <a:latin typeface="+mj-lt"/>
              </a:rPr>
              <a:t>Group interest recognized but insufficient as such - must align with the party's own interest as shareholder, brand owner, principal, creditor, etc.</a:t>
            </a:r>
          </a:p>
          <a:p>
            <a:pPr marL="85725" lvl="2">
              <a:lnSpc>
                <a:spcPct val="150000"/>
              </a:lnSpc>
            </a:pPr>
            <a:endParaRPr lang="en-US" sz="1400" b="1" dirty="0">
              <a:solidFill>
                <a:srgbClr val="00B0F0"/>
              </a:solidFill>
              <a:latin typeface="+mj-lt"/>
            </a:endParaRPr>
          </a:p>
          <a:p>
            <a:pPr marL="85725" lvl="2">
              <a:lnSpc>
                <a:spcPct val="150000"/>
              </a:lnSpc>
            </a:pPr>
            <a:r>
              <a:rPr lang="en-US" sz="1400" b="1" dirty="0">
                <a:solidFill>
                  <a:srgbClr val="00B0F0"/>
                </a:solidFill>
                <a:latin typeface="+mj-lt"/>
              </a:rPr>
              <a:t>Example: Debt waivers</a:t>
            </a:r>
          </a:p>
          <a:p>
            <a:pPr marL="266700" lvl="1" indent="-180975">
              <a:lnSpc>
                <a:spcPct val="150000"/>
              </a:lnSpc>
              <a:buFont typeface="Arial" panose="020B0604020202020204" pitchFamily="34" charset="0"/>
              <a:buChar char="•"/>
            </a:pPr>
            <a:r>
              <a:rPr lang="en-US" sz="1400" dirty="0">
                <a:latin typeface="+mj-lt"/>
              </a:rPr>
              <a:t>A taxpayer can demonstrate that a debt waiver </a:t>
            </a:r>
            <a:r>
              <a:rPr lang="en-US" sz="1400" b="1" dirty="0">
                <a:solidFill>
                  <a:srgbClr val="06357A"/>
                </a:solidFill>
                <a:latin typeface="+mj-lt"/>
              </a:rPr>
              <a:t>is arm’s length </a:t>
            </a:r>
            <a:r>
              <a:rPr lang="en-US" sz="1400" dirty="0">
                <a:latin typeface="+mj-lt"/>
              </a:rPr>
              <a:t>if.</a:t>
            </a:r>
          </a:p>
          <a:p>
            <a:pPr marL="542925" lvl="3" indent="-276225">
              <a:lnSpc>
                <a:spcPct val="150000"/>
              </a:lnSpc>
              <a:buFont typeface="Arial" panose="020B0604020202020204" pitchFamily="34" charset="0"/>
              <a:buChar char="•"/>
              <a:tabLst>
                <a:tab pos="542925" algn="l"/>
              </a:tabLst>
            </a:pPr>
            <a:r>
              <a:rPr lang="en-US" sz="1400" dirty="0">
                <a:latin typeface="+mj-lt"/>
              </a:rPr>
              <a:t>Creditor has interest to waive debt as bankruptcy would have impact on group reputation or creditworthiness.</a:t>
            </a:r>
          </a:p>
          <a:p>
            <a:pPr marL="542925" lvl="3" indent="-276225">
              <a:lnSpc>
                <a:spcPct val="150000"/>
              </a:lnSpc>
              <a:buFont typeface="Arial" panose="020B0604020202020204" pitchFamily="34" charset="0"/>
              <a:buChar char="•"/>
              <a:tabLst>
                <a:tab pos="542925" algn="l"/>
              </a:tabLst>
            </a:pPr>
            <a:r>
              <a:rPr lang="en-US" sz="1400" dirty="0">
                <a:latin typeface="+mj-lt"/>
              </a:rPr>
              <a:t>The debt release is the last resort to avoid a bankruptcy.</a:t>
            </a:r>
          </a:p>
          <a:p>
            <a:pPr marL="542925" lvl="3" indent="-276225">
              <a:lnSpc>
                <a:spcPct val="150000"/>
              </a:lnSpc>
              <a:buFont typeface="Arial" panose="020B0604020202020204" pitchFamily="34" charset="0"/>
              <a:buChar char="•"/>
              <a:tabLst>
                <a:tab pos="542925" algn="l"/>
              </a:tabLst>
            </a:pPr>
            <a:r>
              <a:rPr lang="en-US" sz="1400" dirty="0">
                <a:latin typeface="+mj-lt"/>
              </a:rPr>
              <a:t>Creditor has commercial interest in keeping debtor in going concern.</a:t>
            </a:r>
          </a:p>
          <a:p>
            <a:pPr lvl="1">
              <a:lnSpc>
                <a:spcPct val="150000"/>
              </a:lnSpc>
              <a:buFont typeface="Wingdings" panose="05000000000000000000" pitchFamily="2" charset="2"/>
              <a:buChar char="§"/>
            </a:pPr>
            <a:endParaRPr lang="en-US" sz="1400" dirty="0">
              <a:latin typeface="+mj-lt"/>
            </a:endParaRPr>
          </a:p>
          <a:p>
            <a:pPr marL="742950" lvl="1" indent="-285750">
              <a:lnSpc>
                <a:spcPct val="150000"/>
              </a:lnSpc>
              <a:buFont typeface="Arial" panose="020B0604020202020204" pitchFamily="34" charset="0"/>
              <a:buChar char="•"/>
            </a:pPr>
            <a:endParaRPr lang="en-US" sz="1400" kern="1200" dirty="0">
              <a:solidFill>
                <a:schemeClr val="dk1"/>
              </a:solidFill>
              <a:effectLst/>
              <a:latin typeface="+mn-lt"/>
              <a:ea typeface="+mn-ea"/>
              <a:cs typeface="+mn-cs"/>
            </a:endParaRPr>
          </a:p>
          <a:p>
            <a:pPr lvl="1">
              <a:lnSpc>
                <a:spcPct val="150000"/>
              </a:lnSpc>
              <a:buFont typeface="Wingdings" panose="05000000000000000000" pitchFamily="2" charset="2"/>
              <a:buChar char="§"/>
            </a:pPr>
            <a:endParaRPr lang="en-US" sz="1400" b="1" dirty="0">
              <a:solidFill>
                <a:schemeClr val="dk1"/>
              </a:solidFill>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2EB8561D-0FE5-FAC8-A7FD-50B0FF47FFFF}"/>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75637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9FFB-B6D0-6773-F32C-9BC4DD92C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617B8-89B9-3949-35B5-63BC5A780DA4}"/>
              </a:ext>
            </a:extLst>
          </p:cNvPr>
          <p:cNvSpPr>
            <a:spLocks noGrp="1"/>
          </p:cNvSpPr>
          <p:nvPr>
            <p:ph type="title"/>
          </p:nvPr>
        </p:nvSpPr>
        <p:spPr/>
        <p:txBody>
          <a:bodyPr/>
          <a:lstStyle/>
          <a:p>
            <a:r>
              <a:rPr lang="en-US"/>
              <a:t>2.1. Group relationship</a:t>
            </a:r>
            <a:endParaRPr lang="fr-FR"/>
          </a:p>
        </p:txBody>
      </p:sp>
      <p:sp>
        <p:nvSpPr>
          <p:cNvPr id="5" name="TextBox 4">
            <a:extLst>
              <a:ext uri="{FF2B5EF4-FFF2-40B4-BE49-F238E27FC236}">
                <a16:creationId xmlns:a16="http://schemas.microsoft.com/office/drawing/2014/main" id="{9529D240-3DFC-898F-10FC-2FEFD14CC33C}"/>
              </a:ext>
            </a:extLst>
          </p:cNvPr>
          <p:cNvSpPr txBox="1"/>
          <p:nvPr/>
        </p:nvSpPr>
        <p:spPr>
          <a:xfrm>
            <a:off x="124932" y="773432"/>
            <a:ext cx="11347598" cy="5546198"/>
          </a:xfrm>
          <a:prstGeom prst="rect">
            <a:avLst/>
          </a:prstGeom>
          <a:noFill/>
        </p:spPr>
        <p:txBody>
          <a:bodyPr wrap="square">
            <a:spAutoFit/>
          </a:bodyPr>
          <a:lstStyle/>
          <a:p>
            <a:pPr marL="180975" lvl="2" indent="-95250">
              <a:lnSpc>
                <a:spcPct val="150000"/>
              </a:lnSpc>
            </a:pPr>
            <a:r>
              <a:rPr lang="en-US" sz="1400" b="1">
                <a:solidFill>
                  <a:srgbClr val="00B0F0"/>
                </a:solidFill>
                <a:latin typeface="+mj-lt"/>
              </a:rPr>
              <a:t>Ruling practice – examples</a:t>
            </a:r>
          </a:p>
          <a:p>
            <a:pPr marL="266700" marR="0" lvl="1" indent="-180975" fontAlgn="auto">
              <a:lnSpc>
                <a:spcPct val="150000"/>
              </a:lnSpc>
              <a:spcBef>
                <a:spcPts val="0"/>
              </a:spcBef>
              <a:spcAft>
                <a:spcPts val="0"/>
              </a:spcAft>
              <a:buClrTx/>
              <a:buSzTx/>
              <a:buFont typeface="Arial" panose="020B0604020202020204" pitchFamily="34" charset="0"/>
              <a:buChar char="•"/>
              <a:tabLst/>
              <a:defRPr/>
            </a:pPr>
            <a:r>
              <a:rPr lang="en-US" sz="1400" u="sng">
                <a:solidFill>
                  <a:srgbClr val="06357A"/>
                </a:solidFill>
                <a:latin typeface="+mj-lt"/>
              </a:rPr>
              <a:t>2024.0007 dd. 29 April 2024</a:t>
            </a:r>
            <a:r>
              <a:rPr lang="en-US" sz="1400">
                <a:latin typeface="+mj-lt"/>
              </a:rPr>
              <a:t>: debt waivers in case of financial distress due to geopolitical events. (Article 26 + </a:t>
            </a:r>
            <a:r>
              <a:rPr lang="en-US" sz="1400" u="sng">
                <a:solidFill>
                  <a:srgbClr val="06357A"/>
                </a:solidFill>
                <a:latin typeface="+mj-lt"/>
              </a:rPr>
              <a:t>185 ITC!</a:t>
            </a:r>
            <a:r>
              <a:rPr lang="en-US" sz="1400">
                <a:latin typeface="+mj-lt"/>
              </a:rPr>
              <a:t>)</a:t>
            </a:r>
          </a:p>
          <a:p>
            <a:pPr marL="542925" marR="0" lvl="3" indent="-276225" fontAlgn="auto">
              <a:lnSpc>
                <a:spcPct val="150000"/>
              </a:lnSpc>
              <a:spcBef>
                <a:spcPts val="0"/>
              </a:spcBef>
              <a:spcAft>
                <a:spcPts val="0"/>
              </a:spcAft>
              <a:buClrTx/>
              <a:buSzTx/>
              <a:buFont typeface="Arial" panose="020B0604020202020204" pitchFamily="34" charset="0"/>
              <a:buChar char="•"/>
              <a:tabLst>
                <a:tab pos="542925" algn="l"/>
              </a:tabLst>
              <a:defRPr/>
            </a:pPr>
            <a:r>
              <a:rPr lang="en-US" sz="1400">
                <a:latin typeface="+mj-lt"/>
              </a:rPr>
              <a:t>Extraordinary geopolitical events forced group x to wind down a foreign subsidiary (Y), whose sole customer had ceased operations. The Belgian parent (A) and regional hub (X) supported Y through loan waivers, supplier compensation and other payments; Y was ultimately sold to a state body for EUR 1.</a:t>
            </a:r>
          </a:p>
          <a:p>
            <a:pPr marL="542925" marR="0" lvl="3" indent="-276225" fontAlgn="auto">
              <a:lnSpc>
                <a:spcPct val="150000"/>
              </a:lnSpc>
              <a:spcBef>
                <a:spcPts val="0"/>
              </a:spcBef>
              <a:spcAft>
                <a:spcPts val="0"/>
              </a:spcAft>
              <a:buClrTx/>
              <a:buSzTx/>
              <a:buFont typeface="Arial" panose="020B0604020202020204" pitchFamily="34" charset="0"/>
              <a:buChar char="•"/>
              <a:tabLst>
                <a:tab pos="542925" algn="l"/>
              </a:tabLst>
              <a:defRPr/>
            </a:pPr>
            <a:r>
              <a:rPr lang="en-US" sz="1400">
                <a:latin typeface="+mj-lt"/>
              </a:rPr>
              <a:t>The Ruling Commission held these measures were not an abnormal or gratuitous advantage, because each provider acted out of its own commercial interest (notably, reputation due to shared brand name and fact that Y's unpaid suppliers also supply X and the wider group, so compensating them protected X's own supply chain).</a:t>
            </a:r>
          </a:p>
          <a:p>
            <a:pPr marL="1200150" marR="0" lvl="2"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400">
              <a:solidFill>
                <a:schemeClr val="dk1"/>
              </a:solidFill>
            </a:endParaRPr>
          </a:p>
          <a:p>
            <a:pPr marL="266700" lvl="1" indent="-180975">
              <a:lnSpc>
                <a:spcPct val="150000"/>
              </a:lnSpc>
              <a:buFont typeface="Arial" panose="020B0604020202020204" pitchFamily="34" charset="0"/>
              <a:buChar char="•"/>
            </a:pPr>
            <a:r>
              <a:rPr lang="en-US" sz="1400" u="sng">
                <a:solidFill>
                  <a:srgbClr val="06357A"/>
                </a:solidFill>
                <a:latin typeface="+mj-lt"/>
              </a:rPr>
              <a:t>2022.0928 dd. 8 March 2023</a:t>
            </a:r>
            <a:r>
              <a:rPr lang="en-US" sz="1400">
                <a:latin typeface="+mj-lt"/>
              </a:rPr>
              <a:t>: waiver of royalty payments to related company in financial distress.</a:t>
            </a:r>
          </a:p>
          <a:p>
            <a:pPr marL="542925" lvl="3" indent="-276225">
              <a:lnSpc>
                <a:spcPct val="150000"/>
              </a:lnSpc>
              <a:buFont typeface="Arial" panose="020B0604020202020204" pitchFamily="34" charset="0"/>
              <a:buChar char="•"/>
              <a:tabLst>
                <a:tab pos="542925" algn="l"/>
              </a:tabLst>
            </a:pPr>
            <a:r>
              <a:rPr lang="en-US" sz="1400">
                <a:latin typeface="+mj-lt"/>
              </a:rPr>
              <a:t>Ruling Commission considered the temporary suspension of royalty charges due by a loss-making subsidiary to its parent company as economically equivalent to a debt waiver.</a:t>
            </a:r>
          </a:p>
          <a:p>
            <a:pPr marL="542925" lvl="3" indent="-276225">
              <a:lnSpc>
                <a:spcPct val="150000"/>
              </a:lnSpc>
              <a:buFont typeface="Arial" panose="020B0604020202020204" pitchFamily="34" charset="0"/>
              <a:buChar char="•"/>
              <a:tabLst>
                <a:tab pos="542925" algn="l"/>
              </a:tabLst>
            </a:pPr>
            <a:r>
              <a:rPr lang="en-US" sz="1400">
                <a:latin typeface="+mj-lt"/>
              </a:rPr>
              <a:t>Ruling confirmed that support provided to a distressed group company does not constitute an abnormal or gratuitous advantage where it is justified by legitimate business considerations, including preserving the group's commercial and financial reputation and safeguarding a strategically important subsidiary.</a:t>
            </a:r>
          </a:p>
          <a:p>
            <a:pPr marL="742950" lvl="1" indent="-285750">
              <a:lnSpc>
                <a:spcPct val="150000"/>
              </a:lnSpc>
              <a:buFont typeface="Arial" panose="020B0604020202020204" pitchFamily="34" charset="0"/>
              <a:buChar char="•"/>
            </a:pPr>
            <a:endParaRPr lang="en-US" sz="1400">
              <a:solidFill>
                <a:schemeClr val="dk1"/>
              </a:solidFill>
            </a:endParaRPr>
          </a:p>
          <a:p>
            <a:pPr lvl="1">
              <a:lnSpc>
                <a:spcPct val="150000"/>
              </a:lnSpc>
            </a:pPr>
            <a:endParaRPr lang="en-US" sz="1400" b="1">
              <a:solidFill>
                <a:srgbClr val="00B0F0"/>
              </a:solidFill>
              <a:latin typeface="+mj-lt"/>
            </a:endParaRPr>
          </a:p>
        </p:txBody>
      </p:sp>
      <p:sp>
        <p:nvSpPr>
          <p:cNvPr id="4" name="Footer Placeholder 2">
            <a:extLst>
              <a:ext uri="{FF2B5EF4-FFF2-40B4-BE49-F238E27FC236}">
                <a16:creationId xmlns:a16="http://schemas.microsoft.com/office/drawing/2014/main" id="{08FCA576-3480-A6A8-1A37-DCC1B4D7E2FE}"/>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99942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338DF-A921-E3AB-6746-6039FDA27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AAC4D-4698-8384-D117-83156EFB0E24}"/>
              </a:ext>
            </a:extLst>
          </p:cNvPr>
          <p:cNvSpPr>
            <a:spLocks noGrp="1"/>
          </p:cNvSpPr>
          <p:nvPr>
            <p:ph type="title"/>
          </p:nvPr>
        </p:nvSpPr>
        <p:spPr/>
        <p:txBody>
          <a:bodyPr/>
          <a:lstStyle/>
          <a:p>
            <a:r>
              <a:rPr lang="en-US"/>
              <a:t>2.1. Group relationship</a:t>
            </a:r>
            <a:endParaRPr lang="fr-FR"/>
          </a:p>
        </p:txBody>
      </p:sp>
      <p:sp>
        <p:nvSpPr>
          <p:cNvPr id="5" name="TextBox 4">
            <a:extLst>
              <a:ext uri="{FF2B5EF4-FFF2-40B4-BE49-F238E27FC236}">
                <a16:creationId xmlns:a16="http://schemas.microsoft.com/office/drawing/2014/main" id="{A99262A7-E335-6AA5-995C-048D9B0319A0}"/>
              </a:ext>
            </a:extLst>
          </p:cNvPr>
          <p:cNvSpPr txBox="1"/>
          <p:nvPr/>
        </p:nvSpPr>
        <p:spPr>
          <a:xfrm>
            <a:off x="124932" y="773432"/>
            <a:ext cx="5971068" cy="5223033"/>
          </a:xfrm>
          <a:prstGeom prst="rect">
            <a:avLst/>
          </a:prstGeom>
          <a:noFill/>
        </p:spPr>
        <p:txBody>
          <a:bodyPr wrap="square">
            <a:spAutoFit/>
          </a:bodyPr>
          <a:lstStyle/>
          <a:p>
            <a:pPr marL="180975" lvl="2" indent="-95250">
              <a:lnSpc>
                <a:spcPct val="150000"/>
              </a:lnSpc>
            </a:pPr>
            <a:r>
              <a:rPr lang="en-US" sz="1400" b="1">
                <a:solidFill>
                  <a:srgbClr val="00B0F0"/>
                </a:solidFill>
                <a:latin typeface="+mj-lt"/>
              </a:rPr>
              <a:t>Belgian case law – example</a:t>
            </a:r>
          </a:p>
          <a:p>
            <a:pPr marL="266700" lvl="1" indent="-180975">
              <a:lnSpc>
                <a:spcPct val="150000"/>
              </a:lnSpc>
              <a:buFont typeface="Arial" panose="020B0604020202020204" pitchFamily="34" charset="0"/>
              <a:buChar char="•"/>
            </a:pPr>
            <a:r>
              <a:rPr lang="en-US" sz="1400" u="sng">
                <a:solidFill>
                  <a:srgbClr val="06357A"/>
                </a:solidFill>
                <a:latin typeface="+mj-lt"/>
              </a:rPr>
              <a:t>Antwerp 2021/AR/1154 dd. 7 February 2023</a:t>
            </a:r>
            <a:r>
              <a:rPr lang="en-US" sz="1400">
                <a:latin typeface="+mj-lt"/>
              </a:rPr>
              <a:t>: deductibility of tax losses incurred for a distressed group company.</a:t>
            </a:r>
          </a:p>
          <a:p>
            <a:pPr marL="542925" lvl="3" indent="-276225">
              <a:lnSpc>
                <a:spcPct val="150000"/>
              </a:lnSpc>
              <a:buFont typeface="Arial" panose="020B0604020202020204" pitchFamily="34" charset="0"/>
              <a:buChar char="•"/>
              <a:tabLst>
                <a:tab pos="542925" algn="l"/>
              </a:tabLst>
              <a:defRPr/>
            </a:pPr>
            <a:r>
              <a:rPr lang="en-US" sz="1400">
                <a:latin typeface="+mj-lt"/>
              </a:rPr>
              <a:t>The Court confirmed the tax deductibility (Article 49 ITC) of a loss incurred by a </a:t>
            </a:r>
            <a:r>
              <a:rPr lang="en-US" sz="1400" err="1">
                <a:latin typeface="+mj-lt"/>
              </a:rPr>
              <a:t>BelCo</a:t>
            </a:r>
            <a:r>
              <a:rPr lang="en-US" sz="1400">
                <a:latin typeface="+mj-lt"/>
              </a:rPr>
              <a:t> parent following the execution of a legally binding comfort letter in </a:t>
            </a:r>
            <a:r>
              <a:rPr lang="en-US" sz="1400" err="1">
                <a:latin typeface="+mj-lt"/>
              </a:rPr>
              <a:t>favour</a:t>
            </a:r>
            <a:r>
              <a:rPr lang="en-US" sz="1400">
                <a:latin typeface="+mj-lt"/>
              </a:rPr>
              <a:t> of its Swiss group company</a:t>
            </a:r>
          </a:p>
          <a:p>
            <a:pPr marL="542925" lvl="3" indent="-276225">
              <a:lnSpc>
                <a:spcPct val="150000"/>
              </a:lnSpc>
              <a:buFont typeface="Arial" panose="020B0604020202020204" pitchFamily="34" charset="0"/>
              <a:buChar char="•"/>
              <a:tabLst>
                <a:tab pos="542925" algn="l"/>
              </a:tabLst>
              <a:defRPr/>
            </a:pPr>
            <a:r>
              <a:rPr lang="en-US" sz="1400" err="1">
                <a:latin typeface="+mj-lt"/>
              </a:rPr>
              <a:t>BelCo</a:t>
            </a:r>
            <a:r>
              <a:rPr lang="en-US" sz="1400">
                <a:latin typeface="+mj-lt"/>
              </a:rPr>
              <a:t> is a pharmaceutical company that established African subsidiaries to distribute medicines across Africa; Product registrations and all African sales are made through its </a:t>
            </a:r>
            <a:r>
              <a:rPr lang="en-US" sz="1400" err="1">
                <a:latin typeface="+mj-lt"/>
              </a:rPr>
              <a:t>SwissCo</a:t>
            </a:r>
            <a:r>
              <a:rPr lang="en-US" sz="1400">
                <a:latin typeface="+mj-lt"/>
              </a:rPr>
              <a:t> subsidiary with export license, including sales to the </a:t>
            </a:r>
            <a:r>
              <a:rPr lang="en-US" sz="1400" err="1">
                <a:latin typeface="+mj-lt"/>
              </a:rPr>
              <a:t>NigeriaCo</a:t>
            </a:r>
            <a:r>
              <a:rPr lang="en-US" sz="1400">
                <a:latin typeface="+mj-lt"/>
              </a:rPr>
              <a:t> subsidiary</a:t>
            </a:r>
          </a:p>
          <a:p>
            <a:pPr marL="542925" lvl="3" indent="-276225">
              <a:lnSpc>
                <a:spcPct val="150000"/>
              </a:lnSpc>
              <a:buFont typeface="Arial" panose="020B0604020202020204" pitchFamily="34" charset="0"/>
              <a:buChar char="•"/>
              <a:tabLst>
                <a:tab pos="542925" algn="l"/>
              </a:tabLst>
              <a:defRPr/>
            </a:pPr>
            <a:r>
              <a:rPr lang="en-US" sz="1400" err="1">
                <a:latin typeface="+mj-lt"/>
              </a:rPr>
              <a:t>BelCo</a:t>
            </a:r>
            <a:r>
              <a:rPr lang="en-US" sz="1400">
                <a:latin typeface="+mj-lt"/>
              </a:rPr>
              <a:t> income via service fees: </a:t>
            </a:r>
            <a:r>
              <a:rPr lang="en-US" sz="1400" err="1">
                <a:latin typeface="+mj-lt"/>
              </a:rPr>
              <a:t>BelCo</a:t>
            </a:r>
            <a:r>
              <a:rPr lang="en-US" sz="1400">
                <a:latin typeface="+mj-lt"/>
              </a:rPr>
              <a:t> earns service fees from group companies; these fees depend on the African business continuing, which runs entirely on the product registrations held by </a:t>
            </a:r>
            <a:r>
              <a:rPr lang="en-US" sz="1400" err="1">
                <a:latin typeface="+mj-lt"/>
              </a:rPr>
              <a:t>SwissCo</a:t>
            </a:r>
            <a:endParaRPr lang="en-US" sz="1400">
              <a:latin typeface="+mj-lt"/>
            </a:endParaRPr>
          </a:p>
          <a:p>
            <a:pPr marL="542925" lvl="3" indent="-276225">
              <a:lnSpc>
                <a:spcPct val="150000"/>
              </a:lnSpc>
              <a:buFont typeface="Arial" panose="020B0604020202020204" pitchFamily="34" charset="0"/>
              <a:buChar char="•"/>
              <a:tabLst>
                <a:tab pos="542925" algn="l"/>
              </a:tabLst>
              <a:defRPr/>
            </a:pPr>
            <a:endParaRPr lang="en-US" sz="1400">
              <a:highlight>
                <a:srgbClr val="FFFF00"/>
              </a:highlight>
              <a:latin typeface="+mj-lt"/>
            </a:endParaRPr>
          </a:p>
        </p:txBody>
      </p:sp>
      <p:sp>
        <p:nvSpPr>
          <p:cNvPr id="4" name="Footer Placeholder 2">
            <a:extLst>
              <a:ext uri="{FF2B5EF4-FFF2-40B4-BE49-F238E27FC236}">
                <a16:creationId xmlns:a16="http://schemas.microsoft.com/office/drawing/2014/main" id="{44B164CF-6573-60DD-A2AA-D432247329C9}"/>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pic>
        <p:nvPicPr>
          <p:cNvPr id="3" name="Picture 2">
            <a:extLst>
              <a:ext uri="{FF2B5EF4-FFF2-40B4-BE49-F238E27FC236}">
                <a16:creationId xmlns:a16="http://schemas.microsoft.com/office/drawing/2014/main" id="{9E339783-B540-B651-2977-F7DDCACBBEC6}"/>
              </a:ext>
            </a:extLst>
          </p:cNvPr>
          <p:cNvPicPr>
            <a:picLocks noChangeAspect="1"/>
          </p:cNvPicPr>
          <p:nvPr/>
        </p:nvPicPr>
        <p:blipFill>
          <a:blip r:embed="rId3"/>
          <a:stretch>
            <a:fillRect/>
          </a:stretch>
        </p:blipFill>
        <p:spPr>
          <a:xfrm>
            <a:off x="5941057" y="1469549"/>
            <a:ext cx="6126011" cy="2738100"/>
          </a:xfrm>
          <a:prstGeom prst="rect">
            <a:avLst/>
          </a:prstGeom>
        </p:spPr>
      </p:pic>
    </p:spTree>
    <p:extLst>
      <p:ext uri="{BB962C8B-B14F-4D97-AF65-F5344CB8AC3E}">
        <p14:creationId xmlns:p14="http://schemas.microsoft.com/office/powerpoint/2010/main" val="176743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10498-7E85-9E40-B468-60EBE8648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897F9-CD26-1EE4-B476-D2BCA938418E}"/>
              </a:ext>
            </a:extLst>
          </p:cNvPr>
          <p:cNvSpPr>
            <a:spLocks noGrp="1"/>
          </p:cNvSpPr>
          <p:nvPr>
            <p:ph type="title"/>
          </p:nvPr>
        </p:nvSpPr>
        <p:spPr/>
        <p:txBody>
          <a:bodyPr/>
          <a:lstStyle/>
          <a:p>
            <a:r>
              <a:rPr lang="en-US"/>
              <a:t>2.1. Group relationship</a:t>
            </a:r>
            <a:endParaRPr lang="fr-FR"/>
          </a:p>
        </p:txBody>
      </p:sp>
      <p:sp>
        <p:nvSpPr>
          <p:cNvPr id="5" name="TextBox 4">
            <a:extLst>
              <a:ext uri="{FF2B5EF4-FFF2-40B4-BE49-F238E27FC236}">
                <a16:creationId xmlns:a16="http://schemas.microsoft.com/office/drawing/2014/main" id="{F29CEB66-4CCD-7BFC-18D2-B8946CC0B3DE}"/>
              </a:ext>
            </a:extLst>
          </p:cNvPr>
          <p:cNvSpPr txBox="1"/>
          <p:nvPr/>
        </p:nvSpPr>
        <p:spPr>
          <a:xfrm>
            <a:off x="124932" y="773432"/>
            <a:ext cx="5971068" cy="6192529"/>
          </a:xfrm>
          <a:prstGeom prst="rect">
            <a:avLst/>
          </a:prstGeom>
          <a:noFill/>
        </p:spPr>
        <p:txBody>
          <a:bodyPr wrap="square">
            <a:spAutoFit/>
          </a:bodyPr>
          <a:lstStyle/>
          <a:p>
            <a:pPr marL="180975" lvl="2" indent="-95250">
              <a:lnSpc>
                <a:spcPct val="150000"/>
              </a:lnSpc>
            </a:pPr>
            <a:r>
              <a:rPr lang="en-US" sz="1400" b="1" dirty="0">
                <a:solidFill>
                  <a:srgbClr val="00B0F0"/>
                </a:solidFill>
                <a:latin typeface="+mj-lt"/>
              </a:rPr>
              <a:t>Belgian case law – example</a:t>
            </a:r>
          </a:p>
          <a:p>
            <a:pPr marL="266700" lvl="1" indent="-180975">
              <a:lnSpc>
                <a:spcPct val="150000"/>
              </a:lnSpc>
              <a:buFont typeface="Arial" panose="020B0604020202020204" pitchFamily="34" charset="0"/>
              <a:buChar char="•"/>
            </a:pPr>
            <a:r>
              <a:rPr lang="en-US" sz="1400" u="sng" dirty="0">
                <a:solidFill>
                  <a:srgbClr val="06357A"/>
                </a:solidFill>
                <a:latin typeface="+mj-lt"/>
              </a:rPr>
              <a:t>Antwerp 2021/AR/1154 dd. 7 February 2023</a:t>
            </a:r>
            <a:r>
              <a:rPr lang="en-US" sz="1400" dirty="0">
                <a:latin typeface="+mj-lt"/>
              </a:rPr>
              <a:t>: deductibility of tax losses incurred for a distressed group company.</a:t>
            </a:r>
          </a:p>
          <a:p>
            <a:pPr marL="542925" lvl="3" indent="-276225">
              <a:lnSpc>
                <a:spcPct val="150000"/>
              </a:lnSpc>
              <a:buFont typeface="Arial" panose="020B0604020202020204" pitchFamily="34" charset="0"/>
              <a:buChar char="•"/>
              <a:tabLst>
                <a:tab pos="542925" algn="l"/>
              </a:tabLst>
              <a:defRPr/>
            </a:pPr>
            <a:r>
              <a:rPr lang="en-US" sz="1400" dirty="0">
                <a:latin typeface="+mj-lt"/>
              </a:rPr>
              <a:t>Support to </a:t>
            </a:r>
            <a:r>
              <a:rPr lang="en-US" sz="1400" dirty="0" err="1">
                <a:latin typeface="+mj-lt"/>
              </a:rPr>
              <a:t>NigeriaCo</a:t>
            </a:r>
            <a:r>
              <a:rPr lang="en-US" sz="1400" dirty="0">
                <a:latin typeface="+mj-lt"/>
              </a:rPr>
              <a:t>: through a unilateral but binding comfort letter to </a:t>
            </a:r>
            <a:r>
              <a:rPr lang="en-US" sz="1400" dirty="0" err="1">
                <a:latin typeface="+mj-lt"/>
              </a:rPr>
              <a:t>SwissCo</a:t>
            </a:r>
            <a:r>
              <a:rPr lang="en-US" sz="1400" dirty="0">
                <a:latin typeface="+mj-lt"/>
              </a:rPr>
              <a:t>, </a:t>
            </a:r>
            <a:r>
              <a:rPr lang="en-US" sz="1400" dirty="0" err="1">
                <a:latin typeface="+mj-lt"/>
              </a:rPr>
              <a:t>BelCo</a:t>
            </a:r>
            <a:r>
              <a:rPr lang="en-US" sz="1400" dirty="0">
                <a:latin typeface="+mj-lt"/>
              </a:rPr>
              <a:t> had undertaken to step in and assume the </a:t>
            </a:r>
            <a:r>
              <a:rPr lang="en-US" sz="1400" dirty="0" err="1">
                <a:latin typeface="+mj-lt"/>
              </a:rPr>
              <a:t>SwissCo</a:t>
            </a:r>
            <a:r>
              <a:rPr lang="en-US" sz="1400" dirty="0">
                <a:latin typeface="+mj-lt"/>
              </a:rPr>
              <a:t> receivable against a Nigerian group company upon the latter's default, and paid when called upon</a:t>
            </a:r>
          </a:p>
          <a:p>
            <a:pPr marL="542925" lvl="3" indent="-276225">
              <a:lnSpc>
                <a:spcPct val="150000"/>
              </a:lnSpc>
              <a:buFont typeface="Arial" panose="020B0604020202020204" pitchFamily="34" charset="0"/>
              <a:buChar char="•"/>
              <a:tabLst>
                <a:tab pos="542925" algn="l"/>
              </a:tabLst>
              <a:defRPr/>
            </a:pPr>
            <a:r>
              <a:rPr lang="en-US" sz="1400" dirty="0">
                <a:latin typeface="+mj-lt"/>
              </a:rPr>
              <a:t>BTA disallowed the deductibility of costs related to the assumption of debt by </a:t>
            </a:r>
            <a:r>
              <a:rPr lang="en-US" sz="1400" dirty="0" err="1">
                <a:latin typeface="+mj-lt"/>
              </a:rPr>
              <a:t>BelCo</a:t>
            </a:r>
            <a:r>
              <a:rPr lang="en-US" sz="1400" dirty="0">
                <a:latin typeface="+mj-lt"/>
              </a:rPr>
              <a:t> under the letter of comfort</a:t>
            </a:r>
          </a:p>
          <a:p>
            <a:pPr marL="542925" lvl="3" indent="-276225">
              <a:lnSpc>
                <a:spcPct val="150000"/>
              </a:lnSpc>
              <a:buFont typeface="Arial" panose="020B0604020202020204" pitchFamily="34" charset="0"/>
              <a:buChar char="•"/>
              <a:tabLst>
                <a:tab pos="542925" algn="l"/>
              </a:tabLst>
              <a:defRPr/>
            </a:pPr>
            <a:r>
              <a:rPr lang="en-US" sz="1400" dirty="0">
                <a:latin typeface="+mj-lt"/>
              </a:rPr>
              <a:t>The Court rejected the BTA’s narrow reading of the income condition: the relevant income for </a:t>
            </a:r>
            <a:r>
              <a:rPr lang="en-US" sz="1400" dirty="0" err="1">
                <a:latin typeface="+mj-lt"/>
              </a:rPr>
              <a:t>BelCo</a:t>
            </a:r>
            <a:r>
              <a:rPr lang="en-US" sz="1400" dirty="0">
                <a:latin typeface="+mj-lt"/>
              </a:rPr>
              <a:t> are the service fees it earns from the group, not the product sales as such, so the cost served the retention of its own (fee) income, not solely another entity's benefit</a:t>
            </a:r>
          </a:p>
          <a:p>
            <a:pPr marL="542925" lvl="3" indent="-276225">
              <a:lnSpc>
                <a:spcPct val="150000"/>
              </a:lnSpc>
              <a:buFont typeface="Arial" panose="020B0604020202020204" pitchFamily="34" charset="0"/>
              <a:buChar char="•"/>
              <a:tabLst>
                <a:tab pos="542925" algn="l"/>
              </a:tabLst>
              <a:defRPr/>
            </a:pPr>
            <a:r>
              <a:rPr lang="en-US" sz="1400" dirty="0">
                <a:latin typeface="+mj-lt"/>
              </a:rPr>
              <a:t>Key consideration was that the Belgian company had a direct economic interest in the continuation of the group’s African pharmaceutical business, which was only possible through the business license of the Swiss group company</a:t>
            </a:r>
          </a:p>
          <a:p>
            <a:pPr marL="542925" lvl="3" indent="-276225">
              <a:lnSpc>
                <a:spcPct val="150000"/>
              </a:lnSpc>
              <a:buFont typeface="Arial" panose="020B0604020202020204" pitchFamily="34" charset="0"/>
              <a:buChar char="•"/>
              <a:tabLst>
                <a:tab pos="542925" algn="l"/>
              </a:tabLst>
              <a:defRPr/>
            </a:pPr>
            <a:endParaRPr lang="en-US" sz="1400" dirty="0">
              <a:highlight>
                <a:srgbClr val="FFFF00"/>
              </a:highlight>
              <a:latin typeface="+mj-lt"/>
            </a:endParaRPr>
          </a:p>
        </p:txBody>
      </p:sp>
      <p:sp>
        <p:nvSpPr>
          <p:cNvPr id="4" name="Footer Placeholder 2">
            <a:extLst>
              <a:ext uri="{FF2B5EF4-FFF2-40B4-BE49-F238E27FC236}">
                <a16:creationId xmlns:a16="http://schemas.microsoft.com/office/drawing/2014/main" id="{FA4DED2C-3319-B5E0-4B49-31171E80F383}"/>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pic>
        <p:nvPicPr>
          <p:cNvPr id="3" name="Picture 2">
            <a:extLst>
              <a:ext uri="{FF2B5EF4-FFF2-40B4-BE49-F238E27FC236}">
                <a16:creationId xmlns:a16="http://schemas.microsoft.com/office/drawing/2014/main" id="{45D1ED56-E255-0169-AA24-14CA3CDD9B8C}"/>
              </a:ext>
            </a:extLst>
          </p:cNvPr>
          <p:cNvPicPr>
            <a:picLocks noChangeAspect="1"/>
          </p:cNvPicPr>
          <p:nvPr/>
        </p:nvPicPr>
        <p:blipFill>
          <a:blip r:embed="rId3"/>
          <a:stretch>
            <a:fillRect/>
          </a:stretch>
        </p:blipFill>
        <p:spPr>
          <a:xfrm>
            <a:off x="5941057" y="1469549"/>
            <a:ext cx="6126011" cy="2738100"/>
          </a:xfrm>
          <a:prstGeom prst="rect">
            <a:avLst/>
          </a:prstGeom>
        </p:spPr>
      </p:pic>
    </p:spTree>
    <p:extLst>
      <p:ext uri="{BB962C8B-B14F-4D97-AF65-F5344CB8AC3E}">
        <p14:creationId xmlns:p14="http://schemas.microsoft.com/office/powerpoint/2010/main" val="283062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9495-1372-CC86-5232-426C2BACD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0CD4D-70EA-6B23-E0DF-903B825D37E8}"/>
              </a:ext>
            </a:extLst>
          </p:cNvPr>
          <p:cNvSpPr>
            <a:spLocks noGrp="1"/>
          </p:cNvSpPr>
          <p:nvPr>
            <p:ph type="title"/>
          </p:nvPr>
        </p:nvSpPr>
        <p:spPr/>
        <p:txBody>
          <a:bodyPr/>
          <a:lstStyle/>
          <a:p>
            <a:r>
              <a:rPr lang="en-US"/>
              <a:t>2.1. Group relationship</a:t>
            </a:r>
            <a:endParaRPr lang="fr-FR"/>
          </a:p>
        </p:txBody>
      </p:sp>
      <p:sp>
        <p:nvSpPr>
          <p:cNvPr id="5" name="TextBox 4">
            <a:extLst>
              <a:ext uri="{FF2B5EF4-FFF2-40B4-BE49-F238E27FC236}">
                <a16:creationId xmlns:a16="http://schemas.microsoft.com/office/drawing/2014/main" id="{0A730E0F-A05D-3F98-6049-DB5938D44679}"/>
              </a:ext>
            </a:extLst>
          </p:cNvPr>
          <p:cNvSpPr txBox="1"/>
          <p:nvPr/>
        </p:nvSpPr>
        <p:spPr>
          <a:xfrm>
            <a:off x="124932" y="773432"/>
            <a:ext cx="11347598" cy="4253537"/>
          </a:xfrm>
          <a:prstGeom prst="rect">
            <a:avLst/>
          </a:prstGeom>
          <a:noFill/>
        </p:spPr>
        <p:txBody>
          <a:bodyPr wrap="square">
            <a:spAutoFit/>
          </a:bodyPr>
          <a:lstStyle/>
          <a:p>
            <a:pPr marL="180975" lvl="2" indent="-95250">
              <a:lnSpc>
                <a:spcPct val="150000"/>
              </a:lnSpc>
            </a:pPr>
            <a:r>
              <a:rPr lang="en-US" sz="1400" b="1">
                <a:solidFill>
                  <a:srgbClr val="00B0F0"/>
                </a:solidFill>
                <a:latin typeface="+mj-lt"/>
              </a:rPr>
              <a:t>Ruling practice – examples </a:t>
            </a:r>
          </a:p>
          <a:p>
            <a:pPr marL="266700" lvl="1" indent="-180975">
              <a:lnSpc>
                <a:spcPct val="150000"/>
              </a:lnSpc>
              <a:buFont typeface="Arial" panose="020B0604020202020204" pitchFamily="34" charset="0"/>
              <a:buChar char="•"/>
            </a:pPr>
            <a:r>
              <a:rPr lang="en-US" sz="1400" u="sng">
                <a:solidFill>
                  <a:srgbClr val="06357A"/>
                </a:solidFill>
                <a:latin typeface="+mj-lt"/>
              </a:rPr>
              <a:t>2023.0754 dd. 13 March 2024</a:t>
            </a:r>
            <a:r>
              <a:rPr lang="en-US" sz="1400">
                <a:latin typeface="+mj-lt"/>
              </a:rPr>
              <a:t>: intra group transfer of shares in a listed company without control premium.</a:t>
            </a:r>
          </a:p>
          <a:p>
            <a:pPr marL="542925" lvl="3" indent="-276225">
              <a:lnSpc>
                <a:spcPct val="150000"/>
              </a:lnSpc>
              <a:buFont typeface="Arial" panose="020B0604020202020204" pitchFamily="34" charset="0"/>
              <a:buChar char="•"/>
              <a:tabLst>
                <a:tab pos="542925" algn="l"/>
              </a:tabLst>
              <a:defRPr/>
            </a:pPr>
            <a:r>
              <a:rPr lang="en-US" sz="1400">
                <a:latin typeface="+mj-lt"/>
              </a:rPr>
              <a:t>Ruling Commission accepted that the same valuation approach applies to both controlling and non-controlling participations in listed companies, on the basis that the stock exchange price reflects the value agreed between independent parties under normal market conditions.</a:t>
            </a:r>
          </a:p>
          <a:p>
            <a:pPr marL="542925" lvl="3" indent="-276225">
              <a:lnSpc>
                <a:spcPct val="150000"/>
              </a:lnSpc>
              <a:buFont typeface="Arial" panose="020B0604020202020204" pitchFamily="34" charset="0"/>
              <a:buChar char="•"/>
              <a:tabLst>
                <a:tab pos="542925" algn="l"/>
              </a:tabLst>
              <a:defRPr/>
            </a:pPr>
            <a:r>
              <a:rPr lang="en-US" sz="1400">
                <a:latin typeface="+mj-lt"/>
              </a:rPr>
              <a:t>Market price is in principle a sufficient reference regardless of the size of the stake, hence no additional control premium is required, particularly in circumstances where the acquiring party already exercises indirect control over the target.</a:t>
            </a:r>
          </a:p>
          <a:p>
            <a:pPr marL="742950" lvl="1" indent="-285750">
              <a:lnSpc>
                <a:spcPct val="150000"/>
              </a:lnSpc>
              <a:buFont typeface="Arial" panose="020B0604020202020204" pitchFamily="34" charset="0"/>
              <a:buChar char="•"/>
            </a:pPr>
            <a:endParaRPr lang="en-US" sz="1400">
              <a:solidFill>
                <a:schemeClr val="dk1"/>
              </a:solidFill>
            </a:endParaRPr>
          </a:p>
          <a:p>
            <a:pPr marL="266700" lvl="1" indent="-180975">
              <a:lnSpc>
                <a:spcPct val="150000"/>
              </a:lnSpc>
              <a:buFont typeface="Arial" panose="020B0604020202020204" pitchFamily="34" charset="0"/>
              <a:buChar char="•"/>
            </a:pPr>
            <a:r>
              <a:rPr lang="en-US" sz="1400" u="sng">
                <a:solidFill>
                  <a:srgbClr val="06357A"/>
                </a:solidFill>
                <a:latin typeface="+mj-lt"/>
              </a:rPr>
              <a:t>2025.0362 dd. 7 August 2025</a:t>
            </a:r>
            <a:r>
              <a:rPr lang="en-US" sz="1400">
                <a:latin typeface="+mj-lt"/>
              </a:rPr>
              <a:t>: distribution of shares through repayment of share capital.</a:t>
            </a:r>
          </a:p>
          <a:p>
            <a:pPr marL="542925" lvl="3" indent="-276225">
              <a:lnSpc>
                <a:spcPct val="150000"/>
              </a:lnSpc>
              <a:buFont typeface="Arial" panose="020B0604020202020204" pitchFamily="34" charset="0"/>
              <a:buChar char="•"/>
              <a:tabLst>
                <a:tab pos="542925" algn="l"/>
              </a:tabLst>
              <a:defRPr/>
            </a:pPr>
            <a:r>
              <a:rPr lang="en-US" sz="1400">
                <a:latin typeface="+mj-lt"/>
              </a:rPr>
              <a:t>Distribution of a participation through a capital reduction in kind cannot by nature give rise to an abnormal or gratuitous advantage, on the basis that the distributing company receives no consideration for the capital reduction and that the recipient shareholder, as 100% shareholder, already indirectly owns the distributed assets.</a:t>
            </a:r>
          </a:p>
          <a:p>
            <a:pPr lvl="1">
              <a:lnSpc>
                <a:spcPct val="150000"/>
              </a:lnSpc>
            </a:pPr>
            <a:endParaRPr lang="en-US" sz="1400" b="1">
              <a:solidFill>
                <a:srgbClr val="00B0F0"/>
              </a:solidFill>
              <a:latin typeface="+mj-lt"/>
            </a:endParaRPr>
          </a:p>
        </p:txBody>
      </p:sp>
      <p:sp>
        <p:nvSpPr>
          <p:cNvPr id="4" name="Footer Placeholder 2">
            <a:extLst>
              <a:ext uri="{FF2B5EF4-FFF2-40B4-BE49-F238E27FC236}">
                <a16:creationId xmlns:a16="http://schemas.microsoft.com/office/drawing/2014/main" id="{9D9C4C81-4892-D055-DCD7-E50D8A95D255}"/>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400973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8EE33-507B-FA21-7139-5649068C8A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E69A57-F102-F6AE-B0DC-8DFD9EA6AB25}"/>
              </a:ext>
            </a:extLst>
          </p:cNvPr>
          <p:cNvSpPr>
            <a:spLocks noGrp="1"/>
          </p:cNvSpPr>
          <p:nvPr>
            <p:ph type="body" sz="quarter" idx="14"/>
          </p:nvPr>
        </p:nvSpPr>
        <p:spPr/>
        <p:txBody>
          <a:bodyPr/>
          <a:lstStyle/>
          <a:p>
            <a:r>
              <a:rPr lang="en-US">
                <a:solidFill>
                  <a:srgbClr val="00A2E0"/>
                </a:solidFill>
              </a:rPr>
              <a:t>2</a:t>
            </a:r>
            <a:r>
              <a:rPr lang="en-US" noProof="0">
                <a:solidFill>
                  <a:srgbClr val="00A2E0"/>
                </a:solidFill>
              </a:rPr>
              <a:t>.2.</a:t>
            </a:r>
          </a:p>
        </p:txBody>
      </p:sp>
      <p:sp>
        <p:nvSpPr>
          <p:cNvPr id="3" name="Title 2">
            <a:extLst>
              <a:ext uri="{FF2B5EF4-FFF2-40B4-BE49-F238E27FC236}">
                <a16:creationId xmlns:a16="http://schemas.microsoft.com/office/drawing/2014/main" id="{5E15F28B-A463-02F0-3639-66666BFDB865}"/>
              </a:ext>
            </a:extLst>
          </p:cNvPr>
          <p:cNvSpPr>
            <a:spLocks noGrp="1"/>
          </p:cNvSpPr>
          <p:nvPr>
            <p:ph type="ctrTitle"/>
          </p:nvPr>
        </p:nvSpPr>
        <p:spPr/>
        <p:txBody>
          <a:bodyPr/>
          <a:lstStyle/>
          <a:p>
            <a:r>
              <a:rPr lang="en-US" noProof="0">
                <a:solidFill>
                  <a:srgbClr val="00A2E0"/>
                </a:solidFill>
              </a:rPr>
              <a:t>Transfer of value</a:t>
            </a:r>
          </a:p>
        </p:txBody>
      </p:sp>
      <p:sp>
        <p:nvSpPr>
          <p:cNvPr id="4" name="Footer Placeholder 3">
            <a:extLst>
              <a:ext uri="{FF2B5EF4-FFF2-40B4-BE49-F238E27FC236}">
                <a16:creationId xmlns:a16="http://schemas.microsoft.com/office/drawing/2014/main" id="{2303B910-3B12-A8E4-FB45-F587ABD64F7D}"/>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198484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BA01-219B-CB83-9021-F1012BF12F87}"/>
              </a:ext>
            </a:extLst>
          </p:cNvPr>
          <p:cNvSpPr>
            <a:spLocks noGrp="1"/>
          </p:cNvSpPr>
          <p:nvPr>
            <p:ph type="title"/>
          </p:nvPr>
        </p:nvSpPr>
        <p:spPr/>
        <p:txBody>
          <a:bodyPr/>
          <a:lstStyle/>
          <a:p>
            <a:r>
              <a:rPr lang="en-US" noProof="0"/>
              <a:t>Agenda</a:t>
            </a:r>
            <a:endParaRPr lang="en-US" noProof="0">
              <a:solidFill>
                <a:schemeClr val="accent2"/>
              </a:solidFill>
            </a:endParaRPr>
          </a:p>
        </p:txBody>
      </p:sp>
      <p:sp>
        <p:nvSpPr>
          <p:cNvPr id="3" name="Text Placeholder 2">
            <a:extLst>
              <a:ext uri="{FF2B5EF4-FFF2-40B4-BE49-F238E27FC236}">
                <a16:creationId xmlns:a16="http://schemas.microsoft.com/office/drawing/2014/main" id="{407BA994-1E55-1BB4-80D3-9BF3B4A794AD}"/>
              </a:ext>
            </a:extLst>
          </p:cNvPr>
          <p:cNvSpPr>
            <a:spLocks noGrp="1"/>
          </p:cNvSpPr>
          <p:nvPr>
            <p:ph type="body" sz="quarter" idx="10"/>
          </p:nvPr>
        </p:nvSpPr>
        <p:spPr/>
        <p:txBody>
          <a:bodyPr/>
          <a:lstStyle/>
          <a:p>
            <a:r>
              <a:rPr lang="en-US" noProof="0" dirty="0"/>
              <a:t>Legal framework</a:t>
            </a:r>
          </a:p>
          <a:p>
            <a:pPr lvl="3"/>
            <a:r>
              <a:rPr lang="en-US" dirty="0"/>
              <a:t>Belgium</a:t>
            </a:r>
          </a:p>
          <a:p>
            <a:pPr lvl="3"/>
            <a:r>
              <a:rPr lang="en-US" noProof="0" dirty="0"/>
              <a:t>International</a:t>
            </a:r>
          </a:p>
          <a:p>
            <a:r>
              <a:rPr lang="en-US" noProof="0" dirty="0"/>
              <a:t>The Belgian twist on the arm’s length principle</a:t>
            </a:r>
          </a:p>
          <a:p>
            <a:pPr lvl="3"/>
            <a:r>
              <a:rPr lang="en-US" noProof="0" dirty="0"/>
              <a:t>Group relationship</a:t>
            </a:r>
          </a:p>
          <a:p>
            <a:pPr lvl="3"/>
            <a:r>
              <a:rPr lang="en-US" noProof="0" dirty="0"/>
              <a:t>Transfer of value </a:t>
            </a:r>
          </a:p>
          <a:p>
            <a:pPr lvl="3"/>
            <a:r>
              <a:rPr lang="en-US" noProof="0" dirty="0"/>
              <a:t>Received ABA</a:t>
            </a:r>
          </a:p>
          <a:p>
            <a:r>
              <a:rPr lang="en-US" noProof="0" dirty="0"/>
              <a:t>Belgian transfer pricing controversy landscape</a:t>
            </a:r>
          </a:p>
          <a:p>
            <a:r>
              <a:rPr lang="en-US" noProof="0" dirty="0"/>
              <a:t>International developments </a:t>
            </a:r>
          </a:p>
          <a:p>
            <a:r>
              <a:rPr lang="en-US" noProof="0" dirty="0"/>
              <a:t>Outlook</a:t>
            </a:r>
          </a:p>
          <a:p>
            <a:r>
              <a:rPr lang="en-US" noProof="0" dirty="0"/>
              <a:t>Questions	</a:t>
            </a:r>
          </a:p>
          <a:p>
            <a:endParaRPr lang="en-US" noProof="0" dirty="0"/>
          </a:p>
        </p:txBody>
      </p:sp>
      <p:pic>
        <p:nvPicPr>
          <p:cNvPr id="6" name="Picture 5">
            <a:extLst>
              <a:ext uri="{FF2B5EF4-FFF2-40B4-BE49-F238E27FC236}">
                <a16:creationId xmlns:a16="http://schemas.microsoft.com/office/drawing/2014/main" id="{62D3AD6C-1145-008E-28CB-4D66ED7BADED}"/>
              </a:ext>
            </a:extLst>
          </p:cNvPr>
          <p:cNvPicPr>
            <a:picLocks noChangeAspect="1"/>
          </p:cNvPicPr>
          <p:nvPr/>
        </p:nvPicPr>
        <p:blipFill>
          <a:blip r:embed="rId5"/>
          <a:stretch>
            <a:fillRect/>
          </a:stretch>
        </p:blipFill>
        <p:spPr>
          <a:xfrm>
            <a:off x="211020" y="6601946"/>
            <a:ext cx="10589670" cy="256054"/>
          </a:xfrm>
          <a:prstGeom prst="rect">
            <a:avLst/>
          </a:prstGeom>
        </p:spPr>
      </p:pic>
    </p:spTree>
    <p:custDataLst>
      <p:custData r:id="rId1"/>
      <p:custData r:id="rId2"/>
    </p:custDataLst>
    <p:extLst>
      <p:ext uri="{BB962C8B-B14F-4D97-AF65-F5344CB8AC3E}">
        <p14:creationId xmlns:p14="http://schemas.microsoft.com/office/powerpoint/2010/main" val="1486197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01CC-1D0F-A8D3-837F-596BEC15DAE9}"/>
              </a:ext>
            </a:extLst>
          </p:cNvPr>
          <p:cNvSpPr>
            <a:spLocks noGrp="1"/>
          </p:cNvSpPr>
          <p:nvPr>
            <p:ph type="title"/>
          </p:nvPr>
        </p:nvSpPr>
        <p:spPr>
          <a:xfrm>
            <a:off x="265732" y="299033"/>
            <a:ext cx="9646691" cy="313932"/>
          </a:xfrm>
        </p:spPr>
        <p:txBody>
          <a:bodyPr/>
          <a:lstStyle/>
          <a:p>
            <a:r>
              <a:rPr lang="en-US" sz="2400"/>
              <a:t>2</a:t>
            </a:r>
            <a:r>
              <a:rPr lang="en-US" sz="2400" noProof="0"/>
              <a:t>.2. Transfer of value / wealth</a:t>
            </a:r>
            <a:endParaRPr lang="en-US" noProof="0"/>
          </a:p>
        </p:txBody>
      </p:sp>
      <p:sp>
        <p:nvSpPr>
          <p:cNvPr id="3" name="Text Placeholder 2">
            <a:extLst>
              <a:ext uri="{FF2B5EF4-FFF2-40B4-BE49-F238E27FC236}">
                <a16:creationId xmlns:a16="http://schemas.microsoft.com/office/drawing/2014/main" id="{7CED5CB2-F1D5-F541-6F37-B8856F32379B}"/>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Court of Appeal </a:t>
            </a:r>
            <a:r>
              <a:rPr lang="en-US" b="1" noProof="0" dirty="0">
                <a:solidFill>
                  <a:schemeClr val="accent2"/>
                </a:solidFill>
                <a:latin typeface="Arial" panose="020B0604020202020204" pitchFamily="34" charset="0"/>
                <a:ea typeface="Calibri" panose="020F0502020204030204" pitchFamily="34" charset="0"/>
                <a:cs typeface="Times New Roman" panose="02020603050405020304" pitchFamily="18" charset="0"/>
              </a:rPr>
              <a:t>Brussels, </a:t>
            </a:r>
            <a:r>
              <a:rPr lang="en-US"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2017/AF/358</a:t>
            </a:r>
            <a:r>
              <a:rPr lang="en-US" b="1" noProof="0" dirty="0">
                <a:solidFill>
                  <a:schemeClr val="accent2"/>
                </a:solidFill>
                <a:latin typeface="Arial" panose="020B0604020202020204" pitchFamily="34" charset="0"/>
                <a:ea typeface="Calibri" panose="020F0502020204030204" pitchFamily="34" charset="0"/>
                <a:cs typeface="Times New Roman" panose="02020603050405020304" pitchFamily="18" charset="0"/>
              </a:rPr>
              <a:t>, 28 February 2023 </a:t>
            </a:r>
            <a:endParaRPr lang="en-US" b="1" noProof="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r>
              <a:rPr lang="en-US" b="1" dirty="0">
                <a:solidFill>
                  <a:srgbClr val="00A2E0"/>
                </a:solidFill>
              </a:rPr>
              <a:t>Facts</a:t>
            </a:r>
            <a:endParaRPr lang="en-US" sz="1600" noProof="0" dirty="0">
              <a:solidFill>
                <a:schemeClr val="tx1"/>
              </a:solidFill>
              <a:effectLst/>
              <a:ea typeface="Calibri" panose="020F0502020204030204" pitchFamily="34" charset="0"/>
              <a:cs typeface="Arial" panose="020B0604020202020204" pitchFamily="34" charset="0"/>
            </a:endParaRPr>
          </a:p>
          <a:p>
            <a:pPr lvl="1" algn="just">
              <a:lnSpc>
                <a:spcPts val="1400"/>
              </a:lnSpc>
              <a:spcAft>
                <a:spcPts val="1000"/>
              </a:spcAft>
              <a:buClrTx/>
            </a:pPr>
            <a:r>
              <a:rPr lang="en-US" sz="1400" noProof="0" dirty="0">
                <a:solidFill>
                  <a:schemeClr val="tx1"/>
                </a:solidFill>
                <a:effectLst/>
                <a:ea typeface="Calibri" panose="020F0502020204030204" pitchFamily="34" charset="0"/>
                <a:cs typeface="Arial" panose="020B0604020202020204" pitchFamily="34" charset="0"/>
              </a:rPr>
              <a:t>Luxembourg grandparent contributes EUR 10 million receivable into share capital of Belgian indirect subsidiary at </a:t>
            </a:r>
            <a:r>
              <a:rPr lang="en-US" sz="1400" noProof="0" dirty="0">
                <a:solidFill>
                  <a:schemeClr val="tx1"/>
                </a:solidFill>
                <a:ea typeface="Calibri" panose="020F0502020204030204" pitchFamily="34" charset="0"/>
                <a:cs typeface="Arial" panose="020B0604020202020204" pitchFamily="34" charset="0"/>
              </a:rPr>
              <a:t>EUR 1 per </a:t>
            </a:r>
            <a:r>
              <a:rPr lang="en-US" sz="1400" noProof="0" dirty="0">
                <a:solidFill>
                  <a:schemeClr val="tx1"/>
                </a:solidFill>
                <a:effectLst/>
                <a:ea typeface="Calibri" panose="020F0502020204030204" pitchFamily="34" charset="0"/>
                <a:cs typeface="Arial" panose="020B0604020202020204" pitchFamily="34" charset="0"/>
              </a:rPr>
              <a:t>share - hence 10M shares issued.</a:t>
            </a:r>
            <a:endParaRPr lang="en-US" sz="1400" noProof="0" dirty="0">
              <a:solidFill>
                <a:schemeClr val="tx1"/>
              </a:solidFill>
              <a:ea typeface="Calibri" panose="020F0502020204030204" pitchFamily="34" charset="0"/>
              <a:cs typeface="Arial" panose="020B0604020202020204" pitchFamily="34" charset="0"/>
            </a:endParaRPr>
          </a:p>
          <a:p>
            <a:pPr algn="just">
              <a:lnSpc>
                <a:spcPts val="1400"/>
              </a:lnSpc>
              <a:spcAft>
                <a:spcPts val="1000"/>
              </a:spcAft>
            </a:pPr>
            <a:endParaRPr lang="en-US" noProof="0" dirty="0">
              <a:solidFill>
                <a:schemeClr val="tx1"/>
              </a:solidFill>
              <a:effectLst/>
              <a:ea typeface="Calibri" panose="020F0502020204030204" pitchFamily="34" charset="0"/>
              <a:cs typeface="Arial" panose="020B0604020202020204" pitchFamily="34" charset="0"/>
            </a:endParaRPr>
          </a:p>
          <a:p>
            <a:pPr algn="just">
              <a:lnSpc>
                <a:spcPts val="1400"/>
              </a:lnSpc>
            </a:pPr>
            <a:r>
              <a:rPr lang="en-US" b="1" noProof="0" dirty="0">
                <a:solidFill>
                  <a:srgbClr val="00A2E0"/>
                </a:solidFill>
              </a:rPr>
              <a:t>Position of the BTA</a:t>
            </a:r>
            <a:endParaRPr lang="en-US" noProof="0" dirty="0">
              <a:solidFill>
                <a:srgbClr val="00A2E0"/>
              </a:solidFill>
              <a:effectLst/>
              <a:ea typeface="Calibri" panose="020F0502020204030204" pitchFamily="34" charset="0"/>
              <a:cs typeface="Arial" panose="020B0604020202020204" pitchFamily="34" charset="0"/>
            </a:endParaRPr>
          </a:p>
          <a:p>
            <a:pPr marL="182563" lvl="1" indent="-182563" algn="just">
              <a:lnSpc>
                <a:spcPts val="1400"/>
              </a:lnSpc>
              <a:spcAft>
                <a:spcPts val="1000"/>
              </a:spcAft>
              <a:buClrTx/>
            </a:pPr>
            <a:r>
              <a:rPr lang="en-US" sz="1400" kern="0" dirty="0">
                <a:solidFill>
                  <a:schemeClr val="tx1"/>
                </a:solidFill>
                <a:ea typeface="Calibri" panose="020F0502020204030204" pitchFamily="34" charset="0"/>
                <a:cs typeface="Arial" panose="020B0604020202020204" pitchFamily="34" charset="0"/>
              </a:rPr>
              <a:t>T</a:t>
            </a:r>
            <a:r>
              <a:rPr lang="en-US" sz="1400" kern="0" noProof="0" dirty="0">
                <a:solidFill>
                  <a:schemeClr val="tx1"/>
                </a:solidFill>
                <a:effectLst/>
                <a:ea typeface="Calibri" panose="020F0502020204030204" pitchFamily="34" charset="0"/>
                <a:cs typeface="Arial" panose="020B0604020202020204" pitchFamily="34" charset="0"/>
              </a:rPr>
              <a:t>he FMV is EUR 10 per share.</a:t>
            </a:r>
          </a:p>
          <a:p>
            <a:pPr marL="182563" lvl="1" indent="-182563" algn="just">
              <a:lnSpc>
                <a:spcPts val="1400"/>
              </a:lnSpc>
              <a:spcAft>
                <a:spcPts val="1000"/>
              </a:spcAft>
              <a:buClrTx/>
            </a:pPr>
            <a:r>
              <a:rPr lang="en-US" sz="1400" kern="0" dirty="0">
                <a:solidFill>
                  <a:schemeClr val="tx1"/>
                </a:solidFill>
                <a:ea typeface="Calibri" panose="020F0502020204030204" pitchFamily="34" charset="0"/>
                <a:cs typeface="Arial" panose="020B0604020202020204" pitchFamily="34" charset="0"/>
              </a:rPr>
              <a:t>H</a:t>
            </a:r>
            <a:r>
              <a:rPr lang="en-US" sz="1400" kern="0" noProof="0" dirty="0" err="1">
                <a:solidFill>
                  <a:schemeClr val="tx1"/>
                </a:solidFill>
                <a:effectLst/>
                <a:ea typeface="Calibri" panose="020F0502020204030204" pitchFamily="34" charset="0"/>
                <a:cs typeface="Arial" panose="020B0604020202020204" pitchFamily="34" charset="0"/>
              </a:rPr>
              <a:t>ence</a:t>
            </a:r>
            <a:r>
              <a:rPr lang="en-US" sz="1400" kern="0" noProof="0" dirty="0">
                <a:solidFill>
                  <a:schemeClr val="tx1"/>
                </a:solidFill>
                <a:effectLst/>
                <a:ea typeface="Calibri" panose="020F0502020204030204" pitchFamily="34" charset="0"/>
                <a:cs typeface="Arial" panose="020B0604020202020204" pitchFamily="34" charset="0"/>
              </a:rPr>
              <a:t>, the contribution results in a dilution of the existing participation of BelCo</a:t>
            </a:r>
            <a:r>
              <a:rPr lang="en-US" sz="1400" kern="0" noProof="0" dirty="0">
                <a:solidFill>
                  <a:schemeClr val="tx1"/>
                </a:solidFill>
                <a:ea typeface="Calibri" panose="020F0502020204030204" pitchFamily="34" charset="0"/>
                <a:cs typeface="Arial" panose="020B0604020202020204" pitchFamily="34" charset="0"/>
              </a:rPr>
              <a:t>1</a:t>
            </a:r>
            <a:r>
              <a:rPr lang="en-US" sz="1400" kern="0" noProof="0" dirty="0">
                <a:solidFill>
                  <a:schemeClr val="tx1"/>
                </a:solidFill>
                <a:effectLst/>
                <a:ea typeface="Calibri" panose="020F0502020204030204" pitchFamily="34" charset="0"/>
                <a:cs typeface="Arial" panose="020B0604020202020204" pitchFamily="34" charset="0"/>
              </a:rPr>
              <a:t> in BelCo2, while the Luxembourg (grand)parent acquires a participation whose value is much higher than the value of the contributed receivable.</a:t>
            </a:r>
          </a:p>
          <a:p>
            <a:pPr marL="182563" lvl="1" indent="-182563" algn="just">
              <a:lnSpc>
                <a:spcPts val="1400"/>
              </a:lnSpc>
              <a:spcAft>
                <a:spcPts val="1000"/>
              </a:spcAft>
              <a:buClrTx/>
            </a:pPr>
            <a:r>
              <a:rPr lang="en-US" sz="1400" kern="0" noProof="0" dirty="0">
                <a:solidFill>
                  <a:schemeClr val="tx1"/>
                </a:solidFill>
                <a:effectLst/>
                <a:ea typeface="Calibri" panose="020F0502020204030204" pitchFamily="34" charset="0"/>
                <a:cs typeface="Arial" panose="020B0604020202020204" pitchFamily="34" charset="0"/>
              </a:rPr>
              <a:t>Thus, an "impoverishment" of BelCo1 in </a:t>
            </a:r>
            <a:r>
              <a:rPr lang="en-US" sz="1400" kern="0" noProof="0" dirty="0" err="1">
                <a:solidFill>
                  <a:schemeClr val="tx1"/>
                </a:solidFill>
                <a:effectLst/>
                <a:ea typeface="Calibri" panose="020F0502020204030204" pitchFamily="34" charset="0"/>
                <a:cs typeface="Arial" panose="020B0604020202020204" pitchFamily="34" charset="0"/>
              </a:rPr>
              <a:t>favour</a:t>
            </a:r>
            <a:r>
              <a:rPr lang="en-US" sz="1400" kern="0" noProof="0" dirty="0">
                <a:solidFill>
                  <a:schemeClr val="tx1"/>
                </a:solidFill>
                <a:effectLst/>
                <a:ea typeface="Calibri" panose="020F0502020204030204" pitchFamily="34" charset="0"/>
                <a:cs typeface="Arial" panose="020B0604020202020204" pitchFamily="34" charset="0"/>
              </a:rPr>
              <a:t> of its Luxembourg parent company has occurred which was valued at +- EUR 10 million.</a:t>
            </a:r>
            <a:endParaRPr lang="en-US" sz="1400" kern="0" dirty="0">
              <a:solidFill>
                <a:schemeClr val="tx1"/>
              </a:solidFill>
              <a:ea typeface="Calibri" panose="020F0502020204030204" pitchFamily="34" charset="0"/>
              <a:cs typeface="Arial" panose="020B0604020202020204" pitchFamily="34" charset="0"/>
            </a:endParaRPr>
          </a:p>
          <a:p>
            <a:pPr marL="182563" lvl="1" indent="-182563" algn="just">
              <a:lnSpc>
                <a:spcPts val="1400"/>
              </a:lnSpc>
              <a:spcAft>
                <a:spcPts val="1000"/>
              </a:spcAft>
              <a:buClrTx/>
            </a:pPr>
            <a:r>
              <a:rPr lang="en-US" sz="1400" kern="0" noProof="0" dirty="0">
                <a:solidFill>
                  <a:schemeClr val="tx1"/>
                </a:solidFill>
                <a:effectLst/>
                <a:ea typeface="Calibri" panose="020F0502020204030204" pitchFamily="34" charset="0"/>
                <a:cs typeface="Arial" panose="020B0604020202020204" pitchFamily="34" charset="0"/>
              </a:rPr>
              <a:t>Value transfer to </a:t>
            </a:r>
            <a:r>
              <a:rPr lang="en-US" sz="1400" kern="0" dirty="0" err="1">
                <a:solidFill>
                  <a:schemeClr val="tx1"/>
                </a:solidFill>
                <a:ea typeface="Calibri" panose="020F0502020204030204" pitchFamily="34" charset="0"/>
                <a:cs typeface="Arial" panose="020B0604020202020204" pitchFamily="34" charset="0"/>
              </a:rPr>
              <a:t>LuxCo</a:t>
            </a:r>
            <a:r>
              <a:rPr lang="en-US" sz="1400" kern="0" dirty="0">
                <a:solidFill>
                  <a:schemeClr val="tx1"/>
                </a:solidFill>
                <a:ea typeface="Calibri" panose="020F0502020204030204" pitchFamily="34" charset="0"/>
                <a:cs typeface="Arial" panose="020B0604020202020204" pitchFamily="34" charset="0"/>
              </a:rPr>
              <a:t> constitutes abnormal or benevolent advantage in the hands of BelCo1.</a:t>
            </a:r>
            <a:endParaRPr lang="en-US" sz="1400" kern="0" noProof="0" dirty="0">
              <a:solidFill>
                <a:schemeClr val="tx1"/>
              </a:solidFill>
              <a:effectLst/>
              <a:ea typeface="Calibri" panose="020F0502020204030204" pitchFamily="34" charset="0"/>
              <a:cs typeface="Arial" panose="020B0604020202020204" pitchFamily="34" charset="0"/>
            </a:endParaRPr>
          </a:p>
          <a:p>
            <a:endParaRPr lang="en-US" noProof="0" dirty="0"/>
          </a:p>
        </p:txBody>
      </p:sp>
      <p:pic>
        <p:nvPicPr>
          <p:cNvPr id="10" name="Picture 9">
            <a:extLst>
              <a:ext uri="{FF2B5EF4-FFF2-40B4-BE49-F238E27FC236}">
                <a16:creationId xmlns:a16="http://schemas.microsoft.com/office/drawing/2014/main" id="{95D5E9F2-4DF6-5F62-344C-5764356AFAB0}"/>
              </a:ext>
            </a:extLst>
          </p:cNvPr>
          <p:cNvPicPr>
            <a:picLocks noChangeAspect="1"/>
          </p:cNvPicPr>
          <p:nvPr/>
        </p:nvPicPr>
        <p:blipFill>
          <a:blip r:embed="rId3"/>
          <a:stretch>
            <a:fillRect/>
          </a:stretch>
        </p:blipFill>
        <p:spPr>
          <a:xfrm>
            <a:off x="5735960" y="1376772"/>
            <a:ext cx="3438121" cy="3616936"/>
          </a:xfrm>
          <a:prstGeom prst="rect">
            <a:avLst/>
          </a:prstGeom>
        </p:spPr>
      </p:pic>
      <p:pic>
        <p:nvPicPr>
          <p:cNvPr id="11" name="Picture 10">
            <a:extLst>
              <a:ext uri="{FF2B5EF4-FFF2-40B4-BE49-F238E27FC236}">
                <a16:creationId xmlns:a16="http://schemas.microsoft.com/office/drawing/2014/main" id="{17824FFB-CDC7-B163-5DA1-0C28951CFFEE}"/>
              </a:ext>
            </a:extLst>
          </p:cNvPr>
          <p:cNvPicPr>
            <a:picLocks noChangeAspect="1"/>
          </p:cNvPicPr>
          <p:nvPr/>
        </p:nvPicPr>
        <p:blipFill>
          <a:blip r:embed="rId4"/>
          <a:stretch>
            <a:fillRect/>
          </a:stretch>
        </p:blipFill>
        <p:spPr>
          <a:xfrm>
            <a:off x="8685168" y="1519664"/>
            <a:ext cx="3506832" cy="3331152"/>
          </a:xfrm>
          <a:prstGeom prst="rect">
            <a:avLst/>
          </a:prstGeom>
        </p:spPr>
      </p:pic>
      <p:pic>
        <p:nvPicPr>
          <p:cNvPr id="12" name="Graphic 11" descr="Close with solid fill">
            <a:extLst>
              <a:ext uri="{FF2B5EF4-FFF2-40B4-BE49-F238E27FC236}">
                <a16:creationId xmlns:a16="http://schemas.microsoft.com/office/drawing/2014/main" id="{DF4768E3-3A9D-138B-7358-DE9CE0C2A47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84319" y="3304715"/>
            <a:ext cx="248569" cy="248569"/>
          </a:xfrm>
          <a:prstGeom prst="rect">
            <a:avLst/>
          </a:prstGeom>
        </p:spPr>
      </p:pic>
      <p:sp>
        <p:nvSpPr>
          <p:cNvPr id="5" name="Footer Placeholder 2">
            <a:extLst>
              <a:ext uri="{FF2B5EF4-FFF2-40B4-BE49-F238E27FC236}">
                <a16:creationId xmlns:a16="http://schemas.microsoft.com/office/drawing/2014/main" id="{3868D02B-93A9-3548-4C14-C6480054737F}"/>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spTree>
    <p:extLst>
      <p:ext uri="{BB962C8B-B14F-4D97-AF65-F5344CB8AC3E}">
        <p14:creationId xmlns:p14="http://schemas.microsoft.com/office/powerpoint/2010/main" val="8212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847-F671-0ADB-3481-C3FAA3B4AC65}"/>
              </a:ext>
            </a:extLst>
          </p:cNvPr>
          <p:cNvSpPr>
            <a:spLocks noGrp="1"/>
          </p:cNvSpPr>
          <p:nvPr>
            <p:ph type="title"/>
          </p:nvPr>
        </p:nvSpPr>
        <p:spPr>
          <a:xfrm>
            <a:off x="265732" y="299033"/>
            <a:ext cx="9646691" cy="313932"/>
          </a:xfrm>
        </p:spPr>
        <p:txBody>
          <a:bodyPr/>
          <a:lstStyle/>
          <a:p>
            <a:r>
              <a:rPr lang="en-US" sz="2400" noProof="0"/>
              <a:t>2.2. Transfer of value / wealth</a:t>
            </a:r>
            <a:endParaRPr lang="en-US" noProof="0"/>
          </a:p>
        </p:txBody>
      </p:sp>
      <p:sp>
        <p:nvSpPr>
          <p:cNvPr id="5" name="Text Placeholder 3">
            <a:extLst>
              <a:ext uri="{FF2B5EF4-FFF2-40B4-BE49-F238E27FC236}">
                <a16:creationId xmlns:a16="http://schemas.microsoft.com/office/drawing/2014/main" id="{8BF88970-B11E-7938-28B0-30A738A7432E}"/>
              </a:ext>
            </a:extLst>
          </p:cNvPr>
          <p:cNvSpPr>
            <a:spLocks noGrp="1"/>
          </p:cNvSpPr>
          <p:nvPr>
            <p:ph type="body" sz="quarter" idx="10"/>
          </p:nvPr>
        </p:nvSpPr>
        <p:spPr>
          <a:xfrm rot="10800000" flipV="1">
            <a:off x="290404" y="916036"/>
            <a:ext cx="5234501" cy="3799377"/>
          </a:xfrm>
        </p:spPr>
        <p:txBody>
          <a:bodyPr/>
          <a:lstStyle/>
          <a:p>
            <a:pPr algn="just">
              <a:lnSpc>
                <a:spcPts val="1400"/>
              </a:lnSpc>
              <a:spcAft>
                <a:spcPts val="1000"/>
              </a:spcAft>
            </a:pPr>
            <a:r>
              <a:rPr lang="en-US"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Court of Appeal of Brussels, 2017/AF/358, 28 February 2023 </a:t>
            </a:r>
            <a:endParaRPr lang="en-US" b="1" dirty="0">
              <a:solidFill>
                <a:schemeClr val="accent1"/>
              </a:solidFill>
            </a:endParaRPr>
          </a:p>
          <a:p>
            <a:pPr algn="just">
              <a:lnSpc>
                <a:spcPts val="1400"/>
              </a:lnSpc>
              <a:spcAft>
                <a:spcPts val="1000"/>
              </a:spcAft>
            </a:pPr>
            <a:r>
              <a:rPr lang="en-US" b="1" dirty="0">
                <a:solidFill>
                  <a:srgbClr val="00A2E0"/>
                </a:solidFill>
              </a:rPr>
              <a:t>Key takeaways</a:t>
            </a:r>
            <a:endParaRPr lang="en-US" sz="1600" b="1" noProof="0" dirty="0">
              <a:solidFill>
                <a:srgbClr val="00A2E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ts val="1400"/>
              </a:lnSpc>
              <a:spcAft>
                <a:spcPts val="1000"/>
              </a:spcAft>
              <a:buFont typeface="Arial" panose="020B0604020202020204" pitchFamily="34" charset="0"/>
              <a:buChar char="•"/>
            </a:pPr>
            <a:r>
              <a:rPr lang="en-US" sz="1400" noProof="0" dirty="0">
                <a:solidFill>
                  <a:schemeClr val="tx1"/>
                </a:solidFill>
                <a:effectLst/>
                <a:ea typeface="Calibri" panose="020F0502020204030204" pitchFamily="34" charset="0"/>
                <a:cs typeface="Arial" panose="020B0604020202020204" pitchFamily="34" charset="0"/>
              </a:rPr>
              <a:t>Article 26 is an autonomous provisions not connected to Article 9 OECD Model Convention.</a:t>
            </a:r>
          </a:p>
          <a:p>
            <a:pPr marL="171450" indent="-171450" algn="just">
              <a:lnSpc>
                <a:spcPts val="1400"/>
              </a:lnSpc>
              <a:spcAft>
                <a:spcPts val="1000"/>
              </a:spcAft>
              <a:buFont typeface="Arial" panose="020B0604020202020204" pitchFamily="34" charset="0"/>
              <a:buChar char="•"/>
            </a:pPr>
            <a:r>
              <a:rPr lang="en-US" sz="1400" noProof="0" dirty="0">
                <a:solidFill>
                  <a:schemeClr val="tx1"/>
                </a:solidFill>
                <a:effectLst/>
                <a:ea typeface="Calibri" panose="020F0502020204030204" pitchFamily="34" charset="0"/>
                <a:cs typeface="Arial" panose="020B0604020202020204" pitchFamily="34" charset="0"/>
              </a:rPr>
              <a:t>It is not required that the amount of the benefit be reflected in the accounting result of either the recipient or the provider.</a:t>
            </a:r>
          </a:p>
          <a:p>
            <a:pPr marL="171450" indent="-171450" algn="just">
              <a:lnSpc>
                <a:spcPts val="1400"/>
              </a:lnSpc>
              <a:spcAft>
                <a:spcPts val="1000"/>
              </a:spcAft>
              <a:buFont typeface="Arial" panose="020B0604020202020204" pitchFamily="34" charset="0"/>
              <a:buChar char="•"/>
            </a:pPr>
            <a:r>
              <a:rPr lang="en-US" sz="1400" noProof="0" dirty="0">
                <a:solidFill>
                  <a:schemeClr val="tx1"/>
                </a:solidFill>
                <a:effectLst/>
                <a:ea typeface="Calibri" panose="020F0502020204030204" pitchFamily="34" charset="0"/>
                <a:cs typeface="Arial" panose="020B0604020202020204" pitchFamily="34" charset="0"/>
              </a:rPr>
              <a:t>The provider should in a strict sense not even be a party to the transaction leading to the receipt of the advantage.</a:t>
            </a:r>
          </a:p>
          <a:p>
            <a:pPr marL="171450" indent="-171450" algn="just">
              <a:lnSpc>
                <a:spcPts val="1400"/>
              </a:lnSpc>
              <a:spcAft>
                <a:spcPts val="1000"/>
              </a:spcAft>
              <a:buFont typeface="Arial" panose="020B0604020202020204" pitchFamily="34" charset="0"/>
              <a:buChar char="•"/>
            </a:pPr>
            <a:r>
              <a:rPr lang="en-US" sz="1400" noProof="0" dirty="0">
                <a:solidFill>
                  <a:schemeClr val="tx1"/>
                </a:solidFill>
                <a:effectLst/>
                <a:ea typeface="Calibri" panose="020F0502020204030204" pitchFamily="34" charset="0"/>
                <a:cs typeface="Arial" panose="020B0604020202020204" pitchFamily="34" charset="0"/>
              </a:rPr>
              <a:t>Did </a:t>
            </a:r>
            <a:r>
              <a:rPr lang="en-US" sz="1400" noProof="0" dirty="0" err="1">
                <a:solidFill>
                  <a:schemeClr val="tx1"/>
                </a:solidFill>
                <a:effectLst/>
                <a:ea typeface="Calibri" panose="020F0502020204030204" pitchFamily="34" charset="0"/>
                <a:cs typeface="Arial" panose="020B0604020202020204" pitchFamily="34" charset="0"/>
              </a:rPr>
              <a:t>BelCo</a:t>
            </a:r>
            <a:r>
              <a:rPr lang="en-US" sz="1400" noProof="0" dirty="0">
                <a:solidFill>
                  <a:schemeClr val="tx1"/>
                </a:solidFill>
                <a:effectLst/>
                <a:ea typeface="Calibri" panose="020F0502020204030204" pitchFamily="34" charset="0"/>
                <a:cs typeface="Arial" panose="020B0604020202020204" pitchFamily="34" charset="0"/>
              </a:rPr>
              <a:t> 1 or </a:t>
            </a:r>
            <a:r>
              <a:rPr lang="en-US" sz="1400" noProof="0" dirty="0" err="1">
                <a:solidFill>
                  <a:schemeClr val="tx1"/>
                </a:solidFill>
                <a:effectLst/>
                <a:ea typeface="Calibri" panose="020F0502020204030204" pitchFamily="34" charset="0"/>
                <a:cs typeface="Arial" panose="020B0604020202020204" pitchFamily="34" charset="0"/>
              </a:rPr>
              <a:t>BelCo</a:t>
            </a:r>
            <a:r>
              <a:rPr lang="en-US" sz="1400" noProof="0" dirty="0">
                <a:solidFill>
                  <a:schemeClr val="tx1"/>
                </a:solidFill>
                <a:effectLst/>
                <a:ea typeface="Calibri" panose="020F0502020204030204" pitchFamily="34" charset="0"/>
                <a:cs typeface="Arial" panose="020B0604020202020204" pitchFamily="34" charset="0"/>
              </a:rPr>
              <a:t> 2 grant the advantage?</a:t>
            </a:r>
          </a:p>
          <a:p>
            <a:pPr marL="171450" indent="-171450" algn="just">
              <a:lnSpc>
                <a:spcPts val="1400"/>
              </a:lnSpc>
              <a:spcAft>
                <a:spcPts val="1000"/>
              </a:spcAft>
              <a:buFont typeface="Arial" panose="020B0604020202020204" pitchFamily="34" charset="0"/>
              <a:buChar char="•"/>
            </a:pPr>
            <a:r>
              <a:rPr lang="en-US" sz="1400" noProof="0" dirty="0">
                <a:solidFill>
                  <a:schemeClr val="tx1"/>
                </a:solidFill>
                <a:effectLst/>
                <a:ea typeface="Calibri" panose="020F0502020204030204" pitchFamily="34" charset="0"/>
                <a:cs typeface="Arial" panose="020B0604020202020204" pitchFamily="34" charset="0"/>
              </a:rPr>
              <a:t>Is there an </a:t>
            </a:r>
            <a:r>
              <a:rPr lang="en-US" sz="1400" dirty="0">
                <a:solidFill>
                  <a:schemeClr val="tx1"/>
                </a:solidFill>
                <a:ea typeface="Calibri" panose="020F0502020204030204" pitchFamily="34" charset="0"/>
                <a:cs typeface="Arial" panose="020B0604020202020204" pitchFamily="34" charset="0"/>
              </a:rPr>
              <a:t>enrichment considering value loss of </a:t>
            </a:r>
            <a:r>
              <a:rPr lang="en-US" sz="1400" dirty="0" err="1">
                <a:solidFill>
                  <a:schemeClr val="tx1"/>
                </a:solidFill>
                <a:ea typeface="Calibri" panose="020F0502020204030204" pitchFamily="34" charset="0"/>
                <a:cs typeface="Arial" panose="020B0604020202020204" pitchFamily="34" charset="0"/>
              </a:rPr>
              <a:t>LuxCo’s</a:t>
            </a:r>
            <a:r>
              <a:rPr lang="en-US" sz="1400" dirty="0">
                <a:solidFill>
                  <a:schemeClr val="tx1"/>
                </a:solidFill>
                <a:ea typeface="Calibri" panose="020F0502020204030204" pitchFamily="34" charset="0"/>
                <a:cs typeface="Arial" panose="020B0604020202020204" pitchFamily="34" charset="0"/>
              </a:rPr>
              <a:t> stake in BelCo1?</a:t>
            </a:r>
            <a:endParaRPr lang="en-US" sz="1400" noProof="0" dirty="0">
              <a:solidFill>
                <a:schemeClr val="tx1"/>
              </a:solidFill>
              <a:effectLst/>
              <a:ea typeface="Calibri" panose="020F0502020204030204" pitchFamily="34" charset="0"/>
              <a:cs typeface="Arial" panose="020B0604020202020204" pitchFamily="34" charset="0"/>
            </a:endParaRPr>
          </a:p>
          <a:p>
            <a:pPr marL="171450" indent="-171450" algn="just">
              <a:lnSpc>
                <a:spcPts val="1400"/>
              </a:lnSpc>
              <a:spcAft>
                <a:spcPts val="1000"/>
              </a:spcAft>
              <a:buFont typeface="Arial" panose="020B0604020202020204" pitchFamily="34" charset="0"/>
              <a:buChar char="•"/>
            </a:pPr>
            <a:r>
              <a:rPr lang="en-US" sz="1400" u="sng" noProof="0" dirty="0">
                <a:solidFill>
                  <a:schemeClr val="tx1"/>
                </a:solidFill>
                <a:effectLst/>
                <a:ea typeface="Calibri" panose="020F0502020204030204" pitchFamily="34" charset="0"/>
                <a:cs typeface="Arial" panose="020B0604020202020204" pitchFamily="34" charset="0"/>
              </a:rPr>
              <a:t>Pending before the Supreme Court.</a:t>
            </a:r>
            <a:endParaRPr lang="en-US" sz="1400" noProof="0" dirty="0">
              <a:solidFill>
                <a:schemeClr val="tx1"/>
              </a:solidFill>
              <a:effectLst/>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3C7FD654-4EED-A5F2-C552-2FA6650C996F}"/>
                  </a:ext>
                </a:extLst>
              </p14:cNvPr>
              <p14:cNvContentPartPr/>
              <p14:nvPr/>
            </p14:nvContentPartPr>
            <p14:xfrm>
              <a:off x="10723059" y="8029632"/>
              <a:ext cx="360" cy="360"/>
            </p14:xfrm>
          </p:contentPart>
        </mc:Choice>
        <mc:Fallback xmlns="">
          <p:pic>
            <p:nvPicPr>
              <p:cNvPr id="34" name="Ink 33">
                <a:extLst>
                  <a:ext uri="{FF2B5EF4-FFF2-40B4-BE49-F238E27FC236}">
                    <a16:creationId xmlns:a16="http://schemas.microsoft.com/office/drawing/2014/main" id="{3C7FD654-4EED-A5F2-C552-2FA6650C996F}"/>
                  </a:ext>
                </a:extLst>
              </p:cNvPr>
              <p:cNvPicPr/>
              <p:nvPr/>
            </p:nvPicPr>
            <p:blipFill>
              <a:blip r:embed="rId4"/>
              <a:stretch>
                <a:fillRect/>
              </a:stretch>
            </p:blipFill>
            <p:spPr>
              <a:xfrm>
                <a:off x="10714059" y="80206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a:extLst>
                  <a:ext uri="{FF2B5EF4-FFF2-40B4-BE49-F238E27FC236}">
                    <a16:creationId xmlns:a16="http://schemas.microsoft.com/office/drawing/2014/main" id="{EBF38428-2CBA-A991-FB9F-45C4D10B7F46}"/>
                  </a:ext>
                </a:extLst>
              </p14:cNvPr>
              <p14:cNvContentPartPr/>
              <p14:nvPr/>
            </p14:nvContentPartPr>
            <p14:xfrm>
              <a:off x="-2032821" y="-860568"/>
              <a:ext cx="2520" cy="360"/>
            </p14:xfrm>
          </p:contentPart>
        </mc:Choice>
        <mc:Fallback xmlns="">
          <p:pic>
            <p:nvPicPr>
              <p:cNvPr id="36" name="Ink 35">
                <a:extLst>
                  <a:ext uri="{FF2B5EF4-FFF2-40B4-BE49-F238E27FC236}">
                    <a16:creationId xmlns:a16="http://schemas.microsoft.com/office/drawing/2014/main" id="{EBF38428-2CBA-A991-FB9F-45C4D10B7F46}"/>
                  </a:ext>
                </a:extLst>
              </p:cNvPr>
              <p:cNvPicPr/>
              <p:nvPr/>
            </p:nvPicPr>
            <p:blipFill>
              <a:blip r:embed="rId6"/>
              <a:stretch>
                <a:fillRect/>
              </a:stretch>
            </p:blipFill>
            <p:spPr>
              <a:xfrm>
                <a:off x="-2041821" y="-869568"/>
                <a:ext cx="20160" cy="18000"/>
              </a:xfrm>
              <a:prstGeom prst="rect">
                <a:avLst/>
              </a:prstGeom>
            </p:spPr>
          </p:pic>
        </mc:Fallback>
      </mc:AlternateContent>
      <p:sp>
        <p:nvSpPr>
          <p:cNvPr id="3" name="Footer Placeholder 2">
            <a:extLst>
              <a:ext uri="{FF2B5EF4-FFF2-40B4-BE49-F238E27FC236}">
                <a16:creationId xmlns:a16="http://schemas.microsoft.com/office/drawing/2014/main" id="{FD60BD8A-DEFD-ADF4-C317-C6F0E640F777}"/>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pic>
        <p:nvPicPr>
          <p:cNvPr id="4" name="Picture 3">
            <a:extLst>
              <a:ext uri="{FF2B5EF4-FFF2-40B4-BE49-F238E27FC236}">
                <a16:creationId xmlns:a16="http://schemas.microsoft.com/office/drawing/2014/main" id="{9153DB05-849D-A36C-17CE-FC00A6897875}"/>
              </a:ext>
            </a:extLst>
          </p:cNvPr>
          <p:cNvPicPr>
            <a:picLocks noChangeAspect="1"/>
          </p:cNvPicPr>
          <p:nvPr/>
        </p:nvPicPr>
        <p:blipFill>
          <a:blip r:embed="rId7"/>
          <a:stretch>
            <a:fillRect/>
          </a:stretch>
        </p:blipFill>
        <p:spPr>
          <a:xfrm>
            <a:off x="5735960" y="1376772"/>
            <a:ext cx="3438121" cy="3616936"/>
          </a:xfrm>
          <a:prstGeom prst="rect">
            <a:avLst/>
          </a:prstGeom>
        </p:spPr>
      </p:pic>
      <p:pic>
        <p:nvPicPr>
          <p:cNvPr id="6" name="Picture 5">
            <a:extLst>
              <a:ext uri="{FF2B5EF4-FFF2-40B4-BE49-F238E27FC236}">
                <a16:creationId xmlns:a16="http://schemas.microsoft.com/office/drawing/2014/main" id="{191A1FF6-0325-7FDF-4E27-4130B2F74FA2}"/>
              </a:ext>
            </a:extLst>
          </p:cNvPr>
          <p:cNvPicPr>
            <a:picLocks noChangeAspect="1"/>
          </p:cNvPicPr>
          <p:nvPr/>
        </p:nvPicPr>
        <p:blipFill>
          <a:blip r:embed="rId8"/>
          <a:stretch>
            <a:fillRect/>
          </a:stretch>
        </p:blipFill>
        <p:spPr>
          <a:xfrm>
            <a:off x="8685168" y="1519664"/>
            <a:ext cx="3506832" cy="3331152"/>
          </a:xfrm>
          <a:prstGeom prst="rect">
            <a:avLst/>
          </a:prstGeom>
        </p:spPr>
      </p:pic>
      <p:pic>
        <p:nvPicPr>
          <p:cNvPr id="7" name="Graphic 6" descr="Close with solid fill">
            <a:extLst>
              <a:ext uri="{FF2B5EF4-FFF2-40B4-BE49-F238E27FC236}">
                <a16:creationId xmlns:a16="http://schemas.microsoft.com/office/drawing/2014/main" id="{92EA8171-BFA7-0EA6-6BFC-EAB5E1096B3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996511" y="3432048"/>
            <a:ext cx="248569" cy="248569"/>
          </a:xfrm>
          <a:prstGeom prst="rect">
            <a:avLst/>
          </a:prstGeom>
        </p:spPr>
      </p:pic>
    </p:spTree>
    <p:extLst>
      <p:ext uri="{BB962C8B-B14F-4D97-AF65-F5344CB8AC3E}">
        <p14:creationId xmlns:p14="http://schemas.microsoft.com/office/powerpoint/2010/main" val="242747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FECAD-0527-CAAD-42B0-E896A75585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A2E44B-7A5F-7636-B0C2-D9E3B7A63D5D}"/>
              </a:ext>
            </a:extLst>
          </p:cNvPr>
          <p:cNvSpPr>
            <a:spLocks noGrp="1"/>
          </p:cNvSpPr>
          <p:nvPr>
            <p:ph type="body" sz="quarter" idx="14"/>
          </p:nvPr>
        </p:nvSpPr>
        <p:spPr/>
        <p:txBody>
          <a:bodyPr/>
          <a:lstStyle/>
          <a:p>
            <a:r>
              <a:rPr lang="en-US" noProof="0">
                <a:solidFill>
                  <a:srgbClr val="00A2E0"/>
                </a:solidFill>
              </a:rPr>
              <a:t>2.3.</a:t>
            </a:r>
          </a:p>
        </p:txBody>
      </p:sp>
      <p:sp>
        <p:nvSpPr>
          <p:cNvPr id="3" name="Title 2">
            <a:extLst>
              <a:ext uri="{FF2B5EF4-FFF2-40B4-BE49-F238E27FC236}">
                <a16:creationId xmlns:a16="http://schemas.microsoft.com/office/drawing/2014/main" id="{77BF22A4-210B-D20C-7278-B67EEC14D986}"/>
              </a:ext>
            </a:extLst>
          </p:cNvPr>
          <p:cNvSpPr>
            <a:spLocks noGrp="1"/>
          </p:cNvSpPr>
          <p:nvPr>
            <p:ph type="ctrTitle"/>
          </p:nvPr>
        </p:nvSpPr>
        <p:spPr/>
        <p:txBody>
          <a:bodyPr/>
          <a:lstStyle/>
          <a:p>
            <a:r>
              <a:rPr lang="en-US" noProof="0">
                <a:solidFill>
                  <a:srgbClr val="00A2E0"/>
                </a:solidFill>
              </a:rPr>
              <a:t>Received ABA</a:t>
            </a:r>
          </a:p>
        </p:txBody>
      </p:sp>
      <p:sp>
        <p:nvSpPr>
          <p:cNvPr id="4" name="Footer Placeholder 3">
            <a:extLst>
              <a:ext uri="{FF2B5EF4-FFF2-40B4-BE49-F238E27FC236}">
                <a16:creationId xmlns:a16="http://schemas.microsoft.com/office/drawing/2014/main" id="{6218B20F-6B1E-C631-32C7-7B24B196DE50}"/>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304236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5F4D-23E4-E88B-FB56-2DAB2BF74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DD331-1CAE-5BD5-298C-0D1745973A0F}"/>
              </a:ext>
            </a:extLst>
          </p:cNvPr>
          <p:cNvSpPr>
            <a:spLocks noGrp="1"/>
          </p:cNvSpPr>
          <p:nvPr>
            <p:ph type="title"/>
          </p:nvPr>
        </p:nvSpPr>
        <p:spPr/>
        <p:txBody>
          <a:bodyPr/>
          <a:lstStyle/>
          <a:p>
            <a:r>
              <a:rPr lang="en-US"/>
              <a:t>2.3</a:t>
            </a:r>
            <a:r>
              <a:rPr lang="en-US" noProof="0"/>
              <a:t>. Received ABA (article 79 </a:t>
            </a:r>
            <a:r>
              <a:rPr lang="en-US" i="1" noProof="0"/>
              <a:t>io. </a:t>
            </a:r>
            <a:r>
              <a:rPr lang="en-US" noProof="0"/>
              <a:t>article 206/3 ITC92)</a:t>
            </a:r>
          </a:p>
        </p:txBody>
      </p:sp>
      <p:sp>
        <p:nvSpPr>
          <p:cNvPr id="3" name="Footer Placeholder 2">
            <a:extLst>
              <a:ext uri="{FF2B5EF4-FFF2-40B4-BE49-F238E27FC236}">
                <a16:creationId xmlns:a16="http://schemas.microsoft.com/office/drawing/2014/main" id="{2CB7CC80-F374-871B-F106-AACB8DF339CA}"/>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9B429AF9-2711-5714-44B9-84E0F7B55A63}"/>
              </a:ext>
            </a:extLst>
          </p:cNvPr>
          <p:cNvSpPr txBox="1"/>
          <p:nvPr/>
        </p:nvSpPr>
        <p:spPr>
          <a:xfrm>
            <a:off x="-1" y="806218"/>
            <a:ext cx="12019175" cy="4832092"/>
          </a:xfrm>
          <a:prstGeom prst="rect">
            <a:avLst/>
          </a:prstGeom>
          <a:noFill/>
        </p:spPr>
        <p:txBody>
          <a:bodyPr wrap="square">
            <a:spAutoFit/>
          </a:bodyPr>
          <a:lstStyle/>
          <a:p>
            <a:pPr marL="180975" lvl="2" indent="-95250">
              <a:lnSpc>
                <a:spcPct val="150000"/>
              </a:lnSpc>
            </a:pPr>
            <a:r>
              <a:rPr lang="en-US" sz="1400" b="1">
                <a:solidFill>
                  <a:srgbClr val="00B0F0"/>
                </a:solidFill>
                <a:latin typeface="+mj-lt"/>
              </a:rPr>
              <a:t>Purpose </a:t>
            </a:r>
          </a:p>
          <a:p>
            <a:pPr marL="720725" lvl="3" indent="-276225">
              <a:buFont typeface="Arial" panose="020B0604020202020204" pitchFamily="34" charset="0"/>
              <a:buChar char="•"/>
            </a:pPr>
            <a:endParaRPr lang="en-US" sz="1400" noProof="0">
              <a:latin typeface="+mj-lt"/>
            </a:endParaRPr>
          </a:p>
          <a:p>
            <a:pPr marL="266700" lvl="1" indent="-180975">
              <a:lnSpc>
                <a:spcPct val="150000"/>
              </a:lnSpc>
              <a:buFont typeface="Arial" panose="020B0604020202020204" pitchFamily="34" charset="0"/>
              <a:buChar char="•"/>
            </a:pPr>
            <a:r>
              <a:rPr lang="en-US" sz="1400">
                <a:latin typeface="+mj-lt"/>
              </a:rPr>
              <a:t>Originally intended as an anti-abuse provision: target profit shifting to lossmaking companies (domestic tax consolidation).</a:t>
            </a:r>
          </a:p>
          <a:p>
            <a:pPr marL="542925" lvl="3" indent="-276225">
              <a:lnSpc>
                <a:spcPct val="150000"/>
              </a:lnSpc>
              <a:buFont typeface="Arial" panose="020B0604020202020204" pitchFamily="34" charset="0"/>
              <a:buChar char="•"/>
              <a:tabLst>
                <a:tab pos="542925" algn="l"/>
              </a:tabLst>
              <a:defRPr/>
            </a:pPr>
            <a:r>
              <a:rPr lang="en-US" sz="1400">
                <a:latin typeface="+mj-lt"/>
              </a:rPr>
              <a:t>Constitutional Court validated its application in cross-border context.</a:t>
            </a:r>
          </a:p>
          <a:p>
            <a:pPr marL="266700" lvl="1" indent="-180975">
              <a:lnSpc>
                <a:spcPct val="150000"/>
              </a:lnSpc>
              <a:buFont typeface="Arial" panose="020B0604020202020204" pitchFamily="34" charset="0"/>
              <a:buChar char="•"/>
            </a:pPr>
            <a:r>
              <a:rPr lang="en-US" sz="1400">
                <a:latin typeface="+mj-lt"/>
              </a:rPr>
              <a:t>Amount of received ABA = minimum taxable base triggering cash tax if ordinary tax result is below said amount.</a:t>
            </a:r>
          </a:p>
          <a:p>
            <a:pPr marL="266700" lvl="1" indent="-180975">
              <a:lnSpc>
                <a:spcPct val="150000"/>
              </a:lnSpc>
              <a:buFont typeface="Arial" panose="020B0604020202020204" pitchFamily="34" charset="0"/>
              <a:buChar char="•"/>
            </a:pPr>
            <a:r>
              <a:rPr lang="en-US" sz="1400">
                <a:latin typeface="+mj-lt"/>
              </a:rPr>
              <a:t>Only applicable to portion of income stemming from received ABA from a related enterprise.</a:t>
            </a:r>
          </a:p>
          <a:p>
            <a:pPr marL="900113" lvl="3"/>
            <a:endParaRPr lang="en-US" sz="1400" noProof="0">
              <a:latin typeface="+mj-lt"/>
            </a:endParaRPr>
          </a:p>
          <a:p>
            <a:pPr marL="180975" lvl="2" indent="-95250">
              <a:lnSpc>
                <a:spcPct val="150000"/>
              </a:lnSpc>
            </a:pPr>
            <a:r>
              <a:rPr lang="en-US" sz="1400" b="1">
                <a:solidFill>
                  <a:srgbClr val="00B0F0"/>
                </a:solidFill>
                <a:latin typeface="+mj-lt"/>
              </a:rPr>
              <a:t>Practice </a:t>
            </a:r>
          </a:p>
          <a:p>
            <a:pPr marL="442912" lvl="2"/>
            <a:endParaRPr lang="en-US" sz="1400" noProof="0">
              <a:latin typeface="+mj-lt"/>
            </a:endParaRPr>
          </a:p>
          <a:p>
            <a:pPr marL="266700" lvl="1" indent="-180975">
              <a:lnSpc>
                <a:spcPct val="150000"/>
              </a:lnSpc>
              <a:buFont typeface="Arial" panose="020B0604020202020204" pitchFamily="34" charset="0"/>
              <a:buChar char="•"/>
            </a:pPr>
            <a:r>
              <a:rPr lang="en-US" sz="1400">
                <a:latin typeface="+mj-lt"/>
              </a:rPr>
              <a:t>Broad application in audit practice and case law, including to perform transfer pricing adjustments.</a:t>
            </a:r>
          </a:p>
          <a:p>
            <a:pPr marL="542925" lvl="3" indent="-276225">
              <a:lnSpc>
                <a:spcPct val="150000"/>
              </a:lnSpc>
              <a:buFont typeface="Arial" panose="020B0604020202020204" pitchFamily="34" charset="0"/>
              <a:buChar char="•"/>
              <a:tabLst>
                <a:tab pos="542925" algn="l"/>
              </a:tabLst>
              <a:defRPr/>
            </a:pPr>
            <a:r>
              <a:rPr lang="en-US" sz="1400">
                <a:latin typeface="+mj-lt"/>
              </a:rPr>
              <a:t>Including absent a clear abusive intention or tax benefit.</a:t>
            </a:r>
          </a:p>
          <a:p>
            <a:pPr marL="901700" lvl="4"/>
            <a:endParaRPr lang="en-US" sz="1400" noProof="0">
              <a:latin typeface="+mj-lt"/>
            </a:endParaRPr>
          </a:p>
          <a:p>
            <a:pPr marL="1363663" lvl="7"/>
            <a:endParaRPr lang="en-US" sz="1400" noProof="0">
              <a:latin typeface="+mj-lt"/>
            </a:endParaRPr>
          </a:p>
          <a:p>
            <a:pPr marL="1363663" lvl="7" indent="-823913"/>
            <a:endParaRPr lang="en-US" sz="1400" noProof="0">
              <a:latin typeface="+mj-lt"/>
            </a:endParaRPr>
          </a:p>
          <a:p>
            <a:pPr marL="1363663" lvl="7"/>
            <a:endParaRPr lang="en-US" sz="1400" noProof="0">
              <a:latin typeface="+mj-lt"/>
            </a:endParaRPr>
          </a:p>
          <a:p>
            <a:pPr marL="720725" lvl="3" indent="-276225">
              <a:buFont typeface="Arial" panose="020B0604020202020204" pitchFamily="34" charset="0"/>
              <a:buChar char="•"/>
            </a:pPr>
            <a:endParaRPr lang="en-US" sz="1400" noProof="0">
              <a:latin typeface="+mj-lt"/>
            </a:endParaRPr>
          </a:p>
          <a:p>
            <a:pPr lvl="2" indent="-471488"/>
            <a:endParaRPr lang="en-US" sz="1400" b="1" noProof="0">
              <a:solidFill>
                <a:srgbClr val="00B0F0"/>
              </a:solidFill>
              <a:latin typeface="+mj-lt"/>
            </a:endParaRPr>
          </a:p>
          <a:p>
            <a:pPr marL="811213" lvl="3" indent="-368300">
              <a:buFont typeface="Arial" panose="020B0604020202020204" pitchFamily="34" charset="0"/>
              <a:buChar char="•"/>
            </a:pPr>
            <a:endParaRPr lang="en-US" sz="1400" noProof="0">
              <a:latin typeface="+mj-lt"/>
            </a:endParaRPr>
          </a:p>
        </p:txBody>
      </p:sp>
    </p:spTree>
    <p:extLst>
      <p:ext uri="{BB962C8B-B14F-4D97-AF65-F5344CB8AC3E}">
        <p14:creationId xmlns:p14="http://schemas.microsoft.com/office/powerpoint/2010/main" val="461575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DC292-190E-87F7-AD16-AAFF14EBC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F441F-114D-BBFC-417C-E26F6E1F00A1}"/>
              </a:ext>
            </a:extLst>
          </p:cNvPr>
          <p:cNvSpPr>
            <a:spLocks noGrp="1"/>
          </p:cNvSpPr>
          <p:nvPr>
            <p:ph type="title"/>
          </p:nvPr>
        </p:nvSpPr>
        <p:spPr/>
        <p:txBody>
          <a:bodyPr/>
          <a:lstStyle/>
          <a:p>
            <a:r>
              <a:rPr lang="en-US"/>
              <a:t>2.3</a:t>
            </a:r>
            <a:r>
              <a:rPr lang="en-US" noProof="0"/>
              <a:t>. Received ABA (article 79 </a:t>
            </a:r>
            <a:r>
              <a:rPr lang="en-US" i="1" noProof="0"/>
              <a:t>io. </a:t>
            </a:r>
            <a:r>
              <a:rPr lang="en-US" noProof="0"/>
              <a:t>article 206/3 ITC92)</a:t>
            </a:r>
          </a:p>
        </p:txBody>
      </p:sp>
      <p:sp>
        <p:nvSpPr>
          <p:cNvPr id="3" name="Footer Placeholder 2">
            <a:extLst>
              <a:ext uri="{FF2B5EF4-FFF2-40B4-BE49-F238E27FC236}">
                <a16:creationId xmlns:a16="http://schemas.microsoft.com/office/drawing/2014/main" id="{0AFA8349-8035-EA28-15A9-4468AA7FB7AE}"/>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F84A1F44-6210-38FC-7EC8-9A99D0C7D3A4}"/>
              </a:ext>
            </a:extLst>
          </p:cNvPr>
          <p:cNvSpPr txBox="1"/>
          <p:nvPr/>
        </p:nvSpPr>
        <p:spPr>
          <a:xfrm>
            <a:off x="-10353" y="838765"/>
            <a:ext cx="5671931" cy="3970318"/>
          </a:xfrm>
          <a:prstGeom prst="rect">
            <a:avLst/>
          </a:prstGeom>
          <a:noFill/>
        </p:spPr>
        <p:txBody>
          <a:bodyPr wrap="square">
            <a:spAutoFit/>
          </a:bodyPr>
          <a:lstStyle/>
          <a:p>
            <a:pPr lvl="2" indent="-735013"/>
            <a:r>
              <a:rPr lang="en-US" sz="1400" b="1">
                <a:solidFill>
                  <a:srgbClr val="00B0F0"/>
                </a:solidFill>
                <a:latin typeface="+mj-lt"/>
              </a:rPr>
              <a:t>Antwerp, 23 March 2021</a:t>
            </a:r>
          </a:p>
          <a:p>
            <a:pPr marL="906463" lvl="6"/>
            <a:endParaRPr lang="en-US" sz="1400">
              <a:latin typeface="+mj-lt"/>
            </a:endParaRPr>
          </a:p>
          <a:p>
            <a:pPr marL="361950" lvl="6" indent="-171450" algn="just">
              <a:lnSpc>
                <a:spcPts val="1400"/>
              </a:lnSpc>
              <a:spcBef>
                <a:spcPts val="400"/>
              </a:spcBef>
              <a:spcAft>
                <a:spcPts val="1000"/>
              </a:spcAft>
              <a:buFont typeface="Arial" panose="020B0604020202020204" pitchFamily="34" charset="0"/>
              <a:buChar char="•"/>
            </a:pPr>
            <a:r>
              <a:rPr lang="en-US" sz="1400">
                <a:ea typeface="Calibri" panose="020F0502020204030204" pitchFamily="34" charset="0"/>
                <a:cs typeface="Arial" panose="020B0604020202020204" pitchFamily="34" charset="0"/>
              </a:rPr>
              <a:t>Transfer of loan receivables at nominal value between related </a:t>
            </a:r>
            <a:r>
              <a:rPr lang="en-US" sz="1400" err="1">
                <a:ea typeface="Calibri" panose="020F0502020204030204" pitchFamily="34" charset="0"/>
                <a:cs typeface="Arial" panose="020B0604020202020204" pitchFamily="34" charset="0"/>
              </a:rPr>
              <a:t>BelCo</a:t>
            </a:r>
            <a:r>
              <a:rPr lang="en-US" sz="1400">
                <a:ea typeface="Calibri" panose="020F0502020204030204" pitchFamily="34" charset="0"/>
                <a:cs typeface="Arial" panose="020B0604020202020204" pitchFamily="34" charset="0"/>
              </a:rPr>
              <a:t> and </a:t>
            </a:r>
            <a:r>
              <a:rPr lang="en-US" sz="1400" err="1">
                <a:ea typeface="Calibri" panose="020F0502020204030204" pitchFamily="34" charset="0"/>
                <a:cs typeface="Arial" panose="020B0604020202020204" pitchFamily="34" charset="0"/>
              </a:rPr>
              <a:t>DutchCo</a:t>
            </a:r>
            <a:r>
              <a:rPr lang="en-US" sz="1400">
                <a:ea typeface="Calibri" panose="020F0502020204030204" pitchFamily="34" charset="0"/>
                <a:cs typeface="Arial" panose="020B0604020202020204" pitchFamily="34" charset="0"/>
              </a:rPr>
              <a:t>.</a:t>
            </a:r>
          </a:p>
          <a:p>
            <a:pPr marL="542925" lvl="4" indent="-180975">
              <a:buFont typeface="Arial" panose="020B0604020202020204" pitchFamily="34" charset="0"/>
              <a:buChar char="•"/>
            </a:pPr>
            <a:r>
              <a:rPr lang="en-US" sz="1400">
                <a:latin typeface="+mj-lt"/>
              </a:rPr>
              <a:t>Loan receivable of </a:t>
            </a:r>
            <a:r>
              <a:rPr lang="en-US" sz="1400" err="1">
                <a:latin typeface="+mj-lt"/>
              </a:rPr>
              <a:t>FrenchCo</a:t>
            </a:r>
            <a:r>
              <a:rPr lang="en-US" sz="1400">
                <a:latin typeface="+mj-lt"/>
              </a:rPr>
              <a:t>, in poor financial situation. </a:t>
            </a:r>
          </a:p>
          <a:p>
            <a:pPr marL="357188" lvl="4"/>
            <a:endParaRPr lang="en-US" sz="1400" noProof="0">
              <a:latin typeface="+mj-lt"/>
            </a:endParaRPr>
          </a:p>
          <a:p>
            <a:pPr marL="361950" lvl="6" indent="-171450" algn="just">
              <a:lnSpc>
                <a:spcPts val="1400"/>
              </a:lnSpc>
              <a:spcBef>
                <a:spcPts val="400"/>
              </a:spcBef>
              <a:spcAft>
                <a:spcPts val="1000"/>
              </a:spcAft>
              <a:buFont typeface="Arial" panose="020B0604020202020204" pitchFamily="34" charset="0"/>
              <a:buChar char="•"/>
              <a:tabLst>
                <a:tab pos="179388" algn="l"/>
              </a:tabLst>
            </a:pPr>
            <a:r>
              <a:rPr lang="en-US" sz="1400">
                <a:latin typeface="+mj-lt"/>
              </a:rPr>
              <a:t>Difference</a:t>
            </a:r>
            <a:r>
              <a:rPr lang="en-US" sz="1400">
                <a:ea typeface="Calibri" panose="020F0502020204030204" pitchFamily="34" charset="0"/>
                <a:cs typeface="Arial" panose="020B0604020202020204" pitchFamily="34" charset="0"/>
              </a:rPr>
              <a:t> between nominal value and lower market value </a:t>
            </a:r>
            <a:r>
              <a:rPr lang="en-US" sz="1400" err="1">
                <a:ea typeface="Calibri" panose="020F0502020204030204" pitchFamily="34" charset="0"/>
                <a:cs typeface="Arial" panose="020B0604020202020204" pitchFamily="34" charset="0"/>
              </a:rPr>
              <a:t>characterised</a:t>
            </a:r>
            <a:r>
              <a:rPr lang="en-US" sz="1400">
                <a:ea typeface="Calibri" panose="020F0502020204030204" pitchFamily="34" charset="0"/>
                <a:cs typeface="Arial" panose="020B0604020202020204" pitchFamily="34" charset="0"/>
              </a:rPr>
              <a:t> as a received ABA.</a:t>
            </a:r>
          </a:p>
          <a:p>
            <a:pPr marL="542925" lvl="4" indent="-180975">
              <a:buFont typeface="Arial" panose="020B0604020202020204" pitchFamily="34" charset="0"/>
              <a:buChar char="•"/>
              <a:tabLst>
                <a:tab pos="179388" algn="l"/>
              </a:tabLst>
            </a:pPr>
            <a:r>
              <a:rPr lang="en-US" sz="1400">
                <a:latin typeface="+mj-lt"/>
              </a:rPr>
              <a:t>Resulting in cash tax on significant amount, without actual profit being made.</a:t>
            </a:r>
          </a:p>
          <a:p>
            <a:pPr marL="542925" lvl="4" indent="-180975">
              <a:buFont typeface="Arial" panose="020B0604020202020204" pitchFamily="34" charset="0"/>
              <a:buChar char="•"/>
              <a:tabLst>
                <a:tab pos="179388" algn="l"/>
              </a:tabLst>
            </a:pPr>
            <a:r>
              <a:rPr lang="en-US" sz="1400">
                <a:latin typeface="+mj-lt"/>
              </a:rPr>
              <a:t>Merely an ‘avoided capital loss’ by transferring at nominal value.</a:t>
            </a:r>
            <a:endParaRPr lang="en-US" sz="1400" noProof="0">
              <a:latin typeface="+mj-lt"/>
            </a:endParaRPr>
          </a:p>
          <a:p>
            <a:pPr marL="1363663" lvl="7" indent="-823913"/>
            <a:endParaRPr lang="en-US" sz="1400" noProof="0">
              <a:latin typeface="+mj-lt"/>
            </a:endParaRPr>
          </a:p>
          <a:p>
            <a:pPr marL="1363663" lvl="7"/>
            <a:endParaRPr lang="en-US" sz="1400" noProof="0">
              <a:latin typeface="+mj-lt"/>
            </a:endParaRPr>
          </a:p>
          <a:p>
            <a:pPr marL="720725" lvl="3" indent="-276225">
              <a:buFont typeface="Arial" panose="020B0604020202020204" pitchFamily="34" charset="0"/>
              <a:buChar char="•"/>
            </a:pPr>
            <a:endParaRPr lang="en-US" sz="1400" noProof="0">
              <a:latin typeface="+mj-lt"/>
            </a:endParaRPr>
          </a:p>
          <a:p>
            <a:pPr lvl="2" indent="-471488"/>
            <a:endParaRPr lang="en-US" sz="1400" b="1" noProof="0">
              <a:solidFill>
                <a:srgbClr val="00B0F0"/>
              </a:solidFill>
              <a:latin typeface="+mj-lt"/>
            </a:endParaRPr>
          </a:p>
          <a:p>
            <a:pPr marL="811213" lvl="3" indent="-368300">
              <a:buFont typeface="Arial" panose="020B0604020202020204" pitchFamily="34" charset="0"/>
              <a:buChar char="•"/>
            </a:pPr>
            <a:endParaRPr lang="en-US" sz="1400" noProof="0">
              <a:latin typeface="+mj-lt"/>
            </a:endParaRPr>
          </a:p>
        </p:txBody>
      </p:sp>
      <p:pic>
        <p:nvPicPr>
          <p:cNvPr id="6" name="Picture 5">
            <a:extLst>
              <a:ext uri="{FF2B5EF4-FFF2-40B4-BE49-F238E27FC236}">
                <a16:creationId xmlns:a16="http://schemas.microsoft.com/office/drawing/2014/main" id="{EAD7EB64-2FE3-4478-2D54-449CFE0CBF0C}"/>
              </a:ext>
            </a:extLst>
          </p:cNvPr>
          <p:cNvPicPr>
            <a:picLocks noChangeAspect="1"/>
          </p:cNvPicPr>
          <p:nvPr/>
        </p:nvPicPr>
        <p:blipFill>
          <a:blip r:embed="rId3"/>
          <a:stretch>
            <a:fillRect/>
          </a:stretch>
        </p:blipFill>
        <p:spPr>
          <a:xfrm>
            <a:off x="6825982" y="1743167"/>
            <a:ext cx="4492815" cy="2742750"/>
          </a:xfrm>
          <a:prstGeom prst="rect">
            <a:avLst/>
          </a:prstGeom>
        </p:spPr>
      </p:pic>
    </p:spTree>
    <p:extLst>
      <p:ext uri="{BB962C8B-B14F-4D97-AF65-F5344CB8AC3E}">
        <p14:creationId xmlns:p14="http://schemas.microsoft.com/office/powerpoint/2010/main" val="1925537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C3D4F-9AF0-D099-BA16-6B3479776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2E781-EABA-B5EF-CA2F-04A21D559EB3}"/>
              </a:ext>
            </a:extLst>
          </p:cNvPr>
          <p:cNvSpPr>
            <a:spLocks noGrp="1"/>
          </p:cNvSpPr>
          <p:nvPr>
            <p:ph type="title"/>
          </p:nvPr>
        </p:nvSpPr>
        <p:spPr/>
        <p:txBody>
          <a:bodyPr/>
          <a:lstStyle/>
          <a:p>
            <a:r>
              <a:rPr lang="en-US"/>
              <a:t>2.3</a:t>
            </a:r>
            <a:r>
              <a:rPr lang="en-US" noProof="0"/>
              <a:t>. Received ABA (article 79 </a:t>
            </a:r>
            <a:r>
              <a:rPr lang="en-US" i="1" noProof="0"/>
              <a:t>io. </a:t>
            </a:r>
            <a:r>
              <a:rPr lang="en-US" noProof="0"/>
              <a:t>article 206/3 ITC92)</a:t>
            </a:r>
          </a:p>
        </p:txBody>
      </p:sp>
      <p:sp>
        <p:nvSpPr>
          <p:cNvPr id="3" name="Footer Placeholder 2">
            <a:extLst>
              <a:ext uri="{FF2B5EF4-FFF2-40B4-BE49-F238E27FC236}">
                <a16:creationId xmlns:a16="http://schemas.microsoft.com/office/drawing/2014/main" id="{7F1F7BCD-D1AB-7CF4-631C-D8B9E33368E6}"/>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28F4712B-9633-FF58-3EF3-83CFCD43700D}"/>
              </a:ext>
            </a:extLst>
          </p:cNvPr>
          <p:cNvSpPr txBox="1"/>
          <p:nvPr/>
        </p:nvSpPr>
        <p:spPr>
          <a:xfrm>
            <a:off x="86412" y="698722"/>
            <a:ext cx="7061264" cy="6529993"/>
          </a:xfrm>
          <a:prstGeom prst="rect">
            <a:avLst/>
          </a:prstGeom>
          <a:noFill/>
        </p:spPr>
        <p:txBody>
          <a:bodyPr wrap="square">
            <a:spAutoFit/>
          </a:bodyPr>
          <a:lstStyle/>
          <a:p>
            <a:pPr lvl="2" indent="-825500"/>
            <a:r>
              <a:rPr lang="en-US" sz="1400" b="1" dirty="0">
                <a:solidFill>
                  <a:srgbClr val="00B0F0"/>
                </a:solidFill>
              </a:rPr>
              <a:t>Court of Appeal Ghent 3 October 2023 &amp; 6 January 2026 (2022/AR/756) </a:t>
            </a:r>
          </a:p>
          <a:p>
            <a:pPr lvl="2" indent="-471488"/>
            <a:endParaRPr lang="en-US" sz="1400" b="1" dirty="0">
              <a:solidFill>
                <a:srgbClr val="00B0F0"/>
              </a:solidFill>
              <a:latin typeface="+mj-lt"/>
            </a:endParaRPr>
          </a:p>
          <a:p>
            <a:pPr marL="85725"/>
            <a:r>
              <a:rPr lang="en-US" sz="1400" b="1" dirty="0">
                <a:solidFill>
                  <a:srgbClr val="00A2E0"/>
                </a:solidFill>
              </a:rPr>
              <a:t>Key facts</a:t>
            </a:r>
          </a:p>
          <a:p>
            <a:endParaRPr lang="en-US" sz="1400" b="1" dirty="0">
              <a:solidFill>
                <a:schemeClr val="accent1"/>
              </a:solidFill>
            </a:endParaRPr>
          </a:p>
          <a:p>
            <a:pPr marL="342900" indent="-342900">
              <a:buSzPct val="100000"/>
              <a:buFont typeface="+mj-lt"/>
              <a:buAutoNum type="arabicPeriod"/>
            </a:pPr>
            <a:r>
              <a:rPr lang="en-US" sz="1400" kern="0" dirty="0" err="1">
                <a:ea typeface="Calibri" panose="020F0502020204030204" pitchFamily="34" charset="0"/>
                <a:cs typeface="Arial" panose="020B0604020202020204" pitchFamily="34" charset="0"/>
              </a:rPr>
              <a:t>BelCo</a:t>
            </a:r>
            <a:r>
              <a:rPr lang="en-US" sz="1400" kern="0" dirty="0">
                <a:ea typeface="Calibri" panose="020F0502020204030204" pitchFamily="34" charset="0"/>
                <a:cs typeface="Arial" panose="020B0604020202020204" pitchFamily="34" charset="0"/>
              </a:rPr>
              <a:t> contributes its stake (book value of €240K) in the SPV into </a:t>
            </a:r>
            <a:r>
              <a:rPr lang="en-US" sz="1400" kern="0" dirty="0" err="1">
                <a:ea typeface="Calibri" panose="020F0502020204030204" pitchFamily="34" charset="0"/>
                <a:cs typeface="Arial" panose="020B0604020202020204" pitchFamily="34" charset="0"/>
              </a:rPr>
              <a:t>CypCo</a:t>
            </a:r>
            <a:r>
              <a:rPr lang="en-US" sz="1400" kern="0" dirty="0">
                <a:ea typeface="Calibri" panose="020F0502020204030204" pitchFamily="34" charset="0"/>
                <a:cs typeface="Arial" panose="020B0604020202020204" pitchFamily="34" charset="0"/>
              </a:rPr>
              <a:t> on 30/09/2016, for €33M in shares from the </a:t>
            </a:r>
            <a:r>
              <a:rPr lang="en-US" sz="1400" kern="0" dirty="0" err="1">
                <a:ea typeface="Calibri" panose="020F0502020204030204" pitchFamily="34" charset="0"/>
                <a:cs typeface="Arial" panose="020B0604020202020204" pitchFamily="34" charset="0"/>
              </a:rPr>
              <a:t>CypCo</a:t>
            </a:r>
            <a:r>
              <a:rPr lang="en-US" sz="1400" kern="0" dirty="0">
                <a:ea typeface="Calibri" panose="020F0502020204030204" pitchFamily="34" charset="0"/>
                <a:cs typeface="Arial" panose="020B0604020202020204" pitchFamily="34" charset="0"/>
              </a:rPr>
              <a:t>. </a:t>
            </a:r>
          </a:p>
          <a:p>
            <a:pPr marL="342900" indent="-342900">
              <a:buSzPct val="100000"/>
              <a:buFont typeface="+mj-lt"/>
              <a:buAutoNum type="arabicPeriod"/>
            </a:pPr>
            <a:r>
              <a:rPr lang="en-US" sz="1400" kern="0" dirty="0">
                <a:ea typeface="Calibri" panose="020F0502020204030204" pitchFamily="34" charset="0"/>
                <a:cs typeface="Arial" panose="020B0604020202020204" pitchFamily="34" charset="0"/>
              </a:rPr>
              <a:t>On the same day, </a:t>
            </a:r>
            <a:r>
              <a:rPr lang="en-US" sz="1400" kern="0" dirty="0" err="1">
                <a:ea typeface="Calibri" panose="020F0502020204030204" pitchFamily="34" charset="0"/>
                <a:cs typeface="Arial" panose="020B0604020202020204" pitchFamily="34" charset="0"/>
              </a:rPr>
              <a:t>BelCo</a:t>
            </a:r>
            <a:r>
              <a:rPr lang="en-US" sz="1400" kern="0" dirty="0">
                <a:ea typeface="Calibri" panose="020F0502020204030204" pitchFamily="34" charset="0"/>
                <a:cs typeface="Arial" panose="020B0604020202020204" pitchFamily="34" charset="0"/>
              </a:rPr>
              <a:t> sells the shares in the Cyprus holding to a related </a:t>
            </a:r>
            <a:r>
              <a:rPr lang="en-US" sz="1400" kern="0" dirty="0" err="1">
                <a:ea typeface="Calibri" panose="020F0502020204030204" pitchFamily="34" charset="0"/>
                <a:cs typeface="Arial" panose="020B0604020202020204" pitchFamily="34" charset="0"/>
              </a:rPr>
              <a:t>BelCo</a:t>
            </a:r>
            <a:r>
              <a:rPr lang="en-US" sz="1400" kern="0" dirty="0">
                <a:ea typeface="Calibri" panose="020F0502020204030204" pitchFamily="34" charset="0"/>
                <a:cs typeface="Arial" panose="020B0604020202020204" pitchFamily="34" charset="0"/>
              </a:rPr>
              <a:t> for €33M</a:t>
            </a:r>
          </a:p>
          <a:p>
            <a:pPr marL="342900" indent="-165100">
              <a:buSzPct val="100000"/>
              <a:buChar char="•"/>
            </a:pPr>
            <a:r>
              <a:rPr lang="en-US" sz="1400" kern="0" dirty="0">
                <a:ea typeface="Calibri" panose="020F0502020204030204" pitchFamily="34" charset="0"/>
                <a:cs typeface="Arial" panose="020B0604020202020204" pitchFamily="34" charset="0"/>
              </a:rPr>
              <a:t>Significant increase vs. historical acquisition cost of €240K linked to the underlying project having obtained zoning approval in Poland</a:t>
            </a:r>
          </a:p>
          <a:p>
            <a:pPr marL="361950" lvl="6" indent="-171450" algn="just">
              <a:lnSpc>
                <a:spcPts val="1400"/>
              </a:lnSpc>
              <a:spcBef>
                <a:spcPts val="400"/>
              </a:spcBef>
              <a:spcAft>
                <a:spcPts val="1000"/>
              </a:spcAft>
              <a:buSzPct val="100000"/>
              <a:buFont typeface="Arial" panose="020B0604020202020204" pitchFamily="34" charset="0"/>
              <a:buChar char="•"/>
            </a:pPr>
            <a:r>
              <a:rPr lang="en-US" sz="1400" dirty="0">
                <a:ea typeface="Calibri" panose="020F0502020204030204" pitchFamily="34" charset="0"/>
                <a:cs typeface="Arial" panose="020B0604020202020204" pitchFamily="34" charset="0"/>
              </a:rPr>
              <a:t>Capital gain of €33M taxable at 0.412% (minimum tax under participation exemption regime).</a:t>
            </a:r>
          </a:p>
          <a:p>
            <a:pPr>
              <a:buSzPct val="100000"/>
            </a:pPr>
            <a:endParaRPr lang="en-US" dirty="0">
              <a:ea typeface="Calibri" panose="020F0502020204030204" pitchFamily="34" charset="0"/>
              <a:cs typeface="Arial" panose="020B0604020202020204" pitchFamily="34" charset="0"/>
            </a:endParaRPr>
          </a:p>
          <a:p>
            <a:pPr marL="85725" algn="just">
              <a:lnSpc>
                <a:spcPts val="1400"/>
              </a:lnSpc>
              <a:spcAft>
                <a:spcPts val="1000"/>
              </a:spcAft>
            </a:pPr>
            <a:r>
              <a:rPr lang="en-US" sz="1400" b="1" dirty="0">
                <a:solidFill>
                  <a:srgbClr val="00A2E0"/>
                </a:solidFill>
              </a:rPr>
              <a:t>Position of the tax authorities</a:t>
            </a:r>
            <a:endParaRPr lang="en-US" sz="1400" dirty="0">
              <a:solidFill>
                <a:srgbClr val="00A2E0"/>
              </a:solidFill>
              <a:ea typeface="Calibri" panose="020F0502020204030204" pitchFamily="34" charset="0"/>
              <a:cs typeface="Arial" panose="020B0604020202020204" pitchFamily="34" charset="0"/>
            </a:endParaRPr>
          </a:p>
          <a:p>
            <a:pPr marL="361950" lvl="6" indent="-171450" algn="just">
              <a:lnSpc>
                <a:spcPts val="1400"/>
              </a:lnSpc>
              <a:spcBef>
                <a:spcPts val="400"/>
              </a:spcBef>
              <a:spcAft>
                <a:spcPts val="1000"/>
              </a:spcAft>
              <a:buSzPct val="100000"/>
              <a:buFont typeface="Arial" panose="020B0604020202020204" pitchFamily="34" charset="0"/>
              <a:buChar char="•"/>
            </a:pPr>
            <a:r>
              <a:rPr lang="en-US" sz="1400" dirty="0">
                <a:ea typeface="Calibri" panose="020F0502020204030204" pitchFamily="34" charset="0"/>
                <a:cs typeface="Arial" panose="020B0604020202020204" pitchFamily="34" charset="0"/>
              </a:rPr>
              <a:t>The independent valuation is unreliable.</a:t>
            </a:r>
          </a:p>
          <a:p>
            <a:pPr marL="361950" lvl="6" indent="-171450" algn="just">
              <a:lnSpc>
                <a:spcPts val="1400"/>
              </a:lnSpc>
              <a:spcBef>
                <a:spcPts val="400"/>
              </a:spcBef>
              <a:spcAft>
                <a:spcPts val="1000"/>
              </a:spcAft>
              <a:buSzPct val="100000"/>
              <a:buFont typeface="Arial" panose="020B0604020202020204" pitchFamily="34" charset="0"/>
              <a:buChar char="•"/>
            </a:pPr>
            <a:r>
              <a:rPr lang="en-US" sz="1400" dirty="0">
                <a:ea typeface="Calibri" panose="020F0502020204030204" pitchFamily="34" charset="0"/>
                <a:cs typeface="Arial" panose="020B0604020202020204" pitchFamily="34" charset="0"/>
              </a:rPr>
              <a:t>Sale price of shares in Cyprus holding far exceeded fair market value (equal to book value of €240K) and qualifies as a received ABA.</a:t>
            </a:r>
          </a:p>
          <a:p>
            <a:pPr marL="361950" lvl="6" indent="-171450" algn="just">
              <a:lnSpc>
                <a:spcPts val="1400"/>
              </a:lnSpc>
              <a:spcBef>
                <a:spcPts val="400"/>
              </a:spcBef>
              <a:spcAft>
                <a:spcPts val="1000"/>
              </a:spcAft>
              <a:buSzPct val="100000"/>
              <a:buFont typeface="Arial" panose="020B0604020202020204" pitchFamily="34" charset="0"/>
              <a:buChar char="•"/>
            </a:pPr>
            <a:r>
              <a:rPr lang="en-US" sz="1400" dirty="0">
                <a:ea typeface="Calibri" panose="020F0502020204030204" pitchFamily="34" charset="0"/>
                <a:cs typeface="Arial" panose="020B0604020202020204" pitchFamily="34" charset="0"/>
              </a:rPr>
              <a:t>Received ABA as minimum taxable base, resulting in a supplementary CIT assessment of over €11,2M (= value exceeding 240K x CIT rate).</a:t>
            </a:r>
          </a:p>
          <a:p>
            <a:pPr marL="342900" indent="-342900">
              <a:buSzPct val="100000"/>
              <a:buChar char="•"/>
            </a:pPr>
            <a:endParaRPr lang="en-US" sz="1400" kern="0" dirty="0">
              <a:ea typeface="Calibri" panose="020F0502020204030204" pitchFamily="34" charset="0"/>
              <a:cs typeface="Arial" panose="020B0604020202020204" pitchFamily="34" charset="0"/>
            </a:endParaRPr>
          </a:p>
          <a:p>
            <a:pPr marL="442913" lvl="2"/>
            <a:endParaRPr lang="en-US" sz="1400" noProof="0" dirty="0">
              <a:latin typeface="+mj-lt"/>
            </a:endParaRPr>
          </a:p>
          <a:p>
            <a:pPr marL="1363663" lvl="7"/>
            <a:endParaRPr lang="en-US" sz="1400" noProof="0" dirty="0">
              <a:latin typeface="+mj-lt"/>
            </a:endParaRPr>
          </a:p>
          <a:p>
            <a:pPr marL="1363663" lvl="7" indent="-823913"/>
            <a:endParaRPr lang="en-US" sz="1400" noProof="0" dirty="0">
              <a:latin typeface="+mj-lt"/>
            </a:endParaRPr>
          </a:p>
          <a:p>
            <a:pPr marL="1363663" lvl="7"/>
            <a:endParaRPr lang="en-US" sz="1400" noProof="0" dirty="0">
              <a:latin typeface="+mj-lt"/>
            </a:endParaRPr>
          </a:p>
          <a:p>
            <a:pPr marL="720725" lvl="3" indent="-276225">
              <a:buFont typeface="Arial" panose="020B0604020202020204" pitchFamily="34" charset="0"/>
              <a:buChar char="•"/>
            </a:pPr>
            <a:endParaRPr lang="en-US" sz="1400" noProof="0" dirty="0">
              <a:latin typeface="+mj-lt"/>
            </a:endParaRPr>
          </a:p>
          <a:p>
            <a:pPr lvl="2" indent="-471488"/>
            <a:endParaRPr lang="en-US" sz="1400" b="1" noProof="0" dirty="0">
              <a:solidFill>
                <a:srgbClr val="00B0F0"/>
              </a:solidFill>
              <a:latin typeface="+mj-lt"/>
            </a:endParaRPr>
          </a:p>
          <a:p>
            <a:pPr marL="811213" lvl="3" indent="-368300">
              <a:buFont typeface="Arial" panose="020B0604020202020204" pitchFamily="34" charset="0"/>
              <a:buChar char="•"/>
            </a:pPr>
            <a:endParaRPr lang="en-US" sz="1400" noProof="0" dirty="0">
              <a:latin typeface="+mj-lt"/>
            </a:endParaRPr>
          </a:p>
        </p:txBody>
      </p:sp>
      <p:pic>
        <p:nvPicPr>
          <p:cNvPr id="7" name="Picture 6">
            <a:extLst>
              <a:ext uri="{FF2B5EF4-FFF2-40B4-BE49-F238E27FC236}">
                <a16:creationId xmlns:a16="http://schemas.microsoft.com/office/drawing/2014/main" id="{CD9D0A3C-1166-41CA-EE4A-9F379AA39CA8}"/>
              </a:ext>
            </a:extLst>
          </p:cNvPr>
          <p:cNvPicPr>
            <a:picLocks noChangeAspect="1"/>
          </p:cNvPicPr>
          <p:nvPr/>
        </p:nvPicPr>
        <p:blipFill>
          <a:blip r:embed="rId3"/>
          <a:stretch>
            <a:fillRect/>
          </a:stretch>
        </p:blipFill>
        <p:spPr>
          <a:xfrm>
            <a:off x="7303124" y="851178"/>
            <a:ext cx="4390360" cy="5521044"/>
          </a:xfrm>
          <a:prstGeom prst="rect">
            <a:avLst/>
          </a:prstGeom>
        </p:spPr>
      </p:pic>
    </p:spTree>
    <p:extLst>
      <p:ext uri="{BB962C8B-B14F-4D97-AF65-F5344CB8AC3E}">
        <p14:creationId xmlns:p14="http://schemas.microsoft.com/office/powerpoint/2010/main" val="1878746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FB40C-B1A8-F1A4-E311-A9C04B42C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C8AA4-D329-59A6-1B33-F208E6E8E6D3}"/>
              </a:ext>
            </a:extLst>
          </p:cNvPr>
          <p:cNvSpPr>
            <a:spLocks noGrp="1"/>
          </p:cNvSpPr>
          <p:nvPr>
            <p:ph type="title"/>
          </p:nvPr>
        </p:nvSpPr>
        <p:spPr/>
        <p:txBody>
          <a:bodyPr/>
          <a:lstStyle/>
          <a:p>
            <a:r>
              <a:rPr lang="en-US"/>
              <a:t>2.3</a:t>
            </a:r>
            <a:r>
              <a:rPr lang="en-US" noProof="0"/>
              <a:t>. Received ABA (article 79 </a:t>
            </a:r>
            <a:r>
              <a:rPr lang="en-US" i="1" noProof="0"/>
              <a:t>io. </a:t>
            </a:r>
            <a:r>
              <a:rPr lang="en-US" noProof="0"/>
              <a:t>article 206/</a:t>
            </a:r>
            <a:r>
              <a:rPr lang="en-US"/>
              <a:t>3</a:t>
            </a:r>
            <a:r>
              <a:rPr lang="en-US" noProof="0"/>
              <a:t> ITC92)</a:t>
            </a:r>
          </a:p>
        </p:txBody>
      </p:sp>
      <p:sp>
        <p:nvSpPr>
          <p:cNvPr id="3" name="Footer Placeholder 2">
            <a:extLst>
              <a:ext uri="{FF2B5EF4-FFF2-40B4-BE49-F238E27FC236}">
                <a16:creationId xmlns:a16="http://schemas.microsoft.com/office/drawing/2014/main" id="{77071937-FD4A-5BB6-518D-0AB44A6B6B1C}"/>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1069647B-BFD1-6461-962B-2F25A67F2BE4}"/>
              </a:ext>
            </a:extLst>
          </p:cNvPr>
          <p:cNvSpPr txBox="1"/>
          <p:nvPr/>
        </p:nvSpPr>
        <p:spPr>
          <a:xfrm>
            <a:off x="171063" y="815664"/>
            <a:ext cx="7153282" cy="5539978"/>
          </a:xfrm>
          <a:prstGeom prst="rect">
            <a:avLst/>
          </a:prstGeom>
          <a:noFill/>
        </p:spPr>
        <p:txBody>
          <a:bodyPr wrap="square">
            <a:spAutoFit/>
          </a:bodyPr>
          <a:lstStyle/>
          <a:p>
            <a:pPr lvl="2" indent="-825500"/>
            <a:r>
              <a:rPr lang="en-US" sz="1400" b="1" dirty="0">
                <a:solidFill>
                  <a:srgbClr val="00B0F0"/>
                </a:solidFill>
              </a:rPr>
              <a:t>Court of Appeal Ghent 3 October 2023 &amp; 6 January 2026 (2022/AR/756) </a:t>
            </a:r>
            <a:endParaRPr lang="en-US" sz="1400" b="1" dirty="0">
              <a:solidFill>
                <a:srgbClr val="00B0F0"/>
              </a:solidFill>
              <a:latin typeface="+mj-lt"/>
            </a:endParaRPr>
          </a:p>
          <a:p>
            <a:pPr marL="828675" lvl="2" indent="-828675"/>
            <a:endParaRPr lang="en-US" sz="1300" b="1" dirty="0">
              <a:solidFill>
                <a:srgbClr val="00A2E0"/>
              </a:solidFill>
              <a:latin typeface="Arial" panose="020B0604020202020204" pitchFamily="34" charset="0"/>
              <a:ea typeface="Calibri" panose="020F0502020204030204" pitchFamily="34" charset="0"/>
              <a:cs typeface="Arial" panose="020B0604020202020204" pitchFamily="34" charset="0"/>
            </a:endParaRPr>
          </a:p>
          <a:p>
            <a:pPr marL="828675" lvl="2" indent="-828675"/>
            <a:r>
              <a:rPr lang="en-US" sz="1300" b="1" dirty="0">
                <a:solidFill>
                  <a:srgbClr val="00A2E0"/>
                </a:solidFill>
                <a:latin typeface="Arial" panose="020B0604020202020204" pitchFamily="34" charset="0"/>
                <a:ea typeface="Calibri" panose="020F0502020204030204" pitchFamily="34" charset="0"/>
                <a:cs typeface="Arial" panose="020B0604020202020204" pitchFamily="34" charset="0"/>
              </a:rPr>
              <a:t>3/10/2023 Court of Appeal Ghent ruling</a:t>
            </a:r>
            <a:endParaRPr lang="en-US" sz="13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266700" lvl="1" indent="-180975">
              <a:lnSpc>
                <a:spcPct val="150000"/>
              </a:lnSpc>
              <a:buSzPct val="100000"/>
              <a:buFont typeface="Arial" panose="020B0604020202020204" pitchFamily="34" charset="0"/>
              <a:buChar char="•"/>
            </a:pPr>
            <a:r>
              <a:rPr lang="en-US" sz="1300" dirty="0">
                <a:latin typeface="+mj-lt"/>
              </a:rPr>
              <a:t>Tax assessment annulled: </a:t>
            </a:r>
          </a:p>
          <a:p>
            <a:pPr marL="542925" lvl="3" indent="-276225">
              <a:lnSpc>
                <a:spcPct val="150000"/>
              </a:lnSpc>
              <a:buFont typeface="Arial" panose="020B0604020202020204" pitchFamily="34" charset="0"/>
              <a:buChar char="•"/>
              <a:tabLst>
                <a:tab pos="542925" algn="l"/>
              </a:tabLst>
              <a:defRPr/>
            </a:pPr>
            <a:r>
              <a:rPr lang="en-US" sz="1300" dirty="0">
                <a:latin typeface="+mj-lt"/>
              </a:rPr>
              <a:t>The tax administration </a:t>
            </a:r>
            <a:r>
              <a:rPr lang="en-US" sz="1300" b="1" dirty="0">
                <a:solidFill>
                  <a:srgbClr val="06357A"/>
                </a:solidFill>
                <a:latin typeface="+mj-lt"/>
              </a:rPr>
              <a:t>failed to prove that the share valuation was incorrect</a:t>
            </a:r>
            <a:r>
              <a:rPr lang="en-US" sz="1300" dirty="0">
                <a:latin typeface="+mj-lt"/>
              </a:rPr>
              <a:t>, nor substantiated that the market price equals the book value.</a:t>
            </a:r>
          </a:p>
          <a:p>
            <a:pPr marL="542925" lvl="3" indent="-276225">
              <a:lnSpc>
                <a:spcPct val="150000"/>
              </a:lnSpc>
              <a:buFont typeface="Arial" panose="020B0604020202020204" pitchFamily="34" charset="0"/>
              <a:buChar char="•"/>
              <a:tabLst>
                <a:tab pos="542925" algn="l"/>
              </a:tabLst>
              <a:defRPr/>
            </a:pPr>
            <a:r>
              <a:rPr lang="en-US" sz="1300" dirty="0">
                <a:latin typeface="+mj-lt"/>
              </a:rPr>
              <a:t>The </a:t>
            </a:r>
            <a:r>
              <a:rPr lang="en-US" sz="1300">
                <a:latin typeface="+mj-lt"/>
              </a:rPr>
              <a:t>ABA can </a:t>
            </a:r>
            <a:r>
              <a:rPr lang="en-US" sz="1300" dirty="0">
                <a:latin typeface="+mj-lt"/>
              </a:rPr>
              <a:t>never equal the capital gain, since it cannot be held that no value was created between 2004 </a:t>
            </a:r>
          </a:p>
          <a:p>
            <a:pPr marL="828675" lvl="2" indent="-828675"/>
            <a:endParaRPr lang="en-US" sz="1300" b="1" dirty="0">
              <a:solidFill>
                <a:srgbClr val="00A2E0"/>
              </a:solidFill>
              <a:latin typeface="Arial" panose="020B0604020202020204" pitchFamily="34" charset="0"/>
              <a:ea typeface="Calibri" panose="020F0502020204030204" pitchFamily="34" charset="0"/>
              <a:cs typeface="Arial" panose="020B0604020202020204" pitchFamily="34" charset="0"/>
            </a:endParaRPr>
          </a:p>
          <a:p>
            <a:pPr marL="828675" lvl="2" indent="-828675"/>
            <a:r>
              <a:rPr lang="en-US" sz="1300" b="1" dirty="0">
                <a:solidFill>
                  <a:srgbClr val="00A2E0"/>
                </a:solidFill>
                <a:latin typeface="Arial" panose="020B0604020202020204" pitchFamily="34" charset="0"/>
                <a:ea typeface="Calibri" panose="020F0502020204030204" pitchFamily="34" charset="0"/>
                <a:cs typeface="Arial" panose="020B0604020202020204" pitchFamily="34" charset="0"/>
              </a:rPr>
              <a:t>6/1/2026 Court of Appeal ruling (subsidiary assessment (Art 356 BITC)) </a:t>
            </a:r>
            <a:endParaRPr lang="en-US" sz="13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266700" lvl="1" indent="-180975">
              <a:lnSpc>
                <a:spcPct val="150000"/>
              </a:lnSpc>
              <a:buSzPct val="100000"/>
              <a:buFont typeface="Arial" panose="020B0604020202020204" pitchFamily="34" charset="0"/>
              <a:buChar char="•"/>
            </a:pPr>
            <a:r>
              <a:rPr lang="en-US" sz="1300" dirty="0">
                <a:latin typeface="+mj-lt"/>
              </a:rPr>
              <a:t>The court rejected the tax authorities’ subsidiary assessment in its entirety.</a:t>
            </a:r>
          </a:p>
          <a:p>
            <a:pPr marL="266700" lvl="1" indent="-180975">
              <a:lnSpc>
                <a:spcPct val="150000"/>
              </a:lnSpc>
              <a:buSzPct val="100000"/>
              <a:buFont typeface="Arial" panose="020B0604020202020204" pitchFamily="34" charset="0"/>
              <a:buChar char="•"/>
            </a:pPr>
            <a:r>
              <a:rPr lang="en-US" sz="1300">
                <a:latin typeface="+mj-lt"/>
              </a:rPr>
              <a:t>The </a:t>
            </a:r>
            <a:r>
              <a:rPr lang="en-US" sz="1300" dirty="0">
                <a:latin typeface="+mj-lt"/>
              </a:rPr>
              <a:t>tax authorities could not use the re-assessment procedure to re-litigate issues already decided by the Court </a:t>
            </a:r>
            <a:r>
              <a:rPr lang="en-US" sz="1300" b="1" dirty="0">
                <a:solidFill>
                  <a:srgbClr val="06357A"/>
                </a:solidFill>
                <a:latin typeface="+mj-lt"/>
              </a:rPr>
              <a:t>(= valuation of the shares</a:t>
            </a:r>
            <a:r>
              <a:rPr lang="en-US" sz="1300" dirty="0">
                <a:solidFill>
                  <a:srgbClr val="06357A"/>
                </a:solidFill>
                <a:latin typeface="+mj-lt"/>
              </a:rPr>
              <a:t>). </a:t>
            </a:r>
          </a:p>
          <a:p>
            <a:pPr marL="828675" lvl="2" indent="-828675"/>
            <a:endParaRPr lang="en-US" sz="1300" b="1" dirty="0">
              <a:solidFill>
                <a:srgbClr val="00A2E0"/>
              </a:solidFill>
              <a:latin typeface="Arial" panose="020B0604020202020204" pitchFamily="34" charset="0"/>
              <a:ea typeface="Calibri" panose="020F0502020204030204" pitchFamily="34" charset="0"/>
              <a:cs typeface="Arial" panose="020B0604020202020204" pitchFamily="34" charset="0"/>
            </a:endParaRPr>
          </a:p>
          <a:p>
            <a:pPr marL="828675" lvl="2" indent="-828675"/>
            <a:r>
              <a:rPr lang="en-US" sz="1300" b="1" dirty="0">
                <a:solidFill>
                  <a:srgbClr val="00A2E0"/>
                </a:solidFill>
                <a:latin typeface="Arial" panose="020B0604020202020204" pitchFamily="34" charset="0"/>
                <a:ea typeface="Calibri" panose="020F0502020204030204" pitchFamily="34" charset="0"/>
                <a:cs typeface="Arial" panose="020B0604020202020204" pitchFamily="34" charset="0"/>
              </a:rPr>
              <a:t>Key takeaways </a:t>
            </a:r>
            <a:endParaRPr lang="en-US" sz="13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266700" lvl="1" indent="-180975">
              <a:lnSpc>
                <a:spcPct val="150000"/>
              </a:lnSpc>
              <a:buSzPct val="100000"/>
              <a:buFont typeface="Arial" panose="020B0604020202020204" pitchFamily="34" charset="0"/>
              <a:buChar char="•"/>
            </a:pPr>
            <a:r>
              <a:rPr lang="en-US" sz="1300" dirty="0">
                <a:latin typeface="+mj-lt"/>
              </a:rPr>
              <a:t>Article 206/3 BITC can apply to transfer-of-assets situations even absent an immediate tax advantage or direct impact on taxable income - the threshold for the provision to bite is low.</a:t>
            </a:r>
          </a:p>
          <a:p>
            <a:pPr marL="266700" lvl="1" indent="-180975">
              <a:lnSpc>
                <a:spcPct val="150000"/>
              </a:lnSpc>
              <a:buSzPct val="100000"/>
              <a:buFont typeface="Arial" panose="020B0604020202020204" pitchFamily="34" charset="0"/>
              <a:buChar char="•"/>
            </a:pPr>
            <a:r>
              <a:rPr lang="en-US" sz="1300" dirty="0">
                <a:latin typeface="+mj-lt"/>
              </a:rPr>
              <a:t>As a result, these disputes are decided on valuation rather than on broader context/intent: the real question becomes what the transferred asset was worth at arm's length</a:t>
            </a:r>
            <a:endParaRPr lang="en-US" sz="1400" noProof="0" dirty="0">
              <a:latin typeface="+mj-lt"/>
            </a:endParaRPr>
          </a:p>
          <a:p>
            <a:pPr lvl="2" indent="-471488"/>
            <a:endParaRPr lang="en-US" sz="1400" b="1" noProof="0" dirty="0">
              <a:solidFill>
                <a:srgbClr val="00B0F0"/>
              </a:solidFill>
              <a:latin typeface="+mj-lt"/>
            </a:endParaRPr>
          </a:p>
          <a:p>
            <a:pPr marL="811213" lvl="3" indent="-368300">
              <a:buFont typeface="Arial" panose="020B0604020202020204" pitchFamily="34" charset="0"/>
              <a:buChar char="•"/>
            </a:pPr>
            <a:endParaRPr lang="en-US" sz="1400" noProof="0" dirty="0">
              <a:latin typeface="+mj-lt"/>
            </a:endParaRPr>
          </a:p>
        </p:txBody>
      </p:sp>
      <p:pic>
        <p:nvPicPr>
          <p:cNvPr id="5" name="Picture 4">
            <a:extLst>
              <a:ext uri="{FF2B5EF4-FFF2-40B4-BE49-F238E27FC236}">
                <a16:creationId xmlns:a16="http://schemas.microsoft.com/office/drawing/2014/main" id="{4AE950CD-EA1F-B0EF-2713-CDE45770CFCA}"/>
              </a:ext>
            </a:extLst>
          </p:cNvPr>
          <p:cNvPicPr>
            <a:picLocks noChangeAspect="1"/>
          </p:cNvPicPr>
          <p:nvPr/>
        </p:nvPicPr>
        <p:blipFill>
          <a:blip r:embed="rId3"/>
          <a:stretch>
            <a:fillRect/>
          </a:stretch>
        </p:blipFill>
        <p:spPr>
          <a:xfrm>
            <a:off x="7324345" y="851178"/>
            <a:ext cx="4386003" cy="5521044"/>
          </a:xfrm>
          <a:prstGeom prst="rect">
            <a:avLst/>
          </a:prstGeom>
        </p:spPr>
      </p:pic>
    </p:spTree>
    <p:extLst>
      <p:ext uri="{BB962C8B-B14F-4D97-AF65-F5344CB8AC3E}">
        <p14:creationId xmlns:p14="http://schemas.microsoft.com/office/powerpoint/2010/main" val="343106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A0CE4-F1F4-25E3-551C-E51FC198E6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0C1543-79E4-8426-AF1B-6A8E228CB316}"/>
              </a:ext>
            </a:extLst>
          </p:cNvPr>
          <p:cNvSpPr>
            <a:spLocks noGrp="1"/>
          </p:cNvSpPr>
          <p:nvPr>
            <p:ph type="body" sz="quarter" idx="14"/>
          </p:nvPr>
        </p:nvSpPr>
        <p:spPr/>
        <p:txBody>
          <a:bodyPr/>
          <a:lstStyle/>
          <a:p>
            <a:r>
              <a:rPr lang="en-US" noProof="0">
                <a:solidFill>
                  <a:srgbClr val="00A2E0"/>
                </a:solidFill>
              </a:rPr>
              <a:t>3.</a:t>
            </a:r>
          </a:p>
        </p:txBody>
      </p:sp>
      <p:sp>
        <p:nvSpPr>
          <p:cNvPr id="3" name="Title 2">
            <a:extLst>
              <a:ext uri="{FF2B5EF4-FFF2-40B4-BE49-F238E27FC236}">
                <a16:creationId xmlns:a16="http://schemas.microsoft.com/office/drawing/2014/main" id="{FA133746-A3D9-A32B-E1BF-AEC573E0CA8D}"/>
              </a:ext>
            </a:extLst>
          </p:cNvPr>
          <p:cNvSpPr>
            <a:spLocks noGrp="1"/>
          </p:cNvSpPr>
          <p:nvPr>
            <p:ph type="ctrTitle"/>
          </p:nvPr>
        </p:nvSpPr>
        <p:spPr/>
        <p:txBody>
          <a:bodyPr/>
          <a:lstStyle/>
          <a:p>
            <a:r>
              <a:rPr lang="en-US" noProof="0">
                <a:solidFill>
                  <a:srgbClr val="00A2E0"/>
                </a:solidFill>
              </a:rPr>
              <a:t>Belgian TP controversy</a:t>
            </a:r>
          </a:p>
        </p:txBody>
      </p:sp>
      <p:sp>
        <p:nvSpPr>
          <p:cNvPr id="4" name="Footer Placeholder 3">
            <a:extLst>
              <a:ext uri="{FF2B5EF4-FFF2-40B4-BE49-F238E27FC236}">
                <a16:creationId xmlns:a16="http://schemas.microsoft.com/office/drawing/2014/main" id="{D0192BCA-BCAA-2ACF-2108-31EF149B96DD}"/>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365760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D67D-1F0B-02DB-B9A3-650606996E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1306F6-B0E6-DC5E-F1B2-BA401C26C21E}"/>
              </a:ext>
            </a:extLst>
          </p:cNvPr>
          <p:cNvSpPr>
            <a:spLocks noGrp="1"/>
          </p:cNvSpPr>
          <p:nvPr>
            <p:ph type="body" sz="quarter" idx="14"/>
          </p:nvPr>
        </p:nvSpPr>
        <p:spPr/>
        <p:txBody>
          <a:bodyPr/>
          <a:lstStyle/>
          <a:p>
            <a:r>
              <a:rPr lang="en-US">
                <a:solidFill>
                  <a:srgbClr val="00A2E0"/>
                </a:solidFill>
              </a:rPr>
              <a:t>3</a:t>
            </a:r>
            <a:r>
              <a:rPr lang="en-US" noProof="0">
                <a:solidFill>
                  <a:srgbClr val="00A2E0"/>
                </a:solidFill>
              </a:rPr>
              <a:t>.1.</a:t>
            </a:r>
          </a:p>
        </p:txBody>
      </p:sp>
      <p:sp>
        <p:nvSpPr>
          <p:cNvPr id="3" name="Title 2">
            <a:extLst>
              <a:ext uri="{FF2B5EF4-FFF2-40B4-BE49-F238E27FC236}">
                <a16:creationId xmlns:a16="http://schemas.microsoft.com/office/drawing/2014/main" id="{C9501A94-4982-5594-EDDD-1CE21337323F}"/>
              </a:ext>
            </a:extLst>
          </p:cNvPr>
          <p:cNvSpPr>
            <a:spLocks noGrp="1"/>
          </p:cNvSpPr>
          <p:nvPr>
            <p:ph type="ctrTitle"/>
          </p:nvPr>
        </p:nvSpPr>
        <p:spPr>
          <a:xfrm>
            <a:off x="1019175" y="5265738"/>
            <a:ext cx="9317784" cy="516774"/>
          </a:xfrm>
        </p:spPr>
        <p:txBody>
          <a:bodyPr/>
          <a:lstStyle/>
          <a:p>
            <a:r>
              <a:rPr lang="en-US">
                <a:solidFill>
                  <a:srgbClr val="00A2E0"/>
                </a:solidFill>
              </a:rPr>
              <a:t>Introduction and b</a:t>
            </a:r>
            <a:r>
              <a:rPr lang="en-US" noProof="0" err="1">
                <a:solidFill>
                  <a:srgbClr val="00A2E0"/>
                </a:solidFill>
              </a:rPr>
              <a:t>urden</a:t>
            </a:r>
            <a:r>
              <a:rPr lang="en-US" noProof="0">
                <a:solidFill>
                  <a:srgbClr val="00A2E0"/>
                </a:solidFill>
              </a:rPr>
              <a:t> of proof</a:t>
            </a:r>
          </a:p>
        </p:txBody>
      </p:sp>
      <p:sp>
        <p:nvSpPr>
          <p:cNvPr id="4" name="Footer Placeholder 3">
            <a:extLst>
              <a:ext uri="{FF2B5EF4-FFF2-40B4-BE49-F238E27FC236}">
                <a16:creationId xmlns:a16="http://schemas.microsoft.com/office/drawing/2014/main" id="{1B5C7784-310C-64F3-D26D-A8E19BFA4FA1}"/>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2382662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CB98D-BF8E-FCD5-995C-91FD77AD7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902A7-94CA-6CF7-727B-DADC75539B20}"/>
              </a:ext>
            </a:extLst>
          </p:cNvPr>
          <p:cNvSpPr>
            <a:spLocks noGrp="1"/>
          </p:cNvSpPr>
          <p:nvPr>
            <p:ph type="title"/>
          </p:nvPr>
        </p:nvSpPr>
        <p:spPr/>
        <p:txBody>
          <a:bodyPr/>
          <a:lstStyle/>
          <a:p>
            <a:r>
              <a:rPr lang="en-US"/>
              <a:t>3.1. Belgian TP controversy - Introduction</a:t>
            </a:r>
            <a:endParaRPr lang="fr-FR"/>
          </a:p>
        </p:txBody>
      </p:sp>
      <p:sp>
        <p:nvSpPr>
          <p:cNvPr id="5" name="TextBox 4">
            <a:extLst>
              <a:ext uri="{FF2B5EF4-FFF2-40B4-BE49-F238E27FC236}">
                <a16:creationId xmlns:a16="http://schemas.microsoft.com/office/drawing/2014/main" id="{21AF7825-3401-22DE-FFB3-93FBD88F8377}"/>
              </a:ext>
            </a:extLst>
          </p:cNvPr>
          <p:cNvSpPr txBox="1"/>
          <p:nvPr/>
        </p:nvSpPr>
        <p:spPr>
          <a:xfrm>
            <a:off x="124932" y="773432"/>
            <a:ext cx="11347598" cy="2960875"/>
          </a:xfrm>
          <a:prstGeom prst="rect">
            <a:avLst/>
          </a:prstGeom>
          <a:noFill/>
        </p:spPr>
        <p:txBody>
          <a:bodyPr wrap="square">
            <a:spAutoFit/>
          </a:bodyPr>
          <a:lstStyle/>
          <a:p>
            <a:pPr marL="85725" lvl="2">
              <a:lnSpc>
                <a:spcPct val="150000"/>
              </a:lnSpc>
            </a:pPr>
            <a:r>
              <a:rPr lang="en-US" sz="1400" b="1">
                <a:solidFill>
                  <a:srgbClr val="00B0F0"/>
                </a:solidFill>
                <a:latin typeface="+mj-lt"/>
              </a:rPr>
              <a:t>Significant audit activity</a:t>
            </a:r>
          </a:p>
          <a:p>
            <a:pPr marL="266700" lvl="1" indent="-180975">
              <a:lnSpc>
                <a:spcPct val="150000"/>
              </a:lnSpc>
              <a:buClr>
                <a:schemeClr val="tx1"/>
              </a:buClr>
              <a:buFont typeface="Arial" panose="020B0604020202020204" pitchFamily="34" charset="0"/>
              <a:buChar char="•"/>
            </a:pPr>
            <a:r>
              <a:rPr lang="en-US" sz="1400">
                <a:latin typeface="+mj-lt"/>
              </a:rPr>
              <a:t>More than 250 in-depth transfer pricing audits are launched each year</a:t>
            </a:r>
          </a:p>
          <a:p>
            <a:pPr marL="266700" lvl="1" indent="-180975">
              <a:lnSpc>
                <a:spcPct val="150000"/>
              </a:lnSpc>
              <a:buClr>
                <a:schemeClr val="tx1"/>
              </a:buClr>
              <a:buFont typeface="Arial" panose="020B0604020202020204" pitchFamily="34" charset="0"/>
              <a:buChar char="•"/>
            </a:pPr>
            <a:r>
              <a:rPr lang="en-US" sz="1400">
                <a:latin typeface="+mj-lt"/>
              </a:rPr>
              <a:t>In recent years, there has been a decline in settlements with the BTA in TP audits and an increase in amounts collected, while the number of TP audits have remained stable </a:t>
            </a:r>
          </a:p>
          <a:p>
            <a:pPr marL="266700" lvl="1" indent="-180975">
              <a:lnSpc>
                <a:spcPct val="150000"/>
              </a:lnSpc>
              <a:buClr>
                <a:schemeClr val="tx1"/>
              </a:buClr>
              <a:buFont typeface="Arial" panose="020B0604020202020204" pitchFamily="34" charset="0"/>
              <a:buChar char="•"/>
            </a:pPr>
            <a:endParaRPr lang="en-US" sz="1400">
              <a:highlight>
                <a:srgbClr val="FFFF00"/>
              </a:highlight>
              <a:latin typeface="+mj-lt"/>
            </a:endParaRPr>
          </a:p>
          <a:p>
            <a:pPr marL="266700" lvl="3">
              <a:lnSpc>
                <a:spcPct val="150000"/>
              </a:lnSpc>
              <a:tabLst>
                <a:tab pos="542925" algn="l"/>
              </a:tabLst>
            </a:pPr>
            <a:endParaRPr lang="en-US" sz="1400" kern="1200">
              <a:solidFill>
                <a:schemeClr val="dk1"/>
              </a:solidFill>
              <a:effectLst/>
              <a:latin typeface="+mj-lt"/>
              <a:ea typeface="+mn-ea"/>
              <a:cs typeface="+mn-cs"/>
            </a:endParaRPr>
          </a:p>
          <a:p>
            <a:pPr marL="542925" lvl="3" indent="-276225">
              <a:lnSpc>
                <a:spcPct val="150000"/>
              </a:lnSpc>
              <a:buFont typeface="Arial" panose="020B0604020202020204" pitchFamily="34" charset="0"/>
              <a:buChar char="•"/>
              <a:tabLst>
                <a:tab pos="542925" algn="l"/>
              </a:tabLst>
            </a:pPr>
            <a:endParaRPr lang="en-US" sz="1400">
              <a:solidFill>
                <a:schemeClr val="dk1"/>
              </a:solidFill>
              <a:latin typeface="+mj-lt"/>
            </a:endParaRPr>
          </a:p>
          <a:p>
            <a:pPr marL="542925" lvl="3" indent="-276225">
              <a:lnSpc>
                <a:spcPct val="150000"/>
              </a:lnSpc>
              <a:buFont typeface="Arial" panose="020B0604020202020204" pitchFamily="34" charset="0"/>
              <a:buChar char="•"/>
              <a:tabLst>
                <a:tab pos="542925" algn="l"/>
              </a:tabLst>
            </a:pPr>
            <a:endParaRPr lang="en-US" sz="1400" kern="1200">
              <a:solidFill>
                <a:schemeClr val="dk1"/>
              </a:solidFill>
              <a:effectLst/>
              <a:latin typeface="+mj-lt"/>
              <a:ea typeface="+mn-ea"/>
              <a:cs typeface="+mn-cs"/>
            </a:endParaRPr>
          </a:p>
          <a:p>
            <a:pPr lvl="1">
              <a:lnSpc>
                <a:spcPct val="150000"/>
              </a:lnSpc>
            </a:pPr>
            <a:endParaRPr lang="en-US" sz="1400" b="1">
              <a:solidFill>
                <a:srgbClr val="00B0F0"/>
              </a:solidFill>
              <a:latin typeface="+mj-lt"/>
            </a:endParaRPr>
          </a:p>
        </p:txBody>
      </p:sp>
      <p:sp>
        <p:nvSpPr>
          <p:cNvPr id="6" name="Footer Placeholder 2">
            <a:extLst>
              <a:ext uri="{FF2B5EF4-FFF2-40B4-BE49-F238E27FC236}">
                <a16:creationId xmlns:a16="http://schemas.microsoft.com/office/drawing/2014/main" id="{3B04516C-6E79-34CC-E75B-3E8790303061}"/>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graphicFrame>
        <p:nvGraphicFramePr>
          <p:cNvPr id="9" name="Table 8">
            <a:extLst>
              <a:ext uri="{FF2B5EF4-FFF2-40B4-BE49-F238E27FC236}">
                <a16:creationId xmlns:a16="http://schemas.microsoft.com/office/drawing/2014/main" id="{DF33FA9A-528F-FD3E-6927-3DBA2E8B86AE}"/>
              </a:ext>
            </a:extLst>
          </p:cNvPr>
          <p:cNvGraphicFramePr>
            <a:graphicFrameLocks noGrp="1"/>
          </p:cNvGraphicFramePr>
          <p:nvPr>
            <p:extLst>
              <p:ext uri="{D42A27DB-BD31-4B8C-83A1-F6EECF244321}">
                <p14:modId xmlns:p14="http://schemas.microsoft.com/office/powerpoint/2010/main" val="4097454922"/>
              </p:ext>
            </p:extLst>
          </p:nvPr>
        </p:nvGraphicFramePr>
        <p:xfrm>
          <a:off x="440058" y="2114530"/>
          <a:ext cx="10717346" cy="4389120"/>
        </p:xfrm>
        <a:graphic>
          <a:graphicData uri="http://schemas.openxmlformats.org/drawingml/2006/table">
            <a:tbl>
              <a:tblPr firstRow="1" bandRow="1">
                <a:tableStyleId>{5C22544A-7EE6-4342-B048-85BDC9FD1C3A}</a:tableStyleId>
              </a:tblPr>
              <a:tblGrid>
                <a:gridCol w="1991244">
                  <a:extLst>
                    <a:ext uri="{9D8B030D-6E8A-4147-A177-3AD203B41FA5}">
                      <a16:colId xmlns:a16="http://schemas.microsoft.com/office/drawing/2014/main" val="2531875870"/>
                    </a:ext>
                  </a:extLst>
                </a:gridCol>
                <a:gridCol w="1215758">
                  <a:extLst>
                    <a:ext uri="{9D8B030D-6E8A-4147-A177-3AD203B41FA5}">
                      <a16:colId xmlns:a16="http://schemas.microsoft.com/office/drawing/2014/main" val="2771843017"/>
                    </a:ext>
                  </a:extLst>
                </a:gridCol>
                <a:gridCol w="1168698">
                  <a:extLst>
                    <a:ext uri="{9D8B030D-6E8A-4147-A177-3AD203B41FA5}">
                      <a16:colId xmlns:a16="http://schemas.microsoft.com/office/drawing/2014/main" val="2807101955"/>
                    </a:ext>
                  </a:extLst>
                </a:gridCol>
                <a:gridCol w="1090261">
                  <a:extLst>
                    <a:ext uri="{9D8B030D-6E8A-4147-A177-3AD203B41FA5}">
                      <a16:colId xmlns:a16="http://schemas.microsoft.com/office/drawing/2014/main" val="1466625505"/>
                    </a:ext>
                  </a:extLst>
                </a:gridCol>
                <a:gridCol w="1232378">
                  <a:extLst>
                    <a:ext uri="{9D8B030D-6E8A-4147-A177-3AD203B41FA5}">
                      <a16:colId xmlns:a16="http://schemas.microsoft.com/office/drawing/2014/main" val="82977503"/>
                    </a:ext>
                  </a:extLst>
                </a:gridCol>
                <a:gridCol w="1339669">
                  <a:extLst>
                    <a:ext uri="{9D8B030D-6E8A-4147-A177-3AD203B41FA5}">
                      <a16:colId xmlns:a16="http://schemas.microsoft.com/office/drawing/2014/main" val="3491580366"/>
                    </a:ext>
                  </a:extLst>
                </a:gridCol>
                <a:gridCol w="1339669">
                  <a:extLst>
                    <a:ext uri="{9D8B030D-6E8A-4147-A177-3AD203B41FA5}">
                      <a16:colId xmlns:a16="http://schemas.microsoft.com/office/drawing/2014/main" val="3138848991"/>
                    </a:ext>
                  </a:extLst>
                </a:gridCol>
                <a:gridCol w="1339669">
                  <a:extLst>
                    <a:ext uri="{9D8B030D-6E8A-4147-A177-3AD203B41FA5}">
                      <a16:colId xmlns:a16="http://schemas.microsoft.com/office/drawing/2014/main" val="997799120"/>
                    </a:ext>
                  </a:extLst>
                </a:gridCol>
              </a:tblGrid>
              <a:tr h="296002">
                <a:tc>
                  <a:txBody>
                    <a:bodyPr/>
                    <a:lstStyle/>
                    <a:p>
                      <a:pPr algn="ctr"/>
                      <a:endParaRPr lang="en-US" sz="1500"/>
                    </a:p>
                  </a:txBody>
                  <a:tcPr/>
                </a:tc>
                <a:tc>
                  <a:txBody>
                    <a:bodyPr/>
                    <a:lstStyle/>
                    <a:p>
                      <a:pPr algn="ctr"/>
                      <a:r>
                        <a:rPr lang="en-US" sz="1500"/>
                        <a:t>2016</a:t>
                      </a:r>
                    </a:p>
                  </a:txBody>
                  <a:tcPr/>
                </a:tc>
                <a:tc>
                  <a:txBody>
                    <a:bodyPr/>
                    <a:lstStyle/>
                    <a:p>
                      <a:pPr algn="ctr"/>
                      <a:r>
                        <a:rPr lang="en-US" sz="1500"/>
                        <a:t>2017</a:t>
                      </a:r>
                    </a:p>
                  </a:txBody>
                  <a:tcPr/>
                </a:tc>
                <a:tc>
                  <a:txBody>
                    <a:bodyPr/>
                    <a:lstStyle/>
                    <a:p>
                      <a:pPr algn="ctr"/>
                      <a:r>
                        <a:rPr lang="en-US" sz="1500"/>
                        <a:t>2018</a:t>
                      </a:r>
                    </a:p>
                  </a:txBody>
                  <a:tcPr/>
                </a:tc>
                <a:tc>
                  <a:txBody>
                    <a:bodyPr/>
                    <a:lstStyle/>
                    <a:p>
                      <a:pPr algn="ctr"/>
                      <a:r>
                        <a:rPr lang="en-US" sz="1500"/>
                        <a:t>2019</a:t>
                      </a:r>
                    </a:p>
                  </a:txBody>
                  <a:tcPr/>
                </a:tc>
                <a:tc>
                  <a:txBody>
                    <a:bodyPr/>
                    <a:lstStyle/>
                    <a:p>
                      <a:pPr algn="ctr"/>
                      <a:r>
                        <a:rPr lang="en-US" sz="1500"/>
                        <a:t>2020</a:t>
                      </a:r>
                    </a:p>
                  </a:txBody>
                  <a:tcPr/>
                </a:tc>
                <a:tc>
                  <a:txBody>
                    <a:bodyPr/>
                    <a:lstStyle/>
                    <a:p>
                      <a:pPr algn="ctr"/>
                      <a:r>
                        <a:rPr lang="en-US" sz="1500"/>
                        <a:t>2021</a:t>
                      </a:r>
                    </a:p>
                  </a:txBody>
                  <a:tcPr/>
                </a:tc>
                <a:tc>
                  <a:txBody>
                    <a:bodyPr/>
                    <a:lstStyle/>
                    <a:p>
                      <a:pPr algn="ctr"/>
                      <a:r>
                        <a:rPr lang="en-US" sz="1500"/>
                        <a:t>2022</a:t>
                      </a:r>
                    </a:p>
                  </a:txBody>
                  <a:tcPr/>
                </a:tc>
                <a:extLst>
                  <a:ext uri="{0D108BD9-81ED-4DB2-BD59-A6C34878D82A}">
                    <a16:rowId xmlns:a16="http://schemas.microsoft.com/office/drawing/2014/main" val="4228894434"/>
                  </a:ext>
                </a:extLst>
              </a:tr>
              <a:tr h="302808">
                <a:tc>
                  <a:txBody>
                    <a:bodyPr/>
                    <a:lstStyle/>
                    <a:p>
                      <a:pPr algn="l"/>
                      <a:r>
                        <a:rPr lang="en-US" sz="1400"/>
                        <a:t>Number of TP audits</a:t>
                      </a:r>
                    </a:p>
                  </a:txBody>
                  <a:tcPr/>
                </a:tc>
                <a:tc>
                  <a:txBody>
                    <a:bodyPr/>
                    <a:lstStyle/>
                    <a:p>
                      <a:pPr algn="ctr"/>
                      <a:r>
                        <a:rPr lang="en-US" sz="1500"/>
                        <a:t>290</a:t>
                      </a:r>
                    </a:p>
                  </a:txBody>
                  <a:tcPr/>
                </a:tc>
                <a:tc>
                  <a:txBody>
                    <a:bodyPr/>
                    <a:lstStyle/>
                    <a:p>
                      <a:pPr algn="ctr"/>
                      <a:r>
                        <a:rPr lang="en-US" sz="1500"/>
                        <a:t>320</a:t>
                      </a:r>
                    </a:p>
                  </a:txBody>
                  <a:tcPr/>
                </a:tc>
                <a:tc>
                  <a:txBody>
                    <a:bodyPr/>
                    <a:lstStyle/>
                    <a:p>
                      <a:pPr algn="ctr"/>
                      <a:r>
                        <a:rPr lang="en-US" sz="1500"/>
                        <a:t>299</a:t>
                      </a:r>
                    </a:p>
                  </a:txBody>
                  <a:tcPr/>
                </a:tc>
                <a:tc>
                  <a:txBody>
                    <a:bodyPr/>
                    <a:lstStyle/>
                    <a:p>
                      <a:pPr algn="ctr"/>
                      <a:r>
                        <a:rPr lang="en-US" sz="1500"/>
                        <a:t>397</a:t>
                      </a:r>
                    </a:p>
                  </a:txBody>
                  <a:tcPr/>
                </a:tc>
                <a:tc>
                  <a:txBody>
                    <a:bodyPr/>
                    <a:lstStyle/>
                    <a:p>
                      <a:pPr algn="ctr"/>
                      <a:r>
                        <a:rPr lang="en-US" sz="1500"/>
                        <a:t>292</a:t>
                      </a:r>
                    </a:p>
                  </a:txBody>
                  <a:tcPr/>
                </a:tc>
                <a:tc>
                  <a:txBody>
                    <a:bodyPr/>
                    <a:lstStyle/>
                    <a:p>
                      <a:pPr algn="ctr"/>
                      <a:r>
                        <a:rPr lang="en-US" sz="1500"/>
                        <a:t>288</a:t>
                      </a:r>
                    </a:p>
                  </a:txBody>
                  <a:tcPr/>
                </a:tc>
                <a:tc>
                  <a:txBody>
                    <a:bodyPr/>
                    <a:lstStyle/>
                    <a:p>
                      <a:pPr algn="ctr"/>
                      <a:r>
                        <a:rPr lang="en-US" sz="1500"/>
                        <a:t>255</a:t>
                      </a:r>
                    </a:p>
                  </a:txBody>
                  <a:tcPr/>
                </a:tc>
                <a:extLst>
                  <a:ext uri="{0D108BD9-81ED-4DB2-BD59-A6C34878D82A}">
                    <a16:rowId xmlns:a16="http://schemas.microsoft.com/office/drawing/2014/main" val="1414070220"/>
                  </a:ext>
                </a:extLst>
              </a:tr>
              <a:tr h="479242">
                <a:tc>
                  <a:txBody>
                    <a:bodyPr/>
                    <a:lstStyle/>
                    <a:p>
                      <a:pPr algn="l"/>
                      <a:r>
                        <a:rPr lang="en-US" sz="1400"/>
                        <a:t>Number of productive TP audits</a:t>
                      </a:r>
                    </a:p>
                  </a:txBody>
                  <a:tcPr/>
                </a:tc>
                <a:tc>
                  <a:txBody>
                    <a:bodyPr/>
                    <a:lstStyle/>
                    <a:p>
                      <a:pPr algn="ctr"/>
                      <a:r>
                        <a:rPr lang="en-US" sz="1500"/>
                        <a:t>120</a:t>
                      </a:r>
                    </a:p>
                  </a:txBody>
                  <a:tcPr/>
                </a:tc>
                <a:tc>
                  <a:txBody>
                    <a:bodyPr/>
                    <a:lstStyle/>
                    <a:p>
                      <a:pPr algn="ctr"/>
                      <a:r>
                        <a:rPr lang="en-US" sz="1500"/>
                        <a:t>133</a:t>
                      </a:r>
                    </a:p>
                  </a:txBody>
                  <a:tcPr/>
                </a:tc>
                <a:tc>
                  <a:txBody>
                    <a:bodyPr/>
                    <a:lstStyle/>
                    <a:p>
                      <a:pPr algn="ctr"/>
                      <a:r>
                        <a:rPr lang="en-US" sz="1500"/>
                        <a:t>113</a:t>
                      </a:r>
                    </a:p>
                  </a:txBody>
                  <a:tcPr/>
                </a:tc>
                <a:tc>
                  <a:txBody>
                    <a:bodyPr/>
                    <a:lstStyle/>
                    <a:p>
                      <a:pPr algn="ctr"/>
                      <a:r>
                        <a:rPr lang="en-US" sz="1500"/>
                        <a:t>145</a:t>
                      </a:r>
                    </a:p>
                  </a:txBody>
                  <a:tcPr/>
                </a:tc>
                <a:tc>
                  <a:txBody>
                    <a:bodyPr/>
                    <a:lstStyle/>
                    <a:p>
                      <a:pPr algn="ctr"/>
                      <a:r>
                        <a:rPr lang="en-US" sz="1500"/>
                        <a:t>123</a:t>
                      </a:r>
                    </a:p>
                  </a:txBody>
                  <a:tcPr/>
                </a:tc>
                <a:tc>
                  <a:txBody>
                    <a:bodyPr/>
                    <a:lstStyle/>
                    <a:p>
                      <a:pPr algn="ctr"/>
                      <a:r>
                        <a:rPr lang="en-US" sz="1500"/>
                        <a:t>61</a:t>
                      </a:r>
                    </a:p>
                  </a:txBody>
                  <a:tcPr/>
                </a:tc>
                <a:tc>
                  <a:txBody>
                    <a:bodyPr/>
                    <a:lstStyle/>
                    <a:p>
                      <a:pPr algn="ctr"/>
                      <a:r>
                        <a:rPr lang="en-US" sz="1500"/>
                        <a:t>129</a:t>
                      </a:r>
                    </a:p>
                  </a:txBody>
                  <a:tcPr/>
                </a:tc>
                <a:extLst>
                  <a:ext uri="{0D108BD9-81ED-4DB2-BD59-A6C34878D82A}">
                    <a16:rowId xmlns:a16="http://schemas.microsoft.com/office/drawing/2014/main" val="1242341600"/>
                  </a:ext>
                </a:extLst>
              </a:tr>
              <a:tr h="47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Number of productive TP audits (%)</a:t>
                      </a:r>
                    </a:p>
                  </a:txBody>
                  <a:tcPr/>
                </a:tc>
                <a:tc>
                  <a:txBody>
                    <a:bodyPr/>
                    <a:lstStyle/>
                    <a:p>
                      <a:pPr algn="ctr"/>
                      <a:r>
                        <a:rPr lang="en-US" sz="1500"/>
                        <a:t>41%</a:t>
                      </a:r>
                    </a:p>
                  </a:txBody>
                  <a:tcPr/>
                </a:tc>
                <a:tc>
                  <a:txBody>
                    <a:bodyPr/>
                    <a:lstStyle/>
                    <a:p>
                      <a:pPr algn="ctr"/>
                      <a:r>
                        <a:rPr lang="en-US" sz="1500"/>
                        <a:t>42%</a:t>
                      </a:r>
                    </a:p>
                  </a:txBody>
                  <a:tcPr/>
                </a:tc>
                <a:tc>
                  <a:txBody>
                    <a:bodyPr/>
                    <a:lstStyle/>
                    <a:p>
                      <a:pPr algn="ctr"/>
                      <a:r>
                        <a:rPr lang="en-US" sz="1500"/>
                        <a:t>38%</a:t>
                      </a:r>
                    </a:p>
                  </a:txBody>
                  <a:tcPr/>
                </a:tc>
                <a:tc>
                  <a:txBody>
                    <a:bodyPr/>
                    <a:lstStyle/>
                    <a:p>
                      <a:pPr algn="ctr"/>
                      <a:r>
                        <a:rPr lang="en-US" sz="1500"/>
                        <a:t>37%</a:t>
                      </a:r>
                    </a:p>
                  </a:txBody>
                  <a:tcPr/>
                </a:tc>
                <a:tc>
                  <a:txBody>
                    <a:bodyPr/>
                    <a:lstStyle/>
                    <a:p>
                      <a:pPr algn="ctr"/>
                      <a:r>
                        <a:rPr lang="en-US" sz="1500"/>
                        <a:t>42%</a:t>
                      </a:r>
                    </a:p>
                  </a:txBody>
                  <a:tcPr/>
                </a:tc>
                <a:tc>
                  <a:txBody>
                    <a:bodyPr/>
                    <a:lstStyle/>
                    <a:p>
                      <a:pPr algn="ctr"/>
                      <a:r>
                        <a:rPr lang="en-US" sz="1500"/>
                        <a:t>21%</a:t>
                      </a:r>
                    </a:p>
                  </a:txBody>
                  <a:tcPr/>
                </a:tc>
                <a:tc>
                  <a:txBody>
                    <a:bodyPr/>
                    <a:lstStyle/>
                    <a:p>
                      <a:pPr algn="ctr"/>
                      <a:r>
                        <a:rPr lang="en-US" sz="1500"/>
                        <a:t>51%</a:t>
                      </a:r>
                    </a:p>
                  </a:txBody>
                  <a:tcPr/>
                </a:tc>
                <a:extLst>
                  <a:ext uri="{0D108BD9-81ED-4DB2-BD59-A6C34878D82A}">
                    <a16:rowId xmlns:a16="http://schemas.microsoft.com/office/drawing/2014/main" val="2902661862"/>
                  </a:ext>
                </a:extLst>
              </a:tr>
              <a:tr h="676576">
                <a:tc>
                  <a:txBody>
                    <a:bodyPr/>
                    <a:lstStyle/>
                    <a:p>
                      <a:pPr algn="l"/>
                      <a:r>
                        <a:rPr lang="en-US" sz="1400"/>
                        <a:t>Additional taxes (</a:t>
                      </a:r>
                      <a:r>
                        <a:rPr lang="en-US" sz="1400" err="1"/>
                        <a:t>mEUR</a:t>
                      </a:r>
                      <a:r>
                        <a:rPr lang="en-US" sz="1400"/>
                        <a:t>) – excluding exceptional cases</a:t>
                      </a:r>
                    </a:p>
                  </a:txBody>
                  <a:tcPr/>
                </a:tc>
                <a:tc>
                  <a:txBody>
                    <a:bodyPr/>
                    <a:lstStyle/>
                    <a:p>
                      <a:pPr algn="ctr"/>
                      <a:r>
                        <a:rPr lang="en-US" sz="1500"/>
                        <a:t>53 </a:t>
                      </a:r>
                      <a:r>
                        <a:rPr lang="en-US" sz="1500" err="1"/>
                        <a:t>mio</a:t>
                      </a:r>
                      <a:endParaRPr lang="en-US" sz="1500"/>
                    </a:p>
                  </a:txBody>
                  <a:tcPr/>
                </a:tc>
                <a:tc>
                  <a:txBody>
                    <a:bodyPr/>
                    <a:lstStyle/>
                    <a:p>
                      <a:pPr algn="ctr"/>
                      <a:r>
                        <a:rPr lang="en-US" sz="1500"/>
                        <a:t>60 </a:t>
                      </a:r>
                      <a:r>
                        <a:rPr lang="en-US" sz="1500" err="1"/>
                        <a:t>mio</a:t>
                      </a:r>
                      <a:endParaRPr lang="en-US" sz="1500"/>
                    </a:p>
                  </a:txBody>
                  <a:tcPr/>
                </a:tc>
                <a:tc>
                  <a:txBody>
                    <a:bodyPr/>
                    <a:lstStyle/>
                    <a:p>
                      <a:pPr algn="ctr"/>
                      <a:r>
                        <a:rPr lang="en-US" sz="1500"/>
                        <a:t>90 </a:t>
                      </a:r>
                      <a:r>
                        <a:rPr lang="en-US" sz="1500" err="1"/>
                        <a:t>mio</a:t>
                      </a:r>
                      <a:endParaRPr lang="en-US" sz="1500"/>
                    </a:p>
                  </a:txBody>
                  <a:tcPr/>
                </a:tc>
                <a:tc>
                  <a:txBody>
                    <a:bodyPr/>
                    <a:lstStyle/>
                    <a:p>
                      <a:pPr algn="ctr"/>
                      <a:r>
                        <a:rPr lang="en-US" sz="1500"/>
                        <a:t>77 </a:t>
                      </a:r>
                      <a:r>
                        <a:rPr lang="en-US" sz="1500" err="1"/>
                        <a:t>mio</a:t>
                      </a:r>
                      <a:endParaRPr lang="en-US" sz="1500"/>
                    </a:p>
                  </a:txBody>
                  <a:tcPr/>
                </a:tc>
                <a:tc>
                  <a:txBody>
                    <a:bodyPr/>
                    <a:lstStyle/>
                    <a:p>
                      <a:pPr algn="ctr"/>
                      <a:r>
                        <a:rPr lang="en-US" sz="1500"/>
                        <a:t>68 </a:t>
                      </a:r>
                      <a:r>
                        <a:rPr lang="en-US" sz="1500" err="1"/>
                        <a:t>mio</a:t>
                      </a:r>
                      <a:endParaRPr lang="en-US" sz="1500"/>
                    </a:p>
                  </a:txBody>
                  <a:tcPr/>
                </a:tc>
                <a:tc>
                  <a:txBody>
                    <a:bodyPr/>
                    <a:lstStyle/>
                    <a:p>
                      <a:pPr algn="ctr"/>
                      <a:r>
                        <a:rPr lang="en-US" sz="1500"/>
                        <a:t>82 </a:t>
                      </a:r>
                      <a:r>
                        <a:rPr lang="en-US" sz="1500" err="1"/>
                        <a:t>mio</a:t>
                      </a:r>
                      <a:endParaRPr lang="en-US" sz="1500"/>
                    </a:p>
                  </a:txBody>
                  <a:tcPr/>
                </a:tc>
                <a:tc>
                  <a:txBody>
                    <a:bodyPr/>
                    <a:lstStyle/>
                    <a:p>
                      <a:pPr algn="ctr"/>
                      <a:r>
                        <a:rPr lang="en-US" sz="1500"/>
                        <a:t>161 </a:t>
                      </a:r>
                      <a:r>
                        <a:rPr lang="en-US" sz="1500" err="1"/>
                        <a:t>mio</a:t>
                      </a:r>
                      <a:endParaRPr lang="en-US" sz="1500"/>
                    </a:p>
                  </a:txBody>
                  <a:tcPr/>
                </a:tc>
                <a:extLst>
                  <a:ext uri="{0D108BD9-81ED-4DB2-BD59-A6C34878D82A}">
                    <a16:rowId xmlns:a16="http://schemas.microsoft.com/office/drawing/2014/main" val="1981993597"/>
                  </a:ext>
                </a:extLst>
              </a:tr>
              <a:tr h="873911">
                <a:tc>
                  <a:txBody>
                    <a:bodyPr/>
                    <a:lstStyle/>
                    <a:p>
                      <a:pPr algn="l"/>
                      <a:r>
                        <a:rPr lang="en-US" sz="1400"/>
                        <a:t>Additional taxes (</a:t>
                      </a:r>
                      <a:r>
                        <a:rPr lang="en-US" sz="1400" err="1"/>
                        <a:t>mEUR</a:t>
                      </a:r>
                      <a:r>
                        <a:rPr lang="en-US" sz="1400"/>
                        <a:t>) – incl. exceptional case(s) in 2021 &amp; 2022</a:t>
                      </a:r>
                    </a:p>
                  </a:txBody>
                  <a:tcPr/>
                </a:tc>
                <a:tc>
                  <a:txBody>
                    <a:bodyPr/>
                    <a:lstStyle/>
                    <a:p>
                      <a:pPr algn="ctr"/>
                      <a:r>
                        <a:rPr lang="en-US" sz="1500"/>
                        <a:t>53 </a:t>
                      </a:r>
                      <a:r>
                        <a:rPr lang="en-US" sz="1500" err="1"/>
                        <a:t>mio</a:t>
                      </a:r>
                      <a:endParaRPr lang="en-US" sz="1500"/>
                    </a:p>
                  </a:txBody>
                  <a:tcPr/>
                </a:tc>
                <a:tc>
                  <a:txBody>
                    <a:bodyPr/>
                    <a:lstStyle/>
                    <a:p>
                      <a:pPr algn="ctr"/>
                      <a:r>
                        <a:rPr lang="en-US" sz="1500"/>
                        <a:t>60 </a:t>
                      </a:r>
                      <a:r>
                        <a:rPr lang="en-US" sz="1500" err="1"/>
                        <a:t>mio</a:t>
                      </a:r>
                      <a:endParaRPr lang="en-US" sz="1500"/>
                    </a:p>
                  </a:txBody>
                  <a:tcPr/>
                </a:tc>
                <a:tc>
                  <a:txBody>
                    <a:bodyPr/>
                    <a:lstStyle/>
                    <a:p>
                      <a:pPr algn="ctr"/>
                      <a:r>
                        <a:rPr lang="en-US" sz="1500"/>
                        <a:t>90 </a:t>
                      </a:r>
                      <a:r>
                        <a:rPr lang="en-US" sz="1500" err="1"/>
                        <a:t>mio</a:t>
                      </a:r>
                      <a:endParaRPr lang="en-US" sz="1500"/>
                    </a:p>
                  </a:txBody>
                  <a:tcPr/>
                </a:tc>
                <a:tc>
                  <a:txBody>
                    <a:bodyPr/>
                    <a:lstStyle/>
                    <a:p>
                      <a:pPr algn="ctr"/>
                      <a:r>
                        <a:rPr lang="en-US" sz="1500"/>
                        <a:t>77 </a:t>
                      </a:r>
                      <a:r>
                        <a:rPr lang="en-US" sz="1500" err="1"/>
                        <a:t>mio</a:t>
                      </a:r>
                      <a:endParaRPr lang="en-US" sz="1500"/>
                    </a:p>
                  </a:txBody>
                  <a:tcPr/>
                </a:tc>
                <a:tc>
                  <a:txBody>
                    <a:bodyPr/>
                    <a:lstStyle/>
                    <a:p>
                      <a:pPr algn="ctr"/>
                      <a:r>
                        <a:rPr lang="en-US" sz="1500"/>
                        <a:t>68 </a:t>
                      </a:r>
                      <a:r>
                        <a:rPr lang="en-US" sz="1500" err="1"/>
                        <a:t>mio</a:t>
                      </a:r>
                      <a:endParaRPr lang="en-US" sz="1500"/>
                    </a:p>
                  </a:txBody>
                  <a:tcPr/>
                </a:tc>
                <a:tc>
                  <a:txBody>
                    <a:bodyPr/>
                    <a:lstStyle/>
                    <a:p>
                      <a:pPr algn="ctr"/>
                      <a:r>
                        <a:rPr lang="en-US" sz="1500"/>
                        <a:t>459 </a:t>
                      </a:r>
                      <a:r>
                        <a:rPr lang="en-US" sz="1500" err="1"/>
                        <a:t>mio</a:t>
                      </a:r>
                      <a:endParaRPr lang="en-US" sz="1500"/>
                    </a:p>
                  </a:txBody>
                  <a:tcPr/>
                </a:tc>
                <a:tc>
                  <a:txBody>
                    <a:bodyPr/>
                    <a:lstStyle/>
                    <a:p>
                      <a:pPr algn="ctr"/>
                      <a:r>
                        <a:rPr lang="en-US" sz="1500"/>
                        <a:t>425 </a:t>
                      </a:r>
                      <a:r>
                        <a:rPr lang="en-US" sz="1500" err="1"/>
                        <a:t>mio</a:t>
                      </a:r>
                      <a:endParaRPr lang="en-US" sz="1500"/>
                    </a:p>
                  </a:txBody>
                  <a:tcPr/>
                </a:tc>
                <a:extLst>
                  <a:ext uri="{0D108BD9-81ED-4DB2-BD59-A6C34878D82A}">
                    <a16:rowId xmlns:a16="http://schemas.microsoft.com/office/drawing/2014/main" val="1796281354"/>
                  </a:ext>
                </a:extLst>
              </a:tr>
              <a:tr h="479242">
                <a:tc>
                  <a:txBody>
                    <a:bodyPr/>
                    <a:lstStyle/>
                    <a:p>
                      <a:pPr algn="l"/>
                      <a:r>
                        <a:rPr lang="en-US" sz="1400"/>
                        <a:t>Productive TP audits without agreement</a:t>
                      </a:r>
                    </a:p>
                  </a:txBody>
                  <a:tcPr/>
                </a:tc>
                <a:tc>
                  <a:txBody>
                    <a:bodyPr/>
                    <a:lstStyle/>
                    <a:p>
                      <a:pPr algn="ctr"/>
                      <a:r>
                        <a:rPr lang="en-US" sz="1500"/>
                        <a:t>6</a:t>
                      </a:r>
                    </a:p>
                  </a:txBody>
                  <a:tcPr/>
                </a:tc>
                <a:tc>
                  <a:txBody>
                    <a:bodyPr/>
                    <a:lstStyle/>
                    <a:p>
                      <a:pPr algn="ctr"/>
                      <a:r>
                        <a:rPr lang="en-US" sz="1500"/>
                        <a:t>18</a:t>
                      </a:r>
                    </a:p>
                  </a:txBody>
                  <a:tcPr/>
                </a:tc>
                <a:tc>
                  <a:txBody>
                    <a:bodyPr/>
                    <a:lstStyle/>
                    <a:p>
                      <a:pPr algn="ctr"/>
                      <a:r>
                        <a:rPr lang="en-US" sz="1500"/>
                        <a:t>17</a:t>
                      </a:r>
                    </a:p>
                  </a:txBody>
                  <a:tcPr/>
                </a:tc>
                <a:tc>
                  <a:txBody>
                    <a:bodyPr/>
                    <a:lstStyle/>
                    <a:p>
                      <a:pPr algn="ctr"/>
                      <a:r>
                        <a:rPr lang="en-US" sz="1500"/>
                        <a:t>22</a:t>
                      </a:r>
                    </a:p>
                  </a:txBody>
                  <a:tcPr/>
                </a:tc>
                <a:tc>
                  <a:txBody>
                    <a:bodyPr/>
                    <a:lstStyle/>
                    <a:p>
                      <a:pPr algn="ctr"/>
                      <a:r>
                        <a:rPr lang="en-US" sz="1500"/>
                        <a:t>21</a:t>
                      </a:r>
                    </a:p>
                  </a:txBody>
                  <a:tcPr/>
                </a:tc>
                <a:tc>
                  <a:txBody>
                    <a:bodyPr/>
                    <a:lstStyle/>
                    <a:p>
                      <a:pPr algn="ctr"/>
                      <a:r>
                        <a:rPr lang="en-US" sz="1500"/>
                        <a:t>13</a:t>
                      </a:r>
                    </a:p>
                  </a:txBody>
                  <a:tcPr/>
                </a:tc>
                <a:tc>
                  <a:txBody>
                    <a:bodyPr/>
                    <a:lstStyle/>
                    <a:p>
                      <a:pPr algn="ctr"/>
                      <a:r>
                        <a:rPr lang="en-US" sz="1500"/>
                        <a:t>49</a:t>
                      </a:r>
                    </a:p>
                  </a:txBody>
                  <a:tcPr/>
                </a:tc>
                <a:extLst>
                  <a:ext uri="{0D108BD9-81ED-4DB2-BD59-A6C34878D82A}">
                    <a16:rowId xmlns:a16="http://schemas.microsoft.com/office/drawing/2014/main" val="136204518"/>
                  </a:ext>
                </a:extLst>
              </a:tr>
              <a:tr h="479242">
                <a:tc>
                  <a:txBody>
                    <a:bodyPr/>
                    <a:lstStyle/>
                    <a:p>
                      <a:pPr algn="l"/>
                      <a:r>
                        <a:rPr lang="en-US" sz="1400"/>
                        <a:t>Productive audits without agreement (%)</a:t>
                      </a:r>
                    </a:p>
                  </a:txBody>
                  <a:tcPr/>
                </a:tc>
                <a:tc>
                  <a:txBody>
                    <a:bodyPr/>
                    <a:lstStyle/>
                    <a:p>
                      <a:pPr algn="ctr"/>
                      <a:r>
                        <a:rPr lang="en-US" sz="1500"/>
                        <a:t>5%</a:t>
                      </a:r>
                    </a:p>
                  </a:txBody>
                  <a:tcPr/>
                </a:tc>
                <a:tc>
                  <a:txBody>
                    <a:bodyPr/>
                    <a:lstStyle/>
                    <a:p>
                      <a:pPr algn="ctr"/>
                      <a:r>
                        <a:rPr lang="en-US" sz="1500"/>
                        <a:t>14%</a:t>
                      </a:r>
                    </a:p>
                  </a:txBody>
                  <a:tcPr/>
                </a:tc>
                <a:tc>
                  <a:txBody>
                    <a:bodyPr/>
                    <a:lstStyle/>
                    <a:p>
                      <a:pPr algn="ctr"/>
                      <a:r>
                        <a:rPr lang="en-US" sz="1500"/>
                        <a:t>15%</a:t>
                      </a:r>
                    </a:p>
                  </a:txBody>
                  <a:tcPr/>
                </a:tc>
                <a:tc>
                  <a:txBody>
                    <a:bodyPr/>
                    <a:lstStyle/>
                    <a:p>
                      <a:pPr algn="ctr"/>
                      <a:r>
                        <a:rPr lang="en-US" sz="1500"/>
                        <a:t>15%</a:t>
                      </a:r>
                    </a:p>
                  </a:txBody>
                  <a:tcPr/>
                </a:tc>
                <a:tc>
                  <a:txBody>
                    <a:bodyPr/>
                    <a:lstStyle/>
                    <a:p>
                      <a:pPr algn="ctr"/>
                      <a:r>
                        <a:rPr lang="en-US" sz="1500"/>
                        <a:t>17%</a:t>
                      </a:r>
                    </a:p>
                  </a:txBody>
                  <a:tcPr/>
                </a:tc>
                <a:tc>
                  <a:txBody>
                    <a:bodyPr/>
                    <a:lstStyle/>
                    <a:p>
                      <a:pPr algn="ctr"/>
                      <a:r>
                        <a:rPr lang="en-US" sz="1500"/>
                        <a:t>21%</a:t>
                      </a:r>
                    </a:p>
                  </a:txBody>
                  <a:tcPr/>
                </a:tc>
                <a:tc>
                  <a:txBody>
                    <a:bodyPr/>
                    <a:lstStyle/>
                    <a:p>
                      <a:pPr algn="ctr"/>
                      <a:r>
                        <a:rPr lang="en-US" sz="1500"/>
                        <a:t>38%</a:t>
                      </a:r>
                    </a:p>
                  </a:txBody>
                  <a:tcPr/>
                </a:tc>
                <a:extLst>
                  <a:ext uri="{0D108BD9-81ED-4DB2-BD59-A6C34878D82A}">
                    <a16:rowId xmlns:a16="http://schemas.microsoft.com/office/drawing/2014/main" val="1052736524"/>
                  </a:ext>
                </a:extLst>
              </a:tr>
            </a:tbl>
          </a:graphicData>
        </a:graphic>
      </p:graphicFrame>
    </p:spTree>
    <p:extLst>
      <p:ext uri="{BB962C8B-B14F-4D97-AF65-F5344CB8AC3E}">
        <p14:creationId xmlns:p14="http://schemas.microsoft.com/office/powerpoint/2010/main" val="267887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CA30D-4094-F495-43C5-5552AF0C40B6}"/>
              </a:ext>
            </a:extLst>
          </p:cNvPr>
          <p:cNvSpPr>
            <a:spLocks noGrp="1"/>
          </p:cNvSpPr>
          <p:nvPr>
            <p:ph type="body" sz="quarter" idx="14"/>
          </p:nvPr>
        </p:nvSpPr>
        <p:spPr/>
        <p:txBody>
          <a:bodyPr/>
          <a:lstStyle/>
          <a:p>
            <a:r>
              <a:rPr lang="en-US" noProof="0">
                <a:solidFill>
                  <a:srgbClr val="00A2E0"/>
                </a:solidFill>
              </a:rPr>
              <a:t>1.</a:t>
            </a:r>
          </a:p>
        </p:txBody>
      </p:sp>
      <p:sp>
        <p:nvSpPr>
          <p:cNvPr id="3" name="Title 2">
            <a:extLst>
              <a:ext uri="{FF2B5EF4-FFF2-40B4-BE49-F238E27FC236}">
                <a16:creationId xmlns:a16="http://schemas.microsoft.com/office/drawing/2014/main" id="{0F079177-4170-00F0-7979-289118A377F1}"/>
              </a:ext>
            </a:extLst>
          </p:cNvPr>
          <p:cNvSpPr>
            <a:spLocks noGrp="1"/>
          </p:cNvSpPr>
          <p:nvPr>
            <p:ph type="ctrTitle"/>
          </p:nvPr>
        </p:nvSpPr>
        <p:spPr/>
        <p:txBody>
          <a:bodyPr/>
          <a:lstStyle/>
          <a:p>
            <a:r>
              <a:rPr lang="en-US" noProof="0">
                <a:solidFill>
                  <a:srgbClr val="00A2E0"/>
                </a:solidFill>
              </a:rPr>
              <a:t>Legal framework</a:t>
            </a:r>
          </a:p>
        </p:txBody>
      </p:sp>
      <p:sp>
        <p:nvSpPr>
          <p:cNvPr id="4" name="Footer Placeholder 3">
            <a:extLst>
              <a:ext uri="{FF2B5EF4-FFF2-40B4-BE49-F238E27FC236}">
                <a16:creationId xmlns:a16="http://schemas.microsoft.com/office/drawing/2014/main" id="{2CABE704-5CCA-8CE5-F3CA-AE5A214567D3}"/>
              </a:ext>
            </a:extLst>
          </p:cNvPr>
          <p:cNvSpPr>
            <a:spLocks noGrp="1"/>
          </p:cNvSpPr>
          <p:nvPr>
            <p:ph type="ftr" sz="quarter" idx="15"/>
          </p:nvPr>
        </p:nvSpPr>
        <p:spPr/>
        <p:txBody>
          <a:bodyPr/>
          <a:lstStyle/>
          <a:p>
            <a:r>
              <a:rPr lang="en-US" noProof="0"/>
              <a:t>Loyens &amp; Loeff – IFA – Key Belgian and International Transfer Pricing  Developments – Aldo Engels - 16/06/2026</a:t>
            </a:r>
          </a:p>
          <a:p>
            <a:endParaRPr lang="en-US" noProof="0"/>
          </a:p>
        </p:txBody>
      </p:sp>
    </p:spTree>
    <p:extLst>
      <p:ext uri="{BB962C8B-B14F-4D97-AF65-F5344CB8AC3E}">
        <p14:creationId xmlns:p14="http://schemas.microsoft.com/office/powerpoint/2010/main" val="164024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FCC99-13EB-BE95-9472-A53407C42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A4E0F-F27D-FB5B-A9A4-6AA10C007697}"/>
              </a:ext>
            </a:extLst>
          </p:cNvPr>
          <p:cNvSpPr>
            <a:spLocks noGrp="1"/>
          </p:cNvSpPr>
          <p:nvPr>
            <p:ph type="title"/>
          </p:nvPr>
        </p:nvSpPr>
        <p:spPr/>
        <p:txBody>
          <a:bodyPr/>
          <a:lstStyle/>
          <a:p>
            <a:r>
              <a:rPr lang="en-US"/>
              <a:t>3.1. Belgian TP controversy - Introduction</a:t>
            </a:r>
            <a:endParaRPr lang="fr-FR"/>
          </a:p>
        </p:txBody>
      </p:sp>
      <p:sp>
        <p:nvSpPr>
          <p:cNvPr id="5" name="TextBox 4">
            <a:extLst>
              <a:ext uri="{FF2B5EF4-FFF2-40B4-BE49-F238E27FC236}">
                <a16:creationId xmlns:a16="http://schemas.microsoft.com/office/drawing/2014/main" id="{DED329D8-CF2C-5D3C-E7C8-8036C42A4419}"/>
              </a:ext>
            </a:extLst>
          </p:cNvPr>
          <p:cNvSpPr txBox="1"/>
          <p:nvPr/>
        </p:nvSpPr>
        <p:spPr>
          <a:xfrm>
            <a:off x="124932" y="773432"/>
            <a:ext cx="11347598" cy="5223033"/>
          </a:xfrm>
          <a:prstGeom prst="rect">
            <a:avLst/>
          </a:prstGeom>
          <a:noFill/>
        </p:spPr>
        <p:txBody>
          <a:bodyPr wrap="square">
            <a:spAutoFit/>
          </a:bodyPr>
          <a:lstStyle/>
          <a:p>
            <a:pPr marL="85725" lvl="2">
              <a:lnSpc>
                <a:spcPct val="150000"/>
              </a:lnSpc>
            </a:pPr>
            <a:r>
              <a:rPr lang="en-US" sz="1400" b="1">
                <a:solidFill>
                  <a:srgbClr val="00B0F0"/>
                </a:solidFill>
                <a:latin typeface="+mj-lt"/>
              </a:rPr>
              <a:t>Significant audit activity</a:t>
            </a:r>
          </a:p>
          <a:p>
            <a:pPr marL="266700" lvl="1" indent="-180975">
              <a:lnSpc>
                <a:spcPct val="150000"/>
              </a:lnSpc>
              <a:buClr>
                <a:schemeClr val="tx1"/>
              </a:buClr>
              <a:buFont typeface="Arial" panose="020B0604020202020204" pitchFamily="34" charset="0"/>
              <a:buChar char="•"/>
            </a:pPr>
            <a:r>
              <a:rPr lang="en-US" sz="1400">
                <a:cs typeface="Arial"/>
              </a:rPr>
              <a:t>In 2024, Belgium ranked among the top five EU countries in terms of the number of Mutual Agreement Procedures (MAPs) conducted under the EU Arbitration Convention</a:t>
            </a: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endParaRPr lang="en-US" sz="1400">
              <a:cs typeface="Arial"/>
            </a:endParaRPr>
          </a:p>
          <a:p>
            <a:pPr marL="266700" lvl="1" indent="-180975">
              <a:lnSpc>
                <a:spcPct val="150000"/>
              </a:lnSpc>
              <a:buClr>
                <a:schemeClr val="tx1"/>
              </a:buClr>
              <a:buFont typeface="Arial" panose="020B0604020202020204" pitchFamily="34" charset="0"/>
              <a:buChar char="•"/>
            </a:pPr>
            <a:r>
              <a:rPr lang="en-US" sz="1400">
                <a:cs typeface="Arial"/>
              </a:rPr>
              <a:t>In 2025, the BTA assessed €267 million of additional taxes on the basis of TP assessments (parl. question no. 56014438C dd. 25 March 2026)</a:t>
            </a:r>
          </a:p>
          <a:p>
            <a:pPr marL="542925" lvl="3" indent="-276225">
              <a:lnSpc>
                <a:spcPct val="150000"/>
              </a:lnSpc>
              <a:buFont typeface="Arial" panose="020B0604020202020204" pitchFamily="34" charset="0"/>
              <a:buChar char="•"/>
              <a:tabLst>
                <a:tab pos="542925" algn="l"/>
              </a:tabLst>
            </a:pPr>
            <a:endParaRPr lang="en-US" sz="1400" kern="1200">
              <a:solidFill>
                <a:schemeClr val="dk1"/>
              </a:solidFill>
              <a:effectLst/>
              <a:latin typeface="+mj-lt"/>
              <a:ea typeface="+mn-ea"/>
              <a:cs typeface="+mn-cs"/>
            </a:endParaRPr>
          </a:p>
          <a:p>
            <a:pPr lvl="1">
              <a:lnSpc>
                <a:spcPct val="150000"/>
              </a:lnSpc>
            </a:pPr>
            <a:endParaRPr lang="en-US" sz="1400" b="1">
              <a:solidFill>
                <a:srgbClr val="00B0F0"/>
              </a:solidFill>
              <a:latin typeface="+mj-lt"/>
            </a:endParaRPr>
          </a:p>
        </p:txBody>
      </p:sp>
      <p:sp>
        <p:nvSpPr>
          <p:cNvPr id="6" name="Footer Placeholder 2">
            <a:extLst>
              <a:ext uri="{FF2B5EF4-FFF2-40B4-BE49-F238E27FC236}">
                <a16:creationId xmlns:a16="http://schemas.microsoft.com/office/drawing/2014/main" id="{14C53D9E-A2A7-617B-907C-6AE16F925F8C}"/>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graphicFrame>
        <p:nvGraphicFramePr>
          <p:cNvPr id="3" name="Table 2">
            <a:extLst>
              <a:ext uri="{FF2B5EF4-FFF2-40B4-BE49-F238E27FC236}">
                <a16:creationId xmlns:a16="http://schemas.microsoft.com/office/drawing/2014/main" id="{42F6559F-D1DC-5E3F-C3A2-16A8E23E8904}"/>
              </a:ext>
            </a:extLst>
          </p:cNvPr>
          <p:cNvGraphicFramePr>
            <a:graphicFrameLocks noGrp="1"/>
          </p:cNvGraphicFramePr>
          <p:nvPr>
            <p:extLst>
              <p:ext uri="{D42A27DB-BD31-4B8C-83A1-F6EECF244321}">
                <p14:modId xmlns:p14="http://schemas.microsoft.com/office/powerpoint/2010/main" val="1930539145"/>
              </p:ext>
            </p:extLst>
          </p:nvPr>
        </p:nvGraphicFramePr>
        <p:xfrm>
          <a:off x="1787547" y="2000405"/>
          <a:ext cx="8021452" cy="2194560"/>
        </p:xfrm>
        <a:graphic>
          <a:graphicData uri="http://schemas.openxmlformats.org/drawingml/2006/table">
            <a:tbl>
              <a:tblPr firstRow="1" bandRow="1">
                <a:tableStyleId>{5C22544A-7EE6-4342-B048-85BDC9FD1C3A}</a:tableStyleId>
              </a:tblPr>
              <a:tblGrid>
                <a:gridCol w="4010726">
                  <a:extLst>
                    <a:ext uri="{9D8B030D-6E8A-4147-A177-3AD203B41FA5}">
                      <a16:colId xmlns:a16="http://schemas.microsoft.com/office/drawing/2014/main" val="1283100980"/>
                    </a:ext>
                  </a:extLst>
                </a:gridCol>
                <a:gridCol w="4010726">
                  <a:extLst>
                    <a:ext uri="{9D8B030D-6E8A-4147-A177-3AD203B41FA5}">
                      <a16:colId xmlns:a16="http://schemas.microsoft.com/office/drawing/2014/main" val="2614593791"/>
                    </a:ext>
                  </a:extLst>
                </a:gridCol>
              </a:tblGrid>
              <a:tr h="276540">
                <a:tc>
                  <a:txBody>
                    <a:bodyPr/>
                    <a:lstStyle/>
                    <a:p>
                      <a:r>
                        <a:rPr lang="en-US"/>
                        <a:t>Jurisdiction</a:t>
                      </a:r>
                    </a:p>
                  </a:txBody>
                  <a:tcPr/>
                </a:tc>
                <a:tc>
                  <a:txBody>
                    <a:bodyPr/>
                    <a:lstStyle/>
                    <a:p>
                      <a:r>
                        <a:rPr lang="en-US"/>
                        <a:t>MAP cases opened</a:t>
                      </a:r>
                    </a:p>
                  </a:txBody>
                  <a:tcPr/>
                </a:tc>
                <a:extLst>
                  <a:ext uri="{0D108BD9-81ED-4DB2-BD59-A6C34878D82A}">
                    <a16:rowId xmlns:a16="http://schemas.microsoft.com/office/drawing/2014/main" val="4072847069"/>
                  </a:ext>
                </a:extLst>
              </a:tr>
              <a:tr h="276540">
                <a:tc>
                  <a:txBody>
                    <a:bodyPr/>
                    <a:lstStyle/>
                    <a:p>
                      <a:r>
                        <a:rPr lang="en-US"/>
                        <a:t>Germany</a:t>
                      </a:r>
                    </a:p>
                  </a:txBody>
                  <a:tcPr/>
                </a:tc>
                <a:tc>
                  <a:txBody>
                    <a:bodyPr/>
                    <a:lstStyle/>
                    <a:p>
                      <a:r>
                        <a:rPr lang="en-US"/>
                        <a:t>674</a:t>
                      </a:r>
                    </a:p>
                  </a:txBody>
                  <a:tcPr/>
                </a:tc>
                <a:extLst>
                  <a:ext uri="{0D108BD9-81ED-4DB2-BD59-A6C34878D82A}">
                    <a16:rowId xmlns:a16="http://schemas.microsoft.com/office/drawing/2014/main" val="3458008332"/>
                  </a:ext>
                </a:extLst>
              </a:tr>
              <a:tr h="276540">
                <a:tc>
                  <a:txBody>
                    <a:bodyPr/>
                    <a:lstStyle/>
                    <a:p>
                      <a:r>
                        <a:rPr lang="en-US"/>
                        <a:t>Netherlands</a:t>
                      </a:r>
                    </a:p>
                  </a:txBody>
                  <a:tcPr/>
                </a:tc>
                <a:tc>
                  <a:txBody>
                    <a:bodyPr/>
                    <a:lstStyle/>
                    <a:p>
                      <a:r>
                        <a:rPr lang="en-US"/>
                        <a:t>524</a:t>
                      </a:r>
                    </a:p>
                  </a:txBody>
                  <a:tcPr/>
                </a:tc>
                <a:extLst>
                  <a:ext uri="{0D108BD9-81ED-4DB2-BD59-A6C34878D82A}">
                    <a16:rowId xmlns:a16="http://schemas.microsoft.com/office/drawing/2014/main" val="2990355265"/>
                  </a:ext>
                </a:extLst>
              </a:tr>
              <a:tr h="276540">
                <a:tc>
                  <a:txBody>
                    <a:bodyPr/>
                    <a:lstStyle/>
                    <a:p>
                      <a:r>
                        <a:rPr lang="en-US"/>
                        <a:t>Belgium</a:t>
                      </a:r>
                    </a:p>
                  </a:txBody>
                  <a:tcPr/>
                </a:tc>
                <a:tc>
                  <a:txBody>
                    <a:bodyPr/>
                    <a:lstStyle/>
                    <a:p>
                      <a:r>
                        <a:rPr lang="en-US"/>
                        <a:t>432</a:t>
                      </a:r>
                    </a:p>
                  </a:txBody>
                  <a:tcPr/>
                </a:tc>
                <a:extLst>
                  <a:ext uri="{0D108BD9-81ED-4DB2-BD59-A6C34878D82A}">
                    <a16:rowId xmlns:a16="http://schemas.microsoft.com/office/drawing/2014/main" val="4024065754"/>
                  </a:ext>
                </a:extLst>
              </a:tr>
              <a:tr h="276540">
                <a:tc>
                  <a:txBody>
                    <a:bodyPr/>
                    <a:lstStyle/>
                    <a:p>
                      <a:r>
                        <a:rPr lang="en-US"/>
                        <a:t>Spain</a:t>
                      </a:r>
                    </a:p>
                  </a:txBody>
                  <a:tcPr/>
                </a:tc>
                <a:tc>
                  <a:txBody>
                    <a:bodyPr/>
                    <a:lstStyle/>
                    <a:p>
                      <a:r>
                        <a:rPr lang="en-US"/>
                        <a:t>431</a:t>
                      </a:r>
                    </a:p>
                  </a:txBody>
                  <a:tcPr/>
                </a:tc>
                <a:extLst>
                  <a:ext uri="{0D108BD9-81ED-4DB2-BD59-A6C34878D82A}">
                    <a16:rowId xmlns:a16="http://schemas.microsoft.com/office/drawing/2014/main" val="1916746208"/>
                  </a:ext>
                </a:extLst>
              </a:tr>
              <a:tr h="276540">
                <a:tc>
                  <a:txBody>
                    <a:bodyPr/>
                    <a:lstStyle/>
                    <a:p>
                      <a:r>
                        <a:rPr lang="en-US"/>
                        <a:t>France</a:t>
                      </a:r>
                    </a:p>
                  </a:txBody>
                  <a:tcPr/>
                </a:tc>
                <a:tc>
                  <a:txBody>
                    <a:bodyPr/>
                    <a:lstStyle/>
                    <a:p>
                      <a:r>
                        <a:rPr lang="en-US"/>
                        <a:t>423</a:t>
                      </a:r>
                    </a:p>
                  </a:txBody>
                  <a:tcPr/>
                </a:tc>
                <a:extLst>
                  <a:ext uri="{0D108BD9-81ED-4DB2-BD59-A6C34878D82A}">
                    <a16:rowId xmlns:a16="http://schemas.microsoft.com/office/drawing/2014/main" val="862388349"/>
                  </a:ext>
                </a:extLst>
              </a:tr>
            </a:tbl>
          </a:graphicData>
        </a:graphic>
      </p:graphicFrame>
    </p:spTree>
    <p:extLst>
      <p:ext uri="{BB962C8B-B14F-4D97-AF65-F5344CB8AC3E}">
        <p14:creationId xmlns:p14="http://schemas.microsoft.com/office/powerpoint/2010/main" val="337571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17D29-D874-1C49-53AE-5E46755EC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5136F-C8DA-9C8F-FC46-F0FCF6C4CA2B}"/>
              </a:ext>
            </a:extLst>
          </p:cNvPr>
          <p:cNvSpPr>
            <a:spLocks noGrp="1"/>
          </p:cNvSpPr>
          <p:nvPr>
            <p:ph type="title"/>
          </p:nvPr>
        </p:nvSpPr>
        <p:spPr/>
        <p:txBody>
          <a:bodyPr/>
          <a:lstStyle/>
          <a:p>
            <a:r>
              <a:rPr lang="en-US"/>
              <a:t>3.1. Belgian TP controversy - Introduction</a:t>
            </a:r>
            <a:endParaRPr lang="fr-FR"/>
          </a:p>
        </p:txBody>
      </p:sp>
      <p:sp>
        <p:nvSpPr>
          <p:cNvPr id="5" name="TextBox 4">
            <a:extLst>
              <a:ext uri="{FF2B5EF4-FFF2-40B4-BE49-F238E27FC236}">
                <a16:creationId xmlns:a16="http://schemas.microsoft.com/office/drawing/2014/main" id="{BFA5EED0-08DC-2427-C376-0EC27ADD88BE}"/>
              </a:ext>
            </a:extLst>
          </p:cNvPr>
          <p:cNvSpPr txBox="1"/>
          <p:nvPr/>
        </p:nvSpPr>
        <p:spPr>
          <a:xfrm>
            <a:off x="124932" y="773432"/>
            <a:ext cx="11347598" cy="6515694"/>
          </a:xfrm>
          <a:prstGeom prst="rect">
            <a:avLst/>
          </a:prstGeom>
          <a:noFill/>
        </p:spPr>
        <p:txBody>
          <a:bodyPr wrap="square">
            <a:spAutoFit/>
          </a:bodyPr>
          <a:lstStyle/>
          <a:p>
            <a:pPr marL="85725" lvl="2">
              <a:lnSpc>
                <a:spcPct val="150000"/>
              </a:lnSpc>
            </a:pPr>
            <a:r>
              <a:rPr lang="en-US" sz="1400" b="1" dirty="0">
                <a:solidFill>
                  <a:srgbClr val="00B0F0"/>
                </a:solidFill>
                <a:latin typeface="+mj-lt"/>
              </a:rPr>
              <a:t>Audit trends</a:t>
            </a:r>
          </a:p>
          <a:p>
            <a:pPr marL="266700" lvl="1" indent="-180975">
              <a:lnSpc>
                <a:spcPct val="150000"/>
              </a:lnSpc>
              <a:buClr>
                <a:schemeClr val="tx1"/>
              </a:buClr>
              <a:buFont typeface="Arial" panose="020B0604020202020204" pitchFamily="34" charset="0"/>
              <a:buChar char="•"/>
            </a:pPr>
            <a:r>
              <a:rPr lang="en-US" sz="1400" dirty="0">
                <a:latin typeface="+mj-lt"/>
              </a:rPr>
              <a:t>Four different divisions within BTA which perform TP audits: </a:t>
            </a:r>
          </a:p>
          <a:p>
            <a:pPr marL="885825" lvl="2" indent="-342900">
              <a:lnSpc>
                <a:spcPct val="150000"/>
              </a:lnSpc>
              <a:buClr>
                <a:schemeClr val="tx1"/>
              </a:buClr>
              <a:buFont typeface="+mj-lt"/>
              <a:buAutoNum type="arabicPeriod"/>
            </a:pPr>
            <a:r>
              <a:rPr lang="en-US" sz="1400" dirty="0">
                <a:latin typeface="+mj-lt"/>
              </a:rPr>
              <a:t>TP Cell</a:t>
            </a:r>
          </a:p>
          <a:p>
            <a:pPr marL="885825" lvl="2" indent="-342900">
              <a:lnSpc>
                <a:spcPct val="150000"/>
              </a:lnSpc>
              <a:buClr>
                <a:schemeClr val="tx1"/>
              </a:buClr>
              <a:buFont typeface="+mj-lt"/>
              <a:buAutoNum type="arabicPeriod"/>
            </a:pPr>
            <a:r>
              <a:rPr lang="en-US" sz="1400" dirty="0">
                <a:latin typeface="+mj-lt"/>
              </a:rPr>
              <a:t>Special Tax Inspectorate</a:t>
            </a:r>
          </a:p>
          <a:p>
            <a:pPr marL="885825" lvl="2" indent="-342900">
              <a:lnSpc>
                <a:spcPct val="150000"/>
              </a:lnSpc>
              <a:buClr>
                <a:schemeClr val="tx1"/>
              </a:buClr>
              <a:buFont typeface="+mj-lt"/>
              <a:buAutoNum type="arabicPeriod"/>
            </a:pPr>
            <a:r>
              <a:rPr lang="en-US" sz="1400" dirty="0">
                <a:latin typeface="+mj-lt"/>
              </a:rPr>
              <a:t>Large Enterprises Unit</a:t>
            </a:r>
          </a:p>
          <a:p>
            <a:pPr marL="885825" lvl="2" indent="-342900">
              <a:lnSpc>
                <a:spcPct val="150000"/>
              </a:lnSpc>
              <a:buClr>
                <a:schemeClr val="tx1"/>
              </a:buClr>
              <a:buFont typeface="+mj-lt"/>
              <a:buAutoNum type="arabicPeriod"/>
            </a:pPr>
            <a:r>
              <a:rPr lang="en-US" sz="1400" dirty="0">
                <a:latin typeface="+mj-lt"/>
              </a:rPr>
              <a:t>SME Unit</a:t>
            </a:r>
          </a:p>
          <a:p>
            <a:pPr marL="266700" lvl="1" indent="-180975">
              <a:lnSpc>
                <a:spcPct val="150000"/>
              </a:lnSpc>
              <a:buClr>
                <a:schemeClr val="tx1"/>
              </a:buClr>
              <a:buFont typeface="Arial" panose="020B0604020202020204" pitchFamily="34" charset="0"/>
              <a:buChar char="•"/>
            </a:pPr>
            <a:r>
              <a:rPr lang="en-US" sz="1400" dirty="0">
                <a:latin typeface="+mj-lt"/>
              </a:rPr>
              <a:t>Audit selection is increasingly data-driven, based on TP forms, financial statements, tax returns and publicly available information</a:t>
            </a:r>
          </a:p>
          <a:p>
            <a:pPr marL="266700" lvl="1" indent="-180975">
              <a:lnSpc>
                <a:spcPct val="150000"/>
              </a:lnSpc>
              <a:buClr>
                <a:schemeClr val="tx1"/>
              </a:buClr>
              <a:buFont typeface="Arial" panose="020B0604020202020204" pitchFamily="34" charset="0"/>
              <a:buChar char="•"/>
            </a:pPr>
            <a:r>
              <a:rPr lang="en-US" sz="1400" dirty="0">
                <a:latin typeface="+mj-lt"/>
              </a:rPr>
              <a:t>Risk indicators are assessed on a “basket approach” basis to allocate cases internally and decide whether to launch an audit</a:t>
            </a:r>
          </a:p>
          <a:p>
            <a:pPr marL="723900" lvl="2" indent="-180975">
              <a:lnSpc>
                <a:spcPct val="150000"/>
              </a:lnSpc>
              <a:buClr>
                <a:schemeClr val="tx1"/>
              </a:buClr>
              <a:buFont typeface="Arial" panose="020B0604020202020204" pitchFamily="34" charset="0"/>
              <a:buChar char="•"/>
            </a:pPr>
            <a:r>
              <a:rPr lang="en-US" sz="1400" dirty="0">
                <a:latin typeface="+mj-lt"/>
              </a:rPr>
              <a:t>Typical risk indicators include TP documentation filing compliance, margins compared to industry averages, losses, restructurings, significant debt financing and payments to tax havens.</a:t>
            </a:r>
          </a:p>
          <a:p>
            <a:pPr marL="266700" lvl="1" indent="-180975">
              <a:lnSpc>
                <a:spcPct val="150000"/>
              </a:lnSpc>
              <a:buClr>
                <a:schemeClr val="tx1"/>
              </a:buClr>
              <a:buFont typeface="Arial" panose="020B0604020202020204" pitchFamily="34" charset="0"/>
              <a:buChar char="•"/>
            </a:pPr>
            <a:r>
              <a:rPr lang="en-US" sz="1400" dirty="0">
                <a:latin typeface="+mj-lt"/>
              </a:rPr>
              <a:t>No more audit wave</a:t>
            </a:r>
          </a:p>
          <a:p>
            <a:pPr marL="266700" lvl="1" indent="-180975">
              <a:lnSpc>
                <a:spcPct val="150000"/>
              </a:lnSpc>
              <a:buClr>
                <a:schemeClr val="tx1"/>
              </a:buClr>
              <a:buFont typeface="Arial" panose="020B0604020202020204" pitchFamily="34" charset="0"/>
              <a:buChar char="•"/>
            </a:pPr>
            <a:r>
              <a:rPr lang="en-US" sz="1400" dirty="0">
                <a:latin typeface="+mj-lt"/>
              </a:rPr>
              <a:t>More tailor-made questions instead of standard questionnaires</a:t>
            </a:r>
          </a:p>
          <a:p>
            <a:pPr marL="266700" lvl="1" indent="-180975">
              <a:lnSpc>
                <a:spcPct val="150000"/>
              </a:lnSpc>
              <a:buClr>
                <a:schemeClr val="tx1"/>
              </a:buClr>
              <a:buFont typeface="Arial" panose="020B0604020202020204" pitchFamily="34" charset="0"/>
              <a:buChar char="•"/>
            </a:pPr>
            <a:r>
              <a:rPr lang="en-US" sz="1400" dirty="0">
                <a:latin typeface="+mj-lt"/>
              </a:rPr>
              <a:t>Increasing use of pre-audit to pre-pre-audit meetings</a:t>
            </a:r>
          </a:p>
          <a:p>
            <a:pPr marL="266700" lvl="1" indent="-180975">
              <a:lnSpc>
                <a:spcPct val="150000"/>
              </a:lnSpc>
              <a:buClr>
                <a:schemeClr val="tx1"/>
              </a:buClr>
              <a:buFont typeface="Arial" panose="020B0604020202020204" pitchFamily="34" charset="0"/>
              <a:buChar char="•"/>
            </a:pPr>
            <a:r>
              <a:rPr lang="en-US" sz="1400" dirty="0"/>
              <a:t>Focus on actual profitability, reconciliation with statutory accounts, P&amp;L segmentation, cost base </a:t>
            </a:r>
            <a:r>
              <a:rPr lang="en-US" sz="1400" dirty="0" err="1"/>
              <a:t>etc</a:t>
            </a:r>
            <a:endParaRPr lang="en-US" sz="1400" dirty="0"/>
          </a:p>
          <a:p>
            <a:pPr marL="266700" lvl="1" indent="-180975">
              <a:lnSpc>
                <a:spcPct val="150000"/>
              </a:lnSpc>
              <a:buClr>
                <a:schemeClr val="tx1"/>
              </a:buClr>
              <a:buFont typeface="Arial" panose="020B0604020202020204" pitchFamily="34" charset="0"/>
              <a:buChar char="•"/>
            </a:pPr>
            <a:endParaRPr lang="en-US" sz="1400" dirty="0">
              <a:latin typeface="+mj-lt"/>
            </a:endParaRPr>
          </a:p>
          <a:p>
            <a:pPr marL="266700" lvl="1" indent="-180975">
              <a:lnSpc>
                <a:spcPct val="150000"/>
              </a:lnSpc>
              <a:buClr>
                <a:schemeClr val="tx1"/>
              </a:buClr>
              <a:buFont typeface="Arial" panose="020B0604020202020204" pitchFamily="34" charset="0"/>
              <a:buChar char="•"/>
            </a:pPr>
            <a:endParaRPr lang="en-US" sz="1400" dirty="0">
              <a:latin typeface="+mj-lt"/>
            </a:endParaRPr>
          </a:p>
          <a:p>
            <a:pPr marL="266700" lvl="3">
              <a:lnSpc>
                <a:spcPct val="150000"/>
              </a:lnSpc>
              <a:tabLst>
                <a:tab pos="542925" algn="l"/>
              </a:tabLst>
            </a:pPr>
            <a:endParaRPr lang="en-US" sz="1400" kern="1200" dirty="0">
              <a:solidFill>
                <a:schemeClr val="dk1"/>
              </a:solidFill>
              <a:effectLst/>
              <a:latin typeface="+mj-lt"/>
              <a:ea typeface="+mn-ea"/>
              <a:cs typeface="+mn-cs"/>
            </a:endParaRPr>
          </a:p>
          <a:p>
            <a:pPr marL="542925" lvl="3" indent="-276225">
              <a:lnSpc>
                <a:spcPct val="150000"/>
              </a:lnSpc>
              <a:buFont typeface="Arial" panose="020B0604020202020204" pitchFamily="34" charset="0"/>
              <a:buChar char="•"/>
              <a:tabLst>
                <a:tab pos="542925" algn="l"/>
              </a:tabLst>
            </a:pPr>
            <a:endParaRPr lang="en-US" sz="1400" dirty="0">
              <a:solidFill>
                <a:schemeClr val="dk1"/>
              </a:solidFill>
              <a:latin typeface="+mj-lt"/>
            </a:endParaRPr>
          </a:p>
          <a:p>
            <a:pPr marL="542925" lvl="3" indent="-276225">
              <a:lnSpc>
                <a:spcPct val="150000"/>
              </a:lnSpc>
              <a:buFont typeface="Arial" panose="020B0604020202020204" pitchFamily="34" charset="0"/>
              <a:buChar char="•"/>
              <a:tabLst>
                <a:tab pos="542925" algn="l"/>
              </a:tabLst>
            </a:pPr>
            <a:endParaRPr lang="en-US" sz="1400" kern="1200" dirty="0">
              <a:solidFill>
                <a:schemeClr val="dk1"/>
              </a:solidFill>
              <a:effectLst/>
              <a:latin typeface="+mj-lt"/>
              <a:ea typeface="+mn-ea"/>
              <a:cs typeface="+mn-cs"/>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C9D17016-1B3C-BF10-4EE7-D6F6F33BEAE1}"/>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187867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B819-7337-F376-5D41-5C93F934D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A894D-8F03-9A7E-2917-64A8ADCC3777}"/>
              </a:ext>
            </a:extLst>
          </p:cNvPr>
          <p:cNvSpPr>
            <a:spLocks noGrp="1"/>
          </p:cNvSpPr>
          <p:nvPr>
            <p:ph type="title"/>
          </p:nvPr>
        </p:nvSpPr>
        <p:spPr/>
        <p:txBody>
          <a:bodyPr/>
          <a:lstStyle/>
          <a:p>
            <a:r>
              <a:rPr lang="en-US"/>
              <a:t>3.1. Belgian TP controversy - Introduction</a:t>
            </a:r>
            <a:endParaRPr lang="fr-FR"/>
          </a:p>
        </p:txBody>
      </p:sp>
      <p:sp>
        <p:nvSpPr>
          <p:cNvPr id="5" name="TextBox 4">
            <a:extLst>
              <a:ext uri="{FF2B5EF4-FFF2-40B4-BE49-F238E27FC236}">
                <a16:creationId xmlns:a16="http://schemas.microsoft.com/office/drawing/2014/main" id="{FEFF792A-BFAD-319B-9A1D-CE7C16A7A6EA}"/>
              </a:ext>
            </a:extLst>
          </p:cNvPr>
          <p:cNvSpPr txBox="1"/>
          <p:nvPr/>
        </p:nvSpPr>
        <p:spPr>
          <a:xfrm>
            <a:off x="124932" y="773432"/>
            <a:ext cx="11347598" cy="7008137"/>
          </a:xfrm>
          <a:prstGeom prst="rect">
            <a:avLst/>
          </a:prstGeom>
          <a:noFill/>
        </p:spPr>
        <p:txBody>
          <a:bodyPr wrap="square">
            <a:spAutoFit/>
          </a:bodyPr>
          <a:lstStyle/>
          <a:p>
            <a:pPr marL="85725" lvl="2">
              <a:lnSpc>
                <a:spcPct val="150000"/>
              </a:lnSpc>
            </a:pPr>
            <a:r>
              <a:rPr lang="en-US" sz="1600" b="1" dirty="0">
                <a:solidFill>
                  <a:srgbClr val="00B0F0"/>
                </a:solidFill>
              </a:rPr>
              <a:t>Main areas of scrutiny</a:t>
            </a:r>
          </a:p>
          <a:p>
            <a:pPr marL="85725" lvl="2">
              <a:lnSpc>
                <a:spcPct val="150000"/>
              </a:lnSpc>
            </a:pPr>
            <a:endParaRPr lang="en-US" sz="1400" b="1" dirty="0">
              <a:solidFill>
                <a:srgbClr val="00B0F0"/>
              </a:solidFill>
            </a:endParaRPr>
          </a:p>
          <a:p>
            <a:pPr marL="85725" lvl="2">
              <a:lnSpc>
                <a:spcPct val="150000"/>
              </a:lnSpc>
            </a:pPr>
            <a:r>
              <a:rPr lang="en-US" sz="1400" b="1" dirty="0">
                <a:solidFill>
                  <a:srgbClr val="00B0F0"/>
                </a:solidFill>
              </a:rPr>
              <a:t>1) Functional approach</a:t>
            </a:r>
          </a:p>
          <a:p>
            <a:pPr marL="266700" lvl="1" indent="-180975">
              <a:lnSpc>
                <a:spcPct val="150000"/>
              </a:lnSpc>
              <a:buFont typeface="Arial" panose="020B0604020202020204" pitchFamily="34" charset="0"/>
              <a:buChar char="•"/>
            </a:pPr>
            <a:r>
              <a:rPr lang="en-US" sz="1400" dirty="0">
                <a:latin typeface="+mj-lt"/>
              </a:rPr>
              <a:t>Shift from contractual arrangements and legal ownership to an emphasis on people/functional approach.</a:t>
            </a:r>
          </a:p>
          <a:p>
            <a:pPr marL="266700" lvl="1" indent="-180975">
              <a:lnSpc>
                <a:spcPct val="150000"/>
              </a:lnSpc>
              <a:buFont typeface="Arial" panose="020B0604020202020204" pitchFamily="34" charset="0"/>
              <a:buChar char="•"/>
            </a:pPr>
            <a:r>
              <a:rPr lang="en-US" sz="1400" dirty="0">
                <a:latin typeface="+mj-lt"/>
              </a:rPr>
              <a:t>Increased focus on DEMPE functions, decision making and control over risks.</a:t>
            </a:r>
          </a:p>
          <a:p>
            <a:pPr marL="266700" lvl="1" indent="-180975">
              <a:lnSpc>
                <a:spcPct val="150000"/>
              </a:lnSpc>
              <a:buFont typeface="Arial" panose="020B0604020202020204" pitchFamily="34" charset="0"/>
              <a:buChar char="•"/>
            </a:pPr>
            <a:r>
              <a:rPr lang="en-US" sz="1400" dirty="0">
                <a:latin typeface="+mj-lt"/>
              </a:rPr>
              <a:t>Scrutiny of whether profits are aligned with the group’s value chain and economic substance.</a:t>
            </a:r>
          </a:p>
          <a:p>
            <a:pPr marL="85725" lvl="2">
              <a:lnSpc>
                <a:spcPct val="150000"/>
              </a:lnSpc>
            </a:pPr>
            <a:endParaRPr lang="en-US" sz="1400" b="1" dirty="0">
              <a:solidFill>
                <a:srgbClr val="00B0F0"/>
              </a:solidFill>
              <a:latin typeface="+mj-lt"/>
            </a:endParaRPr>
          </a:p>
          <a:p>
            <a:pPr marL="442913" lvl="2" indent="-357188">
              <a:lnSpc>
                <a:spcPct val="150000"/>
              </a:lnSpc>
              <a:buClr>
                <a:schemeClr val="accent2"/>
              </a:buClr>
            </a:pPr>
            <a:r>
              <a:rPr lang="en-US" sz="1400" b="1" dirty="0">
                <a:solidFill>
                  <a:srgbClr val="00B0F0"/>
                </a:solidFill>
              </a:rPr>
              <a:t>2) Financial transactions</a:t>
            </a:r>
          </a:p>
          <a:p>
            <a:pPr marL="266700" lvl="1" indent="-180975">
              <a:lnSpc>
                <a:spcPct val="150000"/>
              </a:lnSpc>
              <a:buFont typeface="Arial" panose="020B0604020202020204" pitchFamily="34" charset="0"/>
              <a:buChar char="•"/>
            </a:pPr>
            <a:r>
              <a:rPr lang="en-US" sz="1400" dirty="0">
                <a:latin typeface="+mj-lt"/>
              </a:rPr>
              <a:t>Delineation of funding as (interest bearing) debt (as opposed to deemed “capital” funding).</a:t>
            </a:r>
          </a:p>
          <a:p>
            <a:pPr marL="266700" lvl="1" indent="-180975">
              <a:lnSpc>
                <a:spcPct val="150000"/>
              </a:lnSpc>
              <a:buFont typeface="Arial" panose="020B0604020202020204" pitchFamily="34" charset="0"/>
              <a:buChar char="•"/>
            </a:pPr>
            <a:r>
              <a:rPr lang="en-US" sz="1400" dirty="0">
                <a:latin typeface="+mj-lt"/>
              </a:rPr>
              <a:t>Pricing: credit rating and implicit support.</a:t>
            </a:r>
          </a:p>
          <a:p>
            <a:pPr marL="266700" lvl="1" indent="-180975">
              <a:lnSpc>
                <a:spcPct val="150000"/>
              </a:lnSpc>
              <a:buFont typeface="Arial" panose="020B0604020202020204" pitchFamily="34" charset="0"/>
              <a:buChar char="•"/>
            </a:pPr>
            <a:r>
              <a:rPr lang="en-US" sz="1400" dirty="0">
                <a:latin typeface="+mj-lt"/>
              </a:rPr>
              <a:t>Cash pools:</a:t>
            </a:r>
          </a:p>
          <a:p>
            <a:pPr marL="542925" lvl="3" indent="-276225">
              <a:lnSpc>
                <a:spcPct val="150000"/>
              </a:lnSpc>
              <a:buFont typeface="Arial" panose="020B0604020202020204" pitchFamily="34" charset="0"/>
              <a:buChar char="•"/>
              <a:tabLst>
                <a:tab pos="542925" algn="l"/>
              </a:tabLst>
            </a:pPr>
            <a:r>
              <a:rPr lang="en-US" sz="1400" dirty="0">
                <a:latin typeface="+mj-lt"/>
              </a:rPr>
              <a:t>Remuneration of the cash pool leader in line with functional profile;</a:t>
            </a:r>
          </a:p>
          <a:p>
            <a:pPr marL="542925" lvl="3" indent="-276225">
              <a:lnSpc>
                <a:spcPct val="150000"/>
              </a:lnSpc>
              <a:buFont typeface="Arial" panose="020B0604020202020204" pitchFamily="34" charset="0"/>
              <a:buChar char="•"/>
              <a:tabLst>
                <a:tab pos="542925" algn="l"/>
              </a:tabLst>
            </a:pPr>
            <a:r>
              <a:rPr lang="en-US" sz="1400" dirty="0">
                <a:latin typeface="+mj-lt"/>
              </a:rPr>
              <a:t>Structural cash pool position; and</a:t>
            </a:r>
          </a:p>
          <a:p>
            <a:pPr marL="542925" lvl="3" indent="-276225">
              <a:lnSpc>
                <a:spcPct val="150000"/>
              </a:lnSpc>
              <a:buFont typeface="Arial" panose="020B0604020202020204" pitchFamily="34" charset="0"/>
              <a:buChar char="•"/>
              <a:tabLst>
                <a:tab pos="542925" algn="l"/>
              </a:tabLst>
            </a:pPr>
            <a:r>
              <a:rPr lang="en-US" sz="1400" dirty="0">
                <a:latin typeface="+mj-lt"/>
              </a:rPr>
              <a:t>Circular transactions and the commercial rationale of the overall financing structure.</a:t>
            </a:r>
          </a:p>
          <a:p>
            <a:pPr marL="1176338" lvl="3" algn="just">
              <a:buClr>
                <a:srgbClr val="00B0F0"/>
              </a:buClr>
            </a:pPr>
            <a:endParaRPr lang="en-US" sz="1600" dirty="0">
              <a:solidFill>
                <a:schemeClr val="tx1">
                  <a:lumMod val="76000"/>
                  <a:lumOff val="24000"/>
                </a:schemeClr>
              </a:solidFill>
              <a:cs typeface="Arial"/>
            </a:endParaRPr>
          </a:p>
          <a:p>
            <a:pPr marL="442913" lvl="2" indent="-357188">
              <a:lnSpc>
                <a:spcPct val="150000"/>
              </a:lnSpc>
              <a:buClr>
                <a:schemeClr val="accent2"/>
              </a:buClr>
            </a:pPr>
            <a:r>
              <a:rPr lang="en-US" sz="1400" b="1" dirty="0">
                <a:solidFill>
                  <a:srgbClr val="00B0F0"/>
                </a:solidFill>
              </a:rPr>
              <a:t>3) Business restructurings </a:t>
            </a:r>
          </a:p>
          <a:p>
            <a:pPr marL="266700" lvl="1" indent="-180975">
              <a:lnSpc>
                <a:spcPct val="150000"/>
              </a:lnSpc>
              <a:buFont typeface="Arial" panose="020B0604020202020204" pitchFamily="34" charset="0"/>
              <a:buChar char="•"/>
            </a:pPr>
            <a:r>
              <a:rPr lang="en-US" sz="1400" dirty="0">
                <a:latin typeface="+mj-lt"/>
              </a:rPr>
              <a:t>Transfer of assets / activities outside Belgium / changes in functional profile / restructuring costs.</a:t>
            </a:r>
          </a:p>
          <a:p>
            <a:pPr marL="541338" lvl="2" indent="-363538" algn="just">
              <a:buClr>
                <a:srgbClr val="00B0F0"/>
              </a:buClr>
              <a:buFont typeface="Arial" panose="020B0604020202020204" pitchFamily="34" charset="0"/>
              <a:buChar char="•"/>
            </a:pPr>
            <a:endParaRPr lang="en-US" sz="1600" dirty="0">
              <a:solidFill>
                <a:schemeClr val="tx1">
                  <a:lumMod val="76000"/>
                  <a:lumOff val="24000"/>
                </a:schemeClr>
              </a:solidFill>
              <a:cs typeface="Arial"/>
            </a:endParaRPr>
          </a:p>
          <a:p>
            <a:pPr marL="266700" lvl="3">
              <a:lnSpc>
                <a:spcPct val="150000"/>
              </a:lnSpc>
              <a:tabLst>
                <a:tab pos="542925" algn="l"/>
              </a:tabLst>
            </a:pPr>
            <a:endParaRPr lang="en-US" sz="1400" kern="1200" dirty="0">
              <a:solidFill>
                <a:schemeClr val="dk1"/>
              </a:solidFill>
              <a:effectLst/>
              <a:latin typeface="+mj-lt"/>
              <a:ea typeface="+mn-ea"/>
              <a:cs typeface="+mn-cs"/>
            </a:endParaRPr>
          </a:p>
          <a:p>
            <a:pPr marL="542925" lvl="3" indent="-276225">
              <a:lnSpc>
                <a:spcPct val="150000"/>
              </a:lnSpc>
              <a:buFont typeface="Arial" panose="020B0604020202020204" pitchFamily="34" charset="0"/>
              <a:buChar char="•"/>
              <a:tabLst>
                <a:tab pos="542925" algn="l"/>
              </a:tabLst>
            </a:pPr>
            <a:endParaRPr lang="en-US" sz="1400" dirty="0">
              <a:solidFill>
                <a:schemeClr val="dk1"/>
              </a:solidFill>
              <a:latin typeface="+mj-lt"/>
            </a:endParaRPr>
          </a:p>
          <a:p>
            <a:pPr marL="542925" lvl="3" indent="-276225">
              <a:lnSpc>
                <a:spcPct val="150000"/>
              </a:lnSpc>
              <a:buFont typeface="Arial" panose="020B0604020202020204" pitchFamily="34" charset="0"/>
              <a:buChar char="•"/>
              <a:tabLst>
                <a:tab pos="542925" algn="l"/>
              </a:tabLst>
            </a:pPr>
            <a:endParaRPr lang="en-US" sz="1400" kern="1200" dirty="0">
              <a:solidFill>
                <a:schemeClr val="dk1"/>
              </a:solidFill>
              <a:effectLst/>
              <a:latin typeface="+mj-lt"/>
              <a:ea typeface="+mn-ea"/>
              <a:cs typeface="+mn-cs"/>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46BABFEF-2E71-11A6-A783-477B0DE9A4C4}"/>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87282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3028B-CA61-84DB-D9CD-69402A5F7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E1A43-D027-DF21-C106-0140FEC30308}"/>
              </a:ext>
            </a:extLst>
          </p:cNvPr>
          <p:cNvSpPr>
            <a:spLocks noGrp="1"/>
          </p:cNvSpPr>
          <p:nvPr>
            <p:ph type="title"/>
          </p:nvPr>
        </p:nvSpPr>
        <p:spPr/>
        <p:txBody>
          <a:bodyPr/>
          <a:lstStyle/>
          <a:p>
            <a:r>
              <a:rPr lang="en-US"/>
              <a:t>3.1. Belgian TP controversy – Burden of proof in TP cases</a:t>
            </a:r>
            <a:endParaRPr lang="fr-FR"/>
          </a:p>
        </p:txBody>
      </p:sp>
      <p:sp>
        <p:nvSpPr>
          <p:cNvPr id="5" name="TextBox 4">
            <a:extLst>
              <a:ext uri="{FF2B5EF4-FFF2-40B4-BE49-F238E27FC236}">
                <a16:creationId xmlns:a16="http://schemas.microsoft.com/office/drawing/2014/main" id="{395499AA-52E1-D080-EC19-92DA4193F248}"/>
              </a:ext>
            </a:extLst>
          </p:cNvPr>
          <p:cNvSpPr txBox="1"/>
          <p:nvPr/>
        </p:nvSpPr>
        <p:spPr>
          <a:xfrm>
            <a:off x="124932" y="773432"/>
            <a:ext cx="11347598" cy="6192529"/>
          </a:xfrm>
          <a:prstGeom prst="rect">
            <a:avLst/>
          </a:prstGeom>
          <a:noFill/>
        </p:spPr>
        <p:txBody>
          <a:bodyPr wrap="square">
            <a:spAutoFit/>
          </a:bodyPr>
          <a:lstStyle/>
          <a:p>
            <a:pPr marL="85725" lvl="2">
              <a:lnSpc>
                <a:spcPct val="150000"/>
              </a:lnSpc>
            </a:pPr>
            <a:r>
              <a:rPr lang="en-GB" sz="1400" b="1" dirty="0">
                <a:solidFill>
                  <a:schemeClr val="accent2"/>
                </a:solidFill>
              </a:rPr>
              <a:t>Burden of proof in TP litigation</a:t>
            </a: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266700" lvl="1" indent="-180975">
              <a:lnSpc>
                <a:spcPct val="150000"/>
              </a:lnSpc>
              <a:buFont typeface="Arial" panose="020B0604020202020204" pitchFamily="34" charset="0"/>
              <a:buChar char="•"/>
            </a:pPr>
            <a:r>
              <a:rPr lang="en-US" sz="1400" dirty="0">
                <a:latin typeface="+mj-lt"/>
              </a:rPr>
              <a:t>The burden of proof lies with the BTA and is twofold (Articles 26 and 185, §1 ITC):</a:t>
            </a:r>
          </a:p>
          <a:p>
            <a:pPr marL="885825" lvl="2" indent="-342900">
              <a:lnSpc>
                <a:spcPct val="150000"/>
              </a:lnSpc>
              <a:buFont typeface="+mj-lt"/>
              <a:buAutoNum type="arabicPeriod"/>
            </a:pPr>
            <a:r>
              <a:rPr lang="en-US" sz="1400" dirty="0">
                <a:latin typeface="+mj-lt"/>
              </a:rPr>
              <a:t>The BTA must demonstrate that either (</a:t>
            </a:r>
            <a:r>
              <a:rPr lang="en-US" sz="1400" dirty="0" err="1">
                <a:latin typeface="+mj-lt"/>
              </a:rPr>
              <a:t>i</a:t>
            </a:r>
            <a:r>
              <a:rPr lang="en-US" sz="1400" dirty="0">
                <a:latin typeface="+mj-lt"/>
              </a:rPr>
              <a:t>) the transfer pricing method used by the taxpayer is inappropriate; or (ii) the method was incorrectly applied.</a:t>
            </a:r>
          </a:p>
          <a:p>
            <a:pPr marL="1181100" lvl="3" indent="-180975">
              <a:lnSpc>
                <a:spcPct val="150000"/>
              </a:lnSpc>
              <a:buFont typeface="Arial" panose="020B0604020202020204" pitchFamily="34" charset="0"/>
              <a:buChar char="•"/>
            </a:pPr>
            <a:r>
              <a:rPr lang="en-US" sz="1400" dirty="0">
                <a:latin typeface="+mj-lt"/>
              </a:rPr>
              <a:t>Where multiple methods are available, the BTA cannot establish a non-arm’s-length outcome solely on the basis of a different method, provided the taxpayer’s method is appropriate and correctly applied.</a:t>
            </a:r>
          </a:p>
          <a:p>
            <a:pPr marL="885825" lvl="2" indent="-342900">
              <a:lnSpc>
                <a:spcPct val="150000"/>
              </a:lnSpc>
              <a:buFont typeface="+mj-lt"/>
              <a:buAutoNum type="arabicPeriod"/>
            </a:pPr>
            <a:r>
              <a:rPr lang="en-US" sz="1400" dirty="0">
                <a:latin typeface="+mj-lt"/>
              </a:rPr>
              <a:t>The BTA must then demonstrate the conditions that would have been agreed between independent parties.</a:t>
            </a:r>
          </a:p>
          <a:p>
            <a:pPr marL="1181100" lvl="3" indent="-180975">
              <a:lnSpc>
                <a:spcPct val="150000"/>
              </a:lnSpc>
              <a:buFont typeface="Arial" panose="020B0604020202020204" pitchFamily="34" charset="0"/>
              <a:buChar char="•"/>
            </a:pPr>
            <a:r>
              <a:rPr lang="en-US" sz="1400" dirty="0">
                <a:latin typeface="+mj-lt"/>
              </a:rPr>
              <a:t>The mere fact that the BTA arrives at a different result using another method is not sufficient in itself.</a:t>
            </a:r>
          </a:p>
          <a:p>
            <a:pPr marL="266700" lvl="1" indent="-180975">
              <a:lnSpc>
                <a:spcPct val="150000"/>
              </a:lnSpc>
              <a:buFont typeface="Arial" panose="020B0604020202020204" pitchFamily="34" charset="0"/>
              <a:buChar char="•"/>
            </a:pPr>
            <a:r>
              <a:rPr lang="en-US" sz="1400" dirty="0">
                <a:latin typeface="+mj-lt"/>
              </a:rPr>
              <a:t>Exceptions: cost deduction cases (Articles 49–55 ITC) and foreign PE profit exemption cases.</a:t>
            </a:r>
            <a:endParaRPr lang="en-US" sz="1400" kern="1200" dirty="0">
              <a:solidFill>
                <a:schemeClr val="dk1"/>
              </a:solidFill>
              <a:effectLst/>
              <a:latin typeface="+mj-lt"/>
              <a:ea typeface="+mn-ea"/>
              <a:cs typeface="+mn-cs"/>
            </a:endParaRPr>
          </a:p>
          <a:p>
            <a:pPr marL="266700" lvl="1" indent="-180975">
              <a:lnSpc>
                <a:spcPct val="150000"/>
              </a:lnSpc>
              <a:buFont typeface="Arial" panose="020B0604020202020204" pitchFamily="34" charset="0"/>
              <a:buChar char="•"/>
            </a:pPr>
            <a:r>
              <a:rPr lang="en-US" sz="1400" dirty="0">
                <a:solidFill>
                  <a:srgbClr val="00A2E0"/>
                </a:solidFill>
                <a:latin typeface="+mj-lt"/>
              </a:rPr>
              <a:t>General observation</a:t>
            </a:r>
          </a:p>
          <a:p>
            <a:pPr marL="542925" lvl="3" indent="-276225">
              <a:lnSpc>
                <a:spcPct val="150000"/>
              </a:lnSpc>
              <a:buFont typeface="Arial" panose="020B0604020202020204" pitchFamily="34" charset="0"/>
              <a:buChar char="•"/>
              <a:tabLst>
                <a:tab pos="542925" algn="l"/>
              </a:tabLst>
            </a:pPr>
            <a:r>
              <a:rPr lang="en-US" sz="1400" dirty="0">
                <a:latin typeface="+mj-lt"/>
              </a:rPr>
              <a:t>In Belgium (and in many other jurisdictions), the party bearing the burden of proof often loses the case.</a:t>
            </a:r>
          </a:p>
          <a:p>
            <a:pPr marL="542925" lvl="3" indent="-276225">
              <a:lnSpc>
                <a:spcPct val="150000"/>
              </a:lnSpc>
              <a:buFont typeface="Arial" panose="020B0604020202020204" pitchFamily="34" charset="0"/>
              <a:buChar char="•"/>
              <a:tabLst>
                <a:tab pos="542925" algn="l"/>
              </a:tabLst>
            </a:pPr>
            <a:r>
              <a:rPr lang="en-US" sz="1400" dirty="0">
                <a:latin typeface="+mj-lt"/>
              </a:rPr>
              <a:t>Contrast with the Netherlands, where the burden of proof may be reversed in cases of insufficient TP documentation.</a:t>
            </a:r>
            <a:endParaRPr lang="en-US" sz="1500" dirty="0">
              <a:solidFill>
                <a:schemeClr val="accent2"/>
              </a:solidFill>
            </a:endParaRPr>
          </a:p>
          <a:p>
            <a:pPr marL="266700" lvl="1" indent="-180975">
              <a:lnSpc>
                <a:spcPct val="150000"/>
              </a:lnSpc>
              <a:buFont typeface="Arial" panose="020B0604020202020204" pitchFamily="34" charset="0"/>
              <a:buChar char="•"/>
            </a:pPr>
            <a:r>
              <a:rPr lang="en-US" sz="1400" dirty="0">
                <a:solidFill>
                  <a:srgbClr val="00A2E0"/>
                </a:solidFill>
                <a:latin typeface="+mj-lt"/>
              </a:rPr>
              <a:t>Typical TP disputes in Belgian case law:</a:t>
            </a:r>
          </a:p>
          <a:p>
            <a:pPr marL="542925" lvl="3" indent="-276225">
              <a:lnSpc>
                <a:spcPct val="150000"/>
              </a:lnSpc>
              <a:buFont typeface="Arial" panose="020B0604020202020204" pitchFamily="34" charset="0"/>
              <a:buChar char="•"/>
              <a:tabLst>
                <a:tab pos="542925" algn="l"/>
              </a:tabLst>
            </a:pPr>
            <a:r>
              <a:rPr lang="en-US" sz="1400" dirty="0">
                <a:latin typeface="+mj-lt"/>
              </a:rPr>
              <a:t>Reallocation of profits from lower-tax jurisdictions based on alleged insufficient substance and a broad functional approach to profit attribution.</a:t>
            </a:r>
          </a:p>
          <a:p>
            <a:pPr marL="542925" lvl="3" indent="-276225">
              <a:lnSpc>
                <a:spcPct val="150000"/>
              </a:lnSpc>
              <a:buFont typeface="Arial" panose="020B0604020202020204" pitchFamily="34" charset="0"/>
              <a:buChar char="•"/>
              <a:tabLst>
                <a:tab pos="542925" algn="l"/>
              </a:tabLst>
            </a:pPr>
            <a:r>
              <a:rPr lang="en-US" sz="1400" dirty="0">
                <a:latin typeface="+mj-lt"/>
              </a:rPr>
              <a:t>Denial of interest deductions at the level of the Belgian borrower based on the arm's-length nature of the interest rate.</a:t>
            </a:r>
            <a:endParaRPr lang="en-GB" sz="1400" dirty="0">
              <a:latin typeface="+mj-lt"/>
            </a:endParaRPr>
          </a:p>
          <a:p>
            <a:pPr marL="266700" lvl="3">
              <a:lnSpc>
                <a:spcPct val="150000"/>
              </a:lnSpc>
              <a:tabLst>
                <a:tab pos="542925" algn="l"/>
              </a:tabLst>
            </a:pPr>
            <a:endParaRPr lang="en-US" sz="1400" dirty="0">
              <a:solidFill>
                <a:schemeClr val="dk1"/>
              </a:solidFill>
              <a:latin typeface="+mj-lt"/>
            </a:endParaRPr>
          </a:p>
          <a:p>
            <a:pPr marL="542925" lvl="3" indent="-276225">
              <a:lnSpc>
                <a:spcPct val="150000"/>
              </a:lnSpc>
              <a:buFont typeface="Arial" panose="020B0604020202020204" pitchFamily="34" charset="0"/>
              <a:buChar char="•"/>
              <a:tabLst>
                <a:tab pos="542925" algn="l"/>
              </a:tabLst>
            </a:pPr>
            <a:endParaRPr lang="en-US" sz="1400" kern="1200" dirty="0">
              <a:solidFill>
                <a:schemeClr val="dk1"/>
              </a:solidFill>
              <a:effectLst/>
              <a:latin typeface="+mj-lt"/>
              <a:ea typeface="+mn-ea"/>
              <a:cs typeface="+mn-cs"/>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3F334F0A-05F8-E0BE-BE5D-D9FAA869450F}"/>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679785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11FCF-3452-0BAD-A83B-8975A2431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40A1FE-70B1-5FA1-A63F-7339BE53891C}"/>
              </a:ext>
            </a:extLst>
          </p:cNvPr>
          <p:cNvSpPr>
            <a:spLocks noGrp="1"/>
          </p:cNvSpPr>
          <p:nvPr>
            <p:ph type="body" sz="quarter" idx="14"/>
          </p:nvPr>
        </p:nvSpPr>
        <p:spPr/>
        <p:txBody>
          <a:bodyPr/>
          <a:lstStyle/>
          <a:p>
            <a:r>
              <a:rPr lang="en-US">
                <a:solidFill>
                  <a:srgbClr val="00A2E0"/>
                </a:solidFill>
              </a:rPr>
              <a:t>3</a:t>
            </a:r>
            <a:r>
              <a:rPr lang="en-US" noProof="0">
                <a:solidFill>
                  <a:srgbClr val="00A2E0"/>
                </a:solidFill>
              </a:rPr>
              <a:t>.2.</a:t>
            </a:r>
          </a:p>
        </p:txBody>
      </p:sp>
      <p:sp>
        <p:nvSpPr>
          <p:cNvPr id="3" name="Title 2">
            <a:extLst>
              <a:ext uri="{FF2B5EF4-FFF2-40B4-BE49-F238E27FC236}">
                <a16:creationId xmlns:a16="http://schemas.microsoft.com/office/drawing/2014/main" id="{EE29DE5B-58CC-779B-7770-D717466829D9}"/>
              </a:ext>
            </a:extLst>
          </p:cNvPr>
          <p:cNvSpPr>
            <a:spLocks noGrp="1"/>
          </p:cNvSpPr>
          <p:nvPr>
            <p:ph type="ctrTitle"/>
          </p:nvPr>
        </p:nvSpPr>
        <p:spPr/>
        <p:txBody>
          <a:bodyPr/>
          <a:lstStyle/>
          <a:p>
            <a:r>
              <a:rPr lang="en-US" noProof="0">
                <a:solidFill>
                  <a:srgbClr val="00A2E0"/>
                </a:solidFill>
              </a:rPr>
              <a:t>Functional approach and DEMPE</a:t>
            </a:r>
          </a:p>
        </p:txBody>
      </p:sp>
      <p:sp>
        <p:nvSpPr>
          <p:cNvPr id="4" name="Footer Placeholder 3">
            <a:extLst>
              <a:ext uri="{FF2B5EF4-FFF2-40B4-BE49-F238E27FC236}">
                <a16:creationId xmlns:a16="http://schemas.microsoft.com/office/drawing/2014/main" id="{03F4FA3E-640A-BEFE-20D7-0F26040B8EAA}"/>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3201194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1EF5-F5DB-C944-616C-D7162F66C327}"/>
            </a:ext>
          </a:extLst>
        </p:cNvPr>
        <p:cNvGrpSpPr/>
        <p:nvPr/>
      </p:nvGrpSpPr>
      <p:grpSpPr>
        <a:xfrm>
          <a:off x="0" y="0"/>
          <a:ext cx="0" cy="0"/>
          <a:chOff x="0" y="0"/>
          <a:chExt cx="0" cy="0"/>
        </a:xfrm>
      </p:grpSpPr>
      <p:sp>
        <p:nvSpPr>
          <p:cNvPr id="5" name="Shape 3">
            <a:extLst>
              <a:ext uri="{FF2B5EF4-FFF2-40B4-BE49-F238E27FC236}">
                <a16:creationId xmlns:a16="http://schemas.microsoft.com/office/drawing/2014/main" id="{0A978325-C1B2-DBE3-9A1C-F34D16CB9141}"/>
              </a:ext>
            </a:extLst>
          </p:cNvPr>
          <p:cNvSpPr/>
          <p:nvPr/>
        </p:nvSpPr>
        <p:spPr>
          <a:xfrm>
            <a:off x="457200" y="1143000"/>
            <a:ext cx="5486400" cy="960120"/>
          </a:xfrm>
          <a:prstGeom prst="homePlate">
            <a:avLst/>
          </a:prstGeom>
          <a:solidFill>
            <a:srgbClr val="13286B"/>
          </a:solidFill>
          <a:ln/>
        </p:spPr>
        <p:txBody>
          <a:bodyPr/>
          <a:lstStyle/>
          <a:p>
            <a:endParaRPr lang="en-BE"/>
          </a:p>
        </p:txBody>
      </p:sp>
      <p:sp>
        <p:nvSpPr>
          <p:cNvPr id="6" name="Text 4">
            <a:extLst>
              <a:ext uri="{FF2B5EF4-FFF2-40B4-BE49-F238E27FC236}">
                <a16:creationId xmlns:a16="http://schemas.microsoft.com/office/drawing/2014/main" id="{70D2A37F-06B1-8F9E-F8B2-85773E9CF2E3}"/>
              </a:ext>
            </a:extLst>
          </p:cNvPr>
          <p:cNvSpPr/>
          <p:nvPr/>
        </p:nvSpPr>
        <p:spPr>
          <a:xfrm>
            <a:off x="685800" y="1143000"/>
            <a:ext cx="4572000" cy="960120"/>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Step 1:</a:t>
            </a:r>
            <a:endParaRPr lang="en-US" sz="1500"/>
          </a:p>
          <a:p>
            <a:pPr marL="0" indent="0">
              <a:buNone/>
            </a:pPr>
            <a:r>
              <a:rPr lang="en-US" sz="1150">
                <a:solidFill>
                  <a:srgbClr val="FFFFFF"/>
                </a:solidFill>
                <a:latin typeface="Arial" pitchFamily="34" charset="0"/>
                <a:ea typeface="Arial" pitchFamily="34" charset="-122"/>
                <a:cs typeface="Arial" pitchFamily="34" charset="-120"/>
              </a:rPr>
              <a:t>Accurate delineation of the actual transaction (Sec. D.1 OECD TPG)</a:t>
            </a:r>
            <a:endParaRPr lang="en-US" sz="1500"/>
          </a:p>
        </p:txBody>
      </p:sp>
      <p:sp>
        <p:nvSpPr>
          <p:cNvPr id="7" name="Shape 5">
            <a:extLst>
              <a:ext uri="{FF2B5EF4-FFF2-40B4-BE49-F238E27FC236}">
                <a16:creationId xmlns:a16="http://schemas.microsoft.com/office/drawing/2014/main" id="{53657D97-FCB7-4F51-A93A-065BE2849786}"/>
              </a:ext>
            </a:extLst>
          </p:cNvPr>
          <p:cNvSpPr/>
          <p:nvPr/>
        </p:nvSpPr>
        <p:spPr>
          <a:xfrm>
            <a:off x="5760720" y="1143000"/>
            <a:ext cx="5760720" cy="960120"/>
          </a:xfrm>
          <a:prstGeom prst="chevron">
            <a:avLst/>
          </a:prstGeom>
          <a:solidFill>
            <a:srgbClr val="1C97D4"/>
          </a:solidFill>
          <a:ln/>
        </p:spPr>
        <p:txBody>
          <a:bodyPr/>
          <a:lstStyle/>
          <a:p>
            <a:endParaRPr lang="en-BE"/>
          </a:p>
        </p:txBody>
      </p:sp>
      <p:sp>
        <p:nvSpPr>
          <p:cNvPr id="8" name="Text 6">
            <a:extLst>
              <a:ext uri="{FF2B5EF4-FFF2-40B4-BE49-F238E27FC236}">
                <a16:creationId xmlns:a16="http://schemas.microsoft.com/office/drawing/2014/main" id="{2D2009DD-D95F-190E-5125-BD3E9946C2A7}"/>
              </a:ext>
            </a:extLst>
          </p:cNvPr>
          <p:cNvSpPr/>
          <p:nvPr/>
        </p:nvSpPr>
        <p:spPr>
          <a:xfrm>
            <a:off x="6355080" y="1143000"/>
            <a:ext cx="4297680" cy="960120"/>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Step 2:</a:t>
            </a:r>
            <a:endParaRPr lang="en-US" sz="1500"/>
          </a:p>
          <a:p>
            <a:pPr marL="0" indent="0">
              <a:buNone/>
            </a:pPr>
            <a:r>
              <a:rPr lang="en-US" sz="1150">
                <a:solidFill>
                  <a:srgbClr val="FFFFFF"/>
                </a:solidFill>
                <a:latin typeface="Arial" pitchFamily="34" charset="0"/>
                <a:ea typeface="Arial" pitchFamily="34" charset="-122"/>
                <a:cs typeface="Arial" pitchFamily="34" charset="-120"/>
              </a:rPr>
              <a:t>Pricing of the intra-group transaction</a:t>
            </a:r>
            <a:endParaRPr lang="en-US" sz="1500"/>
          </a:p>
        </p:txBody>
      </p:sp>
      <p:sp>
        <p:nvSpPr>
          <p:cNvPr id="9" name="Text 7">
            <a:extLst>
              <a:ext uri="{FF2B5EF4-FFF2-40B4-BE49-F238E27FC236}">
                <a16:creationId xmlns:a16="http://schemas.microsoft.com/office/drawing/2014/main" id="{226F63D8-0FE7-88D6-F275-23B81EB7CE53}"/>
              </a:ext>
            </a:extLst>
          </p:cNvPr>
          <p:cNvSpPr/>
          <p:nvPr/>
        </p:nvSpPr>
        <p:spPr>
          <a:xfrm>
            <a:off x="594360" y="2331720"/>
            <a:ext cx="5349240" cy="2331720"/>
          </a:xfrm>
          <a:prstGeom prst="rect">
            <a:avLst/>
          </a:prstGeom>
          <a:noFill/>
          <a:ln/>
        </p:spPr>
        <p:txBody>
          <a:bodyPr wrap="square" lIns="0" tIns="0" rIns="0" bIns="0" rtlCol="0" anchor="t"/>
          <a:lstStyle/>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Functional analysis is one of the five economically relevant characteristics.</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Actual conduct prevails where it differs from the contractual arrangements.</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Risk follows the party that can control it (decision-making) and has the financial capacity to bear it.</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Controlling a risk means deciding on it - not performing everything internally.</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If the substance supports the contractual allocation: keep and price the original transaction.</a:t>
            </a:r>
            <a:endParaRPr lang="en-US" sz="1450"/>
          </a:p>
        </p:txBody>
      </p:sp>
      <p:sp>
        <p:nvSpPr>
          <p:cNvPr id="10" name="Text 8">
            <a:extLst>
              <a:ext uri="{FF2B5EF4-FFF2-40B4-BE49-F238E27FC236}">
                <a16:creationId xmlns:a16="http://schemas.microsoft.com/office/drawing/2014/main" id="{59089315-47C3-C6FC-3F95-1B8938A94411}"/>
              </a:ext>
            </a:extLst>
          </p:cNvPr>
          <p:cNvSpPr/>
          <p:nvPr/>
        </p:nvSpPr>
        <p:spPr>
          <a:xfrm>
            <a:off x="6263640" y="2331720"/>
            <a:ext cx="5257800" cy="2331720"/>
          </a:xfrm>
          <a:prstGeom prst="rect">
            <a:avLst/>
          </a:prstGeom>
          <a:noFill/>
          <a:ln/>
        </p:spPr>
        <p:txBody>
          <a:bodyPr wrap="square" lIns="0" tIns="0" rIns="0" bIns="0" rtlCol="0" anchor="t"/>
          <a:lstStyle/>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Comparability analysis and method selection follow only after delineation.</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A functional contribution does not by itself determine the profit outcome.</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The risk-control test belongs to Step 1 - it is not a pricing tool to allocate profits.</a:t>
            </a:r>
            <a:endParaRPr lang="en-US" sz="1450"/>
          </a:p>
        </p:txBody>
      </p:sp>
      <p:sp>
        <p:nvSpPr>
          <p:cNvPr id="11" name="Shape 9">
            <a:extLst>
              <a:ext uri="{FF2B5EF4-FFF2-40B4-BE49-F238E27FC236}">
                <a16:creationId xmlns:a16="http://schemas.microsoft.com/office/drawing/2014/main" id="{A104984F-6A8A-BCDF-1BD0-B5F7D10F2986}"/>
              </a:ext>
            </a:extLst>
          </p:cNvPr>
          <p:cNvSpPr/>
          <p:nvPr/>
        </p:nvSpPr>
        <p:spPr>
          <a:xfrm>
            <a:off x="457200" y="5097780"/>
            <a:ext cx="3200400" cy="1234440"/>
          </a:xfrm>
          <a:prstGeom prst="homePlate">
            <a:avLst/>
          </a:prstGeom>
          <a:solidFill>
            <a:srgbClr val="13286B"/>
          </a:solidFill>
          <a:ln/>
        </p:spPr>
        <p:txBody>
          <a:bodyPr/>
          <a:lstStyle/>
          <a:p>
            <a:endParaRPr lang="en-BE"/>
          </a:p>
        </p:txBody>
      </p:sp>
      <p:sp>
        <p:nvSpPr>
          <p:cNvPr id="12" name="Text 10">
            <a:extLst>
              <a:ext uri="{FF2B5EF4-FFF2-40B4-BE49-F238E27FC236}">
                <a16:creationId xmlns:a16="http://schemas.microsoft.com/office/drawing/2014/main" id="{9FA30B5F-210D-75F8-E990-9CD7CCCC2575}"/>
              </a:ext>
            </a:extLst>
          </p:cNvPr>
          <p:cNvSpPr/>
          <p:nvPr/>
        </p:nvSpPr>
        <p:spPr>
          <a:xfrm>
            <a:off x="502920" y="4983480"/>
            <a:ext cx="2651760" cy="1234440"/>
          </a:xfrm>
          <a:prstGeom prst="rect">
            <a:avLst/>
          </a:prstGeom>
          <a:noFill/>
          <a:ln/>
        </p:spPr>
        <p:txBody>
          <a:bodyPr wrap="square" lIns="0" tIns="0" rIns="0" bIns="0" rtlCol="0" anchor="ctr"/>
          <a:lstStyle/>
          <a:p>
            <a:pPr marL="0" indent="0" algn="ctr">
              <a:buNone/>
            </a:pPr>
            <a:r>
              <a:rPr lang="en-US" sz="1600">
                <a:solidFill>
                  <a:srgbClr val="FFFFFF"/>
                </a:solidFill>
                <a:latin typeface="Arial" pitchFamily="34" charset="0"/>
                <a:ea typeface="Arial" pitchFamily="34" charset="-122"/>
                <a:cs typeface="Arial" pitchFamily="34" charset="-120"/>
              </a:rPr>
              <a:t>Disregarding</a:t>
            </a:r>
            <a:endParaRPr lang="en-US" sz="1600"/>
          </a:p>
          <a:p>
            <a:pPr marL="0" indent="0" algn="ctr">
              <a:buNone/>
            </a:pPr>
            <a:r>
              <a:rPr lang="en-US" sz="1600">
                <a:solidFill>
                  <a:srgbClr val="FFFFFF"/>
                </a:solidFill>
                <a:latin typeface="Arial" pitchFamily="34" charset="0"/>
                <a:ea typeface="Arial" pitchFamily="34" charset="-122"/>
                <a:cs typeface="Arial" pitchFamily="34" charset="-120"/>
              </a:rPr>
              <a:t>transactions</a:t>
            </a:r>
            <a:endParaRPr lang="en-US" sz="1600"/>
          </a:p>
        </p:txBody>
      </p:sp>
      <p:sp>
        <p:nvSpPr>
          <p:cNvPr id="13" name="Text 11">
            <a:extLst>
              <a:ext uri="{FF2B5EF4-FFF2-40B4-BE49-F238E27FC236}">
                <a16:creationId xmlns:a16="http://schemas.microsoft.com/office/drawing/2014/main" id="{388CC53D-B3AF-9137-C299-6E5643993EA0}"/>
              </a:ext>
            </a:extLst>
          </p:cNvPr>
          <p:cNvSpPr/>
          <p:nvPr/>
        </p:nvSpPr>
        <p:spPr>
          <a:xfrm>
            <a:off x="3977640" y="5089616"/>
            <a:ext cx="7589520" cy="1188720"/>
          </a:xfrm>
          <a:prstGeom prst="rect">
            <a:avLst/>
          </a:prstGeom>
          <a:noFill/>
          <a:ln/>
        </p:spPr>
        <p:txBody>
          <a:bodyPr wrap="square" lIns="0" tIns="0" rIns="0" bIns="0" rtlCol="0" anchor="ctr"/>
          <a:lstStyle/>
          <a:p>
            <a:pPr marL="0" indent="0">
              <a:spcAft>
                <a:spcPts val="800"/>
              </a:spcAft>
              <a:buNone/>
            </a:pPr>
            <a:r>
              <a:rPr lang="en-US" sz="1400">
                <a:solidFill>
                  <a:srgbClr val="2A2A2A"/>
                </a:solidFill>
                <a:latin typeface="Arial" pitchFamily="34" charset="0"/>
                <a:ea typeface="Arial" pitchFamily="34" charset="-122"/>
                <a:cs typeface="Arial" pitchFamily="34" charset="-120"/>
              </a:rPr>
              <a:t>Tax administrations may disregard a transaction only when it is commercially irrational.</a:t>
            </a:r>
            <a:endParaRPr lang="en-US" sz="1400"/>
          </a:p>
          <a:p>
            <a:pPr marL="0" indent="0">
              <a:buNone/>
            </a:pPr>
            <a:r>
              <a:rPr lang="en-US" sz="1400" b="1">
                <a:solidFill>
                  <a:srgbClr val="00A2E0"/>
                </a:solidFill>
                <a:latin typeface="Arial" pitchFamily="34" charset="0"/>
                <a:ea typeface="Arial" pitchFamily="34" charset="-122"/>
                <a:cs typeface="Arial" pitchFamily="34" charset="-120"/>
              </a:rPr>
              <a:t>Recharacterisation only in highly exceptional cases (economically irrational and artificial): a high threshold, with the burden of proof on the administration.</a:t>
            </a:r>
            <a:endParaRPr lang="en-US" sz="1400">
              <a:solidFill>
                <a:srgbClr val="00A2E0"/>
              </a:solidFill>
            </a:endParaRPr>
          </a:p>
        </p:txBody>
      </p:sp>
      <p:sp>
        <p:nvSpPr>
          <p:cNvPr id="14" name="Text 12">
            <a:extLst>
              <a:ext uri="{FF2B5EF4-FFF2-40B4-BE49-F238E27FC236}">
                <a16:creationId xmlns:a16="http://schemas.microsoft.com/office/drawing/2014/main" id="{46199BF9-6C36-CE8C-90A7-F1234B7266F1}"/>
              </a:ext>
            </a:extLst>
          </p:cNvPr>
          <p:cNvSpPr/>
          <p:nvPr/>
        </p:nvSpPr>
        <p:spPr>
          <a:xfrm>
            <a:off x="11612880" y="6446520"/>
            <a:ext cx="365760" cy="274320"/>
          </a:xfrm>
          <a:prstGeom prst="rect">
            <a:avLst/>
          </a:prstGeom>
          <a:noFill/>
          <a:ln/>
        </p:spPr>
        <p:txBody>
          <a:bodyPr wrap="square" rtlCol="0" anchor="ctr"/>
          <a:lstStyle/>
          <a:p>
            <a:pPr marL="0" indent="0" algn="r">
              <a:buNone/>
            </a:pPr>
            <a:r>
              <a:rPr lang="en-US" sz="1000">
                <a:solidFill>
                  <a:srgbClr val="9AA8BD"/>
                </a:solidFill>
                <a:latin typeface="Arial" pitchFamily="34" charset="0"/>
                <a:ea typeface="Arial" pitchFamily="34" charset="-122"/>
                <a:cs typeface="Arial" pitchFamily="34" charset="-120"/>
              </a:rPr>
              <a:t>1</a:t>
            </a:r>
            <a:endParaRPr lang="en-US" sz="1000"/>
          </a:p>
        </p:txBody>
      </p:sp>
      <p:sp>
        <p:nvSpPr>
          <p:cNvPr id="3" name="Title 1">
            <a:extLst>
              <a:ext uri="{FF2B5EF4-FFF2-40B4-BE49-F238E27FC236}">
                <a16:creationId xmlns:a16="http://schemas.microsoft.com/office/drawing/2014/main" id="{9854B799-23E3-0783-2FA8-53E9925D8126}"/>
              </a:ext>
            </a:extLst>
          </p:cNvPr>
          <p:cNvSpPr txBox="1">
            <a:spLocks/>
          </p:cNvSpPr>
          <p:nvPr/>
        </p:nvSpPr>
        <p:spPr>
          <a:xfrm>
            <a:off x="265732" y="299033"/>
            <a:ext cx="9646691" cy="287771"/>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a:t>3.2. </a:t>
            </a:r>
            <a:r>
              <a:rPr lang="en-US" sz="2000">
                <a:solidFill>
                  <a:srgbClr val="1C2F5E"/>
                </a:solidFill>
                <a:latin typeface="Arial" pitchFamily="34" charset="0"/>
                <a:ea typeface="Arial" pitchFamily="34" charset="-122"/>
                <a:cs typeface="Arial" pitchFamily="34" charset="-120"/>
              </a:rPr>
              <a:t>Functional analysis: delineation before pricing</a:t>
            </a:r>
            <a:endParaRPr lang="fr-FR"/>
          </a:p>
        </p:txBody>
      </p:sp>
      <p:sp>
        <p:nvSpPr>
          <p:cNvPr id="4" name="Footer Placeholder 2">
            <a:extLst>
              <a:ext uri="{FF2B5EF4-FFF2-40B4-BE49-F238E27FC236}">
                <a16:creationId xmlns:a16="http://schemas.microsoft.com/office/drawing/2014/main" id="{8EDFAC18-33C1-A4C6-31C3-B3EAC6E77468}"/>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837076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457200" y="1234440"/>
            <a:ext cx="3154680" cy="1737360"/>
          </a:xfrm>
          <a:prstGeom prst="homePlate">
            <a:avLst/>
          </a:prstGeom>
          <a:solidFill>
            <a:srgbClr val="13286B"/>
          </a:solidFill>
          <a:ln/>
        </p:spPr>
        <p:txBody>
          <a:bodyPr/>
          <a:lstStyle/>
          <a:p>
            <a:endParaRPr lang="en-BE"/>
          </a:p>
        </p:txBody>
      </p:sp>
      <p:sp>
        <p:nvSpPr>
          <p:cNvPr id="6" name="Text 4"/>
          <p:cNvSpPr/>
          <p:nvPr/>
        </p:nvSpPr>
        <p:spPr>
          <a:xfrm>
            <a:off x="502920" y="1234440"/>
            <a:ext cx="2606040" cy="1737360"/>
          </a:xfrm>
          <a:prstGeom prst="rect">
            <a:avLst/>
          </a:prstGeom>
          <a:noFill/>
          <a:ln/>
        </p:spPr>
        <p:txBody>
          <a:bodyPr wrap="square" lIns="0" tIns="0" rIns="0" bIns="0" rtlCol="0" anchor="ctr"/>
          <a:lstStyle/>
          <a:p>
            <a:pPr marL="0" indent="0" algn="ctr">
              <a:buNone/>
            </a:pPr>
            <a:r>
              <a:rPr lang="en-US" sz="1700" b="1">
                <a:solidFill>
                  <a:srgbClr val="FFFFFF"/>
                </a:solidFill>
                <a:latin typeface="Arial" pitchFamily="34" charset="0"/>
                <a:ea typeface="Arial" pitchFamily="34" charset="-122"/>
                <a:cs typeface="Arial" pitchFamily="34" charset="-120"/>
              </a:rPr>
              <a:t>DEMPE &amp; IP</a:t>
            </a:r>
            <a:endParaRPr lang="en-US" sz="1700"/>
          </a:p>
        </p:txBody>
      </p:sp>
      <p:sp>
        <p:nvSpPr>
          <p:cNvPr id="7" name="Text 5"/>
          <p:cNvSpPr/>
          <p:nvPr/>
        </p:nvSpPr>
        <p:spPr>
          <a:xfrm>
            <a:off x="3886200" y="1280160"/>
            <a:ext cx="7680960" cy="1828800"/>
          </a:xfrm>
          <a:prstGeom prst="rect">
            <a:avLst/>
          </a:prstGeom>
          <a:noFill/>
          <a:ln/>
        </p:spPr>
        <p:txBody>
          <a:bodyPr wrap="square" lIns="0" tIns="0" rIns="0" bIns="0" rtlCol="0" anchor="t"/>
          <a:lstStyle/>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Legal ownership alone does not entitle the owner to the full IP return.</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Every DEMPE contribution is remunerated at arm's length - a one-sided method may suffice.</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The TPG recognise no autonomous concept of "economic ownership“.</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DEMPE serves delineation and entitlement to return, not recharacterization.</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No capacity to control the DEMPE risks (no people taking decisions) → the return shifts.</a:t>
            </a:r>
            <a:endParaRPr lang="en-US" sz="1450"/>
          </a:p>
        </p:txBody>
      </p:sp>
      <p:sp>
        <p:nvSpPr>
          <p:cNvPr id="8" name="Shape 6"/>
          <p:cNvSpPr/>
          <p:nvPr/>
        </p:nvSpPr>
        <p:spPr>
          <a:xfrm>
            <a:off x="457200" y="3429000"/>
            <a:ext cx="3154680" cy="1828800"/>
          </a:xfrm>
          <a:prstGeom prst="homePlate">
            <a:avLst/>
          </a:prstGeom>
          <a:solidFill>
            <a:srgbClr val="1C97D4"/>
          </a:solidFill>
          <a:ln/>
        </p:spPr>
        <p:txBody>
          <a:bodyPr/>
          <a:lstStyle/>
          <a:p>
            <a:endParaRPr lang="en-BE"/>
          </a:p>
        </p:txBody>
      </p:sp>
      <p:sp>
        <p:nvSpPr>
          <p:cNvPr id="9" name="Text 7"/>
          <p:cNvSpPr/>
          <p:nvPr/>
        </p:nvSpPr>
        <p:spPr>
          <a:xfrm>
            <a:off x="502920" y="3429000"/>
            <a:ext cx="2606040" cy="1828800"/>
          </a:xfrm>
          <a:prstGeom prst="rect">
            <a:avLst/>
          </a:prstGeom>
          <a:noFill/>
          <a:ln/>
        </p:spPr>
        <p:txBody>
          <a:bodyPr wrap="square" lIns="0" tIns="0" rIns="0" bIns="0" rtlCol="0" anchor="ctr"/>
          <a:lstStyle/>
          <a:p>
            <a:pPr marL="0" indent="0" algn="ctr">
              <a:buNone/>
            </a:pPr>
            <a:r>
              <a:rPr lang="en-US" sz="1500" b="1">
                <a:solidFill>
                  <a:srgbClr val="FFFFFF"/>
                </a:solidFill>
                <a:latin typeface="Arial" pitchFamily="34" charset="0"/>
                <a:ea typeface="Arial" pitchFamily="34" charset="-122"/>
                <a:cs typeface="Arial" pitchFamily="34" charset="-120"/>
              </a:rPr>
              <a:t>What we observe in practice</a:t>
            </a:r>
            <a:endParaRPr lang="en-US" sz="1500"/>
          </a:p>
        </p:txBody>
      </p:sp>
      <p:sp>
        <p:nvSpPr>
          <p:cNvPr id="10" name="Text 8"/>
          <p:cNvSpPr/>
          <p:nvPr/>
        </p:nvSpPr>
        <p:spPr>
          <a:xfrm>
            <a:off x="3886200" y="3520440"/>
            <a:ext cx="7680960" cy="1783080"/>
          </a:xfrm>
          <a:prstGeom prst="rect">
            <a:avLst/>
          </a:prstGeom>
          <a:noFill/>
          <a:ln/>
        </p:spPr>
        <p:txBody>
          <a:bodyPr wrap="square" lIns="0" tIns="0" rIns="0" bIns="0" rtlCol="0" anchor="t"/>
          <a:lstStyle/>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Internationally and in Belgium, the OECD risk-control and DEMPE framework is used to justify full reallocations or profit splits.</a:t>
            </a:r>
            <a:endParaRPr lang="en-US" sz="1450"/>
          </a:p>
          <a:p>
            <a:pPr marL="177800" indent="-177800">
              <a:lnSpc>
                <a:spcPct val="102000"/>
              </a:lnSpc>
              <a:spcAft>
                <a:spcPts val="800"/>
              </a:spcAft>
              <a:buSzPct val="100000"/>
              <a:buChar char="•"/>
            </a:pPr>
            <a:r>
              <a:rPr lang="en-US" sz="1450">
                <a:solidFill>
                  <a:srgbClr val="2A2A2A"/>
                </a:solidFill>
                <a:latin typeface="Arial" pitchFamily="34" charset="0"/>
                <a:ea typeface="Arial" pitchFamily="34" charset="-122"/>
                <a:cs typeface="Arial" pitchFamily="34" charset="-120"/>
              </a:rPr>
              <a:t>The emphasis on people functions often serves as a shortcut that skips Step 2 (method selection and comparability).</a:t>
            </a:r>
            <a:endParaRPr lang="en-US" sz="1450"/>
          </a:p>
          <a:p>
            <a:pPr marL="177800" indent="-177800">
              <a:lnSpc>
                <a:spcPct val="102000"/>
              </a:lnSpc>
              <a:buSzPct val="100000"/>
              <a:buChar char="•"/>
            </a:pPr>
            <a:r>
              <a:rPr lang="en-US" sz="1450" b="1">
                <a:solidFill>
                  <a:srgbClr val="00A2E0"/>
                </a:solidFill>
                <a:latin typeface="Arial" pitchFamily="34" charset="0"/>
                <a:ea typeface="Arial" pitchFamily="34" charset="-122"/>
                <a:cs typeface="Arial" pitchFamily="34" charset="-120"/>
              </a:rPr>
              <a:t>Courts tend not to follow this approach: a high threshold, with the burden of proof on the tax administration.</a:t>
            </a:r>
            <a:endParaRPr lang="en-US" sz="1450">
              <a:solidFill>
                <a:srgbClr val="00A2E0"/>
              </a:solidFill>
            </a:endParaRPr>
          </a:p>
        </p:txBody>
      </p:sp>
      <p:sp>
        <p:nvSpPr>
          <p:cNvPr id="11" name="Text 9"/>
          <p:cNvSpPr/>
          <p:nvPr/>
        </p:nvSpPr>
        <p:spPr>
          <a:xfrm>
            <a:off x="11612880" y="6446520"/>
            <a:ext cx="365760" cy="274320"/>
          </a:xfrm>
          <a:prstGeom prst="rect">
            <a:avLst/>
          </a:prstGeom>
          <a:noFill/>
          <a:ln/>
        </p:spPr>
        <p:txBody>
          <a:bodyPr wrap="square" rtlCol="0" anchor="ctr"/>
          <a:lstStyle/>
          <a:p>
            <a:pPr marL="0" indent="0" algn="r">
              <a:buNone/>
            </a:pPr>
            <a:r>
              <a:rPr lang="en-US" sz="1000">
                <a:solidFill>
                  <a:srgbClr val="9AA8BD"/>
                </a:solidFill>
                <a:latin typeface="Arial" pitchFamily="34" charset="0"/>
                <a:ea typeface="Arial" pitchFamily="34" charset="-122"/>
                <a:cs typeface="Arial" pitchFamily="34" charset="-120"/>
              </a:rPr>
              <a:t>2</a:t>
            </a:r>
            <a:endParaRPr lang="en-US" sz="1000"/>
          </a:p>
        </p:txBody>
      </p:sp>
      <p:sp>
        <p:nvSpPr>
          <p:cNvPr id="3" name="Title 1">
            <a:extLst>
              <a:ext uri="{FF2B5EF4-FFF2-40B4-BE49-F238E27FC236}">
                <a16:creationId xmlns:a16="http://schemas.microsoft.com/office/drawing/2014/main" id="{60DD4A73-AACC-6071-E8B9-441239A32916}"/>
              </a:ext>
            </a:extLst>
          </p:cNvPr>
          <p:cNvSpPr txBox="1">
            <a:spLocks/>
          </p:cNvSpPr>
          <p:nvPr/>
        </p:nvSpPr>
        <p:spPr>
          <a:xfrm>
            <a:off x="265732" y="299033"/>
            <a:ext cx="9646691" cy="287771"/>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a:t>3.2. </a:t>
            </a:r>
            <a:r>
              <a:rPr lang="en-US" sz="2000">
                <a:solidFill>
                  <a:srgbClr val="1C2F5E"/>
                </a:solidFill>
                <a:latin typeface="Arial" pitchFamily="34" charset="0"/>
                <a:cs typeface="Arial" pitchFamily="34" charset="-120"/>
              </a:rPr>
              <a:t>DEMPE, IP and what we observe in practice</a:t>
            </a:r>
            <a:endParaRPr lang="fr-FR" sz="2000">
              <a:solidFill>
                <a:srgbClr val="1C2F5E"/>
              </a:solidFill>
              <a:latin typeface="Arial" pitchFamily="34" charset="0"/>
              <a:cs typeface="Arial" pitchFamily="34" charset="-120"/>
            </a:endParaRPr>
          </a:p>
        </p:txBody>
      </p:sp>
      <p:sp>
        <p:nvSpPr>
          <p:cNvPr id="4" name="Footer Placeholder 2">
            <a:extLst>
              <a:ext uri="{FF2B5EF4-FFF2-40B4-BE49-F238E27FC236}">
                <a16:creationId xmlns:a16="http://schemas.microsoft.com/office/drawing/2014/main" id="{A2383DCA-0639-AF0A-564B-731CCB5E9773}"/>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900CB-DD64-C38F-6107-62C00CE47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0494F-94E2-EBA1-1AFD-1A99D00A82A8}"/>
              </a:ext>
            </a:extLst>
          </p:cNvPr>
          <p:cNvSpPr>
            <a:spLocks noGrp="1"/>
          </p:cNvSpPr>
          <p:nvPr>
            <p:ph type="title"/>
          </p:nvPr>
        </p:nvSpPr>
        <p:spPr>
          <a:xfrm>
            <a:off x="265732" y="299033"/>
            <a:ext cx="9646691" cy="313932"/>
          </a:xfrm>
        </p:spPr>
        <p:txBody>
          <a:bodyPr/>
          <a:lstStyle/>
          <a:p>
            <a:r>
              <a:rPr lang="en-US" sz="2400" noProof="0"/>
              <a:t>3.2. </a:t>
            </a:r>
            <a:r>
              <a:rPr lang="en-US"/>
              <a:t>Functional approach and DEMPE</a:t>
            </a:r>
            <a:endParaRPr lang="en-US" noProof="0"/>
          </a:p>
        </p:txBody>
      </p:sp>
      <p:sp>
        <p:nvSpPr>
          <p:cNvPr id="3" name="Text Placeholder 2">
            <a:extLst>
              <a:ext uri="{FF2B5EF4-FFF2-40B4-BE49-F238E27FC236}">
                <a16:creationId xmlns:a16="http://schemas.microsoft.com/office/drawing/2014/main" id="{39D7C7F5-F3B6-84C4-04B4-789449E7CCDF}"/>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a:solidFill>
                  <a:schemeClr val="accent2"/>
                </a:solidFill>
              </a:rPr>
              <a:t>Gent, 2016/AR/455, 8 June 2021. </a:t>
            </a:r>
            <a:endParaRPr lang="en-US" b="1" noProof="0">
              <a:solidFill>
                <a:schemeClr val="accent2"/>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b="1">
                <a:solidFill>
                  <a:srgbClr val="00A2E0"/>
                </a:solidFill>
              </a:rPr>
              <a:t>Facts</a:t>
            </a:r>
            <a:endParaRPr lang="en-US" sz="1600" noProof="0">
              <a:solidFill>
                <a:schemeClr val="tx1"/>
              </a:solidFill>
              <a:effectLst/>
              <a:ea typeface="Calibri" panose="020F0502020204030204" pitchFamily="34" charset="0"/>
              <a:cs typeface="Arial" panose="020B0604020202020204" pitchFamily="34" charset="0"/>
            </a:endParaRPr>
          </a:p>
          <a:p>
            <a:pPr marL="182563" lvl="1" indent="-182563" algn="just">
              <a:lnSpc>
                <a:spcPts val="1400"/>
              </a:lnSpc>
              <a:spcAft>
                <a:spcPts val="1000"/>
              </a:spcAft>
              <a:buClrTx/>
            </a:pPr>
            <a:r>
              <a:rPr lang="en-US" sz="1400" kern="0" err="1">
                <a:solidFill>
                  <a:schemeClr val="tx1"/>
                </a:solidFill>
                <a:ea typeface="Calibri" panose="020F0502020204030204" pitchFamily="34" charset="0"/>
                <a:cs typeface="Arial" panose="020B0604020202020204" pitchFamily="34" charset="0"/>
              </a:rPr>
              <a:t>BelCo</a:t>
            </a:r>
            <a:r>
              <a:rPr lang="en-US" sz="1400" kern="0">
                <a:solidFill>
                  <a:schemeClr val="tx1"/>
                </a:solidFill>
                <a:ea typeface="Calibri" panose="020F0502020204030204" pitchFamily="34" charset="0"/>
                <a:cs typeface="Arial" panose="020B0604020202020204" pitchFamily="34" charset="0"/>
              </a:rPr>
              <a:t> is a Belgian manufacturing company in the floor industry.</a:t>
            </a:r>
          </a:p>
          <a:p>
            <a:pPr marL="182563" lvl="1" indent="-182563" algn="just">
              <a:lnSpc>
                <a:spcPts val="1400"/>
              </a:lnSpc>
              <a:spcAft>
                <a:spcPts val="1000"/>
              </a:spcAft>
              <a:buClrTx/>
            </a:pPr>
            <a:r>
              <a:rPr lang="en-US" sz="1400" kern="0">
                <a:solidFill>
                  <a:schemeClr val="tx1"/>
                </a:solidFill>
                <a:ea typeface="Calibri" panose="020F0502020204030204" pitchFamily="34" charset="0"/>
                <a:cs typeface="Arial" panose="020B0604020202020204" pitchFamily="34" charset="0"/>
              </a:rPr>
              <a:t>Its subsidiary, </a:t>
            </a:r>
            <a:r>
              <a:rPr lang="en-US" sz="1400" kern="0" err="1">
                <a:solidFill>
                  <a:schemeClr val="tx1"/>
                </a:solidFill>
                <a:ea typeface="Calibri" panose="020F0502020204030204" pitchFamily="34" charset="0"/>
                <a:cs typeface="Arial" panose="020B0604020202020204" pitchFamily="34" charset="0"/>
              </a:rPr>
              <a:t>LuxCo</a:t>
            </a:r>
            <a:r>
              <a:rPr lang="en-US" sz="1400" kern="0">
                <a:solidFill>
                  <a:schemeClr val="tx1"/>
                </a:solidFill>
                <a:ea typeface="Calibri" panose="020F0502020204030204" pitchFamily="34" charset="0"/>
                <a:cs typeface="Arial" panose="020B0604020202020204" pitchFamily="34" charset="0"/>
              </a:rPr>
              <a:t> is the owner of the patented technology.</a:t>
            </a:r>
          </a:p>
          <a:p>
            <a:pPr marL="182563" lvl="1" indent="-182563" algn="just">
              <a:lnSpc>
                <a:spcPts val="1400"/>
              </a:lnSpc>
              <a:spcAft>
                <a:spcPts val="1000"/>
              </a:spcAft>
              <a:buClrTx/>
            </a:pPr>
            <a:r>
              <a:rPr lang="en-US" sz="1400" kern="0" err="1">
                <a:solidFill>
                  <a:schemeClr val="tx1"/>
                </a:solidFill>
                <a:ea typeface="Calibri" panose="020F0502020204030204" pitchFamily="34" charset="0"/>
                <a:cs typeface="Arial" panose="020B0604020202020204" pitchFamily="34" charset="0"/>
              </a:rPr>
              <a:t>LuxCo</a:t>
            </a:r>
            <a:r>
              <a:rPr lang="en-US" sz="1400" kern="0">
                <a:solidFill>
                  <a:schemeClr val="tx1"/>
                </a:solidFill>
                <a:ea typeface="Calibri" panose="020F0502020204030204" pitchFamily="34" charset="0"/>
                <a:cs typeface="Arial" panose="020B0604020202020204" pitchFamily="34" charset="0"/>
              </a:rPr>
              <a:t> provides </a:t>
            </a:r>
            <a:r>
              <a:rPr lang="en-US" sz="1400" b="1" kern="0">
                <a:solidFill>
                  <a:schemeClr val="bg2"/>
                </a:solidFill>
                <a:ea typeface="Calibri" panose="020F0502020204030204" pitchFamily="34" charset="0"/>
                <a:cs typeface="Arial" panose="020B0604020202020204" pitchFamily="34" charset="0"/>
              </a:rPr>
              <a:t>a royalty-free license </a:t>
            </a:r>
            <a:r>
              <a:rPr lang="en-US" sz="1400" kern="0">
                <a:solidFill>
                  <a:schemeClr val="tx1"/>
                </a:solidFill>
                <a:ea typeface="Calibri" panose="020F0502020204030204" pitchFamily="34" charset="0"/>
                <a:cs typeface="Arial" panose="020B0604020202020204" pitchFamily="34" charset="0"/>
              </a:rPr>
              <a:t>to </a:t>
            </a:r>
            <a:r>
              <a:rPr lang="en-US" sz="1400" kern="0" err="1">
                <a:solidFill>
                  <a:schemeClr val="tx1"/>
                </a:solidFill>
                <a:ea typeface="Calibri" panose="020F0502020204030204" pitchFamily="34" charset="0"/>
                <a:cs typeface="Arial" panose="020B0604020202020204" pitchFamily="34" charset="0"/>
              </a:rPr>
              <a:t>BelCo</a:t>
            </a:r>
            <a:r>
              <a:rPr lang="en-US" sz="1400" kern="0">
                <a:solidFill>
                  <a:schemeClr val="tx1"/>
                </a:solidFill>
                <a:ea typeface="Calibri" panose="020F0502020204030204" pitchFamily="34" charset="0"/>
                <a:cs typeface="Arial" panose="020B0604020202020204" pitchFamily="34" charset="0"/>
              </a:rPr>
              <a:t> for the use of the technology.</a:t>
            </a:r>
          </a:p>
          <a:p>
            <a:pPr marL="182563" lvl="1" indent="-182563" algn="just">
              <a:lnSpc>
                <a:spcPts val="1400"/>
              </a:lnSpc>
              <a:spcAft>
                <a:spcPts val="1000"/>
              </a:spcAft>
              <a:buClrTx/>
            </a:pPr>
            <a:r>
              <a:rPr lang="en-US" sz="1400" kern="0" err="1">
                <a:solidFill>
                  <a:schemeClr val="tx1"/>
                </a:solidFill>
                <a:ea typeface="Calibri" panose="020F0502020204030204" pitchFamily="34" charset="0"/>
                <a:cs typeface="Arial" panose="020B0604020202020204" pitchFamily="34" charset="0"/>
              </a:rPr>
              <a:t>LuxCo</a:t>
            </a:r>
            <a:r>
              <a:rPr lang="en-US" sz="1400" kern="0">
                <a:solidFill>
                  <a:schemeClr val="tx1"/>
                </a:solidFill>
                <a:ea typeface="Calibri" panose="020F0502020204030204" pitchFamily="34" charset="0"/>
                <a:cs typeface="Arial" panose="020B0604020202020204" pitchFamily="34" charset="0"/>
              </a:rPr>
              <a:t> also grants licenses to third party licensees.</a:t>
            </a:r>
            <a:endParaRPr lang="en-US" noProof="0">
              <a:solidFill>
                <a:schemeClr val="tx1"/>
              </a:solidFill>
              <a:effectLst/>
              <a:ea typeface="Calibri" panose="020F0502020204030204" pitchFamily="34" charset="0"/>
              <a:cs typeface="Arial" panose="020B0604020202020204" pitchFamily="34" charset="0"/>
            </a:endParaRPr>
          </a:p>
          <a:p>
            <a:pPr algn="just">
              <a:lnSpc>
                <a:spcPts val="1400"/>
              </a:lnSpc>
            </a:pPr>
            <a:r>
              <a:rPr lang="en-US" b="1" noProof="0">
                <a:solidFill>
                  <a:srgbClr val="00A2E0"/>
                </a:solidFill>
              </a:rPr>
              <a:t>Position of the BTA</a:t>
            </a:r>
            <a:endParaRPr lang="en-US" noProof="0">
              <a:solidFill>
                <a:srgbClr val="00A2E0"/>
              </a:solidFill>
              <a:effectLst/>
              <a:ea typeface="Calibri" panose="020F0502020204030204" pitchFamily="34" charset="0"/>
              <a:cs typeface="Arial" panose="020B0604020202020204" pitchFamily="34" charset="0"/>
            </a:endParaRPr>
          </a:p>
          <a:p>
            <a:pPr marL="182563" lvl="1" indent="-182563" algn="just">
              <a:lnSpc>
                <a:spcPts val="1400"/>
              </a:lnSpc>
              <a:spcAft>
                <a:spcPts val="1000"/>
              </a:spcAft>
              <a:buClrTx/>
            </a:pPr>
            <a:r>
              <a:rPr lang="en-US" sz="1400" kern="0">
                <a:solidFill>
                  <a:schemeClr val="tx1"/>
                </a:solidFill>
                <a:ea typeface="Calibri" panose="020F0502020204030204" pitchFamily="34" charset="0"/>
                <a:cs typeface="Arial" panose="020B0604020202020204" pitchFamily="34" charset="0"/>
              </a:rPr>
              <a:t>The </a:t>
            </a:r>
            <a:r>
              <a:rPr lang="en-US" sz="1400" b="1" kern="0">
                <a:solidFill>
                  <a:schemeClr val="bg2"/>
                </a:solidFill>
                <a:ea typeface="Calibri" panose="020F0502020204030204" pitchFamily="34" charset="0"/>
                <a:cs typeface="Arial" panose="020B0604020202020204" pitchFamily="34" charset="0"/>
              </a:rPr>
              <a:t>BTA claimed that </a:t>
            </a:r>
            <a:r>
              <a:rPr lang="en-US" sz="1400" u="sng" kern="0" err="1">
                <a:solidFill>
                  <a:schemeClr val="tx1"/>
                </a:solidFill>
                <a:ea typeface="Calibri" panose="020F0502020204030204" pitchFamily="34" charset="0"/>
                <a:cs typeface="Arial" panose="020B0604020202020204" pitchFamily="34" charset="0"/>
              </a:rPr>
              <a:t>BelCo</a:t>
            </a:r>
            <a:r>
              <a:rPr lang="en-US" sz="1400" u="sng" kern="0">
                <a:solidFill>
                  <a:schemeClr val="tx1"/>
                </a:solidFill>
                <a:ea typeface="Calibri" panose="020F0502020204030204" pitchFamily="34" charset="0"/>
                <a:cs typeface="Arial" panose="020B0604020202020204" pitchFamily="34" charset="0"/>
              </a:rPr>
              <a:t> performed all DEMPE functions </a:t>
            </a:r>
            <a:r>
              <a:rPr lang="en-US" sz="1400" kern="0">
                <a:solidFill>
                  <a:schemeClr val="tx1"/>
                </a:solidFill>
                <a:ea typeface="Calibri" panose="020F0502020204030204" pitchFamily="34" charset="0"/>
                <a:cs typeface="Arial" panose="020B0604020202020204" pitchFamily="34" charset="0"/>
              </a:rPr>
              <a:t>(</a:t>
            </a:r>
            <a:r>
              <a:rPr lang="en-US" sz="1400" kern="0" err="1">
                <a:solidFill>
                  <a:schemeClr val="tx1"/>
                </a:solidFill>
                <a:ea typeface="Calibri" panose="020F0502020204030204" pitchFamily="34" charset="0"/>
                <a:cs typeface="Arial" panose="020B0604020202020204" pitchFamily="34" charset="0"/>
              </a:rPr>
              <a:t>ie</a:t>
            </a:r>
            <a:r>
              <a:rPr lang="en-US" sz="1400" kern="0">
                <a:solidFill>
                  <a:schemeClr val="tx1"/>
                </a:solidFill>
                <a:ea typeface="Calibri" panose="020F0502020204030204" pitchFamily="34" charset="0"/>
                <a:cs typeface="Arial" panose="020B0604020202020204" pitchFamily="34" charset="0"/>
              </a:rPr>
              <a:t>, development, enhancement, maintenance, protection, exploitation) </a:t>
            </a:r>
            <a:r>
              <a:rPr lang="en-US" sz="1400" u="sng" kern="0">
                <a:solidFill>
                  <a:schemeClr val="tx1"/>
                </a:solidFill>
                <a:ea typeface="Calibri" panose="020F0502020204030204" pitchFamily="34" charset="0"/>
                <a:cs typeface="Arial" panose="020B0604020202020204" pitchFamily="34" charset="0"/>
              </a:rPr>
              <a:t>in respect of the patents and also managed all important risks</a:t>
            </a:r>
            <a:r>
              <a:rPr lang="en-US" sz="1400" kern="0">
                <a:solidFill>
                  <a:schemeClr val="tx1"/>
                </a:solidFill>
                <a:ea typeface="Calibri" panose="020F0502020204030204" pitchFamily="34" charset="0"/>
                <a:cs typeface="Arial" panose="020B0604020202020204" pitchFamily="34" charset="0"/>
              </a:rPr>
              <a:t>.</a:t>
            </a:r>
            <a:endParaRPr lang="en-US" sz="1400"/>
          </a:p>
          <a:p>
            <a:pPr marL="182563" lvl="1" indent="-182563" algn="just">
              <a:lnSpc>
                <a:spcPts val="1400"/>
              </a:lnSpc>
              <a:spcAft>
                <a:spcPts val="1000"/>
              </a:spcAft>
              <a:buClrTx/>
            </a:pPr>
            <a:r>
              <a:rPr lang="en-US" sz="1400" kern="0">
                <a:solidFill>
                  <a:schemeClr val="tx1"/>
                </a:solidFill>
                <a:ea typeface="Calibri" panose="020F0502020204030204" pitchFamily="34" charset="0"/>
                <a:cs typeface="Arial" panose="020B0604020202020204" pitchFamily="34" charset="0"/>
              </a:rPr>
              <a:t>Accordingly, the BTA </a:t>
            </a:r>
            <a:r>
              <a:rPr lang="en-US" sz="1400" u="sng" kern="0">
                <a:solidFill>
                  <a:schemeClr val="tx1"/>
                </a:solidFill>
                <a:ea typeface="Calibri" panose="020F0502020204030204" pitchFamily="34" charset="0"/>
                <a:cs typeface="Arial" panose="020B0604020202020204" pitchFamily="34" charset="0"/>
              </a:rPr>
              <a:t>included </a:t>
            </a:r>
            <a:r>
              <a:rPr lang="en-US" sz="1400" u="sng" kern="0" err="1">
                <a:solidFill>
                  <a:schemeClr val="tx1"/>
                </a:solidFill>
                <a:ea typeface="Calibri" panose="020F0502020204030204" pitchFamily="34" charset="0"/>
                <a:cs typeface="Arial" panose="020B0604020202020204" pitchFamily="34" charset="0"/>
              </a:rPr>
              <a:t>LuxCo’s</a:t>
            </a:r>
            <a:r>
              <a:rPr lang="en-US" sz="1400" u="sng" kern="0">
                <a:solidFill>
                  <a:schemeClr val="tx1"/>
                </a:solidFill>
                <a:ea typeface="Calibri" panose="020F0502020204030204" pitchFamily="34" charset="0"/>
                <a:cs typeface="Arial" panose="020B0604020202020204" pitchFamily="34" charset="0"/>
              </a:rPr>
              <a:t> profits in </a:t>
            </a:r>
            <a:r>
              <a:rPr lang="en-US" sz="1400" u="sng" kern="0" err="1">
                <a:solidFill>
                  <a:schemeClr val="tx1"/>
                </a:solidFill>
                <a:ea typeface="Calibri" panose="020F0502020204030204" pitchFamily="34" charset="0"/>
                <a:cs typeface="Arial" panose="020B0604020202020204" pitchFamily="34" charset="0"/>
              </a:rPr>
              <a:t>BelCo’s</a:t>
            </a:r>
            <a:r>
              <a:rPr lang="en-US" sz="1400" u="sng" kern="0">
                <a:solidFill>
                  <a:schemeClr val="tx1"/>
                </a:solidFill>
                <a:ea typeface="Calibri" panose="020F0502020204030204" pitchFamily="34" charset="0"/>
                <a:cs typeface="Arial" panose="020B0604020202020204" pitchFamily="34" charset="0"/>
              </a:rPr>
              <a:t> taxable base</a:t>
            </a:r>
            <a:r>
              <a:rPr lang="en-US" sz="1400" kern="0">
                <a:solidFill>
                  <a:schemeClr val="tx1"/>
                </a:solidFill>
                <a:ea typeface="Calibri" panose="020F0502020204030204" pitchFamily="34" charset="0"/>
                <a:cs typeface="Arial" panose="020B0604020202020204" pitchFamily="34" charset="0"/>
              </a:rPr>
              <a:t>.</a:t>
            </a:r>
          </a:p>
          <a:p>
            <a:pPr marL="0" lvl="1" indent="0" algn="just">
              <a:lnSpc>
                <a:spcPts val="1400"/>
              </a:lnSpc>
              <a:spcAft>
                <a:spcPts val="1000"/>
              </a:spcAft>
              <a:buClrTx/>
              <a:buNone/>
            </a:pPr>
            <a:endParaRPr lang="en-US" sz="1400" kern="0" noProof="0">
              <a:solidFill>
                <a:schemeClr val="tx1"/>
              </a:solidFill>
              <a:effectLst/>
              <a:ea typeface="Calibri" panose="020F0502020204030204" pitchFamily="34" charset="0"/>
              <a:cs typeface="Arial" panose="020B0604020202020204" pitchFamily="34" charset="0"/>
            </a:endParaRPr>
          </a:p>
          <a:p>
            <a:endParaRPr lang="en-US" noProof="0"/>
          </a:p>
        </p:txBody>
      </p:sp>
      <p:sp>
        <p:nvSpPr>
          <p:cNvPr id="5" name="Footer Placeholder 2">
            <a:extLst>
              <a:ext uri="{FF2B5EF4-FFF2-40B4-BE49-F238E27FC236}">
                <a16:creationId xmlns:a16="http://schemas.microsoft.com/office/drawing/2014/main" id="{2E23654C-8C8D-BE6D-FB53-EF290421D7B5}"/>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grpSp>
        <p:nvGrpSpPr>
          <p:cNvPr id="4" name="Group 3">
            <a:extLst>
              <a:ext uri="{FF2B5EF4-FFF2-40B4-BE49-F238E27FC236}">
                <a16:creationId xmlns:a16="http://schemas.microsoft.com/office/drawing/2014/main" id="{B9B23841-5093-17C1-DF70-BD89B084207F}"/>
              </a:ext>
            </a:extLst>
          </p:cNvPr>
          <p:cNvGrpSpPr/>
          <p:nvPr/>
        </p:nvGrpSpPr>
        <p:grpSpPr>
          <a:xfrm>
            <a:off x="7229078" y="2079403"/>
            <a:ext cx="4742581" cy="2730278"/>
            <a:chOff x="7403937" y="2311793"/>
            <a:chExt cx="4742581" cy="2730278"/>
          </a:xfrm>
        </p:grpSpPr>
        <p:sp>
          <p:nvSpPr>
            <p:cNvPr id="6" name="Rectangle 5">
              <a:extLst>
                <a:ext uri="{FF2B5EF4-FFF2-40B4-BE49-F238E27FC236}">
                  <a16:creationId xmlns:a16="http://schemas.microsoft.com/office/drawing/2014/main" id="{EE0064D4-DF62-150E-E8A7-A0B3686D8BDE}"/>
                </a:ext>
              </a:extLst>
            </p:cNvPr>
            <p:cNvSpPr/>
            <p:nvPr/>
          </p:nvSpPr>
          <p:spPr>
            <a:xfrm>
              <a:off x="8936301" y="2311793"/>
              <a:ext cx="1764196" cy="612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0" err="1">
                  <a:solidFill>
                    <a:schemeClr val="bg1"/>
                  </a:solidFill>
                </a:rPr>
                <a:t>BelCo</a:t>
              </a:r>
              <a:endParaRPr lang="en-US" sz="1400" b="1" noProof="0">
                <a:solidFill>
                  <a:schemeClr val="bg1"/>
                </a:solidFill>
              </a:endParaRPr>
            </a:p>
          </p:txBody>
        </p:sp>
        <p:sp>
          <p:nvSpPr>
            <p:cNvPr id="7" name="TextBox 4">
              <a:extLst>
                <a:ext uri="{FF2B5EF4-FFF2-40B4-BE49-F238E27FC236}">
                  <a16:creationId xmlns:a16="http://schemas.microsoft.com/office/drawing/2014/main" id="{93F81C93-3582-EA54-300F-D11B9C6F0AA5}"/>
                </a:ext>
              </a:extLst>
            </p:cNvPr>
            <p:cNvSpPr txBox="1"/>
            <p:nvPr/>
          </p:nvSpPr>
          <p:spPr>
            <a:xfrm>
              <a:off x="7403937" y="3561102"/>
              <a:ext cx="929220" cy="507831"/>
            </a:xfrm>
            <a:prstGeom prst="rect">
              <a:avLst/>
            </a:prstGeom>
            <a:solidFill>
              <a:schemeClr val="bg1"/>
            </a:solidFill>
            <a:ln>
              <a:solidFill>
                <a:schemeClr val="tx1"/>
              </a:solidFill>
            </a:ln>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noProof="0">
                  <a:solidFill>
                    <a:schemeClr val="tx2"/>
                  </a:solidFill>
                </a:rPr>
                <a:t>License to use the technology</a:t>
              </a:r>
            </a:p>
          </p:txBody>
        </p:sp>
        <p:sp>
          <p:nvSpPr>
            <p:cNvPr id="8" name="Rectangle 7">
              <a:extLst>
                <a:ext uri="{FF2B5EF4-FFF2-40B4-BE49-F238E27FC236}">
                  <a16:creationId xmlns:a16="http://schemas.microsoft.com/office/drawing/2014/main" id="{A62B27F3-5B80-1886-6B2D-BE1A59BC9A21}"/>
                </a:ext>
              </a:extLst>
            </p:cNvPr>
            <p:cNvSpPr/>
            <p:nvPr/>
          </p:nvSpPr>
          <p:spPr>
            <a:xfrm>
              <a:off x="8945440" y="4430003"/>
              <a:ext cx="1764196" cy="612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0" err="1">
                  <a:solidFill>
                    <a:schemeClr val="bg1"/>
                  </a:solidFill>
                </a:rPr>
                <a:t>LuxCo</a:t>
              </a:r>
              <a:endParaRPr lang="en-US" sz="1400" b="1" noProof="0">
                <a:solidFill>
                  <a:schemeClr val="bg1"/>
                </a:solidFill>
              </a:endParaRPr>
            </a:p>
          </p:txBody>
        </p:sp>
        <p:pic>
          <p:nvPicPr>
            <p:cNvPr id="9" name="Picture 8">
              <a:extLst>
                <a:ext uri="{FF2B5EF4-FFF2-40B4-BE49-F238E27FC236}">
                  <a16:creationId xmlns:a16="http://schemas.microsoft.com/office/drawing/2014/main" id="{102612EC-8424-529F-442A-295252E0B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301" y="2712810"/>
              <a:ext cx="324036" cy="2156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1">
              <a:extLst>
                <a:ext uri="{FF2B5EF4-FFF2-40B4-BE49-F238E27FC236}">
                  <a16:creationId xmlns:a16="http://schemas.microsoft.com/office/drawing/2014/main" id="{B557A72D-D250-F62E-CD8D-E2A667348337}"/>
                </a:ext>
              </a:extLst>
            </p:cNvPr>
            <p:cNvSpPr txBox="1"/>
            <p:nvPr/>
          </p:nvSpPr>
          <p:spPr>
            <a:xfrm>
              <a:off x="9147665" y="3561102"/>
              <a:ext cx="702078" cy="215444"/>
            </a:xfrm>
            <a:prstGeom prst="rect">
              <a:avLst/>
            </a:prstGeom>
            <a:noFill/>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noProof="0">
                  <a:solidFill>
                    <a:schemeClr val="tx2"/>
                  </a:solidFill>
                </a:rPr>
                <a:t>98,49%</a:t>
              </a:r>
            </a:p>
          </p:txBody>
        </p:sp>
        <p:cxnSp>
          <p:nvCxnSpPr>
            <p:cNvPr id="14" name="Straight Connector 13">
              <a:extLst>
                <a:ext uri="{FF2B5EF4-FFF2-40B4-BE49-F238E27FC236}">
                  <a16:creationId xmlns:a16="http://schemas.microsoft.com/office/drawing/2014/main" id="{E62D003C-28CB-9572-9B52-A91EBA839556}"/>
                </a:ext>
              </a:extLst>
            </p:cNvPr>
            <p:cNvCxnSpPr>
              <a:cxnSpLocks/>
              <a:stCxn id="8" idx="0"/>
              <a:endCxn id="6" idx="2"/>
            </p:cNvCxnSpPr>
            <p:nvPr/>
          </p:nvCxnSpPr>
          <p:spPr>
            <a:xfrm flipH="1" flipV="1">
              <a:off x="9818399" y="2923861"/>
              <a:ext cx="9139" cy="15061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Arrow: Curved Right 14">
              <a:extLst>
                <a:ext uri="{FF2B5EF4-FFF2-40B4-BE49-F238E27FC236}">
                  <a16:creationId xmlns:a16="http://schemas.microsoft.com/office/drawing/2014/main" id="{9B295BAB-9EB5-7A68-CC62-52F610283E2F}"/>
                </a:ext>
              </a:extLst>
            </p:cNvPr>
            <p:cNvSpPr/>
            <p:nvPr/>
          </p:nvSpPr>
          <p:spPr>
            <a:xfrm flipH="1">
              <a:off x="10691358" y="2582905"/>
              <a:ext cx="613545" cy="2275097"/>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1"/>
                </a:solidFill>
              </a:endParaRPr>
            </a:p>
          </p:txBody>
        </p:sp>
        <p:sp>
          <p:nvSpPr>
            <p:cNvPr id="16" name="Arrow: Curved Right 15">
              <a:extLst>
                <a:ext uri="{FF2B5EF4-FFF2-40B4-BE49-F238E27FC236}">
                  <a16:creationId xmlns:a16="http://schemas.microsoft.com/office/drawing/2014/main" id="{DD12008D-145B-F967-77AF-23393D24625E}"/>
                </a:ext>
              </a:extLst>
            </p:cNvPr>
            <p:cNvSpPr/>
            <p:nvPr/>
          </p:nvSpPr>
          <p:spPr>
            <a:xfrm rot="10800000" flipH="1">
              <a:off x="8461951" y="2562887"/>
              <a:ext cx="483489" cy="2212604"/>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1"/>
                </a:solidFill>
              </a:endParaRPr>
            </a:p>
          </p:txBody>
        </p:sp>
        <p:sp>
          <p:nvSpPr>
            <p:cNvPr id="17" name="TextBox 16">
              <a:extLst>
                <a:ext uri="{FF2B5EF4-FFF2-40B4-BE49-F238E27FC236}">
                  <a16:creationId xmlns:a16="http://schemas.microsoft.com/office/drawing/2014/main" id="{EE0D0E4F-109C-25B7-8913-01EFF4195F26}"/>
                </a:ext>
              </a:extLst>
            </p:cNvPr>
            <p:cNvSpPr txBox="1"/>
            <p:nvPr/>
          </p:nvSpPr>
          <p:spPr>
            <a:xfrm>
              <a:off x="11347562" y="3650225"/>
              <a:ext cx="798956" cy="338554"/>
            </a:xfrm>
            <a:prstGeom prst="rect">
              <a:avLst/>
            </a:prstGeom>
            <a:solidFill>
              <a:schemeClr val="bg1"/>
            </a:solidFill>
            <a:ln>
              <a:solidFill>
                <a:schemeClr val="tx1"/>
              </a:solidFill>
            </a:ln>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noProof="0">
                  <a:solidFill>
                    <a:schemeClr val="tx2"/>
                  </a:solidFill>
                </a:rPr>
                <a:t>No royalties paid</a:t>
              </a:r>
            </a:p>
          </p:txBody>
        </p:sp>
      </p:grpSp>
    </p:spTree>
    <p:extLst>
      <p:ext uri="{BB962C8B-B14F-4D97-AF65-F5344CB8AC3E}">
        <p14:creationId xmlns:p14="http://schemas.microsoft.com/office/powerpoint/2010/main" val="2750552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2FFC-B83B-7B1D-074B-2535C6E85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FC567-9FD9-0D66-8859-A5B0E9A4D0B8}"/>
              </a:ext>
            </a:extLst>
          </p:cNvPr>
          <p:cNvSpPr>
            <a:spLocks noGrp="1"/>
          </p:cNvSpPr>
          <p:nvPr>
            <p:ph type="title"/>
          </p:nvPr>
        </p:nvSpPr>
        <p:spPr>
          <a:xfrm>
            <a:off x="265732" y="299033"/>
            <a:ext cx="9646691" cy="313932"/>
          </a:xfrm>
        </p:spPr>
        <p:txBody>
          <a:bodyPr/>
          <a:lstStyle/>
          <a:p>
            <a:r>
              <a:rPr lang="en-US" sz="2400" noProof="0"/>
              <a:t>3.2. </a:t>
            </a:r>
            <a:r>
              <a:rPr lang="en-US"/>
              <a:t>Functional approach and DEMPE</a:t>
            </a:r>
            <a:endParaRPr lang="en-US" noProof="0"/>
          </a:p>
        </p:txBody>
      </p:sp>
      <p:sp>
        <p:nvSpPr>
          <p:cNvPr id="3" name="Text Placeholder 2">
            <a:extLst>
              <a:ext uri="{FF2B5EF4-FFF2-40B4-BE49-F238E27FC236}">
                <a16:creationId xmlns:a16="http://schemas.microsoft.com/office/drawing/2014/main" id="{1BABBFAC-DED4-A626-BD00-A32D5232B1F9}"/>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a:solidFill>
                  <a:schemeClr val="accent2"/>
                </a:solidFill>
              </a:rPr>
              <a:t>Gent, 2016/AR/455, 8 June 2021. </a:t>
            </a:r>
          </a:p>
          <a:p>
            <a:pPr algn="just">
              <a:lnSpc>
                <a:spcPts val="1400"/>
              </a:lnSpc>
              <a:spcAft>
                <a:spcPts val="1000"/>
              </a:spcAft>
            </a:pPr>
            <a:r>
              <a:rPr lang="en-US" b="1">
                <a:solidFill>
                  <a:srgbClr val="00A2E0"/>
                </a:solidFill>
              </a:rPr>
              <a:t>Decision of the Court</a:t>
            </a:r>
          </a:p>
          <a:p>
            <a:pPr algn="just">
              <a:lnSpc>
                <a:spcPts val="1400"/>
              </a:lnSpc>
              <a:spcAft>
                <a:spcPts val="1000"/>
              </a:spcAft>
            </a:pPr>
            <a:r>
              <a:rPr lang="en-US" sz="1300">
                <a:solidFill>
                  <a:schemeClr val="tx1"/>
                </a:solidFill>
                <a:ea typeface="Calibri" panose="020F0502020204030204" pitchFamily="34" charset="0"/>
                <a:cs typeface="Arial" panose="020B0604020202020204" pitchFamily="34" charset="0"/>
              </a:rPr>
              <a:t>The Court of Appeal of Ghent ruled against the administration, concluding the following:</a:t>
            </a:r>
            <a:endParaRPr lang="en-US" sz="1300" noProof="0">
              <a:solidFill>
                <a:schemeClr val="tx1"/>
              </a:solidFill>
              <a:effectLst/>
              <a:ea typeface="Calibri" panose="020F0502020204030204" pitchFamily="34" charset="0"/>
              <a:cs typeface="Arial" panose="020B0604020202020204" pitchFamily="34" charset="0"/>
            </a:endParaRPr>
          </a:p>
          <a:p>
            <a:pPr marL="182563" lvl="1" indent="-182563" algn="just">
              <a:lnSpc>
                <a:spcPts val="1400"/>
              </a:lnSpc>
              <a:spcAft>
                <a:spcPts val="1000"/>
              </a:spcAft>
              <a:buClr>
                <a:schemeClr val="tx1"/>
              </a:buClr>
            </a:pPr>
            <a:r>
              <a:rPr lang="en-US" sz="1300" b="1" kern="0">
                <a:solidFill>
                  <a:schemeClr val="bg2"/>
                </a:solidFill>
                <a:ea typeface="Calibri" panose="020F0502020204030204" pitchFamily="34" charset="0"/>
                <a:cs typeface="Arial" panose="020B0604020202020204" pitchFamily="34" charset="0"/>
              </a:rPr>
              <a:t>DEMPE framework cannot be applied retroactively.</a:t>
            </a:r>
          </a:p>
          <a:p>
            <a:pPr marL="182563" lvl="1" indent="-182563" algn="just">
              <a:lnSpc>
                <a:spcPts val="1400"/>
              </a:lnSpc>
              <a:spcAft>
                <a:spcPts val="1000"/>
              </a:spcAft>
              <a:buClr>
                <a:schemeClr val="tx1"/>
              </a:buClr>
            </a:pPr>
            <a:r>
              <a:rPr lang="en-US" sz="1300" b="1" kern="0">
                <a:solidFill>
                  <a:schemeClr val="bg2"/>
                </a:solidFill>
                <a:ea typeface="Calibri" panose="020F0502020204030204" pitchFamily="34" charset="0"/>
                <a:cs typeface="Arial" panose="020B0604020202020204" pitchFamily="34" charset="0"/>
              </a:rPr>
              <a:t>BTA did not meet burden of proof</a:t>
            </a:r>
            <a:r>
              <a:rPr lang="en-US" sz="1300" kern="0">
                <a:solidFill>
                  <a:schemeClr val="tx1"/>
                </a:solidFill>
                <a:ea typeface="Calibri" panose="020F0502020204030204" pitchFamily="34" charset="0"/>
                <a:cs typeface="Arial" panose="020B0604020202020204" pitchFamily="34" charset="0"/>
              </a:rPr>
              <a:t>, limited to functional analysis (first step) but no comparability analysis (second step).</a:t>
            </a:r>
          </a:p>
          <a:p>
            <a:pPr marL="182563" lvl="1" indent="-182563" algn="just">
              <a:lnSpc>
                <a:spcPts val="1400"/>
              </a:lnSpc>
              <a:spcAft>
                <a:spcPts val="1000"/>
              </a:spcAft>
              <a:buClr>
                <a:schemeClr val="tx1"/>
              </a:buClr>
            </a:pPr>
            <a:r>
              <a:rPr lang="en-US" sz="1300" b="1" kern="0">
                <a:solidFill>
                  <a:schemeClr val="bg2"/>
                </a:solidFill>
                <a:ea typeface="Calibri" panose="020F0502020204030204" pitchFamily="34" charset="0"/>
                <a:cs typeface="Arial" panose="020B0604020202020204" pitchFamily="34" charset="0"/>
              </a:rPr>
              <a:t>No evidence that DEMPE functions could not be attributed to </a:t>
            </a:r>
            <a:r>
              <a:rPr lang="en-US" sz="1300" b="1" kern="0" err="1">
                <a:solidFill>
                  <a:schemeClr val="bg2"/>
                </a:solidFill>
                <a:ea typeface="Calibri" panose="020F0502020204030204" pitchFamily="34" charset="0"/>
                <a:cs typeface="Arial" panose="020B0604020202020204" pitchFamily="34" charset="0"/>
              </a:rPr>
              <a:t>LuxCo</a:t>
            </a:r>
            <a:r>
              <a:rPr lang="en-US" sz="1300" b="1" kern="0">
                <a:solidFill>
                  <a:schemeClr val="bg2"/>
                </a:solidFill>
                <a:ea typeface="Calibri" panose="020F0502020204030204" pitchFamily="34" charset="0"/>
                <a:cs typeface="Arial" panose="020B0604020202020204" pitchFamily="34" charset="0"/>
              </a:rPr>
              <a:t>:</a:t>
            </a:r>
          </a:p>
          <a:p>
            <a:pPr marL="542925" lvl="4" indent="-180975">
              <a:spcAft>
                <a:spcPts val="0"/>
              </a:spcAft>
              <a:buClr>
                <a:schemeClr val="tx1"/>
              </a:buClr>
              <a:buFont typeface="Arial" panose="020B0604020202020204" pitchFamily="34" charset="0"/>
              <a:buChar char="•"/>
              <a:tabLst>
                <a:tab pos="179388" algn="l"/>
              </a:tabLst>
            </a:pPr>
            <a:r>
              <a:rPr lang="en-US" sz="1300" b="0">
                <a:solidFill>
                  <a:schemeClr val="tx1"/>
                </a:solidFill>
              </a:rPr>
              <a:t>“</a:t>
            </a:r>
            <a:r>
              <a:rPr lang="en-US" sz="1300">
                <a:solidFill>
                  <a:schemeClr val="bg2"/>
                </a:solidFill>
              </a:rPr>
              <a:t>Development</a:t>
            </a:r>
            <a:r>
              <a:rPr lang="en-US" sz="1300" b="0">
                <a:solidFill>
                  <a:schemeClr val="tx1"/>
                </a:solidFill>
              </a:rPr>
              <a:t>” function: Prescribed;</a:t>
            </a:r>
          </a:p>
          <a:p>
            <a:pPr marL="542925" lvl="4" indent="-180975">
              <a:spcAft>
                <a:spcPts val="0"/>
              </a:spcAft>
              <a:buClr>
                <a:schemeClr val="tx1"/>
              </a:buClr>
              <a:buFont typeface="Arial" panose="020B0604020202020204" pitchFamily="34" charset="0"/>
              <a:buChar char="•"/>
              <a:tabLst>
                <a:tab pos="179388" algn="l"/>
              </a:tabLst>
            </a:pPr>
            <a:r>
              <a:rPr lang="en-US" sz="1300" b="0">
                <a:solidFill>
                  <a:schemeClr val="tx1"/>
                </a:solidFill>
              </a:rPr>
              <a:t>“</a:t>
            </a:r>
            <a:r>
              <a:rPr lang="en-US" sz="1300">
                <a:solidFill>
                  <a:schemeClr val="bg2"/>
                </a:solidFill>
              </a:rPr>
              <a:t>Protection</a:t>
            </a:r>
            <a:r>
              <a:rPr lang="en-US" sz="1300" b="0">
                <a:solidFill>
                  <a:schemeClr val="tx1"/>
                </a:solidFill>
              </a:rPr>
              <a:t>” function: relates to strategic decisions aimed at protecting &amp; legal enforcement of the patents (controlled by </a:t>
            </a:r>
            <a:r>
              <a:rPr lang="en-US" sz="1300" b="0" err="1">
                <a:solidFill>
                  <a:schemeClr val="tx1"/>
                </a:solidFill>
              </a:rPr>
              <a:t>LuxCo’s</a:t>
            </a:r>
            <a:r>
              <a:rPr lang="en-US" sz="1300" b="0">
                <a:solidFill>
                  <a:schemeClr val="tx1"/>
                </a:solidFill>
              </a:rPr>
              <a:t> board and outsourced to another BE group company);</a:t>
            </a:r>
          </a:p>
          <a:p>
            <a:pPr marL="542925" lvl="4" indent="-180975">
              <a:spcAft>
                <a:spcPts val="0"/>
              </a:spcAft>
              <a:buClr>
                <a:schemeClr val="tx1"/>
              </a:buClr>
              <a:buFont typeface="Arial" panose="020B0604020202020204" pitchFamily="34" charset="0"/>
              <a:buChar char="•"/>
              <a:tabLst>
                <a:tab pos="179388" algn="l"/>
              </a:tabLst>
            </a:pPr>
            <a:r>
              <a:rPr lang="en-US" sz="1300" b="0">
                <a:solidFill>
                  <a:schemeClr val="tx1"/>
                </a:solidFill>
              </a:rPr>
              <a:t>“</a:t>
            </a:r>
            <a:r>
              <a:rPr lang="en-US" sz="1300">
                <a:solidFill>
                  <a:schemeClr val="bg2"/>
                </a:solidFill>
              </a:rPr>
              <a:t>Maintenance</a:t>
            </a:r>
            <a:r>
              <a:rPr lang="en-US" sz="1300" b="0">
                <a:solidFill>
                  <a:schemeClr val="tx1"/>
                </a:solidFill>
              </a:rPr>
              <a:t>” and “</a:t>
            </a:r>
            <a:r>
              <a:rPr lang="en-US" sz="1300">
                <a:solidFill>
                  <a:schemeClr val="bg2"/>
                </a:solidFill>
              </a:rPr>
              <a:t>exploitation</a:t>
            </a:r>
            <a:r>
              <a:rPr lang="en-US" sz="1300" b="0">
                <a:solidFill>
                  <a:schemeClr val="tx1"/>
                </a:solidFill>
              </a:rPr>
              <a:t>” functions: relate to recurring functions of management, market research, sales and services (controlled by board, employees and service providers);</a:t>
            </a:r>
          </a:p>
          <a:p>
            <a:pPr marL="542925" lvl="4" indent="-180975">
              <a:spcAft>
                <a:spcPts val="0"/>
              </a:spcAft>
              <a:buClr>
                <a:schemeClr val="tx1"/>
              </a:buClr>
              <a:buFont typeface="Arial" panose="020B0604020202020204" pitchFamily="34" charset="0"/>
              <a:buChar char="•"/>
              <a:tabLst>
                <a:tab pos="179388" algn="l"/>
              </a:tabLst>
            </a:pPr>
            <a:r>
              <a:rPr lang="en-US" sz="1300" b="0">
                <a:solidFill>
                  <a:schemeClr val="tx1"/>
                </a:solidFill>
              </a:rPr>
              <a:t>“</a:t>
            </a:r>
            <a:r>
              <a:rPr lang="en-US" sz="1300">
                <a:solidFill>
                  <a:schemeClr val="bg2"/>
                </a:solidFill>
              </a:rPr>
              <a:t>Enhancement</a:t>
            </a:r>
            <a:r>
              <a:rPr lang="en-US" sz="1300" b="0">
                <a:solidFill>
                  <a:schemeClr val="tx1"/>
                </a:solidFill>
              </a:rPr>
              <a:t>” functions: performed by </a:t>
            </a:r>
            <a:r>
              <a:rPr lang="en-US" sz="1300" b="0" err="1">
                <a:solidFill>
                  <a:schemeClr val="tx1"/>
                </a:solidFill>
              </a:rPr>
              <a:t>BelCo</a:t>
            </a:r>
            <a:r>
              <a:rPr lang="en-US" sz="1300" b="0">
                <a:solidFill>
                  <a:schemeClr val="tx1"/>
                </a:solidFill>
              </a:rPr>
              <a:t> but this is in line with the market practice - licensee is a manufacturing company that incorporates the technology in its products; and</a:t>
            </a:r>
          </a:p>
          <a:p>
            <a:pPr marL="542925" lvl="4" indent="-180975">
              <a:spcAft>
                <a:spcPts val="0"/>
              </a:spcAft>
              <a:buClr>
                <a:schemeClr val="tx1"/>
              </a:buClr>
              <a:buFont typeface="Arial" panose="020B0604020202020204" pitchFamily="34" charset="0"/>
              <a:buChar char="•"/>
              <a:tabLst>
                <a:tab pos="179388" algn="l"/>
              </a:tabLst>
            </a:pPr>
            <a:r>
              <a:rPr lang="en-US" sz="1300" b="0">
                <a:solidFill>
                  <a:schemeClr val="tx1"/>
                </a:solidFill>
              </a:rPr>
              <a:t>Remuneration of </a:t>
            </a:r>
            <a:r>
              <a:rPr lang="en-US" sz="1300" b="0" err="1">
                <a:solidFill>
                  <a:schemeClr val="tx1"/>
                </a:solidFill>
              </a:rPr>
              <a:t>BelCo</a:t>
            </a:r>
            <a:r>
              <a:rPr lang="en-US" sz="1300" b="0">
                <a:solidFill>
                  <a:schemeClr val="tx1"/>
                </a:solidFill>
              </a:rPr>
              <a:t> : the compensation received is the royalty-free licensing agreement, which results in cost savings and a competitive advantage for </a:t>
            </a:r>
            <a:r>
              <a:rPr lang="en-US" sz="1300" b="0" err="1">
                <a:solidFill>
                  <a:schemeClr val="tx1"/>
                </a:solidFill>
              </a:rPr>
              <a:t>BelCo</a:t>
            </a:r>
            <a:r>
              <a:rPr lang="en-US" sz="1300" b="0">
                <a:solidFill>
                  <a:schemeClr val="tx1"/>
                </a:solidFill>
              </a:rPr>
              <a:t>.</a:t>
            </a:r>
          </a:p>
          <a:p>
            <a:pPr marL="542925" lvl="4" indent="-180975">
              <a:buFont typeface="Arial" panose="020B0604020202020204" pitchFamily="34" charset="0"/>
              <a:buChar char="•"/>
              <a:tabLst>
                <a:tab pos="179388" algn="l"/>
              </a:tabLst>
            </a:pPr>
            <a:endParaRPr lang="en-US" sz="1400"/>
          </a:p>
          <a:p>
            <a:pPr marL="0" lvl="1" indent="0" algn="just">
              <a:lnSpc>
                <a:spcPts val="1400"/>
              </a:lnSpc>
              <a:spcAft>
                <a:spcPts val="1000"/>
              </a:spcAft>
              <a:buClrTx/>
              <a:buNone/>
            </a:pPr>
            <a:endParaRPr lang="en-US" sz="1400" b="1" kern="0">
              <a:solidFill>
                <a:srgbClr val="00A2E0"/>
              </a:solidFill>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a:solidFill>
                <a:schemeClr val="tx1"/>
              </a:solidFill>
              <a:effectLst/>
              <a:ea typeface="Calibri" panose="020F0502020204030204" pitchFamily="34" charset="0"/>
              <a:cs typeface="Arial" panose="020B0604020202020204" pitchFamily="34" charset="0"/>
            </a:endParaRPr>
          </a:p>
          <a:p>
            <a:endParaRPr lang="en-US" noProof="0"/>
          </a:p>
        </p:txBody>
      </p:sp>
      <p:sp>
        <p:nvSpPr>
          <p:cNvPr id="5" name="Footer Placeholder 2">
            <a:extLst>
              <a:ext uri="{FF2B5EF4-FFF2-40B4-BE49-F238E27FC236}">
                <a16:creationId xmlns:a16="http://schemas.microsoft.com/office/drawing/2014/main" id="{8E334532-B0FD-A59B-A5A6-DCA03A3E953C}"/>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grpSp>
        <p:nvGrpSpPr>
          <p:cNvPr id="11" name="Group 10">
            <a:extLst>
              <a:ext uri="{FF2B5EF4-FFF2-40B4-BE49-F238E27FC236}">
                <a16:creationId xmlns:a16="http://schemas.microsoft.com/office/drawing/2014/main" id="{EE47714A-E793-E197-783A-6EAEBDE9440D}"/>
              </a:ext>
            </a:extLst>
          </p:cNvPr>
          <p:cNvGrpSpPr/>
          <p:nvPr/>
        </p:nvGrpSpPr>
        <p:grpSpPr>
          <a:xfrm>
            <a:off x="7248128" y="2309512"/>
            <a:ext cx="4742581" cy="2730278"/>
            <a:chOff x="7403937" y="2311793"/>
            <a:chExt cx="4742581" cy="2730278"/>
          </a:xfrm>
        </p:grpSpPr>
        <p:sp>
          <p:nvSpPr>
            <p:cNvPr id="12" name="Rectangle 11">
              <a:extLst>
                <a:ext uri="{FF2B5EF4-FFF2-40B4-BE49-F238E27FC236}">
                  <a16:creationId xmlns:a16="http://schemas.microsoft.com/office/drawing/2014/main" id="{AF679BAB-C009-C0AA-4B7B-6918D1A2C06B}"/>
                </a:ext>
              </a:extLst>
            </p:cNvPr>
            <p:cNvSpPr/>
            <p:nvPr/>
          </p:nvSpPr>
          <p:spPr>
            <a:xfrm>
              <a:off x="8936301" y="2311793"/>
              <a:ext cx="1764196" cy="612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0" err="1">
                  <a:solidFill>
                    <a:schemeClr val="bg1"/>
                  </a:solidFill>
                </a:rPr>
                <a:t>BelCo</a:t>
              </a:r>
              <a:endParaRPr lang="en-US" sz="1400" b="1" noProof="0">
                <a:solidFill>
                  <a:schemeClr val="bg1"/>
                </a:solidFill>
              </a:endParaRPr>
            </a:p>
          </p:txBody>
        </p:sp>
        <p:sp>
          <p:nvSpPr>
            <p:cNvPr id="18" name="TextBox 4">
              <a:extLst>
                <a:ext uri="{FF2B5EF4-FFF2-40B4-BE49-F238E27FC236}">
                  <a16:creationId xmlns:a16="http://schemas.microsoft.com/office/drawing/2014/main" id="{1206DD61-B979-B470-EF97-BAEEB86F69F8}"/>
                </a:ext>
              </a:extLst>
            </p:cNvPr>
            <p:cNvSpPr txBox="1"/>
            <p:nvPr/>
          </p:nvSpPr>
          <p:spPr>
            <a:xfrm>
              <a:off x="7403937" y="3561102"/>
              <a:ext cx="929220" cy="507831"/>
            </a:xfrm>
            <a:prstGeom prst="rect">
              <a:avLst/>
            </a:prstGeom>
            <a:solidFill>
              <a:schemeClr val="bg1"/>
            </a:solidFill>
            <a:ln>
              <a:solidFill>
                <a:schemeClr val="tx1"/>
              </a:solidFill>
            </a:ln>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noProof="0">
                  <a:solidFill>
                    <a:schemeClr val="tx2"/>
                  </a:solidFill>
                </a:rPr>
                <a:t>License to use the technology</a:t>
              </a:r>
            </a:p>
          </p:txBody>
        </p:sp>
        <p:sp>
          <p:nvSpPr>
            <p:cNvPr id="19" name="Rectangle 18">
              <a:extLst>
                <a:ext uri="{FF2B5EF4-FFF2-40B4-BE49-F238E27FC236}">
                  <a16:creationId xmlns:a16="http://schemas.microsoft.com/office/drawing/2014/main" id="{90D371B6-D523-0A83-7A75-E96E99C37973}"/>
                </a:ext>
              </a:extLst>
            </p:cNvPr>
            <p:cNvSpPr/>
            <p:nvPr/>
          </p:nvSpPr>
          <p:spPr>
            <a:xfrm>
              <a:off x="8945440" y="4430003"/>
              <a:ext cx="1764196" cy="612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0" err="1">
                  <a:solidFill>
                    <a:schemeClr val="bg1"/>
                  </a:solidFill>
                </a:rPr>
                <a:t>LuxCo</a:t>
              </a:r>
              <a:endParaRPr lang="en-US" sz="1400" b="1" noProof="0">
                <a:solidFill>
                  <a:schemeClr val="bg1"/>
                </a:solidFill>
              </a:endParaRPr>
            </a:p>
          </p:txBody>
        </p:sp>
        <p:pic>
          <p:nvPicPr>
            <p:cNvPr id="20" name="Picture 19">
              <a:extLst>
                <a:ext uri="{FF2B5EF4-FFF2-40B4-BE49-F238E27FC236}">
                  <a16:creationId xmlns:a16="http://schemas.microsoft.com/office/drawing/2014/main" id="{268F2C67-8E12-7BA9-E6C5-C198EF112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301" y="2712810"/>
              <a:ext cx="324036" cy="2156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1">
              <a:extLst>
                <a:ext uri="{FF2B5EF4-FFF2-40B4-BE49-F238E27FC236}">
                  <a16:creationId xmlns:a16="http://schemas.microsoft.com/office/drawing/2014/main" id="{5704FB4C-3FB5-BFFB-A6EA-E18ED21E3A1C}"/>
                </a:ext>
              </a:extLst>
            </p:cNvPr>
            <p:cNvSpPr txBox="1"/>
            <p:nvPr/>
          </p:nvSpPr>
          <p:spPr>
            <a:xfrm>
              <a:off x="9147665" y="3561102"/>
              <a:ext cx="702078" cy="215444"/>
            </a:xfrm>
            <a:prstGeom prst="rect">
              <a:avLst/>
            </a:prstGeom>
            <a:noFill/>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noProof="0">
                  <a:solidFill>
                    <a:schemeClr val="tx2"/>
                  </a:solidFill>
                </a:rPr>
                <a:t>98,49%</a:t>
              </a:r>
            </a:p>
          </p:txBody>
        </p:sp>
        <p:cxnSp>
          <p:nvCxnSpPr>
            <p:cNvPr id="22" name="Straight Connector 21">
              <a:extLst>
                <a:ext uri="{FF2B5EF4-FFF2-40B4-BE49-F238E27FC236}">
                  <a16:creationId xmlns:a16="http://schemas.microsoft.com/office/drawing/2014/main" id="{EF2BCF29-2955-8977-38FC-1A98475D7066}"/>
                </a:ext>
              </a:extLst>
            </p:cNvPr>
            <p:cNvCxnSpPr>
              <a:cxnSpLocks/>
              <a:stCxn id="19" idx="0"/>
              <a:endCxn id="12" idx="2"/>
            </p:cNvCxnSpPr>
            <p:nvPr/>
          </p:nvCxnSpPr>
          <p:spPr>
            <a:xfrm flipH="1" flipV="1">
              <a:off x="9818399" y="2923861"/>
              <a:ext cx="9139" cy="150614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Arrow: Curved Right 22">
              <a:extLst>
                <a:ext uri="{FF2B5EF4-FFF2-40B4-BE49-F238E27FC236}">
                  <a16:creationId xmlns:a16="http://schemas.microsoft.com/office/drawing/2014/main" id="{840D77C2-13B6-E68F-1281-103D87420094}"/>
                </a:ext>
              </a:extLst>
            </p:cNvPr>
            <p:cNvSpPr/>
            <p:nvPr/>
          </p:nvSpPr>
          <p:spPr>
            <a:xfrm flipH="1">
              <a:off x="10691358" y="2582905"/>
              <a:ext cx="613545" cy="2275097"/>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1"/>
                </a:solidFill>
              </a:endParaRPr>
            </a:p>
          </p:txBody>
        </p:sp>
        <p:sp>
          <p:nvSpPr>
            <p:cNvPr id="24" name="Arrow: Curved Right 23">
              <a:extLst>
                <a:ext uri="{FF2B5EF4-FFF2-40B4-BE49-F238E27FC236}">
                  <a16:creationId xmlns:a16="http://schemas.microsoft.com/office/drawing/2014/main" id="{03D3F8CE-AA5E-93C6-6525-4576B5947EAC}"/>
                </a:ext>
              </a:extLst>
            </p:cNvPr>
            <p:cNvSpPr/>
            <p:nvPr/>
          </p:nvSpPr>
          <p:spPr>
            <a:xfrm rot="10800000" flipH="1">
              <a:off x="8461951" y="2562887"/>
              <a:ext cx="483489" cy="2212604"/>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1"/>
                </a:solidFill>
              </a:endParaRPr>
            </a:p>
          </p:txBody>
        </p:sp>
        <p:sp>
          <p:nvSpPr>
            <p:cNvPr id="25" name="TextBox 16">
              <a:extLst>
                <a:ext uri="{FF2B5EF4-FFF2-40B4-BE49-F238E27FC236}">
                  <a16:creationId xmlns:a16="http://schemas.microsoft.com/office/drawing/2014/main" id="{EDCD0931-EB51-1E76-356B-D82D910B2ADE}"/>
                </a:ext>
              </a:extLst>
            </p:cNvPr>
            <p:cNvSpPr txBox="1"/>
            <p:nvPr/>
          </p:nvSpPr>
          <p:spPr>
            <a:xfrm>
              <a:off x="11347562" y="3650225"/>
              <a:ext cx="798956" cy="338554"/>
            </a:xfrm>
            <a:prstGeom prst="rect">
              <a:avLst/>
            </a:prstGeom>
            <a:solidFill>
              <a:schemeClr val="bg1"/>
            </a:solidFill>
            <a:ln>
              <a:solidFill>
                <a:schemeClr val="tx1"/>
              </a:solidFill>
            </a:ln>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noProof="0">
                  <a:solidFill>
                    <a:schemeClr val="tx2"/>
                  </a:solidFill>
                </a:rPr>
                <a:t>No royalties paid</a:t>
              </a:r>
            </a:p>
          </p:txBody>
        </p:sp>
      </p:grpSp>
    </p:spTree>
    <p:extLst>
      <p:ext uri="{BB962C8B-B14F-4D97-AF65-F5344CB8AC3E}">
        <p14:creationId xmlns:p14="http://schemas.microsoft.com/office/powerpoint/2010/main" val="1014013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01956-DC97-6428-7304-5FEB65DDF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44291-C6EB-446C-F57D-77F6DD7D99C4}"/>
              </a:ext>
            </a:extLst>
          </p:cNvPr>
          <p:cNvSpPr>
            <a:spLocks noGrp="1"/>
          </p:cNvSpPr>
          <p:nvPr>
            <p:ph type="title"/>
          </p:nvPr>
        </p:nvSpPr>
        <p:spPr>
          <a:xfrm>
            <a:off x="265732" y="299033"/>
            <a:ext cx="9646691" cy="313932"/>
          </a:xfrm>
        </p:spPr>
        <p:txBody>
          <a:bodyPr/>
          <a:lstStyle/>
          <a:p>
            <a:r>
              <a:rPr lang="en-US" sz="2400" noProof="0"/>
              <a:t>3.2. </a:t>
            </a:r>
            <a:r>
              <a:rPr lang="en-US"/>
              <a:t>Functional approach and DEMPE</a:t>
            </a:r>
            <a:endParaRPr lang="en-US" noProof="0"/>
          </a:p>
        </p:txBody>
      </p:sp>
      <p:sp>
        <p:nvSpPr>
          <p:cNvPr id="3" name="Text Placeholder 2">
            <a:extLst>
              <a:ext uri="{FF2B5EF4-FFF2-40B4-BE49-F238E27FC236}">
                <a16:creationId xmlns:a16="http://schemas.microsoft.com/office/drawing/2014/main" id="{A45B471C-F1E2-EC71-FB1E-169568F3E92E}"/>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dirty="0">
                <a:solidFill>
                  <a:schemeClr val="accent2"/>
                </a:solidFill>
              </a:rPr>
              <a:t>Court of Marche-en-</a:t>
            </a:r>
            <a:r>
              <a:rPr lang="en-US" b="1" dirty="0" err="1">
                <a:solidFill>
                  <a:schemeClr val="accent2"/>
                </a:solidFill>
              </a:rPr>
              <a:t>Famenne</a:t>
            </a:r>
            <a:r>
              <a:rPr lang="en-US" b="1" dirty="0">
                <a:solidFill>
                  <a:schemeClr val="accent2"/>
                </a:solidFill>
              </a:rPr>
              <a:t>, 20/420/A, 27 September 2023 – Alignment with the Amazon Case</a:t>
            </a:r>
          </a:p>
          <a:p>
            <a:pPr algn="just">
              <a:lnSpc>
                <a:spcPts val="1400"/>
              </a:lnSpc>
              <a:spcAft>
                <a:spcPts val="1000"/>
              </a:spcAft>
            </a:pPr>
            <a:r>
              <a:rPr lang="en-US" sz="1400" b="1" dirty="0">
                <a:solidFill>
                  <a:srgbClr val="00A2E0"/>
                </a:solidFill>
              </a:rPr>
              <a:t>Position of the BTA</a:t>
            </a:r>
          </a:p>
          <a:p>
            <a:pPr marL="182563" lvl="1" indent="-182563" algn="just">
              <a:lnSpc>
                <a:spcPts val="1400"/>
              </a:lnSpc>
              <a:spcAft>
                <a:spcPts val="1000"/>
              </a:spcAft>
              <a:buClr>
                <a:schemeClr val="tx1"/>
              </a:buClr>
            </a:pPr>
            <a:r>
              <a:rPr lang="en-US" sz="1200" kern="0" dirty="0" err="1">
                <a:solidFill>
                  <a:schemeClr val="tx1"/>
                </a:solidFill>
                <a:ea typeface="Calibri" panose="020F0502020204030204" pitchFamily="34" charset="0"/>
                <a:cs typeface="Arial" panose="020B0604020202020204" pitchFamily="34" charset="0"/>
              </a:rPr>
              <a:t>LuxCo</a:t>
            </a:r>
            <a:r>
              <a:rPr lang="en-US" sz="1200" kern="0" dirty="0">
                <a:solidFill>
                  <a:schemeClr val="tx1"/>
                </a:solidFill>
                <a:ea typeface="Calibri" panose="020F0502020204030204" pitchFamily="34" charset="0"/>
                <a:cs typeface="Arial" panose="020B0604020202020204" pitchFamily="34" charset="0"/>
              </a:rPr>
              <a:t> performs no DEMPE function: </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Considered as a passive IP owner</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Entitled only to a cost-plus remuneration (routine return)</a:t>
            </a:r>
          </a:p>
          <a:p>
            <a:pPr marL="542925" lvl="4" indent="-180975">
              <a:buClr>
                <a:schemeClr val="tx1"/>
              </a:buClr>
              <a:buFont typeface="Arial" panose="020B0604020202020204" pitchFamily="34" charset="0"/>
              <a:buChar char="•"/>
              <a:tabLst>
                <a:tab pos="179388" algn="l"/>
              </a:tabLst>
            </a:pPr>
            <a:r>
              <a:rPr lang="en-US" sz="1200" b="0" dirty="0">
                <a:solidFill>
                  <a:schemeClr val="tx1"/>
                </a:solidFill>
              </a:rPr>
              <a:t>Denial of royalty deduction</a:t>
            </a:r>
          </a:p>
          <a:p>
            <a:pPr marL="0" lvl="1" indent="0" algn="just">
              <a:lnSpc>
                <a:spcPts val="1400"/>
              </a:lnSpc>
              <a:spcAft>
                <a:spcPts val="1000"/>
              </a:spcAft>
              <a:buClr>
                <a:schemeClr val="tx1"/>
              </a:buClr>
              <a:buNone/>
            </a:pPr>
            <a:r>
              <a:rPr lang="en-US" sz="1400" b="1" kern="0" dirty="0">
                <a:solidFill>
                  <a:schemeClr val="accent2"/>
                </a:solidFill>
                <a:ea typeface="Calibri" panose="020F0502020204030204" pitchFamily="34" charset="0"/>
                <a:cs typeface="Arial" panose="020B0604020202020204" pitchFamily="34" charset="0"/>
              </a:rPr>
              <a:t>Decision of the Court </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Rejection of the tax authorities’ approach – assessment considered arbitrary</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OECD Guidelines are not binding law and cannot serve as the sole basis for a tax adjustment</a:t>
            </a:r>
          </a:p>
          <a:p>
            <a:pPr marL="542925" lvl="4" indent="-180975">
              <a:buClr>
                <a:schemeClr val="tx1"/>
              </a:buClr>
              <a:buFont typeface="Arial" panose="020B0604020202020204" pitchFamily="34" charset="0"/>
              <a:buChar char="•"/>
              <a:tabLst>
                <a:tab pos="179388" algn="l"/>
              </a:tabLst>
            </a:pPr>
            <a:r>
              <a:rPr lang="en-US" sz="1200" b="0" dirty="0">
                <a:solidFill>
                  <a:schemeClr val="tx1"/>
                </a:solidFill>
              </a:rPr>
              <a:t>A DEMPE analysis alone is insufficient to fully deny royalties</a:t>
            </a:r>
            <a:endParaRPr lang="en-US" sz="1200" b="0" dirty="0">
              <a:solidFill>
                <a:schemeClr val="tx1"/>
              </a:solidFill>
              <a:sym typeface="Wingdings" panose="05000000000000000000" pitchFamily="2" charset="2"/>
            </a:endParaRPr>
          </a:p>
          <a:p>
            <a:pPr marL="0" lvl="1" indent="0" algn="just">
              <a:lnSpc>
                <a:spcPts val="1400"/>
              </a:lnSpc>
              <a:spcAft>
                <a:spcPts val="1000"/>
              </a:spcAft>
              <a:buClr>
                <a:schemeClr val="tx1"/>
              </a:buClr>
              <a:buNone/>
            </a:pPr>
            <a:r>
              <a:rPr lang="en-US" sz="1400" b="1" kern="0" dirty="0">
                <a:solidFill>
                  <a:schemeClr val="accent2"/>
                </a:solidFill>
                <a:ea typeface="Calibri" panose="020F0502020204030204" pitchFamily="34" charset="0"/>
                <a:cs typeface="Arial" panose="020B0604020202020204" pitchFamily="34" charset="0"/>
              </a:rPr>
              <a:t>Reliance on ECJ Amazon Case </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Licensing is a form of exploitation of IP</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The licensor is not merely passive and actively exploits IP by granting a license</a:t>
            </a:r>
          </a:p>
          <a:p>
            <a:pPr marL="542925" lvl="4" indent="-180975">
              <a:spcAft>
                <a:spcPts val="0"/>
              </a:spcAft>
              <a:buClr>
                <a:schemeClr val="tx1"/>
              </a:buClr>
              <a:buFont typeface="Arial" panose="020B0604020202020204" pitchFamily="34" charset="0"/>
              <a:buChar char="•"/>
              <a:tabLst>
                <a:tab pos="179388" algn="l"/>
              </a:tabLst>
            </a:pPr>
            <a:r>
              <a:rPr lang="en-US" sz="1200" b="0" dirty="0">
                <a:solidFill>
                  <a:schemeClr val="tx1"/>
                </a:solidFill>
              </a:rPr>
              <a:t>Even without significant operational day to day DEMPE activities, the act of licensing itself constitutes economic activity</a:t>
            </a:r>
          </a:p>
          <a:p>
            <a:pPr marL="542925" lvl="4" indent="-180975">
              <a:spcAft>
                <a:spcPts val="0"/>
              </a:spcAft>
              <a:buClr>
                <a:schemeClr val="tx1"/>
              </a:buClr>
              <a:buFont typeface="Arial" panose="020B0604020202020204" pitchFamily="34" charset="0"/>
              <a:buChar char="•"/>
              <a:tabLst>
                <a:tab pos="179388" algn="l"/>
              </a:tabLst>
            </a:pPr>
            <a:r>
              <a:rPr lang="en-US" sz="1200" b="0" dirty="0" err="1">
                <a:solidFill>
                  <a:schemeClr val="tx1"/>
                </a:solidFill>
              </a:rPr>
              <a:t>LuxCo</a:t>
            </a:r>
            <a:r>
              <a:rPr lang="en-US" sz="1200" b="0" dirty="0">
                <a:solidFill>
                  <a:schemeClr val="tx1"/>
                </a:solidFill>
              </a:rPr>
              <a:t> is entitled to a market-based remuneration</a:t>
            </a:r>
          </a:p>
          <a:p>
            <a:pPr marL="542925" lvl="4" indent="-180975">
              <a:spcAft>
                <a:spcPts val="0"/>
              </a:spcAft>
              <a:buClr>
                <a:schemeClr val="tx1"/>
              </a:buClr>
              <a:buFont typeface="Arial" panose="020B0604020202020204" pitchFamily="34" charset="0"/>
              <a:buChar char="•"/>
              <a:tabLst>
                <a:tab pos="179388" algn="l"/>
              </a:tabLst>
            </a:pPr>
            <a:endParaRPr lang="en-US" sz="1300" b="0" dirty="0">
              <a:solidFill>
                <a:schemeClr val="tx1"/>
              </a:solidFill>
            </a:endParaRPr>
          </a:p>
          <a:p>
            <a:pPr marL="542925" lvl="4" indent="-180975">
              <a:buFont typeface="Arial" panose="020B0604020202020204" pitchFamily="34" charset="0"/>
              <a:buChar char="•"/>
              <a:tabLst>
                <a:tab pos="179388" algn="l"/>
              </a:tabLst>
            </a:pPr>
            <a:endParaRPr lang="en-US" sz="1400" dirty="0"/>
          </a:p>
          <a:p>
            <a:pPr marL="0" lvl="1" indent="0" algn="just">
              <a:lnSpc>
                <a:spcPts val="1400"/>
              </a:lnSpc>
              <a:spcAft>
                <a:spcPts val="1000"/>
              </a:spcAft>
              <a:buClrTx/>
              <a:buNone/>
            </a:pPr>
            <a:endParaRPr lang="en-US" sz="1400" b="1" kern="0" dirty="0">
              <a:solidFill>
                <a:srgbClr val="00A2E0"/>
              </a:solidFill>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dirty="0">
              <a:solidFill>
                <a:schemeClr val="tx1"/>
              </a:solidFill>
              <a:effectLst/>
              <a:ea typeface="Calibri" panose="020F0502020204030204" pitchFamily="34" charset="0"/>
              <a:cs typeface="Arial" panose="020B0604020202020204" pitchFamily="34" charset="0"/>
            </a:endParaRPr>
          </a:p>
          <a:p>
            <a:endParaRPr lang="en-US" noProof="0" dirty="0"/>
          </a:p>
        </p:txBody>
      </p:sp>
      <p:sp>
        <p:nvSpPr>
          <p:cNvPr id="5" name="Footer Placeholder 2">
            <a:extLst>
              <a:ext uri="{FF2B5EF4-FFF2-40B4-BE49-F238E27FC236}">
                <a16:creationId xmlns:a16="http://schemas.microsoft.com/office/drawing/2014/main" id="{DBA4CA9F-6475-D4F7-A2E6-5681A1860EE0}"/>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pic>
        <p:nvPicPr>
          <p:cNvPr id="4" name="Picture 3">
            <a:extLst>
              <a:ext uri="{FF2B5EF4-FFF2-40B4-BE49-F238E27FC236}">
                <a16:creationId xmlns:a16="http://schemas.microsoft.com/office/drawing/2014/main" id="{04D49755-37AC-62FC-71BC-6B29FB501A26}"/>
              </a:ext>
            </a:extLst>
          </p:cNvPr>
          <p:cNvPicPr>
            <a:picLocks noChangeAspect="1"/>
          </p:cNvPicPr>
          <p:nvPr/>
        </p:nvPicPr>
        <p:blipFill>
          <a:blip r:embed="rId3"/>
          <a:stretch>
            <a:fillRect/>
          </a:stretch>
        </p:blipFill>
        <p:spPr>
          <a:xfrm>
            <a:off x="7621721" y="1615463"/>
            <a:ext cx="3549795" cy="4018636"/>
          </a:xfrm>
          <a:prstGeom prst="rect">
            <a:avLst/>
          </a:prstGeom>
        </p:spPr>
      </p:pic>
    </p:spTree>
    <p:extLst>
      <p:ext uri="{BB962C8B-B14F-4D97-AF65-F5344CB8AC3E}">
        <p14:creationId xmlns:p14="http://schemas.microsoft.com/office/powerpoint/2010/main" val="341222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BDB20-5DF4-7DA6-926E-EA377BC3F0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1A84C5-3B4D-8576-451C-683DF6A75D9D}"/>
              </a:ext>
            </a:extLst>
          </p:cNvPr>
          <p:cNvSpPr>
            <a:spLocks noGrp="1"/>
          </p:cNvSpPr>
          <p:nvPr>
            <p:ph type="body" sz="quarter" idx="14"/>
          </p:nvPr>
        </p:nvSpPr>
        <p:spPr/>
        <p:txBody>
          <a:bodyPr/>
          <a:lstStyle/>
          <a:p>
            <a:r>
              <a:rPr lang="en-US" noProof="0">
                <a:solidFill>
                  <a:srgbClr val="00A2E0"/>
                </a:solidFill>
              </a:rPr>
              <a:t>1.</a:t>
            </a:r>
            <a:r>
              <a:rPr lang="en-US">
                <a:solidFill>
                  <a:srgbClr val="00A2E0"/>
                </a:solidFill>
              </a:rPr>
              <a:t>1.</a:t>
            </a:r>
            <a:endParaRPr lang="en-US" noProof="0">
              <a:solidFill>
                <a:srgbClr val="00A2E0"/>
              </a:solidFill>
            </a:endParaRPr>
          </a:p>
        </p:txBody>
      </p:sp>
      <p:sp>
        <p:nvSpPr>
          <p:cNvPr id="3" name="Title 2">
            <a:extLst>
              <a:ext uri="{FF2B5EF4-FFF2-40B4-BE49-F238E27FC236}">
                <a16:creationId xmlns:a16="http://schemas.microsoft.com/office/drawing/2014/main" id="{406D2209-E245-FE66-C56F-E21874EEE85A}"/>
              </a:ext>
            </a:extLst>
          </p:cNvPr>
          <p:cNvSpPr>
            <a:spLocks noGrp="1"/>
          </p:cNvSpPr>
          <p:nvPr>
            <p:ph type="ctrTitle"/>
          </p:nvPr>
        </p:nvSpPr>
        <p:spPr/>
        <p:txBody>
          <a:bodyPr/>
          <a:lstStyle/>
          <a:p>
            <a:r>
              <a:rPr lang="en-US" noProof="0">
                <a:solidFill>
                  <a:srgbClr val="00A2E0"/>
                </a:solidFill>
              </a:rPr>
              <a:t>Legal framework - Belgium</a:t>
            </a:r>
          </a:p>
        </p:txBody>
      </p:sp>
      <p:sp>
        <p:nvSpPr>
          <p:cNvPr id="4" name="Footer Placeholder 3">
            <a:extLst>
              <a:ext uri="{FF2B5EF4-FFF2-40B4-BE49-F238E27FC236}">
                <a16:creationId xmlns:a16="http://schemas.microsoft.com/office/drawing/2014/main" id="{44F4EE26-BBCC-352A-B2AC-091911E18464}"/>
              </a:ext>
            </a:extLst>
          </p:cNvPr>
          <p:cNvSpPr>
            <a:spLocks noGrp="1"/>
          </p:cNvSpPr>
          <p:nvPr>
            <p:ph type="ftr" sz="quarter" idx="15"/>
          </p:nvPr>
        </p:nvSpPr>
        <p:spPr/>
        <p:txBody>
          <a:bodyPr/>
          <a:lstStyle/>
          <a:p>
            <a:r>
              <a:rPr lang="en-US" noProof="0"/>
              <a:t>Loyens &amp; Loeff – IFA – Key Belgian and International Transfer Pricing  Developments – Aldo Engels - 16/06/2026</a:t>
            </a:r>
          </a:p>
          <a:p>
            <a:endParaRPr lang="en-US" noProof="0"/>
          </a:p>
        </p:txBody>
      </p:sp>
    </p:spTree>
    <p:extLst>
      <p:ext uri="{BB962C8B-B14F-4D97-AF65-F5344CB8AC3E}">
        <p14:creationId xmlns:p14="http://schemas.microsoft.com/office/powerpoint/2010/main" val="3602053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3E3CE-8B70-6120-F612-3E466B62C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ED67F-20A8-1F79-F7D9-82C517CFE158}"/>
              </a:ext>
            </a:extLst>
          </p:cNvPr>
          <p:cNvSpPr>
            <a:spLocks noGrp="1"/>
          </p:cNvSpPr>
          <p:nvPr>
            <p:ph type="title"/>
          </p:nvPr>
        </p:nvSpPr>
        <p:spPr>
          <a:xfrm>
            <a:off x="265732" y="299033"/>
            <a:ext cx="9646691" cy="313932"/>
          </a:xfrm>
        </p:spPr>
        <p:txBody>
          <a:bodyPr/>
          <a:lstStyle/>
          <a:p>
            <a:r>
              <a:rPr lang="en-US" sz="2400" noProof="0"/>
              <a:t>3.2. </a:t>
            </a:r>
            <a:r>
              <a:rPr lang="en-US"/>
              <a:t>Functional approach and DEMPE</a:t>
            </a:r>
            <a:endParaRPr lang="en-US" noProof="0"/>
          </a:p>
        </p:txBody>
      </p:sp>
      <p:sp>
        <p:nvSpPr>
          <p:cNvPr id="3" name="Text Placeholder 2">
            <a:extLst>
              <a:ext uri="{FF2B5EF4-FFF2-40B4-BE49-F238E27FC236}">
                <a16:creationId xmlns:a16="http://schemas.microsoft.com/office/drawing/2014/main" id="{D82BB4F8-9104-88CA-B40B-25AD4CE60C40}"/>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dirty="0">
                <a:solidFill>
                  <a:srgbClr val="2E9BD6"/>
                </a:solidFill>
                <a:latin typeface="Arial" pitchFamily="34" charset="0"/>
                <a:ea typeface="Arial" pitchFamily="34" charset="-122"/>
                <a:cs typeface="Arial" pitchFamily="34" charset="-120"/>
              </a:rPr>
              <a:t>Ghent Court of First Instance 23/76/A, 6 June 2025 – captive (re)insurance</a:t>
            </a:r>
          </a:p>
          <a:p>
            <a:r>
              <a:rPr lang="en-US" b="1" dirty="0">
                <a:solidFill>
                  <a:srgbClr val="00A2E0"/>
                </a:solidFill>
              </a:rPr>
              <a:t>Facts</a:t>
            </a:r>
            <a:endParaRPr lang="en-US" sz="1600" noProof="0" dirty="0">
              <a:solidFill>
                <a:schemeClr val="tx1"/>
              </a:solidFill>
              <a:effectLst/>
              <a:ea typeface="Calibri" panose="020F0502020204030204" pitchFamily="34" charset="0"/>
              <a:cs typeface="Arial" panose="020B0604020202020204" pitchFamily="34" charset="0"/>
            </a:endParaRPr>
          </a:p>
          <a:p>
            <a:pPr marL="182563" lvl="1" indent="-182563" algn="just">
              <a:lnSpc>
                <a:spcPts val="1400"/>
              </a:lnSpc>
              <a:spcAft>
                <a:spcPts val="1000"/>
              </a:spcAft>
              <a:buClrTx/>
              <a:buSzPct val="100000"/>
            </a:pPr>
            <a:r>
              <a:rPr lang="en-US" sz="1400" kern="0" dirty="0">
                <a:solidFill>
                  <a:schemeClr val="tx1"/>
                </a:solidFill>
                <a:ea typeface="Calibri" panose="020F0502020204030204" pitchFamily="34" charset="0"/>
                <a:cs typeface="Arial" panose="020B0604020202020204" pitchFamily="34" charset="0"/>
              </a:rPr>
              <a:t>A captive structure repeatedly </a:t>
            </a:r>
            <a:r>
              <a:rPr lang="en-US" sz="1400" kern="0" dirty="0" err="1">
                <a:solidFill>
                  <a:schemeClr val="tx1"/>
                </a:solidFill>
                <a:ea typeface="Calibri" panose="020F0502020204030204" pitchFamily="34" charset="0"/>
                <a:cs typeface="Arial" panose="020B0604020202020204" pitchFamily="34" charset="0"/>
              </a:rPr>
              <a:t>scrutinised</a:t>
            </a:r>
            <a:r>
              <a:rPr lang="en-US" sz="1400" kern="0" dirty="0">
                <a:solidFill>
                  <a:schemeClr val="tx1"/>
                </a:solidFill>
                <a:ea typeface="Calibri" panose="020F0502020204030204" pitchFamily="34" charset="0"/>
                <a:cs typeface="Arial" panose="020B0604020202020204" pitchFamily="34" charset="0"/>
              </a:rPr>
              <a:t> over the years – here challenged on transfer pricing, via the OECD risk-control and captive insurance framework.</a:t>
            </a:r>
          </a:p>
          <a:p>
            <a:pPr marL="182563" lvl="1" indent="-182563" algn="just">
              <a:lnSpc>
                <a:spcPts val="1400"/>
              </a:lnSpc>
              <a:spcAft>
                <a:spcPts val="1000"/>
              </a:spcAft>
              <a:buClrTx/>
              <a:buSzPct val="100000"/>
            </a:pPr>
            <a:r>
              <a:rPr lang="en-US" sz="1400" kern="0" dirty="0">
                <a:solidFill>
                  <a:schemeClr val="tx1"/>
                </a:solidFill>
                <a:ea typeface="Calibri" panose="020F0502020204030204" pitchFamily="34" charset="0"/>
                <a:cs typeface="Arial" panose="020B0604020202020204" pitchFamily="34" charset="0"/>
              </a:rPr>
              <a:t>The group's market-facing subsidiaries (BE and abroad) pay premiums to third-party insurers, who reinsure the risks with the related Swiss captive (</a:t>
            </a:r>
            <a:r>
              <a:rPr lang="en-US" sz="1400" kern="0" dirty="0" err="1">
                <a:solidFill>
                  <a:schemeClr val="tx1"/>
                </a:solidFill>
                <a:ea typeface="Calibri" panose="020F0502020204030204" pitchFamily="34" charset="0"/>
                <a:cs typeface="Arial" panose="020B0604020202020204" pitchFamily="34" charset="0"/>
              </a:rPr>
              <a:t>SwissCo</a:t>
            </a:r>
            <a:r>
              <a:rPr lang="en-US" sz="1400" kern="0" dirty="0">
                <a:solidFill>
                  <a:schemeClr val="tx1"/>
                </a:solidFill>
                <a:ea typeface="Calibri" panose="020F0502020204030204" pitchFamily="34" charset="0"/>
                <a:cs typeface="Arial" panose="020B0604020202020204" pitchFamily="34" charset="0"/>
              </a:rPr>
              <a:t>).</a:t>
            </a:r>
          </a:p>
          <a:p>
            <a:pPr marL="182563" lvl="1" indent="-182563" algn="just">
              <a:lnSpc>
                <a:spcPts val="1400"/>
              </a:lnSpc>
              <a:spcAft>
                <a:spcPts val="1000"/>
              </a:spcAft>
              <a:buClrTx/>
              <a:buSzPct val="100000"/>
            </a:pPr>
            <a:r>
              <a:rPr lang="en-US" sz="1400" kern="0" dirty="0">
                <a:solidFill>
                  <a:schemeClr val="tx1"/>
                </a:solidFill>
                <a:ea typeface="Calibri" panose="020F0502020204030204" pitchFamily="34" charset="0"/>
                <a:cs typeface="Arial" panose="020B0604020202020204" pitchFamily="34" charset="0"/>
              </a:rPr>
              <a:t>Fronting: the third-party insurers retain ≤ 5% and pass the risk through to </a:t>
            </a:r>
            <a:r>
              <a:rPr lang="en-US" sz="1400" kern="0" dirty="0" err="1">
                <a:solidFill>
                  <a:schemeClr val="tx1"/>
                </a:solidFill>
                <a:ea typeface="Calibri" panose="020F0502020204030204" pitchFamily="34" charset="0"/>
                <a:cs typeface="Arial" panose="020B0604020202020204" pitchFamily="34" charset="0"/>
              </a:rPr>
              <a:t>SwissCo</a:t>
            </a:r>
            <a:r>
              <a:rPr lang="en-US" sz="1400" kern="0" dirty="0">
                <a:solidFill>
                  <a:schemeClr val="tx1"/>
                </a:solidFill>
                <a:ea typeface="Calibri" panose="020F0502020204030204" pitchFamily="34" charset="0"/>
                <a:cs typeface="Arial" panose="020B0604020202020204" pitchFamily="34" charset="0"/>
              </a:rPr>
              <a:t>.</a:t>
            </a:r>
          </a:p>
          <a:p>
            <a:pPr marL="182563" lvl="1" indent="-182563" algn="just">
              <a:lnSpc>
                <a:spcPts val="1400"/>
              </a:lnSpc>
              <a:spcAft>
                <a:spcPts val="1000"/>
              </a:spcAft>
              <a:buClrTx/>
              <a:buSzPct val="100000"/>
            </a:pPr>
            <a:r>
              <a:rPr lang="en-US" sz="1400" kern="0" dirty="0" err="1">
                <a:solidFill>
                  <a:schemeClr val="tx1"/>
                </a:solidFill>
                <a:ea typeface="Calibri" panose="020F0502020204030204" pitchFamily="34" charset="0"/>
                <a:cs typeface="Arial" panose="020B0604020202020204" pitchFamily="34" charset="0"/>
              </a:rPr>
              <a:t>SwissCo</a:t>
            </a:r>
            <a:r>
              <a:rPr lang="en-US" sz="1400" kern="0" dirty="0">
                <a:solidFill>
                  <a:schemeClr val="tx1"/>
                </a:solidFill>
                <a:ea typeface="Calibri" panose="020F0502020204030204" pitchFamily="34" charset="0"/>
                <a:cs typeface="Arial" panose="020B0604020202020204" pitchFamily="34" charset="0"/>
              </a:rPr>
              <a:t> has no own staff – day-to-day management is outsourced to AON under board supervision – and is FINMA-supervised and Solvency II-compliant.</a:t>
            </a:r>
          </a:p>
          <a:p>
            <a:pPr marL="182563" lvl="1" indent="-182563" algn="just">
              <a:lnSpc>
                <a:spcPts val="1400"/>
              </a:lnSpc>
              <a:spcAft>
                <a:spcPts val="1000"/>
              </a:spcAft>
              <a:buClrTx/>
              <a:buSzPct val="100000"/>
            </a:pPr>
            <a:r>
              <a:rPr lang="en-US" sz="1400" kern="0" dirty="0">
                <a:solidFill>
                  <a:schemeClr val="tx1"/>
                </a:solidFill>
                <a:ea typeface="Calibri" panose="020F0502020204030204" pitchFamily="34" charset="0"/>
                <a:cs typeface="Arial" panose="020B0604020202020204" pitchFamily="34" charset="0"/>
              </a:rPr>
              <a:t>The subsidiaries earn a fixed (limited-risk) return; the Belgian principal takes the residual profit or loss.</a:t>
            </a:r>
          </a:p>
          <a:p>
            <a:pPr marL="182563" lvl="1" indent="-182563" algn="just">
              <a:lnSpc>
                <a:spcPts val="1400"/>
              </a:lnSpc>
              <a:spcAft>
                <a:spcPts val="1000"/>
              </a:spcAft>
              <a:buClrTx/>
              <a:buSzPct val="100000"/>
            </a:pPr>
            <a:r>
              <a:rPr lang="en-US" sz="1400" kern="0" dirty="0">
                <a:solidFill>
                  <a:schemeClr val="tx1"/>
                </a:solidFill>
                <a:ea typeface="Calibri" panose="020F0502020204030204" pitchFamily="34" charset="0"/>
                <a:cs typeface="Arial" panose="020B0604020202020204" pitchFamily="34" charset="0"/>
              </a:rPr>
              <a:t>Risks reinsured across 40+ locations: pollution, cyber, credit, various financial losses and all-risk (property) cover.</a:t>
            </a:r>
          </a:p>
          <a:p>
            <a:pPr marL="182563" lvl="1" indent="-182563" algn="just">
              <a:lnSpc>
                <a:spcPts val="1400"/>
              </a:lnSpc>
              <a:spcAft>
                <a:spcPts val="1000"/>
              </a:spcAft>
              <a:buClrTx/>
            </a:pPr>
            <a:endParaRPr lang="en-US" sz="1400" kern="0" dirty="0">
              <a:solidFill>
                <a:schemeClr val="tx1"/>
              </a:solidFill>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dirty="0">
              <a:solidFill>
                <a:schemeClr val="tx1"/>
              </a:solidFill>
              <a:effectLst/>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dirty="0">
              <a:solidFill>
                <a:schemeClr val="tx1"/>
              </a:solidFill>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dirty="0">
              <a:solidFill>
                <a:schemeClr val="tx1"/>
              </a:solidFill>
              <a:effectLst/>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dirty="0">
              <a:solidFill>
                <a:schemeClr val="tx1"/>
              </a:solidFill>
              <a:effectLst/>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dirty="0">
              <a:solidFill>
                <a:schemeClr val="tx1"/>
              </a:solidFill>
              <a:effectLst/>
              <a:ea typeface="Calibri" panose="020F0502020204030204" pitchFamily="34" charset="0"/>
              <a:cs typeface="Arial" panose="020B0604020202020204" pitchFamily="34" charset="0"/>
            </a:endParaRPr>
          </a:p>
          <a:p>
            <a:endParaRPr lang="en-US" noProof="0" dirty="0"/>
          </a:p>
        </p:txBody>
      </p:sp>
      <p:sp>
        <p:nvSpPr>
          <p:cNvPr id="5" name="Footer Placeholder 2">
            <a:extLst>
              <a:ext uri="{FF2B5EF4-FFF2-40B4-BE49-F238E27FC236}">
                <a16:creationId xmlns:a16="http://schemas.microsoft.com/office/drawing/2014/main" id="{4C97B1D7-FC6D-2796-E95B-36F8D8BF4F8E}"/>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sp>
        <p:nvSpPr>
          <p:cNvPr id="10" name="Shape 6">
            <a:extLst>
              <a:ext uri="{FF2B5EF4-FFF2-40B4-BE49-F238E27FC236}">
                <a16:creationId xmlns:a16="http://schemas.microsoft.com/office/drawing/2014/main" id="{B97632B6-CA0C-5E1F-521F-2F63B5120DE4}"/>
              </a:ext>
            </a:extLst>
          </p:cNvPr>
          <p:cNvSpPr/>
          <p:nvPr/>
        </p:nvSpPr>
        <p:spPr>
          <a:xfrm>
            <a:off x="9098280" y="1417320"/>
            <a:ext cx="2240280" cy="713232"/>
          </a:xfrm>
          <a:prstGeom prst="rect">
            <a:avLst/>
          </a:prstGeom>
          <a:solidFill>
            <a:srgbClr val="06357A"/>
          </a:solidFill>
          <a:ln/>
        </p:spPr>
        <p:txBody>
          <a:bodyPr/>
          <a:lstStyle/>
          <a:p>
            <a:endParaRPr lang="en-BE"/>
          </a:p>
        </p:txBody>
      </p:sp>
      <p:sp>
        <p:nvSpPr>
          <p:cNvPr id="11" name="Text 7">
            <a:extLst>
              <a:ext uri="{FF2B5EF4-FFF2-40B4-BE49-F238E27FC236}">
                <a16:creationId xmlns:a16="http://schemas.microsoft.com/office/drawing/2014/main" id="{0212C80E-E84E-434B-3167-26052F17E1C3}"/>
              </a:ext>
            </a:extLst>
          </p:cNvPr>
          <p:cNvSpPr/>
          <p:nvPr/>
        </p:nvSpPr>
        <p:spPr>
          <a:xfrm>
            <a:off x="9098280" y="1417320"/>
            <a:ext cx="2240280" cy="713232"/>
          </a:xfrm>
          <a:prstGeom prst="rect">
            <a:avLst/>
          </a:prstGeom>
          <a:noFill/>
          <a:ln/>
        </p:spPr>
        <p:txBody>
          <a:bodyPr wrap="square" lIns="38100" tIns="38100" rIns="38100" bIns="38100" rtlCol="0" anchor="ctr"/>
          <a:lstStyle/>
          <a:p>
            <a:pPr marL="0" indent="0" algn="ctr">
              <a:buNone/>
            </a:pPr>
            <a:r>
              <a:rPr lang="en-US" sz="1200" b="1">
                <a:solidFill>
                  <a:srgbClr val="FFFFFF"/>
                </a:solidFill>
                <a:latin typeface="Arial" pitchFamily="34" charset="0"/>
                <a:ea typeface="Arial" pitchFamily="34" charset="-122"/>
                <a:cs typeface="Arial" pitchFamily="34" charset="-120"/>
              </a:rPr>
              <a:t>Belgian principal</a:t>
            </a:r>
            <a:endParaRPr lang="en-US" sz="1200"/>
          </a:p>
          <a:p>
            <a:pPr marL="0" indent="0" algn="ctr">
              <a:buNone/>
            </a:pPr>
            <a:r>
              <a:rPr lang="en-US" sz="850">
                <a:solidFill>
                  <a:srgbClr val="000000"/>
                </a:solidFill>
                <a:latin typeface="Arial" pitchFamily="34" charset="0"/>
                <a:ea typeface="Arial" pitchFamily="34" charset="-122"/>
                <a:cs typeface="Arial" pitchFamily="34" charset="-120"/>
              </a:rPr>
              <a:t>residual profit / loss</a:t>
            </a:r>
            <a:endParaRPr lang="en-US" sz="1200">
              <a:solidFill>
                <a:srgbClr val="000000"/>
              </a:solidFill>
            </a:endParaRPr>
          </a:p>
        </p:txBody>
      </p:sp>
      <p:sp>
        <p:nvSpPr>
          <p:cNvPr id="12" name="Shape 8">
            <a:extLst>
              <a:ext uri="{FF2B5EF4-FFF2-40B4-BE49-F238E27FC236}">
                <a16:creationId xmlns:a16="http://schemas.microsoft.com/office/drawing/2014/main" id="{DEA699EC-7DE5-3364-D762-C2651E4EDA53}"/>
              </a:ext>
            </a:extLst>
          </p:cNvPr>
          <p:cNvSpPr/>
          <p:nvPr/>
        </p:nvSpPr>
        <p:spPr>
          <a:xfrm>
            <a:off x="10991088" y="1325880"/>
            <a:ext cx="97536" cy="192024"/>
          </a:xfrm>
          <a:prstGeom prst="rect">
            <a:avLst/>
          </a:prstGeom>
          <a:solidFill>
            <a:srgbClr val="1A1A1A"/>
          </a:solidFill>
          <a:ln/>
        </p:spPr>
        <p:txBody>
          <a:bodyPr/>
          <a:lstStyle/>
          <a:p>
            <a:endParaRPr lang="en-BE"/>
          </a:p>
        </p:txBody>
      </p:sp>
      <p:sp>
        <p:nvSpPr>
          <p:cNvPr id="18" name="Shape 9">
            <a:extLst>
              <a:ext uri="{FF2B5EF4-FFF2-40B4-BE49-F238E27FC236}">
                <a16:creationId xmlns:a16="http://schemas.microsoft.com/office/drawing/2014/main" id="{8DA3B7EC-9D12-BAC2-C9EE-8D937CD60479}"/>
              </a:ext>
            </a:extLst>
          </p:cNvPr>
          <p:cNvSpPr/>
          <p:nvPr/>
        </p:nvSpPr>
        <p:spPr>
          <a:xfrm>
            <a:off x="11088624" y="1325880"/>
            <a:ext cx="97536" cy="192024"/>
          </a:xfrm>
          <a:prstGeom prst="rect">
            <a:avLst/>
          </a:prstGeom>
          <a:solidFill>
            <a:srgbClr val="FDDA24"/>
          </a:solidFill>
          <a:ln/>
        </p:spPr>
        <p:txBody>
          <a:bodyPr/>
          <a:lstStyle/>
          <a:p>
            <a:endParaRPr lang="en-BE"/>
          </a:p>
        </p:txBody>
      </p:sp>
      <p:sp>
        <p:nvSpPr>
          <p:cNvPr id="19" name="Shape 10">
            <a:extLst>
              <a:ext uri="{FF2B5EF4-FFF2-40B4-BE49-F238E27FC236}">
                <a16:creationId xmlns:a16="http://schemas.microsoft.com/office/drawing/2014/main" id="{D5481042-C905-621F-3E92-316354B9AA54}"/>
              </a:ext>
            </a:extLst>
          </p:cNvPr>
          <p:cNvSpPr/>
          <p:nvPr/>
        </p:nvSpPr>
        <p:spPr>
          <a:xfrm>
            <a:off x="11186160" y="1325880"/>
            <a:ext cx="97536" cy="192024"/>
          </a:xfrm>
          <a:prstGeom prst="rect">
            <a:avLst/>
          </a:prstGeom>
          <a:solidFill>
            <a:srgbClr val="EF3340"/>
          </a:solidFill>
          <a:ln/>
        </p:spPr>
        <p:txBody>
          <a:bodyPr/>
          <a:lstStyle/>
          <a:p>
            <a:endParaRPr lang="en-BE"/>
          </a:p>
        </p:txBody>
      </p:sp>
      <p:sp>
        <p:nvSpPr>
          <p:cNvPr id="20" name="Shape 11">
            <a:extLst>
              <a:ext uri="{FF2B5EF4-FFF2-40B4-BE49-F238E27FC236}">
                <a16:creationId xmlns:a16="http://schemas.microsoft.com/office/drawing/2014/main" id="{B0F6B020-6B63-D669-72D3-BF465C428FDD}"/>
              </a:ext>
            </a:extLst>
          </p:cNvPr>
          <p:cNvSpPr/>
          <p:nvPr/>
        </p:nvSpPr>
        <p:spPr>
          <a:xfrm>
            <a:off x="7726680" y="3200400"/>
            <a:ext cx="1965960" cy="822960"/>
          </a:xfrm>
          <a:prstGeom prst="rect">
            <a:avLst/>
          </a:prstGeom>
          <a:solidFill>
            <a:srgbClr val="06357A"/>
          </a:solidFill>
          <a:ln/>
        </p:spPr>
        <p:txBody>
          <a:bodyPr/>
          <a:lstStyle/>
          <a:p>
            <a:endParaRPr lang="en-BE"/>
          </a:p>
        </p:txBody>
      </p:sp>
      <p:sp>
        <p:nvSpPr>
          <p:cNvPr id="21" name="Text 12">
            <a:extLst>
              <a:ext uri="{FF2B5EF4-FFF2-40B4-BE49-F238E27FC236}">
                <a16:creationId xmlns:a16="http://schemas.microsoft.com/office/drawing/2014/main" id="{5EBA0967-73A6-20D3-E7F6-DC594B2FABB9}"/>
              </a:ext>
            </a:extLst>
          </p:cNvPr>
          <p:cNvSpPr/>
          <p:nvPr/>
        </p:nvSpPr>
        <p:spPr>
          <a:xfrm>
            <a:off x="7726680" y="3200400"/>
            <a:ext cx="1965960" cy="822960"/>
          </a:xfrm>
          <a:prstGeom prst="rect">
            <a:avLst/>
          </a:prstGeom>
          <a:noFill/>
          <a:ln/>
        </p:spPr>
        <p:txBody>
          <a:bodyPr wrap="square" lIns="38100" tIns="38100" rIns="38100" bIns="38100" rtlCol="0" anchor="ctr"/>
          <a:lstStyle/>
          <a:p>
            <a:pPr marL="0" indent="0" algn="ctr">
              <a:buNone/>
            </a:pPr>
            <a:r>
              <a:rPr lang="en-US" sz="1200" b="1">
                <a:solidFill>
                  <a:srgbClr val="FFFFFF"/>
                </a:solidFill>
                <a:latin typeface="Arial" pitchFamily="34" charset="0"/>
                <a:ea typeface="Arial" pitchFamily="34" charset="-122"/>
                <a:cs typeface="Arial" pitchFamily="34" charset="-120"/>
              </a:rPr>
              <a:t>SwissCo (CH)</a:t>
            </a:r>
            <a:endParaRPr lang="en-US" sz="1200"/>
          </a:p>
          <a:p>
            <a:pPr marL="0" indent="0" algn="ctr">
              <a:buNone/>
            </a:pPr>
            <a:r>
              <a:rPr lang="en-US" sz="850">
                <a:solidFill>
                  <a:srgbClr val="E2EEF8"/>
                </a:solidFill>
                <a:latin typeface="Arial" pitchFamily="34" charset="0"/>
                <a:ea typeface="Arial" pitchFamily="34" charset="-122"/>
                <a:cs typeface="Arial" pitchFamily="34" charset="-120"/>
              </a:rPr>
              <a:t>captive – run by AON, no staff</a:t>
            </a:r>
            <a:endParaRPr lang="en-US" sz="1200"/>
          </a:p>
        </p:txBody>
      </p:sp>
      <p:sp>
        <p:nvSpPr>
          <p:cNvPr id="22" name="Shape 13">
            <a:extLst>
              <a:ext uri="{FF2B5EF4-FFF2-40B4-BE49-F238E27FC236}">
                <a16:creationId xmlns:a16="http://schemas.microsoft.com/office/drawing/2014/main" id="{7DED49B9-56B1-166D-B698-35688276C8B0}"/>
              </a:ext>
            </a:extLst>
          </p:cNvPr>
          <p:cNvSpPr/>
          <p:nvPr/>
        </p:nvSpPr>
        <p:spPr>
          <a:xfrm>
            <a:off x="9434619" y="3108960"/>
            <a:ext cx="192024" cy="192024"/>
          </a:xfrm>
          <a:prstGeom prst="rect">
            <a:avLst/>
          </a:prstGeom>
          <a:solidFill>
            <a:srgbClr val="D52B1E"/>
          </a:solidFill>
          <a:ln/>
        </p:spPr>
        <p:txBody>
          <a:bodyPr/>
          <a:lstStyle/>
          <a:p>
            <a:endParaRPr lang="en-BE"/>
          </a:p>
        </p:txBody>
      </p:sp>
      <p:sp>
        <p:nvSpPr>
          <p:cNvPr id="23" name="Shape 14">
            <a:extLst>
              <a:ext uri="{FF2B5EF4-FFF2-40B4-BE49-F238E27FC236}">
                <a16:creationId xmlns:a16="http://schemas.microsoft.com/office/drawing/2014/main" id="{45AE5AF2-415D-BA42-8CBB-DA92037237D3}"/>
              </a:ext>
            </a:extLst>
          </p:cNvPr>
          <p:cNvSpPr/>
          <p:nvPr/>
        </p:nvSpPr>
        <p:spPr>
          <a:xfrm>
            <a:off x="9511429" y="3143524"/>
            <a:ext cx="38405" cy="122895"/>
          </a:xfrm>
          <a:prstGeom prst="rect">
            <a:avLst/>
          </a:prstGeom>
          <a:solidFill>
            <a:srgbClr val="FFFFFF"/>
          </a:solidFill>
          <a:ln/>
        </p:spPr>
        <p:txBody>
          <a:bodyPr/>
          <a:lstStyle/>
          <a:p>
            <a:endParaRPr lang="en-BE"/>
          </a:p>
        </p:txBody>
      </p:sp>
      <p:sp>
        <p:nvSpPr>
          <p:cNvPr id="24" name="Shape 15">
            <a:extLst>
              <a:ext uri="{FF2B5EF4-FFF2-40B4-BE49-F238E27FC236}">
                <a16:creationId xmlns:a16="http://schemas.microsoft.com/office/drawing/2014/main" id="{58398758-C5A1-4AE8-593B-33E9931043A9}"/>
              </a:ext>
            </a:extLst>
          </p:cNvPr>
          <p:cNvSpPr/>
          <p:nvPr/>
        </p:nvSpPr>
        <p:spPr>
          <a:xfrm>
            <a:off x="9476864" y="3185770"/>
            <a:ext cx="107533" cy="38405"/>
          </a:xfrm>
          <a:prstGeom prst="rect">
            <a:avLst/>
          </a:prstGeom>
          <a:solidFill>
            <a:srgbClr val="FFFFFF"/>
          </a:solidFill>
          <a:ln/>
        </p:spPr>
        <p:txBody>
          <a:bodyPr/>
          <a:lstStyle/>
          <a:p>
            <a:endParaRPr lang="en-BE"/>
          </a:p>
        </p:txBody>
      </p:sp>
      <p:sp>
        <p:nvSpPr>
          <p:cNvPr id="25" name="Shape 16">
            <a:extLst>
              <a:ext uri="{FF2B5EF4-FFF2-40B4-BE49-F238E27FC236}">
                <a16:creationId xmlns:a16="http://schemas.microsoft.com/office/drawing/2014/main" id="{1D05E02F-AE5E-1A9F-ADF7-22D92C3D3142}"/>
              </a:ext>
            </a:extLst>
          </p:cNvPr>
          <p:cNvSpPr/>
          <p:nvPr/>
        </p:nvSpPr>
        <p:spPr>
          <a:xfrm>
            <a:off x="10085832" y="3054096"/>
            <a:ext cx="1874520" cy="822960"/>
          </a:xfrm>
          <a:prstGeom prst="rect">
            <a:avLst/>
          </a:prstGeom>
          <a:solidFill>
            <a:srgbClr val="BFD8EE"/>
          </a:solidFill>
          <a:ln w="9525">
            <a:solidFill>
              <a:srgbClr val="8FB8DC"/>
            </a:solidFill>
            <a:prstDash val="solid"/>
          </a:ln>
        </p:spPr>
        <p:txBody>
          <a:bodyPr/>
          <a:lstStyle/>
          <a:p>
            <a:endParaRPr lang="en-BE"/>
          </a:p>
        </p:txBody>
      </p:sp>
      <p:sp>
        <p:nvSpPr>
          <p:cNvPr id="26" name="Shape 17">
            <a:extLst>
              <a:ext uri="{FF2B5EF4-FFF2-40B4-BE49-F238E27FC236}">
                <a16:creationId xmlns:a16="http://schemas.microsoft.com/office/drawing/2014/main" id="{801262A3-D1BA-76C8-1745-AB927CC987E4}"/>
              </a:ext>
            </a:extLst>
          </p:cNvPr>
          <p:cNvSpPr/>
          <p:nvPr/>
        </p:nvSpPr>
        <p:spPr>
          <a:xfrm>
            <a:off x="10003536" y="3127248"/>
            <a:ext cx="1874520" cy="822960"/>
          </a:xfrm>
          <a:prstGeom prst="rect">
            <a:avLst/>
          </a:prstGeom>
          <a:solidFill>
            <a:srgbClr val="00A2E0"/>
          </a:solidFill>
          <a:ln w="9525">
            <a:solidFill>
              <a:srgbClr val="8FB8DC"/>
            </a:solidFill>
            <a:prstDash val="solid"/>
          </a:ln>
        </p:spPr>
        <p:txBody>
          <a:bodyPr/>
          <a:lstStyle/>
          <a:p>
            <a:endParaRPr lang="en-BE"/>
          </a:p>
        </p:txBody>
      </p:sp>
      <p:sp>
        <p:nvSpPr>
          <p:cNvPr id="27" name="Shape 18">
            <a:extLst>
              <a:ext uri="{FF2B5EF4-FFF2-40B4-BE49-F238E27FC236}">
                <a16:creationId xmlns:a16="http://schemas.microsoft.com/office/drawing/2014/main" id="{322E5CA1-1B85-0763-621C-30C59B921E4B}"/>
              </a:ext>
            </a:extLst>
          </p:cNvPr>
          <p:cNvSpPr/>
          <p:nvPr/>
        </p:nvSpPr>
        <p:spPr>
          <a:xfrm>
            <a:off x="9921240" y="3200400"/>
            <a:ext cx="1874520" cy="822960"/>
          </a:xfrm>
          <a:prstGeom prst="rect">
            <a:avLst/>
          </a:prstGeom>
          <a:solidFill>
            <a:srgbClr val="06357A"/>
          </a:solidFill>
          <a:ln/>
        </p:spPr>
        <p:txBody>
          <a:bodyPr/>
          <a:lstStyle/>
          <a:p>
            <a:endParaRPr lang="en-BE"/>
          </a:p>
        </p:txBody>
      </p:sp>
      <p:sp>
        <p:nvSpPr>
          <p:cNvPr id="28" name="Text 19">
            <a:extLst>
              <a:ext uri="{FF2B5EF4-FFF2-40B4-BE49-F238E27FC236}">
                <a16:creationId xmlns:a16="http://schemas.microsoft.com/office/drawing/2014/main" id="{AC2340EC-8C61-47A5-D161-D9845FD0EAA2}"/>
              </a:ext>
            </a:extLst>
          </p:cNvPr>
          <p:cNvSpPr/>
          <p:nvPr/>
        </p:nvSpPr>
        <p:spPr>
          <a:xfrm>
            <a:off x="9921240" y="3200400"/>
            <a:ext cx="1874520" cy="822960"/>
          </a:xfrm>
          <a:prstGeom prst="rect">
            <a:avLst/>
          </a:prstGeom>
          <a:noFill/>
          <a:ln/>
        </p:spPr>
        <p:txBody>
          <a:bodyPr wrap="square" lIns="38100" tIns="38100" rIns="38100" bIns="38100" rtlCol="0" anchor="ctr"/>
          <a:lstStyle/>
          <a:p>
            <a:pPr marL="0" indent="0" algn="ctr">
              <a:buNone/>
            </a:pPr>
            <a:r>
              <a:rPr lang="en-US" sz="1200" b="1">
                <a:solidFill>
                  <a:srgbClr val="FFFFFF"/>
                </a:solidFill>
                <a:latin typeface="Arial" pitchFamily="34" charset="0"/>
                <a:ea typeface="Arial" pitchFamily="34" charset="-122"/>
                <a:cs typeface="Arial" pitchFamily="34" charset="-120"/>
              </a:rPr>
              <a:t>Market-facing subs</a:t>
            </a:r>
            <a:endParaRPr lang="en-US" sz="1200"/>
          </a:p>
          <a:p>
            <a:pPr marL="0" indent="0" algn="ctr">
              <a:buNone/>
            </a:pPr>
            <a:r>
              <a:rPr lang="en-US" sz="850">
                <a:solidFill>
                  <a:srgbClr val="E2EEF8"/>
                </a:solidFill>
                <a:latin typeface="Arial" pitchFamily="34" charset="0"/>
                <a:ea typeface="Arial" pitchFamily="34" charset="-122"/>
                <a:cs typeface="Arial" pitchFamily="34" charset="-120"/>
              </a:rPr>
              <a:t>BE &amp; abroad – fixed return</a:t>
            </a:r>
            <a:endParaRPr lang="en-US" sz="1200"/>
          </a:p>
        </p:txBody>
      </p:sp>
      <p:sp>
        <p:nvSpPr>
          <p:cNvPr id="32" name="Shape 23">
            <a:extLst>
              <a:ext uri="{FF2B5EF4-FFF2-40B4-BE49-F238E27FC236}">
                <a16:creationId xmlns:a16="http://schemas.microsoft.com/office/drawing/2014/main" id="{40C795EB-AA79-2530-A39E-482844437DAD}"/>
              </a:ext>
            </a:extLst>
          </p:cNvPr>
          <p:cNvSpPr/>
          <p:nvPr/>
        </p:nvSpPr>
        <p:spPr>
          <a:xfrm>
            <a:off x="10218420" y="2130552"/>
            <a:ext cx="0" cy="502920"/>
          </a:xfrm>
          <a:prstGeom prst="line">
            <a:avLst/>
          </a:prstGeom>
          <a:noFill/>
          <a:ln w="12700">
            <a:solidFill>
              <a:srgbClr val="9AA8BD"/>
            </a:solidFill>
            <a:prstDash val="solid"/>
          </a:ln>
        </p:spPr>
        <p:txBody>
          <a:bodyPr/>
          <a:lstStyle/>
          <a:p>
            <a:endParaRPr lang="en-BE"/>
          </a:p>
        </p:txBody>
      </p:sp>
      <p:sp>
        <p:nvSpPr>
          <p:cNvPr id="33" name="Shape 24">
            <a:extLst>
              <a:ext uri="{FF2B5EF4-FFF2-40B4-BE49-F238E27FC236}">
                <a16:creationId xmlns:a16="http://schemas.microsoft.com/office/drawing/2014/main" id="{A6A60F59-7BE5-8EEB-DC4A-6EC119E32F33}"/>
              </a:ext>
            </a:extLst>
          </p:cNvPr>
          <p:cNvSpPr/>
          <p:nvPr/>
        </p:nvSpPr>
        <p:spPr>
          <a:xfrm>
            <a:off x="8709660" y="2633472"/>
            <a:ext cx="2148840" cy="0"/>
          </a:xfrm>
          <a:prstGeom prst="line">
            <a:avLst/>
          </a:prstGeom>
          <a:noFill/>
          <a:ln w="12700">
            <a:solidFill>
              <a:srgbClr val="9AA8BD"/>
            </a:solidFill>
            <a:prstDash val="solid"/>
          </a:ln>
        </p:spPr>
        <p:txBody>
          <a:bodyPr/>
          <a:lstStyle/>
          <a:p>
            <a:endParaRPr lang="en-BE"/>
          </a:p>
        </p:txBody>
      </p:sp>
      <p:sp>
        <p:nvSpPr>
          <p:cNvPr id="34" name="Shape 25">
            <a:extLst>
              <a:ext uri="{FF2B5EF4-FFF2-40B4-BE49-F238E27FC236}">
                <a16:creationId xmlns:a16="http://schemas.microsoft.com/office/drawing/2014/main" id="{E95AB36D-C946-2C8A-7225-FA7B942A52B0}"/>
              </a:ext>
            </a:extLst>
          </p:cNvPr>
          <p:cNvSpPr/>
          <p:nvPr/>
        </p:nvSpPr>
        <p:spPr>
          <a:xfrm>
            <a:off x="8709660" y="2633472"/>
            <a:ext cx="0" cy="566928"/>
          </a:xfrm>
          <a:prstGeom prst="line">
            <a:avLst/>
          </a:prstGeom>
          <a:noFill/>
          <a:ln w="12700">
            <a:solidFill>
              <a:srgbClr val="9AA8BD"/>
            </a:solidFill>
            <a:prstDash val="solid"/>
          </a:ln>
        </p:spPr>
        <p:txBody>
          <a:bodyPr/>
          <a:lstStyle/>
          <a:p>
            <a:endParaRPr lang="en-BE"/>
          </a:p>
        </p:txBody>
      </p:sp>
      <p:sp>
        <p:nvSpPr>
          <p:cNvPr id="35" name="Shape 26">
            <a:extLst>
              <a:ext uri="{FF2B5EF4-FFF2-40B4-BE49-F238E27FC236}">
                <a16:creationId xmlns:a16="http://schemas.microsoft.com/office/drawing/2014/main" id="{BB791E78-45E8-4BEB-B981-87783AF27B84}"/>
              </a:ext>
            </a:extLst>
          </p:cNvPr>
          <p:cNvSpPr/>
          <p:nvPr/>
        </p:nvSpPr>
        <p:spPr>
          <a:xfrm>
            <a:off x="10858500" y="2633472"/>
            <a:ext cx="0" cy="566928"/>
          </a:xfrm>
          <a:prstGeom prst="line">
            <a:avLst/>
          </a:prstGeom>
          <a:noFill/>
          <a:ln w="12700">
            <a:solidFill>
              <a:srgbClr val="9AA8BD"/>
            </a:solidFill>
            <a:prstDash val="solid"/>
          </a:ln>
        </p:spPr>
        <p:txBody>
          <a:bodyPr/>
          <a:lstStyle/>
          <a:p>
            <a:endParaRPr lang="en-BE"/>
          </a:p>
        </p:txBody>
      </p:sp>
      <p:sp>
        <p:nvSpPr>
          <p:cNvPr id="36" name="Shape 27">
            <a:extLst>
              <a:ext uri="{FF2B5EF4-FFF2-40B4-BE49-F238E27FC236}">
                <a16:creationId xmlns:a16="http://schemas.microsoft.com/office/drawing/2014/main" id="{EE981A67-7C3E-7B66-E6A8-AFF3C7BB6063}"/>
              </a:ext>
            </a:extLst>
          </p:cNvPr>
          <p:cNvSpPr/>
          <p:nvPr/>
        </p:nvSpPr>
        <p:spPr>
          <a:xfrm>
            <a:off x="9189720" y="4572000"/>
            <a:ext cx="1783080" cy="548640"/>
          </a:xfrm>
          <a:prstGeom prst="rect">
            <a:avLst/>
          </a:prstGeom>
          <a:solidFill>
            <a:schemeClr val="accent5"/>
          </a:solidFill>
          <a:ln w="9525">
            <a:noFill/>
            <a:prstDash val="solid"/>
          </a:ln>
        </p:spPr>
        <p:txBody>
          <a:bodyPr/>
          <a:lstStyle/>
          <a:p>
            <a:endParaRPr lang="en-BE"/>
          </a:p>
        </p:txBody>
      </p:sp>
      <p:sp>
        <p:nvSpPr>
          <p:cNvPr id="37" name="Shape 28">
            <a:extLst>
              <a:ext uri="{FF2B5EF4-FFF2-40B4-BE49-F238E27FC236}">
                <a16:creationId xmlns:a16="http://schemas.microsoft.com/office/drawing/2014/main" id="{D1772AC0-55EF-6922-578A-6B21C89BB5C9}"/>
              </a:ext>
            </a:extLst>
          </p:cNvPr>
          <p:cNvSpPr/>
          <p:nvPr/>
        </p:nvSpPr>
        <p:spPr>
          <a:xfrm>
            <a:off x="9098280" y="4663440"/>
            <a:ext cx="1783080" cy="548640"/>
          </a:xfrm>
          <a:prstGeom prst="rect">
            <a:avLst/>
          </a:prstGeom>
          <a:solidFill>
            <a:srgbClr val="0070C0"/>
          </a:solidFill>
          <a:ln w="9525">
            <a:solidFill>
              <a:srgbClr val="C9A94E"/>
            </a:solidFill>
            <a:prstDash val="solid"/>
          </a:ln>
        </p:spPr>
        <p:txBody>
          <a:bodyPr/>
          <a:lstStyle/>
          <a:p>
            <a:endParaRPr lang="en-BE"/>
          </a:p>
        </p:txBody>
      </p:sp>
      <p:sp>
        <p:nvSpPr>
          <p:cNvPr id="38" name="Text 29">
            <a:extLst>
              <a:ext uri="{FF2B5EF4-FFF2-40B4-BE49-F238E27FC236}">
                <a16:creationId xmlns:a16="http://schemas.microsoft.com/office/drawing/2014/main" id="{7FCC9F4C-CB29-F2AF-8A27-1B40E533331B}"/>
              </a:ext>
            </a:extLst>
          </p:cNvPr>
          <p:cNvSpPr/>
          <p:nvPr/>
        </p:nvSpPr>
        <p:spPr>
          <a:xfrm>
            <a:off x="9098280" y="4663440"/>
            <a:ext cx="1783080" cy="548640"/>
          </a:xfrm>
          <a:prstGeom prst="rect">
            <a:avLst/>
          </a:prstGeom>
          <a:noFill/>
          <a:ln/>
        </p:spPr>
        <p:txBody>
          <a:bodyPr wrap="square" lIns="25400" tIns="25400" rIns="25400" bIns="25400" rtlCol="0" anchor="ctr"/>
          <a:lstStyle/>
          <a:p>
            <a:pPr marL="0" indent="0" algn="ctr">
              <a:buNone/>
            </a:pPr>
            <a:r>
              <a:rPr lang="en-US" sz="950">
                <a:solidFill>
                  <a:schemeClr val="bg1"/>
                </a:solidFill>
                <a:latin typeface="Arial" pitchFamily="34" charset="0"/>
                <a:ea typeface="Arial" pitchFamily="34" charset="-122"/>
                <a:cs typeface="Arial" pitchFamily="34" charset="-120"/>
              </a:rPr>
              <a:t>3rd party insurers</a:t>
            </a:r>
            <a:endParaRPr lang="en-US" sz="950">
              <a:solidFill>
                <a:schemeClr val="bg1"/>
              </a:solidFill>
            </a:endParaRPr>
          </a:p>
        </p:txBody>
      </p:sp>
      <p:sp>
        <p:nvSpPr>
          <p:cNvPr id="39" name="Text 30">
            <a:extLst>
              <a:ext uri="{FF2B5EF4-FFF2-40B4-BE49-F238E27FC236}">
                <a16:creationId xmlns:a16="http://schemas.microsoft.com/office/drawing/2014/main" id="{63A40C34-F265-6357-AB84-ED4481F9DEA6}"/>
              </a:ext>
            </a:extLst>
          </p:cNvPr>
          <p:cNvSpPr/>
          <p:nvPr/>
        </p:nvSpPr>
        <p:spPr>
          <a:xfrm>
            <a:off x="8778240" y="5248656"/>
            <a:ext cx="2468880" cy="256032"/>
          </a:xfrm>
          <a:prstGeom prst="rect">
            <a:avLst/>
          </a:prstGeom>
          <a:noFill/>
          <a:ln/>
        </p:spPr>
        <p:txBody>
          <a:bodyPr wrap="square" lIns="0" tIns="0" rIns="0" bIns="0" rtlCol="0" anchor="ctr"/>
          <a:lstStyle/>
          <a:p>
            <a:pPr marL="0" indent="0" algn="ctr">
              <a:buNone/>
            </a:pPr>
            <a:r>
              <a:rPr lang="en-US" sz="850" i="1">
                <a:solidFill>
                  <a:srgbClr val="00A2E0"/>
                </a:solidFill>
                <a:latin typeface="Arial" pitchFamily="34" charset="0"/>
                <a:ea typeface="Arial" pitchFamily="34" charset="-122"/>
                <a:cs typeface="Arial" pitchFamily="34" charset="-120"/>
              </a:rPr>
              <a:t>fronting (≤ 5% retained)</a:t>
            </a:r>
            <a:endParaRPr lang="en-US" sz="850">
              <a:solidFill>
                <a:srgbClr val="00A2E0"/>
              </a:solidFill>
            </a:endParaRPr>
          </a:p>
        </p:txBody>
      </p:sp>
      <p:sp>
        <p:nvSpPr>
          <p:cNvPr id="40" name="Shape 31">
            <a:extLst>
              <a:ext uri="{FF2B5EF4-FFF2-40B4-BE49-F238E27FC236}">
                <a16:creationId xmlns:a16="http://schemas.microsoft.com/office/drawing/2014/main" id="{28033152-8753-7520-6378-A9B4DEF74AC6}"/>
              </a:ext>
            </a:extLst>
          </p:cNvPr>
          <p:cNvSpPr/>
          <p:nvPr/>
        </p:nvSpPr>
        <p:spPr>
          <a:xfrm>
            <a:off x="10698480" y="4069080"/>
            <a:ext cx="0" cy="548640"/>
          </a:xfrm>
          <a:prstGeom prst="line">
            <a:avLst/>
          </a:prstGeom>
          <a:noFill/>
          <a:ln w="25400">
            <a:solidFill>
              <a:srgbClr val="2E9BD6"/>
            </a:solidFill>
            <a:prstDash val="dash"/>
            <a:tailEnd type="triangle"/>
          </a:ln>
        </p:spPr>
        <p:txBody>
          <a:bodyPr/>
          <a:lstStyle/>
          <a:p>
            <a:endParaRPr lang="en-BE"/>
          </a:p>
        </p:txBody>
      </p:sp>
      <p:sp>
        <p:nvSpPr>
          <p:cNvPr id="41" name="Text 32">
            <a:extLst>
              <a:ext uri="{FF2B5EF4-FFF2-40B4-BE49-F238E27FC236}">
                <a16:creationId xmlns:a16="http://schemas.microsoft.com/office/drawing/2014/main" id="{55E4D857-F721-28CC-786D-E45A4778D575}"/>
              </a:ext>
            </a:extLst>
          </p:cNvPr>
          <p:cNvSpPr/>
          <p:nvPr/>
        </p:nvSpPr>
        <p:spPr>
          <a:xfrm>
            <a:off x="10835640" y="4206240"/>
            <a:ext cx="1097280" cy="274320"/>
          </a:xfrm>
          <a:prstGeom prst="rect">
            <a:avLst/>
          </a:prstGeom>
          <a:noFill/>
          <a:ln/>
        </p:spPr>
        <p:txBody>
          <a:bodyPr wrap="square" lIns="0" tIns="0" rIns="0" bIns="0" rtlCol="0" anchor="ctr"/>
          <a:lstStyle/>
          <a:p>
            <a:pPr marL="0" indent="0" algn="l">
              <a:buNone/>
            </a:pPr>
            <a:r>
              <a:rPr lang="en-US" sz="950">
                <a:solidFill>
                  <a:srgbClr val="1A1A1A"/>
                </a:solidFill>
                <a:latin typeface="Arial" pitchFamily="34" charset="0"/>
                <a:ea typeface="Arial" pitchFamily="34" charset="-122"/>
                <a:cs typeface="Arial" pitchFamily="34" charset="-120"/>
              </a:rPr>
              <a:t>Insurance</a:t>
            </a:r>
            <a:endParaRPr lang="en-US" sz="950"/>
          </a:p>
        </p:txBody>
      </p:sp>
      <p:sp>
        <p:nvSpPr>
          <p:cNvPr id="42" name="Shape 33">
            <a:extLst>
              <a:ext uri="{FF2B5EF4-FFF2-40B4-BE49-F238E27FC236}">
                <a16:creationId xmlns:a16="http://schemas.microsoft.com/office/drawing/2014/main" id="{21875A57-09BE-4579-DC78-363C80A3444F}"/>
              </a:ext>
            </a:extLst>
          </p:cNvPr>
          <p:cNvSpPr/>
          <p:nvPr/>
        </p:nvSpPr>
        <p:spPr>
          <a:xfrm>
            <a:off x="9144000" y="4617720"/>
            <a:ext cx="0" cy="0"/>
          </a:xfrm>
          <a:prstGeom prst="line">
            <a:avLst/>
          </a:prstGeom>
          <a:noFill/>
          <a:ln w="25400">
            <a:solidFill>
              <a:srgbClr val="C9A94E"/>
            </a:solidFill>
            <a:prstDash val="dash"/>
            <a:tailEnd type="triangle"/>
          </a:ln>
        </p:spPr>
        <p:txBody>
          <a:bodyPr/>
          <a:lstStyle/>
          <a:p>
            <a:endParaRPr lang="en-BE"/>
          </a:p>
        </p:txBody>
      </p:sp>
      <p:sp>
        <p:nvSpPr>
          <p:cNvPr id="43" name="Text 34">
            <a:extLst>
              <a:ext uri="{FF2B5EF4-FFF2-40B4-BE49-F238E27FC236}">
                <a16:creationId xmlns:a16="http://schemas.microsoft.com/office/drawing/2014/main" id="{7D88870F-11A1-32D5-5D51-6E330E03A4FD}"/>
              </a:ext>
            </a:extLst>
          </p:cNvPr>
          <p:cNvSpPr/>
          <p:nvPr/>
        </p:nvSpPr>
        <p:spPr>
          <a:xfrm>
            <a:off x="7269480" y="4206240"/>
            <a:ext cx="1280160" cy="274320"/>
          </a:xfrm>
          <a:prstGeom prst="rect">
            <a:avLst/>
          </a:prstGeom>
          <a:noFill/>
          <a:ln/>
        </p:spPr>
        <p:txBody>
          <a:bodyPr wrap="square" lIns="0" tIns="0" rIns="0" bIns="0" rtlCol="0" anchor="ctr"/>
          <a:lstStyle/>
          <a:p>
            <a:pPr marL="0" indent="0" algn="r">
              <a:buNone/>
            </a:pPr>
            <a:r>
              <a:rPr lang="en-US" sz="950">
                <a:solidFill>
                  <a:srgbClr val="1A1A1A"/>
                </a:solidFill>
                <a:latin typeface="Arial" pitchFamily="34" charset="0"/>
                <a:ea typeface="Arial" pitchFamily="34" charset="-122"/>
                <a:cs typeface="Arial" pitchFamily="34" charset="-120"/>
              </a:rPr>
              <a:t>Reinsurance</a:t>
            </a:r>
            <a:endParaRPr lang="en-US" sz="950"/>
          </a:p>
        </p:txBody>
      </p:sp>
    </p:spTree>
    <p:extLst>
      <p:ext uri="{BB962C8B-B14F-4D97-AF65-F5344CB8AC3E}">
        <p14:creationId xmlns:p14="http://schemas.microsoft.com/office/powerpoint/2010/main" val="4005232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a:solidFill>
                  <a:srgbClr val="2E9BD6"/>
                </a:solidFill>
                <a:latin typeface="Arial" pitchFamily="34" charset="0"/>
                <a:cs typeface="Arial" pitchFamily="34" charset="-120"/>
              </a:rPr>
              <a:t>Position of the Belgian tax authorities – and the decision of the Court</a:t>
            </a:r>
          </a:p>
        </p:txBody>
      </p:sp>
      <p:sp>
        <p:nvSpPr>
          <p:cNvPr id="6" name="Text 4"/>
          <p:cNvSpPr/>
          <p:nvPr/>
        </p:nvSpPr>
        <p:spPr>
          <a:xfrm>
            <a:off x="457200" y="1463040"/>
            <a:ext cx="5303520" cy="292608"/>
          </a:xfrm>
          <a:prstGeom prst="rect">
            <a:avLst/>
          </a:prstGeom>
          <a:noFill/>
          <a:ln/>
        </p:spPr>
        <p:txBody>
          <a:bodyPr wrap="square" lIns="0" tIns="0" rIns="0" bIns="0" rtlCol="0" anchor="ctr"/>
          <a:lstStyle/>
          <a:p>
            <a:pPr marL="0" indent="0">
              <a:buNone/>
            </a:pPr>
            <a:r>
              <a:rPr lang="en-US" sz="1350" b="1">
                <a:solidFill>
                  <a:srgbClr val="00A2E0"/>
                </a:solidFill>
                <a:latin typeface="Arial" pitchFamily="34" charset="0"/>
                <a:ea typeface="Arial" pitchFamily="34" charset="-122"/>
                <a:cs typeface="Arial" pitchFamily="34" charset="-120"/>
              </a:rPr>
              <a:t>Position of the BTA</a:t>
            </a:r>
            <a:endParaRPr lang="en-US" sz="1350">
              <a:solidFill>
                <a:srgbClr val="00A2E0"/>
              </a:solidFill>
            </a:endParaRPr>
          </a:p>
        </p:txBody>
      </p:sp>
      <p:sp>
        <p:nvSpPr>
          <p:cNvPr id="7" name="Text 5"/>
          <p:cNvSpPr/>
          <p:nvPr/>
        </p:nvSpPr>
        <p:spPr>
          <a:xfrm>
            <a:off x="502920" y="1810512"/>
            <a:ext cx="5303520" cy="2926080"/>
          </a:xfrm>
          <a:prstGeom prst="rect">
            <a:avLst/>
          </a:prstGeom>
          <a:noFill/>
          <a:ln/>
        </p:spPr>
        <p:txBody>
          <a:bodyPr wrap="square" lIns="0" tIns="0" rIns="0" bIns="0" rtlCol="0" anchor="t"/>
          <a:lstStyle/>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TP challenge via the OECD risk-control framework and the captive guidance.</a:t>
            </a:r>
            <a:endParaRPr lang="en-US" sz="1400"/>
          </a:p>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SwissCo seen as merely administrative – entitled only to a cost-plus (routine) return.</a:t>
            </a:r>
            <a:endParaRPr lang="en-US" sz="1400"/>
          </a:p>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Risk-control functions attributed to the Belgian principal – which is therefore said to be entitled to the risk-related returns.</a:t>
            </a:r>
            <a:endParaRPr lang="en-US" sz="1400"/>
          </a:p>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The difference between SwissCo's actual reinsurance profit and a cost-plus margin is added to the principal's taxable base (indirect reallocation – the principal does not itself pay the premiums).</a:t>
            </a:r>
            <a:endParaRPr lang="en-US" sz="1400"/>
          </a:p>
        </p:txBody>
      </p:sp>
      <p:sp>
        <p:nvSpPr>
          <p:cNvPr id="8" name="Shape 6"/>
          <p:cNvSpPr/>
          <p:nvPr/>
        </p:nvSpPr>
        <p:spPr>
          <a:xfrm>
            <a:off x="5989320" y="1463040"/>
            <a:ext cx="0" cy="3200400"/>
          </a:xfrm>
          <a:prstGeom prst="line">
            <a:avLst/>
          </a:prstGeom>
          <a:noFill/>
          <a:ln w="12700">
            <a:solidFill>
              <a:srgbClr val="D6E2EF"/>
            </a:solidFill>
            <a:prstDash val="solid"/>
          </a:ln>
        </p:spPr>
        <p:txBody>
          <a:bodyPr/>
          <a:lstStyle/>
          <a:p>
            <a:endParaRPr lang="en-BE"/>
          </a:p>
        </p:txBody>
      </p:sp>
      <p:sp>
        <p:nvSpPr>
          <p:cNvPr id="9" name="Text 7"/>
          <p:cNvSpPr/>
          <p:nvPr/>
        </p:nvSpPr>
        <p:spPr>
          <a:xfrm>
            <a:off x="6172200" y="1463040"/>
            <a:ext cx="5486400" cy="292608"/>
          </a:xfrm>
          <a:prstGeom prst="rect">
            <a:avLst/>
          </a:prstGeom>
          <a:noFill/>
          <a:ln/>
        </p:spPr>
        <p:txBody>
          <a:bodyPr wrap="square" lIns="0" tIns="0" rIns="0" bIns="0" rtlCol="0" anchor="ctr"/>
          <a:lstStyle/>
          <a:p>
            <a:pPr marL="0" indent="0">
              <a:buNone/>
            </a:pPr>
            <a:r>
              <a:rPr lang="en-US" sz="1350" b="1">
                <a:solidFill>
                  <a:srgbClr val="00A2E0"/>
                </a:solidFill>
                <a:latin typeface="Arial" pitchFamily="34" charset="0"/>
                <a:ea typeface="Arial" pitchFamily="34" charset="-122"/>
                <a:cs typeface="Arial" pitchFamily="34" charset="-120"/>
              </a:rPr>
              <a:t>Decision of the Court</a:t>
            </a:r>
            <a:endParaRPr lang="en-US" sz="1350">
              <a:solidFill>
                <a:srgbClr val="00A2E0"/>
              </a:solidFill>
            </a:endParaRPr>
          </a:p>
        </p:txBody>
      </p:sp>
      <p:sp>
        <p:nvSpPr>
          <p:cNvPr id="10" name="Text 8"/>
          <p:cNvSpPr/>
          <p:nvPr/>
        </p:nvSpPr>
        <p:spPr>
          <a:xfrm>
            <a:off x="6172200" y="1810512"/>
            <a:ext cx="5532120" cy="3017520"/>
          </a:xfrm>
          <a:prstGeom prst="rect">
            <a:avLst/>
          </a:prstGeom>
          <a:noFill/>
          <a:ln/>
        </p:spPr>
        <p:txBody>
          <a:bodyPr wrap="square" lIns="0" tIns="0" rIns="0" bIns="0" rtlCol="0" anchor="t"/>
          <a:lstStyle/>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Burden of proof on the authorities: a benefit, its amount, and that the principal granted it (art. 26 ITC 92).</a:t>
            </a:r>
            <a:endParaRPr lang="en-US" sz="1400"/>
          </a:p>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The reinsurance (underwriting) risk is distinct from the underlying risk the group chooses to cover – deciding which risks to insure does not remove the risk from SwissCo, which may pay out more than the premiums received.</a:t>
            </a:r>
            <a:endParaRPr lang="en-US" sz="1400"/>
          </a:p>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SwissCo is genuine reinsurance – FINMA-regulated, meets all Solvency II requirements (including diversification) and effectively settles claims.</a:t>
            </a:r>
            <a:endParaRPr lang="en-US" sz="1400"/>
          </a:p>
          <a:p>
            <a:pPr marL="165100" indent="-165100">
              <a:lnSpc>
                <a:spcPct val="100000"/>
              </a:lnSpc>
              <a:spcAft>
                <a:spcPts val="600"/>
              </a:spcAft>
              <a:buSzPct val="100000"/>
              <a:buChar char="•"/>
            </a:pPr>
            <a:r>
              <a:rPr lang="en-US" sz="1400">
                <a:solidFill>
                  <a:srgbClr val="1A1A1A"/>
                </a:solidFill>
                <a:latin typeface="Arial" pitchFamily="34" charset="0"/>
                <a:ea typeface="Arial" pitchFamily="34" charset="-122"/>
                <a:cs typeface="Arial" pitchFamily="34" charset="-120"/>
              </a:rPr>
              <a:t>“Only group risks = no diversification” rejected as inconsistent with Chapter X of the 2022 OECD TPG: diversification can arise within a group where risks are not fully correlated and spread across geographies.</a:t>
            </a:r>
            <a:endParaRPr lang="en-US" sz="1400"/>
          </a:p>
        </p:txBody>
      </p:sp>
      <p:sp>
        <p:nvSpPr>
          <p:cNvPr id="11" name="Shape 9"/>
          <p:cNvSpPr/>
          <p:nvPr/>
        </p:nvSpPr>
        <p:spPr>
          <a:xfrm>
            <a:off x="457200" y="4937760"/>
            <a:ext cx="11247120" cy="1280160"/>
          </a:xfrm>
          <a:prstGeom prst="roundRect">
            <a:avLst>
              <a:gd name="adj" fmla="val 3571"/>
            </a:avLst>
          </a:prstGeom>
          <a:solidFill>
            <a:srgbClr val="1F3864"/>
          </a:solidFill>
          <a:ln/>
        </p:spPr>
        <p:txBody>
          <a:bodyPr/>
          <a:lstStyle/>
          <a:p>
            <a:endParaRPr lang="en-BE"/>
          </a:p>
        </p:txBody>
      </p:sp>
      <p:sp>
        <p:nvSpPr>
          <p:cNvPr id="12" name="Text 10"/>
          <p:cNvSpPr/>
          <p:nvPr/>
        </p:nvSpPr>
        <p:spPr>
          <a:xfrm>
            <a:off x="731520" y="5029200"/>
            <a:ext cx="10698480" cy="1097280"/>
          </a:xfrm>
          <a:prstGeom prst="rect">
            <a:avLst/>
          </a:prstGeom>
          <a:noFill/>
          <a:ln/>
        </p:spPr>
        <p:txBody>
          <a:bodyPr wrap="square" lIns="0" tIns="0" rIns="0" bIns="0" rtlCol="0" anchor="ctr"/>
          <a:lstStyle/>
          <a:p>
            <a:pPr marL="0" indent="0">
              <a:lnSpc>
                <a:spcPct val="105000"/>
              </a:lnSpc>
              <a:buNone/>
            </a:pPr>
            <a:r>
              <a:rPr lang="en-US" sz="1400" b="1">
                <a:solidFill>
                  <a:srgbClr val="00A2E0"/>
                </a:solidFill>
                <a:latin typeface="Arial" pitchFamily="34" charset="0"/>
                <a:ea typeface="Arial" pitchFamily="34" charset="-122"/>
                <a:cs typeface="Arial" pitchFamily="34" charset="-120"/>
              </a:rPr>
              <a:t>Takeaway</a:t>
            </a:r>
            <a:r>
              <a:rPr lang="en-US" sz="1400" b="1">
                <a:solidFill>
                  <a:srgbClr val="9CC3EB"/>
                </a:solidFill>
                <a:latin typeface="Arial" pitchFamily="34" charset="0"/>
                <a:ea typeface="Arial" pitchFamily="34" charset="-122"/>
                <a:cs typeface="Arial" pitchFamily="34" charset="-120"/>
              </a:rPr>
              <a:t> </a:t>
            </a:r>
            <a:r>
              <a:rPr lang="en-US" sz="1400">
                <a:solidFill>
                  <a:srgbClr val="FFFFFF"/>
                </a:solidFill>
                <a:latin typeface="Arial" pitchFamily="34" charset="0"/>
                <a:ea typeface="Arial" pitchFamily="34" charset="-122"/>
                <a:cs typeface="Arial" pitchFamily="34" charset="-120"/>
              </a:rPr>
              <a:t>Belgian courts continue to resist aggressive economic-functional reallocations that ignore legal agreements and ownership. The OECD risk-control framework is an analytical tool to delineate transactions - not a licence to reallocate profits absent a proper comparability study.</a:t>
            </a:r>
            <a:endParaRPr lang="en-US" sz="1400"/>
          </a:p>
        </p:txBody>
      </p:sp>
      <p:sp>
        <p:nvSpPr>
          <p:cNvPr id="13" name="Text 11"/>
          <p:cNvSpPr/>
          <p:nvPr/>
        </p:nvSpPr>
        <p:spPr>
          <a:xfrm>
            <a:off x="457200" y="6446520"/>
            <a:ext cx="10515600" cy="274320"/>
          </a:xfrm>
          <a:prstGeom prst="rect">
            <a:avLst/>
          </a:prstGeom>
          <a:noFill/>
          <a:ln/>
        </p:spPr>
        <p:txBody>
          <a:bodyPr wrap="square" lIns="0" tIns="0" rIns="0" bIns="0" rtlCol="0" anchor="ctr"/>
          <a:lstStyle/>
          <a:p>
            <a:pPr marL="0" indent="0">
              <a:buNone/>
            </a:pPr>
            <a:r>
              <a:rPr lang="en-US" sz="800">
                <a:solidFill>
                  <a:srgbClr val="8A8A8A"/>
                </a:solidFill>
                <a:latin typeface="Arial" pitchFamily="34" charset="0"/>
                <a:ea typeface="Arial" pitchFamily="34" charset="-122"/>
                <a:cs typeface="Arial" pitchFamily="34" charset="-120"/>
              </a:rPr>
              <a:t>Loyens &amp; Loeff – IFA – Key Belgian and International Transfer Pricing Developments – Aldo Engels - 16/06/2026</a:t>
            </a:r>
            <a:endParaRPr lang="en-US" sz="800"/>
          </a:p>
        </p:txBody>
      </p:sp>
      <p:sp>
        <p:nvSpPr>
          <p:cNvPr id="14" name="Text 12"/>
          <p:cNvSpPr/>
          <p:nvPr/>
        </p:nvSpPr>
        <p:spPr>
          <a:xfrm>
            <a:off x="11430000" y="6446520"/>
            <a:ext cx="457200" cy="274320"/>
          </a:xfrm>
          <a:prstGeom prst="rect">
            <a:avLst/>
          </a:prstGeom>
          <a:noFill/>
          <a:ln/>
        </p:spPr>
        <p:txBody>
          <a:bodyPr wrap="square" rtlCol="0" anchor="ctr"/>
          <a:lstStyle/>
          <a:p>
            <a:pPr marL="0" indent="0" algn="r">
              <a:buNone/>
            </a:pPr>
            <a:r>
              <a:rPr lang="en-US" sz="900">
                <a:solidFill>
                  <a:srgbClr val="8A8A8A"/>
                </a:solidFill>
                <a:latin typeface="Arial" pitchFamily="34" charset="0"/>
                <a:ea typeface="Arial" pitchFamily="34" charset="-122"/>
                <a:cs typeface="Arial" pitchFamily="34" charset="-120"/>
              </a:rPr>
              <a:t>2</a:t>
            </a:r>
            <a:endParaRPr lang="en-US" sz="900"/>
          </a:p>
        </p:txBody>
      </p:sp>
      <p:sp>
        <p:nvSpPr>
          <p:cNvPr id="3" name="Title 1">
            <a:extLst>
              <a:ext uri="{FF2B5EF4-FFF2-40B4-BE49-F238E27FC236}">
                <a16:creationId xmlns:a16="http://schemas.microsoft.com/office/drawing/2014/main" id="{B8B4C933-F8EB-E949-C6C1-61282F3B141E}"/>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3.2. </a:t>
            </a:r>
            <a:r>
              <a:rPr lang="en-US"/>
              <a:t>Functional approach and DEMPE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4"/>
          <p:cNvSpPr/>
          <p:nvPr/>
        </p:nvSpPr>
        <p:spPr>
          <a:xfrm>
            <a:off x="457200" y="1417320"/>
            <a:ext cx="7040880" cy="292608"/>
          </a:xfrm>
          <a:prstGeom prst="rect">
            <a:avLst/>
          </a:prstGeom>
          <a:noFill/>
          <a:ln/>
        </p:spPr>
        <p:txBody>
          <a:bodyPr wrap="square" lIns="0" tIns="0" rIns="0" bIns="0" rtlCol="0" anchor="ctr"/>
          <a:lstStyle/>
          <a:p>
            <a:pPr marL="0" indent="0">
              <a:buNone/>
            </a:pPr>
            <a:r>
              <a:rPr lang="en-US" sz="1600" b="1">
                <a:solidFill>
                  <a:srgbClr val="00A2E0"/>
                </a:solidFill>
              </a:rPr>
              <a:t>Facts</a:t>
            </a:r>
          </a:p>
        </p:txBody>
      </p:sp>
      <p:sp>
        <p:nvSpPr>
          <p:cNvPr id="7" name="Text 5"/>
          <p:cNvSpPr/>
          <p:nvPr/>
        </p:nvSpPr>
        <p:spPr>
          <a:xfrm>
            <a:off x="502920" y="1737360"/>
            <a:ext cx="7040880" cy="1463040"/>
          </a:xfrm>
          <a:prstGeom prst="rect">
            <a:avLst/>
          </a:prstGeom>
          <a:noFill/>
          <a:ln/>
        </p:spPr>
        <p:txBody>
          <a:bodyPr wrap="square" lIns="0" tIns="0" rIns="0" bIns="0" rtlCol="0" anchor="t"/>
          <a:lstStyle/>
          <a:p>
            <a:pPr marL="182563" lvl="1" indent="-182563" algn="just">
              <a:lnSpc>
                <a:spcPts val="1400"/>
              </a:lnSpc>
              <a:spcBef>
                <a:spcPts val="400"/>
              </a:spcBef>
              <a:spcAft>
                <a:spcPts val="1000"/>
              </a:spcAft>
              <a:buSzPct val="100000"/>
              <a:buFont typeface="Arial" panose="020B0604020202020204" pitchFamily="34" charset="0"/>
              <a:buChar char="•"/>
            </a:pPr>
            <a:r>
              <a:rPr lang="en-US" sz="1400" kern="0" dirty="0">
                <a:ea typeface="Calibri" panose="020F0502020204030204" pitchFamily="34" charset="0"/>
                <a:cs typeface="Arial" panose="020B0604020202020204" pitchFamily="34" charset="0"/>
              </a:rPr>
              <a:t>A multinational in staffing and HR services operates in Belgium through </a:t>
            </a:r>
            <a:r>
              <a:rPr lang="en-US" sz="1400" kern="0" dirty="0" err="1">
                <a:ea typeface="Calibri" panose="020F0502020204030204" pitchFamily="34" charset="0"/>
                <a:cs typeface="Arial" panose="020B0604020202020204" pitchFamily="34" charset="0"/>
              </a:rPr>
              <a:t>BelCo</a:t>
            </a:r>
            <a:r>
              <a:rPr lang="en-US" sz="1400" kern="0" dirty="0">
                <a:ea typeface="Calibri" panose="020F0502020204030204" pitchFamily="34" charset="0"/>
                <a:cs typeface="Arial" panose="020B0604020202020204" pitchFamily="34" charset="0"/>
              </a:rPr>
              <a:t>.</a:t>
            </a:r>
          </a:p>
          <a:p>
            <a:pPr marL="182563" lvl="1" indent="-182563" algn="just">
              <a:lnSpc>
                <a:spcPts val="1400"/>
              </a:lnSpc>
              <a:spcBef>
                <a:spcPts val="400"/>
              </a:spcBef>
              <a:spcAft>
                <a:spcPts val="1000"/>
              </a:spcAft>
              <a:buSzPct val="100000"/>
              <a:buFont typeface="Arial" panose="020B0604020202020204" pitchFamily="34" charset="0"/>
              <a:buChar char="•"/>
            </a:pPr>
            <a:r>
              <a:rPr lang="en-US" sz="1400" kern="0" dirty="0">
                <a:ea typeface="Calibri" panose="020F0502020204030204" pitchFamily="34" charset="0"/>
                <a:cs typeface="Arial" panose="020B0604020202020204" pitchFamily="34" charset="0"/>
              </a:rPr>
              <a:t>The Dutch holding (</a:t>
            </a:r>
            <a:r>
              <a:rPr lang="en-US" sz="1400" kern="0" dirty="0" err="1">
                <a:ea typeface="Calibri" panose="020F0502020204030204" pitchFamily="34" charset="0"/>
                <a:cs typeface="Arial" panose="020B0604020202020204" pitchFamily="34" charset="0"/>
              </a:rPr>
              <a:t>DutchCo</a:t>
            </a:r>
            <a:r>
              <a:rPr lang="en-US" sz="1400" kern="0" dirty="0">
                <a:ea typeface="Calibri" panose="020F0502020204030204" pitchFamily="34" charset="0"/>
                <a:cs typeface="Arial" panose="020B0604020202020204" pitchFamily="34" charset="0"/>
              </a:rPr>
              <a:t>) owns the group IP: trade name, trademark, logo and know-how.</a:t>
            </a:r>
          </a:p>
          <a:p>
            <a:pPr marL="182563" lvl="1" indent="-182563" algn="just">
              <a:lnSpc>
                <a:spcPts val="1400"/>
              </a:lnSpc>
              <a:spcBef>
                <a:spcPts val="400"/>
              </a:spcBef>
              <a:spcAft>
                <a:spcPts val="1000"/>
              </a:spcAft>
              <a:buSzPct val="100000"/>
              <a:buFont typeface="Arial" panose="020B0604020202020204" pitchFamily="34" charset="0"/>
              <a:buChar char="•"/>
            </a:pPr>
            <a:r>
              <a:rPr lang="en-US" sz="1400" kern="0" dirty="0" err="1">
                <a:ea typeface="Calibri" panose="020F0502020204030204" pitchFamily="34" charset="0"/>
                <a:cs typeface="Arial" panose="020B0604020202020204" pitchFamily="34" charset="0"/>
              </a:rPr>
              <a:t>DutchCo</a:t>
            </a:r>
            <a:r>
              <a:rPr lang="en-US" sz="1400" kern="0" dirty="0">
                <a:ea typeface="Calibri" panose="020F0502020204030204" pitchFamily="34" charset="0"/>
                <a:cs typeface="Arial" panose="020B0604020202020204" pitchFamily="34" charset="0"/>
              </a:rPr>
              <a:t> licenses that IP, plus </a:t>
            </a:r>
            <a:r>
              <a:rPr lang="en-US" sz="1400" kern="0" dirty="0" err="1">
                <a:ea typeface="Calibri" panose="020F0502020204030204" pitchFamily="34" charset="0"/>
                <a:cs typeface="Arial" panose="020B0604020202020204" pitchFamily="34" charset="0"/>
              </a:rPr>
              <a:t>centralised</a:t>
            </a:r>
            <a:r>
              <a:rPr lang="en-US" sz="1400" kern="0" dirty="0">
                <a:ea typeface="Calibri" panose="020F0502020204030204" pitchFamily="34" charset="0"/>
                <a:cs typeface="Arial" panose="020B0604020202020204" pitchFamily="34" charset="0"/>
              </a:rPr>
              <a:t> services, to </a:t>
            </a:r>
            <a:r>
              <a:rPr lang="en-US" sz="1400" kern="0" dirty="0" err="1">
                <a:ea typeface="Calibri" panose="020F0502020204030204" pitchFamily="34" charset="0"/>
                <a:cs typeface="Arial" panose="020B0604020202020204" pitchFamily="34" charset="0"/>
              </a:rPr>
              <a:t>BelCo</a:t>
            </a:r>
            <a:r>
              <a:rPr lang="en-US" sz="1400" kern="0" dirty="0">
                <a:ea typeface="Calibri" panose="020F0502020204030204" pitchFamily="34" charset="0"/>
                <a:cs typeface="Arial" panose="020B0604020202020204" pitchFamily="34" charset="0"/>
              </a:rPr>
              <a:t> – which pays a royalty of 1.3% of turnover, supported by TP documentation.</a:t>
            </a:r>
          </a:p>
        </p:txBody>
      </p:sp>
      <p:sp>
        <p:nvSpPr>
          <p:cNvPr id="8" name="Text 6"/>
          <p:cNvSpPr/>
          <p:nvPr/>
        </p:nvSpPr>
        <p:spPr>
          <a:xfrm>
            <a:off x="457200" y="3246120"/>
            <a:ext cx="7040880" cy="292608"/>
          </a:xfrm>
          <a:prstGeom prst="rect">
            <a:avLst/>
          </a:prstGeom>
          <a:noFill/>
          <a:ln/>
        </p:spPr>
        <p:txBody>
          <a:bodyPr wrap="square" lIns="0" tIns="0" rIns="0" bIns="0" rtlCol="0" anchor="ctr"/>
          <a:lstStyle/>
          <a:p>
            <a:pPr marL="0" indent="0">
              <a:buNone/>
            </a:pPr>
            <a:r>
              <a:rPr lang="en-US" sz="1600" b="1">
                <a:solidFill>
                  <a:srgbClr val="00A2E0"/>
                </a:solidFill>
              </a:rPr>
              <a:t>Position</a:t>
            </a:r>
            <a:r>
              <a:rPr lang="en-US" sz="1300" b="1">
                <a:solidFill>
                  <a:srgbClr val="1F4E79"/>
                </a:solidFill>
                <a:latin typeface="Arial" pitchFamily="34" charset="0"/>
                <a:ea typeface="Arial" pitchFamily="34" charset="-122"/>
                <a:cs typeface="Arial" pitchFamily="34" charset="-120"/>
              </a:rPr>
              <a:t> </a:t>
            </a:r>
            <a:r>
              <a:rPr lang="en-US" sz="1600" b="1">
                <a:solidFill>
                  <a:srgbClr val="00A2E0"/>
                </a:solidFill>
              </a:rPr>
              <a:t>of the BTA</a:t>
            </a:r>
          </a:p>
        </p:txBody>
      </p:sp>
      <p:sp>
        <p:nvSpPr>
          <p:cNvPr id="9" name="Text 7"/>
          <p:cNvSpPr/>
          <p:nvPr/>
        </p:nvSpPr>
        <p:spPr>
          <a:xfrm>
            <a:off x="502920" y="3566160"/>
            <a:ext cx="7040880" cy="2560320"/>
          </a:xfrm>
          <a:prstGeom prst="rect">
            <a:avLst/>
          </a:prstGeom>
          <a:noFill/>
          <a:ln/>
        </p:spPr>
        <p:txBody>
          <a:bodyPr wrap="square" lIns="0" tIns="0" rIns="0" bIns="0" rtlCol="0" anchor="t"/>
          <a:lstStyle/>
          <a:p>
            <a:pPr marL="182563" lvl="1" indent="-182563" algn="just">
              <a:lnSpc>
                <a:spcPts val="1400"/>
              </a:lnSpc>
              <a:spcBef>
                <a:spcPts val="400"/>
              </a:spcBef>
              <a:spcAft>
                <a:spcPts val="1000"/>
              </a:spcAft>
              <a:buSzPct val="100000"/>
              <a:buFont typeface="Arial" panose="020B0604020202020204" pitchFamily="34" charset="0"/>
              <a:buChar char="•"/>
            </a:pPr>
            <a:r>
              <a:rPr lang="en-US" sz="1400" kern="0" dirty="0">
                <a:ea typeface="Calibri" panose="020F0502020204030204" pitchFamily="34" charset="0"/>
                <a:cs typeface="Arial" panose="020B0604020202020204" pitchFamily="34" charset="0"/>
              </a:rPr>
              <a:t>Primary (art. 49 ITC): the costs are non-deductible – they fail the « intentionality » / business-purpose test (burden on the taxpayer).</a:t>
            </a:r>
          </a:p>
          <a:p>
            <a:pPr marL="542925" lvl="4" indent="-180975">
              <a:spcBef>
                <a:spcPts val="600"/>
              </a:spcBef>
              <a:buClr>
                <a:schemeClr val="tx1"/>
              </a:buClr>
              <a:buSzPct val="100000"/>
              <a:buFont typeface="Arial" panose="020B0604020202020204" pitchFamily="34" charset="0"/>
              <a:buChar char="•"/>
              <a:tabLst>
                <a:tab pos="179388" algn="l"/>
              </a:tabLst>
            </a:pPr>
            <a:r>
              <a:rPr lang="en-US" sz="1400" dirty="0" err="1"/>
              <a:t>BelCo</a:t>
            </a:r>
            <a:r>
              <a:rPr lang="en-US" sz="1400" dirty="0"/>
              <a:t> allegedly did not show the trade name produced real income (based on the OECD guidelines on the use of a group name)</a:t>
            </a:r>
          </a:p>
          <a:p>
            <a:pPr marL="542925" lvl="4" indent="-180975">
              <a:spcBef>
                <a:spcPts val="600"/>
              </a:spcBef>
              <a:buClr>
                <a:schemeClr val="tx1"/>
              </a:buClr>
              <a:buSzPct val="100000"/>
              <a:buFont typeface="Arial" panose="020B0604020202020204" pitchFamily="34" charset="0"/>
              <a:buChar char="•"/>
              <a:tabLst>
                <a:tab pos="179388" algn="l"/>
              </a:tabLst>
            </a:pPr>
            <a:endParaRPr lang="en-US" sz="1400" dirty="0"/>
          </a:p>
          <a:p>
            <a:pPr marL="182563" lvl="1" indent="-182563" algn="just">
              <a:lnSpc>
                <a:spcPts val="1400"/>
              </a:lnSpc>
              <a:spcBef>
                <a:spcPts val="400"/>
              </a:spcBef>
              <a:spcAft>
                <a:spcPts val="1000"/>
              </a:spcAft>
              <a:buSzPct val="100000"/>
              <a:buFont typeface="Arial" panose="020B0604020202020204" pitchFamily="34" charset="0"/>
              <a:buChar char="•"/>
            </a:pPr>
            <a:r>
              <a:rPr lang="en-US" sz="1400" kern="0" dirty="0">
                <a:ea typeface="Calibri" panose="020F0502020204030204" pitchFamily="34" charset="0"/>
                <a:cs typeface="Arial" panose="020B0604020202020204" pitchFamily="34" charset="0"/>
              </a:rPr>
              <a:t>Alternative (art. 26 ITC): the royalty is not at arm's length and is an abnormal/benevolent advantage.</a:t>
            </a:r>
          </a:p>
          <a:p>
            <a:pPr marL="542925" lvl="4" indent="-180975">
              <a:spcBef>
                <a:spcPts val="600"/>
              </a:spcBef>
              <a:buClr>
                <a:schemeClr val="tx1"/>
              </a:buClr>
              <a:buSzPct val="100000"/>
              <a:buFont typeface="Arial" panose="020B0604020202020204" pitchFamily="34" charset="0"/>
              <a:buChar char="•"/>
              <a:tabLst>
                <a:tab pos="179388" algn="l"/>
              </a:tabLst>
            </a:pPr>
            <a:r>
              <a:rPr lang="en-US" sz="1400" dirty="0"/>
              <a:t>Paying for the brand is contrary to market practice, since </a:t>
            </a:r>
            <a:r>
              <a:rPr lang="en-US" sz="1400" dirty="0" err="1"/>
              <a:t>BelCo</a:t>
            </a:r>
            <a:r>
              <a:rPr lang="en-US" sz="1400" dirty="0"/>
              <a:t> already incurs marketing and branding costs to promote the trade name on the Belgian market.</a:t>
            </a:r>
          </a:p>
        </p:txBody>
      </p:sp>
      <p:sp>
        <p:nvSpPr>
          <p:cNvPr id="10" name="Shape 8"/>
          <p:cNvSpPr/>
          <p:nvPr/>
        </p:nvSpPr>
        <p:spPr>
          <a:xfrm>
            <a:off x="8229600" y="2011680"/>
            <a:ext cx="1691640" cy="777240"/>
          </a:xfrm>
          <a:prstGeom prst="rect">
            <a:avLst/>
          </a:prstGeom>
          <a:solidFill>
            <a:srgbClr val="00A2E0"/>
          </a:solidFill>
          <a:ln w="9525">
            <a:solidFill>
              <a:srgbClr val="00A2E0"/>
            </a:solidFill>
            <a:prstDash val="solid"/>
          </a:ln>
        </p:spPr>
        <p:txBody>
          <a:bodyPr/>
          <a:lstStyle/>
          <a:p>
            <a:endParaRPr lang="en-BE"/>
          </a:p>
        </p:txBody>
      </p:sp>
      <p:sp>
        <p:nvSpPr>
          <p:cNvPr id="11" name="Text 9"/>
          <p:cNvSpPr/>
          <p:nvPr/>
        </p:nvSpPr>
        <p:spPr>
          <a:xfrm>
            <a:off x="8229600" y="2011680"/>
            <a:ext cx="1691640" cy="777240"/>
          </a:xfrm>
          <a:prstGeom prst="rect">
            <a:avLst/>
          </a:prstGeom>
          <a:noFill/>
          <a:ln/>
        </p:spPr>
        <p:txBody>
          <a:bodyPr wrap="square" lIns="38100" tIns="38100" rIns="38100" bIns="38100" rtlCol="0" anchor="ctr"/>
          <a:lstStyle/>
          <a:p>
            <a:pPr marL="0" indent="0" algn="ctr">
              <a:buNone/>
            </a:pPr>
            <a:r>
              <a:rPr lang="en-US" sz="1300" b="1">
                <a:solidFill>
                  <a:srgbClr val="12405F"/>
                </a:solidFill>
                <a:latin typeface="Arial" pitchFamily="34" charset="0"/>
                <a:ea typeface="Arial" pitchFamily="34" charset="-122"/>
                <a:cs typeface="Arial" pitchFamily="34" charset="-120"/>
              </a:rPr>
              <a:t>DutchCo</a:t>
            </a:r>
            <a:endParaRPr lang="en-US" sz="1300"/>
          </a:p>
        </p:txBody>
      </p:sp>
      <p:sp>
        <p:nvSpPr>
          <p:cNvPr id="12" name="Shape 10"/>
          <p:cNvSpPr/>
          <p:nvPr/>
        </p:nvSpPr>
        <p:spPr>
          <a:xfrm>
            <a:off x="9555480" y="1920240"/>
            <a:ext cx="292608" cy="64008"/>
          </a:xfrm>
          <a:prstGeom prst="rect">
            <a:avLst/>
          </a:prstGeom>
          <a:solidFill>
            <a:srgbClr val="AE1C28"/>
          </a:solidFill>
          <a:ln/>
        </p:spPr>
        <p:txBody>
          <a:bodyPr/>
          <a:lstStyle/>
          <a:p>
            <a:endParaRPr lang="en-BE"/>
          </a:p>
        </p:txBody>
      </p:sp>
      <p:sp>
        <p:nvSpPr>
          <p:cNvPr id="13" name="Shape 11"/>
          <p:cNvSpPr/>
          <p:nvPr/>
        </p:nvSpPr>
        <p:spPr>
          <a:xfrm>
            <a:off x="9555480" y="1984248"/>
            <a:ext cx="292608" cy="64008"/>
          </a:xfrm>
          <a:prstGeom prst="rect">
            <a:avLst/>
          </a:prstGeom>
          <a:solidFill>
            <a:srgbClr val="FFFFFF"/>
          </a:solidFill>
          <a:ln/>
        </p:spPr>
        <p:txBody>
          <a:bodyPr/>
          <a:lstStyle/>
          <a:p>
            <a:endParaRPr lang="en-BE"/>
          </a:p>
        </p:txBody>
      </p:sp>
      <p:sp>
        <p:nvSpPr>
          <p:cNvPr id="14" name="Shape 12"/>
          <p:cNvSpPr/>
          <p:nvPr/>
        </p:nvSpPr>
        <p:spPr>
          <a:xfrm>
            <a:off x="9555480" y="2048256"/>
            <a:ext cx="292608" cy="64008"/>
          </a:xfrm>
          <a:prstGeom prst="rect">
            <a:avLst/>
          </a:prstGeom>
          <a:solidFill>
            <a:srgbClr val="21468B"/>
          </a:solidFill>
          <a:ln/>
        </p:spPr>
        <p:txBody>
          <a:bodyPr/>
          <a:lstStyle/>
          <a:p>
            <a:endParaRPr lang="en-BE"/>
          </a:p>
        </p:txBody>
      </p:sp>
      <p:sp>
        <p:nvSpPr>
          <p:cNvPr id="15" name="Shape 13"/>
          <p:cNvSpPr/>
          <p:nvPr/>
        </p:nvSpPr>
        <p:spPr>
          <a:xfrm>
            <a:off x="10287000" y="2011680"/>
            <a:ext cx="1691640" cy="777240"/>
          </a:xfrm>
          <a:prstGeom prst="rect">
            <a:avLst/>
          </a:prstGeom>
          <a:solidFill>
            <a:srgbClr val="00A2E0"/>
          </a:solidFill>
          <a:ln w="9525">
            <a:solidFill>
              <a:srgbClr val="00A2E0"/>
            </a:solidFill>
            <a:prstDash val="solid"/>
          </a:ln>
        </p:spPr>
        <p:txBody>
          <a:bodyPr/>
          <a:lstStyle/>
          <a:p>
            <a:endParaRPr lang="en-BE"/>
          </a:p>
        </p:txBody>
      </p:sp>
      <p:sp>
        <p:nvSpPr>
          <p:cNvPr id="16" name="Text 14"/>
          <p:cNvSpPr/>
          <p:nvPr/>
        </p:nvSpPr>
        <p:spPr>
          <a:xfrm>
            <a:off x="10287000" y="2011680"/>
            <a:ext cx="1691640" cy="777240"/>
          </a:xfrm>
          <a:prstGeom prst="rect">
            <a:avLst/>
          </a:prstGeom>
          <a:noFill/>
          <a:ln/>
        </p:spPr>
        <p:txBody>
          <a:bodyPr wrap="square" lIns="38100" tIns="38100" rIns="38100" bIns="38100" rtlCol="0" anchor="ctr"/>
          <a:lstStyle/>
          <a:p>
            <a:pPr marL="0" indent="0" algn="ctr">
              <a:buNone/>
            </a:pPr>
            <a:r>
              <a:rPr lang="en-US" sz="1300" b="1">
                <a:solidFill>
                  <a:srgbClr val="12405F"/>
                </a:solidFill>
                <a:latin typeface="Arial" pitchFamily="34" charset="0"/>
                <a:ea typeface="Arial" pitchFamily="34" charset="-122"/>
                <a:cs typeface="Arial" pitchFamily="34" charset="-120"/>
              </a:rPr>
              <a:t>BelCo</a:t>
            </a:r>
            <a:endParaRPr lang="en-US" sz="1300"/>
          </a:p>
        </p:txBody>
      </p:sp>
      <p:sp>
        <p:nvSpPr>
          <p:cNvPr id="17" name="Shape 15"/>
          <p:cNvSpPr/>
          <p:nvPr/>
        </p:nvSpPr>
        <p:spPr>
          <a:xfrm>
            <a:off x="11612880" y="1920240"/>
            <a:ext cx="97536" cy="192024"/>
          </a:xfrm>
          <a:prstGeom prst="rect">
            <a:avLst/>
          </a:prstGeom>
          <a:solidFill>
            <a:srgbClr val="1A1A1A"/>
          </a:solidFill>
          <a:ln/>
        </p:spPr>
        <p:txBody>
          <a:bodyPr/>
          <a:lstStyle/>
          <a:p>
            <a:endParaRPr lang="en-BE"/>
          </a:p>
        </p:txBody>
      </p:sp>
      <p:sp>
        <p:nvSpPr>
          <p:cNvPr id="18" name="Shape 16"/>
          <p:cNvSpPr/>
          <p:nvPr/>
        </p:nvSpPr>
        <p:spPr>
          <a:xfrm>
            <a:off x="11710416" y="1920240"/>
            <a:ext cx="97536" cy="192024"/>
          </a:xfrm>
          <a:prstGeom prst="rect">
            <a:avLst/>
          </a:prstGeom>
          <a:solidFill>
            <a:srgbClr val="FDDA24"/>
          </a:solidFill>
          <a:ln/>
        </p:spPr>
        <p:txBody>
          <a:bodyPr/>
          <a:lstStyle/>
          <a:p>
            <a:endParaRPr lang="en-BE"/>
          </a:p>
        </p:txBody>
      </p:sp>
      <p:sp>
        <p:nvSpPr>
          <p:cNvPr id="19" name="Shape 17"/>
          <p:cNvSpPr/>
          <p:nvPr/>
        </p:nvSpPr>
        <p:spPr>
          <a:xfrm>
            <a:off x="11807952" y="1920240"/>
            <a:ext cx="97536" cy="192024"/>
          </a:xfrm>
          <a:prstGeom prst="rect">
            <a:avLst/>
          </a:prstGeom>
          <a:solidFill>
            <a:srgbClr val="EF3340"/>
          </a:solidFill>
          <a:ln/>
        </p:spPr>
        <p:txBody>
          <a:bodyPr/>
          <a:lstStyle/>
          <a:p>
            <a:endParaRPr lang="en-BE"/>
          </a:p>
        </p:txBody>
      </p:sp>
      <p:sp>
        <p:nvSpPr>
          <p:cNvPr id="20" name="Shape 18"/>
          <p:cNvSpPr/>
          <p:nvPr/>
        </p:nvSpPr>
        <p:spPr>
          <a:xfrm>
            <a:off x="10881360" y="3246120"/>
            <a:ext cx="0" cy="0"/>
          </a:xfrm>
          <a:prstGeom prst="line">
            <a:avLst/>
          </a:prstGeom>
          <a:noFill/>
          <a:ln w="25400">
            <a:solidFill>
              <a:srgbClr val="44546A"/>
            </a:solidFill>
            <a:prstDash val="dash"/>
            <a:tailEnd type="triangle"/>
          </a:ln>
        </p:spPr>
        <p:txBody>
          <a:bodyPr/>
          <a:lstStyle/>
          <a:p>
            <a:endParaRPr lang="en-BE"/>
          </a:p>
        </p:txBody>
      </p:sp>
      <p:sp>
        <p:nvSpPr>
          <p:cNvPr id="21" name="Text 19"/>
          <p:cNvSpPr/>
          <p:nvPr/>
        </p:nvSpPr>
        <p:spPr>
          <a:xfrm>
            <a:off x="8229600" y="3310128"/>
            <a:ext cx="3749040" cy="274320"/>
          </a:xfrm>
          <a:prstGeom prst="rect">
            <a:avLst/>
          </a:prstGeom>
          <a:noFill/>
          <a:ln/>
        </p:spPr>
        <p:txBody>
          <a:bodyPr wrap="square" lIns="0" tIns="0" rIns="0" bIns="0" rtlCol="0" anchor="ctr"/>
          <a:lstStyle/>
          <a:p>
            <a:pPr marL="0" indent="0" algn="ctr">
              <a:buNone/>
            </a:pPr>
            <a:r>
              <a:rPr lang="en-US" sz="1000">
                <a:solidFill>
                  <a:srgbClr val="1A1A1A"/>
                </a:solidFill>
                <a:latin typeface="Arial" pitchFamily="34" charset="0"/>
                <a:ea typeface="Arial" pitchFamily="34" charset="-122"/>
                <a:cs typeface="Arial" pitchFamily="34" charset="-120"/>
              </a:rPr>
              <a:t>Royalties – 1.3% of turnover</a:t>
            </a:r>
            <a:endParaRPr lang="en-US" sz="1000"/>
          </a:p>
        </p:txBody>
      </p:sp>
      <p:sp>
        <p:nvSpPr>
          <p:cNvPr id="22" name="Shape 20"/>
          <p:cNvSpPr/>
          <p:nvPr/>
        </p:nvSpPr>
        <p:spPr>
          <a:xfrm>
            <a:off x="10012680" y="2395728"/>
            <a:ext cx="228600" cy="0"/>
          </a:xfrm>
          <a:prstGeom prst="line">
            <a:avLst/>
          </a:prstGeom>
          <a:noFill/>
          <a:ln w="19050">
            <a:solidFill>
              <a:srgbClr val="9AA8BD"/>
            </a:solidFill>
            <a:prstDash val="solid"/>
            <a:tailEnd type="triangle"/>
          </a:ln>
        </p:spPr>
        <p:txBody>
          <a:bodyPr/>
          <a:lstStyle/>
          <a:p>
            <a:endParaRPr lang="en-BE"/>
          </a:p>
        </p:txBody>
      </p:sp>
      <p:sp>
        <p:nvSpPr>
          <p:cNvPr id="23" name="Text 21"/>
          <p:cNvSpPr/>
          <p:nvPr/>
        </p:nvSpPr>
        <p:spPr>
          <a:xfrm>
            <a:off x="8229600" y="3657600"/>
            <a:ext cx="3749040" cy="274320"/>
          </a:xfrm>
          <a:prstGeom prst="rect">
            <a:avLst/>
          </a:prstGeom>
          <a:noFill/>
          <a:ln/>
        </p:spPr>
        <p:txBody>
          <a:bodyPr wrap="square" lIns="0" tIns="0" rIns="0" bIns="0" rtlCol="0" anchor="ctr"/>
          <a:lstStyle/>
          <a:p>
            <a:pPr marL="0" indent="0" algn="ctr">
              <a:buNone/>
            </a:pPr>
            <a:r>
              <a:rPr lang="en-US" sz="900" i="1">
                <a:solidFill>
                  <a:srgbClr val="00A2E0"/>
                </a:solidFill>
                <a:latin typeface="Arial" pitchFamily="34" charset="0"/>
                <a:ea typeface="Arial" pitchFamily="34" charset="-122"/>
                <a:cs typeface="Arial" pitchFamily="34" charset="-120"/>
              </a:rPr>
              <a:t>licence of trade name + centralised services</a:t>
            </a:r>
            <a:endParaRPr lang="en-US" sz="900">
              <a:solidFill>
                <a:srgbClr val="00A2E0"/>
              </a:solidFill>
            </a:endParaRPr>
          </a:p>
        </p:txBody>
      </p:sp>
      <p:sp>
        <p:nvSpPr>
          <p:cNvPr id="24" name="Text 22"/>
          <p:cNvSpPr/>
          <p:nvPr/>
        </p:nvSpPr>
        <p:spPr>
          <a:xfrm>
            <a:off x="457200" y="6446520"/>
            <a:ext cx="10515600" cy="274320"/>
          </a:xfrm>
          <a:prstGeom prst="rect">
            <a:avLst/>
          </a:prstGeom>
          <a:noFill/>
          <a:ln/>
        </p:spPr>
        <p:txBody>
          <a:bodyPr wrap="square" lIns="0" tIns="0" rIns="0" bIns="0" rtlCol="0" anchor="ctr"/>
          <a:lstStyle/>
          <a:p>
            <a:pPr marL="0" indent="0">
              <a:buNone/>
            </a:pPr>
            <a:r>
              <a:rPr lang="en-US" sz="800">
                <a:solidFill>
                  <a:srgbClr val="8A8A8A"/>
                </a:solidFill>
                <a:latin typeface="Arial" pitchFamily="34" charset="0"/>
                <a:ea typeface="Arial" pitchFamily="34" charset="-122"/>
                <a:cs typeface="Arial" pitchFamily="34" charset="-120"/>
              </a:rPr>
              <a:t>Loyens &amp; Loeff – IFA – Key Belgian and International Transfer Pricing Developments – Aldo Engels - 16/06/2026</a:t>
            </a:r>
            <a:endParaRPr lang="en-US" sz="800"/>
          </a:p>
        </p:txBody>
      </p:sp>
      <p:sp>
        <p:nvSpPr>
          <p:cNvPr id="25" name="Text 23"/>
          <p:cNvSpPr/>
          <p:nvPr/>
        </p:nvSpPr>
        <p:spPr>
          <a:xfrm>
            <a:off x="11430000" y="6446520"/>
            <a:ext cx="457200" cy="274320"/>
          </a:xfrm>
          <a:prstGeom prst="rect">
            <a:avLst/>
          </a:prstGeom>
          <a:noFill/>
          <a:ln/>
        </p:spPr>
        <p:txBody>
          <a:bodyPr wrap="square" rtlCol="0" anchor="ctr"/>
          <a:lstStyle/>
          <a:p>
            <a:pPr marL="0" indent="0" algn="r">
              <a:buNone/>
            </a:pPr>
            <a:r>
              <a:rPr lang="en-US" sz="900">
                <a:solidFill>
                  <a:srgbClr val="8A8A8A"/>
                </a:solidFill>
                <a:latin typeface="Arial" pitchFamily="34" charset="0"/>
                <a:ea typeface="Arial" pitchFamily="34" charset="-122"/>
                <a:cs typeface="Arial" pitchFamily="34" charset="-120"/>
              </a:rPr>
              <a:t>1</a:t>
            </a:r>
            <a:endParaRPr lang="en-US" sz="900"/>
          </a:p>
        </p:txBody>
      </p:sp>
      <p:sp>
        <p:nvSpPr>
          <p:cNvPr id="3" name="Title 1">
            <a:extLst>
              <a:ext uri="{FF2B5EF4-FFF2-40B4-BE49-F238E27FC236}">
                <a16:creationId xmlns:a16="http://schemas.microsoft.com/office/drawing/2014/main" id="{88DCDE21-D2DB-0A85-EA41-5C1830529B3A}"/>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3.2. </a:t>
            </a:r>
            <a:r>
              <a:rPr lang="en-US"/>
              <a:t>Functional approach and DEMPE</a:t>
            </a:r>
          </a:p>
        </p:txBody>
      </p:sp>
      <p:sp>
        <p:nvSpPr>
          <p:cNvPr id="26" name="Text 3">
            <a:extLst>
              <a:ext uri="{FF2B5EF4-FFF2-40B4-BE49-F238E27FC236}">
                <a16:creationId xmlns:a16="http://schemas.microsoft.com/office/drawing/2014/main" id="{B3063F53-CAC5-BF13-590F-8AF94FB61EF5}"/>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dirty="0">
                <a:solidFill>
                  <a:srgbClr val="2E9BD6"/>
                </a:solidFill>
                <a:latin typeface="Arial" pitchFamily="34" charset="0"/>
                <a:cs typeface="Arial" pitchFamily="34" charset="-120"/>
              </a:rPr>
              <a:t>Brussels Court of First Instance, 2023/2835/A, 24 March 2025 – royalty for trade name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4"/>
          <p:cNvSpPr/>
          <p:nvPr/>
        </p:nvSpPr>
        <p:spPr>
          <a:xfrm>
            <a:off x="457200" y="1463040"/>
            <a:ext cx="5394960" cy="292608"/>
          </a:xfrm>
          <a:prstGeom prst="rect">
            <a:avLst/>
          </a:prstGeom>
          <a:noFill/>
          <a:ln/>
        </p:spPr>
        <p:txBody>
          <a:bodyPr wrap="square" lIns="0" tIns="0" rIns="0" bIns="0" rtlCol="0" anchor="ctr"/>
          <a:lstStyle/>
          <a:p>
            <a:pPr marL="0" indent="0">
              <a:buNone/>
            </a:pPr>
            <a:r>
              <a:rPr lang="en-US" sz="1300" b="1">
                <a:solidFill>
                  <a:srgbClr val="00A2E0"/>
                </a:solidFill>
                <a:latin typeface="Arial" pitchFamily="34" charset="0"/>
                <a:ea typeface="Arial" pitchFamily="34" charset="-122"/>
                <a:cs typeface="Arial" pitchFamily="34" charset="-120"/>
              </a:rPr>
              <a:t>Article 49 ITC – deductibility (burden: taxpayer)</a:t>
            </a:r>
            <a:endParaRPr lang="en-US" sz="1300">
              <a:solidFill>
                <a:srgbClr val="00A2E0"/>
              </a:solidFill>
            </a:endParaRPr>
          </a:p>
        </p:txBody>
      </p:sp>
      <p:sp>
        <p:nvSpPr>
          <p:cNvPr id="7" name="Text 5"/>
          <p:cNvSpPr/>
          <p:nvPr/>
        </p:nvSpPr>
        <p:spPr>
          <a:xfrm>
            <a:off x="502920" y="1810512"/>
            <a:ext cx="5349240" cy="2926080"/>
          </a:xfrm>
          <a:prstGeom prst="rect">
            <a:avLst/>
          </a:prstGeom>
          <a:noFill/>
          <a:ln/>
        </p:spPr>
        <p:txBody>
          <a:bodyPr wrap="square" lIns="0" tIns="0" rIns="0" bIns="0" rtlCol="0" anchor="t"/>
          <a:lstStyle/>
          <a:p>
            <a:pPr marL="165100" indent="-165100">
              <a:spcAft>
                <a:spcPts val="600"/>
              </a:spcAft>
              <a:buSzPct val="100000"/>
              <a:buChar char="•"/>
            </a:pPr>
            <a:r>
              <a:rPr lang="en-US" sz="1400" dirty="0">
                <a:solidFill>
                  <a:srgbClr val="1A1A1A"/>
                </a:solidFill>
                <a:latin typeface="Arial" pitchFamily="34" charset="0"/>
                <a:cs typeface="Arial" pitchFamily="34" charset="-120"/>
              </a:rPr>
              <a:t>A different test applies: no quantifiable income is required - only a reasonable ex ante expectation of contributing to taxable income.</a:t>
            </a:r>
          </a:p>
          <a:p>
            <a:pPr marL="165100" indent="-165100">
              <a:spcAft>
                <a:spcPts val="600"/>
              </a:spcAft>
              <a:buSzPct val="100000"/>
              <a:buChar char="•"/>
            </a:pPr>
            <a:r>
              <a:rPr lang="en-US" sz="1400" dirty="0">
                <a:solidFill>
                  <a:srgbClr val="1A1A1A"/>
                </a:solidFill>
                <a:latin typeface="Arial" pitchFamily="34" charset="0"/>
                <a:cs typeface="Arial" pitchFamily="34" charset="-120"/>
              </a:rPr>
              <a:t>Reasonably shown here: access to a well-established global brand, business know-how and an international client base and network; </a:t>
            </a:r>
            <a:r>
              <a:rPr lang="en-US" sz="1400" dirty="0" err="1">
                <a:solidFill>
                  <a:srgbClr val="1A1A1A"/>
                </a:solidFill>
                <a:latin typeface="Arial" pitchFamily="34" charset="0"/>
                <a:cs typeface="Arial" pitchFamily="34" charset="-120"/>
              </a:rPr>
              <a:t>DutchCo</a:t>
            </a:r>
            <a:r>
              <a:rPr lang="en-US" sz="1400" dirty="0">
                <a:solidFill>
                  <a:srgbClr val="1A1A1A"/>
                </a:solidFill>
                <a:latin typeface="Arial" pitchFamily="34" charset="0"/>
                <a:cs typeface="Arial" pitchFamily="34" charset="-120"/>
              </a:rPr>
              <a:t> performs </a:t>
            </a:r>
            <a:r>
              <a:rPr lang="en-US" sz="1400" dirty="0" err="1">
                <a:solidFill>
                  <a:srgbClr val="1A1A1A"/>
                </a:solidFill>
                <a:latin typeface="Arial" pitchFamily="34" charset="0"/>
                <a:cs typeface="Arial" pitchFamily="34" charset="-120"/>
              </a:rPr>
              <a:t>centralised</a:t>
            </a:r>
            <a:r>
              <a:rPr lang="en-US" sz="1400" dirty="0">
                <a:solidFill>
                  <a:srgbClr val="1A1A1A"/>
                </a:solidFill>
                <a:latin typeface="Arial" pitchFamily="34" charset="0"/>
                <a:cs typeface="Arial" pitchFamily="34" charset="-120"/>
              </a:rPr>
              <a:t>, value-adding activities through its own personnel.</a:t>
            </a:r>
          </a:p>
          <a:p>
            <a:pPr marL="165100" indent="-165100">
              <a:spcAft>
                <a:spcPts val="600"/>
              </a:spcAft>
              <a:buSzPct val="100000"/>
              <a:buChar char="•"/>
            </a:pPr>
            <a:r>
              <a:rPr lang="en-US" sz="1400" dirty="0">
                <a:solidFill>
                  <a:srgbClr val="1A1A1A"/>
                </a:solidFill>
                <a:latin typeface="Arial" pitchFamily="34" charset="0"/>
                <a:cs typeface="Arial" pitchFamily="34" charset="-120"/>
              </a:rPr>
              <a:t>The OECD measurement-of-benefit concepts do not carry over into article 49 - the royalty is deductible.</a:t>
            </a:r>
          </a:p>
        </p:txBody>
      </p:sp>
      <p:sp>
        <p:nvSpPr>
          <p:cNvPr id="9" name="Text 7"/>
          <p:cNvSpPr/>
          <p:nvPr/>
        </p:nvSpPr>
        <p:spPr>
          <a:xfrm>
            <a:off x="6172200" y="1463040"/>
            <a:ext cx="5532120" cy="292608"/>
          </a:xfrm>
          <a:prstGeom prst="rect">
            <a:avLst/>
          </a:prstGeom>
          <a:noFill/>
          <a:ln/>
        </p:spPr>
        <p:txBody>
          <a:bodyPr wrap="square" lIns="0" tIns="0" rIns="0" bIns="0" rtlCol="0" anchor="ctr"/>
          <a:lstStyle/>
          <a:p>
            <a:pPr marL="0" indent="0">
              <a:buNone/>
            </a:pPr>
            <a:r>
              <a:rPr lang="en-US" sz="1300" b="1">
                <a:solidFill>
                  <a:srgbClr val="00A2E0"/>
                </a:solidFill>
                <a:latin typeface="Arial" pitchFamily="34" charset="0"/>
                <a:ea typeface="Arial" pitchFamily="34" charset="-122"/>
                <a:cs typeface="Arial" pitchFamily="34" charset="-120"/>
              </a:rPr>
              <a:t>Article 26 ITC – arm's length, in the alternative (burden: BTA)</a:t>
            </a:r>
            <a:endParaRPr lang="en-US" sz="1300">
              <a:solidFill>
                <a:srgbClr val="00A2E0"/>
              </a:solidFill>
            </a:endParaRPr>
          </a:p>
        </p:txBody>
      </p:sp>
      <p:sp>
        <p:nvSpPr>
          <p:cNvPr id="10" name="Text 8"/>
          <p:cNvSpPr/>
          <p:nvPr/>
        </p:nvSpPr>
        <p:spPr>
          <a:xfrm>
            <a:off x="6172200" y="1810512"/>
            <a:ext cx="5532120" cy="2926080"/>
          </a:xfrm>
          <a:prstGeom prst="rect">
            <a:avLst/>
          </a:prstGeom>
          <a:noFill/>
          <a:ln/>
        </p:spPr>
        <p:txBody>
          <a:bodyPr wrap="square" lIns="0" tIns="0" rIns="0" bIns="0" rtlCol="0" anchor="t"/>
          <a:lstStyle/>
          <a:p>
            <a:pPr marL="165100" indent="-165100">
              <a:lnSpc>
                <a:spcPct val="100000"/>
              </a:lnSpc>
              <a:spcAft>
                <a:spcPts val="600"/>
              </a:spcAft>
              <a:buSzPct val="100000"/>
              <a:buChar char="•"/>
            </a:pPr>
            <a:r>
              <a:rPr lang="en-US" sz="1400">
                <a:solidFill>
                  <a:srgbClr val="1A1A1A"/>
                </a:solidFill>
                <a:latin typeface="Arial" pitchFamily="34" charset="0"/>
                <a:cs typeface="Arial" pitchFamily="34" charset="-120"/>
              </a:rPr>
              <a:t>The BTA did not show the royalty deviated from what independent parties would agree.</a:t>
            </a:r>
          </a:p>
          <a:p>
            <a:pPr marL="165100" indent="-165100">
              <a:lnSpc>
                <a:spcPct val="100000"/>
              </a:lnSpc>
              <a:spcAft>
                <a:spcPts val="600"/>
              </a:spcAft>
              <a:buSzPct val="100000"/>
              <a:buChar char="•"/>
            </a:pPr>
            <a:r>
              <a:rPr lang="en-US" sz="1400">
                <a:solidFill>
                  <a:srgbClr val="1A1A1A"/>
                </a:solidFill>
                <a:latin typeface="Arial" pitchFamily="34" charset="0"/>
                <a:cs typeface="Arial" pitchFamily="34" charset="-120"/>
              </a:rPr>
              <a:t>The general findings do not exclude a royalty: the OECD accepts no royalty may be due in some cases, but a group may still have a subsidiary pay the legal IP owner; BelCo's brand-incorporating name is irrelevant; local marketing is Belgium-only and does not detract from a globally </a:t>
            </a:r>
            <a:r>
              <a:rPr lang="en-US" sz="1400" err="1">
                <a:solidFill>
                  <a:srgbClr val="1A1A1A"/>
                </a:solidFill>
                <a:latin typeface="Arial" pitchFamily="34" charset="0"/>
                <a:cs typeface="Arial" pitchFamily="34" charset="-120"/>
              </a:rPr>
              <a:t>recognised</a:t>
            </a:r>
            <a:r>
              <a:rPr lang="en-US" sz="1400">
                <a:solidFill>
                  <a:srgbClr val="1A1A1A"/>
                </a:solidFill>
                <a:latin typeface="Arial" pitchFamily="34" charset="0"/>
                <a:cs typeface="Arial" pitchFamily="34" charset="-120"/>
              </a:rPr>
              <a:t> brand.</a:t>
            </a:r>
          </a:p>
          <a:p>
            <a:pPr marL="165100" indent="-165100">
              <a:lnSpc>
                <a:spcPct val="100000"/>
              </a:lnSpc>
              <a:spcAft>
                <a:spcPts val="600"/>
              </a:spcAft>
              <a:buSzPct val="100000"/>
              <a:buChar char="•"/>
            </a:pPr>
            <a:r>
              <a:rPr lang="en-US" sz="1400">
                <a:solidFill>
                  <a:srgbClr val="1A1A1A"/>
                </a:solidFill>
                <a:latin typeface="Arial" pitchFamily="34" charset="0"/>
                <a:cs typeface="Arial" pitchFamily="34" charset="-120"/>
              </a:rPr>
              <a:t>“How could the IP owner reasonably be expected to allow use of a valuable trade name without remuneration?”.</a:t>
            </a:r>
          </a:p>
        </p:txBody>
      </p:sp>
      <p:sp>
        <p:nvSpPr>
          <p:cNvPr id="11" name="Shape 9"/>
          <p:cNvSpPr/>
          <p:nvPr/>
        </p:nvSpPr>
        <p:spPr>
          <a:xfrm>
            <a:off x="457200" y="4937760"/>
            <a:ext cx="11247120" cy="1280160"/>
          </a:xfrm>
          <a:prstGeom prst="roundRect">
            <a:avLst>
              <a:gd name="adj" fmla="val 3571"/>
            </a:avLst>
          </a:prstGeom>
          <a:solidFill>
            <a:srgbClr val="1F3864"/>
          </a:solidFill>
          <a:ln/>
        </p:spPr>
        <p:txBody>
          <a:bodyPr/>
          <a:lstStyle/>
          <a:p>
            <a:endParaRPr lang="en-BE"/>
          </a:p>
        </p:txBody>
      </p:sp>
      <p:sp>
        <p:nvSpPr>
          <p:cNvPr id="12" name="Text 10"/>
          <p:cNvSpPr/>
          <p:nvPr/>
        </p:nvSpPr>
        <p:spPr>
          <a:xfrm>
            <a:off x="731520" y="5029200"/>
            <a:ext cx="10698480" cy="1097280"/>
          </a:xfrm>
          <a:prstGeom prst="rect">
            <a:avLst/>
          </a:prstGeom>
          <a:noFill/>
          <a:ln/>
        </p:spPr>
        <p:txBody>
          <a:bodyPr wrap="square" lIns="0" tIns="0" rIns="0" bIns="0" rtlCol="0" anchor="ctr"/>
          <a:lstStyle/>
          <a:p>
            <a:pPr marL="0" indent="0">
              <a:lnSpc>
                <a:spcPct val="105000"/>
              </a:lnSpc>
              <a:buNone/>
            </a:pPr>
            <a:r>
              <a:rPr lang="en-US" sz="1400" b="1">
                <a:solidFill>
                  <a:srgbClr val="00A2E0"/>
                </a:solidFill>
                <a:latin typeface="Arial" pitchFamily="34" charset="0"/>
                <a:ea typeface="Arial" pitchFamily="34" charset="-122"/>
                <a:cs typeface="Arial" pitchFamily="34" charset="-120"/>
              </a:rPr>
              <a:t>Takeaway</a:t>
            </a:r>
            <a:r>
              <a:rPr lang="en-US" sz="1400" b="1">
                <a:solidFill>
                  <a:srgbClr val="9CC3EB"/>
                </a:solidFill>
                <a:latin typeface="Arial" pitchFamily="34" charset="0"/>
                <a:ea typeface="Arial" pitchFamily="34" charset="-122"/>
                <a:cs typeface="Arial" pitchFamily="34" charset="-120"/>
              </a:rPr>
              <a:t> </a:t>
            </a:r>
            <a:r>
              <a:rPr lang="en-US" sz="1400">
                <a:solidFill>
                  <a:srgbClr val="FFFFFF"/>
                </a:solidFill>
                <a:latin typeface="Arial" pitchFamily="34" charset="0"/>
                <a:ea typeface="Arial" pitchFamily="34" charset="-122"/>
                <a:cs typeface="Arial" pitchFamily="34" charset="-120"/>
              </a:rPr>
              <a:t>The costs are deductible and the adjustment is arbitrary. Article 49 (intention, ex ante) and the TP rules (arm's-length quantum, burden on the BTA) are distinct tests – broad OECD principles on group-name use or local marketing do not, by themselves, deny a deductible arm's-length royalty.</a:t>
            </a:r>
            <a:endParaRPr lang="en-US" sz="1400"/>
          </a:p>
        </p:txBody>
      </p:sp>
      <p:sp>
        <p:nvSpPr>
          <p:cNvPr id="13" name="Text 11"/>
          <p:cNvSpPr/>
          <p:nvPr/>
        </p:nvSpPr>
        <p:spPr>
          <a:xfrm>
            <a:off x="457200" y="6446520"/>
            <a:ext cx="10515600" cy="274320"/>
          </a:xfrm>
          <a:prstGeom prst="rect">
            <a:avLst/>
          </a:prstGeom>
          <a:noFill/>
          <a:ln/>
        </p:spPr>
        <p:txBody>
          <a:bodyPr wrap="square" lIns="0" tIns="0" rIns="0" bIns="0" rtlCol="0" anchor="ctr"/>
          <a:lstStyle/>
          <a:p>
            <a:pPr marL="0" indent="0">
              <a:buNone/>
            </a:pPr>
            <a:r>
              <a:rPr lang="en-US" sz="800">
                <a:solidFill>
                  <a:srgbClr val="8A8A8A"/>
                </a:solidFill>
                <a:latin typeface="Arial" pitchFamily="34" charset="0"/>
                <a:ea typeface="Arial" pitchFamily="34" charset="-122"/>
                <a:cs typeface="Arial" pitchFamily="34" charset="-120"/>
              </a:rPr>
              <a:t>Loyens &amp; Loeff – IFA – Key Belgian and International Transfer Pricing Developments – Aldo Engels - 16/06/2026</a:t>
            </a:r>
            <a:endParaRPr lang="en-US" sz="800"/>
          </a:p>
        </p:txBody>
      </p:sp>
      <p:sp>
        <p:nvSpPr>
          <p:cNvPr id="14" name="Text 12"/>
          <p:cNvSpPr/>
          <p:nvPr/>
        </p:nvSpPr>
        <p:spPr>
          <a:xfrm>
            <a:off x="11430000" y="6446520"/>
            <a:ext cx="457200" cy="274320"/>
          </a:xfrm>
          <a:prstGeom prst="rect">
            <a:avLst/>
          </a:prstGeom>
          <a:noFill/>
          <a:ln/>
        </p:spPr>
        <p:txBody>
          <a:bodyPr wrap="square" rtlCol="0" anchor="ctr"/>
          <a:lstStyle/>
          <a:p>
            <a:pPr marL="0" indent="0" algn="r">
              <a:buNone/>
            </a:pPr>
            <a:r>
              <a:rPr lang="en-US" sz="900">
                <a:solidFill>
                  <a:srgbClr val="8A8A8A"/>
                </a:solidFill>
                <a:latin typeface="Arial" pitchFamily="34" charset="0"/>
                <a:ea typeface="Arial" pitchFamily="34" charset="-122"/>
                <a:cs typeface="Arial" pitchFamily="34" charset="-120"/>
              </a:rPr>
              <a:t>2</a:t>
            </a:r>
            <a:endParaRPr lang="en-US" sz="900"/>
          </a:p>
        </p:txBody>
      </p:sp>
      <p:sp>
        <p:nvSpPr>
          <p:cNvPr id="4" name="Text 3">
            <a:extLst>
              <a:ext uri="{FF2B5EF4-FFF2-40B4-BE49-F238E27FC236}">
                <a16:creationId xmlns:a16="http://schemas.microsoft.com/office/drawing/2014/main" id="{9EE0989C-DDA3-A162-2C61-CBC55655A12C}"/>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a:solidFill>
                  <a:srgbClr val="2E9BD6"/>
                </a:solidFill>
                <a:latin typeface="Arial" pitchFamily="34" charset="0"/>
                <a:cs typeface="Arial" pitchFamily="34" charset="-120"/>
              </a:rPr>
              <a:t>Decision of the Court – the royalty is deductible (art. 49) and arm’s length (art.26)</a:t>
            </a:r>
          </a:p>
        </p:txBody>
      </p:sp>
      <p:sp>
        <p:nvSpPr>
          <p:cNvPr id="15" name="Title 1">
            <a:extLst>
              <a:ext uri="{FF2B5EF4-FFF2-40B4-BE49-F238E27FC236}">
                <a16:creationId xmlns:a16="http://schemas.microsoft.com/office/drawing/2014/main" id="{5B1A4F3A-8E8A-CAE9-5DB3-FCA7D67BA8DD}"/>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3.2. </a:t>
            </a:r>
            <a:r>
              <a:rPr lang="en-US"/>
              <a:t>Functional approach and </a:t>
            </a:r>
            <a:r>
              <a:rPr lang="en-US" err="1"/>
              <a:t>DEMPEc</a:t>
            </a:r>
            <a:endParaRPr lang="en-US"/>
          </a:p>
        </p:txBody>
      </p:sp>
      <p:sp>
        <p:nvSpPr>
          <p:cNvPr id="2" name="Shape 6">
            <a:extLst>
              <a:ext uri="{FF2B5EF4-FFF2-40B4-BE49-F238E27FC236}">
                <a16:creationId xmlns:a16="http://schemas.microsoft.com/office/drawing/2014/main" id="{61308BBD-B05D-D988-07F9-2A6142CB7FF6}"/>
              </a:ext>
            </a:extLst>
          </p:cNvPr>
          <p:cNvSpPr/>
          <p:nvPr/>
        </p:nvSpPr>
        <p:spPr>
          <a:xfrm>
            <a:off x="5989320" y="1463040"/>
            <a:ext cx="0" cy="3200400"/>
          </a:xfrm>
          <a:prstGeom prst="line">
            <a:avLst/>
          </a:prstGeom>
          <a:noFill/>
          <a:ln w="12700">
            <a:solidFill>
              <a:srgbClr val="D6E2EF"/>
            </a:solidFill>
            <a:prstDash val="solid"/>
          </a:ln>
        </p:spPr>
        <p:txBody>
          <a:bodyPr/>
          <a:lstStyle/>
          <a:p>
            <a:endParaRPr lang="en-B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D1AD2-92AE-147A-50B3-CF58F340F6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B99D7B-5BD1-AD92-78A4-6F1FF1B75130}"/>
              </a:ext>
            </a:extLst>
          </p:cNvPr>
          <p:cNvSpPr>
            <a:spLocks noGrp="1"/>
          </p:cNvSpPr>
          <p:nvPr>
            <p:ph type="body" sz="quarter" idx="14"/>
          </p:nvPr>
        </p:nvSpPr>
        <p:spPr/>
        <p:txBody>
          <a:bodyPr/>
          <a:lstStyle/>
          <a:p>
            <a:r>
              <a:rPr lang="en-US">
                <a:solidFill>
                  <a:srgbClr val="00A2E0"/>
                </a:solidFill>
              </a:rPr>
              <a:t>3</a:t>
            </a:r>
            <a:r>
              <a:rPr lang="en-US" noProof="0">
                <a:solidFill>
                  <a:srgbClr val="00A2E0"/>
                </a:solidFill>
              </a:rPr>
              <a:t>.3.</a:t>
            </a:r>
          </a:p>
        </p:txBody>
      </p:sp>
      <p:sp>
        <p:nvSpPr>
          <p:cNvPr id="3" name="Title 2">
            <a:extLst>
              <a:ext uri="{FF2B5EF4-FFF2-40B4-BE49-F238E27FC236}">
                <a16:creationId xmlns:a16="http://schemas.microsoft.com/office/drawing/2014/main" id="{BE54BCE3-DB2F-6691-7386-042F71C7BF5B}"/>
              </a:ext>
            </a:extLst>
          </p:cNvPr>
          <p:cNvSpPr>
            <a:spLocks noGrp="1"/>
          </p:cNvSpPr>
          <p:nvPr>
            <p:ph type="ctrTitle"/>
          </p:nvPr>
        </p:nvSpPr>
        <p:spPr/>
        <p:txBody>
          <a:bodyPr/>
          <a:lstStyle/>
          <a:p>
            <a:r>
              <a:rPr lang="en-US" noProof="0">
                <a:solidFill>
                  <a:srgbClr val="00A2E0"/>
                </a:solidFill>
              </a:rPr>
              <a:t>Financial transactions</a:t>
            </a:r>
          </a:p>
        </p:txBody>
      </p:sp>
      <p:sp>
        <p:nvSpPr>
          <p:cNvPr id="4" name="Footer Placeholder 3">
            <a:extLst>
              <a:ext uri="{FF2B5EF4-FFF2-40B4-BE49-F238E27FC236}">
                <a16:creationId xmlns:a16="http://schemas.microsoft.com/office/drawing/2014/main" id="{9F17F878-6BD3-D97F-2BFE-1CD3588C8661}"/>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2751382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EC76-F094-CE07-6C66-05FBBC02A0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177CA-49EF-B242-01A9-F0C303104E94}"/>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7" name="Text Placeholder 2">
            <a:extLst>
              <a:ext uri="{FF2B5EF4-FFF2-40B4-BE49-F238E27FC236}">
                <a16:creationId xmlns:a16="http://schemas.microsoft.com/office/drawing/2014/main" id="{BD66A825-5B34-B775-82EA-558995DFD148}"/>
              </a:ext>
            </a:extLst>
          </p:cNvPr>
          <p:cNvSpPr txBox="1">
            <a:spLocks/>
          </p:cNvSpPr>
          <p:nvPr/>
        </p:nvSpPr>
        <p:spPr>
          <a:xfrm>
            <a:off x="731838" y="2156732"/>
            <a:ext cx="10692754" cy="1282402"/>
          </a:xfrm>
          <a:prstGeom prst="rect">
            <a:avLst/>
          </a:prstGeom>
        </p:spPr>
        <p:txBody>
          <a:bodyPr vert="horz" wrap="square" lIns="0" tIns="0" rIns="0" bIns="0" rtlCol="0" anchor="t" anchorCtr="0">
            <a:noAutofit/>
          </a:bodyPr>
          <a:lstStyle>
            <a:defPPr>
              <a:defRPr lang="nl-NL"/>
            </a:defPPr>
            <a:lvl1pPr marL="0" algn="l" defTabSz="914400" rtl="0" eaLnBrk="1" latinLnBrk="0" hangingPunct="1">
              <a:defRPr sz="9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1400" noProof="0">
              <a:solidFill>
                <a:schemeClr val="bg2"/>
              </a:solidFill>
              <a:highlight>
                <a:srgbClr val="FFFF00"/>
              </a:highlight>
            </a:endParaRPr>
          </a:p>
          <a:p>
            <a:pPr lvl="1"/>
            <a:endParaRPr lang="en-US" sz="1400" noProof="0">
              <a:solidFill>
                <a:schemeClr val="bg2"/>
              </a:solidFill>
              <a:highlight>
                <a:srgbClr val="FFFF00"/>
              </a:highlight>
            </a:endParaRPr>
          </a:p>
          <a:p>
            <a:pPr marL="622300" lvl="1" indent="-400050">
              <a:buFont typeface="+mj-lt"/>
              <a:buAutoNum type="romanLcPeriod"/>
            </a:pPr>
            <a:endParaRPr lang="en-US" sz="1400" noProof="0">
              <a:solidFill>
                <a:schemeClr val="bg2"/>
              </a:solidFill>
            </a:endParaRPr>
          </a:p>
          <a:p>
            <a:pPr marL="622300" lvl="1" indent="-400050">
              <a:buFont typeface="+mj-lt"/>
              <a:buAutoNum type="romanLcPeriod"/>
            </a:pPr>
            <a:endParaRPr lang="en-US" sz="1400" noProof="0">
              <a:solidFill>
                <a:schemeClr val="bg2"/>
              </a:solidFill>
            </a:endParaRPr>
          </a:p>
          <a:p>
            <a:r>
              <a:rPr lang="en-US" sz="1400" noProof="0">
                <a:solidFill>
                  <a:schemeClr val="bg2"/>
                </a:solidFill>
              </a:rPr>
              <a:t> </a:t>
            </a:r>
          </a:p>
        </p:txBody>
      </p:sp>
      <p:sp>
        <p:nvSpPr>
          <p:cNvPr id="6" name="Title 1">
            <a:extLst>
              <a:ext uri="{FF2B5EF4-FFF2-40B4-BE49-F238E27FC236}">
                <a16:creationId xmlns:a16="http://schemas.microsoft.com/office/drawing/2014/main" id="{AB66719A-81DE-3320-B4DA-438AE40E7843}"/>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3.3. </a:t>
            </a:r>
            <a:r>
              <a:rPr lang="en-US"/>
              <a:t>Financial transactions</a:t>
            </a:r>
          </a:p>
        </p:txBody>
      </p:sp>
      <p:sp>
        <p:nvSpPr>
          <p:cNvPr id="11" name="Text 3">
            <a:extLst>
              <a:ext uri="{FF2B5EF4-FFF2-40B4-BE49-F238E27FC236}">
                <a16:creationId xmlns:a16="http://schemas.microsoft.com/office/drawing/2014/main" id="{CDA4E4DE-A542-1CAF-E21F-D39F9999F60A}"/>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dirty="0">
                <a:solidFill>
                  <a:srgbClr val="2E9BD6"/>
                </a:solidFill>
                <a:latin typeface="Arial" pitchFamily="34" charset="0"/>
                <a:cs typeface="Arial" pitchFamily="34" charset="-120"/>
              </a:rPr>
              <a:t>Brussels Court of First Instance 2021/2991/A, 20 June 2023  </a:t>
            </a:r>
          </a:p>
        </p:txBody>
      </p:sp>
      <p:pic>
        <p:nvPicPr>
          <p:cNvPr id="2" name="Picture 1">
            <a:extLst>
              <a:ext uri="{FF2B5EF4-FFF2-40B4-BE49-F238E27FC236}">
                <a16:creationId xmlns:a16="http://schemas.microsoft.com/office/drawing/2014/main" id="{BCEFB6DD-29F7-63AE-80FF-8931FA88060C}"/>
              </a:ext>
            </a:extLst>
          </p:cNvPr>
          <p:cNvPicPr>
            <a:picLocks noChangeAspect="1"/>
          </p:cNvPicPr>
          <p:nvPr/>
        </p:nvPicPr>
        <p:blipFill>
          <a:blip r:embed="rId3"/>
          <a:stretch>
            <a:fillRect/>
          </a:stretch>
        </p:blipFill>
        <p:spPr>
          <a:xfrm>
            <a:off x="6378024" y="2609160"/>
            <a:ext cx="4997721" cy="903543"/>
          </a:xfrm>
          <a:prstGeom prst="rect">
            <a:avLst/>
          </a:prstGeom>
        </p:spPr>
      </p:pic>
      <p:sp>
        <p:nvSpPr>
          <p:cNvPr id="4" name="Text 4">
            <a:extLst>
              <a:ext uri="{FF2B5EF4-FFF2-40B4-BE49-F238E27FC236}">
                <a16:creationId xmlns:a16="http://schemas.microsoft.com/office/drawing/2014/main" id="{CDEEE3E2-FDCB-0AA9-1EF9-B6B278C611AA}"/>
              </a:ext>
            </a:extLst>
          </p:cNvPr>
          <p:cNvSpPr/>
          <p:nvPr/>
        </p:nvSpPr>
        <p:spPr>
          <a:xfrm>
            <a:off x="457200" y="1417320"/>
            <a:ext cx="7040880" cy="292608"/>
          </a:xfrm>
          <a:prstGeom prst="rect">
            <a:avLst/>
          </a:prstGeom>
          <a:noFill/>
          <a:ln/>
        </p:spPr>
        <p:txBody>
          <a:bodyPr wrap="square" lIns="0" tIns="0" rIns="0" bIns="0" rtlCol="0" anchor="ctr"/>
          <a:lstStyle/>
          <a:p>
            <a:pPr marL="0" indent="0">
              <a:buNone/>
            </a:pPr>
            <a:r>
              <a:rPr lang="en-US" sz="1600" b="1">
                <a:solidFill>
                  <a:srgbClr val="00A2E0"/>
                </a:solidFill>
              </a:rPr>
              <a:t>Facts</a:t>
            </a:r>
          </a:p>
        </p:txBody>
      </p:sp>
      <p:sp>
        <p:nvSpPr>
          <p:cNvPr id="5" name="Text 5">
            <a:extLst>
              <a:ext uri="{FF2B5EF4-FFF2-40B4-BE49-F238E27FC236}">
                <a16:creationId xmlns:a16="http://schemas.microsoft.com/office/drawing/2014/main" id="{B9D2410B-E588-654F-5DDE-AC196E035F39}"/>
              </a:ext>
            </a:extLst>
          </p:cNvPr>
          <p:cNvSpPr/>
          <p:nvPr/>
        </p:nvSpPr>
        <p:spPr>
          <a:xfrm>
            <a:off x="502920" y="1737360"/>
            <a:ext cx="5593080" cy="1463040"/>
          </a:xfrm>
          <a:prstGeom prst="rect">
            <a:avLst/>
          </a:prstGeom>
          <a:noFill/>
          <a:ln/>
        </p:spPr>
        <p:txBody>
          <a:bodyPr wrap="square" lIns="0" tIns="0" rIns="0" bIns="0" rtlCol="0" anchor="t"/>
          <a:lstStyle/>
          <a:p>
            <a:pPr marL="182563" lvl="1" indent="-182563" algn="just">
              <a:lnSpc>
                <a:spcPts val="1400"/>
              </a:lnSpc>
              <a:spcBef>
                <a:spcPts val="400"/>
              </a:spcBef>
              <a:spcAft>
                <a:spcPts val="1000"/>
              </a:spcAft>
              <a:buSzPct val="100000"/>
              <a:buFont typeface="Arial" panose="020B0604020202020204" pitchFamily="34" charset="0"/>
              <a:buChar char="•"/>
            </a:pPr>
            <a:r>
              <a:rPr lang="en-US" sz="1400" kern="0" err="1">
                <a:ea typeface="Calibri" panose="020F0502020204030204" pitchFamily="34" charset="0"/>
                <a:cs typeface="Arial" panose="020B0604020202020204" pitchFamily="34" charset="0"/>
              </a:rPr>
              <a:t>SwissCo</a:t>
            </a:r>
            <a:r>
              <a:rPr lang="en-US" sz="1400" kern="0">
                <a:ea typeface="Calibri" panose="020F0502020204030204" pitchFamily="34" charset="0"/>
                <a:cs typeface="Arial" panose="020B0604020202020204" pitchFamily="34" charset="0"/>
              </a:rPr>
              <a:t> grants an intragroup loan to </a:t>
            </a:r>
            <a:r>
              <a:rPr lang="en-US" sz="1400" kern="0" err="1">
                <a:ea typeface="Calibri" panose="020F0502020204030204" pitchFamily="34" charset="0"/>
                <a:cs typeface="Arial" panose="020B0604020202020204" pitchFamily="34" charset="0"/>
              </a:rPr>
              <a:t>BelCo</a:t>
            </a:r>
            <a:r>
              <a:rPr lang="en-US" sz="1400" kern="0">
                <a:ea typeface="Calibri" panose="020F0502020204030204" pitchFamily="34" charset="0"/>
                <a:cs typeface="Arial" panose="020B0604020202020204" pitchFamily="34" charset="0"/>
              </a:rPr>
              <a:t>.</a:t>
            </a:r>
          </a:p>
          <a:p>
            <a:pPr marL="182563" lvl="1" indent="-182563" algn="just">
              <a:lnSpc>
                <a:spcPts val="1400"/>
              </a:lnSpc>
              <a:spcBef>
                <a:spcPts val="400"/>
              </a:spcBef>
              <a:spcAft>
                <a:spcPts val="1000"/>
              </a:spcAft>
              <a:buSzPct val="100000"/>
              <a:buFont typeface="Arial" panose="020B0604020202020204" pitchFamily="34" charset="0"/>
              <a:buChar char="•"/>
            </a:pPr>
            <a:r>
              <a:rPr lang="en-US" sz="1400" kern="0">
                <a:ea typeface="Calibri" panose="020F0502020204030204" pitchFamily="34" charset="0"/>
                <a:cs typeface="Arial" panose="020B0604020202020204" pitchFamily="34" charset="0"/>
              </a:rPr>
              <a:t>Interest rate composed of a floating base rate (EURIBOR) and a credit margin (based on </a:t>
            </a:r>
            <a:r>
              <a:rPr lang="en-US" sz="1400" kern="0" err="1">
                <a:ea typeface="Calibri" panose="020F0502020204030204" pitchFamily="34" charset="0"/>
                <a:cs typeface="Arial" panose="020B0604020202020204" pitchFamily="34" charset="0"/>
              </a:rPr>
              <a:t>BelCo’s</a:t>
            </a:r>
            <a:r>
              <a:rPr lang="en-US" sz="1400" kern="0">
                <a:ea typeface="Calibri" panose="020F0502020204030204" pitchFamily="34" charset="0"/>
                <a:cs typeface="Arial" panose="020B0604020202020204" pitchFamily="34" charset="0"/>
              </a:rPr>
              <a:t> credit rating).</a:t>
            </a:r>
          </a:p>
          <a:p>
            <a:pPr marL="182563" lvl="1" indent="-182563" algn="just">
              <a:lnSpc>
                <a:spcPts val="1400"/>
              </a:lnSpc>
              <a:spcBef>
                <a:spcPts val="400"/>
              </a:spcBef>
              <a:spcAft>
                <a:spcPts val="1000"/>
              </a:spcAft>
              <a:buSzPct val="100000"/>
              <a:buFont typeface="Arial" panose="020B0604020202020204" pitchFamily="34" charset="0"/>
              <a:buChar char="•"/>
            </a:pPr>
            <a:r>
              <a:rPr lang="en-US" sz="1400" kern="0" err="1">
                <a:ea typeface="Calibri" panose="020F0502020204030204" pitchFamily="34" charset="0"/>
                <a:cs typeface="Arial" panose="020B0604020202020204" pitchFamily="34" charset="0"/>
              </a:rPr>
              <a:t>BelCo’s</a:t>
            </a:r>
            <a:r>
              <a:rPr lang="en-US" sz="1400" kern="0">
                <a:ea typeface="Calibri" panose="020F0502020204030204" pitchFamily="34" charset="0"/>
                <a:cs typeface="Arial" panose="020B0604020202020204" pitchFamily="34" charset="0"/>
              </a:rPr>
              <a:t> credit rating assessed using S&amp;P’s Corporate Methodology (standalone credit rating based on risk profile based on financial information) and based on S&amp;P’s Group Methodology (to account for implicit support from the group).</a:t>
            </a:r>
          </a:p>
          <a:p>
            <a:pPr marL="182563" lvl="1" indent="-182563" algn="just">
              <a:lnSpc>
                <a:spcPts val="1400"/>
              </a:lnSpc>
              <a:spcBef>
                <a:spcPts val="400"/>
              </a:spcBef>
              <a:spcAft>
                <a:spcPts val="1000"/>
              </a:spcAft>
              <a:buSzPct val="100000"/>
              <a:buFont typeface="Arial" panose="020B0604020202020204" pitchFamily="34" charset="0"/>
              <a:buChar char="•"/>
            </a:pPr>
            <a:r>
              <a:rPr lang="en-US" sz="1400" kern="0" err="1">
                <a:ea typeface="Calibri" panose="020F0502020204030204" pitchFamily="34" charset="0"/>
                <a:cs typeface="Arial" panose="020B0604020202020204" pitchFamily="34" charset="0"/>
              </a:rPr>
              <a:t>BelCo</a:t>
            </a:r>
            <a:r>
              <a:rPr lang="en-US" sz="1400" kern="0">
                <a:ea typeface="Calibri" panose="020F0502020204030204" pitchFamily="34" charset="0"/>
                <a:cs typeface="Arial" panose="020B0604020202020204" pitchFamily="34" charset="0"/>
              </a:rPr>
              <a:t> </a:t>
            </a:r>
            <a:r>
              <a:rPr lang="en-US" sz="1400" kern="0" err="1">
                <a:ea typeface="Calibri" panose="020F0502020204030204" pitchFamily="34" charset="0"/>
                <a:cs typeface="Arial" panose="020B0604020202020204" pitchFamily="34" charset="0"/>
              </a:rPr>
              <a:t>characterised</a:t>
            </a:r>
            <a:r>
              <a:rPr lang="en-US" sz="1400" kern="0">
                <a:ea typeface="Calibri" panose="020F0502020204030204" pitchFamily="34" charset="0"/>
                <a:cs typeface="Arial" panose="020B0604020202020204" pitchFamily="34" charset="0"/>
              </a:rPr>
              <a:t> as “moderately strategic”, one notch up from standalone rating.</a:t>
            </a:r>
          </a:p>
          <a:p>
            <a:pPr marL="182563" lvl="1" indent="-182563" algn="just">
              <a:lnSpc>
                <a:spcPts val="1400"/>
              </a:lnSpc>
              <a:spcBef>
                <a:spcPts val="400"/>
              </a:spcBef>
              <a:spcAft>
                <a:spcPts val="1000"/>
              </a:spcAft>
              <a:buSzPct val="100000"/>
              <a:buFont typeface="Arial" panose="020B0604020202020204" pitchFamily="34" charset="0"/>
              <a:buChar char="•"/>
            </a:pPr>
            <a:endParaRPr lang="en-US" sz="1400" kern="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2660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B7468-05D2-DB99-D7E1-564CA94DEAB9}"/>
            </a:ext>
          </a:extLst>
        </p:cNvPr>
        <p:cNvGrpSpPr/>
        <p:nvPr/>
      </p:nvGrpSpPr>
      <p:grpSpPr>
        <a:xfrm>
          <a:off x="0" y="0"/>
          <a:ext cx="0" cy="0"/>
          <a:chOff x="0" y="0"/>
          <a:chExt cx="0" cy="0"/>
        </a:xfrm>
      </p:grpSpPr>
      <p:sp>
        <p:nvSpPr>
          <p:cNvPr id="6" name="Text 4">
            <a:extLst>
              <a:ext uri="{FF2B5EF4-FFF2-40B4-BE49-F238E27FC236}">
                <a16:creationId xmlns:a16="http://schemas.microsoft.com/office/drawing/2014/main" id="{4474EB19-D169-3BEB-3F32-03AA62032E5E}"/>
              </a:ext>
            </a:extLst>
          </p:cNvPr>
          <p:cNvSpPr/>
          <p:nvPr/>
        </p:nvSpPr>
        <p:spPr>
          <a:xfrm>
            <a:off x="457200" y="1463040"/>
            <a:ext cx="5394960" cy="292608"/>
          </a:xfrm>
          <a:prstGeom prst="rect">
            <a:avLst/>
          </a:prstGeom>
          <a:noFill/>
          <a:ln/>
        </p:spPr>
        <p:txBody>
          <a:bodyPr wrap="square" lIns="0" tIns="0" rIns="0" bIns="0" rtlCol="0" anchor="ctr"/>
          <a:lstStyle/>
          <a:p>
            <a:pPr marL="0" indent="0">
              <a:buNone/>
            </a:pPr>
            <a:r>
              <a:rPr lang="en-US" sz="1300" b="1">
                <a:solidFill>
                  <a:srgbClr val="00A2E0"/>
                </a:solidFill>
              </a:rPr>
              <a:t>Position of </a:t>
            </a:r>
            <a:r>
              <a:rPr lang="en-US" sz="1300" b="1">
                <a:solidFill>
                  <a:srgbClr val="00A2E0"/>
                </a:solidFill>
                <a:latin typeface="Arial" pitchFamily="34" charset="0"/>
                <a:cs typeface="Arial" pitchFamily="34" charset="-120"/>
              </a:rPr>
              <a:t>BTA</a:t>
            </a:r>
          </a:p>
        </p:txBody>
      </p:sp>
      <p:sp>
        <p:nvSpPr>
          <p:cNvPr id="7" name="Text 5">
            <a:extLst>
              <a:ext uri="{FF2B5EF4-FFF2-40B4-BE49-F238E27FC236}">
                <a16:creationId xmlns:a16="http://schemas.microsoft.com/office/drawing/2014/main" id="{BC6C7933-B791-4C24-DC54-CC86CB2675F1}"/>
              </a:ext>
            </a:extLst>
          </p:cNvPr>
          <p:cNvSpPr/>
          <p:nvPr/>
        </p:nvSpPr>
        <p:spPr>
          <a:xfrm>
            <a:off x="502920" y="1810512"/>
            <a:ext cx="5349240" cy="2926080"/>
          </a:xfrm>
          <a:prstGeom prst="rect">
            <a:avLst/>
          </a:prstGeom>
          <a:noFill/>
          <a:ln/>
        </p:spPr>
        <p:txBody>
          <a:bodyPr wrap="square" lIns="0" tIns="0" rIns="0" bIns="0" rtlCol="0" anchor="t"/>
          <a:lstStyle/>
          <a:p>
            <a:pPr marL="165100" indent="-165100">
              <a:spcAft>
                <a:spcPts val="600"/>
              </a:spcAft>
              <a:buSzPct val="100000"/>
              <a:buFont typeface="Arial" panose="020B0604020202020204" pitchFamily="34" charset="0"/>
              <a:buChar char="•"/>
            </a:pPr>
            <a:r>
              <a:rPr lang="en-US" sz="1400" dirty="0">
                <a:solidFill>
                  <a:srgbClr val="00A2E0"/>
                </a:solidFill>
                <a:latin typeface="Arial" pitchFamily="34" charset="0"/>
                <a:cs typeface="Arial" pitchFamily="34" charset="-120"/>
              </a:rPr>
              <a:t>S&amp;P methodology not correctly applied</a:t>
            </a:r>
          </a:p>
          <a:p>
            <a:pPr marL="447675" lvl="2" indent="-268288">
              <a:buFont typeface="Arial" panose="020B0604020202020204" pitchFamily="34" charset="0"/>
              <a:buChar char="•"/>
            </a:pPr>
            <a:r>
              <a:rPr lang="en-US" sz="1400" b="1" dirty="0">
                <a:solidFill>
                  <a:schemeClr val="bg2"/>
                </a:solidFill>
              </a:rPr>
              <a:t>Standalone</a:t>
            </a:r>
            <a:r>
              <a:rPr lang="en-US" sz="1400" b="1" dirty="0">
                <a:solidFill>
                  <a:srgbClr val="00A2E0"/>
                </a:solidFill>
              </a:rPr>
              <a:t> </a:t>
            </a:r>
            <a:r>
              <a:rPr lang="en-US" sz="1400" b="1" dirty="0">
                <a:solidFill>
                  <a:schemeClr val="bg2"/>
                </a:solidFill>
              </a:rPr>
              <a:t>rating : </a:t>
            </a:r>
            <a:r>
              <a:rPr lang="en-US" sz="1400" dirty="0"/>
              <a:t>not all qualitative elements were considered, financial risk profile itself adversely influenced by significant IC debt with high interest costs, resulting in low credit rating and high interest (the BTA did however not adjust it).</a:t>
            </a:r>
          </a:p>
          <a:p>
            <a:pPr marL="447675" lvl="2" indent="-268288">
              <a:buFont typeface="Arial" panose="020B0604020202020204" pitchFamily="34" charset="0"/>
              <a:buChar char="•"/>
            </a:pPr>
            <a:r>
              <a:rPr lang="en-US" sz="1400" b="1" dirty="0">
                <a:solidFill>
                  <a:schemeClr val="bg2"/>
                </a:solidFill>
              </a:rPr>
              <a:t>Implicit support : </a:t>
            </a:r>
            <a:r>
              <a:rPr lang="en-US" sz="1400" dirty="0" err="1"/>
              <a:t>BelCo</a:t>
            </a:r>
            <a:r>
              <a:rPr lang="en-US" sz="1400" dirty="0"/>
              <a:t> should be considered as a “core entity” (thus having the same rating as the group)</a:t>
            </a:r>
          </a:p>
          <a:p>
            <a:pPr marL="165100" indent="-165100">
              <a:spcAft>
                <a:spcPts val="600"/>
              </a:spcAft>
              <a:buSzPct val="100000"/>
              <a:buFont typeface="Arial" panose="020B0604020202020204" pitchFamily="34" charset="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A lower interest rate should thus have been applied. Adjustment based on Article 26 ITC.</a:t>
            </a: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p:txBody>
      </p:sp>
      <p:sp>
        <p:nvSpPr>
          <p:cNvPr id="9" name="Text 7">
            <a:extLst>
              <a:ext uri="{FF2B5EF4-FFF2-40B4-BE49-F238E27FC236}">
                <a16:creationId xmlns:a16="http://schemas.microsoft.com/office/drawing/2014/main" id="{01B475BE-0053-D3B2-6D8B-D76FB750F707}"/>
              </a:ext>
            </a:extLst>
          </p:cNvPr>
          <p:cNvSpPr/>
          <p:nvPr/>
        </p:nvSpPr>
        <p:spPr>
          <a:xfrm>
            <a:off x="6172200" y="1463040"/>
            <a:ext cx="5532120" cy="292608"/>
          </a:xfrm>
          <a:prstGeom prst="rect">
            <a:avLst/>
          </a:prstGeom>
          <a:noFill/>
          <a:ln/>
        </p:spPr>
        <p:txBody>
          <a:bodyPr wrap="square" lIns="0" tIns="0" rIns="0" bIns="0" rtlCol="0" anchor="ctr"/>
          <a:lstStyle/>
          <a:p>
            <a:r>
              <a:rPr lang="en-US" sz="1300" b="1">
                <a:solidFill>
                  <a:srgbClr val="00A2E0"/>
                </a:solidFill>
                <a:latin typeface="Arial" pitchFamily="34" charset="0"/>
                <a:ea typeface="Arial" pitchFamily="34" charset="-122"/>
                <a:cs typeface="Arial" pitchFamily="34" charset="-120"/>
              </a:rPr>
              <a:t>Decision of the Court</a:t>
            </a:r>
            <a:endParaRPr lang="en-US" sz="1300">
              <a:solidFill>
                <a:srgbClr val="00A2E0"/>
              </a:solidFill>
            </a:endParaRPr>
          </a:p>
        </p:txBody>
      </p:sp>
      <p:sp>
        <p:nvSpPr>
          <p:cNvPr id="10" name="Text 8">
            <a:extLst>
              <a:ext uri="{FF2B5EF4-FFF2-40B4-BE49-F238E27FC236}">
                <a16:creationId xmlns:a16="http://schemas.microsoft.com/office/drawing/2014/main" id="{4A71DFCF-C91A-1A8D-F269-61A0D43241B7}"/>
              </a:ext>
            </a:extLst>
          </p:cNvPr>
          <p:cNvSpPr/>
          <p:nvPr/>
        </p:nvSpPr>
        <p:spPr>
          <a:xfrm>
            <a:off x="6172200" y="1810512"/>
            <a:ext cx="5532120" cy="3584448"/>
          </a:xfrm>
          <a:prstGeom prst="rect">
            <a:avLst/>
          </a:prstGeom>
          <a:noFill/>
          <a:ln/>
        </p:spPr>
        <p:txBody>
          <a:bodyPr wrap="square" lIns="0" tIns="0" rIns="0" bIns="0" rtlCol="0" anchor="t"/>
          <a:lstStyle/>
          <a:p>
            <a:pPr marL="374650" lvl="1" indent="-285750">
              <a:buFont typeface="Arial" panose="020B0604020202020204" pitchFamily="34" charset="0"/>
              <a:buChar char="•"/>
            </a:pPr>
            <a:r>
              <a:rPr lang="en-US" sz="1400" dirty="0"/>
              <a:t>The court agreed with the BTA’s arguments regarding the calculation of the standalone rating</a:t>
            </a:r>
          </a:p>
          <a:p>
            <a:pPr marL="374650" lvl="1" indent="-285750">
              <a:buFont typeface="Arial" panose="020B0604020202020204" pitchFamily="34" charset="0"/>
              <a:buChar char="•"/>
            </a:pPr>
            <a:r>
              <a:rPr lang="en-US" sz="1400" dirty="0"/>
              <a:t>With regards to the implicit support analysis, the court evaluated each S&amp;P criteria and concluded that </a:t>
            </a:r>
            <a:r>
              <a:rPr lang="en-US" sz="1400" dirty="0" err="1"/>
              <a:t>BelCo</a:t>
            </a:r>
            <a:r>
              <a:rPr lang="en-US" sz="1400" dirty="0"/>
              <a:t> could not be considered a “core entity” but also not a “moderately strategic” =&gt; it should be a “highly strategic entity” (Belco’s credit rating = one notch below the credit rating of the Group“)</a:t>
            </a:r>
          </a:p>
          <a:p>
            <a:pPr marL="374650" lvl="1" indent="-285750">
              <a:buFont typeface="Arial" panose="020B0604020202020204" pitchFamily="34" charset="0"/>
              <a:buChar char="•"/>
            </a:pPr>
            <a:r>
              <a:rPr lang="en-US" sz="1400" dirty="0"/>
              <a:t>Credit rating was understated, resulting in a higher interest rate </a:t>
            </a:r>
          </a:p>
          <a:p>
            <a:pPr marL="374650" lvl="1" indent="-285750">
              <a:buFont typeface="Arial" panose="020B0604020202020204" pitchFamily="34" charset="0"/>
              <a:buChar char="•"/>
            </a:pPr>
            <a:r>
              <a:rPr lang="en-US" sz="1400" dirty="0"/>
              <a:t>BTA could calculate a new interest rate based on said rating.</a:t>
            </a:r>
          </a:p>
        </p:txBody>
      </p:sp>
      <p:sp>
        <p:nvSpPr>
          <p:cNvPr id="13" name="Text 11">
            <a:extLst>
              <a:ext uri="{FF2B5EF4-FFF2-40B4-BE49-F238E27FC236}">
                <a16:creationId xmlns:a16="http://schemas.microsoft.com/office/drawing/2014/main" id="{FCDF8E00-1D81-5858-A74D-FD904FA1A5F3}"/>
              </a:ext>
            </a:extLst>
          </p:cNvPr>
          <p:cNvSpPr/>
          <p:nvPr/>
        </p:nvSpPr>
        <p:spPr>
          <a:xfrm>
            <a:off x="457200" y="6446520"/>
            <a:ext cx="10515600" cy="274320"/>
          </a:xfrm>
          <a:prstGeom prst="rect">
            <a:avLst/>
          </a:prstGeom>
          <a:noFill/>
          <a:ln/>
        </p:spPr>
        <p:txBody>
          <a:bodyPr wrap="square" lIns="0" tIns="0" rIns="0" bIns="0" rtlCol="0" anchor="ctr"/>
          <a:lstStyle/>
          <a:p>
            <a:pPr marL="0" indent="0">
              <a:buNone/>
            </a:pPr>
            <a:r>
              <a:rPr lang="en-US" sz="800">
                <a:solidFill>
                  <a:srgbClr val="8A8A8A"/>
                </a:solidFill>
                <a:latin typeface="Arial" pitchFamily="34" charset="0"/>
                <a:ea typeface="Arial" pitchFamily="34" charset="-122"/>
                <a:cs typeface="Arial" pitchFamily="34" charset="-120"/>
              </a:rPr>
              <a:t>Loyens &amp; Loeff – IFA – Key Belgian and International Transfer Pricing Developments – Aldo Engels - 16/06/2026</a:t>
            </a:r>
            <a:endParaRPr lang="en-US" sz="800"/>
          </a:p>
        </p:txBody>
      </p:sp>
      <p:sp>
        <p:nvSpPr>
          <p:cNvPr id="14" name="Text 12">
            <a:extLst>
              <a:ext uri="{FF2B5EF4-FFF2-40B4-BE49-F238E27FC236}">
                <a16:creationId xmlns:a16="http://schemas.microsoft.com/office/drawing/2014/main" id="{72799EF3-95F9-26DC-8E50-F3EAA0132564}"/>
              </a:ext>
            </a:extLst>
          </p:cNvPr>
          <p:cNvSpPr/>
          <p:nvPr/>
        </p:nvSpPr>
        <p:spPr>
          <a:xfrm>
            <a:off x="11430000" y="6446520"/>
            <a:ext cx="457200" cy="274320"/>
          </a:xfrm>
          <a:prstGeom prst="rect">
            <a:avLst/>
          </a:prstGeom>
          <a:noFill/>
          <a:ln/>
        </p:spPr>
        <p:txBody>
          <a:bodyPr wrap="square" rtlCol="0" anchor="ctr"/>
          <a:lstStyle/>
          <a:p>
            <a:pPr marL="0" indent="0" algn="r">
              <a:buNone/>
            </a:pPr>
            <a:r>
              <a:rPr lang="en-US" sz="900">
                <a:solidFill>
                  <a:srgbClr val="8A8A8A"/>
                </a:solidFill>
                <a:latin typeface="Arial" pitchFamily="34" charset="0"/>
                <a:ea typeface="Arial" pitchFamily="34" charset="-122"/>
                <a:cs typeface="Arial" pitchFamily="34" charset="-120"/>
              </a:rPr>
              <a:t>2</a:t>
            </a:r>
            <a:endParaRPr lang="en-US" sz="900"/>
          </a:p>
        </p:txBody>
      </p:sp>
      <p:sp>
        <p:nvSpPr>
          <p:cNvPr id="4" name="Text 3">
            <a:extLst>
              <a:ext uri="{FF2B5EF4-FFF2-40B4-BE49-F238E27FC236}">
                <a16:creationId xmlns:a16="http://schemas.microsoft.com/office/drawing/2014/main" id="{D3C8ED42-74DF-04A6-F6FE-CF159F8355E5}"/>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dirty="0">
                <a:solidFill>
                  <a:srgbClr val="2E9BD6"/>
                </a:solidFill>
                <a:latin typeface="Arial" pitchFamily="34" charset="0"/>
                <a:cs typeface="Arial" pitchFamily="34" charset="-120"/>
              </a:rPr>
              <a:t>Brussels Court of First Instance 2021/2991/A, 20 June 2023</a:t>
            </a:r>
          </a:p>
        </p:txBody>
      </p:sp>
      <p:sp>
        <p:nvSpPr>
          <p:cNvPr id="2" name="Title 1">
            <a:extLst>
              <a:ext uri="{FF2B5EF4-FFF2-40B4-BE49-F238E27FC236}">
                <a16:creationId xmlns:a16="http://schemas.microsoft.com/office/drawing/2014/main" id="{E09AE81E-AE07-CFAE-B0E9-4228209B8D19}"/>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3.3. </a:t>
            </a:r>
            <a:r>
              <a:rPr lang="en-US"/>
              <a:t>Financial transactions</a:t>
            </a:r>
          </a:p>
        </p:txBody>
      </p:sp>
      <p:sp>
        <p:nvSpPr>
          <p:cNvPr id="3" name="Shape 9">
            <a:extLst>
              <a:ext uri="{FF2B5EF4-FFF2-40B4-BE49-F238E27FC236}">
                <a16:creationId xmlns:a16="http://schemas.microsoft.com/office/drawing/2014/main" id="{2D9EFDDB-50E6-2EFA-4893-6A9444B2F1B1}"/>
              </a:ext>
            </a:extLst>
          </p:cNvPr>
          <p:cNvSpPr/>
          <p:nvPr/>
        </p:nvSpPr>
        <p:spPr>
          <a:xfrm>
            <a:off x="457200" y="4937760"/>
            <a:ext cx="11247120" cy="1280160"/>
          </a:xfrm>
          <a:prstGeom prst="roundRect">
            <a:avLst>
              <a:gd name="adj" fmla="val 3571"/>
            </a:avLst>
          </a:prstGeom>
          <a:solidFill>
            <a:srgbClr val="1F3864"/>
          </a:solidFill>
          <a:ln/>
        </p:spPr>
        <p:txBody>
          <a:bodyPr/>
          <a:lstStyle/>
          <a:p>
            <a:endParaRPr lang="en-BE"/>
          </a:p>
        </p:txBody>
      </p:sp>
      <p:sp>
        <p:nvSpPr>
          <p:cNvPr id="5" name="Text 10">
            <a:extLst>
              <a:ext uri="{FF2B5EF4-FFF2-40B4-BE49-F238E27FC236}">
                <a16:creationId xmlns:a16="http://schemas.microsoft.com/office/drawing/2014/main" id="{E8E89A76-4657-FADA-FA5A-361E6601DF57}"/>
              </a:ext>
            </a:extLst>
          </p:cNvPr>
          <p:cNvSpPr/>
          <p:nvPr/>
        </p:nvSpPr>
        <p:spPr>
          <a:xfrm>
            <a:off x="731520" y="5029200"/>
            <a:ext cx="10698480" cy="1097280"/>
          </a:xfrm>
          <a:prstGeom prst="rect">
            <a:avLst/>
          </a:prstGeom>
          <a:noFill/>
          <a:ln/>
        </p:spPr>
        <p:txBody>
          <a:bodyPr wrap="square" lIns="0" tIns="0" rIns="0" bIns="0" rtlCol="0" anchor="ctr"/>
          <a:lstStyle/>
          <a:p>
            <a:pPr marL="0" indent="0">
              <a:lnSpc>
                <a:spcPct val="105000"/>
              </a:lnSpc>
              <a:buNone/>
            </a:pPr>
            <a:r>
              <a:rPr lang="en-US" sz="1400" b="1" dirty="0">
                <a:solidFill>
                  <a:srgbClr val="00A2E0"/>
                </a:solidFill>
                <a:latin typeface="Arial" pitchFamily="34" charset="0"/>
                <a:ea typeface="Arial" pitchFamily="34" charset="-122"/>
                <a:cs typeface="Arial" pitchFamily="34" charset="-120"/>
              </a:rPr>
              <a:t>Takeaway</a:t>
            </a:r>
            <a:r>
              <a:rPr lang="en-US" sz="1400" b="1" dirty="0">
                <a:solidFill>
                  <a:srgbClr val="9CC3EB"/>
                </a:solidFill>
                <a:latin typeface="Arial" pitchFamily="34" charset="0"/>
                <a:ea typeface="Arial" pitchFamily="34" charset="-122"/>
                <a:cs typeface="Arial" pitchFamily="34" charset="-120"/>
              </a:rPr>
              <a:t> </a:t>
            </a:r>
            <a:r>
              <a:rPr lang="en-US" sz="1400" dirty="0">
                <a:solidFill>
                  <a:srgbClr val="FFFFFF"/>
                </a:solidFill>
                <a:latin typeface="Arial" pitchFamily="34" charset="0"/>
                <a:ea typeface="Arial" pitchFamily="34" charset="-122"/>
                <a:cs typeface="Arial" pitchFamily="34" charset="-120"/>
              </a:rPr>
              <a:t>Rather than dismissing the case outright, the court performed its own credit-rating analysis and instructed the BTA to recalculate the interest rate accordingly, effectively giving the BTA a second opportunity to arrive at the correct pricing.</a:t>
            </a:r>
            <a:endParaRPr lang="en-US" sz="1400" dirty="0"/>
          </a:p>
        </p:txBody>
      </p:sp>
      <p:sp>
        <p:nvSpPr>
          <p:cNvPr id="11" name="Shape 6">
            <a:extLst>
              <a:ext uri="{FF2B5EF4-FFF2-40B4-BE49-F238E27FC236}">
                <a16:creationId xmlns:a16="http://schemas.microsoft.com/office/drawing/2014/main" id="{384B1574-7BB0-A4B2-F59D-EE58870976C2}"/>
              </a:ext>
            </a:extLst>
          </p:cNvPr>
          <p:cNvSpPr/>
          <p:nvPr/>
        </p:nvSpPr>
        <p:spPr>
          <a:xfrm>
            <a:off x="5989320" y="1463040"/>
            <a:ext cx="0" cy="3200400"/>
          </a:xfrm>
          <a:prstGeom prst="line">
            <a:avLst/>
          </a:prstGeom>
          <a:noFill/>
          <a:ln w="12700">
            <a:solidFill>
              <a:srgbClr val="D6E2EF"/>
            </a:solidFill>
            <a:prstDash val="solid"/>
          </a:ln>
        </p:spPr>
        <p:txBody>
          <a:bodyPr/>
          <a:lstStyle/>
          <a:p>
            <a:endParaRPr lang="en-BE"/>
          </a:p>
        </p:txBody>
      </p:sp>
    </p:spTree>
    <p:extLst>
      <p:ext uri="{BB962C8B-B14F-4D97-AF65-F5344CB8AC3E}">
        <p14:creationId xmlns:p14="http://schemas.microsoft.com/office/powerpoint/2010/main" val="1938529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311F-C0A1-B699-C43F-337123663FB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4C31F07-6F09-F112-3173-5F4046A26E41}"/>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9" name="Title 1">
            <a:extLst>
              <a:ext uri="{FF2B5EF4-FFF2-40B4-BE49-F238E27FC236}">
                <a16:creationId xmlns:a16="http://schemas.microsoft.com/office/drawing/2014/main" id="{A61463BE-8EE7-AAC1-9302-9ABE7C38BEE9}"/>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3.3. </a:t>
            </a:r>
            <a:r>
              <a:rPr lang="en-US"/>
              <a:t>Financial transactions</a:t>
            </a:r>
          </a:p>
        </p:txBody>
      </p:sp>
      <p:sp>
        <p:nvSpPr>
          <p:cNvPr id="10" name="Text 3">
            <a:extLst>
              <a:ext uri="{FF2B5EF4-FFF2-40B4-BE49-F238E27FC236}">
                <a16:creationId xmlns:a16="http://schemas.microsoft.com/office/drawing/2014/main" id="{E857B437-AF71-9AEB-0EF9-ACDAE6980FDE}"/>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a:solidFill>
                  <a:srgbClr val="2E9BD6"/>
                </a:solidFill>
                <a:latin typeface="Arial" pitchFamily="34" charset="0"/>
                <a:cs typeface="Arial" pitchFamily="34" charset="-120"/>
              </a:rPr>
              <a:t>Leuven Court of First Instance 21/695/A, 6 June 2025</a:t>
            </a:r>
          </a:p>
        </p:txBody>
      </p:sp>
      <p:sp>
        <p:nvSpPr>
          <p:cNvPr id="12" name="TextBox 11">
            <a:extLst>
              <a:ext uri="{FF2B5EF4-FFF2-40B4-BE49-F238E27FC236}">
                <a16:creationId xmlns:a16="http://schemas.microsoft.com/office/drawing/2014/main" id="{ACCCE4AB-08D0-8D07-5207-727D2A13C11F}"/>
              </a:ext>
            </a:extLst>
          </p:cNvPr>
          <p:cNvSpPr txBox="1"/>
          <p:nvPr/>
        </p:nvSpPr>
        <p:spPr>
          <a:xfrm>
            <a:off x="189388" y="1401899"/>
            <a:ext cx="6281258" cy="4544834"/>
          </a:xfrm>
          <a:prstGeom prst="rect">
            <a:avLst/>
          </a:prstGeom>
          <a:noFill/>
        </p:spPr>
        <p:txBody>
          <a:bodyPr wrap="square">
            <a:spAutoFit/>
          </a:bodyPr>
          <a:lstStyle/>
          <a:p>
            <a:pPr marL="85725"/>
            <a:r>
              <a:rPr lang="en-US" sz="1400" b="1" dirty="0">
                <a:solidFill>
                  <a:srgbClr val="00A2E0"/>
                </a:solidFill>
              </a:rPr>
              <a:t>Facts</a:t>
            </a:r>
            <a:endParaRPr lang="en-US" sz="1400" b="1" dirty="0">
              <a:solidFill>
                <a:schemeClr val="accent1"/>
              </a:solidFill>
            </a:endParaRP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err="1">
                <a:solidFill>
                  <a:srgbClr val="000000"/>
                </a:solidFill>
                <a:ea typeface="Calibri" panose="020F0502020204030204" pitchFamily="34" charset="0"/>
                <a:cs typeface="Arial" panose="020B0604020202020204" pitchFamily="34" charset="0"/>
              </a:rPr>
              <a:t>BelCo</a:t>
            </a:r>
            <a:r>
              <a:rPr lang="en-US" sz="1400" dirty="0">
                <a:solidFill>
                  <a:srgbClr val="000000"/>
                </a:solidFill>
                <a:ea typeface="Calibri" panose="020F0502020204030204" pitchFamily="34" charset="0"/>
                <a:cs typeface="Arial" panose="020B0604020202020204" pitchFamily="34" charset="0"/>
              </a:rPr>
              <a:t>, part of a multinational group, entered into an intragroup loan with a </a:t>
            </a:r>
            <a:r>
              <a:rPr lang="en-US" sz="1400" dirty="0" err="1">
                <a:solidFill>
                  <a:srgbClr val="000000"/>
                </a:solidFill>
                <a:ea typeface="Calibri" panose="020F0502020204030204" pitchFamily="34" charset="0"/>
                <a:cs typeface="Arial" panose="020B0604020202020204" pitchFamily="34" charset="0"/>
              </a:rPr>
              <a:t>LuxCo</a:t>
            </a:r>
            <a:r>
              <a:rPr lang="en-US" sz="1400" dirty="0">
                <a:solidFill>
                  <a:srgbClr val="000000"/>
                </a:solidFill>
                <a:ea typeface="Calibri" panose="020F0502020204030204" pitchFamily="34" charset="0"/>
                <a:cs typeface="Arial" panose="020B0604020202020204" pitchFamily="34" charset="0"/>
              </a:rPr>
              <a:t> for an amount of EUR 800 million EUR, with a maturity of 10 years and includes a subordination clause and early repayment option. The purpose of the loan was to acquire a participation in a UK entity.</a:t>
            </a: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a:solidFill>
                  <a:srgbClr val="000000"/>
                </a:solidFill>
                <a:ea typeface="Calibri" panose="020F0502020204030204" pitchFamily="34" charset="0"/>
                <a:cs typeface="Arial" panose="020B0604020202020204" pitchFamily="34" charset="0"/>
              </a:rPr>
              <a:t>The loan carried an interest rate of 7.22% based on built up approach: </a:t>
            </a:r>
            <a:r>
              <a:rPr lang="en-US" sz="1400" dirty="0" err="1">
                <a:solidFill>
                  <a:srgbClr val="000000"/>
                </a:solidFill>
                <a:ea typeface="Calibri" panose="020F0502020204030204" pitchFamily="34" charset="0"/>
                <a:cs typeface="Arial" panose="020B0604020202020204" pitchFamily="34" charset="0"/>
              </a:rPr>
              <a:t>riskfree</a:t>
            </a:r>
            <a:r>
              <a:rPr lang="en-US" sz="1400" dirty="0">
                <a:solidFill>
                  <a:srgbClr val="000000"/>
                </a:solidFill>
                <a:ea typeface="Calibri" panose="020F0502020204030204" pitchFamily="34" charset="0"/>
                <a:cs typeface="Arial" panose="020B0604020202020204" pitchFamily="34" charset="0"/>
              </a:rPr>
              <a:t> rate (10y OLO) + credit spread (BB- rating – “strategically important” = SACR + 2 notches) + subordination. </a:t>
            </a: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a:solidFill>
                  <a:srgbClr val="000000"/>
                </a:solidFill>
                <a:ea typeface="Calibri" panose="020F0502020204030204" pitchFamily="34" charset="0"/>
                <a:cs typeface="Arial" panose="020B0604020202020204" pitchFamily="34" charset="0"/>
              </a:rPr>
              <a:t>BTA challenged the arm's length nature of the 7.22% rate under Article 26 ITC.</a:t>
            </a: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a:solidFill>
                  <a:srgbClr val="000000"/>
                </a:solidFill>
                <a:ea typeface="Calibri" panose="020F0502020204030204" pitchFamily="34" charset="0"/>
                <a:cs typeface="Arial" panose="020B0604020202020204" pitchFamily="34" charset="0"/>
              </a:rPr>
              <a:t>Two studies produced, one to price loan and one in the context of audit.</a:t>
            </a:r>
          </a:p>
          <a:p>
            <a:pPr marL="342900" indent="-342900">
              <a:buSzPct val="100000"/>
              <a:buChar char="•"/>
            </a:pPr>
            <a:endParaRPr lang="en-US" sz="1400" kern="0" dirty="0">
              <a:ea typeface="Calibri" panose="020F0502020204030204" pitchFamily="34" charset="0"/>
              <a:cs typeface="Arial" panose="020B0604020202020204" pitchFamily="34" charset="0"/>
            </a:endParaRPr>
          </a:p>
          <a:p>
            <a:pPr marL="442913" lvl="2"/>
            <a:endParaRPr lang="en-US" sz="1400" noProof="0" dirty="0">
              <a:latin typeface="+mj-lt"/>
            </a:endParaRPr>
          </a:p>
          <a:p>
            <a:pPr marL="1363663" lvl="7"/>
            <a:endParaRPr lang="en-US" sz="1400" noProof="0" dirty="0">
              <a:latin typeface="+mj-lt"/>
            </a:endParaRPr>
          </a:p>
          <a:p>
            <a:pPr marL="1363663" lvl="7" indent="-823913"/>
            <a:endParaRPr lang="en-US" sz="1400" noProof="0" dirty="0">
              <a:latin typeface="+mj-lt"/>
            </a:endParaRPr>
          </a:p>
          <a:p>
            <a:pPr marL="1363663" lvl="7"/>
            <a:endParaRPr lang="en-US" sz="1400" noProof="0" dirty="0">
              <a:latin typeface="+mj-lt"/>
            </a:endParaRPr>
          </a:p>
          <a:p>
            <a:pPr marL="720725" lvl="3" indent="-276225">
              <a:buFont typeface="Arial" panose="020B0604020202020204" pitchFamily="34" charset="0"/>
              <a:buChar char="•"/>
            </a:pPr>
            <a:endParaRPr lang="en-US" sz="1400" noProof="0" dirty="0">
              <a:latin typeface="+mj-lt"/>
            </a:endParaRPr>
          </a:p>
          <a:p>
            <a:pPr lvl="2" indent="-471488"/>
            <a:endParaRPr lang="en-US" sz="1400" b="1" noProof="0" dirty="0">
              <a:solidFill>
                <a:srgbClr val="00B0F0"/>
              </a:solidFill>
              <a:latin typeface="+mj-lt"/>
            </a:endParaRPr>
          </a:p>
          <a:p>
            <a:pPr marL="811213" lvl="3" indent="-368300">
              <a:buFont typeface="Arial" panose="020B0604020202020204" pitchFamily="34" charset="0"/>
              <a:buChar char="•"/>
            </a:pPr>
            <a:endParaRPr lang="en-US" sz="1400" noProof="0" dirty="0">
              <a:latin typeface="+mj-lt"/>
            </a:endParaRPr>
          </a:p>
        </p:txBody>
      </p:sp>
      <p:pic>
        <p:nvPicPr>
          <p:cNvPr id="2" name="Picture 1">
            <a:extLst>
              <a:ext uri="{FF2B5EF4-FFF2-40B4-BE49-F238E27FC236}">
                <a16:creationId xmlns:a16="http://schemas.microsoft.com/office/drawing/2014/main" id="{C68E0A3E-6A96-CDCE-97D1-06FC8ADF95E7}"/>
              </a:ext>
            </a:extLst>
          </p:cNvPr>
          <p:cNvPicPr>
            <a:picLocks noChangeAspect="1"/>
          </p:cNvPicPr>
          <p:nvPr/>
        </p:nvPicPr>
        <p:blipFill>
          <a:blip r:embed="rId3"/>
          <a:stretch>
            <a:fillRect/>
          </a:stretch>
        </p:blipFill>
        <p:spPr>
          <a:xfrm>
            <a:off x="6773030" y="1292352"/>
            <a:ext cx="4623104" cy="4035165"/>
          </a:xfrm>
          <a:prstGeom prst="rect">
            <a:avLst/>
          </a:prstGeom>
        </p:spPr>
      </p:pic>
    </p:spTree>
    <p:extLst>
      <p:ext uri="{BB962C8B-B14F-4D97-AF65-F5344CB8AC3E}">
        <p14:creationId xmlns:p14="http://schemas.microsoft.com/office/powerpoint/2010/main" val="3492493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35B60-AB74-B71B-C594-8A573DDBC9D2}"/>
            </a:ext>
          </a:extLst>
        </p:cNvPr>
        <p:cNvGrpSpPr/>
        <p:nvPr/>
      </p:nvGrpSpPr>
      <p:grpSpPr>
        <a:xfrm>
          <a:off x="0" y="0"/>
          <a:ext cx="0" cy="0"/>
          <a:chOff x="0" y="0"/>
          <a:chExt cx="0" cy="0"/>
        </a:xfrm>
      </p:grpSpPr>
      <p:sp>
        <p:nvSpPr>
          <p:cNvPr id="6" name="Text 4">
            <a:extLst>
              <a:ext uri="{FF2B5EF4-FFF2-40B4-BE49-F238E27FC236}">
                <a16:creationId xmlns:a16="http://schemas.microsoft.com/office/drawing/2014/main" id="{57EEB221-DEA6-306D-E1BC-82D7B9B6D1C9}"/>
              </a:ext>
            </a:extLst>
          </p:cNvPr>
          <p:cNvSpPr/>
          <p:nvPr/>
        </p:nvSpPr>
        <p:spPr>
          <a:xfrm>
            <a:off x="457200" y="1463040"/>
            <a:ext cx="5394960" cy="292608"/>
          </a:xfrm>
          <a:prstGeom prst="rect">
            <a:avLst/>
          </a:prstGeom>
          <a:noFill/>
          <a:ln/>
        </p:spPr>
        <p:txBody>
          <a:bodyPr wrap="square" lIns="0" tIns="0" rIns="0" bIns="0" rtlCol="0" anchor="ctr"/>
          <a:lstStyle/>
          <a:p>
            <a:pPr marL="0" indent="0">
              <a:buNone/>
            </a:pPr>
            <a:r>
              <a:rPr lang="en-US" sz="1300" b="1">
                <a:solidFill>
                  <a:srgbClr val="00A2E0"/>
                </a:solidFill>
              </a:rPr>
              <a:t>Position of </a:t>
            </a:r>
            <a:r>
              <a:rPr lang="en-US" sz="1300" b="1">
                <a:solidFill>
                  <a:srgbClr val="00A2E0"/>
                </a:solidFill>
                <a:latin typeface="Arial" pitchFamily="34" charset="0"/>
                <a:cs typeface="Arial" pitchFamily="34" charset="-120"/>
              </a:rPr>
              <a:t>BTA</a:t>
            </a:r>
          </a:p>
        </p:txBody>
      </p:sp>
      <p:sp>
        <p:nvSpPr>
          <p:cNvPr id="7" name="Text 5">
            <a:extLst>
              <a:ext uri="{FF2B5EF4-FFF2-40B4-BE49-F238E27FC236}">
                <a16:creationId xmlns:a16="http://schemas.microsoft.com/office/drawing/2014/main" id="{5352CC1F-8E3E-5118-330D-A312A5309FD6}"/>
              </a:ext>
            </a:extLst>
          </p:cNvPr>
          <p:cNvSpPr/>
          <p:nvPr/>
        </p:nvSpPr>
        <p:spPr>
          <a:xfrm>
            <a:off x="502920" y="1810512"/>
            <a:ext cx="5349240" cy="2926080"/>
          </a:xfrm>
          <a:prstGeom prst="rect">
            <a:avLst/>
          </a:prstGeom>
          <a:noFill/>
          <a:ln/>
        </p:spPr>
        <p:txBody>
          <a:bodyPr wrap="square" lIns="0" tIns="0" rIns="0" bIns="0" rtlCol="0" anchor="t"/>
          <a:lstStyle/>
          <a:p>
            <a:pPr marL="165100"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The BTA relied on internal CUP to support lower rate:</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Bond issuance by the group's parent company used as internal CUP</a:t>
            </a:r>
          </a:p>
          <a:p>
            <a:pPr marL="622300" lvl="1" indent="-165100">
              <a:spcAft>
                <a:spcPts val="600"/>
              </a:spcAft>
              <a:buSzPct val="100000"/>
              <a:buFont typeface="Arial" panose="020B0604020202020204" pitchFamily="34" charset="0"/>
              <a:buChar char="•"/>
            </a:pPr>
            <a:r>
              <a:rPr lang="en-US" sz="1400" dirty="0" err="1">
                <a:solidFill>
                  <a:srgbClr val="1A1A1A"/>
                </a:solidFill>
                <a:latin typeface="Arial" pitchFamily="34" charset="0"/>
                <a:cs typeface="Arial" pitchFamily="34" charset="-120"/>
              </a:rPr>
              <a:t>BelCo</a:t>
            </a:r>
            <a:r>
              <a:rPr lang="en-US" sz="1400" dirty="0">
                <a:solidFill>
                  <a:srgbClr val="1A1A1A"/>
                </a:solidFill>
                <a:latin typeface="Arial" pitchFamily="34" charset="0"/>
                <a:cs typeface="Arial" pitchFamily="34" charset="-120"/>
              </a:rPr>
              <a:t> should share the parent's credit rating as a 'core group entity'</a:t>
            </a:r>
          </a:p>
          <a:p>
            <a:pPr marL="165100"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Subordination adjustment dismissed as artificial and designed only to justify a higher rate</a:t>
            </a:r>
          </a:p>
          <a:p>
            <a:pPr marL="165100" indent="-165100">
              <a:spcAft>
                <a:spcPts val="600"/>
              </a:spcAft>
              <a:buSzPct val="100000"/>
              <a:buFont typeface="Arial" panose="020B0604020202020204" pitchFamily="34" charset="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p:txBody>
      </p:sp>
      <p:sp>
        <p:nvSpPr>
          <p:cNvPr id="9" name="Text 7">
            <a:extLst>
              <a:ext uri="{FF2B5EF4-FFF2-40B4-BE49-F238E27FC236}">
                <a16:creationId xmlns:a16="http://schemas.microsoft.com/office/drawing/2014/main" id="{780F2CAC-3D02-22F1-B1C1-4C2EF47A98C1}"/>
              </a:ext>
            </a:extLst>
          </p:cNvPr>
          <p:cNvSpPr/>
          <p:nvPr/>
        </p:nvSpPr>
        <p:spPr>
          <a:xfrm>
            <a:off x="6172200" y="1463040"/>
            <a:ext cx="5532120" cy="292608"/>
          </a:xfrm>
          <a:prstGeom prst="rect">
            <a:avLst/>
          </a:prstGeom>
          <a:noFill/>
          <a:ln/>
        </p:spPr>
        <p:txBody>
          <a:bodyPr wrap="square" lIns="0" tIns="0" rIns="0" bIns="0" rtlCol="0" anchor="ctr"/>
          <a:lstStyle/>
          <a:p>
            <a:r>
              <a:rPr lang="en-US" sz="1300" b="1">
                <a:solidFill>
                  <a:srgbClr val="00A2E0"/>
                </a:solidFill>
                <a:latin typeface="Arial" pitchFamily="34" charset="0"/>
                <a:ea typeface="Arial" pitchFamily="34" charset="-122"/>
                <a:cs typeface="Arial" pitchFamily="34" charset="-120"/>
              </a:rPr>
              <a:t>Decision of the Court</a:t>
            </a:r>
            <a:endParaRPr lang="en-US" sz="1300">
              <a:solidFill>
                <a:srgbClr val="00A2E0"/>
              </a:solidFill>
            </a:endParaRPr>
          </a:p>
        </p:txBody>
      </p:sp>
      <p:sp>
        <p:nvSpPr>
          <p:cNvPr id="10" name="Text 8">
            <a:extLst>
              <a:ext uri="{FF2B5EF4-FFF2-40B4-BE49-F238E27FC236}">
                <a16:creationId xmlns:a16="http://schemas.microsoft.com/office/drawing/2014/main" id="{F1176542-013D-1D33-3BA9-EE14F44048E5}"/>
              </a:ext>
            </a:extLst>
          </p:cNvPr>
          <p:cNvSpPr/>
          <p:nvPr/>
        </p:nvSpPr>
        <p:spPr>
          <a:xfrm>
            <a:off x="6172200" y="1810512"/>
            <a:ext cx="5532120" cy="3584448"/>
          </a:xfrm>
          <a:prstGeom prst="rect">
            <a:avLst/>
          </a:prstGeom>
          <a:noFill/>
          <a:ln/>
        </p:spPr>
        <p:txBody>
          <a:bodyPr wrap="square" lIns="0" tIns="0" rIns="0" bIns="0" rtlCol="0" anchor="t"/>
          <a:lstStyle/>
          <a:p>
            <a:pPr marL="374650" lvl="1" indent="-285750">
              <a:buFont typeface="Arial" panose="020B0604020202020204" pitchFamily="34" charset="0"/>
              <a:buChar char="•"/>
            </a:pPr>
            <a:r>
              <a:rPr lang="en-US" sz="1400" dirty="0"/>
              <a:t>Burden of proof lies with the BTA (two-step test):</a:t>
            </a:r>
          </a:p>
          <a:p>
            <a:pPr marL="831850" lvl="2" indent="-285750">
              <a:buFont typeface="Arial" panose="020B0604020202020204" pitchFamily="34" charset="0"/>
              <a:buChar char="•"/>
            </a:pPr>
            <a:r>
              <a:rPr lang="en-US" sz="1400" dirty="0"/>
              <a:t>BTA must show </a:t>
            </a:r>
            <a:r>
              <a:rPr lang="en-US" sz="1400" dirty="0" err="1"/>
              <a:t>BelCo’s</a:t>
            </a:r>
            <a:r>
              <a:rPr lang="en-US" sz="1400" dirty="0"/>
              <a:t> method is inappropriate or incorrectly applied – a different result alone is insufficient</a:t>
            </a:r>
          </a:p>
          <a:p>
            <a:pPr marL="374650" lvl="1" indent="-285750">
              <a:buFont typeface="Arial" panose="020B0604020202020204" pitchFamily="34" charset="0"/>
              <a:buChar char="•"/>
            </a:pPr>
            <a:r>
              <a:rPr lang="en-US" sz="1400" dirty="0"/>
              <a:t>Arm's length assessment:</a:t>
            </a:r>
          </a:p>
          <a:p>
            <a:pPr marL="831850" lvl="2" indent="-285750">
              <a:buFont typeface="Arial" panose="020B0604020202020204" pitchFamily="34" charset="0"/>
              <a:buChar char="•"/>
            </a:pPr>
            <a:r>
              <a:rPr lang="en-US" sz="1400" dirty="0"/>
              <a:t>External CUP method accepted as reliable</a:t>
            </a:r>
          </a:p>
          <a:p>
            <a:pPr marL="831850" lvl="2" indent="-285750">
              <a:buFont typeface="Arial" panose="020B0604020202020204" pitchFamily="34" charset="0"/>
              <a:buChar char="•"/>
            </a:pPr>
            <a:r>
              <a:rPr lang="en-US" sz="1400" dirty="0"/>
              <a:t>Parent's bond rejected as comparable (material differences; </a:t>
            </a:r>
            <a:r>
              <a:rPr lang="en-US" sz="1400" dirty="0" err="1"/>
              <a:t>BelCo</a:t>
            </a:r>
            <a:r>
              <a:rPr lang="en-US" sz="1400" dirty="0"/>
              <a:t> has lower standalone credit rating)</a:t>
            </a:r>
          </a:p>
          <a:p>
            <a:pPr marL="831850" lvl="2" indent="-285750">
              <a:buFont typeface="Arial" panose="020B0604020202020204" pitchFamily="34" charset="0"/>
              <a:buChar char="•"/>
            </a:pPr>
            <a:r>
              <a:rPr lang="en-US" sz="1400" dirty="0" err="1"/>
              <a:t>BelCo</a:t>
            </a:r>
            <a:r>
              <a:rPr lang="en-US" sz="1400" dirty="0"/>
              <a:t> = 'strategically important subsidiary', not 'core subsidiary' → standalone credit rating + implicit group support uplift</a:t>
            </a:r>
          </a:p>
          <a:p>
            <a:pPr marL="831850" lvl="2" indent="-285750">
              <a:buFont typeface="Arial" panose="020B0604020202020204" pitchFamily="34" charset="0"/>
              <a:buChar char="•"/>
            </a:pPr>
            <a:r>
              <a:rPr lang="en-US" sz="1400" dirty="0"/>
              <a:t>Liquidity and early repayment adjustments accepted; subordination adjustment rejected (no economic substance)</a:t>
            </a:r>
          </a:p>
          <a:p>
            <a:pPr marL="374650" lvl="1" indent="-285750">
              <a:buFont typeface="Arial" panose="020B0604020202020204" pitchFamily="34" charset="0"/>
              <a:buChar char="•"/>
            </a:pPr>
            <a:r>
              <a:rPr lang="en-US" sz="1400" dirty="0"/>
              <a:t>Arm's length rate determined at 6.93%; 0.29% excess = abnormal advantage (Art. 26 ITC); remainder annulled</a:t>
            </a:r>
          </a:p>
          <a:p>
            <a:pPr marL="374650" lvl="1" indent="-285750">
              <a:buFont typeface="Arial" panose="020B0604020202020204" pitchFamily="34" charset="0"/>
              <a:buChar char="•"/>
            </a:pPr>
            <a:endParaRPr lang="en-US" sz="1400" dirty="0"/>
          </a:p>
        </p:txBody>
      </p:sp>
      <p:sp>
        <p:nvSpPr>
          <p:cNvPr id="13" name="Text 11">
            <a:extLst>
              <a:ext uri="{FF2B5EF4-FFF2-40B4-BE49-F238E27FC236}">
                <a16:creationId xmlns:a16="http://schemas.microsoft.com/office/drawing/2014/main" id="{C32719E7-02F4-C8C5-2229-C302082395DC}"/>
              </a:ext>
            </a:extLst>
          </p:cNvPr>
          <p:cNvSpPr/>
          <p:nvPr/>
        </p:nvSpPr>
        <p:spPr>
          <a:xfrm>
            <a:off x="457200" y="6446520"/>
            <a:ext cx="10515600" cy="274320"/>
          </a:xfrm>
          <a:prstGeom prst="rect">
            <a:avLst/>
          </a:prstGeom>
          <a:noFill/>
          <a:ln/>
        </p:spPr>
        <p:txBody>
          <a:bodyPr wrap="square" lIns="0" tIns="0" rIns="0" bIns="0" rtlCol="0" anchor="ctr"/>
          <a:lstStyle/>
          <a:p>
            <a:pPr marL="0" indent="0">
              <a:buNone/>
            </a:pPr>
            <a:r>
              <a:rPr lang="en-US" sz="800">
                <a:solidFill>
                  <a:srgbClr val="8A8A8A"/>
                </a:solidFill>
                <a:latin typeface="Arial" pitchFamily="34" charset="0"/>
                <a:ea typeface="Arial" pitchFamily="34" charset="-122"/>
                <a:cs typeface="Arial" pitchFamily="34" charset="-120"/>
              </a:rPr>
              <a:t>Loyens &amp; Loeff – IFA – Key Belgian and International Transfer Pricing Developments – Aldo Engels - 16/06/2026</a:t>
            </a:r>
            <a:endParaRPr lang="en-US" sz="800"/>
          </a:p>
        </p:txBody>
      </p:sp>
      <p:sp>
        <p:nvSpPr>
          <p:cNvPr id="14" name="Text 12">
            <a:extLst>
              <a:ext uri="{FF2B5EF4-FFF2-40B4-BE49-F238E27FC236}">
                <a16:creationId xmlns:a16="http://schemas.microsoft.com/office/drawing/2014/main" id="{E9E69565-C415-4DDD-0C6F-59B89507E3E8}"/>
              </a:ext>
            </a:extLst>
          </p:cNvPr>
          <p:cNvSpPr/>
          <p:nvPr/>
        </p:nvSpPr>
        <p:spPr>
          <a:xfrm>
            <a:off x="11430000" y="6446520"/>
            <a:ext cx="457200" cy="274320"/>
          </a:xfrm>
          <a:prstGeom prst="rect">
            <a:avLst/>
          </a:prstGeom>
          <a:noFill/>
          <a:ln/>
        </p:spPr>
        <p:txBody>
          <a:bodyPr wrap="square" rtlCol="0" anchor="ctr"/>
          <a:lstStyle/>
          <a:p>
            <a:pPr marL="0" indent="0" algn="r">
              <a:buNone/>
            </a:pPr>
            <a:r>
              <a:rPr lang="en-US" sz="900">
                <a:solidFill>
                  <a:srgbClr val="8A8A8A"/>
                </a:solidFill>
                <a:latin typeface="Arial" pitchFamily="34" charset="0"/>
                <a:ea typeface="Arial" pitchFamily="34" charset="-122"/>
                <a:cs typeface="Arial" pitchFamily="34" charset="-120"/>
              </a:rPr>
              <a:t>2</a:t>
            </a:r>
            <a:endParaRPr lang="en-US" sz="900"/>
          </a:p>
        </p:txBody>
      </p:sp>
      <p:sp>
        <p:nvSpPr>
          <p:cNvPr id="4" name="Text 3">
            <a:extLst>
              <a:ext uri="{FF2B5EF4-FFF2-40B4-BE49-F238E27FC236}">
                <a16:creationId xmlns:a16="http://schemas.microsoft.com/office/drawing/2014/main" id="{66B2563E-8E5A-8B6C-8FD1-B41660631FB8}"/>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a:solidFill>
                  <a:srgbClr val="2E9BD6"/>
                </a:solidFill>
                <a:latin typeface="Arial" pitchFamily="34" charset="0"/>
                <a:cs typeface="Arial" pitchFamily="34" charset="-120"/>
              </a:rPr>
              <a:t>Brussels Court of First Instance 2021/2991/A, 20 June 2023</a:t>
            </a:r>
          </a:p>
        </p:txBody>
      </p:sp>
      <p:sp>
        <p:nvSpPr>
          <p:cNvPr id="2" name="Title 1">
            <a:extLst>
              <a:ext uri="{FF2B5EF4-FFF2-40B4-BE49-F238E27FC236}">
                <a16:creationId xmlns:a16="http://schemas.microsoft.com/office/drawing/2014/main" id="{E26C067E-44BA-5198-A3FA-8C83662F950B}"/>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3.3. </a:t>
            </a:r>
            <a:r>
              <a:rPr lang="en-US"/>
              <a:t>Financial transactions</a:t>
            </a:r>
          </a:p>
        </p:txBody>
      </p:sp>
      <p:sp>
        <p:nvSpPr>
          <p:cNvPr id="3" name="Shape 9">
            <a:extLst>
              <a:ext uri="{FF2B5EF4-FFF2-40B4-BE49-F238E27FC236}">
                <a16:creationId xmlns:a16="http://schemas.microsoft.com/office/drawing/2014/main" id="{A59700F5-5CDE-0C19-8F35-70E125B098E5}"/>
              </a:ext>
            </a:extLst>
          </p:cNvPr>
          <p:cNvSpPr/>
          <p:nvPr/>
        </p:nvSpPr>
        <p:spPr>
          <a:xfrm>
            <a:off x="457200" y="4937760"/>
            <a:ext cx="11247120" cy="1280160"/>
          </a:xfrm>
          <a:prstGeom prst="roundRect">
            <a:avLst>
              <a:gd name="adj" fmla="val 3571"/>
            </a:avLst>
          </a:prstGeom>
          <a:solidFill>
            <a:srgbClr val="1F3864"/>
          </a:solidFill>
          <a:ln/>
        </p:spPr>
        <p:txBody>
          <a:bodyPr/>
          <a:lstStyle/>
          <a:p>
            <a:endParaRPr lang="en-BE"/>
          </a:p>
        </p:txBody>
      </p:sp>
      <p:sp>
        <p:nvSpPr>
          <p:cNvPr id="5" name="Text 10">
            <a:extLst>
              <a:ext uri="{FF2B5EF4-FFF2-40B4-BE49-F238E27FC236}">
                <a16:creationId xmlns:a16="http://schemas.microsoft.com/office/drawing/2014/main" id="{878D731B-761F-0BC4-8DD0-6586AB430B31}"/>
              </a:ext>
            </a:extLst>
          </p:cNvPr>
          <p:cNvSpPr/>
          <p:nvPr/>
        </p:nvSpPr>
        <p:spPr>
          <a:xfrm>
            <a:off x="731520" y="5029200"/>
            <a:ext cx="10698480" cy="1097280"/>
          </a:xfrm>
          <a:prstGeom prst="rect">
            <a:avLst/>
          </a:prstGeom>
          <a:noFill/>
          <a:ln/>
        </p:spPr>
        <p:txBody>
          <a:bodyPr wrap="square" lIns="0" tIns="0" rIns="0" bIns="0" rtlCol="0" anchor="ctr"/>
          <a:lstStyle/>
          <a:p>
            <a:pPr marL="0" indent="0">
              <a:lnSpc>
                <a:spcPct val="105000"/>
              </a:lnSpc>
              <a:buNone/>
            </a:pPr>
            <a:r>
              <a:rPr lang="en-US" sz="1400" b="1" dirty="0">
                <a:solidFill>
                  <a:srgbClr val="00A2E0"/>
                </a:solidFill>
                <a:latin typeface="Arial" pitchFamily="34" charset="0"/>
                <a:ea typeface="Arial" pitchFamily="34" charset="-122"/>
                <a:cs typeface="Arial" pitchFamily="34" charset="-120"/>
              </a:rPr>
              <a:t>Takeaway</a:t>
            </a:r>
            <a:r>
              <a:rPr lang="en-US" sz="1400" b="1" dirty="0">
                <a:solidFill>
                  <a:srgbClr val="9CC3EB"/>
                </a:solidFill>
                <a:latin typeface="Arial" pitchFamily="34" charset="0"/>
                <a:ea typeface="Arial" pitchFamily="34" charset="-122"/>
                <a:cs typeface="Arial" pitchFamily="34" charset="-120"/>
              </a:rPr>
              <a:t> </a:t>
            </a:r>
            <a:r>
              <a:rPr lang="en-US" sz="1400" dirty="0">
                <a:solidFill>
                  <a:srgbClr val="FFFFFF"/>
                </a:solidFill>
                <a:latin typeface="Arial" pitchFamily="34" charset="0"/>
                <a:ea typeface="Arial" pitchFamily="34" charset="-122"/>
                <a:cs typeface="Arial" pitchFamily="34" charset="-120"/>
              </a:rPr>
              <a:t>The case highlights both the strict burden of proof imposed on the BTA and the rejection of the use of Group Credit Rating without sufficient evidence. The Court attached value to corroborative studies, but rejected the adjustment for loan subordination clause, holding that the mere inclusion of a subordination clause is insufficient without clear need, purpose or practical value. </a:t>
            </a:r>
            <a:endParaRPr lang="en-US" sz="1400" dirty="0"/>
          </a:p>
        </p:txBody>
      </p:sp>
      <p:sp>
        <p:nvSpPr>
          <p:cNvPr id="11" name="Shape 6">
            <a:extLst>
              <a:ext uri="{FF2B5EF4-FFF2-40B4-BE49-F238E27FC236}">
                <a16:creationId xmlns:a16="http://schemas.microsoft.com/office/drawing/2014/main" id="{20B30D4D-4522-BFD2-5408-DB74A71BEA7D}"/>
              </a:ext>
            </a:extLst>
          </p:cNvPr>
          <p:cNvSpPr/>
          <p:nvPr/>
        </p:nvSpPr>
        <p:spPr>
          <a:xfrm>
            <a:off x="5989320" y="1463040"/>
            <a:ext cx="0" cy="3200400"/>
          </a:xfrm>
          <a:prstGeom prst="line">
            <a:avLst/>
          </a:prstGeom>
          <a:noFill/>
          <a:ln w="12700">
            <a:solidFill>
              <a:srgbClr val="D6E2EF"/>
            </a:solidFill>
            <a:prstDash val="solid"/>
          </a:ln>
        </p:spPr>
        <p:txBody>
          <a:bodyPr/>
          <a:lstStyle/>
          <a:p>
            <a:endParaRPr lang="en-BE"/>
          </a:p>
        </p:txBody>
      </p:sp>
    </p:spTree>
    <p:extLst>
      <p:ext uri="{BB962C8B-B14F-4D97-AF65-F5344CB8AC3E}">
        <p14:creationId xmlns:p14="http://schemas.microsoft.com/office/powerpoint/2010/main" val="1439343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393D-F78A-D9B9-52F2-D16F8BD795E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362D84-0BC2-5CBE-7802-36F195DC6A23}"/>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9" name="Title 1">
            <a:extLst>
              <a:ext uri="{FF2B5EF4-FFF2-40B4-BE49-F238E27FC236}">
                <a16:creationId xmlns:a16="http://schemas.microsoft.com/office/drawing/2014/main" id="{0BD07586-3AB1-AF88-74EE-2E66FE0639E3}"/>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3.3. </a:t>
            </a:r>
            <a:r>
              <a:rPr lang="en-US"/>
              <a:t>Financial transactions</a:t>
            </a:r>
          </a:p>
        </p:txBody>
      </p:sp>
      <p:sp>
        <p:nvSpPr>
          <p:cNvPr id="10" name="Text 3">
            <a:extLst>
              <a:ext uri="{FF2B5EF4-FFF2-40B4-BE49-F238E27FC236}">
                <a16:creationId xmlns:a16="http://schemas.microsoft.com/office/drawing/2014/main" id="{168E8EE4-A5E2-954E-2E3A-002567E2A195}"/>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a:solidFill>
                  <a:srgbClr val="2E9BD6"/>
                </a:solidFill>
                <a:latin typeface="Arial" pitchFamily="34" charset="0"/>
                <a:cs typeface="Arial" pitchFamily="34" charset="-120"/>
              </a:rPr>
              <a:t>Antwerp Court of First Instance 24/973/A, 16 June 2025</a:t>
            </a:r>
          </a:p>
        </p:txBody>
      </p:sp>
      <p:sp>
        <p:nvSpPr>
          <p:cNvPr id="12" name="TextBox 11">
            <a:extLst>
              <a:ext uri="{FF2B5EF4-FFF2-40B4-BE49-F238E27FC236}">
                <a16:creationId xmlns:a16="http://schemas.microsoft.com/office/drawing/2014/main" id="{01CC3E99-570D-99EC-BBCB-C9F1EF69DD5F}"/>
              </a:ext>
            </a:extLst>
          </p:cNvPr>
          <p:cNvSpPr txBox="1"/>
          <p:nvPr/>
        </p:nvSpPr>
        <p:spPr>
          <a:xfrm>
            <a:off x="189388" y="1401899"/>
            <a:ext cx="6281258" cy="4221669"/>
          </a:xfrm>
          <a:prstGeom prst="rect">
            <a:avLst/>
          </a:prstGeom>
          <a:noFill/>
        </p:spPr>
        <p:txBody>
          <a:bodyPr wrap="square">
            <a:spAutoFit/>
          </a:bodyPr>
          <a:lstStyle/>
          <a:p>
            <a:pPr marL="85725"/>
            <a:r>
              <a:rPr lang="en-US" sz="1400" b="1" dirty="0">
                <a:solidFill>
                  <a:srgbClr val="00A2E0"/>
                </a:solidFill>
              </a:rPr>
              <a:t>Facts</a:t>
            </a:r>
            <a:r>
              <a:rPr lang="en-US" sz="1400" b="1" dirty="0">
                <a:solidFill>
                  <a:srgbClr val="00A2E0"/>
                </a:solidFill>
                <a:highlight>
                  <a:srgbClr val="FFFF00"/>
                </a:highlight>
              </a:rPr>
              <a:t> </a:t>
            </a:r>
          </a:p>
          <a:p>
            <a:endParaRPr lang="en-US" sz="1400" b="1" dirty="0">
              <a:solidFill>
                <a:schemeClr val="accent1"/>
              </a:solidFill>
            </a:endParaRP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err="1">
                <a:ea typeface="Calibri" panose="020F0502020204030204" pitchFamily="34" charset="0"/>
                <a:cs typeface="Arial" panose="020B0604020202020204" pitchFamily="34" charset="0"/>
              </a:rPr>
              <a:t>BelCo</a:t>
            </a:r>
            <a:r>
              <a:rPr lang="en-US" sz="1400" dirty="0">
                <a:ea typeface="Calibri" panose="020F0502020204030204" pitchFamily="34" charset="0"/>
                <a:cs typeface="Arial" panose="020B0604020202020204" pitchFamily="34" charset="0"/>
              </a:rPr>
              <a:t> will acquire shares of a holding company for EUR 16 million, which in turn holds shares in a Belgian operating company.</a:t>
            </a: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a:ea typeface="Calibri" panose="020F0502020204030204" pitchFamily="34" charset="0"/>
                <a:cs typeface="Arial" panose="020B0604020202020204" pitchFamily="34" charset="0"/>
              </a:rPr>
              <a:t>The acquisition is financed by a bank loan (variable interest rate of 1.75%) and a (subordinated) shareholder loan (fixed interest rate of 5%).</a:t>
            </a: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r>
              <a:rPr lang="en-US" sz="1400" dirty="0">
                <a:ea typeface="Calibri" panose="020F0502020204030204" pitchFamily="34" charset="0"/>
                <a:cs typeface="Arial" panose="020B0604020202020204" pitchFamily="34" charset="0"/>
              </a:rPr>
              <a:t>5% reflected the group's policy (all intragroup loans were priced at the same rate).</a:t>
            </a:r>
          </a:p>
          <a:p>
            <a:pPr marL="361950" lvl="6" indent="-171450" algn="just">
              <a:lnSpc>
                <a:spcPts val="1400"/>
              </a:lnSpc>
              <a:spcBef>
                <a:spcPts val="400"/>
              </a:spcBef>
              <a:spcAft>
                <a:spcPts val="1000"/>
              </a:spcAft>
              <a:buClr>
                <a:schemeClr val="tx1"/>
              </a:buClr>
              <a:buSzPct val="100000"/>
              <a:buFont typeface="Arial" panose="020B0604020202020204" pitchFamily="34" charset="0"/>
              <a:buChar char="•"/>
            </a:pPr>
            <a:endParaRPr lang="en-US" sz="1400" dirty="0">
              <a:ea typeface="Calibri" panose="020F0502020204030204" pitchFamily="34" charset="0"/>
              <a:cs typeface="Arial" panose="020B0604020202020204" pitchFamily="34" charset="0"/>
            </a:endParaRPr>
          </a:p>
          <a:p>
            <a:pPr marL="342900" indent="-342900">
              <a:buSzPct val="100000"/>
              <a:buChar char="•"/>
            </a:pPr>
            <a:endParaRPr lang="en-US" sz="1400" kern="0" dirty="0">
              <a:ea typeface="Calibri" panose="020F0502020204030204" pitchFamily="34" charset="0"/>
              <a:cs typeface="Arial" panose="020B0604020202020204" pitchFamily="34" charset="0"/>
            </a:endParaRPr>
          </a:p>
          <a:p>
            <a:pPr marL="442913" lvl="2"/>
            <a:endParaRPr lang="en-US" sz="1400" noProof="0" dirty="0">
              <a:latin typeface="+mj-lt"/>
            </a:endParaRPr>
          </a:p>
          <a:p>
            <a:pPr marL="1363663" lvl="7"/>
            <a:endParaRPr lang="en-US" sz="1400" noProof="0" dirty="0">
              <a:latin typeface="+mj-lt"/>
            </a:endParaRPr>
          </a:p>
          <a:p>
            <a:pPr marL="1363663" lvl="7" indent="-823913"/>
            <a:endParaRPr lang="en-US" sz="1400" noProof="0" dirty="0">
              <a:latin typeface="+mj-lt"/>
            </a:endParaRPr>
          </a:p>
          <a:p>
            <a:pPr marL="1363663" lvl="7"/>
            <a:endParaRPr lang="en-US" sz="1400" noProof="0" dirty="0">
              <a:latin typeface="+mj-lt"/>
            </a:endParaRPr>
          </a:p>
          <a:p>
            <a:pPr marL="720725" lvl="3" indent="-276225">
              <a:buFont typeface="Arial" panose="020B0604020202020204" pitchFamily="34" charset="0"/>
              <a:buChar char="•"/>
            </a:pPr>
            <a:endParaRPr lang="en-US" sz="1400" noProof="0" dirty="0">
              <a:latin typeface="+mj-lt"/>
            </a:endParaRPr>
          </a:p>
          <a:p>
            <a:pPr lvl="2" indent="-471488"/>
            <a:endParaRPr lang="en-US" sz="1400" b="1" noProof="0" dirty="0">
              <a:solidFill>
                <a:srgbClr val="00B0F0"/>
              </a:solidFill>
              <a:latin typeface="+mj-lt"/>
            </a:endParaRPr>
          </a:p>
          <a:p>
            <a:pPr marL="811213" lvl="3" indent="-368300">
              <a:buFont typeface="Arial" panose="020B0604020202020204" pitchFamily="34" charset="0"/>
              <a:buChar char="•"/>
            </a:pPr>
            <a:endParaRPr lang="en-US" sz="1400" noProof="0" dirty="0">
              <a:latin typeface="+mj-lt"/>
            </a:endParaRPr>
          </a:p>
        </p:txBody>
      </p:sp>
      <p:pic>
        <p:nvPicPr>
          <p:cNvPr id="4" name="Picture 3" descr="A diagram of a bank&#10;&#10;AI-generated content may be incorrect.">
            <a:extLst>
              <a:ext uri="{FF2B5EF4-FFF2-40B4-BE49-F238E27FC236}">
                <a16:creationId xmlns:a16="http://schemas.microsoft.com/office/drawing/2014/main" id="{75BDC45D-D697-C498-255E-0A3583361E90}"/>
              </a:ext>
            </a:extLst>
          </p:cNvPr>
          <p:cNvPicPr>
            <a:picLocks noChangeAspect="1"/>
          </p:cNvPicPr>
          <p:nvPr/>
        </p:nvPicPr>
        <p:blipFill>
          <a:blip r:embed="rId3"/>
          <a:srcRect r="181" b="1812"/>
          <a:stretch>
            <a:fillRect/>
          </a:stretch>
        </p:blipFill>
        <p:spPr>
          <a:xfrm>
            <a:off x="6759931" y="1401899"/>
            <a:ext cx="4854938" cy="4791981"/>
          </a:xfrm>
          <a:prstGeom prst="rect">
            <a:avLst/>
          </a:prstGeom>
        </p:spPr>
      </p:pic>
    </p:spTree>
    <p:extLst>
      <p:ext uri="{BB962C8B-B14F-4D97-AF65-F5344CB8AC3E}">
        <p14:creationId xmlns:p14="http://schemas.microsoft.com/office/powerpoint/2010/main" val="92289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0260-A831-4415-C47D-1BEEBB514331}"/>
              </a:ext>
            </a:extLst>
          </p:cNvPr>
          <p:cNvSpPr>
            <a:spLocks noGrp="1"/>
          </p:cNvSpPr>
          <p:nvPr>
            <p:ph type="title"/>
          </p:nvPr>
        </p:nvSpPr>
        <p:spPr/>
        <p:txBody>
          <a:bodyPr/>
          <a:lstStyle/>
          <a:p>
            <a:r>
              <a:rPr lang="en-US" noProof="0"/>
              <a:t>1.1. Legal framework - Belgium</a:t>
            </a:r>
            <a:endParaRPr lang="en-US" noProof="0">
              <a:solidFill>
                <a:schemeClr val="accent2"/>
              </a:solidFill>
            </a:endParaRPr>
          </a:p>
        </p:txBody>
      </p:sp>
      <p:sp>
        <p:nvSpPr>
          <p:cNvPr id="3" name="Rectangle 2">
            <a:extLst>
              <a:ext uri="{FF2B5EF4-FFF2-40B4-BE49-F238E27FC236}">
                <a16:creationId xmlns:a16="http://schemas.microsoft.com/office/drawing/2014/main" id="{365C8756-DF00-0F15-B7EA-F324F4FE21D8}"/>
              </a:ext>
            </a:extLst>
          </p:cNvPr>
          <p:cNvSpPr>
            <a:spLocks/>
          </p:cNvSpPr>
          <p:nvPr/>
        </p:nvSpPr>
        <p:spPr>
          <a:xfrm>
            <a:off x="393224" y="1188207"/>
            <a:ext cx="3876675" cy="524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bIns="72000" rtlCol="0" anchor="t" anchorCtr="0"/>
          <a:lstStyle/>
          <a:p>
            <a:pPr algn="ctr"/>
            <a:r>
              <a:rPr lang="en-US" sz="1050" noProof="0">
                <a:solidFill>
                  <a:schemeClr val="tx2"/>
                </a:solidFill>
                <a:effectLst/>
                <a:latin typeface="Arial" panose="020B0604020202020204" pitchFamily="34" charset="0"/>
                <a:ea typeface="Arial" panose="020B0604020202020204" pitchFamily="34" charset="0"/>
                <a:cs typeface="Times New Roman" panose="02020603050405020304" pitchFamily="18" charset="0"/>
              </a:rPr>
              <a:t>Description1</a:t>
            </a:r>
            <a:endParaRPr lang="en-US" sz="1050" noProof="0">
              <a:solidFill>
                <a:schemeClr val="tx2"/>
              </a:solidFill>
            </a:endParaRPr>
          </a:p>
        </p:txBody>
      </p:sp>
      <p:sp>
        <p:nvSpPr>
          <p:cNvPr id="4" name="Rectangle: Diagonal Corners Rounded 8">
            <a:extLst>
              <a:ext uri="{FF2B5EF4-FFF2-40B4-BE49-F238E27FC236}">
                <a16:creationId xmlns:a16="http://schemas.microsoft.com/office/drawing/2014/main" id="{40D37411-A255-2B34-F2CF-90EF10206DE5}"/>
              </a:ext>
            </a:extLst>
          </p:cNvPr>
          <p:cNvSpPr>
            <a:spLocks/>
          </p:cNvSpPr>
          <p:nvPr/>
        </p:nvSpPr>
        <p:spPr>
          <a:xfrm>
            <a:off x="371475" y="1188207"/>
            <a:ext cx="3876675" cy="834731"/>
          </a:xfrm>
          <a:prstGeom prst="rect">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pPr algn="ctr">
              <a:lnSpc>
                <a:spcPct val="85000"/>
              </a:lnSpc>
            </a:pPr>
            <a:r>
              <a:rPr lang="en-US" sz="1600" b="1" noProof="0">
                <a:solidFill>
                  <a:srgbClr val="00A2E0"/>
                </a:solidFill>
              </a:rPr>
              <a:t>Statutory Adjustment Provisions</a:t>
            </a:r>
          </a:p>
        </p:txBody>
      </p:sp>
      <p:sp>
        <p:nvSpPr>
          <p:cNvPr id="5" name="Rectangle 4">
            <a:extLst>
              <a:ext uri="{FF2B5EF4-FFF2-40B4-BE49-F238E27FC236}">
                <a16:creationId xmlns:a16="http://schemas.microsoft.com/office/drawing/2014/main" id="{8250CE11-BC21-82D5-69CE-0492FB5E2FDB}"/>
              </a:ext>
            </a:extLst>
          </p:cNvPr>
          <p:cNvSpPr>
            <a:spLocks/>
          </p:cNvSpPr>
          <p:nvPr/>
        </p:nvSpPr>
        <p:spPr>
          <a:xfrm>
            <a:off x="8582025" y="1188207"/>
            <a:ext cx="3238500" cy="524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bIns="72000" rtlCol="0" anchor="t" anchorCtr="0"/>
          <a:lstStyle/>
          <a:p>
            <a:pPr algn="ctr"/>
            <a:r>
              <a:rPr lang="en-US" sz="1050" noProof="0">
                <a:solidFill>
                  <a:schemeClr val="tx2"/>
                </a:solidFill>
                <a:effectLst/>
                <a:latin typeface="Arial" panose="020B0604020202020204" pitchFamily="34" charset="0"/>
                <a:ea typeface="Arial" panose="020B0604020202020204" pitchFamily="34" charset="0"/>
                <a:cs typeface="Times New Roman" panose="02020603050405020304" pitchFamily="18" charset="0"/>
              </a:rPr>
              <a:t>Description2</a:t>
            </a:r>
            <a:endParaRPr lang="en-US" sz="1050" noProof="0">
              <a:solidFill>
                <a:schemeClr val="tx2"/>
              </a:solidFill>
            </a:endParaRPr>
          </a:p>
        </p:txBody>
      </p:sp>
      <p:sp>
        <p:nvSpPr>
          <p:cNvPr id="6" name="Rectangle: Diagonal Corners Rounded 8">
            <a:extLst>
              <a:ext uri="{FF2B5EF4-FFF2-40B4-BE49-F238E27FC236}">
                <a16:creationId xmlns:a16="http://schemas.microsoft.com/office/drawing/2014/main" id="{79F91B2F-45B6-DCC6-DB0D-980E178554BA}"/>
              </a:ext>
            </a:extLst>
          </p:cNvPr>
          <p:cNvSpPr/>
          <p:nvPr/>
        </p:nvSpPr>
        <p:spPr>
          <a:xfrm>
            <a:off x="8582025" y="1181506"/>
            <a:ext cx="3257549" cy="834731"/>
          </a:xfrm>
          <a:prstGeom prst="rect">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pPr algn="ctr">
              <a:lnSpc>
                <a:spcPct val="85000"/>
              </a:lnSpc>
            </a:pPr>
            <a:r>
              <a:rPr lang="en-US" sz="1600" b="1" noProof="0">
                <a:solidFill>
                  <a:srgbClr val="00A2E0"/>
                </a:solidFill>
              </a:rPr>
              <a:t>Transfer Pricing Guidance</a:t>
            </a:r>
          </a:p>
        </p:txBody>
      </p:sp>
      <p:sp>
        <p:nvSpPr>
          <p:cNvPr id="35" name="TextBox 34">
            <a:extLst>
              <a:ext uri="{FF2B5EF4-FFF2-40B4-BE49-F238E27FC236}">
                <a16:creationId xmlns:a16="http://schemas.microsoft.com/office/drawing/2014/main" id="{765859A2-5998-38B5-F6B7-F93DAECE4BBA}"/>
              </a:ext>
            </a:extLst>
          </p:cNvPr>
          <p:cNvSpPr txBox="1"/>
          <p:nvPr/>
        </p:nvSpPr>
        <p:spPr>
          <a:xfrm>
            <a:off x="619125" y="2179442"/>
            <a:ext cx="3352800"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200" b="1" noProof="0" dirty="0">
                <a:solidFill>
                  <a:srgbClr val="06357A"/>
                </a:solidFill>
              </a:rPr>
              <a:t>Article 185 ITC</a:t>
            </a:r>
            <a:r>
              <a:rPr lang="en-US" sz="1200" noProof="0" dirty="0">
                <a:solidFill>
                  <a:srgbClr val="06357A"/>
                </a:solidFill>
              </a:rPr>
              <a:t> </a:t>
            </a:r>
            <a:r>
              <a:rPr lang="en-US" sz="1200" dirty="0"/>
              <a:t>-</a:t>
            </a:r>
            <a:r>
              <a:rPr lang="en-US" sz="1200" noProof="0" dirty="0"/>
              <a:t> explicit reference to ALP.</a:t>
            </a:r>
          </a:p>
          <a:p>
            <a:pPr marL="285750" indent="-285750">
              <a:buFont typeface="Arial" panose="020B0604020202020204" pitchFamily="34" charset="0"/>
              <a:buChar char="•"/>
            </a:pPr>
            <a:endParaRPr lang="en-US" sz="1200" noProof="0" dirty="0"/>
          </a:p>
          <a:p>
            <a:pPr marL="285750" indent="-285750">
              <a:buFont typeface="Arial" panose="020B0604020202020204" pitchFamily="34" charset="0"/>
              <a:buChar char="•"/>
            </a:pPr>
            <a:r>
              <a:rPr lang="en-US" sz="1200" b="1" noProof="0" dirty="0">
                <a:solidFill>
                  <a:srgbClr val="06357A"/>
                </a:solidFill>
              </a:rPr>
              <a:t>Articles 26, 54, 79 and 206/3 ITC </a:t>
            </a:r>
            <a:r>
              <a:rPr lang="en-US" sz="1200" dirty="0"/>
              <a:t>-</a:t>
            </a:r>
            <a:r>
              <a:rPr lang="en-US" sz="1200" noProof="0" dirty="0"/>
              <a:t> implicit reference to ALP via “abnormal or benevolent advantages”.</a:t>
            </a:r>
          </a:p>
          <a:p>
            <a:pPr marL="285750" indent="-285750">
              <a:buFont typeface="Arial" panose="020B0604020202020204" pitchFamily="34" charset="0"/>
              <a:buChar char="•"/>
            </a:pPr>
            <a:endParaRPr lang="en-US" sz="1200" noProof="0" dirty="0"/>
          </a:p>
          <a:p>
            <a:pPr marL="285750" indent="-285750">
              <a:buFont typeface="Arial" panose="020B0604020202020204" pitchFamily="34" charset="0"/>
              <a:buChar char="•"/>
            </a:pPr>
            <a:r>
              <a:rPr lang="en-US" sz="1200" b="1" noProof="0" dirty="0">
                <a:solidFill>
                  <a:srgbClr val="06357A"/>
                </a:solidFill>
              </a:rPr>
              <a:t>Article 49 ITC </a:t>
            </a:r>
            <a:r>
              <a:rPr lang="en-US" sz="1200" dirty="0"/>
              <a:t>-</a:t>
            </a:r>
            <a:r>
              <a:rPr lang="en-US" sz="1200" b="1" noProof="0" dirty="0"/>
              <a:t> </a:t>
            </a:r>
            <a:r>
              <a:rPr lang="en-US" sz="1200" dirty="0"/>
              <a:t>d</a:t>
            </a:r>
            <a:r>
              <a:rPr lang="en-US" sz="1200" noProof="0" dirty="0" err="1"/>
              <a:t>eductibility</a:t>
            </a:r>
            <a:r>
              <a:rPr lang="en-US" sz="1200" noProof="0" dirty="0"/>
              <a:t> of expenses.</a:t>
            </a:r>
          </a:p>
          <a:p>
            <a:pPr marL="285750" indent="-285750">
              <a:buFont typeface="Arial" panose="020B0604020202020204" pitchFamily="34" charset="0"/>
              <a:buChar char="•"/>
            </a:pPr>
            <a:endParaRPr lang="en-US" sz="1200" noProof="0" dirty="0"/>
          </a:p>
          <a:p>
            <a:pPr marL="285750" indent="-285750">
              <a:buFont typeface="Arial" panose="020B0604020202020204" pitchFamily="34" charset="0"/>
              <a:buChar char="•"/>
            </a:pPr>
            <a:r>
              <a:rPr lang="en-US" sz="1200" b="1" noProof="0" dirty="0">
                <a:solidFill>
                  <a:srgbClr val="06357A"/>
                </a:solidFill>
              </a:rPr>
              <a:t>Article 55 ITC </a:t>
            </a:r>
            <a:r>
              <a:rPr lang="en-US" sz="1200" dirty="0"/>
              <a:t>-</a:t>
            </a:r>
            <a:r>
              <a:rPr lang="en-US" sz="1200" b="1" noProof="0" dirty="0"/>
              <a:t> </a:t>
            </a:r>
            <a:r>
              <a:rPr lang="en-US" sz="1200" dirty="0"/>
              <a:t>d</a:t>
            </a:r>
            <a:r>
              <a:rPr lang="en-US" sz="1200" noProof="0" dirty="0" err="1"/>
              <a:t>eductibility</a:t>
            </a:r>
            <a:r>
              <a:rPr lang="en-US" sz="1200" noProof="0" dirty="0"/>
              <a:t> of non-market-based interest.</a:t>
            </a:r>
          </a:p>
          <a:p>
            <a:endParaRPr lang="en-US" sz="1200" noProof="0" dirty="0"/>
          </a:p>
          <a:p>
            <a:pPr marL="285750" indent="-285750">
              <a:buFont typeface="Arial" panose="020B0604020202020204" pitchFamily="34" charset="0"/>
              <a:buChar char="•"/>
            </a:pPr>
            <a:r>
              <a:rPr lang="en-US" sz="1200" b="1" noProof="0" dirty="0">
                <a:solidFill>
                  <a:srgbClr val="06357A"/>
                </a:solidFill>
              </a:rPr>
              <a:t>Article 198, 10° ITC </a:t>
            </a:r>
            <a:r>
              <a:rPr lang="en-US" sz="1200" dirty="0"/>
              <a:t>-</a:t>
            </a:r>
            <a:r>
              <a:rPr lang="en-US" sz="1200" noProof="0" dirty="0"/>
              <a:t> payments to tax havens.</a:t>
            </a:r>
          </a:p>
          <a:p>
            <a:endParaRPr lang="en-US" sz="1200" noProof="0" dirty="0"/>
          </a:p>
          <a:p>
            <a:pPr marL="285750" indent="-285750">
              <a:buFont typeface="Arial" panose="020B0604020202020204" pitchFamily="34" charset="0"/>
              <a:buChar char="•"/>
            </a:pPr>
            <a:r>
              <a:rPr lang="en-US" sz="1200" b="1" noProof="0" dirty="0">
                <a:solidFill>
                  <a:srgbClr val="06357A"/>
                </a:solidFill>
              </a:rPr>
              <a:t>Articles 227 to 229 ITC </a:t>
            </a:r>
            <a:r>
              <a:rPr lang="en-US" sz="1200" dirty="0"/>
              <a:t>-</a:t>
            </a:r>
            <a:r>
              <a:rPr lang="en-US" sz="1200" noProof="0" dirty="0"/>
              <a:t> taxation of Belgian PEs and exemption of foreign PE income.</a:t>
            </a:r>
          </a:p>
          <a:p>
            <a:pPr marL="285750" indent="-285750">
              <a:buFont typeface="Arial" panose="020B0604020202020204" pitchFamily="34" charset="0"/>
              <a:buChar char="•"/>
            </a:pPr>
            <a:endParaRPr lang="en-US" sz="1200" noProof="0" dirty="0"/>
          </a:p>
          <a:p>
            <a:pPr marL="285750" indent="-285750">
              <a:buFont typeface="Arial" panose="020B0604020202020204" pitchFamily="34" charset="0"/>
              <a:buChar char="•"/>
            </a:pPr>
            <a:endParaRPr lang="en-US" sz="1200" noProof="0" dirty="0"/>
          </a:p>
        </p:txBody>
      </p:sp>
      <p:sp>
        <p:nvSpPr>
          <p:cNvPr id="36" name="TextBox 35">
            <a:extLst>
              <a:ext uri="{FF2B5EF4-FFF2-40B4-BE49-F238E27FC236}">
                <a16:creationId xmlns:a16="http://schemas.microsoft.com/office/drawing/2014/main" id="{E59437C3-A21E-F6D6-6317-8BDF6F580FF6}"/>
              </a:ext>
            </a:extLst>
          </p:cNvPr>
          <p:cNvSpPr txBox="1"/>
          <p:nvPr/>
        </p:nvSpPr>
        <p:spPr>
          <a:xfrm>
            <a:off x="8793636" y="2179442"/>
            <a:ext cx="283432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pt-BR" sz="1200" b="1">
                <a:solidFill>
                  <a:srgbClr val="06357A"/>
                </a:solidFill>
              </a:rPr>
              <a:t>TP Circular 2020/C/35.</a:t>
            </a:r>
          </a:p>
          <a:p>
            <a:pPr marL="285750" indent="-285750">
              <a:buFont typeface="Arial" panose="020B0604020202020204" pitchFamily="34" charset="0"/>
              <a:buChar char="•"/>
            </a:pPr>
            <a:endParaRPr lang="pt-BR" sz="1200" b="1"/>
          </a:p>
          <a:p>
            <a:pPr marL="285750" indent="-285750">
              <a:buFont typeface="Arial" panose="020B0604020202020204" pitchFamily="34" charset="0"/>
              <a:buChar char="•"/>
            </a:pPr>
            <a:r>
              <a:rPr lang="en-US" sz="1200"/>
              <a:t>Overview of </a:t>
            </a:r>
            <a:r>
              <a:rPr lang="en-US" sz="1200" noProof="0"/>
              <a:t>the OECD Guidelines (including guidance on financial transactions).</a:t>
            </a:r>
          </a:p>
          <a:p>
            <a:pPr marL="285750" indent="-285750">
              <a:buFont typeface="Arial" panose="020B0604020202020204" pitchFamily="34" charset="0"/>
              <a:buChar char="•"/>
            </a:pPr>
            <a:endParaRPr lang="en-US" sz="1200" noProof="0"/>
          </a:p>
          <a:p>
            <a:pPr marL="285750" indent="-285750">
              <a:buFont typeface="Arial" panose="020B0604020202020204" pitchFamily="34" charset="0"/>
              <a:buChar char="•"/>
            </a:pPr>
            <a:r>
              <a:rPr lang="en-US" sz="1200"/>
              <a:t>G</a:t>
            </a:r>
            <a:r>
              <a:rPr lang="en-US" sz="1200" noProof="0" err="1"/>
              <a:t>uidance</a:t>
            </a:r>
            <a:r>
              <a:rPr lang="en-US" sz="1200" noProof="0"/>
              <a:t> on the allocation of profits to permanent establishments (PEs) (based on the AOA - 2010 report).</a:t>
            </a:r>
          </a:p>
          <a:p>
            <a:endParaRPr lang="en-US" sz="1200" noProof="0"/>
          </a:p>
          <a:p>
            <a:pPr marL="285750" indent="-285750">
              <a:buFont typeface="Arial" panose="020B0604020202020204" pitchFamily="34" charset="0"/>
              <a:buChar char="•"/>
            </a:pPr>
            <a:r>
              <a:rPr lang="en-US" sz="1200" noProof="0"/>
              <a:t>Includes the BTA’s own positions / interpretations on certain topics.</a:t>
            </a:r>
          </a:p>
        </p:txBody>
      </p:sp>
      <p:sp>
        <p:nvSpPr>
          <p:cNvPr id="37" name="Rectangle 36">
            <a:extLst>
              <a:ext uri="{FF2B5EF4-FFF2-40B4-BE49-F238E27FC236}">
                <a16:creationId xmlns:a16="http://schemas.microsoft.com/office/drawing/2014/main" id="{55AEE4A8-23F6-2F5A-8E6F-361951572996}"/>
              </a:ext>
            </a:extLst>
          </p:cNvPr>
          <p:cNvSpPr>
            <a:spLocks/>
          </p:cNvSpPr>
          <p:nvPr/>
        </p:nvSpPr>
        <p:spPr>
          <a:xfrm>
            <a:off x="4484315" y="1188207"/>
            <a:ext cx="3876675" cy="524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bIns="72000" rtlCol="0" anchor="t" anchorCtr="0"/>
          <a:lstStyle/>
          <a:p>
            <a:pPr algn="ctr"/>
            <a:r>
              <a:rPr lang="en-US" sz="1050" noProof="0">
                <a:solidFill>
                  <a:schemeClr val="tx2"/>
                </a:solidFill>
                <a:effectLst/>
                <a:latin typeface="Arial" panose="020B0604020202020204" pitchFamily="34" charset="0"/>
                <a:ea typeface="Arial" panose="020B0604020202020204" pitchFamily="34" charset="0"/>
                <a:cs typeface="Times New Roman" panose="02020603050405020304" pitchFamily="18" charset="0"/>
              </a:rPr>
              <a:t>Description1</a:t>
            </a:r>
            <a:endParaRPr lang="en-US" sz="1050" noProof="0">
              <a:solidFill>
                <a:schemeClr val="tx2"/>
              </a:solidFill>
            </a:endParaRPr>
          </a:p>
        </p:txBody>
      </p:sp>
      <p:sp>
        <p:nvSpPr>
          <p:cNvPr id="38" name="Rectangle: Diagonal Corners Rounded 8">
            <a:extLst>
              <a:ext uri="{FF2B5EF4-FFF2-40B4-BE49-F238E27FC236}">
                <a16:creationId xmlns:a16="http://schemas.microsoft.com/office/drawing/2014/main" id="{FFBCD430-5A2D-49A4-C9BA-F8D8B761CFA7}"/>
              </a:ext>
            </a:extLst>
          </p:cNvPr>
          <p:cNvSpPr>
            <a:spLocks/>
          </p:cNvSpPr>
          <p:nvPr/>
        </p:nvSpPr>
        <p:spPr>
          <a:xfrm>
            <a:off x="4476750" y="1188207"/>
            <a:ext cx="3876675" cy="834731"/>
          </a:xfrm>
          <a:prstGeom prst="rect">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pPr algn="ctr">
              <a:lnSpc>
                <a:spcPct val="85000"/>
              </a:lnSpc>
            </a:pPr>
            <a:r>
              <a:rPr lang="en-US" sz="1600" b="1" noProof="0">
                <a:solidFill>
                  <a:srgbClr val="00A2E0"/>
                </a:solidFill>
              </a:rPr>
              <a:t>Documentation Requirements</a:t>
            </a:r>
          </a:p>
        </p:txBody>
      </p:sp>
      <p:sp>
        <p:nvSpPr>
          <p:cNvPr id="39" name="TextBox 38">
            <a:extLst>
              <a:ext uri="{FF2B5EF4-FFF2-40B4-BE49-F238E27FC236}">
                <a16:creationId xmlns:a16="http://schemas.microsoft.com/office/drawing/2014/main" id="{C11AF7F1-9650-1671-BB4F-46B1C328270C}"/>
              </a:ext>
            </a:extLst>
          </p:cNvPr>
          <p:cNvSpPr txBox="1"/>
          <p:nvPr/>
        </p:nvSpPr>
        <p:spPr>
          <a:xfrm>
            <a:off x="4724400" y="2179442"/>
            <a:ext cx="3352800" cy="166199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200" b="1" noProof="0">
                <a:solidFill>
                  <a:srgbClr val="06357A"/>
                </a:solidFill>
              </a:rPr>
              <a:t>Articles 321/1</a:t>
            </a:r>
            <a:r>
              <a:rPr lang="en-US" sz="1200">
                <a:solidFill>
                  <a:srgbClr val="06357A"/>
                </a:solidFill>
              </a:rPr>
              <a:t> </a:t>
            </a:r>
            <a:r>
              <a:rPr lang="en-US" sz="1200" b="1">
                <a:solidFill>
                  <a:srgbClr val="06357A"/>
                </a:solidFill>
              </a:rPr>
              <a:t>-</a:t>
            </a:r>
            <a:r>
              <a:rPr lang="en-US" sz="1200">
                <a:solidFill>
                  <a:srgbClr val="06357A"/>
                </a:solidFill>
              </a:rPr>
              <a:t> </a:t>
            </a:r>
            <a:r>
              <a:rPr lang="en-US" sz="1200" b="1" noProof="0">
                <a:solidFill>
                  <a:srgbClr val="06357A"/>
                </a:solidFill>
              </a:rPr>
              <a:t>321/7 ITC 92.</a:t>
            </a:r>
          </a:p>
          <a:p>
            <a:pPr marL="285750" indent="-285750">
              <a:buFont typeface="Arial" panose="020B0604020202020204" pitchFamily="34" charset="0"/>
              <a:buChar char="•"/>
            </a:pPr>
            <a:endParaRPr lang="en-US" sz="1200" b="1"/>
          </a:p>
          <a:p>
            <a:pPr marL="285750" indent="-285750">
              <a:buFont typeface="Arial" panose="020B0604020202020204" pitchFamily="34" charset="0"/>
              <a:buChar char="•"/>
            </a:pPr>
            <a:r>
              <a:rPr lang="en-US" sz="1200" noProof="0" err="1"/>
              <a:t>CbCR</a:t>
            </a:r>
            <a:r>
              <a:rPr lang="en-US" sz="1200" noProof="0"/>
              <a:t>, Master File &amp; Local </a:t>
            </a:r>
            <a:r>
              <a:rPr lang="en-US" sz="1200"/>
              <a:t>File if thresholds are met.</a:t>
            </a:r>
          </a:p>
          <a:p>
            <a:endParaRPr lang="en-US" sz="1200"/>
          </a:p>
          <a:p>
            <a:pPr marL="285750" indent="-285750">
              <a:buFont typeface="Arial" panose="020B0604020202020204" pitchFamily="34" charset="0"/>
              <a:buChar char="•"/>
            </a:pPr>
            <a:r>
              <a:rPr lang="en-US" sz="1200" noProof="0"/>
              <a:t>Group definition aligned with Pillar 2 and CbC definition (consolidation perimeter)</a:t>
            </a:r>
            <a:r>
              <a:rPr lang="en-US" sz="1200"/>
              <a:t>.</a:t>
            </a:r>
            <a:endParaRPr lang="en-US" sz="1200" noProof="0"/>
          </a:p>
          <a:p>
            <a:endParaRPr lang="en-US" sz="1200" noProof="0"/>
          </a:p>
          <a:p>
            <a:pPr marL="285750" indent="-285750">
              <a:buFont typeface="Arial" panose="020B0604020202020204" pitchFamily="34" charset="0"/>
              <a:buChar char="•"/>
            </a:pPr>
            <a:r>
              <a:rPr lang="en-US" sz="1200" noProof="0"/>
              <a:t>Belgian TP forms updated as from FY2025.</a:t>
            </a:r>
          </a:p>
        </p:txBody>
      </p:sp>
      <p:sp>
        <p:nvSpPr>
          <p:cNvPr id="7" name="Footer Placeholder 6">
            <a:extLst>
              <a:ext uri="{FF2B5EF4-FFF2-40B4-BE49-F238E27FC236}">
                <a16:creationId xmlns:a16="http://schemas.microsoft.com/office/drawing/2014/main" id="{C667A8AC-9E12-1BD9-176B-12654052E3A4}"/>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Tree>
    <p:custDataLst>
      <p:custData r:id="rId1"/>
      <p:custData r:id="rId2"/>
    </p:custDataLst>
    <p:extLst>
      <p:ext uri="{BB962C8B-B14F-4D97-AF65-F5344CB8AC3E}">
        <p14:creationId xmlns:p14="http://schemas.microsoft.com/office/powerpoint/2010/main" val="2247692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630C2-7C3E-E2EE-6DF2-61749F3192A3}"/>
            </a:ext>
          </a:extLst>
        </p:cNvPr>
        <p:cNvGrpSpPr/>
        <p:nvPr/>
      </p:nvGrpSpPr>
      <p:grpSpPr>
        <a:xfrm>
          <a:off x="0" y="0"/>
          <a:ext cx="0" cy="0"/>
          <a:chOff x="0" y="0"/>
          <a:chExt cx="0" cy="0"/>
        </a:xfrm>
      </p:grpSpPr>
      <p:sp>
        <p:nvSpPr>
          <p:cNvPr id="6" name="Text 4">
            <a:extLst>
              <a:ext uri="{FF2B5EF4-FFF2-40B4-BE49-F238E27FC236}">
                <a16:creationId xmlns:a16="http://schemas.microsoft.com/office/drawing/2014/main" id="{79A17A00-8745-14A6-ED44-9AE61BEAE7D3}"/>
              </a:ext>
            </a:extLst>
          </p:cNvPr>
          <p:cNvSpPr/>
          <p:nvPr/>
        </p:nvSpPr>
        <p:spPr>
          <a:xfrm>
            <a:off x="457200" y="1463040"/>
            <a:ext cx="5394960" cy="292608"/>
          </a:xfrm>
          <a:prstGeom prst="rect">
            <a:avLst/>
          </a:prstGeom>
          <a:noFill/>
          <a:ln/>
        </p:spPr>
        <p:txBody>
          <a:bodyPr wrap="square" lIns="0" tIns="0" rIns="0" bIns="0" rtlCol="0" anchor="ctr"/>
          <a:lstStyle/>
          <a:p>
            <a:pPr marL="0" indent="0">
              <a:buNone/>
            </a:pPr>
            <a:r>
              <a:rPr lang="en-US" sz="1300" b="1">
                <a:solidFill>
                  <a:srgbClr val="00A2E0"/>
                </a:solidFill>
              </a:rPr>
              <a:t>Position of </a:t>
            </a:r>
            <a:r>
              <a:rPr lang="en-US" sz="1300" b="1">
                <a:solidFill>
                  <a:srgbClr val="00A2E0"/>
                </a:solidFill>
                <a:latin typeface="Arial" pitchFamily="34" charset="0"/>
                <a:cs typeface="Arial" pitchFamily="34" charset="-120"/>
              </a:rPr>
              <a:t>BTA</a:t>
            </a:r>
          </a:p>
        </p:txBody>
      </p:sp>
      <p:sp>
        <p:nvSpPr>
          <p:cNvPr id="7" name="Text 5">
            <a:extLst>
              <a:ext uri="{FF2B5EF4-FFF2-40B4-BE49-F238E27FC236}">
                <a16:creationId xmlns:a16="http://schemas.microsoft.com/office/drawing/2014/main" id="{D4BD37BF-58CE-09B3-53D7-9E133815FE9F}"/>
              </a:ext>
            </a:extLst>
          </p:cNvPr>
          <p:cNvSpPr/>
          <p:nvPr/>
        </p:nvSpPr>
        <p:spPr>
          <a:xfrm>
            <a:off x="502920" y="1810512"/>
            <a:ext cx="5349240" cy="2926080"/>
          </a:xfrm>
          <a:prstGeom prst="rect">
            <a:avLst/>
          </a:prstGeom>
          <a:noFill/>
          <a:ln/>
        </p:spPr>
        <p:txBody>
          <a:bodyPr wrap="square" lIns="0" tIns="0" rIns="0" bIns="0" rtlCol="0" anchor="t"/>
          <a:lstStyle/>
          <a:p>
            <a:pPr marL="165100"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5% rate is not arm’s length</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Uniform group rate ignores specific features of individual transactions</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5% is excessive based on market data</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Low default risk given sound financial position of target</a:t>
            </a:r>
          </a:p>
          <a:p>
            <a:pPr marL="165100"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BTA relied on internal CUP (bank loan)</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Obtained same day, same purpose (financing acquisition)</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Adjustments for fixed vs variable rate, subordination, repayment terms → 3.32%</a:t>
            </a:r>
          </a:p>
          <a:p>
            <a:pPr marL="622300" lvl="1" indent="-165100">
              <a:spcAft>
                <a:spcPts val="600"/>
              </a:spcAft>
              <a:buSzPct val="100000"/>
              <a:buFont typeface="Arial" panose="020B0604020202020204" pitchFamily="34" charset="0"/>
              <a:buChar char="•"/>
            </a:pPr>
            <a:r>
              <a:rPr lang="en-US" sz="1400" dirty="0">
                <a:solidFill>
                  <a:srgbClr val="1A1A1A"/>
                </a:solidFill>
                <a:latin typeface="Arial" pitchFamily="34" charset="0"/>
                <a:cs typeface="Arial" pitchFamily="34" charset="-120"/>
              </a:rPr>
              <a:t>Excess above 3.32% deemed non-deductible under Article 55</a:t>
            </a:r>
          </a:p>
          <a:p>
            <a:pPr marL="165100" indent="-165100">
              <a:spcAft>
                <a:spcPts val="600"/>
              </a:spcAft>
              <a:buSzPct val="100000"/>
              <a:buFont typeface="Arial" panose="020B0604020202020204" pitchFamily="34" charset="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a:p>
            <a:pPr marL="165100" indent="-165100">
              <a:spcAft>
                <a:spcPts val="600"/>
              </a:spcAft>
              <a:buSzPct val="100000"/>
              <a:buChar char="•"/>
            </a:pPr>
            <a:endParaRPr lang="en-US" sz="1400" dirty="0">
              <a:solidFill>
                <a:srgbClr val="1A1A1A"/>
              </a:solidFill>
              <a:latin typeface="Arial" pitchFamily="34" charset="0"/>
              <a:cs typeface="Arial" pitchFamily="34" charset="-120"/>
            </a:endParaRPr>
          </a:p>
        </p:txBody>
      </p:sp>
      <p:sp>
        <p:nvSpPr>
          <p:cNvPr id="9" name="Text 7">
            <a:extLst>
              <a:ext uri="{FF2B5EF4-FFF2-40B4-BE49-F238E27FC236}">
                <a16:creationId xmlns:a16="http://schemas.microsoft.com/office/drawing/2014/main" id="{22BCB306-CA50-D830-9861-20C802A948C4}"/>
              </a:ext>
            </a:extLst>
          </p:cNvPr>
          <p:cNvSpPr/>
          <p:nvPr/>
        </p:nvSpPr>
        <p:spPr>
          <a:xfrm>
            <a:off x="6172200" y="1463040"/>
            <a:ext cx="5532120" cy="292608"/>
          </a:xfrm>
          <a:prstGeom prst="rect">
            <a:avLst/>
          </a:prstGeom>
          <a:noFill/>
          <a:ln/>
        </p:spPr>
        <p:txBody>
          <a:bodyPr wrap="square" lIns="0" tIns="0" rIns="0" bIns="0" rtlCol="0" anchor="ctr"/>
          <a:lstStyle/>
          <a:p>
            <a:r>
              <a:rPr lang="en-US" sz="1300" b="1">
                <a:solidFill>
                  <a:srgbClr val="00A2E0"/>
                </a:solidFill>
                <a:latin typeface="Arial" pitchFamily="34" charset="0"/>
                <a:ea typeface="Arial" pitchFamily="34" charset="-122"/>
                <a:cs typeface="Arial" pitchFamily="34" charset="-120"/>
              </a:rPr>
              <a:t>Decision of the Court</a:t>
            </a:r>
            <a:endParaRPr lang="en-US" sz="1300">
              <a:solidFill>
                <a:srgbClr val="00A2E0"/>
              </a:solidFill>
            </a:endParaRPr>
          </a:p>
        </p:txBody>
      </p:sp>
      <p:sp>
        <p:nvSpPr>
          <p:cNvPr id="10" name="Text 8">
            <a:extLst>
              <a:ext uri="{FF2B5EF4-FFF2-40B4-BE49-F238E27FC236}">
                <a16:creationId xmlns:a16="http://schemas.microsoft.com/office/drawing/2014/main" id="{8B6B72D4-2FE8-3C00-6585-C4E2B618FB5D}"/>
              </a:ext>
            </a:extLst>
          </p:cNvPr>
          <p:cNvSpPr/>
          <p:nvPr/>
        </p:nvSpPr>
        <p:spPr>
          <a:xfrm>
            <a:off x="6172200" y="1810512"/>
            <a:ext cx="5532120" cy="3584448"/>
          </a:xfrm>
          <a:prstGeom prst="rect">
            <a:avLst/>
          </a:prstGeom>
          <a:noFill/>
          <a:ln/>
        </p:spPr>
        <p:txBody>
          <a:bodyPr wrap="square" lIns="0" tIns="0" rIns="0" bIns="0" rtlCol="0" anchor="t"/>
          <a:lstStyle/>
          <a:p>
            <a:pPr marL="374650" lvl="1" indent="-285750">
              <a:buFont typeface="Arial" panose="020B0604020202020204" pitchFamily="34" charset="0"/>
              <a:buChar char="•"/>
            </a:pPr>
            <a:r>
              <a:rPr lang="en-US" sz="1400" dirty="0"/>
              <a:t>Burden of proof (Art. 55 BITC) lies with taxpayer to show rate does not exceed market rate given specific circumstances</a:t>
            </a:r>
          </a:p>
          <a:p>
            <a:pPr marL="374650" lvl="1" indent="-285750">
              <a:buFont typeface="Arial" panose="020B0604020202020204" pitchFamily="34" charset="0"/>
              <a:buChar char="•"/>
            </a:pPr>
            <a:r>
              <a:rPr lang="en-US" sz="1400" dirty="0"/>
              <a:t>Court sided with BTA:</a:t>
            </a:r>
          </a:p>
          <a:p>
            <a:pPr marL="831850" lvl="2" indent="-285750">
              <a:buFont typeface="Arial" panose="020B0604020202020204" pitchFamily="34" charset="0"/>
              <a:buChar char="•"/>
            </a:pPr>
            <a:r>
              <a:rPr lang="en-US" sz="1400" dirty="0"/>
              <a:t>Internal CUP should not be disregarded in </a:t>
            </a:r>
            <a:r>
              <a:rPr lang="en-US" sz="1400" dirty="0" err="1"/>
              <a:t>favour</a:t>
            </a:r>
            <a:r>
              <a:rPr lang="en-US" sz="1400" dirty="0"/>
              <a:t> of external CUP when comparability adjustments can neutralize differences</a:t>
            </a:r>
          </a:p>
          <a:p>
            <a:pPr marL="831850" lvl="2" indent="-285750">
              <a:buFont typeface="Arial" panose="020B0604020202020204" pitchFamily="34" charset="0"/>
              <a:buChar char="•"/>
            </a:pPr>
            <a:r>
              <a:rPr lang="en-US" sz="1400" dirty="0"/>
              <a:t>Criticized external CUP study for claiming no internal CUP was available</a:t>
            </a:r>
          </a:p>
          <a:p>
            <a:pPr marL="831850" lvl="2" indent="-285750">
              <a:buFont typeface="Arial" panose="020B0604020202020204" pitchFamily="34" charset="0"/>
              <a:buChar char="•"/>
            </a:pPr>
            <a:r>
              <a:rPr lang="en-US" sz="1400" dirty="0"/>
              <a:t>BTA sufficiently demonstrated minimal default risk (sound financial position of target)</a:t>
            </a:r>
          </a:p>
          <a:p>
            <a:pPr marL="831850" lvl="2" indent="-285750">
              <a:buFont typeface="Arial" panose="020B0604020202020204" pitchFamily="34" charset="0"/>
              <a:buChar char="•"/>
            </a:pPr>
            <a:r>
              <a:rPr lang="en-US" sz="1400" dirty="0"/>
              <a:t>5% is excessive – interest rate partially disallowed</a:t>
            </a:r>
          </a:p>
          <a:p>
            <a:pPr marL="374650" lvl="1" indent="-285750">
              <a:buFont typeface="Arial" panose="020B0604020202020204" pitchFamily="34" charset="0"/>
              <a:buChar char="•"/>
            </a:pPr>
            <a:endParaRPr lang="en-US" sz="1400" dirty="0"/>
          </a:p>
          <a:p>
            <a:pPr marL="374650" lvl="1" indent="-285750">
              <a:buFont typeface="Arial" panose="020B0604020202020204" pitchFamily="34" charset="0"/>
              <a:buChar char="•"/>
            </a:pPr>
            <a:endParaRPr lang="en-US" sz="1400" dirty="0"/>
          </a:p>
        </p:txBody>
      </p:sp>
      <p:sp>
        <p:nvSpPr>
          <p:cNvPr id="13" name="Text 11">
            <a:extLst>
              <a:ext uri="{FF2B5EF4-FFF2-40B4-BE49-F238E27FC236}">
                <a16:creationId xmlns:a16="http://schemas.microsoft.com/office/drawing/2014/main" id="{F5DA489E-9984-F142-6874-D99D8F6985AA}"/>
              </a:ext>
            </a:extLst>
          </p:cNvPr>
          <p:cNvSpPr/>
          <p:nvPr/>
        </p:nvSpPr>
        <p:spPr>
          <a:xfrm>
            <a:off x="457200" y="6446520"/>
            <a:ext cx="10515600" cy="274320"/>
          </a:xfrm>
          <a:prstGeom prst="rect">
            <a:avLst/>
          </a:prstGeom>
          <a:noFill/>
          <a:ln/>
        </p:spPr>
        <p:txBody>
          <a:bodyPr wrap="square" lIns="0" tIns="0" rIns="0" bIns="0" rtlCol="0" anchor="ctr"/>
          <a:lstStyle/>
          <a:p>
            <a:pPr marL="0" indent="0">
              <a:buNone/>
            </a:pPr>
            <a:r>
              <a:rPr lang="en-US" sz="800">
                <a:solidFill>
                  <a:srgbClr val="8A8A8A"/>
                </a:solidFill>
                <a:latin typeface="Arial" pitchFamily="34" charset="0"/>
                <a:ea typeface="Arial" pitchFamily="34" charset="-122"/>
                <a:cs typeface="Arial" pitchFamily="34" charset="-120"/>
              </a:rPr>
              <a:t>Loyens &amp; Loeff – IFA – Key Belgian and International Transfer Pricing Developments – Aldo Engels - 16/06/2026</a:t>
            </a:r>
            <a:endParaRPr lang="en-US" sz="800"/>
          </a:p>
        </p:txBody>
      </p:sp>
      <p:sp>
        <p:nvSpPr>
          <p:cNvPr id="14" name="Text 12">
            <a:extLst>
              <a:ext uri="{FF2B5EF4-FFF2-40B4-BE49-F238E27FC236}">
                <a16:creationId xmlns:a16="http://schemas.microsoft.com/office/drawing/2014/main" id="{03124250-E33A-408D-E2BD-98699BB2A51A}"/>
              </a:ext>
            </a:extLst>
          </p:cNvPr>
          <p:cNvSpPr/>
          <p:nvPr/>
        </p:nvSpPr>
        <p:spPr>
          <a:xfrm>
            <a:off x="11430000" y="6446520"/>
            <a:ext cx="457200" cy="274320"/>
          </a:xfrm>
          <a:prstGeom prst="rect">
            <a:avLst/>
          </a:prstGeom>
          <a:noFill/>
          <a:ln/>
        </p:spPr>
        <p:txBody>
          <a:bodyPr wrap="square" rtlCol="0" anchor="ctr"/>
          <a:lstStyle/>
          <a:p>
            <a:pPr marL="0" indent="0" algn="r">
              <a:buNone/>
            </a:pPr>
            <a:r>
              <a:rPr lang="en-US" sz="900">
                <a:solidFill>
                  <a:srgbClr val="8A8A8A"/>
                </a:solidFill>
                <a:latin typeface="Arial" pitchFamily="34" charset="0"/>
                <a:ea typeface="Arial" pitchFamily="34" charset="-122"/>
                <a:cs typeface="Arial" pitchFamily="34" charset="-120"/>
              </a:rPr>
              <a:t>2</a:t>
            </a:r>
            <a:endParaRPr lang="en-US" sz="900"/>
          </a:p>
        </p:txBody>
      </p:sp>
      <p:sp>
        <p:nvSpPr>
          <p:cNvPr id="4" name="Text 3">
            <a:extLst>
              <a:ext uri="{FF2B5EF4-FFF2-40B4-BE49-F238E27FC236}">
                <a16:creationId xmlns:a16="http://schemas.microsoft.com/office/drawing/2014/main" id="{3C64E7E9-1F3E-C0BB-51AF-023F88AA1A44}"/>
              </a:ext>
            </a:extLst>
          </p:cNvPr>
          <p:cNvSpPr/>
          <p:nvPr/>
        </p:nvSpPr>
        <p:spPr>
          <a:xfrm>
            <a:off x="367749" y="960120"/>
            <a:ext cx="11247120" cy="365760"/>
          </a:xfrm>
          <a:prstGeom prst="rect">
            <a:avLst/>
          </a:prstGeom>
          <a:noFill/>
          <a:ln/>
        </p:spPr>
        <p:txBody>
          <a:bodyPr wrap="square" lIns="0" tIns="0" rIns="0" bIns="0" rtlCol="0" anchor="ctr"/>
          <a:lstStyle/>
          <a:p>
            <a:pPr algn="just">
              <a:lnSpc>
                <a:spcPts val="1400"/>
              </a:lnSpc>
              <a:spcBef>
                <a:spcPts val="400"/>
              </a:spcBef>
              <a:spcAft>
                <a:spcPts val="1000"/>
              </a:spcAft>
            </a:pPr>
            <a:r>
              <a:rPr lang="en-US" sz="1600" b="1">
                <a:solidFill>
                  <a:srgbClr val="2E9BD6"/>
                </a:solidFill>
                <a:latin typeface="Arial" pitchFamily="34" charset="0"/>
                <a:cs typeface="Arial" pitchFamily="34" charset="-120"/>
              </a:rPr>
              <a:t>Brussels Court of First Instance 2021/2991/A, 20 June 2023</a:t>
            </a:r>
          </a:p>
        </p:txBody>
      </p:sp>
      <p:sp>
        <p:nvSpPr>
          <p:cNvPr id="2" name="Title 1">
            <a:extLst>
              <a:ext uri="{FF2B5EF4-FFF2-40B4-BE49-F238E27FC236}">
                <a16:creationId xmlns:a16="http://schemas.microsoft.com/office/drawing/2014/main" id="{16698D77-590E-90BD-7739-85A81F1050B0}"/>
              </a:ext>
            </a:extLst>
          </p:cNvPr>
          <p:cNvSpPr txBox="1">
            <a:spLocks/>
          </p:cNvSpPr>
          <p:nvPr/>
        </p:nvSpPr>
        <p:spPr>
          <a:xfrm>
            <a:off x="265732" y="299033"/>
            <a:ext cx="9646691" cy="313932"/>
          </a:xfrm>
          <a:prstGeom prst="rect">
            <a:avLst/>
          </a:prstGeom>
        </p:spPr>
        <p:txBody>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sz="2400"/>
              <a:t>3.3. </a:t>
            </a:r>
            <a:r>
              <a:rPr lang="en-US"/>
              <a:t>Financial transactions</a:t>
            </a:r>
          </a:p>
        </p:txBody>
      </p:sp>
      <p:sp>
        <p:nvSpPr>
          <p:cNvPr id="3" name="Shape 9">
            <a:extLst>
              <a:ext uri="{FF2B5EF4-FFF2-40B4-BE49-F238E27FC236}">
                <a16:creationId xmlns:a16="http://schemas.microsoft.com/office/drawing/2014/main" id="{AEF9037B-CC63-FED6-C2C5-BAF01CFF8036}"/>
              </a:ext>
            </a:extLst>
          </p:cNvPr>
          <p:cNvSpPr/>
          <p:nvPr/>
        </p:nvSpPr>
        <p:spPr>
          <a:xfrm>
            <a:off x="457200" y="4937760"/>
            <a:ext cx="11247120" cy="1280160"/>
          </a:xfrm>
          <a:prstGeom prst="roundRect">
            <a:avLst>
              <a:gd name="adj" fmla="val 3571"/>
            </a:avLst>
          </a:prstGeom>
          <a:solidFill>
            <a:srgbClr val="1F3864"/>
          </a:solidFill>
          <a:ln/>
        </p:spPr>
        <p:txBody>
          <a:bodyPr/>
          <a:lstStyle/>
          <a:p>
            <a:endParaRPr lang="en-BE"/>
          </a:p>
        </p:txBody>
      </p:sp>
      <p:sp>
        <p:nvSpPr>
          <p:cNvPr id="5" name="Text 10">
            <a:extLst>
              <a:ext uri="{FF2B5EF4-FFF2-40B4-BE49-F238E27FC236}">
                <a16:creationId xmlns:a16="http://schemas.microsoft.com/office/drawing/2014/main" id="{358F41CD-9416-46D9-448C-2447A1C8334A}"/>
              </a:ext>
            </a:extLst>
          </p:cNvPr>
          <p:cNvSpPr/>
          <p:nvPr/>
        </p:nvSpPr>
        <p:spPr>
          <a:xfrm>
            <a:off x="731520" y="5029200"/>
            <a:ext cx="10698480" cy="1097280"/>
          </a:xfrm>
          <a:prstGeom prst="rect">
            <a:avLst/>
          </a:prstGeom>
          <a:noFill/>
          <a:ln/>
        </p:spPr>
        <p:txBody>
          <a:bodyPr wrap="square" lIns="0" tIns="0" rIns="0" bIns="0" rtlCol="0" anchor="ctr"/>
          <a:lstStyle/>
          <a:p>
            <a:pPr marL="0" indent="0">
              <a:lnSpc>
                <a:spcPct val="105000"/>
              </a:lnSpc>
              <a:buNone/>
            </a:pPr>
            <a:r>
              <a:rPr lang="en-US" sz="1400" b="1" dirty="0">
                <a:solidFill>
                  <a:srgbClr val="00A2E0"/>
                </a:solidFill>
                <a:latin typeface="Arial" pitchFamily="34" charset="0"/>
                <a:ea typeface="Arial" pitchFamily="34" charset="-122"/>
                <a:cs typeface="Arial" pitchFamily="34" charset="-120"/>
              </a:rPr>
              <a:t>Takeaway</a:t>
            </a:r>
            <a:r>
              <a:rPr lang="en-US" sz="1400" b="1" dirty="0">
                <a:solidFill>
                  <a:srgbClr val="9CC3EB"/>
                </a:solidFill>
                <a:latin typeface="Arial" pitchFamily="34" charset="0"/>
                <a:ea typeface="Arial" pitchFamily="34" charset="-122"/>
                <a:cs typeface="Arial" pitchFamily="34" charset="-120"/>
              </a:rPr>
              <a:t> </a:t>
            </a:r>
            <a:r>
              <a:rPr lang="en-US" sz="1400" dirty="0">
                <a:solidFill>
                  <a:srgbClr val="FFFFFF"/>
                </a:solidFill>
                <a:latin typeface="Arial" pitchFamily="34" charset="0"/>
                <a:cs typeface="Arial" pitchFamily="34" charset="-120"/>
              </a:rPr>
              <a:t>The</a:t>
            </a:r>
            <a:r>
              <a:rPr lang="en-US" sz="1400" dirty="0">
                <a:solidFill>
                  <a:srgbClr val="FFFFFF"/>
                </a:solidFill>
                <a:latin typeface="Arial" pitchFamily="34" charset="0"/>
                <a:ea typeface="Arial" pitchFamily="34" charset="-122"/>
                <a:cs typeface="Arial" pitchFamily="34" charset="-120"/>
              </a:rPr>
              <a:t> court confirmed that internal CUPs generally prevail over external benchmarks and that contractual differences do not preclude their use where appropriate adjustments can be made (such as a subordination premium). The court also underscores the heightened burden on taxpayers under Article 55 ITC to demonstrate that intercompany interest rates are arm’s length.</a:t>
            </a:r>
            <a:endParaRPr lang="en-US" sz="1400" dirty="0"/>
          </a:p>
        </p:txBody>
      </p:sp>
      <p:sp>
        <p:nvSpPr>
          <p:cNvPr id="11" name="Shape 6">
            <a:extLst>
              <a:ext uri="{FF2B5EF4-FFF2-40B4-BE49-F238E27FC236}">
                <a16:creationId xmlns:a16="http://schemas.microsoft.com/office/drawing/2014/main" id="{40D87D39-5BAE-ED7F-3625-73B9663C4BE5}"/>
              </a:ext>
            </a:extLst>
          </p:cNvPr>
          <p:cNvSpPr/>
          <p:nvPr/>
        </p:nvSpPr>
        <p:spPr>
          <a:xfrm>
            <a:off x="5989320" y="1463040"/>
            <a:ext cx="0" cy="3200400"/>
          </a:xfrm>
          <a:prstGeom prst="line">
            <a:avLst/>
          </a:prstGeom>
          <a:noFill/>
          <a:ln w="12700">
            <a:solidFill>
              <a:srgbClr val="D6E2EF"/>
            </a:solidFill>
            <a:prstDash val="solid"/>
          </a:ln>
        </p:spPr>
        <p:txBody>
          <a:bodyPr/>
          <a:lstStyle/>
          <a:p>
            <a:endParaRPr lang="en-BE"/>
          </a:p>
        </p:txBody>
      </p:sp>
    </p:spTree>
    <p:extLst>
      <p:ext uri="{BB962C8B-B14F-4D97-AF65-F5344CB8AC3E}">
        <p14:creationId xmlns:p14="http://schemas.microsoft.com/office/powerpoint/2010/main" val="1717002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852F-5215-B34E-400D-362ACD9B98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C3460F-7CE0-99B5-5DED-2924193D2E37}"/>
              </a:ext>
            </a:extLst>
          </p:cNvPr>
          <p:cNvSpPr>
            <a:spLocks noGrp="1"/>
          </p:cNvSpPr>
          <p:nvPr>
            <p:ph type="body" sz="quarter" idx="14"/>
          </p:nvPr>
        </p:nvSpPr>
        <p:spPr/>
        <p:txBody>
          <a:bodyPr/>
          <a:lstStyle/>
          <a:p>
            <a:r>
              <a:rPr lang="en-US">
                <a:solidFill>
                  <a:srgbClr val="00A2E0"/>
                </a:solidFill>
              </a:rPr>
              <a:t>3</a:t>
            </a:r>
            <a:r>
              <a:rPr lang="en-US" noProof="0">
                <a:solidFill>
                  <a:srgbClr val="00A2E0"/>
                </a:solidFill>
              </a:rPr>
              <a:t>.4.</a:t>
            </a:r>
          </a:p>
        </p:txBody>
      </p:sp>
      <p:sp>
        <p:nvSpPr>
          <p:cNvPr id="3" name="Title 2">
            <a:extLst>
              <a:ext uri="{FF2B5EF4-FFF2-40B4-BE49-F238E27FC236}">
                <a16:creationId xmlns:a16="http://schemas.microsoft.com/office/drawing/2014/main" id="{E0FCC94C-9E8A-FF02-98D8-277DBA06A8B9}"/>
              </a:ext>
            </a:extLst>
          </p:cNvPr>
          <p:cNvSpPr>
            <a:spLocks noGrp="1"/>
          </p:cNvSpPr>
          <p:nvPr>
            <p:ph type="ctrTitle"/>
          </p:nvPr>
        </p:nvSpPr>
        <p:spPr>
          <a:xfrm>
            <a:off x="1019175" y="5265738"/>
            <a:ext cx="9651546" cy="516774"/>
          </a:xfrm>
        </p:spPr>
        <p:txBody>
          <a:bodyPr/>
          <a:lstStyle/>
          <a:p>
            <a:r>
              <a:rPr lang="en-US" noProof="0">
                <a:solidFill>
                  <a:srgbClr val="00A2E0"/>
                </a:solidFill>
              </a:rPr>
              <a:t>Burden of proof in context of treaty exemption</a:t>
            </a:r>
          </a:p>
        </p:txBody>
      </p:sp>
      <p:sp>
        <p:nvSpPr>
          <p:cNvPr id="4" name="Footer Placeholder 3">
            <a:extLst>
              <a:ext uri="{FF2B5EF4-FFF2-40B4-BE49-F238E27FC236}">
                <a16:creationId xmlns:a16="http://schemas.microsoft.com/office/drawing/2014/main" id="{147D32A5-E15A-389B-D370-ED81E94AEC88}"/>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1750351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F73F-A297-BE6B-A5B2-ECF55C461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80118-E438-337F-6F67-B40AE7818C23}"/>
              </a:ext>
            </a:extLst>
          </p:cNvPr>
          <p:cNvSpPr>
            <a:spLocks noGrp="1"/>
          </p:cNvSpPr>
          <p:nvPr>
            <p:ph type="title"/>
          </p:nvPr>
        </p:nvSpPr>
        <p:spPr/>
        <p:txBody>
          <a:bodyPr/>
          <a:lstStyle/>
          <a:p>
            <a:r>
              <a:rPr lang="en-US"/>
              <a:t>3.4. Burden of proof in context of treaty exemption </a:t>
            </a:r>
            <a:endParaRPr lang="fr-FR"/>
          </a:p>
        </p:txBody>
      </p:sp>
      <p:sp>
        <p:nvSpPr>
          <p:cNvPr id="5" name="TextBox 4">
            <a:extLst>
              <a:ext uri="{FF2B5EF4-FFF2-40B4-BE49-F238E27FC236}">
                <a16:creationId xmlns:a16="http://schemas.microsoft.com/office/drawing/2014/main" id="{834B7F28-F0E3-076B-049C-2212D93CF13F}"/>
              </a:ext>
            </a:extLst>
          </p:cNvPr>
          <p:cNvSpPr txBox="1"/>
          <p:nvPr/>
        </p:nvSpPr>
        <p:spPr>
          <a:xfrm>
            <a:off x="124932" y="773432"/>
            <a:ext cx="7183288" cy="5223033"/>
          </a:xfrm>
          <a:prstGeom prst="rect">
            <a:avLst/>
          </a:prstGeom>
          <a:noFill/>
        </p:spPr>
        <p:txBody>
          <a:bodyPr wrap="square">
            <a:spAutoFit/>
          </a:bodyPr>
          <a:lstStyle/>
          <a:p>
            <a:pPr marL="85725" lvl="2">
              <a:lnSpc>
                <a:spcPct val="150000"/>
              </a:lnSpc>
            </a:pPr>
            <a:r>
              <a:rPr lang="en-US" sz="1400" b="1" dirty="0">
                <a:solidFill>
                  <a:srgbClr val="00B0F0"/>
                </a:solidFill>
              </a:rPr>
              <a:t>Court of Appeal Antwerp 25 November 2025, 2024/AR/224</a:t>
            </a:r>
          </a:p>
          <a:p>
            <a:pPr marL="85725" lvl="2">
              <a:lnSpc>
                <a:spcPct val="150000"/>
              </a:lnSpc>
            </a:pPr>
            <a:r>
              <a:rPr lang="en-US" sz="1400" b="1" dirty="0">
                <a:solidFill>
                  <a:srgbClr val="00A2E0"/>
                </a:solidFill>
              </a:rPr>
              <a:t>Facts</a:t>
            </a: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266700" lvl="1" indent="-180975">
              <a:lnSpc>
                <a:spcPct val="150000"/>
              </a:lnSpc>
              <a:buFont typeface="Arial" panose="020B0604020202020204" pitchFamily="34" charset="0"/>
              <a:buChar char="•"/>
            </a:pPr>
            <a:r>
              <a:rPr lang="en-US" sz="1400" dirty="0" err="1">
                <a:latin typeface="+mj-lt"/>
              </a:rPr>
              <a:t>BelCo</a:t>
            </a:r>
            <a:r>
              <a:rPr lang="en-US" sz="1400" dirty="0">
                <a:latin typeface="+mj-lt"/>
              </a:rPr>
              <a:t>, a Belgian oil supplier, operated through a Dubai PE (free trade zone)</a:t>
            </a:r>
          </a:p>
          <a:p>
            <a:pPr marL="266700" lvl="1" indent="-180975">
              <a:lnSpc>
                <a:spcPct val="150000"/>
              </a:lnSpc>
              <a:buFont typeface="Arial" panose="020B0604020202020204" pitchFamily="34" charset="0"/>
              <a:buChar char="•"/>
            </a:pPr>
            <a:r>
              <a:rPr lang="en-US" sz="1400" dirty="0">
                <a:latin typeface="+mj-lt"/>
              </a:rPr>
              <a:t>For AY 2019, exemption was claimed for EUR 35,7M of profits under BE-UAE DTT</a:t>
            </a:r>
            <a:endParaRPr lang="en-US" sz="1400" dirty="0">
              <a:cs typeface="Arial"/>
            </a:endParaRPr>
          </a:p>
          <a:p>
            <a:pPr marL="266700" lvl="1" indent="-180975">
              <a:lnSpc>
                <a:spcPct val="150000"/>
              </a:lnSpc>
              <a:buFont typeface="Arial" panose="020B0604020202020204" pitchFamily="34" charset="0"/>
              <a:buChar char="•"/>
            </a:pPr>
            <a:r>
              <a:rPr lang="en-US" sz="1400" dirty="0">
                <a:latin typeface="+mj-lt"/>
              </a:rPr>
              <a:t>The profit allocation was based on an internal model</a:t>
            </a:r>
          </a:p>
          <a:p>
            <a:pPr marL="723900" lvl="2" indent="-180975">
              <a:lnSpc>
                <a:spcPct val="150000"/>
              </a:lnSpc>
              <a:buFont typeface="Arial" panose="020B0604020202020204" pitchFamily="34" charset="0"/>
              <a:buChar char="•"/>
            </a:pPr>
            <a:r>
              <a:rPr lang="en-US" sz="1400" dirty="0"/>
              <a:t>all ME and Africa sales were attributed to the Dubai PE.</a:t>
            </a:r>
          </a:p>
          <a:p>
            <a:pPr marL="723900" lvl="2" indent="-180975">
              <a:lnSpc>
                <a:spcPct val="150000"/>
              </a:lnSpc>
              <a:buFont typeface="Arial" panose="020B0604020202020204" pitchFamily="34" charset="0"/>
              <a:buChar char="•"/>
            </a:pPr>
            <a:r>
              <a:rPr lang="en-US" sz="1400" dirty="0">
                <a:cs typeface="Arial"/>
              </a:rPr>
              <a:t>the PE had the ‘functional responsibility’ of all sales in these regions</a:t>
            </a:r>
            <a:endParaRPr lang="en-US" sz="1400" dirty="0">
              <a:highlight>
                <a:srgbClr val="FFFF00"/>
              </a:highlight>
              <a:cs typeface="Arial"/>
            </a:endParaRPr>
          </a:p>
          <a:p>
            <a:pPr marL="266700" lvl="1" indent="-180975">
              <a:lnSpc>
                <a:spcPct val="150000"/>
              </a:lnSpc>
              <a:buFont typeface="Arial" panose="020B0604020202020204" pitchFamily="34" charset="0"/>
              <a:buChar char="•"/>
            </a:pPr>
            <a:r>
              <a:rPr lang="en-US" sz="1400" dirty="0">
                <a:latin typeface="+mj-lt"/>
              </a:rPr>
              <a:t>The profit calculation method consisted of a </a:t>
            </a:r>
            <a:r>
              <a:rPr lang="en-US" sz="1400" b="1" dirty="0">
                <a:solidFill>
                  <a:srgbClr val="06357A"/>
                </a:solidFill>
                <a:latin typeface="+mj-lt"/>
              </a:rPr>
              <a:t>5% gross margin </a:t>
            </a:r>
            <a:r>
              <a:rPr lang="en-US" sz="1400" dirty="0">
                <a:latin typeface="+mj-lt"/>
              </a:rPr>
              <a:t>on all allocated sales.</a:t>
            </a:r>
          </a:p>
          <a:p>
            <a:pPr marL="542925" lvl="3" indent="-276225">
              <a:lnSpc>
                <a:spcPct val="150000"/>
              </a:lnSpc>
              <a:buFont typeface="Arial" panose="020B0604020202020204" pitchFamily="34" charset="0"/>
              <a:buChar char="•"/>
              <a:tabLst>
                <a:tab pos="542925" algn="l"/>
              </a:tabLst>
            </a:pPr>
            <a:r>
              <a:rPr lang="en-US" sz="1400" dirty="0">
                <a:latin typeface="+mj-lt"/>
              </a:rPr>
              <a:t>Based on two agreements with third parties dating from </a:t>
            </a:r>
            <a:r>
              <a:rPr lang="en-US" sz="1400" b="1" dirty="0">
                <a:solidFill>
                  <a:srgbClr val="06357A"/>
                </a:solidFill>
                <a:latin typeface="+mj-lt"/>
              </a:rPr>
              <a:t>1984.</a:t>
            </a:r>
          </a:p>
          <a:p>
            <a:pPr marL="542925" lvl="3" indent="-276225">
              <a:lnSpc>
                <a:spcPct val="150000"/>
              </a:lnSpc>
              <a:buFont typeface="Arial" panose="020B0604020202020204" pitchFamily="34" charset="0"/>
              <a:buChar char="•"/>
              <a:tabLst>
                <a:tab pos="542925" algn="l"/>
              </a:tabLst>
            </a:pPr>
            <a:r>
              <a:rPr lang="en-US" sz="1400" dirty="0">
                <a:latin typeface="+mj-lt"/>
              </a:rPr>
              <a:t>Based on a benchmark performed in 2018 suggesting </a:t>
            </a:r>
            <a:r>
              <a:rPr lang="en-US" sz="1400" b="1" dirty="0">
                <a:solidFill>
                  <a:srgbClr val="06357A"/>
                </a:solidFill>
                <a:latin typeface="+mj-lt"/>
              </a:rPr>
              <a:t>an operating profit margin </a:t>
            </a:r>
            <a:r>
              <a:rPr lang="en-US" sz="1400" dirty="0">
                <a:latin typeface="+mj-lt"/>
              </a:rPr>
              <a:t>(EBIT/Turnover) between 1,26% and 4,84% (median of 2.10%)</a:t>
            </a:r>
            <a:endParaRPr lang="en-US" sz="1400" b="1" dirty="0">
              <a:cs typeface="Arial"/>
            </a:endParaRPr>
          </a:p>
          <a:p>
            <a:pPr marL="266700" lvl="1" indent="-180975">
              <a:lnSpc>
                <a:spcPct val="150000"/>
              </a:lnSpc>
              <a:buFont typeface="Arial" panose="020B0604020202020204" pitchFamily="34" charset="0"/>
              <a:buChar char="•"/>
            </a:pPr>
            <a:r>
              <a:rPr lang="en-US" sz="1400" b="1" dirty="0">
                <a:solidFill>
                  <a:srgbClr val="06357A"/>
                </a:solidFill>
                <a:latin typeface="+mj-lt"/>
              </a:rPr>
              <a:t>Court of First Instance </a:t>
            </a:r>
            <a:r>
              <a:rPr lang="en-US" sz="1400" dirty="0">
                <a:latin typeface="+mj-lt"/>
              </a:rPr>
              <a:t>ruled in </a:t>
            </a:r>
            <a:r>
              <a:rPr lang="en-US" sz="1400" dirty="0" err="1">
                <a:latin typeface="+mj-lt"/>
              </a:rPr>
              <a:t>favour</a:t>
            </a:r>
            <a:r>
              <a:rPr lang="en-US" sz="1400" dirty="0">
                <a:latin typeface="+mj-lt"/>
              </a:rPr>
              <a:t> of the taxpayer</a:t>
            </a:r>
          </a:p>
          <a:p>
            <a:pPr marL="727075" lvl="3" indent="-269875" algn="just">
              <a:buFont typeface="Arial" panose="020B0604020202020204" pitchFamily="34" charset="0"/>
              <a:buChar char="•"/>
            </a:pPr>
            <a:r>
              <a:rPr lang="en-US" sz="1400" dirty="0">
                <a:latin typeface="+mj-lt"/>
              </a:rPr>
              <a:t>The conditions for article 23 were fulfilled, even absent </a:t>
            </a:r>
            <a:r>
              <a:rPr lang="en-US" sz="1400" i="1" dirty="0">
                <a:solidFill>
                  <a:srgbClr val="06357A"/>
                </a:solidFill>
                <a:latin typeface="+mj-lt"/>
              </a:rPr>
              <a:t>effective</a:t>
            </a:r>
            <a:r>
              <a:rPr lang="en-US" sz="1400" dirty="0">
                <a:latin typeface="+mj-lt"/>
              </a:rPr>
              <a:t> taxation.</a:t>
            </a:r>
          </a:p>
          <a:p>
            <a:pPr marL="727075" lvl="3" indent="-269875" algn="just">
              <a:buFont typeface="Arial" panose="020B0604020202020204" pitchFamily="34" charset="0"/>
              <a:buChar char="•"/>
            </a:pPr>
            <a:r>
              <a:rPr lang="en-US" sz="1400" dirty="0">
                <a:latin typeface="+mj-lt"/>
              </a:rPr>
              <a:t>The BTA failed to sufficiently challenge the taxpayer’s profit allocation and calculation methodology</a:t>
            </a:r>
            <a:endParaRPr lang="en-US" sz="1400" dirty="0">
              <a:solidFill>
                <a:schemeClr val="dk1"/>
              </a:solidFill>
              <a:latin typeface="+mj-lt"/>
            </a:endParaRPr>
          </a:p>
          <a:p>
            <a:pPr marL="542925" lvl="3" indent="-276225">
              <a:lnSpc>
                <a:spcPct val="150000"/>
              </a:lnSpc>
              <a:buFont typeface="Arial" panose="020B0604020202020204" pitchFamily="34" charset="0"/>
              <a:buChar char="•"/>
              <a:tabLst>
                <a:tab pos="542925" algn="l"/>
              </a:tabLst>
            </a:pPr>
            <a:endParaRPr lang="en-US" sz="1400" kern="1200" dirty="0">
              <a:solidFill>
                <a:schemeClr val="dk1"/>
              </a:solidFill>
              <a:effectLst/>
              <a:latin typeface="+mj-lt"/>
              <a:ea typeface="+mn-ea"/>
              <a:cs typeface="+mn-cs"/>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6DF86B66-9332-71FE-14EF-49CCDFB166B4}"/>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pic>
        <p:nvPicPr>
          <p:cNvPr id="4" name="Picture 3">
            <a:extLst>
              <a:ext uri="{FF2B5EF4-FFF2-40B4-BE49-F238E27FC236}">
                <a16:creationId xmlns:a16="http://schemas.microsoft.com/office/drawing/2014/main" id="{760E0E91-915E-675B-4DDD-B193E5031C8E}"/>
              </a:ext>
            </a:extLst>
          </p:cNvPr>
          <p:cNvPicPr>
            <a:picLocks noChangeAspect="1"/>
          </p:cNvPicPr>
          <p:nvPr/>
        </p:nvPicPr>
        <p:blipFill>
          <a:blip r:embed="rId3"/>
          <a:stretch>
            <a:fillRect/>
          </a:stretch>
        </p:blipFill>
        <p:spPr>
          <a:xfrm>
            <a:off x="7361061" y="1690445"/>
            <a:ext cx="4706007" cy="3477110"/>
          </a:xfrm>
          <a:prstGeom prst="rect">
            <a:avLst/>
          </a:prstGeom>
        </p:spPr>
      </p:pic>
    </p:spTree>
    <p:extLst>
      <p:ext uri="{BB962C8B-B14F-4D97-AF65-F5344CB8AC3E}">
        <p14:creationId xmlns:p14="http://schemas.microsoft.com/office/powerpoint/2010/main" val="824492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73E6-3007-FB11-66EA-BC089F6D5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F7CEA-140D-627C-1797-394C65EFC2BE}"/>
              </a:ext>
            </a:extLst>
          </p:cNvPr>
          <p:cNvSpPr>
            <a:spLocks noGrp="1"/>
          </p:cNvSpPr>
          <p:nvPr>
            <p:ph type="title"/>
          </p:nvPr>
        </p:nvSpPr>
        <p:spPr/>
        <p:txBody>
          <a:bodyPr/>
          <a:lstStyle/>
          <a:p>
            <a:r>
              <a:rPr lang="en-US"/>
              <a:t>3.4. Burden of proof in context of treaty exemption </a:t>
            </a:r>
            <a:endParaRPr lang="fr-FR"/>
          </a:p>
        </p:txBody>
      </p:sp>
      <p:sp>
        <p:nvSpPr>
          <p:cNvPr id="5" name="TextBox 4">
            <a:extLst>
              <a:ext uri="{FF2B5EF4-FFF2-40B4-BE49-F238E27FC236}">
                <a16:creationId xmlns:a16="http://schemas.microsoft.com/office/drawing/2014/main" id="{D7AE1AE2-7A9C-B3C7-69C6-3C6DA1EECA4B}"/>
              </a:ext>
            </a:extLst>
          </p:cNvPr>
          <p:cNvSpPr txBox="1"/>
          <p:nvPr/>
        </p:nvSpPr>
        <p:spPr>
          <a:xfrm>
            <a:off x="124931" y="773432"/>
            <a:ext cx="7371863" cy="6623416"/>
          </a:xfrm>
          <a:prstGeom prst="rect">
            <a:avLst/>
          </a:prstGeom>
          <a:noFill/>
        </p:spPr>
        <p:txBody>
          <a:bodyPr wrap="square">
            <a:spAutoFit/>
          </a:bodyPr>
          <a:lstStyle/>
          <a:p>
            <a:pPr marL="85725" lvl="2">
              <a:lnSpc>
                <a:spcPct val="150000"/>
              </a:lnSpc>
            </a:pPr>
            <a:r>
              <a:rPr lang="en-US" sz="1400" b="1" dirty="0">
                <a:solidFill>
                  <a:srgbClr val="00B0F0"/>
                </a:solidFill>
              </a:rPr>
              <a:t>Court of Appeal Antwerp 25 November 2025, 2024/AR/224</a:t>
            </a:r>
          </a:p>
          <a:p>
            <a:pPr marL="85725" lvl="2">
              <a:lnSpc>
                <a:spcPct val="150000"/>
              </a:lnSpc>
            </a:pPr>
            <a:r>
              <a:rPr lang="en-US" sz="1400" b="1" dirty="0">
                <a:solidFill>
                  <a:srgbClr val="00A2E0"/>
                </a:solidFill>
              </a:rPr>
              <a:t>Position of the BTA</a:t>
            </a:r>
            <a:endParaRPr lang="en-US" sz="1400" b="1" dirty="0">
              <a:solidFill>
                <a:srgbClr val="00B0F0"/>
              </a:solidFill>
            </a:endParaRPr>
          </a:p>
          <a:p>
            <a:pPr marL="266700" lvl="1" indent="-180975">
              <a:lnSpc>
                <a:spcPct val="150000"/>
              </a:lnSpc>
              <a:buClr>
                <a:srgbClr val="000000"/>
              </a:buClr>
              <a:buFont typeface="Arial" panose="020B0604020202020204" pitchFamily="34" charset="0"/>
              <a:buChar char="•"/>
            </a:pPr>
            <a:r>
              <a:rPr lang="en-US" sz="1400" dirty="0">
                <a:latin typeface="+mj-lt"/>
              </a:rPr>
              <a:t>The BTA challenged</a:t>
            </a:r>
            <a:r>
              <a:rPr lang="en-US" sz="1400">
                <a:latin typeface="+mj-lt"/>
              </a:rPr>
              <a:t> </a:t>
            </a:r>
            <a:r>
              <a:rPr lang="en-US" sz="1400" dirty="0">
                <a:latin typeface="+mj-lt"/>
              </a:rPr>
              <a:t>the </a:t>
            </a:r>
            <a:r>
              <a:rPr lang="en-US" sz="1400" b="1" dirty="0">
                <a:solidFill>
                  <a:srgbClr val="06357A"/>
                </a:solidFill>
                <a:latin typeface="+mj-lt"/>
              </a:rPr>
              <a:t>allocation of the profits </a:t>
            </a:r>
            <a:r>
              <a:rPr lang="en-US" sz="1400" dirty="0">
                <a:latin typeface="+mj-lt"/>
              </a:rPr>
              <a:t>(all ME and Africa sales):</a:t>
            </a:r>
            <a:endParaRPr lang="en-US" sz="1400">
              <a:latin typeface="+mj-lt"/>
            </a:endParaRPr>
          </a:p>
          <a:p>
            <a:pPr marL="542925" lvl="3" indent="-276225">
              <a:lnSpc>
                <a:spcPct val="150000"/>
              </a:lnSpc>
              <a:buClr>
                <a:srgbClr val="000000"/>
              </a:buClr>
              <a:buFont typeface="Arial" panose="020B0604020202020204" pitchFamily="34" charset="0"/>
              <a:buChar char="•"/>
              <a:tabLst>
                <a:tab pos="542925" algn="l"/>
              </a:tabLst>
            </a:pPr>
            <a:r>
              <a:rPr lang="en-US" sz="1400" dirty="0">
                <a:latin typeface="+mj-lt"/>
              </a:rPr>
              <a:t>Pointing to inconsistencies in the taxpayer’s methodology: </a:t>
            </a:r>
            <a:r>
              <a:rPr lang="en-US" sz="1400">
                <a:latin typeface="+mj-lt"/>
              </a:rPr>
              <a:t>(i) 4/60 provided </a:t>
            </a:r>
            <a:r>
              <a:rPr lang="en-US" sz="1400" dirty="0">
                <a:latin typeface="+mj-lt"/>
              </a:rPr>
              <a:t>invoices self-identified as “</a:t>
            </a:r>
            <a:r>
              <a:rPr lang="en-US" sz="1400" dirty="0" err="1">
                <a:latin typeface="+mj-lt"/>
              </a:rPr>
              <a:t>NonDubai</a:t>
            </a:r>
            <a:r>
              <a:rPr lang="en-US" sz="1400" dirty="0">
                <a:latin typeface="+mj-lt"/>
              </a:rPr>
              <a:t>” were included</a:t>
            </a:r>
            <a:r>
              <a:rPr lang="en-US" sz="1400">
                <a:latin typeface="+mj-lt"/>
              </a:rPr>
              <a:t>;</a:t>
            </a:r>
            <a:r>
              <a:rPr lang="en-US" sz="1400" dirty="0">
                <a:latin typeface="+mj-lt"/>
              </a:rPr>
              <a:t> and</a:t>
            </a:r>
            <a:endParaRPr lang="en-US" sz="1400">
              <a:latin typeface="+mj-lt"/>
            </a:endParaRPr>
          </a:p>
          <a:p>
            <a:pPr marL="542925" lvl="3" indent="-276225">
              <a:lnSpc>
                <a:spcPct val="150000"/>
              </a:lnSpc>
              <a:buClr>
                <a:srgbClr val="000000"/>
              </a:buClr>
              <a:buFont typeface="Arial" panose="020B0604020202020204" pitchFamily="34" charset="0"/>
              <a:buChar char="•"/>
              <a:tabLst>
                <a:tab pos="542925" algn="l"/>
              </a:tabLst>
            </a:pPr>
            <a:r>
              <a:rPr lang="en-US" sz="1400" dirty="0">
                <a:latin typeface="+mj-lt"/>
              </a:rPr>
              <a:t>Other invoices showed no actual involvement of the PE: </a:t>
            </a:r>
            <a:endParaRPr lang="en-US" sz="1400">
              <a:latin typeface="+mj-lt"/>
            </a:endParaRPr>
          </a:p>
          <a:p>
            <a:pPr marL="1000125" lvl="4" indent="-276225">
              <a:lnSpc>
                <a:spcPct val="150000"/>
              </a:lnSpc>
              <a:buClr>
                <a:srgbClr val="000000"/>
              </a:buClr>
              <a:buFont typeface="Arial" panose="020B0604020202020204" pitchFamily="34" charset="0"/>
              <a:buChar char="•"/>
              <a:tabLst>
                <a:tab pos="542925" algn="l"/>
              </a:tabLst>
            </a:pPr>
            <a:r>
              <a:rPr lang="en-US" sz="1400" dirty="0">
                <a:latin typeface="+mj-lt"/>
              </a:rPr>
              <a:t>Belgian sales office mentioned in header </a:t>
            </a:r>
            <a:endParaRPr lang="en-US" sz="1400">
              <a:cs typeface="Arial"/>
            </a:endParaRPr>
          </a:p>
          <a:p>
            <a:pPr marL="285750" lvl="2" indent="-198438" algn="just">
              <a:buFont typeface="Arial" panose="020B0604020202020204" pitchFamily="34" charset="0"/>
              <a:buChar char="•"/>
            </a:pPr>
            <a:r>
              <a:rPr lang="en-US" sz="1400">
                <a:cs typeface="Arial"/>
              </a:rPr>
              <a:t>The BTA challenged </a:t>
            </a:r>
            <a:r>
              <a:rPr lang="en-US" sz="1400" dirty="0">
                <a:cs typeface="Arial"/>
              </a:rPr>
              <a:t>the </a:t>
            </a:r>
            <a:r>
              <a:rPr lang="en-US" sz="1400" b="1" dirty="0">
                <a:solidFill>
                  <a:srgbClr val="06357A"/>
                </a:solidFill>
                <a:cs typeface="Arial"/>
              </a:rPr>
              <a:t>calculation method </a:t>
            </a:r>
            <a:r>
              <a:rPr lang="en-US" sz="1400" dirty="0">
                <a:cs typeface="Arial"/>
              </a:rPr>
              <a:t>(5% gross margin</a:t>
            </a:r>
            <a:r>
              <a:rPr lang="en-US" sz="1400">
                <a:cs typeface="Arial"/>
              </a:rPr>
              <a:t>) due to the incosistent benchmarks and income statement (5.12% instead of 5% applied)</a:t>
            </a:r>
          </a:p>
          <a:p>
            <a:pPr marL="85725" lvl="2">
              <a:lnSpc>
                <a:spcPct val="150000"/>
              </a:lnSpc>
            </a:pPr>
            <a:r>
              <a:rPr lang="en-US" sz="1400" b="1">
                <a:solidFill>
                  <a:srgbClr val="00A2E0"/>
                </a:solidFill>
              </a:rPr>
              <a:t>Decision of the Court (reversal of Court of First Instance)</a:t>
            </a:r>
          </a:p>
          <a:p>
            <a:pPr marL="273050" lvl="3" indent="-185738" algn="just">
              <a:lnSpc>
                <a:spcPct val="150000"/>
              </a:lnSpc>
              <a:buClr>
                <a:srgbClr val="000000"/>
              </a:buClr>
              <a:buFont typeface="Arial" panose="020B0604020202020204" pitchFamily="34" charset="0"/>
              <a:buChar char="•"/>
              <a:tabLst>
                <a:tab pos="542925" algn="l"/>
              </a:tabLst>
            </a:pPr>
            <a:r>
              <a:rPr lang="en-US" sz="1400"/>
              <a:t>The burden of proof lies with the taxpayer claiming the </a:t>
            </a:r>
            <a:r>
              <a:rPr lang="en-US" sz="1400">
                <a:cs typeface="Arial"/>
              </a:rPr>
              <a:t>exemption (A.23)</a:t>
            </a:r>
          </a:p>
          <a:p>
            <a:pPr marL="1000125" lvl="4" indent="-276225">
              <a:lnSpc>
                <a:spcPct val="150000"/>
              </a:lnSpc>
              <a:buClr>
                <a:srgbClr val="000000"/>
              </a:buClr>
              <a:buSzPct val="80000"/>
              <a:buFont typeface="Arial" panose="020B0604020202020204" pitchFamily="34" charset="0"/>
              <a:buChar char="•"/>
              <a:tabLst>
                <a:tab pos="542925" algn="l"/>
              </a:tabLst>
            </a:pPr>
            <a:r>
              <a:rPr lang="en-US" sz="1400">
                <a:latin typeface="+mj-lt"/>
              </a:rPr>
              <a:t>taxpayer must demonstrate (i) the existence of the PE income and (ii) the amount attributable to PE (AOA)</a:t>
            </a:r>
          </a:p>
          <a:p>
            <a:pPr marL="1000125" lvl="4" indent="-276225">
              <a:lnSpc>
                <a:spcPct val="150000"/>
              </a:lnSpc>
              <a:buClr>
                <a:srgbClr val="000000"/>
              </a:buClr>
              <a:buSzPct val="80000"/>
              <a:buFont typeface="Arial" panose="020B0604020202020204" pitchFamily="34" charset="0"/>
              <a:buChar char="•"/>
              <a:tabLst>
                <a:tab pos="542925" algn="l"/>
              </a:tabLst>
            </a:pPr>
            <a:r>
              <a:rPr lang="en-US" sz="1400">
                <a:latin typeface="+mj-lt"/>
              </a:rPr>
              <a:t>Insufficient evidence was provided that the PE was functionally involved in the regional sales</a:t>
            </a:r>
            <a:endParaRPr lang="en-US" sz="1400">
              <a:solidFill>
                <a:schemeClr val="tx1">
                  <a:lumMod val="76000"/>
                  <a:lumOff val="24000"/>
                </a:schemeClr>
              </a:solidFill>
              <a:cs typeface="Arial"/>
            </a:endParaRPr>
          </a:p>
          <a:p>
            <a:pPr marL="271463" lvl="3" indent="-185738">
              <a:lnSpc>
                <a:spcPct val="150000"/>
              </a:lnSpc>
              <a:buClr>
                <a:srgbClr val="000000"/>
              </a:buClr>
              <a:buFont typeface="Arial" panose="020B0604020202020204" pitchFamily="34" charset="0"/>
              <a:buChar char="•"/>
              <a:tabLst>
                <a:tab pos="271463" algn="l"/>
              </a:tabLst>
            </a:pPr>
            <a:r>
              <a:rPr lang="en-US" sz="1400"/>
              <a:t>The court rejected the profit calculation methodology following the BTA’s arguments</a:t>
            </a:r>
            <a:endParaRPr lang="en-US" sz="1400">
              <a:solidFill>
                <a:schemeClr val="tx1">
                  <a:lumMod val="76000"/>
                  <a:lumOff val="24000"/>
                </a:schemeClr>
              </a:solidFill>
              <a:cs typeface="Arial"/>
            </a:endParaRPr>
          </a:p>
          <a:p>
            <a:pPr marL="0" lvl="2" algn="just"/>
            <a:endParaRPr lang="en-US" sz="1400" dirty="0">
              <a:cs typeface="Arial"/>
            </a:endParaRPr>
          </a:p>
          <a:p>
            <a:pPr marL="0" lvl="2" algn="just"/>
            <a:endParaRPr lang="en-US" sz="1400" dirty="0">
              <a:cs typeface="Arial"/>
            </a:endParaRPr>
          </a:p>
          <a:p>
            <a:pPr marL="266700" lvl="3">
              <a:lnSpc>
                <a:spcPct val="150000"/>
              </a:lnSpc>
              <a:tabLst>
                <a:tab pos="542925" algn="l"/>
              </a:tabLst>
            </a:pPr>
            <a:r>
              <a:rPr lang="en-US" sz="1400" dirty="0">
                <a:latin typeface="+mj-lt"/>
              </a:rPr>
              <a:t> </a:t>
            </a:r>
          </a:p>
          <a:p>
            <a:pPr marL="457200" lvl="3" algn="just"/>
            <a:endParaRPr lang="en-US" sz="1400" b="1" dirty="0">
              <a:cs typeface="Arial"/>
            </a:endParaRPr>
          </a:p>
          <a:p>
            <a:pPr marL="542925" lvl="3" indent="-276225">
              <a:lnSpc>
                <a:spcPct val="150000"/>
              </a:lnSpc>
              <a:buFont typeface="Arial" panose="020B0604020202020204" pitchFamily="34" charset="0"/>
              <a:buChar char="•"/>
              <a:tabLst>
                <a:tab pos="542925" algn="l"/>
              </a:tabLst>
            </a:pPr>
            <a:endParaRPr lang="en-US" sz="1400" kern="1200" dirty="0">
              <a:solidFill>
                <a:schemeClr val="dk1"/>
              </a:solidFill>
              <a:effectLst/>
              <a:latin typeface="+mj-lt"/>
              <a:ea typeface="+mn-ea"/>
              <a:cs typeface="+mn-cs"/>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3F18755E-63AD-4563-6B94-723AACE9452C}"/>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pic>
        <p:nvPicPr>
          <p:cNvPr id="4" name="Picture 3">
            <a:extLst>
              <a:ext uri="{FF2B5EF4-FFF2-40B4-BE49-F238E27FC236}">
                <a16:creationId xmlns:a16="http://schemas.microsoft.com/office/drawing/2014/main" id="{598ACA9C-430B-17D5-8786-5CBF83F55AF8}"/>
              </a:ext>
            </a:extLst>
          </p:cNvPr>
          <p:cNvPicPr>
            <a:picLocks noChangeAspect="1"/>
          </p:cNvPicPr>
          <p:nvPr/>
        </p:nvPicPr>
        <p:blipFill>
          <a:blip r:embed="rId3"/>
          <a:stretch>
            <a:fillRect/>
          </a:stretch>
        </p:blipFill>
        <p:spPr>
          <a:xfrm>
            <a:off x="7496794" y="1690445"/>
            <a:ext cx="4570275" cy="3477110"/>
          </a:xfrm>
          <a:prstGeom prst="rect">
            <a:avLst/>
          </a:prstGeom>
        </p:spPr>
      </p:pic>
      <p:sp>
        <p:nvSpPr>
          <p:cNvPr id="3" name="TextBox 2">
            <a:extLst>
              <a:ext uri="{FF2B5EF4-FFF2-40B4-BE49-F238E27FC236}">
                <a16:creationId xmlns:a16="http://schemas.microsoft.com/office/drawing/2014/main" id="{19EBC045-3C5A-3B1D-DF9A-E5C8A8ADAF2E}"/>
              </a:ext>
            </a:extLst>
          </p:cNvPr>
          <p:cNvSpPr txBox="1"/>
          <p:nvPr/>
        </p:nvSpPr>
        <p:spPr>
          <a:xfrm>
            <a:off x="265732" y="5605544"/>
            <a:ext cx="11801337" cy="1169551"/>
          </a:xfrm>
          <a:prstGeom prst="rect">
            <a:avLst/>
          </a:prstGeom>
          <a:noFill/>
        </p:spPr>
        <p:txBody>
          <a:bodyPr wrap="square" lIns="0" tIns="0" rIns="0" bIns="0" rtlCol="0">
            <a:spAutoFit/>
          </a:bodyPr>
          <a:lstStyle/>
          <a:p>
            <a:endParaRPr lang="en-US" sz="1400">
              <a:solidFill>
                <a:schemeClr val="tx1">
                  <a:lumMod val="76000"/>
                  <a:lumOff val="24000"/>
                </a:schemeClr>
              </a:solidFill>
              <a:cs typeface="Arial"/>
            </a:endParaRPr>
          </a:p>
          <a:p>
            <a:r>
              <a:rPr lang="en-US" sz="1400">
                <a:solidFill>
                  <a:schemeClr val="tx1">
                    <a:lumMod val="76000"/>
                    <a:lumOff val="24000"/>
                  </a:schemeClr>
                </a:solidFill>
                <a:cs typeface="Arial"/>
              </a:rPr>
              <a:t>“(...) </a:t>
            </a:r>
            <a:r>
              <a:rPr lang="en-US" sz="1400" b="1" i="1">
                <a:solidFill>
                  <a:srgbClr val="06357A"/>
                </a:solidFill>
                <a:cs typeface="Arial"/>
              </a:rPr>
              <a:t>the defendant bears the burden of proof with respect to the correct amount of profit attributable to the permanent establishment</a:t>
            </a:r>
            <a:r>
              <a:rPr lang="en-US" sz="1400" i="1">
                <a:solidFill>
                  <a:schemeClr val="tx1">
                    <a:lumMod val="76000"/>
                    <a:lumOff val="24000"/>
                  </a:schemeClr>
                </a:solidFill>
                <a:cs typeface="Arial"/>
              </a:rPr>
              <a:t>, </a:t>
            </a:r>
            <a:r>
              <a:rPr lang="en-US" sz="1400">
                <a:solidFill>
                  <a:schemeClr val="tx1">
                    <a:lumMod val="76000"/>
                    <a:lumOff val="24000"/>
                  </a:schemeClr>
                </a:solidFill>
                <a:cs typeface="Arial"/>
              </a:rPr>
              <a:t>[if the defendant] </a:t>
            </a:r>
            <a:r>
              <a:rPr lang="en-US" sz="1400" b="1" i="1">
                <a:solidFill>
                  <a:srgbClr val="06357A"/>
                </a:solidFill>
                <a:cs typeface="Arial"/>
              </a:rPr>
              <a:t>fails to meet this burden</a:t>
            </a:r>
            <a:r>
              <a:rPr lang="en-US" sz="1400" i="1">
                <a:solidFill>
                  <a:srgbClr val="06357A"/>
                </a:solidFill>
                <a:cs typeface="Arial"/>
              </a:rPr>
              <a:t>, </a:t>
            </a:r>
            <a:r>
              <a:rPr lang="en-US" sz="1400" b="1" i="1">
                <a:solidFill>
                  <a:srgbClr val="06357A"/>
                </a:solidFill>
                <a:cs typeface="Arial"/>
              </a:rPr>
              <a:t>it is not for the tax authorities to provide counter-evidence or to demonstrate which margin would be at arm’s length</a:t>
            </a:r>
            <a:r>
              <a:rPr lang="en-US" sz="1400" i="1">
                <a:solidFill>
                  <a:schemeClr val="tx1">
                    <a:lumMod val="76000"/>
                    <a:lumOff val="24000"/>
                  </a:schemeClr>
                </a:solidFill>
                <a:cs typeface="Arial"/>
              </a:rPr>
              <a:t>.</a:t>
            </a:r>
            <a:r>
              <a:rPr lang="en-US" sz="1400">
                <a:solidFill>
                  <a:schemeClr val="tx1">
                    <a:lumMod val="76000"/>
                    <a:lumOff val="24000"/>
                  </a:schemeClr>
                </a:solidFill>
                <a:cs typeface="Arial"/>
              </a:rPr>
              <a:t>”</a:t>
            </a:r>
          </a:p>
          <a:p>
            <a:endParaRPr lang="en-BE" sz="2000" err="1">
              <a:solidFill>
                <a:schemeClr val="tx2"/>
              </a:solidFill>
            </a:endParaRPr>
          </a:p>
        </p:txBody>
      </p:sp>
    </p:spTree>
    <p:extLst>
      <p:ext uri="{BB962C8B-B14F-4D97-AF65-F5344CB8AC3E}">
        <p14:creationId xmlns:p14="http://schemas.microsoft.com/office/powerpoint/2010/main" val="4132409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5C706-108E-F0CF-C279-7C37E65188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8E7B61-F815-4F2A-4166-EA7F584E422E}"/>
              </a:ext>
            </a:extLst>
          </p:cNvPr>
          <p:cNvSpPr>
            <a:spLocks noGrp="1"/>
          </p:cNvSpPr>
          <p:nvPr>
            <p:ph type="body" sz="quarter" idx="14"/>
          </p:nvPr>
        </p:nvSpPr>
        <p:spPr/>
        <p:txBody>
          <a:bodyPr/>
          <a:lstStyle/>
          <a:p>
            <a:r>
              <a:rPr lang="en-US">
                <a:solidFill>
                  <a:srgbClr val="00A2E0"/>
                </a:solidFill>
              </a:rPr>
              <a:t>4</a:t>
            </a:r>
            <a:r>
              <a:rPr lang="en-US" noProof="0">
                <a:solidFill>
                  <a:srgbClr val="00A2E0"/>
                </a:solidFill>
              </a:rPr>
              <a:t>.</a:t>
            </a:r>
          </a:p>
        </p:txBody>
      </p:sp>
      <p:sp>
        <p:nvSpPr>
          <p:cNvPr id="3" name="Title 2">
            <a:extLst>
              <a:ext uri="{FF2B5EF4-FFF2-40B4-BE49-F238E27FC236}">
                <a16:creationId xmlns:a16="http://schemas.microsoft.com/office/drawing/2014/main" id="{8BC4A3D1-693B-AFB7-5A4C-C36021466969}"/>
              </a:ext>
            </a:extLst>
          </p:cNvPr>
          <p:cNvSpPr>
            <a:spLocks noGrp="1"/>
          </p:cNvSpPr>
          <p:nvPr>
            <p:ph type="ctrTitle"/>
          </p:nvPr>
        </p:nvSpPr>
        <p:spPr/>
        <p:txBody>
          <a:bodyPr/>
          <a:lstStyle/>
          <a:p>
            <a:r>
              <a:rPr lang="en-US" noProof="0">
                <a:solidFill>
                  <a:srgbClr val="00A2E0"/>
                </a:solidFill>
              </a:rPr>
              <a:t>International developments</a:t>
            </a:r>
          </a:p>
        </p:txBody>
      </p:sp>
      <p:sp>
        <p:nvSpPr>
          <p:cNvPr id="4" name="Footer Placeholder 3">
            <a:extLst>
              <a:ext uri="{FF2B5EF4-FFF2-40B4-BE49-F238E27FC236}">
                <a16:creationId xmlns:a16="http://schemas.microsoft.com/office/drawing/2014/main" id="{BB9444C3-166E-614B-A899-C0B9453883DA}"/>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84974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FF7D377-7DB1-81A4-3A27-EC608B4B4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DBF80-1E2A-27B2-F71A-1171A7CEDCF1}"/>
              </a:ext>
            </a:extLst>
          </p:cNvPr>
          <p:cNvSpPr>
            <a:spLocks noGrp="1"/>
          </p:cNvSpPr>
          <p:nvPr>
            <p:ph type="title"/>
          </p:nvPr>
        </p:nvSpPr>
        <p:spPr>
          <a:xfrm>
            <a:off x="265732" y="299033"/>
            <a:ext cx="9646691" cy="313932"/>
          </a:xfrm>
        </p:spPr>
        <p:txBody>
          <a:bodyPr/>
          <a:lstStyle/>
          <a:p>
            <a:r>
              <a:rPr lang="en-US" sz="2400"/>
              <a:t>4</a:t>
            </a:r>
            <a:r>
              <a:rPr lang="en-US" sz="2400" noProof="0"/>
              <a:t>. </a:t>
            </a:r>
            <a:r>
              <a:rPr lang="en-US"/>
              <a:t>International developments – Stellantis Portugal (C-603/24)</a:t>
            </a:r>
            <a:endParaRPr lang="en-US" noProof="0"/>
          </a:p>
        </p:txBody>
      </p:sp>
      <p:sp>
        <p:nvSpPr>
          <p:cNvPr id="3" name="Text Placeholder 2">
            <a:extLst>
              <a:ext uri="{FF2B5EF4-FFF2-40B4-BE49-F238E27FC236}">
                <a16:creationId xmlns:a16="http://schemas.microsoft.com/office/drawing/2014/main" id="{7BE02AB4-DED6-3F2F-7B80-702C19BFA994}"/>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dirty="0">
                <a:solidFill>
                  <a:schemeClr val="accent2"/>
                </a:solidFill>
              </a:rPr>
              <a:t>Facts </a:t>
            </a:r>
            <a:endParaRPr lang="en-US" b="1" noProof="0" dirty="0">
              <a:solidFill>
                <a:schemeClr val="accent2"/>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Stellantis Portugal operates as a distributor, purchasing vehicles from European group manufacturers.</a:t>
            </a: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Stellantis informs European manufacturers of costs incurred in distributing vehicles and parts. </a:t>
            </a: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Adjustments to the vehicle sale prices are made based on these costs, documented through debit or credit notes issued by the European manufacturers (includes repair costs recharged by dealers).</a:t>
            </a:r>
          </a:p>
          <a:p>
            <a:pPr algn="just">
              <a:lnSpc>
                <a:spcPts val="1400"/>
              </a:lnSpc>
              <a:spcAft>
                <a:spcPts val="1000"/>
              </a:spcAft>
            </a:pPr>
            <a:r>
              <a:rPr lang="en-US" b="1" dirty="0">
                <a:solidFill>
                  <a:schemeClr val="accent2"/>
                </a:solidFill>
              </a:rPr>
              <a:t>Preliminary questions</a:t>
            </a: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Do price adjustments made to achieve a minimum profit margin constitute compensation for a service subject to VAT? </a:t>
            </a:r>
          </a:p>
          <a:p>
            <a:pPr marL="171446" indent="-171446" defTabSz="609585" fontAlgn="base">
              <a:lnSpc>
                <a:spcPct val="120000"/>
              </a:lnSpc>
              <a:spcBef>
                <a:spcPct val="0"/>
              </a:spcBef>
              <a:spcAft>
                <a:spcPct val="0"/>
              </a:spcAft>
              <a:buClr>
                <a:schemeClr val="accent2"/>
              </a:buClr>
            </a:pPr>
            <a:endParaRPr lang="en-US" sz="1400" dirty="0"/>
          </a:p>
          <a:p>
            <a:pPr defTabSz="609585" fontAlgn="base">
              <a:lnSpc>
                <a:spcPct val="120000"/>
              </a:lnSpc>
              <a:spcBef>
                <a:spcPct val="0"/>
              </a:spcBef>
              <a:spcAft>
                <a:spcPct val="0"/>
              </a:spcAft>
              <a:buClr>
                <a:schemeClr val="accent2"/>
              </a:buClr>
            </a:pPr>
            <a:r>
              <a:rPr lang="en-US" b="1" dirty="0">
                <a:solidFill>
                  <a:schemeClr val="accent2"/>
                </a:solidFill>
              </a:rPr>
              <a:t>Conclusion AG</a:t>
            </a: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Mere price adjustment is not compensation for a service.</a:t>
            </a: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But it is a price adjustment.</a:t>
            </a:r>
          </a:p>
          <a:p>
            <a:pPr algn="just">
              <a:lnSpc>
                <a:spcPts val="1400"/>
              </a:lnSpc>
              <a:spcAft>
                <a:spcPts val="1000"/>
              </a:spcAft>
            </a:pPr>
            <a:endParaRPr lang="en-US" sz="1400" kern="0" dirty="0">
              <a:solidFill>
                <a:schemeClr val="tx1"/>
              </a:solidFill>
              <a:ea typeface="Calibri" panose="020F0502020204030204" pitchFamily="34" charset="0"/>
              <a:cs typeface="Arial" panose="020B0604020202020204" pitchFamily="34" charset="0"/>
            </a:endParaRPr>
          </a:p>
          <a:p>
            <a:endParaRPr lang="en-US" sz="1600" noProof="0" dirty="0">
              <a:solidFill>
                <a:schemeClr val="tx1"/>
              </a:solidFill>
              <a:effectLst/>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dirty="0">
              <a:solidFill>
                <a:schemeClr val="tx1"/>
              </a:solidFill>
              <a:effectLst/>
              <a:ea typeface="Calibri" panose="020F0502020204030204" pitchFamily="34" charset="0"/>
              <a:cs typeface="Arial" panose="020B0604020202020204" pitchFamily="34" charset="0"/>
            </a:endParaRPr>
          </a:p>
          <a:p>
            <a:endParaRPr lang="en-US" noProof="0" dirty="0"/>
          </a:p>
        </p:txBody>
      </p:sp>
      <p:sp>
        <p:nvSpPr>
          <p:cNvPr id="5" name="Footer Placeholder 2">
            <a:extLst>
              <a:ext uri="{FF2B5EF4-FFF2-40B4-BE49-F238E27FC236}">
                <a16:creationId xmlns:a16="http://schemas.microsoft.com/office/drawing/2014/main" id="{88183FE4-0636-8EA0-ECD6-4D260BAA85BA}"/>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grpSp>
        <p:nvGrpSpPr>
          <p:cNvPr id="10" name="Group 9">
            <a:extLst>
              <a:ext uri="{FF2B5EF4-FFF2-40B4-BE49-F238E27FC236}">
                <a16:creationId xmlns:a16="http://schemas.microsoft.com/office/drawing/2014/main" id="{C5D47E6D-2BB3-58CD-7C00-9E167E32AD80}"/>
              </a:ext>
            </a:extLst>
          </p:cNvPr>
          <p:cNvGrpSpPr/>
          <p:nvPr/>
        </p:nvGrpSpPr>
        <p:grpSpPr>
          <a:xfrm>
            <a:off x="7224585" y="1702190"/>
            <a:ext cx="4710351" cy="4191983"/>
            <a:chOff x="5726501" y="311803"/>
            <a:chExt cx="3532763" cy="3143987"/>
          </a:xfrm>
        </p:grpSpPr>
        <p:grpSp>
          <p:nvGrpSpPr>
            <p:cNvPr id="11" name="Group 10">
              <a:extLst>
                <a:ext uri="{FF2B5EF4-FFF2-40B4-BE49-F238E27FC236}">
                  <a16:creationId xmlns:a16="http://schemas.microsoft.com/office/drawing/2014/main" id="{4C0465AB-C737-6277-2EF8-84687FAF2917}"/>
                </a:ext>
              </a:extLst>
            </p:cNvPr>
            <p:cNvGrpSpPr/>
            <p:nvPr/>
          </p:nvGrpSpPr>
          <p:grpSpPr>
            <a:xfrm>
              <a:off x="5726501" y="311803"/>
              <a:ext cx="1807188" cy="2357027"/>
              <a:chOff x="7617284" y="360247"/>
              <a:chExt cx="2409584" cy="3142703"/>
            </a:xfrm>
          </p:grpSpPr>
          <p:sp>
            <p:nvSpPr>
              <p:cNvPr id="25" name="Rectangle 24">
                <a:extLst>
                  <a:ext uri="{FF2B5EF4-FFF2-40B4-BE49-F238E27FC236}">
                    <a16:creationId xmlns:a16="http://schemas.microsoft.com/office/drawing/2014/main" id="{BFFA2521-0D23-1977-A6F4-E79B9E074D8D}"/>
                  </a:ext>
                </a:extLst>
              </p:cNvPr>
              <p:cNvSpPr/>
              <p:nvPr/>
            </p:nvSpPr>
            <p:spPr>
              <a:xfrm>
                <a:off x="8327130" y="360247"/>
                <a:ext cx="1440160" cy="828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noProof="0">
                    <a:solidFill>
                      <a:schemeClr val="bg1"/>
                    </a:solidFill>
                  </a:rPr>
                  <a:t>European manufacturers</a:t>
                </a:r>
              </a:p>
            </p:txBody>
          </p:sp>
          <p:sp>
            <p:nvSpPr>
              <p:cNvPr id="26" name="Rectangle 25">
                <a:extLst>
                  <a:ext uri="{FF2B5EF4-FFF2-40B4-BE49-F238E27FC236}">
                    <a16:creationId xmlns:a16="http://schemas.microsoft.com/office/drawing/2014/main" id="{C298A1E7-DEF0-32EB-E29C-C542A1AB364F}"/>
                  </a:ext>
                </a:extLst>
              </p:cNvPr>
              <p:cNvSpPr/>
              <p:nvPr/>
            </p:nvSpPr>
            <p:spPr>
              <a:xfrm>
                <a:off x="8327130" y="1940942"/>
                <a:ext cx="1440160" cy="828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noProof="0">
                    <a:solidFill>
                      <a:schemeClr val="bg1"/>
                    </a:solidFill>
                  </a:rPr>
                  <a:t>Stellantis Portugal SA / GMP</a:t>
                </a:r>
              </a:p>
            </p:txBody>
          </p:sp>
          <p:cxnSp>
            <p:nvCxnSpPr>
              <p:cNvPr id="27" name="Connector: Elbow 26">
                <a:extLst>
                  <a:ext uri="{FF2B5EF4-FFF2-40B4-BE49-F238E27FC236}">
                    <a16:creationId xmlns:a16="http://schemas.microsoft.com/office/drawing/2014/main" id="{76D151E0-99B5-30D2-D99D-61564DE86D22}"/>
                  </a:ext>
                </a:extLst>
              </p:cNvPr>
              <p:cNvCxnSpPr>
                <a:cxnSpLocks/>
                <a:stCxn id="25" idx="2"/>
              </p:cNvCxnSpPr>
              <p:nvPr/>
            </p:nvCxnSpPr>
            <p:spPr>
              <a:xfrm rot="16200000" flipH="1">
                <a:off x="8685474" y="1550074"/>
                <a:ext cx="723474" cy="1"/>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21BFD8F-CF20-BF5F-5284-1C8B144A7C83}"/>
                  </a:ext>
                </a:extLst>
              </p:cNvPr>
              <p:cNvCxnSpPr>
                <a:cxnSpLocks/>
              </p:cNvCxnSpPr>
              <p:nvPr/>
            </p:nvCxnSpPr>
            <p:spPr>
              <a:xfrm flipV="1">
                <a:off x="7617284" y="1545294"/>
                <a:ext cx="2409584" cy="28513"/>
              </a:xfrm>
              <a:prstGeom prst="straightConnector1">
                <a:avLst/>
              </a:prstGeom>
              <a:noFill/>
              <a:ln w="19050" cap="flat" cmpd="sng" algn="ctr">
                <a:solidFill>
                  <a:srgbClr val="909B5B"/>
                </a:solidFill>
                <a:prstDash val="dash"/>
                <a:miter lim="800000"/>
                <a:headEnd type="none" w="lg" len="lg"/>
                <a:tailEnd type="none" w="lg" len="lg"/>
              </a:ln>
              <a:effectLst/>
            </p:spPr>
          </p:cxnSp>
          <p:cxnSp>
            <p:nvCxnSpPr>
              <p:cNvPr id="29" name="Straight Arrow Connector 28">
                <a:extLst>
                  <a:ext uri="{FF2B5EF4-FFF2-40B4-BE49-F238E27FC236}">
                    <a16:creationId xmlns:a16="http://schemas.microsoft.com/office/drawing/2014/main" id="{6E783563-7387-BB4A-FFA1-E2529C963ACB}"/>
                  </a:ext>
                </a:extLst>
              </p:cNvPr>
              <p:cNvCxnSpPr>
                <a:cxnSpLocks/>
              </p:cNvCxnSpPr>
              <p:nvPr/>
            </p:nvCxnSpPr>
            <p:spPr>
              <a:xfrm>
                <a:off x="9073554" y="2769034"/>
                <a:ext cx="0" cy="73391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DgXGhwpeZvNSorS-5ztXdjPhNbX17xrMfqUQ">
                <a:extLst>
                  <a:ext uri="{FF2B5EF4-FFF2-40B4-BE49-F238E27FC236}">
                    <a16:creationId xmlns:a16="http://schemas.microsoft.com/office/drawing/2014/main" id="{15012C7A-ACDA-999B-1A01-7A092A8AF580}"/>
                  </a:ext>
                </a:extLst>
              </p:cNvPr>
              <p:cNvSpPr/>
              <p:nvPr/>
            </p:nvSpPr>
            <p:spPr>
              <a:xfrm>
                <a:off x="7660890" y="1114842"/>
                <a:ext cx="457200" cy="35169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blipFill>
              <a:ln w="12700">
                <a:solidFill>
                  <a:srgbClr val="CBCBCB"/>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31" name="AOoiUrMRLdnN2XV-5ztXdjPhNbX17xrMfqUQ">
                <a:extLst>
                  <a:ext uri="{FF2B5EF4-FFF2-40B4-BE49-F238E27FC236}">
                    <a16:creationId xmlns:a16="http://schemas.microsoft.com/office/drawing/2014/main" id="{0B4D1B52-7DDA-76EF-E389-13E742CBA5E3}"/>
                  </a:ext>
                </a:extLst>
              </p:cNvPr>
              <p:cNvSpPr/>
              <p:nvPr/>
            </p:nvSpPr>
            <p:spPr>
              <a:xfrm>
                <a:off x="7660890" y="1679325"/>
                <a:ext cx="457200" cy="35169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blipFill>
              <a:ln w="12700">
                <a:solidFill>
                  <a:srgbClr val="CBCBCB"/>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32" name="QtI6kzlPbQx92IT-5ztXdjPhNbX17xrMfqUQ">
                <a:extLst>
                  <a:ext uri="{FF2B5EF4-FFF2-40B4-BE49-F238E27FC236}">
                    <a16:creationId xmlns:a16="http://schemas.microsoft.com/office/drawing/2014/main" id="{0D24F8B5-7036-A61F-A668-4D5026A5BE84}"/>
                  </a:ext>
                </a:extLst>
              </p:cNvPr>
              <p:cNvSpPr/>
              <p:nvPr/>
            </p:nvSpPr>
            <p:spPr>
              <a:xfrm>
                <a:off x="9248633" y="1329830"/>
                <a:ext cx="394244" cy="34949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blipFill>
              <a:ln w="25400">
                <a:solidFill>
                  <a:srgbClr val="1D2D4F"/>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33" name="3nAaDoMqUPAWbsM-5ztXdjPhNbX17xrMfqUQ">
                <a:extLst>
                  <a:ext uri="{FF2B5EF4-FFF2-40B4-BE49-F238E27FC236}">
                    <a16:creationId xmlns:a16="http://schemas.microsoft.com/office/drawing/2014/main" id="{920FE58B-B8C1-76B8-27B1-262F0F46BC47}"/>
                  </a:ext>
                </a:extLst>
              </p:cNvPr>
              <p:cNvSpPr/>
              <p:nvPr/>
            </p:nvSpPr>
            <p:spPr>
              <a:xfrm>
                <a:off x="9244831" y="2887480"/>
                <a:ext cx="351181" cy="33485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blipFill>
              <a:ln w="25400">
                <a:solidFill>
                  <a:srgbClr val="1D2D4F"/>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34" name="TextBox 33">
                <a:extLst>
                  <a:ext uri="{FF2B5EF4-FFF2-40B4-BE49-F238E27FC236}">
                    <a16:creationId xmlns:a16="http://schemas.microsoft.com/office/drawing/2014/main" id="{9EF34DDC-8762-013C-B495-1131FB3F8F1A}"/>
                  </a:ext>
                </a:extLst>
              </p:cNvPr>
              <p:cNvSpPr txBox="1"/>
              <p:nvPr/>
            </p:nvSpPr>
            <p:spPr>
              <a:xfrm>
                <a:off x="9248633" y="1708455"/>
                <a:ext cx="454383" cy="123111"/>
              </a:xfrm>
              <a:prstGeom prst="rect">
                <a:avLst/>
              </a:prstGeom>
              <a:noFill/>
            </p:spPr>
            <p:txBody>
              <a:bodyPr wrap="square" lIns="0" tIns="0" rIns="0" bIns="0" rtlCol="0">
                <a:spAutoFit/>
              </a:bodyPr>
              <a:lstStyle/>
              <a:p>
                <a:r>
                  <a:rPr lang="en-US" sz="800" noProof="0"/>
                  <a:t>Purchase</a:t>
                </a:r>
              </a:p>
            </p:txBody>
          </p:sp>
          <p:sp>
            <p:nvSpPr>
              <p:cNvPr id="35" name="TextBox 34">
                <a:extLst>
                  <a:ext uri="{FF2B5EF4-FFF2-40B4-BE49-F238E27FC236}">
                    <a16:creationId xmlns:a16="http://schemas.microsoft.com/office/drawing/2014/main" id="{817E5E2D-4556-7892-227F-0DB7B0A0CB3D}"/>
                  </a:ext>
                </a:extLst>
              </p:cNvPr>
              <p:cNvSpPr txBox="1"/>
              <p:nvPr/>
            </p:nvSpPr>
            <p:spPr>
              <a:xfrm>
                <a:off x="9244831" y="3279221"/>
                <a:ext cx="454383" cy="123111"/>
              </a:xfrm>
              <a:prstGeom prst="rect">
                <a:avLst/>
              </a:prstGeom>
              <a:noFill/>
            </p:spPr>
            <p:txBody>
              <a:bodyPr wrap="square" lIns="0" tIns="0" rIns="0" bIns="0" rtlCol="0">
                <a:spAutoFit/>
              </a:bodyPr>
              <a:lstStyle/>
              <a:p>
                <a:r>
                  <a:rPr lang="en-US" sz="800" noProof="0"/>
                  <a:t>Sale</a:t>
                </a:r>
              </a:p>
            </p:txBody>
          </p:sp>
        </p:grpSp>
        <p:sp>
          <p:nvSpPr>
            <p:cNvPr id="12" name="TextBox 11">
              <a:extLst>
                <a:ext uri="{FF2B5EF4-FFF2-40B4-BE49-F238E27FC236}">
                  <a16:creationId xmlns:a16="http://schemas.microsoft.com/office/drawing/2014/main" id="{8A958B83-11AF-6FCE-5B32-32CE2325BEA4}"/>
                </a:ext>
              </a:extLst>
            </p:cNvPr>
            <p:cNvSpPr txBox="1"/>
            <p:nvPr/>
          </p:nvSpPr>
          <p:spPr>
            <a:xfrm>
              <a:off x="7533691" y="3086314"/>
              <a:ext cx="1395243" cy="369476"/>
            </a:xfrm>
            <a:prstGeom prst="rect">
              <a:avLst/>
            </a:prstGeom>
            <a:noFill/>
          </p:spPr>
          <p:txBody>
            <a:bodyPr wrap="square" lIns="0" tIns="0" rIns="0" bIns="0" rtlCol="0">
              <a:spAutoFit/>
            </a:bodyPr>
            <a:lstStyle/>
            <a:p>
              <a:r>
                <a:rPr lang="en-US" sz="1067" noProof="0">
                  <a:solidFill>
                    <a:schemeClr val="tx2"/>
                  </a:solidFill>
                </a:rPr>
                <a:t>Repair costs for manufacturing defects, warranty issues and roadside assistance</a:t>
              </a:r>
            </a:p>
          </p:txBody>
        </p:sp>
        <p:grpSp>
          <p:nvGrpSpPr>
            <p:cNvPr id="18" name="Group 17">
              <a:extLst>
                <a:ext uri="{FF2B5EF4-FFF2-40B4-BE49-F238E27FC236}">
                  <a16:creationId xmlns:a16="http://schemas.microsoft.com/office/drawing/2014/main" id="{8DF8EF4B-6870-25A8-EFC0-778F70B97E6E}"/>
                </a:ext>
              </a:extLst>
            </p:cNvPr>
            <p:cNvGrpSpPr/>
            <p:nvPr/>
          </p:nvGrpSpPr>
          <p:grpSpPr>
            <a:xfrm>
              <a:off x="6193381" y="901294"/>
              <a:ext cx="2482314" cy="2313501"/>
              <a:chOff x="13050554" y="1276166"/>
              <a:chExt cx="2952663" cy="2534437"/>
            </a:xfrm>
          </p:grpSpPr>
          <p:pic>
            <p:nvPicPr>
              <p:cNvPr id="20" name="Graphic 19">
                <a:extLst>
                  <a:ext uri="{FF2B5EF4-FFF2-40B4-BE49-F238E27FC236}">
                    <a16:creationId xmlns:a16="http://schemas.microsoft.com/office/drawing/2014/main" id="{6F2BBDF3-60DA-EFDA-0D06-72C77D0EE02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4644824" y="2960739"/>
                <a:ext cx="555172" cy="555171"/>
              </a:xfrm>
              <a:prstGeom prst="rect">
                <a:avLst/>
              </a:prstGeom>
            </p:spPr>
          </p:pic>
          <p:sp>
            <p:nvSpPr>
              <p:cNvPr id="21" name="Oval 20">
                <a:extLst>
                  <a:ext uri="{FF2B5EF4-FFF2-40B4-BE49-F238E27FC236}">
                    <a16:creationId xmlns:a16="http://schemas.microsoft.com/office/drawing/2014/main" id="{87381F23-9DCB-6287-EA10-2B48600B0801}"/>
                  </a:ext>
                </a:extLst>
              </p:cNvPr>
              <p:cNvSpPr/>
              <p:nvPr/>
            </p:nvSpPr>
            <p:spPr>
              <a:xfrm>
                <a:off x="13050554" y="3221219"/>
                <a:ext cx="1283872" cy="589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a:r>
                  <a:rPr lang="en-US" sz="1400" noProof="0">
                    <a:solidFill>
                      <a:schemeClr val="bg1"/>
                    </a:solidFill>
                  </a:rPr>
                  <a:t>Dealers</a:t>
                </a:r>
              </a:p>
            </p:txBody>
          </p:sp>
          <p:cxnSp>
            <p:nvCxnSpPr>
              <p:cNvPr id="22" name="Straight Arrow Connector 21">
                <a:extLst>
                  <a:ext uri="{FF2B5EF4-FFF2-40B4-BE49-F238E27FC236}">
                    <a16:creationId xmlns:a16="http://schemas.microsoft.com/office/drawing/2014/main" id="{3CA0A15B-2173-9261-D46C-01ACF41B8C75}"/>
                  </a:ext>
                </a:extLst>
              </p:cNvPr>
              <p:cNvCxnSpPr>
                <a:cxnSpLocks/>
              </p:cNvCxnSpPr>
              <p:nvPr/>
            </p:nvCxnSpPr>
            <p:spPr>
              <a:xfrm flipH="1">
                <a:off x="14476735" y="3604506"/>
                <a:ext cx="1526482" cy="818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25E7F8C-5DE5-809C-4B18-0BA94FAEFA41}"/>
                  </a:ext>
                </a:extLst>
              </p:cNvPr>
              <p:cNvCxnSpPr>
                <a:cxnSpLocks/>
              </p:cNvCxnSpPr>
              <p:nvPr/>
            </p:nvCxnSpPr>
            <p:spPr>
              <a:xfrm flipH="1" flipV="1">
                <a:off x="13534544" y="2603513"/>
                <a:ext cx="910" cy="58938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A8CB463C-413D-4F46-AD74-88195DA8B4A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644824" y="1276166"/>
                <a:ext cx="642775" cy="642774"/>
              </a:xfrm>
              <a:prstGeom prst="rect">
                <a:avLst/>
              </a:prstGeom>
            </p:spPr>
          </p:pic>
        </p:grpSp>
        <p:sp>
          <p:nvSpPr>
            <p:cNvPr id="19" name="TextBox 18">
              <a:extLst>
                <a:ext uri="{FF2B5EF4-FFF2-40B4-BE49-F238E27FC236}">
                  <a16:creationId xmlns:a16="http://schemas.microsoft.com/office/drawing/2014/main" id="{8CC66A37-3295-1338-7287-79CBE492BB3B}"/>
                </a:ext>
              </a:extLst>
            </p:cNvPr>
            <p:cNvSpPr txBox="1"/>
            <p:nvPr/>
          </p:nvSpPr>
          <p:spPr>
            <a:xfrm>
              <a:off x="7943298" y="966720"/>
              <a:ext cx="1315966" cy="438726"/>
            </a:xfrm>
            <a:prstGeom prst="rect">
              <a:avLst/>
            </a:prstGeom>
            <a:noFill/>
          </p:spPr>
          <p:txBody>
            <a:bodyPr wrap="square">
              <a:spAutoFit/>
            </a:bodyPr>
            <a:lstStyle/>
            <a:p>
              <a:pPr defTabSz="1219170">
                <a:defRPr/>
              </a:pPr>
              <a:r>
                <a:rPr lang="en-US" sz="1067" noProof="0">
                  <a:solidFill>
                    <a:schemeClr val="tx2"/>
                  </a:solidFill>
                </a:rPr>
                <a:t>Credit- or debit invoices TP-repair costs including NSC</a:t>
              </a:r>
            </a:p>
          </p:txBody>
        </p:sp>
      </p:grpSp>
    </p:spTree>
    <p:extLst>
      <p:ext uri="{BB962C8B-B14F-4D97-AF65-F5344CB8AC3E}">
        <p14:creationId xmlns:p14="http://schemas.microsoft.com/office/powerpoint/2010/main" val="3160655377"/>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C045A-00F8-F676-7B28-5CB4C885B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95BB2-D94B-7563-0E15-6549C0F19244}"/>
              </a:ext>
            </a:extLst>
          </p:cNvPr>
          <p:cNvSpPr>
            <a:spLocks noGrp="1"/>
          </p:cNvSpPr>
          <p:nvPr>
            <p:ph type="title"/>
          </p:nvPr>
        </p:nvSpPr>
        <p:spPr>
          <a:xfrm>
            <a:off x="265732" y="299033"/>
            <a:ext cx="9646691" cy="313932"/>
          </a:xfrm>
        </p:spPr>
        <p:txBody>
          <a:bodyPr/>
          <a:lstStyle/>
          <a:p>
            <a:r>
              <a:rPr lang="en-US" sz="2400"/>
              <a:t>4</a:t>
            </a:r>
            <a:r>
              <a:rPr lang="en-US" sz="2400" noProof="0"/>
              <a:t>. </a:t>
            </a:r>
            <a:r>
              <a:rPr lang="en-US"/>
              <a:t>International developments – Stellantis Portugal (C-603/24)</a:t>
            </a:r>
            <a:endParaRPr lang="en-US" noProof="0"/>
          </a:p>
        </p:txBody>
      </p:sp>
      <p:sp>
        <p:nvSpPr>
          <p:cNvPr id="3" name="Text Placeholder 2">
            <a:extLst>
              <a:ext uri="{FF2B5EF4-FFF2-40B4-BE49-F238E27FC236}">
                <a16:creationId xmlns:a16="http://schemas.microsoft.com/office/drawing/2014/main" id="{2333E982-9378-9CEF-D6A1-80CDA80979EA}"/>
              </a:ext>
            </a:extLst>
          </p:cNvPr>
          <p:cNvSpPr>
            <a:spLocks noGrp="1"/>
          </p:cNvSpPr>
          <p:nvPr>
            <p:ph type="body" sz="quarter" idx="10"/>
          </p:nvPr>
        </p:nvSpPr>
        <p:spPr>
          <a:xfrm>
            <a:off x="257064" y="1005895"/>
            <a:ext cx="5213890" cy="4888278"/>
          </a:xfrm>
        </p:spPr>
        <p:txBody>
          <a:bodyPr/>
          <a:lstStyle/>
          <a:p>
            <a:pPr algn="just">
              <a:lnSpc>
                <a:spcPts val="1400"/>
              </a:lnSpc>
              <a:spcAft>
                <a:spcPts val="1000"/>
              </a:spcAft>
            </a:pPr>
            <a:r>
              <a:rPr lang="en-US" b="1">
                <a:solidFill>
                  <a:schemeClr val="accent2"/>
                </a:solidFill>
              </a:rPr>
              <a:t>Decision of the Court </a:t>
            </a:r>
            <a:endParaRPr lang="en-US" b="1" noProof="0">
              <a:solidFill>
                <a:schemeClr val="accent2"/>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The Court reiterates that it must be determined whether there is</a:t>
            </a:r>
          </a:p>
          <a:p>
            <a:pPr marL="542925" lvl="4" indent="-180975" fontAlgn="base">
              <a:spcAft>
                <a:spcPts val="0"/>
              </a:spcAft>
              <a:buClr>
                <a:schemeClr val="tx1"/>
              </a:buClr>
              <a:buFont typeface="Arial" panose="020B0604020202020204" pitchFamily="34" charset="0"/>
              <a:buChar char="•"/>
              <a:tabLst>
                <a:tab pos="179388" algn="l"/>
              </a:tabLst>
              <a:defRPr/>
            </a:pPr>
            <a:r>
              <a:rPr lang="en-US" sz="1300" b="0">
                <a:solidFill>
                  <a:schemeClr val="tx1"/>
                </a:solidFill>
              </a:rPr>
              <a:t>a legal relationship involving reciprocal obligations and an identifiable supply of services</a:t>
            </a:r>
          </a:p>
          <a:p>
            <a:pPr marL="542925" lvl="4" indent="-180975" fontAlgn="base">
              <a:spcAft>
                <a:spcPts val="0"/>
              </a:spcAft>
              <a:buClr>
                <a:schemeClr val="tx1"/>
              </a:buClr>
              <a:buFont typeface="Arial" panose="020B0604020202020204" pitchFamily="34" charset="0"/>
              <a:buChar char="•"/>
              <a:tabLst>
                <a:tab pos="179388" algn="l"/>
              </a:tabLst>
              <a:defRPr/>
            </a:pPr>
            <a:r>
              <a:rPr lang="en-US" sz="1300" b="0">
                <a:solidFill>
                  <a:schemeClr val="tx1"/>
                </a:solidFill>
              </a:rPr>
              <a:t>for which a consideration is actually received by the supplier</a:t>
            </a: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In </a:t>
            </a:r>
            <a:r>
              <a:rPr lang="en-US" sz="1400" kern="0" err="1">
                <a:solidFill>
                  <a:schemeClr val="tx1"/>
                </a:solidFill>
                <a:ea typeface="Calibri" panose="020F0502020204030204" pitchFamily="34" charset="0"/>
                <a:cs typeface="Arial" panose="020B0604020202020204" pitchFamily="34" charset="0"/>
              </a:rPr>
              <a:t>casu</a:t>
            </a:r>
            <a:r>
              <a:rPr lang="en-US" sz="1400" kern="0">
                <a:solidFill>
                  <a:schemeClr val="tx1"/>
                </a:solidFill>
                <a:ea typeface="Calibri" panose="020F0502020204030204" pitchFamily="34" charset="0"/>
                <a:cs typeface="Arial" panose="020B0604020202020204" pitchFamily="34" charset="0"/>
              </a:rPr>
              <a:t>, the transfer pricing agreement was designed to adjust internal purchase prices and ensure a target profit margin, not to remunerate repair services</a:t>
            </a: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The adjustment formula included multiple cost elements and could result in either a debit or credit note, indicating no direct link between repair activities and the payment</a:t>
            </a: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An indirect connection between a payment and a potential service is insufficient to constitute taxable consideration for VAT purposes</a:t>
            </a:r>
          </a:p>
          <a:p>
            <a:pPr algn="just">
              <a:lnSpc>
                <a:spcPts val="1400"/>
              </a:lnSpc>
              <a:spcAft>
                <a:spcPts val="1000"/>
              </a:spcAft>
            </a:pPr>
            <a:r>
              <a:rPr lang="en-US" b="1">
                <a:solidFill>
                  <a:schemeClr val="accent2"/>
                </a:solidFill>
              </a:rPr>
              <a:t>Key takeaways</a:t>
            </a: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The CJEU confirms that transfer pricing adjustments do not automatically fall within the scope of VAT</a:t>
            </a: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A transfer pricing adjustment may still have VAT implications, but its treatment depends on the economic and legal substance of the adjustment</a:t>
            </a:r>
          </a:p>
          <a:p>
            <a:pPr marL="182563" lvl="1" indent="-182563" algn="just" fontAlgn="base">
              <a:lnSpc>
                <a:spcPts val="1400"/>
              </a:lnSpc>
              <a:spcAft>
                <a:spcPts val="1000"/>
              </a:spcAft>
              <a:buClrTx/>
              <a:defRPr/>
            </a:pPr>
            <a:r>
              <a:rPr lang="en-US" sz="1400" kern="0">
                <a:solidFill>
                  <a:schemeClr val="tx1"/>
                </a:solidFill>
                <a:ea typeface="Calibri" panose="020F0502020204030204" pitchFamily="34" charset="0"/>
                <a:cs typeface="Arial" panose="020B0604020202020204" pitchFamily="34" charset="0"/>
              </a:rPr>
              <a:t>Legal contracts should carefully consider potential VAT and TP implications</a:t>
            </a:r>
          </a:p>
          <a:p>
            <a:pPr algn="just">
              <a:lnSpc>
                <a:spcPts val="1400"/>
              </a:lnSpc>
              <a:spcAft>
                <a:spcPts val="1000"/>
              </a:spcAft>
            </a:pPr>
            <a:endParaRPr lang="en-US" sz="1400" kern="0">
              <a:solidFill>
                <a:schemeClr val="tx1"/>
              </a:solidFill>
              <a:ea typeface="Calibri" panose="020F0502020204030204" pitchFamily="34" charset="0"/>
              <a:cs typeface="Arial" panose="020B0604020202020204" pitchFamily="34" charset="0"/>
            </a:endParaRPr>
          </a:p>
          <a:p>
            <a:endParaRPr lang="en-US" sz="1600" noProof="0">
              <a:solidFill>
                <a:schemeClr val="tx1"/>
              </a:solidFill>
              <a:effectLst/>
              <a:ea typeface="Calibri" panose="020F0502020204030204" pitchFamily="34" charset="0"/>
              <a:cs typeface="Arial" panose="020B0604020202020204" pitchFamily="34" charset="0"/>
            </a:endParaRPr>
          </a:p>
          <a:p>
            <a:pPr marL="0" lvl="1" indent="0" algn="just">
              <a:lnSpc>
                <a:spcPts val="1400"/>
              </a:lnSpc>
              <a:spcAft>
                <a:spcPts val="1000"/>
              </a:spcAft>
              <a:buClrTx/>
              <a:buNone/>
            </a:pPr>
            <a:endParaRPr lang="en-US" sz="1400" kern="0" noProof="0">
              <a:solidFill>
                <a:schemeClr val="tx1"/>
              </a:solidFill>
              <a:effectLst/>
              <a:ea typeface="Calibri" panose="020F0502020204030204" pitchFamily="34" charset="0"/>
              <a:cs typeface="Arial" panose="020B0604020202020204" pitchFamily="34" charset="0"/>
            </a:endParaRPr>
          </a:p>
          <a:p>
            <a:endParaRPr lang="en-US" noProof="0"/>
          </a:p>
        </p:txBody>
      </p:sp>
      <p:sp>
        <p:nvSpPr>
          <p:cNvPr id="5" name="Footer Placeholder 2">
            <a:extLst>
              <a:ext uri="{FF2B5EF4-FFF2-40B4-BE49-F238E27FC236}">
                <a16:creationId xmlns:a16="http://schemas.microsoft.com/office/drawing/2014/main" id="{0E9589D3-98D2-0336-99B7-B20CD212F7CD}"/>
              </a:ext>
            </a:extLst>
          </p:cNvPr>
          <p:cNvSpPr txBox="1">
            <a:spLocks/>
          </p:cNvSpPr>
          <p:nvPr/>
        </p:nvSpPr>
        <p:spPr>
          <a:xfrm>
            <a:off x="266700" y="6636597"/>
            <a:ext cx="10519480" cy="13849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900"/>
              <a:t>Loyens &amp; Loeff - IFA - Key Belgian and International Transfer Pricing  Developments - Aldo Engels - 16/06/2026 </a:t>
            </a:r>
            <a:endParaRPr lang="en-GB" sz="900"/>
          </a:p>
        </p:txBody>
      </p:sp>
      <p:grpSp>
        <p:nvGrpSpPr>
          <p:cNvPr id="4" name="Group 3">
            <a:extLst>
              <a:ext uri="{FF2B5EF4-FFF2-40B4-BE49-F238E27FC236}">
                <a16:creationId xmlns:a16="http://schemas.microsoft.com/office/drawing/2014/main" id="{0CA562C1-FB5A-FD05-F02E-293F5B0109EB}"/>
              </a:ext>
            </a:extLst>
          </p:cNvPr>
          <p:cNvGrpSpPr/>
          <p:nvPr/>
        </p:nvGrpSpPr>
        <p:grpSpPr>
          <a:xfrm>
            <a:off x="7224585" y="1702190"/>
            <a:ext cx="4710351" cy="4191983"/>
            <a:chOff x="5726501" y="311803"/>
            <a:chExt cx="3532763" cy="3143987"/>
          </a:xfrm>
        </p:grpSpPr>
        <p:grpSp>
          <p:nvGrpSpPr>
            <p:cNvPr id="6" name="Group 5">
              <a:extLst>
                <a:ext uri="{FF2B5EF4-FFF2-40B4-BE49-F238E27FC236}">
                  <a16:creationId xmlns:a16="http://schemas.microsoft.com/office/drawing/2014/main" id="{CD992A4E-C7EA-A139-B16C-938EBC4904BD}"/>
                </a:ext>
              </a:extLst>
            </p:cNvPr>
            <p:cNvGrpSpPr/>
            <p:nvPr/>
          </p:nvGrpSpPr>
          <p:grpSpPr>
            <a:xfrm>
              <a:off x="5726501" y="311803"/>
              <a:ext cx="1807188" cy="2357027"/>
              <a:chOff x="7617284" y="360247"/>
              <a:chExt cx="2409584" cy="3142703"/>
            </a:xfrm>
          </p:grpSpPr>
          <p:sp>
            <p:nvSpPr>
              <p:cNvPr id="36" name="Rectangle 35">
                <a:extLst>
                  <a:ext uri="{FF2B5EF4-FFF2-40B4-BE49-F238E27FC236}">
                    <a16:creationId xmlns:a16="http://schemas.microsoft.com/office/drawing/2014/main" id="{048B401D-282F-634F-BA32-9B1F177E5645}"/>
                  </a:ext>
                </a:extLst>
              </p:cNvPr>
              <p:cNvSpPr/>
              <p:nvPr/>
            </p:nvSpPr>
            <p:spPr>
              <a:xfrm>
                <a:off x="8327130" y="360247"/>
                <a:ext cx="1440160" cy="828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noProof="0">
                    <a:solidFill>
                      <a:schemeClr val="bg1"/>
                    </a:solidFill>
                  </a:rPr>
                  <a:t>European manufacturers</a:t>
                </a:r>
              </a:p>
            </p:txBody>
          </p:sp>
          <p:sp>
            <p:nvSpPr>
              <p:cNvPr id="37" name="Rectangle 36">
                <a:extLst>
                  <a:ext uri="{FF2B5EF4-FFF2-40B4-BE49-F238E27FC236}">
                    <a16:creationId xmlns:a16="http://schemas.microsoft.com/office/drawing/2014/main" id="{B8B993EB-1D8C-2B83-AE21-D6C5118F2D48}"/>
                  </a:ext>
                </a:extLst>
              </p:cNvPr>
              <p:cNvSpPr/>
              <p:nvPr/>
            </p:nvSpPr>
            <p:spPr>
              <a:xfrm>
                <a:off x="8327130" y="1940942"/>
                <a:ext cx="1440160" cy="828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noProof="0">
                    <a:solidFill>
                      <a:schemeClr val="bg1"/>
                    </a:solidFill>
                  </a:rPr>
                  <a:t>Stellantis Portugal SA / GMP</a:t>
                </a:r>
              </a:p>
            </p:txBody>
          </p:sp>
          <p:cxnSp>
            <p:nvCxnSpPr>
              <p:cNvPr id="38" name="Connector: Elbow 37">
                <a:extLst>
                  <a:ext uri="{FF2B5EF4-FFF2-40B4-BE49-F238E27FC236}">
                    <a16:creationId xmlns:a16="http://schemas.microsoft.com/office/drawing/2014/main" id="{1E5DF1AD-CB73-2760-3892-ED4634291DC6}"/>
                  </a:ext>
                </a:extLst>
              </p:cNvPr>
              <p:cNvCxnSpPr>
                <a:cxnSpLocks/>
                <a:stCxn id="36" idx="2"/>
              </p:cNvCxnSpPr>
              <p:nvPr/>
            </p:nvCxnSpPr>
            <p:spPr>
              <a:xfrm rot="16200000" flipH="1">
                <a:off x="8685474" y="1550074"/>
                <a:ext cx="723474" cy="1"/>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C0001E6-B48A-1BEE-ACD7-91BC43CE772B}"/>
                  </a:ext>
                </a:extLst>
              </p:cNvPr>
              <p:cNvCxnSpPr>
                <a:cxnSpLocks/>
              </p:cNvCxnSpPr>
              <p:nvPr/>
            </p:nvCxnSpPr>
            <p:spPr>
              <a:xfrm flipV="1">
                <a:off x="7617284" y="1545294"/>
                <a:ext cx="2409584" cy="28513"/>
              </a:xfrm>
              <a:prstGeom prst="straightConnector1">
                <a:avLst/>
              </a:prstGeom>
              <a:noFill/>
              <a:ln w="19050" cap="flat" cmpd="sng" algn="ctr">
                <a:solidFill>
                  <a:srgbClr val="909B5B"/>
                </a:solidFill>
                <a:prstDash val="dash"/>
                <a:miter lim="800000"/>
                <a:headEnd type="none" w="lg" len="lg"/>
                <a:tailEnd type="none" w="lg" len="lg"/>
              </a:ln>
              <a:effectLst/>
            </p:spPr>
          </p:cxnSp>
          <p:cxnSp>
            <p:nvCxnSpPr>
              <p:cNvPr id="40" name="Straight Arrow Connector 39">
                <a:extLst>
                  <a:ext uri="{FF2B5EF4-FFF2-40B4-BE49-F238E27FC236}">
                    <a16:creationId xmlns:a16="http://schemas.microsoft.com/office/drawing/2014/main" id="{4AFB1722-D981-9BB9-53F8-7EB54E8DFA2F}"/>
                  </a:ext>
                </a:extLst>
              </p:cNvPr>
              <p:cNvCxnSpPr>
                <a:cxnSpLocks/>
              </p:cNvCxnSpPr>
              <p:nvPr/>
            </p:nvCxnSpPr>
            <p:spPr>
              <a:xfrm>
                <a:off x="9073554" y="2769034"/>
                <a:ext cx="0" cy="73391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DgXGhwpeZvNSorS-5ztXdjPhNbX17xrMfqUQ">
                <a:extLst>
                  <a:ext uri="{FF2B5EF4-FFF2-40B4-BE49-F238E27FC236}">
                    <a16:creationId xmlns:a16="http://schemas.microsoft.com/office/drawing/2014/main" id="{CD603521-1612-BCB3-C245-B83009AA8524}"/>
                  </a:ext>
                </a:extLst>
              </p:cNvPr>
              <p:cNvSpPr/>
              <p:nvPr/>
            </p:nvSpPr>
            <p:spPr>
              <a:xfrm>
                <a:off x="7660890" y="1114842"/>
                <a:ext cx="457200" cy="35169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blipFill>
              <a:ln w="12700">
                <a:solidFill>
                  <a:srgbClr val="CBCBCB"/>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42" name="AOoiUrMRLdnN2XV-5ztXdjPhNbX17xrMfqUQ">
                <a:extLst>
                  <a:ext uri="{FF2B5EF4-FFF2-40B4-BE49-F238E27FC236}">
                    <a16:creationId xmlns:a16="http://schemas.microsoft.com/office/drawing/2014/main" id="{3DB20EFE-C5BB-3DB3-68CE-443BDD7A2E59}"/>
                  </a:ext>
                </a:extLst>
              </p:cNvPr>
              <p:cNvSpPr/>
              <p:nvPr/>
            </p:nvSpPr>
            <p:spPr>
              <a:xfrm>
                <a:off x="7660890" y="1679325"/>
                <a:ext cx="457200" cy="35169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blipFill>
              <a:ln w="12700">
                <a:solidFill>
                  <a:srgbClr val="CBCBCB"/>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43" name="QtI6kzlPbQx92IT-5ztXdjPhNbX17xrMfqUQ">
                <a:extLst>
                  <a:ext uri="{FF2B5EF4-FFF2-40B4-BE49-F238E27FC236}">
                    <a16:creationId xmlns:a16="http://schemas.microsoft.com/office/drawing/2014/main" id="{A46CAF46-5854-480C-1D76-7814C4B7A133}"/>
                  </a:ext>
                </a:extLst>
              </p:cNvPr>
              <p:cNvSpPr/>
              <p:nvPr/>
            </p:nvSpPr>
            <p:spPr>
              <a:xfrm>
                <a:off x="9248633" y="1329830"/>
                <a:ext cx="394244" cy="34949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blipFill>
              <a:ln w="25400">
                <a:solidFill>
                  <a:srgbClr val="1D2D4F"/>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44" name="3nAaDoMqUPAWbsM-5ztXdjPhNbX17xrMfqUQ">
                <a:extLst>
                  <a:ext uri="{FF2B5EF4-FFF2-40B4-BE49-F238E27FC236}">
                    <a16:creationId xmlns:a16="http://schemas.microsoft.com/office/drawing/2014/main" id="{09CFB39B-8510-B7EA-B73F-4BADEC7E667A}"/>
                  </a:ext>
                </a:extLst>
              </p:cNvPr>
              <p:cNvSpPr/>
              <p:nvPr/>
            </p:nvSpPr>
            <p:spPr>
              <a:xfrm>
                <a:off x="9244831" y="2887480"/>
                <a:ext cx="351181" cy="33485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blipFill>
              <a:ln w="25400">
                <a:solidFill>
                  <a:srgbClr val="1D2D4F"/>
                </a:solidFill>
                <a:roun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lIns="0" tIns="0" rIns="0" bIns="0" anchor="ctr"/>
              <a:lstStyle/>
              <a:p>
                <a:pPr algn="ctr"/>
                <a:endParaRPr lang="en-US" noProof="0"/>
              </a:p>
            </p:txBody>
          </p:sp>
          <p:sp>
            <p:nvSpPr>
              <p:cNvPr id="45" name="TextBox 44">
                <a:extLst>
                  <a:ext uri="{FF2B5EF4-FFF2-40B4-BE49-F238E27FC236}">
                    <a16:creationId xmlns:a16="http://schemas.microsoft.com/office/drawing/2014/main" id="{E761EC76-22C7-41E2-B6D8-DAED339A4DB8}"/>
                  </a:ext>
                </a:extLst>
              </p:cNvPr>
              <p:cNvSpPr txBox="1"/>
              <p:nvPr/>
            </p:nvSpPr>
            <p:spPr>
              <a:xfrm>
                <a:off x="9248633" y="1708455"/>
                <a:ext cx="454383" cy="123111"/>
              </a:xfrm>
              <a:prstGeom prst="rect">
                <a:avLst/>
              </a:prstGeom>
              <a:noFill/>
            </p:spPr>
            <p:txBody>
              <a:bodyPr wrap="square" lIns="0" tIns="0" rIns="0" bIns="0" rtlCol="0">
                <a:spAutoFit/>
              </a:bodyPr>
              <a:lstStyle/>
              <a:p>
                <a:r>
                  <a:rPr lang="en-US" sz="800" noProof="0"/>
                  <a:t>Purchase</a:t>
                </a:r>
              </a:p>
            </p:txBody>
          </p:sp>
          <p:sp>
            <p:nvSpPr>
              <p:cNvPr id="46" name="TextBox 45">
                <a:extLst>
                  <a:ext uri="{FF2B5EF4-FFF2-40B4-BE49-F238E27FC236}">
                    <a16:creationId xmlns:a16="http://schemas.microsoft.com/office/drawing/2014/main" id="{65E3FDE9-E25E-2677-14C9-ABE9921380FD}"/>
                  </a:ext>
                </a:extLst>
              </p:cNvPr>
              <p:cNvSpPr txBox="1"/>
              <p:nvPr/>
            </p:nvSpPr>
            <p:spPr>
              <a:xfrm>
                <a:off x="9244831" y="3279221"/>
                <a:ext cx="454383" cy="123111"/>
              </a:xfrm>
              <a:prstGeom prst="rect">
                <a:avLst/>
              </a:prstGeom>
              <a:noFill/>
            </p:spPr>
            <p:txBody>
              <a:bodyPr wrap="square" lIns="0" tIns="0" rIns="0" bIns="0" rtlCol="0">
                <a:spAutoFit/>
              </a:bodyPr>
              <a:lstStyle/>
              <a:p>
                <a:r>
                  <a:rPr lang="en-US" sz="800" noProof="0"/>
                  <a:t>Sale</a:t>
                </a:r>
              </a:p>
            </p:txBody>
          </p:sp>
        </p:grpSp>
        <p:sp>
          <p:nvSpPr>
            <p:cNvPr id="7" name="TextBox 6">
              <a:extLst>
                <a:ext uri="{FF2B5EF4-FFF2-40B4-BE49-F238E27FC236}">
                  <a16:creationId xmlns:a16="http://schemas.microsoft.com/office/drawing/2014/main" id="{49C0EC20-AEED-1D6F-C2CF-AAE82D28512B}"/>
                </a:ext>
              </a:extLst>
            </p:cNvPr>
            <p:cNvSpPr txBox="1"/>
            <p:nvPr/>
          </p:nvSpPr>
          <p:spPr>
            <a:xfrm>
              <a:off x="7533691" y="3086314"/>
              <a:ext cx="1395243" cy="369476"/>
            </a:xfrm>
            <a:prstGeom prst="rect">
              <a:avLst/>
            </a:prstGeom>
            <a:noFill/>
          </p:spPr>
          <p:txBody>
            <a:bodyPr wrap="square" lIns="0" tIns="0" rIns="0" bIns="0" rtlCol="0">
              <a:spAutoFit/>
            </a:bodyPr>
            <a:lstStyle/>
            <a:p>
              <a:r>
                <a:rPr lang="en-US" sz="1067" noProof="0">
                  <a:solidFill>
                    <a:schemeClr val="tx2"/>
                  </a:solidFill>
                </a:rPr>
                <a:t>Repair costs for manufacturing defects, warranty issues and roadside assistance</a:t>
              </a:r>
            </a:p>
          </p:txBody>
        </p:sp>
        <p:grpSp>
          <p:nvGrpSpPr>
            <p:cNvPr id="8" name="Group 7">
              <a:extLst>
                <a:ext uri="{FF2B5EF4-FFF2-40B4-BE49-F238E27FC236}">
                  <a16:creationId xmlns:a16="http://schemas.microsoft.com/office/drawing/2014/main" id="{3B1B8882-36A4-3A3D-85E7-6C4F811D18C1}"/>
                </a:ext>
              </a:extLst>
            </p:cNvPr>
            <p:cNvGrpSpPr/>
            <p:nvPr/>
          </p:nvGrpSpPr>
          <p:grpSpPr>
            <a:xfrm>
              <a:off x="6193381" y="901294"/>
              <a:ext cx="2482314" cy="2313501"/>
              <a:chOff x="13050554" y="1276166"/>
              <a:chExt cx="2952663" cy="2534437"/>
            </a:xfrm>
          </p:grpSpPr>
          <p:pic>
            <p:nvPicPr>
              <p:cNvPr id="13" name="Graphic 12">
                <a:extLst>
                  <a:ext uri="{FF2B5EF4-FFF2-40B4-BE49-F238E27FC236}">
                    <a16:creationId xmlns:a16="http://schemas.microsoft.com/office/drawing/2014/main" id="{4BF47AB1-2A52-068C-26F4-E4BECB6A57E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644824" y="2960739"/>
                <a:ext cx="555172" cy="555171"/>
              </a:xfrm>
              <a:prstGeom prst="rect">
                <a:avLst/>
              </a:prstGeom>
            </p:spPr>
          </p:pic>
          <p:sp>
            <p:nvSpPr>
              <p:cNvPr id="14" name="Oval 13">
                <a:extLst>
                  <a:ext uri="{FF2B5EF4-FFF2-40B4-BE49-F238E27FC236}">
                    <a16:creationId xmlns:a16="http://schemas.microsoft.com/office/drawing/2014/main" id="{32C161F3-EC22-A5EF-A29D-0A0E604AFF87}"/>
                  </a:ext>
                </a:extLst>
              </p:cNvPr>
              <p:cNvSpPr/>
              <p:nvPr/>
            </p:nvSpPr>
            <p:spPr>
              <a:xfrm>
                <a:off x="13050554" y="3221219"/>
                <a:ext cx="1283872" cy="589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a:r>
                  <a:rPr lang="en-US" sz="1400" noProof="0">
                    <a:solidFill>
                      <a:schemeClr val="bg1"/>
                    </a:solidFill>
                  </a:rPr>
                  <a:t>Dealers</a:t>
                </a:r>
              </a:p>
            </p:txBody>
          </p:sp>
          <p:cxnSp>
            <p:nvCxnSpPr>
              <p:cNvPr id="15" name="Straight Arrow Connector 14">
                <a:extLst>
                  <a:ext uri="{FF2B5EF4-FFF2-40B4-BE49-F238E27FC236}">
                    <a16:creationId xmlns:a16="http://schemas.microsoft.com/office/drawing/2014/main" id="{238FA90E-8E2F-0160-A9D9-27BE53AEE6CB}"/>
                  </a:ext>
                </a:extLst>
              </p:cNvPr>
              <p:cNvCxnSpPr>
                <a:cxnSpLocks/>
              </p:cNvCxnSpPr>
              <p:nvPr/>
            </p:nvCxnSpPr>
            <p:spPr>
              <a:xfrm flipH="1">
                <a:off x="14476735" y="3604506"/>
                <a:ext cx="1526482" cy="818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67EAA3D-AA16-6C79-FD91-F3EA9003C06D}"/>
                  </a:ext>
                </a:extLst>
              </p:cNvPr>
              <p:cNvCxnSpPr>
                <a:cxnSpLocks/>
              </p:cNvCxnSpPr>
              <p:nvPr/>
            </p:nvCxnSpPr>
            <p:spPr>
              <a:xfrm flipH="1" flipV="1">
                <a:off x="13534544" y="2603513"/>
                <a:ext cx="910" cy="58938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8CC96DFE-420E-6374-0190-986B353430D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4644824" y="1276166"/>
                <a:ext cx="642775" cy="642774"/>
              </a:xfrm>
              <a:prstGeom prst="rect">
                <a:avLst/>
              </a:prstGeom>
            </p:spPr>
          </p:pic>
        </p:grpSp>
        <p:sp>
          <p:nvSpPr>
            <p:cNvPr id="9" name="TextBox 8">
              <a:extLst>
                <a:ext uri="{FF2B5EF4-FFF2-40B4-BE49-F238E27FC236}">
                  <a16:creationId xmlns:a16="http://schemas.microsoft.com/office/drawing/2014/main" id="{EEBFD0DD-F16D-31FD-4B6B-A219D95ED05C}"/>
                </a:ext>
              </a:extLst>
            </p:cNvPr>
            <p:cNvSpPr txBox="1"/>
            <p:nvPr/>
          </p:nvSpPr>
          <p:spPr>
            <a:xfrm>
              <a:off x="7943298" y="966720"/>
              <a:ext cx="1315966" cy="438726"/>
            </a:xfrm>
            <a:prstGeom prst="rect">
              <a:avLst/>
            </a:prstGeom>
            <a:noFill/>
          </p:spPr>
          <p:txBody>
            <a:bodyPr wrap="square">
              <a:spAutoFit/>
            </a:bodyPr>
            <a:lstStyle/>
            <a:p>
              <a:pPr defTabSz="1219170">
                <a:defRPr/>
              </a:pPr>
              <a:r>
                <a:rPr lang="en-US" sz="1067" noProof="0">
                  <a:solidFill>
                    <a:schemeClr val="tx2"/>
                  </a:solidFill>
                </a:rPr>
                <a:t>Credit- or debit invoices TP-repair costs including NSC</a:t>
              </a:r>
            </a:p>
          </p:txBody>
        </p:sp>
      </p:grpSp>
    </p:spTree>
    <p:extLst>
      <p:ext uri="{BB962C8B-B14F-4D97-AF65-F5344CB8AC3E}">
        <p14:creationId xmlns:p14="http://schemas.microsoft.com/office/powerpoint/2010/main" val="132778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C3A4-044E-2B7B-9D55-3B66C5E44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F3C3A-A073-7A67-F7C2-139190CA096B}"/>
              </a:ext>
            </a:extLst>
          </p:cNvPr>
          <p:cNvSpPr>
            <a:spLocks noGrp="1"/>
          </p:cNvSpPr>
          <p:nvPr>
            <p:ph type="title"/>
          </p:nvPr>
        </p:nvSpPr>
        <p:spPr>
          <a:xfrm>
            <a:off x="265732" y="299033"/>
            <a:ext cx="10035859" cy="287771"/>
          </a:xfrm>
        </p:spPr>
        <p:txBody>
          <a:bodyPr/>
          <a:lstStyle/>
          <a:p>
            <a:r>
              <a:rPr lang="en-US"/>
              <a:t>4. International developments – OECD Transfer pricing guidelines (Chapter VII)</a:t>
            </a:r>
            <a:endParaRPr lang="fr-FR"/>
          </a:p>
        </p:txBody>
      </p:sp>
      <p:sp>
        <p:nvSpPr>
          <p:cNvPr id="5" name="TextBox 4">
            <a:extLst>
              <a:ext uri="{FF2B5EF4-FFF2-40B4-BE49-F238E27FC236}">
                <a16:creationId xmlns:a16="http://schemas.microsoft.com/office/drawing/2014/main" id="{396602AA-88C2-ABAC-A27D-4A0287E63F67}"/>
              </a:ext>
            </a:extLst>
          </p:cNvPr>
          <p:cNvSpPr txBox="1"/>
          <p:nvPr/>
        </p:nvSpPr>
        <p:spPr>
          <a:xfrm>
            <a:off x="124932" y="773432"/>
            <a:ext cx="11347598" cy="5597494"/>
          </a:xfrm>
          <a:prstGeom prst="rect">
            <a:avLst/>
          </a:prstGeom>
          <a:noFill/>
        </p:spPr>
        <p:txBody>
          <a:bodyPr wrap="square">
            <a:spAutoFit/>
          </a:bodyPr>
          <a:lstStyle/>
          <a:p>
            <a:pPr marL="85725" lvl="2">
              <a:lnSpc>
                <a:spcPct val="150000"/>
              </a:lnSpc>
            </a:pPr>
            <a:r>
              <a:rPr lang="en-US" sz="1400" b="1" dirty="0">
                <a:solidFill>
                  <a:srgbClr val="00B0F0"/>
                </a:solidFill>
              </a:rPr>
              <a:t>Proposed changes to the OECD transfer pricing guidelines on intra-group services (Chapter VII)</a:t>
            </a:r>
          </a:p>
          <a:p>
            <a:pPr marL="85725" lvl="2">
              <a:lnSpc>
                <a:spcPct val="150000"/>
              </a:lnSpc>
            </a:pPr>
            <a:r>
              <a:rPr lang="en-US" sz="1400" b="1" dirty="0">
                <a:solidFill>
                  <a:srgbClr val="00B0F0"/>
                </a:solidFill>
              </a:rPr>
              <a:t>Background</a:t>
            </a:r>
          </a:p>
          <a:p>
            <a:pPr marL="266700" lvl="1" indent="-180975">
              <a:lnSpc>
                <a:spcPct val="150000"/>
              </a:lnSpc>
              <a:buFont typeface="Arial" panose="020B0604020202020204" pitchFamily="34" charset="0"/>
              <a:buChar char="•"/>
            </a:pPr>
            <a:r>
              <a:rPr lang="en-US" sz="1400" dirty="0">
                <a:latin typeface="+mj-lt"/>
              </a:rPr>
              <a:t>On 1 June 2026, the OECD opened a public consultation on revised Chapter VII of the Transfer Pricing Guidelines (intra-group services), with comments due 22 July 2026 and a public meeting in November 2026 (Paris).</a:t>
            </a:r>
          </a:p>
          <a:p>
            <a:pPr marL="266700" lvl="1" indent="-180975">
              <a:lnSpc>
                <a:spcPct val="150000"/>
              </a:lnSpc>
              <a:buFont typeface="Arial" panose="020B0604020202020204" pitchFamily="34" charset="0"/>
              <a:buChar char="•"/>
            </a:pPr>
            <a:r>
              <a:rPr lang="en-US" sz="1400" dirty="0">
                <a:latin typeface="+mj-lt"/>
              </a:rPr>
              <a:t>Chapter VII had not been substantially updated since the BEPS reforms of 2015.</a:t>
            </a:r>
          </a:p>
          <a:p>
            <a:pPr marL="542925" lvl="3" indent="-276225">
              <a:lnSpc>
                <a:spcPct val="150000"/>
              </a:lnSpc>
              <a:buFont typeface="Arial" panose="020B0604020202020204" pitchFamily="34" charset="0"/>
              <a:buChar char="•"/>
              <a:tabLst>
                <a:tab pos="542925" algn="l"/>
              </a:tabLst>
            </a:pPr>
            <a:r>
              <a:rPr lang="en-US" sz="1400" dirty="0">
                <a:latin typeface="+mj-lt"/>
              </a:rPr>
              <a:t>The aim is to align it with Chapters I–III and add practical examples.</a:t>
            </a:r>
          </a:p>
          <a:p>
            <a:pPr marL="542925" lvl="3" indent="-276225">
              <a:lnSpc>
                <a:spcPct val="150000"/>
              </a:lnSpc>
              <a:buFont typeface="Arial" panose="020B0604020202020204" pitchFamily="34" charset="0"/>
              <a:buChar char="•"/>
              <a:tabLst>
                <a:tab pos="542925" algn="l"/>
              </a:tabLst>
            </a:pPr>
            <a:r>
              <a:rPr lang="en-US" sz="1400" dirty="0">
                <a:latin typeface="+mj-lt"/>
              </a:rPr>
              <a:t>The revision contains 21 examples.</a:t>
            </a:r>
          </a:p>
          <a:p>
            <a:pPr marL="266700" lvl="1" indent="-180975">
              <a:lnSpc>
                <a:spcPct val="150000"/>
              </a:lnSpc>
              <a:buFont typeface="Arial" panose="020B0604020202020204" pitchFamily="34" charset="0"/>
              <a:buChar char="•"/>
            </a:pPr>
            <a:r>
              <a:rPr lang="en-US" sz="1400" dirty="0">
                <a:latin typeface="+mj-lt"/>
              </a:rPr>
              <a:t>Final guidance expected in 2027.</a:t>
            </a:r>
            <a:endParaRPr lang="en-US" sz="1400" b="1" dirty="0">
              <a:solidFill>
                <a:srgbClr val="00B0F0"/>
              </a:solidFill>
              <a:latin typeface="+mj-lt"/>
            </a:endParaRPr>
          </a:p>
          <a:p>
            <a:pPr marL="442913" lvl="2" indent="-357188">
              <a:lnSpc>
                <a:spcPct val="150000"/>
              </a:lnSpc>
              <a:buClr>
                <a:schemeClr val="accent2"/>
              </a:buClr>
            </a:pPr>
            <a:r>
              <a:rPr lang="en-US" sz="1400" b="1" dirty="0">
                <a:solidFill>
                  <a:srgbClr val="00B0F0"/>
                </a:solidFill>
              </a:rPr>
              <a:t>Important caveats</a:t>
            </a:r>
          </a:p>
          <a:p>
            <a:pPr marL="266700" lvl="1" indent="-180975">
              <a:lnSpc>
                <a:spcPct val="150000"/>
              </a:lnSpc>
              <a:buFont typeface="Arial" panose="020B0604020202020204" pitchFamily="34" charset="0"/>
              <a:buChar char="•"/>
            </a:pPr>
            <a:r>
              <a:rPr lang="en-US" sz="1400" dirty="0">
                <a:latin typeface="+mj-lt"/>
              </a:rPr>
              <a:t>The draft is </a:t>
            </a:r>
            <a:r>
              <a:rPr lang="en-US" sz="1400" b="1" dirty="0">
                <a:solidFill>
                  <a:srgbClr val="06357A"/>
                </a:solidFill>
                <a:latin typeface="+mj-lt"/>
              </a:rPr>
              <a:t>not yet consensus guidance </a:t>
            </a:r>
            <a:r>
              <a:rPr lang="en-US" sz="1400" dirty="0">
                <a:latin typeface="+mj-lt"/>
              </a:rPr>
              <a:t>and should not be relied upon as such.</a:t>
            </a:r>
          </a:p>
          <a:p>
            <a:pPr marL="266700" lvl="1" indent="-180975">
              <a:lnSpc>
                <a:spcPct val="150000"/>
              </a:lnSpc>
              <a:buFont typeface="Arial" panose="020B0604020202020204" pitchFamily="34" charset="0"/>
              <a:buChar char="•"/>
            </a:pPr>
            <a:r>
              <a:rPr lang="en-US" sz="1400" dirty="0">
                <a:latin typeface="+mj-lt"/>
              </a:rPr>
              <a:t>Led by Working Party No. 6 (OECD members only – China and India observe but do not vote).</a:t>
            </a:r>
          </a:p>
          <a:p>
            <a:pPr marL="266700" lvl="1" indent="-180975">
              <a:lnSpc>
                <a:spcPct val="150000"/>
              </a:lnSpc>
              <a:buFont typeface="Arial" panose="020B0604020202020204" pitchFamily="34" charset="0"/>
              <a:buChar char="•"/>
            </a:pPr>
            <a:r>
              <a:rPr lang="en-US" sz="1400" dirty="0">
                <a:latin typeface="+mj-lt"/>
              </a:rPr>
              <a:t>The revisions are </a:t>
            </a:r>
            <a:r>
              <a:rPr lang="en-US" sz="1400" b="1" dirty="0">
                <a:solidFill>
                  <a:srgbClr val="06357A"/>
                </a:solidFill>
                <a:latin typeface="+mj-lt"/>
              </a:rPr>
              <a:t>not intended to change the general principles </a:t>
            </a:r>
            <a:r>
              <a:rPr lang="en-US" sz="1400" dirty="0">
                <a:latin typeface="+mj-lt"/>
              </a:rPr>
              <a:t>underlying the transfer pricing analysis of intra-group services.</a:t>
            </a:r>
          </a:p>
          <a:p>
            <a:pPr lvl="2"/>
            <a:endParaRPr lang="en-US" sz="1400" dirty="0"/>
          </a:p>
          <a:p>
            <a:pPr marL="0" lvl="1">
              <a:spcBef>
                <a:spcPts val="400"/>
              </a:spcBef>
              <a:buClr>
                <a:srgbClr val="00B0F0"/>
              </a:buClr>
            </a:pPr>
            <a:r>
              <a:rPr lang="en-US" sz="1400" b="1" dirty="0">
                <a:solidFill>
                  <a:srgbClr val="00B0F0"/>
                </a:solidFill>
              </a:rPr>
              <a:t>Why does it matter?</a:t>
            </a:r>
          </a:p>
          <a:p>
            <a:pPr marL="266700" lvl="1" indent="-180975">
              <a:lnSpc>
                <a:spcPct val="150000"/>
              </a:lnSpc>
              <a:buFont typeface="Arial" panose="020B0604020202020204" pitchFamily="34" charset="0"/>
              <a:buChar char="•"/>
            </a:pPr>
            <a:r>
              <a:rPr lang="en-US" sz="1400" dirty="0">
                <a:latin typeface="+mj-lt"/>
              </a:rPr>
              <a:t>Intra-group services remain one of the most contested areas of transfer pricing. </a:t>
            </a:r>
          </a:p>
          <a:p>
            <a:pPr marL="542925" lvl="3" indent="-276225">
              <a:lnSpc>
                <a:spcPct val="150000"/>
              </a:lnSpc>
              <a:buFont typeface="Arial" panose="020B0604020202020204" pitchFamily="34" charset="0"/>
              <a:buChar char="•"/>
              <a:tabLst>
                <a:tab pos="542925" algn="l"/>
              </a:tabLst>
            </a:pPr>
            <a:r>
              <a:rPr lang="en-US" sz="1400" dirty="0">
                <a:latin typeface="+mj-lt"/>
              </a:rPr>
              <a:t>Benefit test, shareholder activities, cost allocation and the services/intangibles boundary are recurring audit topics.</a:t>
            </a:r>
          </a:p>
          <a:p>
            <a:pPr marL="442913" lvl="2" indent="-442913">
              <a:buClr>
                <a:schemeClr val="accent2"/>
              </a:buClr>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EF798E77-E2D6-7BAA-D324-93378881CAE6}"/>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114624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29AF-3A9C-BEA8-E29D-E59BD2720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551FB-CF7E-CB5A-324E-7715E43EBA20}"/>
              </a:ext>
            </a:extLst>
          </p:cNvPr>
          <p:cNvSpPr>
            <a:spLocks noGrp="1"/>
          </p:cNvSpPr>
          <p:nvPr>
            <p:ph type="title"/>
          </p:nvPr>
        </p:nvSpPr>
        <p:spPr>
          <a:xfrm>
            <a:off x="265732" y="299033"/>
            <a:ext cx="10035859" cy="287771"/>
          </a:xfrm>
        </p:spPr>
        <p:txBody>
          <a:bodyPr/>
          <a:lstStyle/>
          <a:p>
            <a:r>
              <a:rPr lang="en-US"/>
              <a:t>4. International developments – OECD Transfer pricing guidelines (Chapter VII)</a:t>
            </a:r>
            <a:endParaRPr lang="fr-FR"/>
          </a:p>
        </p:txBody>
      </p:sp>
      <p:sp>
        <p:nvSpPr>
          <p:cNvPr id="5" name="TextBox 4">
            <a:extLst>
              <a:ext uri="{FF2B5EF4-FFF2-40B4-BE49-F238E27FC236}">
                <a16:creationId xmlns:a16="http://schemas.microsoft.com/office/drawing/2014/main" id="{6FDA7FBD-4F32-54CB-AEE2-C1A49865C055}"/>
              </a:ext>
            </a:extLst>
          </p:cNvPr>
          <p:cNvSpPr txBox="1"/>
          <p:nvPr/>
        </p:nvSpPr>
        <p:spPr>
          <a:xfrm>
            <a:off x="124932" y="773432"/>
            <a:ext cx="11347598" cy="4607480"/>
          </a:xfrm>
          <a:prstGeom prst="rect">
            <a:avLst/>
          </a:prstGeom>
          <a:noFill/>
        </p:spPr>
        <p:txBody>
          <a:bodyPr wrap="square">
            <a:spAutoFit/>
          </a:bodyPr>
          <a:lstStyle/>
          <a:p>
            <a:pPr marL="85725" lvl="2">
              <a:lnSpc>
                <a:spcPct val="150000"/>
              </a:lnSpc>
            </a:pPr>
            <a:r>
              <a:rPr lang="en-US" sz="1400" b="1" dirty="0">
                <a:solidFill>
                  <a:srgbClr val="00B0F0"/>
                </a:solidFill>
              </a:rPr>
              <a:t>Proposed changes to the OECD transfer pricing guidelines on intra-group services (Chapter VII)</a:t>
            </a:r>
          </a:p>
          <a:p>
            <a:pPr marL="85725" lvl="2">
              <a:lnSpc>
                <a:spcPct val="150000"/>
              </a:lnSpc>
            </a:pPr>
            <a:r>
              <a:rPr lang="en-US" sz="1400" b="1" dirty="0">
                <a:solidFill>
                  <a:srgbClr val="00B0F0"/>
                </a:solidFill>
              </a:rPr>
              <a:t>Key proposed changes</a:t>
            </a:r>
          </a:p>
          <a:p>
            <a:pPr marL="266700" lvl="1" indent="-180975">
              <a:lnSpc>
                <a:spcPct val="150000"/>
              </a:lnSpc>
              <a:spcBef>
                <a:spcPts val="400"/>
              </a:spcBef>
              <a:buClr>
                <a:schemeClr val="tx1"/>
              </a:buClr>
              <a:buFont typeface="Arial" panose="020B0604020202020204" pitchFamily="34" charset="0"/>
              <a:buChar char="•"/>
            </a:pPr>
            <a:r>
              <a:rPr lang="en-US" sz="1400" dirty="0">
                <a:latin typeface="+mj-lt"/>
              </a:rPr>
              <a:t>More detailed guidance on benefit test:</a:t>
            </a:r>
          </a:p>
          <a:p>
            <a:pPr marL="542925" lvl="3" indent="-276225">
              <a:lnSpc>
                <a:spcPct val="150000"/>
              </a:lnSpc>
              <a:spcBef>
                <a:spcPts val="400"/>
              </a:spcBef>
              <a:buClr>
                <a:srgbClr val="000000"/>
              </a:buClr>
              <a:buFont typeface="Arial" panose="020B0604020202020204" pitchFamily="34" charset="0"/>
              <a:buChar char="•"/>
              <a:tabLst>
                <a:tab pos="542925" algn="l"/>
              </a:tabLst>
            </a:pPr>
            <a:r>
              <a:rPr lang="en-US" sz="1400" dirty="0">
                <a:latin typeface="+mj-lt"/>
              </a:rPr>
              <a:t>A benefit only needs to be </a:t>
            </a:r>
            <a:r>
              <a:rPr lang="en-US" sz="1400" u="sng" dirty="0">
                <a:latin typeface="+mj-lt"/>
              </a:rPr>
              <a:t>reasonably expected</a:t>
            </a:r>
            <a:r>
              <a:rPr lang="en-US" sz="1400" dirty="0">
                <a:latin typeface="+mj-lt"/>
              </a:rPr>
              <a:t> when the services is provided, actual “success” is not required</a:t>
            </a:r>
          </a:p>
          <a:p>
            <a:pPr marL="542925" lvl="3" indent="-276225">
              <a:lnSpc>
                <a:spcPct val="150000"/>
              </a:lnSpc>
              <a:spcBef>
                <a:spcPts val="400"/>
              </a:spcBef>
              <a:buClr>
                <a:srgbClr val="000000"/>
              </a:buClr>
              <a:buFont typeface="Arial" panose="020B0604020202020204" pitchFamily="34" charset="0"/>
              <a:buChar char="•"/>
              <a:tabLst>
                <a:tab pos="542925" algn="l"/>
              </a:tabLst>
            </a:pPr>
            <a:r>
              <a:rPr lang="en-US" sz="1400">
                <a:latin typeface="+mj-lt"/>
                <a:cs typeface="Arial"/>
              </a:rPr>
              <a:t>Detailed documentation recommendations to evidence benefit test (deliverables, minutes, emails, etc.)</a:t>
            </a:r>
          </a:p>
          <a:p>
            <a:pPr marL="542925" lvl="3" indent="-276225">
              <a:lnSpc>
                <a:spcPct val="150000"/>
              </a:lnSpc>
              <a:spcBef>
                <a:spcPts val="400"/>
              </a:spcBef>
              <a:buClr>
                <a:srgbClr val="000000"/>
              </a:buClr>
              <a:buFont typeface="Arial" panose="020B0604020202020204" pitchFamily="34" charset="0"/>
              <a:buChar char="•"/>
              <a:tabLst>
                <a:tab pos="542925" algn="l"/>
              </a:tabLst>
            </a:pPr>
            <a:r>
              <a:rPr lang="en-US" sz="1400">
                <a:latin typeface="+mj-lt"/>
                <a:cs typeface="Arial"/>
              </a:rPr>
              <a:t>Only serves to identify chargeable service, not for pricing</a:t>
            </a:r>
          </a:p>
          <a:p>
            <a:pPr marL="542925" lvl="3" indent="-276225">
              <a:lnSpc>
                <a:spcPct val="150000"/>
              </a:lnSpc>
              <a:spcBef>
                <a:spcPts val="400"/>
              </a:spcBef>
              <a:buClr>
                <a:srgbClr val="000000"/>
              </a:buClr>
              <a:buFont typeface="Arial" panose="020B0604020202020204" pitchFamily="34" charset="0"/>
              <a:buChar char="•"/>
              <a:tabLst>
                <a:tab pos="542925" algn="l"/>
              </a:tabLst>
            </a:pPr>
            <a:r>
              <a:rPr lang="en-US" sz="1400">
                <a:latin typeface="+mj-lt"/>
                <a:cs typeface="Arial"/>
              </a:rPr>
              <a:t>Benefit test can be met even though recipient is lossmaking</a:t>
            </a:r>
            <a:endParaRPr lang="en-US" sz="1400">
              <a:cs typeface="Arial"/>
            </a:endParaRPr>
          </a:p>
          <a:p>
            <a:pPr lvl="2">
              <a:spcBef>
                <a:spcPts val="400"/>
              </a:spcBef>
              <a:buClr>
                <a:srgbClr val="00B0F0"/>
              </a:buClr>
            </a:pPr>
            <a:endParaRPr lang="en-US" sz="1400" dirty="0"/>
          </a:p>
          <a:p>
            <a:pPr marL="266700" lvl="1" indent="-180975">
              <a:lnSpc>
                <a:spcPct val="150000"/>
              </a:lnSpc>
              <a:spcBef>
                <a:spcPts val="400"/>
              </a:spcBef>
              <a:buClr>
                <a:schemeClr val="tx1"/>
              </a:buClr>
              <a:buFont typeface="Arial" panose="020B0604020202020204" pitchFamily="34" charset="0"/>
              <a:buChar char="•"/>
            </a:pPr>
            <a:r>
              <a:rPr lang="en-US" sz="1400" dirty="0">
                <a:latin typeface="+mj-lt"/>
              </a:rPr>
              <a:t>Shareholder activities vs. stewardship activities:</a:t>
            </a:r>
          </a:p>
          <a:p>
            <a:pPr marL="542925" lvl="3"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Clearer distinction between non-chargeable shareholder activities and chargeable stewardship activities; </a:t>
            </a:r>
          </a:p>
          <a:p>
            <a:pPr marL="542925" lvl="3"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Senior management activities (e.g. C levels) are not automatically shareholder activities;</a:t>
            </a:r>
          </a:p>
          <a:p>
            <a:pPr marL="85725" lvl="2">
              <a:lnSpc>
                <a:spcPct val="150000"/>
              </a:lnSpc>
            </a:pPr>
            <a:endParaRPr lang="en-US" sz="1400" b="1" dirty="0">
              <a:solidFill>
                <a:srgbClr val="00B0F0"/>
              </a:solidFill>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8E9143DA-532D-5570-9919-9D67E5AF5C15}"/>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51907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F5BD-17CB-494D-D8CF-DB9AC8FEA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00ACA-389B-B686-9C2C-4CC10DBF9E50}"/>
              </a:ext>
            </a:extLst>
          </p:cNvPr>
          <p:cNvSpPr>
            <a:spLocks noGrp="1"/>
          </p:cNvSpPr>
          <p:nvPr>
            <p:ph type="title"/>
          </p:nvPr>
        </p:nvSpPr>
        <p:spPr>
          <a:xfrm>
            <a:off x="265732" y="299033"/>
            <a:ext cx="10035859" cy="287771"/>
          </a:xfrm>
        </p:spPr>
        <p:txBody>
          <a:bodyPr/>
          <a:lstStyle/>
          <a:p>
            <a:r>
              <a:rPr lang="en-US"/>
              <a:t>4. International developments – OECD Transfer pricing guidelines (Chapter VII)</a:t>
            </a:r>
            <a:endParaRPr lang="fr-FR"/>
          </a:p>
        </p:txBody>
      </p:sp>
      <p:sp>
        <p:nvSpPr>
          <p:cNvPr id="5" name="TextBox 4">
            <a:extLst>
              <a:ext uri="{FF2B5EF4-FFF2-40B4-BE49-F238E27FC236}">
                <a16:creationId xmlns:a16="http://schemas.microsoft.com/office/drawing/2014/main" id="{959508EA-5DF5-7401-0F67-C4493651848A}"/>
              </a:ext>
            </a:extLst>
          </p:cNvPr>
          <p:cNvSpPr txBox="1"/>
          <p:nvPr/>
        </p:nvSpPr>
        <p:spPr>
          <a:xfrm>
            <a:off x="124932" y="773432"/>
            <a:ext cx="11347598" cy="5946308"/>
          </a:xfrm>
          <a:prstGeom prst="rect">
            <a:avLst/>
          </a:prstGeom>
          <a:noFill/>
        </p:spPr>
        <p:txBody>
          <a:bodyPr wrap="square">
            <a:spAutoFit/>
          </a:bodyPr>
          <a:lstStyle/>
          <a:p>
            <a:pPr marL="85725" lvl="2">
              <a:lnSpc>
                <a:spcPct val="150000"/>
              </a:lnSpc>
            </a:pPr>
            <a:r>
              <a:rPr lang="en-US" sz="1400" b="1" dirty="0">
                <a:solidFill>
                  <a:srgbClr val="00B0F0"/>
                </a:solidFill>
              </a:rPr>
              <a:t>Proposed changes to the OECD transfer pricing guidelines on intra-group services (Chapter VII)</a:t>
            </a:r>
          </a:p>
          <a:p>
            <a:pPr marL="85725" lvl="2">
              <a:lnSpc>
                <a:spcPct val="150000"/>
              </a:lnSpc>
            </a:pPr>
            <a:r>
              <a:rPr lang="en-US" sz="1400" b="1" dirty="0">
                <a:solidFill>
                  <a:srgbClr val="00B0F0"/>
                </a:solidFill>
              </a:rPr>
              <a:t>Key proposed changes</a:t>
            </a:r>
          </a:p>
          <a:p>
            <a:pPr marL="266700" lvl="1" indent="-180975">
              <a:lnSpc>
                <a:spcPct val="150000"/>
              </a:lnSpc>
              <a:spcBef>
                <a:spcPts val="400"/>
              </a:spcBef>
              <a:buClr>
                <a:schemeClr val="tx1"/>
              </a:buClr>
              <a:buFont typeface="Arial" panose="020B0604020202020204" pitchFamily="34" charset="0"/>
              <a:buChar char="•"/>
            </a:pPr>
            <a:r>
              <a:rPr lang="en-US" sz="1400" dirty="0">
                <a:latin typeface="+mj-lt"/>
              </a:rPr>
              <a:t>Beyond cost-plus: broader method selection.</a:t>
            </a:r>
          </a:p>
          <a:p>
            <a:pPr marL="542925" lvl="3"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Cost-plus is not </a:t>
            </a:r>
            <a:r>
              <a:rPr lang="en-US" sz="1400" u="sng" dirty="0">
                <a:solidFill>
                  <a:srgbClr val="06357A"/>
                </a:solidFill>
                <a:latin typeface="+mj-lt"/>
              </a:rPr>
              <a:t>presumed</a:t>
            </a:r>
            <a:r>
              <a:rPr lang="en-US" sz="1400" dirty="0">
                <a:latin typeface="+mj-lt"/>
              </a:rPr>
              <a:t> to be the most appropriate method: </a:t>
            </a:r>
          </a:p>
          <a:p>
            <a:pPr marL="895350" lvl="4" indent="-360363" algn="just">
              <a:spcBef>
                <a:spcPts val="400"/>
              </a:spcBef>
              <a:buClr>
                <a:schemeClr val="tx1"/>
              </a:buClr>
              <a:buSzPct val="80000"/>
              <a:buFont typeface="Courier New" panose="02070309020205020404" pitchFamily="49" charset="0"/>
              <a:buChar char="o"/>
            </a:pPr>
            <a:r>
              <a:rPr lang="en-US" sz="1400" dirty="0">
                <a:solidFill>
                  <a:schemeClr val="tx1">
                    <a:lumMod val="76000"/>
                    <a:lumOff val="24000"/>
                  </a:schemeClr>
                </a:solidFill>
                <a:cs typeface="Arial"/>
              </a:rPr>
              <a:t>Profit split is explicitly endorsed for complex or intangible-embedded services.</a:t>
            </a:r>
          </a:p>
          <a:p>
            <a:pPr marL="542925" lvl="3"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Additional guidance on pass-through costs.</a:t>
            </a:r>
          </a:p>
          <a:p>
            <a:pPr marL="1000125" lvl="4"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No mark-up when the service provider merely acts as an intermediary or paying agent (no value contribution)</a:t>
            </a:r>
          </a:p>
          <a:p>
            <a:pPr marL="542925" lvl="3"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Low Value-Adding Intra-Group Services 5% mark-up safe </a:t>
            </a:r>
            <a:r>
              <a:rPr lang="en-US" sz="1400" dirty="0" err="1">
                <a:latin typeface="+mj-lt"/>
              </a:rPr>
              <a:t>harbour</a:t>
            </a:r>
            <a:r>
              <a:rPr lang="en-US" sz="1400" dirty="0">
                <a:latin typeface="+mj-lt"/>
              </a:rPr>
              <a:t> does not mean other services should bear higher markup. </a:t>
            </a:r>
          </a:p>
          <a:p>
            <a:pPr marL="266700" lvl="1" indent="-18097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Interconnected transactions.</a:t>
            </a:r>
          </a:p>
          <a:p>
            <a:pPr marL="542925" lvl="3" indent="-276225">
              <a:lnSpc>
                <a:spcPct val="150000"/>
              </a:lnSpc>
              <a:spcBef>
                <a:spcPts val="400"/>
              </a:spcBef>
              <a:buClr>
                <a:schemeClr val="tx1"/>
              </a:buClr>
              <a:buFont typeface="Arial" panose="020B0604020202020204" pitchFamily="34" charset="0"/>
              <a:buChar char="•"/>
              <a:tabLst>
                <a:tab pos="542925" algn="l"/>
              </a:tabLst>
            </a:pPr>
            <a:r>
              <a:rPr lang="en-US" sz="1400" dirty="0">
                <a:latin typeface="+mj-lt"/>
              </a:rPr>
              <a:t>Taxpayers may need to consider the Chapter III aggregation and segregation principles rather than assuming a separate service transaction exists. </a:t>
            </a:r>
          </a:p>
          <a:p>
            <a:pPr marL="723900" lvl="4">
              <a:lnSpc>
                <a:spcPct val="150000"/>
              </a:lnSpc>
              <a:spcBef>
                <a:spcPts val="400"/>
              </a:spcBef>
              <a:buClr>
                <a:schemeClr val="tx1"/>
              </a:buClr>
              <a:tabLst>
                <a:tab pos="542925" algn="l"/>
              </a:tabLst>
            </a:pPr>
            <a:endParaRPr lang="en-US" sz="1400" dirty="0">
              <a:latin typeface="+mj-lt"/>
            </a:endParaRPr>
          </a:p>
          <a:p>
            <a:pPr lvl="2">
              <a:spcBef>
                <a:spcPts val="400"/>
              </a:spcBef>
              <a:buClr>
                <a:srgbClr val="00B0F0"/>
              </a:buClr>
            </a:pPr>
            <a:endParaRPr lang="en-US" sz="1400" dirty="0"/>
          </a:p>
          <a:p>
            <a:pPr marL="914400" lvl="4" indent="-914400" algn="just">
              <a:buClr>
                <a:srgbClr val="00B0F0"/>
              </a:buClr>
            </a:pPr>
            <a:r>
              <a:rPr lang="en-US" sz="1400" b="1" dirty="0">
                <a:solidFill>
                  <a:srgbClr val="00B0F0"/>
                </a:solidFill>
              </a:rPr>
              <a:t>Overall message </a:t>
            </a:r>
          </a:p>
          <a:p>
            <a:pPr marL="914400" lvl="4" indent="-914400" algn="just">
              <a:buClr>
                <a:srgbClr val="00B0F0"/>
              </a:buClr>
            </a:pPr>
            <a:endParaRPr lang="en-US" sz="1400" b="1" i="1" dirty="0">
              <a:solidFill>
                <a:schemeClr val="accent1"/>
              </a:solidFill>
            </a:endParaRPr>
          </a:p>
          <a:p>
            <a:pPr marL="266700" lvl="1" indent="-180975">
              <a:lnSpc>
                <a:spcPct val="150000"/>
              </a:lnSpc>
              <a:spcBef>
                <a:spcPts val="400"/>
              </a:spcBef>
              <a:buClr>
                <a:schemeClr val="tx1"/>
              </a:buClr>
              <a:buFont typeface="Arial" panose="020B0604020202020204" pitchFamily="34" charset="0"/>
              <a:buChar char="•"/>
            </a:pPr>
            <a:r>
              <a:rPr lang="en-US" sz="1400" dirty="0">
                <a:latin typeface="+mj-lt"/>
              </a:rPr>
              <a:t>No fundamental change in principles, but significantly more detailed guidance on identifying, pricing and documenting intra-group services </a:t>
            </a:r>
          </a:p>
          <a:p>
            <a:pPr lvl="2">
              <a:spcBef>
                <a:spcPts val="400"/>
              </a:spcBef>
              <a:buClr>
                <a:srgbClr val="00B0F0"/>
              </a:buClr>
            </a:pPr>
            <a:endParaRPr lang="en-US" sz="1400" dirty="0"/>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EAD18A17-5B0A-A7DD-60C1-C273B79E3210}"/>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338535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C847-5595-E15A-1F11-7DB56D206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B850-8F0D-642E-5C5B-56A6F69EBF0F}"/>
              </a:ext>
            </a:extLst>
          </p:cNvPr>
          <p:cNvSpPr>
            <a:spLocks noGrp="1"/>
          </p:cNvSpPr>
          <p:nvPr>
            <p:ph type="title"/>
          </p:nvPr>
        </p:nvSpPr>
        <p:spPr/>
        <p:txBody>
          <a:bodyPr/>
          <a:lstStyle/>
          <a:p>
            <a:r>
              <a:rPr lang="en-US" noProof="0"/>
              <a:t>1.1. Legal framework - Belgium</a:t>
            </a:r>
          </a:p>
        </p:txBody>
      </p:sp>
      <p:sp>
        <p:nvSpPr>
          <p:cNvPr id="4" name="TextBox 3">
            <a:extLst>
              <a:ext uri="{FF2B5EF4-FFF2-40B4-BE49-F238E27FC236}">
                <a16:creationId xmlns:a16="http://schemas.microsoft.com/office/drawing/2014/main" id="{21CF7ADB-B6DD-5647-23C6-863100A0BA6C}"/>
              </a:ext>
            </a:extLst>
          </p:cNvPr>
          <p:cNvSpPr txBox="1"/>
          <p:nvPr/>
        </p:nvSpPr>
        <p:spPr>
          <a:xfrm>
            <a:off x="757142" y="5455334"/>
            <a:ext cx="10088678" cy="21544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i="1" noProof="0">
                <a:solidFill>
                  <a:schemeClr val="accent2"/>
                </a:solidFill>
              </a:rPr>
              <a:t>Hierarchy between the rules (lex </a:t>
            </a:r>
            <a:r>
              <a:rPr lang="en-US" sz="1400" i="1" noProof="0" err="1">
                <a:solidFill>
                  <a:schemeClr val="accent2"/>
                </a:solidFill>
              </a:rPr>
              <a:t>specialis</a:t>
            </a:r>
            <a:r>
              <a:rPr lang="en-US" sz="1400" i="1" noProof="0">
                <a:solidFill>
                  <a:schemeClr val="accent2"/>
                </a:solidFill>
              </a:rPr>
              <a:t>)? </a:t>
            </a:r>
          </a:p>
        </p:txBody>
      </p:sp>
      <p:graphicFrame>
        <p:nvGraphicFramePr>
          <p:cNvPr id="5" name="Table 4">
            <a:extLst>
              <a:ext uri="{FF2B5EF4-FFF2-40B4-BE49-F238E27FC236}">
                <a16:creationId xmlns:a16="http://schemas.microsoft.com/office/drawing/2014/main" id="{A2EE4ACC-9CCF-FA3B-0062-573EFA37177F}"/>
              </a:ext>
            </a:extLst>
          </p:cNvPr>
          <p:cNvGraphicFramePr>
            <a:graphicFrameLocks noGrp="1"/>
          </p:cNvGraphicFramePr>
          <p:nvPr>
            <p:extLst>
              <p:ext uri="{D42A27DB-BD31-4B8C-83A1-F6EECF244321}">
                <p14:modId xmlns:p14="http://schemas.microsoft.com/office/powerpoint/2010/main" val="863072965"/>
              </p:ext>
            </p:extLst>
          </p:nvPr>
        </p:nvGraphicFramePr>
        <p:xfrm>
          <a:off x="757142" y="1554693"/>
          <a:ext cx="10519480" cy="3825162"/>
        </p:xfrm>
        <a:graphic>
          <a:graphicData uri="http://schemas.openxmlformats.org/drawingml/2006/table">
            <a:tbl>
              <a:tblPr firstRow="1" bandRow="1">
                <a:tableStyleId>{5C22544A-7EE6-4342-B048-85BDC9FD1C3A}</a:tableStyleId>
              </a:tblPr>
              <a:tblGrid>
                <a:gridCol w="1218672">
                  <a:extLst>
                    <a:ext uri="{9D8B030D-6E8A-4147-A177-3AD203B41FA5}">
                      <a16:colId xmlns:a16="http://schemas.microsoft.com/office/drawing/2014/main" val="3609040712"/>
                    </a:ext>
                  </a:extLst>
                </a:gridCol>
                <a:gridCol w="4968100">
                  <a:extLst>
                    <a:ext uri="{9D8B030D-6E8A-4147-A177-3AD203B41FA5}">
                      <a16:colId xmlns:a16="http://schemas.microsoft.com/office/drawing/2014/main" val="556717809"/>
                    </a:ext>
                  </a:extLst>
                </a:gridCol>
                <a:gridCol w="4332708">
                  <a:extLst>
                    <a:ext uri="{9D8B030D-6E8A-4147-A177-3AD203B41FA5}">
                      <a16:colId xmlns:a16="http://schemas.microsoft.com/office/drawing/2014/main" val="3876543328"/>
                    </a:ext>
                  </a:extLst>
                </a:gridCol>
              </a:tblGrid>
              <a:tr h="398754">
                <a:tc>
                  <a:txBody>
                    <a:bodyPr/>
                    <a:lstStyle/>
                    <a:p>
                      <a:r>
                        <a:rPr lang="en-US" sz="1050" noProof="0">
                          <a:solidFill>
                            <a:srgbClr val="00A2E0"/>
                          </a:solidFill>
                        </a:rPr>
                        <a:t>Criteria</a:t>
                      </a:r>
                    </a:p>
                  </a:txBody>
                  <a:tcPr/>
                </a:tc>
                <a:tc>
                  <a:txBody>
                    <a:bodyPr/>
                    <a:lstStyle/>
                    <a:p>
                      <a:r>
                        <a:rPr lang="en-US" sz="1050" noProof="0">
                          <a:solidFill>
                            <a:srgbClr val="00A2E0"/>
                          </a:solidFill>
                        </a:rPr>
                        <a:t>Article 26 ITC</a:t>
                      </a:r>
                    </a:p>
                  </a:txBody>
                  <a:tcPr/>
                </a:tc>
                <a:tc>
                  <a:txBody>
                    <a:bodyPr/>
                    <a:lstStyle/>
                    <a:p>
                      <a:r>
                        <a:rPr lang="en-US" sz="1050" noProof="0">
                          <a:solidFill>
                            <a:srgbClr val="00A2E0"/>
                          </a:solidFill>
                        </a:rPr>
                        <a:t>Article 185 §2 ITC</a:t>
                      </a:r>
                    </a:p>
                  </a:txBody>
                  <a:tcPr/>
                </a:tc>
                <a:extLst>
                  <a:ext uri="{0D108BD9-81ED-4DB2-BD59-A6C34878D82A}">
                    <a16:rowId xmlns:a16="http://schemas.microsoft.com/office/drawing/2014/main" val="1530136956"/>
                  </a:ext>
                </a:extLst>
              </a:tr>
              <a:tr h="398754">
                <a:tc>
                  <a:txBody>
                    <a:bodyPr/>
                    <a:lstStyle/>
                    <a:p>
                      <a:pPr>
                        <a:buNone/>
                      </a:pPr>
                      <a:r>
                        <a:rPr lang="en-US" sz="1050" b="1" noProof="0">
                          <a:solidFill>
                            <a:srgbClr val="00A2E0"/>
                          </a:solidFill>
                          <a:effectLst/>
                        </a:rPr>
                        <a:t>Origin</a:t>
                      </a:r>
                    </a:p>
                  </a:txBody>
                  <a:tcPr anchor="ctr"/>
                </a:tc>
                <a:tc>
                  <a:txBody>
                    <a:bodyPr/>
                    <a:lstStyle/>
                    <a:p>
                      <a:pPr>
                        <a:buNone/>
                      </a:pPr>
                      <a:r>
                        <a:rPr lang="en-US" sz="1050" b="1" noProof="0" dirty="0">
                          <a:solidFill>
                            <a:srgbClr val="06357A"/>
                          </a:solidFill>
                          <a:effectLst/>
                        </a:rPr>
                        <a:t>Oldest TP provision </a:t>
                      </a:r>
                      <a:r>
                        <a:rPr lang="en-US" sz="1050" b="0" noProof="0" dirty="0">
                          <a:effectLst/>
                        </a:rPr>
                        <a:t>(1992)</a:t>
                      </a:r>
                      <a:endParaRPr lang="en-US" sz="1050" noProof="0" dirty="0">
                        <a:solidFill>
                          <a:srgbClr val="06357A"/>
                        </a:solidFill>
                        <a:effectLst/>
                      </a:endParaRPr>
                    </a:p>
                  </a:txBody>
                  <a:tcPr anchor="ctr"/>
                </a:tc>
                <a:tc>
                  <a:txBody>
                    <a:bodyPr/>
                    <a:lstStyle/>
                    <a:p>
                      <a:pPr>
                        <a:buNone/>
                      </a:pPr>
                      <a:r>
                        <a:rPr lang="en-US" sz="1050" b="1" noProof="0">
                          <a:solidFill>
                            <a:srgbClr val="06357A"/>
                          </a:solidFill>
                          <a:effectLst/>
                        </a:rPr>
                        <a:t>Adopted in 2004</a:t>
                      </a:r>
                      <a:r>
                        <a:rPr lang="en-US" sz="1050" b="0" noProof="0">
                          <a:solidFill>
                            <a:srgbClr val="06357A"/>
                          </a:solidFill>
                          <a:effectLst/>
                        </a:rPr>
                        <a:t> </a:t>
                      </a:r>
                      <a:r>
                        <a:rPr lang="en-US" sz="1050" b="0" noProof="0">
                          <a:effectLst/>
                        </a:rPr>
                        <a:t>(</a:t>
                      </a:r>
                      <a:r>
                        <a:rPr lang="en-US" sz="1050" noProof="0">
                          <a:effectLst/>
                        </a:rPr>
                        <a:t>aligned with Article 9 of the OECD Model Convention) but only applicable outside APA/MAP since 2018</a:t>
                      </a:r>
                    </a:p>
                  </a:txBody>
                  <a:tcPr anchor="ctr"/>
                </a:tc>
                <a:extLst>
                  <a:ext uri="{0D108BD9-81ED-4DB2-BD59-A6C34878D82A}">
                    <a16:rowId xmlns:a16="http://schemas.microsoft.com/office/drawing/2014/main" val="3680521577"/>
                  </a:ext>
                </a:extLst>
              </a:tr>
              <a:tr h="398754">
                <a:tc>
                  <a:txBody>
                    <a:bodyPr/>
                    <a:lstStyle/>
                    <a:p>
                      <a:pPr>
                        <a:buNone/>
                      </a:pPr>
                      <a:r>
                        <a:rPr lang="en-US" sz="1050" b="1" noProof="0">
                          <a:solidFill>
                            <a:srgbClr val="00A2E0"/>
                          </a:solidFill>
                          <a:effectLst/>
                        </a:rPr>
                        <a:t>Trigger</a:t>
                      </a:r>
                      <a:endParaRPr lang="en-US" sz="1050" noProof="0">
                        <a:solidFill>
                          <a:srgbClr val="00A2E0"/>
                        </a:solidFill>
                        <a:effectLst/>
                      </a:endParaRPr>
                    </a:p>
                  </a:txBody>
                  <a:tcPr anchor="ctr"/>
                </a:tc>
                <a:tc>
                  <a:txBody>
                    <a:bodyPr/>
                    <a:lstStyle/>
                    <a:p>
                      <a:pPr>
                        <a:buNone/>
                      </a:pPr>
                      <a:r>
                        <a:rPr lang="en-US" sz="1050" b="0" u="none" noProof="0" dirty="0">
                          <a:effectLst/>
                        </a:rPr>
                        <a:t>Granting of an </a:t>
                      </a:r>
                      <a:r>
                        <a:rPr lang="en-US" sz="1050" b="1" noProof="0" dirty="0">
                          <a:solidFill>
                            <a:srgbClr val="06357A"/>
                          </a:solidFill>
                          <a:effectLst/>
                        </a:rPr>
                        <a:t>abnormal or benevolent advantage </a:t>
                      </a:r>
                      <a:r>
                        <a:rPr lang="en-US" sz="1050" b="0" noProof="0" dirty="0">
                          <a:effectLst/>
                        </a:rPr>
                        <a:t>by a Belgian taxpayer</a:t>
                      </a:r>
                    </a:p>
                  </a:txBody>
                  <a:tcPr anchor="ctr"/>
                </a:tc>
                <a:tc>
                  <a:txBody>
                    <a:bodyPr/>
                    <a:lstStyle/>
                    <a:p>
                      <a:pPr>
                        <a:buNone/>
                      </a:pPr>
                      <a:r>
                        <a:rPr lang="en-US" sz="1050" b="1" noProof="0">
                          <a:solidFill>
                            <a:srgbClr val="06357A"/>
                          </a:solidFill>
                          <a:effectLst/>
                        </a:rPr>
                        <a:t>Intragroup conditions deviating from market terms</a:t>
                      </a:r>
                    </a:p>
                  </a:txBody>
                  <a:tcPr anchor="ctr"/>
                </a:tc>
                <a:extLst>
                  <a:ext uri="{0D108BD9-81ED-4DB2-BD59-A6C34878D82A}">
                    <a16:rowId xmlns:a16="http://schemas.microsoft.com/office/drawing/2014/main" val="1330261461"/>
                  </a:ext>
                </a:extLst>
              </a:tr>
              <a:tr h="398754">
                <a:tc>
                  <a:txBody>
                    <a:bodyPr/>
                    <a:lstStyle/>
                    <a:p>
                      <a:pPr>
                        <a:buNone/>
                      </a:pPr>
                      <a:r>
                        <a:rPr lang="en-US" sz="1050" b="1" noProof="0">
                          <a:solidFill>
                            <a:srgbClr val="00A2E0"/>
                          </a:solidFill>
                          <a:effectLst/>
                        </a:rPr>
                        <a:t>Assessment</a:t>
                      </a:r>
                      <a:endParaRPr lang="en-US" sz="1050" noProof="0">
                        <a:solidFill>
                          <a:srgbClr val="00A2E0"/>
                        </a:solidFill>
                        <a:effectLst/>
                      </a:endParaRPr>
                    </a:p>
                  </a:txBody>
                  <a:tcPr anchor="ctr"/>
                </a:tc>
                <a:tc>
                  <a:txBody>
                    <a:bodyPr/>
                    <a:lstStyle/>
                    <a:p>
                      <a:pPr>
                        <a:buNone/>
                      </a:pPr>
                      <a:r>
                        <a:rPr lang="en-US" sz="1050" b="1" noProof="0">
                          <a:solidFill>
                            <a:srgbClr val="06357A"/>
                          </a:solidFill>
                          <a:effectLst/>
                        </a:rPr>
                        <a:t>Traditionally more subjective, facts &amp; circumstances-based assessment of enrichment</a:t>
                      </a:r>
                      <a:endParaRPr lang="en-US" sz="1050" noProof="0">
                        <a:solidFill>
                          <a:srgbClr val="06357A"/>
                        </a:solidFill>
                        <a:effectLst/>
                      </a:endParaRPr>
                    </a:p>
                  </a:txBody>
                  <a:tcPr anchor="ctr"/>
                </a:tc>
                <a:tc>
                  <a:txBody>
                    <a:bodyPr/>
                    <a:lstStyle/>
                    <a:p>
                      <a:pPr>
                        <a:buNone/>
                      </a:pPr>
                      <a:r>
                        <a:rPr lang="en-US" sz="1050" b="1" noProof="0" dirty="0">
                          <a:solidFill>
                            <a:srgbClr val="06357A"/>
                          </a:solidFill>
                          <a:effectLst/>
                        </a:rPr>
                        <a:t>Objective, transaction-based ALP analysis</a:t>
                      </a:r>
                      <a:endParaRPr lang="en-US" sz="1050" noProof="0" dirty="0">
                        <a:solidFill>
                          <a:srgbClr val="06357A"/>
                        </a:solidFill>
                        <a:effectLst/>
                      </a:endParaRPr>
                    </a:p>
                  </a:txBody>
                  <a:tcPr anchor="ctr"/>
                </a:tc>
                <a:extLst>
                  <a:ext uri="{0D108BD9-81ED-4DB2-BD59-A6C34878D82A}">
                    <a16:rowId xmlns:a16="http://schemas.microsoft.com/office/drawing/2014/main" val="3664856366"/>
                  </a:ext>
                </a:extLst>
              </a:tr>
              <a:tr h="398754">
                <a:tc>
                  <a:txBody>
                    <a:bodyPr/>
                    <a:lstStyle/>
                    <a:p>
                      <a:pPr>
                        <a:buNone/>
                      </a:pPr>
                      <a:r>
                        <a:rPr lang="en-US" sz="1050" b="1" noProof="0">
                          <a:solidFill>
                            <a:srgbClr val="00A2E0"/>
                          </a:solidFill>
                          <a:effectLst/>
                        </a:rPr>
                        <a:t>Transaction</a:t>
                      </a:r>
                      <a:endParaRPr lang="en-US" sz="1050" noProof="0">
                        <a:solidFill>
                          <a:srgbClr val="00A2E0"/>
                        </a:solidFill>
                        <a:effectLst/>
                      </a:endParaRPr>
                    </a:p>
                  </a:txBody>
                  <a:tcPr anchor="ctr"/>
                </a:tc>
                <a:tc>
                  <a:txBody>
                    <a:bodyPr/>
                    <a:lstStyle/>
                    <a:p>
                      <a:pPr>
                        <a:buNone/>
                      </a:pPr>
                      <a:r>
                        <a:rPr lang="en-US" sz="1050" b="1" noProof="0" dirty="0">
                          <a:solidFill>
                            <a:srgbClr val="06357A"/>
                          </a:solidFill>
                          <a:effectLst/>
                        </a:rPr>
                        <a:t>Any transfer of value (cf. Court of Appeal Brussels, 2017/AF/358, 28 February 2023)</a:t>
                      </a:r>
                      <a:endParaRPr lang="en-US" sz="1050" noProof="0" dirty="0">
                        <a:solidFill>
                          <a:srgbClr val="06357A"/>
                        </a:solidFill>
                        <a:effectLst/>
                      </a:endParaRPr>
                    </a:p>
                  </a:txBody>
                  <a:tcPr anchor="ctr"/>
                </a:tc>
                <a:tc>
                  <a:txBody>
                    <a:bodyPr/>
                    <a:lstStyle/>
                    <a:p>
                      <a:pPr>
                        <a:buNone/>
                      </a:pPr>
                      <a:r>
                        <a:rPr lang="en-US" sz="1050" noProof="0">
                          <a:effectLst/>
                        </a:rPr>
                        <a:t>Requires </a:t>
                      </a:r>
                      <a:r>
                        <a:rPr lang="en-US" sz="1050" b="1" noProof="0">
                          <a:solidFill>
                            <a:srgbClr val="06357A"/>
                          </a:solidFill>
                          <a:effectLst/>
                        </a:rPr>
                        <a:t>identifiable cross-border transaction </a:t>
                      </a:r>
                      <a:r>
                        <a:rPr lang="en-US" sz="1050" noProof="0">
                          <a:effectLst/>
                        </a:rPr>
                        <a:t>or dealings</a:t>
                      </a:r>
                    </a:p>
                  </a:txBody>
                  <a:tcPr anchor="ctr"/>
                </a:tc>
                <a:extLst>
                  <a:ext uri="{0D108BD9-81ED-4DB2-BD59-A6C34878D82A}">
                    <a16:rowId xmlns:a16="http://schemas.microsoft.com/office/drawing/2014/main" val="849290869"/>
                  </a:ext>
                </a:extLst>
              </a:tr>
              <a:tr h="485265">
                <a:tc>
                  <a:txBody>
                    <a:bodyPr/>
                    <a:lstStyle/>
                    <a:p>
                      <a:pPr>
                        <a:buNone/>
                      </a:pPr>
                      <a:r>
                        <a:rPr lang="en-US" sz="1050" b="1" noProof="0">
                          <a:solidFill>
                            <a:srgbClr val="00A2E0"/>
                          </a:solidFill>
                          <a:effectLst/>
                        </a:rPr>
                        <a:t>Application to internal dealings</a:t>
                      </a:r>
                      <a:endParaRPr lang="en-US" sz="1050" noProof="0">
                        <a:solidFill>
                          <a:srgbClr val="00A2E0"/>
                        </a:solidFill>
                        <a:effectLst/>
                      </a:endParaRPr>
                    </a:p>
                  </a:txBody>
                  <a:tcPr anchor="ctr"/>
                </a:tc>
                <a:tc>
                  <a:txBody>
                    <a:bodyPr/>
                    <a:lstStyle/>
                    <a:p>
                      <a:pPr>
                        <a:buNone/>
                      </a:pPr>
                      <a:r>
                        <a:rPr lang="en-US" sz="1050" noProof="0">
                          <a:effectLst/>
                        </a:rPr>
                        <a:t>Only between </a:t>
                      </a:r>
                      <a:r>
                        <a:rPr lang="en-US" sz="1050" b="1" noProof="0">
                          <a:solidFill>
                            <a:srgbClr val="06357A"/>
                          </a:solidFill>
                          <a:effectLst/>
                        </a:rPr>
                        <a:t>separate legal entities </a:t>
                      </a:r>
                      <a:r>
                        <a:rPr lang="en-US" sz="1050" noProof="0">
                          <a:effectLst/>
                        </a:rPr>
                        <a:t>(no internal dealings)</a:t>
                      </a:r>
                    </a:p>
                  </a:txBody>
                  <a:tcPr anchor="ctr"/>
                </a:tc>
                <a:tc>
                  <a:txBody>
                    <a:bodyPr/>
                    <a:lstStyle/>
                    <a:p>
                      <a:pPr>
                        <a:buNone/>
                      </a:pPr>
                      <a:r>
                        <a:rPr lang="en-US" sz="1050" noProof="0">
                          <a:effectLst/>
                        </a:rPr>
                        <a:t>Also applies </a:t>
                      </a:r>
                      <a:r>
                        <a:rPr lang="en-US" sz="1050" b="1" noProof="0">
                          <a:solidFill>
                            <a:srgbClr val="06357A"/>
                          </a:solidFill>
                          <a:effectLst/>
                        </a:rPr>
                        <a:t>to internal dealings (PEs)</a:t>
                      </a:r>
                    </a:p>
                  </a:txBody>
                  <a:tcPr anchor="ctr"/>
                </a:tc>
                <a:extLst>
                  <a:ext uri="{0D108BD9-81ED-4DB2-BD59-A6C34878D82A}">
                    <a16:rowId xmlns:a16="http://schemas.microsoft.com/office/drawing/2014/main" val="1845584282"/>
                  </a:ext>
                </a:extLst>
              </a:tr>
              <a:tr h="398754">
                <a:tc>
                  <a:txBody>
                    <a:bodyPr/>
                    <a:lstStyle/>
                    <a:p>
                      <a:pPr>
                        <a:buNone/>
                      </a:pPr>
                      <a:r>
                        <a:rPr lang="en-US" sz="1050" b="1" noProof="0">
                          <a:solidFill>
                            <a:srgbClr val="00A2E0"/>
                          </a:solidFill>
                          <a:effectLst/>
                        </a:rPr>
                        <a:t>Adjustment type</a:t>
                      </a:r>
                      <a:endParaRPr lang="en-US" sz="1050" noProof="0">
                        <a:solidFill>
                          <a:srgbClr val="00A2E0"/>
                        </a:solidFill>
                        <a:effectLst/>
                      </a:endParaRPr>
                    </a:p>
                  </a:txBody>
                  <a:tcPr anchor="ctr"/>
                </a:tc>
                <a:tc>
                  <a:txBody>
                    <a:bodyPr/>
                    <a:lstStyle/>
                    <a:p>
                      <a:pPr>
                        <a:buNone/>
                      </a:pPr>
                      <a:r>
                        <a:rPr lang="en-US" sz="1050" b="1" noProof="0">
                          <a:solidFill>
                            <a:srgbClr val="06357A"/>
                          </a:solidFill>
                          <a:effectLst/>
                        </a:rPr>
                        <a:t>Upwards adjustment </a:t>
                      </a:r>
                      <a:r>
                        <a:rPr lang="en-US" sz="1050" noProof="0">
                          <a:effectLst/>
                        </a:rPr>
                        <a:t>to the taxable basis</a:t>
                      </a:r>
                    </a:p>
                  </a:txBody>
                  <a:tcPr anchor="ctr"/>
                </a:tc>
                <a:tc>
                  <a:txBody>
                    <a:bodyPr/>
                    <a:lstStyle/>
                    <a:p>
                      <a:pPr>
                        <a:buNone/>
                      </a:pPr>
                      <a:r>
                        <a:rPr lang="en-US" sz="1050" b="1" noProof="0">
                          <a:solidFill>
                            <a:srgbClr val="06357A"/>
                          </a:solidFill>
                          <a:effectLst/>
                        </a:rPr>
                        <a:t>Upwards and downwards adjustments </a:t>
                      </a:r>
                      <a:r>
                        <a:rPr lang="en-US" sz="1050" b="0" noProof="0">
                          <a:effectLst/>
                        </a:rPr>
                        <a:t>under certain conditions based on the ALP (correlative adjustment if DTT) </a:t>
                      </a:r>
                    </a:p>
                  </a:txBody>
                  <a:tcPr anchor="ctr"/>
                </a:tc>
                <a:extLst>
                  <a:ext uri="{0D108BD9-81ED-4DB2-BD59-A6C34878D82A}">
                    <a16:rowId xmlns:a16="http://schemas.microsoft.com/office/drawing/2014/main" val="3673311078"/>
                  </a:ext>
                </a:extLst>
              </a:tr>
              <a:tr h="398754">
                <a:tc>
                  <a:txBody>
                    <a:bodyPr/>
                    <a:lstStyle/>
                    <a:p>
                      <a:pPr>
                        <a:buNone/>
                      </a:pPr>
                      <a:r>
                        <a:rPr lang="en-US" sz="1050" b="1" noProof="0">
                          <a:solidFill>
                            <a:srgbClr val="00A2E0"/>
                          </a:solidFill>
                          <a:effectLst/>
                        </a:rPr>
                        <a:t>Related parties</a:t>
                      </a:r>
                      <a:endParaRPr lang="en-US" sz="1050" noProof="0">
                        <a:solidFill>
                          <a:srgbClr val="00A2E0"/>
                        </a:solidFill>
                        <a:effectLst/>
                      </a:endParaRPr>
                    </a:p>
                  </a:txBody>
                  <a:tcPr anchor="ctr"/>
                </a:tc>
                <a:tc>
                  <a:txBody>
                    <a:bodyPr/>
                    <a:lstStyle/>
                    <a:p>
                      <a:pPr>
                        <a:buNone/>
                      </a:pPr>
                      <a:r>
                        <a:rPr lang="en-US" sz="1050" noProof="0">
                          <a:effectLst/>
                        </a:rPr>
                        <a:t>Relationship of mutual interdependence</a:t>
                      </a:r>
                    </a:p>
                  </a:txBody>
                  <a:tcPr anchor="ctr"/>
                </a:tc>
                <a:tc>
                  <a:txBody>
                    <a:bodyPr/>
                    <a:lstStyle/>
                    <a:p>
                      <a:pPr>
                        <a:buNone/>
                      </a:pPr>
                      <a:r>
                        <a:rPr lang="en-US" sz="1050" noProof="0">
                          <a:effectLst/>
                        </a:rPr>
                        <a:t>Related parties in accordance with Belgian company law</a:t>
                      </a:r>
                    </a:p>
                  </a:txBody>
                  <a:tcPr anchor="ctr"/>
                </a:tc>
                <a:extLst>
                  <a:ext uri="{0D108BD9-81ED-4DB2-BD59-A6C34878D82A}">
                    <a16:rowId xmlns:a16="http://schemas.microsoft.com/office/drawing/2014/main" val="388766522"/>
                  </a:ext>
                </a:extLst>
              </a:tr>
              <a:tr h="398754">
                <a:tc>
                  <a:txBody>
                    <a:bodyPr/>
                    <a:lstStyle/>
                    <a:p>
                      <a:pPr>
                        <a:buNone/>
                      </a:pPr>
                      <a:r>
                        <a:rPr lang="en-US" sz="1050" b="1" noProof="0">
                          <a:solidFill>
                            <a:srgbClr val="00A2E0"/>
                          </a:solidFill>
                          <a:effectLst/>
                        </a:rPr>
                        <a:t>Domestic / cross-border</a:t>
                      </a:r>
                      <a:endParaRPr lang="en-US" sz="1050" noProof="0">
                        <a:solidFill>
                          <a:srgbClr val="00A2E0"/>
                        </a:solidFill>
                        <a:effectLst/>
                      </a:endParaRPr>
                    </a:p>
                  </a:txBody>
                  <a:tcPr anchor="ctr"/>
                </a:tc>
                <a:tc>
                  <a:txBody>
                    <a:bodyPr/>
                    <a:lstStyle/>
                    <a:p>
                      <a:pPr>
                        <a:buNone/>
                      </a:pPr>
                      <a:r>
                        <a:rPr lang="en-US" sz="1050" noProof="0">
                          <a:effectLst/>
                        </a:rPr>
                        <a:t>Cross-border + domestic transactions if advantage not included in recipient’s taxable basis (entity subject to deviating regime, individual, etc.)</a:t>
                      </a:r>
                    </a:p>
                  </a:txBody>
                  <a:tcPr anchor="ctr"/>
                </a:tc>
                <a:tc>
                  <a:txBody>
                    <a:bodyPr/>
                    <a:lstStyle/>
                    <a:p>
                      <a:pPr>
                        <a:buNone/>
                      </a:pPr>
                      <a:r>
                        <a:rPr lang="en-US" sz="1050" b="1" noProof="0" dirty="0">
                          <a:solidFill>
                            <a:srgbClr val="06357A"/>
                          </a:solidFill>
                          <a:effectLst/>
                        </a:rPr>
                        <a:t>Cross-border transactions</a:t>
                      </a:r>
                      <a:endParaRPr lang="en-US" sz="1050" b="0" noProof="0" dirty="0">
                        <a:solidFill>
                          <a:srgbClr val="06357A"/>
                        </a:solidFill>
                        <a:effectLst/>
                      </a:endParaRPr>
                    </a:p>
                  </a:txBody>
                  <a:tcPr anchor="ctr"/>
                </a:tc>
                <a:extLst>
                  <a:ext uri="{0D108BD9-81ED-4DB2-BD59-A6C34878D82A}">
                    <a16:rowId xmlns:a16="http://schemas.microsoft.com/office/drawing/2014/main" val="135204544"/>
                  </a:ext>
                </a:extLst>
              </a:tr>
            </a:tbl>
          </a:graphicData>
        </a:graphic>
      </p:graphicFrame>
      <p:sp>
        <p:nvSpPr>
          <p:cNvPr id="13" name="Footer Placeholder 12">
            <a:extLst>
              <a:ext uri="{FF2B5EF4-FFF2-40B4-BE49-F238E27FC236}">
                <a16:creationId xmlns:a16="http://schemas.microsoft.com/office/drawing/2014/main" id="{23D5E240-1F82-6C68-1705-A9E5F3A38384}"/>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3" name="TextBox 2">
            <a:extLst>
              <a:ext uri="{FF2B5EF4-FFF2-40B4-BE49-F238E27FC236}">
                <a16:creationId xmlns:a16="http://schemas.microsoft.com/office/drawing/2014/main" id="{55EEC0EA-0D6C-4FC6-63BA-A02C4E25CE24}"/>
              </a:ext>
            </a:extLst>
          </p:cNvPr>
          <p:cNvSpPr txBox="1"/>
          <p:nvPr/>
        </p:nvSpPr>
        <p:spPr>
          <a:xfrm>
            <a:off x="288925" y="1079500"/>
            <a:ext cx="8089900" cy="246221"/>
          </a:xfrm>
          <a:prstGeom prst="rect">
            <a:avLst/>
          </a:prstGeom>
          <a:noFill/>
        </p:spPr>
        <p:txBody>
          <a:bodyPr wrap="square" lIns="0" tIns="0" rIns="0" bIns="0" rtlCol="0">
            <a:spAutoFit/>
          </a:bodyPr>
          <a:lstStyle/>
          <a:p>
            <a:r>
              <a:rPr lang="en-US" sz="1600" b="1" noProof="0">
                <a:solidFill>
                  <a:schemeClr val="accent2"/>
                </a:solidFill>
              </a:rPr>
              <a:t>Article 26 ITC </a:t>
            </a:r>
            <a:r>
              <a:rPr lang="en-US" sz="1600" b="1">
                <a:solidFill>
                  <a:schemeClr val="accent2"/>
                </a:solidFill>
              </a:rPr>
              <a:t>vs</a:t>
            </a:r>
            <a:r>
              <a:rPr lang="en-US" sz="1600" b="1" noProof="0">
                <a:solidFill>
                  <a:schemeClr val="accent2"/>
                </a:solidFill>
              </a:rPr>
              <a:t> Article 185 §2 ITC</a:t>
            </a:r>
          </a:p>
        </p:txBody>
      </p:sp>
    </p:spTree>
    <p:extLst>
      <p:ext uri="{BB962C8B-B14F-4D97-AF65-F5344CB8AC3E}">
        <p14:creationId xmlns:p14="http://schemas.microsoft.com/office/powerpoint/2010/main" val="761641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1A8B7-80CC-E044-BD1D-0F780172D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A2449-D7C9-CCDC-64B6-F161F9394BC3}"/>
              </a:ext>
            </a:extLst>
          </p:cNvPr>
          <p:cNvSpPr>
            <a:spLocks noGrp="1"/>
          </p:cNvSpPr>
          <p:nvPr>
            <p:ph type="title"/>
          </p:nvPr>
        </p:nvSpPr>
        <p:spPr>
          <a:xfrm>
            <a:off x="265732" y="299033"/>
            <a:ext cx="10035859" cy="287771"/>
          </a:xfrm>
        </p:spPr>
        <p:txBody>
          <a:bodyPr/>
          <a:lstStyle/>
          <a:p>
            <a:r>
              <a:rPr lang="en-US"/>
              <a:t>4. International developments - Amount B </a:t>
            </a:r>
            <a:endParaRPr lang="fr-FR"/>
          </a:p>
        </p:txBody>
      </p:sp>
      <p:sp>
        <p:nvSpPr>
          <p:cNvPr id="5" name="TextBox 4">
            <a:extLst>
              <a:ext uri="{FF2B5EF4-FFF2-40B4-BE49-F238E27FC236}">
                <a16:creationId xmlns:a16="http://schemas.microsoft.com/office/drawing/2014/main" id="{1E0ADDAB-EE1F-7C13-DAFE-A8DCD5BC8A4C}"/>
              </a:ext>
            </a:extLst>
          </p:cNvPr>
          <p:cNvSpPr txBox="1"/>
          <p:nvPr/>
        </p:nvSpPr>
        <p:spPr>
          <a:xfrm>
            <a:off x="124932" y="773432"/>
            <a:ext cx="11347598" cy="5605189"/>
          </a:xfrm>
          <a:prstGeom prst="rect">
            <a:avLst/>
          </a:prstGeom>
          <a:noFill/>
        </p:spPr>
        <p:txBody>
          <a:bodyPr wrap="square">
            <a:spAutoFit/>
          </a:bodyPr>
          <a:lstStyle/>
          <a:p>
            <a:pPr marL="85725" lvl="2">
              <a:lnSpc>
                <a:spcPct val="150000"/>
              </a:lnSpc>
            </a:pPr>
            <a:r>
              <a:rPr lang="en-US" sz="1400" b="1" dirty="0">
                <a:solidFill>
                  <a:srgbClr val="00B0F0"/>
                </a:solidFill>
              </a:rPr>
              <a:t>Circular Letter 2026/C/45 of 19 March 2026 – BTA position on Amount B</a:t>
            </a:r>
          </a:p>
          <a:p>
            <a:pPr marL="85725" lvl="2">
              <a:lnSpc>
                <a:spcPct val="150000"/>
              </a:lnSpc>
            </a:pPr>
            <a:r>
              <a:rPr lang="en-US" sz="1400" b="1" dirty="0">
                <a:solidFill>
                  <a:srgbClr val="00B0F0"/>
                </a:solidFill>
              </a:rPr>
              <a:t>Concept</a:t>
            </a:r>
            <a:endParaRPr lang="en-US" sz="1400" b="1" dirty="0">
              <a:solidFill>
                <a:srgbClr val="00AEEF"/>
              </a:solidFill>
              <a:ea typeface="Calibri" pitchFamily="34" charset="-122"/>
              <a:cs typeface="Calibri" pitchFamily="34" charset="-120"/>
            </a:endParaRP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latin typeface="+mj-lt"/>
              </a:rPr>
              <a:t>Simplified &amp; Streamlined (</a:t>
            </a:r>
            <a:r>
              <a:rPr lang="en-US" sz="1400" b="1" dirty="0">
                <a:solidFill>
                  <a:srgbClr val="06357A"/>
                </a:solidFill>
                <a:latin typeface="+mj-lt"/>
              </a:rPr>
              <a:t>S&amp;S)</a:t>
            </a:r>
            <a:r>
              <a:rPr lang="en-US" sz="1400" dirty="0">
                <a:latin typeface="+mj-lt"/>
              </a:rPr>
              <a:t> approach for applying the arm's length principle to baseline marketing and distribution activities.</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latin typeface="+mj-lt"/>
              </a:rPr>
              <a:t>Replaces full benchmark studies for in-scope transactions with a </a:t>
            </a:r>
            <a:r>
              <a:rPr lang="en-US" sz="1400" b="1" dirty="0" err="1">
                <a:solidFill>
                  <a:srgbClr val="06357A"/>
                </a:solidFill>
                <a:latin typeface="+mj-lt"/>
              </a:rPr>
              <a:t>standardised</a:t>
            </a:r>
            <a:r>
              <a:rPr lang="en-US" sz="1400" b="1" dirty="0">
                <a:solidFill>
                  <a:srgbClr val="06357A"/>
                </a:solidFill>
                <a:latin typeface="+mj-lt"/>
              </a:rPr>
              <a:t> pricing matrix</a:t>
            </a:r>
            <a:r>
              <a:rPr lang="en-US" sz="1400" dirty="0">
                <a:latin typeface="+mj-lt"/>
              </a:rPr>
              <a:t>: inputs are:</a:t>
            </a:r>
          </a:p>
          <a:p>
            <a:pPr marL="808038" lvl="1" indent="-273050">
              <a:spcAft>
                <a:spcPts val="267"/>
              </a:spcAft>
              <a:buSzPct val="100000"/>
              <a:buFont typeface="+mj-lt"/>
              <a:buAutoNum type="romanLcPeriod"/>
            </a:pPr>
            <a:r>
              <a:rPr lang="en-US" sz="1400" dirty="0">
                <a:solidFill>
                  <a:srgbClr val="1A1A2E"/>
                </a:solidFill>
                <a:ea typeface="Calibri" pitchFamily="34" charset="-122"/>
                <a:cs typeface="Calibri" pitchFamily="34" charset="-120"/>
              </a:rPr>
              <a:t>Industry group; and </a:t>
            </a:r>
          </a:p>
          <a:p>
            <a:pPr marL="808038" lvl="1" indent="-273050">
              <a:spcAft>
                <a:spcPts val="267"/>
              </a:spcAft>
              <a:buSzPct val="100000"/>
              <a:buFont typeface="+mj-lt"/>
              <a:buAutoNum type="romanLcPeriod"/>
            </a:pPr>
            <a:r>
              <a:rPr lang="en-US" sz="1400" dirty="0">
                <a:solidFill>
                  <a:srgbClr val="1A1A2E"/>
                </a:solidFill>
                <a:ea typeface="Calibri" pitchFamily="34" charset="-122"/>
                <a:cs typeface="Calibri" pitchFamily="34" charset="-120"/>
              </a:rPr>
              <a:t>Operating cost/asset profile.</a:t>
            </a:r>
          </a:p>
          <a:p>
            <a:pPr marL="542925" lvl="3" indent="-276225">
              <a:lnSpc>
                <a:spcPct val="150000"/>
              </a:lnSpc>
              <a:spcBef>
                <a:spcPts val="400"/>
              </a:spcBef>
              <a:spcAft>
                <a:spcPts val="267"/>
              </a:spcAft>
              <a:buClr>
                <a:schemeClr val="tx1"/>
              </a:buClr>
              <a:buSzPct val="100000"/>
              <a:buFont typeface="Arial" panose="020B0604020202020204" pitchFamily="34" charset="0"/>
              <a:buChar char="•"/>
              <a:tabLst>
                <a:tab pos="542925" algn="l"/>
              </a:tabLst>
            </a:pPr>
            <a:r>
              <a:rPr lang="en-US" sz="1400" dirty="0">
                <a:latin typeface="+mj-lt"/>
              </a:rPr>
              <a:t>The output is: a return on sales with ±0.5% tolerance band.</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latin typeface="+mj-lt"/>
              </a:rPr>
              <a:t>Objective: reduce compliance burden and TP disputes for qualifying distribution transactions (effective from 1 January 2025).</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t>Applies to buy/sell wholesale distribution, sales agent and commissionaire arrangements.</a:t>
            </a:r>
          </a:p>
          <a:p>
            <a:pPr marL="542925" lvl="3" indent="-276225">
              <a:lnSpc>
                <a:spcPct val="150000"/>
              </a:lnSpc>
              <a:spcBef>
                <a:spcPts val="400"/>
              </a:spcBef>
              <a:spcAft>
                <a:spcPts val="267"/>
              </a:spcAft>
              <a:buClr>
                <a:schemeClr val="tx1"/>
              </a:buClr>
              <a:buSzPct val="100000"/>
              <a:buFont typeface="Arial" panose="020B0604020202020204" pitchFamily="34" charset="0"/>
              <a:buChar char="•"/>
              <a:tabLst>
                <a:tab pos="542925" algn="l"/>
              </a:tabLst>
            </a:pPr>
            <a:r>
              <a:rPr lang="en-US" sz="1400" dirty="0"/>
              <a:t>Excluded: digital goods, services, commodities, transactions involving unique and valuable contributions and transactions where all parties jointly assume the economic significant risks. </a:t>
            </a:r>
          </a:p>
          <a:p>
            <a:pPr>
              <a:spcAft>
                <a:spcPts val="267"/>
              </a:spcAft>
              <a:buSzPct val="100000"/>
            </a:pPr>
            <a:endParaRPr lang="en-US" sz="1400" dirty="0">
              <a:solidFill>
                <a:srgbClr val="1A1A2E"/>
              </a:solidFill>
              <a:ea typeface="Calibri" pitchFamily="34" charset="-122"/>
              <a:cs typeface="Calibri" pitchFamily="34" charset="-120"/>
            </a:endParaRPr>
          </a:p>
          <a:p>
            <a:pPr marL="266700" lvl="1" indent="-180975">
              <a:lnSpc>
                <a:spcPct val="150000"/>
              </a:lnSpc>
              <a:spcBef>
                <a:spcPts val="400"/>
              </a:spcBef>
              <a:buClr>
                <a:schemeClr val="tx1"/>
              </a:buClr>
              <a:buFont typeface="Arial" panose="020B0604020202020204" pitchFamily="34" charset="0"/>
              <a:buChar char="•"/>
            </a:pPr>
            <a:endParaRPr lang="en-US" sz="1400" dirty="0">
              <a:latin typeface="+mj-lt"/>
            </a:endParaRPr>
          </a:p>
          <a:p>
            <a:pPr marL="85725" lvl="2">
              <a:lnSpc>
                <a:spcPct val="150000"/>
              </a:lnSpc>
            </a:pPr>
            <a:endParaRPr lang="en-US" sz="1400" b="1" dirty="0">
              <a:solidFill>
                <a:srgbClr val="00B0F0"/>
              </a:solidFill>
            </a:endParaRPr>
          </a:p>
          <a:p>
            <a:pPr marL="85725" lvl="2">
              <a:lnSpc>
                <a:spcPct val="150000"/>
              </a:lnSpc>
            </a:pPr>
            <a:endParaRPr lang="en-US" sz="1400" b="1" dirty="0">
              <a:solidFill>
                <a:srgbClr val="00B0F0"/>
              </a:solidFill>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B0170951-DE1A-C44C-1E8B-D8DD56687F68}"/>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1332630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D1B36-C895-67E1-AEDD-A84BA14B7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0A993-8D9C-23EC-2543-5F5E894E03C3}"/>
              </a:ext>
            </a:extLst>
          </p:cNvPr>
          <p:cNvSpPr>
            <a:spLocks noGrp="1"/>
          </p:cNvSpPr>
          <p:nvPr>
            <p:ph type="title"/>
          </p:nvPr>
        </p:nvSpPr>
        <p:spPr>
          <a:xfrm>
            <a:off x="265732" y="299033"/>
            <a:ext cx="10035859" cy="287771"/>
          </a:xfrm>
        </p:spPr>
        <p:txBody>
          <a:bodyPr/>
          <a:lstStyle/>
          <a:p>
            <a:r>
              <a:rPr lang="en-US"/>
              <a:t>4. International developments – Amount B</a:t>
            </a:r>
            <a:endParaRPr lang="fr-FR"/>
          </a:p>
        </p:txBody>
      </p:sp>
      <p:sp>
        <p:nvSpPr>
          <p:cNvPr id="5" name="TextBox 4">
            <a:extLst>
              <a:ext uri="{FF2B5EF4-FFF2-40B4-BE49-F238E27FC236}">
                <a16:creationId xmlns:a16="http://schemas.microsoft.com/office/drawing/2014/main" id="{FE031260-CE3C-4BFB-B026-22D20639581A}"/>
              </a:ext>
            </a:extLst>
          </p:cNvPr>
          <p:cNvSpPr txBox="1"/>
          <p:nvPr/>
        </p:nvSpPr>
        <p:spPr>
          <a:xfrm>
            <a:off x="124932" y="773432"/>
            <a:ext cx="11347598" cy="5771901"/>
          </a:xfrm>
          <a:prstGeom prst="rect">
            <a:avLst/>
          </a:prstGeom>
          <a:noFill/>
        </p:spPr>
        <p:txBody>
          <a:bodyPr wrap="square">
            <a:spAutoFit/>
          </a:bodyPr>
          <a:lstStyle/>
          <a:p>
            <a:pPr marL="85725" lvl="2">
              <a:lnSpc>
                <a:spcPct val="150000"/>
              </a:lnSpc>
            </a:pPr>
            <a:r>
              <a:rPr lang="en-US" sz="1600" b="1" dirty="0">
                <a:solidFill>
                  <a:srgbClr val="00B0F0"/>
                </a:solidFill>
              </a:rPr>
              <a:t>Circular Letter 2026/C/45 of 19 March 2026 — BTA position on Amount B </a:t>
            </a:r>
          </a:p>
          <a:p>
            <a:pPr marL="85725" lvl="2">
              <a:lnSpc>
                <a:spcPct val="150000"/>
              </a:lnSpc>
            </a:pPr>
            <a:endParaRPr lang="en-US" sz="1400" b="1" dirty="0">
              <a:solidFill>
                <a:srgbClr val="00B0F0"/>
              </a:solidFill>
            </a:endParaRPr>
          </a:p>
          <a:p>
            <a:pPr>
              <a:spcAft>
                <a:spcPts val="267"/>
              </a:spcAft>
              <a:buSzPct val="100000"/>
            </a:pPr>
            <a:r>
              <a:rPr lang="en-US" sz="1400" b="1" dirty="0">
                <a:solidFill>
                  <a:srgbClr val="00B0F0"/>
                </a:solidFill>
              </a:rPr>
              <a:t>Belgium’s position: conditional acceptance in circular letter 2026/C/45 (in line with the approach of NL, DE, LUX)</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t>Amount B is not automatically incorporated into the Belgian TP framework.</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t>Three cumulative conditions for BTA acceptance:</a:t>
            </a:r>
          </a:p>
          <a:p>
            <a:pPr marL="857250" lvl="2" indent="-400050">
              <a:spcAft>
                <a:spcPts val="267"/>
              </a:spcAft>
              <a:buSzPct val="100000"/>
              <a:buFont typeface="+mj-lt"/>
              <a:buAutoNum type="romanLcPeriod"/>
            </a:pPr>
            <a:r>
              <a:rPr lang="en-US" sz="1400" dirty="0">
                <a:solidFill>
                  <a:srgbClr val="1A1A2E"/>
                </a:solidFill>
                <a:ea typeface="Calibri" pitchFamily="34" charset="-122"/>
                <a:cs typeface="Calibri" pitchFamily="34" charset="-120"/>
              </a:rPr>
              <a:t>The counterparty resides in a covered jurisdiction applying Amount B in line with OECD framework;</a:t>
            </a:r>
          </a:p>
          <a:p>
            <a:pPr marL="857250" lvl="2" indent="-400050">
              <a:spcAft>
                <a:spcPts val="267"/>
              </a:spcAft>
              <a:buSzPct val="100000"/>
              <a:buFont typeface="+mj-lt"/>
              <a:buAutoNum type="romanLcPeriod"/>
            </a:pPr>
            <a:r>
              <a:rPr lang="en-US" sz="1400" dirty="0">
                <a:solidFill>
                  <a:srgbClr val="1A1A2E"/>
                </a:solidFill>
                <a:ea typeface="Calibri" pitchFamily="34" charset="-122"/>
                <a:cs typeface="Calibri" pitchFamily="34" charset="-120"/>
              </a:rPr>
              <a:t>The jurisdiction has implemented S&amp;S in domestic legislation; and </a:t>
            </a:r>
          </a:p>
          <a:p>
            <a:pPr marL="857250" lvl="2" indent="-400050">
              <a:spcAft>
                <a:spcPts val="267"/>
              </a:spcAft>
              <a:buSzPct val="100000"/>
              <a:buFont typeface="+mj-lt"/>
              <a:buAutoNum type="romanLcPeriod"/>
            </a:pPr>
            <a:r>
              <a:rPr lang="en-US" sz="1400" dirty="0">
                <a:solidFill>
                  <a:srgbClr val="1A1A2E"/>
                </a:solidFill>
                <a:ea typeface="Calibri" pitchFamily="34" charset="-122"/>
                <a:cs typeface="Calibri" pitchFamily="34" charset="-120"/>
              </a:rPr>
              <a:t>A tax treaty with Belgium must be in force.</a:t>
            </a:r>
          </a:p>
          <a:p>
            <a:pPr marL="85725" lvl="2">
              <a:lnSpc>
                <a:spcPct val="150000"/>
              </a:lnSpc>
            </a:pPr>
            <a:r>
              <a:rPr lang="en-US" sz="1400" b="1" dirty="0">
                <a:solidFill>
                  <a:srgbClr val="00B0F0"/>
                </a:solidFill>
              </a:rPr>
              <a:t>Practical relevance beyond strict scope </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latin typeface="+mj-lt"/>
              </a:rPr>
              <a:t>Amount B does not apply outside the conditions of the Circular.</a:t>
            </a:r>
          </a:p>
          <a:p>
            <a:pPr marL="266700" lvl="1" indent="-180975">
              <a:lnSpc>
                <a:spcPct val="150000"/>
              </a:lnSpc>
              <a:spcBef>
                <a:spcPts val="400"/>
              </a:spcBef>
              <a:spcAft>
                <a:spcPts val="267"/>
              </a:spcAft>
              <a:buClr>
                <a:schemeClr val="tx1"/>
              </a:buClr>
              <a:buSzPct val="100000"/>
              <a:buFont typeface="Arial" panose="020B0604020202020204" pitchFamily="34" charset="0"/>
              <a:buChar char="•"/>
            </a:pPr>
            <a:r>
              <a:rPr lang="en-US" sz="1400" dirty="0">
                <a:latin typeface="+mj-lt"/>
              </a:rPr>
              <a:t>Could however play a practical role in two situations:</a:t>
            </a:r>
          </a:p>
          <a:p>
            <a:pPr marL="534988" lvl="1" indent="-261938">
              <a:spcAft>
                <a:spcPts val="267"/>
              </a:spcAft>
              <a:buSzPct val="100000"/>
              <a:buFont typeface="+mj-lt"/>
              <a:buAutoNum type="romanLcPeriod"/>
            </a:pPr>
            <a:r>
              <a:rPr lang="en-US" sz="1400" dirty="0">
                <a:solidFill>
                  <a:srgbClr val="1A1A2E"/>
                </a:solidFill>
                <a:ea typeface="Calibri" pitchFamily="34" charset="-122"/>
                <a:cs typeface="Calibri" pitchFamily="34" charset="-120"/>
              </a:rPr>
              <a:t>As a pragmatic reference when the taxpayer’s avail of no benchmark;</a:t>
            </a:r>
          </a:p>
          <a:p>
            <a:pPr marL="895350" lvl="4" indent="-360363" algn="just">
              <a:spcBef>
                <a:spcPts val="400"/>
              </a:spcBef>
              <a:spcAft>
                <a:spcPts val="267"/>
              </a:spcAft>
              <a:buClr>
                <a:schemeClr val="tx1"/>
              </a:buClr>
              <a:buSzPct val="80000"/>
              <a:buFont typeface="Courier New" panose="02070309020205020404" pitchFamily="49" charset="0"/>
              <a:buChar char="o"/>
            </a:pPr>
            <a:r>
              <a:rPr lang="en-US" sz="1400" dirty="0">
                <a:solidFill>
                  <a:schemeClr val="tx1">
                    <a:lumMod val="76000"/>
                    <a:lumOff val="24000"/>
                  </a:schemeClr>
                </a:solidFill>
                <a:cs typeface="Arial"/>
              </a:rPr>
              <a:t>Particularly relevant for low risk transactions, low-volume transactions and temporary arrangements. </a:t>
            </a:r>
          </a:p>
          <a:p>
            <a:pPr marL="534988" lvl="1" indent="-261938">
              <a:spcAft>
                <a:spcPts val="267"/>
              </a:spcAft>
              <a:buSzPct val="100000"/>
              <a:buFont typeface="+mj-lt"/>
              <a:buAutoNum type="romanLcPeriod"/>
            </a:pPr>
            <a:r>
              <a:rPr lang="en-US" sz="1400" dirty="0">
                <a:solidFill>
                  <a:srgbClr val="1A1A2E"/>
                </a:solidFill>
                <a:ea typeface="Calibri" pitchFamily="34" charset="-122"/>
                <a:cs typeface="Calibri" pitchFamily="34" charset="-120"/>
              </a:rPr>
              <a:t> As a corroborative approach alongside a standard benchmark study (cf. Advance Decision 2025.0718).</a:t>
            </a:r>
          </a:p>
          <a:p>
            <a:pPr marL="400050" lvl="2" indent="-400050">
              <a:spcAft>
                <a:spcPts val="267"/>
              </a:spcAft>
              <a:buSzPct val="100000"/>
              <a:buFont typeface="+mj-lt"/>
              <a:buAutoNum type="romanLcPeriod"/>
            </a:pPr>
            <a:endParaRPr lang="en-US" sz="1400" dirty="0">
              <a:solidFill>
                <a:srgbClr val="1A1A2E"/>
              </a:solidFill>
              <a:ea typeface="Calibri" pitchFamily="34" charset="-122"/>
              <a:cs typeface="Calibri" pitchFamily="34" charset="-120"/>
            </a:endParaRPr>
          </a:p>
          <a:p>
            <a:pPr lvl="1">
              <a:lnSpc>
                <a:spcPct val="150000"/>
              </a:lnSpc>
            </a:pPr>
            <a:endParaRPr lang="en-US" sz="1400" b="1" dirty="0">
              <a:solidFill>
                <a:srgbClr val="00B0F0"/>
              </a:solidFill>
              <a:latin typeface="+mj-lt"/>
            </a:endParaRPr>
          </a:p>
          <a:p>
            <a:pPr lvl="1">
              <a:lnSpc>
                <a:spcPct val="150000"/>
              </a:lnSpc>
            </a:pPr>
            <a:endParaRPr lang="en-US" sz="1400" b="1" dirty="0">
              <a:solidFill>
                <a:srgbClr val="00B0F0"/>
              </a:solidFill>
              <a:latin typeface="+mj-lt"/>
            </a:endParaRPr>
          </a:p>
          <a:p>
            <a:pPr lvl="1">
              <a:lnSpc>
                <a:spcPct val="150000"/>
              </a:lnSpc>
            </a:pPr>
            <a:endParaRPr lang="en-US" sz="1400" b="1" dirty="0">
              <a:solidFill>
                <a:srgbClr val="00B0F0"/>
              </a:solidFill>
              <a:latin typeface="+mj-lt"/>
            </a:endParaRPr>
          </a:p>
        </p:txBody>
      </p:sp>
      <p:sp>
        <p:nvSpPr>
          <p:cNvPr id="6" name="Footer Placeholder 2">
            <a:extLst>
              <a:ext uri="{FF2B5EF4-FFF2-40B4-BE49-F238E27FC236}">
                <a16:creationId xmlns:a16="http://schemas.microsoft.com/office/drawing/2014/main" id="{40ADE93D-AC35-C274-954D-2CE666A89999}"/>
              </a:ext>
            </a:extLst>
          </p:cNvPr>
          <p:cNvSpPr>
            <a:spLocks noGrp="1"/>
          </p:cNvSpPr>
          <p:nvPr>
            <p:ph type="ftr" sz="quarter" idx="10"/>
          </p:nvPr>
        </p:nvSpPr>
        <p:spPr>
          <a:xfrm>
            <a:off x="266700" y="6636597"/>
            <a:ext cx="10519480" cy="138498"/>
          </a:xfrm>
        </p:spPr>
        <p:txBody>
          <a:bodyPr/>
          <a:lstStyle/>
          <a:p>
            <a:r>
              <a:rPr lang="en-US"/>
              <a:t>Loyens &amp; Loeff - IFA - Key Belgian and International Transfer Pricing  Developments - Aldo Engels - 16/06/2026 </a:t>
            </a:r>
            <a:endParaRPr lang="en-GB"/>
          </a:p>
        </p:txBody>
      </p:sp>
    </p:spTree>
    <p:extLst>
      <p:ext uri="{BB962C8B-B14F-4D97-AF65-F5344CB8AC3E}">
        <p14:creationId xmlns:p14="http://schemas.microsoft.com/office/powerpoint/2010/main" val="2629378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1F326-1C95-F6AD-85E4-6A51288390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37AF79-8042-BC5A-4162-71F3C138B5B2}"/>
              </a:ext>
            </a:extLst>
          </p:cNvPr>
          <p:cNvSpPr>
            <a:spLocks noGrp="1"/>
          </p:cNvSpPr>
          <p:nvPr>
            <p:ph type="body" sz="quarter" idx="14"/>
          </p:nvPr>
        </p:nvSpPr>
        <p:spPr/>
        <p:txBody>
          <a:bodyPr/>
          <a:lstStyle/>
          <a:p>
            <a:r>
              <a:rPr lang="en-US">
                <a:solidFill>
                  <a:srgbClr val="00A2E0"/>
                </a:solidFill>
              </a:rPr>
              <a:t>5</a:t>
            </a:r>
            <a:r>
              <a:rPr lang="en-US" noProof="0">
                <a:solidFill>
                  <a:srgbClr val="00A2E0"/>
                </a:solidFill>
              </a:rPr>
              <a:t>.</a:t>
            </a:r>
          </a:p>
        </p:txBody>
      </p:sp>
      <p:sp>
        <p:nvSpPr>
          <p:cNvPr id="3" name="Title 2">
            <a:extLst>
              <a:ext uri="{FF2B5EF4-FFF2-40B4-BE49-F238E27FC236}">
                <a16:creationId xmlns:a16="http://schemas.microsoft.com/office/drawing/2014/main" id="{6F4A825B-0621-D702-51F9-DA8846DB2946}"/>
              </a:ext>
            </a:extLst>
          </p:cNvPr>
          <p:cNvSpPr>
            <a:spLocks noGrp="1"/>
          </p:cNvSpPr>
          <p:nvPr>
            <p:ph type="ctrTitle"/>
          </p:nvPr>
        </p:nvSpPr>
        <p:spPr/>
        <p:txBody>
          <a:bodyPr/>
          <a:lstStyle/>
          <a:p>
            <a:r>
              <a:rPr lang="en-US" noProof="0">
                <a:solidFill>
                  <a:srgbClr val="00A2E0"/>
                </a:solidFill>
              </a:rPr>
              <a:t>Outlook</a:t>
            </a:r>
          </a:p>
        </p:txBody>
      </p:sp>
      <p:sp>
        <p:nvSpPr>
          <p:cNvPr id="4" name="Footer Placeholder 3">
            <a:extLst>
              <a:ext uri="{FF2B5EF4-FFF2-40B4-BE49-F238E27FC236}">
                <a16:creationId xmlns:a16="http://schemas.microsoft.com/office/drawing/2014/main" id="{35F546CB-59A7-08B4-D31E-0DC0CE1C5C16}"/>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3211950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5">
            <a:extLst>
              <a:ext uri="{FF2B5EF4-FFF2-40B4-BE49-F238E27FC236}">
                <a16:creationId xmlns:a16="http://schemas.microsoft.com/office/drawing/2014/main" id="{1A52DEDD-EAF5-0815-6276-96C5FF6AE6DC}"/>
              </a:ext>
            </a:extLst>
          </p:cNvPr>
          <p:cNvPicPr>
            <a:picLocks noGrp="1" noChangeAspect="1"/>
          </p:cNvPicPr>
          <p:nvPr>
            <p:ph type="pic" sz="quarter" idx="13"/>
            <p:custDataLst>
              <p:tags r:id="rId3"/>
            </p:custDataLst>
          </p:nvPr>
        </p:nvPicPr>
        <p:blipFill rotWithShape="1">
          <a:blip r:embed="rId5"/>
          <a:srcRect l="11502" r="11502"/>
          <a:stretch>
            <a:fillRect/>
          </a:stretch>
        </p:blipFill>
        <p:spPr>
          <a:xfrm>
            <a:off x="7492468" y="765174"/>
            <a:ext cx="4436007" cy="5832475"/>
          </a:xfrm>
        </p:spPr>
      </p:pic>
      <p:sp>
        <p:nvSpPr>
          <p:cNvPr id="17" name="Footer Placeholder 16">
            <a:extLst>
              <a:ext uri="{FF2B5EF4-FFF2-40B4-BE49-F238E27FC236}">
                <a16:creationId xmlns:a16="http://schemas.microsoft.com/office/drawing/2014/main" id="{0B7AB876-93D7-8D9B-194F-C81597308A52}"/>
              </a:ext>
            </a:extLst>
          </p:cNvPr>
          <p:cNvSpPr>
            <a:spLocks noGrp="1"/>
          </p:cNvSpPr>
          <p:nvPr>
            <p:ph type="ftr" sz="quarter" idx="14"/>
          </p:nvPr>
        </p:nvSpPr>
        <p:spPr/>
        <p:txBody>
          <a:bodyPr/>
          <a:lstStyle/>
          <a:p>
            <a:r>
              <a:rPr lang="en-US" noProof="0"/>
              <a:t>Loyens &amp; Loeff – IFA – Key Belgian and International Transfer Pricing  Developments – Aldo Engels - 16/06/2026 </a:t>
            </a:r>
          </a:p>
        </p:txBody>
      </p:sp>
      <p:sp>
        <p:nvSpPr>
          <p:cNvPr id="2" name="Title 1">
            <a:extLst>
              <a:ext uri="{FF2B5EF4-FFF2-40B4-BE49-F238E27FC236}">
                <a16:creationId xmlns:a16="http://schemas.microsoft.com/office/drawing/2014/main" id="{270DC8BA-37D0-4A74-1CFB-C3798D27C2ED}"/>
              </a:ext>
            </a:extLst>
          </p:cNvPr>
          <p:cNvSpPr txBox="1">
            <a:spLocks/>
          </p:cNvSpPr>
          <p:nvPr/>
        </p:nvSpPr>
        <p:spPr>
          <a:xfrm>
            <a:off x="265732" y="299033"/>
            <a:ext cx="10035859" cy="287771"/>
          </a:xfrm>
          <a:prstGeom prst="rect">
            <a:avLst/>
          </a:prstGeom>
        </p:spPr>
        <p:txBody>
          <a:bodyPr vert="horz" wrap="square" lIns="0" tIns="0" rIns="0" bIns="0" rtlCol="0" anchor="t" anchorCtr="0">
            <a:noAutofit/>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US"/>
              <a:t>5. Outlook</a:t>
            </a:r>
            <a:endParaRPr lang="fr-FR"/>
          </a:p>
        </p:txBody>
      </p:sp>
      <p:sp>
        <p:nvSpPr>
          <p:cNvPr id="7" name="Text Placeholder 2">
            <a:extLst>
              <a:ext uri="{FF2B5EF4-FFF2-40B4-BE49-F238E27FC236}">
                <a16:creationId xmlns:a16="http://schemas.microsoft.com/office/drawing/2014/main" id="{5561B011-5BC1-BBCA-E6EA-43EFBEDAE346}"/>
              </a:ext>
            </a:extLst>
          </p:cNvPr>
          <p:cNvSpPr txBox="1">
            <a:spLocks/>
          </p:cNvSpPr>
          <p:nvPr/>
        </p:nvSpPr>
        <p:spPr>
          <a:xfrm>
            <a:off x="257064" y="1005895"/>
            <a:ext cx="5213890" cy="4888278"/>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algn="just">
              <a:lnSpc>
                <a:spcPts val="1400"/>
              </a:lnSpc>
              <a:spcAft>
                <a:spcPts val="1000"/>
              </a:spcAft>
            </a:pPr>
            <a:endParaRPr lang="en-US" b="1" dirty="0">
              <a:solidFill>
                <a:schemeClr val="accent2"/>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182563" lvl="1" indent="-182563" algn="just" fontAlgn="base">
              <a:lnSpc>
                <a:spcPts val="1400"/>
              </a:lnSpc>
              <a:spcAft>
                <a:spcPts val="1000"/>
              </a:spcAft>
              <a:buClrTx/>
              <a:defRPr/>
            </a:pPr>
            <a:r>
              <a:rPr lang="en-US" sz="1400" b="1" kern="0" dirty="0">
                <a:solidFill>
                  <a:srgbClr val="06357A"/>
                </a:solidFill>
                <a:ea typeface="Calibri" panose="020F0502020204030204" pitchFamily="34" charset="0"/>
                <a:cs typeface="Arial" panose="020B0604020202020204" pitchFamily="34" charset="0"/>
              </a:rPr>
              <a:t>More EU harmonization? Zero sum game.</a:t>
            </a:r>
          </a:p>
          <a:p>
            <a:pPr marL="182563" lvl="1" indent="-182563" algn="just" fontAlgn="base">
              <a:lnSpc>
                <a:spcPts val="1400"/>
              </a:lnSpc>
              <a:spcAft>
                <a:spcPts val="1000"/>
              </a:spcAft>
              <a:buClrTx/>
              <a:defRPr/>
            </a:pPr>
            <a:r>
              <a:rPr lang="en-US" sz="1400" kern="0" dirty="0">
                <a:solidFill>
                  <a:schemeClr val="tx1"/>
                </a:solidFill>
                <a:ea typeface="Calibri" panose="020F0502020204030204" pitchFamily="34" charset="0"/>
                <a:cs typeface="Arial" panose="020B0604020202020204" pitchFamily="34" charset="0"/>
              </a:rPr>
              <a:t>More global controversy - clear trend toward increased international cooperation, including </a:t>
            </a:r>
            <a:r>
              <a:rPr lang="en-US" sz="1400" b="1" kern="0" dirty="0">
                <a:solidFill>
                  <a:srgbClr val="06357A"/>
                </a:solidFill>
                <a:ea typeface="Calibri" panose="020F0502020204030204" pitchFamily="34" charset="0"/>
                <a:cs typeface="Arial" panose="020B0604020202020204" pitchFamily="34" charset="0"/>
              </a:rPr>
              <a:t>multilateral and joint audits.</a:t>
            </a:r>
            <a:endParaRPr lang="en-US" sz="1400" kern="0" dirty="0">
              <a:solidFill>
                <a:schemeClr val="tx1"/>
              </a:solidFill>
              <a:ea typeface="Calibri" panose="020F0502020204030204" pitchFamily="34" charset="0"/>
              <a:cs typeface="Arial" panose="020B0604020202020204" pitchFamily="34" charset="0"/>
            </a:endParaRPr>
          </a:p>
          <a:p>
            <a:pPr marL="182563" lvl="1" indent="-182563" algn="just" fontAlgn="base">
              <a:lnSpc>
                <a:spcPts val="1400"/>
              </a:lnSpc>
              <a:spcAft>
                <a:spcPts val="1000"/>
              </a:spcAft>
              <a:buClrTx/>
              <a:defRPr/>
            </a:pPr>
            <a:r>
              <a:rPr lang="en-US" sz="1400" b="1" kern="0" dirty="0">
                <a:solidFill>
                  <a:srgbClr val="06357A"/>
                </a:solidFill>
                <a:ea typeface="Calibri" panose="020F0502020204030204" pitchFamily="34" charset="0"/>
                <a:cs typeface="Arial" panose="020B0604020202020204" pitchFamily="34" charset="0"/>
              </a:rPr>
              <a:t>Global mobility </a:t>
            </a:r>
            <a:r>
              <a:rPr lang="en-US" sz="1400" kern="0" dirty="0">
                <a:solidFill>
                  <a:schemeClr val="tx1"/>
                </a:solidFill>
                <a:ea typeface="Calibri" panose="020F0502020204030204" pitchFamily="34" charset="0"/>
                <a:cs typeface="Arial" panose="020B0604020202020204" pitchFamily="34" charset="0"/>
              </a:rPr>
              <a:t>guidance expected from OECD.</a:t>
            </a:r>
            <a:endParaRPr lang="en-US" sz="1400" dirty="0">
              <a:solidFill>
                <a:schemeClr val="tx1"/>
              </a:solidFill>
            </a:endParaRPr>
          </a:p>
          <a:p>
            <a:pPr marL="182563" lvl="1" indent="-182563" algn="just" fontAlgn="base">
              <a:lnSpc>
                <a:spcPts val="1400"/>
              </a:lnSpc>
              <a:spcAft>
                <a:spcPts val="1000"/>
              </a:spcAft>
              <a:buClrTx/>
              <a:defRPr/>
            </a:pPr>
            <a:r>
              <a:rPr lang="en-US" sz="1400" b="1" kern="0" dirty="0">
                <a:solidFill>
                  <a:srgbClr val="06357A"/>
                </a:solidFill>
                <a:ea typeface="Calibri" panose="020F0502020204030204" pitchFamily="34" charset="0"/>
                <a:cs typeface="Arial" panose="020B0604020202020204" pitchFamily="34" charset="0"/>
              </a:rPr>
              <a:t>Artificial Intelligence </a:t>
            </a:r>
            <a:r>
              <a:rPr lang="en-US" sz="1400" kern="0" dirty="0">
                <a:solidFill>
                  <a:schemeClr val="tx1"/>
                </a:solidFill>
                <a:ea typeface="Calibri" panose="020F0502020204030204" pitchFamily="34" charset="0"/>
                <a:cs typeface="Arial" panose="020B0604020202020204" pitchFamily="34" charset="0"/>
              </a:rPr>
              <a:t>is expected to play a growing role, both in shaping value creation and in enhancing tax authorities’ capabilities in data processing and analysis.</a:t>
            </a:r>
          </a:p>
          <a:p>
            <a:pPr marL="182563" lvl="1" indent="-182563" algn="just" fontAlgn="base">
              <a:lnSpc>
                <a:spcPts val="1400"/>
              </a:lnSpc>
              <a:spcAft>
                <a:spcPts val="1000"/>
              </a:spcAft>
              <a:buClrTx/>
              <a:defRPr/>
            </a:pPr>
            <a:endParaRPr lang="en-US" sz="1400" b="1" kern="0" dirty="0">
              <a:solidFill>
                <a:srgbClr val="06357A"/>
              </a:solidFill>
              <a:ea typeface="Calibri" panose="020F0502020204030204" pitchFamily="34" charset="0"/>
              <a:cs typeface="Arial" panose="020B0604020202020204" pitchFamily="34" charset="0"/>
            </a:endParaRPr>
          </a:p>
          <a:p>
            <a:pPr marL="182563" lvl="1" indent="-182563" algn="just" fontAlgn="base">
              <a:lnSpc>
                <a:spcPts val="1400"/>
              </a:lnSpc>
              <a:spcAft>
                <a:spcPts val="1000"/>
              </a:spcAft>
              <a:buClrTx/>
              <a:defRPr/>
            </a:pPr>
            <a:endParaRPr lang="en-US" sz="1400" kern="0" dirty="0">
              <a:solidFill>
                <a:schemeClr val="tx1"/>
              </a:solidFill>
              <a:ea typeface="Calibri" panose="020F0502020204030204" pitchFamily="34" charset="0"/>
              <a:cs typeface="Arial" panose="020B0604020202020204" pitchFamily="34" charset="0"/>
            </a:endParaRPr>
          </a:p>
          <a:p>
            <a:pPr algn="just">
              <a:lnSpc>
                <a:spcPts val="1400"/>
              </a:lnSpc>
              <a:spcAft>
                <a:spcPts val="1000"/>
              </a:spcAft>
            </a:pPr>
            <a:endParaRPr lang="en-US" sz="1400" kern="0" dirty="0">
              <a:solidFill>
                <a:schemeClr val="tx1"/>
              </a:solidFill>
              <a:ea typeface="Calibri" panose="020F0502020204030204" pitchFamily="34" charset="0"/>
              <a:cs typeface="Arial" panose="020B0604020202020204" pitchFamily="34" charset="0"/>
            </a:endParaRPr>
          </a:p>
          <a:p>
            <a:endParaRPr lang="en-US" dirty="0">
              <a:solidFill>
                <a:schemeClr val="tx1"/>
              </a:solidFill>
              <a:ea typeface="Calibri" panose="020F0502020204030204" pitchFamily="34" charset="0"/>
              <a:cs typeface="Arial" panose="020B0604020202020204" pitchFamily="34" charset="0"/>
            </a:endParaRPr>
          </a:p>
          <a:p>
            <a:pPr marL="0" lvl="1" indent="0" algn="just">
              <a:lnSpc>
                <a:spcPts val="1400"/>
              </a:lnSpc>
              <a:spcAft>
                <a:spcPts val="1000"/>
              </a:spcAft>
              <a:buClrTx/>
              <a:buFont typeface="Arial" panose="020B0604020202020204" pitchFamily="34" charset="0"/>
              <a:buNone/>
            </a:pPr>
            <a:endParaRPr lang="en-US" sz="1400" kern="0" dirty="0">
              <a:solidFill>
                <a:schemeClr val="tx1"/>
              </a:solidFill>
              <a:ea typeface="Calibri" panose="020F0502020204030204" pitchFamily="34" charset="0"/>
              <a:cs typeface="Arial" panose="020B0604020202020204" pitchFamily="34" charset="0"/>
            </a:endParaRPr>
          </a:p>
          <a:p>
            <a:endParaRPr lang="en-US" dirty="0"/>
          </a:p>
        </p:txBody>
      </p:sp>
    </p:spTree>
    <p:custDataLst>
      <p:custData r:id="rId1"/>
      <p:custData r:id="rId2"/>
    </p:custDataLst>
    <p:extLst>
      <p:ext uri="{BB962C8B-B14F-4D97-AF65-F5344CB8AC3E}">
        <p14:creationId xmlns:p14="http://schemas.microsoft.com/office/powerpoint/2010/main" val="2470578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2086-1B49-FCDA-8039-BD63E9A23E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B4ED71-2DFE-F194-D428-5ADF74B0F2EE}"/>
              </a:ext>
            </a:extLst>
          </p:cNvPr>
          <p:cNvSpPr>
            <a:spLocks noGrp="1"/>
          </p:cNvSpPr>
          <p:nvPr>
            <p:ph type="body" sz="quarter" idx="14"/>
          </p:nvPr>
        </p:nvSpPr>
        <p:spPr/>
        <p:txBody>
          <a:bodyPr/>
          <a:lstStyle/>
          <a:p>
            <a:r>
              <a:rPr lang="en-US">
                <a:solidFill>
                  <a:srgbClr val="00A2E0"/>
                </a:solidFill>
              </a:rPr>
              <a:t>6</a:t>
            </a:r>
            <a:r>
              <a:rPr lang="en-US" noProof="0">
                <a:solidFill>
                  <a:srgbClr val="00A2E0"/>
                </a:solidFill>
              </a:rPr>
              <a:t>.</a:t>
            </a:r>
          </a:p>
        </p:txBody>
      </p:sp>
      <p:sp>
        <p:nvSpPr>
          <p:cNvPr id="3" name="Title 2">
            <a:extLst>
              <a:ext uri="{FF2B5EF4-FFF2-40B4-BE49-F238E27FC236}">
                <a16:creationId xmlns:a16="http://schemas.microsoft.com/office/drawing/2014/main" id="{A4377524-7C07-E0A9-1C0F-2EE5EC32878D}"/>
              </a:ext>
            </a:extLst>
          </p:cNvPr>
          <p:cNvSpPr>
            <a:spLocks noGrp="1"/>
          </p:cNvSpPr>
          <p:nvPr>
            <p:ph type="ctrTitle"/>
          </p:nvPr>
        </p:nvSpPr>
        <p:spPr/>
        <p:txBody>
          <a:bodyPr/>
          <a:lstStyle/>
          <a:p>
            <a:r>
              <a:rPr lang="en-US" noProof="0">
                <a:solidFill>
                  <a:srgbClr val="00A2E0"/>
                </a:solidFill>
              </a:rPr>
              <a:t>Questions</a:t>
            </a:r>
          </a:p>
        </p:txBody>
      </p:sp>
      <p:sp>
        <p:nvSpPr>
          <p:cNvPr id="4" name="Footer Placeholder 3">
            <a:extLst>
              <a:ext uri="{FF2B5EF4-FFF2-40B4-BE49-F238E27FC236}">
                <a16:creationId xmlns:a16="http://schemas.microsoft.com/office/drawing/2014/main" id="{6576F890-A56C-838F-C2D0-BE670E3E3B17}"/>
              </a:ext>
            </a:extLst>
          </p:cNvPr>
          <p:cNvSpPr>
            <a:spLocks noGrp="1"/>
          </p:cNvSpPr>
          <p:nvPr>
            <p:ph type="ftr" sz="quarter" idx="15"/>
          </p:nvPr>
        </p:nvSpPr>
        <p:spPr/>
        <p:txBody>
          <a:bodyPr/>
          <a:lstStyle/>
          <a:p>
            <a:r>
              <a:rPr lang="en-US" noProof="0"/>
              <a:t>Loyens &amp; Loeff – IFA – Key Belgian and International Transfer Pricing  Developments – Aldo Engels - 16/06/2026 </a:t>
            </a:r>
          </a:p>
        </p:txBody>
      </p:sp>
    </p:spTree>
    <p:extLst>
      <p:ext uri="{BB962C8B-B14F-4D97-AF65-F5344CB8AC3E}">
        <p14:creationId xmlns:p14="http://schemas.microsoft.com/office/powerpoint/2010/main" val="1608718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2B560-306A-0DD4-2DCD-35BC877B8211}"/>
              </a:ext>
            </a:extLst>
          </p:cNvPr>
          <p:cNvSpPr>
            <a:spLocks noGrp="1"/>
          </p:cNvSpPr>
          <p:nvPr>
            <p:ph type="ctrTitle"/>
          </p:nvPr>
        </p:nvSpPr>
        <p:spPr>
          <a:xfrm>
            <a:off x="1019175" y="5259643"/>
            <a:ext cx="7620000" cy="747897"/>
          </a:xfrm>
        </p:spPr>
        <p:txBody>
          <a:bodyPr/>
          <a:lstStyle/>
          <a:p>
            <a:r>
              <a:rPr lang="en-US" noProof="0">
                <a:solidFill>
                  <a:srgbClr val="00A2E0"/>
                </a:solidFill>
              </a:rPr>
              <a:t>Thank you!</a:t>
            </a:r>
          </a:p>
        </p:txBody>
      </p:sp>
      <p:sp>
        <p:nvSpPr>
          <p:cNvPr id="2" name="Footer Placeholder 1">
            <a:extLst>
              <a:ext uri="{FF2B5EF4-FFF2-40B4-BE49-F238E27FC236}">
                <a16:creationId xmlns:a16="http://schemas.microsoft.com/office/drawing/2014/main" id="{DBEA1C96-7124-1802-C36D-F159C05A55E9}"/>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Tree>
    <p:custDataLst>
      <p:custData r:id="rId1"/>
      <p:custData r:id="rId2"/>
    </p:custDataLst>
    <p:extLst>
      <p:ext uri="{BB962C8B-B14F-4D97-AF65-F5344CB8AC3E}">
        <p14:creationId xmlns:p14="http://schemas.microsoft.com/office/powerpoint/2010/main" val="3140447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C285-F0E8-BB4D-9144-ED267B8CD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C48F5-A547-7ABA-9276-325FF677C3CD}"/>
              </a:ext>
            </a:extLst>
          </p:cNvPr>
          <p:cNvSpPr>
            <a:spLocks noGrp="1"/>
          </p:cNvSpPr>
          <p:nvPr>
            <p:ph type="title"/>
          </p:nvPr>
        </p:nvSpPr>
        <p:spPr/>
        <p:txBody>
          <a:bodyPr/>
          <a:lstStyle/>
          <a:p>
            <a:r>
              <a:rPr lang="en-US"/>
              <a:t>Speaker</a:t>
            </a:r>
            <a:endParaRPr lang="en-US" noProof="0"/>
          </a:p>
        </p:txBody>
      </p:sp>
      <p:sp>
        <p:nvSpPr>
          <p:cNvPr id="36" name="Text Placeholder 2" descr="{&quot;templafy&quot;:{&quot;id&quot;:&quot;c1dade45-ea16-4c42-b68f-ade97523e6ab&quot;}}">
            <a:extLst>
              <a:ext uri="{FF2B5EF4-FFF2-40B4-BE49-F238E27FC236}">
                <a16:creationId xmlns:a16="http://schemas.microsoft.com/office/drawing/2014/main" id="{7D553621-F80B-359B-4CC5-69B13B46CE3C}"/>
              </a:ext>
            </a:extLst>
          </p:cNvPr>
          <p:cNvSpPr txBox="1">
            <a:spLocks/>
          </p:cNvSpPr>
          <p:nvPr/>
        </p:nvSpPr>
        <p:spPr>
          <a:xfrm>
            <a:off x="3287713" y="1813187"/>
            <a:ext cx="8172449" cy="184666"/>
          </a:xfrm>
          <a:prstGeom prst="rect">
            <a:avLst/>
          </a:prstGeom>
        </p:spPr>
        <p:txBody>
          <a:bodyPr lIns="0" r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200" b="1" noProof="0">
                <a:solidFill>
                  <a:schemeClr val="accent2"/>
                </a:solidFill>
                <a:latin typeface="Arial" panose="020B0604020202020204" pitchFamily="34" charset="0"/>
                <a:cs typeface="Arial" panose="020B0604020202020204" pitchFamily="34" charset="0"/>
              </a:rPr>
              <a:t>Attorney at Law</a:t>
            </a:r>
          </a:p>
        </p:txBody>
      </p:sp>
      <p:sp>
        <p:nvSpPr>
          <p:cNvPr id="37" name="Text Placeholder 4" descr="{&quot;templafy&quot;:{&quot;id&quot;:&quot;960e1053-0f01-42e4-9902-0aad5be831e6&quot;}}">
            <a:extLst>
              <a:ext uri="{FF2B5EF4-FFF2-40B4-BE49-F238E27FC236}">
                <a16:creationId xmlns:a16="http://schemas.microsoft.com/office/drawing/2014/main" id="{74057D77-E079-9F60-601B-223938888C5A}"/>
              </a:ext>
            </a:extLst>
          </p:cNvPr>
          <p:cNvSpPr txBox="1">
            <a:spLocks/>
          </p:cNvSpPr>
          <p:nvPr/>
        </p:nvSpPr>
        <p:spPr>
          <a:xfrm>
            <a:off x="835669" y="3394800"/>
            <a:ext cx="2340000" cy="169277"/>
          </a:xfrm>
          <a:prstGeom prst="rect">
            <a:avLst/>
          </a:prstGeom>
        </p:spPr>
        <p:txBody>
          <a:bodyPr lIns="90000" tIns="0" rIns="0" b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100" noProof="0">
                <a:solidFill>
                  <a:schemeClr val="accent1"/>
                </a:solidFill>
                <a:latin typeface="Arial" panose="020B0604020202020204" pitchFamily="34" charset="0"/>
                <a:cs typeface="Arial" panose="020B0604020202020204" pitchFamily="34" charset="0"/>
              </a:rPr>
              <a:t>+32 2 743 43 92</a:t>
            </a:r>
          </a:p>
        </p:txBody>
      </p:sp>
      <p:sp>
        <p:nvSpPr>
          <p:cNvPr id="38" name="Text Placeholder 5" descr="{&quot;templafy&quot;:{&quot;id&quot;:&quot;63548c69-8653-4d77-afd9-11091a086404&quot;}}">
            <a:extLst>
              <a:ext uri="{FF2B5EF4-FFF2-40B4-BE49-F238E27FC236}">
                <a16:creationId xmlns:a16="http://schemas.microsoft.com/office/drawing/2014/main" id="{15ABBE38-5572-BA11-463D-54BBEC617521}"/>
              </a:ext>
            </a:extLst>
          </p:cNvPr>
          <p:cNvSpPr txBox="1">
            <a:spLocks/>
          </p:cNvSpPr>
          <p:nvPr/>
        </p:nvSpPr>
        <p:spPr>
          <a:xfrm>
            <a:off x="835669" y="3906000"/>
            <a:ext cx="2340000" cy="169277"/>
          </a:xfrm>
          <a:prstGeom prst="rect">
            <a:avLst/>
          </a:prstGeom>
        </p:spPr>
        <p:txBody>
          <a:bodyPr tIns="0" rIns="0" b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100" noProof="0">
                <a:solidFill>
                  <a:schemeClr val="accent1"/>
                </a:solidFill>
                <a:latin typeface="Arial" panose="020B0604020202020204" pitchFamily="34" charset="0"/>
                <a:cs typeface="Arial" panose="020B0604020202020204" pitchFamily="34" charset="0"/>
              </a:rPr>
              <a:t>aldo.engels@loyensloeff.com</a:t>
            </a:r>
          </a:p>
        </p:txBody>
      </p:sp>
      <p:sp>
        <p:nvSpPr>
          <p:cNvPr id="39" name="Text Placeholder 6" descr="{&quot;templafy&quot;:{&quot;id&quot;:&quot;5447bf3d-d060-4240-b7fa-9d1ea5c41a5e&quot;}}">
            <a:extLst>
              <a:ext uri="{FF2B5EF4-FFF2-40B4-BE49-F238E27FC236}">
                <a16:creationId xmlns:a16="http://schemas.microsoft.com/office/drawing/2014/main" id="{D21B79F3-6D31-D534-1CCC-8302248C585B}"/>
              </a:ext>
            </a:extLst>
          </p:cNvPr>
          <p:cNvSpPr txBox="1">
            <a:spLocks/>
          </p:cNvSpPr>
          <p:nvPr/>
        </p:nvSpPr>
        <p:spPr>
          <a:xfrm>
            <a:off x="3287713" y="2071066"/>
            <a:ext cx="8172449" cy="184666"/>
          </a:xfrm>
          <a:prstGeom prst="rect">
            <a:avLst/>
          </a:prstGeom>
        </p:spPr>
        <p:txBody>
          <a:bodyPr lIns="0" r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200" noProof="0">
                <a:solidFill>
                  <a:schemeClr val="accent2"/>
                </a:solidFill>
                <a:latin typeface="Arial" panose="020B0604020202020204" pitchFamily="34" charset="0"/>
                <a:cs typeface="Arial" panose="020B0604020202020204" pitchFamily="34" charset="0"/>
              </a:rPr>
              <a:t>Partner</a:t>
            </a:r>
          </a:p>
        </p:txBody>
      </p:sp>
      <p:sp>
        <p:nvSpPr>
          <p:cNvPr id="40" name="Text Placeholder 7" descr="{&quot;templafy&quot;:{&quot;id&quot;:&quot;efafccfb-d53a-4a3c-b233-078e21d0f884&quot;}}">
            <a:extLst>
              <a:ext uri="{FF2B5EF4-FFF2-40B4-BE49-F238E27FC236}">
                <a16:creationId xmlns:a16="http://schemas.microsoft.com/office/drawing/2014/main" id="{564F2740-DDFA-F8C4-0D5F-B4D048A49F43}"/>
              </a:ext>
            </a:extLst>
          </p:cNvPr>
          <p:cNvSpPr txBox="1">
            <a:spLocks/>
          </p:cNvSpPr>
          <p:nvPr/>
        </p:nvSpPr>
        <p:spPr>
          <a:xfrm>
            <a:off x="9370979" y="2672916"/>
            <a:ext cx="2089184" cy="1364476"/>
          </a:xfrm>
          <a:prstGeom prst="rect">
            <a:avLst/>
          </a:prstGeom>
        </p:spPr>
        <p:txBody>
          <a:bodyPr lIns="0" r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200" b="1" noProof="0">
                <a:solidFill>
                  <a:srgbClr val="06357A"/>
                </a:solidFill>
                <a:latin typeface="Arial" panose="020B0604020202020204" pitchFamily="34" charset="0"/>
                <a:cs typeface="Arial" panose="020B0604020202020204" pitchFamily="34" charset="0"/>
              </a:rPr>
              <a:t>Languages</a:t>
            </a:r>
          </a:p>
          <a:p>
            <a:r>
              <a:rPr lang="en-US" sz="1200" noProof="0">
                <a:latin typeface="Arial" panose="020B0604020202020204" pitchFamily="34" charset="0"/>
                <a:cs typeface="Arial" panose="020B0604020202020204" pitchFamily="34" charset="0"/>
              </a:rPr>
              <a:t>
</a:t>
            </a:r>
            <a:r>
              <a:rPr lang="en-US" sz="1200" noProof="0">
                <a:solidFill>
                  <a:schemeClr val="tx1"/>
                </a:solidFill>
                <a:latin typeface="Arial" panose="020B0604020202020204" pitchFamily="34" charset="0"/>
                <a:cs typeface="Arial" panose="020B0604020202020204" pitchFamily="34" charset="0"/>
              </a:rPr>
              <a:t>Dutch
English
French</a:t>
            </a:r>
            <a:r>
              <a:rPr lang="en-US" sz="1200" noProof="0">
                <a:latin typeface="Arial" panose="020B0604020202020204" pitchFamily="34" charset="0"/>
                <a:cs typeface="Arial" panose="020B0604020202020204" pitchFamily="34" charset="0"/>
              </a:rPr>
              <a:t>
</a:t>
            </a:r>
          </a:p>
          <a:p>
            <a:r>
              <a:rPr lang="en-US" sz="1200" b="1" noProof="0">
                <a:solidFill>
                  <a:srgbClr val="06357A"/>
                </a:solidFill>
                <a:latin typeface="Arial" panose="020B0604020202020204" pitchFamily="34" charset="0"/>
                <a:cs typeface="Arial" panose="020B0604020202020204" pitchFamily="34" charset="0"/>
              </a:rPr>
              <a:t>Education</a:t>
            </a:r>
          </a:p>
          <a:p>
            <a:r>
              <a:rPr lang="en-US" sz="1200" noProof="0">
                <a:solidFill>
                  <a:schemeClr val="tx1"/>
                </a:solidFill>
                <a:latin typeface="Arial" panose="020B0604020202020204" pitchFamily="34" charset="0"/>
                <a:cs typeface="Arial" panose="020B0604020202020204" pitchFamily="34" charset="0"/>
              </a:rPr>
              <a:t>Advanced Transfer Pricing course within the LL.M. (Adv.) Program in International Tax Law, ITC Leiden (The Netherlands), 2013
Master’s degree in Tax Law, Université libre de Bruxelles (Belgium), 2012
Master’s degree in Law, </a:t>
            </a:r>
            <a:r>
              <a:rPr lang="en-US" sz="1200" noProof="0" err="1">
                <a:solidFill>
                  <a:schemeClr val="tx1"/>
                </a:solidFill>
                <a:latin typeface="Arial" panose="020B0604020202020204" pitchFamily="34" charset="0"/>
                <a:cs typeface="Arial" panose="020B0604020202020204" pitchFamily="34" charset="0"/>
              </a:rPr>
              <a:t>Katholieke</a:t>
            </a:r>
            <a:r>
              <a:rPr lang="en-US" sz="1200" noProof="0">
                <a:solidFill>
                  <a:schemeClr val="tx1"/>
                </a:solidFill>
                <a:latin typeface="Arial" panose="020B0604020202020204" pitchFamily="34" charset="0"/>
                <a:cs typeface="Arial" panose="020B0604020202020204" pitchFamily="34" charset="0"/>
              </a:rPr>
              <a:t> Universiteit Leuven (Belgium), 2011</a:t>
            </a:r>
          </a:p>
          <a:p>
            <a:endParaRPr lang="en-US" sz="1800" noProof="0">
              <a:latin typeface="Arial" panose="020B0604020202020204" pitchFamily="34" charset="0"/>
              <a:cs typeface="Arial" panose="020B0604020202020204" pitchFamily="34" charset="0"/>
            </a:endParaRPr>
          </a:p>
          <a:p>
            <a:endParaRPr lang="en-US" sz="1800" noProof="0">
              <a:latin typeface="Arial" panose="020B0604020202020204" pitchFamily="34" charset="0"/>
              <a:cs typeface="Arial" panose="020B0604020202020204" pitchFamily="34" charset="0"/>
            </a:endParaRPr>
          </a:p>
        </p:txBody>
      </p:sp>
      <p:sp>
        <p:nvSpPr>
          <p:cNvPr id="41" name="Text Placeholder 9" descr="{&quot;templafy&quot;:{&quot;id&quot;:&quot;a46a28a2-1036-474b-8598-5afc83c131ea&quot;}}">
            <a:extLst>
              <a:ext uri="{FF2B5EF4-FFF2-40B4-BE49-F238E27FC236}">
                <a16:creationId xmlns:a16="http://schemas.microsoft.com/office/drawing/2014/main" id="{0D5CEC80-2660-F9A5-FDD4-5347F40301B1}"/>
              </a:ext>
            </a:extLst>
          </p:cNvPr>
          <p:cNvSpPr txBox="1">
            <a:spLocks/>
          </p:cNvSpPr>
          <p:nvPr/>
        </p:nvSpPr>
        <p:spPr>
          <a:xfrm>
            <a:off x="3287713" y="1462974"/>
            <a:ext cx="8172449" cy="276999"/>
          </a:xfrm>
          <a:prstGeom prst="rect">
            <a:avLst/>
          </a:prstGeom>
        </p:spPr>
        <p:txBody>
          <a:bodyPr lIns="0" r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800" b="1" noProof="0">
                <a:solidFill>
                  <a:schemeClr val="bg2"/>
                </a:solidFill>
                <a:latin typeface="Arial" panose="020B0604020202020204" pitchFamily="34" charset="0"/>
                <a:cs typeface="Arial" panose="020B0604020202020204" pitchFamily="34" charset="0"/>
              </a:rPr>
              <a:t>Aldo Engels</a:t>
            </a:r>
          </a:p>
        </p:txBody>
      </p:sp>
      <p:sp>
        <p:nvSpPr>
          <p:cNvPr id="42" name="Text Placeholder 10" descr="{&quot;templafy&quot;:{&quot;id&quot;:&quot;187bf0ea-1031-48fb-a9b0-5cc8ea310c65&quot;}}">
            <a:extLst>
              <a:ext uri="{FF2B5EF4-FFF2-40B4-BE49-F238E27FC236}">
                <a16:creationId xmlns:a16="http://schemas.microsoft.com/office/drawing/2014/main" id="{2CDDF1A3-776F-9B63-F15C-2CDB8434D01D}"/>
              </a:ext>
            </a:extLst>
          </p:cNvPr>
          <p:cNvSpPr txBox="1">
            <a:spLocks/>
          </p:cNvSpPr>
          <p:nvPr/>
        </p:nvSpPr>
        <p:spPr>
          <a:xfrm>
            <a:off x="835669" y="3650400"/>
            <a:ext cx="2340000" cy="169277"/>
          </a:xfrm>
          <a:prstGeom prst="rect">
            <a:avLst/>
          </a:prstGeom>
        </p:spPr>
        <p:txBody>
          <a:bodyPr tIns="0" rIns="0" b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100" noProof="0">
                <a:solidFill>
                  <a:schemeClr val="accent1"/>
                </a:solidFill>
                <a:latin typeface="Arial" panose="020B0604020202020204" pitchFamily="34" charset="0"/>
                <a:cs typeface="Arial" panose="020B0604020202020204" pitchFamily="34" charset="0"/>
              </a:rPr>
              <a:t>+32 4 96 13 76 21</a:t>
            </a:r>
          </a:p>
        </p:txBody>
      </p:sp>
      <p:pic>
        <p:nvPicPr>
          <p:cNvPr id="1167350553" name="Rectangle 42" descr="{&quot;templafy&quot;:{&quot;id&quot;:&quot;97a3dbdf-0555-4922-8405-9b4b51fa5e90&quot;}}"/>
          <p:cNvPicPr>
            <a:picLocks noChangeAspect="1"/>
          </p:cNvPicPr>
          <p:nvPr/>
        </p:nvPicPr>
        <p:blipFill>
          <a:blip r:embed="rId5"/>
          <a:stretch>
            <a:fillRect/>
          </a:stretch>
        </p:blipFill>
        <p:spPr>
          <a:xfrm>
            <a:off x="731838" y="1268413"/>
            <a:ext cx="1872000" cy="1872000"/>
          </a:xfrm>
          <a:prstGeom prst="rect">
            <a:avLst/>
          </a:prstGeom>
        </p:spPr>
      </p:pic>
      <p:sp>
        <p:nvSpPr>
          <p:cNvPr id="44" name="E:">
            <a:extLst>
              <a:ext uri="{FF2B5EF4-FFF2-40B4-BE49-F238E27FC236}">
                <a16:creationId xmlns:a16="http://schemas.microsoft.com/office/drawing/2014/main" id="{503909C8-5A0E-C7FB-E2C2-354262E27491}"/>
              </a:ext>
            </a:extLst>
          </p:cNvPr>
          <p:cNvSpPr txBox="1"/>
          <p:nvPr/>
        </p:nvSpPr>
        <p:spPr>
          <a:xfrm>
            <a:off x="731838" y="3650973"/>
            <a:ext cx="201617" cy="169277"/>
          </a:xfrm>
          <a:prstGeom prst="rect">
            <a:avLst/>
          </a:prstGeom>
          <a:noFill/>
        </p:spPr>
        <p:txBody>
          <a:bodyPr vert="horz" wrap="square" lIns="0" tIns="0" rIns="0" bIns="0" rtlCol="0">
            <a:spAutoFit/>
          </a:bodyPr>
          <a:lstStyle/>
          <a:p>
            <a:pPr>
              <a:lnSpc>
                <a:spcPct val="100000"/>
              </a:lnSpc>
              <a:spcBef>
                <a:spcPts val="0"/>
              </a:spcBef>
            </a:pPr>
            <a:r>
              <a:rPr lang="en-US" sz="1100" noProof="0">
                <a:solidFill>
                  <a:schemeClr val="accent1"/>
                </a:solidFill>
                <a:latin typeface="+mn-lt"/>
              </a:rPr>
              <a:t>M:</a:t>
            </a:r>
          </a:p>
        </p:txBody>
      </p:sp>
      <p:sp>
        <p:nvSpPr>
          <p:cNvPr id="45" name="M:">
            <a:extLst>
              <a:ext uri="{FF2B5EF4-FFF2-40B4-BE49-F238E27FC236}">
                <a16:creationId xmlns:a16="http://schemas.microsoft.com/office/drawing/2014/main" id="{1817A521-76F7-C73C-2E7A-FE0A3268CEBF}"/>
              </a:ext>
            </a:extLst>
          </p:cNvPr>
          <p:cNvSpPr txBox="1"/>
          <p:nvPr/>
        </p:nvSpPr>
        <p:spPr>
          <a:xfrm>
            <a:off x="731838" y="3907385"/>
            <a:ext cx="201617" cy="169277"/>
          </a:xfrm>
          <a:prstGeom prst="rect">
            <a:avLst/>
          </a:prstGeom>
          <a:noFill/>
        </p:spPr>
        <p:txBody>
          <a:bodyPr vert="horz" wrap="square" lIns="0" tIns="0" rIns="0" bIns="0" rtlCol="0">
            <a:spAutoFit/>
          </a:bodyPr>
          <a:lstStyle/>
          <a:p>
            <a:pPr>
              <a:lnSpc>
                <a:spcPct val="100000"/>
              </a:lnSpc>
              <a:spcBef>
                <a:spcPts val="0"/>
              </a:spcBef>
            </a:pPr>
            <a:r>
              <a:rPr lang="en-US" sz="1100" noProof="0">
                <a:solidFill>
                  <a:schemeClr val="accent1"/>
                </a:solidFill>
                <a:latin typeface="+mn-lt"/>
              </a:rPr>
              <a:t>E:</a:t>
            </a:r>
          </a:p>
        </p:txBody>
      </p:sp>
      <p:sp>
        <p:nvSpPr>
          <p:cNvPr id="46" name="T:">
            <a:extLst>
              <a:ext uri="{FF2B5EF4-FFF2-40B4-BE49-F238E27FC236}">
                <a16:creationId xmlns:a16="http://schemas.microsoft.com/office/drawing/2014/main" id="{B9F7BE53-2892-62D4-B26D-A2AEC3FF9D9E}"/>
              </a:ext>
            </a:extLst>
          </p:cNvPr>
          <p:cNvSpPr txBox="1"/>
          <p:nvPr/>
        </p:nvSpPr>
        <p:spPr>
          <a:xfrm>
            <a:off x="731838" y="3394560"/>
            <a:ext cx="201617" cy="169277"/>
          </a:xfrm>
          <a:prstGeom prst="rect">
            <a:avLst/>
          </a:prstGeom>
          <a:noFill/>
        </p:spPr>
        <p:txBody>
          <a:bodyPr vert="horz" wrap="square" lIns="0" tIns="0" rIns="0" bIns="0" rtlCol="0">
            <a:spAutoFit/>
          </a:bodyPr>
          <a:lstStyle/>
          <a:p>
            <a:pPr>
              <a:lnSpc>
                <a:spcPct val="100000"/>
              </a:lnSpc>
              <a:spcBef>
                <a:spcPts val="0"/>
              </a:spcBef>
            </a:pPr>
            <a:r>
              <a:rPr lang="en-US" sz="1100" noProof="0">
                <a:solidFill>
                  <a:schemeClr val="accent1"/>
                </a:solidFill>
                <a:latin typeface="+mn-lt"/>
              </a:rPr>
              <a:t>T:</a:t>
            </a:r>
          </a:p>
        </p:txBody>
      </p:sp>
      <p:cxnSp>
        <p:nvCxnSpPr>
          <p:cNvPr id="47" name="Straight Connector 46">
            <a:extLst>
              <a:ext uri="{FF2B5EF4-FFF2-40B4-BE49-F238E27FC236}">
                <a16:creationId xmlns:a16="http://schemas.microsoft.com/office/drawing/2014/main" id="{DEBABF0E-1FD1-F546-E45D-CE05867C42EA}"/>
              </a:ext>
            </a:extLst>
          </p:cNvPr>
          <p:cNvCxnSpPr>
            <a:cxnSpLocks/>
          </p:cNvCxnSpPr>
          <p:nvPr/>
        </p:nvCxnSpPr>
        <p:spPr>
          <a:xfrm>
            <a:off x="3287713" y="2420888"/>
            <a:ext cx="81724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Bar Dark blue">
            <a:extLst>
              <a:ext uri="{FF2B5EF4-FFF2-40B4-BE49-F238E27FC236}">
                <a16:creationId xmlns:a16="http://schemas.microsoft.com/office/drawing/2014/main" id="{E5C7FC91-7641-E8F1-3EEE-12B496E3B573}"/>
              </a:ext>
            </a:extLst>
          </p:cNvPr>
          <p:cNvSpPr/>
          <p:nvPr/>
        </p:nvSpPr>
        <p:spPr>
          <a:xfrm>
            <a:off x="3287713" y="1268413"/>
            <a:ext cx="8172449" cy="72000"/>
          </a:xfrm>
          <a:prstGeom prst="rect">
            <a:avLst/>
          </a:prstGeom>
          <a:gradFill flip="none" rotWithShape="1">
            <a:gsLst>
              <a:gs pos="0">
                <a:srgbClr val="0078B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noProof="0">
              <a:solidFill>
                <a:schemeClr val="bg1"/>
              </a:solidFill>
            </a:endParaRPr>
          </a:p>
        </p:txBody>
      </p:sp>
      <p:sp>
        <p:nvSpPr>
          <p:cNvPr id="49" name="Text Placeholder 3" descr="{&quot;templafy&quot;:{&quot;id&quot;:&quot;455bac66-546d-4d15-bfc0-d3450c13337a&quot;}}">
            <a:extLst>
              <a:ext uri="{FF2B5EF4-FFF2-40B4-BE49-F238E27FC236}">
                <a16:creationId xmlns:a16="http://schemas.microsoft.com/office/drawing/2014/main" id="{12BD351B-6B1E-319E-E183-F103612CF31B}"/>
              </a:ext>
            </a:extLst>
          </p:cNvPr>
          <p:cNvSpPr txBox="1">
            <a:spLocks/>
          </p:cNvSpPr>
          <p:nvPr/>
        </p:nvSpPr>
        <p:spPr>
          <a:xfrm>
            <a:off x="3287713" y="2672916"/>
            <a:ext cx="5590398" cy="3564372"/>
          </a:xfrm>
          <a:prstGeom prst="rect">
            <a:avLst/>
          </a:prstGeom>
        </p:spPr>
        <p:txBody>
          <a:bodyPr lIns="0" rIns="0"/>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r>
              <a:rPr lang="en-US" sz="1200" noProof="0">
                <a:solidFill>
                  <a:schemeClr val="tx1"/>
                </a:solidFill>
                <a:latin typeface="Arial" panose="020B0604020202020204" pitchFamily="34" charset="0"/>
                <a:cs typeface="Arial" panose="020B0604020202020204" pitchFamily="34" charset="0"/>
              </a:rPr>
              <a:t>Aldo Engels, attorney at law, is a member of the Loyens &amp; Loeff Direct Tax Practice Group and heads the Transfer Pricing Team in Belgium.  
</a:t>
            </a:r>
          </a:p>
          <a:p>
            <a:r>
              <a:rPr lang="en-US" sz="1200" noProof="0">
                <a:solidFill>
                  <a:schemeClr val="tx1"/>
                </a:solidFill>
                <a:latin typeface="Arial" panose="020B0604020202020204" pitchFamily="34" charset="0"/>
                <a:cs typeface="Arial" panose="020B0604020202020204" pitchFamily="34" charset="0"/>
              </a:rPr>
              <a:t>Aldo advises on corporate and international tax matters, with a strong focus on transfer pricing. His counsel in transfer pricing includes strategic advice, documentation &amp; pricing, negotiations with tax authorities, dispute resolution and litigation. He advises on business model design &amp; conversion, restructurings &amp; procurement models, permanent establishment issues and transactions involving intangibles. He has a strong passion for intra-group financing, including </a:t>
            </a:r>
            <a:r>
              <a:rPr lang="en-US" sz="1200" noProof="0" err="1">
                <a:solidFill>
                  <a:schemeClr val="tx1"/>
                </a:solidFill>
                <a:latin typeface="Arial" panose="020B0604020202020204" pitchFamily="34" charset="0"/>
                <a:cs typeface="Arial" panose="020B0604020202020204" pitchFamily="34" charset="0"/>
              </a:rPr>
              <a:t>analysing</a:t>
            </a:r>
            <a:r>
              <a:rPr lang="en-US" sz="1200" noProof="0">
                <a:solidFill>
                  <a:schemeClr val="tx1"/>
                </a:solidFill>
                <a:latin typeface="Arial" panose="020B0604020202020204" pitchFamily="34" charset="0"/>
                <a:cs typeface="Arial" panose="020B0604020202020204" pitchFamily="34" charset="0"/>
              </a:rPr>
              <a:t> and modelling optimal financing structures, loan pricing, cash pool models, and real estate financing.
Beyond transfer pricing, Aldo has extensive experience in investment structuring and withholding tax matters, tax treaty issues (including PE and MLI impact), Pillar II, restructuring &amp; insolvency related tax matters as well as financial institutions &amp; exchange of information mechanisms (FATCA &amp; CRS). Finally, he regularly advises on the tax aspects of financing transactions, such as structured finance, syndicated loans, factoring/securitization, and capital markets transactions. Aldo is also </a:t>
            </a:r>
            <a:r>
              <a:rPr lang="en-US" sz="1200" noProof="0" err="1">
                <a:solidFill>
                  <a:schemeClr val="tx1"/>
                </a:solidFill>
                <a:latin typeface="Arial" panose="020B0604020202020204" pitchFamily="34" charset="0"/>
                <a:cs typeface="Arial" panose="020B0604020202020204" pitchFamily="34" charset="0"/>
              </a:rPr>
              <a:t>recognised</a:t>
            </a:r>
            <a:r>
              <a:rPr lang="en-US" sz="1200" noProof="0">
                <a:solidFill>
                  <a:schemeClr val="tx1"/>
                </a:solidFill>
                <a:latin typeface="Arial" panose="020B0604020202020204" pitchFamily="34" charset="0"/>
                <a:cs typeface="Arial" panose="020B0604020202020204" pitchFamily="34" charset="0"/>
              </a:rPr>
              <a:t> in his field of expertise by ITR and Leaders League.</a:t>
            </a:r>
            <a:r>
              <a:rPr lang="en-US" sz="1200" noProof="0">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76D05DA9-8859-40FF-0071-DBE8C7738BA6}"/>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Tree>
    <p:custDataLst>
      <p:custData r:id="rId1"/>
      <p:custData r:id="rId2"/>
    </p:custDataLst>
    <p:extLst>
      <p:ext uri="{BB962C8B-B14F-4D97-AF65-F5344CB8AC3E}">
        <p14:creationId xmlns:p14="http://schemas.microsoft.com/office/powerpoint/2010/main" val="3317376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6BADD6-1267-6940-AD4D-58F015A91394}"/>
              </a:ext>
            </a:extLst>
          </p:cNvPr>
          <p:cNvSpPr>
            <a:spLocks noGrp="1"/>
          </p:cNvSpPr>
          <p:nvPr>
            <p:ph type="ftr" sz="quarter" idx="23"/>
          </p:nvPr>
        </p:nvSpPr>
        <p:spPr/>
        <p:txBody>
          <a:bodyPr/>
          <a:lstStyle/>
          <a:p>
            <a:r>
              <a:rPr lang="en-US" noProof="0"/>
              <a:t>Loyens &amp; Loeff – IFA – Key Belgian and International Transfer Pricing  Developments – Aldo Engels - 16/06/2026 </a:t>
            </a:r>
          </a:p>
        </p:txBody>
      </p:sp>
    </p:spTree>
    <p:custDataLst>
      <p:custData r:id="rId1"/>
      <p:custData r:id="rId2"/>
    </p:custDataLst>
    <p:extLst>
      <p:ext uri="{BB962C8B-B14F-4D97-AF65-F5344CB8AC3E}">
        <p14:creationId xmlns:p14="http://schemas.microsoft.com/office/powerpoint/2010/main" val="292381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FD099-F5DD-32DE-9178-E798B09728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3D8E0D-F712-69B0-DD09-77381B248FB1}"/>
              </a:ext>
            </a:extLst>
          </p:cNvPr>
          <p:cNvSpPr>
            <a:spLocks noGrp="1"/>
          </p:cNvSpPr>
          <p:nvPr>
            <p:ph type="body" sz="quarter" idx="14"/>
          </p:nvPr>
        </p:nvSpPr>
        <p:spPr/>
        <p:txBody>
          <a:bodyPr/>
          <a:lstStyle/>
          <a:p>
            <a:r>
              <a:rPr lang="en-US" noProof="0">
                <a:solidFill>
                  <a:srgbClr val="00A2E0"/>
                </a:solidFill>
              </a:rPr>
              <a:t>1.2</a:t>
            </a:r>
            <a:r>
              <a:rPr lang="en-US">
                <a:solidFill>
                  <a:srgbClr val="00A2E0"/>
                </a:solidFill>
              </a:rPr>
              <a:t>.</a:t>
            </a:r>
            <a:endParaRPr lang="en-US" noProof="0">
              <a:solidFill>
                <a:srgbClr val="00A2E0"/>
              </a:solidFill>
            </a:endParaRPr>
          </a:p>
        </p:txBody>
      </p:sp>
      <p:sp>
        <p:nvSpPr>
          <p:cNvPr id="3" name="Title 2">
            <a:extLst>
              <a:ext uri="{FF2B5EF4-FFF2-40B4-BE49-F238E27FC236}">
                <a16:creationId xmlns:a16="http://schemas.microsoft.com/office/drawing/2014/main" id="{69B21F9E-59EF-B6CC-0CAD-95CB1A05388F}"/>
              </a:ext>
            </a:extLst>
          </p:cNvPr>
          <p:cNvSpPr>
            <a:spLocks noGrp="1"/>
          </p:cNvSpPr>
          <p:nvPr>
            <p:ph type="ctrTitle"/>
          </p:nvPr>
        </p:nvSpPr>
        <p:spPr>
          <a:xfrm>
            <a:off x="1019175" y="5265738"/>
            <a:ext cx="8221715" cy="516774"/>
          </a:xfrm>
        </p:spPr>
        <p:txBody>
          <a:bodyPr/>
          <a:lstStyle/>
          <a:p>
            <a:r>
              <a:rPr lang="en-US" noProof="0">
                <a:solidFill>
                  <a:srgbClr val="00A2E0"/>
                </a:solidFill>
              </a:rPr>
              <a:t>Legal framework - International sources</a:t>
            </a:r>
          </a:p>
        </p:txBody>
      </p:sp>
      <p:sp>
        <p:nvSpPr>
          <p:cNvPr id="4" name="Footer Placeholder 3">
            <a:extLst>
              <a:ext uri="{FF2B5EF4-FFF2-40B4-BE49-F238E27FC236}">
                <a16:creationId xmlns:a16="http://schemas.microsoft.com/office/drawing/2014/main" id="{033C6F66-B1AB-AE47-C696-C9DE8035F95B}"/>
              </a:ext>
            </a:extLst>
          </p:cNvPr>
          <p:cNvSpPr>
            <a:spLocks noGrp="1"/>
          </p:cNvSpPr>
          <p:nvPr>
            <p:ph type="ftr" sz="quarter" idx="15"/>
          </p:nvPr>
        </p:nvSpPr>
        <p:spPr/>
        <p:txBody>
          <a:bodyPr/>
          <a:lstStyle/>
          <a:p>
            <a:r>
              <a:rPr lang="en-US" noProof="0"/>
              <a:t>Loyens &amp; Loeff – IFA – Key Belgian and International Transfer Pricing  Developments – Aldo Engels - 16/06/2026</a:t>
            </a:r>
          </a:p>
          <a:p>
            <a:endParaRPr lang="en-US" noProof="0"/>
          </a:p>
        </p:txBody>
      </p:sp>
    </p:spTree>
    <p:extLst>
      <p:ext uri="{BB962C8B-B14F-4D97-AF65-F5344CB8AC3E}">
        <p14:creationId xmlns:p14="http://schemas.microsoft.com/office/powerpoint/2010/main" val="108160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09E1-73D2-9CFE-E762-D6D050A82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C7A1B-98B3-C39F-B342-292526A4990C}"/>
              </a:ext>
            </a:extLst>
          </p:cNvPr>
          <p:cNvSpPr>
            <a:spLocks noGrp="1"/>
          </p:cNvSpPr>
          <p:nvPr>
            <p:ph type="title"/>
          </p:nvPr>
        </p:nvSpPr>
        <p:spPr/>
        <p:txBody>
          <a:bodyPr/>
          <a:lstStyle/>
          <a:p>
            <a:r>
              <a:rPr lang="en-US" noProof="0"/>
              <a:t>1.2. Legal framework – International sources</a:t>
            </a:r>
          </a:p>
        </p:txBody>
      </p:sp>
      <p:sp>
        <p:nvSpPr>
          <p:cNvPr id="3" name="Footer Placeholder 2">
            <a:extLst>
              <a:ext uri="{FF2B5EF4-FFF2-40B4-BE49-F238E27FC236}">
                <a16:creationId xmlns:a16="http://schemas.microsoft.com/office/drawing/2014/main" id="{A536B70C-7526-5C20-1614-2F21775ABEB1}"/>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D8BEB4F9-1DAD-BF41-9A89-AC360E521921}"/>
              </a:ext>
            </a:extLst>
          </p:cNvPr>
          <p:cNvSpPr txBox="1"/>
          <p:nvPr/>
        </p:nvSpPr>
        <p:spPr>
          <a:xfrm>
            <a:off x="0" y="806218"/>
            <a:ext cx="11368726" cy="5016758"/>
          </a:xfrm>
          <a:prstGeom prst="rect">
            <a:avLst/>
          </a:prstGeom>
          <a:noFill/>
        </p:spPr>
        <p:txBody>
          <a:bodyPr wrap="square">
            <a:spAutoFit/>
          </a:bodyPr>
          <a:lstStyle/>
          <a:p>
            <a:pPr marL="180975" lvl="1"/>
            <a:r>
              <a:rPr lang="en-US" sz="1400" b="1" noProof="0">
                <a:solidFill>
                  <a:srgbClr val="00B0F0"/>
                </a:solidFill>
                <a:latin typeface="+mj-lt"/>
              </a:rPr>
              <a:t>Domestic provisions construed in line with international norms</a:t>
            </a:r>
          </a:p>
          <a:p>
            <a:pPr lvl="1"/>
            <a:endParaRPr lang="en-US" sz="1400" noProof="0">
              <a:latin typeface="+mj-lt"/>
            </a:endParaRPr>
          </a:p>
          <a:p>
            <a:pPr marL="381000" lvl="1" indent="-200025">
              <a:buFont typeface="Arial" panose="020B0604020202020204" pitchFamily="34" charset="0"/>
              <a:buChar char="•"/>
            </a:pPr>
            <a:r>
              <a:rPr lang="en-US" sz="1400" noProof="0">
                <a:latin typeface="+mj-lt"/>
              </a:rPr>
              <a:t>Belgian domestic provisions applied in line with international norms and standards (i.e. OECD guidance).</a:t>
            </a:r>
          </a:p>
          <a:p>
            <a:pPr lvl="2" indent="-471488"/>
            <a:endParaRPr lang="en-US" sz="1400" b="1">
              <a:solidFill>
                <a:srgbClr val="00B0F0"/>
              </a:solidFill>
              <a:latin typeface="+mj-lt"/>
            </a:endParaRPr>
          </a:p>
          <a:p>
            <a:pPr lvl="2" indent="-733425"/>
            <a:r>
              <a:rPr lang="en-US" sz="1400" b="1">
                <a:solidFill>
                  <a:srgbClr val="00B0F0"/>
                </a:solidFill>
                <a:latin typeface="+mj-lt"/>
              </a:rPr>
              <a:t>T</a:t>
            </a:r>
            <a:r>
              <a:rPr lang="en-US" sz="1400" b="1" noProof="0" err="1">
                <a:solidFill>
                  <a:srgbClr val="00B0F0"/>
                </a:solidFill>
                <a:latin typeface="+mj-lt"/>
              </a:rPr>
              <a:t>reaty</a:t>
            </a:r>
            <a:r>
              <a:rPr lang="en-US" sz="1400" b="1" noProof="0">
                <a:solidFill>
                  <a:srgbClr val="00B0F0"/>
                </a:solidFill>
                <a:latin typeface="+mj-lt"/>
              </a:rPr>
              <a:t> provisions</a:t>
            </a:r>
          </a:p>
          <a:p>
            <a:pPr lvl="2" indent="-471488"/>
            <a:endParaRPr lang="en-US" sz="1400" b="1">
              <a:solidFill>
                <a:srgbClr val="00B0F0"/>
              </a:solidFill>
              <a:latin typeface="+mj-lt"/>
            </a:endParaRPr>
          </a:p>
          <a:p>
            <a:pPr lvl="2" indent="-471488"/>
            <a:endParaRPr lang="en-US" sz="1400" b="1">
              <a:solidFill>
                <a:srgbClr val="00B0F0"/>
              </a:solidFill>
              <a:latin typeface="+mj-lt"/>
            </a:endParaRPr>
          </a:p>
          <a:p>
            <a:pPr lvl="2" indent="-471488"/>
            <a:endParaRPr lang="en-US" sz="1400" b="1" noProof="0">
              <a:solidFill>
                <a:srgbClr val="00B0F0"/>
              </a:solidFill>
              <a:latin typeface="+mj-lt"/>
            </a:endParaRPr>
          </a:p>
          <a:p>
            <a:pPr lvl="2" indent="-471488"/>
            <a:endParaRPr lang="en-US" sz="1400" b="1">
              <a:solidFill>
                <a:srgbClr val="00B0F0"/>
              </a:solidFill>
              <a:latin typeface="+mj-lt"/>
            </a:endParaRPr>
          </a:p>
          <a:p>
            <a:pPr lvl="1"/>
            <a:endParaRPr lang="en-US" sz="1400" noProof="0">
              <a:latin typeface="+mj-lt"/>
            </a:endParaRPr>
          </a:p>
          <a:p>
            <a:pPr marL="742950" lvl="1" indent="-285750">
              <a:buFont typeface="Arial" panose="020B0604020202020204" pitchFamily="34" charset="0"/>
              <a:buChar char="•"/>
            </a:pPr>
            <a:endParaRPr lang="en-US" sz="1400" noProof="0">
              <a:latin typeface="+mj-lt"/>
            </a:endParaRPr>
          </a:p>
          <a:p>
            <a:pPr lvl="1"/>
            <a:endParaRPr lang="en-US" sz="1400" noProof="0">
              <a:latin typeface="+mj-lt"/>
            </a:endParaRPr>
          </a:p>
          <a:p>
            <a:pPr marL="381000" lvl="1" indent="-200025">
              <a:buFont typeface="Arial" panose="020B0604020202020204" pitchFamily="34" charset="0"/>
              <a:buChar char="•"/>
            </a:pPr>
            <a:r>
              <a:rPr lang="en-US" sz="1400">
                <a:latin typeface="+mj-lt"/>
              </a:rPr>
              <a:t>1 step vs 2 steps approach.</a:t>
            </a:r>
          </a:p>
          <a:p>
            <a:pPr lvl="2"/>
            <a:endParaRPr lang="en-US" sz="1400" b="1" noProof="0">
              <a:solidFill>
                <a:srgbClr val="00B0F0"/>
              </a:solidFill>
              <a:latin typeface="+mj-lt"/>
            </a:endParaRPr>
          </a:p>
          <a:p>
            <a:pPr lvl="2" indent="-733425"/>
            <a:r>
              <a:rPr lang="en-US" sz="1400" b="1" noProof="0">
                <a:solidFill>
                  <a:srgbClr val="00B0F0"/>
                </a:solidFill>
                <a:latin typeface="+mj-lt"/>
              </a:rPr>
              <a:t>OECD guidance </a:t>
            </a:r>
          </a:p>
          <a:p>
            <a:pPr lvl="2" indent="-471488"/>
            <a:endParaRPr lang="en-US" sz="1400" b="1" noProof="0">
              <a:solidFill>
                <a:srgbClr val="00B0F0"/>
              </a:solidFill>
              <a:latin typeface="+mj-lt"/>
            </a:endParaRPr>
          </a:p>
          <a:p>
            <a:pPr marL="381000" lvl="1" indent="-200025">
              <a:buFont typeface="Arial" panose="020B0604020202020204" pitchFamily="34" charset="0"/>
              <a:buChar char="•"/>
            </a:pPr>
            <a:r>
              <a:rPr lang="en-US" sz="1400">
                <a:latin typeface="+mj-lt"/>
              </a:rPr>
              <a:t>OECD Model Convention (</a:t>
            </a:r>
            <a:r>
              <a:rPr lang="en-US" sz="1400" err="1">
                <a:latin typeface="+mj-lt"/>
              </a:rPr>
              <a:t>cf</a:t>
            </a:r>
            <a:r>
              <a:rPr lang="en-US" sz="1400">
                <a:latin typeface="+mj-lt"/>
              </a:rPr>
              <a:t> updated commentary dd. 19 November 2025).</a:t>
            </a:r>
          </a:p>
          <a:p>
            <a:pPr marL="381000" lvl="1" indent="-200025">
              <a:buFont typeface="Arial" panose="020B0604020202020204" pitchFamily="34" charset="0"/>
              <a:buChar char="•"/>
            </a:pPr>
            <a:r>
              <a:rPr lang="en-US" sz="1400">
                <a:latin typeface="+mj-lt"/>
              </a:rPr>
              <a:t>OECD TPG (2022).</a:t>
            </a:r>
          </a:p>
          <a:p>
            <a:pPr marL="381000" lvl="1" indent="-200025">
              <a:buFont typeface="Arial" panose="020B0604020202020204" pitchFamily="34" charset="0"/>
              <a:buChar char="•"/>
            </a:pPr>
            <a:r>
              <a:rPr lang="en-US" sz="1400">
                <a:latin typeface="+mj-lt"/>
              </a:rPr>
              <a:t>OECD report on attribution of profits to PEs (2010).</a:t>
            </a:r>
          </a:p>
          <a:p>
            <a:pPr marL="442913" lvl="2"/>
            <a:endParaRPr lang="en-US" sz="1400" noProof="0">
              <a:latin typeface="+mj-lt"/>
            </a:endParaRPr>
          </a:p>
          <a:p>
            <a:endParaRPr lang="fr-FR" sz="1200">
              <a:highlight>
                <a:srgbClr val="FFFF00"/>
              </a:highlight>
            </a:endParaRPr>
          </a:p>
          <a:p>
            <a:pPr marL="442913" lvl="2"/>
            <a:endParaRPr lang="en-US" sz="1400" noProof="0">
              <a:latin typeface="+mj-lt"/>
            </a:endParaRPr>
          </a:p>
          <a:p>
            <a:pPr marL="442913" lvl="2"/>
            <a:endParaRPr lang="en-US" sz="1400" noProof="0">
              <a:latin typeface="+mj-lt"/>
            </a:endParaRPr>
          </a:p>
        </p:txBody>
      </p:sp>
      <p:pic>
        <p:nvPicPr>
          <p:cNvPr id="7" name="Picture 6">
            <a:extLst>
              <a:ext uri="{FF2B5EF4-FFF2-40B4-BE49-F238E27FC236}">
                <a16:creationId xmlns:a16="http://schemas.microsoft.com/office/drawing/2014/main" id="{9831BD30-1FF3-D09B-DC0C-4FF3359D31F7}"/>
              </a:ext>
            </a:extLst>
          </p:cNvPr>
          <p:cNvPicPr>
            <a:picLocks noChangeAspect="1"/>
          </p:cNvPicPr>
          <p:nvPr/>
        </p:nvPicPr>
        <p:blipFill>
          <a:blip r:embed="rId3"/>
          <a:stretch>
            <a:fillRect/>
          </a:stretch>
        </p:blipFill>
        <p:spPr>
          <a:xfrm>
            <a:off x="695325" y="2016199"/>
            <a:ext cx="10544176" cy="1225402"/>
          </a:xfrm>
          <a:prstGeom prst="rect">
            <a:avLst/>
          </a:prstGeom>
        </p:spPr>
      </p:pic>
    </p:spTree>
    <p:extLst>
      <p:ext uri="{BB962C8B-B14F-4D97-AF65-F5344CB8AC3E}">
        <p14:creationId xmlns:p14="http://schemas.microsoft.com/office/powerpoint/2010/main" val="189541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D00E-9E66-88E1-3D78-7DD1AC62DE03}"/>
              </a:ext>
            </a:extLst>
          </p:cNvPr>
          <p:cNvSpPr>
            <a:spLocks noGrp="1"/>
          </p:cNvSpPr>
          <p:nvPr>
            <p:ph type="title"/>
          </p:nvPr>
        </p:nvSpPr>
        <p:spPr/>
        <p:txBody>
          <a:bodyPr/>
          <a:lstStyle/>
          <a:p>
            <a:r>
              <a:rPr lang="en-US" noProof="0"/>
              <a:t>1.2. Legal framework – International sources</a:t>
            </a:r>
          </a:p>
        </p:txBody>
      </p:sp>
      <p:sp>
        <p:nvSpPr>
          <p:cNvPr id="3" name="Footer Placeholder 2">
            <a:extLst>
              <a:ext uri="{FF2B5EF4-FFF2-40B4-BE49-F238E27FC236}">
                <a16:creationId xmlns:a16="http://schemas.microsoft.com/office/drawing/2014/main" id="{FB5D5FE2-3551-B862-94C8-D44F028E47F8}"/>
              </a:ext>
            </a:extLst>
          </p:cNvPr>
          <p:cNvSpPr>
            <a:spLocks noGrp="1"/>
          </p:cNvSpPr>
          <p:nvPr>
            <p:ph type="ftr" sz="quarter" idx="10"/>
          </p:nvPr>
        </p:nvSpPr>
        <p:spPr/>
        <p:txBody>
          <a:bodyPr/>
          <a:lstStyle/>
          <a:p>
            <a:r>
              <a:rPr lang="en-US" noProof="0"/>
              <a:t>Loyens &amp; Loeff – IFA – Key Belgian and International Transfer Pricing  Developments – Aldo Engels - 16/06/2026 </a:t>
            </a:r>
          </a:p>
        </p:txBody>
      </p:sp>
      <p:sp>
        <p:nvSpPr>
          <p:cNvPr id="4" name="TextBox 3">
            <a:extLst>
              <a:ext uri="{FF2B5EF4-FFF2-40B4-BE49-F238E27FC236}">
                <a16:creationId xmlns:a16="http://schemas.microsoft.com/office/drawing/2014/main" id="{E2F72C07-AEB8-EBBB-07D7-D61B79275BFB}"/>
              </a:ext>
            </a:extLst>
          </p:cNvPr>
          <p:cNvSpPr txBox="1"/>
          <p:nvPr/>
        </p:nvSpPr>
        <p:spPr>
          <a:xfrm>
            <a:off x="-1" y="806218"/>
            <a:ext cx="12019175" cy="5262979"/>
          </a:xfrm>
          <a:prstGeom prst="rect">
            <a:avLst/>
          </a:prstGeom>
          <a:noFill/>
        </p:spPr>
        <p:txBody>
          <a:bodyPr wrap="square">
            <a:spAutoFit/>
          </a:bodyPr>
          <a:lstStyle/>
          <a:p>
            <a:pPr lvl="2" indent="-733425"/>
            <a:r>
              <a:rPr lang="en-US" sz="1400" b="1" noProof="0">
                <a:solidFill>
                  <a:srgbClr val="00B0F0"/>
                </a:solidFill>
                <a:latin typeface="+mj-lt"/>
              </a:rPr>
              <a:t>OECD Guidance as source of law? </a:t>
            </a:r>
          </a:p>
          <a:p>
            <a:pPr lvl="2" indent="-471488"/>
            <a:endParaRPr lang="en-US" sz="1400" b="1" noProof="0">
              <a:solidFill>
                <a:srgbClr val="00B0F0"/>
              </a:solidFill>
              <a:latin typeface="+mj-lt"/>
            </a:endParaRPr>
          </a:p>
          <a:p>
            <a:pPr marL="381000" lvl="1" indent="-200025">
              <a:buFont typeface="Arial" panose="020B0604020202020204" pitchFamily="34" charset="0"/>
              <a:buChar char="•"/>
            </a:pPr>
            <a:r>
              <a:rPr lang="en-US" sz="1400">
                <a:latin typeface="+mj-lt"/>
              </a:rPr>
              <a:t>Non-binding guidelines, not directly applicable nor enforceable.</a:t>
            </a:r>
          </a:p>
          <a:p>
            <a:pPr marL="442913" lvl="2"/>
            <a:endParaRPr lang="en-US" sz="1400" noProof="0">
              <a:latin typeface="+mj-lt"/>
            </a:endParaRPr>
          </a:p>
          <a:p>
            <a:pPr marL="361950" lvl="3"/>
            <a:r>
              <a:rPr lang="en-US" sz="1400" b="1" noProof="0">
                <a:solidFill>
                  <a:srgbClr val="06357A"/>
                </a:solidFill>
              </a:rPr>
              <a:t>Luxembourg-Ireland-Amazon v. Commission </a:t>
            </a:r>
            <a:r>
              <a:rPr lang="en-US" sz="1400" noProof="0"/>
              <a:t>(Case no. T-816/17 and T-318/18) § 154:</a:t>
            </a:r>
          </a:p>
          <a:p>
            <a:pPr marL="361950" lvl="3"/>
            <a:endParaRPr lang="en-US" sz="1400" noProof="0"/>
          </a:p>
          <a:p>
            <a:pPr marL="361950" lvl="3"/>
            <a:r>
              <a:rPr lang="en-US" sz="1400" noProof="0"/>
              <a:t>“</a:t>
            </a:r>
            <a:r>
              <a:rPr lang="en-US" sz="1400" i="1" noProof="0"/>
              <a:t>In the light of those factors, it must be held that the Commission was entitled to base its findings concerning the existence of an advantage on the guidelines - which are, moreover, merely a non-binding tool – set out in the 1995 OECD Guidelines.”</a:t>
            </a:r>
          </a:p>
          <a:p>
            <a:pPr marL="361950" lvl="3"/>
            <a:endParaRPr lang="en-US" sz="1400" noProof="0"/>
          </a:p>
          <a:p>
            <a:pPr marL="361950" lvl="3"/>
            <a:r>
              <a:rPr lang="en-US" sz="1400" b="1" noProof="0">
                <a:solidFill>
                  <a:srgbClr val="06357A"/>
                </a:solidFill>
              </a:rPr>
              <a:t>Court of appeal Ghent 8 June 2021</a:t>
            </a:r>
            <a:r>
              <a:rPr lang="en-US" sz="1400" noProof="0"/>
              <a:t>, § 4.3.2: </a:t>
            </a:r>
          </a:p>
          <a:p>
            <a:pPr marL="361950" lvl="3"/>
            <a:endParaRPr lang="en-US" sz="1400" noProof="0"/>
          </a:p>
          <a:p>
            <a:pPr marL="361950" lvl="3"/>
            <a:r>
              <a:rPr lang="en-US" sz="1400" i="1" noProof="0"/>
              <a:t>“The OECD Guidelines are intended to provide guidance on how the arm’s length principle can be applied in practice and contain recommendations for establishing transfer pricing policies. </a:t>
            </a:r>
          </a:p>
          <a:p>
            <a:pPr marL="361950" lvl="3"/>
            <a:endParaRPr lang="en-US" sz="1400" i="1" noProof="0"/>
          </a:p>
          <a:p>
            <a:pPr marL="361950" lvl="3"/>
            <a:r>
              <a:rPr lang="en-US" sz="1400" i="1" noProof="0"/>
              <a:t>As such, the OECD Guidelines </a:t>
            </a:r>
            <a:r>
              <a:rPr lang="en-US" sz="1400" i="1" u="sng" noProof="0">
                <a:solidFill>
                  <a:srgbClr val="06357A"/>
                </a:solidFill>
              </a:rPr>
              <a:t>do not </a:t>
            </a:r>
            <a:r>
              <a:rPr lang="en-US" sz="1400" i="1" noProof="0"/>
              <a:t>have direct legal effect in Belgium, </a:t>
            </a:r>
            <a:r>
              <a:rPr lang="en-US" sz="1400" i="1" u="sng" noProof="0">
                <a:solidFill>
                  <a:srgbClr val="06357A"/>
                </a:solidFill>
              </a:rPr>
              <a:t>but they are used as a starting point in the area of transfer pricing</a:t>
            </a:r>
            <a:r>
              <a:rPr lang="en-US" sz="1400" i="1" noProof="0"/>
              <a:t>”</a:t>
            </a:r>
          </a:p>
          <a:p>
            <a:pPr marL="442913" lvl="2"/>
            <a:endParaRPr lang="en-US" sz="1400" noProof="0">
              <a:latin typeface="+mj-lt"/>
            </a:endParaRPr>
          </a:p>
          <a:p>
            <a:pPr marL="381000" lvl="1" indent="-200025">
              <a:buFont typeface="Arial" panose="020B0604020202020204" pitchFamily="34" charset="0"/>
              <a:buChar char="•"/>
            </a:pPr>
            <a:r>
              <a:rPr lang="en-US" sz="1400">
                <a:latin typeface="+mj-lt"/>
              </a:rPr>
              <a:t>Can be used as a starting point / measure of interpretation.</a:t>
            </a:r>
          </a:p>
          <a:p>
            <a:pPr marL="381000" lvl="1" indent="-200025">
              <a:buFont typeface="Arial" panose="020B0604020202020204" pitchFamily="34" charset="0"/>
              <a:buChar char="•"/>
            </a:pPr>
            <a:r>
              <a:rPr lang="en-US" sz="1400">
                <a:latin typeface="+mj-lt"/>
              </a:rPr>
              <a:t>Mere reference does not fulfill burden of proof (Court of Appeal Antwerp 5 March 2019, no. 2017/AR/1640).</a:t>
            </a:r>
          </a:p>
          <a:p>
            <a:pPr marL="628650" lvl="3" indent="-266700">
              <a:buFont typeface="Arial" panose="020B0604020202020204" pitchFamily="34" charset="0"/>
              <a:buChar char="•"/>
              <a:tabLst>
                <a:tab pos="628650" algn="l"/>
              </a:tabLst>
            </a:pPr>
            <a:r>
              <a:rPr lang="en-US" sz="1400" noProof="0">
                <a:latin typeface="+mj-lt"/>
              </a:rPr>
              <a:t>Yet can be relied on to assess arm’s length nature of transaction given their “</a:t>
            </a:r>
            <a:r>
              <a:rPr lang="en-US" sz="1400" i="1" noProof="0">
                <a:latin typeface="+mj-lt"/>
              </a:rPr>
              <a:t>objective and robust nature</a:t>
            </a:r>
            <a:r>
              <a:rPr lang="en-US" sz="1400" noProof="0">
                <a:latin typeface="+mj-lt"/>
              </a:rPr>
              <a:t>” (Court of Appeal Ghent, 16 September 2014, no. 2012/AR/2901).</a:t>
            </a:r>
          </a:p>
          <a:p>
            <a:pPr marL="442913" lvl="2"/>
            <a:endParaRPr lang="en-US" sz="1400" noProof="0">
              <a:highlight>
                <a:srgbClr val="00FF00"/>
              </a:highlight>
              <a:latin typeface="+mj-lt"/>
            </a:endParaRPr>
          </a:p>
          <a:p>
            <a:pPr marL="442913" lvl="2"/>
            <a:endParaRPr lang="en-US" sz="1400" b="1" noProof="0">
              <a:solidFill>
                <a:srgbClr val="00B0F0"/>
              </a:solidFill>
              <a:latin typeface="+mj-lt"/>
            </a:endParaRPr>
          </a:p>
          <a:p>
            <a:pPr marL="442913" lvl="2"/>
            <a:endParaRPr lang="en-US" sz="1400" noProof="0">
              <a:latin typeface="+mj-lt"/>
            </a:endParaRPr>
          </a:p>
          <a:p>
            <a:pPr marL="811213" lvl="3" indent="-368300">
              <a:buFont typeface="Arial" panose="020B0604020202020204" pitchFamily="34" charset="0"/>
              <a:buChar char="•"/>
            </a:pPr>
            <a:endParaRPr lang="en-US" sz="1400" noProof="0">
              <a:latin typeface="+mj-lt"/>
            </a:endParaRPr>
          </a:p>
        </p:txBody>
      </p:sp>
    </p:spTree>
    <p:extLst>
      <p:ext uri="{BB962C8B-B14F-4D97-AF65-F5344CB8AC3E}">
        <p14:creationId xmlns:p14="http://schemas.microsoft.com/office/powerpoint/2010/main" val="1197781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coli\AppData\Local\Templafy\AddIns\PowerPointVsto\c75f2caa-f9d3-4329-8911-139496784a7f.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coli\AppData\Local\Templafy\AddIns\PowerPointVsto\5821e7b4-9228-4b56-bc27-f47b5c250607.jpeg"/>
</p:tagLst>
</file>

<file path=ppt/theme/theme1.xml><?xml version="1.0" encoding="utf-8"?>
<a:theme xmlns:a="http://schemas.openxmlformats.org/drawingml/2006/main" name="Loyens Loeff">
  <a:themeElements>
    <a:clrScheme name="Loyens &amp; Loeff - feb 2023">
      <a:dk1>
        <a:srgbClr val="000000"/>
      </a:dk1>
      <a:lt1>
        <a:srgbClr val="FFFFFF"/>
      </a:lt1>
      <a:dk2>
        <a:srgbClr val="4D4D4F"/>
      </a:dk2>
      <a:lt2>
        <a:srgbClr val="06357A"/>
      </a:lt2>
      <a:accent1>
        <a:srgbClr val="06357A"/>
      </a:accent1>
      <a:accent2>
        <a:srgbClr val="00A2E0"/>
      </a:accent2>
      <a:accent3>
        <a:srgbClr val="98C6EC"/>
      </a:accent3>
      <a:accent4>
        <a:srgbClr val="BEDCF4"/>
      </a:accent4>
      <a:accent5>
        <a:srgbClr val="E2F0F6"/>
      </a:accent5>
      <a:accent6>
        <a:srgbClr val="FFFFFF"/>
      </a:accent6>
      <a:hlink>
        <a:srgbClr val="215E9E"/>
      </a:hlink>
      <a:folHlink>
        <a:srgbClr val="215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tx2"/>
            </a:solidFill>
          </a:defRPr>
        </a:defPPr>
      </a:lstStyle>
    </a:txDef>
  </a:objectDefaults>
  <a:extraClrSchemeLst/>
  <a:custClrLst>
    <a:custClr name="Purple">
      <a:srgbClr val="A45580"/>
    </a:custClr>
    <a:custClr name="Dark Red">
      <a:srgbClr val="911D45"/>
    </a:custClr>
    <a:custClr name="Steel Blue">
      <a:srgbClr val="52859C"/>
    </a:custClr>
    <a:custClr name="Human Grey Light">
      <a:srgbClr val="FAF7F7"/>
    </a:custClr>
    <a:custClr name="Human Grey Medium">
      <a:srgbClr val="F2ECE7"/>
    </a:custClr>
    <a:custClr name="Human Grey Dark">
      <a:srgbClr val="E6DBCA"/>
    </a:custClr>
    <a:custClr name="Signal Green">
      <a:srgbClr val="00AF62"/>
    </a:custClr>
    <a:custClr name="Signal Red">
      <a:srgbClr val="D93B2B"/>
    </a:custClr>
  </a:custClrLst>
  <a:extLst>
    <a:ext uri="{05A4C25C-085E-4340-85A3-A5531E510DB2}">
      <thm15:themeFamily xmlns:thm15="http://schemas.microsoft.com/office/thememl/2012/main" name="Loyens Loeff" id="{475E9E1E-3078-4CDF-A012-0E9CE224CEA2}" vid="{0F7051A8-4D85-4866-A237-1735827B2D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yens &amp; Loeff - feb 2023">
    <a:dk1>
      <a:srgbClr val="000000"/>
    </a:dk1>
    <a:lt1>
      <a:srgbClr val="FFFFFF"/>
    </a:lt1>
    <a:dk2>
      <a:srgbClr val="4D4D4F"/>
    </a:dk2>
    <a:lt2>
      <a:srgbClr val="06357A"/>
    </a:lt2>
    <a:accent1>
      <a:srgbClr val="06357A"/>
    </a:accent1>
    <a:accent2>
      <a:srgbClr val="00A2E0"/>
    </a:accent2>
    <a:accent3>
      <a:srgbClr val="98C6EC"/>
    </a:accent3>
    <a:accent4>
      <a:srgbClr val="BEDCF4"/>
    </a:accent4>
    <a:accent5>
      <a:srgbClr val="E2F0F6"/>
    </a:accent5>
    <a:accent6>
      <a:srgbClr val="FFFFFF"/>
    </a:accent6>
    <a:hlink>
      <a:srgbClr val="215E9E"/>
    </a:hlink>
    <a:folHlink>
      <a:srgbClr val="215E9E"/>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D1C6B0-862B-47E1-A7DA-8717259B1128}">
  <we:reference id="d2164860-9689-45e3-a1e5-90c76032056e" version="2.0.0.4" store="EXCatalog" storeType="EXCatalog"/>
  <we:alternateReferences/>
  <we:properties/>
  <we:bindings/>
  <we:snapshot xmlns:r="http://schemas.openxmlformats.org/officeDocument/2006/relationships"/>
</we:webextension>
</file>

<file path=customXML/item17.xml><?xml version="1.0" encoding="utf-8"?>
<properties xmlns="http://www.imanage.com/work/xmlschema">
  <documentid>IMANAGEDMS!61864318.1</documentid>
  <senderid>ALDO.ENGELS@LOYENSLOEFF.COM</senderid>
  <senderemail>ALDO.ENGELS@LOYENSLOEFF.COM</senderemail>
  <lastmodified>2026-06-16T19:25:20.0000000+02:00</lastmodified>
  <database>IMANAGEDMS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4,"isValidatorEnabled":false,"isLocked":false,"elementsMetadata":[],"slideId":"1264983807066374182","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TemplafySlideTemplateConfiguration><![CDATA[{"slideVersion":4,"isValidatorEnabled":false,"isLocked":false,"elementsMetadata":[],"slideId":"1264983807066374157","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distinct":false,"hideIfNoUserInteractionRequired":false,"required":false,"autoSelectFirstOption":false,"helpTexts":{},"spacing":{},"shareValue":false,"type":"dropDown","dataSourceName":"CVs","dataSourceFieldName":"PersonName","name":"Person1","label":"Person1"}],"formDataEntries":[]}]]></TemplafySlideFormConfiguration>
</file>

<file path=customXml/item15.xml><?xml version="1.0" encoding="utf-8"?>
<TemplafySlideFormConfiguration><![CDATA[{"formFields":[],"formDataEntries":[]}]]></TemplafySlideFormConfiguration>
</file>

<file path=customXml/item16.xml><?xml version="1.0" encoding="utf-8"?>
<TemplafyTemplateConfiguration><![CDATA[{"elementsMetadata":[],"transformationConfigurations":[],"templateName":"Presentation 16x9","templateDescription":"","enableDocumentContentUpdater":false,"version":"2.0"}]]></TemplafyTemplateConfiguration>
</file>

<file path=customXml/item2.xml><?xml version="1.0" encoding="utf-8"?>
<TemplafySlideTemplateConfiguration><![CDATA[{"slideVersion":4,"isValidatorEnabled":false,"isLocked":false,"elementsMetadata":[],"slideId":"1264983807066374159","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6,"isValidatorEnabled":false,"isLocked":false,"elementsMetadata":[{"type":"shape","id":"c1dade45-ea16-4c42-b68f-ade97523e6ab","elementConfiguration":{"binding":"{{Form.Person1.Jobtitle}}","visibility":"","type":"text","disableUpdates":false}},{"type":"shape","id":"960e1053-0f01-42e4-9902-0aad5be831e6","elementConfiguration":{"binding":"{{Form.Person1.PhoneLandline}}","visibility":"","type":"text","disableUpdates":false}},{"type":"shape","id":"63548c69-8653-4d77-afd9-11091a086404","elementConfiguration":{"binding":"{{Form.Person1.Email}}","visibility":"","type":"text","disableUpdates":false}},{"type":"shape","id":"5447bf3d-d060-4240-b7fa-9d1ea5c41a5e","elementConfiguration":{"binding":"{{Form.Person1.Position}}","visibility":"","type":"text","disableUpdates":false}},{"type":"shape","id":"efafccfb-d53a-4a3c-b233-078e21d0f884","elementConfiguration":{"visibility":"","updateType":"noUpdate","placements":[{"id":"{8604FC22-81D2-4146-9EED-9D7A0DA5676B}","binding":"{{Form.Person1.Languages}}"},{"id":"{89D69EFC-2DF0-4635-8026-2871D9DAF40F}","binding":"{{Form.Person1.Education}}"}],"hyperlinks":[],"type":"inlineBinding"}},{"type":"shape","id":"a46a28a2-1036-474b-8598-5afc83c131ea","elementConfiguration":{"binding":"{{Form.Person1.PersonName}}","visibility":"","type":"text","disableUpdates":false}},{"type":"shape","id":"187bf0ea-1031-48fb-a9b0-5cc8ea310c65","elementConfiguration":{"binding":"{{Form.Person1.PhoneMobile}}","visibility":"","type":"text","disableUpdates":false}},{"type":"shape","id":"97a3dbdf-0555-4922-8405-9b4b51fa5e90","elementConfiguration":{"inheritDimensions":"{{InheritDimensions.InheritNone}}","width":"5.2 cm","height":"5.2 cm","image":"{{Form.Person1.Headshot}}","visibility":"","type":"image","disableUpdates":false}},{"type":"shape","id":"455bac66-546d-4d15-bfc0-d3450c13337a","elementConfiguration":{"visibility":"","updateType":"noUpdate","placements":[{"id":"{C0FB2567-794A-431F-B40F-9719C76CD8B5}","binding":"{{Form.Person1.Introduction}}"},{"id":"{0B8B4F72-A892-443B-A3F2-A9C78A238502}","binding":"{{Form.Person1.About}}"}],"hyperlinks":[],"type":"inlineBinding"}}],"slideId":"1069784071865630720","enableDocumentContentUpdater":false,"version":"2.0"}]]></TemplafySlideTemplateConfiguration>
</file>

<file path=customXml/item5.xml><?xml version="1.0" encoding="utf-8"?>
<TemplafySlideTemplateConfiguration><![CDATA[{"slideVersion":4,"isValidatorEnabled":false,"isLocked":false,"elementsMetadata":[],"slideId":"1264983807066374163","enableDocumentContentUpdater":false,"version":"2.0"}]]></TemplafySlideTemplateConfiguration>
</file>

<file path=customXml/item6.xml><?xml version="1.0" encoding="utf-8"?>
<TemplafySlideTemplateConfiguration><![CDATA[{"slideVersion":4,"isValidatorEnabled":false,"isLocked":false,"elementsMetadata":[],"slideId":"1264983807066374144","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FormConfiguration><![CDATA[{"formFields":[],"formDataEntries":[]}]]></TemplafyFormConfiguration>
</file>

<file path=customXml/item9.xml><?xml version="1.0" encoding="utf-8"?>
<TemplafySlideTemplateConfiguration><![CDATA[{"slideVersion":4,"isValidatorEnabled":false,"isLocked":false,"elementsMetadata":[],"slideId":"1264983807066374146","enableDocumentContentUpdater":false,"version":"2.0"}]]></TemplafySlideTemplateConfiguration>
</file>

<file path=customXml/itemProps1.xml><?xml version="1.0" encoding="utf-8"?>
<ds:datastoreItem xmlns:ds="http://schemas.openxmlformats.org/officeDocument/2006/customXml" ds:itemID="{9A6E4AB7-9427-4B43-910F-678425321B02}">
  <ds:schemaRefs/>
</ds:datastoreItem>
</file>

<file path=customXml/itemProps10.xml><?xml version="1.0" encoding="utf-8"?>
<ds:datastoreItem xmlns:ds="http://schemas.openxmlformats.org/officeDocument/2006/customXml" ds:itemID="{CA777893-9032-4C94-9B52-8764B1C9BD81}">
  <ds:schemaRefs/>
</ds:datastoreItem>
</file>

<file path=customXml/itemProps11.xml><?xml version="1.0" encoding="utf-8"?>
<ds:datastoreItem xmlns:ds="http://schemas.openxmlformats.org/officeDocument/2006/customXml" ds:itemID="{011770BE-6B5B-46BB-8325-0F4F29E5D382}">
  <ds:schemaRefs/>
</ds:datastoreItem>
</file>

<file path=customXml/itemProps12.xml><?xml version="1.0" encoding="utf-8"?>
<ds:datastoreItem xmlns:ds="http://schemas.openxmlformats.org/officeDocument/2006/customXml" ds:itemID="{3E8ED22F-5E6E-4410-BD7F-BC60A4C59091}">
  <ds:schemaRefs/>
</ds:datastoreItem>
</file>

<file path=customXml/itemProps13.xml><?xml version="1.0" encoding="utf-8"?>
<ds:datastoreItem xmlns:ds="http://schemas.openxmlformats.org/officeDocument/2006/customXml" ds:itemID="{257B5C31-918C-4C40-A40D-B9F8FC53A76B}">
  <ds:schemaRefs/>
</ds:datastoreItem>
</file>

<file path=customXml/itemProps14.xml><?xml version="1.0" encoding="utf-8"?>
<ds:datastoreItem xmlns:ds="http://schemas.openxmlformats.org/officeDocument/2006/customXml" ds:itemID="{E863A917-DC58-4F89-9AE5-B64044CD633D}">
  <ds:schemaRefs/>
</ds:datastoreItem>
</file>

<file path=customXml/itemProps15.xml><?xml version="1.0" encoding="utf-8"?>
<ds:datastoreItem xmlns:ds="http://schemas.openxmlformats.org/officeDocument/2006/customXml" ds:itemID="{90AC5F54-1C82-412A-86CC-07F34C5AF427}">
  <ds:schemaRefs/>
</ds:datastoreItem>
</file>

<file path=customXml/itemProps16.xml><?xml version="1.0" encoding="utf-8"?>
<ds:datastoreItem xmlns:ds="http://schemas.openxmlformats.org/officeDocument/2006/customXml" ds:itemID="{04E072CB-998D-4BE1-B81D-1B545419D043}">
  <ds:schemaRefs/>
</ds:datastoreItem>
</file>

<file path=customXml/itemProps2.xml><?xml version="1.0" encoding="utf-8"?>
<ds:datastoreItem xmlns:ds="http://schemas.openxmlformats.org/officeDocument/2006/customXml" ds:itemID="{B119CA9C-F038-4A17-A1B7-8D822ED80BB6}">
  <ds:schemaRefs/>
</ds:datastoreItem>
</file>

<file path=customXml/itemProps3.xml><?xml version="1.0" encoding="utf-8"?>
<ds:datastoreItem xmlns:ds="http://schemas.openxmlformats.org/officeDocument/2006/customXml" ds:itemID="{A940B693-B8EE-4313-A27E-2E0B223B9706}">
  <ds:schemaRefs/>
</ds:datastoreItem>
</file>

<file path=customXml/itemProps4.xml><?xml version="1.0" encoding="utf-8"?>
<ds:datastoreItem xmlns:ds="http://schemas.openxmlformats.org/officeDocument/2006/customXml" ds:itemID="{C1001111-225A-45A3-B738-CAD9AE05ECF0}">
  <ds:schemaRefs/>
</ds:datastoreItem>
</file>

<file path=customXml/itemProps5.xml><?xml version="1.0" encoding="utf-8"?>
<ds:datastoreItem xmlns:ds="http://schemas.openxmlformats.org/officeDocument/2006/customXml" ds:itemID="{B8357E16-2062-40A5-85E2-89EB1B4874C4}">
  <ds:schemaRefs/>
</ds:datastoreItem>
</file>

<file path=customXml/itemProps6.xml><?xml version="1.0" encoding="utf-8"?>
<ds:datastoreItem xmlns:ds="http://schemas.openxmlformats.org/officeDocument/2006/customXml" ds:itemID="{9AE85634-4313-486E-BCFC-84A78579C4FE}">
  <ds:schemaRefs/>
</ds:datastoreItem>
</file>

<file path=customXml/itemProps7.xml><?xml version="1.0" encoding="utf-8"?>
<ds:datastoreItem xmlns:ds="http://schemas.openxmlformats.org/officeDocument/2006/customXml" ds:itemID="{F5C3A90A-6730-423C-9DFC-39E7BDB79EFE}">
  <ds:schemaRefs/>
</ds:datastoreItem>
</file>

<file path=customXml/itemProps8.xml><?xml version="1.0" encoding="utf-8"?>
<ds:datastoreItem xmlns:ds="http://schemas.openxmlformats.org/officeDocument/2006/customXml" ds:itemID="{4736A3C8-E5F8-43D4-8D74-066F25F82556}">
  <ds:schemaRefs/>
</ds:datastoreItem>
</file>

<file path=customXml/itemProps9.xml><?xml version="1.0" encoding="utf-8"?>
<ds:datastoreItem xmlns:ds="http://schemas.openxmlformats.org/officeDocument/2006/customXml" ds:itemID="{FC99B486-6739-4042-AAF4-E0D1BF8B324A}">
  <ds:schemaRefs/>
</ds:datastoreItem>
</file>

<file path=docProps/app.xml><?xml version="1.0" encoding="utf-8"?>
<Properties xmlns="http://schemas.openxmlformats.org/officeDocument/2006/extended-properties" xmlns:vt="http://schemas.openxmlformats.org/officeDocument/2006/docPropsVTypes">
  <Template/>
  <TotalTime>0</TotalTime>
  <Words>20593</Words>
  <Application>Microsoft Office PowerPoint</Application>
  <PresentationFormat>Widescreen</PresentationFormat>
  <Paragraphs>1496</Paragraphs>
  <Slides>67</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 Black</vt:lpstr>
      <vt:lpstr>Calibri</vt:lpstr>
      <vt:lpstr>Courier New</vt:lpstr>
      <vt:lpstr>Wingdings</vt:lpstr>
      <vt:lpstr>Loyens Loeff</vt:lpstr>
      <vt:lpstr>Key Belgian and International Transfer Pricing Developments </vt:lpstr>
      <vt:lpstr>Agenda</vt:lpstr>
      <vt:lpstr>Legal framework</vt:lpstr>
      <vt:lpstr>Legal framework - Belgium</vt:lpstr>
      <vt:lpstr>1.1. Legal framework - Belgium</vt:lpstr>
      <vt:lpstr>1.1. Legal framework - Belgium</vt:lpstr>
      <vt:lpstr>Legal framework - International sources</vt:lpstr>
      <vt:lpstr>1.2. Legal framework – International sources</vt:lpstr>
      <vt:lpstr>1.2. Legal framework – International sources</vt:lpstr>
      <vt:lpstr>1.2. Legal framework – International sources</vt:lpstr>
      <vt:lpstr>1.2. Legal framework - International sources</vt:lpstr>
      <vt:lpstr>Noteworthy features of Belgian TP practice</vt:lpstr>
      <vt:lpstr>Group relationship</vt:lpstr>
      <vt:lpstr>2.1. Group relationship</vt:lpstr>
      <vt:lpstr>2.1. Group relationship</vt:lpstr>
      <vt:lpstr>2.1. Group relationship</vt:lpstr>
      <vt:lpstr>2.1. Group relationship</vt:lpstr>
      <vt:lpstr>2.1. Group relationship</vt:lpstr>
      <vt:lpstr>Transfer of value</vt:lpstr>
      <vt:lpstr>2.2. Transfer of value / wealth</vt:lpstr>
      <vt:lpstr>2.2. Transfer of value / wealth</vt:lpstr>
      <vt:lpstr>Received ABA</vt:lpstr>
      <vt:lpstr>2.3. Received ABA (article 79 io. article 206/3 ITC92)</vt:lpstr>
      <vt:lpstr>2.3. Received ABA (article 79 io. article 206/3 ITC92)</vt:lpstr>
      <vt:lpstr>2.3. Received ABA (article 79 io. article 206/3 ITC92)</vt:lpstr>
      <vt:lpstr>2.3. Received ABA (article 79 io. article 206/3 ITC92)</vt:lpstr>
      <vt:lpstr>Belgian TP controversy</vt:lpstr>
      <vt:lpstr>Introduction and burden of proof</vt:lpstr>
      <vt:lpstr>3.1. Belgian TP controversy - Introduction</vt:lpstr>
      <vt:lpstr>3.1. Belgian TP controversy - Introduction</vt:lpstr>
      <vt:lpstr>3.1. Belgian TP controversy - Introduction</vt:lpstr>
      <vt:lpstr>3.1. Belgian TP controversy - Introduction</vt:lpstr>
      <vt:lpstr>3.1. Belgian TP controversy – Burden of proof in TP cases</vt:lpstr>
      <vt:lpstr>Functional approach and DEMPE</vt:lpstr>
      <vt:lpstr>PowerPoint Presentation</vt:lpstr>
      <vt:lpstr>PowerPoint Presentation</vt:lpstr>
      <vt:lpstr>3.2. Functional approach and DEMPE</vt:lpstr>
      <vt:lpstr>3.2. Functional approach and DEMPE</vt:lpstr>
      <vt:lpstr>3.2. Functional approach and DEMPE</vt:lpstr>
      <vt:lpstr>3.2. Functional approach and DEMPE</vt:lpstr>
      <vt:lpstr>PowerPoint Presentation</vt:lpstr>
      <vt:lpstr>PowerPoint Presentation</vt:lpstr>
      <vt:lpstr>PowerPoint Presentation</vt:lpstr>
      <vt:lpstr>Financial transactions</vt:lpstr>
      <vt:lpstr>PowerPoint Presentation</vt:lpstr>
      <vt:lpstr>PowerPoint Presentation</vt:lpstr>
      <vt:lpstr>PowerPoint Presentation</vt:lpstr>
      <vt:lpstr>PowerPoint Presentation</vt:lpstr>
      <vt:lpstr>PowerPoint Presentation</vt:lpstr>
      <vt:lpstr>PowerPoint Presentation</vt:lpstr>
      <vt:lpstr>Burden of proof in context of treaty exemption</vt:lpstr>
      <vt:lpstr>3.4. Burden of proof in context of treaty exemption </vt:lpstr>
      <vt:lpstr>3.4. Burden of proof in context of treaty exemption </vt:lpstr>
      <vt:lpstr>International developments</vt:lpstr>
      <vt:lpstr>4. International developments – Stellantis Portugal (C-603/24)</vt:lpstr>
      <vt:lpstr>4. International developments – Stellantis Portugal (C-603/24)</vt:lpstr>
      <vt:lpstr>4. International developments – OECD Transfer pricing guidelines (Chapter VII)</vt:lpstr>
      <vt:lpstr>4. International developments – OECD Transfer pricing guidelines (Chapter VII)</vt:lpstr>
      <vt:lpstr>4. International developments – OECD Transfer pricing guidelines (Chapter VII)</vt:lpstr>
      <vt:lpstr>4. International developments - Amount B </vt:lpstr>
      <vt:lpstr>4. International developments – Amount B</vt:lpstr>
      <vt:lpstr>Outlook</vt:lpstr>
      <vt:lpstr>PowerPoint Presentation</vt:lpstr>
      <vt:lpstr>Questions</vt:lpstr>
      <vt:lpstr>Thank you!</vt:lpstr>
      <vt:lpstr>Speaker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Berit Paterson</dc:creator>
  <cp:lastModifiedBy>Aldo Engels</cp:lastModifiedBy>
  <cp:revision>4</cp:revision>
  <dcterms:created xsi:type="dcterms:W3CDTF">2026-02-28T20:45:09Z</dcterms:created>
  <dcterms:modified xsi:type="dcterms:W3CDTF">2026-06-16T17:25:20Z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2026-02-27T16:25:30</vt:lpwstr>
  </property>
  <property fmtid="{D5CDD505-2E9C-101B-9397-08002B2CF9AE}" pid="3" name="TemplafyTenantId">
    <vt:lpwstr>loyensloeff</vt:lpwstr>
  </property>
  <property fmtid="{D5CDD505-2E9C-101B-9397-08002B2CF9AE}" pid="4" name="TemplafyTemplateId">
    <vt:lpwstr>1398014689844396074</vt:lpwstr>
  </property>
  <property fmtid="{D5CDD505-2E9C-101B-9397-08002B2CF9AE}" pid="5" name="TemplafyUserProfileId">
    <vt:lpwstr>1150790161745313799</vt:lpwstr>
  </property>
  <property fmtid="{D5CDD505-2E9C-101B-9397-08002B2CF9AE}" pid="6" name="TemplafyFromBlank">
    <vt:bool>true</vt:bool>
  </property>
</Properties>
</file>