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7" r:id="rId5"/>
    <p:sldMasterId id="2147483689" r:id="rId6"/>
    <p:sldMasterId id="2147483702" r:id="rId7"/>
  </p:sldMasterIdLst>
  <p:notesMasterIdLst>
    <p:notesMasterId r:id="rId74"/>
  </p:notesMasterIdLst>
  <p:sldIdLst>
    <p:sldId id="797" r:id="rId8"/>
    <p:sldId id="758" r:id="rId9"/>
    <p:sldId id="798" r:id="rId10"/>
    <p:sldId id="357" r:id="rId11"/>
    <p:sldId id="770" r:id="rId12"/>
    <p:sldId id="771" r:id="rId13"/>
    <p:sldId id="301" r:id="rId14"/>
    <p:sldId id="753" r:id="rId15"/>
    <p:sldId id="755" r:id="rId16"/>
    <p:sldId id="756" r:id="rId17"/>
    <p:sldId id="778" r:id="rId18"/>
    <p:sldId id="772" r:id="rId19"/>
    <p:sldId id="773" r:id="rId20"/>
    <p:sldId id="774" r:id="rId21"/>
    <p:sldId id="775" r:id="rId22"/>
    <p:sldId id="776" r:id="rId23"/>
    <p:sldId id="799" r:id="rId24"/>
    <p:sldId id="777" r:id="rId25"/>
    <p:sldId id="358" r:id="rId26"/>
    <p:sldId id="779" r:id="rId27"/>
    <p:sldId id="381" r:id="rId28"/>
    <p:sldId id="360" r:id="rId29"/>
    <p:sldId id="364" r:id="rId30"/>
    <p:sldId id="365" r:id="rId31"/>
    <p:sldId id="366" r:id="rId32"/>
    <p:sldId id="371" r:id="rId33"/>
    <p:sldId id="368" r:id="rId34"/>
    <p:sldId id="367" r:id="rId35"/>
    <p:sldId id="369" r:id="rId36"/>
    <p:sldId id="372" r:id="rId37"/>
    <p:sldId id="800" r:id="rId38"/>
    <p:sldId id="780" r:id="rId39"/>
    <p:sldId id="370" r:id="rId40"/>
    <p:sldId id="362" r:id="rId41"/>
    <p:sldId id="373" r:id="rId42"/>
    <p:sldId id="374" r:id="rId43"/>
    <p:sldId id="376" r:id="rId44"/>
    <p:sldId id="375" r:id="rId45"/>
    <p:sldId id="363" r:id="rId46"/>
    <p:sldId id="377" r:id="rId47"/>
    <p:sldId id="379" r:id="rId48"/>
    <p:sldId id="378" r:id="rId49"/>
    <p:sldId id="781" r:id="rId50"/>
    <p:sldId id="382" r:id="rId51"/>
    <p:sldId id="384" r:id="rId52"/>
    <p:sldId id="383" r:id="rId53"/>
    <p:sldId id="745" r:id="rId54"/>
    <p:sldId id="746" r:id="rId55"/>
    <p:sldId id="747" r:id="rId56"/>
    <p:sldId id="782" r:id="rId57"/>
    <p:sldId id="783" r:id="rId58"/>
    <p:sldId id="784" r:id="rId59"/>
    <p:sldId id="757" r:id="rId60"/>
    <p:sldId id="785" r:id="rId61"/>
    <p:sldId id="759" r:id="rId62"/>
    <p:sldId id="766" r:id="rId63"/>
    <p:sldId id="760" r:id="rId64"/>
    <p:sldId id="786" r:id="rId65"/>
    <p:sldId id="787" r:id="rId66"/>
    <p:sldId id="788" r:id="rId67"/>
    <p:sldId id="789" r:id="rId68"/>
    <p:sldId id="790" r:id="rId69"/>
    <p:sldId id="791" r:id="rId70"/>
    <p:sldId id="792" r:id="rId71"/>
    <p:sldId id="801" r:id="rId72"/>
    <p:sldId id="793" r:id="rId73"/>
  </p:sldIdLst>
  <p:sldSz cx="17338675" cy="9753600"/>
  <p:notesSz cx="6858000" cy="9144000"/>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4C8"/>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F2E0CB-6B03-EE43-88E0-2D01FB2F91A7}" v="55" dt="2024-11-25T15:32:45.77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702" y="60"/>
      </p:cViewPr>
      <p:guideLst>
        <p:guide orient="horz" pos="3072"/>
        <p:guide pos="5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0C0C-85DF-417F-8238-DB0D15743621}" type="datetimeFigureOut">
              <a:rPr lang="en-GB" smtClean="0"/>
              <a:t>25/11/2024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0A48-EDB1-4AFE-B1B7-10CE2A416496}" type="slidenum">
              <a:rPr lang="en-GB" smtClean="0"/>
              <a:t>‹nr.›</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147F-ED97-47AF-A1B3-C82A179CF7F3}" type="datetime1">
              <a:rPr lang="nl-NL" smtClean="0"/>
              <a:t>25-11-2024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‹nr.›</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9518" y="2275285"/>
            <a:ext cx="5462027" cy="4172720"/>
          </a:xfrm>
          <a:prstGeom prst="rect">
            <a:avLst/>
          </a:prstGeom>
        </p:spPr>
      </p:pic>
      <p:sp>
        <p:nvSpPr>
          <p:cNvPr id="6" name="ZoneTexte 5">
            <a:extLst>
              <a:ext uri="{FF2B5EF4-FFF2-40B4-BE49-F238E27FC236}">
                <a16:creationId xmlns:a16="http://schemas.microsoft.com/office/drawing/2014/main" id="{3FCE41A7-38EC-AD26-8FD5-A9A2FF31E1FC}"/>
              </a:ext>
            </a:extLst>
          </p:cNvPr>
          <p:cNvSpPr txBox="1"/>
          <p:nvPr userDrawn="1"/>
        </p:nvSpPr>
        <p:spPr>
          <a:xfrm rot="16200000">
            <a:off x="-1675874" y="7664010"/>
            <a:ext cx="3835365" cy="343812"/>
          </a:xfrm>
          <a:prstGeom prst="rect">
            <a:avLst/>
          </a:prstGeom>
          <a:noFill/>
        </p:spPr>
        <p:txBody>
          <a:bodyPr wrap="square" rtlCol="0">
            <a:spAutoFit/>
          </a:bodyPr>
          <a:lstStyle/>
          <a:p>
            <a:pPr>
              <a:lnSpc>
                <a:spcPct val="120000"/>
              </a:lnSpc>
            </a:pPr>
            <a:r>
              <a:rPr lang="fr-FR" sz="1500"/>
              <a:t>@I. Richelle et B. Peeters</a:t>
            </a:r>
          </a:p>
        </p:txBody>
      </p:sp>
    </p:spTree>
    <p:extLst>
      <p:ext uri="{BB962C8B-B14F-4D97-AF65-F5344CB8AC3E}">
        <p14:creationId xmlns:p14="http://schemas.microsoft.com/office/powerpoint/2010/main" val="109143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1B281-79F8-4AF4-9EB0-D8D22C1E28D1}"/>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E4B7E98-931A-49A5-B1C3-D786920110FE}"/>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839DB0A-1BDE-4EA0-9B36-4F265464A62A}"/>
              </a:ext>
            </a:extLst>
          </p:cNvPr>
          <p:cNvSpPr>
            <a:spLocks noGrp="1"/>
          </p:cNvSpPr>
          <p:nvPr>
            <p:ph type="dt" sz="half" idx="10"/>
          </p:nvPr>
        </p:nvSpPr>
        <p:spPr/>
        <p:txBody>
          <a:bodyPr/>
          <a:lstStyle/>
          <a:p>
            <a:fld id="{F3A2E944-E9CB-4408-86FC-F7F15401E26F}" type="datetimeFigureOut">
              <a:rPr lang="nl-BE" smtClean="0">
                <a:solidFill>
                  <a:prstClr val="black">
                    <a:tint val="75000"/>
                  </a:prstClr>
                </a:solidFill>
              </a:rPr>
              <a:pPr/>
              <a:t>25/11/2024</a:t>
            </a:fld>
            <a:endParaRPr lang="nl-BE">
              <a:solidFill>
                <a:prstClr val="black">
                  <a:tint val="75000"/>
                </a:prstClr>
              </a:solidFill>
            </a:endParaRPr>
          </a:p>
        </p:txBody>
      </p:sp>
      <p:sp>
        <p:nvSpPr>
          <p:cNvPr id="5" name="Tijdelijke aanduiding voor voettekst 4">
            <a:extLst>
              <a:ext uri="{FF2B5EF4-FFF2-40B4-BE49-F238E27FC236}">
                <a16:creationId xmlns:a16="http://schemas.microsoft.com/office/drawing/2014/main" id="{96DFAF6B-29C4-4C0F-A878-8F15954E7002}"/>
              </a:ext>
            </a:extLst>
          </p:cNvPr>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a:extLst>
              <a:ext uri="{FF2B5EF4-FFF2-40B4-BE49-F238E27FC236}">
                <a16:creationId xmlns:a16="http://schemas.microsoft.com/office/drawing/2014/main" id="{0738DEDE-8C9A-4124-A4B7-7D82E3304843}"/>
              </a:ext>
            </a:extLst>
          </p:cNvPr>
          <p:cNvSpPr>
            <a:spLocks noGrp="1"/>
          </p:cNvSpPr>
          <p:nvPr>
            <p:ph type="sldNum" sz="quarter" idx="12"/>
          </p:nvPr>
        </p:nvSpPr>
        <p:spPr/>
        <p:txBody>
          <a:bodyPr/>
          <a:lstStyle/>
          <a:p>
            <a:fld id="{94B9D4C9-152D-44F3-A7F6-1B7323BC654E}"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10190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A8B91-4CA4-482E-A35A-A1A1A82138D1}"/>
              </a:ext>
            </a:extLst>
          </p:cNvPr>
          <p:cNvSpPr>
            <a:spLocks noGrp="1"/>
          </p:cNvSpPr>
          <p:nvPr>
            <p:ph type="title"/>
          </p:nvPr>
        </p:nvSpPr>
        <p:spPr>
          <a:xfrm>
            <a:off x="1183003" y="2431628"/>
            <a:ext cx="14954607" cy="4057226"/>
          </a:xfrm>
        </p:spPr>
        <p:txBody>
          <a:bodyPr anchor="b"/>
          <a:lstStyle>
            <a:lvl1pPr>
              <a:defRPr sz="8533"/>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2C29444F-31FA-43B0-B658-89EE39C6D459}"/>
              </a:ext>
            </a:extLst>
          </p:cNvPr>
          <p:cNvSpPr>
            <a:spLocks noGrp="1"/>
          </p:cNvSpPr>
          <p:nvPr>
            <p:ph type="body" idx="1"/>
          </p:nvPr>
        </p:nvSpPr>
        <p:spPr>
          <a:xfrm>
            <a:off x="1183003" y="6527239"/>
            <a:ext cx="14954607" cy="2133599"/>
          </a:xfrm>
        </p:spPr>
        <p:txBody>
          <a:bodyPr/>
          <a:lstStyle>
            <a:lvl1pPr marL="0" indent="0">
              <a:buNone/>
              <a:defRPr sz="3413">
                <a:solidFill>
                  <a:schemeClr val="tx1">
                    <a:tint val="75000"/>
                  </a:schemeClr>
                </a:solidFill>
              </a:defRPr>
            </a:lvl1pPr>
            <a:lvl2pPr marL="650104" indent="0">
              <a:buNone/>
              <a:defRPr sz="2844">
                <a:solidFill>
                  <a:schemeClr val="tx1">
                    <a:tint val="75000"/>
                  </a:schemeClr>
                </a:solidFill>
              </a:defRPr>
            </a:lvl2pPr>
            <a:lvl3pPr marL="1300210" indent="0">
              <a:buNone/>
              <a:defRPr sz="2560">
                <a:solidFill>
                  <a:schemeClr val="tx1">
                    <a:tint val="75000"/>
                  </a:schemeClr>
                </a:solidFill>
              </a:defRPr>
            </a:lvl3pPr>
            <a:lvl4pPr marL="1950315" indent="0">
              <a:buNone/>
              <a:defRPr sz="2275">
                <a:solidFill>
                  <a:schemeClr val="tx1">
                    <a:tint val="75000"/>
                  </a:schemeClr>
                </a:solidFill>
              </a:defRPr>
            </a:lvl4pPr>
            <a:lvl5pPr marL="2600419" indent="0">
              <a:buNone/>
              <a:defRPr sz="2275">
                <a:solidFill>
                  <a:schemeClr val="tx1">
                    <a:tint val="75000"/>
                  </a:schemeClr>
                </a:solidFill>
              </a:defRPr>
            </a:lvl5pPr>
            <a:lvl6pPr marL="3250527" indent="0">
              <a:buNone/>
              <a:defRPr sz="2275">
                <a:solidFill>
                  <a:schemeClr val="tx1">
                    <a:tint val="75000"/>
                  </a:schemeClr>
                </a:solidFill>
              </a:defRPr>
            </a:lvl6pPr>
            <a:lvl7pPr marL="3900631" indent="0">
              <a:buNone/>
              <a:defRPr sz="2275">
                <a:solidFill>
                  <a:schemeClr val="tx1">
                    <a:tint val="75000"/>
                  </a:schemeClr>
                </a:solidFill>
              </a:defRPr>
            </a:lvl7pPr>
            <a:lvl8pPr marL="4550736" indent="0">
              <a:buNone/>
              <a:defRPr sz="2275">
                <a:solidFill>
                  <a:schemeClr val="tx1">
                    <a:tint val="75000"/>
                  </a:schemeClr>
                </a:solidFill>
              </a:defRPr>
            </a:lvl8pPr>
            <a:lvl9pPr marL="5200842" indent="0">
              <a:buNone/>
              <a:defRPr sz="2275">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8E2124EE-FD47-4D38-8FEB-815CCCCF1171}"/>
              </a:ext>
            </a:extLst>
          </p:cNvPr>
          <p:cNvSpPr>
            <a:spLocks noGrp="1"/>
          </p:cNvSpPr>
          <p:nvPr>
            <p:ph type="dt" sz="half" idx="10"/>
          </p:nvPr>
        </p:nvSpPr>
        <p:spPr/>
        <p:txBody>
          <a:bodyPr/>
          <a:lstStyle/>
          <a:p>
            <a:fld id="{F3A2E944-E9CB-4408-86FC-F7F15401E26F}" type="datetimeFigureOut">
              <a:rPr lang="nl-BE" smtClean="0">
                <a:solidFill>
                  <a:prstClr val="black">
                    <a:tint val="75000"/>
                  </a:prstClr>
                </a:solidFill>
              </a:rPr>
              <a:pPr/>
              <a:t>25/11/2024</a:t>
            </a:fld>
            <a:endParaRPr lang="nl-BE">
              <a:solidFill>
                <a:prstClr val="black">
                  <a:tint val="75000"/>
                </a:prstClr>
              </a:solidFill>
            </a:endParaRPr>
          </a:p>
        </p:txBody>
      </p:sp>
      <p:sp>
        <p:nvSpPr>
          <p:cNvPr id="5" name="Tijdelijke aanduiding voor voettekst 4">
            <a:extLst>
              <a:ext uri="{FF2B5EF4-FFF2-40B4-BE49-F238E27FC236}">
                <a16:creationId xmlns:a16="http://schemas.microsoft.com/office/drawing/2014/main" id="{F414F0ED-0799-4508-B207-F81800460E0A}"/>
              </a:ext>
            </a:extLst>
          </p:cNvPr>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a:extLst>
              <a:ext uri="{FF2B5EF4-FFF2-40B4-BE49-F238E27FC236}">
                <a16:creationId xmlns:a16="http://schemas.microsoft.com/office/drawing/2014/main" id="{C481C919-F159-4266-BD0A-DE609FFC1C85}"/>
              </a:ext>
            </a:extLst>
          </p:cNvPr>
          <p:cNvSpPr>
            <a:spLocks noGrp="1"/>
          </p:cNvSpPr>
          <p:nvPr>
            <p:ph type="sldNum" sz="quarter" idx="12"/>
          </p:nvPr>
        </p:nvSpPr>
        <p:spPr/>
        <p:txBody>
          <a:bodyPr/>
          <a:lstStyle/>
          <a:p>
            <a:fld id="{94B9D4C9-152D-44F3-A7F6-1B7323BC654E}"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342673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C073A-2A84-4553-9B76-89A9178430D2}"/>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81B7071-C768-4888-91BB-AE5D0EB7680D}"/>
              </a:ext>
            </a:extLst>
          </p:cNvPr>
          <p:cNvSpPr>
            <a:spLocks noGrp="1"/>
          </p:cNvSpPr>
          <p:nvPr>
            <p:ph sz="half" idx="1"/>
          </p:nvPr>
        </p:nvSpPr>
        <p:spPr>
          <a:xfrm>
            <a:off x="1192034" y="2596444"/>
            <a:ext cx="7368937" cy="618857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E7CF9312-0F05-46B9-B6F0-CC2A76C6EFDA}"/>
              </a:ext>
            </a:extLst>
          </p:cNvPr>
          <p:cNvSpPr>
            <a:spLocks noGrp="1"/>
          </p:cNvSpPr>
          <p:nvPr>
            <p:ph sz="half" idx="2"/>
          </p:nvPr>
        </p:nvSpPr>
        <p:spPr>
          <a:xfrm>
            <a:off x="8777704" y="2596444"/>
            <a:ext cx="7368937" cy="618857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3D6DD5C7-F585-4C1E-A33D-1092C6A8C705}"/>
              </a:ext>
            </a:extLst>
          </p:cNvPr>
          <p:cNvSpPr>
            <a:spLocks noGrp="1"/>
          </p:cNvSpPr>
          <p:nvPr>
            <p:ph type="dt" sz="half" idx="10"/>
          </p:nvPr>
        </p:nvSpPr>
        <p:spPr/>
        <p:txBody>
          <a:bodyPr/>
          <a:lstStyle/>
          <a:p>
            <a:fld id="{F3A2E944-E9CB-4408-86FC-F7F15401E26F}" type="datetimeFigureOut">
              <a:rPr lang="nl-BE" smtClean="0">
                <a:solidFill>
                  <a:prstClr val="black">
                    <a:tint val="75000"/>
                  </a:prstClr>
                </a:solidFill>
              </a:rPr>
              <a:pPr/>
              <a:t>25/11/2024</a:t>
            </a:fld>
            <a:endParaRPr lang="nl-BE">
              <a:solidFill>
                <a:prstClr val="black">
                  <a:tint val="75000"/>
                </a:prstClr>
              </a:solidFill>
            </a:endParaRPr>
          </a:p>
        </p:txBody>
      </p:sp>
      <p:sp>
        <p:nvSpPr>
          <p:cNvPr id="6" name="Tijdelijke aanduiding voor voettekst 5">
            <a:extLst>
              <a:ext uri="{FF2B5EF4-FFF2-40B4-BE49-F238E27FC236}">
                <a16:creationId xmlns:a16="http://schemas.microsoft.com/office/drawing/2014/main" id="{F93BCDDE-3C49-413E-B8E9-D0A673036A3B}"/>
              </a:ext>
            </a:extLst>
          </p:cNvPr>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a:extLst>
              <a:ext uri="{FF2B5EF4-FFF2-40B4-BE49-F238E27FC236}">
                <a16:creationId xmlns:a16="http://schemas.microsoft.com/office/drawing/2014/main" id="{40A8D03A-23E3-478B-BF0E-EC0D52A159FE}"/>
              </a:ext>
            </a:extLst>
          </p:cNvPr>
          <p:cNvSpPr>
            <a:spLocks noGrp="1"/>
          </p:cNvSpPr>
          <p:nvPr>
            <p:ph type="sldNum" sz="quarter" idx="12"/>
          </p:nvPr>
        </p:nvSpPr>
        <p:spPr/>
        <p:txBody>
          <a:bodyPr/>
          <a:lstStyle/>
          <a:p>
            <a:fld id="{94B9D4C9-152D-44F3-A7F6-1B7323BC654E}"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881109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9F748-2EF5-4641-9BF9-A3F61BDE6C16}"/>
              </a:ext>
            </a:extLst>
          </p:cNvPr>
          <p:cNvSpPr>
            <a:spLocks noGrp="1"/>
          </p:cNvSpPr>
          <p:nvPr>
            <p:ph type="title"/>
          </p:nvPr>
        </p:nvSpPr>
        <p:spPr>
          <a:xfrm>
            <a:off x="1194292" y="519291"/>
            <a:ext cx="14954607" cy="1885245"/>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3A23FDE-036E-4EC2-931C-A8EDAE1D1F1D}"/>
              </a:ext>
            </a:extLst>
          </p:cNvPr>
          <p:cNvSpPr>
            <a:spLocks noGrp="1"/>
          </p:cNvSpPr>
          <p:nvPr>
            <p:ph type="body" idx="1"/>
          </p:nvPr>
        </p:nvSpPr>
        <p:spPr>
          <a:xfrm>
            <a:off x="1194294" y="2390987"/>
            <a:ext cx="7335072" cy="1171786"/>
          </a:xfrm>
        </p:spPr>
        <p:txBody>
          <a:bodyPr anchor="b"/>
          <a:lstStyle>
            <a:lvl1pPr marL="0" indent="0">
              <a:buNone/>
              <a:defRPr sz="3413" b="1"/>
            </a:lvl1pPr>
            <a:lvl2pPr marL="650104" indent="0">
              <a:buNone/>
              <a:defRPr sz="2844" b="1"/>
            </a:lvl2pPr>
            <a:lvl3pPr marL="1300210" indent="0">
              <a:buNone/>
              <a:defRPr sz="2560" b="1"/>
            </a:lvl3pPr>
            <a:lvl4pPr marL="1950315" indent="0">
              <a:buNone/>
              <a:defRPr sz="2275" b="1"/>
            </a:lvl4pPr>
            <a:lvl5pPr marL="2600419" indent="0">
              <a:buNone/>
              <a:defRPr sz="2275" b="1"/>
            </a:lvl5pPr>
            <a:lvl6pPr marL="3250527" indent="0">
              <a:buNone/>
              <a:defRPr sz="2275" b="1"/>
            </a:lvl6pPr>
            <a:lvl7pPr marL="3900631" indent="0">
              <a:buNone/>
              <a:defRPr sz="2275" b="1"/>
            </a:lvl7pPr>
            <a:lvl8pPr marL="4550736" indent="0">
              <a:buNone/>
              <a:defRPr sz="2275" b="1"/>
            </a:lvl8pPr>
            <a:lvl9pPr marL="5200842" indent="0">
              <a:buNone/>
              <a:defRPr sz="2275"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3BE3D737-3C22-4A0C-B4DC-40B96C0A81AD}"/>
              </a:ext>
            </a:extLst>
          </p:cNvPr>
          <p:cNvSpPr>
            <a:spLocks noGrp="1"/>
          </p:cNvSpPr>
          <p:nvPr>
            <p:ph sz="half" idx="2"/>
          </p:nvPr>
        </p:nvSpPr>
        <p:spPr>
          <a:xfrm>
            <a:off x="1194294" y="3562773"/>
            <a:ext cx="7335072" cy="524030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BAE139C0-43AA-480E-87B1-7047B4456FAB}"/>
              </a:ext>
            </a:extLst>
          </p:cNvPr>
          <p:cNvSpPr>
            <a:spLocks noGrp="1"/>
          </p:cNvSpPr>
          <p:nvPr>
            <p:ph type="body" sz="quarter" idx="3"/>
          </p:nvPr>
        </p:nvSpPr>
        <p:spPr>
          <a:xfrm>
            <a:off x="8777704" y="2390987"/>
            <a:ext cx="7371195" cy="1171786"/>
          </a:xfrm>
        </p:spPr>
        <p:txBody>
          <a:bodyPr anchor="b"/>
          <a:lstStyle>
            <a:lvl1pPr marL="0" indent="0">
              <a:buNone/>
              <a:defRPr sz="3413" b="1"/>
            </a:lvl1pPr>
            <a:lvl2pPr marL="650104" indent="0">
              <a:buNone/>
              <a:defRPr sz="2844" b="1"/>
            </a:lvl2pPr>
            <a:lvl3pPr marL="1300210" indent="0">
              <a:buNone/>
              <a:defRPr sz="2560" b="1"/>
            </a:lvl3pPr>
            <a:lvl4pPr marL="1950315" indent="0">
              <a:buNone/>
              <a:defRPr sz="2275" b="1"/>
            </a:lvl4pPr>
            <a:lvl5pPr marL="2600419" indent="0">
              <a:buNone/>
              <a:defRPr sz="2275" b="1"/>
            </a:lvl5pPr>
            <a:lvl6pPr marL="3250527" indent="0">
              <a:buNone/>
              <a:defRPr sz="2275" b="1"/>
            </a:lvl6pPr>
            <a:lvl7pPr marL="3900631" indent="0">
              <a:buNone/>
              <a:defRPr sz="2275" b="1"/>
            </a:lvl7pPr>
            <a:lvl8pPr marL="4550736" indent="0">
              <a:buNone/>
              <a:defRPr sz="2275" b="1"/>
            </a:lvl8pPr>
            <a:lvl9pPr marL="5200842" indent="0">
              <a:buNone/>
              <a:defRPr sz="2275"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F1CF0715-706B-479A-A082-ADB9F4D58BDF}"/>
              </a:ext>
            </a:extLst>
          </p:cNvPr>
          <p:cNvSpPr>
            <a:spLocks noGrp="1"/>
          </p:cNvSpPr>
          <p:nvPr>
            <p:ph sz="quarter" idx="4"/>
          </p:nvPr>
        </p:nvSpPr>
        <p:spPr>
          <a:xfrm>
            <a:off x="8777704" y="3562773"/>
            <a:ext cx="7371195" cy="524030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50C08C53-F8D6-4763-A1BE-0F44A924375B}"/>
              </a:ext>
            </a:extLst>
          </p:cNvPr>
          <p:cNvSpPr>
            <a:spLocks noGrp="1"/>
          </p:cNvSpPr>
          <p:nvPr>
            <p:ph type="dt" sz="half" idx="10"/>
          </p:nvPr>
        </p:nvSpPr>
        <p:spPr/>
        <p:txBody>
          <a:bodyPr/>
          <a:lstStyle/>
          <a:p>
            <a:fld id="{F3A2E944-E9CB-4408-86FC-F7F15401E26F}" type="datetimeFigureOut">
              <a:rPr lang="nl-BE" smtClean="0">
                <a:solidFill>
                  <a:prstClr val="black">
                    <a:tint val="75000"/>
                  </a:prstClr>
                </a:solidFill>
              </a:rPr>
              <a:pPr/>
              <a:t>25/11/2024</a:t>
            </a:fld>
            <a:endParaRPr lang="nl-BE">
              <a:solidFill>
                <a:prstClr val="black">
                  <a:tint val="75000"/>
                </a:prstClr>
              </a:solidFill>
            </a:endParaRPr>
          </a:p>
        </p:txBody>
      </p:sp>
      <p:sp>
        <p:nvSpPr>
          <p:cNvPr id="8" name="Tijdelijke aanduiding voor voettekst 7">
            <a:extLst>
              <a:ext uri="{FF2B5EF4-FFF2-40B4-BE49-F238E27FC236}">
                <a16:creationId xmlns:a16="http://schemas.microsoft.com/office/drawing/2014/main" id="{FB6301D5-9D18-4971-818D-B38C26B2F78B}"/>
              </a:ext>
            </a:extLst>
          </p:cNvPr>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a:extLst>
              <a:ext uri="{FF2B5EF4-FFF2-40B4-BE49-F238E27FC236}">
                <a16:creationId xmlns:a16="http://schemas.microsoft.com/office/drawing/2014/main" id="{34224783-2C09-47F3-BC04-4F783001B57F}"/>
              </a:ext>
            </a:extLst>
          </p:cNvPr>
          <p:cNvSpPr>
            <a:spLocks noGrp="1"/>
          </p:cNvSpPr>
          <p:nvPr>
            <p:ph type="sldNum" sz="quarter" idx="12"/>
          </p:nvPr>
        </p:nvSpPr>
        <p:spPr/>
        <p:txBody>
          <a:bodyPr/>
          <a:lstStyle/>
          <a:p>
            <a:fld id="{94B9D4C9-152D-44F3-A7F6-1B7323BC654E}"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59633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3C186-E8BF-451B-A9BF-9FF364EE072B}"/>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06AF929A-ADE6-4544-8BD1-13C97E3645DB}"/>
              </a:ext>
            </a:extLst>
          </p:cNvPr>
          <p:cNvSpPr>
            <a:spLocks noGrp="1"/>
          </p:cNvSpPr>
          <p:nvPr>
            <p:ph type="dt" sz="half" idx="10"/>
          </p:nvPr>
        </p:nvSpPr>
        <p:spPr/>
        <p:txBody>
          <a:bodyPr/>
          <a:lstStyle/>
          <a:p>
            <a:fld id="{F3A2E944-E9CB-4408-86FC-F7F15401E26F}" type="datetimeFigureOut">
              <a:rPr lang="nl-BE" smtClean="0">
                <a:solidFill>
                  <a:prstClr val="black">
                    <a:tint val="75000"/>
                  </a:prstClr>
                </a:solidFill>
              </a:rPr>
              <a:pPr/>
              <a:t>25/11/2024</a:t>
            </a:fld>
            <a:endParaRPr lang="nl-BE">
              <a:solidFill>
                <a:prstClr val="black">
                  <a:tint val="75000"/>
                </a:prstClr>
              </a:solidFill>
            </a:endParaRPr>
          </a:p>
        </p:txBody>
      </p:sp>
      <p:sp>
        <p:nvSpPr>
          <p:cNvPr id="4" name="Tijdelijke aanduiding voor voettekst 3">
            <a:extLst>
              <a:ext uri="{FF2B5EF4-FFF2-40B4-BE49-F238E27FC236}">
                <a16:creationId xmlns:a16="http://schemas.microsoft.com/office/drawing/2014/main" id="{CC104041-176F-42DB-ADB1-D1FAB5ABE6AC}"/>
              </a:ext>
            </a:extLst>
          </p:cNvPr>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a:extLst>
              <a:ext uri="{FF2B5EF4-FFF2-40B4-BE49-F238E27FC236}">
                <a16:creationId xmlns:a16="http://schemas.microsoft.com/office/drawing/2014/main" id="{ECD4AD32-EBB4-4B83-BC67-335F2AF9F890}"/>
              </a:ext>
            </a:extLst>
          </p:cNvPr>
          <p:cNvSpPr>
            <a:spLocks noGrp="1"/>
          </p:cNvSpPr>
          <p:nvPr>
            <p:ph type="sldNum" sz="quarter" idx="12"/>
          </p:nvPr>
        </p:nvSpPr>
        <p:spPr/>
        <p:txBody>
          <a:bodyPr/>
          <a:lstStyle/>
          <a:p>
            <a:fld id="{94B9D4C9-152D-44F3-A7F6-1B7323BC654E}"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469995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EC23B04-1602-47BF-A575-949DB6B9B308}"/>
              </a:ext>
            </a:extLst>
          </p:cNvPr>
          <p:cNvSpPr>
            <a:spLocks noGrp="1"/>
          </p:cNvSpPr>
          <p:nvPr>
            <p:ph type="dt" sz="half" idx="10"/>
          </p:nvPr>
        </p:nvSpPr>
        <p:spPr/>
        <p:txBody>
          <a:bodyPr/>
          <a:lstStyle/>
          <a:p>
            <a:fld id="{F3A2E944-E9CB-4408-86FC-F7F15401E26F}" type="datetimeFigureOut">
              <a:rPr lang="nl-BE" smtClean="0">
                <a:solidFill>
                  <a:prstClr val="black">
                    <a:tint val="75000"/>
                  </a:prstClr>
                </a:solidFill>
              </a:rPr>
              <a:pPr/>
              <a:t>25/11/2024</a:t>
            </a:fld>
            <a:endParaRPr lang="nl-BE">
              <a:solidFill>
                <a:prstClr val="black">
                  <a:tint val="75000"/>
                </a:prstClr>
              </a:solidFill>
            </a:endParaRPr>
          </a:p>
        </p:txBody>
      </p:sp>
      <p:sp>
        <p:nvSpPr>
          <p:cNvPr id="3" name="Tijdelijke aanduiding voor voettekst 2">
            <a:extLst>
              <a:ext uri="{FF2B5EF4-FFF2-40B4-BE49-F238E27FC236}">
                <a16:creationId xmlns:a16="http://schemas.microsoft.com/office/drawing/2014/main" id="{3F673C5C-3FF6-4AB9-9491-6FF67AC76141}"/>
              </a:ext>
            </a:extLst>
          </p:cNvPr>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a:extLst>
              <a:ext uri="{FF2B5EF4-FFF2-40B4-BE49-F238E27FC236}">
                <a16:creationId xmlns:a16="http://schemas.microsoft.com/office/drawing/2014/main" id="{491B6CBE-99FF-41A7-84AB-33270722E005}"/>
              </a:ext>
            </a:extLst>
          </p:cNvPr>
          <p:cNvSpPr>
            <a:spLocks noGrp="1"/>
          </p:cNvSpPr>
          <p:nvPr>
            <p:ph type="sldNum" sz="quarter" idx="12"/>
          </p:nvPr>
        </p:nvSpPr>
        <p:spPr/>
        <p:txBody>
          <a:bodyPr/>
          <a:lstStyle/>
          <a:p>
            <a:fld id="{94B9D4C9-152D-44F3-A7F6-1B7323BC654E}"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866017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22713D-FB89-4A95-B8E9-397C9D4B5E8C}"/>
              </a:ext>
            </a:extLst>
          </p:cNvPr>
          <p:cNvSpPr>
            <a:spLocks noGrp="1"/>
          </p:cNvSpPr>
          <p:nvPr>
            <p:ph type="title"/>
          </p:nvPr>
        </p:nvSpPr>
        <p:spPr>
          <a:xfrm>
            <a:off x="1194294" y="650240"/>
            <a:ext cx="5592174" cy="2275840"/>
          </a:xfrm>
        </p:spPr>
        <p:txBody>
          <a:bodyPr anchor="b"/>
          <a:lstStyle>
            <a:lvl1pPr>
              <a:defRPr sz="4551"/>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D1CA01A-CAC6-4B07-9CE5-BC96DD058095}"/>
              </a:ext>
            </a:extLst>
          </p:cNvPr>
          <p:cNvSpPr>
            <a:spLocks noGrp="1"/>
          </p:cNvSpPr>
          <p:nvPr>
            <p:ph idx="1"/>
          </p:nvPr>
        </p:nvSpPr>
        <p:spPr>
          <a:xfrm>
            <a:off x="7371195" y="1404338"/>
            <a:ext cx="8777704" cy="693137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299FA990-1233-45C9-B185-011F46D0A310}"/>
              </a:ext>
            </a:extLst>
          </p:cNvPr>
          <p:cNvSpPr>
            <a:spLocks noGrp="1"/>
          </p:cNvSpPr>
          <p:nvPr>
            <p:ph type="body" sz="half" idx="2"/>
          </p:nvPr>
        </p:nvSpPr>
        <p:spPr>
          <a:xfrm>
            <a:off x="1194294" y="2926080"/>
            <a:ext cx="5592174" cy="5420925"/>
          </a:xfrm>
        </p:spPr>
        <p:txBody>
          <a:bodyPr/>
          <a:lstStyle>
            <a:lvl1pPr marL="0" indent="0">
              <a:buNone/>
              <a:defRPr sz="2275"/>
            </a:lvl1pPr>
            <a:lvl2pPr marL="650104" indent="0">
              <a:buNone/>
              <a:defRPr sz="1991"/>
            </a:lvl2pPr>
            <a:lvl3pPr marL="1300210" indent="0">
              <a:buNone/>
              <a:defRPr sz="1707"/>
            </a:lvl3pPr>
            <a:lvl4pPr marL="1950315" indent="0">
              <a:buNone/>
              <a:defRPr sz="1422"/>
            </a:lvl4pPr>
            <a:lvl5pPr marL="2600419" indent="0">
              <a:buNone/>
              <a:defRPr sz="1422"/>
            </a:lvl5pPr>
            <a:lvl6pPr marL="3250527" indent="0">
              <a:buNone/>
              <a:defRPr sz="1422"/>
            </a:lvl6pPr>
            <a:lvl7pPr marL="3900631" indent="0">
              <a:buNone/>
              <a:defRPr sz="1422"/>
            </a:lvl7pPr>
            <a:lvl8pPr marL="4550736" indent="0">
              <a:buNone/>
              <a:defRPr sz="1422"/>
            </a:lvl8pPr>
            <a:lvl9pPr marL="5200842" indent="0">
              <a:buNone/>
              <a:defRPr sz="1422"/>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411BDB3D-BFED-453E-B1A8-587257D9FC5D}"/>
              </a:ext>
            </a:extLst>
          </p:cNvPr>
          <p:cNvSpPr>
            <a:spLocks noGrp="1"/>
          </p:cNvSpPr>
          <p:nvPr>
            <p:ph type="dt" sz="half" idx="10"/>
          </p:nvPr>
        </p:nvSpPr>
        <p:spPr/>
        <p:txBody>
          <a:bodyPr/>
          <a:lstStyle/>
          <a:p>
            <a:fld id="{F3A2E944-E9CB-4408-86FC-F7F15401E26F}" type="datetimeFigureOut">
              <a:rPr lang="nl-BE" smtClean="0">
                <a:solidFill>
                  <a:prstClr val="black">
                    <a:tint val="75000"/>
                  </a:prstClr>
                </a:solidFill>
              </a:rPr>
              <a:pPr/>
              <a:t>25/11/2024</a:t>
            </a:fld>
            <a:endParaRPr lang="nl-BE">
              <a:solidFill>
                <a:prstClr val="black">
                  <a:tint val="75000"/>
                </a:prstClr>
              </a:solidFill>
            </a:endParaRPr>
          </a:p>
        </p:txBody>
      </p:sp>
      <p:sp>
        <p:nvSpPr>
          <p:cNvPr id="6" name="Tijdelijke aanduiding voor voettekst 5">
            <a:extLst>
              <a:ext uri="{FF2B5EF4-FFF2-40B4-BE49-F238E27FC236}">
                <a16:creationId xmlns:a16="http://schemas.microsoft.com/office/drawing/2014/main" id="{5B6F3F01-2121-4749-AEDF-3A6F57EC1978}"/>
              </a:ext>
            </a:extLst>
          </p:cNvPr>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a:extLst>
              <a:ext uri="{FF2B5EF4-FFF2-40B4-BE49-F238E27FC236}">
                <a16:creationId xmlns:a16="http://schemas.microsoft.com/office/drawing/2014/main" id="{5B93E7C6-36BF-4468-8E4A-7A14097B4A3D}"/>
              </a:ext>
            </a:extLst>
          </p:cNvPr>
          <p:cNvSpPr>
            <a:spLocks noGrp="1"/>
          </p:cNvSpPr>
          <p:nvPr>
            <p:ph type="sldNum" sz="quarter" idx="12"/>
          </p:nvPr>
        </p:nvSpPr>
        <p:spPr/>
        <p:txBody>
          <a:bodyPr/>
          <a:lstStyle/>
          <a:p>
            <a:fld id="{94B9D4C9-152D-44F3-A7F6-1B7323BC654E}"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948790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7C8B4-B7D2-4A32-84D8-7057304DC26A}"/>
              </a:ext>
            </a:extLst>
          </p:cNvPr>
          <p:cNvSpPr>
            <a:spLocks noGrp="1"/>
          </p:cNvSpPr>
          <p:nvPr>
            <p:ph type="title"/>
          </p:nvPr>
        </p:nvSpPr>
        <p:spPr>
          <a:xfrm>
            <a:off x="1194294" y="650240"/>
            <a:ext cx="5592174" cy="2275840"/>
          </a:xfrm>
        </p:spPr>
        <p:txBody>
          <a:bodyPr anchor="b"/>
          <a:lstStyle>
            <a:lvl1pPr>
              <a:defRPr sz="4551"/>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9CBDBA96-BCB7-4511-91D0-364BE5FB4211}"/>
              </a:ext>
            </a:extLst>
          </p:cNvPr>
          <p:cNvSpPr>
            <a:spLocks noGrp="1"/>
          </p:cNvSpPr>
          <p:nvPr>
            <p:ph type="pic" idx="1"/>
          </p:nvPr>
        </p:nvSpPr>
        <p:spPr>
          <a:xfrm>
            <a:off x="7371195" y="1404338"/>
            <a:ext cx="8777704" cy="6931378"/>
          </a:xfrm>
        </p:spPr>
        <p:txBody>
          <a:bodyPr/>
          <a:lstStyle>
            <a:lvl1pPr marL="0" indent="0">
              <a:buNone/>
              <a:defRPr sz="4551"/>
            </a:lvl1pPr>
            <a:lvl2pPr marL="650104" indent="0">
              <a:buNone/>
              <a:defRPr sz="3982"/>
            </a:lvl2pPr>
            <a:lvl3pPr marL="1300210" indent="0">
              <a:buNone/>
              <a:defRPr sz="3413"/>
            </a:lvl3pPr>
            <a:lvl4pPr marL="1950315" indent="0">
              <a:buNone/>
              <a:defRPr sz="2844"/>
            </a:lvl4pPr>
            <a:lvl5pPr marL="2600419" indent="0">
              <a:buNone/>
              <a:defRPr sz="2844"/>
            </a:lvl5pPr>
            <a:lvl6pPr marL="3250527" indent="0">
              <a:buNone/>
              <a:defRPr sz="2844"/>
            </a:lvl6pPr>
            <a:lvl7pPr marL="3900631" indent="0">
              <a:buNone/>
              <a:defRPr sz="2844"/>
            </a:lvl7pPr>
            <a:lvl8pPr marL="4550736" indent="0">
              <a:buNone/>
              <a:defRPr sz="2844"/>
            </a:lvl8pPr>
            <a:lvl9pPr marL="5200842" indent="0">
              <a:buNone/>
              <a:defRPr sz="2844"/>
            </a:lvl9pPr>
          </a:lstStyle>
          <a:p>
            <a:endParaRPr lang="nl-BE"/>
          </a:p>
        </p:txBody>
      </p:sp>
      <p:sp>
        <p:nvSpPr>
          <p:cNvPr id="4" name="Tijdelijke aanduiding voor tekst 3">
            <a:extLst>
              <a:ext uri="{FF2B5EF4-FFF2-40B4-BE49-F238E27FC236}">
                <a16:creationId xmlns:a16="http://schemas.microsoft.com/office/drawing/2014/main" id="{20CF848F-85A1-4573-AF82-452B2D5321DE}"/>
              </a:ext>
            </a:extLst>
          </p:cNvPr>
          <p:cNvSpPr>
            <a:spLocks noGrp="1"/>
          </p:cNvSpPr>
          <p:nvPr>
            <p:ph type="body" sz="half" idx="2"/>
          </p:nvPr>
        </p:nvSpPr>
        <p:spPr>
          <a:xfrm>
            <a:off x="1194294" y="2926080"/>
            <a:ext cx="5592174" cy="5420925"/>
          </a:xfrm>
        </p:spPr>
        <p:txBody>
          <a:bodyPr/>
          <a:lstStyle>
            <a:lvl1pPr marL="0" indent="0">
              <a:buNone/>
              <a:defRPr sz="2275"/>
            </a:lvl1pPr>
            <a:lvl2pPr marL="650104" indent="0">
              <a:buNone/>
              <a:defRPr sz="1991"/>
            </a:lvl2pPr>
            <a:lvl3pPr marL="1300210" indent="0">
              <a:buNone/>
              <a:defRPr sz="1707"/>
            </a:lvl3pPr>
            <a:lvl4pPr marL="1950315" indent="0">
              <a:buNone/>
              <a:defRPr sz="1422"/>
            </a:lvl4pPr>
            <a:lvl5pPr marL="2600419" indent="0">
              <a:buNone/>
              <a:defRPr sz="1422"/>
            </a:lvl5pPr>
            <a:lvl6pPr marL="3250527" indent="0">
              <a:buNone/>
              <a:defRPr sz="1422"/>
            </a:lvl6pPr>
            <a:lvl7pPr marL="3900631" indent="0">
              <a:buNone/>
              <a:defRPr sz="1422"/>
            </a:lvl7pPr>
            <a:lvl8pPr marL="4550736" indent="0">
              <a:buNone/>
              <a:defRPr sz="1422"/>
            </a:lvl8pPr>
            <a:lvl9pPr marL="5200842" indent="0">
              <a:buNone/>
              <a:defRPr sz="1422"/>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FA8245A-7065-4022-91B5-5F85D1CEC45C}"/>
              </a:ext>
            </a:extLst>
          </p:cNvPr>
          <p:cNvSpPr>
            <a:spLocks noGrp="1"/>
          </p:cNvSpPr>
          <p:nvPr>
            <p:ph type="dt" sz="half" idx="10"/>
          </p:nvPr>
        </p:nvSpPr>
        <p:spPr/>
        <p:txBody>
          <a:bodyPr/>
          <a:lstStyle/>
          <a:p>
            <a:fld id="{F3A2E944-E9CB-4408-86FC-F7F15401E26F}" type="datetimeFigureOut">
              <a:rPr lang="nl-BE" smtClean="0">
                <a:solidFill>
                  <a:prstClr val="black">
                    <a:tint val="75000"/>
                  </a:prstClr>
                </a:solidFill>
              </a:rPr>
              <a:pPr/>
              <a:t>25/11/2024</a:t>
            </a:fld>
            <a:endParaRPr lang="nl-BE">
              <a:solidFill>
                <a:prstClr val="black">
                  <a:tint val="75000"/>
                </a:prstClr>
              </a:solidFill>
            </a:endParaRPr>
          </a:p>
        </p:txBody>
      </p:sp>
      <p:sp>
        <p:nvSpPr>
          <p:cNvPr id="6" name="Tijdelijke aanduiding voor voettekst 5">
            <a:extLst>
              <a:ext uri="{FF2B5EF4-FFF2-40B4-BE49-F238E27FC236}">
                <a16:creationId xmlns:a16="http://schemas.microsoft.com/office/drawing/2014/main" id="{3899660D-0FD9-41E9-8DC7-19B0E2D92305}"/>
              </a:ext>
            </a:extLst>
          </p:cNvPr>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a:extLst>
              <a:ext uri="{FF2B5EF4-FFF2-40B4-BE49-F238E27FC236}">
                <a16:creationId xmlns:a16="http://schemas.microsoft.com/office/drawing/2014/main" id="{52E7BA8D-94BD-4627-99BD-AC2BBA64F5BE}"/>
              </a:ext>
            </a:extLst>
          </p:cNvPr>
          <p:cNvSpPr>
            <a:spLocks noGrp="1"/>
          </p:cNvSpPr>
          <p:nvPr>
            <p:ph type="sldNum" sz="quarter" idx="12"/>
          </p:nvPr>
        </p:nvSpPr>
        <p:spPr/>
        <p:txBody>
          <a:bodyPr/>
          <a:lstStyle/>
          <a:p>
            <a:fld id="{94B9D4C9-152D-44F3-A7F6-1B7323BC654E}"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743263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C97FBA-64D4-46D6-968A-F3966110E345}"/>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2FFA2753-DC52-41A6-A0AF-C1FAA66F331A}"/>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77A995F-DADA-4DA3-AA8E-1DA092F48FD9}"/>
              </a:ext>
            </a:extLst>
          </p:cNvPr>
          <p:cNvSpPr>
            <a:spLocks noGrp="1"/>
          </p:cNvSpPr>
          <p:nvPr>
            <p:ph type="dt" sz="half" idx="10"/>
          </p:nvPr>
        </p:nvSpPr>
        <p:spPr/>
        <p:txBody>
          <a:bodyPr/>
          <a:lstStyle/>
          <a:p>
            <a:fld id="{F3A2E944-E9CB-4408-86FC-F7F15401E26F}" type="datetimeFigureOut">
              <a:rPr lang="nl-BE" smtClean="0">
                <a:solidFill>
                  <a:prstClr val="black">
                    <a:tint val="75000"/>
                  </a:prstClr>
                </a:solidFill>
              </a:rPr>
              <a:pPr/>
              <a:t>25/11/2024</a:t>
            </a:fld>
            <a:endParaRPr lang="nl-BE">
              <a:solidFill>
                <a:prstClr val="black">
                  <a:tint val="75000"/>
                </a:prstClr>
              </a:solidFill>
            </a:endParaRPr>
          </a:p>
        </p:txBody>
      </p:sp>
      <p:sp>
        <p:nvSpPr>
          <p:cNvPr id="5" name="Tijdelijke aanduiding voor voettekst 4">
            <a:extLst>
              <a:ext uri="{FF2B5EF4-FFF2-40B4-BE49-F238E27FC236}">
                <a16:creationId xmlns:a16="http://schemas.microsoft.com/office/drawing/2014/main" id="{21EFF838-E0B6-43C2-92AD-D7705FAC2EFE}"/>
              </a:ext>
            </a:extLst>
          </p:cNvPr>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a:extLst>
              <a:ext uri="{FF2B5EF4-FFF2-40B4-BE49-F238E27FC236}">
                <a16:creationId xmlns:a16="http://schemas.microsoft.com/office/drawing/2014/main" id="{E4EF8EBD-C1F1-4A3F-B271-0A1351C8AB08}"/>
              </a:ext>
            </a:extLst>
          </p:cNvPr>
          <p:cNvSpPr>
            <a:spLocks noGrp="1"/>
          </p:cNvSpPr>
          <p:nvPr>
            <p:ph type="sldNum" sz="quarter" idx="12"/>
          </p:nvPr>
        </p:nvSpPr>
        <p:spPr/>
        <p:txBody>
          <a:bodyPr/>
          <a:lstStyle/>
          <a:p>
            <a:fld id="{94B9D4C9-152D-44F3-A7F6-1B7323BC654E}"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524391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7B8B9B4-BAD0-4367-A4DF-912BF3559D4E}"/>
              </a:ext>
            </a:extLst>
          </p:cNvPr>
          <p:cNvSpPr>
            <a:spLocks noGrp="1"/>
          </p:cNvSpPr>
          <p:nvPr>
            <p:ph type="title" orient="vert"/>
          </p:nvPr>
        </p:nvSpPr>
        <p:spPr>
          <a:xfrm>
            <a:off x="12407989" y="519289"/>
            <a:ext cx="3738652" cy="8265725"/>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D9404046-B50F-441F-9FE1-FACA2902FA6C}"/>
              </a:ext>
            </a:extLst>
          </p:cNvPr>
          <p:cNvSpPr>
            <a:spLocks noGrp="1"/>
          </p:cNvSpPr>
          <p:nvPr>
            <p:ph type="body" orient="vert" idx="1"/>
          </p:nvPr>
        </p:nvSpPr>
        <p:spPr>
          <a:xfrm>
            <a:off x="1192034" y="519289"/>
            <a:ext cx="10999222" cy="82657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928A2C9-8DD3-4834-8F42-D2509D112A87}"/>
              </a:ext>
            </a:extLst>
          </p:cNvPr>
          <p:cNvSpPr>
            <a:spLocks noGrp="1"/>
          </p:cNvSpPr>
          <p:nvPr>
            <p:ph type="dt" sz="half" idx="10"/>
          </p:nvPr>
        </p:nvSpPr>
        <p:spPr/>
        <p:txBody>
          <a:bodyPr/>
          <a:lstStyle/>
          <a:p>
            <a:fld id="{F3A2E944-E9CB-4408-86FC-F7F15401E26F}" type="datetimeFigureOut">
              <a:rPr lang="nl-BE" smtClean="0">
                <a:solidFill>
                  <a:prstClr val="black">
                    <a:tint val="75000"/>
                  </a:prstClr>
                </a:solidFill>
              </a:rPr>
              <a:pPr/>
              <a:t>25/11/2024</a:t>
            </a:fld>
            <a:endParaRPr lang="nl-BE">
              <a:solidFill>
                <a:prstClr val="black">
                  <a:tint val="75000"/>
                </a:prstClr>
              </a:solidFill>
            </a:endParaRPr>
          </a:p>
        </p:txBody>
      </p:sp>
      <p:sp>
        <p:nvSpPr>
          <p:cNvPr id="5" name="Tijdelijke aanduiding voor voettekst 4">
            <a:extLst>
              <a:ext uri="{FF2B5EF4-FFF2-40B4-BE49-F238E27FC236}">
                <a16:creationId xmlns:a16="http://schemas.microsoft.com/office/drawing/2014/main" id="{158011E8-C981-4FE4-BBA1-1C71318D694C}"/>
              </a:ext>
            </a:extLst>
          </p:cNvPr>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a:extLst>
              <a:ext uri="{FF2B5EF4-FFF2-40B4-BE49-F238E27FC236}">
                <a16:creationId xmlns:a16="http://schemas.microsoft.com/office/drawing/2014/main" id="{807248DE-E8F8-4B3B-AA08-D5F4BA11B3DB}"/>
              </a:ext>
            </a:extLst>
          </p:cNvPr>
          <p:cNvSpPr>
            <a:spLocks noGrp="1"/>
          </p:cNvSpPr>
          <p:nvPr>
            <p:ph type="sldNum" sz="quarter" idx="12"/>
          </p:nvPr>
        </p:nvSpPr>
        <p:spPr/>
        <p:txBody>
          <a:bodyPr/>
          <a:lstStyle/>
          <a:p>
            <a:fld id="{94B9D4C9-152D-44F3-A7F6-1B7323BC654E}"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855341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1393200"/>
            <a:ext cx="16424275" cy="65052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NL" noProof="0"/>
              <a:t>Klik om de stijl te bewerken</a:t>
            </a:r>
            <a:endParaRPr lang="nl-BE" noProof="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baseline="0">
                <a:solidFill>
                  <a:srgbClr val="FFD200"/>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nl-BE" noProof="0"/>
              <a:t>Klik om de ondertitel / presentator / datum [</a:t>
            </a:r>
            <a:r>
              <a:rPr lang="nl-BE" noProof="0" err="1"/>
              <a:t>dd</a:t>
            </a:r>
            <a:r>
              <a:rPr lang="nl-BE" noProof="0"/>
              <a:t>-mm-</a:t>
            </a:r>
            <a:r>
              <a:rPr lang="nl-BE" noProof="0" err="1"/>
              <a:t>yyyy</a:t>
            </a:r>
            <a:r>
              <a:rPr lang="nl-BE" noProof="0"/>
              <a:t>] te maken</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rganisation Placeholder"/>
          <p:cNvSpPr>
            <a:spLocks noGrp="1"/>
          </p:cNvSpPr>
          <p:nvPr>
            <p:ph type="body" sz="quarter" idx="10" hasCustomPrompt="1"/>
          </p:nvPr>
        </p:nvSpPr>
        <p:spPr bwMode="white">
          <a:xfrm>
            <a:off x="8564451" y="388531"/>
            <a:ext cx="8293993" cy="540000"/>
          </a:xfrm>
        </p:spPr>
        <p:txBody>
          <a:bodyPr anchor="b" anchorCtr="0">
            <a:normAutofit/>
          </a:bodyPr>
          <a:lstStyle>
            <a:lvl1pPr marL="0" indent="0">
              <a:lnSpc>
                <a:spcPts val="1700"/>
              </a:lnSpc>
              <a:buNone/>
              <a:defRPr sz="1400" b="1" i="0" u="sng" cap="all" baseline="0">
                <a:solidFill>
                  <a:srgbClr val="1E64C8"/>
                </a:solidFill>
                <a:uFill>
                  <a:solidFill>
                    <a:schemeClr val="bg1"/>
                  </a:solidFill>
                </a:uFill>
              </a:defRPr>
            </a:lvl1pPr>
            <a:lvl2pPr marL="0" indent="0">
              <a:lnSpc>
                <a:spcPts val="1700"/>
              </a:lnSpc>
              <a:buNone/>
              <a:defRPr sz="1400" cap="all" baseline="0">
                <a:solidFill>
                  <a:srgbClr val="1E64C8"/>
                </a:solidFill>
                <a:uFill>
                  <a:solidFill>
                    <a:schemeClr val="bg1"/>
                  </a:solidFill>
                </a:uFill>
              </a:defRPr>
            </a:lvl2pPr>
          </a:lstStyle>
          <a:p>
            <a:pPr lvl="0"/>
            <a:r>
              <a:rPr lang="nl-BE" noProof="0"/>
              <a:t>Klik om de organisatie stijlen te bewerken</a:t>
            </a:r>
          </a:p>
          <a:p>
            <a:pPr lvl="1"/>
            <a:r>
              <a:rPr lang="nl-BE" noProof="0"/>
              <a:t>tweede niveau</a:t>
            </a:r>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nl-BE" noProof="0"/>
              <a:t>Partnerlogo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nl-BE" noProof="0"/>
              <a:t>Partnerlogo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nl-BE" noProof="0"/>
              <a:t>Partnerlogo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nl-BE" noProof="0"/>
              <a:t>Partnerlogo 4</a:t>
            </a:r>
          </a:p>
        </p:txBody>
      </p:sp>
      <p:sp>
        <p:nvSpPr>
          <p:cNvPr id="5" name="Rectangle 4" hidden="1"/>
          <p:cNvSpPr/>
          <p:nvPr userDrawn="1"/>
        </p:nvSpPr>
        <p:spPr>
          <a:xfrm>
            <a:off x="914400" y="464400"/>
            <a:ext cx="15560040" cy="464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0" y="0"/>
            <a:ext cx="3714979" cy="1393200"/>
          </a:xfrm>
          <a:prstGeom prst="rect">
            <a:avLst/>
          </a:prstGeom>
        </p:spPr>
      </p:pic>
    </p:spTree>
    <p:extLst>
      <p:ext uri="{BB962C8B-B14F-4D97-AF65-F5344CB8AC3E}">
        <p14:creationId xmlns:p14="http://schemas.microsoft.com/office/powerpoint/2010/main" val="941814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BFE6FD-A75E-7872-5FB2-787961E84E55}"/>
              </a:ext>
            </a:extLst>
          </p:cNvPr>
          <p:cNvSpPr>
            <a:spLocks noGrp="1"/>
          </p:cNvSpPr>
          <p:nvPr>
            <p:ph type="ctrTitle"/>
          </p:nvPr>
        </p:nvSpPr>
        <p:spPr>
          <a:xfrm>
            <a:off x="2167335" y="1596249"/>
            <a:ext cx="13004006" cy="3395698"/>
          </a:xfrm>
        </p:spPr>
        <p:txBody>
          <a:bodyPr anchor="b"/>
          <a:lstStyle>
            <a:lvl1pPr algn="ctr">
              <a:defRPr sz="8533"/>
            </a:lvl1pPr>
          </a:lstStyle>
          <a:p>
            <a:r>
              <a:rPr lang="nl-NL"/>
              <a:t>Klik om stijl te bewerken</a:t>
            </a:r>
            <a:endParaRPr lang="en-BE"/>
          </a:p>
        </p:txBody>
      </p:sp>
      <p:sp>
        <p:nvSpPr>
          <p:cNvPr id="3" name="Ondertitel 2">
            <a:extLst>
              <a:ext uri="{FF2B5EF4-FFF2-40B4-BE49-F238E27FC236}">
                <a16:creationId xmlns:a16="http://schemas.microsoft.com/office/drawing/2014/main" id="{3CE06662-ECB4-3BB8-454D-80BA7F862F58}"/>
              </a:ext>
            </a:extLst>
          </p:cNvPr>
          <p:cNvSpPr>
            <a:spLocks noGrp="1"/>
          </p:cNvSpPr>
          <p:nvPr>
            <p:ph type="subTitle" idx="1"/>
          </p:nvPr>
        </p:nvSpPr>
        <p:spPr>
          <a:xfrm>
            <a:off x="2167335" y="5122898"/>
            <a:ext cx="13004006" cy="2354862"/>
          </a:xfrm>
        </p:spPr>
        <p:txBody>
          <a:bodyPr/>
          <a:lstStyle>
            <a:lvl1pPr marL="0" indent="0" algn="ctr">
              <a:buNone/>
              <a:defRPr sz="3413"/>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nl-NL"/>
              <a:t>Klikken om de ondertitelstijl van het model te bewerken</a:t>
            </a:r>
            <a:endParaRPr lang="en-BE"/>
          </a:p>
        </p:txBody>
      </p:sp>
      <p:sp>
        <p:nvSpPr>
          <p:cNvPr id="4" name="Tijdelijke aanduiding voor datum 3">
            <a:extLst>
              <a:ext uri="{FF2B5EF4-FFF2-40B4-BE49-F238E27FC236}">
                <a16:creationId xmlns:a16="http://schemas.microsoft.com/office/drawing/2014/main" id="{06476F2E-5B31-EB94-3CA0-987DEB56386D}"/>
              </a:ext>
            </a:extLst>
          </p:cNvPr>
          <p:cNvSpPr>
            <a:spLocks noGrp="1"/>
          </p:cNvSpPr>
          <p:nvPr>
            <p:ph type="dt" sz="half" idx="10"/>
          </p:nvPr>
        </p:nvSpPr>
        <p:spPr/>
        <p:txBody>
          <a:bodyPr/>
          <a:lstStyle/>
          <a:p>
            <a:fld id="{7E8FE4FC-86DA-4189-960B-8982DCB5BA03}" type="datetime8">
              <a:rPr lang="en-BE" smtClean="0"/>
              <a:t>11/25/2024 17:15</a:t>
            </a:fld>
            <a:endParaRPr lang="en-BE"/>
          </a:p>
        </p:txBody>
      </p:sp>
      <p:sp>
        <p:nvSpPr>
          <p:cNvPr id="5" name="Tijdelijke aanduiding voor voettekst 4">
            <a:extLst>
              <a:ext uri="{FF2B5EF4-FFF2-40B4-BE49-F238E27FC236}">
                <a16:creationId xmlns:a16="http://schemas.microsoft.com/office/drawing/2014/main" id="{304083FC-456D-E3F8-3C01-F014768B0581}"/>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03D3259A-BBFD-DB97-3255-893F0E4A8E01}"/>
              </a:ext>
            </a:extLst>
          </p:cNvPr>
          <p:cNvSpPr>
            <a:spLocks noGrp="1"/>
          </p:cNvSpPr>
          <p:nvPr>
            <p:ph type="sldNum" sz="quarter" idx="12"/>
          </p:nvPr>
        </p:nvSpPr>
        <p:spPr/>
        <p:txBody>
          <a:bodyPr/>
          <a:lstStyle/>
          <a:p>
            <a:fld id="{D08047B5-CB1C-4889-8548-57AB531383A2}" type="slidenum">
              <a:rPr lang="en-BE" smtClean="0"/>
              <a:t>‹nr.›</a:t>
            </a:fld>
            <a:endParaRPr lang="en-BE"/>
          </a:p>
        </p:txBody>
      </p:sp>
    </p:spTree>
    <p:extLst>
      <p:ext uri="{BB962C8B-B14F-4D97-AF65-F5344CB8AC3E}">
        <p14:creationId xmlns:p14="http://schemas.microsoft.com/office/powerpoint/2010/main" val="3140666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D9B240-9B58-1AA6-D067-D203E47BEEC7}"/>
              </a:ext>
            </a:extLst>
          </p:cNvPr>
          <p:cNvSpPr>
            <a:spLocks noGrp="1"/>
          </p:cNvSpPr>
          <p:nvPr>
            <p:ph type="title"/>
          </p:nvPr>
        </p:nvSpPr>
        <p:spPr/>
        <p:txBody>
          <a:bodyPr/>
          <a:lstStyle/>
          <a:p>
            <a:r>
              <a:rPr lang="nl-NL"/>
              <a:t>Klik om stijl te bewerken</a:t>
            </a:r>
            <a:endParaRPr lang="en-BE"/>
          </a:p>
        </p:txBody>
      </p:sp>
      <p:sp>
        <p:nvSpPr>
          <p:cNvPr id="3" name="Tijdelijke aanduiding voor inhoud 2">
            <a:extLst>
              <a:ext uri="{FF2B5EF4-FFF2-40B4-BE49-F238E27FC236}">
                <a16:creationId xmlns:a16="http://schemas.microsoft.com/office/drawing/2014/main" id="{D39D0127-FBED-D5E9-139C-E660AE829D4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datum 3">
            <a:extLst>
              <a:ext uri="{FF2B5EF4-FFF2-40B4-BE49-F238E27FC236}">
                <a16:creationId xmlns:a16="http://schemas.microsoft.com/office/drawing/2014/main" id="{41D548DF-A698-F16B-2B10-F591C10B35AC}"/>
              </a:ext>
            </a:extLst>
          </p:cNvPr>
          <p:cNvSpPr>
            <a:spLocks noGrp="1"/>
          </p:cNvSpPr>
          <p:nvPr>
            <p:ph type="dt" sz="half" idx="10"/>
          </p:nvPr>
        </p:nvSpPr>
        <p:spPr/>
        <p:txBody>
          <a:bodyPr/>
          <a:lstStyle/>
          <a:p>
            <a:fld id="{17E28774-1B88-40C4-909F-10DCC01C88D5}" type="datetime8">
              <a:rPr lang="en-BE" smtClean="0"/>
              <a:t>11/25/2024 17:15</a:t>
            </a:fld>
            <a:endParaRPr lang="en-BE"/>
          </a:p>
        </p:txBody>
      </p:sp>
      <p:sp>
        <p:nvSpPr>
          <p:cNvPr id="5" name="Tijdelijke aanduiding voor voettekst 4">
            <a:extLst>
              <a:ext uri="{FF2B5EF4-FFF2-40B4-BE49-F238E27FC236}">
                <a16:creationId xmlns:a16="http://schemas.microsoft.com/office/drawing/2014/main" id="{A618DDC4-902E-DEAD-6C0A-EA4D997D0626}"/>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E5186FA5-B987-AFCF-8E78-EB56DF2797E1}"/>
              </a:ext>
            </a:extLst>
          </p:cNvPr>
          <p:cNvSpPr>
            <a:spLocks noGrp="1"/>
          </p:cNvSpPr>
          <p:nvPr>
            <p:ph type="sldNum" sz="quarter" idx="12"/>
          </p:nvPr>
        </p:nvSpPr>
        <p:spPr/>
        <p:txBody>
          <a:bodyPr/>
          <a:lstStyle/>
          <a:p>
            <a:fld id="{D08047B5-CB1C-4889-8548-57AB531383A2}" type="slidenum">
              <a:rPr lang="en-BE" smtClean="0"/>
              <a:t>‹nr.›</a:t>
            </a:fld>
            <a:endParaRPr lang="en-BE"/>
          </a:p>
        </p:txBody>
      </p:sp>
    </p:spTree>
    <p:extLst>
      <p:ext uri="{BB962C8B-B14F-4D97-AF65-F5344CB8AC3E}">
        <p14:creationId xmlns:p14="http://schemas.microsoft.com/office/powerpoint/2010/main" val="3317152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D4DEBB-E7D9-A71B-2A17-9941A8032156}"/>
              </a:ext>
            </a:extLst>
          </p:cNvPr>
          <p:cNvSpPr>
            <a:spLocks noGrp="1"/>
          </p:cNvSpPr>
          <p:nvPr>
            <p:ph type="title"/>
          </p:nvPr>
        </p:nvSpPr>
        <p:spPr>
          <a:xfrm>
            <a:off x="1183003" y="2431628"/>
            <a:ext cx="14954607" cy="4057226"/>
          </a:xfrm>
        </p:spPr>
        <p:txBody>
          <a:bodyPr anchor="b"/>
          <a:lstStyle>
            <a:lvl1pPr>
              <a:defRPr sz="8533"/>
            </a:lvl1pPr>
          </a:lstStyle>
          <a:p>
            <a:r>
              <a:rPr lang="nl-NL"/>
              <a:t>Klik om stijl te bewerken</a:t>
            </a:r>
            <a:endParaRPr lang="en-BE"/>
          </a:p>
        </p:txBody>
      </p:sp>
      <p:sp>
        <p:nvSpPr>
          <p:cNvPr id="3" name="Tijdelijke aanduiding voor tekst 2">
            <a:extLst>
              <a:ext uri="{FF2B5EF4-FFF2-40B4-BE49-F238E27FC236}">
                <a16:creationId xmlns:a16="http://schemas.microsoft.com/office/drawing/2014/main" id="{1AA95D55-9AAE-DB7D-85F3-D578214ADCB7}"/>
              </a:ext>
            </a:extLst>
          </p:cNvPr>
          <p:cNvSpPr>
            <a:spLocks noGrp="1"/>
          </p:cNvSpPr>
          <p:nvPr>
            <p:ph type="body" idx="1"/>
          </p:nvPr>
        </p:nvSpPr>
        <p:spPr>
          <a:xfrm>
            <a:off x="1183003" y="6527237"/>
            <a:ext cx="14954607" cy="2133599"/>
          </a:xfrm>
        </p:spPr>
        <p:txBody>
          <a:bodyPr/>
          <a:lstStyle>
            <a:lvl1pPr marL="0" indent="0">
              <a:buNone/>
              <a:defRPr sz="3413">
                <a:solidFill>
                  <a:schemeClr val="tx1">
                    <a:tint val="75000"/>
                  </a:schemeClr>
                </a:solidFill>
              </a:defRPr>
            </a:lvl1pPr>
            <a:lvl2pPr marL="650184" indent="0">
              <a:buNone/>
              <a:defRPr sz="2844">
                <a:solidFill>
                  <a:schemeClr val="tx1">
                    <a:tint val="75000"/>
                  </a:schemeClr>
                </a:solidFill>
              </a:defRPr>
            </a:lvl2pPr>
            <a:lvl3pPr marL="1300368" indent="0">
              <a:buNone/>
              <a:defRPr sz="2560">
                <a:solidFill>
                  <a:schemeClr val="tx1">
                    <a:tint val="75000"/>
                  </a:schemeClr>
                </a:solidFill>
              </a:defRPr>
            </a:lvl3pPr>
            <a:lvl4pPr marL="1950552" indent="0">
              <a:buNone/>
              <a:defRPr sz="2275">
                <a:solidFill>
                  <a:schemeClr val="tx1">
                    <a:tint val="75000"/>
                  </a:schemeClr>
                </a:solidFill>
              </a:defRPr>
            </a:lvl4pPr>
            <a:lvl5pPr marL="2600736" indent="0">
              <a:buNone/>
              <a:defRPr sz="2275">
                <a:solidFill>
                  <a:schemeClr val="tx1">
                    <a:tint val="75000"/>
                  </a:schemeClr>
                </a:solidFill>
              </a:defRPr>
            </a:lvl5pPr>
            <a:lvl6pPr marL="3250921" indent="0">
              <a:buNone/>
              <a:defRPr sz="2275">
                <a:solidFill>
                  <a:schemeClr val="tx1">
                    <a:tint val="75000"/>
                  </a:schemeClr>
                </a:solidFill>
              </a:defRPr>
            </a:lvl6pPr>
            <a:lvl7pPr marL="3901105" indent="0">
              <a:buNone/>
              <a:defRPr sz="2275">
                <a:solidFill>
                  <a:schemeClr val="tx1">
                    <a:tint val="75000"/>
                  </a:schemeClr>
                </a:solidFill>
              </a:defRPr>
            </a:lvl7pPr>
            <a:lvl8pPr marL="4551289" indent="0">
              <a:buNone/>
              <a:defRPr sz="2275">
                <a:solidFill>
                  <a:schemeClr val="tx1">
                    <a:tint val="75000"/>
                  </a:schemeClr>
                </a:solidFill>
              </a:defRPr>
            </a:lvl8pPr>
            <a:lvl9pPr marL="5201473" indent="0">
              <a:buNone/>
              <a:defRPr sz="2275">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911811E-FB87-4984-5BB7-8F40E6F39375}"/>
              </a:ext>
            </a:extLst>
          </p:cNvPr>
          <p:cNvSpPr>
            <a:spLocks noGrp="1"/>
          </p:cNvSpPr>
          <p:nvPr>
            <p:ph type="dt" sz="half" idx="10"/>
          </p:nvPr>
        </p:nvSpPr>
        <p:spPr/>
        <p:txBody>
          <a:bodyPr/>
          <a:lstStyle/>
          <a:p>
            <a:fld id="{69356D39-A3BD-4F1C-A289-DB79E0F98563}" type="datetime8">
              <a:rPr lang="en-BE" smtClean="0"/>
              <a:t>11/25/2024 17:15</a:t>
            </a:fld>
            <a:endParaRPr lang="en-BE"/>
          </a:p>
        </p:txBody>
      </p:sp>
      <p:sp>
        <p:nvSpPr>
          <p:cNvPr id="5" name="Tijdelijke aanduiding voor voettekst 4">
            <a:extLst>
              <a:ext uri="{FF2B5EF4-FFF2-40B4-BE49-F238E27FC236}">
                <a16:creationId xmlns:a16="http://schemas.microsoft.com/office/drawing/2014/main" id="{EC4BF370-D7FC-0562-D58B-E868AAE0D0F2}"/>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D5026AE6-EC3F-8CEC-9347-C61B9F21589A}"/>
              </a:ext>
            </a:extLst>
          </p:cNvPr>
          <p:cNvSpPr>
            <a:spLocks noGrp="1"/>
          </p:cNvSpPr>
          <p:nvPr>
            <p:ph type="sldNum" sz="quarter" idx="12"/>
          </p:nvPr>
        </p:nvSpPr>
        <p:spPr/>
        <p:txBody>
          <a:bodyPr/>
          <a:lstStyle/>
          <a:p>
            <a:fld id="{D08047B5-CB1C-4889-8548-57AB531383A2}" type="slidenum">
              <a:rPr lang="en-BE" smtClean="0"/>
              <a:t>‹nr.›</a:t>
            </a:fld>
            <a:endParaRPr lang="en-BE"/>
          </a:p>
        </p:txBody>
      </p:sp>
    </p:spTree>
    <p:extLst>
      <p:ext uri="{BB962C8B-B14F-4D97-AF65-F5344CB8AC3E}">
        <p14:creationId xmlns:p14="http://schemas.microsoft.com/office/powerpoint/2010/main" val="114055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69363-EC1E-FBAE-C1AB-E2F0BA4027B3}"/>
              </a:ext>
            </a:extLst>
          </p:cNvPr>
          <p:cNvSpPr>
            <a:spLocks noGrp="1"/>
          </p:cNvSpPr>
          <p:nvPr>
            <p:ph type="title"/>
          </p:nvPr>
        </p:nvSpPr>
        <p:spPr/>
        <p:txBody>
          <a:bodyPr/>
          <a:lstStyle/>
          <a:p>
            <a:r>
              <a:rPr lang="nl-NL"/>
              <a:t>Klik om stijl te bewerken</a:t>
            </a:r>
            <a:endParaRPr lang="en-BE"/>
          </a:p>
        </p:txBody>
      </p:sp>
      <p:sp>
        <p:nvSpPr>
          <p:cNvPr id="3" name="Tijdelijke aanduiding voor inhoud 2">
            <a:extLst>
              <a:ext uri="{FF2B5EF4-FFF2-40B4-BE49-F238E27FC236}">
                <a16:creationId xmlns:a16="http://schemas.microsoft.com/office/drawing/2014/main" id="{E87CCF64-E7C7-9F10-C527-5E063EC5F88D}"/>
              </a:ext>
            </a:extLst>
          </p:cNvPr>
          <p:cNvSpPr>
            <a:spLocks noGrp="1"/>
          </p:cNvSpPr>
          <p:nvPr>
            <p:ph sz="half" idx="1"/>
          </p:nvPr>
        </p:nvSpPr>
        <p:spPr>
          <a:xfrm>
            <a:off x="1192034" y="2596444"/>
            <a:ext cx="7368937" cy="618857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inhoud 3">
            <a:extLst>
              <a:ext uri="{FF2B5EF4-FFF2-40B4-BE49-F238E27FC236}">
                <a16:creationId xmlns:a16="http://schemas.microsoft.com/office/drawing/2014/main" id="{79857F8E-BA66-29AC-D500-440157656754}"/>
              </a:ext>
            </a:extLst>
          </p:cNvPr>
          <p:cNvSpPr>
            <a:spLocks noGrp="1"/>
          </p:cNvSpPr>
          <p:nvPr>
            <p:ph sz="half" idx="2"/>
          </p:nvPr>
        </p:nvSpPr>
        <p:spPr>
          <a:xfrm>
            <a:off x="8777704" y="2596444"/>
            <a:ext cx="7368937" cy="618857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5" name="Tijdelijke aanduiding voor datum 4">
            <a:extLst>
              <a:ext uri="{FF2B5EF4-FFF2-40B4-BE49-F238E27FC236}">
                <a16:creationId xmlns:a16="http://schemas.microsoft.com/office/drawing/2014/main" id="{1C209E75-C8A5-E9E6-B0AF-3C7A4AC5586F}"/>
              </a:ext>
            </a:extLst>
          </p:cNvPr>
          <p:cNvSpPr>
            <a:spLocks noGrp="1"/>
          </p:cNvSpPr>
          <p:nvPr>
            <p:ph type="dt" sz="half" idx="10"/>
          </p:nvPr>
        </p:nvSpPr>
        <p:spPr/>
        <p:txBody>
          <a:bodyPr/>
          <a:lstStyle/>
          <a:p>
            <a:fld id="{48C0965B-6A07-472A-B6A1-9361FB45D1BC}" type="datetime8">
              <a:rPr lang="en-BE" smtClean="0"/>
              <a:t>11/25/2024 17:15</a:t>
            </a:fld>
            <a:endParaRPr lang="en-BE"/>
          </a:p>
        </p:txBody>
      </p:sp>
      <p:sp>
        <p:nvSpPr>
          <p:cNvPr id="6" name="Tijdelijke aanduiding voor voettekst 5">
            <a:extLst>
              <a:ext uri="{FF2B5EF4-FFF2-40B4-BE49-F238E27FC236}">
                <a16:creationId xmlns:a16="http://schemas.microsoft.com/office/drawing/2014/main" id="{C4F4748D-8941-71AF-4074-D8732632C48F}"/>
              </a:ext>
            </a:extLst>
          </p:cNvPr>
          <p:cNvSpPr>
            <a:spLocks noGrp="1"/>
          </p:cNvSpPr>
          <p:nvPr>
            <p:ph type="ftr" sz="quarter" idx="11"/>
          </p:nvPr>
        </p:nvSpPr>
        <p:spPr/>
        <p:txBody>
          <a:bodyPr/>
          <a:lstStyle/>
          <a:p>
            <a:endParaRPr lang="en-BE"/>
          </a:p>
        </p:txBody>
      </p:sp>
      <p:sp>
        <p:nvSpPr>
          <p:cNvPr id="7" name="Tijdelijke aanduiding voor dianummer 6">
            <a:extLst>
              <a:ext uri="{FF2B5EF4-FFF2-40B4-BE49-F238E27FC236}">
                <a16:creationId xmlns:a16="http://schemas.microsoft.com/office/drawing/2014/main" id="{7DCAA3F4-13DA-F01C-8F09-4696DCEC4A34}"/>
              </a:ext>
            </a:extLst>
          </p:cNvPr>
          <p:cNvSpPr>
            <a:spLocks noGrp="1"/>
          </p:cNvSpPr>
          <p:nvPr>
            <p:ph type="sldNum" sz="quarter" idx="12"/>
          </p:nvPr>
        </p:nvSpPr>
        <p:spPr/>
        <p:txBody>
          <a:bodyPr/>
          <a:lstStyle/>
          <a:p>
            <a:fld id="{D08047B5-CB1C-4889-8548-57AB531383A2}" type="slidenum">
              <a:rPr lang="en-BE" smtClean="0"/>
              <a:t>‹nr.›</a:t>
            </a:fld>
            <a:endParaRPr lang="en-BE"/>
          </a:p>
        </p:txBody>
      </p:sp>
    </p:spTree>
    <p:extLst>
      <p:ext uri="{BB962C8B-B14F-4D97-AF65-F5344CB8AC3E}">
        <p14:creationId xmlns:p14="http://schemas.microsoft.com/office/powerpoint/2010/main" val="2307355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80BBC-AECD-0F88-0221-C5477B4A709C}"/>
              </a:ext>
            </a:extLst>
          </p:cNvPr>
          <p:cNvSpPr>
            <a:spLocks noGrp="1"/>
          </p:cNvSpPr>
          <p:nvPr>
            <p:ph type="title"/>
          </p:nvPr>
        </p:nvSpPr>
        <p:spPr>
          <a:xfrm>
            <a:off x="1194292" y="519290"/>
            <a:ext cx="14954607" cy="1885245"/>
          </a:xfrm>
        </p:spPr>
        <p:txBody>
          <a:bodyPr/>
          <a:lstStyle/>
          <a:p>
            <a:r>
              <a:rPr lang="nl-NL"/>
              <a:t>Klik om stijl te bewerken</a:t>
            </a:r>
            <a:endParaRPr lang="en-BE"/>
          </a:p>
        </p:txBody>
      </p:sp>
      <p:sp>
        <p:nvSpPr>
          <p:cNvPr id="3" name="Tijdelijke aanduiding voor tekst 2">
            <a:extLst>
              <a:ext uri="{FF2B5EF4-FFF2-40B4-BE49-F238E27FC236}">
                <a16:creationId xmlns:a16="http://schemas.microsoft.com/office/drawing/2014/main" id="{C7BF6F1D-21E6-F780-8A1A-8CEF295E0CF8}"/>
              </a:ext>
            </a:extLst>
          </p:cNvPr>
          <p:cNvSpPr>
            <a:spLocks noGrp="1"/>
          </p:cNvSpPr>
          <p:nvPr>
            <p:ph type="body" idx="1"/>
          </p:nvPr>
        </p:nvSpPr>
        <p:spPr>
          <a:xfrm>
            <a:off x="1194293" y="2390987"/>
            <a:ext cx="7335072" cy="1171786"/>
          </a:xfrm>
        </p:spPr>
        <p:txBody>
          <a:bodyPr anchor="b"/>
          <a:lstStyle>
            <a:lvl1pPr marL="0" indent="0">
              <a:buNone/>
              <a:defRPr sz="3413" b="1"/>
            </a:lvl1pPr>
            <a:lvl2pPr marL="650184" indent="0">
              <a:buNone/>
              <a:defRPr sz="2844" b="1"/>
            </a:lvl2pPr>
            <a:lvl3pPr marL="1300368" indent="0">
              <a:buNone/>
              <a:defRPr sz="2560" b="1"/>
            </a:lvl3pPr>
            <a:lvl4pPr marL="1950552" indent="0">
              <a:buNone/>
              <a:defRPr sz="2275" b="1"/>
            </a:lvl4pPr>
            <a:lvl5pPr marL="2600736" indent="0">
              <a:buNone/>
              <a:defRPr sz="2275" b="1"/>
            </a:lvl5pPr>
            <a:lvl6pPr marL="3250921" indent="0">
              <a:buNone/>
              <a:defRPr sz="2275" b="1"/>
            </a:lvl6pPr>
            <a:lvl7pPr marL="3901105" indent="0">
              <a:buNone/>
              <a:defRPr sz="2275" b="1"/>
            </a:lvl7pPr>
            <a:lvl8pPr marL="4551289" indent="0">
              <a:buNone/>
              <a:defRPr sz="2275" b="1"/>
            </a:lvl8pPr>
            <a:lvl9pPr marL="5201473" indent="0">
              <a:buNone/>
              <a:defRPr sz="2275"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E8D72A5-FB69-8274-9C86-2BD076EBE89C}"/>
              </a:ext>
            </a:extLst>
          </p:cNvPr>
          <p:cNvSpPr>
            <a:spLocks noGrp="1"/>
          </p:cNvSpPr>
          <p:nvPr>
            <p:ph sz="half" idx="2"/>
          </p:nvPr>
        </p:nvSpPr>
        <p:spPr>
          <a:xfrm>
            <a:off x="1194293" y="3562773"/>
            <a:ext cx="7335072" cy="524030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5" name="Tijdelijke aanduiding voor tekst 4">
            <a:extLst>
              <a:ext uri="{FF2B5EF4-FFF2-40B4-BE49-F238E27FC236}">
                <a16:creationId xmlns:a16="http://schemas.microsoft.com/office/drawing/2014/main" id="{5D399135-A1E3-8258-19CF-F303BC6C3534}"/>
              </a:ext>
            </a:extLst>
          </p:cNvPr>
          <p:cNvSpPr>
            <a:spLocks noGrp="1"/>
          </p:cNvSpPr>
          <p:nvPr>
            <p:ph type="body" sz="quarter" idx="3"/>
          </p:nvPr>
        </p:nvSpPr>
        <p:spPr>
          <a:xfrm>
            <a:off x="8777704" y="2390987"/>
            <a:ext cx="7371195" cy="1171786"/>
          </a:xfrm>
        </p:spPr>
        <p:txBody>
          <a:bodyPr anchor="b"/>
          <a:lstStyle>
            <a:lvl1pPr marL="0" indent="0">
              <a:buNone/>
              <a:defRPr sz="3413" b="1"/>
            </a:lvl1pPr>
            <a:lvl2pPr marL="650184" indent="0">
              <a:buNone/>
              <a:defRPr sz="2844" b="1"/>
            </a:lvl2pPr>
            <a:lvl3pPr marL="1300368" indent="0">
              <a:buNone/>
              <a:defRPr sz="2560" b="1"/>
            </a:lvl3pPr>
            <a:lvl4pPr marL="1950552" indent="0">
              <a:buNone/>
              <a:defRPr sz="2275" b="1"/>
            </a:lvl4pPr>
            <a:lvl5pPr marL="2600736" indent="0">
              <a:buNone/>
              <a:defRPr sz="2275" b="1"/>
            </a:lvl5pPr>
            <a:lvl6pPr marL="3250921" indent="0">
              <a:buNone/>
              <a:defRPr sz="2275" b="1"/>
            </a:lvl6pPr>
            <a:lvl7pPr marL="3901105" indent="0">
              <a:buNone/>
              <a:defRPr sz="2275" b="1"/>
            </a:lvl7pPr>
            <a:lvl8pPr marL="4551289" indent="0">
              <a:buNone/>
              <a:defRPr sz="2275" b="1"/>
            </a:lvl8pPr>
            <a:lvl9pPr marL="5201473" indent="0">
              <a:buNone/>
              <a:defRPr sz="2275"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A093308-C795-D1AB-6891-611028A64C7D}"/>
              </a:ext>
            </a:extLst>
          </p:cNvPr>
          <p:cNvSpPr>
            <a:spLocks noGrp="1"/>
          </p:cNvSpPr>
          <p:nvPr>
            <p:ph sz="quarter" idx="4"/>
          </p:nvPr>
        </p:nvSpPr>
        <p:spPr>
          <a:xfrm>
            <a:off x="8777704" y="3562773"/>
            <a:ext cx="7371195" cy="524030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7" name="Tijdelijke aanduiding voor datum 6">
            <a:extLst>
              <a:ext uri="{FF2B5EF4-FFF2-40B4-BE49-F238E27FC236}">
                <a16:creationId xmlns:a16="http://schemas.microsoft.com/office/drawing/2014/main" id="{0E21A26C-6CB0-C521-60A2-E800218B4DEF}"/>
              </a:ext>
            </a:extLst>
          </p:cNvPr>
          <p:cNvSpPr>
            <a:spLocks noGrp="1"/>
          </p:cNvSpPr>
          <p:nvPr>
            <p:ph type="dt" sz="half" idx="10"/>
          </p:nvPr>
        </p:nvSpPr>
        <p:spPr/>
        <p:txBody>
          <a:bodyPr/>
          <a:lstStyle/>
          <a:p>
            <a:fld id="{BB779DAA-DBB2-43AA-B095-08E1ED027BC9}" type="datetime8">
              <a:rPr lang="en-BE" smtClean="0"/>
              <a:t>11/25/2024 17:15</a:t>
            </a:fld>
            <a:endParaRPr lang="en-BE"/>
          </a:p>
        </p:txBody>
      </p:sp>
      <p:sp>
        <p:nvSpPr>
          <p:cNvPr id="8" name="Tijdelijke aanduiding voor voettekst 7">
            <a:extLst>
              <a:ext uri="{FF2B5EF4-FFF2-40B4-BE49-F238E27FC236}">
                <a16:creationId xmlns:a16="http://schemas.microsoft.com/office/drawing/2014/main" id="{82FD24C6-597B-E8E1-1AFE-DFB3411188B2}"/>
              </a:ext>
            </a:extLst>
          </p:cNvPr>
          <p:cNvSpPr>
            <a:spLocks noGrp="1"/>
          </p:cNvSpPr>
          <p:nvPr>
            <p:ph type="ftr" sz="quarter" idx="11"/>
          </p:nvPr>
        </p:nvSpPr>
        <p:spPr/>
        <p:txBody>
          <a:bodyPr/>
          <a:lstStyle/>
          <a:p>
            <a:endParaRPr lang="en-BE"/>
          </a:p>
        </p:txBody>
      </p:sp>
      <p:sp>
        <p:nvSpPr>
          <p:cNvPr id="9" name="Tijdelijke aanduiding voor dianummer 8">
            <a:extLst>
              <a:ext uri="{FF2B5EF4-FFF2-40B4-BE49-F238E27FC236}">
                <a16:creationId xmlns:a16="http://schemas.microsoft.com/office/drawing/2014/main" id="{5D735C98-EBBE-E109-68E4-88AA31C2245F}"/>
              </a:ext>
            </a:extLst>
          </p:cNvPr>
          <p:cNvSpPr>
            <a:spLocks noGrp="1"/>
          </p:cNvSpPr>
          <p:nvPr>
            <p:ph type="sldNum" sz="quarter" idx="12"/>
          </p:nvPr>
        </p:nvSpPr>
        <p:spPr/>
        <p:txBody>
          <a:bodyPr/>
          <a:lstStyle/>
          <a:p>
            <a:fld id="{D08047B5-CB1C-4889-8548-57AB531383A2}" type="slidenum">
              <a:rPr lang="en-BE" smtClean="0"/>
              <a:t>‹nr.›</a:t>
            </a:fld>
            <a:endParaRPr lang="en-BE"/>
          </a:p>
        </p:txBody>
      </p:sp>
    </p:spTree>
    <p:extLst>
      <p:ext uri="{BB962C8B-B14F-4D97-AF65-F5344CB8AC3E}">
        <p14:creationId xmlns:p14="http://schemas.microsoft.com/office/powerpoint/2010/main" val="2386737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C6BFF-949C-5EFD-AE43-F3C957511785}"/>
              </a:ext>
            </a:extLst>
          </p:cNvPr>
          <p:cNvSpPr>
            <a:spLocks noGrp="1"/>
          </p:cNvSpPr>
          <p:nvPr>
            <p:ph type="title"/>
          </p:nvPr>
        </p:nvSpPr>
        <p:spPr/>
        <p:txBody>
          <a:bodyPr/>
          <a:lstStyle/>
          <a:p>
            <a:r>
              <a:rPr lang="nl-NL"/>
              <a:t>Klik om stijl te bewerken</a:t>
            </a:r>
            <a:endParaRPr lang="en-BE"/>
          </a:p>
        </p:txBody>
      </p:sp>
      <p:sp>
        <p:nvSpPr>
          <p:cNvPr id="3" name="Tijdelijke aanduiding voor datum 2">
            <a:extLst>
              <a:ext uri="{FF2B5EF4-FFF2-40B4-BE49-F238E27FC236}">
                <a16:creationId xmlns:a16="http://schemas.microsoft.com/office/drawing/2014/main" id="{0A12C7D5-800C-D527-DB71-A2B8C7FBE4CF}"/>
              </a:ext>
            </a:extLst>
          </p:cNvPr>
          <p:cNvSpPr>
            <a:spLocks noGrp="1"/>
          </p:cNvSpPr>
          <p:nvPr>
            <p:ph type="dt" sz="half" idx="10"/>
          </p:nvPr>
        </p:nvSpPr>
        <p:spPr/>
        <p:txBody>
          <a:bodyPr/>
          <a:lstStyle/>
          <a:p>
            <a:fld id="{E6FC6FF1-8DA6-4CF7-A582-3A8FD40CCBFC}" type="datetime8">
              <a:rPr lang="en-BE" smtClean="0"/>
              <a:t>11/25/2024 17:15</a:t>
            </a:fld>
            <a:endParaRPr lang="en-BE"/>
          </a:p>
        </p:txBody>
      </p:sp>
      <p:sp>
        <p:nvSpPr>
          <p:cNvPr id="4" name="Tijdelijke aanduiding voor voettekst 3">
            <a:extLst>
              <a:ext uri="{FF2B5EF4-FFF2-40B4-BE49-F238E27FC236}">
                <a16:creationId xmlns:a16="http://schemas.microsoft.com/office/drawing/2014/main" id="{848F4F16-E1A7-24FF-970C-42CEACE77384}"/>
              </a:ext>
            </a:extLst>
          </p:cNvPr>
          <p:cNvSpPr>
            <a:spLocks noGrp="1"/>
          </p:cNvSpPr>
          <p:nvPr>
            <p:ph type="ftr" sz="quarter" idx="11"/>
          </p:nvPr>
        </p:nvSpPr>
        <p:spPr/>
        <p:txBody>
          <a:bodyPr/>
          <a:lstStyle/>
          <a:p>
            <a:endParaRPr lang="en-BE"/>
          </a:p>
        </p:txBody>
      </p:sp>
      <p:sp>
        <p:nvSpPr>
          <p:cNvPr id="5" name="Tijdelijke aanduiding voor dianummer 4">
            <a:extLst>
              <a:ext uri="{FF2B5EF4-FFF2-40B4-BE49-F238E27FC236}">
                <a16:creationId xmlns:a16="http://schemas.microsoft.com/office/drawing/2014/main" id="{D0AB1116-CC02-AFFD-8708-9804387CDC11}"/>
              </a:ext>
            </a:extLst>
          </p:cNvPr>
          <p:cNvSpPr>
            <a:spLocks noGrp="1"/>
          </p:cNvSpPr>
          <p:nvPr>
            <p:ph type="sldNum" sz="quarter" idx="12"/>
          </p:nvPr>
        </p:nvSpPr>
        <p:spPr/>
        <p:txBody>
          <a:bodyPr/>
          <a:lstStyle/>
          <a:p>
            <a:fld id="{D08047B5-CB1C-4889-8548-57AB531383A2}" type="slidenum">
              <a:rPr lang="en-BE" smtClean="0"/>
              <a:t>‹nr.›</a:t>
            </a:fld>
            <a:endParaRPr lang="en-BE"/>
          </a:p>
        </p:txBody>
      </p:sp>
    </p:spTree>
    <p:extLst>
      <p:ext uri="{BB962C8B-B14F-4D97-AF65-F5344CB8AC3E}">
        <p14:creationId xmlns:p14="http://schemas.microsoft.com/office/powerpoint/2010/main" val="4193551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D4063A3-CECD-9BCB-6ECC-FC634A2ADA08}"/>
              </a:ext>
            </a:extLst>
          </p:cNvPr>
          <p:cNvSpPr>
            <a:spLocks noGrp="1"/>
          </p:cNvSpPr>
          <p:nvPr>
            <p:ph type="dt" sz="half" idx="10"/>
          </p:nvPr>
        </p:nvSpPr>
        <p:spPr/>
        <p:txBody>
          <a:bodyPr/>
          <a:lstStyle/>
          <a:p>
            <a:fld id="{D133DEED-BFFB-4E6B-A079-21585E666271}" type="datetime8">
              <a:rPr lang="en-BE" smtClean="0"/>
              <a:t>11/25/2024 17:15</a:t>
            </a:fld>
            <a:endParaRPr lang="en-BE"/>
          </a:p>
        </p:txBody>
      </p:sp>
      <p:sp>
        <p:nvSpPr>
          <p:cNvPr id="3" name="Tijdelijke aanduiding voor voettekst 2">
            <a:extLst>
              <a:ext uri="{FF2B5EF4-FFF2-40B4-BE49-F238E27FC236}">
                <a16:creationId xmlns:a16="http://schemas.microsoft.com/office/drawing/2014/main" id="{98317713-14C7-0767-2956-EB5CAA9BFCBD}"/>
              </a:ext>
            </a:extLst>
          </p:cNvPr>
          <p:cNvSpPr>
            <a:spLocks noGrp="1"/>
          </p:cNvSpPr>
          <p:nvPr>
            <p:ph type="ftr" sz="quarter" idx="11"/>
          </p:nvPr>
        </p:nvSpPr>
        <p:spPr/>
        <p:txBody>
          <a:bodyPr/>
          <a:lstStyle/>
          <a:p>
            <a:endParaRPr lang="en-BE"/>
          </a:p>
        </p:txBody>
      </p:sp>
      <p:sp>
        <p:nvSpPr>
          <p:cNvPr id="4" name="Tijdelijke aanduiding voor dianummer 3">
            <a:extLst>
              <a:ext uri="{FF2B5EF4-FFF2-40B4-BE49-F238E27FC236}">
                <a16:creationId xmlns:a16="http://schemas.microsoft.com/office/drawing/2014/main" id="{D9A2FC99-B68A-A8F3-BB46-56FDEBAC3467}"/>
              </a:ext>
            </a:extLst>
          </p:cNvPr>
          <p:cNvSpPr>
            <a:spLocks noGrp="1"/>
          </p:cNvSpPr>
          <p:nvPr>
            <p:ph type="sldNum" sz="quarter" idx="12"/>
          </p:nvPr>
        </p:nvSpPr>
        <p:spPr/>
        <p:txBody>
          <a:bodyPr/>
          <a:lstStyle/>
          <a:p>
            <a:fld id="{D08047B5-CB1C-4889-8548-57AB531383A2}" type="slidenum">
              <a:rPr lang="en-BE" smtClean="0"/>
              <a:t>‹nr.›</a:t>
            </a:fld>
            <a:endParaRPr lang="en-BE"/>
          </a:p>
        </p:txBody>
      </p:sp>
    </p:spTree>
    <p:extLst>
      <p:ext uri="{BB962C8B-B14F-4D97-AF65-F5344CB8AC3E}">
        <p14:creationId xmlns:p14="http://schemas.microsoft.com/office/powerpoint/2010/main" val="3605573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71AC9-9029-AF43-B9E4-021529D73EDD}"/>
              </a:ext>
            </a:extLst>
          </p:cNvPr>
          <p:cNvSpPr>
            <a:spLocks noGrp="1"/>
          </p:cNvSpPr>
          <p:nvPr>
            <p:ph type="title"/>
          </p:nvPr>
        </p:nvSpPr>
        <p:spPr>
          <a:xfrm>
            <a:off x="1194293" y="650240"/>
            <a:ext cx="5592174" cy="2275840"/>
          </a:xfrm>
        </p:spPr>
        <p:txBody>
          <a:bodyPr anchor="b"/>
          <a:lstStyle>
            <a:lvl1pPr>
              <a:defRPr sz="4551"/>
            </a:lvl1pPr>
          </a:lstStyle>
          <a:p>
            <a:r>
              <a:rPr lang="nl-NL"/>
              <a:t>Klik om stijl te bewerken</a:t>
            </a:r>
            <a:endParaRPr lang="en-BE"/>
          </a:p>
        </p:txBody>
      </p:sp>
      <p:sp>
        <p:nvSpPr>
          <p:cNvPr id="3" name="Tijdelijke aanduiding voor inhoud 2">
            <a:extLst>
              <a:ext uri="{FF2B5EF4-FFF2-40B4-BE49-F238E27FC236}">
                <a16:creationId xmlns:a16="http://schemas.microsoft.com/office/drawing/2014/main" id="{8E635C2B-A14C-6339-5653-BDB66E5D580E}"/>
              </a:ext>
            </a:extLst>
          </p:cNvPr>
          <p:cNvSpPr>
            <a:spLocks noGrp="1"/>
          </p:cNvSpPr>
          <p:nvPr>
            <p:ph idx="1"/>
          </p:nvPr>
        </p:nvSpPr>
        <p:spPr>
          <a:xfrm>
            <a:off x="7371195" y="1404338"/>
            <a:ext cx="8777704" cy="693137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tekst 3">
            <a:extLst>
              <a:ext uri="{FF2B5EF4-FFF2-40B4-BE49-F238E27FC236}">
                <a16:creationId xmlns:a16="http://schemas.microsoft.com/office/drawing/2014/main" id="{9F47AD2D-9BDE-96E3-2809-38C416173E91}"/>
              </a:ext>
            </a:extLst>
          </p:cNvPr>
          <p:cNvSpPr>
            <a:spLocks noGrp="1"/>
          </p:cNvSpPr>
          <p:nvPr>
            <p:ph type="body" sz="half" idx="2"/>
          </p:nvPr>
        </p:nvSpPr>
        <p:spPr>
          <a:xfrm>
            <a:off x="1194293" y="2926080"/>
            <a:ext cx="5592174" cy="5420925"/>
          </a:xfrm>
        </p:spPr>
        <p:txBody>
          <a:bodyPr/>
          <a:lstStyle>
            <a:lvl1pPr marL="0" indent="0">
              <a:buNone/>
              <a:defRPr sz="2275"/>
            </a:lvl1pPr>
            <a:lvl2pPr marL="650184" indent="0">
              <a:buNone/>
              <a:defRPr sz="1991"/>
            </a:lvl2pPr>
            <a:lvl3pPr marL="1300368" indent="0">
              <a:buNone/>
              <a:defRPr sz="1707"/>
            </a:lvl3pPr>
            <a:lvl4pPr marL="1950552" indent="0">
              <a:buNone/>
              <a:defRPr sz="1422"/>
            </a:lvl4pPr>
            <a:lvl5pPr marL="2600736" indent="0">
              <a:buNone/>
              <a:defRPr sz="1422"/>
            </a:lvl5pPr>
            <a:lvl6pPr marL="3250921" indent="0">
              <a:buNone/>
              <a:defRPr sz="1422"/>
            </a:lvl6pPr>
            <a:lvl7pPr marL="3901105" indent="0">
              <a:buNone/>
              <a:defRPr sz="1422"/>
            </a:lvl7pPr>
            <a:lvl8pPr marL="4551289" indent="0">
              <a:buNone/>
              <a:defRPr sz="1422"/>
            </a:lvl8pPr>
            <a:lvl9pPr marL="5201473" indent="0">
              <a:buNone/>
              <a:defRPr sz="1422"/>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B40AE47-71B4-3684-DDEB-40FAC4A84BEA}"/>
              </a:ext>
            </a:extLst>
          </p:cNvPr>
          <p:cNvSpPr>
            <a:spLocks noGrp="1"/>
          </p:cNvSpPr>
          <p:nvPr>
            <p:ph type="dt" sz="half" idx="10"/>
          </p:nvPr>
        </p:nvSpPr>
        <p:spPr/>
        <p:txBody>
          <a:bodyPr/>
          <a:lstStyle/>
          <a:p>
            <a:fld id="{6FD34EA0-2163-4156-A7E9-8FC9851D3417}" type="datetime8">
              <a:rPr lang="en-BE" smtClean="0"/>
              <a:t>11/25/2024 17:15</a:t>
            </a:fld>
            <a:endParaRPr lang="en-BE"/>
          </a:p>
        </p:txBody>
      </p:sp>
      <p:sp>
        <p:nvSpPr>
          <p:cNvPr id="6" name="Tijdelijke aanduiding voor voettekst 5">
            <a:extLst>
              <a:ext uri="{FF2B5EF4-FFF2-40B4-BE49-F238E27FC236}">
                <a16:creationId xmlns:a16="http://schemas.microsoft.com/office/drawing/2014/main" id="{5017168C-C8D5-C797-0495-FDC614215390}"/>
              </a:ext>
            </a:extLst>
          </p:cNvPr>
          <p:cNvSpPr>
            <a:spLocks noGrp="1"/>
          </p:cNvSpPr>
          <p:nvPr>
            <p:ph type="ftr" sz="quarter" idx="11"/>
          </p:nvPr>
        </p:nvSpPr>
        <p:spPr/>
        <p:txBody>
          <a:bodyPr/>
          <a:lstStyle/>
          <a:p>
            <a:endParaRPr lang="en-BE"/>
          </a:p>
        </p:txBody>
      </p:sp>
      <p:sp>
        <p:nvSpPr>
          <p:cNvPr id="7" name="Tijdelijke aanduiding voor dianummer 6">
            <a:extLst>
              <a:ext uri="{FF2B5EF4-FFF2-40B4-BE49-F238E27FC236}">
                <a16:creationId xmlns:a16="http://schemas.microsoft.com/office/drawing/2014/main" id="{FCEC7CF4-093D-62CD-7B16-2E020F0F43AC}"/>
              </a:ext>
            </a:extLst>
          </p:cNvPr>
          <p:cNvSpPr>
            <a:spLocks noGrp="1"/>
          </p:cNvSpPr>
          <p:nvPr>
            <p:ph type="sldNum" sz="quarter" idx="12"/>
          </p:nvPr>
        </p:nvSpPr>
        <p:spPr/>
        <p:txBody>
          <a:bodyPr/>
          <a:lstStyle/>
          <a:p>
            <a:fld id="{D08047B5-CB1C-4889-8548-57AB531383A2}" type="slidenum">
              <a:rPr lang="en-BE" smtClean="0"/>
              <a:t>‹nr.›</a:t>
            </a:fld>
            <a:endParaRPr lang="en-BE"/>
          </a:p>
        </p:txBody>
      </p:sp>
    </p:spTree>
    <p:extLst>
      <p:ext uri="{BB962C8B-B14F-4D97-AF65-F5344CB8AC3E}">
        <p14:creationId xmlns:p14="http://schemas.microsoft.com/office/powerpoint/2010/main" val="494015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9DF55-B1C9-7BCA-4347-78E3B569E205}"/>
              </a:ext>
            </a:extLst>
          </p:cNvPr>
          <p:cNvSpPr>
            <a:spLocks noGrp="1"/>
          </p:cNvSpPr>
          <p:nvPr>
            <p:ph type="title"/>
          </p:nvPr>
        </p:nvSpPr>
        <p:spPr>
          <a:xfrm>
            <a:off x="1194293" y="650240"/>
            <a:ext cx="5592174" cy="2275840"/>
          </a:xfrm>
        </p:spPr>
        <p:txBody>
          <a:bodyPr anchor="b"/>
          <a:lstStyle>
            <a:lvl1pPr>
              <a:defRPr sz="4551"/>
            </a:lvl1pPr>
          </a:lstStyle>
          <a:p>
            <a:r>
              <a:rPr lang="nl-NL"/>
              <a:t>Klik om stijl te bewerken</a:t>
            </a:r>
            <a:endParaRPr lang="en-BE"/>
          </a:p>
        </p:txBody>
      </p:sp>
      <p:sp>
        <p:nvSpPr>
          <p:cNvPr id="3" name="Tijdelijke aanduiding voor afbeelding 2">
            <a:extLst>
              <a:ext uri="{FF2B5EF4-FFF2-40B4-BE49-F238E27FC236}">
                <a16:creationId xmlns:a16="http://schemas.microsoft.com/office/drawing/2014/main" id="{481906EE-29B8-5A30-9BBD-D1CECD2822B9}"/>
              </a:ext>
            </a:extLst>
          </p:cNvPr>
          <p:cNvSpPr>
            <a:spLocks noGrp="1"/>
          </p:cNvSpPr>
          <p:nvPr>
            <p:ph type="pic" idx="1"/>
          </p:nvPr>
        </p:nvSpPr>
        <p:spPr>
          <a:xfrm>
            <a:off x="7371195" y="1404338"/>
            <a:ext cx="8777704" cy="6931378"/>
          </a:xfrm>
        </p:spPr>
        <p:txBody>
          <a:bodyPr/>
          <a:lstStyle>
            <a:lvl1pPr marL="0" indent="0">
              <a:buNone/>
              <a:defRPr sz="4551"/>
            </a:lvl1pPr>
            <a:lvl2pPr marL="650184" indent="0">
              <a:buNone/>
              <a:defRPr sz="3982"/>
            </a:lvl2pPr>
            <a:lvl3pPr marL="1300368" indent="0">
              <a:buNone/>
              <a:defRPr sz="3413"/>
            </a:lvl3pPr>
            <a:lvl4pPr marL="1950552" indent="0">
              <a:buNone/>
              <a:defRPr sz="2844"/>
            </a:lvl4pPr>
            <a:lvl5pPr marL="2600736" indent="0">
              <a:buNone/>
              <a:defRPr sz="2844"/>
            </a:lvl5pPr>
            <a:lvl6pPr marL="3250921" indent="0">
              <a:buNone/>
              <a:defRPr sz="2844"/>
            </a:lvl6pPr>
            <a:lvl7pPr marL="3901105" indent="0">
              <a:buNone/>
              <a:defRPr sz="2844"/>
            </a:lvl7pPr>
            <a:lvl8pPr marL="4551289" indent="0">
              <a:buNone/>
              <a:defRPr sz="2844"/>
            </a:lvl8pPr>
            <a:lvl9pPr marL="5201473" indent="0">
              <a:buNone/>
              <a:defRPr sz="2844"/>
            </a:lvl9pPr>
          </a:lstStyle>
          <a:p>
            <a:endParaRPr lang="en-BE"/>
          </a:p>
        </p:txBody>
      </p:sp>
      <p:sp>
        <p:nvSpPr>
          <p:cNvPr id="4" name="Tijdelijke aanduiding voor tekst 3">
            <a:extLst>
              <a:ext uri="{FF2B5EF4-FFF2-40B4-BE49-F238E27FC236}">
                <a16:creationId xmlns:a16="http://schemas.microsoft.com/office/drawing/2014/main" id="{A12F584E-5E5D-9666-36C3-1392404A349D}"/>
              </a:ext>
            </a:extLst>
          </p:cNvPr>
          <p:cNvSpPr>
            <a:spLocks noGrp="1"/>
          </p:cNvSpPr>
          <p:nvPr>
            <p:ph type="body" sz="half" idx="2"/>
          </p:nvPr>
        </p:nvSpPr>
        <p:spPr>
          <a:xfrm>
            <a:off x="1194293" y="2926080"/>
            <a:ext cx="5592174" cy="5420925"/>
          </a:xfrm>
        </p:spPr>
        <p:txBody>
          <a:bodyPr/>
          <a:lstStyle>
            <a:lvl1pPr marL="0" indent="0">
              <a:buNone/>
              <a:defRPr sz="2275"/>
            </a:lvl1pPr>
            <a:lvl2pPr marL="650184" indent="0">
              <a:buNone/>
              <a:defRPr sz="1991"/>
            </a:lvl2pPr>
            <a:lvl3pPr marL="1300368" indent="0">
              <a:buNone/>
              <a:defRPr sz="1707"/>
            </a:lvl3pPr>
            <a:lvl4pPr marL="1950552" indent="0">
              <a:buNone/>
              <a:defRPr sz="1422"/>
            </a:lvl4pPr>
            <a:lvl5pPr marL="2600736" indent="0">
              <a:buNone/>
              <a:defRPr sz="1422"/>
            </a:lvl5pPr>
            <a:lvl6pPr marL="3250921" indent="0">
              <a:buNone/>
              <a:defRPr sz="1422"/>
            </a:lvl6pPr>
            <a:lvl7pPr marL="3901105" indent="0">
              <a:buNone/>
              <a:defRPr sz="1422"/>
            </a:lvl7pPr>
            <a:lvl8pPr marL="4551289" indent="0">
              <a:buNone/>
              <a:defRPr sz="1422"/>
            </a:lvl8pPr>
            <a:lvl9pPr marL="5201473" indent="0">
              <a:buNone/>
              <a:defRPr sz="1422"/>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AE1ABEE-7230-CA49-6090-B13F8EC2EF7D}"/>
              </a:ext>
            </a:extLst>
          </p:cNvPr>
          <p:cNvSpPr>
            <a:spLocks noGrp="1"/>
          </p:cNvSpPr>
          <p:nvPr>
            <p:ph type="dt" sz="half" idx="10"/>
          </p:nvPr>
        </p:nvSpPr>
        <p:spPr/>
        <p:txBody>
          <a:bodyPr/>
          <a:lstStyle/>
          <a:p>
            <a:fld id="{921ED425-C00C-4957-9D07-C92B84326F9C}" type="datetime8">
              <a:rPr lang="en-BE" smtClean="0"/>
              <a:t>11/25/2024 17:15</a:t>
            </a:fld>
            <a:endParaRPr lang="en-BE"/>
          </a:p>
        </p:txBody>
      </p:sp>
      <p:sp>
        <p:nvSpPr>
          <p:cNvPr id="6" name="Tijdelijke aanduiding voor voettekst 5">
            <a:extLst>
              <a:ext uri="{FF2B5EF4-FFF2-40B4-BE49-F238E27FC236}">
                <a16:creationId xmlns:a16="http://schemas.microsoft.com/office/drawing/2014/main" id="{468992DB-5526-AEF9-9346-2DD5944511B6}"/>
              </a:ext>
            </a:extLst>
          </p:cNvPr>
          <p:cNvSpPr>
            <a:spLocks noGrp="1"/>
          </p:cNvSpPr>
          <p:nvPr>
            <p:ph type="ftr" sz="quarter" idx="11"/>
          </p:nvPr>
        </p:nvSpPr>
        <p:spPr/>
        <p:txBody>
          <a:bodyPr/>
          <a:lstStyle/>
          <a:p>
            <a:endParaRPr lang="en-BE"/>
          </a:p>
        </p:txBody>
      </p:sp>
      <p:sp>
        <p:nvSpPr>
          <p:cNvPr id="7" name="Tijdelijke aanduiding voor dianummer 6">
            <a:extLst>
              <a:ext uri="{FF2B5EF4-FFF2-40B4-BE49-F238E27FC236}">
                <a16:creationId xmlns:a16="http://schemas.microsoft.com/office/drawing/2014/main" id="{B983C8D7-ED3A-909A-C39F-E12481999B62}"/>
              </a:ext>
            </a:extLst>
          </p:cNvPr>
          <p:cNvSpPr>
            <a:spLocks noGrp="1"/>
          </p:cNvSpPr>
          <p:nvPr>
            <p:ph type="sldNum" sz="quarter" idx="12"/>
          </p:nvPr>
        </p:nvSpPr>
        <p:spPr/>
        <p:txBody>
          <a:bodyPr/>
          <a:lstStyle/>
          <a:p>
            <a:fld id="{D08047B5-CB1C-4889-8548-57AB531383A2}" type="slidenum">
              <a:rPr lang="en-BE" smtClean="0"/>
              <a:t>‹nr.›</a:t>
            </a:fld>
            <a:endParaRPr lang="en-BE"/>
          </a:p>
        </p:txBody>
      </p:sp>
    </p:spTree>
    <p:extLst>
      <p:ext uri="{BB962C8B-B14F-4D97-AF65-F5344CB8AC3E}">
        <p14:creationId xmlns:p14="http://schemas.microsoft.com/office/powerpoint/2010/main" val="3523210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57B1C-7895-8903-21E3-3F1425E02AF0}"/>
              </a:ext>
            </a:extLst>
          </p:cNvPr>
          <p:cNvSpPr>
            <a:spLocks noGrp="1"/>
          </p:cNvSpPr>
          <p:nvPr>
            <p:ph type="title"/>
          </p:nvPr>
        </p:nvSpPr>
        <p:spPr/>
        <p:txBody>
          <a:bodyPr/>
          <a:lstStyle/>
          <a:p>
            <a:r>
              <a:rPr lang="nl-NL"/>
              <a:t>Klik om stijl te bewerken</a:t>
            </a:r>
            <a:endParaRPr lang="en-BE"/>
          </a:p>
        </p:txBody>
      </p:sp>
      <p:sp>
        <p:nvSpPr>
          <p:cNvPr id="3" name="Tijdelijke aanduiding voor verticale tekst 2">
            <a:extLst>
              <a:ext uri="{FF2B5EF4-FFF2-40B4-BE49-F238E27FC236}">
                <a16:creationId xmlns:a16="http://schemas.microsoft.com/office/drawing/2014/main" id="{C04F29D2-1B46-FE60-1BB8-7DD945E07A3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datum 3">
            <a:extLst>
              <a:ext uri="{FF2B5EF4-FFF2-40B4-BE49-F238E27FC236}">
                <a16:creationId xmlns:a16="http://schemas.microsoft.com/office/drawing/2014/main" id="{09E28C12-B142-07C2-8624-4AACD65AC1AB}"/>
              </a:ext>
            </a:extLst>
          </p:cNvPr>
          <p:cNvSpPr>
            <a:spLocks noGrp="1"/>
          </p:cNvSpPr>
          <p:nvPr>
            <p:ph type="dt" sz="half" idx="10"/>
          </p:nvPr>
        </p:nvSpPr>
        <p:spPr/>
        <p:txBody>
          <a:bodyPr/>
          <a:lstStyle/>
          <a:p>
            <a:fld id="{8BBE7989-5960-40AC-B8F0-561ED8652015}" type="datetime8">
              <a:rPr lang="en-BE" smtClean="0"/>
              <a:t>11/25/2024 17:15</a:t>
            </a:fld>
            <a:endParaRPr lang="en-BE"/>
          </a:p>
        </p:txBody>
      </p:sp>
      <p:sp>
        <p:nvSpPr>
          <p:cNvPr id="5" name="Tijdelijke aanduiding voor voettekst 4">
            <a:extLst>
              <a:ext uri="{FF2B5EF4-FFF2-40B4-BE49-F238E27FC236}">
                <a16:creationId xmlns:a16="http://schemas.microsoft.com/office/drawing/2014/main" id="{67BCEFCA-A37C-14A7-5BDD-0B2D5D7B1732}"/>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611B6CF0-3D02-DB14-89F2-6752011E7244}"/>
              </a:ext>
            </a:extLst>
          </p:cNvPr>
          <p:cNvSpPr>
            <a:spLocks noGrp="1"/>
          </p:cNvSpPr>
          <p:nvPr>
            <p:ph type="sldNum" sz="quarter" idx="12"/>
          </p:nvPr>
        </p:nvSpPr>
        <p:spPr/>
        <p:txBody>
          <a:bodyPr/>
          <a:lstStyle/>
          <a:p>
            <a:fld id="{D08047B5-CB1C-4889-8548-57AB531383A2}" type="slidenum">
              <a:rPr lang="en-BE" smtClean="0"/>
              <a:t>‹nr.›</a:t>
            </a:fld>
            <a:endParaRPr lang="en-BE"/>
          </a:p>
        </p:txBody>
      </p:sp>
    </p:spTree>
    <p:extLst>
      <p:ext uri="{BB962C8B-B14F-4D97-AF65-F5344CB8AC3E}">
        <p14:creationId xmlns:p14="http://schemas.microsoft.com/office/powerpoint/2010/main" val="141063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BE" noProof="0"/>
              <a:t>klik om een hoofdstuktitel te maken.</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a:p>
        </p:txBody>
      </p:sp>
      <p:sp>
        <p:nvSpPr>
          <p:cNvPr id="10" name="Rectangle 9" hidden="1"/>
          <p:cNvSpPr/>
          <p:nvPr userDrawn="1"/>
        </p:nvSpPr>
        <p:spPr>
          <a:xfrm>
            <a:off x="914400" y="464400"/>
            <a:ext cx="15560040" cy="464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94732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5D44137-DFFC-0EE0-2A87-014D8A39AC42}"/>
              </a:ext>
            </a:extLst>
          </p:cNvPr>
          <p:cNvSpPr>
            <a:spLocks noGrp="1"/>
          </p:cNvSpPr>
          <p:nvPr>
            <p:ph type="title" orient="vert"/>
          </p:nvPr>
        </p:nvSpPr>
        <p:spPr>
          <a:xfrm>
            <a:off x="12407989" y="519289"/>
            <a:ext cx="3738652" cy="8265725"/>
          </a:xfrm>
        </p:spPr>
        <p:txBody>
          <a:bodyPr vert="eaVert"/>
          <a:lstStyle/>
          <a:p>
            <a:r>
              <a:rPr lang="nl-NL"/>
              <a:t>Klik om stijl te bewerken</a:t>
            </a:r>
            <a:endParaRPr lang="en-BE"/>
          </a:p>
        </p:txBody>
      </p:sp>
      <p:sp>
        <p:nvSpPr>
          <p:cNvPr id="3" name="Tijdelijke aanduiding voor verticale tekst 2">
            <a:extLst>
              <a:ext uri="{FF2B5EF4-FFF2-40B4-BE49-F238E27FC236}">
                <a16:creationId xmlns:a16="http://schemas.microsoft.com/office/drawing/2014/main" id="{F95DCF9A-5B76-598C-3922-6B37DE7C1AD0}"/>
              </a:ext>
            </a:extLst>
          </p:cNvPr>
          <p:cNvSpPr>
            <a:spLocks noGrp="1"/>
          </p:cNvSpPr>
          <p:nvPr>
            <p:ph type="body" orient="vert" idx="1"/>
          </p:nvPr>
        </p:nvSpPr>
        <p:spPr>
          <a:xfrm>
            <a:off x="1192034" y="519289"/>
            <a:ext cx="10999222" cy="82657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datum 3">
            <a:extLst>
              <a:ext uri="{FF2B5EF4-FFF2-40B4-BE49-F238E27FC236}">
                <a16:creationId xmlns:a16="http://schemas.microsoft.com/office/drawing/2014/main" id="{B287D0C5-7E0A-7BF0-07FB-C53A1A8DAAC6}"/>
              </a:ext>
            </a:extLst>
          </p:cNvPr>
          <p:cNvSpPr>
            <a:spLocks noGrp="1"/>
          </p:cNvSpPr>
          <p:nvPr>
            <p:ph type="dt" sz="half" idx="10"/>
          </p:nvPr>
        </p:nvSpPr>
        <p:spPr/>
        <p:txBody>
          <a:bodyPr/>
          <a:lstStyle/>
          <a:p>
            <a:fld id="{6784D320-50FC-45D3-B10F-76F76E647508}" type="datetime8">
              <a:rPr lang="en-BE" smtClean="0"/>
              <a:t>11/25/2024 17:15</a:t>
            </a:fld>
            <a:endParaRPr lang="en-BE"/>
          </a:p>
        </p:txBody>
      </p:sp>
      <p:sp>
        <p:nvSpPr>
          <p:cNvPr id="5" name="Tijdelijke aanduiding voor voettekst 4">
            <a:extLst>
              <a:ext uri="{FF2B5EF4-FFF2-40B4-BE49-F238E27FC236}">
                <a16:creationId xmlns:a16="http://schemas.microsoft.com/office/drawing/2014/main" id="{9EA97D68-E5BC-B3E4-A0E8-AF23ED1192B6}"/>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357AE58B-0A59-89D4-987D-402C03D769E5}"/>
              </a:ext>
            </a:extLst>
          </p:cNvPr>
          <p:cNvSpPr>
            <a:spLocks noGrp="1"/>
          </p:cNvSpPr>
          <p:nvPr>
            <p:ph type="sldNum" sz="quarter" idx="12"/>
          </p:nvPr>
        </p:nvSpPr>
        <p:spPr/>
        <p:txBody>
          <a:bodyPr/>
          <a:lstStyle/>
          <a:p>
            <a:fld id="{D08047B5-CB1C-4889-8548-57AB531383A2}" type="slidenum">
              <a:rPr lang="en-BE" smtClean="0"/>
              <a:t>‹nr.›</a:t>
            </a:fld>
            <a:endParaRPr lang="en-BE"/>
          </a:p>
        </p:txBody>
      </p:sp>
    </p:spTree>
    <p:extLst>
      <p:ext uri="{BB962C8B-B14F-4D97-AF65-F5344CB8AC3E}">
        <p14:creationId xmlns:p14="http://schemas.microsoft.com/office/powerpoint/2010/main" val="3672297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147F-ED97-47AF-A1B3-C82A179CF7F3}" type="datetime1">
              <a:rPr lang="nl-NL" smtClean="0"/>
              <a:t>25-11-2024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‹nr.›</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9519" y="2275286"/>
            <a:ext cx="5462027" cy="4172720"/>
          </a:xfrm>
          <a:prstGeom prst="rect">
            <a:avLst/>
          </a:prstGeom>
        </p:spPr>
      </p:pic>
      <p:sp>
        <p:nvSpPr>
          <p:cNvPr id="5" name="ZoneTexte 4">
            <a:extLst>
              <a:ext uri="{FF2B5EF4-FFF2-40B4-BE49-F238E27FC236}">
                <a16:creationId xmlns:a16="http://schemas.microsoft.com/office/drawing/2014/main" id="{655FEF2E-9D05-8837-A301-DEBD57021F28}"/>
              </a:ext>
            </a:extLst>
          </p:cNvPr>
          <p:cNvSpPr txBox="1"/>
          <p:nvPr userDrawn="1"/>
        </p:nvSpPr>
        <p:spPr>
          <a:xfrm rot="16200000">
            <a:off x="-1675874" y="7664010"/>
            <a:ext cx="3835365" cy="343812"/>
          </a:xfrm>
          <a:prstGeom prst="rect">
            <a:avLst/>
          </a:prstGeom>
          <a:noFill/>
        </p:spPr>
        <p:txBody>
          <a:bodyPr wrap="square" rtlCol="0">
            <a:spAutoFit/>
          </a:bodyPr>
          <a:lstStyle/>
          <a:p>
            <a:pPr>
              <a:lnSpc>
                <a:spcPct val="120000"/>
              </a:lnSpc>
            </a:pPr>
            <a:r>
              <a:rPr lang="fr-FR" sz="1500"/>
              <a:t>@I. Richelle et B. Peeters</a:t>
            </a:r>
          </a:p>
        </p:txBody>
      </p:sp>
    </p:spTree>
    <p:extLst>
      <p:ext uri="{BB962C8B-B14F-4D97-AF65-F5344CB8AC3E}">
        <p14:creationId xmlns:p14="http://schemas.microsoft.com/office/powerpoint/2010/main" val="1532792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1" y="1393201"/>
            <a:ext cx="16424275" cy="65052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noProof="0"/>
          </a:p>
        </p:txBody>
      </p:sp>
      <p:sp>
        <p:nvSpPr>
          <p:cNvPr id="2" name="Title 1"/>
          <p:cNvSpPr>
            <a:spLocks noGrp="1"/>
          </p:cNvSpPr>
          <p:nvPr>
            <p:ph type="ctrTitle"/>
          </p:nvPr>
        </p:nvSpPr>
        <p:spPr bwMode="white">
          <a:xfrm>
            <a:off x="1291074" y="2286001"/>
            <a:ext cx="15183366" cy="4436316"/>
          </a:xfrm>
        </p:spPr>
        <p:txBody>
          <a:bodyPr anchor="b">
            <a:noAutofit/>
          </a:bodyPr>
          <a:lstStyle>
            <a:lvl1pPr algn="l">
              <a:lnSpc>
                <a:spcPts val="10999"/>
              </a:lnSpc>
              <a:defRPr sz="9999" u="sng" baseline="0">
                <a:solidFill>
                  <a:schemeClr val="bg1"/>
                </a:solidFill>
                <a:uFill>
                  <a:solidFill>
                    <a:schemeClr val="bg1"/>
                  </a:solidFill>
                </a:uFill>
              </a:defRPr>
            </a:lvl1pPr>
          </a:lstStyle>
          <a:p>
            <a:r>
              <a:rPr lang="nl-NL" noProof="0"/>
              <a:t>Klik om de stijl te bewerken</a:t>
            </a:r>
            <a:endParaRPr lang="nl-BE" noProof="0"/>
          </a:p>
        </p:txBody>
      </p:sp>
      <p:sp>
        <p:nvSpPr>
          <p:cNvPr id="3" name="Subtitle 2"/>
          <p:cNvSpPr>
            <a:spLocks noGrp="1"/>
          </p:cNvSpPr>
          <p:nvPr>
            <p:ph type="subTitle" idx="1" hasCustomPrompt="1"/>
          </p:nvPr>
        </p:nvSpPr>
        <p:spPr bwMode="white">
          <a:xfrm>
            <a:off x="1283415" y="6874716"/>
            <a:ext cx="15191026" cy="583201"/>
          </a:xfrm>
        </p:spPr>
        <p:txBody>
          <a:bodyPr>
            <a:normAutofit/>
          </a:bodyPr>
          <a:lstStyle>
            <a:lvl1pPr marL="0" indent="0" algn="l">
              <a:lnSpc>
                <a:spcPts val="3599"/>
              </a:lnSpc>
              <a:buNone/>
              <a:defRPr sz="2999" baseline="0">
                <a:solidFill>
                  <a:srgbClr val="FFD200"/>
                </a:solidFill>
              </a:defRPr>
            </a:lvl1pPr>
            <a:lvl2pPr marL="650104" indent="0" algn="ctr">
              <a:buNone/>
              <a:defRPr sz="2844"/>
            </a:lvl2pPr>
            <a:lvl3pPr marL="1300210" indent="0" algn="ctr">
              <a:buNone/>
              <a:defRPr sz="2560"/>
            </a:lvl3pPr>
            <a:lvl4pPr marL="1950315" indent="0" algn="ctr">
              <a:buNone/>
              <a:defRPr sz="2275"/>
            </a:lvl4pPr>
            <a:lvl5pPr marL="2600419" indent="0" algn="ctr">
              <a:buNone/>
              <a:defRPr sz="2275"/>
            </a:lvl5pPr>
            <a:lvl6pPr marL="3250527" indent="0" algn="ctr">
              <a:buNone/>
              <a:defRPr sz="2275"/>
            </a:lvl6pPr>
            <a:lvl7pPr marL="3900631" indent="0" algn="ctr">
              <a:buNone/>
              <a:defRPr sz="2275"/>
            </a:lvl7pPr>
            <a:lvl8pPr marL="4550736" indent="0" algn="ctr">
              <a:buNone/>
              <a:defRPr sz="2275"/>
            </a:lvl8pPr>
            <a:lvl9pPr marL="5200842" indent="0" algn="ctr">
              <a:buNone/>
              <a:defRPr sz="2275"/>
            </a:lvl9pPr>
          </a:lstStyle>
          <a:p>
            <a:r>
              <a:rPr lang="nl-BE" noProof="0"/>
              <a:t>Klik om de ondertitel / presentator / datum [</a:t>
            </a:r>
            <a:r>
              <a:rPr lang="nl-BE" noProof="0" err="1"/>
              <a:t>dd</a:t>
            </a:r>
            <a:r>
              <a:rPr lang="nl-BE" noProof="0"/>
              <a:t>-mm-</a:t>
            </a:r>
            <a:r>
              <a:rPr lang="nl-BE" noProof="0" err="1"/>
              <a:t>yyyy</a:t>
            </a:r>
            <a:r>
              <a:rPr lang="nl-BE" noProof="0"/>
              <a:t>] te maken</a:t>
            </a:r>
          </a:p>
        </p:txBody>
      </p:sp>
      <p:sp>
        <p:nvSpPr>
          <p:cNvPr id="8" name="Titles positoning box" hidden="1"/>
          <p:cNvSpPr/>
          <p:nvPr userDrawn="1"/>
        </p:nvSpPr>
        <p:spPr>
          <a:xfrm>
            <a:off x="1371601"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Organisation Placeholder"/>
          <p:cNvSpPr>
            <a:spLocks noGrp="1"/>
          </p:cNvSpPr>
          <p:nvPr>
            <p:ph type="body" sz="quarter" idx="10" hasCustomPrompt="1"/>
          </p:nvPr>
        </p:nvSpPr>
        <p:spPr bwMode="white">
          <a:xfrm>
            <a:off x="8564451" y="388531"/>
            <a:ext cx="8293993" cy="540001"/>
          </a:xfrm>
        </p:spPr>
        <p:txBody>
          <a:bodyPr anchor="b" anchorCtr="0">
            <a:normAutofit/>
          </a:bodyPr>
          <a:lstStyle>
            <a:lvl1pPr marL="0" indent="0">
              <a:lnSpc>
                <a:spcPts val="1699"/>
              </a:lnSpc>
              <a:buNone/>
              <a:defRPr sz="1399" b="1" i="0" u="sng" cap="all" baseline="0">
                <a:solidFill>
                  <a:srgbClr val="1E64C8"/>
                </a:solidFill>
                <a:uFill>
                  <a:solidFill>
                    <a:schemeClr val="bg1"/>
                  </a:solidFill>
                </a:uFill>
              </a:defRPr>
            </a:lvl1pPr>
            <a:lvl2pPr marL="0" indent="0">
              <a:lnSpc>
                <a:spcPts val="1699"/>
              </a:lnSpc>
              <a:buNone/>
              <a:defRPr sz="1399" cap="all" baseline="0">
                <a:solidFill>
                  <a:srgbClr val="1E64C8"/>
                </a:solidFill>
                <a:uFill>
                  <a:solidFill>
                    <a:schemeClr val="bg1"/>
                  </a:solidFill>
                </a:uFill>
              </a:defRPr>
            </a:lvl2pPr>
          </a:lstStyle>
          <a:p>
            <a:pPr lvl="0"/>
            <a:r>
              <a:rPr lang="nl-BE" noProof="0"/>
              <a:t>Klik om de organisatie stijlen te bewerken</a:t>
            </a:r>
          </a:p>
          <a:p>
            <a:pPr lvl="1"/>
            <a:r>
              <a:rPr lang="nl-BE" noProof="0"/>
              <a:t>tweede niveau</a:t>
            </a:r>
          </a:p>
        </p:txBody>
      </p:sp>
      <p:sp>
        <p:nvSpPr>
          <p:cNvPr id="12" name="Picture Placeholder 11"/>
          <p:cNvSpPr>
            <a:spLocks noGrp="1"/>
          </p:cNvSpPr>
          <p:nvPr>
            <p:ph type="pic" sz="quarter" idx="11" hasCustomPrompt="1"/>
          </p:nvPr>
        </p:nvSpPr>
        <p:spPr>
          <a:xfrm>
            <a:off x="3200401" y="8366401"/>
            <a:ext cx="2286000" cy="928801"/>
          </a:xfrm>
        </p:spPr>
        <p:txBody>
          <a:bodyPr/>
          <a:lstStyle>
            <a:lvl1pPr>
              <a:defRPr sz="1600">
                <a:solidFill>
                  <a:schemeClr val="bg1">
                    <a:lumMod val="50000"/>
                  </a:schemeClr>
                </a:solidFill>
              </a:defRPr>
            </a:lvl1pPr>
          </a:lstStyle>
          <a:p>
            <a:r>
              <a:rPr lang="nl-BE" noProof="0"/>
              <a:t>Partnerlogo 1</a:t>
            </a:r>
          </a:p>
        </p:txBody>
      </p:sp>
      <p:sp>
        <p:nvSpPr>
          <p:cNvPr id="13" name="Picture Placeholder 11"/>
          <p:cNvSpPr>
            <a:spLocks noGrp="1"/>
          </p:cNvSpPr>
          <p:nvPr>
            <p:ph type="pic" sz="quarter" idx="12" hasCustomPrompt="1"/>
          </p:nvPr>
        </p:nvSpPr>
        <p:spPr>
          <a:xfrm>
            <a:off x="5713200" y="8366401"/>
            <a:ext cx="2286000" cy="928801"/>
          </a:xfrm>
        </p:spPr>
        <p:txBody>
          <a:bodyPr/>
          <a:lstStyle>
            <a:lvl1pPr>
              <a:defRPr sz="1600">
                <a:solidFill>
                  <a:schemeClr val="bg1">
                    <a:lumMod val="50000"/>
                  </a:schemeClr>
                </a:solidFill>
              </a:defRPr>
            </a:lvl1pPr>
          </a:lstStyle>
          <a:p>
            <a:r>
              <a:rPr lang="nl-BE" noProof="0"/>
              <a:t>Partnerlogo 2</a:t>
            </a:r>
          </a:p>
        </p:txBody>
      </p:sp>
      <p:sp>
        <p:nvSpPr>
          <p:cNvPr id="14" name="Picture Placeholder 11"/>
          <p:cNvSpPr>
            <a:spLocks noGrp="1"/>
          </p:cNvSpPr>
          <p:nvPr>
            <p:ph type="pic" sz="quarter" idx="13" hasCustomPrompt="1"/>
          </p:nvPr>
        </p:nvSpPr>
        <p:spPr>
          <a:xfrm>
            <a:off x="8229600" y="8366401"/>
            <a:ext cx="2322000" cy="928801"/>
          </a:xfrm>
        </p:spPr>
        <p:txBody>
          <a:bodyPr/>
          <a:lstStyle>
            <a:lvl1pPr>
              <a:defRPr sz="1600">
                <a:solidFill>
                  <a:schemeClr val="bg1">
                    <a:lumMod val="50000"/>
                  </a:schemeClr>
                </a:solidFill>
              </a:defRPr>
            </a:lvl1pPr>
          </a:lstStyle>
          <a:p>
            <a:r>
              <a:rPr lang="nl-BE" noProof="0"/>
              <a:t>Partnerlogo 3</a:t>
            </a:r>
          </a:p>
        </p:txBody>
      </p:sp>
      <p:sp>
        <p:nvSpPr>
          <p:cNvPr id="15" name="Picture Placeholder 11"/>
          <p:cNvSpPr>
            <a:spLocks noGrp="1"/>
          </p:cNvSpPr>
          <p:nvPr>
            <p:ph type="pic" sz="quarter" idx="14" hasCustomPrompt="1"/>
          </p:nvPr>
        </p:nvSpPr>
        <p:spPr>
          <a:xfrm>
            <a:off x="10745999" y="8366401"/>
            <a:ext cx="2322000" cy="928801"/>
          </a:xfrm>
        </p:spPr>
        <p:txBody>
          <a:bodyPr/>
          <a:lstStyle>
            <a:lvl1pPr>
              <a:defRPr sz="1600">
                <a:solidFill>
                  <a:schemeClr val="bg1">
                    <a:lumMod val="50000"/>
                  </a:schemeClr>
                </a:solidFill>
              </a:defRPr>
            </a:lvl1pPr>
          </a:lstStyle>
          <a:p>
            <a:r>
              <a:rPr lang="nl-BE" noProof="0"/>
              <a:t>Partnerlogo 4</a:t>
            </a:r>
          </a:p>
        </p:txBody>
      </p:sp>
      <p:sp>
        <p:nvSpPr>
          <p:cNvPr id="5" name="Rectangle 4" hidden="1"/>
          <p:cNvSpPr/>
          <p:nvPr userDrawn="1"/>
        </p:nvSpPr>
        <p:spPr>
          <a:xfrm>
            <a:off x="914401" y="464400"/>
            <a:ext cx="15560040" cy="464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20" name="Afbeelding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1" y="0"/>
            <a:ext cx="3714979" cy="1393200"/>
          </a:xfrm>
          <a:prstGeom prst="rect">
            <a:avLst/>
          </a:prstGeom>
        </p:spPr>
      </p:pic>
    </p:spTree>
    <p:extLst>
      <p:ext uri="{BB962C8B-B14F-4D97-AF65-F5344CB8AC3E}">
        <p14:creationId xmlns:p14="http://schemas.microsoft.com/office/powerpoint/2010/main" val="573990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1" y="1"/>
            <a:ext cx="16424275" cy="7898401"/>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noProof="0"/>
          </a:p>
        </p:txBody>
      </p:sp>
      <p:sp>
        <p:nvSpPr>
          <p:cNvPr id="2" name="Title 1"/>
          <p:cNvSpPr>
            <a:spLocks noGrp="1"/>
          </p:cNvSpPr>
          <p:nvPr>
            <p:ph type="ctrTitle" hasCustomPrompt="1"/>
          </p:nvPr>
        </p:nvSpPr>
        <p:spPr bwMode="white">
          <a:xfrm>
            <a:off x="1291074" y="3246121"/>
            <a:ext cx="15183366" cy="4436316"/>
          </a:xfrm>
        </p:spPr>
        <p:txBody>
          <a:bodyPr anchor="b">
            <a:noAutofit/>
          </a:bodyPr>
          <a:lstStyle>
            <a:lvl1pPr algn="l">
              <a:lnSpc>
                <a:spcPts val="10999"/>
              </a:lnSpc>
              <a:defRPr sz="9999" u="sng" baseline="0">
                <a:solidFill>
                  <a:schemeClr val="bg1"/>
                </a:solidFill>
                <a:uFill>
                  <a:solidFill>
                    <a:schemeClr val="bg1"/>
                  </a:solidFill>
                </a:uFill>
              </a:defRPr>
            </a:lvl1pPr>
          </a:lstStyle>
          <a:p>
            <a:r>
              <a:rPr lang="nl-BE" noProof="0"/>
              <a:t>klik om een hoofdstuktitel te maken.</a:t>
            </a:r>
          </a:p>
        </p:txBody>
      </p:sp>
      <p:sp>
        <p:nvSpPr>
          <p:cNvPr id="8" name="Titles positoning box" hidden="1"/>
          <p:cNvSpPr/>
          <p:nvPr userDrawn="1"/>
        </p:nvSpPr>
        <p:spPr>
          <a:xfrm>
            <a:off x="1371601"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Slide Number Placeholder 5"/>
          <p:cNvSpPr>
            <a:spLocks noGrp="1"/>
          </p:cNvSpPr>
          <p:nvPr>
            <p:ph type="sldNum" sz="quarter" idx="4"/>
          </p:nvPr>
        </p:nvSpPr>
        <p:spPr>
          <a:xfrm>
            <a:off x="15590521" y="8948704"/>
            <a:ext cx="921879"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a:p>
        </p:txBody>
      </p:sp>
      <p:sp>
        <p:nvSpPr>
          <p:cNvPr id="10" name="Rectangle 9" hidden="1"/>
          <p:cNvSpPr/>
          <p:nvPr userDrawn="1"/>
        </p:nvSpPr>
        <p:spPr>
          <a:xfrm>
            <a:off x="914401" y="464400"/>
            <a:ext cx="15560040" cy="46440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8342107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a:p>
        </p:txBody>
      </p:sp>
      <p:sp>
        <p:nvSpPr>
          <p:cNvPr id="3" name="Content Placeholder 2"/>
          <p:cNvSpPr>
            <a:spLocks noGrp="1"/>
          </p:cNvSpPr>
          <p:nvPr>
            <p:ph idx="1" hasCustomPrompt="1"/>
          </p:nvPr>
        </p:nvSpPr>
        <p:spPr>
          <a:xfrm>
            <a:off x="835827" y="1194364"/>
            <a:ext cx="15699574" cy="6696000"/>
          </a:xfrm>
        </p:spPr>
        <p:txBody>
          <a:bodyPr/>
          <a:lstStyle>
            <a:lvl1pPr defTabSz="457144">
              <a:lnSpc>
                <a:spcPct val="120000"/>
              </a:lnSpc>
              <a:defRPr/>
            </a:lvl1pPr>
            <a:lvl2pPr>
              <a:lnSpc>
                <a:spcPct val="120000"/>
              </a:lnSpc>
              <a:defRPr/>
            </a:lvl2pPr>
            <a:lvl3pPr defTabSz="457144">
              <a:lnSpc>
                <a:spcPct val="120000"/>
              </a:lnSpc>
              <a:defRPr/>
            </a:lvl3pPr>
            <a:lvl4pPr marL="2328581" indent="-550796" defTabSz="1912706">
              <a:lnSpc>
                <a:spcPct val="120000"/>
              </a:lnSpc>
              <a:tabLst/>
              <a:defRPr/>
            </a:lvl4pPr>
            <a:lvl5pPr marL="2961916" indent="-442859" defTabSz="457144">
              <a:lnSpc>
                <a:spcPct val="120000"/>
              </a:lnSpc>
              <a:buFont typeface="Arial" panose="020B0604020202020204" pitchFamily="34" charset="0"/>
              <a:buChar char="̶"/>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a:p>
            <a:pPr lvl="3"/>
            <a:r>
              <a:rPr lang="nl-BE" noProof="0" err="1"/>
              <a:t>Fourth</a:t>
            </a:r>
            <a:r>
              <a:rPr lang="nl-BE" noProof="0"/>
              <a:t> level</a:t>
            </a:r>
          </a:p>
          <a:p>
            <a:pPr lvl="4"/>
            <a:r>
              <a:rPr lang="nl-BE" noProof="0" err="1"/>
              <a:t>Fifth</a:t>
            </a:r>
            <a:r>
              <a:rPr lang="nl-BE" noProof="0"/>
              <a:t> level</a:t>
            </a:r>
          </a:p>
        </p:txBody>
      </p:sp>
      <p:sp>
        <p:nvSpPr>
          <p:cNvPr id="4" name="Date Placeholder 3"/>
          <p:cNvSpPr>
            <a:spLocks noGrp="1"/>
          </p:cNvSpPr>
          <p:nvPr>
            <p:ph type="dt" sz="half" idx="10"/>
          </p:nvPr>
        </p:nvSpPr>
        <p:spPr/>
        <p:txBody>
          <a:bodyPr/>
          <a:lstStyle/>
          <a:p>
            <a:fld id="{25470885-0B31-4E06-AE71-7E16801F2838}" type="datetime1">
              <a:rPr lang="nl-BE" noProof="0" smtClean="0"/>
              <a:t>25/11/2024</a:t>
            </a:fld>
            <a:endParaRPr lang="nl-BE" noProof="0"/>
          </a:p>
        </p:txBody>
      </p:sp>
      <p:sp>
        <p:nvSpPr>
          <p:cNvPr id="5" name="Footer Placeholder 4"/>
          <p:cNvSpPr>
            <a:spLocks noGrp="1"/>
          </p:cNvSpPr>
          <p:nvPr>
            <p:ph type="ftr" sz="quarter" idx="11"/>
          </p:nvPr>
        </p:nvSpPr>
        <p:spPr/>
        <p:txBody>
          <a:bodyPr/>
          <a:lstStyle/>
          <a:p>
            <a:endParaRPr lang="nl-BE" noProof="0"/>
          </a:p>
        </p:txBody>
      </p:sp>
      <p:sp>
        <p:nvSpPr>
          <p:cNvPr id="6" name="Slide Number Placeholder 5"/>
          <p:cNvSpPr>
            <a:spLocks noGrp="1"/>
          </p:cNvSpPr>
          <p:nvPr>
            <p:ph type="sldNum" sz="quarter" idx="12"/>
          </p:nvPr>
        </p:nvSpPr>
        <p:spPr/>
        <p:txBody>
          <a:bodyPr/>
          <a:lstStyle/>
          <a:p>
            <a:fld id="{7AE184E0-0BD4-4705-A12B-9B71DDE63301}" type="slidenum">
              <a:rPr lang="nl-BE" noProof="0" smtClean="0"/>
              <a:t>‹nr.›</a:t>
            </a:fld>
            <a:endParaRPr lang="nl-BE" noProof="0"/>
          </a:p>
        </p:txBody>
      </p:sp>
    </p:spTree>
    <p:extLst>
      <p:ext uri="{BB962C8B-B14F-4D97-AF65-F5344CB8AC3E}">
        <p14:creationId xmlns:p14="http://schemas.microsoft.com/office/powerpoint/2010/main" val="3372185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a:p>
        </p:txBody>
      </p:sp>
      <p:sp>
        <p:nvSpPr>
          <p:cNvPr id="4" name="Date Placeholder 3"/>
          <p:cNvSpPr>
            <a:spLocks noGrp="1"/>
          </p:cNvSpPr>
          <p:nvPr>
            <p:ph type="dt" sz="half" idx="10"/>
          </p:nvPr>
        </p:nvSpPr>
        <p:spPr/>
        <p:txBody>
          <a:bodyPr/>
          <a:lstStyle/>
          <a:p>
            <a:fld id="{E7410F60-8C93-4C37-B51A-4DDAE36F7E9B}" type="datetime1">
              <a:rPr lang="nl-BE" noProof="0" smtClean="0"/>
              <a:t>25/11/2024</a:t>
            </a:fld>
            <a:endParaRPr lang="nl-BE" noProof="0"/>
          </a:p>
        </p:txBody>
      </p:sp>
      <p:sp>
        <p:nvSpPr>
          <p:cNvPr id="5" name="Footer Placeholder 4"/>
          <p:cNvSpPr>
            <a:spLocks noGrp="1"/>
          </p:cNvSpPr>
          <p:nvPr>
            <p:ph type="ftr" sz="quarter" idx="11"/>
          </p:nvPr>
        </p:nvSpPr>
        <p:spPr/>
        <p:txBody>
          <a:bodyPr/>
          <a:lstStyle/>
          <a:p>
            <a:endParaRPr lang="nl-BE" noProof="0"/>
          </a:p>
        </p:txBody>
      </p:sp>
      <p:sp>
        <p:nvSpPr>
          <p:cNvPr id="8" name="Picture Placeholder 7"/>
          <p:cNvSpPr>
            <a:spLocks noGrp="1"/>
          </p:cNvSpPr>
          <p:nvPr>
            <p:ph type="pic" sz="quarter" idx="13" hasCustomPrompt="1"/>
          </p:nvPr>
        </p:nvSpPr>
        <p:spPr>
          <a:xfrm>
            <a:off x="10104439" y="1371918"/>
            <a:ext cx="6300000" cy="6498000"/>
          </a:xfrm>
        </p:spPr>
        <p:txBody>
          <a:bodyPr/>
          <a:lstStyle>
            <a:lvl1pPr marL="85714" indent="0">
              <a:buNone/>
              <a:defRPr>
                <a:solidFill>
                  <a:schemeClr val="bg1">
                    <a:lumMod val="50000"/>
                  </a:schemeClr>
                </a:solidFill>
              </a:defRPr>
            </a:lvl1pPr>
          </a:lstStyle>
          <a:p>
            <a:r>
              <a:rPr lang="nl-BE" noProof="0"/>
              <a:t>Photo</a:t>
            </a:r>
          </a:p>
        </p:txBody>
      </p:sp>
      <p:sp>
        <p:nvSpPr>
          <p:cNvPr id="9" name="Slide Number Placeholder 5"/>
          <p:cNvSpPr>
            <a:spLocks noGrp="1"/>
          </p:cNvSpPr>
          <p:nvPr>
            <p:ph type="sldNum" sz="quarter" idx="4"/>
          </p:nvPr>
        </p:nvSpPr>
        <p:spPr>
          <a:xfrm>
            <a:off x="15590521" y="8948704"/>
            <a:ext cx="921879"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a:p>
        </p:txBody>
      </p:sp>
      <p:sp>
        <p:nvSpPr>
          <p:cNvPr id="12" name="Content Placeholder 2"/>
          <p:cNvSpPr>
            <a:spLocks noGrp="1"/>
          </p:cNvSpPr>
          <p:nvPr>
            <p:ph idx="1" hasCustomPrompt="1"/>
          </p:nvPr>
        </p:nvSpPr>
        <p:spPr>
          <a:xfrm>
            <a:off x="835824" y="1194364"/>
            <a:ext cx="8442001" cy="6696000"/>
          </a:xfrm>
        </p:spPr>
        <p:txBody>
          <a:bodyPr/>
          <a:lstStyle>
            <a:lvl1pPr defTabSz="457144">
              <a:lnSpc>
                <a:spcPct val="120000"/>
              </a:lnSpc>
              <a:defRPr/>
            </a:lvl1pPr>
            <a:lvl2pPr>
              <a:lnSpc>
                <a:spcPct val="120000"/>
              </a:lnSpc>
              <a:defRPr/>
            </a:lvl2pPr>
            <a:lvl3pPr defTabSz="457144">
              <a:lnSpc>
                <a:spcPct val="120000"/>
              </a:lnSpc>
              <a:defRPr/>
            </a:lvl3pPr>
            <a:lvl4pPr defTabSz="457144">
              <a:lnSpc>
                <a:spcPct val="120000"/>
              </a:lnSpc>
              <a:defRPr/>
            </a:lvl4pPr>
            <a:lvl5pPr defTabSz="457144">
              <a:lnSpc>
                <a:spcPct val="120000"/>
              </a:lnSpc>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p:txBody>
      </p:sp>
    </p:spTree>
    <p:extLst>
      <p:ext uri="{BB962C8B-B14F-4D97-AF65-F5344CB8AC3E}">
        <p14:creationId xmlns:p14="http://schemas.microsoft.com/office/powerpoint/2010/main" val="2987204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a:p>
        </p:txBody>
      </p:sp>
      <p:sp>
        <p:nvSpPr>
          <p:cNvPr id="3" name="Date Placeholder 2"/>
          <p:cNvSpPr>
            <a:spLocks noGrp="1"/>
          </p:cNvSpPr>
          <p:nvPr>
            <p:ph type="dt" sz="half" idx="10"/>
          </p:nvPr>
        </p:nvSpPr>
        <p:spPr/>
        <p:txBody>
          <a:bodyPr/>
          <a:lstStyle/>
          <a:p>
            <a:fld id="{656594B6-17DF-4759-A7A5-128AFEA77F2C}" type="datetime1">
              <a:rPr lang="nl-BE" noProof="0" smtClean="0"/>
              <a:t>25/11/2024</a:t>
            </a:fld>
            <a:endParaRPr lang="nl-BE" noProof="0"/>
          </a:p>
        </p:txBody>
      </p:sp>
      <p:sp>
        <p:nvSpPr>
          <p:cNvPr id="4" name="Footer Placeholder 3"/>
          <p:cNvSpPr>
            <a:spLocks noGrp="1"/>
          </p:cNvSpPr>
          <p:nvPr>
            <p:ph type="ftr" sz="quarter" idx="11"/>
          </p:nvPr>
        </p:nvSpPr>
        <p:spPr/>
        <p:txBody>
          <a:bodyPr/>
          <a:lstStyle/>
          <a:p>
            <a:endParaRPr lang="nl-BE" noProof="0"/>
          </a:p>
        </p:txBody>
      </p:sp>
      <p:sp>
        <p:nvSpPr>
          <p:cNvPr id="5" name="Slide Number Placeholder 4"/>
          <p:cNvSpPr>
            <a:spLocks noGrp="1"/>
          </p:cNvSpPr>
          <p:nvPr>
            <p:ph type="sldNum" sz="quarter" idx="12"/>
          </p:nvPr>
        </p:nvSpPr>
        <p:spPr/>
        <p:txBody>
          <a:bodyPr/>
          <a:lstStyle/>
          <a:p>
            <a:fld id="{7AE184E0-0BD4-4705-A12B-9B71DDE63301}" type="slidenum">
              <a:rPr lang="nl-BE" noProof="0" smtClean="0"/>
              <a:t>‹nr.›</a:t>
            </a:fld>
            <a:endParaRPr lang="nl-BE" noProof="0"/>
          </a:p>
        </p:txBody>
      </p:sp>
      <p:sp>
        <p:nvSpPr>
          <p:cNvPr id="7" name="Picture Placeholder 6"/>
          <p:cNvSpPr>
            <a:spLocks noGrp="1"/>
          </p:cNvSpPr>
          <p:nvPr>
            <p:ph type="pic" sz="quarter" idx="13" hasCustomPrompt="1"/>
          </p:nvPr>
        </p:nvSpPr>
        <p:spPr>
          <a:xfrm>
            <a:off x="952040" y="1371600"/>
            <a:ext cx="15479999" cy="6501601"/>
          </a:xfrm>
        </p:spPr>
        <p:txBody>
          <a:bodyPr/>
          <a:lstStyle>
            <a:lvl1pPr marL="0" indent="0">
              <a:buNone/>
              <a:defRPr>
                <a:solidFill>
                  <a:schemeClr val="bg1">
                    <a:lumMod val="50000"/>
                  </a:schemeClr>
                </a:solidFill>
              </a:defRPr>
            </a:lvl1pPr>
          </a:lstStyle>
          <a:p>
            <a:r>
              <a:rPr lang="nl-BE" noProof="0"/>
              <a:t>Photo</a:t>
            </a:r>
          </a:p>
        </p:txBody>
      </p:sp>
    </p:spTree>
    <p:extLst>
      <p:ext uri="{BB962C8B-B14F-4D97-AF65-F5344CB8AC3E}">
        <p14:creationId xmlns:p14="http://schemas.microsoft.com/office/powerpoint/2010/main" val="844095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1384-1200-4D40-BEF0-3A17A1F906F4}" type="datetime1">
              <a:rPr lang="nl-NL" noProof="0" smtClean="0"/>
              <a:t>25-11-2024</a:t>
            </a:fld>
            <a:endParaRPr lang="nl-NL" noProof="0"/>
          </a:p>
        </p:txBody>
      </p:sp>
      <p:sp>
        <p:nvSpPr>
          <p:cNvPr id="3" name="Footer Placeholder 2"/>
          <p:cNvSpPr>
            <a:spLocks noGrp="1"/>
          </p:cNvSpPr>
          <p:nvPr>
            <p:ph type="ftr" sz="quarter" idx="11"/>
          </p:nvPr>
        </p:nvSpPr>
        <p:spPr/>
        <p:txBody>
          <a:bodyPr/>
          <a:lstStyle/>
          <a:p>
            <a:endParaRPr lang="nl-NL" noProof="0"/>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6" name="Picture Placeholder 5"/>
          <p:cNvSpPr>
            <a:spLocks noGrp="1"/>
          </p:cNvSpPr>
          <p:nvPr>
            <p:ph type="pic" sz="quarter" idx="12" hasCustomPrompt="1"/>
          </p:nvPr>
        </p:nvSpPr>
        <p:spPr>
          <a:xfrm>
            <a:off x="-1" y="0"/>
            <a:ext cx="17337600" cy="9753600"/>
          </a:xfrm>
        </p:spPr>
        <p:txBody>
          <a:bodyPr/>
          <a:lstStyle>
            <a:lvl1pPr marL="85714" indent="0">
              <a:buNone/>
              <a:defRPr>
                <a:solidFill>
                  <a:schemeClr val="bg1">
                    <a:lumMod val="50000"/>
                  </a:schemeClr>
                </a:solidFill>
              </a:defRPr>
            </a:lvl1pPr>
          </a:lstStyle>
          <a:p>
            <a:r>
              <a:rPr lang="nl-BE" noProof="0"/>
              <a:t>Photo</a:t>
            </a:r>
          </a:p>
        </p:txBody>
      </p:sp>
      <p:sp>
        <p:nvSpPr>
          <p:cNvPr id="4" name="ZoneTexte 3">
            <a:extLst>
              <a:ext uri="{FF2B5EF4-FFF2-40B4-BE49-F238E27FC236}">
                <a16:creationId xmlns:a16="http://schemas.microsoft.com/office/drawing/2014/main" id="{380D35EA-2954-E99F-D203-60B7E2F068D6}"/>
              </a:ext>
            </a:extLst>
          </p:cNvPr>
          <p:cNvSpPr txBox="1"/>
          <p:nvPr userDrawn="1"/>
        </p:nvSpPr>
        <p:spPr>
          <a:xfrm rot="16200000">
            <a:off x="-1675874" y="7684792"/>
            <a:ext cx="3835365" cy="343812"/>
          </a:xfrm>
          <a:prstGeom prst="rect">
            <a:avLst/>
          </a:prstGeom>
          <a:noFill/>
        </p:spPr>
        <p:txBody>
          <a:bodyPr wrap="square" rtlCol="0">
            <a:spAutoFit/>
          </a:bodyPr>
          <a:lstStyle/>
          <a:p>
            <a:pPr>
              <a:lnSpc>
                <a:spcPct val="120000"/>
              </a:lnSpc>
            </a:pPr>
            <a:r>
              <a:rPr lang="fr-FR" sz="1500"/>
              <a:t>@I. Richelle et B. Peeters</a:t>
            </a:r>
          </a:p>
        </p:txBody>
      </p:sp>
    </p:spTree>
    <p:extLst>
      <p:ext uri="{BB962C8B-B14F-4D97-AF65-F5344CB8AC3E}">
        <p14:creationId xmlns:p14="http://schemas.microsoft.com/office/powerpoint/2010/main" val="9759810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1" y="1393201"/>
            <a:ext cx="16424275" cy="65052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noProof="0"/>
          </a:p>
        </p:txBody>
      </p:sp>
      <p:sp>
        <p:nvSpPr>
          <p:cNvPr id="5" name="Tijdelijke aanduiding voor tekst 4"/>
          <p:cNvSpPr>
            <a:spLocks noGrp="1"/>
          </p:cNvSpPr>
          <p:nvPr>
            <p:ph type="body" sz="quarter" idx="10" hasCustomPrompt="1"/>
          </p:nvPr>
        </p:nvSpPr>
        <p:spPr bwMode="white">
          <a:xfrm>
            <a:off x="9216000" y="3096001"/>
            <a:ext cx="7257599" cy="1717969"/>
          </a:xfrm>
        </p:spPr>
        <p:txBody>
          <a:bodyPr>
            <a:normAutofit/>
          </a:bodyPr>
          <a:lstStyle>
            <a:lvl1pPr marL="0" indent="0">
              <a:lnSpc>
                <a:spcPts val="3500"/>
              </a:lnSpc>
              <a:buNone/>
              <a:defRPr sz="2399">
                <a:solidFill>
                  <a:schemeClr val="bg1"/>
                </a:solidFill>
              </a:defRPr>
            </a:lvl1pPr>
          </a:lstStyle>
          <a:p>
            <a:pPr lvl="0"/>
            <a:r>
              <a:rPr lang="nl-NL"/>
              <a:t>Klik om de namen van </a:t>
            </a:r>
            <a:r>
              <a:rPr lang="nl-NL" err="1"/>
              <a:t>social</a:t>
            </a:r>
            <a:r>
              <a:rPr lang="nl-NL"/>
              <a:t> media in te typen</a:t>
            </a:r>
          </a:p>
        </p:txBody>
      </p:sp>
      <p:sp>
        <p:nvSpPr>
          <p:cNvPr id="2" name="Title 1"/>
          <p:cNvSpPr>
            <a:spLocks noGrp="1"/>
          </p:cNvSpPr>
          <p:nvPr>
            <p:ph type="ctrTitle" hasCustomPrompt="1"/>
          </p:nvPr>
        </p:nvSpPr>
        <p:spPr bwMode="white">
          <a:xfrm>
            <a:off x="1291075" y="1743241"/>
            <a:ext cx="7419544" cy="5769600"/>
          </a:xfrm>
        </p:spPr>
        <p:txBody>
          <a:bodyPr anchor="t" anchorCtr="0">
            <a:noAutofit/>
          </a:bodyPr>
          <a:lstStyle>
            <a:lvl1pPr algn="l">
              <a:lnSpc>
                <a:spcPts val="3500"/>
              </a:lnSpc>
              <a:defRPr sz="2500" u="none" cap="none" baseline="0">
                <a:solidFill>
                  <a:schemeClr val="bg1"/>
                </a:solidFill>
                <a:uFill>
                  <a:solidFill>
                    <a:schemeClr val="bg1"/>
                  </a:solidFill>
                </a:uFill>
                <a:latin typeface="+mn-lt"/>
              </a:defRPr>
            </a:lvl1pPr>
          </a:lstStyle>
          <a:p>
            <a:r>
              <a:rPr lang="nl-BE" noProof="0"/>
              <a:t>Klik om de gegevens van de presentator in te typen</a:t>
            </a:r>
          </a:p>
        </p:txBody>
      </p:sp>
      <p:sp>
        <p:nvSpPr>
          <p:cNvPr id="8" name="Titles positoning box" hidden="1"/>
          <p:cNvSpPr/>
          <p:nvPr userDrawn="1"/>
        </p:nvSpPr>
        <p:spPr>
          <a:xfrm>
            <a:off x="1371601" y="1828801"/>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1" y="0"/>
            <a:ext cx="3714979" cy="1393200"/>
          </a:xfrm>
          <a:prstGeom prst="rect">
            <a:avLst/>
          </a:prstGeom>
        </p:spPr>
      </p:pic>
    </p:spTree>
    <p:extLst>
      <p:ext uri="{BB962C8B-B14F-4D97-AF65-F5344CB8AC3E}">
        <p14:creationId xmlns:p14="http://schemas.microsoft.com/office/powerpoint/2010/main" val="1475803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a:p>
        </p:txBody>
      </p:sp>
      <p:sp>
        <p:nvSpPr>
          <p:cNvPr id="3" name="Content Placeholder 2"/>
          <p:cNvSpPr>
            <a:spLocks noGrp="1"/>
          </p:cNvSpPr>
          <p:nvPr>
            <p:ph idx="1" hasCustomPrompt="1"/>
          </p:nvPr>
        </p:nvSpPr>
        <p:spPr>
          <a:xfrm>
            <a:off x="835825" y="1194364"/>
            <a:ext cx="15699575" cy="6696000"/>
          </a:xfrm>
        </p:spPr>
        <p:txBody>
          <a:bodyPr/>
          <a:lstStyle>
            <a:lvl1pPr defTabSz="457200">
              <a:lnSpc>
                <a:spcPct val="120000"/>
              </a:lnSpc>
              <a:defRPr/>
            </a:lvl1pPr>
            <a:lvl2pPr>
              <a:lnSpc>
                <a:spcPct val="120000"/>
              </a:lnSpc>
              <a:defRPr/>
            </a:lvl2pPr>
            <a:lvl3pPr defTabSz="457200">
              <a:lnSpc>
                <a:spcPct val="120000"/>
              </a:lnSpc>
              <a:defRPr/>
            </a:lvl3pPr>
            <a:lvl4pPr marL="2328863" indent="-550863" defTabSz="1912938">
              <a:lnSpc>
                <a:spcPct val="120000"/>
              </a:lnSpc>
              <a:tabLst/>
              <a:defRPr/>
            </a:lvl4pPr>
            <a:lvl5pPr marL="2962275" indent="-442913" defTabSz="457200">
              <a:lnSpc>
                <a:spcPct val="120000"/>
              </a:lnSpc>
              <a:buFont typeface="Arial" panose="020B0604020202020204" pitchFamily="34" charset="0"/>
              <a:buChar char="̶"/>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a:p>
            <a:pPr lvl="3"/>
            <a:r>
              <a:rPr lang="nl-BE" noProof="0" err="1"/>
              <a:t>Fourth</a:t>
            </a:r>
            <a:r>
              <a:rPr lang="nl-BE" noProof="0"/>
              <a:t> level</a:t>
            </a:r>
          </a:p>
          <a:p>
            <a:pPr lvl="4"/>
            <a:r>
              <a:rPr lang="nl-BE" noProof="0" err="1"/>
              <a:t>Fifth</a:t>
            </a:r>
            <a:r>
              <a:rPr lang="nl-BE" noProof="0"/>
              <a:t> level</a:t>
            </a:r>
          </a:p>
        </p:txBody>
      </p:sp>
      <p:sp>
        <p:nvSpPr>
          <p:cNvPr id="4" name="Date Placeholder 3"/>
          <p:cNvSpPr>
            <a:spLocks noGrp="1"/>
          </p:cNvSpPr>
          <p:nvPr>
            <p:ph type="dt" sz="half" idx="10"/>
          </p:nvPr>
        </p:nvSpPr>
        <p:spPr/>
        <p:txBody>
          <a:bodyPr/>
          <a:lstStyle/>
          <a:p>
            <a:fld id="{25470885-0B31-4E06-AE71-7E16801F2838}" type="datetime1">
              <a:rPr lang="nl-BE" noProof="0" smtClean="0"/>
              <a:t>25/11/2024</a:t>
            </a:fld>
            <a:endParaRPr lang="nl-BE" noProof="0"/>
          </a:p>
        </p:txBody>
      </p:sp>
      <p:sp>
        <p:nvSpPr>
          <p:cNvPr id="5" name="Footer Placeholder 4"/>
          <p:cNvSpPr>
            <a:spLocks noGrp="1"/>
          </p:cNvSpPr>
          <p:nvPr>
            <p:ph type="ftr" sz="quarter" idx="11"/>
          </p:nvPr>
        </p:nvSpPr>
        <p:spPr/>
        <p:txBody>
          <a:bodyPr/>
          <a:lstStyle/>
          <a:p>
            <a:endParaRPr lang="nl-BE" noProof="0"/>
          </a:p>
        </p:txBody>
      </p:sp>
      <p:sp>
        <p:nvSpPr>
          <p:cNvPr id="6" name="Slide Number Placeholder 5"/>
          <p:cNvSpPr>
            <a:spLocks noGrp="1"/>
          </p:cNvSpPr>
          <p:nvPr>
            <p:ph type="sldNum" sz="quarter" idx="12"/>
          </p:nvPr>
        </p:nvSpPr>
        <p:spPr/>
        <p:txBody>
          <a:bodyPr/>
          <a:lstStyle/>
          <a:p>
            <a:fld id="{7AE184E0-0BD4-4705-A12B-9B71DDE63301}" type="slidenum">
              <a:rPr lang="nl-BE" noProof="0" smtClean="0"/>
              <a:t>‹nr.›</a:t>
            </a:fld>
            <a:endParaRPr lang="nl-BE" noProof="0"/>
          </a:p>
        </p:txBody>
      </p:sp>
    </p:spTree>
    <p:extLst>
      <p:ext uri="{BB962C8B-B14F-4D97-AF65-F5344CB8AC3E}">
        <p14:creationId xmlns:p14="http://schemas.microsoft.com/office/powerpoint/2010/main" val="30815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a:p>
        </p:txBody>
      </p:sp>
      <p:sp>
        <p:nvSpPr>
          <p:cNvPr id="4" name="Date Placeholder 3"/>
          <p:cNvSpPr>
            <a:spLocks noGrp="1"/>
          </p:cNvSpPr>
          <p:nvPr>
            <p:ph type="dt" sz="half" idx="10"/>
          </p:nvPr>
        </p:nvSpPr>
        <p:spPr/>
        <p:txBody>
          <a:bodyPr/>
          <a:lstStyle/>
          <a:p>
            <a:fld id="{E7410F60-8C93-4C37-B51A-4DDAE36F7E9B}" type="datetime1">
              <a:rPr lang="nl-BE" noProof="0" smtClean="0"/>
              <a:t>25/11/2024</a:t>
            </a:fld>
            <a:endParaRPr lang="nl-BE" noProof="0"/>
          </a:p>
        </p:txBody>
      </p:sp>
      <p:sp>
        <p:nvSpPr>
          <p:cNvPr id="5" name="Footer Placeholder 4"/>
          <p:cNvSpPr>
            <a:spLocks noGrp="1"/>
          </p:cNvSpPr>
          <p:nvPr>
            <p:ph type="ftr" sz="quarter" idx="11"/>
          </p:nvPr>
        </p:nvSpPr>
        <p:spPr/>
        <p:txBody>
          <a:bodyPr/>
          <a:lstStyle/>
          <a:p>
            <a:endParaRPr lang="nl-BE" noProof="0"/>
          </a:p>
        </p:txBody>
      </p:sp>
      <p:sp>
        <p:nvSpPr>
          <p:cNvPr id="8" name="Picture Placeholder 7"/>
          <p:cNvSpPr>
            <a:spLocks noGrp="1"/>
          </p:cNvSpPr>
          <p:nvPr>
            <p:ph type="pic" sz="quarter" idx="13" hasCustomPrompt="1"/>
          </p:nvPr>
        </p:nvSpPr>
        <p:spPr>
          <a:xfrm>
            <a:off x="10104438" y="1371918"/>
            <a:ext cx="6300000" cy="6498000"/>
          </a:xfrm>
        </p:spPr>
        <p:txBody>
          <a:bodyPr/>
          <a:lstStyle>
            <a:lvl1pPr marL="85725" indent="0">
              <a:buNone/>
              <a:defRPr>
                <a:solidFill>
                  <a:schemeClr val="bg1">
                    <a:lumMod val="50000"/>
                  </a:schemeClr>
                </a:solidFill>
              </a:defRPr>
            </a:lvl1pPr>
          </a:lstStyle>
          <a:p>
            <a:r>
              <a:rPr lang="nl-BE" noProof="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a:p>
        </p:txBody>
      </p:sp>
      <p:sp>
        <p:nvSpPr>
          <p:cNvPr id="12" name="Content Placeholder 2"/>
          <p:cNvSpPr>
            <a:spLocks noGrp="1"/>
          </p:cNvSpPr>
          <p:nvPr>
            <p:ph idx="1" hasCustomPrompt="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p:txBody>
      </p:sp>
    </p:spTree>
    <p:extLst>
      <p:ext uri="{BB962C8B-B14F-4D97-AF65-F5344CB8AC3E}">
        <p14:creationId xmlns:p14="http://schemas.microsoft.com/office/powerpoint/2010/main" val="13148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a:p>
        </p:txBody>
      </p:sp>
      <p:sp>
        <p:nvSpPr>
          <p:cNvPr id="3" name="Date Placeholder 2"/>
          <p:cNvSpPr>
            <a:spLocks noGrp="1"/>
          </p:cNvSpPr>
          <p:nvPr>
            <p:ph type="dt" sz="half" idx="10"/>
          </p:nvPr>
        </p:nvSpPr>
        <p:spPr/>
        <p:txBody>
          <a:bodyPr/>
          <a:lstStyle/>
          <a:p>
            <a:fld id="{656594B6-17DF-4759-A7A5-128AFEA77F2C}" type="datetime1">
              <a:rPr lang="nl-BE" noProof="0" smtClean="0"/>
              <a:t>25/11/2024</a:t>
            </a:fld>
            <a:endParaRPr lang="nl-BE" noProof="0"/>
          </a:p>
        </p:txBody>
      </p:sp>
      <p:sp>
        <p:nvSpPr>
          <p:cNvPr id="4" name="Footer Placeholder 3"/>
          <p:cNvSpPr>
            <a:spLocks noGrp="1"/>
          </p:cNvSpPr>
          <p:nvPr>
            <p:ph type="ftr" sz="quarter" idx="11"/>
          </p:nvPr>
        </p:nvSpPr>
        <p:spPr/>
        <p:txBody>
          <a:bodyPr/>
          <a:lstStyle/>
          <a:p>
            <a:endParaRPr lang="nl-BE" noProof="0"/>
          </a:p>
        </p:txBody>
      </p:sp>
      <p:sp>
        <p:nvSpPr>
          <p:cNvPr id="5" name="Slide Number Placeholder 4"/>
          <p:cNvSpPr>
            <a:spLocks noGrp="1"/>
          </p:cNvSpPr>
          <p:nvPr>
            <p:ph type="sldNum" sz="quarter" idx="12"/>
          </p:nvPr>
        </p:nvSpPr>
        <p:spPr/>
        <p:txBody>
          <a:bodyPr/>
          <a:lstStyle/>
          <a:p>
            <a:fld id="{7AE184E0-0BD4-4705-A12B-9B71DDE63301}" type="slidenum">
              <a:rPr lang="nl-BE" noProof="0" smtClean="0"/>
              <a:t>‹nr.›</a:t>
            </a:fld>
            <a:endParaRPr lang="nl-BE" noProof="0"/>
          </a:p>
        </p:txBody>
      </p:sp>
      <p:sp>
        <p:nvSpPr>
          <p:cNvPr id="7" name="Picture Placeholder 6"/>
          <p:cNvSpPr>
            <a:spLocks noGrp="1"/>
          </p:cNvSpPr>
          <p:nvPr>
            <p:ph type="pic" sz="quarter" idx="13" hasCustomPrompt="1"/>
          </p:nvPr>
        </p:nvSpPr>
        <p:spPr>
          <a:xfrm>
            <a:off x="952038" y="1371600"/>
            <a:ext cx="15480000" cy="6501600"/>
          </a:xfrm>
        </p:spPr>
        <p:txBody>
          <a:bodyPr/>
          <a:lstStyle>
            <a:lvl1pPr marL="0" indent="0">
              <a:buNone/>
              <a:defRPr>
                <a:solidFill>
                  <a:schemeClr val="bg1">
                    <a:lumMod val="50000"/>
                  </a:schemeClr>
                </a:solidFill>
              </a:defRPr>
            </a:lvl1pPr>
          </a:lstStyle>
          <a:p>
            <a:r>
              <a:rPr lang="nl-BE" noProof="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1384-1200-4D40-BEF0-3A17A1F906F4}" type="datetime1">
              <a:rPr lang="nl-NL" noProof="0" smtClean="0"/>
              <a:t>25-11-2024</a:t>
            </a:fld>
            <a:endParaRPr lang="nl-NL" noProof="0"/>
          </a:p>
        </p:txBody>
      </p:sp>
      <p:sp>
        <p:nvSpPr>
          <p:cNvPr id="3" name="Footer Placeholder 2"/>
          <p:cNvSpPr>
            <a:spLocks noGrp="1"/>
          </p:cNvSpPr>
          <p:nvPr>
            <p:ph type="ftr" sz="quarter" idx="11"/>
          </p:nvPr>
        </p:nvSpPr>
        <p:spPr/>
        <p:txBody>
          <a:bodyPr/>
          <a:lstStyle/>
          <a:p>
            <a:endParaRPr lang="nl-NL" noProof="0"/>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 name="Picture Placeholder 5"/>
          <p:cNvSpPr>
            <a:spLocks noGrp="1"/>
          </p:cNvSpPr>
          <p:nvPr>
            <p:ph type="pic" sz="quarter" idx="12" hasCustomPrompt="1"/>
          </p:nvPr>
        </p:nvSpPr>
        <p:spPr>
          <a:xfrm>
            <a:off x="-1" y="0"/>
            <a:ext cx="17337600" cy="9753600"/>
          </a:xfrm>
        </p:spPr>
        <p:txBody>
          <a:bodyPr/>
          <a:lstStyle>
            <a:lvl1pPr marL="85725" indent="0">
              <a:buNone/>
              <a:defRPr>
                <a:solidFill>
                  <a:schemeClr val="bg1">
                    <a:lumMod val="50000"/>
                  </a:schemeClr>
                </a:solidFill>
              </a:defRPr>
            </a:lvl1pPr>
          </a:lstStyle>
          <a:p>
            <a:r>
              <a:rPr lang="nl-BE" noProof="0"/>
              <a:t>Photo</a:t>
            </a:r>
          </a:p>
        </p:txBody>
      </p:sp>
      <p:sp>
        <p:nvSpPr>
          <p:cNvPr id="4" name="ZoneTexte 3">
            <a:extLst>
              <a:ext uri="{FF2B5EF4-FFF2-40B4-BE49-F238E27FC236}">
                <a16:creationId xmlns:a16="http://schemas.microsoft.com/office/drawing/2014/main" id="{094FC4B5-6ED5-FC09-0B4C-EA4DFB06F42B}"/>
              </a:ext>
            </a:extLst>
          </p:cNvPr>
          <p:cNvSpPr txBox="1"/>
          <p:nvPr userDrawn="1"/>
        </p:nvSpPr>
        <p:spPr>
          <a:xfrm rot="16200000">
            <a:off x="-1675874" y="7684792"/>
            <a:ext cx="3835365" cy="343812"/>
          </a:xfrm>
          <a:prstGeom prst="rect">
            <a:avLst/>
          </a:prstGeom>
          <a:noFill/>
        </p:spPr>
        <p:txBody>
          <a:bodyPr wrap="square" rtlCol="0">
            <a:spAutoFit/>
          </a:bodyPr>
          <a:lstStyle/>
          <a:p>
            <a:pPr>
              <a:lnSpc>
                <a:spcPct val="120000"/>
              </a:lnSpc>
            </a:pPr>
            <a:r>
              <a:rPr lang="fr-FR" sz="1500"/>
              <a:t>@I. Richelle et B. Peeters</a:t>
            </a:r>
          </a:p>
        </p:txBody>
      </p:sp>
    </p:spTree>
    <p:extLst>
      <p:ext uri="{BB962C8B-B14F-4D97-AF65-F5344CB8AC3E}">
        <p14:creationId xmlns:p14="http://schemas.microsoft.com/office/powerpoint/2010/main" val="294941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1393200"/>
            <a:ext cx="16424275" cy="65052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5" name="Tijdelijke aanduiding voor tekst 4"/>
          <p:cNvSpPr>
            <a:spLocks noGrp="1"/>
          </p:cNvSpPr>
          <p:nvPr>
            <p:ph type="body" sz="quarter" idx="10" hasCustomPrompt="1"/>
          </p:nvPr>
        </p:nvSpPr>
        <p:spPr bwMode="white">
          <a:xfrm>
            <a:off x="9215999" y="3095999"/>
            <a:ext cx="7257600" cy="1717969"/>
          </a:xfrm>
        </p:spPr>
        <p:txBody>
          <a:bodyPr>
            <a:normAutofit/>
          </a:bodyPr>
          <a:lstStyle>
            <a:lvl1pPr marL="0" indent="0">
              <a:lnSpc>
                <a:spcPts val="3500"/>
              </a:lnSpc>
              <a:buNone/>
              <a:defRPr sz="2400">
                <a:solidFill>
                  <a:schemeClr val="bg1"/>
                </a:solidFill>
              </a:defRPr>
            </a:lvl1pPr>
          </a:lstStyle>
          <a:p>
            <a:pPr lvl="0"/>
            <a:r>
              <a:rPr lang="nl-NL"/>
              <a:t>Klik om de namen van </a:t>
            </a:r>
            <a:r>
              <a:rPr lang="nl-NL" err="1"/>
              <a:t>social</a:t>
            </a:r>
            <a:r>
              <a:rPr lang="nl-NL"/>
              <a:t> media in te typen</a:t>
            </a:r>
          </a:p>
        </p:txBody>
      </p:sp>
      <p:sp>
        <p:nvSpPr>
          <p:cNvPr id="2" name="Title 1"/>
          <p:cNvSpPr>
            <a:spLocks noGrp="1"/>
          </p:cNvSpPr>
          <p:nvPr>
            <p:ph type="ctrTitle" hasCustomPrompt="1"/>
          </p:nvPr>
        </p:nvSpPr>
        <p:spPr bwMode="white">
          <a:xfrm>
            <a:off x="1291074" y="1743240"/>
            <a:ext cx="7419544" cy="5769600"/>
          </a:xfrm>
        </p:spPr>
        <p:txBody>
          <a:bodyPr anchor="t" anchorCtr="0">
            <a:noAutofit/>
          </a:bodyPr>
          <a:lstStyle>
            <a:lvl1pPr algn="l">
              <a:lnSpc>
                <a:spcPts val="3500"/>
              </a:lnSpc>
              <a:defRPr sz="2500" u="none" cap="none" baseline="0">
                <a:solidFill>
                  <a:schemeClr val="bg1"/>
                </a:solidFill>
                <a:uFill>
                  <a:solidFill>
                    <a:schemeClr val="bg1"/>
                  </a:solidFill>
                </a:uFill>
                <a:latin typeface="+mn-lt"/>
              </a:defRPr>
            </a:lvl1pPr>
          </a:lstStyle>
          <a:p>
            <a:r>
              <a:rPr lang="nl-BE" noProof="0"/>
              <a:t>Klik om de gegevens van de presentator in te typen</a:t>
            </a:r>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0" y="0"/>
            <a:ext cx="3714979" cy="1393200"/>
          </a:xfrm>
          <a:prstGeom prst="rect">
            <a:avLst/>
          </a:prstGeom>
        </p:spPr>
      </p:pic>
    </p:spTree>
    <p:extLst>
      <p:ext uri="{BB962C8B-B14F-4D97-AF65-F5344CB8AC3E}">
        <p14:creationId xmlns:p14="http://schemas.microsoft.com/office/powerpoint/2010/main" val="31037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D03AFD-A7F9-4534-B6FE-BD5B3F011610}"/>
              </a:ext>
            </a:extLst>
          </p:cNvPr>
          <p:cNvSpPr>
            <a:spLocks noGrp="1"/>
          </p:cNvSpPr>
          <p:nvPr>
            <p:ph type="ctrTitle"/>
          </p:nvPr>
        </p:nvSpPr>
        <p:spPr>
          <a:xfrm>
            <a:off x="2167335" y="1596249"/>
            <a:ext cx="13004006" cy="3395698"/>
          </a:xfrm>
        </p:spPr>
        <p:txBody>
          <a:bodyPr anchor="b"/>
          <a:lstStyle>
            <a:lvl1pPr algn="ctr">
              <a:defRPr sz="8533"/>
            </a:lvl1pPr>
          </a:lstStyle>
          <a:p>
            <a:r>
              <a:rPr lang="nl-NL"/>
              <a:t>Klik om stijl te bewerken</a:t>
            </a:r>
            <a:endParaRPr lang="nl-BE"/>
          </a:p>
        </p:txBody>
      </p:sp>
      <p:sp>
        <p:nvSpPr>
          <p:cNvPr id="3" name="Ondertitel 2">
            <a:extLst>
              <a:ext uri="{FF2B5EF4-FFF2-40B4-BE49-F238E27FC236}">
                <a16:creationId xmlns:a16="http://schemas.microsoft.com/office/drawing/2014/main" id="{85FB66B0-7658-49A0-BBBA-55ABF9E80763}"/>
              </a:ext>
            </a:extLst>
          </p:cNvPr>
          <p:cNvSpPr>
            <a:spLocks noGrp="1"/>
          </p:cNvSpPr>
          <p:nvPr>
            <p:ph type="subTitle" idx="1"/>
          </p:nvPr>
        </p:nvSpPr>
        <p:spPr>
          <a:xfrm>
            <a:off x="2167335" y="5122898"/>
            <a:ext cx="13004006" cy="2354862"/>
          </a:xfrm>
        </p:spPr>
        <p:txBody>
          <a:bodyPr/>
          <a:lstStyle>
            <a:lvl1pPr marL="0" indent="0" algn="ctr">
              <a:buNone/>
              <a:defRPr sz="3413"/>
            </a:lvl1pPr>
            <a:lvl2pPr marL="650104" indent="0" algn="ctr">
              <a:buNone/>
              <a:defRPr sz="2844"/>
            </a:lvl2pPr>
            <a:lvl3pPr marL="1300210" indent="0" algn="ctr">
              <a:buNone/>
              <a:defRPr sz="2560"/>
            </a:lvl3pPr>
            <a:lvl4pPr marL="1950315" indent="0" algn="ctr">
              <a:buNone/>
              <a:defRPr sz="2275"/>
            </a:lvl4pPr>
            <a:lvl5pPr marL="2600419" indent="0" algn="ctr">
              <a:buNone/>
              <a:defRPr sz="2275"/>
            </a:lvl5pPr>
            <a:lvl6pPr marL="3250527" indent="0" algn="ctr">
              <a:buNone/>
              <a:defRPr sz="2275"/>
            </a:lvl6pPr>
            <a:lvl7pPr marL="3900631" indent="0" algn="ctr">
              <a:buNone/>
              <a:defRPr sz="2275"/>
            </a:lvl7pPr>
            <a:lvl8pPr marL="4550736" indent="0" algn="ctr">
              <a:buNone/>
              <a:defRPr sz="2275"/>
            </a:lvl8pPr>
            <a:lvl9pPr marL="5200842" indent="0" algn="ctr">
              <a:buNone/>
              <a:defRPr sz="2275"/>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F6473286-43A2-4C0E-8EF5-7471D6B78AAA}"/>
              </a:ext>
            </a:extLst>
          </p:cNvPr>
          <p:cNvSpPr>
            <a:spLocks noGrp="1"/>
          </p:cNvSpPr>
          <p:nvPr>
            <p:ph type="dt" sz="half" idx="10"/>
          </p:nvPr>
        </p:nvSpPr>
        <p:spPr/>
        <p:txBody>
          <a:bodyPr/>
          <a:lstStyle/>
          <a:p>
            <a:fld id="{F3A2E944-E9CB-4408-86FC-F7F15401E26F}" type="datetimeFigureOut">
              <a:rPr lang="nl-BE" smtClean="0">
                <a:solidFill>
                  <a:prstClr val="black">
                    <a:tint val="75000"/>
                  </a:prstClr>
                </a:solidFill>
              </a:rPr>
              <a:pPr/>
              <a:t>25/11/2024</a:t>
            </a:fld>
            <a:endParaRPr lang="nl-BE">
              <a:solidFill>
                <a:prstClr val="black">
                  <a:tint val="75000"/>
                </a:prstClr>
              </a:solidFill>
            </a:endParaRPr>
          </a:p>
        </p:txBody>
      </p:sp>
      <p:sp>
        <p:nvSpPr>
          <p:cNvPr id="5" name="Tijdelijke aanduiding voor voettekst 4">
            <a:extLst>
              <a:ext uri="{FF2B5EF4-FFF2-40B4-BE49-F238E27FC236}">
                <a16:creationId xmlns:a16="http://schemas.microsoft.com/office/drawing/2014/main" id="{A65A02CF-B37E-4E21-A54A-4F36F4DE6105}"/>
              </a:ext>
            </a:extLst>
          </p:cNvPr>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a:extLst>
              <a:ext uri="{FF2B5EF4-FFF2-40B4-BE49-F238E27FC236}">
                <a16:creationId xmlns:a16="http://schemas.microsoft.com/office/drawing/2014/main" id="{226E1A63-B2E4-45B3-AA3B-8D239633281E}"/>
              </a:ext>
            </a:extLst>
          </p:cNvPr>
          <p:cNvSpPr>
            <a:spLocks noGrp="1"/>
          </p:cNvSpPr>
          <p:nvPr>
            <p:ph type="sldNum" sz="quarter" idx="12"/>
          </p:nvPr>
        </p:nvSpPr>
        <p:spPr/>
        <p:txBody>
          <a:bodyPr/>
          <a:lstStyle/>
          <a:p>
            <a:fld id="{94B9D4C9-152D-44F3-A7F6-1B7323BC654E}"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99708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136025"/>
            <a:ext cx="15705282" cy="863693"/>
          </a:xfrm>
          <a:prstGeom prst="rect">
            <a:avLst/>
          </a:prstGeom>
        </p:spPr>
        <p:txBody>
          <a:bodyPr vert="horz" lIns="91440" tIns="45720" rIns="91440" bIns="45720" rtlCol="0" anchor="b" anchorCtr="0">
            <a:noAutofit/>
          </a:bodyPr>
          <a:lstStyle/>
          <a:p>
            <a:r>
              <a:rPr lang="nl-BE" noProof="0"/>
              <a:t>Klik om de stijl te bewerken</a:t>
            </a:r>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FA870D1A-A3AB-4E9F-892E-C45B5A80FDBF}" type="datetime1">
              <a:rPr lang="nl-BE" noProof="0" smtClean="0"/>
              <a:t>25/11/2024</a:t>
            </a:fld>
            <a:endParaRPr lang="nl-BE" noProof="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nl-BE" noProof="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83617" y="7906160"/>
            <a:ext cx="2308379" cy="1847440"/>
          </a:xfrm>
          <a:prstGeom prst="rect">
            <a:avLst/>
          </a:prstGeom>
        </p:spPr>
      </p:pic>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ZoneTexte 9">
            <a:extLst>
              <a:ext uri="{FF2B5EF4-FFF2-40B4-BE49-F238E27FC236}">
                <a16:creationId xmlns:a16="http://schemas.microsoft.com/office/drawing/2014/main" id="{64C920F1-F95F-9471-223D-BB3458F8A15E}"/>
              </a:ext>
            </a:extLst>
          </p:cNvPr>
          <p:cNvSpPr txBox="1"/>
          <p:nvPr userDrawn="1"/>
        </p:nvSpPr>
        <p:spPr>
          <a:xfrm rot="16200000">
            <a:off x="-1675874" y="7664010"/>
            <a:ext cx="3835365" cy="343812"/>
          </a:xfrm>
          <a:prstGeom prst="rect">
            <a:avLst/>
          </a:prstGeom>
          <a:noFill/>
        </p:spPr>
        <p:txBody>
          <a:bodyPr wrap="square" rtlCol="0">
            <a:spAutoFit/>
          </a:bodyPr>
          <a:lstStyle/>
          <a:p>
            <a:pPr>
              <a:lnSpc>
                <a:spcPct val="120000"/>
              </a:lnSpc>
            </a:pPr>
            <a:r>
              <a:rPr lang="fr-FR" sz="1500"/>
              <a:t>@I. Richelle et B. Peeters</a:t>
            </a:r>
          </a:p>
        </p:txBody>
      </p:sp>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76" r:id="rId8"/>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42DEC22-4ED1-4857-836B-F0DDA39F8EA3}"/>
              </a:ext>
            </a:extLst>
          </p:cNvPr>
          <p:cNvSpPr>
            <a:spLocks noGrp="1"/>
          </p:cNvSpPr>
          <p:nvPr>
            <p:ph type="title"/>
          </p:nvPr>
        </p:nvSpPr>
        <p:spPr>
          <a:xfrm>
            <a:off x="1192034" y="519291"/>
            <a:ext cx="14954607" cy="1885245"/>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334FE96-2428-4278-9211-7416C07DF388}"/>
              </a:ext>
            </a:extLst>
          </p:cNvPr>
          <p:cNvSpPr>
            <a:spLocks noGrp="1"/>
          </p:cNvSpPr>
          <p:nvPr>
            <p:ph type="body" idx="1"/>
          </p:nvPr>
        </p:nvSpPr>
        <p:spPr>
          <a:xfrm>
            <a:off x="1192034" y="2596444"/>
            <a:ext cx="14954607" cy="618857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DB60C02-9EC9-4F92-99F5-AB0EA55E2C95}"/>
              </a:ext>
            </a:extLst>
          </p:cNvPr>
          <p:cNvSpPr>
            <a:spLocks noGrp="1"/>
          </p:cNvSpPr>
          <p:nvPr>
            <p:ph type="dt" sz="half" idx="2"/>
          </p:nvPr>
        </p:nvSpPr>
        <p:spPr>
          <a:xfrm>
            <a:off x="1192034" y="9040144"/>
            <a:ext cx="3901202"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F3A2E944-E9CB-4408-86FC-F7F15401E26F}" type="datetimeFigureOut">
              <a:rPr lang="nl-BE" smtClean="0">
                <a:solidFill>
                  <a:prstClr val="black">
                    <a:tint val="75000"/>
                  </a:prstClr>
                </a:solidFill>
              </a:rPr>
              <a:pPr/>
              <a:t>25/11/2024</a:t>
            </a:fld>
            <a:endParaRPr lang="nl-BE">
              <a:solidFill>
                <a:prstClr val="black">
                  <a:tint val="75000"/>
                </a:prstClr>
              </a:solidFill>
            </a:endParaRPr>
          </a:p>
        </p:txBody>
      </p:sp>
      <p:sp>
        <p:nvSpPr>
          <p:cNvPr id="5" name="Tijdelijke aanduiding voor voettekst 4">
            <a:extLst>
              <a:ext uri="{FF2B5EF4-FFF2-40B4-BE49-F238E27FC236}">
                <a16:creationId xmlns:a16="http://schemas.microsoft.com/office/drawing/2014/main" id="{84645BF0-CC7F-422F-9984-EB9A71828088}"/>
              </a:ext>
            </a:extLst>
          </p:cNvPr>
          <p:cNvSpPr>
            <a:spLocks noGrp="1"/>
          </p:cNvSpPr>
          <p:nvPr>
            <p:ph type="ftr" sz="quarter" idx="3"/>
          </p:nvPr>
        </p:nvSpPr>
        <p:spPr>
          <a:xfrm>
            <a:off x="5743436" y="9040144"/>
            <a:ext cx="5851803"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nl-BE">
              <a:solidFill>
                <a:prstClr val="black">
                  <a:tint val="75000"/>
                </a:prstClr>
              </a:solidFill>
            </a:endParaRPr>
          </a:p>
        </p:txBody>
      </p:sp>
      <p:sp>
        <p:nvSpPr>
          <p:cNvPr id="6" name="Tijdelijke aanduiding voor dianummer 5">
            <a:extLst>
              <a:ext uri="{FF2B5EF4-FFF2-40B4-BE49-F238E27FC236}">
                <a16:creationId xmlns:a16="http://schemas.microsoft.com/office/drawing/2014/main" id="{2F40FD67-53F9-4DEB-88DA-21C27259E99F}"/>
              </a:ext>
            </a:extLst>
          </p:cNvPr>
          <p:cNvSpPr>
            <a:spLocks noGrp="1"/>
          </p:cNvSpPr>
          <p:nvPr>
            <p:ph type="sldNum" sz="quarter" idx="4"/>
          </p:nvPr>
        </p:nvSpPr>
        <p:spPr>
          <a:xfrm>
            <a:off x="12245439" y="9040144"/>
            <a:ext cx="3901202"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94B9D4C9-152D-44F3-A7F6-1B7323BC654E}" type="slidenum">
              <a:rPr lang="nl-BE" smtClean="0">
                <a:solidFill>
                  <a:prstClr val="black">
                    <a:tint val="75000"/>
                  </a:prstClr>
                </a:solidFill>
              </a:rPr>
              <a:pPr/>
              <a:t>‹nr.›</a:t>
            </a:fld>
            <a:endParaRPr lang="nl-BE">
              <a:solidFill>
                <a:prstClr val="black">
                  <a:tint val="75000"/>
                </a:prstClr>
              </a:solidFill>
            </a:endParaRPr>
          </a:p>
        </p:txBody>
      </p:sp>
      <p:sp>
        <p:nvSpPr>
          <p:cNvPr id="7" name="ZoneTexte 6">
            <a:extLst>
              <a:ext uri="{FF2B5EF4-FFF2-40B4-BE49-F238E27FC236}">
                <a16:creationId xmlns:a16="http://schemas.microsoft.com/office/drawing/2014/main" id="{C27E3C9F-ABC5-A1C8-913F-8E4806FD342B}"/>
              </a:ext>
            </a:extLst>
          </p:cNvPr>
          <p:cNvSpPr txBox="1"/>
          <p:nvPr userDrawn="1"/>
        </p:nvSpPr>
        <p:spPr>
          <a:xfrm rot="16200000">
            <a:off x="-1675874" y="7664010"/>
            <a:ext cx="3835365" cy="343812"/>
          </a:xfrm>
          <a:prstGeom prst="rect">
            <a:avLst/>
          </a:prstGeom>
          <a:noFill/>
        </p:spPr>
        <p:txBody>
          <a:bodyPr wrap="square" rtlCol="0">
            <a:spAutoFit/>
          </a:bodyPr>
          <a:lstStyle/>
          <a:p>
            <a:pPr>
              <a:lnSpc>
                <a:spcPct val="120000"/>
              </a:lnSpc>
            </a:pPr>
            <a:r>
              <a:rPr lang="fr-FR" sz="1500"/>
              <a:t>@I. Richelle et B. Peeters</a:t>
            </a:r>
          </a:p>
        </p:txBody>
      </p:sp>
    </p:spTree>
    <p:extLst>
      <p:ext uri="{BB962C8B-B14F-4D97-AF65-F5344CB8AC3E}">
        <p14:creationId xmlns:p14="http://schemas.microsoft.com/office/powerpoint/2010/main" val="18673051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1300210" rtl="0" eaLnBrk="1" latinLnBrk="0" hangingPunct="1">
        <a:lnSpc>
          <a:spcPct val="90000"/>
        </a:lnSpc>
        <a:spcBef>
          <a:spcPct val="0"/>
        </a:spcBef>
        <a:buNone/>
        <a:defRPr sz="6256" kern="1200">
          <a:solidFill>
            <a:schemeClr val="tx1"/>
          </a:solidFill>
          <a:latin typeface="+mj-lt"/>
          <a:ea typeface="+mj-ea"/>
          <a:cs typeface="+mj-cs"/>
        </a:defRPr>
      </a:lvl1pPr>
    </p:titleStyle>
    <p:bodyStyle>
      <a:lvl1pPr marL="325052" indent="-325052" algn="l" defTabSz="130021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158" indent="-325052" algn="l" defTabSz="130021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263" indent="-325052" algn="l" defTabSz="130021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367" indent="-325052" algn="l" defTabSz="130021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5473" indent="-325052" algn="l" defTabSz="130021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5579" indent="-325052" algn="l" defTabSz="130021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683" indent="-325052" algn="l" defTabSz="130021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5788" indent="-325052" algn="l" defTabSz="130021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5894" indent="-325052" algn="l" defTabSz="130021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l-BE"/>
      </a:defPPr>
      <a:lvl1pPr marL="0" algn="l" defTabSz="1300210" rtl="0" eaLnBrk="1" latinLnBrk="0" hangingPunct="1">
        <a:defRPr sz="2560" kern="1200">
          <a:solidFill>
            <a:schemeClr val="tx1"/>
          </a:solidFill>
          <a:latin typeface="+mn-lt"/>
          <a:ea typeface="+mn-ea"/>
          <a:cs typeface="+mn-cs"/>
        </a:defRPr>
      </a:lvl1pPr>
      <a:lvl2pPr marL="650104" algn="l" defTabSz="1300210" rtl="0" eaLnBrk="1" latinLnBrk="0" hangingPunct="1">
        <a:defRPr sz="2560" kern="1200">
          <a:solidFill>
            <a:schemeClr val="tx1"/>
          </a:solidFill>
          <a:latin typeface="+mn-lt"/>
          <a:ea typeface="+mn-ea"/>
          <a:cs typeface="+mn-cs"/>
        </a:defRPr>
      </a:lvl2pPr>
      <a:lvl3pPr marL="1300210" algn="l" defTabSz="1300210" rtl="0" eaLnBrk="1" latinLnBrk="0" hangingPunct="1">
        <a:defRPr sz="2560" kern="1200">
          <a:solidFill>
            <a:schemeClr val="tx1"/>
          </a:solidFill>
          <a:latin typeface="+mn-lt"/>
          <a:ea typeface="+mn-ea"/>
          <a:cs typeface="+mn-cs"/>
        </a:defRPr>
      </a:lvl3pPr>
      <a:lvl4pPr marL="1950315" algn="l" defTabSz="1300210" rtl="0" eaLnBrk="1" latinLnBrk="0" hangingPunct="1">
        <a:defRPr sz="2560" kern="1200">
          <a:solidFill>
            <a:schemeClr val="tx1"/>
          </a:solidFill>
          <a:latin typeface="+mn-lt"/>
          <a:ea typeface="+mn-ea"/>
          <a:cs typeface="+mn-cs"/>
        </a:defRPr>
      </a:lvl4pPr>
      <a:lvl5pPr marL="2600419" algn="l" defTabSz="1300210" rtl="0" eaLnBrk="1" latinLnBrk="0" hangingPunct="1">
        <a:defRPr sz="2560" kern="1200">
          <a:solidFill>
            <a:schemeClr val="tx1"/>
          </a:solidFill>
          <a:latin typeface="+mn-lt"/>
          <a:ea typeface="+mn-ea"/>
          <a:cs typeface="+mn-cs"/>
        </a:defRPr>
      </a:lvl5pPr>
      <a:lvl6pPr marL="3250527" algn="l" defTabSz="1300210" rtl="0" eaLnBrk="1" latinLnBrk="0" hangingPunct="1">
        <a:defRPr sz="2560" kern="1200">
          <a:solidFill>
            <a:schemeClr val="tx1"/>
          </a:solidFill>
          <a:latin typeface="+mn-lt"/>
          <a:ea typeface="+mn-ea"/>
          <a:cs typeface="+mn-cs"/>
        </a:defRPr>
      </a:lvl6pPr>
      <a:lvl7pPr marL="3900631" algn="l" defTabSz="1300210" rtl="0" eaLnBrk="1" latinLnBrk="0" hangingPunct="1">
        <a:defRPr sz="2560" kern="1200">
          <a:solidFill>
            <a:schemeClr val="tx1"/>
          </a:solidFill>
          <a:latin typeface="+mn-lt"/>
          <a:ea typeface="+mn-ea"/>
          <a:cs typeface="+mn-cs"/>
        </a:defRPr>
      </a:lvl7pPr>
      <a:lvl8pPr marL="4550736" algn="l" defTabSz="1300210" rtl="0" eaLnBrk="1" latinLnBrk="0" hangingPunct="1">
        <a:defRPr sz="2560" kern="1200">
          <a:solidFill>
            <a:schemeClr val="tx1"/>
          </a:solidFill>
          <a:latin typeface="+mn-lt"/>
          <a:ea typeface="+mn-ea"/>
          <a:cs typeface="+mn-cs"/>
        </a:defRPr>
      </a:lvl8pPr>
      <a:lvl9pPr marL="5200842" algn="l" defTabSz="1300210"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34FF8C9-C763-05E3-ADC2-3E53014CDAAB}"/>
              </a:ext>
            </a:extLst>
          </p:cNvPr>
          <p:cNvSpPr>
            <a:spLocks noGrp="1"/>
          </p:cNvSpPr>
          <p:nvPr>
            <p:ph type="title"/>
          </p:nvPr>
        </p:nvSpPr>
        <p:spPr>
          <a:xfrm>
            <a:off x="1192034" y="519290"/>
            <a:ext cx="14954607" cy="1885245"/>
          </a:xfrm>
          <a:prstGeom prst="rect">
            <a:avLst/>
          </a:prstGeom>
        </p:spPr>
        <p:txBody>
          <a:bodyPr vert="horz" lIns="91440" tIns="45720" rIns="91440" bIns="45720" rtlCol="0" anchor="ctr">
            <a:normAutofit/>
          </a:bodyPr>
          <a:lstStyle/>
          <a:p>
            <a:r>
              <a:rPr lang="nl-NL"/>
              <a:t>Klik om stijl te bewerken</a:t>
            </a:r>
            <a:endParaRPr lang="en-BE"/>
          </a:p>
        </p:txBody>
      </p:sp>
      <p:sp>
        <p:nvSpPr>
          <p:cNvPr id="3" name="Tijdelijke aanduiding voor tekst 2">
            <a:extLst>
              <a:ext uri="{FF2B5EF4-FFF2-40B4-BE49-F238E27FC236}">
                <a16:creationId xmlns:a16="http://schemas.microsoft.com/office/drawing/2014/main" id="{563672F1-497D-4F5D-BF7A-9A79B7F6A872}"/>
              </a:ext>
            </a:extLst>
          </p:cNvPr>
          <p:cNvSpPr>
            <a:spLocks noGrp="1"/>
          </p:cNvSpPr>
          <p:nvPr>
            <p:ph type="body" idx="1"/>
          </p:nvPr>
        </p:nvSpPr>
        <p:spPr>
          <a:xfrm>
            <a:off x="1192034" y="2596444"/>
            <a:ext cx="14954607" cy="618857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datum 3">
            <a:extLst>
              <a:ext uri="{FF2B5EF4-FFF2-40B4-BE49-F238E27FC236}">
                <a16:creationId xmlns:a16="http://schemas.microsoft.com/office/drawing/2014/main" id="{6AB686E0-71D8-785A-53E4-0B72EAE8D369}"/>
              </a:ext>
            </a:extLst>
          </p:cNvPr>
          <p:cNvSpPr>
            <a:spLocks noGrp="1"/>
          </p:cNvSpPr>
          <p:nvPr>
            <p:ph type="dt" sz="half" idx="2"/>
          </p:nvPr>
        </p:nvSpPr>
        <p:spPr>
          <a:xfrm>
            <a:off x="1192034" y="9040143"/>
            <a:ext cx="3901202"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DBAC829A-40CD-493C-A68A-3B0347A0E4EF}" type="datetime8">
              <a:rPr lang="en-BE" smtClean="0"/>
              <a:t>11/25/2024 17:15</a:t>
            </a:fld>
            <a:endParaRPr lang="en-BE"/>
          </a:p>
        </p:txBody>
      </p:sp>
      <p:sp>
        <p:nvSpPr>
          <p:cNvPr id="5" name="Tijdelijke aanduiding voor voettekst 4">
            <a:extLst>
              <a:ext uri="{FF2B5EF4-FFF2-40B4-BE49-F238E27FC236}">
                <a16:creationId xmlns:a16="http://schemas.microsoft.com/office/drawing/2014/main" id="{0A387531-EA20-330D-125B-7C49AFD67670}"/>
              </a:ext>
            </a:extLst>
          </p:cNvPr>
          <p:cNvSpPr>
            <a:spLocks noGrp="1"/>
          </p:cNvSpPr>
          <p:nvPr>
            <p:ph type="ftr" sz="quarter" idx="3"/>
          </p:nvPr>
        </p:nvSpPr>
        <p:spPr>
          <a:xfrm>
            <a:off x="5743436" y="9040143"/>
            <a:ext cx="5851803"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BE"/>
          </a:p>
        </p:txBody>
      </p:sp>
      <p:sp>
        <p:nvSpPr>
          <p:cNvPr id="6" name="Tijdelijke aanduiding voor dianummer 5">
            <a:extLst>
              <a:ext uri="{FF2B5EF4-FFF2-40B4-BE49-F238E27FC236}">
                <a16:creationId xmlns:a16="http://schemas.microsoft.com/office/drawing/2014/main" id="{44B147B4-75F2-D38A-3F49-3FD366D65B10}"/>
              </a:ext>
            </a:extLst>
          </p:cNvPr>
          <p:cNvSpPr>
            <a:spLocks noGrp="1"/>
          </p:cNvSpPr>
          <p:nvPr>
            <p:ph type="sldNum" sz="quarter" idx="4"/>
          </p:nvPr>
        </p:nvSpPr>
        <p:spPr>
          <a:xfrm>
            <a:off x="12245439" y="9040143"/>
            <a:ext cx="3901202"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D08047B5-CB1C-4889-8548-57AB531383A2}" type="slidenum">
              <a:rPr lang="en-BE" smtClean="0"/>
              <a:t>‹nr.›</a:t>
            </a:fld>
            <a:endParaRPr lang="en-BE"/>
          </a:p>
        </p:txBody>
      </p:sp>
      <p:sp>
        <p:nvSpPr>
          <p:cNvPr id="7" name="ZoneTexte 6">
            <a:extLst>
              <a:ext uri="{FF2B5EF4-FFF2-40B4-BE49-F238E27FC236}">
                <a16:creationId xmlns:a16="http://schemas.microsoft.com/office/drawing/2014/main" id="{849B30D4-A488-183F-2652-AD2960CFDBCD}"/>
              </a:ext>
            </a:extLst>
          </p:cNvPr>
          <p:cNvSpPr txBox="1"/>
          <p:nvPr userDrawn="1"/>
        </p:nvSpPr>
        <p:spPr>
          <a:xfrm rot="16200000">
            <a:off x="-1675874" y="7664010"/>
            <a:ext cx="3835365" cy="343812"/>
          </a:xfrm>
          <a:prstGeom prst="rect">
            <a:avLst/>
          </a:prstGeom>
          <a:noFill/>
        </p:spPr>
        <p:txBody>
          <a:bodyPr wrap="square" rtlCol="0">
            <a:spAutoFit/>
          </a:bodyPr>
          <a:lstStyle/>
          <a:p>
            <a:pPr>
              <a:lnSpc>
                <a:spcPct val="120000"/>
              </a:lnSpc>
            </a:pPr>
            <a:r>
              <a:rPr lang="fr-FR" sz="1500"/>
              <a:t>@I. Richelle et B. Peeters</a:t>
            </a:r>
          </a:p>
        </p:txBody>
      </p:sp>
    </p:spTree>
    <p:extLst>
      <p:ext uri="{BB962C8B-B14F-4D97-AF65-F5344CB8AC3E}">
        <p14:creationId xmlns:p14="http://schemas.microsoft.com/office/powerpoint/2010/main" val="111624385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1300368" rtl="0" eaLnBrk="1" latinLnBrk="0" hangingPunct="1">
        <a:lnSpc>
          <a:spcPct val="90000"/>
        </a:lnSpc>
        <a:spcBef>
          <a:spcPct val="0"/>
        </a:spcBef>
        <a:buNone/>
        <a:defRPr sz="6257" kern="1200">
          <a:solidFill>
            <a:schemeClr val="tx1"/>
          </a:solidFill>
          <a:latin typeface="+mj-lt"/>
          <a:ea typeface="+mj-ea"/>
          <a:cs typeface="+mj-cs"/>
        </a:defRPr>
      </a:lvl1pPr>
    </p:titleStyle>
    <p:bodyStyle>
      <a:lvl1pPr marL="325092" indent="-325092" algn="l" defTabSz="1300368"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276" indent="-325092" algn="l" defTabSz="1300368"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460" indent="-325092" algn="l" defTabSz="1300368"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644"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5829"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BE"/>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9" y="136026"/>
            <a:ext cx="15705281" cy="863693"/>
          </a:xfrm>
          <a:prstGeom prst="rect">
            <a:avLst/>
          </a:prstGeom>
        </p:spPr>
        <p:txBody>
          <a:bodyPr vert="horz" lIns="91440" tIns="45720" rIns="91440" bIns="45720" rtlCol="0" anchor="b" anchorCtr="0">
            <a:noAutofit/>
          </a:bodyPr>
          <a:lstStyle/>
          <a:p>
            <a:r>
              <a:rPr lang="nl-BE" noProof="0"/>
              <a:t>Klik om de stijl te bewerken</a:t>
            </a:r>
          </a:p>
        </p:txBody>
      </p:sp>
      <p:sp>
        <p:nvSpPr>
          <p:cNvPr id="3" name="Text Placeholder 2"/>
          <p:cNvSpPr>
            <a:spLocks noGrp="1"/>
          </p:cNvSpPr>
          <p:nvPr>
            <p:ph type="body" idx="1"/>
          </p:nvPr>
        </p:nvSpPr>
        <p:spPr>
          <a:xfrm>
            <a:off x="835827" y="1194364"/>
            <a:ext cx="15699574" cy="6696000"/>
          </a:xfrm>
          <a:prstGeom prst="rect">
            <a:avLst/>
          </a:prstGeom>
        </p:spPr>
        <p:txBody>
          <a:bodyPr vert="horz" lIns="91440" tIns="45720" rIns="91440" bIns="45720" rtlCol="0">
            <a:normAutofit/>
          </a:body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p:txBody>
      </p:sp>
      <p:sp>
        <p:nvSpPr>
          <p:cNvPr id="4" name="Date Placeholder 3"/>
          <p:cNvSpPr>
            <a:spLocks noGrp="1"/>
          </p:cNvSpPr>
          <p:nvPr>
            <p:ph type="dt" sz="half" idx="2"/>
          </p:nvPr>
        </p:nvSpPr>
        <p:spPr>
          <a:xfrm>
            <a:off x="4072394" y="8948704"/>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FA870D1A-A3AB-4E9F-892E-C45B5A80FDBF}" type="datetime1">
              <a:rPr lang="nl-BE" noProof="0" smtClean="0"/>
              <a:t>25/11/2024</a:t>
            </a:fld>
            <a:endParaRPr lang="nl-BE" noProof="0"/>
          </a:p>
        </p:txBody>
      </p:sp>
      <p:sp>
        <p:nvSpPr>
          <p:cNvPr id="5" name="Footer Placeholder 4"/>
          <p:cNvSpPr>
            <a:spLocks noGrp="1"/>
          </p:cNvSpPr>
          <p:nvPr>
            <p:ph type="ftr" sz="quarter" idx="3"/>
          </p:nvPr>
        </p:nvSpPr>
        <p:spPr>
          <a:xfrm>
            <a:off x="6810237" y="8994424"/>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nl-BE" noProof="0"/>
          </a:p>
        </p:txBody>
      </p:sp>
      <p:sp>
        <p:nvSpPr>
          <p:cNvPr id="6" name="Slide Number Placeholder 5"/>
          <p:cNvSpPr>
            <a:spLocks noGrp="1"/>
          </p:cNvSpPr>
          <p:nvPr>
            <p:ph type="sldNum" sz="quarter" idx="4"/>
          </p:nvPr>
        </p:nvSpPr>
        <p:spPr>
          <a:xfrm>
            <a:off x="15590521" y="8948704"/>
            <a:ext cx="921879"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‹nr.›</a:t>
            </a:fld>
            <a:endParaRPr lang="nl-BE" noProof="0"/>
          </a:p>
        </p:txBody>
      </p:sp>
      <p:sp>
        <p:nvSpPr>
          <p:cNvPr id="7" name="Title positioning box" hidden="1"/>
          <p:cNvSpPr/>
          <p:nvPr userDrawn="1"/>
        </p:nvSpPr>
        <p:spPr>
          <a:xfrm>
            <a:off x="927266" y="367200"/>
            <a:ext cx="15479999"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ositoning box" hidden="1"/>
          <p:cNvSpPr/>
          <p:nvPr userDrawn="1"/>
        </p:nvSpPr>
        <p:spPr>
          <a:xfrm>
            <a:off x="927266" y="1584000"/>
            <a:ext cx="8229600" cy="630000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Logo positioning box" hidden="1"/>
          <p:cNvSpPr/>
          <p:nvPr userDrawn="1"/>
        </p:nvSpPr>
        <p:spPr>
          <a:xfrm flipV="1">
            <a:off x="928801" y="7878843"/>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83617" y="7906161"/>
            <a:ext cx="2308379" cy="1847440"/>
          </a:xfrm>
          <a:prstGeom prst="rect">
            <a:avLst/>
          </a:prstGeom>
        </p:spPr>
      </p:pic>
      <p:sp>
        <p:nvSpPr>
          <p:cNvPr id="12" name="Text positoning box" hidden="1"/>
          <p:cNvSpPr/>
          <p:nvPr userDrawn="1"/>
        </p:nvSpPr>
        <p:spPr>
          <a:xfrm>
            <a:off x="9172106" y="1584000"/>
            <a:ext cx="914400" cy="630000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ositoning box" hidden="1"/>
          <p:cNvSpPr/>
          <p:nvPr userDrawn="1"/>
        </p:nvSpPr>
        <p:spPr>
          <a:xfrm>
            <a:off x="10099371" y="1356361"/>
            <a:ext cx="6307894"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ZoneTexte 9">
            <a:extLst>
              <a:ext uri="{FF2B5EF4-FFF2-40B4-BE49-F238E27FC236}">
                <a16:creationId xmlns:a16="http://schemas.microsoft.com/office/drawing/2014/main" id="{1FA4040A-1540-A1AF-F14D-6DC7C4E001DB}"/>
              </a:ext>
            </a:extLst>
          </p:cNvPr>
          <p:cNvSpPr txBox="1"/>
          <p:nvPr userDrawn="1"/>
        </p:nvSpPr>
        <p:spPr>
          <a:xfrm rot="16200000">
            <a:off x="-1675874" y="7664010"/>
            <a:ext cx="3835365" cy="343812"/>
          </a:xfrm>
          <a:prstGeom prst="rect">
            <a:avLst/>
          </a:prstGeom>
          <a:noFill/>
        </p:spPr>
        <p:txBody>
          <a:bodyPr wrap="square" rtlCol="0">
            <a:spAutoFit/>
          </a:bodyPr>
          <a:lstStyle/>
          <a:p>
            <a:pPr>
              <a:lnSpc>
                <a:spcPct val="120000"/>
              </a:lnSpc>
            </a:pPr>
            <a:r>
              <a:rPr lang="fr-FR" sz="1500"/>
              <a:t>@I. Richelle et B. Peeters</a:t>
            </a:r>
          </a:p>
        </p:txBody>
      </p:sp>
    </p:spTree>
    <p:extLst>
      <p:ext uri="{BB962C8B-B14F-4D97-AF65-F5344CB8AC3E}">
        <p14:creationId xmlns:p14="http://schemas.microsoft.com/office/powerpoint/2010/main" val="210373252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hdr="0" ftr="0" dt="0"/>
  <p:txStyles>
    <p:titleStyle>
      <a:lvl1pPr algn="l" defTabSz="1300210"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536510" indent="-450796" algn="l" defTabSz="130021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846" indent="-450796" algn="l" defTabSz="457144"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561" indent="-449945" algn="l" defTabSz="130021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274" indent="-550796" algn="l" defTabSz="130021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010" indent="-1158734" algn="l" defTabSz="1300210"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5579" indent="-325052" algn="l" defTabSz="130021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683" indent="-325052" algn="l" defTabSz="130021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5788" indent="-325052" algn="l" defTabSz="130021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5894" indent="-325052" algn="l" defTabSz="130021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210" rtl="0" eaLnBrk="1" latinLnBrk="0" hangingPunct="1">
        <a:defRPr sz="2560" kern="1200">
          <a:solidFill>
            <a:schemeClr val="tx1"/>
          </a:solidFill>
          <a:latin typeface="+mn-lt"/>
          <a:ea typeface="+mn-ea"/>
          <a:cs typeface="+mn-cs"/>
        </a:defRPr>
      </a:lvl1pPr>
      <a:lvl2pPr marL="650104" algn="l" defTabSz="1300210" rtl="0" eaLnBrk="1" latinLnBrk="0" hangingPunct="1">
        <a:defRPr sz="2560" kern="1200">
          <a:solidFill>
            <a:schemeClr val="tx1"/>
          </a:solidFill>
          <a:latin typeface="+mn-lt"/>
          <a:ea typeface="+mn-ea"/>
          <a:cs typeface="+mn-cs"/>
        </a:defRPr>
      </a:lvl2pPr>
      <a:lvl3pPr marL="1300210" algn="l" defTabSz="1300210" rtl="0" eaLnBrk="1" latinLnBrk="0" hangingPunct="1">
        <a:defRPr sz="2560" kern="1200">
          <a:solidFill>
            <a:schemeClr val="tx1"/>
          </a:solidFill>
          <a:latin typeface="+mn-lt"/>
          <a:ea typeface="+mn-ea"/>
          <a:cs typeface="+mn-cs"/>
        </a:defRPr>
      </a:lvl3pPr>
      <a:lvl4pPr marL="1950315" algn="l" defTabSz="1300210" rtl="0" eaLnBrk="1" latinLnBrk="0" hangingPunct="1">
        <a:defRPr sz="2560" kern="1200">
          <a:solidFill>
            <a:schemeClr val="tx1"/>
          </a:solidFill>
          <a:latin typeface="+mn-lt"/>
          <a:ea typeface="+mn-ea"/>
          <a:cs typeface="+mn-cs"/>
        </a:defRPr>
      </a:lvl4pPr>
      <a:lvl5pPr marL="2600419" algn="l" defTabSz="1300210" rtl="0" eaLnBrk="1" latinLnBrk="0" hangingPunct="1">
        <a:defRPr sz="2560" kern="1200">
          <a:solidFill>
            <a:schemeClr val="tx1"/>
          </a:solidFill>
          <a:latin typeface="+mn-lt"/>
          <a:ea typeface="+mn-ea"/>
          <a:cs typeface="+mn-cs"/>
        </a:defRPr>
      </a:lvl5pPr>
      <a:lvl6pPr marL="3250527" algn="l" defTabSz="1300210" rtl="0" eaLnBrk="1" latinLnBrk="0" hangingPunct="1">
        <a:defRPr sz="2560" kern="1200">
          <a:solidFill>
            <a:schemeClr val="tx1"/>
          </a:solidFill>
          <a:latin typeface="+mn-lt"/>
          <a:ea typeface="+mn-ea"/>
          <a:cs typeface="+mn-cs"/>
        </a:defRPr>
      </a:lvl6pPr>
      <a:lvl7pPr marL="3900631" algn="l" defTabSz="1300210" rtl="0" eaLnBrk="1" latinLnBrk="0" hangingPunct="1">
        <a:defRPr sz="2560" kern="1200">
          <a:solidFill>
            <a:schemeClr val="tx1"/>
          </a:solidFill>
          <a:latin typeface="+mn-lt"/>
          <a:ea typeface="+mn-ea"/>
          <a:cs typeface="+mn-cs"/>
        </a:defRPr>
      </a:lvl7pPr>
      <a:lvl8pPr marL="4550736" algn="l" defTabSz="1300210" rtl="0" eaLnBrk="1" latinLnBrk="0" hangingPunct="1">
        <a:defRPr sz="2560" kern="1200">
          <a:solidFill>
            <a:schemeClr val="tx1"/>
          </a:solidFill>
          <a:latin typeface="+mn-lt"/>
          <a:ea typeface="+mn-ea"/>
          <a:cs typeface="+mn-cs"/>
        </a:defRPr>
      </a:lvl8pPr>
      <a:lvl9pPr marL="5200842" algn="l" defTabSz="130021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xlsx"/><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1.xlsx"/><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4.png"/><Relationship Id="rId2" Type="http://schemas.openxmlformats.org/officeDocument/2006/relationships/package" Target="../embeddings/Microsoft_Excel_Worksheet2.xlsx"/><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13.emf"/><Relationship Id="rId4" Type="http://schemas.openxmlformats.org/officeDocument/2006/relationships/package" Target="../embeddings/Microsoft_Excel_Worksheet3.xlsx"/></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image" Target="../media/image14.png"/><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16.emf"/><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image" Target="../media/image14.png"/><Relationship Id="rId1" Type="http://schemas.openxmlformats.org/officeDocument/2006/relationships/slideLayout" Target="../slideLayouts/slideLayout21.xml"/><Relationship Id="rId5" Type="http://schemas.openxmlformats.org/officeDocument/2006/relationships/image" Target="../media/image4.png"/><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emf"/><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hyperlink" Target="https://financien.belgium.be/sites/default/files/bbisi/liste_des_etats.xlsx" TargetMode="Externa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hyperlink" Target="https://www.ccrek.be/" TargetMode="Externa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hyperlink" Target="https://www.ccrek.be/" TargetMode="Externa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DDAC46-F1BA-A918-A967-3F1F786A4C71}"/>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7338675" cy="9753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88" y="-1"/>
            <a:ext cx="8669340" cy="9753599"/>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7719" y="867233"/>
            <a:ext cx="9753604" cy="801913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0691" y="3154417"/>
            <a:ext cx="8680028" cy="6599181"/>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9">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803645" y="1723113"/>
            <a:ext cx="6599805" cy="6599402"/>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0693" y="0"/>
            <a:ext cx="8680030" cy="9771662"/>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3E3C050-1FF0-A31E-2E25-21BA2F3480FE}"/>
              </a:ext>
            </a:extLst>
          </p:cNvPr>
          <p:cNvSpPr>
            <a:spLocks noGrp="1"/>
          </p:cNvSpPr>
          <p:nvPr>
            <p:ph type="title"/>
          </p:nvPr>
        </p:nvSpPr>
        <p:spPr>
          <a:xfrm>
            <a:off x="1538873" y="3152557"/>
            <a:ext cx="6495868" cy="4580099"/>
          </a:xfrm>
        </p:spPr>
        <p:txBody>
          <a:bodyPr vert="horz" lIns="91440" tIns="45720" rIns="91440" bIns="45720" rtlCol="0" anchor="t">
            <a:normAutofit/>
          </a:bodyPr>
          <a:lstStyle/>
          <a:p>
            <a:pPr algn="r" defTabSz="914400"/>
            <a:r>
              <a:rPr lang="en-US" sz="8000" b="1">
                <a:solidFill>
                  <a:srgbClr val="FFFFFF"/>
                </a:solidFill>
              </a:rPr>
              <a:t>Source state </a:t>
            </a:r>
            <a:br>
              <a:rPr lang="en-US" sz="8000" b="1">
                <a:solidFill>
                  <a:srgbClr val="FFFFFF"/>
                </a:solidFill>
              </a:rPr>
            </a:br>
            <a:r>
              <a:rPr lang="en-US" sz="8000" b="1">
                <a:solidFill>
                  <a:srgbClr val="FFFFFF"/>
                </a:solidFill>
              </a:rPr>
              <a:t>Taxation in Belgium</a:t>
            </a:r>
          </a:p>
        </p:txBody>
      </p:sp>
      <p:sp>
        <p:nvSpPr>
          <p:cNvPr id="7" name="Espace réservé du texte 2">
            <a:extLst>
              <a:ext uri="{FF2B5EF4-FFF2-40B4-BE49-F238E27FC236}">
                <a16:creationId xmlns:a16="http://schemas.microsoft.com/office/drawing/2014/main" id="{EA0E8BE0-CDF8-CC65-EBF2-8F00FA697BB0}"/>
              </a:ext>
            </a:extLst>
          </p:cNvPr>
          <p:cNvSpPr txBox="1">
            <a:spLocks/>
          </p:cNvSpPr>
          <p:nvPr/>
        </p:nvSpPr>
        <p:spPr>
          <a:xfrm>
            <a:off x="1950600" y="1188781"/>
            <a:ext cx="5885728" cy="1581807"/>
          </a:xfrm>
          <a:prstGeom prst="rect">
            <a:avLst/>
          </a:prstGeom>
        </p:spPr>
        <p:txBody>
          <a:bodyPr vert="horz" lIns="91440" tIns="45720" rIns="91440" bIns="45720" rtlCol="0" anchor="b">
            <a:normAutofit/>
          </a:bodyPr>
          <a:lstStyle>
            <a:lvl1pPr marL="0" indent="0" algn="l" defTabSz="1300210" rtl="0" eaLnBrk="1" latinLnBrk="0" hangingPunct="1">
              <a:lnSpc>
                <a:spcPct val="90000"/>
              </a:lnSpc>
              <a:spcBef>
                <a:spcPts val="1422"/>
              </a:spcBef>
              <a:buFont typeface="Arial" panose="020B0604020202020204" pitchFamily="34" charset="0"/>
              <a:buNone/>
              <a:defRPr sz="3413" kern="1200">
                <a:solidFill>
                  <a:schemeClr val="tx1">
                    <a:tint val="75000"/>
                  </a:schemeClr>
                </a:solidFill>
                <a:latin typeface="+mn-lt"/>
                <a:ea typeface="+mn-ea"/>
                <a:cs typeface="+mn-cs"/>
              </a:defRPr>
            </a:lvl1pPr>
            <a:lvl2pPr marL="650104" indent="0" algn="l" defTabSz="1300210" rtl="0" eaLnBrk="1" latinLnBrk="0" hangingPunct="1">
              <a:lnSpc>
                <a:spcPct val="90000"/>
              </a:lnSpc>
              <a:spcBef>
                <a:spcPts val="711"/>
              </a:spcBef>
              <a:buFont typeface="Arial" panose="020B0604020202020204" pitchFamily="34" charset="0"/>
              <a:buNone/>
              <a:defRPr sz="2844" kern="1200">
                <a:solidFill>
                  <a:schemeClr val="tx1">
                    <a:tint val="75000"/>
                  </a:schemeClr>
                </a:solidFill>
                <a:latin typeface="+mn-lt"/>
                <a:ea typeface="+mn-ea"/>
                <a:cs typeface="+mn-cs"/>
              </a:defRPr>
            </a:lvl2pPr>
            <a:lvl3pPr marL="1300210" indent="0" algn="l" defTabSz="1300210" rtl="0" eaLnBrk="1" latinLnBrk="0" hangingPunct="1">
              <a:lnSpc>
                <a:spcPct val="90000"/>
              </a:lnSpc>
              <a:spcBef>
                <a:spcPts val="711"/>
              </a:spcBef>
              <a:buFont typeface="Arial" panose="020B0604020202020204" pitchFamily="34" charset="0"/>
              <a:buNone/>
              <a:defRPr sz="2560" kern="1200">
                <a:solidFill>
                  <a:schemeClr val="tx1">
                    <a:tint val="75000"/>
                  </a:schemeClr>
                </a:solidFill>
                <a:latin typeface="+mn-lt"/>
                <a:ea typeface="+mn-ea"/>
                <a:cs typeface="+mn-cs"/>
              </a:defRPr>
            </a:lvl3pPr>
            <a:lvl4pPr marL="1950315" indent="0" algn="l" defTabSz="1300210" rtl="0" eaLnBrk="1" latinLnBrk="0" hangingPunct="1">
              <a:lnSpc>
                <a:spcPct val="90000"/>
              </a:lnSpc>
              <a:spcBef>
                <a:spcPts val="711"/>
              </a:spcBef>
              <a:buFont typeface="Arial" panose="020B0604020202020204" pitchFamily="34" charset="0"/>
              <a:buNone/>
              <a:defRPr sz="2275" kern="1200">
                <a:solidFill>
                  <a:schemeClr val="tx1">
                    <a:tint val="75000"/>
                  </a:schemeClr>
                </a:solidFill>
                <a:latin typeface="+mn-lt"/>
                <a:ea typeface="+mn-ea"/>
                <a:cs typeface="+mn-cs"/>
              </a:defRPr>
            </a:lvl4pPr>
            <a:lvl5pPr marL="2600419" indent="0" algn="l" defTabSz="1300210" rtl="0" eaLnBrk="1" latinLnBrk="0" hangingPunct="1">
              <a:lnSpc>
                <a:spcPct val="90000"/>
              </a:lnSpc>
              <a:spcBef>
                <a:spcPts val="711"/>
              </a:spcBef>
              <a:buFont typeface="Arial" panose="020B0604020202020204" pitchFamily="34" charset="0"/>
              <a:buNone/>
              <a:defRPr sz="2275" kern="1200">
                <a:solidFill>
                  <a:schemeClr val="tx1">
                    <a:tint val="75000"/>
                  </a:schemeClr>
                </a:solidFill>
                <a:latin typeface="+mn-lt"/>
                <a:ea typeface="+mn-ea"/>
                <a:cs typeface="+mn-cs"/>
              </a:defRPr>
            </a:lvl5pPr>
            <a:lvl6pPr marL="3250527" indent="0" algn="l" defTabSz="1300210" rtl="0" eaLnBrk="1" latinLnBrk="0" hangingPunct="1">
              <a:lnSpc>
                <a:spcPct val="90000"/>
              </a:lnSpc>
              <a:spcBef>
                <a:spcPts val="711"/>
              </a:spcBef>
              <a:buFont typeface="Arial" panose="020B0604020202020204" pitchFamily="34" charset="0"/>
              <a:buNone/>
              <a:defRPr sz="2275" kern="1200">
                <a:solidFill>
                  <a:schemeClr val="tx1">
                    <a:tint val="75000"/>
                  </a:schemeClr>
                </a:solidFill>
                <a:latin typeface="+mn-lt"/>
                <a:ea typeface="+mn-ea"/>
                <a:cs typeface="+mn-cs"/>
              </a:defRPr>
            </a:lvl6pPr>
            <a:lvl7pPr marL="3900631" indent="0" algn="l" defTabSz="1300210" rtl="0" eaLnBrk="1" latinLnBrk="0" hangingPunct="1">
              <a:lnSpc>
                <a:spcPct val="90000"/>
              </a:lnSpc>
              <a:spcBef>
                <a:spcPts val="711"/>
              </a:spcBef>
              <a:buFont typeface="Arial" panose="020B0604020202020204" pitchFamily="34" charset="0"/>
              <a:buNone/>
              <a:defRPr sz="2275" kern="1200">
                <a:solidFill>
                  <a:schemeClr val="tx1">
                    <a:tint val="75000"/>
                  </a:schemeClr>
                </a:solidFill>
                <a:latin typeface="+mn-lt"/>
                <a:ea typeface="+mn-ea"/>
                <a:cs typeface="+mn-cs"/>
              </a:defRPr>
            </a:lvl7pPr>
            <a:lvl8pPr marL="4550736" indent="0" algn="l" defTabSz="1300210" rtl="0" eaLnBrk="1" latinLnBrk="0" hangingPunct="1">
              <a:lnSpc>
                <a:spcPct val="90000"/>
              </a:lnSpc>
              <a:spcBef>
                <a:spcPts val="711"/>
              </a:spcBef>
              <a:buFont typeface="Arial" panose="020B0604020202020204" pitchFamily="34" charset="0"/>
              <a:buNone/>
              <a:defRPr sz="2275" kern="1200">
                <a:solidFill>
                  <a:schemeClr val="tx1">
                    <a:tint val="75000"/>
                  </a:schemeClr>
                </a:solidFill>
                <a:latin typeface="+mn-lt"/>
                <a:ea typeface="+mn-ea"/>
                <a:cs typeface="+mn-cs"/>
              </a:defRPr>
            </a:lvl8pPr>
            <a:lvl9pPr marL="5200842" indent="0" algn="l" defTabSz="1300210" rtl="0" eaLnBrk="1" latinLnBrk="0" hangingPunct="1">
              <a:lnSpc>
                <a:spcPct val="90000"/>
              </a:lnSpc>
              <a:spcBef>
                <a:spcPts val="711"/>
              </a:spcBef>
              <a:buFont typeface="Arial" panose="020B0604020202020204" pitchFamily="34" charset="0"/>
              <a:buNone/>
              <a:defRPr sz="2275" kern="1200">
                <a:solidFill>
                  <a:schemeClr val="tx1">
                    <a:tint val="75000"/>
                  </a:schemeClr>
                </a:solidFill>
                <a:latin typeface="+mn-lt"/>
                <a:ea typeface="+mn-ea"/>
                <a:cs typeface="+mn-cs"/>
              </a:defRPr>
            </a:lvl9pPr>
          </a:lstStyle>
          <a:p>
            <a:pPr algn="r" defTabSz="914400">
              <a:spcBef>
                <a:spcPts val="1000"/>
              </a:spcBef>
            </a:pPr>
            <a:r>
              <a:rPr lang="en-US" sz="2400">
                <a:solidFill>
                  <a:srgbClr val="FFFFFF"/>
                </a:solidFill>
              </a:rPr>
              <a:t>Prof. dr. Isabelle Richelle</a:t>
            </a:r>
          </a:p>
          <a:p>
            <a:pPr algn="r" defTabSz="914400">
              <a:spcBef>
                <a:spcPts val="1000"/>
              </a:spcBef>
            </a:pPr>
            <a:r>
              <a:rPr lang="en-US" sz="2400" err="1">
                <a:solidFill>
                  <a:srgbClr val="FFFFFF"/>
                </a:solidFill>
              </a:rPr>
              <a:t>I.richelle@uliege.be</a:t>
            </a:r>
            <a:endParaRPr lang="en-US" sz="2400">
              <a:solidFill>
                <a:srgbClr val="FFFFFF"/>
              </a:solidFill>
            </a:endParaRPr>
          </a:p>
          <a:p>
            <a:pPr algn="r" defTabSz="914400">
              <a:spcBef>
                <a:spcPts val="1000"/>
              </a:spcBef>
            </a:pPr>
            <a:endParaRPr lang="en-US" sz="2400">
              <a:solidFill>
                <a:srgbClr val="FFFFFF"/>
              </a:solidFill>
            </a:endParaRPr>
          </a:p>
        </p:txBody>
      </p:sp>
      <p:sp>
        <p:nvSpPr>
          <p:cNvPr id="6" name="Espace réservé du texte 2">
            <a:extLst>
              <a:ext uri="{FF2B5EF4-FFF2-40B4-BE49-F238E27FC236}">
                <a16:creationId xmlns:a16="http://schemas.microsoft.com/office/drawing/2014/main" id="{0039B157-22F0-6E32-088B-DD9CCB8A054A}"/>
              </a:ext>
            </a:extLst>
          </p:cNvPr>
          <p:cNvSpPr txBox="1">
            <a:spLocks/>
          </p:cNvSpPr>
          <p:nvPr/>
        </p:nvSpPr>
        <p:spPr>
          <a:xfrm rot="10800000" flipV="1">
            <a:off x="4584491" y="7252104"/>
            <a:ext cx="4377493" cy="2206538"/>
          </a:xfrm>
          <a:prstGeom prst="rect">
            <a:avLst/>
          </a:prstGeom>
        </p:spPr>
        <p:txBody>
          <a:bodyPr vert="horz" lIns="91440" tIns="45720" rIns="91440" bIns="45720" rtlCol="0">
            <a:normAutofit/>
          </a:bodyPr>
          <a:lstStyle>
            <a:lvl1pPr marL="325052" indent="-325052" algn="l" defTabSz="130021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158" indent="-325052" algn="l" defTabSz="130021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263" indent="-325052" algn="l" defTabSz="130021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367" indent="-325052" algn="l" defTabSz="130021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5473" indent="-325052" algn="l" defTabSz="130021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5579" indent="-325052" algn="l" defTabSz="130021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683" indent="-325052" algn="l" defTabSz="130021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5788" indent="-325052" algn="l" defTabSz="130021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5894" indent="-325052" algn="l" defTabSz="130021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a:buNone/>
            </a:pPr>
            <a:r>
              <a:rPr lang="nl-NL" sz="2400">
                <a:solidFill>
                  <a:schemeClr val="bg1"/>
                </a:solidFill>
              </a:rPr>
              <a:t>Prof. dr. Bart Peeters</a:t>
            </a:r>
          </a:p>
          <a:p>
            <a:pPr marL="0" indent="0">
              <a:buNone/>
            </a:pPr>
            <a:r>
              <a:rPr lang="nl-NL" sz="2400" err="1">
                <a:solidFill>
                  <a:schemeClr val="bg1"/>
                </a:solidFill>
              </a:rPr>
              <a:t>Bart.peeters@ugent.be</a:t>
            </a:r>
            <a:endParaRPr lang="nl-NL" sz="2400">
              <a:solidFill>
                <a:schemeClr val="bg1"/>
              </a:solidFill>
            </a:endParaRPr>
          </a:p>
        </p:txBody>
      </p:sp>
      <p:pic>
        <p:nvPicPr>
          <p:cNvPr id="11" name="Picture 10">
            <a:extLst>
              <a:ext uri="{FF2B5EF4-FFF2-40B4-BE49-F238E27FC236}">
                <a16:creationId xmlns:a16="http://schemas.microsoft.com/office/drawing/2014/main" id="{482C9738-CC94-1980-1BEF-C49B7F2B57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3937" y="7130243"/>
            <a:ext cx="2308379" cy="1847440"/>
          </a:xfrm>
          <a:prstGeom prst="rect">
            <a:avLst/>
          </a:prstGeom>
        </p:spPr>
      </p:pic>
      <p:pic>
        <p:nvPicPr>
          <p:cNvPr id="13" name="Afbeelding 19">
            <a:extLst>
              <a:ext uri="{FF2B5EF4-FFF2-40B4-BE49-F238E27FC236}">
                <a16:creationId xmlns:a16="http://schemas.microsoft.com/office/drawing/2014/main" id="{9D27D012-2057-7638-6878-D63C5AD7BD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4269" y="7252104"/>
            <a:ext cx="3714979" cy="1393200"/>
          </a:xfrm>
          <a:prstGeom prst="rect">
            <a:avLst/>
          </a:prstGeom>
        </p:spPr>
      </p:pic>
      <p:pic>
        <p:nvPicPr>
          <p:cNvPr id="15" name="Picture 2">
            <a:extLst>
              <a:ext uri="{FF2B5EF4-FFF2-40B4-BE49-F238E27FC236}">
                <a16:creationId xmlns:a16="http://schemas.microsoft.com/office/drawing/2014/main" id="{9ED8AE19-828E-50BA-8E2E-585F6CA22E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1749" y="8502953"/>
            <a:ext cx="3884947" cy="94946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a:extLst>
              <a:ext uri="{FF2B5EF4-FFF2-40B4-BE49-F238E27FC236}">
                <a16:creationId xmlns:a16="http://schemas.microsoft.com/office/drawing/2014/main" id="{60EEDD0E-974D-007E-07DE-F388EACF5F8E}"/>
              </a:ext>
            </a:extLst>
          </p:cNvPr>
          <p:cNvPicPr>
            <a:picLocks noChangeAspect="1"/>
          </p:cNvPicPr>
          <p:nvPr/>
        </p:nvPicPr>
        <p:blipFill>
          <a:blip r:embed="rId5"/>
          <a:stretch>
            <a:fillRect/>
          </a:stretch>
        </p:blipFill>
        <p:spPr>
          <a:xfrm>
            <a:off x="9036004" y="8429659"/>
            <a:ext cx="2862871" cy="1388059"/>
          </a:xfrm>
          <a:prstGeom prst="rect">
            <a:avLst/>
          </a:prstGeom>
        </p:spPr>
      </p:pic>
    </p:spTree>
    <p:extLst>
      <p:ext uri="{BB962C8B-B14F-4D97-AF65-F5344CB8AC3E}">
        <p14:creationId xmlns:p14="http://schemas.microsoft.com/office/powerpoint/2010/main" val="428222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95BCF-00E5-8C47-EE2F-EAF2BBCA8293}"/>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DAA2E73-7AA1-F033-E2C1-BAEE817D3F06}"/>
              </a:ext>
            </a:extLst>
          </p:cNvPr>
          <p:cNvSpPr>
            <a:spLocks noGrp="1"/>
          </p:cNvSpPr>
          <p:nvPr>
            <p:ph idx="1"/>
          </p:nvPr>
        </p:nvSpPr>
        <p:spPr>
          <a:xfrm>
            <a:off x="562567" y="1777842"/>
            <a:ext cx="16213539" cy="7215420"/>
          </a:xfrm>
        </p:spPr>
        <p:txBody>
          <a:bodyPr>
            <a:normAutofit/>
          </a:bodyPr>
          <a:lstStyle/>
          <a:p>
            <a:pPr>
              <a:buFont typeface="Arial" panose="020B0604020202020204" pitchFamily="34" charset="0"/>
              <a:buChar char="•"/>
            </a:pPr>
            <a:r>
              <a:rPr lang="nl-BE" sz="3200" dirty="0">
                <a:latin typeface="Calibri" panose="020F0502020204030204" pitchFamily="34" charset="0"/>
                <a:cs typeface="Calibri" panose="020F0502020204030204" pitchFamily="34" charset="0"/>
              </a:rPr>
              <a:t>On </a:t>
            </a:r>
            <a:r>
              <a:rPr lang="nl-BE" sz="3200" dirty="0" err="1">
                <a:latin typeface="Calibri" panose="020F0502020204030204" pitchFamily="34" charset="0"/>
                <a:cs typeface="Calibri" panose="020F0502020204030204" pitchFamily="34" charset="0"/>
              </a:rPr>
              <a:t>relève</a:t>
            </a:r>
            <a:r>
              <a:rPr lang="nl-BE" sz="3200" dirty="0">
                <a:latin typeface="Calibri" panose="020F0502020204030204" pitchFamily="34" charset="0"/>
                <a:cs typeface="Calibri" panose="020F0502020204030204" pitchFamily="34" charset="0"/>
              </a:rPr>
              <a:t> </a:t>
            </a:r>
            <a:r>
              <a:rPr lang="nl-BE" sz="3200" dirty="0" err="1">
                <a:latin typeface="Calibri" panose="020F0502020204030204" pitchFamily="34" charset="0"/>
                <a:cs typeface="Calibri" panose="020F0502020204030204" pitchFamily="34" charset="0"/>
              </a:rPr>
              <a:t>encore</a:t>
            </a:r>
            <a:r>
              <a:rPr lang="nl-BE" sz="3200" dirty="0">
                <a:latin typeface="Calibri" panose="020F0502020204030204" pitchFamily="34" charset="0"/>
                <a:cs typeface="Calibri" panose="020F0502020204030204" pitchFamily="34" charset="0"/>
              </a:rPr>
              <a:t> </a:t>
            </a:r>
            <a:r>
              <a:rPr lang="nl-BE" sz="3200" dirty="0" err="1">
                <a:latin typeface="Calibri" panose="020F0502020204030204" pitchFamily="34" charset="0"/>
                <a:cs typeface="Calibri" panose="020F0502020204030204" pitchFamily="34" charset="0"/>
              </a:rPr>
              <a:t>quelques</a:t>
            </a:r>
            <a:r>
              <a:rPr lang="nl-BE" sz="3200" dirty="0">
                <a:latin typeface="Calibri" panose="020F0502020204030204" pitchFamily="34" charset="0"/>
                <a:cs typeface="Calibri" panose="020F0502020204030204" pitchFamily="34" charset="0"/>
              </a:rPr>
              <a:t> </a:t>
            </a:r>
            <a:r>
              <a:rPr lang="nl-BE" sz="3200" dirty="0" err="1">
                <a:latin typeface="Calibri" panose="020F0502020204030204" pitchFamily="34" charset="0"/>
                <a:cs typeface="Calibri" panose="020F0502020204030204" pitchFamily="34" charset="0"/>
              </a:rPr>
              <a:t>dispositions</a:t>
            </a:r>
            <a:r>
              <a:rPr lang="nl-BE" sz="3200" dirty="0">
                <a:latin typeface="Calibri" panose="020F0502020204030204" pitchFamily="34" charset="0"/>
                <a:cs typeface="Calibri" panose="020F0502020204030204" pitchFamily="34" charset="0"/>
              </a:rPr>
              <a:t> “SAAR”</a:t>
            </a:r>
          </a:p>
          <a:p>
            <a:pPr lvl="1">
              <a:buFont typeface="Arial" panose="020B0604020202020204" pitchFamily="34" charset="0"/>
              <a:buChar char="•"/>
            </a:pPr>
            <a:r>
              <a:rPr lang="nl-BE" sz="2600" u="sng" dirty="0" err="1">
                <a:latin typeface="Calibri" panose="020F0502020204030204" pitchFamily="34" charset="0"/>
                <a:cs typeface="Calibri" panose="020F0502020204030204" pitchFamily="34" charset="0"/>
              </a:rPr>
              <a:t>Azerbaïdjan</a:t>
            </a:r>
            <a:r>
              <a:rPr lang="nl-BE" sz="2600" dirty="0">
                <a:latin typeface="Calibri" panose="020F0502020204030204" pitchFamily="34" charset="0"/>
                <a:cs typeface="Calibri" panose="020F0502020204030204" pitchFamily="34" charset="0"/>
              </a:rPr>
              <a:t>: </a:t>
            </a:r>
          </a:p>
          <a:p>
            <a:pPr lvl="2">
              <a:buFont typeface="Arial" panose="020B0604020202020204" pitchFamily="34" charset="0"/>
              <a:buChar char="•"/>
            </a:pPr>
            <a:r>
              <a:rPr lang="nl-BE" sz="2600" dirty="0" err="1">
                <a:latin typeface="Calibri" panose="020F0502020204030204" pitchFamily="34" charset="0"/>
                <a:cs typeface="Calibri" panose="020F0502020204030204" pitchFamily="34" charset="0"/>
              </a:rPr>
              <a:t>Intérêts</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application</a:t>
            </a:r>
            <a:r>
              <a:rPr lang="nl-BE" sz="2600" dirty="0">
                <a:latin typeface="Calibri" panose="020F0502020204030204" pitchFamily="34" charset="0"/>
                <a:cs typeface="Calibri" panose="020F0502020204030204" pitchFamily="34" charset="0"/>
              </a:rPr>
              <a:t> du </a:t>
            </a:r>
            <a:r>
              <a:rPr lang="nl-BE" sz="2600" dirty="0" err="1">
                <a:latin typeface="Calibri" panose="020F0502020204030204" pitchFamily="34" charset="0"/>
                <a:cs typeface="Calibri" panose="020F0502020204030204" pitchFamily="34" charset="0"/>
              </a:rPr>
              <a:t>droit</a:t>
            </a:r>
            <a:r>
              <a:rPr lang="nl-BE" sz="2600" dirty="0">
                <a:latin typeface="Calibri" panose="020F0502020204030204" pitchFamily="34" charset="0"/>
                <a:cs typeface="Calibri" panose="020F0502020204030204" pitchFamily="34" charset="0"/>
              </a:rPr>
              <a:t> interne </a:t>
            </a:r>
            <a:r>
              <a:rPr lang="nl-BE" sz="2600" dirty="0" err="1">
                <a:latin typeface="Calibri" panose="020F0502020204030204" pitchFamily="34" charset="0"/>
                <a:cs typeface="Calibri" panose="020F0502020204030204" pitchFamily="34" charset="0"/>
              </a:rPr>
              <a:t>lorsque</a:t>
            </a:r>
            <a:r>
              <a:rPr lang="nl-BE" sz="2600" dirty="0">
                <a:latin typeface="Calibri" panose="020F0502020204030204" pitchFamily="34" charset="0"/>
                <a:cs typeface="Calibri" panose="020F0502020204030204" pitchFamily="34" charset="0"/>
              </a:rPr>
              <a:t> la </a:t>
            </a:r>
            <a:r>
              <a:rPr lang="nl-BE" sz="2600" dirty="0" err="1">
                <a:latin typeface="Calibri" panose="020F0502020204030204" pitchFamily="34" charset="0"/>
                <a:cs typeface="Calibri" panose="020F0502020204030204" pitchFamily="34" charset="0"/>
              </a:rPr>
              <a:t>créance</a:t>
            </a:r>
            <a:r>
              <a:rPr lang="nl-BE" sz="2600" dirty="0">
                <a:latin typeface="Calibri" panose="020F0502020204030204" pitchFamily="34" charset="0"/>
                <a:cs typeface="Calibri" panose="020F0502020204030204" pitchFamily="34" charset="0"/>
              </a:rPr>
              <a:t> en raison de </a:t>
            </a:r>
            <a:r>
              <a:rPr lang="nl-BE" sz="2600" dirty="0" err="1">
                <a:latin typeface="Calibri" panose="020F0502020204030204" pitchFamily="34" charset="0"/>
                <a:cs typeface="Calibri" panose="020F0502020204030204" pitchFamily="34" charset="0"/>
              </a:rPr>
              <a:t>laquelle</a:t>
            </a:r>
            <a:r>
              <a:rPr lang="nl-BE" sz="2600" dirty="0">
                <a:latin typeface="Calibri" panose="020F0502020204030204" pitchFamily="34" charset="0"/>
                <a:cs typeface="Calibri" panose="020F0502020204030204" pitchFamily="34" charset="0"/>
              </a:rPr>
              <a:t> les </a:t>
            </a:r>
            <a:r>
              <a:rPr lang="nl-BE" sz="2600" dirty="0" err="1">
                <a:latin typeface="Calibri" panose="020F0502020204030204" pitchFamily="34" charset="0"/>
                <a:cs typeface="Calibri" panose="020F0502020204030204" pitchFamily="34" charset="0"/>
              </a:rPr>
              <a:t>intérêts</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sont</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payés</a:t>
            </a:r>
            <a:r>
              <a:rPr lang="nl-BE" sz="2600" dirty="0">
                <a:latin typeface="Calibri" panose="020F0502020204030204" pitchFamily="34" charset="0"/>
                <a:cs typeface="Calibri" panose="020F0502020204030204" pitchFamily="34" charset="0"/>
              </a:rPr>
              <a:t> a </a:t>
            </a:r>
            <a:r>
              <a:rPr lang="nl-BE" sz="2600" dirty="0" err="1">
                <a:latin typeface="Calibri" panose="020F0502020204030204" pitchFamily="34" charset="0"/>
                <a:cs typeface="Calibri" panose="020F0502020204030204" pitchFamily="34" charset="0"/>
              </a:rPr>
              <a:t>été</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créée</a:t>
            </a:r>
            <a:r>
              <a:rPr lang="nl-BE" sz="2600" dirty="0">
                <a:latin typeface="Calibri" panose="020F0502020204030204" pitchFamily="34" charset="0"/>
                <a:cs typeface="Calibri" panose="020F0502020204030204" pitchFamily="34" charset="0"/>
              </a:rPr>
              <a:t> dans le but </a:t>
            </a:r>
            <a:r>
              <a:rPr lang="nl-BE" sz="2600" dirty="0" err="1">
                <a:latin typeface="Calibri" panose="020F0502020204030204" pitchFamily="34" charset="0"/>
                <a:cs typeface="Calibri" panose="020F0502020204030204" pitchFamily="34" charset="0"/>
              </a:rPr>
              <a:t>principal</a:t>
            </a:r>
            <a:r>
              <a:rPr lang="nl-BE" sz="2600" dirty="0">
                <a:latin typeface="Calibri" panose="020F0502020204030204" pitchFamily="34" charset="0"/>
                <a:cs typeface="Calibri" panose="020F0502020204030204" pitchFamily="34" charset="0"/>
              </a:rPr>
              <a:t> de </a:t>
            </a:r>
            <a:r>
              <a:rPr lang="nl-BE" sz="2600" dirty="0" err="1">
                <a:latin typeface="Calibri" panose="020F0502020204030204" pitchFamily="34" charset="0"/>
                <a:cs typeface="Calibri" panose="020F0502020204030204" pitchFamily="34" charset="0"/>
              </a:rPr>
              <a:t>tirer</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avantage</a:t>
            </a:r>
            <a:r>
              <a:rPr lang="nl-BE" sz="2600" dirty="0">
                <a:latin typeface="Calibri" panose="020F0502020204030204" pitchFamily="34" charset="0"/>
                <a:cs typeface="Calibri" panose="020F0502020204030204" pitchFamily="34" charset="0"/>
              </a:rPr>
              <a:t> de la </a:t>
            </a:r>
            <a:r>
              <a:rPr lang="nl-BE" sz="2600" dirty="0" err="1">
                <a:latin typeface="Calibri" panose="020F0502020204030204" pitchFamily="34" charset="0"/>
                <a:cs typeface="Calibri" panose="020F0502020204030204" pitchFamily="34" charset="0"/>
              </a:rPr>
              <a:t>convention</a:t>
            </a:r>
            <a:endParaRPr lang="nl-BE" sz="2600" dirty="0">
              <a:latin typeface="Calibri" panose="020F0502020204030204" pitchFamily="34" charset="0"/>
              <a:cs typeface="Calibri" panose="020F0502020204030204" pitchFamily="34" charset="0"/>
            </a:endParaRPr>
          </a:p>
          <a:p>
            <a:pPr lvl="2">
              <a:buFont typeface="Arial" panose="020B0604020202020204" pitchFamily="34" charset="0"/>
              <a:buChar char="•"/>
            </a:pPr>
            <a:r>
              <a:rPr lang="nl-BE" sz="2600" dirty="0" err="1">
                <a:latin typeface="Calibri" panose="020F0502020204030204" pitchFamily="34" charset="0"/>
                <a:cs typeface="Calibri" panose="020F0502020204030204" pitchFamily="34" charset="0"/>
              </a:rPr>
              <a:t>Disposition</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similaire</a:t>
            </a:r>
            <a:r>
              <a:rPr lang="nl-BE" sz="2600" dirty="0">
                <a:latin typeface="Calibri" panose="020F0502020204030204" pitchFamily="34" charset="0"/>
                <a:cs typeface="Calibri" panose="020F0502020204030204" pitchFamily="34" charset="0"/>
              </a:rPr>
              <a:t> pour les “</a:t>
            </a:r>
            <a:r>
              <a:rPr lang="nl-BE" sz="2600" dirty="0" err="1">
                <a:latin typeface="Calibri" panose="020F0502020204030204" pitchFamily="34" charset="0"/>
                <a:cs typeface="Calibri" panose="020F0502020204030204" pitchFamily="34" charset="0"/>
              </a:rPr>
              <a:t>redevances</a:t>
            </a:r>
            <a:r>
              <a:rPr lang="nl-BE" sz="2600" dirty="0">
                <a:latin typeface="Calibri" panose="020F0502020204030204" pitchFamily="34" charset="0"/>
                <a:cs typeface="Calibri" panose="020F0502020204030204" pitchFamily="34" charset="0"/>
              </a:rPr>
              <a:t>” et les “</a:t>
            </a:r>
            <a:r>
              <a:rPr lang="nl-BE" sz="2600" dirty="0" err="1">
                <a:latin typeface="Calibri" panose="020F0502020204030204" pitchFamily="34" charset="0"/>
                <a:cs typeface="Calibri" panose="020F0502020204030204" pitchFamily="34" charset="0"/>
              </a:rPr>
              <a:t>autres</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revenus</a:t>
            </a:r>
            <a:r>
              <a:rPr lang="nl-BE" sz="2600" dirty="0">
                <a:latin typeface="Calibri" panose="020F0502020204030204" pitchFamily="34" charset="0"/>
                <a:cs typeface="Calibri" panose="020F0502020204030204" pitchFamily="34" charset="0"/>
              </a:rPr>
              <a:t>”</a:t>
            </a:r>
          </a:p>
          <a:p>
            <a:pPr lvl="1">
              <a:buFont typeface="Arial" panose="020B0604020202020204" pitchFamily="34" charset="0"/>
              <a:buChar char="•"/>
            </a:pPr>
            <a:r>
              <a:rPr lang="nl-BE" sz="2600" u="sng" dirty="0">
                <a:latin typeface="Calibri" panose="020F0502020204030204" pitchFamily="34" charset="0"/>
                <a:cs typeface="Calibri" panose="020F0502020204030204" pitchFamily="34" charset="0"/>
              </a:rPr>
              <a:t>Chili</a:t>
            </a:r>
            <a:r>
              <a:rPr lang="nl-BE" sz="2600" dirty="0">
                <a:latin typeface="Calibri" panose="020F0502020204030204" pitchFamily="34" charset="0"/>
                <a:cs typeface="Calibri" panose="020F0502020204030204" pitchFamily="34" charset="0"/>
              </a:rPr>
              <a:t>: </a:t>
            </a:r>
          </a:p>
          <a:p>
            <a:pPr lvl="2">
              <a:buFont typeface="Arial" panose="020B0604020202020204" pitchFamily="34" charset="0"/>
              <a:buChar char="•"/>
            </a:pPr>
            <a:r>
              <a:rPr lang="nl-BE" sz="2600" dirty="0" err="1">
                <a:latin typeface="Calibri" panose="020F0502020204030204" pitchFamily="34" charset="0"/>
                <a:cs typeface="Calibri" panose="020F0502020204030204" pitchFamily="34" charset="0"/>
              </a:rPr>
              <a:t>Dividendes</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intérêts</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redevances</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refus</a:t>
            </a:r>
            <a:r>
              <a:rPr lang="nl-BE" sz="2600" dirty="0">
                <a:latin typeface="Calibri" panose="020F0502020204030204" pitchFamily="34" charset="0"/>
                <a:cs typeface="Calibri" panose="020F0502020204030204" pitchFamily="34" charset="0"/>
              </a:rPr>
              <a:t> des </a:t>
            </a:r>
            <a:r>
              <a:rPr lang="nl-BE" sz="2600" dirty="0" err="1">
                <a:latin typeface="Calibri" panose="020F0502020204030204" pitchFamily="34" charset="0"/>
                <a:cs typeface="Calibri" panose="020F0502020204030204" pitchFamily="34" charset="0"/>
              </a:rPr>
              <a:t>avantages</a:t>
            </a:r>
            <a:r>
              <a:rPr lang="nl-BE" sz="2600" dirty="0">
                <a:latin typeface="Calibri" panose="020F0502020204030204" pitchFamily="34" charset="0"/>
                <a:cs typeface="Calibri" panose="020F0502020204030204" pitchFamily="34" charset="0"/>
              </a:rPr>
              <a:t> de la </a:t>
            </a:r>
            <a:r>
              <a:rPr lang="nl-BE" sz="2600" dirty="0" err="1">
                <a:latin typeface="Calibri" panose="020F0502020204030204" pitchFamily="34" charset="0"/>
                <a:cs typeface="Calibri" panose="020F0502020204030204" pitchFamily="34" charset="0"/>
              </a:rPr>
              <a:t>convention</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lorsque</a:t>
            </a:r>
            <a:r>
              <a:rPr lang="nl-BE" sz="2600" dirty="0">
                <a:latin typeface="Calibri" panose="020F0502020204030204" pitchFamily="34" charset="0"/>
                <a:cs typeface="Calibri" panose="020F0502020204030204" pitchFamily="34" charset="0"/>
              </a:rPr>
              <a:t> les “actions </a:t>
            </a:r>
            <a:r>
              <a:rPr lang="nl-BE" sz="2600" dirty="0" err="1">
                <a:latin typeface="Calibri" panose="020F0502020204030204" pitchFamily="34" charset="0"/>
                <a:cs typeface="Calibri" panose="020F0502020204030204" pitchFamily="34" charset="0"/>
              </a:rPr>
              <a:t>ou</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autres</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droits</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qui</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donnent</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lieu</a:t>
            </a:r>
            <a:r>
              <a:rPr lang="nl-BE" sz="2600" dirty="0">
                <a:latin typeface="Calibri" panose="020F0502020204030204" pitchFamily="34" charset="0"/>
                <a:cs typeface="Calibri" panose="020F0502020204030204" pitchFamily="34" charset="0"/>
              </a:rPr>
              <a:t> au </a:t>
            </a:r>
            <a:r>
              <a:rPr lang="nl-BE" sz="2600" dirty="0" err="1">
                <a:latin typeface="Calibri" panose="020F0502020204030204" pitchFamily="34" charset="0"/>
                <a:cs typeface="Calibri" panose="020F0502020204030204" pitchFamily="34" charset="0"/>
              </a:rPr>
              <a:t>payement</a:t>
            </a:r>
            <a:r>
              <a:rPr lang="nl-BE" sz="2600" dirty="0">
                <a:latin typeface="Calibri" panose="020F0502020204030204" pitchFamily="34" charset="0"/>
                <a:cs typeface="Calibri" panose="020F0502020204030204" pitchFamily="34" charset="0"/>
              </a:rPr>
              <a:t> des </a:t>
            </a:r>
            <a:r>
              <a:rPr lang="nl-BE" sz="2600" dirty="0" err="1">
                <a:latin typeface="Calibri" panose="020F0502020204030204" pitchFamily="34" charset="0"/>
                <a:cs typeface="Calibri" panose="020F0502020204030204" pitchFamily="34" charset="0"/>
              </a:rPr>
              <a:t>dividendes</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ou</a:t>
            </a:r>
            <a:r>
              <a:rPr lang="nl-BE" sz="2600" dirty="0">
                <a:latin typeface="Calibri" panose="020F0502020204030204" pitchFamily="34" charset="0"/>
                <a:cs typeface="Calibri" panose="020F0502020204030204" pitchFamily="34" charset="0"/>
              </a:rPr>
              <a:t> la </a:t>
            </a:r>
            <a:r>
              <a:rPr lang="nl-BE" sz="2600" dirty="0" err="1">
                <a:latin typeface="Calibri" panose="020F0502020204030204" pitchFamily="34" charset="0"/>
                <a:cs typeface="Calibri" panose="020F0502020204030204" pitchFamily="34" charset="0"/>
              </a:rPr>
              <a:t>créance</a:t>
            </a:r>
            <a:r>
              <a:rPr lang="nl-BE" sz="2600" dirty="0">
                <a:latin typeface="Calibri" panose="020F0502020204030204" pitchFamily="34" charset="0"/>
                <a:cs typeface="Calibri" panose="020F0502020204030204" pitchFamily="34" charset="0"/>
              </a:rPr>
              <a:t>…] ont </a:t>
            </a:r>
            <a:r>
              <a:rPr lang="nl-BE" sz="2600" dirty="0" err="1">
                <a:latin typeface="Calibri" panose="020F0502020204030204" pitchFamily="34" charset="0"/>
                <a:cs typeface="Calibri" panose="020F0502020204030204" pitchFamily="34" charset="0"/>
              </a:rPr>
              <a:t>été</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créés</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ou</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cédées</a:t>
            </a:r>
            <a:r>
              <a:rPr lang="nl-BE" sz="2600" dirty="0">
                <a:latin typeface="Calibri" panose="020F0502020204030204" pitchFamily="34" charset="0"/>
                <a:cs typeface="Calibri" panose="020F0502020204030204" pitchFamily="34" charset="0"/>
              </a:rPr>
              <a:t> </a:t>
            </a:r>
            <a:r>
              <a:rPr lang="nl-BE" sz="2600" dirty="0" err="1">
                <a:latin typeface="Calibri" panose="020F0502020204030204" pitchFamily="34" charset="0"/>
                <a:cs typeface="Calibri" panose="020F0502020204030204" pitchFamily="34" charset="0"/>
              </a:rPr>
              <a:t>principalement</a:t>
            </a:r>
            <a:r>
              <a:rPr lang="nl-BE" sz="2600" dirty="0">
                <a:latin typeface="Calibri" panose="020F0502020204030204" pitchFamily="34" charset="0"/>
                <a:cs typeface="Calibri" panose="020F0502020204030204" pitchFamily="34" charset="0"/>
              </a:rPr>
              <a:t> dans le but </a:t>
            </a:r>
            <a:r>
              <a:rPr lang="nl-BE" sz="2600" dirty="0" err="1">
                <a:latin typeface="Calibri" panose="020F0502020204030204" pitchFamily="34" charset="0"/>
                <a:cs typeface="Calibri" panose="020F0502020204030204" pitchFamily="34" charset="0"/>
              </a:rPr>
              <a:t>d’obtenir</a:t>
            </a:r>
            <a:r>
              <a:rPr lang="nl-BE" sz="2600" dirty="0">
                <a:latin typeface="Calibri" panose="020F0502020204030204" pitchFamily="34" charset="0"/>
                <a:cs typeface="Calibri" panose="020F0502020204030204" pitchFamily="34" charset="0"/>
              </a:rPr>
              <a:t> ces </a:t>
            </a:r>
            <a:r>
              <a:rPr lang="nl-BE" sz="2600" dirty="0" err="1">
                <a:latin typeface="Calibri" panose="020F0502020204030204" pitchFamily="34" charset="0"/>
                <a:cs typeface="Calibri" panose="020F0502020204030204" pitchFamily="34" charset="0"/>
              </a:rPr>
              <a:t>avantages</a:t>
            </a:r>
            <a:r>
              <a:rPr lang="nl-BE" sz="2600" dirty="0">
                <a:latin typeface="Calibri" panose="020F0502020204030204" pitchFamily="34" charset="0"/>
                <a:cs typeface="Calibri" panose="020F0502020204030204" pitchFamily="34" charset="0"/>
              </a:rPr>
              <a:t>”</a:t>
            </a:r>
          </a:p>
          <a:p>
            <a:pPr lvl="2">
              <a:buFont typeface="Arial" panose="020B0604020202020204" pitchFamily="34" charset="0"/>
              <a:buChar char="•"/>
            </a:pPr>
            <a:endParaRPr lang="nl-BE"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nl-NL" sz="2600" dirty="0" err="1">
                <a:latin typeface="Calibri" panose="020F0502020204030204" pitchFamily="34" charset="0"/>
                <a:cs typeface="Calibri" panose="020F0502020204030204" pitchFamily="34" charset="0"/>
              </a:rPr>
              <a:t>Voy</a:t>
            </a:r>
            <a:r>
              <a:rPr lang="nl-NL" sz="2600" dirty="0">
                <a:latin typeface="Calibri" panose="020F0502020204030204" pitchFamily="34" charset="0"/>
                <a:cs typeface="Calibri" panose="020F0502020204030204" pitchFamily="34" charset="0"/>
              </a:rPr>
              <a:t>. </a:t>
            </a:r>
            <a:r>
              <a:rPr lang="nl-NL" sz="2600" dirty="0" err="1">
                <a:latin typeface="Calibri" panose="020F0502020204030204" pitchFamily="34" charset="0"/>
                <a:cs typeface="Calibri" panose="020F0502020204030204" pitchFamily="34" charset="0"/>
              </a:rPr>
              <a:t>encore</a:t>
            </a:r>
            <a:r>
              <a:rPr lang="nl-NL" sz="2600" dirty="0">
                <a:latin typeface="Calibri" panose="020F0502020204030204" pitchFamily="34" charset="0"/>
                <a:cs typeface="Calibri" panose="020F0502020204030204" pitchFamily="34" charset="0"/>
              </a:rPr>
              <a:t>: </a:t>
            </a:r>
            <a:r>
              <a:rPr lang="nl-NL" sz="2600" dirty="0" err="1">
                <a:latin typeface="Calibri" panose="020F0502020204030204" pitchFamily="34" charset="0"/>
                <a:cs typeface="Calibri" panose="020F0502020204030204" pitchFamily="34" charset="0"/>
              </a:rPr>
              <a:t>Argentine</a:t>
            </a:r>
            <a:r>
              <a:rPr lang="nl-NL" sz="2600" dirty="0">
                <a:latin typeface="Calibri" panose="020F0502020204030204" pitchFamily="34" charset="0"/>
                <a:cs typeface="Calibri" panose="020F0502020204030204" pitchFamily="34" charset="0"/>
              </a:rPr>
              <a:t>, </a:t>
            </a:r>
            <a:r>
              <a:rPr lang="nl-NL" sz="2600" dirty="0" err="1">
                <a:latin typeface="Calibri" panose="020F0502020204030204" pitchFamily="34" charset="0"/>
                <a:cs typeface="Calibri" panose="020F0502020204030204" pitchFamily="34" charset="0"/>
              </a:rPr>
              <a:t>Indes</a:t>
            </a:r>
            <a:r>
              <a:rPr lang="nl-NL" sz="2600" dirty="0">
                <a:latin typeface="Calibri" panose="020F0502020204030204" pitchFamily="34" charset="0"/>
                <a:cs typeface="Calibri" panose="020F0502020204030204" pitchFamily="34" charset="0"/>
              </a:rPr>
              <a:t> Maurice, Nigeria, </a:t>
            </a:r>
            <a:r>
              <a:rPr lang="nl-NL" sz="2600" dirty="0" err="1">
                <a:latin typeface="Calibri" panose="020F0502020204030204" pitchFamily="34" charset="0"/>
                <a:cs typeface="Calibri" panose="020F0502020204030204" pitchFamily="34" charset="0"/>
              </a:rPr>
              <a:t>Tunisie</a:t>
            </a:r>
            <a:r>
              <a:rPr lang="nl-NL" sz="2600" dirty="0">
                <a:latin typeface="Calibri" panose="020F0502020204030204" pitchFamily="34" charset="0"/>
                <a:cs typeface="Calibri" panose="020F0502020204030204" pitchFamily="34" charset="0"/>
              </a:rPr>
              <a:t>,</a:t>
            </a:r>
          </a:p>
        </p:txBody>
      </p:sp>
      <p:sp>
        <p:nvSpPr>
          <p:cNvPr id="4" name="Tijdelijke aanduiding voor dianummer 3">
            <a:extLst>
              <a:ext uri="{FF2B5EF4-FFF2-40B4-BE49-F238E27FC236}">
                <a16:creationId xmlns:a16="http://schemas.microsoft.com/office/drawing/2014/main" id="{8C6FF1E6-0441-810A-B702-E10037D90DF8}"/>
              </a:ext>
            </a:extLst>
          </p:cNvPr>
          <p:cNvSpPr>
            <a:spLocks noGrp="1"/>
          </p:cNvSpPr>
          <p:nvPr>
            <p:ph type="sldNum" sz="quarter" idx="12"/>
          </p:nvPr>
        </p:nvSpPr>
        <p:spPr/>
        <p:txBody>
          <a:bodyPr/>
          <a:lstStyle/>
          <a:p>
            <a:fld id="{7AE184E0-0BD4-4705-A12B-9B71DDE63301}" type="slidenum">
              <a:rPr lang="nl-BE" noProof="0" smtClean="0"/>
              <a:t>10</a:t>
            </a:fld>
            <a:endParaRPr lang="nl-BE" noProof="0"/>
          </a:p>
        </p:txBody>
      </p:sp>
      <p:pic>
        <p:nvPicPr>
          <p:cNvPr id="6" name="Picture 2">
            <a:extLst>
              <a:ext uri="{FF2B5EF4-FFF2-40B4-BE49-F238E27FC236}">
                <a16:creationId xmlns:a16="http://schemas.microsoft.com/office/drawing/2014/main" id="{0F2797B7-B9F7-EF85-288B-80502240E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793" y="8518532"/>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1">
            <a:extLst>
              <a:ext uri="{FF2B5EF4-FFF2-40B4-BE49-F238E27FC236}">
                <a16:creationId xmlns:a16="http://schemas.microsoft.com/office/drawing/2014/main" id="{9CAC5437-1B80-5EBF-C930-037891D454A7}"/>
              </a:ext>
            </a:extLst>
          </p:cNvPr>
          <p:cNvSpPr txBox="1"/>
          <p:nvPr/>
        </p:nvSpPr>
        <p:spPr>
          <a:xfrm>
            <a:off x="634143" y="545253"/>
            <a:ext cx="11098038" cy="1398011"/>
          </a:xfrm>
          <a:prstGeom prst="rect">
            <a:avLst/>
          </a:prstGeom>
          <a:noFill/>
        </p:spPr>
        <p:txBody>
          <a:bodyPr wrap="none" rtlCol="0">
            <a:spAutoFit/>
          </a:bodyPr>
          <a:lstStyle/>
          <a:p>
            <a:pPr>
              <a:lnSpc>
                <a:spcPct val="120000"/>
              </a:lnSpc>
            </a:pPr>
            <a:r>
              <a:rPr lang="fr-FR" sz="4800" b="1" dirty="0">
                <a:solidFill>
                  <a:schemeClr val="accent1">
                    <a:lumMod val="75000"/>
                  </a:schemeClr>
                </a:solidFill>
                <a:latin typeface="Calibri" panose="020F0502020204030204" pitchFamily="34" charset="0"/>
                <a:cs typeface="Calibri" panose="020F0502020204030204" pitchFamily="34" charset="0"/>
              </a:rPr>
              <a:t>I. </a:t>
            </a:r>
            <a:r>
              <a:rPr lang="fr-BE" sz="4800" b="1" i="0" u="none" strike="noStrike" dirty="0">
                <a:solidFill>
                  <a:schemeClr val="accent1">
                    <a:lumMod val="75000"/>
                  </a:schemeClr>
                </a:solidFill>
                <a:effectLst/>
                <a:latin typeface="Calibri" panose="020F0502020204030204" pitchFamily="34" charset="0"/>
                <a:cs typeface="Calibri" panose="020F0502020204030204" pitchFamily="34" charset="0"/>
              </a:rPr>
              <a:t>  Introduction – </a:t>
            </a:r>
            <a:r>
              <a:rPr lang="fr-BE" sz="4800" b="1" dirty="0">
                <a:solidFill>
                  <a:schemeClr val="accent1">
                    <a:lumMod val="75000"/>
                  </a:schemeClr>
                </a:solidFill>
                <a:latin typeface="Calibri" panose="020F0502020204030204" pitchFamily="34" charset="0"/>
                <a:cs typeface="Calibri" panose="020F0502020204030204" pitchFamily="34" charset="0"/>
              </a:rPr>
              <a:t>Aperçu des traités Belges</a:t>
            </a:r>
            <a:endParaRPr lang="fr-BE" sz="4800" b="1" i="0" u="none" strike="noStrike" dirty="0">
              <a:solidFill>
                <a:schemeClr val="accent1">
                  <a:lumMod val="75000"/>
                </a:schemeClr>
              </a:solidFill>
              <a:effectLst/>
              <a:latin typeface="Calibri" panose="020F0502020204030204" pitchFamily="34" charset="0"/>
              <a:cs typeface="Calibri" panose="020F0502020204030204" pitchFamily="34" charset="0"/>
            </a:endParaRPr>
          </a:p>
          <a:p>
            <a:pPr>
              <a:lnSpc>
                <a:spcPct val="120000"/>
              </a:lnSpc>
            </a:pPr>
            <a:endParaRPr lang="fr-FR" sz="2500" dirty="0"/>
          </a:p>
        </p:txBody>
      </p:sp>
    </p:spTree>
    <p:extLst>
      <p:ext uri="{BB962C8B-B14F-4D97-AF65-F5344CB8AC3E}">
        <p14:creationId xmlns:p14="http://schemas.microsoft.com/office/powerpoint/2010/main" val="1997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C14A612-6AE0-E571-6AFD-265F2A8D57D8}"/>
              </a:ext>
            </a:extLst>
          </p:cNvPr>
          <p:cNvSpPr>
            <a:spLocks noGrp="1"/>
          </p:cNvSpPr>
          <p:nvPr>
            <p:ph idx="1"/>
          </p:nvPr>
        </p:nvSpPr>
        <p:spPr>
          <a:xfrm>
            <a:off x="819549" y="1528800"/>
            <a:ext cx="15699575" cy="6696000"/>
          </a:xfrm>
        </p:spPr>
        <p:txBody>
          <a:bodyPr/>
          <a:lstStyle/>
          <a:p>
            <a:pPr marL="85725" indent="0">
              <a:buNone/>
            </a:pPr>
            <a:r>
              <a:rPr lang="nl-BE" sz="3400" dirty="0">
                <a:latin typeface="Calibri" panose="020F0502020204030204" pitchFamily="34" charset="0"/>
                <a:cs typeface="Calibri" panose="020F0502020204030204" pitchFamily="34" charset="0"/>
              </a:rPr>
              <a:t>=&gt; Impact MLI</a:t>
            </a:r>
          </a:p>
          <a:p>
            <a:pPr marL="85725" indent="0">
              <a:buNone/>
            </a:pPr>
            <a:r>
              <a:rPr lang="nl-BE" sz="3400" dirty="0">
                <a:latin typeface="Calibri" panose="020F0502020204030204" pitchFamily="34" charset="0"/>
                <a:cs typeface="Calibri" panose="020F0502020204030204" pitchFamily="34" charset="0"/>
              </a:rPr>
              <a:t>	</a:t>
            </a:r>
            <a:br>
              <a:rPr lang="nl-BE" sz="3400" dirty="0">
                <a:latin typeface="Calibri" panose="020F0502020204030204" pitchFamily="34" charset="0"/>
                <a:cs typeface="Calibri" panose="020F0502020204030204" pitchFamily="34" charset="0"/>
              </a:rPr>
            </a:br>
            <a:r>
              <a:rPr lang="nl-BE" sz="3400" dirty="0">
                <a:latin typeface="Calibri" panose="020F0502020204030204" pitchFamily="34" charset="0"/>
                <a:cs typeface="Calibri" panose="020F0502020204030204" pitchFamily="34" charset="0"/>
              </a:rPr>
              <a:t>		- MLI in werking:	</a:t>
            </a:r>
            <a:r>
              <a:rPr lang="nl-BE" sz="3200" dirty="0">
                <a:latin typeface="Calibri" panose="020F0502020204030204" pitchFamily="34" charset="0"/>
                <a:cs typeface="Calibri" panose="020F0502020204030204" pitchFamily="34" charset="0"/>
              </a:rPr>
              <a:t>overlegprocedures</a:t>
            </a:r>
            <a:br>
              <a:rPr lang="nl-BE" sz="3200" dirty="0">
                <a:latin typeface="Calibri" panose="020F0502020204030204" pitchFamily="34" charset="0"/>
                <a:cs typeface="Calibri" panose="020F0502020204030204" pitchFamily="34" charset="0"/>
              </a:rPr>
            </a:br>
            <a:r>
              <a:rPr lang="nl-BE" sz="3200" dirty="0">
                <a:latin typeface="Calibri" panose="020F0502020204030204" pitchFamily="34" charset="0"/>
                <a:cs typeface="Calibri" panose="020F0502020204030204" pitchFamily="34" charset="0"/>
              </a:rPr>
              <a:t>						</a:t>
            </a:r>
            <a:r>
              <a:rPr lang="nl-BE" sz="3200">
                <a:latin typeface="Calibri" panose="020F0502020204030204" pitchFamily="34" charset="0"/>
                <a:cs typeface="Calibri" panose="020F0502020204030204" pitchFamily="34" charset="0"/>
              </a:rPr>
              <a:t>		</a:t>
            </a:r>
            <a:r>
              <a:rPr lang="nl-BE" sz="3200" dirty="0">
                <a:latin typeface="Calibri" panose="020F0502020204030204" pitchFamily="34" charset="0"/>
                <a:cs typeface="Calibri" panose="020F0502020204030204" pitchFamily="34" charset="0"/>
              </a:rPr>
              <a:t>	roerende voorheffing</a:t>
            </a:r>
            <a:br>
              <a:rPr lang="nl-BE" sz="3200" dirty="0">
                <a:latin typeface="Calibri" panose="020F0502020204030204" pitchFamily="34" charset="0"/>
                <a:cs typeface="Calibri" panose="020F0502020204030204" pitchFamily="34" charset="0"/>
              </a:rPr>
            </a:br>
            <a:r>
              <a:rPr lang="nl-BE" sz="3200" dirty="0">
                <a:latin typeface="Calibri" panose="020F0502020204030204" pitchFamily="34" charset="0"/>
                <a:cs typeface="Calibri" panose="020F0502020204030204" pitchFamily="34" charset="0"/>
              </a:rPr>
              <a:t>						</a:t>
            </a:r>
            <a:r>
              <a:rPr lang="nl-BE" sz="3200">
                <a:latin typeface="Calibri" panose="020F0502020204030204" pitchFamily="34" charset="0"/>
                <a:cs typeface="Calibri" panose="020F0502020204030204" pitchFamily="34" charset="0"/>
              </a:rPr>
              <a:t>		</a:t>
            </a:r>
            <a:r>
              <a:rPr lang="nl-BE" sz="3200" dirty="0">
                <a:latin typeface="Calibri" panose="020F0502020204030204" pitchFamily="34" charset="0"/>
                <a:cs typeface="Calibri" panose="020F0502020204030204" pitchFamily="34" charset="0"/>
              </a:rPr>
              <a:t>	overige belastingen</a:t>
            </a:r>
          </a:p>
          <a:p>
            <a:pPr marL="85725" indent="0">
              <a:buNone/>
            </a:pPr>
            <a:r>
              <a:rPr lang="nl-BE" sz="3400" dirty="0">
                <a:latin typeface="Calibri" panose="020F0502020204030204" pitchFamily="34" charset="0"/>
                <a:cs typeface="Calibri" panose="020F0502020204030204" pitchFamily="34" charset="0"/>
              </a:rPr>
              <a:t>		- (nog) geen invloed door MLI</a:t>
            </a:r>
            <a:r>
              <a:rPr lang="nl-BE" sz="3200" dirty="0">
                <a:latin typeface="Calibri" panose="020F0502020204030204" pitchFamily="34" charset="0"/>
                <a:cs typeface="Calibri" panose="020F0502020204030204" pitchFamily="34" charset="0"/>
              </a:rPr>
              <a:t>	- land niet vermeld</a:t>
            </a:r>
            <a:br>
              <a:rPr lang="nl-BE" sz="3200" dirty="0">
                <a:latin typeface="Calibri" panose="020F0502020204030204" pitchFamily="34" charset="0"/>
                <a:cs typeface="Calibri" panose="020F0502020204030204" pitchFamily="34" charset="0"/>
              </a:rPr>
            </a:br>
            <a:r>
              <a:rPr lang="nl-BE" sz="3200" dirty="0">
                <a:latin typeface="Calibri" panose="020F0502020204030204" pitchFamily="34" charset="0"/>
                <a:cs typeface="Calibri" panose="020F0502020204030204" pitchFamily="34" charset="0"/>
              </a:rPr>
              <a:t>														- nog niet aangemeld</a:t>
            </a:r>
            <a:br>
              <a:rPr lang="nl-BE" sz="3200" dirty="0">
                <a:latin typeface="Calibri" panose="020F0502020204030204" pitchFamily="34" charset="0"/>
                <a:cs typeface="Calibri" panose="020F0502020204030204" pitchFamily="34" charset="0"/>
              </a:rPr>
            </a:br>
            <a:r>
              <a:rPr lang="nl-BE" sz="3200" dirty="0">
                <a:latin typeface="Calibri" panose="020F0502020204030204" pitchFamily="34" charset="0"/>
                <a:cs typeface="Calibri" panose="020F0502020204030204" pitchFamily="34" charset="0"/>
              </a:rPr>
              <a:t>														- MLI niet ondertekend</a:t>
            </a:r>
          </a:p>
          <a:p>
            <a:pPr marL="85725" indent="0">
              <a:buNone/>
            </a:pPr>
            <a:r>
              <a:rPr lang="nl-BE" sz="3400" dirty="0"/>
              <a:t>		</a:t>
            </a:r>
            <a:br>
              <a:rPr lang="nl-BE" sz="3400" dirty="0"/>
            </a:br>
            <a:r>
              <a:rPr lang="nl-BE" sz="3400" dirty="0"/>
              <a:t>			</a:t>
            </a:r>
            <a:r>
              <a:rPr lang="nl-BE" dirty="0"/>
              <a:t>								</a:t>
            </a:r>
            <a:endParaRPr lang="nl-NL" dirty="0"/>
          </a:p>
        </p:txBody>
      </p:sp>
      <p:sp>
        <p:nvSpPr>
          <p:cNvPr id="4" name="Tijdelijke aanduiding voor dianummer 3">
            <a:extLst>
              <a:ext uri="{FF2B5EF4-FFF2-40B4-BE49-F238E27FC236}">
                <a16:creationId xmlns:a16="http://schemas.microsoft.com/office/drawing/2014/main" id="{39BC8597-6776-35C1-A422-7D01E7490091}"/>
              </a:ext>
            </a:extLst>
          </p:cNvPr>
          <p:cNvSpPr>
            <a:spLocks noGrp="1"/>
          </p:cNvSpPr>
          <p:nvPr>
            <p:ph type="sldNum" sz="quarter" idx="12"/>
          </p:nvPr>
        </p:nvSpPr>
        <p:spPr/>
        <p:txBody>
          <a:bodyPr/>
          <a:lstStyle/>
          <a:p>
            <a:fld id="{7AE184E0-0BD4-4705-A12B-9B71DDE63301}" type="slidenum">
              <a:rPr lang="nl-BE" noProof="0" smtClean="0"/>
              <a:t>11</a:t>
            </a:fld>
            <a:endParaRPr lang="nl-BE" noProof="0"/>
          </a:p>
        </p:txBody>
      </p:sp>
      <p:pic>
        <p:nvPicPr>
          <p:cNvPr id="5" name="Picture 2">
            <a:extLst>
              <a:ext uri="{FF2B5EF4-FFF2-40B4-BE49-F238E27FC236}">
                <a16:creationId xmlns:a16="http://schemas.microsoft.com/office/drawing/2014/main" id="{5D1BA9BC-6D67-C787-2C2A-1E73BD499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6693" y="8445996"/>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D8237DA-764F-B59A-78BA-D0B84E0EA242}"/>
              </a:ext>
            </a:extLst>
          </p:cNvPr>
          <p:cNvSpPr txBox="1"/>
          <p:nvPr/>
        </p:nvSpPr>
        <p:spPr>
          <a:xfrm>
            <a:off x="634143" y="545253"/>
            <a:ext cx="13639183" cy="1398011"/>
          </a:xfrm>
          <a:prstGeom prst="rect">
            <a:avLst/>
          </a:prstGeom>
          <a:noFill/>
        </p:spPr>
        <p:txBody>
          <a:bodyPr wrap="none" rtlCol="0">
            <a:spAutoFit/>
          </a:bodyPr>
          <a:lstStyle/>
          <a:p>
            <a:pPr>
              <a:lnSpc>
                <a:spcPct val="120000"/>
              </a:lnSpc>
            </a:pPr>
            <a:r>
              <a:rPr lang="fr-FR" sz="4800" b="1" dirty="0">
                <a:solidFill>
                  <a:schemeClr val="accent1">
                    <a:lumMod val="75000"/>
                  </a:schemeClr>
                </a:solidFill>
                <a:latin typeface="Calibri" panose="020F0502020204030204" pitchFamily="34" charset="0"/>
                <a:cs typeface="Calibri" panose="020F0502020204030204" pitchFamily="34" charset="0"/>
              </a:rPr>
              <a:t>I. </a:t>
            </a:r>
            <a:r>
              <a:rPr lang="fr-BE" sz="48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4800" b="1" i="0" u="none" strike="noStrike" dirty="0" err="1">
                <a:solidFill>
                  <a:schemeClr val="accent1">
                    <a:lumMod val="75000"/>
                  </a:schemeClr>
                </a:solidFill>
                <a:effectLst/>
                <a:latin typeface="Calibri" panose="020F0502020204030204" pitchFamily="34" charset="0"/>
                <a:cs typeface="Calibri" panose="020F0502020204030204" pitchFamily="34" charset="0"/>
              </a:rPr>
              <a:t>Introductie</a:t>
            </a:r>
            <a:r>
              <a:rPr lang="fr-BE" sz="48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fr-BE" sz="4800" b="1" i="0" u="none" strike="noStrike" dirty="0" err="1">
                <a:solidFill>
                  <a:schemeClr val="accent1">
                    <a:lumMod val="75000"/>
                  </a:schemeClr>
                </a:solidFill>
                <a:effectLst/>
                <a:latin typeface="Calibri" panose="020F0502020204030204" pitchFamily="34" charset="0"/>
                <a:cs typeface="Calibri" panose="020F0502020204030204" pitchFamily="34" charset="0"/>
              </a:rPr>
              <a:t>Overzicht</a:t>
            </a:r>
            <a:r>
              <a:rPr lang="fr-BE" sz="48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4800" b="1" i="0" u="none" strike="noStrike" dirty="0" err="1">
                <a:solidFill>
                  <a:schemeClr val="accent1">
                    <a:lumMod val="75000"/>
                  </a:schemeClr>
                </a:solidFill>
                <a:effectLst/>
                <a:latin typeface="Calibri" panose="020F0502020204030204" pitchFamily="34" charset="0"/>
                <a:cs typeface="Calibri" panose="020F0502020204030204" pitchFamily="34" charset="0"/>
              </a:rPr>
              <a:t>Belgisch</a:t>
            </a:r>
            <a:r>
              <a:rPr lang="fr-BE" sz="48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4800" b="1" i="0" u="none" strike="noStrike" dirty="0" err="1">
                <a:solidFill>
                  <a:schemeClr val="accent1">
                    <a:lumMod val="75000"/>
                  </a:schemeClr>
                </a:solidFill>
                <a:effectLst/>
                <a:latin typeface="Calibri" panose="020F0502020204030204" pitchFamily="34" charset="0"/>
                <a:cs typeface="Calibri" panose="020F0502020204030204" pitchFamily="34" charset="0"/>
              </a:rPr>
              <a:t>verdragsnetwerk</a:t>
            </a:r>
            <a:endParaRPr lang="fr-BE" sz="4800" b="1" i="0" u="none" strike="noStrike" dirty="0">
              <a:solidFill>
                <a:schemeClr val="accent1">
                  <a:lumMod val="75000"/>
                </a:schemeClr>
              </a:solidFill>
              <a:effectLst/>
              <a:latin typeface="Calibri" panose="020F0502020204030204" pitchFamily="34" charset="0"/>
              <a:cs typeface="Calibri" panose="020F0502020204030204" pitchFamily="34" charset="0"/>
            </a:endParaRPr>
          </a:p>
          <a:p>
            <a:pPr>
              <a:lnSpc>
                <a:spcPct val="120000"/>
              </a:lnSpc>
            </a:pPr>
            <a:endParaRPr lang="fr-FR" sz="2500" dirty="0"/>
          </a:p>
        </p:txBody>
      </p:sp>
    </p:spTree>
    <p:extLst>
      <p:ext uri="{BB962C8B-B14F-4D97-AF65-F5344CB8AC3E}">
        <p14:creationId xmlns:p14="http://schemas.microsoft.com/office/powerpoint/2010/main" val="409314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737E2AA3-1EB3-21C2-370F-0D32304E25CA}"/>
              </a:ext>
            </a:extLst>
          </p:cNvPr>
          <p:cNvGraphicFramePr>
            <a:graphicFrameLocks noChangeAspect="1"/>
          </p:cNvGraphicFramePr>
          <p:nvPr/>
        </p:nvGraphicFramePr>
        <p:xfrm>
          <a:off x="1392965" y="697910"/>
          <a:ext cx="14552747" cy="8411967"/>
        </p:xfrm>
        <a:graphic>
          <a:graphicData uri="http://schemas.openxmlformats.org/presentationml/2006/ole">
            <mc:AlternateContent xmlns:mc="http://schemas.openxmlformats.org/markup-compatibility/2006">
              <mc:Choice xmlns:v="urn:schemas-microsoft-com:vml" Requires="v">
                <p:oleObj name="Worksheet" r:id="rId2" imgW="8648801" imgH="5915025" progId="Excel.Sheet.12">
                  <p:embed/>
                </p:oleObj>
              </mc:Choice>
              <mc:Fallback>
                <p:oleObj name="Worksheet" r:id="rId2" imgW="8648801" imgH="5915025" progId="Excel.Sheet.12">
                  <p:embed/>
                  <p:pic>
                    <p:nvPicPr>
                      <p:cNvPr id="4" name="Object 3">
                        <a:extLst>
                          <a:ext uri="{FF2B5EF4-FFF2-40B4-BE49-F238E27FC236}">
                            <a16:creationId xmlns:a16="http://schemas.microsoft.com/office/drawing/2014/main" id="{737E2AA3-1EB3-21C2-370F-0D32304E25CA}"/>
                          </a:ext>
                        </a:extLst>
                      </p:cNvPr>
                      <p:cNvPicPr/>
                      <p:nvPr/>
                    </p:nvPicPr>
                    <p:blipFill>
                      <a:blip r:embed="rId3"/>
                      <a:stretch>
                        <a:fillRect/>
                      </a:stretch>
                    </p:blipFill>
                    <p:spPr>
                      <a:xfrm>
                        <a:off x="1392965" y="697910"/>
                        <a:ext cx="14552747" cy="8411967"/>
                      </a:xfrm>
                      <a:prstGeom prst="rect">
                        <a:avLst/>
                      </a:prstGeom>
                    </p:spPr>
                  </p:pic>
                </p:oleObj>
              </mc:Fallback>
            </mc:AlternateContent>
          </a:graphicData>
        </a:graphic>
      </p:graphicFrame>
      <p:sp>
        <p:nvSpPr>
          <p:cNvPr id="5" name="Tekstvak 4">
            <a:extLst>
              <a:ext uri="{FF2B5EF4-FFF2-40B4-BE49-F238E27FC236}">
                <a16:creationId xmlns:a16="http://schemas.microsoft.com/office/drawing/2014/main" id="{E20F2F9A-2F71-28B3-7CCB-7A9D4FD0ED4B}"/>
              </a:ext>
            </a:extLst>
          </p:cNvPr>
          <p:cNvSpPr txBox="1"/>
          <p:nvPr/>
        </p:nvSpPr>
        <p:spPr>
          <a:xfrm>
            <a:off x="5511790" y="417859"/>
            <a:ext cx="5857767" cy="486287"/>
          </a:xfrm>
          <a:prstGeom prst="rect">
            <a:avLst/>
          </a:prstGeom>
          <a:noFill/>
        </p:spPr>
        <p:txBody>
          <a:bodyPr wrap="square" rtlCol="0">
            <a:spAutoFit/>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kumimoji="0" lang="nl-BE" sz="2560" b="1" i="0" u="none" strike="noStrike" kern="1200" cap="none" spc="0" normalizeH="0" baseline="0" noProof="0">
                <a:ln>
                  <a:noFill/>
                </a:ln>
                <a:solidFill>
                  <a:prstClr val="black"/>
                </a:solidFill>
                <a:effectLst/>
                <a:uLnTx/>
                <a:uFillTx/>
                <a:latin typeface="Calibri" panose="020F0502020204030204"/>
                <a:ea typeface="+mn-ea"/>
                <a:cs typeface="+mn-cs"/>
              </a:rPr>
              <a:t>Partner heeft aangemeld VOOR België</a:t>
            </a:r>
            <a:endParaRPr kumimoji="0" lang="en-BE" sz="256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jdelijke aanduiding voor dianummer 1">
            <a:extLst>
              <a:ext uri="{FF2B5EF4-FFF2-40B4-BE49-F238E27FC236}">
                <a16:creationId xmlns:a16="http://schemas.microsoft.com/office/drawing/2014/main" id="{FD16C541-6F9F-BACC-6C05-18408D1FD271}"/>
              </a:ext>
            </a:extLst>
          </p:cNvPr>
          <p:cNvSpPr>
            <a:spLocks noGrp="1"/>
          </p:cNvSpPr>
          <p:nvPr>
            <p:ph type="sldNum" sz="quarter" idx="12"/>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D08047B5-CB1C-4889-8548-57AB531383A2}" type="slidenum">
              <a:rPr kumimoji="0" lang="en-BE" sz="1707"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12</a:t>
            </a:fld>
            <a:endParaRPr kumimoji="0" lang="en-BE" sz="1707"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14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845E525-9A9F-8F1F-77C8-CD5553B1646C}"/>
              </a:ext>
            </a:extLst>
          </p:cNvPr>
          <p:cNvGraphicFramePr>
            <a:graphicFrameLocks noChangeAspect="1"/>
          </p:cNvGraphicFramePr>
          <p:nvPr/>
        </p:nvGraphicFramePr>
        <p:xfrm>
          <a:off x="1828800" y="467116"/>
          <a:ext cx="11890879" cy="8692429"/>
        </p:xfrm>
        <a:graphic>
          <a:graphicData uri="http://schemas.openxmlformats.org/presentationml/2006/ole">
            <mc:AlternateContent xmlns:mc="http://schemas.openxmlformats.org/markup-compatibility/2006">
              <mc:Choice xmlns:v="urn:schemas-microsoft-com:vml" Requires="v">
                <p:oleObj name="Worksheet" r:id="rId2" imgW="8648801" imgH="8581999" progId="Excel.Sheet.12">
                  <p:embed/>
                </p:oleObj>
              </mc:Choice>
              <mc:Fallback>
                <p:oleObj name="Worksheet" r:id="rId2" imgW="8648801" imgH="8581999" progId="Excel.Sheet.12">
                  <p:embed/>
                  <p:pic>
                    <p:nvPicPr>
                      <p:cNvPr id="4" name="Object 3">
                        <a:extLst>
                          <a:ext uri="{FF2B5EF4-FFF2-40B4-BE49-F238E27FC236}">
                            <a16:creationId xmlns:a16="http://schemas.microsoft.com/office/drawing/2014/main" id="{3845E525-9A9F-8F1F-77C8-CD5553B1646C}"/>
                          </a:ext>
                        </a:extLst>
                      </p:cNvPr>
                      <p:cNvPicPr/>
                      <p:nvPr/>
                    </p:nvPicPr>
                    <p:blipFill>
                      <a:blip r:embed="rId3"/>
                      <a:stretch>
                        <a:fillRect/>
                      </a:stretch>
                    </p:blipFill>
                    <p:spPr>
                      <a:xfrm>
                        <a:off x="1828800" y="467116"/>
                        <a:ext cx="11890879" cy="8692429"/>
                      </a:xfrm>
                      <a:prstGeom prst="rect">
                        <a:avLst/>
                      </a:prstGeom>
                    </p:spPr>
                  </p:pic>
                </p:oleObj>
              </mc:Fallback>
            </mc:AlternateContent>
          </a:graphicData>
        </a:graphic>
      </p:graphicFrame>
      <p:sp>
        <p:nvSpPr>
          <p:cNvPr id="5" name="Tekstvak 4">
            <a:extLst>
              <a:ext uri="{FF2B5EF4-FFF2-40B4-BE49-F238E27FC236}">
                <a16:creationId xmlns:a16="http://schemas.microsoft.com/office/drawing/2014/main" id="{734ED565-5FCB-3418-722F-64DE7271E82A}"/>
              </a:ext>
            </a:extLst>
          </p:cNvPr>
          <p:cNvSpPr txBox="1"/>
          <p:nvPr/>
        </p:nvSpPr>
        <p:spPr>
          <a:xfrm>
            <a:off x="5499859" y="107768"/>
            <a:ext cx="5857767" cy="486287"/>
          </a:xfrm>
          <a:prstGeom prst="rect">
            <a:avLst/>
          </a:prstGeom>
          <a:noFill/>
        </p:spPr>
        <p:txBody>
          <a:bodyPr wrap="square" rtlCol="0">
            <a:spAutoFit/>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kumimoji="0" lang="nl-BE" sz="2560" b="1" i="0" u="none" strike="noStrike" kern="1200" cap="none" spc="0" normalizeH="0" baseline="0" noProof="0">
                <a:ln>
                  <a:noFill/>
                </a:ln>
                <a:solidFill>
                  <a:prstClr val="black"/>
                </a:solidFill>
                <a:effectLst/>
                <a:uLnTx/>
                <a:uFillTx/>
                <a:latin typeface="Calibri" panose="020F0502020204030204"/>
                <a:ea typeface="+mn-ea"/>
                <a:cs typeface="+mn-cs"/>
              </a:rPr>
              <a:t>Partner heeft aangemeld NA België</a:t>
            </a:r>
            <a:endParaRPr kumimoji="0" lang="en-BE" sz="256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jdelijke aanduiding voor dianummer 1">
            <a:extLst>
              <a:ext uri="{FF2B5EF4-FFF2-40B4-BE49-F238E27FC236}">
                <a16:creationId xmlns:a16="http://schemas.microsoft.com/office/drawing/2014/main" id="{C773DBC4-26C1-5D09-DEE4-8433666A6927}"/>
              </a:ext>
            </a:extLst>
          </p:cNvPr>
          <p:cNvSpPr>
            <a:spLocks noGrp="1"/>
          </p:cNvSpPr>
          <p:nvPr>
            <p:ph type="sldNum" sz="quarter" idx="12"/>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D08047B5-CB1C-4889-8548-57AB531383A2}" type="slidenum">
              <a:rPr kumimoji="0" lang="en-BE" sz="1707"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13</a:t>
            </a:fld>
            <a:endParaRPr kumimoji="0" lang="en-BE" sz="1707"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F08768B-81E5-8DEB-20F0-E564B62C2D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90593" y="8488989"/>
            <a:ext cx="2743743" cy="67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78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CEF379E1-1F03-E50E-7F0F-EF362251CFB4}"/>
              </a:ext>
            </a:extLst>
          </p:cNvPr>
          <p:cNvSpPr>
            <a:spLocks noGrp="1"/>
          </p:cNvSpPr>
          <p:nvPr>
            <p:ph type="sldNum" sz="quarter" idx="12"/>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D08047B5-CB1C-4889-8548-57AB531383A2}" type="slidenum">
              <a:rPr kumimoji="0" lang="en-BE" sz="170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14</a:t>
            </a:fld>
            <a:endParaRPr kumimoji="0" lang="en-BE" sz="1707"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B11878D3-75E2-864C-134C-919A4E6C33FE}"/>
              </a:ext>
            </a:extLst>
          </p:cNvPr>
          <p:cNvGraphicFramePr>
            <a:graphicFrameLocks noChangeAspect="1"/>
          </p:cNvGraphicFramePr>
          <p:nvPr/>
        </p:nvGraphicFramePr>
        <p:xfrm>
          <a:off x="2654488" y="1974376"/>
          <a:ext cx="13156442" cy="3775480"/>
        </p:xfrm>
        <a:graphic>
          <a:graphicData uri="http://schemas.openxmlformats.org/presentationml/2006/ole">
            <mc:AlternateContent xmlns:mc="http://schemas.openxmlformats.org/markup-compatibility/2006">
              <mc:Choice xmlns:v="urn:schemas-microsoft-com:vml" Requires="v">
                <p:oleObj name="Worksheet" r:id="rId2" imgW="8648801" imgH="3047871" progId="Excel.Sheet.12">
                  <p:embed/>
                </p:oleObj>
              </mc:Choice>
              <mc:Fallback>
                <p:oleObj name="Worksheet" r:id="rId2" imgW="8648801" imgH="3047871" progId="Excel.Sheet.12">
                  <p:embed/>
                  <p:pic>
                    <p:nvPicPr>
                      <p:cNvPr id="5" name="Object 4">
                        <a:extLst>
                          <a:ext uri="{FF2B5EF4-FFF2-40B4-BE49-F238E27FC236}">
                            <a16:creationId xmlns:a16="http://schemas.microsoft.com/office/drawing/2014/main" id="{B11878D3-75E2-864C-134C-919A4E6C33FE}"/>
                          </a:ext>
                        </a:extLst>
                      </p:cNvPr>
                      <p:cNvPicPr/>
                      <p:nvPr/>
                    </p:nvPicPr>
                    <p:blipFill>
                      <a:blip r:embed="rId3"/>
                      <a:stretch>
                        <a:fillRect/>
                      </a:stretch>
                    </p:blipFill>
                    <p:spPr>
                      <a:xfrm>
                        <a:off x="2654488" y="1974376"/>
                        <a:ext cx="13156442" cy="377548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97B2AFA-DE14-37ED-45C7-D16424DC63FD}"/>
              </a:ext>
            </a:extLst>
          </p:cNvPr>
          <p:cNvGraphicFramePr>
            <a:graphicFrameLocks noChangeAspect="1"/>
          </p:cNvGraphicFramePr>
          <p:nvPr/>
        </p:nvGraphicFramePr>
        <p:xfrm>
          <a:off x="2279176" y="827878"/>
          <a:ext cx="13907067" cy="771525"/>
        </p:xfrm>
        <a:graphic>
          <a:graphicData uri="http://schemas.openxmlformats.org/presentationml/2006/ole">
            <mc:AlternateContent xmlns:mc="http://schemas.openxmlformats.org/markup-compatibility/2006">
              <mc:Choice xmlns:v="urn:schemas-microsoft-com:vml" Requires="v">
                <p:oleObj name="Worksheet" r:id="rId4" imgW="8648801" imgH="771525" progId="Excel.Sheet.12">
                  <p:embed/>
                </p:oleObj>
              </mc:Choice>
              <mc:Fallback>
                <p:oleObj name="Worksheet" r:id="rId4" imgW="8648801" imgH="771525" progId="Excel.Sheet.12">
                  <p:embed/>
                  <p:pic>
                    <p:nvPicPr>
                      <p:cNvPr id="6" name="Object 5">
                        <a:extLst>
                          <a:ext uri="{FF2B5EF4-FFF2-40B4-BE49-F238E27FC236}">
                            <a16:creationId xmlns:a16="http://schemas.microsoft.com/office/drawing/2014/main" id="{797B2AFA-DE14-37ED-45C7-D16424DC63FD}"/>
                          </a:ext>
                        </a:extLst>
                      </p:cNvPr>
                      <p:cNvPicPr/>
                      <p:nvPr/>
                    </p:nvPicPr>
                    <p:blipFill>
                      <a:blip r:embed="rId5"/>
                      <a:stretch>
                        <a:fillRect/>
                      </a:stretch>
                    </p:blipFill>
                    <p:spPr>
                      <a:xfrm>
                        <a:off x="2279176" y="827878"/>
                        <a:ext cx="13907067" cy="771525"/>
                      </a:xfrm>
                      <a:prstGeom prst="rect">
                        <a:avLst/>
                      </a:prstGeom>
                    </p:spPr>
                  </p:pic>
                </p:oleObj>
              </mc:Fallback>
            </mc:AlternateContent>
          </a:graphicData>
        </a:graphic>
      </p:graphicFrame>
      <p:pic>
        <p:nvPicPr>
          <p:cNvPr id="2" name="Picture 2">
            <a:extLst>
              <a:ext uri="{FF2B5EF4-FFF2-40B4-BE49-F238E27FC236}">
                <a16:creationId xmlns:a16="http://schemas.microsoft.com/office/drawing/2014/main" id="{CB1CCC86-81E9-B102-FCAC-9FCBC21AE6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96693" y="8445996"/>
            <a:ext cx="3884947" cy="9494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Gent style guide">
            <a:extLst>
              <a:ext uri="{FF2B5EF4-FFF2-40B4-BE49-F238E27FC236}">
                <a16:creationId xmlns:a16="http://schemas.microsoft.com/office/drawing/2014/main" id="{102D56C1-A68A-2A30-B83E-741732E796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388" y="7779224"/>
            <a:ext cx="19431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43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Gent style guide">
            <a:extLst>
              <a:ext uri="{FF2B5EF4-FFF2-40B4-BE49-F238E27FC236}">
                <a16:creationId xmlns:a16="http://schemas.microsoft.com/office/drawing/2014/main" id="{3646828F-A863-94B5-12ED-EF4F6993F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7817865"/>
            <a:ext cx="1943100" cy="1828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ijdelijke aanduiding voor inhoud 4">
            <a:extLst>
              <a:ext uri="{FF2B5EF4-FFF2-40B4-BE49-F238E27FC236}">
                <a16:creationId xmlns:a16="http://schemas.microsoft.com/office/drawing/2014/main" id="{574268C8-7463-A8F8-7D48-896A1481DC30}"/>
              </a:ext>
            </a:extLst>
          </p:cNvPr>
          <p:cNvGraphicFramePr>
            <a:graphicFrameLocks noGrp="1"/>
          </p:cNvGraphicFramePr>
          <p:nvPr>
            <p:ph idx="1"/>
          </p:nvPr>
        </p:nvGraphicFramePr>
        <p:xfrm>
          <a:off x="1473959" y="1024220"/>
          <a:ext cx="10931857" cy="1249258"/>
        </p:xfrm>
        <a:graphic>
          <a:graphicData uri="http://schemas.openxmlformats.org/drawingml/2006/table">
            <a:tbl>
              <a:tblPr/>
              <a:tblGrid>
                <a:gridCol w="4308769">
                  <a:extLst>
                    <a:ext uri="{9D8B030D-6E8A-4147-A177-3AD203B41FA5}">
                      <a16:colId xmlns:a16="http://schemas.microsoft.com/office/drawing/2014/main" val="2929452878"/>
                    </a:ext>
                  </a:extLst>
                </a:gridCol>
                <a:gridCol w="4195877">
                  <a:extLst>
                    <a:ext uri="{9D8B030D-6E8A-4147-A177-3AD203B41FA5}">
                      <a16:colId xmlns:a16="http://schemas.microsoft.com/office/drawing/2014/main" val="85597490"/>
                    </a:ext>
                  </a:extLst>
                </a:gridCol>
                <a:gridCol w="2427211">
                  <a:extLst>
                    <a:ext uri="{9D8B030D-6E8A-4147-A177-3AD203B41FA5}">
                      <a16:colId xmlns:a16="http://schemas.microsoft.com/office/drawing/2014/main" val="1353614131"/>
                    </a:ext>
                  </a:extLst>
                </a:gridCol>
              </a:tblGrid>
              <a:tr h="624629">
                <a:tc gridSpan="3">
                  <a:txBody>
                    <a:bodyPr/>
                    <a:lstStyle/>
                    <a:p>
                      <a:pPr algn="l" fontAlgn="b"/>
                      <a:r>
                        <a:rPr lang="nl-NL" sz="2600" b="1" i="0" u="none" strike="noStrike">
                          <a:solidFill>
                            <a:srgbClr val="FF0000"/>
                          </a:solidFill>
                          <a:effectLst/>
                          <a:latin typeface="Calibri" panose="020F0502020204030204" pitchFamily="34" charset="0"/>
                        </a:rPr>
                        <a:t>Wel aanmelding door partnerland, maar verdrag met België niet opgenomen</a:t>
                      </a:r>
                    </a:p>
                  </a:txBody>
                  <a:tcPr marL="9525" marR="9525" marT="9525" marB="0" anchor="b">
                    <a:lnL>
                      <a:noFill/>
                    </a:lnL>
                    <a:lnR>
                      <a:noFill/>
                    </a:lnR>
                    <a:lnT>
                      <a:noFill/>
                    </a:lnT>
                    <a:lnB>
                      <a:noFill/>
                    </a:lnB>
                    <a:no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640136418"/>
                  </a:ext>
                </a:extLst>
              </a:tr>
              <a:tr h="624629">
                <a:tc>
                  <a:txBody>
                    <a:bodyPr/>
                    <a:lstStyle/>
                    <a:p>
                      <a:pPr algn="l" fontAlgn="b"/>
                      <a:r>
                        <a:rPr lang="nl-BE" sz="2600" b="0" i="0" u="none" strike="noStrike">
                          <a:solidFill>
                            <a:srgbClr val="000000"/>
                          </a:solidFill>
                          <a:effectLst/>
                          <a:latin typeface="Calibri" panose="020F0502020204030204" pitchFamily="34" charset="0"/>
                        </a:rPr>
                        <a:t>Oman</a:t>
                      </a:r>
                    </a:p>
                  </a:txBody>
                  <a:tcPr marL="9525" marR="9525" marT="9525" marB="0" anchor="b">
                    <a:lnL>
                      <a:noFill/>
                    </a:lnL>
                    <a:lnR>
                      <a:noFill/>
                    </a:lnR>
                    <a:lnT>
                      <a:noFill/>
                    </a:lnT>
                    <a:lnB>
                      <a:noFill/>
                    </a:lnB>
                    <a:noFill/>
                  </a:tcPr>
                </a:tc>
                <a:tc>
                  <a:txBody>
                    <a:bodyPr/>
                    <a:lstStyle/>
                    <a:p>
                      <a:pPr algn="r" fontAlgn="b"/>
                      <a:r>
                        <a:rPr lang="nl" sz="2600" b="0" i="0" u="none" strike="noStrike">
                          <a:solidFill>
                            <a:srgbClr val="000000"/>
                          </a:solidFill>
                          <a:effectLst/>
                          <a:latin typeface="Calibri" panose="020F0502020204030204" pitchFamily="34" charset="0"/>
                        </a:rPr>
                        <a:t>7/7/2020</a:t>
                      </a:r>
                    </a:p>
                  </a:txBody>
                  <a:tcPr marL="9525" marR="9525" marT="9525" marB="0" anchor="b">
                    <a:lnL>
                      <a:noFill/>
                    </a:lnL>
                    <a:lnR>
                      <a:noFill/>
                    </a:lnR>
                    <a:lnT>
                      <a:noFill/>
                    </a:lnT>
                    <a:lnB>
                      <a:noFill/>
                    </a:lnB>
                    <a:noFill/>
                  </a:tcPr>
                </a:tc>
                <a:tc>
                  <a:txBody>
                    <a:bodyPr/>
                    <a:lstStyle/>
                    <a:p>
                      <a:pPr algn="l" fontAlgn="b"/>
                      <a:endParaRPr lang="nl" sz="2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753046153"/>
                  </a:ext>
                </a:extLst>
              </a:tr>
            </a:tbl>
          </a:graphicData>
        </a:graphic>
      </p:graphicFrame>
      <p:graphicFrame>
        <p:nvGraphicFramePr>
          <p:cNvPr id="2" name="Object 1">
            <a:extLst>
              <a:ext uri="{FF2B5EF4-FFF2-40B4-BE49-F238E27FC236}">
                <a16:creationId xmlns:a16="http://schemas.microsoft.com/office/drawing/2014/main" id="{13336798-3014-8E12-2531-AC9B1019DC91}"/>
              </a:ext>
            </a:extLst>
          </p:cNvPr>
          <p:cNvGraphicFramePr>
            <a:graphicFrameLocks noChangeAspect="1"/>
          </p:cNvGraphicFramePr>
          <p:nvPr/>
        </p:nvGraphicFramePr>
        <p:xfrm>
          <a:off x="1473958" y="4482022"/>
          <a:ext cx="11423175" cy="3945117"/>
        </p:xfrm>
        <a:graphic>
          <a:graphicData uri="http://schemas.openxmlformats.org/presentationml/2006/ole">
            <mc:AlternateContent xmlns:mc="http://schemas.openxmlformats.org/markup-compatibility/2006">
              <mc:Choice xmlns:v="urn:schemas-microsoft-com:vml" Requires="v">
                <p:oleObj name="Worksheet" r:id="rId3" imgW="5543658" imgH="1914564" progId="Excel.Sheet.12">
                  <p:embed/>
                </p:oleObj>
              </mc:Choice>
              <mc:Fallback>
                <p:oleObj name="Worksheet" r:id="rId3" imgW="5543658" imgH="1914564" progId="Excel.Sheet.12">
                  <p:embed/>
                  <p:pic>
                    <p:nvPicPr>
                      <p:cNvPr id="2" name="Object 1">
                        <a:extLst>
                          <a:ext uri="{FF2B5EF4-FFF2-40B4-BE49-F238E27FC236}">
                            <a16:creationId xmlns:a16="http://schemas.microsoft.com/office/drawing/2014/main" id="{13336798-3014-8E12-2531-AC9B1019DC91}"/>
                          </a:ext>
                        </a:extLst>
                      </p:cNvPr>
                      <p:cNvPicPr/>
                      <p:nvPr/>
                    </p:nvPicPr>
                    <p:blipFill>
                      <a:blip r:embed="rId4"/>
                      <a:stretch>
                        <a:fillRect/>
                      </a:stretch>
                    </p:blipFill>
                    <p:spPr>
                      <a:xfrm>
                        <a:off x="1473958" y="4482022"/>
                        <a:ext cx="11423175" cy="3945117"/>
                      </a:xfrm>
                      <a:prstGeom prst="rect">
                        <a:avLst/>
                      </a:prstGeom>
                    </p:spPr>
                  </p:pic>
                </p:oleObj>
              </mc:Fallback>
            </mc:AlternateContent>
          </a:graphicData>
        </a:graphic>
      </p:graphicFrame>
      <p:pic>
        <p:nvPicPr>
          <p:cNvPr id="3" name="Afbeelding 2">
            <a:extLst>
              <a:ext uri="{FF2B5EF4-FFF2-40B4-BE49-F238E27FC236}">
                <a16:creationId xmlns:a16="http://schemas.microsoft.com/office/drawing/2014/main" id="{4A54934D-C1FC-88B0-2CA0-D112BCC2A191}"/>
              </a:ext>
            </a:extLst>
          </p:cNvPr>
          <p:cNvPicPr>
            <a:picLocks noChangeAspect="1"/>
          </p:cNvPicPr>
          <p:nvPr/>
        </p:nvPicPr>
        <p:blipFill>
          <a:blip r:embed="rId5"/>
          <a:stretch>
            <a:fillRect/>
          </a:stretch>
        </p:blipFill>
        <p:spPr>
          <a:xfrm>
            <a:off x="1473959" y="2694518"/>
            <a:ext cx="11115329" cy="1249258"/>
          </a:xfrm>
          <a:prstGeom prst="rect">
            <a:avLst/>
          </a:prstGeom>
        </p:spPr>
      </p:pic>
      <p:pic>
        <p:nvPicPr>
          <p:cNvPr id="6" name="Picture 2">
            <a:extLst>
              <a:ext uri="{FF2B5EF4-FFF2-40B4-BE49-F238E27FC236}">
                <a16:creationId xmlns:a16="http://schemas.microsoft.com/office/drawing/2014/main" id="{1D092056-7688-6914-6D61-ACCA27D99A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28493" y="8627780"/>
            <a:ext cx="3884947" cy="94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27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Gent style guide">
            <a:extLst>
              <a:ext uri="{FF2B5EF4-FFF2-40B4-BE49-F238E27FC236}">
                <a16:creationId xmlns:a16="http://schemas.microsoft.com/office/drawing/2014/main" id="{1B1987FC-6573-C86E-1CD3-021015BEF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823200"/>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a:extLst>
              <a:ext uri="{FF2B5EF4-FFF2-40B4-BE49-F238E27FC236}">
                <a16:creationId xmlns:a16="http://schemas.microsoft.com/office/drawing/2014/main" id="{CEBFE5AF-0A61-70C9-A7D1-741F50B743DA}"/>
              </a:ext>
            </a:extLst>
          </p:cNvPr>
          <p:cNvSpPr>
            <a:spLocks noGrp="1"/>
          </p:cNvSpPr>
          <p:nvPr>
            <p:ph type="sldNum" sz="quarter" idx="12"/>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D08047B5-CB1C-4889-8548-57AB531383A2}" type="slidenum">
              <a:rPr kumimoji="0" lang="en-BE" sz="170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16</a:t>
            </a:fld>
            <a:endParaRPr kumimoji="0" lang="en-BE" sz="1707"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Object 5">
            <a:extLst>
              <a:ext uri="{FF2B5EF4-FFF2-40B4-BE49-F238E27FC236}">
                <a16:creationId xmlns:a16="http://schemas.microsoft.com/office/drawing/2014/main" id="{A6958FE9-5668-8CC6-2C04-74E074979E68}"/>
              </a:ext>
            </a:extLst>
          </p:cNvPr>
          <p:cNvGraphicFramePr>
            <a:graphicFrameLocks noChangeAspect="1"/>
          </p:cNvGraphicFramePr>
          <p:nvPr/>
        </p:nvGraphicFramePr>
        <p:xfrm>
          <a:off x="2006222" y="1117089"/>
          <a:ext cx="10972799" cy="6806527"/>
        </p:xfrm>
        <a:graphic>
          <a:graphicData uri="http://schemas.openxmlformats.org/presentationml/2006/ole">
            <mc:AlternateContent xmlns:mc="http://schemas.openxmlformats.org/markup-compatibility/2006">
              <mc:Choice xmlns:v="urn:schemas-microsoft-com:vml" Requires="v">
                <p:oleObj name="Worksheet" r:id="rId3" imgW="4314858" imgH="2676358" progId="Excel.Sheet.12">
                  <p:embed/>
                </p:oleObj>
              </mc:Choice>
              <mc:Fallback>
                <p:oleObj name="Worksheet" r:id="rId3" imgW="4314858" imgH="2676358" progId="Excel.Sheet.12">
                  <p:embed/>
                  <p:pic>
                    <p:nvPicPr>
                      <p:cNvPr id="6" name="Object 5">
                        <a:extLst>
                          <a:ext uri="{FF2B5EF4-FFF2-40B4-BE49-F238E27FC236}">
                            <a16:creationId xmlns:a16="http://schemas.microsoft.com/office/drawing/2014/main" id="{A6958FE9-5668-8CC6-2C04-74E074979E68}"/>
                          </a:ext>
                        </a:extLst>
                      </p:cNvPr>
                      <p:cNvPicPr/>
                      <p:nvPr/>
                    </p:nvPicPr>
                    <p:blipFill>
                      <a:blip r:embed="rId4"/>
                      <a:stretch>
                        <a:fillRect/>
                      </a:stretch>
                    </p:blipFill>
                    <p:spPr>
                      <a:xfrm>
                        <a:off x="2006222" y="1117089"/>
                        <a:ext cx="10972799" cy="6806527"/>
                      </a:xfrm>
                      <a:prstGeom prst="rect">
                        <a:avLst/>
                      </a:prstGeom>
                    </p:spPr>
                  </p:pic>
                </p:oleObj>
              </mc:Fallback>
            </mc:AlternateContent>
          </a:graphicData>
        </a:graphic>
      </p:graphicFrame>
      <p:pic>
        <p:nvPicPr>
          <p:cNvPr id="2" name="Picture 2">
            <a:extLst>
              <a:ext uri="{FF2B5EF4-FFF2-40B4-BE49-F238E27FC236}">
                <a16:creationId xmlns:a16="http://schemas.microsoft.com/office/drawing/2014/main" id="{4E82D423-4343-059D-FBE4-F36E42CEDF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63393" y="8363538"/>
            <a:ext cx="3884947" cy="94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251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DDAC46-F1BA-A918-A967-3F1F786A4C7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338675" cy="9753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US" sz="25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71" y="-1"/>
            <a:ext cx="17386960" cy="9767922"/>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US" sz="25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28525" y="-4"/>
            <a:ext cx="16741761" cy="9767927"/>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US" sz="25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616" y="0"/>
            <a:ext cx="5152928" cy="9767924"/>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US" sz="25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576" y="-4"/>
            <a:ext cx="17397808" cy="9767930"/>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US" sz="25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77032" y="-1225332"/>
            <a:ext cx="9759191" cy="12227320"/>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US" sz="25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687819" y="1549086"/>
            <a:ext cx="7064936" cy="7094166"/>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US" sz="25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A3E3C050-1FF0-A31E-2E25-21BA2F3480FE}"/>
              </a:ext>
            </a:extLst>
          </p:cNvPr>
          <p:cNvSpPr>
            <a:spLocks noGrp="1"/>
          </p:cNvSpPr>
          <p:nvPr>
            <p:ph type="title"/>
          </p:nvPr>
        </p:nvSpPr>
        <p:spPr>
          <a:xfrm>
            <a:off x="5912156" y="2330481"/>
            <a:ext cx="9549212" cy="4520802"/>
          </a:xfrm>
        </p:spPr>
        <p:txBody>
          <a:bodyPr vert="horz" lIns="91440" tIns="45720" rIns="91440" bIns="45720" rtlCol="0" anchor="b">
            <a:normAutofit/>
          </a:bodyPr>
          <a:lstStyle/>
          <a:p>
            <a:r>
              <a:rPr lang="en-US" sz="6800" kern="1200">
                <a:solidFill>
                  <a:srgbClr val="FFFFFF"/>
                </a:solidFill>
                <a:latin typeface="+mj-lt"/>
                <a:ea typeface="+mj-ea"/>
                <a:cs typeface="+mj-cs"/>
              </a:rPr>
              <a:t>II. </a:t>
            </a:r>
            <a:r>
              <a:rPr lang="nl-BE" sz="6800">
                <a:solidFill>
                  <a:schemeClr val="bg1"/>
                </a:solidFill>
              </a:rPr>
              <a:t>Belgische bestrijding van misbruik als bronstaat</a:t>
            </a:r>
            <a:br>
              <a:rPr lang="nl-BE" sz="800"/>
            </a:br>
            <a:br>
              <a:rPr lang="fr-BE" sz="800"/>
            </a:br>
            <a:endParaRPr lang="nl-BE" sz="6800">
              <a:solidFill>
                <a:schemeClr val="bg1"/>
              </a:solidFill>
            </a:endParaRPr>
          </a:p>
          <a:p>
            <a:pPr defTabSz="914400"/>
            <a:endParaRPr lang="en-US" sz="6800" kern="1200">
              <a:solidFill>
                <a:srgbClr val="FFFFFF"/>
              </a:solidFill>
              <a:latin typeface="+mj-lt"/>
              <a:ea typeface="+mj-ea"/>
              <a:cs typeface="+mj-cs"/>
            </a:endParaRPr>
          </a:p>
        </p:txBody>
      </p:sp>
      <p:sp>
        <p:nvSpPr>
          <p:cNvPr id="25" name="Rectangle 24">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385934"/>
            <a:ext cx="17375237" cy="3381990"/>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US" sz="25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100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30260-F939-9D96-91B8-920C37293970}"/>
            </a:ext>
          </a:extLst>
        </p:cNvPr>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8951D1E8-264E-3762-AB87-B80F6363EA52}"/>
              </a:ext>
            </a:extLst>
          </p:cNvPr>
          <p:cNvSpPr>
            <a:spLocks noGrp="1"/>
          </p:cNvSpPr>
          <p:nvPr>
            <p:ph type="sldNum" sz="quarter" idx="12"/>
          </p:nvPr>
        </p:nvSpPr>
        <p:spPr/>
        <p:txBody>
          <a:bodyPr/>
          <a:lstStyle/>
          <a:p>
            <a:fld id="{7AE184E0-0BD4-4705-A12B-9B71DDE63301}" type="slidenum">
              <a:rPr lang="nl-BE" noProof="0" smtClean="0"/>
              <a:t>18</a:t>
            </a:fld>
            <a:endParaRPr lang="nl-BE" noProof="0"/>
          </a:p>
        </p:txBody>
      </p:sp>
      <p:pic>
        <p:nvPicPr>
          <p:cNvPr id="7" name="Afbeelding 6">
            <a:extLst>
              <a:ext uri="{FF2B5EF4-FFF2-40B4-BE49-F238E27FC236}">
                <a16:creationId xmlns:a16="http://schemas.microsoft.com/office/drawing/2014/main" id="{175089FD-DBB8-B132-96A9-DF4E33207861}"/>
              </a:ext>
            </a:extLst>
          </p:cNvPr>
          <p:cNvPicPr>
            <a:picLocks noChangeAspect="1"/>
          </p:cNvPicPr>
          <p:nvPr/>
        </p:nvPicPr>
        <p:blipFill>
          <a:blip r:embed="rId2"/>
          <a:stretch>
            <a:fillRect/>
          </a:stretch>
        </p:blipFill>
        <p:spPr>
          <a:xfrm>
            <a:off x="1692274" y="1557337"/>
            <a:ext cx="1762125" cy="1762125"/>
          </a:xfrm>
          <a:prstGeom prst="rect">
            <a:avLst/>
          </a:prstGeom>
        </p:spPr>
      </p:pic>
      <p:sp>
        <p:nvSpPr>
          <p:cNvPr id="8" name="Tekstvak 7">
            <a:extLst>
              <a:ext uri="{FF2B5EF4-FFF2-40B4-BE49-F238E27FC236}">
                <a16:creationId xmlns:a16="http://schemas.microsoft.com/office/drawing/2014/main" id="{B3B20B5A-2323-8D76-DA1E-0999855AC868}"/>
              </a:ext>
            </a:extLst>
          </p:cNvPr>
          <p:cNvSpPr txBox="1"/>
          <p:nvPr/>
        </p:nvSpPr>
        <p:spPr>
          <a:xfrm>
            <a:off x="3822700" y="1436799"/>
            <a:ext cx="5455340" cy="2358274"/>
          </a:xfrm>
          <a:prstGeom prst="rect">
            <a:avLst/>
          </a:prstGeom>
          <a:noFill/>
        </p:spPr>
        <p:txBody>
          <a:bodyPr wrap="none" rtlCol="0">
            <a:spAutoFit/>
          </a:bodyPr>
          <a:lstStyle/>
          <a:p>
            <a:pPr>
              <a:lnSpc>
                <a:spcPct val="120000"/>
              </a:lnSpc>
            </a:pPr>
            <a:r>
              <a:rPr lang="nl-BE" sz="2500"/>
              <a:t>-Europees beginsel van anti-misbruik</a:t>
            </a:r>
          </a:p>
          <a:p>
            <a:pPr>
              <a:lnSpc>
                <a:spcPct val="120000"/>
              </a:lnSpc>
            </a:pPr>
            <a:r>
              <a:rPr lang="nl-BE" sz="2500"/>
              <a:t>-Art. 344 WIB 1992</a:t>
            </a:r>
            <a:br>
              <a:rPr lang="nl-BE" sz="2500"/>
            </a:br>
            <a:r>
              <a:rPr lang="nl-BE" sz="2500"/>
              <a:t>-</a:t>
            </a:r>
            <a:r>
              <a:rPr lang="nl-BE" sz="2500" err="1"/>
              <a:t>Beneficial</a:t>
            </a:r>
            <a:r>
              <a:rPr lang="nl-BE" sz="2500"/>
              <a:t> </a:t>
            </a:r>
            <a:r>
              <a:rPr lang="nl-BE" sz="2500" err="1"/>
              <a:t>ownership</a:t>
            </a:r>
            <a:br>
              <a:rPr lang="nl-BE" sz="2500"/>
            </a:br>
            <a:r>
              <a:rPr lang="nl-BE" sz="2500"/>
              <a:t>-Gevolgen van MLI</a:t>
            </a:r>
          </a:p>
          <a:p>
            <a:pPr>
              <a:lnSpc>
                <a:spcPct val="120000"/>
              </a:lnSpc>
            </a:pPr>
            <a:endParaRPr lang="nl-NL" sz="2500"/>
          </a:p>
        </p:txBody>
      </p:sp>
      <p:pic>
        <p:nvPicPr>
          <p:cNvPr id="9" name="Afbeelding 8">
            <a:extLst>
              <a:ext uri="{FF2B5EF4-FFF2-40B4-BE49-F238E27FC236}">
                <a16:creationId xmlns:a16="http://schemas.microsoft.com/office/drawing/2014/main" id="{1D9999E1-B3CF-C006-0B8D-3CF26F5A03E2}"/>
              </a:ext>
            </a:extLst>
          </p:cNvPr>
          <p:cNvPicPr>
            <a:picLocks noChangeAspect="1"/>
          </p:cNvPicPr>
          <p:nvPr/>
        </p:nvPicPr>
        <p:blipFill>
          <a:blip r:embed="rId2"/>
          <a:stretch>
            <a:fillRect/>
          </a:stretch>
        </p:blipFill>
        <p:spPr>
          <a:xfrm>
            <a:off x="1692274" y="4672014"/>
            <a:ext cx="1762125" cy="1762125"/>
          </a:xfrm>
          <a:prstGeom prst="rect">
            <a:avLst/>
          </a:prstGeom>
        </p:spPr>
      </p:pic>
      <p:sp>
        <p:nvSpPr>
          <p:cNvPr id="10" name="Tekstvak 9">
            <a:extLst>
              <a:ext uri="{FF2B5EF4-FFF2-40B4-BE49-F238E27FC236}">
                <a16:creationId xmlns:a16="http://schemas.microsoft.com/office/drawing/2014/main" id="{7A05C637-70D0-740E-7448-12A86C03EBE9}"/>
              </a:ext>
            </a:extLst>
          </p:cNvPr>
          <p:cNvSpPr txBox="1"/>
          <p:nvPr/>
        </p:nvSpPr>
        <p:spPr>
          <a:xfrm>
            <a:off x="3822700" y="4672014"/>
            <a:ext cx="5804794" cy="2819939"/>
          </a:xfrm>
          <a:prstGeom prst="rect">
            <a:avLst/>
          </a:prstGeom>
          <a:noFill/>
        </p:spPr>
        <p:txBody>
          <a:bodyPr wrap="none" rtlCol="0">
            <a:spAutoFit/>
          </a:bodyPr>
          <a:lstStyle/>
          <a:p>
            <a:pPr>
              <a:lnSpc>
                <a:spcPct val="120000"/>
              </a:lnSpc>
            </a:pPr>
            <a:r>
              <a:rPr lang="nl-BE" sz="2500"/>
              <a:t>-Art. 229, §3 CIR 1992</a:t>
            </a:r>
          </a:p>
          <a:p>
            <a:pPr>
              <a:lnSpc>
                <a:spcPct val="120000"/>
              </a:lnSpc>
            </a:pPr>
            <a:r>
              <a:rPr lang="nl-BE" sz="2500"/>
              <a:t>-Art. 228, §3 CIR 1992</a:t>
            </a:r>
            <a:br>
              <a:rPr lang="nl-BE" sz="2500"/>
            </a:br>
            <a:r>
              <a:rPr lang="nl-BE" sz="2500"/>
              <a:t>-Art. 198, §1, 10° </a:t>
            </a:r>
            <a:r>
              <a:rPr lang="nl-BE" sz="2500" err="1"/>
              <a:t>jc</a:t>
            </a:r>
            <a:r>
              <a:rPr lang="nl-BE" sz="2500"/>
              <a:t> 307, §1/2 CIR 1992</a:t>
            </a:r>
          </a:p>
          <a:p>
            <a:pPr>
              <a:lnSpc>
                <a:spcPct val="120000"/>
              </a:lnSpc>
            </a:pPr>
            <a:r>
              <a:rPr lang="nl-BE" sz="2500"/>
              <a:t>-Art. 18, 4° CIR 1992</a:t>
            </a:r>
            <a:br>
              <a:rPr lang="nl-BE" sz="2500"/>
            </a:br>
            <a:r>
              <a:rPr lang="nl-BE" sz="2500"/>
              <a:t>-Art. 54, 55 CIR 1992</a:t>
            </a:r>
            <a:br>
              <a:rPr lang="nl-BE" sz="2500"/>
            </a:br>
            <a:r>
              <a:rPr lang="nl-BE" sz="2500"/>
              <a:t>-Art. 198, §1, 11° en 198/1 CIR 1992 </a:t>
            </a:r>
            <a:endParaRPr lang="nl-NL" sz="2500"/>
          </a:p>
        </p:txBody>
      </p:sp>
      <p:pic>
        <p:nvPicPr>
          <p:cNvPr id="13" name="Picture 2">
            <a:extLst>
              <a:ext uri="{FF2B5EF4-FFF2-40B4-BE49-F238E27FC236}">
                <a16:creationId xmlns:a16="http://schemas.microsoft.com/office/drawing/2014/main" id="{407C4E2B-19D4-136E-3845-4306574E1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D8F4ECE-0FC6-6A0C-1FB0-ADBFB389853F}"/>
              </a:ext>
            </a:extLst>
          </p:cNvPr>
          <p:cNvSpPr txBox="1"/>
          <p:nvPr/>
        </p:nvSpPr>
        <p:spPr>
          <a:xfrm>
            <a:off x="9715429" y="1757239"/>
            <a:ext cx="6336031" cy="2825389"/>
          </a:xfrm>
          <a:prstGeom prst="rect">
            <a:avLst/>
          </a:prstGeom>
          <a:noFill/>
        </p:spPr>
        <p:txBody>
          <a:bodyPr wrap="square" rtlCol="0">
            <a:spAutoFit/>
          </a:bodyPr>
          <a:lstStyle/>
          <a:p>
            <a:pPr algn="just">
              <a:lnSpc>
                <a:spcPct val="120000"/>
              </a:lnSpc>
            </a:pPr>
            <a:r>
              <a:rPr lang="fr-FR" sz="3000" b="1">
                <a:solidFill>
                  <a:schemeClr val="accent1">
                    <a:lumMod val="75000"/>
                  </a:schemeClr>
                </a:solidFill>
                <a:latin typeface="Calibri" panose="020F0502020204030204" pitchFamily="34" charset="0"/>
                <a:cs typeface="Calibri" panose="020F0502020204030204" pitchFamily="34" charset="0"/>
              </a:rPr>
              <a:t>II.1.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0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 </a:t>
            </a:r>
            <a:endParaRPr lang="fr-BE" sz="3000" b="1" i="0" u="none" strike="noStrike">
              <a:solidFill>
                <a:schemeClr val="accent1">
                  <a:lumMod val="75000"/>
                </a:schemeClr>
              </a:solidFill>
              <a:effectLst/>
              <a:latin typeface="Calibri" panose="020F0502020204030204" pitchFamily="34" charset="0"/>
              <a:cs typeface="Calibri" panose="020F0502020204030204" pitchFamily="34" charset="0"/>
            </a:endParaRPr>
          </a:p>
        </p:txBody>
      </p:sp>
      <p:sp>
        <p:nvSpPr>
          <p:cNvPr id="14" name="ZoneTexte 13">
            <a:extLst>
              <a:ext uri="{FF2B5EF4-FFF2-40B4-BE49-F238E27FC236}">
                <a16:creationId xmlns:a16="http://schemas.microsoft.com/office/drawing/2014/main" id="{D920283C-B097-72F1-7953-99E83D8B0DA9}"/>
              </a:ext>
            </a:extLst>
          </p:cNvPr>
          <p:cNvSpPr txBox="1"/>
          <p:nvPr/>
        </p:nvSpPr>
        <p:spPr>
          <a:xfrm>
            <a:off x="9715429" y="5114868"/>
            <a:ext cx="6336031" cy="2271391"/>
          </a:xfrm>
          <a:prstGeom prst="rect">
            <a:avLst/>
          </a:prstGeom>
          <a:noFill/>
        </p:spPr>
        <p:txBody>
          <a:bodyPr wrap="square" rtlCol="0">
            <a:spAutoFit/>
          </a:bodyPr>
          <a:lstStyle/>
          <a:p>
            <a:pPr algn="just">
              <a:lnSpc>
                <a:spcPct val="120000"/>
              </a:lnSpc>
            </a:pPr>
            <a:r>
              <a:rPr lang="fr-FR" sz="3000" b="1">
                <a:solidFill>
                  <a:schemeClr val="accent1">
                    <a:lumMod val="75000"/>
                  </a:schemeClr>
                </a:solidFill>
                <a:latin typeface="Calibri" panose="020F0502020204030204" pitchFamily="34" charset="0"/>
                <a:cs typeface="Calibri" panose="020F0502020204030204" pitchFamily="34" charset="0"/>
              </a:rPr>
              <a:t>II.2. </a:t>
            </a:r>
            <a:r>
              <a:rPr lang="fr-BE" sz="3000" b="1" err="1">
                <a:solidFill>
                  <a:schemeClr val="accent1">
                    <a:lumMod val="75000"/>
                  </a:schemeClr>
                </a:solidFill>
                <a:latin typeface="Calibri" panose="020F0502020204030204" pitchFamily="34" charset="0"/>
                <a:cs typeface="Calibri" panose="020F0502020204030204" pitchFamily="34" charset="0"/>
              </a:rPr>
              <a:t>Bronstaat</a:t>
            </a:r>
            <a:r>
              <a:rPr lang="fr-BE" sz="3000" b="1">
                <a:solidFill>
                  <a:schemeClr val="accent1">
                    <a:lumMod val="75000"/>
                  </a:schemeClr>
                </a:solidFill>
                <a:latin typeface="Calibri" panose="020F0502020204030204" pitchFamily="34" charset="0"/>
                <a:cs typeface="Calibri" panose="020F0502020204030204" pitchFamily="34" charset="0"/>
              </a:rPr>
              <a:t> – </a:t>
            </a:r>
            <a:r>
              <a:rPr lang="fr-BE" sz="3000" b="1" err="1">
                <a:solidFill>
                  <a:schemeClr val="accent1">
                    <a:lumMod val="75000"/>
                  </a:schemeClr>
                </a:solidFill>
                <a:latin typeface="Calibri" panose="020F0502020204030204" pitchFamily="34" charset="0"/>
                <a:cs typeface="Calibri" panose="020F0502020204030204" pitchFamily="34" charset="0"/>
              </a:rPr>
              <a:t>specifieke</a:t>
            </a:r>
            <a:r>
              <a:rPr lang="fr-BE" sz="3000" b="1">
                <a:solidFill>
                  <a:schemeClr val="accent1">
                    <a:lumMod val="75000"/>
                  </a:schemeClr>
                </a:solidFill>
                <a:latin typeface="Calibri" panose="020F0502020204030204" pitchFamily="34" charset="0"/>
                <a:cs typeface="Calibri" panose="020F0502020204030204" pitchFamily="34" charset="0"/>
              </a:rPr>
              <a:t> interne </a:t>
            </a:r>
            <a:r>
              <a:rPr lang="fr-BE" sz="3000" b="1" err="1">
                <a:solidFill>
                  <a:schemeClr val="accent1">
                    <a:lumMod val="75000"/>
                  </a:schemeClr>
                </a:solidFill>
                <a:latin typeface="Calibri" panose="020F0502020204030204" pitchFamily="34" charset="0"/>
                <a:cs typeface="Calibri" panose="020F0502020204030204" pitchFamily="34" charset="0"/>
              </a:rPr>
              <a:t>antimisbruikbepalingen</a:t>
            </a:r>
            <a:r>
              <a:rPr lang="fr-FR" sz="3000" b="1">
                <a:solidFill>
                  <a:schemeClr val="accent1">
                    <a:lumMod val="75000"/>
                  </a:schemeClr>
                </a:solidFill>
                <a:latin typeface="Calibri" panose="020F0502020204030204" pitchFamily="34" charset="0"/>
                <a:cs typeface="Calibri" panose="020F0502020204030204" pitchFamily="34" charset="0"/>
              </a:rPr>
              <a:t> - </a:t>
            </a:r>
            <a:r>
              <a:rPr lang="nl-BE" sz="3000" b="1">
                <a:solidFill>
                  <a:schemeClr val="accent1">
                    <a:lumMod val="75000"/>
                  </a:schemeClr>
                </a:solidFill>
                <a:latin typeface="Calibri" panose="020F0502020204030204" pitchFamily="34" charset="0"/>
                <a:cs typeface="Calibri" panose="020F0502020204030204" pitchFamily="34" charset="0"/>
              </a:rPr>
              <a:t>Etat de la source – dispositions anti-abus spécifiques internes. </a:t>
            </a:r>
          </a:p>
        </p:txBody>
      </p:sp>
      <p:sp>
        <p:nvSpPr>
          <p:cNvPr id="17" name="ZoneTexte 16">
            <a:extLst>
              <a:ext uri="{FF2B5EF4-FFF2-40B4-BE49-F238E27FC236}">
                <a16:creationId xmlns:a16="http://schemas.microsoft.com/office/drawing/2014/main" id="{482414A3-01EB-90D8-2D1A-B620AE69432F}"/>
              </a:ext>
            </a:extLst>
          </p:cNvPr>
          <p:cNvSpPr txBox="1"/>
          <p:nvPr/>
        </p:nvSpPr>
        <p:spPr>
          <a:xfrm>
            <a:off x="602686" y="243074"/>
            <a:ext cx="13348078" cy="919611"/>
          </a:xfrm>
          <a:prstGeom prst="rect">
            <a:avLst/>
          </a:prstGeom>
          <a:noFill/>
        </p:spPr>
        <p:txBody>
          <a:bodyPr wrap="none" rtlCol="0">
            <a:spAutoFit/>
          </a:bodyPr>
          <a:lstStyle/>
          <a:p>
            <a:pPr>
              <a:lnSpc>
                <a:spcPct val="120000"/>
              </a:lnSpc>
            </a:pPr>
            <a:r>
              <a:rPr lang="fr-FR" sz="4800" b="1">
                <a:solidFill>
                  <a:schemeClr val="accent1">
                    <a:lumMod val="75000"/>
                  </a:schemeClr>
                </a:solidFill>
                <a:latin typeface="Calibri" panose="020F0502020204030204" pitchFamily="34" charset="0"/>
                <a:cs typeface="Calibri" panose="020F0502020204030204" pitchFamily="34" charset="0"/>
              </a:rPr>
              <a:t>II. </a:t>
            </a:r>
            <a:r>
              <a:rPr lang="fr-BE" sz="48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4800" b="1">
                <a:solidFill>
                  <a:schemeClr val="accent1">
                    <a:lumMod val="75000"/>
                  </a:schemeClr>
                </a:solidFill>
                <a:latin typeface="Calibri" panose="020F0502020204030204" pitchFamily="34" charset="0"/>
                <a:cs typeface="Calibri" panose="020F0502020204030204" pitchFamily="34" charset="0"/>
              </a:rPr>
              <a:t> Belgische bestrijding van misbruik als bronstaat</a:t>
            </a:r>
            <a:endParaRPr lang="fr-FR" sz="2500" b="1">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7808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64EEECC-DCE6-3383-0C2B-961D19FD7ABA}"/>
              </a:ext>
            </a:extLst>
          </p:cNvPr>
          <p:cNvSpPr>
            <a:spLocks noGrp="1"/>
          </p:cNvSpPr>
          <p:nvPr>
            <p:ph idx="1"/>
          </p:nvPr>
        </p:nvSpPr>
        <p:spPr>
          <a:xfrm>
            <a:off x="4849025" y="1626209"/>
            <a:ext cx="15699575" cy="7322493"/>
          </a:xfrm>
        </p:spPr>
        <p:txBody>
          <a:bodyPr>
            <a:normAutofit fontScale="77500" lnSpcReduction="20000"/>
          </a:bodyPr>
          <a:lstStyle/>
          <a:p>
            <a:pPr>
              <a:buFont typeface="Arial" panose="020B0604020202020204" pitchFamily="34" charset="0"/>
              <a:buChar char="•"/>
            </a:pPr>
            <a:r>
              <a:rPr lang="nl-BE" sz="3000">
                <a:latin typeface="Calibri" panose="020F0502020204030204" pitchFamily="34" charset="0"/>
                <a:cs typeface="Calibri" panose="020F0502020204030204" pitchFamily="34" charset="0"/>
              </a:rPr>
              <a:t>-</a:t>
            </a:r>
            <a:r>
              <a:rPr lang="nl-BE" sz="3000" b="1">
                <a:latin typeface="Calibri" panose="020F0502020204030204" pitchFamily="34" charset="0"/>
                <a:cs typeface="Calibri" panose="020F0502020204030204" pitchFamily="34" charset="0"/>
              </a:rPr>
              <a:t>Europees beginsel van anti-misbruik </a:t>
            </a:r>
            <a:r>
              <a:rPr lang="nl-BE" sz="3000">
                <a:latin typeface="Calibri" panose="020F0502020204030204" pitchFamily="34" charset="0"/>
                <a:cs typeface="Calibri" panose="020F0502020204030204" pitchFamily="34" charset="0"/>
              </a:rPr>
              <a:t>(Danmark-cases)</a:t>
            </a:r>
            <a:br>
              <a:rPr lang="nl-BE" sz="3000">
                <a:latin typeface="Calibri" panose="020F0502020204030204" pitchFamily="34" charset="0"/>
                <a:cs typeface="Calibri" panose="020F0502020204030204" pitchFamily="34" charset="0"/>
              </a:rPr>
            </a:br>
            <a:r>
              <a:rPr lang="nl-BE" sz="3000">
                <a:latin typeface="Calibri" panose="020F0502020204030204" pitchFamily="34" charset="0"/>
                <a:cs typeface="Calibri" panose="020F0502020204030204" pitchFamily="34" charset="0"/>
              </a:rPr>
              <a:t>		(zie ook expliciete integratie in M/D-</a:t>
            </a:r>
            <a:r>
              <a:rPr lang="nl-BE" sz="3000" err="1">
                <a:latin typeface="Calibri" panose="020F0502020204030204" pitchFamily="34" charset="0"/>
                <a:cs typeface="Calibri" panose="020F0502020204030204" pitchFamily="34" charset="0"/>
              </a:rPr>
              <a:t>Rl</a:t>
            </a:r>
            <a:r>
              <a:rPr lang="nl-BE" sz="3000">
                <a:latin typeface="Calibri" panose="020F0502020204030204" pitchFamily="34" charset="0"/>
                <a:cs typeface="Calibri" panose="020F0502020204030204" pitchFamily="34" charset="0"/>
              </a:rPr>
              <a:t>, </a:t>
            </a:r>
            <a:br>
              <a:rPr lang="nl-BE" sz="3000">
                <a:latin typeface="Calibri" panose="020F0502020204030204" pitchFamily="34" charset="0"/>
                <a:cs typeface="Calibri" panose="020F0502020204030204" pitchFamily="34" charset="0"/>
              </a:rPr>
            </a:br>
            <a:r>
              <a:rPr lang="nl-BE" sz="3000">
                <a:latin typeface="Calibri" panose="020F0502020204030204" pitchFamily="34" charset="0"/>
                <a:cs typeface="Calibri" panose="020F0502020204030204" pitchFamily="34" charset="0"/>
              </a:rPr>
              <a:t>						omgezet in art. 266, lid 4 WIB 1992 met ingang van 1/01/2017</a:t>
            </a:r>
            <a:br>
              <a:rPr lang="nl-BE" sz="3000">
                <a:latin typeface="Calibri" panose="020F0502020204030204" pitchFamily="34" charset="0"/>
                <a:cs typeface="Calibri" panose="020F0502020204030204" pitchFamily="34" charset="0"/>
              </a:rPr>
            </a:br>
            <a:r>
              <a:rPr lang="nl-BE" sz="3000">
                <a:latin typeface="Calibri" panose="020F0502020204030204" pitchFamily="34" charset="0"/>
                <a:cs typeface="Calibri" panose="020F0502020204030204" pitchFamily="34" charset="0"/>
              </a:rPr>
              <a:t>					integratie in </a:t>
            </a:r>
            <a:r>
              <a:rPr lang="nl-BE" sz="3000" err="1">
                <a:latin typeface="Calibri" panose="020F0502020204030204" pitchFamily="34" charset="0"/>
                <a:cs typeface="Calibri" panose="020F0502020204030204" pitchFamily="34" charset="0"/>
              </a:rPr>
              <a:t>VennB</a:t>
            </a:r>
            <a:r>
              <a:rPr lang="nl-BE" sz="3000">
                <a:latin typeface="Calibri" panose="020F0502020204030204" pitchFamily="34" charset="0"/>
                <a:cs typeface="Calibri" panose="020F0502020204030204" pitchFamily="34" charset="0"/>
              </a:rPr>
              <a:t> via ATAD) </a:t>
            </a:r>
            <a:br>
              <a:rPr lang="nl-BE" sz="3800">
                <a:latin typeface="Calibri" panose="020F0502020204030204" pitchFamily="34" charset="0"/>
                <a:cs typeface="Calibri" panose="020F0502020204030204" pitchFamily="34" charset="0"/>
              </a:rPr>
            </a:br>
            <a:r>
              <a:rPr lang="nl-BE" sz="2800">
                <a:latin typeface="Calibri" panose="020F0502020204030204" pitchFamily="34" charset="0"/>
                <a:cs typeface="Calibri" panose="020F0502020204030204" pitchFamily="34" charset="0"/>
              </a:rPr>
              <a:t>	Gent 1 december 2020 =&gt; </a:t>
            </a:r>
            <a:r>
              <a:rPr lang="nl-BE" sz="2800" err="1">
                <a:latin typeface="Calibri" panose="020F0502020204030204" pitchFamily="34" charset="0"/>
                <a:cs typeface="Calibri" panose="020F0502020204030204" pitchFamily="34" charset="0"/>
              </a:rPr>
              <a:t>Cass</a:t>
            </a:r>
            <a:r>
              <a:rPr lang="nl-BE" sz="2800">
                <a:latin typeface="Calibri" panose="020F0502020204030204" pitchFamily="34" charset="0"/>
                <a:cs typeface="Calibri" panose="020F0502020204030204" pitchFamily="34" charset="0"/>
              </a:rPr>
              <a:t>. 30 november 2023 (Alliance </a:t>
            </a:r>
            <a:r>
              <a:rPr lang="nl-BE" sz="2800" err="1">
                <a:latin typeface="Calibri" panose="020F0502020204030204" pitchFamily="34" charset="0"/>
                <a:cs typeface="Calibri" panose="020F0502020204030204" pitchFamily="34" charset="0"/>
              </a:rPr>
              <a:t>Laundry</a:t>
            </a:r>
            <a:r>
              <a:rPr lang="nl-BE" sz="2800">
                <a:latin typeface="Calibri" panose="020F0502020204030204" pitchFamily="34" charset="0"/>
                <a:cs typeface="Calibri" panose="020F0502020204030204" pitchFamily="34" charset="0"/>
              </a:rPr>
              <a:t>)</a:t>
            </a:r>
            <a:br>
              <a:rPr lang="nl-BE" sz="2800">
                <a:latin typeface="Calibri" panose="020F0502020204030204" pitchFamily="34" charset="0"/>
                <a:cs typeface="Calibri" panose="020F0502020204030204" pitchFamily="34" charset="0"/>
              </a:rPr>
            </a:br>
            <a:r>
              <a:rPr lang="nl-BE" sz="2800">
                <a:latin typeface="Calibri" panose="020F0502020204030204" pitchFamily="34" charset="0"/>
                <a:cs typeface="Calibri" panose="020F0502020204030204" pitchFamily="34" charset="0"/>
              </a:rPr>
              <a:t>	Voorafgaande beslissingen </a:t>
            </a:r>
            <a:r>
              <a:rPr lang="nl-BE" sz="2800" err="1">
                <a:latin typeface="Calibri" panose="020F0502020204030204" pitchFamily="34" charset="0"/>
                <a:cs typeface="Calibri" panose="020F0502020204030204" pitchFamily="34" charset="0"/>
              </a:rPr>
              <a:t>nrs</a:t>
            </a:r>
            <a:r>
              <a:rPr lang="nl-BE" sz="2800">
                <a:latin typeface="Calibri" panose="020F0502020204030204" pitchFamily="34" charset="0"/>
                <a:cs typeface="Calibri" panose="020F0502020204030204" pitchFamily="34" charset="0"/>
              </a:rPr>
              <a:t>. 2016.782 van 21 februari 2017; </a:t>
            </a:r>
            <a:br>
              <a:rPr lang="nl-BE" sz="2800">
                <a:latin typeface="Calibri" panose="020F0502020204030204" pitchFamily="34" charset="0"/>
                <a:cs typeface="Calibri" panose="020F0502020204030204" pitchFamily="34" charset="0"/>
              </a:rPr>
            </a:br>
            <a:r>
              <a:rPr lang="nl-BE" sz="2800">
                <a:latin typeface="Calibri" panose="020F0502020204030204" pitchFamily="34" charset="0"/>
                <a:cs typeface="Calibri" panose="020F0502020204030204" pitchFamily="34" charset="0"/>
              </a:rPr>
              <a:t> 			en vervolgens o.a.: 2017.659; 2017.787; 2018.706; 2018.686; 2018.866; 2018.1201;						 									2020.2112; 2021.099; 2021.0767; 2021.1223 en 2021.1224</a:t>
            </a:r>
            <a:br>
              <a:rPr lang="nl-BE" sz="3800">
                <a:latin typeface="Calibri" panose="020F0502020204030204" pitchFamily="34" charset="0"/>
                <a:cs typeface="Calibri" panose="020F0502020204030204" pitchFamily="34" charset="0"/>
              </a:rPr>
            </a:br>
            <a:br>
              <a:rPr lang="nl-BE" sz="3800">
                <a:latin typeface="Calibri" panose="020F0502020204030204" pitchFamily="34" charset="0"/>
                <a:cs typeface="Calibri" panose="020F0502020204030204" pitchFamily="34" charset="0"/>
              </a:rPr>
            </a:br>
            <a:r>
              <a:rPr lang="nl-BE" sz="3000">
                <a:latin typeface="Calibri" panose="020F0502020204030204" pitchFamily="34" charset="0"/>
                <a:cs typeface="Calibri" panose="020F0502020204030204" pitchFamily="34" charset="0"/>
              </a:rPr>
              <a:t>-</a:t>
            </a:r>
            <a:r>
              <a:rPr lang="nl-BE" sz="3000" b="1">
                <a:latin typeface="Calibri" panose="020F0502020204030204" pitchFamily="34" charset="0"/>
                <a:cs typeface="Calibri" panose="020F0502020204030204" pitchFamily="34" charset="0"/>
              </a:rPr>
              <a:t>Art. 344 WIB 1992 </a:t>
            </a:r>
            <a:r>
              <a:rPr lang="nl-BE" sz="3000">
                <a:latin typeface="Calibri" panose="020F0502020204030204" pitchFamily="34" charset="0"/>
                <a:cs typeface="Calibri" panose="020F0502020204030204" pitchFamily="34" charset="0"/>
              </a:rPr>
              <a:t>(ook voor verdragen ?)</a:t>
            </a:r>
            <a:br>
              <a:rPr lang="nl-BE" sz="3800">
                <a:latin typeface="Calibri" panose="020F0502020204030204" pitchFamily="34" charset="0"/>
                <a:cs typeface="Calibri" panose="020F0502020204030204" pitchFamily="34" charset="0"/>
              </a:rPr>
            </a:br>
            <a:r>
              <a:rPr lang="nl-BE" sz="3800">
                <a:latin typeface="Calibri" panose="020F0502020204030204" pitchFamily="34" charset="0"/>
                <a:cs typeface="Calibri" panose="020F0502020204030204" pitchFamily="34" charset="0"/>
              </a:rPr>
              <a:t>	</a:t>
            </a:r>
            <a:r>
              <a:rPr lang="nl-BE" sz="2800">
                <a:latin typeface="Calibri" panose="020F0502020204030204" pitchFamily="34" charset="0"/>
                <a:cs typeface="Calibri" panose="020F0502020204030204" pitchFamily="34" charset="0"/>
              </a:rPr>
              <a:t>Rb. Brussel 24 januari 2020, 18/7136/A</a:t>
            </a:r>
            <a:br>
              <a:rPr lang="nl-BE" sz="2800">
                <a:latin typeface="Calibri" panose="020F0502020204030204" pitchFamily="34" charset="0"/>
                <a:cs typeface="Calibri" panose="020F0502020204030204" pitchFamily="34" charset="0"/>
              </a:rPr>
            </a:br>
            <a:r>
              <a:rPr lang="nl-BE" sz="2800">
                <a:latin typeface="Calibri" panose="020F0502020204030204" pitchFamily="34" charset="0"/>
                <a:cs typeface="Calibri" panose="020F0502020204030204" pitchFamily="34" charset="0"/>
              </a:rPr>
              <a:t>	Rb. Brussel 21 april 2023, </a:t>
            </a:r>
            <a:r>
              <a:rPr lang="nl-BE" sz="2800" err="1">
                <a:latin typeface="Calibri" panose="020F0502020204030204" pitchFamily="34" charset="0"/>
                <a:cs typeface="Calibri" panose="020F0502020204030204" pitchFamily="34" charset="0"/>
              </a:rPr>
              <a:t>nrs</a:t>
            </a:r>
            <a:r>
              <a:rPr lang="nl-BE" sz="2800">
                <a:latin typeface="Calibri" panose="020F0502020204030204" pitchFamily="34" charset="0"/>
                <a:cs typeface="Calibri" panose="020F0502020204030204" pitchFamily="34" charset="0"/>
              </a:rPr>
              <a:t>. </a:t>
            </a:r>
            <a:r>
              <a:rPr lang="es-ES" sz="2800">
                <a:latin typeface="Calibri" panose="020F0502020204030204" pitchFamily="34" charset="0"/>
                <a:cs typeface="Calibri" panose="020F0502020204030204" pitchFamily="34" charset="0"/>
              </a:rPr>
              <a:t>2021/2992/A; 2021/2993/A en 2021/2994/A</a:t>
            </a:r>
            <a:br>
              <a:rPr lang="nl-BE" sz="2800">
                <a:latin typeface="Calibri" panose="020F0502020204030204" pitchFamily="34" charset="0"/>
                <a:cs typeface="Calibri" panose="020F0502020204030204" pitchFamily="34" charset="0"/>
              </a:rPr>
            </a:br>
            <a:r>
              <a:rPr lang="nl-BE" sz="2800">
                <a:latin typeface="Calibri" panose="020F0502020204030204" pitchFamily="34" charset="0"/>
                <a:cs typeface="Calibri" panose="020F0502020204030204" pitchFamily="34" charset="0"/>
              </a:rPr>
              <a:t>	</a:t>
            </a:r>
            <a:br>
              <a:rPr lang="nl-BE" sz="3800">
                <a:latin typeface="Calibri" panose="020F0502020204030204" pitchFamily="34" charset="0"/>
                <a:cs typeface="Calibri" panose="020F0502020204030204" pitchFamily="34" charset="0"/>
              </a:rPr>
            </a:br>
            <a:r>
              <a:rPr lang="nl-BE" sz="3000">
                <a:latin typeface="Calibri" panose="020F0502020204030204" pitchFamily="34" charset="0"/>
                <a:cs typeface="Calibri" panose="020F0502020204030204" pitchFamily="34" charset="0"/>
              </a:rPr>
              <a:t>-</a:t>
            </a:r>
            <a:r>
              <a:rPr lang="nl-BE" sz="3000" b="1" err="1">
                <a:latin typeface="Calibri" panose="020F0502020204030204" pitchFamily="34" charset="0"/>
                <a:cs typeface="Calibri" panose="020F0502020204030204" pitchFamily="34" charset="0"/>
              </a:rPr>
              <a:t>Beneficial</a:t>
            </a:r>
            <a:r>
              <a:rPr lang="nl-BE" sz="3000" b="1">
                <a:latin typeface="Calibri" panose="020F0502020204030204" pitchFamily="34" charset="0"/>
                <a:cs typeface="Calibri" panose="020F0502020204030204" pitchFamily="34" charset="0"/>
              </a:rPr>
              <a:t> </a:t>
            </a:r>
            <a:r>
              <a:rPr lang="nl-BE" sz="3000" b="1" err="1">
                <a:latin typeface="Calibri" panose="020F0502020204030204" pitchFamily="34" charset="0"/>
                <a:cs typeface="Calibri" panose="020F0502020204030204" pitchFamily="34" charset="0"/>
              </a:rPr>
              <a:t>ownership</a:t>
            </a:r>
            <a:r>
              <a:rPr lang="nl-BE" sz="3000" b="1">
                <a:latin typeface="Calibri" panose="020F0502020204030204" pitchFamily="34" charset="0"/>
                <a:cs typeface="Calibri" panose="020F0502020204030204" pitchFamily="34" charset="0"/>
              </a:rPr>
              <a:t> </a:t>
            </a:r>
            <a:r>
              <a:rPr lang="nl-BE" sz="3000">
                <a:latin typeface="Calibri" panose="020F0502020204030204" pitchFamily="34" charset="0"/>
                <a:cs typeface="Calibri" panose="020F0502020204030204" pitchFamily="34" charset="0"/>
              </a:rPr>
              <a:t>(ook indien niet vermeld in verdrag ?)</a:t>
            </a:r>
            <a:br>
              <a:rPr lang="nl-BE" sz="3800">
                <a:latin typeface="Calibri" panose="020F0502020204030204" pitchFamily="34" charset="0"/>
                <a:cs typeface="Calibri" panose="020F0502020204030204" pitchFamily="34" charset="0"/>
              </a:rPr>
            </a:br>
            <a:r>
              <a:rPr lang="nl-BE" sz="2800">
                <a:latin typeface="Calibri" panose="020F0502020204030204" pitchFamily="34" charset="0"/>
                <a:cs typeface="Calibri" panose="020F0502020204030204" pitchFamily="34" charset="0"/>
              </a:rPr>
              <a:t>	Rb. Leuven 27 oktober 2023, nr. 2021/942/A</a:t>
            </a:r>
            <a:br>
              <a:rPr lang="nl-BE" sz="2800">
                <a:latin typeface="Calibri" panose="020F0502020204030204" pitchFamily="34" charset="0"/>
                <a:cs typeface="Calibri" panose="020F0502020204030204" pitchFamily="34" charset="0"/>
              </a:rPr>
            </a:br>
            <a:r>
              <a:rPr lang="nl-BE" sz="2800">
                <a:latin typeface="Calibri" panose="020F0502020204030204" pitchFamily="34" charset="0"/>
                <a:cs typeface="Calibri" panose="020F0502020204030204" pitchFamily="34" charset="0"/>
              </a:rPr>
              <a:t>	Voorafgaande beslissingen (Vóór </a:t>
            </a:r>
            <a:r>
              <a:rPr lang="nl-BE" sz="2800" err="1">
                <a:latin typeface="Calibri" panose="020F0502020204030204" pitchFamily="34" charset="0"/>
                <a:cs typeface="Calibri" panose="020F0502020204030204" pitchFamily="34" charset="0"/>
              </a:rPr>
              <a:t>vs</a:t>
            </a:r>
            <a:r>
              <a:rPr lang="nl-BE" sz="2800">
                <a:latin typeface="Calibri" panose="020F0502020204030204" pitchFamily="34" charset="0"/>
                <a:cs typeface="Calibri" panose="020F0502020204030204" pitchFamily="34" charset="0"/>
              </a:rPr>
              <a:t> ná Danmark-cases)</a:t>
            </a:r>
          </a:p>
          <a:p>
            <a:pPr>
              <a:buFont typeface="Arial" panose="020B0604020202020204" pitchFamily="34" charset="0"/>
              <a:buChar char="•"/>
            </a:pPr>
            <a:endParaRPr lang="nl-BE" sz="2800">
              <a:latin typeface="Calibri" panose="020F0502020204030204" pitchFamily="34" charset="0"/>
              <a:cs typeface="Calibri" panose="020F0502020204030204" pitchFamily="34" charset="0"/>
            </a:endParaRPr>
          </a:p>
          <a:p>
            <a:pPr>
              <a:buFont typeface="Arial" panose="020B0604020202020204" pitchFamily="34" charset="0"/>
              <a:buChar char="•"/>
            </a:pPr>
            <a:r>
              <a:rPr lang="nl-BE" sz="3100" b="1">
                <a:latin typeface="Calibri" panose="020F0502020204030204" pitchFamily="34" charset="0"/>
                <a:cs typeface="Calibri" panose="020F0502020204030204" pitchFamily="34" charset="0"/>
              </a:rPr>
              <a:t>-Gevolgen van MLI</a:t>
            </a:r>
            <a:br>
              <a:rPr lang="nl-BE" sz="3100" b="1">
                <a:latin typeface="Calibri" panose="020F0502020204030204" pitchFamily="34" charset="0"/>
                <a:cs typeface="Calibri" panose="020F0502020204030204" pitchFamily="34" charset="0"/>
              </a:rPr>
            </a:br>
            <a:r>
              <a:rPr lang="nl-BE" sz="3100">
                <a:latin typeface="Calibri" panose="020F0502020204030204" pitchFamily="34" charset="0"/>
                <a:cs typeface="Calibri" panose="020F0502020204030204" pitchFamily="34" charset="0"/>
              </a:rPr>
              <a:t>	Bronstaat </a:t>
            </a:r>
            <a:r>
              <a:rPr lang="nl-BE" sz="3100" err="1">
                <a:latin typeface="Calibri" panose="020F0502020204030204" pitchFamily="34" charset="0"/>
                <a:cs typeface="Calibri" panose="020F0502020204030204" pitchFamily="34" charset="0"/>
              </a:rPr>
              <a:t>tav</a:t>
            </a:r>
            <a:r>
              <a:rPr lang="nl-BE" sz="3100">
                <a:latin typeface="Calibri" panose="020F0502020204030204" pitchFamily="34" charset="0"/>
                <a:cs typeface="Calibri" panose="020F0502020204030204" pitchFamily="34" charset="0"/>
              </a:rPr>
              <a:t> hybride entiteiten</a:t>
            </a:r>
            <a:br>
              <a:rPr lang="nl-BE" sz="3100">
                <a:latin typeface="Calibri" panose="020F0502020204030204" pitchFamily="34" charset="0"/>
                <a:cs typeface="Calibri" panose="020F0502020204030204" pitchFamily="34" charset="0"/>
              </a:rPr>
            </a:br>
            <a:r>
              <a:rPr lang="nl-BE" sz="3100">
                <a:latin typeface="Calibri" panose="020F0502020204030204" pitchFamily="34" charset="0"/>
                <a:cs typeface="Calibri" panose="020F0502020204030204" pitchFamily="34" charset="0"/>
              </a:rPr>
              <a:t>	PPT</a:t>
            </a:r>
            <a:endParaRPr lang="nl-NL" sz="3100">
              <a:latin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9D62A471-37AA-9FE3-58EA-5CB029A7A904}"/>
              </a:ext>
            </a:extLst>
          </p:cNvPr>
          <p:cNvSpPr>
            <a:spLocks noGrp="1"/>
          </p:cNvSpPr>
          <p:nvPr>
            <p:ph type="sldNum" sz="quarter" idx="12"/>
          </p:nvPr>
        </p:nvSpPr>
        <p:spPr/>
        <p:txBody>
          <a:bodyPr/>
          <a:lstStyle/>
          <a:p>
            <a:fld id="{7AE184E0-0BD4-4705-A12B-9B71DDE63301}" type="slidenum">
              <a:rPr lang="nl-BE" noProof="0" smtClean="0"/>
              <a:t>19</a:t>
            </a:fld>
            <a:endParaRPr lang="nl-BE" noProof="0"/>
          </a:p>
        </p:txBody>
      </p:sp>
      <p:pic>
        <p:nvPicPr>
          <p:cNvPr id="5" name="Afbeelding 4">
            <a:extLst>
              <a:ext uri="{FF2B5EF4-FFF2-40B4-BE49-F238E27FC236}">
                <a16:creationId xmlns:a16="http://schemas.microsoft.com/office/drawing/2014/main" id="{1BB14815-2B84-1B49-7F6B-A52912592579}"/>
              </a:ext>
            </a:extLst>
          </p:cNvPr>
          <p:cNvPicPr>
            <a:picLocks noChangeAspect="1"/>
          </p:cNvPicPr>
          <p:nvPr/>
        </p:nvPicPr>
        <p:blipFill>
          <a:blip r:embed="rId2"/>
          <a:stretch>
            <a:fillRect/>
          </a:stretch>
        </p:blipFill>
        <p:spPr>
          <a:xfrm>
            <a:off x="830118" y="2717443"/>
            <a:ext cx="2956843" cy="2956843"/>
          </a:xfrm>
          <a:prstGeom prst="rect">
            <a:avLst/>
          </a:prstGeom>
        </p:spPr>
      </p:pic>
      <p:pic>
        <p:nvPicPr>
          <p:cNvPr id="6" name="Picture 2">
            <a:extLst>
              <a:ext uri="{FF2B5EF4-FFF2-40B4-BE49-F238E27FC236}">
                <a16:creationId xmlns:a16="http://schemas.microsoft.com/office/drawing/2014/main" id="{E3F2209D-325C-F61A-1BE0-F9C09E364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3823B2A9-9A06-85AE-E7E6-81B9FDA6CBDE}"/>
              </a:ext>
            </a:extLst>
          </p:cNvPr>
          <p:cNvSpPr txBox="1"/>
          <p:nvPr/>
        </p:nvSpPr>
        <p:spPr>
          <a:xfrm>
            <a:off x="627692" y="345092"/>
            <a:ext cx="15699575" cy="1377557"/>
          </a:xfrm>
          <a:prstGeom prst="rect">
            <a:avLst/>
          </a:prstGeom>
          <a:noFill/>
        </p:spPr>
        <p:txBody>
          <a:bodyPr wrap="square" rtlCol="0">
            <a:spAutoFit/>
          </a:bodyPr>
          <a:lstStyle/>
          <a:p>
            <a:pPr>
              <a:lnSpc>
                <a:spcPct val="120000"/>
              </a:lnSpc>
            </a:pPr>
            <a:r>
              <a:rPr lang="fr-FR" sz="3500" b="1">
                <a:solidFill>
                  <a:schemeClr val="accent1">
                    <a:lumMod val="75000"/>
                  </a:schemeClr>
                </a:solidFill>
                <a:latin typeface="Calibri" panose="020F0502020204030204" pitchFamily="34" charset="0"/>
                <a:cs typeface="Calibri" panose="020F0502020204030204" pitchFamily="34" charset="0"/>
              </a:rPr>
              <a:t>II. 1. </a:t>
            </a:r>
            <a:r>
              <a:rPr lang="fr-BE" sz="35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500" b="1">
                <a:solidFill>
                  <a:schemeClr val="accent1">
                    <a:lumMod val="75000"/>
                  </a:schemeClr>
                </a:solidFill>
                <a:latin typeface="Calibri" panose="020F0502020204030204" pitchFamily="34" charset="0"/>
                <a:cs typeface="Calibri" panose="020F0502020204030204" pitchFamily="34" charset="0"/>
              </a:rPr>
              <a:t>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6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6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 </a:t>
            </a:r>
            <a:endParaRPr lang="fr-FR" sz="3500" b="1">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727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6A0DF3-FD21-A16C-63DA-1756E18823D6}"/>
              </a:ext>
            </a:extLst>
          </p:cNvPr>
          <p:cNvSpPr>
            <a:spLocks noGrp="1"/>
          </p:cNvSpPr>
          <p:nvPr>
            <p:ph type="title"/>
          </p:nvPr>
        </p:nvSpPr>
        <p:spPr/>
        <p:txBody>
          <a:bodyPr/>
          <a:lstStyle/>
          <a:p>
            <a:r>
              <a:rPr lang="fr-FR"/>
              <a:t>MENU</a:t>
            </a:r>
            <a:endParaRPr lang="fr-BE"/>
          </a:p>
        </p:txBody>
      </p:sp>
      <p:sp>
        <p:nvSpPr>
          <p:cNvPr id="8" name="Tekstvak 7">
            <a:extLst>
              <a:ext uri="{FF2B5EF4-FFF2-40B4-BE49-F238E27FC236}">
                <a16:creationId xmlns:a16="http://schemas.microsoft.com/office/drawing/2014/main" id="{C589210D-BB01-5A07-6159-CB64571B6118}"/>
              </a:ext>
            </a:extLst>
          </p:cNvPr>
          <p:cNvSpPr txBox="1"/>
          <p:nvPr/>
        </p:nvSpPr>
        <p:spPr>
          <a:xfrm>
            <a:off x="8937037" y="2437530"/>
            <a:ext cx="7836061" cy="6506397"/>
          </a:xfrm>
          <a:prstGeom prst="rect">
            <a:avLst/>
          </a:prstGeom>
          <a:noFill/>
        </p:spPr>
        <p:txBody>
          <a:bodyPr wrap="square" rtlCol="0">
            <a:spAutoFit/>
          </a:bodyPr>
          <a:lstStyle/>
          <a:p>
            <a:pPr marL="457200" indent="-457200">
              <a:buFont typeface="Arial" panose="020B0604020202020204" pitchFamily="34" charset="0"/>
              <a:buChar char="•"/>
            </a:pPr>
            <a:r>
              <a:rPr lang="nl-BE" sz="3400" dirty="0"/>
              <a:t>I. </a:t>
            </a:r>
            <a:r>
              <a:rPr lang="nl-BE" sz="3400" dirty="0" err="1"/>
              <a:t>Introduction</a:t>
            </a:r>
            <a:r>
              <a:rPr lang="nl-BE" sz="3400" dirty="0"/>
              <a:t> – Aperçu des traités </a:t>
            </a:r>
            <a:r>
              <a:rPr lang="nl-BE" sz="3400" dirty="0" err="1"/>
              <a:t>belges</a:t>
            </a:r>
            <a:endParaRPr lang="nl-BE" sz="3400" dirty="0"/>
          </a:p>
          <a:p>
            <a:pPr marL="457200" indent="-457200">
              <a:buFont typeface="Arial" panose="020B0604020202020204" pitchFamily="34" charset="0"/>
              <a:buChar char="•"/>
            </a:pPr>
            <a:r>
              <a:rPr lang="nl-BE" sz="3400" dirty="0"/>
              <a:t>II. Lutte </a:t>
            </a:r>
            <a:r>
              <a:rPr lang="nl-BE" sz="3400" dirty="0" err="1"/>
              <a:t>belge</a:t>
            </a:r>
            <a:r>
              <a:rPr lang="nl-BE" sz="3400" dirty="0"/>
              <a:t> </a:t>
            </a:r>
            <a:r>
              <a:rPr lang="nl-BE" sz="3400" dirty="0" err="1"/>
              <a:t>contre</a:t>
            </a:r>
            <a:r>
              <a:rPr lang="nl-BE" sz="3400" dirty="0"/>
              <a:t> les </a:t>
            </a:r>
            <a:r>
              <a:rPr lang="nl-BE" sz="3400" dirty="0" err="1"/>
              <a:t>abus</a:t>
            </a:r>
            <a:r>
              <a:rPr lang="nl-BE" sz="3400" dirty="0"/>
              <a:t> en </a:t>
            </a:r>
            <a:r>
              <a:rPr lang="nl-BE" sz="3400" dirty="0" err="1"/>
              <a:t>tant</a:t>
            </a:r>
            <a:r>
              <a:rPr lang="nl-BE" sz="3400" dirty="0"/>
              <a:t> </a:t>
            </a:r>
            <a:r>
              <a:rPr lang="nl-BE" sz="3400" dirty="0" err="1"/>
              <a:t>qu'État</a:t>
            </a:r>
            <a:r>
              <a:rPr lang="nl-BE" sz="3400" dirty="0"/>
              <a:t> source</a:t>
            </a:r>
          </a:p>
          <a:p>
            <a:pPr marL="1107384" lvl="1" indent="-457200">
              <a:buFont typeface="Arial" panose="020B0604020202020204" pitchFamily="34" charset="0"/>
              <a:buChar char="•"/>
            </a:pPr>
            <a:r>
              <a:rPr lang="nl-BE" sz="3400" dirty="0"/>
              <a:t>II.1. </a:t>
            </a:r>
            <a:r>
              <a:rPr lang="nl-BE" sz="3400" dirty="0" err="1"/>
              <a:t>Etat</a:t>
            </a:r>
            <a:r>
              <a:rPr lang="nl-BE" sz="3400" dirty="0"/>
              <a:t> de la source – </a:t>
            </a:r>
            <a:r>
              <a:rPr lang="nl-BE" sz="3400" dirty="0" err="1"/>
              <a:t>GAARs</a:t>
            </a:r>
            <a:r>
              <a:rPr lang="nl-BE" sz="3400" dirty="0"/>
              <a:t>: </a:t>
            </a:r>
            <a:r>
              <a:rPr lang="nl-BE" sz="3400" dirty="0" err="1"/>
              <a:t>dispositions</a:t>
            </a:r>
            <a:r>
              <a:rPr lang="nl-BE" sz="3400" dirty="0"/>
              <a:t> </a:t>
            </a:r>
            <a:r>
              <a:rPr lang="nl-BE" sz="3400" dirty="0" err="1"/>
              <a:t>européennes</a:t>
            </a:r>
            <a:r>
              <a:rPr lang="nl-BE" sz="3400" dirty="0"/>
              <a:t>, </a:t>
            </a:r>
            <a:r>
              <a:rPr lang="nl-BE" sz="3400" dirty="0" err="1"/>
              <a:t>nationales</a:t>
            </a:r>
            <a:r>
              <a:rPr lang="nl-BE" sz="3400" dirty="0"/>
              <a:t> et </a:t>
            </a:r>
            <a:r>
              <a:rPr lang="nl-BE" sz="3400" dirty="0" err="1"/>
              <a:t>conventionnelles</a:t>
            </a:r>
            <a:r>
              <a:rPr lang="nl-BE" sz="3400" dirty="0"/>
              <a:t> </a:t>
            </a:r>
          </a:p>
          <a:p>
            <a:pPr marL="1107384" lvl="1" indent="-457200">
              <a:buFont typeface="Arial" panose="020B0604020202020204" pitchFamily="34" charset="0"/>
              <a:buChar char="•"/>
            </a:pPr>
            <a:r>
              <a:rPr lang="nl-BE" sz="3400" dirty="0"/>
              <a:t>II.2. </a:t>
            </a:r>
            <a:r>
              <a:rPr lang="nl-BE" sz="3400" dirty="0" err="1"/>
              <a:t>Etat</a:t>
            </a:r>
            <a:r>
              <a:rPr lang="nl-BE" sz="3400" dirty="0"/>
              <a:t> de la source – </a:t>
            </a:r>
            <a:r>
              <a:rPr lang="nl-BE" sz="3400" dirty="0" err="1"/>
              <a:t>dispositions</a:t>
            </a:r>
            <a:r>
              <a:rPr lang="nl-BE" sz="3400" dirty="0"/>
              <a:t> anti-</a:t>
            </a:r>
            <a:r>
              <a:rPr lang="nl-BE" sz="3400" dirty="0" err="1"/>
              <a:t>abus</a:t>
            </a:r>
            <a:r>
              <a:rPr lang="nl-BE" sz="3400" dirty="0"/>
              <a:t> </a:t>
            </a:r>
            <a:r>
              <a:rPr lang="nl-BE" sz="3400" dirty="0" err="1"/>
              <a:t>spécifiques</a:t>
            </a:r>
            <a:r>
              <a:rPr lang="nl-BE" sz="3400" dirty="0"/>
              <a:t> </a:t>
            </a:r>
            <a:r>
              <a:rPr lang="nl-BE" sz="3400" dirty="0" err="1"/>
              <a:t>internes</a:t>
            </a:r>
            <a:r>
              <a:rPr lang="nl-BE" sz="3400" dirty="0"/>
              <a:t>. </a:t>
            </a:r>
          </a:p>
          <a:p>
            <a:pPr marL="457200" indent="-457200">
              <a:buFont typeface="Arial" panose="020B0604020202020204" pitchFamily="34" charset="0"/>
              <a:buChar char="•"/>
            </a:pPr>
            <a:r>
              <a:rPr lang="nl-BE" sz="3400" dirty="0"/>
              <a:t>III. </a:t>
            </a:r>
            <a:r>
              <a:rPr lang="nl-BE" sz="3400" dirty="0" err="1"/>
              <a:t>Conclusion</a:t>
            </a:r>
            <a:r>
              <a:rPr lang="nl-BE" sz="3400" dirty="0"/>
              <a:t> </a:t>
            </a:r>
          </a:p>
          <a:p>
            <a:br>
              <a:rPr lang="nl-BE" dirty="0"/>
            </a:br>
            <a:endParaRPr lang="nl-BE" dirty="0"/>
          </a:p>
          <a:p>
            <a:pPr marL="514350" indent="-514350">
              <a:buAutoNum type="arabicPeriod"/>
            </a:pPr>
            <a:endParaRPr lang="nl-NL" dirty="0"/>
          </a:p>
        </p:txBody>
      </p:sp>
      <p:pic>
        <p:nvPicPr>
          <p:cNvPr id="9" name="Picture 2">
            <a:extLst>
              <a:ext uri="{FF2B5EF4-FFF2-40B4-BE49-F238E27FC236}">
                <a16:creationId xmlns:a16="http://schemas.microsoft.com/office/drawing/2014/main" id="{A2E92A0A-4425-6596-9FCE-C35D94F2F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8493" y="8627780"/>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id="{C57C8B49-FFFD-4CC3-A9D8-3AA253FB5410}"/>
              </a:ext>
            </a:extLst>
          </p:cNvPr>
          <p:cNvSpPr>
            <a:spLocks noGrp="1"/>
          </p:cNvSpPr>
          <p:nvPr>
            <p:ph sz="half" idx="1"/>
          </p:nvPr>
        </p:nvSpPr>
        <p:spPr/>
        <p:txBody>
          <a:bodyPr>
            <a:normAutofit/>
          </a:bodyPr>
          <a:lstStyle/>
          <a:p>
            <a:r>
              <a:rPr lang="fr-FR" sz="3400" dirty="0"/>
              <a:t>I. </a:t>
            </a:r>
            <a:r>
              <a:rPr lang="fr-BE" sz="3400" b="0" i="0" u="none" strike="noStrike" dirty="0">
                <a:solidFill>
                  <a:srgbClr val="212121"/>
                </a:solidFill>
                <a:effectLst/>
              </a:rPr>
              <a:t>  </a:t>
            </a:r>
            <a:r>
              <a:rPr lang="fr-BE" sz="3400" b="0" i="0" u="none" strike="noStrike" dirty="0" err="1">
                <a:solidFill>
                  <a:srgbClr val="212121"/>
                </a:solidFill>
                <a:effectLst/>
              </a:rPr>
              <a:t>Introductie</a:t>
            </a:r>
            <a:r>
              <a:rPr lang="fr-BE" sz="3400" b="0" i="0" u="none" strike="noStrike" dirty="0">
                <a:solidFill>
                  <a:srgbClr val="212121"/>
                </a:solidFill>
                <a:effectLst/>
              </a:rPr>
              <a:t> - </a:t>
            </a:r>
            <a:r>
              <a:rPr lang="fr-BE" sz="3400" b="0" i="0" u="none" strike="noStrike" dirty="0" err="1">
                <a:solidFill>
                  <a:srgbClr val="212121"/>
                </a:solidFill>
                <a:effectLst/>
              </a:rPr>
              <a:t>Overzicht</a:t>
            </a:r>
            <a:r>
              <a:rPr lang="fr-BE" sz="3400" b="0" i="0" u="none" strike="noStrike" dirty="0">
                <a:solidFill>
                  <a:srgbClr val="212121"/>
                </a:solidFill>
                <a:effectLst/>
              </a:rPr>
              <a:t> </a:t>
            </a:r>
            <a:r>
              <a:rPr lang="fr-BE" sz="3400" b="0" i="0" u="none" strike="noStrike" dirty="0" err="1">
                <a:solidFill>
                  <a:srgbClr val="212121"/>
                </a:solidFill>
                <a:effectLst/>
              </a:rPr>
              <a:t>Belgisch</a:t>
            </a:r>
            <a:r>
              <a:rPr lang="fr-BE" sz="3400" b="0" i="0" u="none" strike="noStrike" dirty="0">
                <a:solidFill>
                  <a:srgbClr val="212121"/>
                </a:solidFill>
                <a:effectLst/>
              </a:rPr>
              <a:t> </a:t>
            </a:r>
            <a:r>
              <a:rPr lang="fr-BE" sz="3400" b="0" i="0" u="none" strike="noStrike" dirty="0" err="1">
                <a:solidFill>
                  <a:srgbClr val="212121"/>
                </a:solidFill>
                <a:effectLst/>
              </a:rPr>
              <a:t>verdragsnetwerk</a:t>
            </a:r>
            <a:endParaRPr lang="fr-BE" sz="3400" b="0" i="0" u="none" strike="noStrike" dirty="0">
              <a:solidFill>
                <a:srgbClr val="212121"/>
              </a:solidFill>
              <a:effectLst/>
            </a:endParaRPr>
          </a:p>
          <a:p>
            <a:r>
              <a:rPr lang="fr-BE" sz="3400" dirty="0">
                <a:solidFill>
                  <a:srgbClr val="212121"/>
                </a:solidFill>
              </a:rPr>
              <a:t>II. </a:t>
            </a:r>
            <a:r>
              <a:rPr lang="nl-BE" sz="3400" dirty="0"/>
              <a:t>Belgische bestrijding van misbruik als bronstaat</a:t>
            </a:r>
          </a:p>
          <a:p>
            <a:pPr lvl="1"/>
            <a:r>
              <a:rPr lang="fr-FR" sz="3400" dirty="0"/>
              <a:t>II.1. </a:t>
            </a:r>
            <a:r>
              <a:rPr lang="fr-BE" sz="3400" b="0" i="0" u="none" strike="noStrike" dirty="0" err="1">
                <a:solidFill>
                  <a:srgbClr val="212121"/>
                </a:solidFill>
                <a:effectLst/>
              </a:rPr>
              <a:t>Bronstaat</a:t>
            </a:r>
            <a:r>
              <a:rPr lang="fr-BE" sz="3400" b="0" i="0" u="none" strike="noStrike" dirty="0">
                <a:solidFill>
                  <a:srgbClr val="212121"/>
                </a:solidFill>
                <a:effectLst/>
              </a:rPr>
              <a:t> – </a:t>
            </a:r>
            <a:r>
              <a:rPr lang="fr-BE" sz="3400" b="0" i="0" u="none" strike="noStrike" dirty="0" err="1">
                <a:solidFill>
                  <a:srgbClr val="212121"/>
                </a:solidFill>
                <a:effectLst/>
              </a:rPr>
              <a:t>GAARs</a:t>
            </a:r>
            <a:r>
              <a:rPr lang="fr-BE" sz="3400" b="0" i="0" u="none" strike="noStrike" dirty="0">
                <a:solidFill>
                  <a:srgbClr val="212121"/>
                </a:solidFill>
                <a:effectLst/>
              </a:rPr>
              <a:t>: </a:t>
            </a:r>
            <a:r>
              <a:rPr lang="fr-BE" sz="3400" b="0" i="0" u="none" strike="noStrike" dirty="0" err="1">
                <a:solidFill>
                  <a:srgbClr val="212121"/>
                </a:solidFill>
                <a:effectLst/>
              </a:rPr>
              <a:t>Europese</a:t>
            </a:r>
            <a:r>
              <a:rPr lang="fr-BE" sz="3400" b="0" i="0" u="none" strike="noStrike" dirty="0">
                <a:solidFill>
                  <a:srgbClr val="212121"/>
                </a:solidFill>
                <a:effectLst/>
              </a:rPr>
              <a:t>, nationale en </a:t>
            </a:r>
            <a:r>
              <a:rPr lang="fr-BE" sz="3400" b="0" i="0" u="none" strike="noStrike" dirty="0" err="1">
                <a:solidFill>
                  <a:srgbClr val="212121"/>
                </a:solidFill>
                <a:effectLst/>
              </a:rPr>
              <a:t>verdragsbepalingen</a:t>
            </a:r>
            <a:endParaRPr lang="fr-BE" sz="3400" b="0" i="0" u="none" strike="noStrike" dirty="0">
              <a:solidFill>
                <a:srgbClr val="212121"/>
              </a:solidFill>
              <a:effectLst/>
            </a:endParaRPr>
          </a:p>
          <a:p>
            <a:pPr lvl="1"/>
            <a:r>
              <a:rPr lang="fr-BE" sz="3400" dirty="0">
                <a:solidFill>
                  <a:srgbClr val="212121"/>
                </a:solidFill>
              </a:rPr>
              <a:t>II.2. </a:t>
            </a:r>
            <a:r>
              <a:rPr lang="fr-BE" sz="3400" dirty="0" err="1">
                <a:solidFill>
                  <a:srgbClr val="212121"/>
                </a:solidFill>
              </a:rPr>
              <a:t>Bronstaat</a:t>
            </a:r>
            <a:r>
              <a:rPr lang="fr-BE" sz="3400" dirty="0">
                <a:solidFill>
                  <a:srgbClr val="212121"/>
                </a:solidFill>
              </a:rPr>
              <a:t> – </a:t>
            </a:r>
            <a:r>
              <a:rPr lang="fr-BE" sz="3400" dirty="0" err="1">
                <a:solidFill>
                  <a:srgbClr val="212121"/>
                </a:solidFill>
              </a:rPr>
              <a:t>specifieke</a:t>
            </a:r>
            <a:r>
              <a:rPr lang="fr-BE" sz="3400" dirty="0">
                <a:solidFill>
                  <a:srgbClr val="212121"/>
                </a:solidFill>
              </a:rPr>
              <a:t> interne </a:t>
            </a:r>
            <a:r>
              <a:rPr lang="fr-BE" sz="3400" dirty="0" err="1">
                <a:solidFill>
                  <a:srgbClr val="212121"/>
                </a:solidFill>
              </a:rPr>
              <a:t>antimisbruikbepalingen</a:t>
            </a:r>
            <a:endParaRPr lang="fr-BE" sz="3400" dirty="0">
              <a:solidFill>
                <a:srgbClr val="212121"/>
              </a:solidFill>
            </a:endParaRPr>
          </a:p>
          <a:p>
            <a:pPr marL="325052" marR="0" lvl="0" indent="-325052" algn="l" defTabSz="1300210" rtl="0" eaLnBrk="1" fontAlgn="auto" latinLnBrk="0" hangingPunct="1">
              <a:lnSpc>
                <a:spcPct val="90000"/>
              </a:lnSpc>
              <a:spcBef>
                <a:spcPts val="1422"/>
              </a:spcBef>
              <a:spcAft>
                <a:spcPts val="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prstClr val="black"/>
                </a:solidFill>
                <a:effectLst/>
                <a:uLnTx/>
                <a:uFillTx/>
                <a:ea typeface="+mn-ea"/>
                <a:cs typeface="+mn-cs"/>
              </a:rPr>
              <a:t>III. </a:t>
            </a:r>
            <a:r>
              <a:rPr kumimoji="0" lang="fr-BE" sz="3400" b="0" i="0" u="none" strike="noStrike" kern="1200" cap="none" spc="0" normalizeH="0" baseline="0" noProof="0" dirty="0">
                <a:ln>
                  <a:noFill/>
                </a:ln>
                <a:solidFill>
                  <a:srgbClr val="212121"/>
                </a:solidFill>
                <a:effectLst/>
                <a:uLnTx/>
                <a:uFillTx/>
                <a:ea typeface="+mn-ea"/>
                <a:cs typeface="+mn-cs"/>
              </a:rPr>
              <a:t>  </a:t>
            </a:r>
            <a:r>
              <a:rPr kumimoji="0" lang="fr-BE" sz="3400" b="0" i="0" u="none" strike="noStrike" kern="1200" cap="none" spc="0" normalizeH="0" baseline="0" noProof="0" dirty="0" err="1">
                <a:ln>
                  <a:noFill/>
                </a:ln>
                <a:solidFill>
                  <a:srgbClr val="212121"/>
                </a:solidFill>
                <a:effectLst/>
                <a:uLnTx/>
                <a:uFillTx/>
                <a:ea typeface="+mn-ea"/>
                <a:cs typeface="+mn-cs"/>
              </a:rPr>
              <a:t>Conclusie</a:t>
            </a:r>
            <a:endParaRPr kumimoji="0" lang="fr-BE" sz="3400" b="0" i="0" u="none" strike="noStrike" kern="1200" cap="none" spc="0" normalizeH="0" baseline="0" noProof="0" dirty="0">
              <a:ln>
                <a:noFill/>
              </a:ln>
              <a:solidFill>
                <a:srgbClr val="212121"/>
              </a:solidFill>
              <a:effectLst/>
              <a:uLnTx/>
              <a:uFillTx/>
              <a:ea typeface="+mn-ea"/>
              <a:cs typeface="+mn-cs"/>
            </a:endParaRPr>
          </a:p>
          <a:p>
            <a:pPr lvl="1"/>
            <a:endParaRPr lang="fr-BE" dirty="0">
              <a:solidFill>
                <a:srgbClr val="212121"/>
              </a:solidFill>
              <a:latin typeface="Calibri" panose="020F0502020204030204" pitchFamily="34" charset="0"/>
            </a:endParaRPr>
          </a:p>
        </p:txBody>
      </p:sp>
    </p:spTree>
    <p:extLst>
      <p:ext uri="{BB962C8B-B14F-4D97-AF65-F5344CB8AC3E}">
        <p14:creationId xmlns:p14="http://schemas.microsoft.com/office/powerpoint/2010/main" val="3388683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8BD1805-0A19-0198-8816-DC33B4B4D53D}"/>
              </a:ext>
            </a:extLst>
          </p:cNvPr>
          <p:cNvSpPr>
            <a:spLocks noGrp="1"/>
          </p:cNvSpPr>
          <p:nvPr>
            <p:ph idx="1"/>
          </p:nvPr>
        </p:nvSpPr>
        <p:spPr>
          <a:xfrm>
            <a:off x="1414318" y="3057600"/>
            <a:ext cx="15699575" cy="6696000"/>
          </a:xfrm>
        </p:spPr>
        <p:txBody>
          <a:bodyPr/>
          <a:lstStyle/>
          <a:p>
            <a:pPr marL="85725" indent="0">
              <a:buNone/>
            </a:pPr>
            <a:r>
              <a:rPr lang="nl-BE"/>
              <a:t>								</a:t>
            </a:r>
            <a:r>
              <a:rPr lang="nl-BE" sz="6000">
                <a:latin typeface="Calibri" panose="020F0502020204030204" pitchFamily="34" charset="0"/>
                <a:cs typeface="Calibri" panose="020F0502020204030204" pitchFamily="34" charset="0"/>
              </a:rPr>
              <a:t>	Europees beginsel </a:t>
            </a:r>
            <a:br>
              <a:rPr lang="nl-BE" sz="6000">
                <a:latin typeface="Calibri" panose="020F0502020204030204" pitchFamily="34" charset="0"/>
                <a:cs typeface="Calibri" panose="020F0502020204030204" pitchFamily="34" charset="0"/>
              </a:rPr>
            </a:br>
            <a:r>
              <a:rPr lang="nl-BE" sz="6000">
                <a:latin typeface="Calibri" panose="020F0502020204030204" pitchFamily="34" charset="0"/>
                <a:cs typeface="Calibri" panose="020F0502020204030204" pitchFamily="34" charset="0"/>
              </a:rPr>
              <a:t>										inzake anti-misbruik</a:t>
            </a:r>
            <a:endParaRPr lang="nl-NL" sz="6000">
              <a:latin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9EA0F951-44BA-4D81-D14D-96C5499D25B3}"/>
              </a:ext>
            </a:extLst>
          </p:cNvPr>
          <p:cNvSpPr>
            <a:spLocks noGrp="1"/>
          </p:cNvSpPr>
          <p:nvPr>
            <p:ph type="sldNum" sz="quarter" idx="12"/>
          </p:nvPr>
        </p:nvSpPr>
        <p:spPr/>
        <p:txBody>
          <a:bodyPr/>
          <a:lstStyle/>
          <a:p>
            <a:fld id="{7AE184E0-0BD4-4705-A12B-9B71DDE63301}" type="slidenum">
              <a:rPr lang="nl-BE" noProof="0" smtClean="0"/>
              <a:t>20</a:t>
            </a:fld>
            <a:endParaRPr lang="nl-BE" noProof="0"/>
          </a:p>
        </p:txBody>
      </p:sp>
      <p:pic>
        <p:nvPicPr>
          <p:cNvPr id="5" name="Afbeelding 4">
            <a:extLst>
              <a:ext uri="{FF2B5EF4-FFF2-40B4-BE49-F238E27FC236}">
                <a16:creationId xmlns:a16="http://schemas.microsoft.com/office/drawing/2014/main" id="{14F709AA-F216-E3F1-B7D9-959D4E337C43}"/>
              </a:ext>
            </a:extLst>
          </p:cNvPr>
          <p:cNvPicPr>
            <a:picLocks noChangeAspect="1"/>
          </p:cNvPicPr>
          <p:nvPr/>
        </p:nvPicPr>
        <p:blipFill>
          <a:blip r:embed="rId2"/>
          <a:stretch>
            <a:fillRect/>
          </a:stretch>
        </p:blipFill>
        <p:spPr>
          <a:xfrm>
            <a:off x="1414318" y="2666643"/>
            <a:ext cx="2956843" cy="2956843"/>
          </a:xfrm>
          <a:prstGeom prst="rect">
            <a:avLst/>
          </a:prstGeom>
        </p:spPr>
      </p:pic>
      <p:pic>
        <p:nvPicPr>
          <p:cNvPr id="6" name="Afbeelding 5">
            <a:extLst>
              <a:ext uri="{FF2B5EF4-FFF2-40B4-BE49-F238E27FC236}">
                <a16:creationId xmlns:a16="http://schemas.microsoft.com/office/drawing/2014/main" id="{18E2A0E0-7DA9-171D-0FCF-F2D9487F10B3}"/>
              </a:ext>
            </a:extLst>
          </p:cNvPr>
          <p:cNvPicPr>
            <a:picLocks noChangeAspect="1"/>
          </p:cNvPicPr>
          <p:nvPr/>
        </p:nvPicPr>
        <p:blipFill>
          <a:blip r:embed="rId3"/>
          <a:stretch>
            <a:fillRect/>
          </a:stretch>
        </p:blipFill>
        <p:spPr>
          <a:xfrm>
            <a:off x="12784038" y="3057600"/>
            <a:ext cx="2286198" cy="1579001"/>
          </a:xfrm>
          <a:prstGeom prst="rect">
            <a:avLst/>
          </a:prstGeom>
        </p:spPr>
      </p:pic>
      <p:pic>
        <p:nvPicPr>
          <p:cNvPr id="7" name="Picture 2">
            <a:extLst>
              <a:ext uri="{FF2B5EF4-FFF2-40B4-BE49-F238E27FC236}">
                <a16:creationId xmlns:a16="http://schemas.microsoft.com/office/drawing/2014/main" id="{AECE4CB4-44F1-12DA-E32C-28FB4FEE91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076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F564B-2425-B1AE-07DE-0776892FDBCE}"/>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7526C3A-8B9E-FDA4-0EF6-8BED426C64BD}"/>
              </a:ext>
            </a:extLst>
          </p:cNvPr>
          <p:cNvSpPr>
            <a:spLocks noGrp="1"/>
          </p:cNvSpPr>
          <p:nvPr>
            <p:ph idx="1"/>
          </p:nvPr>
        </p:nvSpPr>
        <p:spPr>
          <a:xfrm>
            <a:off x="627692" y="1624911"/>
            <a:ext cx="16573499" cy="6696000"/>
          </a:xfrm>
        </p:spPr>
        <p:txBody>
          <a:bodyPr>
            <a:normAutofit/>
          </a:bodyPr>
          <a:lstStyle/>
          <a:p>
            <a:pPr marL="85725" indent="0">
              <a:buNone/>
            </a:pPr>
            <a:r>
              <a:rPr lang="nl-NL" sz="2900">
                <a:latin typeface="Calibri" panose="020F0502020204030204" pitchFamily="34" charset="0"/>
                <a:cs typeface="Calibri" panose="020F0502020204030204" pitchFamily="34" charset="0"/>
              </a:rPr>
              <a:t>Werkt </a:t>
            </a:r>
            <a:r>
              <a:rPr lang="nl-NL" sz="2900" b="1">
                <a:latin typeface="Calibri" panose="020F0502020204030204" pitchFamily="34" charset="0"/>
                <a:cs typeface="Calibri" panose="020F0502020204030204" pitchFamily="34" charset="0"/>
              </a:rPr>
              <a:t>Europees beginsel van anti-misbruik </a:t>
            </a:r>
            <a:r>
              <a:rPr lang="nl-NL" sz="2900">
                <a:latin typeface="Calibri" panose="020F0502020204030204" pitchFamily="34" charset="0"/>
                <a:cs typeface="Calibri" panose="020F0502020204030204" pitchFamily="34" charset="0"/>
              </a:rPr>
              <a:t>door in nationale context ?</a:t>
            </a:r>
          </a:p>
          <a:p>
            <a:pPr marL="85725" indent="0">
              <a:buNone/>
            </a:pPr>
            <a:endParaRPr lang="nl-NL" sz="2900">
              <a:latin typeface="Calibri" panose="020F0502020204030204" pitchFamily="34" charset="0"/>
              <a:cs typeface="Calibri" panose="020F0502020204030204" pitchFamily="34" charset="0"/>
            </a:endParaRPr>
          </a:p>
          <a:p>
            <a:pPr marL="85725" indent="0">
              <a:buNone/>
            </a:pPr>
            <a:r>
              <a:rPr lang="nl-NL" sz="2900">
                <a:latin typeface="Calibri" panose="020F0502020204030204" pitchFamily="34" charset="0"/>
                <a:cs typeface="Calibri" panose="020F0502020204030204" pitchFamily="34" charset="0"/>
              </a:rPr>
              <a:t>1 recente uitspraak</a:t>
            </a:r>
            <a:br>
              <a:rPr lang="nl-NL" sz="2900">
                <a:latin typeface="Calibri" panose="020F0502020204030204" pitchFamily="34" charset="0"/>
                <a:cs typeface="Calibri" panose="020F0502020204030204" pitchFamily="34" charset="0"/>
              </a:rPr>
            </a:br>
            <a:r>
              <a:rPr lang="nl-NL" sz="2900">
                <a:latin typeface="Calibri" panose="020F0502020204030204" pitchFamily="34" charset="0"/>
                <a:cs typeface="Calibri" panose="020F0502020204030204" pitchFamily="34" charset="0"/>
              </a:rPr>
              <a:t>	• Gent 1 december 2020, nr. 2019/AR/306 </a:t>
            </a:r>
            <a:br>
              <a:rPr lang="nl-NL" sz="2900">
                <a:latin typeface="Calibri" panose="020F0502020204030204" pitchFamily="34" charset="0"/>
                <a:cs typeface="Calibri" panose="020F0502020204030204" pitchFamily="34" charset="0"/>
              </a:rPr>
            </a:br>
            <a:r>
              <a:rPr lang="nl-NL" sz="2900">
                <a:latin typeface="Calibri" panose="020F0502020204030204" pitchFamily="34" charset="0"/>
                <a:cs typeface="Calibri" panose="020F0502020204030204" pitchFamily="34" charset="0"/>
              </a:rPr>
              <a:t>		=&gt; </a:t>
            </a:r>
            <a:r>
              <a:rPr lang="nl-NL" sz="2900" err="1">
                <a:latin typeface="Calibri" panose="020F0502020204030204" pitchFamily="34" charset="0"/>
                <a:cs typeface="Calibri" panose="020F0502020204030204" pitchFamily="34" charset="0"/>
              </a:rPr>
              <a:t>Cass</a:t>
            </a:r>
            <a:r>
              <a:rPr lang="nl-NL" sz="2900">
                <a:latin typeface="Calibri" panose="020F0502020204030204" pitchFamily="34" charset="0"/>
                <a:cs typeface="Calibri" panose="020F0502020204030204" pitchFamily="34" charset="0"/>
              </a:rPr>
              <a:t>. 30 november 2023</a:t>
            </a:r>
            <a:br>
              <a:rPr lang="nl-NL" sz="2900">
                <a:latin typeface="Calibri" panose="020F0502020204030204" pitchFamily="34" charset="0"/>
                <a:cs typeface="Calibri" panose="020F0502020204030204" pitchFamily="34" charset="0"/>
              </a:rPr>
            </a:br>
            <a:br>
              <a:rPr lang="nl-NL" sz="2900">
                <a:latin typeface="Calibri" panose="020F0502020204030204" pitchFamily="34" charset="0"/>
                <a:cs typeface="Calibri" panose="020F0502020204030204" pitchFamily="34" charset="0"/>
              </a:rPr>
            </a:br>
            <a:r>
              <a:rPr lang="nl-NL" sz="2900">
                <a:latin typeface="Calibri" panose="020F0502020204030204" pitchFamily="34" charset="0"/>
                <a:cs typeface="Calibri" panose="020F0502020204030204" pitchFamily="34" charset="0"/>
                <a:sym typeface="Wingdings" panose="05000000000000000000" pitchFamily="2" charset="2"/>
              </a:rPr>
              <a:t> 	Europese interpretatie door </a:t>
            </a:r>
            <a:r>
              <a:rPr lang="nl-NL" sz="2900" err="1">
                <a:latin typeface="Calibri" panose="020F0502020204030204" pitchFamily="34" charset="0"/>
                <a:cs typeface="Calibri" panose="020F0502020204030204" pitchFamily="34" charset="0"/>
                <a:sym typeface="Wingdings" panose="05000000000000000000" pitchFamily="2" charset="2"/>
              </a:rPr>
              <a:t>HvJ</a:t>
            </a:r>
            <a:r>
              <a:rPr lang="nl-NL" sz="2900">
                <a:latin typeface="Calibri" panose="020F0502020204030204" pitchFamily="34" charset="0"/>
                <a:cs typeface="Calibri" panose="020F0502020204030204" pitchFamily="34" charset="0"/>
                <a:sym typeface="Wingdings" panose="05000000000000000000" pitchFamily="2" charset="2"/>
              </a:rPr>
              <a:t> is niet tijdsgebonden (retroactieve toepassing mogelijk)</a:t>
            </a:r>
            <a:br>
              <a:rPr lang="nl-NL" sz="2900">
                <a:latin typeface="Calibri" panose="020F0502020204030204" pitchFamily="34" charset="0"/>
                <a:cs typeface="Calibri" panose="020F0502020204030204" pitchFamily="34" charset="0"/>
                <a:sym typeface="Wingdings" panose="05000000000000000000" pitchFamily="2" charset="2"/>
              </a:rPr>
            </a:br>
            <a:r>
              <a:rPr lang="nl-NL" sz="2900">
                <a:latin typeface="Calibri" panose="020F0502020204030204" pitchFamily="34" charset="0"/>
                <a:cs typeface="Calibri" panose="020F0502020204030204" pitchFamily="34" charset="0"/>
                <a:sym typeface="Wingdings" panose="05000000000000000000" pitchFamily="2" charset="2"/>
              </a:rPr>
              <a:t>		Enkel in de mate Europees recht wordt toegepast</a:t>
            </a:r>
            <a:endParaRPr lang="nl-NL" sz="2900">
              <a:latin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4968A8BF-1EC6-1FE4-2084-C6CA9D9F14D1}"/>
              </a:ext>
            </a:extLst>
          </p:cNvPr>
          <p:cNvSpPr>
            <a:spLocks noGrp="1"/>
          </p:cNvSpPr>
          <p:nvPr>
            <p:ph type="sldNum" sz="quarter" idx="12"/>
          </p:nvPr>
        </p:nvSpPr>
        <p:spPr/>
        <p:txBody>
          <a:bodyPr/>
          <a:lstStyle/>
          <a:p>
            <a:fld id="{7AE184E0-0BD4-4705-A12B-9B71DDE63301}" type="slidenum">
              <a:rPr lang="nl-BE" noProof="0" smtClean="0"/>
              <a:t>21</a:t>
            </a:fld>
            <a:endParaRPr lang="nl-BE" noProof="0"/>
          </a:p>
        </p:txBody>
      </p:sp>
      <p:pic>
        <p:nvPicPr>
          <p:cNvPr id="2" name="Picture 2">
            <a:extLst>
              <a:ext uri="{FF2B5EF4-FFF2-40B4-BE49-F238E27FC236}">
                <a16:creationId xmlns:a16="http://schemas.microsoft.com/office/drawing/2014/main" id="{E5C5DFEC-4980-C655-659F-62B1FB9B5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E6FBBAE0-19D5-9E36-327B-4433BCDA53BA}"/>
              </a:ext>
            </a:extLst>
          </p:cNvPr>
          <p:cNvSpPr txBox="1"/>
          <p:nvPr/>
        </p:nvSpPr>
        <p:spPr>
          <a:xfrm>
            <a:off x="627692" y="345092"/>
            <a:ext cx="15699575" cy="1377557"/>
          </a:xfrm>
          <a:prstGeom prst="rect">
            <a:avLst/>
          </a:prstGeom>
          <a:noFill/>
        </p:spPr>
        <p:txBody>
          <a:bodyPr wrap="square" rtlCol="0">
            <a:spAutoFit/>
          </a:bodyPr>
          <a:lstStyle/>
          <a:p>
            <a:pPr>
              <a:lnSpc>
                <a:spcPct val="120000"/>
              </a:lnSpc>
            </a:pPr>
            <a:r>
              <a:rPr lang="fr-FR" sz="3500" b="1">
                <a:solidFill>
                  <a:schemeClr val="accent1">
                    <a:lumMod val="75000"/>
                  </a:schemeClr>
                </a:solidFill>
                <a:latin typeface="Calibri" panose="020F0502020204030204" pitchFamily="34" charset="0"/>
                <a:cs typeface="Calibri" panose="020F0502020204030204" pitchFamily="34" charset="0"/>
              </a:rPr>
              <a:t>II. 1. </a:t>
            </a:r>
            <a:r>
              <a:rPr lang="fr-BE" sz="35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500" b="1">
                <a:solidFill>
                  <a:schemeClr val="accent1">
                    <a:lumMod val="75000"/>
                  </a:schemeClr>
                </a:solidFill>
                <a:latin typeface="Calibri" panose="020F0502020204030204" pitchFamily="34" charset="0"/>
                <a:cs typeface="Calibri" panose="020F0502020204030204" pitchFamily="34" charset="0"/>
              </a:rPr>
              <a:t>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6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6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 </a:t>
            </a:r>
            <a:endParaRPr lang="fr-FR" sz="3500" b="1">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8748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9521D89-3EEE-BBA6-01FB-2A50462DC7F0}"/>
              </a:ext>
            </a:extLst>
          </p:cNvPr>
          <p:cNvSpPr>
            <a:spLocks noGrp="1"/>
          </p:cNvSpPr>
          <p:nvPr>
            <p:ph idx="1"/>
          </p:nvPr>
        </p:nvSpPr>
        <p:spPr>
          <a:xfrm>
            <a:off x="819549" y="1299068"/>
            <a:ext cx="15699575" cy="1320236"/>
          </a:xfrm>
        </p:spPr>
        <p:txBody>
          <a:bodyPr>
            <a:normAutofit/>
          </a:bodyPr>
          <a:lstStyle/>
          <a:p>
            <a:pPr marL="85725" indent="0">
              <a:buNone/>
            </a:pPr>
            <a:r>
              <a:rPr lang="nl-BE" sz="3000">
                <a:latin typeface="Calibri" panose="020F0502020204030204" pitchFamily="34" charset="0"/>
                <a:cs typeface="Calibri" panose="020F0502020204030204" pitchFamily="34" charset="0"/>
              </a:rPr>
              <a:t>Gent, 1 december 2020, nr. 2019/AR/306  (en Gent 1 december 2020, nr. 2019/AR/257) </a:t>
            </a:r>
            <a:br>
              <a:rPr lang="nl-BE" sz="3000">
                <a:latin typeface="Calibri" panose="020F0502020204030204" pitchFamily="34" charset="0"/>
                <a:cs typeface="Calibri" panose="020F0502020204030204" pitchFamily="34" charset="0"/>
              </a:rPr>
            </a:br>
            <a:r>
              <a:rPr lang="nl-BE" sz="3000">
                <a:latin typeface="Calibri" panose="020F0502020204030204" pitchFamily="34" charset="0"/>
                <a:cs typeface="Calibri" panose="020F0502020204030204" pitchFamily="34" charset="0"/>
              </a:rPr>
              <a:t>	=&gt; </a:t>
            </a:r>
            <a:r>
              <a:rPr lang="nl-BE" sz="3000" err="1">
                <a:latin typeface="Calibri" panose="020F0502020204030204" pitchFamily="34" charset="0"/>
                <a:cs typeface="Calibri" panose="020F0502020204030204" pitchFamily="34" charset="0"/>
              </a:rPr>
              <a:t>Cass</a:t>
            </a:r>
            <a:r>
              <a:rPr lang="nl-BE" sz="3000">
                <a:latin typeface="Calibri" panose="020F0502020204030204" pitchFamily="34" charset="0"/>
                <a:cs typeface="Calibri" panose="020F0502020204030204" pitchFamily="34" charset="0"/>
              </a:rPr>
              <a:t>. 30 november 2023, nr. F.21.0062.N</a:t>
            </a:r>
            <a:endParaRPr lang="nl-NL" sz="3000">
              <a:latin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A5B05398-5FD0-7B10-AB44-8EA2CBE16742}"/>
              </a:ext>
            </a:extLst>
          </p:cNvPr>
          <p:cNvSpPr>
            <a:spLocks noGrp="1"/>
          </p:cNvSpPr>
          <p:nvPr>
            <p:ph type="sldNum" sz="quarter" idx="12"/>
          </p:nvPr>
        </p:nvSpPr>
        <p:spPr/>
        <p:txBody>
          <a:bodyPr/>
          <a:lstStyle/>
          <a:p>
            <a:fld id="{7AE184E0-0BD4-4705-A12B-9B71DDE63301}" type="slidenum">
              <a:rPr lang="nl-BE" noProof="0" smtClean="0"/>
              <a:t>22</a:t>
            </a:fld>
            <a:endParaRPr lang="nl-BE" noProof="0"/>
          </a:p>
        </p:txBody>
      </p:sp>
      <p:sp>
        <p:nvSpPr>
          <p:cNvPr id="5" name="Tekstvak 4">
            <a:extLst>
              <a:ext uri="{FF2B5EF4-FFF2-40B4-BE49-F238E27FC236}">
                <a16:creationId xmlns:a16="http://schemas.microsoft.com/office/drawing/2014/main" id="{525D2734-BEFA-8FF7-0093-D013E3381901}"/>
              </a:ext>
            </a:extLst>
          </p:cNvPr>
          <p:cNvSpPr txBox="1"/>
          <p:nvPr/>
        </p:nvSpPr>
        <p:spPr>
          <a:xfrm>
            <a:off x="2025856" y="6053457"/>
            <a:ext cx="1587500" cy="973280"/>
          </a:xfrm>
          <a:prstGeom prst="rect">
            <a:avLst/>
          </a:prstGeom>
          <a:noFill/>
          <a:ln>
            <a:solidFill>
              <a:schemeClr val="tx1"/>
            </a:solidFill>
          </a:ln>
        </p:spPr>
        <p:txBody>
          <a:bodyPr wrap="square" rtlCol="0">
            <a:spAutoFit/>
          </a:bodyPr>
          <a:lstStyle/>
          <a:p>
            <a:pPr algn="ctr">
              <a:lnSpc>
                <a:spcPct val="120000"/>
              </a:lnSpc>
            </a:pPr>
            <a:r>
              <a:rPr lang="nl-BE" sz="2500"/>
              <a:t>P. Group BVBA</a:t>
            </a:r>
            <a:endParaRPr lang="nl-NL" sz="2500"/>
          </a:p>
        </p:txBody>
      </p:sp>
      <p:sp>
        <p:nvSpPr>
          <p:cNvPr id="6" name="Tekstvak 5">
            <a:extLst>
              <a:ext uri="{FF2B5EF4-FFF2-40B4-BE49-F238E27FC236}">
                <a16:creationId xmlns:a16="http://schemas.microsoft.com/office/drawing/2014/main" id="{B26702A5-6F01-2370-F72D-1E3024A3892E}"/>
              </a:ext>
            </a:extLst>
          </p:cNvPr>
          <p:cNvSpPr txBox="1"/>
          <p:nvPr/>
        </p:nvSpPr>
        <p:spPr>
          <a:xfrm>
            <a:off x="1548778" y="7593510"/>
            <a:ext cx="1587500" cy="511615"/>
          </a:xfrm>
          <a:prstGeom prst="rect">
            <a:avLst/>
          </a:prstGeom>
          <a:noFill/>
          <a:ln>
            <a:solidFill>
              <a:schemeClr val="tx1"/>
            </a:solidFill>
          </a:ln>
        </p:spPr>
        <p:txBody>
          <a:bodyPr wrap="square" rtlCol="0">
            <a:spAutoFit/>
          </a:bodyPr>
          <a:lstStyle/>
          <a:p>
            <a:pPr algn="ctr">
              <a:lnSpc>
                <a:spcPct val="120000"/>
              </a:lnSpc>
            </a:pPr>
            <a:r>
              <a:rPr lang="nl-BE" sz="2500"/>
              <a:t>P. BVBA</a:t>
            </a:r>
            <a:endParaRPr lang="nl-NL" sz="2500"/>
          </a:p>
        </p:txBody>
      </p:sp>
      <p:cxnSp>
        <p:nvCxnSpPr>
          <p:cNvPr id="8" name="Rechte verbindingslijn 7">
            <a:extLst>
              <a:ext uri="{FF2B5EF4-FFF2-40B4-BE49-F238E27FC236}">
                <a16:creationId xmlns:a16="http://schemas.microsoft.com/office/drawing/2014/main" id="{A8E26DF2-8B52-B2F3-02E1-2314230501BB}"/>
              </a:ext>
            </a:extLst>
          </p:cNvPr>
          <p:cNvCxnSpPr>
            <a:cxnSpLocks/>
            <a:stCxn id="5" idx="2"/>
          </p:cNvCxnSpPr>
          <p:nvPr/>
        </p:nvCxnSpPr>
        <p:spPr>
          <a:xfrm flipH="1">
            <a:off x="2342528" y="7026737"/>
            <a:ext cx="477078" cy="566773"/>
          </a:xfrm>
          <a:prstGeom prst="line">
            <a:avLst/>
          </a:prstGeom>
          <a:ln w="317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90EE41C4-314C-6745-6E4F-683AD500A252}"/>
              </a:ext>
            </a:extLst>
          </p:cNvPr>
          <p:cNvSpPr txBox="1"/>
          <p:nvPr/>
        </p:nvSpPr>
        <p:spPr>
          <a:xfrm>
            <a:off x="3649869" y="4246357"/>
            <a:ext cx="1587500" cy="973280"/>
          </a:xfrm>
          <a:prstGeom prst="rect">
            <a:avLst/>
          </a:prstGeom>
          <a:noFill/>
          <a:ln>
            <a:solidFill>
              <a:schemeClr val="tx1"/>
            </a:solidFill>
          </a:ln>
        </p:spPr>
        <p:txBody>
          <a:bodyPr wrap="square" rtlCol="0">
            <a:spAutoFit/>
          </a:bodyPr>
          <a:lstStyle/>
          <a:p>
            <a:pPr algn="ctr">
              <a:lnSpc>
                <a:spcPct val="120000"/>
              </a:lnSpc>
            </a:pPr>
            <a:r>
              <a:rPr lang="nl-BE" sz="2500"/>
              <a:t>Besloten CV (Nl)</a:t>
            </a:r>
            <a:endParaRPr lang="nl-NL" sz="2500"/>
          </a:p>
        </p:txBody>
      </p:sp>
      <p:sp>
        <p:nvSpPr>
          <p:cNvPr id="10" name="Tekstvak 9">
            <a:extLst>
              <a:ext uri="{FF2B5EF4-FFF2-40B4-BE49-F238E27FC236}">
                <a16:creationId xmlns:a16="http://schemas.microsoft.com/office/drawing/2014/main" id="{BDAF8C1E-D244-E8AC-BFA6-57B7B108FA41}"/>
              </a:ext>
            </a:extLst>
          </p:cNvPr>
          <p:cNvSpPr txBox="1"/>
          <p:nvPr/>
        </p:nvSpPr>
        <p:spPr>
          <a:xfrm>
            <a:off x="5287963" y="3168773"/>
            <a:ext cx="1587500" cy="511615"/>
          </a:xfrm>
          <a:prstGeom prst="rect">
            <a:avLst/>
          </a:prstGeom>
          <a:noFill/>
          <a:ln>
            <a:solidFill>
              <a:schemeClr val="tx1"/>
            </a:solidFill>
          </a:ln>
        </p:spPr>
        <p:txBody>
          <a:bodyPr wrap="square" rtlCol="0">
            <a:spAutoFit/>
          </a:bodyPr>
          <a:lstStyle/>
          <a:p>
            <a:pPr algn="ctr">
              <a:lnSpc>
                <a:spcPct val="120000"/>
              </a:lnSpc>
            </a:pPr>
            <a:r>
              <a:rPr lang="nl-BE" sz="2500"/>
              <a:t>STAK</a:t>
            </a:r>
            <a:endParaRPr lang="nl-NL" sz="2500"/>
          </a:p>
        </p:txBody>
      </p:sp>
      <p:cxnSp>
        <p:nvCxnSpPr>
          <p:cNvPr id="13" name="Rechte verbindingslijn 12">
            <a:extLst>
              <a:ext uri="{FF2B5EF4-FFF2-40B4-BE49-F238E27FC236}">
                <a16:creationId xmlns:a16="http://schemas.microsoft.com/office/drawing/2014/main" id="{32A06168-273A-CE74-C584-C7328087D670}"/>
              </a:ext>
            </a:extLst>
          </p:cNvPr>
          <p:cNvCxnSpPr>
            <a:cxnSpLocks/>
          </p:cNvCxnSpPr>
          <p:nvPr/>
        </p:nvCxnSpPr>
        <p:spPr>
          <a:xfrm flipH="1">
            <a:off x="3098801" y="5232222"/>
            <a:ext cx="984250" cy="846406"/>
          </a:xfrm>
          <a:prstGeom prst="line">
            <a:avLst/>
          </a:prstGeom>
          <a:ln w="317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9107307-F37B-AFEF-CF4C-12C6DF720A62}"/>
              </a:ext>
            </a:extLst>
          </p:cNvPr>
          <p:cNvCxnSpPr>
            <a:cxnSpLocks/>
          </p:cNvCxnSpPr>
          <p:nvPr/>
        </p:nvCxnSpPr>
        <p:spPr>
          <a:xfrm flipH="1">
            <a:off x="4438651" y="3623886"/>
            <a:ext cx="1643062" cy="635056"/>
          </a:xfrm>
          <a:prstGeom prst="line">
            <a:avLst/>
          </a:prstGeom>
          <a:ln w="317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89F4EDC4-9137-5B47-25C7-92C878C5D029}"/>
              </a:ext>
            </a:extLst>
          </p:cNvPr>
          <p:cNvCxnSpPr>
            <a:cxnSpLocks/>
          </p:cNvCxnSpPr>
          <p:nvPr/>
        </p:nvCxnSpPr>
        <p:spPr>
          <a:xfrm>
            <a:off x="3644901" y="3147419"/>
            <a:ext cx="887808" cy="1098938"/>
          </a:xfrm>
          <a:prstGeom prst="line">
            <a:avLst/>
          </a:prstGeom>
          <a:ln w="317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53DECD29-2315-4F90-1EFD-22F04F4739AE}"/>
              </a:ext>
            </a:extLst>
          </p:cNvPr>
          <p:cNvSpPr txBox="1"/>
          <p:nvPr/>
        </p:nvSpPr>
        <p:spPr>
          <a:xfrm>
            <a:off x="1059657" y="2575202"/>
            <a:ext cx="4458272" cy="511615"/>
          </a:xfrm>
          <a:prstGeom prst="rect">
            <a:avLst/>
          </a:prstGeom>
          <a:noFill/>
        </p:spPr>
        <p:txBody>
          <a:bodyPr wrap="none" rtlCol="0">
            <a:spAutoFit/>
          </a:bodyPr>
          <a:lstStyle/>
          <a:p>
            <a:pPr>
              <a:lnSpc>
                <a:spcPct val="120000"/>
              </a:lnSpc>
            </a:pPr>
            <a:r>
              <a:rPr lang="nl-BE" sz="2500"/>
              <a:t>Amerikaans investeringsfonds</a:t>
            </a:r>
            <a:endParaRPr lang="nl-NL" sz="2500"/>
          </a:p>
        </p:txBody>
      </p:sp>
      <p:sp>
        <p:nvSpPr>
          <p:cNvPr id="24" name="Tekstvak 23">
            <a:extLst>
              <a:ext uri="{FF2B5EF4-FFF2-40B4-BE49-F238E27FC236}">
                <a16:creationId xmlns:a16="http://schemas.microsoft.com/office/drawing/2014/main" id="{A487148D-0A4A-424B-E328-0889FF8F66D0}"/>
              </a:ext>
            </a:extLst>
          </p:cNvPr>
          <p:cNvSpPr txBox="1"/>
          <p:nvPr/>
        </p:nvSpPr>
        <p:spPr>
          <a:xfrm>
            <a:off x="4729163" y="6208515"/>
            <a:ext cx="11864979" cy="3293209"/>
          </a:xfrm>
          <a:prstGeom prst="rect">
            <a:avLst/>
          </a:prstGeom>
          <a:noFill/>
        </p:spPr>
        <p:txBody>
          <a:bodyPr wrap="none" rtlCol="0">
            <a:spAutoFit/>
          </a:bodyPr>
          <a:lstStyle/>
          <a:p>
            <a:pPr>
              <a:lnSpc>
                <a:spcPct val="120000"/>
              </a:lnSpc>
            </a:pPr>
            <a:r>
              <a:rPr lang="nl-BE" sz="2500">
                <a:latin typeface="Calibri" panose="020F0502020204030204" pitchFamily="34" charset="0"/>
                <a:cs typeface="Calibri" panose="020F0502020204030204" pitchFamily="34" charset="0"/>
              </a:rPr>
              <a:t>-</a:t>
            </a:r>
            <a:r>
              <a:rPr lang="nl-BE" sz="2500">
                <a:solidFill>
                  <a:srgbClr val="FF0000"/>
                </a:solidFill>
                <a:latin typeface="Calibri" panose="020F0502020204030204" pitchFamily="34" charset="0"/>
                <a:cs typeface="Calibri" panose="020F0502020204030204" pitchFamily="34" charset="0"/>
              </a:rPr>
              <a:t>2006</a:t>
            </a:r>
            <a:r>
              <a:rPr lang="nl-BE" sz="2500">
                <a:latin typeface="Calibri" panose="020F0502020204030204" pitchFamily="34" charset="0"/>
                <a:cs typeface="Calibri" panose="020F0502020204030204" pitchFamily="34" charset="0"/>
              </a:rPr>
              <a:t>: 	-inbreng deel van de aandelen in P Group in een nieuwe vennootschap I BVBA</a:t>
            </a:r>
            <a:br>
              <a:rPr lang="nl-BE" sz="2500">
                <a:latin typeface="Calibri" panose="020F0502020204030204" pitchFamily="34" charset="0"/>
                <a:cs typeface="Calibri" panose="020F0502020204030204" pitchFamily="34" charset="0"/>
              </a:rPr>
            </a:br>
            <a:r>
              <a:rPr lang="nl-BE" sz="2500">
                <a:latin typeface="Calibri" panose="020F0502020204030204" pitchFamily="34" charset="0"/>
                <a:cs typeface="Calibri" panose="020F0502020204030204" pitchFamily="34" charset="0"/>
              </a:rPr>
              <a:t>	-verkoop aandelen in P Group aan I BVBA, middels gelden vanuit de </a:t>
            </a:r>
            <a:br>
              <a:rPr lang="nl-BE" sz="2500">
                <a:latin typeface="Calibri" panose="020F0502020204030204" pitchFamily="34" charset="0"/>
                <a:cs typeface="Calibri" panose="020F0502020204030204" pitchFamily="34" charset="0"/>
              </a:rPr>
            </a:br>
            <a:r>
              <a:rPr lang="nl-BE" sz="2500">
                <a:latin typeface="Calibri" panose="020F0502020204030204" pitchFamily="34" charset="0"/>
                <a:cs typeface="Calibri" panose="020F0502020204030204" pitchFamily="34" charset="0"/>
              </a:rPr>
              <a:t>		onderliggende Belgische groep, tegen veel hogere prijs</a:t>
            </a:r>
            <a:br>
              <a:rPr lang="nl-BE" sz="2500">
                <a:latin typeface="Calibri" panose="020F0502020204030204" pitchFamily="34" charset="0"/>
                <a:cs typeface="Calibri" panose="020F0502020204030204" pitchFamily="34" charset="0"/>
              </a:rPr>
            </a:br>
            <a:r>
              <a:rPr lang="nl-BE" sz="2500">
                <a:latin typeface="Calibri" panose="020F0502020204030204" pitchFamily="34" charset="0"/>
                <a:cs typeface="Calibri" panose="020F0502020204030204" pitchFamily="34" charset="0"/>
              </a:rPr>
              <a:t>	(aankoop gefinancierd door verkoop van Tsjechische aandelen binnen de groep)</a:t>
            </a:r>
            <a:br>
              <a:rPr lang="nl-BE" sz="2500">
                <a:latin typeface="Calibri" panose="020F0502020204030204" pitchFamily="34" charset="0"/>
                <a:cs typeface="Calibri" panose="020F0502020204030204" pitchFamily="34" charset="0"/>
              </a:rPr>
            </a:br>
            <a:r>
              <a:rPr lang="nl-BE" sz="2500">
                <a:latin typeface="Calibri" panose="020F0502020204030204" pitchFamily="34" charset="0"/>
                <a:cs typeface="Calibri" panose="020F0502020204030204" pitchFamily="34" charset="0"/>
              </a:rPr>
              <a:t>	</a:t>
            </a:r>
            <a:r>
              <a:rPr lang="nl-BE" sz="2500">
                <a:latin typeface="Calibri" panose="020F0502020204030204" pitchFamily="34" charset="0"/>
                <a:cs typeface="Calibri" panose="020F0502020204030204" pitchFamily="34" charset="0"/>
                <a:sym typeface="Wingdings" panose="05000000000000000000" pitchFamily="2" charset="2"/>
              </a:rPr>
              <a:t> gelden uit de groep kunnen opstromen naar Nederlandse besloten CV, </a:t>
            </a:r>
            <a:br>
              <a:rPr lang="nl-BE" sz="2500">
                <a:latin typeface="Calibri" panose="020F0502020204030204" pitchFamily="34" charset="0"/>
                <a:cs typeface="Calibri" panose="020F0502020204030204" pitchFamily="34" charset="0"/>
                <a:sym typeface="Wingdings" panose="05000000000000000000" pitchFamily="2" charset="2"/>
              </a:rPr>
            </a:br>
            <a:r>
              <a:rPr lang="nl-BE" sz="2500">
                <a:latin typeface="Calibri" panose="020F0502020204030204" pitchFamily="34" charset="0"/>
                <a:cs typeface="Calibri" panose="020F0502020204030204" pitchFamily="34" charset="0"/>
                <a:sym typeface="Wingdings" panose="05000000000000000000" pitchFamily="2" charset="2"/>
              </a:rPr>
              <a:t>		zonder eigenlijke dividenduitkering</a:t>
            </a:r>
          </a:p>
          <a:p>
            <a:pPr>
              <a:lnSpc>
                <a:spcPct val="120000"/>
              </a:lnSpc>
            </a:pPr>
            <a:r>
              <a:rPr lang="nl-BE" sz="2500">
                <a:latin typeface="Calibri" panose="020F0502020204030204" pitchFamily="34" charset="0"/>
                <a:cs typeface="Calibri" panose="020F0502020204030204" pitchFamily="34" charset="0"/>
                <a:sym typeface="Wingdings" panose="05000000000000000000" pitchFamily="2" charset="2"/>
              </a:rPr>
              <a:t>-2012: zie volgende slide</a:t>
            </a:r>
            <a:endParaRPr lang="nl-NL" sz="2500">
              <a:latin typeface="Calibri" panose="020F0502020204030204" pitchFamily="34" charset="0"/>
              <a:cs typeface="Calibri" panose="020F0502020204030204" pitchFamily="34" charset="0"/>
            </a:endParaRPr>
          </a:p>
        </p:txBody>
      </p:sp>
      <p:sp>
        <p:nvSpPr>
          <p:cNvPr id="26" name="Tekstvak 25">
            <a:extLst>
              <a:ext uri="{FF2B5EF4-FFF2-40B4-BE49-F238E27FC236}">
                <a16:creationId xmlns:a16="http://schemas.microsoft.com/office/drawing/2014/main" id="{A938E0FC-0BBE-8218-3215-EDE6BA1FF79C}"/>
              </a:ext>
            </a:extLst>
          </p:cNvPr>
          <p:cNvSpPr txBox="1"/>
          <p:nvPr/>
        </p:nvSpPr>
        <p:spPr>
          <a:xfrm>
            <a:off x="4438651" y="5503310"/>
            <a:ext cx="1587500" cy="511615"/>
          </a:xfrm>
          <a:prstGeom prst="rect">
            <a:avLst/>
          </a:prstGeom>
          <a:noFill/>
          <a:ln>
            <a:solidFill>
              <a:srgbClr val="FF0000"/>
            </a:solidFill>
          </a:ln>
        </p:spPr>
        <p:txBody>
          <a:bodyPr wrap="square" rtlCol="0">
            <a:spAutoFit/>
          </a:bodyPr>
          <a:lstStyle/>
          <a:p>
            <a:pPr algn="ctr">
              <a:lnSpc>
                <a:spcPct val="120000"/>
              </a:lnSpc>
            </a:pPr>
            <a:r>
              <a:rPr lang="nl-BE" sz="2500">
                <a:solidFill>
                  <a:srgbClr val="FF0000"/>
                </a:solidFill>
              </a:rPr>
              <a:t>I. BVBA</a:t>
            </a:r>
            <a:endParaRPr lang="nl-NL" sz="2500">
              <a:solidFill>
                <a:srgbClr val="FF0000"/>
              </a:solidFill>
            </a:endParaRPr>
          </a:p>
        </p:txBody>
      </p:sp>
      <p:cxnSp>
        <p:nvCxnSpPr>
          <p:cNvPr id="28" name="Rechte verbindingslijn 27">
            <a:extLst>
              <a:ext uri="{FF2B5EF4-FFF2-40B4-BE49-F238E27FC236}">
                <a16:creationId xmlns:a16="http://schemas.microsoft.com/office/drawing/2014/main" id="{C92AEE5D-FD7E-C15E-AAD6-E9B56863444B}"/>
              </a:ext>
            </a:extLst>
          </p:cNvPr>
          <p:cNvCxnSpPr>
            <a:cxnSpLocks/>
            <a:endCxn id="26" idx="0"/>
          </p:cNvCxnSpPr>
          <p:nvPr/>
        </p:nvCxnSpPr>
        <p:spPr>
          <a:xfrm>
            <a:off x="4729163" y="5232222"/>
            <a:ext cx="503238" cy="271088"/>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257FB2BD-EC92-D859-10C0-46F12D8296FB}"/>
              </a:ext>
            </a:extLst>
          </p:cNvPr>
          <p:cNvCxnSpPr>
            <a:cxnSpLocks/>
          </p:cNvCxnSpPr>
          <p:nvPr/>
        </p:nvCxnSpPr>
        <p:spPr>
          <a:xfrm flipV="1">
            <a:off x="3136278" y="5701298"/>
            <a:ext cx="1302373" cy="389915"/>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CF9FDFC6-7F23-26C5-AE1F-DC1E0A7AD5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16753" y="8864897"/>
            <a:ext cx="3079767" cy="75267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34231FC2-91C7-58ED-7A8D-547C3DC1BCB1}"/>
              </a:ext>
            </a:extLst>
          </p:cNvPr>
          <p:cNvSpPr txBox="1"/>
          <p:nvPr/>
        </p:nvSpPr>
        <p:spPr>
          <a:xfrm>
            <a:off x="627692" y="98249"/>
            <a:ext cx="15699575" cy="1234762"/>
          </a:xfrm>
          <a:prstGeom prst="rect">
            <a:avLst/>
          </a:prstGeom>
          <a:noFill/>
        </p:spPr>
        <p:txBody>
          <a:bodyPr wrap="square" rtlCol="0">
            <a:spAutoFit/>
          </a:bodyPr>
          <a:lstStyle/>
          <a:p>
            <a:pPr>
              <a:lnSpc>
                <a:spcPct val="120000"/>
              </a:lnSpc>
            </a:pPr>
            <a:r>
              <a:rPr lang="fr-FR" sz="3200" b="1">
                <a:solidFill>
                  <a:schemeClr val="accent1">
                    <a:lumMod val="75000"/>
                  </a:schemeClr>
                </a:solidFill>
                <a:latin typeface="Calibri" panose="020F0502020204030204" pitchFamily="34" charset="0"/>
                <a:cs typeface="Calibri" panose="020F0502020204030204" pitchFamily="34" charset="0"/>
              </a:rPr>
              <a:t>II. 1. </a:t>
            </a:r>
            <a:r>
              <a:rPr lang="fr-BE" sz="32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200" b="1">
                <a:solidFill>
                  <a:schemeClr val="accent1">
                    <a:lumMod val="75000"/>
                  </a:schemeClr>
                </a:solidFill>
                <a:latin typeface="Calibri" panose="020F0502020204030204" pitchFamily="34" charset="0"/>
                <a:cs typeface="Calibri" panose="020F0502020204030204" pitchFamily="34" charset="0"/>
              </a:rPr>
              <a:t> </a:t>
            </a:r>
            <a:r>
              <a:rPr lang="fr-BE" sz="32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2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2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2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2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2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2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2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2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 - </a:t>
            </a:r>
            <a:r>
              <a:rPr lang="fr-FR" sz="3200" b="1">
                <a:solidFill>
                  <a:schemeClr val="accent4">
                    <a:lumMod val="75000"/>
                  </a:schemeClr>
                </a:solidFill>
                <a:latin typeface="Calibri" panose="020F0502020204030204" pitchFamily="34" charset="0"/>
                <a:cs typeface="Calibri" panose="020F0502020204030204" pitchFamily="34" charset="0"/>
              </a:rPr>
              <a:t>Alliance Laundry </a:t>
            </a:r>
            <a:endParaRPr lang="fr-FR" sz="3200" b="1">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6462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EB534-6870-1368-BA74-E6D02F545DF7}"/>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4569E4D-C1C8-9D56-B840-9646A19B90B5}"/>
              </a:ext>
            </a:extLst>
          </p:cNvPr>
          <p:cNvSpPr>
            <a:spLocks noGrp="1"/>
          </p:cNvSpPr>
          <p:nvPr>
            <p:ph idx="1"/>
          </p:nvPr>
        </p:nvSpPr>
        <p:spPr>
          <a:xfrm>
            <a:off x="835825" y="1194364"/>
            <a:ext cx="15699575" cy="1320236"/>
          </a:xfrm>
        </p:spPr>
        <p:txBody>
          <a:bodyPr>
            <a:normAutofit/>
          </a:bodyPr>
          <a:lstStyle/>
          <a:p>
            <a:pPr marL="85725" indent="0">
              <a:buNone/>
            </a:pPr>
            <a:r>
              <a:rPr lang="nl-BE" sz="3000"/>
              <a:t>Gent, 1 december 2020, nr. 2019/AR/306</a:t>
            </a:r>
            <a:br>
              <a:rPr lang="nl-BE" sz="3000"/>
            </a:br>
            <a:r>
              <a:rPr lang="nl-BE" sz="3000"/>
              <a:t>	=&gt; </a:t>
            </a:r>
            <a:r>
              <a:rPr lang="nl-BE" sz="3000" err="1"/>
              <a:t>Cass</a:t>
            </a:r>
            <a:r>
              <a:rPr lang="nl-BE" sz="3000"/>
              <a:t>. 30 november 2023, nr. F.21.0062.N</a:t>
            </a:r>
            <a:endParaRPr lang="nl-NL" sz="3000"/>
          </a:p>
        </p:txBody>
      </p:sp>
      <p:sp>
        <p:nvSpPr>
          <p:cNvPr id="4" name="Tijdelijke aanduiding voor dianummer 3">
            <a:extLst>
              <a:ext uri="{FF2B5EF4-FFF2-40B4-BE49-F238E27FC236}">
                <a16:creationId xmlns:a16="http://schemas.microsoft.com/office/drawing/2014/main" id="{3E039788-1DF3-AF5C-5643-CA2E3116E3CC}"/>
              </a:ext>
            </a:extLst>
          </p:cNvPr>
          <p:cNvSpPr>
            <a:spLocks noGrp="1"/>
          </p:cNvSpPr>
          <p:nvPr>
            <p:ph type="sldNum" sz="quarter" idx="12"/>
          </p:nvPr>
        </p:nvSpPr>
        <p:spPr/>
        <p:txBody>
          <a:bodyPr/>
          <a:lstStyle/>
          <a:p>
            <a:fld id="{7AE184E0-0BD4-4705-A12B-9B71DDE63301}" type="slidenum">
              <a:rPr lang="nl-BE" noProof="0" smtClean="0"/>
              <a:t>23</a:t>
            </a:fld>
            <a:endParaRPr lang="nl-BE" noProof="0"/>
          </a:p>
        </p:txBody>
      </p:sp>
      <p:sp>
        <p:nvSpPr>
          <p:cNvPr id="5" name="Tekstvak 4">
            <a:extLst>
              <a:ext uri="{FF2B5EF4-FFF2-40B4-BE49-F238E27FC236}">
                <a16:creationId xmlns:a16="http://schemas.microsoft.com/office/drawing/2014/main" id="{164A6ACF-ECB3-1D17-AFC4-A6B58188F470}"/>
              </a:ext>
            </a:extLst>
          </p:cNvPr>
          <p:cNvSpPr txBox="1"/>
          <p:nvPr/>
        </p:nvSpPr>
        <p:spPr>
          <a:xfrm>
            <a:off x="2025856" y="6053457"/>
            <a:ext cx="1587500" cy="973280"/>
          </a:xfrm>
          <a:prstGeom prst="rect">
            <a:avLst/>
          </a:prstGeom>
          <a:noFill/>
          <a:ln>
            <a:solidFill>
              <a:schemeClr val="tx1"/>
            </a:solidFill>
          </a:ln>
        </p:spPr>
        <p:txBody>
          <a:bodyPr wrap="square" rtlCol="0">
            <a:spAutoFit/>
          </a:bodyPr>
          <a:lstStyle/>
          <a:p>
            <a:pPr algn="ctr">
              <a:lnSpc>
                <a:spcPct val="120000"/>
              </a:lnSpc>
            </a:pPr>
            <a:r>
              <a:rPr lang="nl-BE" sz="2500"/>
              <a:t>P. Group BVBA</a:t>
            </a:r>
            <a:endParaRPr lang="nl-NL" sz="2500"/>
          </a:p>
        </p:txBody>
      </p:sp>
      <p:sp>
        <p:nvSpPr>
          <p:cNvPr id="6" name="Tekstvak 5">
            <a:extLst>
              <a:ext uri="{FF2B5EF4-FFF2-40B4-BE49-F238E27FC236}">
                <a16:creationId xmlns:a16="http://schemas.microsoft.com/office/drawing/2014/main" id="{3C25F4F3-AA22-54E6-0698-7F2378CC4A4B}"/>
              </a:ext>
            </a:extLst>
          </p:cNvPr>
          <p:cNvSpPr txBox="1"/>
          <p:nvPr/>
        </p:nvSpPr>
        <p:spPr>
          <a:xfrm>
            <a:off x="1548778" y="7593510"/>
            <a:ext cx="1587500" cy="511615"/>
          </a:xfrm>
          <a:prstGeom prst="rect">
            <a:avLst/>
          </a:prstGeom>
          <a:noFill/>
          <a:ln>
            <a:solidFill>
              <a:schemeClr val="tx1"/>
            </a:solidFill>
          </a:ln>
        </p:spPr>
        <p:txBody>
          <a:bodyPr wrap="square" rtlCol="0">
            <a:spAutoFit/>
          </a:bodyPr>
          <a:lstStyle/>
          <a:p>
            <a:pPr algn="ctr">
              <a:lnSpc>
                <a:spcPct val="120000"/>
              </a:lnSpc>
            </a:pPr>
            <a:r>
              <a:rPr lang="nl-BE" sz="2500"/>
              <a:t>P. BVBA</a:t>
            </a:r>
            <a:endParaRPr lang="nl-NL" sz="2500"/>
          </a:p>
        </p:txBody>
      </p:sp>
      <p:cxnSp>
        <p:nvCxnSpPr>
          <p:cNvPr id="8" name="Rechte verbindingslijn 7">
            <a:extLst>
              <a:ext uri="{FF2B5EF4-FFF2-40B4-BE49-F238E27FC236}">
                <a16:creationId xmlns:a16="http://schemas.microsoft.com/office/drawing/2014/main" id="{BDD250BF-E965-E2DA-468E-9ED4B7762849}"/>
              </a:ext>
            </a:extLst>
          </p:cNvPr>
          <p:cNvCxnSpPr>
            <a:cxnSpLocks/>
            <a:stCxn id="5" idx="2"/>
          </p:cNvCxnSpPr>
          <p:nvPr/>
        </p:nvCxnSpPr>
        <p:spPr>
          <a:xfrm flipH="1">
            <a:off x="2342528" y="7026737"/>
            <a:ext cx="477078" cy="566773"/>
          </a:xfrm>
          <a:prstGeom prst="line">
            <a:avLst/>
          </a:prstGeom>
          <a:ln w="317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ACEFE7B0-674B-ECB6-5135-0AD4B4AC50C6}"/>
              </a:ext>
            </a:extLst>
          </p:cNvPr>
          <p:cNvSpPr txBox="1"/>
          <p:nvPr/>
        </p:nvSpPr>
        <p:spPr>
          <a:xfrm>
            <a:off x="4083051" y="3778647"/>
            <a:ext cx="1587500" cy="973280"/>
          </a:xfrm>
          <a:prstGeom prst="rect">
            <a:avLst/>
          </a:prstGeom>
          <a:noFill/>
          <a:ln>
            <a:solidFill>
              <a:schemeClr val="tx1"/>
            </a:solidFill>
          </a:ln>
        </p:spPr>
        <p:txBody>
          <a:bodyPr wrap="square" rtlCol="0">
            <a:spAutoFit/>
          </a:bodyPr>
          <a:lstStyle/>
          <a:p>
            <a:pPr algn="ctr">
              <a:lnSpc>
                <a:spcPct val="120000"/>
              </a:lnSpc>
            </a:pPr>
            <a:r>
              <a:rPr lang="nl-BE" sz="2500">
                <a:solidFill>
                  <a:schemeClr val="tx2"/>
                </a:solidFill>
              </a:rPr>
              <a:t>Open</a:t>
            </a:r>
            <a:r>
              <a:rPr lang="nl-BE" sz="2500"/>
              <a:t> CV (Nl)</a:t>
            </a:r>
            <a:endParaRPr lang="nl-NL" sz="2500"/>
          </a:p>
        </p:txBody>
      </p:sp>
      <p:sp>
        <p:nvSpPr>
          <p:cNvPr id="10" name="Tekstvak 9">
            <a:extLst>
              <a:ext uri="{FF2B5EF4-FFF2-40B4-BE49-F238E27FC236}">
                <a16:creationId xmlns:a16="http://schemas.microsoft.com/office/drawing/2014/main" id="{9C2C73D2-F107-EA0D-B4EB-FB2A8E2BBB5C}"/>
              </a:ext>
            </a:extLst>
          </p:cNvPr>
          <p:cNvSpPr txBox="1"/>
          <p:nvPr/>
        </p:nvSpPr>
        <p:spPr>
          <a:xfrm>
            <a:off x="1994107" y="3081373"/>
            <a:ext cx="1587500" cy="511615"/>
          </a:xfrm>
          <a:prstGeom prst="rect">
            <a:avLst/>
          </a:prstGeom>
          <a:noFill/>
          <a:ln>
            <a:solidFill>
              <a:schemeClr val="tx1"/>
            </a:solidFill>
          </a:ln>
        </p:spPr>
        <p:txBody>
          <a:bodyPr wrap="square" rtlCol="0">
            <a:spAutoFit/>
          </a:bodyPr>
          <a:lstStyle/>
          <a:p>
            <a:pPr algn="ctr">
              <a:lnSpc>
                <a:spcPct val="120000"/>
              </a:lnSpc>
            </a:pPr>
            <a:r>
              <a:rPr lang="nl-BE" sz="2500"/>
              <a:t>STAK</a:t>
            </a:r>
            <a:endParaRPr lang="nl-NL" sz="2500"/>
          </a:p>
        </p:txBody>
      </p:sp>
      <p:cxnSp>
        <p:nvCxnSpPr>
          <p:cNvPr id="13" name="Rechte verbindingslijn 12">
            <a:extLst>
              <a:ext uri="{FF2B5EF4-FFF2-40B4-BE49-F238E27FC236}">
                <a16:creationId xmlns:a16="http://schemas.microsoft.com/office/drawing/2014/main" id="{464FE93A-51B1-C2A4-2E6D-E221C3522092}"/>
              </a:ext>
            </a:extLst>
          </p:cNvPr>
          <p:cNvCxnSpPr>
            <a:cxnSpLocks/>
          </p:cNvCxnSpPr>
          <p:nvPr/>
        </p:nvCxnSpPr>
        <p:spPr>
          <a:xfrm flipH="1">
            <a:off x="3098801" y="4939385"/>
            <a:ext cx="1374083" cy="1139243"/>
          </a:xfrm>
          <a:prstGeom prst="line">
            <a:avLst/>
          </a:prstGeom>
          <a:ln w="317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C6DC6871-6471-C5F5-84B8-31B83B840FDC}"/>
              </a:ext>
            </a:extLst>
          </p:cNvPr>
          <p:cNvCxnSpPr>
            <a:cxnSpLocks/>
          </p:cNvCxnSpPr>
          <p:nvPr/>
        </p:nvCxnSpPr>
        <p:spPr>
          <a:xfrm>
            <a:off x="2700336" y="3580827"/>
            <a:ext cx="1382715" cy="516940"/>
          </a:xfrm>
          <a:prstGeom prst="line">
            <a:avLst/>
          </a:prstGeom>
          <a:ln w="317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BDACDF62-C6F8-4367-20D5-7888BF0ED30A}"/>
              </a:ext>
            </a:extLst>
          </p:cNvPr>
          <p:cNvCxnSpPr>
            <a:cxnSpLocks/>
          </p:cNvCxnSpPr>
          <p:nvPr/>
        </p:nvCxnSpPr>
        <p:spPr>
          <a:xfrm>
            <a:off x="2581067" y="2777532"/>
            <a:ext cx="238539" cy="252056"/>
          </a:xfrm>
          <a:prstGeom prst="line">
            <a:avLst/>
          </a:prstGeom>
          <a:ln w="317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F0B6338D-DE56-020C-C8C3-8F51702C595E}"/>
              </a:ext>
            </a:extLst>
          </p:cNvPr>
          <p:cNvSpPr txBox="1"/>
          <p:nvPr/>
        </p:nvSpPr>
        <p:spPr>
          <a:xfrm>
            <a:off x="590470" y="2292935"/>
            <a:ext cx="4458272" cy="511615"/>
          </a:xfrm>
          <a:prstGeom prst="rect">
            <a:avLst/>
          </a:prstGeom>
          <a:noFill/>
        </p:spPr>
        <p:txBody>
          <a:bodyPr wrap="none" rtlCol="0">
            <a:spAutoFit/>
          </a:bodyPr>
          <a:lstStyle/>
          <a:p>
            <a:pPr>
              <a:lnSpc>
                <a:spcPct val="120000"/>
              </a:lnSpc>
            </a:pPr>
            <a:r>
              <a:rPr lang="nl-BE" sz="2500"/>
              <a:t>Amerikaans investeringsfonds</a:t>
            </a:r>
            <a:endParaRPr lang="nl-NL" sz="2500"/>
          </a:p>
        </p:txBody>
      </p:sp>
      <p:sp>
        <p:nvSpPr>
          <p:cNvPr id="24" name="Tekstvak 23">
            <a:extLst>
              <a:ext uri="{FF2B5EF4-FFF2-40B4-BE49-F238E27FC236}">
                <a16:creationId xmlns:a16="http://schemas.microsoft.com/office/drawing/2014/main" id="{4391DAC2-031C-1E4F-F55D-BFC0E2BA3B48}"/>
              </a:ext>
            </a:extLst>
          </p:cNvPr>
          <p:cNvSpPr txBox="1"/>
          <p:nvPr/>
        </p:nvSpPr>
        <p:spPr>
          <a:xfrm>
            <a:off x="6661948" y="6027047"/>
            <a:ext cx="9375259" cy="3293209"/>
          </a:xfrm>
          <a:prstGeom prst="rect">
            <a:avLst/>
          </a:prstGeom>
          <a:noFill/>
        </p:spPr>
        <p:txBody>
          <a:bodyPr wrap="none" rtlCol="0">
            <a:spAutoFit/>
          </a:bodyPr>
          <a:lstStyle/>
          <a:p>
            <a:pPr>
              <a:lnSpc>
                <a:spcPct val="120000"/>
              </a:lnSpc>
            </a:pPr>
            <a:r>
              <a:rPr lang="nl-BE" sz="2500">
                <a:latin typeface="Calibri" panose="020F0502020204030204" pitchFamily="34" charset="0"/>
                <a:cs typeface="Calibri" panose="020F0502020204030204" pitchFamily="34" charset="0"/>
                <a:sym typeface="Wingdings" panose="05000000000000000000" pitchFamily="2" charset="2"/>
              </a:rPr>
              <a:t>-</a:t>
            </a:r>
            <a:r>
              <a:rPr lang="nl-BE" sz="2500">
                <a:solidFill>
                  <a:schemeClr val="tx2"/>
                </a:solidFill>
                <a:latin typeface="Calibri" panose="020F0502020204030204" pitchFamily="34" charset="0"/>
                <a:cs typeface="Calibri" panose="020F0502020204030204" pitchFamily="34" charset="0"/>
                <a:sym typeface="Wingdings" panose="05000000000000000000" pitchFamily="2" charset="2"/>
              </a:rPr>
              <a:t>2012</a:t>
            </a:r>
            <a:r>
              <a:rPr lang="nl-BE" sz="2500">
                <a:latin typeface="Calibri" panose="020F0502020204030204" pitchFamily="34" charset="0"/>
                <a:cs typeface="Calibri" panose="020F0502020204030204" pitchFamily="34" charset="0"/>
                <a:sym typeface="Wingdings" panose="05000000000000000000" pitchFamily="2" charset="2"/>
              </a:rPr>
              <a:t>: 	-</a:t>
            </a:r>
            <a:r>
              <a:rPr lang="nl-BE" sz="2500">
                <a:solidFill>
                  <a:schemeClr val="tx2"/>
                </a:solidFill>
                <a:latin typeface="Calibri" panose="020F0502020204030204" pitchFamily="34" charset="0"/>
                <a:cs typeface="Calibri" panose="020F0502020204030204" pitchFamily="34" charset="0"/>
                <a:sym typeface="Wingdings" panose="05000000000000000000" pitchFamily="2" charset="2"/>
              </a:rPr>
              <a:t>Fusie van Belgische vennootschappen naar 1 vennootschap </a:t>
            </a:r>
            <a:br>
              <a:rPr lang="nl-BE" sz="2500">
                <a:solidFill>
                  <a:schemeClr val="tx2"/>
                </a:solidFill>
                <a:latin typeface="Calibri" panose="020F0502020204030204" pitchFamily="34" charset="0"/>
                <a:cs typeface="Calibri" panose="020F0502020204030204" pitchFamily="34" charset="0"/>
                <a:sym typeface="Wingdings" panose="05000000000000000000" pitchFamily="2" charset="2"/>
              </a:rPr>
            </a:br>
            <a:r>
              <a:rPr lang="nl-BE" sz="2500">
                <a:solidFill>
                  <a:schemeClr val="tx2"/>
                </a:solidFill>
                <a:latin typeface="Calibri" panose="020F0502020204030204" pitchFamily="34" charset="0"/>
                <a:cs typeface="Calibri" panose="020F0502020204030204" pitchFamily="34" charset="0"/>
                <a:sym typeface="Wingdings" panose="05000000000000000000" pitchFamily="2" charset="2"/>
              </a:rPr>
              <a:t>		(P.I. BVBA)</a:t>
            </a:r>
            <a:br>
              <a:rPr lang="nl-BE" sz="2500">
                <a:solidFill>
                  <a:schemeClr val="tx2"/>
                </a:solidFill>
                <a:latin typeface="Calibri" panose="020F0502020204030204" pitchFamily="34" charset="0"/>
                <a:cs typeface="Calibri" panose="020F0502020204030204" pitchFamily="34" charset="0"/>
                <a:sym typeface="Wingdings" panose="05000000000000000000" pitchFamily="2" charset="2"/>
              </a:rPr>
            </a:br>
            <a:r>
              <a:rPr lang="nl-BE" sz="2500">
                <a:solidFill>
                  <a:schemeClr val="tx2"/>
                </a:solidFill>
                <a:latin typeface="Calibri" panose="020F0502020204030204" pitchFamily="34" charset="0"/>
                <a:cs typeface="Calibri" panose="020F0502020204030204" pitchFamily="34" charset="0"/>
                <a:sym typeface="Wingdings" panose="05000000000000000000" pitchFamily="2" charset="2"/>
              </a:rPr>
              <a:t>	-Omvorming besloten CV in open CV en </a:t>
            </a:r>
            <a:br>
              <a:rPr lang="nl-BE" sz="2500">
                <a:solidFill>
                  <a:schemeClr val="tx2"/>
                </a:solidFill>
                <a:latin typeface="Calibri" panose="020F0502020204030204" pitchFamily="34" charset="0"/>
                <a:cs typeface="Calibri" panose="020F0502020204030204" pitchFamily="34" charset="0"/>
                <a:sym typeface="Wingdings" panose="05000000000000000000" pitchFamily="2" charset="2"/>
              </a:rPr>
            </a:br>
            <a:r>
              <a:rPr lang="nl-BE" sz="2500">
                <a:solidFill>
                  <a:schemeClr val="tx2"/>
                </a:solidFill>
                <a:latin typeface="Calibri" panose="020F0502020204030204" pitchFamily="34" charset="0"/>
                <a:cs typeface="Calibri" panose="020F0502020204030204" pitchFamily="34" charset="0"/>
                <a:sym typeface="Wingdings" panose="05000000000000000000" pitchFamily="2" charset="2"/>
              </a:rPr>
              <a:t>		oprichting van Luxemburgse tussenholding </a:t>
            </a:r>
            <a:br>
              <a:rPr lang="nl-BE" sz="2500">
                <a:solidFill>
                  <a:schemeClr val="tx2"/>
                </a:solidFill>
                <a:latin typeface="Calibri" panose="020F0502020204030204" pitchFamily="34" charset="0"/>
                <a:cs typeface="Calibri" panose="020F0502020204030204" pitchFamily="34" charset="0"/>
                <a:sym typeface="Wingdings" panose="05000000000000000000" pitchFamily="2" charset="2"/>
              </a:rPr>
            </a:br>
            <a:r>
              <a:rPr lang="nl-BE" sz="2500">
                <a:solidFill>
                  <a:schemeClr val="tx2"/>
                </a:solidFill>
                <a:latin typeface="Calibri" panose="020F0502020204030204" pitchFamily="34" charset="0"/>
                <a:cs typeface="Calibri" panose="020F0502020204030204" pitchFamily="34" charset="0"/>
                <a:sym typeface="Wingdings" panose="05000000000000000000" pitchFamily="2" charset="2"/>
              </a:rPr>
              <a:t>	    (inbreng aandelen en </a:t>
            </a:r>
            <a:r>
              <a:rPr lang="nl-BE" sz="2500" b="1">
                <a:solidFill>
                  <a:schemeClr val="tx2"/>
                </a:solidFill>
                <a:latin typeface="Calibri" panose="020F0502020204030204" pitchFamily="34" charset="0"/>
                <a:cs typeface="Calibri" panose="020F0502020204030204" pitchFamily="34" charset="0"/>
                <a:sym typeface="Wingdings" panose="05000000000000000000" pitchFamily="2" charset="2"/>
              </a:rPr>
              <a:t>verkoop</a:t>
            </a:r>
            <a:r>
              <a:rPr lang="nl-BE" sz="250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nl-BE" sz="2500" b="1">
                <a:solidFill>
                  <a:schemeClr val="tx2"/>
                </a:solidFill>
                <a:latin typeface="Calibri" panose="020F0502020204030204" pitchFamily="34" charset="0"/>
                <a:cs typeface="Calibri" panose="020F0502020204030204" pitchFamily="34" charset="0"/>
                <a:sym typeface="Wingdings" panose="05000000000000000000" pitchFamily="2" charset="2"/>
              </a:rPr>
              <a:t>overige aandelen</a:t>
            </a:r>
            <a:r>
              <a:rPr lang="nl-BE" sz="2500">
                <a:solidFill>
                  <a:schemeClr val="tx2"/>
                </a:solidFill>
                <a:latin typeface="Calibri" panose="020F0502020204030204" pitchFamily="34" charset="0"/>
                <a:cs typeface="Calibri" panose="020F0502020204030204" pitchFamily="34" charset="0"/>
                <a:sym typeface="Wingdings" panose="05000000000000000000" pitchFamily="2" charset="2"/>
              </a:rPr>
              <a:t>)</a:t>
            </a:r>
            <a:br>
              <a:rPr lang="nl-BE" sz="2500">
                <a:solidFill>
                  <a:schemeClr val="tx2"/>
                </a:solidFill>
                <a:latin typeface="Calibri" panose="020F0502020204030204" pitchFamily="34" charset="0"/>
                <a:cs typeface="Calibri" panose="020F0502020204030204" pitchFamily="34" charset="0"/>
                <a:sym typeface="Wingdings" panose="05000000000000000000" pitchFamily="2" charset="2"/>
              </a:rPr>
            </a:br>
            <a:r>
              <a:rPr lang="nl-BE" sz="2500">
                <a:solidFill>
                  <a:schemeClr val="tx2"/>
                </a:solidFill>
                <a:latin typeface="Calibri" panose="020F0502020204030204" pitchFamily="34" charset="0"/>
                <a:cs typeface="Calibri" panose="020F0502020204030204" pitchFamily="34" charset="0"/>
                <a:sym typeface="Wingdings" panose="05000000000000000000" pitchFamily="2" charset="2"/>
              </a:rPr>
              <a:t>	-Derde investeerder treedt toe in Luxemburgse holding</a:t>
            </a:r>
            <a:br>
              <a:rPr lang="nl-BE" sz="2500">
                <a:solidFill>
                  <a:schemeClr val="tx2"/>
                </a:solidFill>
                <a:latin typeface="Calibri" panose="020F0502020204030204" pitchFamily="34" charset="0"/>
                <a:cs typeface="Calibri" panose="020F0502020204030204" pitchFamily="34" charset="0"/>
                <a:sym typeface="Wingdings" panose="05000000000000000000" pitchFamily="2" charset="2"/>
              </a:rPr>
            </a:br>
            <a:r>
              <a:rPr lang="nl-BE" sz="2500">
                <a:solidFill>
                  <a:schemeClr val="tx2"/>
                </a:solidFill>
                <a:latin typeface="Calibri" panose="020F0502020204030204" pitchFamily="34" charset="0"/>
                <a:cs typeface="Calibri" panose="020F0502020204030204" pitchFamily="34" charset="0"/>
                <a:sym typeface="Wingdings" panose="05000000000000000000" pitchFamily="2" charset="2"/>
              </a:rPr>
              <a:t>    MAAR geen echte activiteiten in Luxemburg, nauwelijks substantie</a:t>
            </a:r>
            <a:endParaRPr lang="nl-NL" sz="2500">
              <a:solidFill>
                <a:schemeClr val="tx2"/>
              </a:solidFill>
              <a:latin typeface="Calibri" panose="020F0502020204030204" pitchFamily="34" charset="0"/>
              <a:cs typeface="Calibri" panose="020F0502020204030204" pitchFamily="34" charset="0"/>
            </a:endParaRPr>
          </a:p>
        </p:txBody>
      </p:sp>
      <p:sp>
        <p:nvSpPr>
          <p:cNvPr id="26" name="Tekstvak 25">
            <a:extLst>
              <a:ext uri="{FF2B5EF4-FFF2-40B4-BE49-F238E27FC236}">
                <a16:creationId xmlns:a16="http://schemas.microsoft.com/office/drawing/2014/main" id="{803BD1F9-B7E1-AFCA-EE3B-82707FCACD50}"/>
              </a:ext>
            </a:extLst>
          </p:cNvPr>
          <p:cNvSpPr txBox="1"/>
          <p:nvPr/>
        </p:nvSpPr>
        <p:spPr>
          <a:xfrm>
            <a:off x="4438651" y="5503310"/>
            <a:ext cx="1587500" cy="511615"/>
          </a:xfrm>
          <a:prstGeom prst="rect">
            <a:avLst/>
          </a:prstGeom>
          <a:noFill/>
          <a:ln>
            <a:solidFill>
              <a:srgbClr val="FF0000"/>
            </a:solidFill>
          </a:ln>
        </p:spPr>
        <p:txBody>
          <a:bodyPr wrap="square" rtlCol="0">
            <a:spAutoFit/>
          </a:bodyPr>
          <a:lstStyle/>
          <a:p>
            <a:pPr algn="ctr">
              <a:lnSpc>
                <a:spcPct val="120000"/>
              </a:lnSpc>
            </a:pPr>
            <a:r>
              <a:rPr lang="nl-BE" sz="2500">
                <a:solidFill>
                  <a:srgbClr val="FF0000"/>
                </a:solidFill>
              </a:rPr>
              <a:t>I. BVBA</a:t>
            </a:r>
            <a:endParaRPr lang="nl-NL" sz="2500">
              <a:solidFill>
                <a:srgbClr val="FF0000"/>
              </a:solidFill>
            </a:endParaRPr>
          </a:p>
        </p:txBody>
      </p:sp>
      <p:cxnSp>
        <p:nvCxnSpPr>
          <p:cNvPr id="28" name="Rechte verbindingslijn 27">
            <a:extLst>
              <a:ext uri="{FF2B5EF4-FFF2-40B4-BE49-F238E27FC236}">
                <a16:creationId xmlns:a16="http://schemas.microsoft.com/office/drawing/2014/main" id="{3AF4D514-FF53-A716-046C-A86A1F2B2525}"/>
              </a:ext>
            </a:extLst>
          </p:cNvPr>
          <p:cNvCxnSpPr>
            <a:cxnSpLocks/>
            <a:endCxn id="26" idx="0"/>
          </p:cNvCxnSpPr>
          <p:nvPr/>
        </p:nvCxnSpPr>
        <p:spPr>
          <a:xfrm>
            <a:off x="4520425" y="4907120"/>
            <a:ext cx="711976" cy="596190"/>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768E0FD2-1A21-D588-B299-03D5B6FE81AB}"/>
              </a:ext>
            </a:extLst>
          </p:cNvPr>
          <p:cNvCxnSpPr>
            <a:cxnSpLocks/>
          </p:cNvCxnSpPr>
          <p:nvPr/>
        </p:nvCxnSpPr>
        <p:spPr>
          <a:xfrm flipV="1">
            <a:off x="3136278" y="5701298"/>
            <a:ext cx="1302373" cy="389915"/>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7" name="Ovaal 6">
            <a:extLst>
              <a:ext uri="{FF2B5EF4-FFF2-40B4-BE49-F238E27FC236}">
                <a16:creationId xmlns:a16="http://schemas.microsoft.com/office/drawing/2014/main" id="{6CE3C6A8-6BFF-EC52-80A7-1176EAAFE8B4}"/>
              </a:ext>
            </a:extLst>
          </p:cNvPr>
          <p:cNvSpPr/>
          <p:nvPr/>
        </p:nvSpPr>
        <p:spPr>
          <a:xfrm rot="19877971">
            <a:off x="928893" y="5391628"/>
            <a:ext cx="5368924" cy="2733938"/>
          </a:xfrm>
          <a:prstGeom prst="ellipse">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E011E9D7-CDEE-7D21-1748-2DD971F5E6D5}"/>
              </a:ext>
            </a:extLst>
          </p:cNvPr>
          <p:cNvSpPr txBox="1"/>
          <p:nvPr/>
        </p:nvSpPr>
        <p:spPr>
          <a:xfrm>
            <a:off x="6324778" y="4485668"/>
            <a:ext cx="2756723" cy="511615"/>
          </a:xfrm>
          <a:prstGeom prst="rect">
            <a:avLst/>
          </a:prstGeom>
          <a:noFill/>
          <a:ln>
            <a:solidFill>
              <a:schemeClr val="tx2"/>
            </a:solidFill>
          </a:ln>
        </p:spPr>
        <p:txBody>
          <a:bodyPr wrap="square" rtlCol="0">
            <a:spAutoFit/>
          </a:bodyPr>
          <a:lstStyle/>
          <a:p>
            <a:pPr algn="ctr">
              <a:lnSpc>
                <a:spcPct val="120000"/>
              </a:lnSpc>
            </a:pPr>
            <a:r>
              <a:rPr lang="nl-BE" sz="2500">
                <a:solidFill>
                  <a:schemeClr val="tx2"/>
                </a:solidFill>
              </a:rPr>
              <a:t>P.H. SARL (Lux)</a:t>
            </a:r>
            <a:endParaRPr lang="nl-NL" sz="2500">
              <a:solidFill>
                <a:schemeClr val="tx2"/>
              </a:solidFill>
            </a:endParaRPr>
          </a:p>
        </p:txBody>
      </p:sp>
      <p:cxnSp>
        <p:nvCxnSpPr>
          <p:cNvPr id="22" name="Rechte verbindingslijn 21">
            <a:extLst>
              <a:ext uri="{FF2B5EF4-FFF2-40B4-BE49-F238E27FC236}">
                <a16:creationId xmlns:a16="http://schemas.microsoft.com/office/drawing/2014/main" id="{EA3F56A0-CE8D-374B-76EE-C809276F1ED3}"/>
              </a:ext>
            </a:extLst>
          </p:cNvPr>
          <p:cNvCxnSpPr>
            <a:cxnSpLocks/>
          </p:cNvCxnSpPr>
          <p:nvPr/>
        </p:nvCxnSpPr>
        <p:spPr>
          <a:xfrm>
            <a:off x="5726605" y="4155737"/>
            <a:ext cx="897865" cy="290596"/>
          </a:xfrm>
          <a:prstGeom prst="line">
            <a:avLst/>
          </a:prstGeom>
          <a:ln w="31750">
            <a:solidFill>
              <a:schemeClr val="tx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09903EF9-38A3-472C-D47F-C81A59561CC7}"/>
              </a:ext>
            </a:extLst>
          </p:cNvPr>
          <p:cNvCxnSpPr>
            <a:cxnSpLocks/>
          </p:cNvCxnSpPr>
          <p:nvPr/>
        </p:nvCxnSpPr>
        <p:spPr>
          <a:xfrm flipV="1">
            <a:off x="5973284" y="5026390"/>
            <a:ext cx="1302373" cy="389915"/>
          </a:xfrm>
          <a:prstGeom prst="line">
            <a:avLst/>
          </a:prstGeom>
          <a:ln w="31750">
            <a:solidFill>
              <a:schemeClr val="tx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0D97E5F5-6E4B-0374-7EF2-3C16BF9DBF89}"/>
              </a:ext>
            </a:extLst>
          </p:cNvPr>
          <p:cNvCxnSpPr>
            <a:cxnSpLocks/>
          </p:cNvCxnSpPr>
          <p:nvPr/>
        </p:nvCxnSpPr>
        <p:spPr>
          <a:xfrm flipH="1">
            <a:off x="8321714" y="3948125"/>
            <a:ext cx="695245" cy="510570"/>
          </a:xfrm>
          <a:prstGeom prst="line">
            <a:avLst/>
          </a:prstGeom>
          <a:ln w="31750">
            <a:solidFill>
              <a:schemeClr val="tx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1" name="Tekstvak 30">
            <a:extLst>
              <a:ext uri="{FF2B5EF4-FFF2-40B4-BE49-F238E27FC236}">
                <a16:creationId xmlns:a16="http://schemas.microsoft.com/office/drawing/2014/main" id="{3C513C47-C864-2BD3-62A3-B6017C100FD5}"/>
              </a:ext>
            </a:extLst>
          </p:cNvPr>
          <p:cNvSpPr txBox="1"/>
          <p:nvPr/>
        </p:nvSpPr>
        <p:spPr>
          <a:xfrm>
            <a:off x="8669336" y="3463335"/>
            <a:ext cx="2909771" cy="511615"/>
          </a:xfrm>
          <a:prstGeom prst="rect">
            <a:avLst/>
          </a:prstGeom>
          <a:noFill/>
        </p:spPr>
        <p:txBody>
          <a:bodyPr wrap="none" rtlCol="0">
            <a:spAutoFit/>
          </a:bodyPr>
          <a:lstStyle/>
          <a:p>
            <a:pPr>
              <a:lnSpc>
                <a:spcPct val="120000"/>
              </a:lnSpc>
            </a:pPr>
            <a:r>
              <a:rPr lang="nl-BE" sz="2500">
                <a:solidFill>
                  <a:schemeClr val="tx2"/>
                </a:solidFill>
              </a:rPr>
              <a:t>Derde investeerder</a:t>
            </a:r>
            <a:endParaRPr lang="nl-NL" sz="2500">
              <a:solidFill>
                <a:schemeClr val="tx2"/>
              </a:solidFill>
            </a:endParaRPr>
          </a:p>
        </p:txBody>
      </p:sp>
      <p:sp>
        <p:nvSpPr>
          <p:cNvPr id="2" name="ZoneTexte 1">
            <a:extLst>
              <a:ext uri="{FF2B5EF4-FFF2-40B4-BE49-F238E27FC236}">
                <a16:creationId xmlns:a16="http://schemas.microsoft.com/office/drawing/2014/main" id="{579C160C-45D5-25DC-6D67-E3D267D8D2A7}"/>
              </a:ext>
            </a:extLst>
          </p:cNvPr>
          <p:cNvSpPr txBox="1"/>
          <p:nvPr/>
        </p:nvSpPr>
        <p:spPr>
          <a:xfrm>
            <a:off x="627692" y="98249"/>
            <a:ext cx="15699575" cy="1234762"/>
          </a:xfrm>
          <a:prstGeom prst="rect">
            <a:avLst/>
          </a:prstGeom>
          <a:noFill/>
        </p:spPr>
        <p:txBody>
          <a:bodyPr wrap="square" rtlCol="0">
            <a:spAutoFit/>
          </a:bodyPr>
          <a:lstStyle/>
          <a:p>
            <a:pPr>
              <a:lnSpc>
                <a:spcPct val="120000"/>
              </a:lnSpc>
            </a:pPr>
            <a:r>
              <a:rPr lang="fr-FR" sz="3200" b="1">
                <a:solidFill>
                  <a:schemeClr val="accent1">
                    <a:lumMod val="75000"/>
                  </a:schemeClr>
                </a:solidFill>
                <a:latin typeface="Calibri" panose="020F0502020204030204" pitchFamily="34" charset="0"/>
                <a:cs typeface="Calibri" panose="020F0502020204030204" pitchFamily="34" charset="0"/>
              </a:rPr>
              <a:t>II. 1. </a:t>
            </a:r>
            <a:r>
              <a:rPr lang="fr-BE" sz="32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200" b="1">
                <a:solidFill>
                  <a:schemeClr val="accent1">
                    <a:lumMod val="75000"/>
                  </a:schemeClr>
                </a:solidFill>
                <a:latin typeface="Calibri" panose="020F0502020204030204" pitchFamily="34" charset="0"/>
                <a:cs typeface="Calibri" panose="020F0502020204030204" pitchFamily="34" charset="0"/>
              </a:rPr>
              <a:t> </a:t>
            </a:r>
            <a:r>
              <a:rPr lang="fr-BE" sz="32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2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2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2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2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2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2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2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2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 - </a:t>
            </a:r>
            <a:r>
              <a:rPr lang="fr-FR" sz="3200" b="1">
                <a:solidFill>
                  <a:schemeClr val="accent4">
                    <a:lumMod val="75000"/>
                  </a:schemeClr>
                </a:solidFill>
                <a:latin typeface="Calibri" panose="020F0502020204030204" pitchFamily="34" charset="0"/>
                <a:cs typeface="Calibri" panose="020F0502020204030204" pitchFamily="34" charset="0"/>
              </a:rPr>
              <a:t>Alliance Laundry </a:t>
            </a:r>
            <a:endParaRPr lang="fr-FR" sz="3200" b="1">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4858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10B60-6B44-FB87-7F89-8E3ED52B7B1F}"/>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F7FAC6F-D073-E711-14D8-BB0FC4B74E94}"/>
              </a:ext>
            </a:extLst>
          </p:cNvPr>
          <p:cNvSpPr>
            <a:spLocks noGrp="1"/>
          </p:cNvSpPr>
          <p:nvPr>
            <p:ph idx="1"/>
          </p:nvPr>
        </p:nvSpPr>
        <p:spPr>
          <a:xfrm>
            <a:off x="602239" y="1158192"/>
            <a:ext cx="15699575" cy="1320236"/>
          </a:xfrm>
        </p:spPr>
        <p:txBody>
          <a:bodyPr>
            <a:normAutofit/>
          </a:bodyPr>
          <a:lstStyle/>
          <a:p>
            <a:pPr marL="85725" indent="0">
              <a:buNone/>
            </a:pPr>
            <a:r>
              <a:rPr lang="nl-BE" sz="3000">
                <a:latin typeface="Calibri" panose="020F0502020204030204" pitchFamily="34" charset="0"/>
                <a:cs typeface="Calibri" panose="020F0502020204030204" pitchFamily="34" charset="0"/>
              </a:rPr>
              <a:t>Gent, 1 december 2020, nr. 2019/AR/306</a:t>
            </a:r>
            <a:br>
              <a:rPr lang="nl-BE" sz="3000">
                <a:latin typeface="Calibri" panose="020F0502020204030204" pitchFamily="34" charset="0"/>
                <a:cs typeface="Calibri" panose="020F0502020204030204" pitchFamily="34" charset="0"/>
              </a:rPr>
            </a:br>
            <a:r>
              <a:rPr lang="nl-BE" sz="3000">
                <a:latin typeface="Calibri" panose="020F0502020204030204" pitchFamily="34" charset="0"/>
                <a:cs typeface="Calibri" panose="020F0502020204030204" pitchFamily="34" charset="0"/>
              </a:rPr>
              <a:t>	=&gt; </a:t>
            </a:r>
            <a:r>
              <a:rPr lang="nl-BE" sz="3000" err="1">
                <a:latin typeface="Calibri" panose="020F0502020204030204" pitchFamily="34" charset="0"/>
                <a:cs typeface="Calibri" panose="020F0502020204030204" pitchFamily="34" charset="0"/>
              </a:rPr>
              <a:t>Cass</a:t>
            </a:r>
            <a:r>
              <a:rPr lang="nl-BE" sz="3000">
                <a:latin typeface="Calibri" panose="020F0502020204030204" pitchFamily="34" charset="0"/>
                <a:cs typeface="Calibri" panose="020F0502020204030204" pitchFamily="34" charset="0"/>
              </a:rPr>
              <a:t>. 30 november 2023, nr. F.21.0062.N</a:t>
            </a:r>
            <a:endParaRPr lang="nl-NL" sz="3000">
              <a:latin typeface="Calibri" panose="020F0502020204030204" pitchFamily="34" charset="0"/>
              <a:cs typeface="Calibri" panose="020F0502020204030204" pitchFamily="34" charset="0"/>
            </a:endParaRPr>
          </a:p>
        </p:txBody>
      </p:sp>
      <p:sp>
        <p:nvSpPr>
          <p:cNvPr id="5" name="Tekstvak 4">
            <a:extLst>
              <a:ext uri="{FF2B5EF4-FFF2-40B4-BE49-F238E27FC236}">
                <a16:creationId xmlns:a16="http://schemas.microsoft.com/office/drawing/2014/main" id="{6629B095-2714-BCD6-1FBE-5F344839D201}"/>
              </a:ext>
            </a:extLst>
          </p:cNvPr>
          <p:cNvSpPr txBox="1"/>
          <p:nvPr/>
        </p:nvSpPr>
        <p:spPr>
          <a:xfrm>
            <a:off x="2025856" y="6053457"/>
            <a:ext cx="1587500" cy="973280"/>
          </a:xfrm>
          <a:prstGeom prst="rect">
            <a:avLst/>
          </a:prstGeom>
          <a:noFill/>
          <a:ln>
            <a:solidFill>
              <a:schemeClr val="tx1"/>
            </a:solidFill>
          </a:ln>
        </p:spPr>
        <p:txBody>
          <a:bodyPr wrap="square" rtlCol="0">
            <a:spAutoFit/>
          </a:bodyPr>
          <a:lstStyle/>
          <a:p>
            <a:pPr algn="ctr">
              <a:lnSpc>
                <a:spcPct val="120000"/>
              </a:lnSpc>
            </a:pPr>
            <a:r>
              <a:rPr lang="nl-BE" sz="2500"/>
              <a:t>P. Group BVBA</a:t>
            </a:r>
            <a:endParaRPr lang="nl-NL" sz="2500"/>
          </a:p>
        </p:txBody>
      </p:sp>
      <p:sp>
        <p:nvSpPr>
          <p:cNvPr id="6" name="Tekstvak 5">
            <a:extLst>
              <a:ext uri="{FF2B5EF4-FFF2-40B4-BE49-F238E27FC236}">
                <a16:creationId xmlns:a16="http://schemas.microsoft.com/office/drawing/2014/main" id="{CB2ED2C8-63B3-594D-C2E2-E7A99B0AB1D1}"/>
              </a:ext>
            </a:extLst>
          </p:cNvPr>
          <p:cNvSpPr txBox="1"/>
          <p:nvPr/>
        </p:nvSpPr>
        <p:spPr>
          <a:xfrm>
            <a:off x="1548778" y="7593510"/>
            <a:ext cx="1587500" cy="511615"/>
          </a:xfrm>
          <a:prstGeom prst="rect">
            <a:avLst/>
          </a:prstGeom>
          <a:noFill/>
          <a:ln>
            <a:solidFill>
              <a:schemeClr val="tx1"/>
            </a:solidFill>
          </a:ln>
        </p:spPr>
        <p:txBody>
          <a:bodyPr wrap="square" rtlCol="0">
            <a:spAutoFit/>
          </a:bodyPr>
          <a:lstStyle/>
          <a:p>
            <a:pPr algn="ctr">
              <a:lnSpc>
                <a:spcPct val="120000"/>
              </a:lnSpc>
            </a:pPr>
            <a:r>
              <a:rPr lang="nl-BE" sz="2500"/>
              <a:t>P. BVBA</a:t>
            </a:r>
            <a:endParaRPr lang="nl-NL" sz="2500"/>
          </a:p>
        </p:txBody>
      </p:sp>
      <p:cxnSp>
        <p:nvCxnSpPr>
          <p:cNvPr id="8" name="Rechte verbindingslijn 7">
            <a:extLst>
              <a:ext uri="{FF2B5EF4-FFF2-40B4-BE49-F238E27FC236}">
                <a16:creationId xmlns:a16="http://schemas.microsoft.com/office/drawing/2014/main" id="{63466F9E-9B2D-E4EF-C490-85212019258F}"/>
              </a:ext>
            </a:extLst>
          </p:cNvPr>
          <p:cNvCxnSpPr>
            <a:cxnSpLocks/>
            <a:stCxn id="5" idx="2"/>
          </p:cNvCxnSpPr>
          <p:nvPr/>
        </p:nvCxnSpPr>
        <p:spPr>
          <a:xfrm flipH="1">
            <a:off x="2342528" y="7026737"/>
            <a:ext cx="477078" cy="566773"/>
          </a:xfrm>
          <a:prstGeom prst="line">
            <a:avLst/>
          </a:prstGeom>
          <a:ln w="317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A2DC112F-BC82-2C2D-4716-576A4EF9D07E}"/>
              </a:ext>
            </a:extLst>
          </p:cNvPr>
          <p:cNvSpPr txBox="1"/>
          <p:nvPr/>
        </p:nvSpPr>
        <p:spPr>
          <a:xfrm>
            <a:off x="4083051" y="3778647"/>
            <a:ext cx="1587500" cy="973280"/>
          </a:xfrm>
          <a:prstGeom prst="rect">
            <a:avLst/>
          </a:prstGeom>
          <a:noFill/>
          <a:ln>
            <a:solidFill>
              <a:schemeClr val="tx1"/>
            </a:solidFill>
          </a:ln>
        </p:spPr>
        <p:txBody>
          <a:bodyPr wrap="square" rtlCol="0">
            <a:spAutoFit/>
          </a:bodyPr>
          <a:lstStyle/>
          <a:p>
            <a:pPr algn="ctr">
              <a:lnSpc>
                <a:spcPct val="120000"/>
              </a:lnSpc>
            </a:pPr>
            <a:r>
              <a:rPr lang="nl-BE" sz="2500"/>
              <a:t>Open CV (Nl)</a:t>
            </a:r>
            <a:endParaRPr lang="nl-NL" sz="2500"/>
          </a:p>
        </p:txBody>
      </p:sp>
      <p:sp>
        <p:nvSpPr>
          <p:cNvPr id="10" name="Tekstvak 9">
            <a:extLst>
              <a:ext uri="{FF2B5EF4-FFF2-40B4-BE49-F238E27FC236}">
                <a16:creationId xmlns:a16="http://schemas.microsoft.com/office/drawing/2014/main" id="{FF4305FF-A901-B826-1442-B498EA82F3EE}"/>
              </a:ext>
            </a:extLst>
          </p:cNvPr>
          <p:cNvSpPr txBox="1"/>
          <p:nvPr/>
        </p:nvSpPr>
        <p:spPr>
          <a:xfrm>
            <a:off x="1857271" y="3378240"/>
            <a:ext cx="1587500" cy="511615"/>
          </a:xfrm>
          <a:prstGeom prst="rect">
            <a:avLst/>
          </a:prstGeom>
          <a:noFill/>
          <a:ln>
            <a:solidFill>
              <a:schemeClr val="tx1"/>
            </a:solidFill>
          </a:ln>
        </p:spPr>
        <p:txBody>
          <a:bodyPr wrap="square" rtlCol="0">
            <a:spAutoFit/>
          </a:bodyPr>
          <a:lstStyle/>
          <a:p>
            <a:pPr algn="ctr">
              <a:lnSpc>
                <a:spcPct val="120000"/>
              </a:lnSpc>
            </a:pPr>
            <a:r>
              <a:rPr lang="nl-BE" sz="2500"/>
              <a:t>STAK</a:t>
            </a:r>
            <a:endParaRPr lang="nl-NL" sz="2500"/>
          </a:p>
        </p:txBody>
      </p:sp>
      <p:cxnSp>
        <p:nvCxnSpPr>
          <p:cNvPr id="13" name="Rechte verbindingslijn 12">
            <a:extLst>
              <a:ext uri="{FF2B5EF4-FFF2-40B4-BE49-F238E27FC236}">
                <a16:creationId xmlns:a16="http://schemas.microsoft.com/office/drawing/2014/main" id="{6A2E89AC-671D-FCAD-0E0F-7555532AC22A}"/>
              </a:ext>
            </a:extLst>
          </p:cNvPr>
          <p:cNvCxnSpPr>
            <a:cxnSpLocks/>
          </p:cNvCxnSpPr>
          <p:nvPr/>
        </p:nvCxnSpPr>
        <p:spPr>
          <a:xfrm flipH="1">
            <a:off x="3098801" y="4939385"/>
            <a:ext cx="1374083" cy="1139243"/>
          </a:xfrm>
          <a:prstGeom prst="line">
            <a:avLst/>
          </a:prstGeom>
          <a:ln w="317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56CD249B-A8B4-FC2B-34BE-0E03C0380C04}"/>
              </a:ext>
            </a:extLst>
          </p:cNvPr>
          <p:cNvCxnSpPr>
            <a:cxnSpLocks/>
            <a:endCxn id="9" idx="1"/>
          </p:cNvCxnSpPr>
          <p:nvPr/>
        </p:nvCxnSpPr>
        <p:spPr>
          <a:xfrm>
            <a:off x="2914038" y="3943835"/>
            <a:ext cx="1169013" cy="321452"/>
          </a:xfrm>
          <a:prstGeom prst="line">
            <a:avLst/>
          </a:prstGeom>
          <a:ln w="317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90513A28-483B-5A37-C9A3-59B6402C6246}"/>
              </a:ext>
            </a:extLst>
          </p:cNvPr>
          <p:cNvCxnSpPr>
            <a:cxnSpLocks/>
            <a:endCxn id="10" idx="0"/>
          </p:cNvCxnSpPr>
          <p:nvPr/>
        </p:nvCxnSpPr>
        <p:spPr>
          <a:xfrm>
            <a:off x="2342528" y="3031959"/>
            <a:ext cx="308493" cy="346281"/>
          </a:xfrm>
          <a:prstGeom prst="line">
            <a:avLst/>
          </a:prstGeom>
          <a:ln w="317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D6A3FBC3-D0A3-C9B0-6F0F-A15F7D372DDA}"/>
              </a:ext>
            </a:extLst>
          </p:cNvPr>
          <p:cNvSpPr txBox="1"/>
          <p:nvPr/>
        </p:nvSpPr>
        <p:spPr>
          <a:xfrm>
            <a:off x="421885" y="2135083"/>
            <a:ext cx="4458272" cy="973280"/>
          </a:xfrm>
          <a:prstGeom prst="rect">
            <a:avLst/>
          </a:prstGeom>
          <a:noFill/>
        </p:spPr>
        <p:txBody>
          <a:bodyPr wrap="none" rtlCol="0">
            <a:spAutoFit/>
          </a:bodyPr>
          <a:lstStyle/>
          <a:p>
            <a:pPr>
              <a:lnSpc>
                <a:spcPct val="120000"/>
              </a:lnSpc>
            </a:pPr>
            <a:r>
              <a:rPr lang="nl-BE" sz="2500"/>
              <a:t>Amerikaans investeringsfonds</a:t>
            </a:r>
            <a:br>
              <a:rPr lang="nl-BE" sz="2500"/>
            </a:br>
            <a:r>
              <a:rPr lang="nl-BE" sz="2500" b="1"/>
              <a:t>Belgische CEO</a:t>
            </a:r>
            <a:endParaRPr lang="nl-NL" sz="2500" b="1"/>
          </a:p>
        </p:txBody>
      </p:sp>
      <p:sp>
        <p:nvSpPr>
          <p:cNvPr id="26" name="Tekstvak 25">
            <a:extLst>
              <a:ext uri="{FF2B5EF4-FFF2-40B4-BE49-F238E27FC236}">
                <a16:creationId xmlns:a16="http://schemas.microsoft.com/office/drawing/2014/main" id="{8172885C-054F-C048-2FB5-80FF18F6A49F}"/>
              </a:ext>
            </a:extLst>
          </p:cNvPr>
          <p:cNvSpPr txBox="1"/>
          <p:nvPr/>
        </p:nvSpPr>
        <p:spPr>
          <a:xfrm>
            <a:off x="4438651" y="5503310"/>
            <a:ext cx="1587500" cy="511615"/>
          </a:xfrm>
          <a:prstGeom prst="rect">
            <a:avLst/>
          </a:prstGeom>
          <a:noFill/>
          <a:ln>
            <a:solidFill>
              <a:srgbClr val="FF0000"/>
            </a:solidFill>
          </a:ln>
        </p:spPr>
        <p:txBody>
          <a:bodyPr wrap="square" rtlCol="0">
            <a:spAutoFit/>
          </a:bodyPr>
          <a:lstStyle/>
          <a:p>
            <a:pPr algn="ctr">
              <a:lnSpc>
                <a:spcPct val="120000"/>
              </a:lnSpc>
            </a:pPr>
            <a:r>
              <a:rPr lang="nl-BE" sz="2500">
                <a:solidFill>
                  <a:srgbClr val="FF0000"/>
                </a:solidFill>
              </a:rPr>
              <a:t>I. BVBA</a:t>
            </a:r>
            <a:endParaRPr lang="nl-NL" sz="2500">
              <a:solidFill>
                <a:srgbClr val="FF0000"/>
              </a:solidFill>
            </a:endParaRPr>
          </a:p>
        </p:txBody>
      </p:sp>
      <p:cxnSp>
        <p:nvCxnSpPr>
          <p:cNvPr id="28" name="Rechte verbindingslijn 27">
            <a:extLst>
              <a:ext uri="{FF2B5EF4-FFF2-40B4-BE49-F238E27FC236}">
                <a16:creationId xmlns:a16="http://schemas.microsoft.com/office/drawing/2014/main" id="{3A4302E1-31EF-4684-BA23-212EE173224E}"/>
              </a:ext>
            </a:extLst>
          </p:cNvPr>
          <p:cNvCxnSpPr>
            <a:cxnSpLocks/>
            <a:endCxn id="26" idx="0"/>
          </p:cNvCxnSpPr>
          <p:nvPr/>
        </p:nvCxnSpPr>
        <p:spPr>
          <a:xfrm>
            <a:off x="4520425" y="4907120"/>
            <a:ext cx="711976" cy="596190"/>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A4267884-1A48-0906-F81E-53BCDB708410}"/>
              </a:ext>
            </a:extLst>
          </p:cNvPr>
          <p:cNvCxnSpPr>
            <a:cxnSpLocks/>
          </p:cNvCxnSpPr>
          <p:nvPr/>
        </p:nvCxnSpPr>
        <p:spPr>
          <a:xfrm flipV="1">
            <a:off x="3136278" y="5701298"/>
            <a:ext cx="1302373" cy="389915"/>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7" name="Ovaal 6">
            <a:extLst>
              <a:ext uri="{FF2B5EF4-FFF2-40B4-BE49-F238E27FC236}">
                <a16:creationId xmlns:a16="http://schemas.microsoft.com/office/drawing/2014/main" id="{2A50E419-5E9F-D9D4-D7EE-4D0A53ED4748}"/>
              </a:ext>
            </a:extLst>
          </p:cNvPr>
          <p:cNvSpPr/>
          <p:nvPr/>
        </p:nvSpPr>
        <p:spPr>
          <a:xfrm rot="19877971">
            <a:off x="928893" y="5391628"/>
            <a:ext cx="5368924" cy="2733938"/>
          </a:xfrm>
          <a:prstGeom prst="ellipse">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186527D9-AEEF-6698-D152-F25AE9F028F1}"/>
              </a:ext>
            </a:extLst>
          </p:cNvPr>
          <p:cNvSpPr txBox="1"/>
          <p:nvPr/>
        </p:nvSpPr>
        <p:spPr>
          <a:xfrm>
            <a:off x="6324778" y="4485668"/>
            <a:ext cx="2756723" cy="511615"/>
          </a:xfrm>
          <a:prstGeom prst="rect">
            <a:avLst/>
          </a:prstGeom>
          <a:noFill/>
          <a:ln>
            <a:solidFill>
              <a:schemeClr val="tx2"/>
            </a:solidFill>
          </a:ln>
        </p:spPr>
        <p:txBody>
          <a:bodyPr wrap="square" rtlCol="0">
            <a:spAutoFit/>
          </a:bodyPr>
          <a:lstStyle/>
          <a:p>
            <a:pPr algn="ctr">
              <a:lnSpc>
                <a:spcPct val="120000"/>
              </a:lnSpc>
            </a:pPr>
            <a:r>
              <a:rPr lang="nl-BE" sz="2500">
                <a:solidFill>
                  <a:schemeClr val="tx2"/>
                </a:solidFill>
              </a:rPr>
              <a:t>P.H. SARL (Lux)</a:t>
            </a:r>
            <a:endParaRPr lang="nl-NL" sz="2500">
              <a:solidFill>
                <a:schemeClr val="tx2"/>
              </a:solidFill>
            </a:endParaRPr>
          </a:p>
        </p:txBody>
      </p:sp>
      <p:cxnSp>
        <p:nvCxnSpPr>
          <p:cNvPr id="22" name="Rechte verbindingslijn 21">
            <a:extLst>
              <a:ext uri="{FF2B5EF4-FFF2-40B4-BE49-F238E27FC236}">
                <a16:creationId xmlns:a16="http://schemas.microsoft.com/office/drawing/2014/main" id="{62402EBF-0D11-78F6-B12D-C292CB77CDC9}"/>
              </a:ext>
            </a:extLst>
          </p:cNvPr>
          <p:cNvCxnSpPr>
            <a:cxnSpLocks/>
          </p:cNvCxnSpPr>
          <p:nvPr/>
        </p:nvCxnSpPr>
        <p:spPr>
          <a:xfrm>
            <a:off x="5726605" y="4155737"/>
            <a:ext cx="897865" cy="290596"/>
          </a:xfrm>
          <a:prstGeom prst="line">
            <a:avLst/>
          </a:prstGeom>
          <a:ln w="31750">
            <a:solidFill>
              <a:schemeClr val="tx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3C0A2A5F-6ACF-F91C-EE0A-7F3DED196818}"/>
              </a:ext>
            </a:extLst>
          </p:cNvPr>
          <p:cNvCxnSpPr>
            <a:cxnSpLocks/>
          </p:cNvCxnSpPr>
          <p:nvPr/>
        </p:nvCxnSpPr>
        <p:spPr>
          <a:xfrm flipV="1">
            <a:off x="5973284" y="5082139"/>
            <a:ext cx="546189" cy="334166"/>
          </a:xfrm>
          <a:prstGeom prst="line">
            <a:avLst/>
          </a:prstGeom>
          <a:ln w="31750">
            <a:solidFill>
              <a:schemeClr val="tx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6976A7BD-9C6F-CC90-C01E-73FA3EB27BBE}"/>
              </a:ext>
            </a:extLst>
          </p:cNvPr>
          <p:cNvCxnSpPr>
            <a:cxnSpLocks/>
          </p:cNvCxnSpPr>
          <p:nvPr/>
        </p:nvCxnSpPr>
        <p:spPr>
          <a:xfrm flipH="1">
            <a:off x="8321714" y="3948125"/>
            <a:ext cx="695245" cy="510570"/>
          </a:xfrm>
          <a:prstGeom prst="line">
            <a:avLst/>
          </a:prstGeom>
          <a:ln w="31750">
            <a:solidFill>
              <a:schemeClr val="tx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1" name="Tekstvak 30">
            <a:extLst>
              <a:ext uri="{FF2B5EF4-FFF2-40B4-BE49-F238E27FC236}">
                <a16:creationId xmlns:a16="http://schemas.microsoft.com/office/drawing/2014/main" id="{F84D2AE1-1AF2-0CB5-A5A7-0185901B23B9}"/>
              </a:ext>
            </a:extLst>
          </p:cNvPr>
          <p:cNvSpPr txBox="1"/>
          <p:nvPr/>
        </p:nvSpPr>
        <p:spPr>
          <a:xfrm>
            <a:off x="8669336" y="3463335"/>
            <a:ext cx="2909771" cy="511615"/>
          </a:xfrm>
          <a:prstGeom prst="rect">
            <a:avLst/>
          </a:prstGeom>
          <a:noFill/>
        </p:spPr>
        <p:txBody>
          <a:bodyPr wrap="none" rtlCol="0">
            <a:spAutoFit/>
          </a:bodyPr>
          <a:lstStyle/>
          <a:p>
            <a:pPr>
              <a:lnSpc>
                <a:spcPct val="120000"/>
              </a:lnSpc>
            </a:pPr>
            <a:r>
              <a:rPr lang="nl-BE" sz="2500">
                <a:solidFill>
                  <a:schemeClr val="tx2"/>
                </a:solidFill>
              </a:rPr>
              <a:t>Derde investeerder</a:t>
            </a:r>
            <a:endParaRPr lang="nl-NL" sz="2500">
              <a:solidFill>
                <a:schemeClr val="tx2"/>
              </a:solidFill>
            </a:endParaRPr>
          </a:p>
        </p:txBody>
      </p:sp>
      <p:sp>
        <p:nvSpPr>
          <p:cNvPr id="11" name="Tekstvak 10">
            <a:extLst>
              <a:ext uri="{FF2B5EF4-FFF2-40B4-BE49-F238E27FC236}">
                <a16:creationId xmlns:a16="http://schemas.microsoft.com/office/drawing/2014/main" id="{5C6AE9FB-10CD-F5D1-7387-8DBE9C7FF85A}"/>
              </a:ext>
            </a:extLst>
          </p:cNvPr>
          <p:cNvSpPr txBox="1"/>
          <p:nvPr/>
        </p:nvSpPr>
        <p:spPr>
          <a:xfrm>
            <a:off x="6858199" y="5255282"/>
            <a:ext cx="8689238" cy="3754874"/>
          </a:xfrm>
          <a:prstGeom prst="rect">
            <a:avLst/>
          </a:prstGeom>
          <a:noFill/>
        </p:spPr>
        <p:txBody>
          <a:bodyPr wrap="none" rtlCol="0">
            <a:spAutoFit/>
          </a:bodyPr>
          <a:lstStyle/>
          <a:p>
            <a:pPr>
              <a:lnSpc>
                <a:spcPct val="120000"/>
              </a:lnSpc>
            </a:pPr>
            <a:r>
              <a:rPr lang="nl-BE" sz="2500">
                <a:solidFill>
                  <a:schemeClr val="accent6"/>
                </a:solidFill>
                <a:latin typeface="Calibri" panose="020F0502020204030204" pitchFamily="34" charset="0"/>
                <a:cs typeface="Calibri" panose="020F0502020204030204" pitchFamily="34" charset="0"/>
              </a:rPr>
              <a:t>Verkoop aandelen door Open CV aan P.H. SARL gefinancierd door</a:t>
            </a:r>
            <a:br>
              <a:rPr lang="nl-BE" sz="2500">
                <a:solidFill>
                  <a:schemeClr val="accent6"/>
                </a:solidFill>
                <a:latin typeface="Calibri" panose="020F0502020204030204" pitchFamily="34" charset="0"/>
                <a:cs typeface="Calibri" panose="020F0502020204030204" pitchFamily="34" charset="0"/>
              </a:rPr>
            </a:br>
            <a:r>
              <a:rPr lang="nl-BE" sz="2500">
                <a:solidFill>
                  <a:schemeClr val="accent6"/>
                </a:solidFill>
                <a:latin typeface="Calibri" panose="020F0502020204030204" pitchFamily="34" charset="0"/>
                <a:cs typeface="Calibri" panose="020F0502020204030204" pitchFamily="34" charset="0"/>
              </a:rPr>
              <a:t>	-middelen van derde investeerder </a:t>
            </a:r>
            <a:br>
              <a:rPr lang="nl-BE" sz="2500">
                <a:solidFill>
                  <a:schemeClr val="accent6"/>
                </a:solidFill>
                <a:latin typeface="Calibri" panose="020F0502020204030204" pitchFamily="34" charset="0"/>
                <a:cs typeface="Calibri" panose="020F0502020204030204" pitchFamily="34" charset="0"/>
              </a:rPr>
            </a:br>
            <a:r>
              <a:rPr lang="nl-BE" sz="2500">
                <a:solidFill>
                  <a:schemeClr val="accent6"/>
                </a:solidFill>
                <a:latin typeface="Calibri" panose="020F0502020204030204" pitchFamily="34" charset="0"/>
                <a:cs typeface="Calibri" panose="020F0502020204030204" pitchFamily="34" charset="0"/>
              </a:rPr>
              <a:t>	-</a:t>
            </a:r>
            <a:r>
              <a:rPr lang="nl-BE" sz="2500" b="1">
                <a:solidFill>
                  <a:schemeClr val="accent6"/>
                </a:solidFill>
                <a:latin typeface="Calibri" panose="020F0502020204030204" pitchFamily="34" charset="0"/>
                <a:cs typeface="Calibri" panose="020F0502020204030204" pitchFamily="34" charset="0"/>
              </a:rPr>
              <a:t>kapitaalvermindering door Belgische structuur</a:t>
            </a:r>
            <a:br>
              <a:rPr lang="nl-BE" sz="2500">
                <a:solidFill>
                  <a:schemeClr val="accent6"/>
                </a:solidFill>
                <a:latin typeface="Calibri" panose="020F0502020204030204" pitchFamily="34" charset="0"/>
                <a:cs typeface="Calibri" panose="020F0502020204030204" pitchFamily="34" charset="0"/>
              </a:rPr>
            </a:br>
            <a:r>
              <a:rPr lang="nl-BE" sz="2500">
                <a:solidFill>
                  <a:schemeClr val="accent6"/>
                </a:solidFill>
                <a:latin typeface="Calibri" panose="020F0502020204030204" pitchFamily="34" charset="0"/>
                <a:cs typeface="Calibri" panose="020F0502020204030204" pitchFamily="34" charset="0"/>
              </a:rPr>
              <a:t>	-</a:t>
            </a:r>
            <a:r>
              <a:rPr lang="nl-BE" sz="2500" b="1" err="1">
                <a:solidFill>
                  <a:schemeClr val="accent6"/>
                </a:solidFill>
                <a:latin typeface="Calibri" panose="020F0502020204030204" pitchFamily="34" charset="0"/>
                <a:cs typeface="Calibri" panose="020F0502020204030204" pitchFamily="34" charset="0"/>
              </a:rPr>
              <a:t>dividend-uitkering</a:t>
            </a:r>
            <a:r>
              <a:rPr lang="nl-BE" sz="2500" b="1">
                <a:solidFill>
                  <a:schemeClr val="accent6"/>
                </a:solidFill>
                <a:latin typeface="Calibri" panose="020F0502020204030204" pitchFamily="34" charset="0"/>
                <a:cs typeface="Calibri" panose="020F0502020204030204" pitchFamily="34" charset="0"/>
              </a:rPr>
              <a:t> door Belgische structuur</a:t>
            </a:r>
            <a:br>
              <a:rPr lang="nl-BE" sz="2500">
                <a:solidFill>
                  <a:schemeClr val="accent6"/>
                </a:solidFill>
                <a:latin typeface="Calibri" panose="020F0502020204030204" pitchFamily="34" charset="0"/>
                <a:cs typeface="Calibri" panose="020F0502020204030204" pitchFamily="34" charset="0"/>
              </a:rPr>
            </a:br>
            <a:r>
              <a:rPr lang="nl-BE" sz="2500">
                <a:solidFill>
                  <a:schemeClr val="accent6"/>
                </a:solidFill>
                <a:latin typeface="Calibri" panose="020F0502020204030204" pitchFamily="34" charset="0"/>
                <a:cs typeface="Calibri" panose="020F0502020204030204" pitchFamily="34" charset="0"/>
              </a:rPr>
              <a:t>		</a:t>
            </a:r>
            <a:r>
              <a:rPr lang="nl-BE" sz="2500">
                <a:solidFill>
                  <a:schemeClr val="accent6"/>
                </a:solidFill>
                <a:latin typeface="Calibri" panose="020F0502020204030204" pitchFamily="34" charset="0"/>
                <a:cs typeface="Calibri" panose="020F0502020204030204" pitchFamily="34" charset="0"/>
                <a:sym typeface="Wingdings" panose="05000000000000000000" pitchFamily="2" charset="2"/>
              </a:rPr>
              <a:t> 1 en 4 oktober 2012</a:t>
            </a:r>
            <a:br>
              <a:rPr lang="nl-BE" sz="2500">
                <a:solidFill>
                  <a:schemeClr val="accent6"/>
                </a:solidFill>
                <a:latin typeface="Calibri" panose="020F0502020204030204" pitchFamily="34" charset="0"/>
                <a:cs typeface="Calibri" panose="020F0502020204030204" pitchFamily="34" charset="0"/>
                <a:sym typeface="Wingdings" panose="05000000000000000000" pitchFamily="2" charset="2"/>
              </a:rPr>
            </a:br>
            <a:r>
              <a:rPr lang="nl-BE" sz="2500">
                <a:solidFill>
                  <a:schemeClr val="accent6"/>
                </a:solidFill>
                <a:latin typeface="Calibri" panose="020F0502020204030204" pitchFamily="34" charset="0"/>
                <a:cs typeface="Calibri" panose="020F0502020204030204" pitchFamily="34" charset="0"/>
                <a:sym typeface="Wingdings" panose="05000000000000000000" pitchFamily="2" charset="2"/>
              </a:rPr>
              <a:t>=&gt; Belgische structuur haalt opnieuw middelen uit verkoop van </a:t>
            </a:r>
            <a:br>
              <a:rPr lang="nl-BE" sz="2500">
                <a:solidFill>
                  <a:schemeClr val="accent6"/>
                </a:solidFill>
                <a:latin typeface="Calibri" panose="020F0502020204030204" pitchFamily="34" charset="0"/>
                <a:cs typeface="Calibri" panose="020F0502020204030204" pitchFamily="34" charset="0"/>
                <a:sym typeface="Wingdings" panose="05000000000000000000" pitchFamily="2" charset="2"/>
              </a:rPr>
            </a:br>
            <a:r>
              <a:rPr lang="nl-BE" sz="2500">
                <a:solidFill>
                  <a:schemeClr val="accent6"/>
                </a:solidFill>
                <a:latin typeface="Calibri" panose="020F0502020204030204" pitchFamily="34" charset="0"/>
                <a:cs typeface="Calibri" panose="020F0502020204030204" pitchFamily="34" charset="0"/>
                <a:sym typeface="Wingdings" panose="05000000000000000000" pitchFamily="2" charset="2"/>
              </a:rPr>
              <a:t>	Tsjechische aandelen binnen de groep middels externe </a:t>
            </a:r>
            <a:br>
              <a:rPr lang="nl-BE" sz="2500">
                <a:solidFill>
                  <a:schemeClr val="accent6"/>
                </a:solidFill>
                <a:latin typeface="Calibri" panose="020F0502020204030204" pitchFamily="34" charset="0"/>
                <a:cs typeface="Calibri" panose="020F0502020204030204" pitchFamily="34" charset="0"/>
                <a:sym typeface="Wingdings" panose="05000000000000000000" pitchFamily="2" charset="2"/>
              </a:rPr>
            </a:br>
            <a:r>
              <a:rPr lang="nl-BE" sz="2500">
                <a:solidFill>
                  <a:schemeClr val="accent6"/>
                </a:solidFill>
                <a:latin typeface="Calibri" panose="020F0502020204030204" pitchFamily="34" charset="0"/>
                <a:cs typeface="Calibri" panose="020F0502020204030204" pitchFamily="34" charset="0"/>
                <a:sym typeface="Wingdings" panose="05000000000000000000" pitchFamily="2" charset="2"/>
              </a:rPr>
              <a:t>	financiering door Tsjechische kopers</a:t>
            </a:r>
            <a:endParaRPr lang="nl-NL" sz="2500">
              <a:solidFill>
                <a:schemeClr val="accent6"/>
              </a:solidFill>
              <a:latin typeface="Calibri" panose="020F0502020204030204" pitchFamily="34" charset="0"/>
              <a:cs typeface="Calibri" panose="020F0502020204030204" pitchFamily="34" charset="0"/>
            </a:endParaRPr>
          </a:p>
        </p:txBody>
      </p:sp>
      <p:sp>
        <p:nvSpPr>
          <p:cNvPr id="12" name="Boog 11">
            <a:extLst>
              <a:ext uri="{FF2B5EF4-FFF2-40B4-BE49-F238E27FC236}">
                <a16:creationId xmlns:a16="http://schemas.microsoft.com/office/drawing/2014/main" id="{770DA383-0BEB-34CF-4374-2448A543C8B4}"/>
              </a:ext>
            </a:extLst>
          </p:cNvPr>
          <p:cNvSpPr/>
          <p:nvPr/>
        </p:nvSpPr>
        <p:spPr>
          <a:xfrm>
            <a:off x="4769502" y="3903121"/>
            <a:ext cx="2506155" cy="1258744"/>
          </a:xfrm>
          <a:prstGeom prst="arc">
            <a:avLst>
              <a:gd name="adj1" fmla="val 14588946"/>
              <a:gd name="adj2" fmla="val 0"/>
            </a:avLst>
          </a:prstGeom>
          <a:ln w="31750">
            <a:solidFill>
              <a:srgbClr val="92D050"/>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16" name="Rechte verbindingslijn met pijl 15">
            <a:extLst>
              <a:ext uri="{FF2B5EF4-FFF2-40B4-BE49-F238E27FC236}">
                <a16:creationId xmlns:a16="http://schemas.microsoft.com/office/drawing/2014/main" id="{E226511B-DB88-D8DE-7927-3FC1DDC48865}"/>
              </a:ext>
            </a:extLst>
          </p:cNvPr>
          <p:cNvCxnSpPr>
            <a:cxnSpLocks/>
          </p:cNvCxnSpPr>
          <p:nvPr/>
        </p:nvCxnSpPr>
        <p:spPr>
          <a:xfrm flipH="1">
            <a:off x="6042115" y="4938095"/>
            <a:ext cx="1044485" cy="974097"/>
          </a:xfrm>
          <a:prstGeom prst="straightConnector1">
            <a:avLst/>
          </a:prstGeom>
          <a:ln w="60325">
            <a:solidFill>
              <a:schemeClr val="accent6"/>
            </a:solidFill>
            <a:headEnd type="triangle" w="lg" len="lg"/>
            <a:tailEnd type="none" w="sm" len="sm"/>
          </a:ln>
        </p:spPr>
        <p:style>
          <a:lnRef idx="1">
            <a:schemeClr val="accent1"/>
          </a:lnRef>
          <a:fillRef idx="0">
            <a:schemeClr val="accent1"/>
          </a:fillRef>
          <a:effectRef idx="0">
            <a:schemeClr val="accent1"/>
          </a:effectRef>
          <a:fontRef idx="minor">
            <a:schemeClr val="tx1"/>
          </a:fontRef>
        </p:style>
      </p:cxnSp>
      <p:pic>
        <p:nvPicPr>
          <p:cNvPr id="14" name="Picture 2">
            <a:extLst>
              <a:ext uri="{FF2B5EF4-FFF2-40B4-BE49-F238E27FC236}">
                <a16:creationId xmlns:a16="http://schemas.microsoft.com/office/drawing/2014/main" id="{7B2326C9-6531-9795-FFF9-5C8167D742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44697" y="8732700"/>
            <a:ext cx="2940067" cy="71853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954DA3BA-A0D4-9FB7-56EB-CA71F9724D76}"/>
              </a:ext>
            </a:extLst>
          </p:cNvPr>
          <p:cNvSpPr txBox="1"/>
          <p:nvPr/>
        </p:nvSpPr>
        <p:spPr>
          <a:xfrm>
            <a:off x="627692" y="98249"/>
            <a:ext cx="15699575" cy="1234762"/>
          </a:xfrm>
          <a:prstGeom prst="rect">
            <a:avLst/>
          </a:prstGeom>
          <a:noFill/>
        </p:spPr>
        <p:txBody>
          <a:bodyPr wrap="square" rtlCol="0">
            <a:spAutoFit/>
          </a:bodyPr>
          <a:lstStyle/>
          <a:p>
            <a:pPr>
              <a:lnSpc>
                <a:spcPct val="120000"/>
              </a:lnSpc>
            </a:pPr>
            <a:r>
              <a:rPr lang="fr-FR" sz="3200" b="1">
                <a:solidFill>
                  <a:schemeClr val="accent1">
                    <a:lumMod val="75000"/>
                  </a:schemeClr>
                </a:solidFill>
                <a:latin typeface="Calibri" panose="020F0502020204030204" pitchFamily="34" charset="0"/>
                <a:cs typeface="Calibri" panose="020F0502020204030204" pitchFamily="34" charset="0"/>
              </a:rPr>
              <a:t>II. 1. </a:t>
            </a:r>
            <a:r>
              <a:rPr lang="fr-BE" sz="32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200" b="1">
                <a:solidFill>
                  <a:schemeClr val="accent1">
                    <a:lumMod val="75000"/>
                  </a:schemeClr>
                </a:solidFill>
                <a:latin typeface="Calibri" panose="020F0502020204030204" pitchFamily="34" charset="0"/>
                <a:cs typeface="Calibri" panose="020F0502020204030204" pitchFamily="34" charset="0"/>
              </a:rPr>
              <a:t> </a:t>
            </a:r>
            <a:r>
              <a:rPr lang="fr-BE" sz="32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2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2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2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2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2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2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2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2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 - </a:t>
            </a:r>
            <a:r>
              <a:rPr lang="fr-FR" sz="3200" b="1">
                <a:solidFill>
                  <a:schemeClr val="accent4">
                    <a:lumMod val="75000"/>
                  </a:schemeClr>
                </a:solidFill>
                <a:latin typeface="Calibri" panose="020F0502020204030204" pitchFamily="34" charset="0"/>
                <a:cs typeface="Calibri" panose="020F0502020204030204" pitchFamily="34" charset="0"/>
              </a:rPr>
              <a:t>Alliance Laundry </a:t>
            </a:r>
            <a:endParaRPr lang="fr-FR" sz="3200" b="1">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9409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0BDAEC3-9173-EEFB-0BE6-2D32C1FCC53D}"/>
              </a:ext>
            </a:extLst>
          </p:cNvPr>
          <p:cNvSpPr>
            <a:spLocks noGrp="1"/>
          </p:cNvSpPr>
          <p:nvPr>
            <p:ph idx="1"/>
          </p:nvPr>
        </p:nvSpPr>
        <p:spPr>
          <a:xfrm>
            <a:off x="1011408" y="1686934"/>
            <a:ext cx="16180588" cy="8663095"/>
          </a:xfrm>
        </p:spPr>
        <p:txBody>
          <a:bodyPr>
            <a:normAutofit/>
          </a:bodyPr>
          <a:lstStyle/>
          <a:p>
            <a:pPr marL="85725" indent="0">
              <a:buNone/>
            </a:pPr>
            <a:endParaRPr lang="nl-BE" sz="2800">
              <a:latin typeface="Calibri" panose="020F0502020204030204" pitchFamily="34" charset="0"/>
              <a:cs typeface="Calibri" panose="020F0502020204030204" pitchFamily="34" charset="0"/>
            </a:endParaRPr>
          </a:p>
          <a:p>
            <a:pPr marL="85725" indent="0">
              <a:buNone/>
            </a:pPr>
            <a:r>
              <a:rPr lang="nl-BE" sz="2800">
                <a:latin typeface="Calibri" panose="020F0502020204030204" pitchFamily="34" charset="0"/>
                <a:cs typeface="Calibri" panose="020F0502020204030204" pitchFamily="34" charset="0"/>
              </a:rPr>
              <a:t>=&gt; *Kapitaalvermindering en dividenduitkering door Belgische vennootschap aan Luxemburgse 			holding</a:t>
            </a:r>
            <a:br>
              <a:rPr lang="nl-BE" sz="2800">
                <a:latin typeface="Calibri" panose="020F0502020204030204" pitchFamily="34" charset="0"/>
                <a:cs typeface="Calibri" panose="020F0502020204030204" pitchFamily="34" charset="0"/>
              </a:rPr>
            </a:br>
            <a:r>
              <a:rPr lang="nl-BE" sz="2800">
                <a:latin typeface="Calibri" panose="020F0502020204030204" pitchFamily="34" charset="0"/>
                <a:cs typeface="Calibri" panose="020F0502020204030204" pitchFamily="34" charset="0"/>
              </a:rPr>
              <a:t>	</a:t>
            </a:r>
            <a:r>
              <a:rPr lang="nl-BE" sz="2800">
                <a:latin typeface="Calibri" panose="020F0502020204030204" pitchFamily="34" charset="0"/>
                <a:cs typeface="Calibri" panose="020F0502020204030204" pitchFamily="34" charset="0"/>
                <a:sym typeface="Wingdings" panose="05000000000000000000" pitchFamily="2" charset="2"/>
              </a:rPr>
              <a:t> Quid vrijstelling van roerende voorheffing op uitkering ?</a:t>
            </a:r>
            <a:br>
              <a:rPr lang="nl-BE" sz="2800">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			(</a:t>
            </a:r>
            <a:r>
              <a:rPr lang="nl-BE" sz="2800" i="1">
                <a:latin typeface="Calibri" panose="020F0502020204030204" pitchFamily="34" charset="0"/>
                <a:cs typeface="Calibri" panose="020F0502020204030204" pitchFamily="34" charset="0"/>
                <a:sym typeface="Wingdings" panose="05000000000000000000" pitchFamily="2" charset="2"/>
              </a:rPr>
              <a:t>In casu </a:t>
            </a:r>
            <a:r>
              <a:rPr lang="nl-BE" sz="2800">
                <a:latin typeface="Calibri" panose="020F0502020204030204" pitchFamily="34" charset="0"/>
                <a:cs typeface="Calibri" panose="020F0502020204030204" pitchFamily="34" charset="0"/>
                <a:sym typeface="Wingdings" panose="05000000000000000000" pitchFamily="2" charset="2"/>
              </a:rPr>
              <a:t>aanrekening op gestort kapitaal en vrijstelling onder M/D-Rl)</a:t>
            </a:r>
            <a:br>
              <a:rPr lang="nl-BE" sz="2800">
                <a:latin typeface="Calibri" panose="020F0502020204030204" pitchFamily="34" charset="0"/>
                <a:cs typeface="Calibri" panose="020F0502020204030204" pitchFamily="34" charset="0"/>
                <a:sym typeface="Wingdings" panose="05000000000000000000" pitchFamily="2" charset="2"/>
              </a:rPr>
            </a:br>
            <a:br>
              <a:rPr lang="nl-BE" sz="2800">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a:t>
            </a:r>
            <a:r>
              <a:rPr lang="nl-BE" sz="2800" b="1">
                <a:latin typeface="Calibri" panose="020F0502020204030204" pitchFamily="34" charset="0"/>
                <a:cs typeface="Calibri" panose="020F0502020204030204" pitchFamily="34" charset="0"/>
                <a:sym typeface="Wingdings" panose="05000000000000000000" pitchFamily="2" charset="2"/>
              </a:rPr>
              <a:t>Toepassing van art. 344 WIB 1992 ?</a:t>
            </a:r>
            <a:br>
              <a:rPr lang="nl-BE" sz="2800" b="1">
                <a:latin typeface="Calibri" panose="020F0502020204030204" pitchFamily="34" charset="0"/>
                <a:cs typeface="Calibri" panose="020F0502020204030204" pitchFamily="34" charset="0"/>
                <a:sym typeface="Wingdings" panose="05000000000000000000" pitchFamily="2" charset="2"/>
              </a:rPr>
            </a:br>
            <a:br>
              <a:rPr lang="nl-BE" sz="2800" b="1">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	-niet alle handelingen gesteld door Belgische structuur, noch door Belgische CEO</a:t>
            </a:r>
            <a:br>
              <a:rPr lang="nl-BE" sz="2800">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		=&gt; maar deelgenomen aan enkele handelingen, dan wel er voordeel van genoten</a:t>
            </a:r>
            <a:br>
              <a:rPr lang="nl-BE" sz="2800">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			    (</a:t>
            </a:r>
            <a:r>
              <a:rPr lang="nl-BE" sz="2800" err="1">
                <a:latin typeface="Calibri" panose="020F0502020204030204" pitchFamily="34" charset="0"/>
                <a:cs typeface="Calibri" panose="020F0502020204030204" pitchFamily="34" charset="0"/>
                <a:sym typeface="Wingdings" panose="05000000000000000000" pitchFamily="2" charset="2"/>
              </a:rPr>
              <a:t>vgl</a:t>
            </a:r>
            <a:r>
              <a:rPr lang="nl-BE" sz="2800">
                <a:latin typeface="Calibri" panose="020F0502020204030204" pitchFamily="34" charset="0"/>
                <a:cs typeface="Calibri" panose="020F0502020204030204" pitchFamily="34" charset="0"/>
                <a:sym typeface="Wingdings" panose="05000000000000000000" pitchFamily="2" charset="2"/>
              </a:rPr>
              <a:t> met art. 6 ATAD, met ruimer toepassingsgebied</a:t>
            </a:r>
            <a:br>
              <a:rPr lang="nl-BE" sz="2800">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					MAAR art. 6 ATAD was </a:t>
            </a:r>
            <a:r>
              <a:rPr lang="nl-BE" sz="2800" i="1" err="1">
                <a:latin typeface="Calibri" panose="020F0502020204030204" pitchFamily="34" charset="0"/>
                <a:cs typeface="Calibri" panose="020F0502020204030204" pitchFamily="34" charset="0"/>
                <a:sym typeface="Wingdings" panose="05000000000000000000" pitchFamily="2" charset="2"/>
              </a:rPr>
              <a:t>ratione</a:t>
            </a:r>
            <a:r>
              <a:rPr lang="nl-BE" sz="2800" i="1">
                <a:latin typeface="Calibri" panose="020F0502020204030204" pitchFamily="34" charset="0"/>
                <a:cs typeface="Calibri" panose="020F0502020204030204" pitchFamily="34" charset="0"/>
                <a:sym typeface="Wingdings" panose="05000000000000000000" pitchFamily="2" charset="2"/>
              </a:rPr>
              <a:t> </a:t>
            </a:r>
            <a:r>
              <a:rPr lang="nl-BE" sz="2800" i="1" err="1">
                <a:latin typeface="Calibri" panose="020F0502020204030204" pitchFamily="34" charset="0"/>
                <a:cs typeface="Calibri" panose="020F0502020204030204" pitchFamily="34" charset="0"/>
                <a:sym typeface="Wingdings" panose="05000000000000000000" pitchFamily="2" charset="2"/>
              </a:rPr>
              <a:t>temporis</a:t>
            </a:r>
            <a:r>
              <a:rPr lang="nl-BE" sz="2800" i="1">
                <a:latin typeface="Calibri" panose="020F0502020204030204" pitchFamily="34" charset="0"/>
                <a:cs typeface="Calibri" panose="020F0502020204030204" pitchFamily="34" charset="0"/>
                <a:sym typeface="Wingdings" panose="05000000000000000000" pitchFamily="2" charset="2"/>
              </a:rPr>
              <a:t> </a:t>
            </a:r>
            <a:r>
              <a:rPr lang="nl-BE" sz="2800">
                <a:latin typeface="Calibri" panose="020F0502020204030204" pitchFamily="34" charset="0"/>
                <a:cs typeface="Calibri" panose="020F0502020204030204" pitchFamily="34" charset="0"/>
                <a:sym typeface="Wingdings" panose="05000000000000000000" pitchFamily="2" charset="2"/>
              </a:rPr>
              <a:t>nog niet van toepassing)</a:t>
            </a:r>
            <a:br>
              <a:rPr lang="nl-BE" sz="2800">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				zie ook </a:t>
            </a:r>
            <a:r>
              <a:rPr lang="nl-BE" sz="2800" err="1">
                <a:latin typeface="Calibri" panose="020F0502020204030204" pitchFamily="34" charset="0"/>
                <a:cs typeface="Calibri" panose="020F0502020204030204" pitchFamily="34" charset="0"/>
                <a:sym typeface="Wingdings" panose="05000000000000000000" pitchFamily="2" charset="2"/>
              </a:rPr>
              <a:t>Cass</a:t>
            </a:r>
            <a:r>
              <a:rPr lang="nl-BE" sz="2800">
                <a:latin typeface="Calibri" panose="020F0502020204030204" pitchFamily="34" charset="0"/>
                <a:cs typeface="Calibri" panose="020F0502020204030204" pitchFamily="34" charset="0"/>
                <a:sym typeface="Wingdings" panose="05000000000000000000" pitchFamily="2" charset="2"/>
              </a:rPr>
              <a:t>. 11 januari 2024 (belastingplichtige moet niet aan alle handelingen hebben						 deelgenomen)</a:t>
            </a:r>
            <a:br>
              <a:rPr lang="nl-BE" sz="2800">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			</a:t>
            </a:r>
            <a:r>
              <a:rPr lang="nl-BE" sz="2800">
                <a:solidFill>
                  <a:srgbClr val="FF0000"/>
                </a:solidFill>
                <a:latin typeface="Calibri" panose="020F0502020204030204" pitchFamily="34" charset="0"/>
                <a:cs typeface="Calibri" panose="020F0502020204030204" pitchFamily="34" charset="0"/>
                <a:sym typeface="Wingdings" panose="05000000000000000000" pitchFamily="2" charset="2"/>
              </a:rPr>
              <a:t> argument afgewezen door Hof van beroep</a:t>
            </a:r>
            <a:br>
              <a:rPr lang="nl-BE" sz="2800">
                <a:solidFill>
                  <a:srgbClr val="FF0000"/>
                </a:solidFill>
                <a:sym typeface="Wingdings" panose="05000000000000000000" pitchFamily="2" charset="2"/>
              </a:rPr>
            </a:br>
            <a:endParaRPr lang="nl-NL" sz="2800">
              <a:solidFill>
                <a:srgbClr val="00B050"/>
              </a:solidFill>
            </a:endParaRPr>
          </a:p>
        </p:txBody>
      </p:sp>
      <p:sp>
        <p:nvSpPr>
          <p:cNvPr id="4" name="Tijdelijke aanduiding voor dianummer 3">
            <a:extLst>
              <a:ext uri="{FF2B5EF4-FFF2-40B4-BE49-F238E27FC236}">
                <a16:creationId xmlns:a16="http://schemas.microsoft.com/office/drawing/2014/main" id="{8B15E5C6-E7FC-8C81-8CB5-2AA7849A1096}"/>
              </a:ext>
            </a:extLst>
          </p:cNvPr>
          <p:cNvSpPr>
            <a:spLocks noGrp="1"/>
          </p:cNvSpPr>
          <p:nvPr>
            <p:ph type="sldNum" sz="quarter" idx="12"/>
          </p:nvPr>
        </p:nvSpPr>
        <p:spPr/>
        <p:txBody>
          <a:bodyPr/>
          <a:lstStyle/>
          <a:p>
            <a:fld id="{7AE184E0-0BD4-4705-A12B-9B71DDE63301}" type="slidenum">
              <a:rPr lang="nl-BE" noProof="0" smtClean="0"/>
              <a:t>25</a:t>
            </a:fld>
            <a:endParaRPr lang="nl-BE" noProof="0"/>
          </a:p>
        </p:txBody>
      </p:sp>
      <p:pic>
        <p:nvPicPr>
          <p:cNvPr id="2" name="Picture 2">
            <a:extLst>
              <a:ext uri="{FF2B5EF4-FFF2-40B4-BE49-F238E27FC236}">
                <a16:creationId xmlns:a16="http://schemas.microsoft.com/office/drawing/2014/main" id="{0BD54CB1-7CF8-4292-C61C-8CA63D49A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4E241964-CFD2-0A7E-A146-05BBB8161169}"/>
              </a:ext>
            </a:extLst>
          </p:cNvPr>
          <p:cNvSpPr txBox="1"/>
          <p:nvPr/>
        </p:nvSpPr>
        <p:spPr>
          <a:xfrm>
            <a:off x="627692" y="345092"/>
            <a:ext cx="15699575" cy="1377557"/>
          </a:xfrm>
          <a:prstGeom prst="rect">
            <a:avLst/>
          </a:prstGeom>
          <a:noFill/>
        </p:spPr>
        <p:txBody>
          <a:bodyPr wrap="square" rtlCol="0">
            <a:spAutoFit/>
          </a:bodyPr>
          <a:lstStyle/>
          <a:p>
            <a:pPr>
              <a:lnSpc>
                <a:spcPct val="120000"/>
              </a:lnSpc>
            </a:pPr>
            <a:r>
              <a:rPr lang="fr-FR" sz="3500" b="1">
                <a:solidFill>
                  <a:schemeClr val="accent1">
                    <a:lumMod val="75000"/>
                  </a:schemeClr>
                </a:solidFill>
                <a:latin typeface="Calibri" panose="020F0502020204030204" pitchFamily="34" charset="0"/>
                <a:cs typeface="Calibri" panose="020F0502020204030204" pitchFamily="34" charset="0"/>
              </a:rPr>
              <a:t>II. 1. </a:t>
            </a:r>
            <a:r>
              <a:rPr lang="fr-BE" sz="35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500" b="1">
                <a:solidFill>
                  <a:schemeClr val="accent1">
                    <a:lumMod val="75000"/>
                  </a:schemeClr>
                </a:solidFill>
                <a:latin typeface="Calibri" panose="020F0502020204030204" pitchFamily="34" charset="0"/>
                <a:cs typeface="Calibri" panose="020F0502020204030204" pitchFamily="34" charset="0"/>
              </a:rPr>
              <a:t>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6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6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 </a:t>
            </a:r>
            <a:endParaRPr lang="fr-FR" sz="3500" b="1">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9183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D8B2D-2B88-6973-BFC5-B503F7421BBE}"/>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7431520-AD03-5E3E-C58A-14818B4F3F8C}"/>
              </a:ext>
            </a:extLst>
          </p:cNvPr>
          <p:cNvSpPr>
            <a:spLocks noGrp="1"/>
          </p:cNvSpPr>
          <p:nvPr>
            <p:ph idx="1"/>
          </p:nvPr>
        </p:nvSpPr>
        <p:spPr>
          <a:xfrm>
            <a:off x="803275" y="1719552"/>
            <a:ext cx="16180588" cy="8663095"/>
          </a:xfrm>
        </p:spPr>
        <p:txBody>
          <a:bodyPr>
            <a:normAutofit/>
          </a:bodyPr>
          <a:lstStyle/>
          <a:p>
            <a:pPr marL="85725" indent="0">
              <a:buNone/>
            </a:pPr>
            <a:r>
              <a:rPr lang="nl-BE" sz="2800">
                <a:latin typeface="Calibri" panose="020F0502020204030204" pitchFamily="34" charset="0"/>
                <a:cs typeface="Calibri" panose="020F0502020204030204" pitchFamily="34" charset="0"/>
              </a:rPr>
              <a:t>=&gt; *Kapitaalvermindering en dividenduitkering door Belgische vennootschap aan Luxemburgse 			holding</a:t>
            </a:r>
            <a:br>
              <a:rPr lang="nl-BE" sz="2800">
                <a:latin typeface="Calibri" panose="020F0502020204030204" pitchFamily="34" charset="0"/>
                <a:cs typeface="Calibri" panose="020F0502020204030204" pitchFamily="34" charset="0"/>
              </a:rPr>
            </a:br>
            <a:r>
              <a:rPr lang="nl-BE" sz="2800">
                <a:latin typeface="Calibri" panose="020F0502020204030204" pitchFamily="34" charset="0"/>
                <a:cs typeface="Calibri" panose="020F0502020204030204" pitchFamily="34" charset="0"/>
              </a:rPr>
              <a:t>	</a:t>
            </a:r>
            <a:r>
              <a:rPr lang="nl-BE" sz="2800">
                <a:latin typeface="Calibri" panose="020F0502020204030204" pitchFamily="34" charset="0"/>
                <a:cs typeface="Calibri" panose="020F0502020204030204" pitchFamily="34" charset="0"/>
                <a:sym typeface="Wingdings" panose="05000000000000000000" pitchFamily="2" charset="2"/>
              </a:rPr>
              <a:t> </a:t>
            </a:r>
            <a:r>
              <a:rPr lang="nl-BE" sz="2800" err="1">
                <a:latin typeface="Calibri" panose="020F0502020204030204" pitchFamily="34" charset="0"/>
                <a:cs typeface="Calibri" panose="020F0502020204030204" pitchFamily="34" charset="0"/>
                <a:sym typeface="Wingdings" panose="05000000000000000000" pitchFamily="2" charset="2"/>
              </a:rPr>
              <a:t>Quid</a:t>
            </a:r>
            <a:r>
              <a:rPr lang="nl-BE" sz="2800">
                <a:latin typeface="Calibri" panose="020F0502020204030204" pitchFamily="34" charset="0"/>
                <a:cs typeface="Calibri" panose="020F0502020204030204" pitchFamily="34" charset="0"/>
                <a:sym typeface="Wingdings" panose="05000000000000000000" pitchFamily="2" charset="2"/>
              </a:rPr>
              <a:t> vrijstelling van roerende voorheffing op uitkering ?</a:t>
            </a:r>
            <a:br>
              <a:rPr lang="nl-BE" sz="2800">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			Mag RV toch worden gevorderd bij Belgische vennootschap wegens misbruik?</a:t>
            </a:r>
            <a:br>
              <a:rPr lang="nl-BE" sz="2800">
                <a:latin typeface="Calibri" panose="020F0502020204030204" pitchFamily="34" charset="0"/>
                <a:cs typeface="Calibri" panose="020F0502020204030204" pitchFamily="34" charset="0"/>
                <a:sym typeface="Wingdings" panose="05000000000000000000" pitchFamily="2" charset="2"/>
              </a:rPr>
            </a:br>
            <a:br>
              <a:rPr lang="nl-BE" sz="2800">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a:t>
            </a:r>
            <a:r>
              <a:rPr lang="nl-BE" sz="2800" b="1">
                <a:latin typeface="Calibri" panose="020F0502020204030204" pitchFamily="34" charset="0"/>
                <a:cs typeface="Calibri" panose="020F0502020204030204" pitchFamily="34" charset="0"/>
                <a:sym typeface="Wingdings" panose="05000000000000000000" pitchFamily="2" charset="2"/>
              </a:rPr>
              <a:t>Toepassing van art. 344 WIB 1992 ?</a:t>
            </a:r>
            <a:br>
              <a:rPr lang="nl-BE" sz="2800" b="1">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	-geheel van handelingen moet verricht zijn na inwerkingtreding van art. 344 WIB 1992 </a:t>
            </a:r>
            <a:br>
              <a:rPr lang="nl-BE" sz="2800">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			(</a:t>
            </a:r>
            <a:r>
              <a:rPr lang="nl-BE" sz="2800" err="1">
                <a:latin typeface="Calibri" panose="020F0502020204030204" pitchFamily="34" charset="0"/>
                <a:cs typeface="Calibri" panose="020F0502020204030204" pitchFamily="34" charset="0"/>
                <a:sym typeface="Wingdings" panose="05000000000000000000" pitchFamily="2" charset="2"/>
              </a:rPr>
              <a:t>aj</a:t>
            </a:r>
            <a:r>
              <a:rPr lang="nl-BE" sz="2800">
                <a:latin typeface="Calibri" panose="020F0502020204030204" pitchFamily="34" charset="0"/>
                <a:cs typeface="Calibri" panose="020F0502020204030204" pitchFamily="34" charset="0"/>
                <a:sym typeface="Wingdings" panose="05000000000000000000" pitchFamily="2" charset="2"/>
              </a:rPr>
              <a:t> 2013 + handelingen in belastbaar tijdperk van 2012 afgesloten na publicatie van art. 						344 in BS (6 april 2012) )</a:t>
            </a:r>
            <a:br>
              <a:rPr lang="nl-BE" sz="2800">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					(zie ook </a:t>
            </a:r>
            <a:r>
              <a:rPr lang="nl-BE" sz="2800" err="1">
                <a:latin typeface="Calibri" panose="020F0502020204030204" pitchFamily="34" charset="0"/>
                <a:cs typeface="Calibri" panose="020F0502020204030204" pitchFamily="34" charset="0"/>
                <a:sym typeface="Wingdings" panose="05000000000000000000" pitchFamily="2" charset="2"/>
              </a:rPr>
              <a:t>Cass</a:t>
            </a:r>
            <a:r>
              <a:rPr lang="nl-BE" sz="2800">
                <a:latin typeface="Calibri" panose="020F0502020204030204" pitchFamily="34" charset="0"/>
                <a:cs typeface="Calibri" panose="020F0502020204030204" pitchFamily="34" charset="0"/>
                <a:sym typeface="Wingdings" panose="05000000000000000000" pitchFamily="2" charset="2"/>
              </a:rPr>
              <a:t>. 25 november 2021)</a:t>
            </a:r>
            <a:br>
              <a:rPr lang="nl-BE" sz="2800">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			</a:t>
            </a:r>
            <a:r>
              <a:rPr lang="nl-BE" sz="2800">
                <a:solidFill>
                  <a:srgbClr val="00B050"/>
                </a:solidFill>
                <a:latin typeface="Calibri" panose="020F0502020204030204" pitchFamily="34" charset="0"/>
                <a:cs typeface="Calibri" panose="020F0502020204030204" pitchFamily="34" charset="0"/>
                <a:sym typeface="Wingdings" panose="05000000000000000000" pitchFamily="2" charset="2"/>
              </a:rPr>
              <a:t> art. 344 WIB 1992 niet van toepassing </a:t>
            </a:r>
            <a:r>
              <a:rPr lang="nl-BE" sz="2800" i="1" err="1">
                <a:solidFill>
                  <a:srgbClr val="00B050"/>
                </a:solidFill>
                <a:latin typeface="Calibri" panose="020F0502020204030204" pitchFamily="34" charset="0"/>
                <a:cs typeface="Calibri" panose="020F0502020204030204" pitchFamily="34" charset="0"/>
                <a:sym typeface="Wingdings" panose="05000000000000000000" pitchFamily="2" charset="2"/>
              </a:rPr>
              <a:t>ratione</a:t>
            </a:r>
            <a:r>
              <a:rPr lang="nl-BE" sz="2800" i="1">
                <a:solidFill>
                  <a:srgbClr val="00B050"/>
                </a:solidFill>
                <a:latin typeface="Calibri" panose="020F0502020204030204" pitchFamily="34" charset="0"/>
                <a:cs typeface="Calibri" panose="020F0502020204030204" pitchFamily="34" charset="0"/>
                <a:sym typeface="Wingdings" panose="05000000000000000000" pitchFamily="2" charset="2"/>
              </a:rPr>
              <a:t> </a:t>
            </a:r>
            <a:r>
              <a:rPr lang="nl-BE" sz="2800" i="1" err="1">
                <a:solidFill>
                  <a:srgbClr val="00B050"/>
                </a:solidFill>
                <a:latin typeface="Calibri" panose="020F0502020204030204" pitchFamily="34" charset="0"/>
                <a:cs typeface="Calibri" panose="020F0502020204030204" pitchFamily="34" charset="0"/>
                <a:sym typeface="Wingdings" panose="05000000000000000000" pitchFamily="2" charset="2"/>
              </a:rPr>
              <a:t>temporis</a:t>
            </a:r>
            <a:r>
              <a:rPr lang="nl-BE" sz="2800" i="1">
                <a:solidFill>
                  <a:srgbClr val="00B050"/>
                </a:solidFill>
                <a:latin typeface="Calibri" panose="020F0502020204030204" pitchFamily="34" charset="0"/>
                <a:cs typeface="Calibri" panose="020F0502020204030204" pitchFamily="34" charset="0"/>
                <a:sym typeface="Wingdings" panose="05000000000000000000" pitchFamily="2" charset="2"/>
              </a:rPr>
              <a:t> </a:t>
            </a:r>
            <a:r>
              <a:rPr lang="nl-BE" sz="2800">
                <a:solidFill>
                  <a:srgbClr val="00B050"/>
                </a:solidFill>
                <a:latin typeface="Calibri" panose="020F0502020204030204" pitchFamily="34" charset="0"/>
                <a:cs typeface="Calibri" panose="020F0502020204030204" pitchFamily="34" charset="0"/>
                <a:sym typeface="Wingdings" panose="05000000000000000000" pitchFamily="2" charset="2"/>
              </a:rPr>
              <a:t>voor handelingen van										 vennootschap </a:t>
            </a:r>
            <a:br>
              <a:rPr lang="nl-BE" sz="2800">
                <a:solidFill>
                  <a:srgbClr val="00B050"/>
                </a:solidFill>
                <a:latin typeface="Calibri" panose="020F0502020204030204" pitchFamily="34" charset="0"/>
                <a:cs typeface="Calibri" panose="020F0502020204030204" pitchFamily="34" charset="0"/>
                <a:sym typeface="Wingdings" panose="05000000000000000000" pitchFamily="2" charset="2"/>
              </a:rPr>
            </a:br>
            <a:r>
              <a:rPr lang="nl-BE" sz="2800">
                <a:solidFill>
                  <a:srgbClr val="FF0000"/>
                </a:solidFill>
                <a:latin typeface="Calibri" panose="020F0502020204030204" pitchFamily="34" charset="0"/>
                <a:cs typeface="Calibri" panose="020F0502020204030204" pitchFamily="34" charset="0"/>
                <a:sym typeface="Wingdings" panose="05000000000000000000" pitchFamily="2" charset="2"/>
              </a:rPr>
              <a:t>			Wel voor uitkering a</a:t>
            </a:r>
            <a:r>
              <a:rPr lang="nl-NL" sz="2800" err="1">
                <a:solidFill>
                  <a:srgbClr val="FF0000"/>
                </a:solidFill>
                <a:latin typeface="Calibri" panose="020F0502020204030204" pitchFamily="34" charset="0"/>
                <a:cs typeface="Calibri" panose="020F0502020204030204" pitchFamily="34" charset="0"/>
                <a:sym typeface="Wingdings" panose="05000000000000000000" pitchFamily="2" charset="2"/>
              </a:rPr>
              <a:t>an</a:t>
            </a:r>
            <a:r>
              <a:rPr lang="nl-NL" sz="2800">
                <a:solidFill>
                  <a:srgbClr val="FF0000"/>
                </a:solidFill>
                <a:latin typeface="Calibri" panose="020F0502020204030204" pitchFamily="34" charset="0"/>
                <a:cs typeface="Calibri" panose="020F0502020204030204" pitchFamily="34" charset="0"/>
                <a:sym typeface="Wingdings" panose="05000000000000000000" pitchFamily="2" charset="2"/>
              </a:rPr>
              <a:t> Belgische CEO (</a:t>
            </a:r>
            <a:r>
              <a:rPr lang="nl-NL" sz="2800" i="1" err="1">
                <a:solidFill>
                  <a:srgbClr val="FF0000"/>
                </a:solidFill>
                <a:latin typeface="Calibri" panose="020F0502020204030204" pitchFamily="34" charset="0"/>
                <a:cs typeface="Calibri" panose="020F0502020204030204" pitchFamily="34" charset="0"/>
                <a:sym typeface="Wingdings" panose="05000000000000000000" pitchFamily="2" charset="2"/>
              </a:rPr>
              <a:t>ratione</a:t>
            </a:r>
            <a:r>
              <a:rPr lang="nl-NL" sz="2800" i="1">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nl-NL" sz="2800" i="1" err="1">
                <a:solidFill>
                  <a:srgbClr val="FF0000"/>
                </a:solidFill>
                <a:latin typeface="Calibri" panose="020F0502020204030204" pitchFamily="34" charset="0"/>
                <a:cs typeface="Calibri" panose="020F0502020204030204" pitchFamily="34" charset="0"/>
                <a:sym typeface="Wingdings" panose="05000000000000000000" pitchFamily="2" charset="2"/>
              </a:rPr>
              <a:t>temporis</a:t>
            </a:r>
            <a:r>
              <a:rPr lang="nl-NL" sz="2800">
                <a:solidFill>
                  <a:srgbClr val="FF0000"/>
                </a:solidFill>
                <a:latin typeface="Calibri" panose="020F0502020204030204" pitchFamily="34" charset="0"/>
                <a:cs typeface="Calibri" panose="020F0502020204030204" pitchFamily="34" charset="0"/>
                <a:sym typeface="Wingdings" panose="05000000000000000000" pitchFamily="2" charset="2"/>
              </a:rPr>
              <a:t>)</a:t>
            </a:r>
            <a:br>
              <a:rPr lang="nl-NL" sz="2800">
                <a:solidFill>
                  <a:srgbClr val="FF0000"/>
                </a:solidFill>
                <a:latin typeface="Calibri" panose="020F0502020204030204" pitchFamily="34" charset="0"/>
                <a:cs typeface="Calibri" panose="020F0502020204030204" pitchFamily="34" charset="0"/>
                <a:sym typeface="Wingdings" panose="05000000000000000000" pitchFamily="2" charset="2"/>
              </a:rPr>
            </a:br>
            <a:r>
              <a:rPr lang="nl-NL" sz="2800">
                <a:solidFill>
                  <a:srgbClr val="FF0000"/>
                </a:solidFill>
                <a:latin typeface="Calibri" panose="020F0502020204030204" pitchFamily="34" charset="0"/>
                <a:cs typeface="Calibri" panose="020F0502020204030204" pitchFamily="34" charset="0"/>
                <a:sym typeface="Wingdings" panose="05000000000000000000" pitchFamily="2" charset="2"/>
              </a:rPr>
              <a:t>				=&gt; derhalve geen toepassing van Europese anti-misbruikdoctrine nodig</a:t>
            </a:r>
          </a:p>
          <a:p>
            <a:pPr marL="85725" indent="0">
              <a:buNone/>
            </a:pPr>
            <a:endParaRPr lang="nl-NL" sz="2800">
              <a:solidFill>
                <a:srgbClr val="00B050"/>
              </a:solidFill>
            </a:endParaRPr>
          </a:p>
        </p:txBody>
      </p:sp>
      <p:sp>
        <p:nvSpPr>
          <p:cNvPr id="4" name="Tijdelijke aanduiding voor dianummer 3">
            <a:extLst>
              <a:ext uri="{FF2B5EF4-FFF2-40B4-BE49-F238E27FC236}">
                <a16:creationId xmlns:a16="http://schemas.microsoft.com/office/drawing/2014/main" id="{1EDD3BDF-3908-FC75-8361-98BD61A0686E}"/>
              </a:ext>
            </a:extLst>
          </p:cNvPr>
          <p:cNvSpPr>
            <a:spLocks noGrp="1"/>
          </p:cNvSpPr>
          <p:nvPr>
            <p:ph type="sldNum" sz="quarter" idx="12"/>
          </p:nvPr>
        </p:nvSpPr>
        <p:spPr/>
        <p:txBody>
          <a:bodyPr/>
          <a:lstStyle/>
          <a:p>
            <a:fld id="{7AE184E0-0BD4-4705-A12B-9B71DDE63301}" type="slidenum">
              <a:rPr lang="nl-BE" noProof="0" smtClean="0"/>
              <a:t>26</a:t>
            </a:fld>
            <a:endParaRPr lang="nl-BE" noProof="0"/>
          </a:p>
        </p:txBody>
      </p:sp>
      <p:pic>
        <p:nvPicPr>
          <p:cNvPr id="2" name="Picture 2">
            <a:extLst>
              <a:ext uri="{FF2B5EF4-FFF2-40B4-BE49-F238E27FC236}">
                <a16:creationId xmlns:a16="http://schemas.microsoft.com/office/drawing/2014/main" id="{55DD4A3B-416E-B45B-20BD-89CF25774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08D243AA-8DDC-9CE5-C11B-A79B1BB4D75D}"/>
              </a:ext>
            </a:extLst>
          </p:cNvPr>
          <p:cNvSpPr txBox="1"/>
          <p:nvPr/>
        </p:nvSpPr>
        <p:spPr>
          <a:xfrm>
            <a:off x="627692" y="345092"/>
            <a:ext cx="15699575" cy="1377557"/>
          </a:xfrm>
          <a:prstGeom prst="rect">
            <a:avLst/>
          </a:prstGeom>
          <a:noFill/>
        </p:spPr>
        <p:txBody>
          <a:bodyPr wrap="square" rtlCol="0">
            <a:spAutoFit/>
          </a:bodyPr>
          <a:lstStyle/>
          <a:p>
            <a:pPr>
              <a:lnSpc>
                <a:spcPct val="120000"/>
              </a:lnSpc>
            </a:pPr>
            <a:r>
              <a:rPr lang="fr-FR" sz="3500" b="1">
                <a:solidFill>
                  <a:schemeClr val="accent1">
                    <a:lumMod val="75000"/>
                  </a:schemeClr>
                </a:solidFill>
                <a:latin typeface="Calibri" panose="020F0502020204030204" pitchFamily="34" charset="0"/>
                <a:cs typeface="Calibri" panose="020F0502020204030204" pitchFamily="34" charset="0"/>
              </a:rPr>
              <a:t>II. 1. </a:t>
            </a:r>
            <a:r>
              <a:rPr lang="fr-BE" sz="35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500" b="1">
                <a:solidFill>
                  <a:schemeClr val="accent1">
                    <a:lumMod val="75000"/>
                  </a:schemeClr>
                </a:solidFill>
                <a:latin typeface="Calibri" panose="020F0502020204030204" pitchFamily="34" charset="0"/>
                <a:cs typeface="Calibri" panose="020F0502020204030204" pitchFamily="34" charset="0"/>
              </a:rPr>
              <a:t>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6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6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 </a:t>
            </a:r>
            <a:endParaRPr lang="fr-FR" sz="3500" b="1">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483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B213-F6D1-838F-9F76-9E37444AC1A2}"/>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1AA9728-2A6A-2540-7B1C-E4BCBB763950}"/>
              </a:ext>
            </a:extLst>
          </p:cNvPr>
          <p:cNvSpPr>
            <a:spLocks noGrp="1"/>
          </p:cNvSpPr>
          <p:nvPr>
            <p:ph idx="1"/>
          </p:nvPr>
        </p:nvSpPr>
        <p:spPr>
          <a:xfrm>
            <a:off x="627692" y="1686934"/>
            <a:ext cx="16180588" cy="8663095"/>
          </a:xfrm>
        </p:spPr>
        <p:txBody>
          <a:bodyPr>
            <a:normAutofit/>
          </a:bodyPr>
          <a:lstStyle/>
          <a:p>
            <a:pPr marL="85725" indent="0">
              <a:buNone/>
            </a:pPr>
            <a:br>
              <a:rPr lang="nl-BE" sz="2800"/>
            </a:br>
            <a:r>
              <a:rPr lang="nl-BE" sz="2800" b="1">
                <a:latin typeface="Calibri" panose="020F0502020204030204" pitchFamily="34" charset="0"/>
                <a:cs typeface="Calibri" panose="020F0502020204030204" pitchFamily="34" charset="0"/>
                <a:sym typeface="Wingdings" panose="05000000000000000000" pitchFamily="2" charset="2"/>
              </a:rPr>
              <a:t>MAAR inzake uitkeringen door Belgische vennootschappen</a:t>
            </a:r>
            <a:br>
              <a:rPr lang="nl-BE" sz="2800">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	-geen toepassing van M/D-</a:t>
            </a:r>
            <a:r>
              <a:rPr lang="nl-BE" sz="2800" err="1">
                <a:latin typeface="Calibri" panose="020F0502020204030204" pitchFamily="34" charset="0"/>
                <a:cs typeface="Calibri" panose="020F0502020204030204" pitchFamily="34" charset="0"/>
                <a:sym typeface="Wingdings" panose="05000000000000000000" pitchFamily="2" charset="2"/>
              </a:rPr>
              <a:t>Rl</a:t>
            </a:r>
            <a:r>
              <a:rPr lang="nl-BE" sz="2800">
                <a:latin typeface="Calibri" panose="020F0502020204030204" pitchFamily="34" charset="0"/>
                <a:cs typeface="Calibri" panose="020F0502020204030204" pitchFamily="34" charset="0"/>
                <a:sym typeface="Wingdings" panose="05000000000000000000" pitchFamily="2" charset="2"/>
              </a:rPr>
              <a:t> in geval van ‘kunstmatige handelingen’</a:t>
            </a:r>
            <a:br>
              <a:rPr lang="nl-BE" sz="2800">
                <a:latin typeface="Calibri" panose="020F0502020204030204" pitchFamily="34" charset="0"/>
                <a:cs typeface="Calibri" panose="020F0502020204030204" pitchFamily="34" charset="0"/>
                <a:sym typeface="Wingdings" panose="05000000000000000000" pitchFamily="2" charset="2"/>
              </a:rPr>
            </a:br>
            <a:r>
              <a:rPr lang="nl-BE" sz="2800">
                <a:solidFill>
                  <a:srgbClr val="00B050"/>
                </a:solidFill>
                <a:latin typeface="Calibri" panose="020F0502020204030204" pitchFamily="34" charset="0"/>
                <a:cs typeface="Calibri" panose="020F0502020204030204" pitchFamily="34" charset="0"/>
                <a:sym typeface="Wingdings" panose="05000000000000000000" pitchFamily="2" charset="2"/>
              </a:rPr>
              <a:t>	    zie ook art. 266, lid 4 WIB 1992 =&gt; art. 1 M/D-</a:t>
            </a:r>
            <a:r>
              <a:rPr lang="nl-BE" sz="2800" err="1">
                <a:solidFill>
                  <a:srgbClr val="00B050"/>
                </a:solidFill>
                <a:latin typeface="Calibri" panose="020F0502020204030204" pitchFamily="34" charset="0"/>
                <a:cs typeface="Calibri" panose="020F0502020204030204" pitchFamily="34" charset="0"/>
                <a:sym typeface="Wingdings" panose="05000000000000000000" pitchFamily="2" charset="2"/>
              </a:rPr>
              <a:t>Rl</a:t>
            </a:r>
            <a:br>
              <a:rPr lang="nl-BE" sz="2800">
                <a:solidFill>
                  <a:srgbClr val="00B050"/>
                </a:solidFill>
                <a:latin typeface="Calibri" panose="020F0502020204030204" pitchFamily="34" charset="0"/>
                <a:cs typeface="Calibri" panose="020F0502020204030204" pitchFamily="34" charset="0"/>
                <a:sym typeface="Wingdings" panose="05000000000000000000" pitchFamily="2" charset="2"/>
              </a:rPr>
            </a:br>
            <a:r>
              <a:rPr lang="nl-BE" sz="2800">
                <a:solidFill>
                  <a:srgbClr val="00B050"/>
                </a:solidFill>
                <a:latin typeface="Calibri" panose="020F0502020204030204" pitchFamily="34" charset="0"/>
                <a:cs typeface="Calibri" panose="020F0502020204030204" pitchFamily="34" charset="0"/>
                <a:sym typeface="Wingdings" panose="05000000000000000000" pitchFamily="2" charset="2"/>
              </a:rPr>
              <a:t>				Cf. Circulaire 2017/C/67 van 6 november 2017</a:t>
            </a:r>
            <a:br>
              <a:rPr lang="nl-BE" sz="2800">
                <a:solidFill>
                  <a:srgbClr val="00B050"/>
                </a:solidFill>
                <a:latin typeface="Calibri" panose="020F0502020204030204" pitchFamily="34" charset="0"/>
                <a:cs typeface="Calibri" panose="020F0502020204030204" pitchFamily="34" charset="0"/>
                <a:sym typeface="Wingdings" panose="05000000000000000000" pitchFamily="2" charset="2"/>
              </a:rPr>
            </a:br>
            <a:r>
              <a:rPr lang="nl-BE" sz="2800">
                <a:solidFill>
                  <a:srgbClr val="00B050"/>
                </a:solidFill>
                <a:latin typeface="Calibri" panose="020F0502020204030204" pitchFamily="34" charset="0"/>
                <a:cs typeface="Calibri" panose="020F0502020204030204" pitchFamily="34" charset="0"/>
                <a:sym typeface="Wingdings" panose="05000000000000000000" pitchFamily="2" charset="2"/>
              </a:rPr>
              <a:t>		 (MAAR omzetting van art. 266, lid 4 was in </a:t>
            </a:r>
            <a:r>
              <a:rPr lang="nl-BE" sz="2800" err="1">
                <a:solidFill>
                  <a:srgbClr val="00B050"/>
                </a:solidFill>
                <a:latin typeface="Calibri" panose="020F0502020204030204" pitchFamily="34" charset="0"/>
                <a:cs typeface="Calibri" panose="020F0502020204030204" pitchFamily="34" charset="0"/>
                <a:sym typeface="Wingdings" panose="05000000000000000000" pitchFamily="2" charset="2"/>
              </a:rPr>
              <a:t>casu</a:t>
            </a:r>
            <a:r>
              <a:rPr lang="nl-BE" sz="2800">
                <a:solidFill>
                  <a:srgbClr val="00B050"/>
                </a:solidFill>
                <a:latin typeface="Calibri" panose="020F0502020204030204" pitchFamily="34" charset="0"/>
                <a:cs typeface="Calibri" panose="020F0502020204030204" pitchFamily="34" charset="0"/>
                <a:sym typeface="Wingdings" panose="05000000000000000000" pitchFamily="2" charset="2"/>
              </a:rPr>
              <a:t> </a:t>
            </a:r>
            <a:r>
              <a:rPr lang="nl-BE" sz="2800" i="1" err="1">
                <a:solidFill>
                  <a:srgbClr val="00B050"/>
                </a:solidFill>
                <a:latin typeface="Calibri" panose="020F0502020204030204" pitchFamily="34" charset="0"/>
                <a:cs typeface="Calibri" panose="020F0502020204030204" pitchFamily="34" charset="0"/>
                <a:sym typeface="Wingdings" panose="05000000000000000000" pitchFamily="2" charset="2"/>
              </a:rPr>
              <a:t>ratione</a:t>
            </a:r>
            <a:r>
              <a:rPr lang="nl-BE" sz="2800" i="1">
                <a:solidFill>
                  <a:srgbClr val="00B050"/>
                </a:solidFill>
                <a:latin typeface="Calibri" panose="020F0502020204030204" pitchFamily="34" charset="0"/>
                <a:cs typeface="Calibri" panose="020F0502020204030204" pitchFamily="34" charset="0"/>
                <a:sym typeface="Wingdings" panose="05000000000000000000" pitchFamily="2" charset="2"/>
              </a:rPr>
              <a:t> </a:t>
            </a:r>
            <a:r>
              <a:rPr lang="nl-BE" sz="2800" i="1" err="1">
                <a:solidFill>
                  <a:srgbClr val="00B050"/>
                </a:solidFill>
                <a:latin typeface="Calibri" panose="020F0502020204030204" pitchFamily="34" charset="0"/>
                <a:cs typeface="Calibri" panose="020F0502020204030204" pitchFamily="34" charset="0"/>
                <a:sym typeface="Wingdings" panose="05000000000000000000" pitchFamily="2" charset="2"/>
              </a:rPr>
              <a:t>temporis</a:t>
            </a:r>
            <a:r>
              <a:rPr lang="nl-BE" sz="2800" i="1">
                <a:solidFill>
                  <a:srgbClr val="00B050"/>
                </a:solidFill>
                <a:latin typeface="Calibri" panose="020F0502020204030204" pitchFamily="34" charset="0"/>
                <a:cs typeface="Calibri" panose="020F0502020204030204" pitchFamily="34" charset="0"/>
                <a:sym typeface="Wingdings" panose="05000000000000000000" pitchFamily="2" charset="2"/>
              </a:rPr>
              <a:t> </a:t>
            </a:r>
            <a:r>
              <a:rPr lang="nl-BE" sz="2800">
                <a:solidFill>
                  <a:srgbClr val="00B050"/>
                </a:solidFill>
                <a:latin typeface="Calibri" panose="020F0502020204030204" pitchFamily="34" charset="0"/>
                <a:cs typeface="Calibri" panose="020F0502020204030204" pitchFamily="34" charset="0"/>
                <a:sym typeface="Wingdings" panose="05000000000000000000" pitchFamily="2" charset="2"/>
              </a:rPr>
              <a:t>ook niet van toepassing)</a:t>
            </a:r>
            <a:br>
              <a:rPr lang="nl-BE" sz="2800">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	</a:t>
            </a:r>
            <a:br>
              <a:rPr lang="nl-BE" sz="2800">
                <a:latin typeface="Calibri" panose="020F0502020204030204" pitchFamily="34" charset="0"/>
                <a:cs typeface="Calibri" panose="020F0502020204030204" pitchFamily="34" charset="0"/>
                <a:sym typeface="Wingdings" panose="05000000000000000000" pitchFamily="2" charset="2"/>
              </a:rPr>
            </a:br>
            <a:r>
              <a:rPr lang="nl-BE" sz="2800">
                <a:solidFill>
                  <a:srgbClr val="FF0000"/>
                </a:solidFill>
                <a:latin typeface="Calibri" panose="020F0502020204030204" pitchFamily="34" charset="0"/>
                <a:cs typeface="Calibri" panose="020F0502020204030204" pitchFamily="34" charset="0"/>
                <a:sym typeface="Wingdings" panose="05000000000000000000" pitchFamily="2" charset="2"/>
              </a:rPr>
              <a:t>	 algemeen beginsel dat beroep op Europees recht niet mogelijk is bij kunstmatige situatie</a:t>
            </a:r>
            <a:br>
              <a:rPr lang="nl-BE" sz="2800">
                <a:solidFill>
                  <a:srgbClr val="FF0000"/>
                </a:solidFill>
                <a:latin typeface="Calibri" panose="020F0502020204030204" pitchFamily="34" charset="0"/>
                <a:cs typeface="Calibri" panose="020F0502020204030204" pitchFamily="34" charset="0"/>
                <a:sym typeface="Wingdings" panose="05000000000000000000" pitchFamily="2" charset="2"/>
              </a:rPr>
            </a:br>
            <a:r>
              <a:rPr lang="nl-BE" sz="2800">
                <a:solidFill>
                  <a:srgbClr val="FF0000"/>
                </a:solidFill>
                <a:latin typeface="Calibri" panose="020F0502020204030204" pitchFamily="34" charset="0"/>
                <a:cs typeface="Calibri" panose="020F0502020204030204" pitchFamily="34" charset="0"/>
                <a:sym typeface="Wingdings" panose="05000000000000000000" pitchFamily="2" charset="2"/>
              </a:rPr>
              <a:t>			-zelfs als geen internrechtelijke bepalingen voorzien</a:t>
            </a:r>
            <a:br>
              <a:rPr lang="nl-BE" sz="2800">
                <a:solidFill>
                  <a:srgbClr val="FF0000"/>
                </a:solidFill>
                <a:latin typeface="Calibri" panose="020F0502020204030204" pitchFamily="34" charset="0"/>
                <a:cs typeface="Calibri" panose="020F0502020204030204" pitchFamily="34" charset="0"/>
                <a:sym typeface="Wingdings" panose="05000000000000000000" pitchFamily="2" charset="2"/>
              </a:rPr>
            </a:br>
            <a:r>
              <a:rPr lang="nl-BE" sz="2800">
                <a:solidFill>
                  <a:srgbClr val="FF0000"/>
                </a:solidFill>
                <a:latin typeface="Calibri" panose="020F0502020204030204" pitchFamily="34" charset="0"/>
                <a:cs typeface="Calibri" panose="020F0502020204030204" pitchFamily="34" charset="0"/>
                <a:sym typeface="Wingdings" panose="05000000000000000000" pitchFamily="2" charset="2"/>
              </a:rPr>
              <a:t>			-verplichting voor nationale rechter om Europeesrechtelijke voordelen te weigeren</a:t>
            </a:r>
            <a:br>
              <a:rPr lang="nl-BE" sz="2800">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	</a:t>
            </a:r>
            <a:br>
              <a:rPr lang="nl-BE" sz="2800">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	 Europees beginsel vervolgens geïnterpreteerd in licht van art. 344 WIB 1992</a:t>
            </a:r>
            <a:endParaRPr lang="nl-NL" sz="2800">
              <a:latin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A153DE18-BBD5-AFCC-948D-B047671DB404}"/>
              </a:ext>
            </a:extLst>
          </p:cNvPr>
          <p:cNvSpPr>
            <a:spLocks noGrp="1"/>
          </p:cNvSpPr>
          <p:nvPr>
            <p:ph type="sldNum" sz="quarter" idx="12"/>
          </p:nvPr>
        </p:nvSpPr>
        <p:spPr/>
        <p:txBody>
          <a:bodyPr/>
          <a:lstStyle/>
          <a:p>
            <a:fld id="{7AE184E0-0BD4-4705-A12B-9B71DDE63301}" type="slidenum">
              <a:rPr lang="nl-BE" noProof="0" smtClean="0"/>
              <a:t>27</a:t>
            </a:fld>
            <a:endParaRPr lang="nl-BE" noProof="0"/>
          </a:p>
        </p:txBody>
      </p:sp>
      <p:pic>
        <p:nvPicPr>
          <p:cNvPr id="2" name="Picture 2">
            <a:extLst>
              <a:ext uri="{FF2B5EF4-FFF2-40B4-BE49-F238E27FC236}">
                <a16:creationId xmlns:a16="http://schemas.microsoft.com/office/drawing/2014/main" id="{32A8AC40-F9B1-40E9-4F88-8335F1893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C26204E0-27E1-AE2B-4E7F-88870A9A2CC3}"/>
              </a:ext>
            </a:extLst>
          </p:cNvPr>
          <p:cNvSpPr txBox="1"/>
          <p:nvPr/>
        </p:nvSpPr>
        <p:spPr>
          <a:xfrm>
            <a:off x="627692" y="345092"/>
            <a:ext cx="15699575" cy="1377557"/>
          </a:xfrm>
          <a:prstGeom prst="rect">
            <a:avLst/>
          </a:prstGeom>
          <a:noFill/>
        </p:spPr>
        <p:txBody>
          <a:bodyPr wrap="square" rtlCol="0">
            <a:spAutoFit/>
          </a:bodyPr>
          <a:lstStyle/>
          <a:p>
            <a:pPr>
              <a:lnSpc>
                <a:spcPct val="120000"/>
              </a:lnSpc>
            </a:pPr>
            <a:r>
              <a:rPr lang="fr-FR" sz="3500" b="1">
                <a:solidFill>
                  <a:schemeClr val="accent1">
                    <a:lumMod val="75000"/>
                  </a:schemeClr>
                </a:solidFill>
                <a:latin typeface="Calibri" panose="020F0502020204030204" pitchFamily="34" charset="0"/>
                <a:cs typeface="Calibri" panose="020F0502020204030204" pitchFamily="34" charset="0"/>
              </a:rPr>
              <a:t>II. 1. </a:t>
            </a:r>
            <a:r>
              <a:rPr lang="fr-BE" sz="35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500" b="1">
                <a:solidFill>
                  <a:schemeClr val="accent1">
                    <a:lumMod val="75000"/>
                  </a:schemeClr>
                </a:solidFill>
                <a:latin typeface="Calibri" panose="020F0502020204030204" pitchFamily="34" charset="0"/>
                <a:cs typeface="Calibri" panose="020F0502020204030204" pitchFamily="34" charset="0"/>
              </a:rPr>
              <a:t>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6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6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 </a:t>
            </a:r>
            <a:endParaRPr lang="fr-FR" sz="3500" b="1">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2508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CFEA50C-3DA2-CD80-5CB0-7CA860C9B5E7}"/>
              </a:ext>
            </a:extLst>
          </p:cNvPr>
          <p:cNvSpPr>
            <a:spLocks noGrp="1"/>
          </p:cNvSpPr>
          <p:nvPr>
            <p:ph idx="1"/>
          </p:nvPr>
        </p:nvSpPr>
        <p:spPr>
          <a:xfrm>
            <a:off x="826275" y="1961268"/>
            <a:ext cx="16109150" cy="7506724"/>
          </a:xfrm>
        </p:spPr>
        <p:txBody>
          <a:bodyPr>
            <a:normAutofit fontScale="92500" lnSpcReduction="10000"/>
          </a:bodyPr>
          <a:lstStyle/>
          <a:p>
            <a:r>
              <a:rPr lang="nl-BE" sz="2800" dirty="0">
                <a:latin typeface="Calibri" panose="020F0502020204030204" pitchFamily="34" charset="0"/>
                <a:cs typeface="Calibri" panose="020F0502020204030204" pitchFamily="34" charset="0"/>
              </a:rPr>
              <a:t>Objectief element: het doel van de reglementering werd miskend </a:t>
            </a:r>
          </a:p>
          <a:p>
            <a:r>
              <a:rPr lang="nl-BE" sz="2800" dirty="0">
                <a:latin typeface="Calibri" panose="020F0502020204030204" pitchFamily="34" charset="0"/>
                <a:cs typeface="Calibri" panose="020F0502020204030204" pitchFamily="34" charset="0"/>
              </a:rPr>
              <a:t>Subjectief element: bedoeling van partijen om artificieel voordeel te behalen</a:t>
            </a:r>
            <a:br>
              <a:rPr lang="nl-BE" sz="2800" dirty="0">
                <a:latin typeface="Calibri" panose="020F0502020204030204" pitchFamily="34" charset="0"/>
                <a:cs typeface="Calibri" panose="020F0502020204030204" pitchFamily="34" charset="0"/>
              </a:rPr>
            </a:br>
            <a:r>
              <a:rPr lang="nl-BE" sz="2800" dirty="0">
                <a:latin typeface="Calibri" panose="020F0502020204030204" pitchFamily="34" charset="0"/>
                <a:cs typeface="Calibri" panose="020F0502020204030204" pitchFamily="34" charset="0"/>
              </a:rPr>
              <a:t>	</a:t>
            </a:r>
            <a:r>
              <a:rPr lang="nl-BE" sz="2800" dirty="0">
                <a:latin typeface="Calibri" panose="020F0502020204030204" pitchFamily="34" charset="0"/>
                <a:cs typeface="Calibri" panose="020F0502020204030204" pitchFamily="34" charset="0"/>
                <a:sym typeface="Wingdings" panose="05000000000000000000" pitchFamily="2" charset="2"/>
              </a:rPr>
              <a:t> oprichting van holdingvennootschappen met als hoofdzakelijk doel uitkering van winsten 						fiscaal te faciliteren</a:t>
            </a:r>
          </a:p>
          <a:p>
            <a:pPr marL="85725" indent="0">
              <a:buNone/>
            </a:pPr>
            <a:endParaRPr lang="nl-BE" sz="2800" dirty="0">
              <a:latin typeface="Calibri" panose="020F0502020204030204" pitchFamily="34" charset="0"/>
              <a:cs typeface="Calibri" panose="020F0502020204030204" pitchFamily="34" charset="0"/>
              <a:sym typeface="Wingdings" panose="05000000000000000000" pitchFamily="2" charset="2"/>
            </a:endParaRPr>
          </a:p>
          <a:p>
            <a:pPr marL="85725" indent="0">
              <a:buNone/>
            </a:pPr>
            <a:r>
              <a:rPr lang="nl-BE" sz="2800" dirty="0">
                <a:latin typeface="Calibri" panose="020F0502020204030204" pitchFamily="34" charset="0"/>
                <a:cs typeface="Calibri" panose="020F0502020204030204" pitchFamily="34" charset="0"/>
                <a:sym typeface="Wingdings" panose="05000000000000000000" pitchFamily="2" charset="2"/>
              </a:rPr>
              <a:t>Tegenbewijs ? Afweging </a:t>
            </a:r>
            <a:r>
              <a:rPr lang="nl-BE" sz="2800" i="1" dirty="0">
                <a:latin typeface="Calibri" panose="020F0502020204030204" pitchFamily="34" charset="0"/>
                <a:cs typeface="Calibri" panose="020F0502020204030204" pitchFamily="34" charset="0"/>
                <a:sym typeface="Wingdings" panose="05000000000000000000" pitchFamily="2" charset="2"/>
              </a:rPr>
              <a:t>in </a:t>
            </a:r>
            <a:r>
              <a:rPr lang="nl-BE" sz="2800" i="1" dirty="0" err="1">
                <a:latin typeface="Calibri" panose="020F0502020204030204" pitchFamily="34" charset="0"/>
                <a:cs typeface="Calibri" panose="020F0502020204030204" pitchFamily="34" charset="0"/>
                <a:sym typeface="Wingdings" panose="05000000000000000000" pitchFamily="2" charset="2"/>
              </a:rPr>
              <a:t>concreto</a:t>
            </a:r>
            <a:r>
              <a:rPr lang="nl-BE" sz="2800" i="1" dirty="0">
                <a:latin typeface="Calibri" panose="020F0502020204030204" pitchFamily="34" charset="0"/>
                <a:cs typeface="Calibri" panose="020F0502020204030204" pitchFamily="34" charset="0"/>
                <a:sym typeface="Wingdings" panose="05000000000000000000" pitchFamily="2" charset="2"/>
              </a:rPr>
              <a:t> </a:t>
            </a:r>
            <a:r>
              <a:rPr lang="nl-BE" sz="2800" dirty="0">
                <a:latin typeface="Calibri" panose="020F0502020204030204" pitchFamily="34" charset="0"/>
                <a:cs typeface="Calibri" panose="020F0502020204030204" pitchFamily="34" charset="0"/>
                <a:sym typeface="Wingdings" panose="05000000000000000000" pitchFamily="2" charset="2"/>
              </a:rPr>
              <a:t>van ingeroepen motivering</a:t>
            </a:r>
            <a:br>
              <a:rPr lang="nl-BE" sz="2800" dirty="0">
                <a:latin typeface="Calibri" panose="020F0502020204030204" pitchFamily="34" charset="0"/>
                <a:cs typeface="Calibri" panose="020F0502020204030204" pitchFamily="34" charset="0"/>
                <a:sym typeface="Wingdings" panose="05000000000000000000" pitchFamily="2" charset="2"/>
              </a:rPr>
            </a:br>
            <a:r>
              <a:rPr lang="nl-BE" sz="2800" dirty="0">
                <a:latin typeface="Calibri" panose="020F0502020204030204" pitchFamily="34" charset="0"/>
                <a:cs typeface="Calibri" panose="020F0502020204030204" pitchFamily="34" charset="0"/>
                <a:sym typeface="Wingdings" panose="05000000000000000000" pitchFamily="2" charset="2"/>
              </a:rPr>
              <a:t>	=&gt; louter bestaan van een enkele economische motivering is niet voldoende</a:t>
            </a:r>
            <a:br>
              <a:rPr lang="nl-BE" sz="2800" dirty="0">
                <a:latin typeface="Calibri" panose="020F0502020204030204" pitchFamily="34" charset="0"/>
                <a:cs typeface="Calibri" panose="020F0502020204030204" pitchFamily="34" charset="0"/>
                <a:sym typeface="Wingdings" panose="05000000000000000000" pitchFamily="2" charset="2"/>
              </a:rPr>
            </a:br>
            <a:r>
              <a:rPr lang="nl-BE" sz="2800" dirty="0">
                <a:latin typeface="Calibri" panose="020F0502020204030204" pitchFamily="34" charset="0"/>
                <a:cs typeface="Calibri" panose="020F0502020204030204" pitchFamily="34" charset="0"/>
                <a:sym typeface="Wingdings" panose="05000000000000000000" pitchFamily="2" charset="2"/>
              </a:rPr>
              <a:t>-dagelijkse praktijk: op zich geen geldige verantwoording</a:t>
            </a:r>
            <a:br>
              <a:rPr lang="nl-BE" sz="2800" dirty="0">
                <a:latin typeface="Calibri" panose="020F0502020204030204" pitchFamily="34" charset="0"/>
                <a:cs typeface="Calibri" panose="020F0502020204030204" pitchFamily="34" charset="0"/>
                <a:sym typeface="Wingdings" panose="05000000000000000000" pitchFamily="2" charset="2"/>
              </a:rPr>
            </a:br>
            <a:r>
              <a:rPr lang="nl-BE" sz="2800" dirty="0">
                <a:latin typeface="Calibri" panose="020F0502020204030204" pitchFamily="34" charset="0"/>
                <a:cs typeface="Calibri" panose="020F0502020204030204" pitchFamily="34" charset="0"/>
                <a:sym typeface="Wingdings" panose="05000000000000000000" pitchFamily="2" charset="2"/>
              </a:rPr>
              <a:t>-zoeken naar externe financiering: verantwoordt niet het geheel van verrichtingen</a:t>
            </a:r>
            <a:br>
              <a:rPr lang="nl-BE" sz="2800" dirty="0">
                <a:latin typeface="Calibri" panose="020F0502020204030204" pitchFamily="34" charset="0"/>
                <a:cs typeface="Calibri" panose="020F0502020204030204" pitchFamily="34" charset="0"/>
                <a:sym typeface="Wingdings" panose="05000000000000000000" pitchFamily="2" charset="2"/>
              </a:rPr>
            </a:br>
            <a:r>
              <a:rPr lang="nl-BE" sz="2800" dirty="0">
                <a:latin typeface="Calibri" panose="020F0502020204030204" pitchFamily="34" charset="0"/>
                <a:cs typeface="Calibri" panose="020F0502020204030204" pitchFamily="34" charset="0"/>
                <a:sym typeface="Wingdings" panose="05000000000000000000" pitchFamily="2" charset="2"/>
              </a:rPr>
              <a:t>-toetreding nieuwe investeerder: verantwoordt niet alle handelingen</a:t>
            </a:r>
          </a:p>
          <a:p>
            <a:pPr marL="85725" indent="0">
              <a:buNone/>
            </a:pPr>
            <a:endParaRPr lang="nl-BE" sz="2800" dirty="0">
              <a:latin typeface="Calibri" panose="020F0502020204030204" pitchFamily="34" charset="0"/>
              <a:cs typeface="Calibri" panose="020F0502020204030204" pitchFamily="34" charset="0"/>
              <a:sym typeface="Wingdings" panose="05000000000000000000" pitchFamily="2" charset="2"/>
            </a:endParaRPr>
          </a:p>
          <a:p>
            <a:pPr marL="85725" indent="0">
              <a:buNone/>
            </a:pPr>
            <a:r>
              <a:rPr lang="nl-BE" sz="2800" dirty="0">
                <a:solidFill>
                  <a:srgbClr val="FF0000"/>
                </a:solidFill>
                <a:latin typeface="Calibri" panose="020F0502020204030204" pitchFamily="34" charset="0"/>
                <a:cs typeface="Calibri" panose="020F0502020204030204" pitchFamily="34" charset="0"/>
                <a:sym typeface="Wingdings" panose="05000000000000000000" pitchFamily="2" charset="2"/>
              </a:rPr>
              <a:t>Hof van beroep Gent:</a:t>
            </a:r>
            <a:br>
              <a:rPr lang="nl-BE" sz="2800" dirty="0">
                <a:solidFill>
                  <a:srgbClr val="FF0000"/>
                </a:solidFill>
                <a:latin typeface="Calibri" panose="020F0502020204030204" pitchFamily="34" charset="0"/>
                <a:cs typeface="Calibri" panose="020F0502020204030204" pitchFamily="34" charset="0"/>
                <a:sym typeface="Wingdings" panose="05000000000000000000" pitchFamily="2" charset="2"/>
              </a:rPr>
            </a:br>
            <a:r>
              <a:rPr lang="nl-BE" sz="2800" dirty="0">
                <a:solidFill>
                  <a:srgbClr val="FF0000"/>
                </a:solidFill>
                <a:latin typeface="Calibri" panose="020F0502020204030204" pitchFamily="34" charset="0"/>
                <a:cs typeface="Calibri" panose="020F0502020204030204" pitchFamily="34" charset="0"/>
                <a:sym typeface="Wingdings" panose="05000000000000000000" pitchFamily="2" charset="2"/>
              </a:rPr>
              <a:t> Geen toepassing van vrijstelling van roerende voorheffing op uitkeringen aan Luxemburgse vennootschap</a:t>
            </a:r>
            <a:br>
              <a:rPr lang="nl-BE" sz="2800" dirty="0">
                <a:solidFill>
                  <a:srgbClr val="FF0000"/>
                </a:solidFill>
                <a:latin typeface="Calibri" panose="020F0502020204030204" pitchFamily="34" charset="0"/>
                <a:cs typeface="Calibri" panose="020F0502020204030204" pitchFamily="34" charset="0"/>
                <a:sym typeface="Wingdings" panose="05000000000000000000" pitchFamily="2" charset="2"/>
              </a:rPr>
            </a:br>
            <a:r>
              <a:rPr lang="nl-BE" sz="2800" dirty="0">
                <a:solidFill>
                  <a:srgbClr val="FF0000"/>
                </a:solidFill>
                <a:latin typeface="Calibri" panose="020F0502020204030204" pitchFamily="34" charset="0"/>
                <a:cs typeface="Calibri" panose="020F0502020204030204" pitchFamily="34" charset="0"/>
                <a:sym typeface="Wingdings" panose="05000000000000000000" pitchFamily="2" charset="2"/>
              </a:rPr>
              <a:t>		-niet voor terugbetaling gestort kapitaal (art. 18, lid 1, 2° WIB 1992)</a:t>
            </a:r>
            <a:br>
              <a:rPr lang="nl-BE" sz="2800" dirty="0">
                <a:solidFill>
                  <a:srgbClr val="FF0000"/>
                </a:solidFill>
                <a:latin typeface="Calibri" panose="020F0502020204030204" pitchFamily="34" charset="0"/>
                <a:cs typeface="Calibri" panose="020F0502020204030204" pitchFamily="34" charset="0"/>
                <a:sym typeface="Wingdings" panose="05000000000000000000" pitchFamily="2" charset="2"/>
              </a:rPr>
            </a:br>
            <a:r>
              <a:rPr lang="nl-BE" sz="2800" dirty="0">
                <a:solidFill>
                  <a:srgbClr val="FF0000"/>
                </a:solidFill>
                <a:latin typeface="Calibri" panose="020F0502020204030204" pitchFamily="34" charset="0"/>
                <a:cs typeface="Calibri" panose="020F0502020204030204" pitchFamily="34" charset="0"/>
                <a:sym typeface="Wingdings" panose="05000000000000000000" pitchFamily="2" charset="2"/>
              </a:rPr>
              <a:t>		-niet voor uitkering dividend (art. 106, §5 KB WIB 1992)</a:t>
            </a:r>
            <a:br>
              <a:rPr lang="nl-BE" sz="2800" dirty="0">
                <a:latin typeface="Calibri" panose="020F0502020204030204" pitchFamily="34" charset="0"/>
                <a:cs typeface="Calibri" panose="020F0502020204030204" pitchFamily="34" charset="0"/>
                <a:sym typeface="Wingdings" panose="05000000000000000000" pitchFamily="2" charset="2"/>
              </a:rPr>
            </a:br>
            <a:r>
              <a:rPr lang="nl-BE" sz="2800" dirty="0">
                <a:sym typeface="Wingdings" panose="05000000000000000000" pitchFamily="2" charset="2"/>
              </a:rPr>
              <a:t>		</a:t>
            </a:r>
            <a:endParaRPr lang="nl-NL" sz="2800" dirty="0"/>
          </a:p>
        </p:txBody>
      </p:sp>
      <p:sp>
        <p:nvSpPr>
          <p:cNvPr id="4" name="Tijdelijke aanduiding voor dianummer 3">
            <a:extLst>
              <a:ext uri="{FF2B5EF4-FFF2-40B4-BE49-F238E27FC236}">
                <a16:creationId xmlns:a16="http://schemas.microsoft.com/office/drawing/2014/main" id="{54D86D5A-523E-2E71-E738-88C2E66B1918}"/>
              </a:ext>
            </a:extLst>
          </p:cNvPr>
          <p:cNvSpPr>
            <a:spLocks noGrp="1"/>
          </p:cNvSpPr>
          <p:nvPr>
            <p:ph type="sldNum" sz="quarter" idx="12"/>
          </p:nvPr>
        </p:nvSpPr>
        <p:spPr/>
        <p:txBody>
          <a:bodyPr/>
          <a:lstStyle/>
          <a:p>
            <a:fld id="{7AE184E0-0BD4-4705-A12B-9B71DDE63301}" type="slidenum">
              <a:rPr lang="nl-BE" noProof="0" smtClean="0"/>
              <a:t>28</a:t>
            </a:fld>
            <a:endParaRPr lang="nl-BE" noProof="0"/>
          </a:p>
        </p:txBody>
      </p:sp>
      <p:pic>
        <p:nvPicPr>
          <p:cNvPr id="2" name="Picture 2">
            <a:extLst>
              <a:ext uri="{FF2B5EF4-FFF2-40B4-BE49-F238E27FC236}">
                <a16:creationId xmlns:a16="http://schemas.microsoft.com/office/drawing/2014/main" id="{FDECD186-385B-5C18-1459-5703DE42C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8A4122A1-CE76-3BA5-93A0-0251F6627BF3}"/>
              </a:ext>
            </a:extLst>
          </p:cNvPr>
          <p:cNvSpPr txBox="1"/>
          <p:nvPr/>
        </p:nvSpPr>
        <p:spPr>
          <a:xfrm>
            <a:off x="627692" y="345092"/>
            <a:ext cx="15699575" cy="1377557"/>
          </a:xfrm>
          <a:prstGeom prst="rect">
            <a:avLst/>
          </a:prstGeom>
          <a:noFill/>
        </p:spPr>
        <p:txBody>
          <a:bodyPr wrap="square" rtlCol="0">
            <a:spAutoFit/>
          </a:bodyPr>
          <a:lstStyle/>
          <a:p>
            <a:pPr>
              <a:lnSpc>
                <a:spcPct val="120000"/>
              </a:lnSpc>
            </a:pPr>
            <a:r>
              <a:rPr lang="fr-FR" sz="3500" b="1">
                <a:solidFill>
                  <a:schemeClr val="accent1">
                    <a:lumMod val="75000"/>
                  </a:schemeClr>
                </a:solidFill>
                <a:latin typeface="Calibri" panose="020F0502020204030204" pitchFamily="34" charset="0"/>
                <a:cs typeface="Calibri" panose="020F0502020204030204" pitchFamily="34" charset="0"/>
              </a:rPr>
              <a:t>II. 1. </a:t>
            </a:r>
            <a:r>
              <a:rPr lang="fr-BE" sz="35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500" b="1">
                <a:solidFill>
                  <a:schemeClr val="accent1">
                    <a:lumMod val="75000"/>
                  </a:schemeClr>
                </a:solidFill>
                <a:latin typeface="Calibri" panose="020F0502020204030204" pitchFamily="34" charset="0"/>
                <a:cs typeface="Calibri" panose="020F0502020204030204" pitchFamily="34" charset="0"/>
              </a:rPr>
              <a:t>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6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6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 </a:t>
            </a:r>
            <a:endParaRPr lang="fr-FR" sz="3500" b="1">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7578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390C569-AEED-BDB8-92C8-BD5CC01467C0}"/>
              </a:ext>
            </a:extLst>
          </p:cNvPr>
          <p:cNvSpPr>
            <a:spLocks noGrp="1"/>
          </p:cNvSpPr>
          <p:nvPr>
            <p:ph idx="1"/>
          </p:nvPr>
        </p:nvSpPr>
        <p:spPr>
          <a:xfrm>
            <a:off x="826275" y="1936315"/>
            <a:ext cx="16602075" cy="8273628"/>
          </a:xfrm>
        </p:spPr>
        <p:txBody>
          <a:bodyPr>
            <a:normAutofit/>
          </a:bodyPr>
          <a:lstStyle/>
          <a:p>
            <a:pPr marL="85725" indent="0">
              <a:buNone/>
            </a:pPr>
            <a:r>
              <a:rPr lang="nl-BE" sz="2900">
                <a:latin typeface="Calibri" panose="020F0502020204030204" pitchFamily="34" charset="0"/>
                <a:cs typeface="Calibri" panose="020F0502020204030204" pitchFamily="34" charset="0"/>
              </a:rPr>
              <a:t>-Algemeen verbod van rechtsmisbruik in het Unierecht</a:t>
            </a:r>
            <a:br>
              <a:rPr lang="nl-BE" sz="2900">
                <a:latin typeface="Calibri" panose="020F0502020204030204" pitchFamily="34" charset="0"/>
                <a:cs typeface="Calibri" panose="020F0502020204030204" pitchFamily="34" charset="0"/>
              </a:rPr>
            </a:br>
            <a:r>
              <a:rPr lang="nl-BE" sz="2900">
                <a:latin typeface="Calibri" panose="020F0502020204030204" pitchFamily="34" charset="0"/>
                <a:cs typeface="Calibri" panose="020F0502020204030204" pitchFamily="34" charset="0"/>
              </a:rPr>
              <a:t>	-objectieve omstandigheden waaruit blijkt dat doel van een regeling niet wordt gehaald</a:t>
            </a:r>
            <a:br>
              <a:rPr lang="nl-BE" sz="2900">
                <a:latin typeface="Calibri" panose="020F0502020204030204" pitchFamily="34" charset="0"/>
                <a:cs typeface="Calibri" panose="020F0502020204030204" pitchFamily="34" charset="0"/>
              </a:rPr>
            </a:br>
            <a:r>
              <a:rPr lang="nl-BE" sz="2900">
                <a:latin typeface="Calibri" panose="020F0502020204030204" pitchFamily="34" charset="0"/>
                <a:cs typeface="Calibri" panose="020F0502020204030204" pitchFamily="34" charset="0"/>
              </a:rPr>
              <a:t>	-subjectief element: doelstelling om voordelen te bekomen</a:t>
            </a:r>
            <a:br>
              <a:rPr lang="nl-BE" sz="2900">
                <a:latin typeface="Calibri" panose="020F0502020204030204" pitchFamily="34" charset="0"/>
                <a:cs typeface="Calibri" panose="020F0502020204030204" pitchFamily="34" charset="0"/>
              </a:rPr>
            </a:br>
            <a:r>
              <a:rPr lang="nl-BE" sz="2900">
                <a:latin typeface="Calibri" panose="020F0502020204030204" pitchFamily="34" charset="0"/>
                <a:cs typeface="Calibri" panose="020F0502020204030204" pitchFamily="34" charset="0"/>
              </a:rPr>
              <a:t>			</a:t>
            </a:r>
            <a:r>
              <a:rPr lang="nl-BE" sz="2900">
                <a:latin typeface="Calibri" panose="020F0502020204030204" pitchFamily="34" charset="0"/>
                <a:cs typeface="Calibri" panose="020F0502020204030204" pitchFamily="34" charset="0"/>
                <a:sym typeface="Wingdings" panose="05000000000000000000" pitchFamily="2" charset="2"/>
              </a:rPr>
              <a:t> rekening houden met alle door groepsvennootschappen verrichte transacties</a:t>
            </a:r>
            <a:br>
              <a:rPr lang="nl-BE" sz="2900">
                <a:latin typeface="Calibri" panose="020F0502020204030204" pitchFamily="34" charset="0"/>
                <a:cs typeface="Calibri" panose="020F0502020204030204" pitchFamily="34" charset="0"/>
                <a:sym typeface="Wingdings" panose="05000000000000000000" pitchFamily="2" charset="2"/>
              </a:rPr>
            </a:br>
            <a:r>
              <a:rPr lang="nl-BE" sz="2900">
                <a:latin typeface="Calibri" panose="020F0502020204030204" pitchFamily="34" charset="0"/>
                <a:cs typeface="Calibri" panose="020F0502020204030204" pitchFamily="34" charset="0"/>
                <a:sym typeface="Wingdings" panose="05000000000000000000" pitchFamily="2" charset="2"/>
              </a:rPr>
              <a:t>			 was er ook een vrijstelling geweest zonder tussenstructuur ?</a:t>
            </a:r>
            <a:br>
              <a:rPr lang="nl-BE" sz="2900">
                <a:latin typeface="Calibri" panose="020F0502020204030204" pitchFamily="34" charset="0"/>
                <a:cs typeface="Calibri" panose="020F0502020204030204" pitchFamily="34" charset="0"/>
                <a:sym typeface="Wingdings" panose="05000000000000000000" pitchFamily="2" charset="2"/>
              </a:rPr>
            </a:br>
            <a:r>
              <a:rPr lang="nl-BE" sz="2900">
                <a:latin typeface="Calibri" panose="020F0502020204030204" pitchFamily="34" charset="0"/>
                <a:cs typeface="Calibri" panose="020F0502020204030204" pitchFamily="34" charset="0"/>
                <a:sym typeface="Wingdings" panose="05000000000000000000" pitchFamily="2" charset="2"/>
              </a:rPr>
              <a:t>MAAR enkel van toepassing op door het Unierecht toegekende voordelen</a:t>
            </a:r>
            <a:br>
              <a:rPr lang="nl-BE" sz="2900">
                <a:latin typeface="Calibri" panose="020F0502020204030204" pitchFamily="34" charset="0"/>
                <a:cs typeface="Calibri" panose="020F0502020204030204" pitchFamily="34" charset="0"/>
                <a:sym typeface="Wingdings" panose="05000000000000000000" pitchFamily="2" charset="2"/>
              </a:rPr>
            </a:br>
            <a:br>
              <a:rPr lang="nl-BE" sz="2900">
                <a:latin typeface="Calibri" panose="020F0502020204030204" pitchFamily="34" charset="0"/>
                <a:cs typeface="Calibri" panose="020F0502020204030204" pitchFamily="34" charset="0"/>
                <a:sym typeface="Wingdings" panose="05000000000000000000" pitchFamily="2" charset="2"/>
              </a:rPr>
            </a:br>
            <a:r>
              <a:rPr lang="nl-BE" sz="2900">
                <a:latin typeface="Calibri" panose="020F0502020204030204" pitchFamily="34" charset="0"/>
                <a:cs typeface="Calibri" panose="020F0502020204030204" pitchFamily="34" charset="0"/>
                <a:sym typeface="Wingdings" panose="05000000000000000000" pitchFamily="2" charset="2"/>
              </a:rPr>
              <a:t>	ERGO:</a:t>
            </a:r>
            <a:br>
              <a:rPr lang="nl-BE" sz="2900">
                <a:latin typeface="Calibri" panose="020F0502020204030204" pitchFamily="34" charset="0"/>
                <a:cs typeface="Calibri" panose="020F0502020204030204" pitchFamily="34" charset="0"/>
                <a:sym typeface="Wingdings" panose="05000000000000000000" pitchFamily="2" charset="2"/>
              </a:rPr>
            </a:br>
            <a:endParaRPr lang="nl-BE" sz="2900">
              <a:latin typeface="Calibri" panose="020F0502020204030204" pitchFamily="34" charset="0"/>
              <a:cs typeface="Calibri" panose="020F0502020204030204" pitchFamily="34" charset="0"/>
              <a:sym typeface="Wingdings" panose="05000000000000000000" pitchFamily="2" charset="2"/>
            </a:endParaRPr>
          </a:p>
          <a:p>
            <a:pPr marL="85725" indent="0">
              <a:buNone/>
            </a:pPr>
            <a:r>
              <a:rPr lang="nl-BE" sz="2900">
                <a:latin typeface="Calibri" panose="020F0502020204030204" pitchFamily="34" charset="0"/>
                <a:cs typeface="Calibri" panose="020F0502020204030204" pitchFamily="34" charset="0"/>
                <a:sym typeface="Wingdings" panose="05000000000000000000" pitchFamily="2" charset="2"/>
              </a:rPr>
              <a:t>		-</a:t>
            </a:r>
            <a:r>
              <a:rPr lang="nl-BE" sz="2900">
                <a:solidFill>
                  <a:srgbClr val="FF0000"/>
                </a:solidFill>
                <a:latin typeface="Calibri" panose="020F0502020204030204" pitchFamily="34" charset="0"/>
                <a:cs typeface="Calibri" panose="020F0502020204030204" pitchFamily="34" charset="0"/>
                <a:sym typeface="Wingdings" panose="05000000000000000000" pitchFamily="2" charset="2"/>
              </a:rPr>
              <a:t>wel terechte weigering van vrijstelling van roerende voorheffing</a:t>
            </a:r>
            <a:br>
              <a:rPr lang="nl-BE" sz="2900">
                <a:latin typeface="Calibri" panose="020F0502020204030204" pitchFamily="34" charset="0"/>
                <a:cs typeface="Calibri" panose="020F0502020204030204" pitchFamily="34" charset="0"/>
                <a:sym typeface="Wingdings" panose="05000000000000000000" pitchFamily="2" charset="2"/>
              </a:rPr>
            </a:br>
            <a:r>
              <a:rPr lang="nl-BE" sz="2900">
                <a:latin typeface="Calibri" panose="020F0502020204030204" pitchFamily="34" charset="0"/>
                <a:cs typeface="Calibri" panose="020F0502020204030204" pitchFamily="34" charset="0"/>
                <a:sym typeface="Wingdings" panose="05000000000000000000" pitchFamily="2" charset="2"/>
              </a:rPr>
              <a:t>				(volgt uit Unierecht, waarvoor rechtspraak van </a:t>
            </a:r>
            <a:r>
              <a:rPr lang="nl-BE" sz="2900" err="1">
                <a:latin typeface="Calibri" panose="020F0502020204030204" pitchFamily="34" charset="0"/>
                <a:cs typeface="Calibri" panose="020F0502020204030204" pitchFamily="34" charset="0"/>
                <a:sym typeface="Wingdings" panose="05000000000000000000" pitchFamily="2" charset="2"/>
              </a:rPr>
              <a:t>HvJ</a:t>
            </a:r>
            <a:r>
              <a:rPr lang="nl-BE" sz="2900">
                <a:latin typeface="Calibri" panose="020F0502020204030204" pitchFamily="34" charset="0"/>
                <a:cs typeface="Calibri" panose="020F0502020204030204" pitchFamily="34" charset="0"/>
                <a:sym typeface="Wingdings" panose="05000000000000000000" pitchFamily="2" charset="2"/>
              </a:rPr>
              <a:t> ook op eerdere feiten mag worden							toegepast, zonder in strijd te zijn met rechtszekerheids- en vertrouwensbeginsel)</a:t>
            </a:r>
            <a:br>
              <a:rPr lang="nl-BE" sz="2900">
                <a:sym typeface="Wingdings" panose="05000000000000000000" pitchFamily="2" charset="2"/>
              </a:rPr>
            </a:br>
            <a:r>
              <a:rPr lang="nl-BE" sz="2900">
                <a:sym typeface="Wingdings" panose="05000000000000000000" pitchFamily="2" charset="2"/>
              </a:rPr>
              <a:t>		</a:t>
            </a:r>
            <a:endParaRPr lang="nl-NL" sz="2900"/>
          </a:p>
        </p:txBody>
      </p:sp>
      <p:sp>
        <p:nvSpPr>
          <p:cNvPr id="4" name="Tijdelijke aanduiding voor dianummer 3">
            <a:extLst>
              <a:ext uri="{FF2B5EF4-FFF2-40B4-BE49-F238E27FC236}">
                <a16:creationId xmlns:a16="http://schemas.microsoft.com/office/drawing/2014/main" id="{5376A3B4-50B7-02C5-2218-84ECFBDF54C8}"/>
              </a:ext>
            </a:extLst>
          </p:cNvPr>
          <p:cNvSpPr>
            <a:spLocks noGrp="1"/>
          </p:cNvSpPr>
          <p:nvPr>
            <p:ph type="sldNum" sz="quarter" idx="12"/>
          </p:nvPr>
        </p:nvSpPr>
        <p:spPr/>
        <p:txBody>
          <a:bodyPr/>
          <a:lstStyle/>
          <a:p>
            <a:fld id="{7AE184E0-0BD4-4705-A12B-9B71DDE63301}" type="slidenum">
              <a:rPr lang="nl-BE" noProof="0" smtClean="0"/>
              <a:t>29</a:t>
            </a:fld>
            <a:endParaRPr lang="nl-BE" noProof="0"/>
          </a:p>
        </p:txBody>
      </p:sp>
      <p:pic>
        <p:nvPicPr>
          <p:cNvPr id="5" name="Picture 2">
            <a:extLst>
              <a:ext uri="{FF2B5EF4-FFF2-40B4-BE49-F238E27FC236}">
                <a16:creationId xmlns:a16="http://schemas.microsoft.com/office/drawing/2014/main" id="{74B08D84-376E-6AF0-3C45-79306C132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CF986CA-8643-824C-EC5A-EE7F93C2DA34}"/>
              </a:ext>
            </a:extLst>
          </p:cNvPr>
          <p:cNvSpPr txBox="1"/>
          <p:nvPr/>
        </p:nvSpPr>
        <p:spPr>
          <a:xfrm>
            <a:off x="627692" y="345092"/>
            <a:ext cx="15699575" cy="1234825"/>
          </a:xfrm>
          <a:prstGeom prst="rect">
            <a:avLst/>
          </a:prstGeom>
          <a:noFill/>
        </p:spPr>
        <p:txBody>
          <a:bodyPr wrap="square" rtlCol="0">
            <a:spAutoFit/>
          </a:bodyPr>
          <a:lstStyle/>
          <a:p>
            <a:pPr>
              <a:lnSpc>
                <a:spcPct val="120000"/>
              </a:lnSpc>
            </a:pPr>
            <a:r>
              <a:rPr lang="fr-FR" sz="3200" b="1" dirty="0">
                <a:solidFill>
                  <a:schemeClr val="accent1">
                    <a:lumMod val="75000"/>
                  </a:schemeClr>
                </a:solidFill>
                <a:latin typeface="Calibri" panose="020F0502020204030204" pitchFamily="34" charset="0"/>
                <a:cs typeface="Calibri" panose="020F0502020204030204" pitchFamily="34" charset="0"/>
              </a:rPr>
              <a:t>II. 1. </a:t>
            </a:r>
            <a:r>
              <a:rPr lang="fr-BE" sz="32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nl-BE" sz="3200" b="1" dirty="0">
                <a:solidFill>
                  <a:schemeClr val="accent1">
                    <a:lumMod val="75000"/>
                  </a:schemeClr>
                </a:solidFill>
                <a:latin typeface="Calibri" panose="020F0502020204030204" pitchFamily="34" charset="0"/>
                <a:cs typeface="Calibri" panose="020F0502020204030204" pitchFamily="34" charset="0"/>
              </a:rPr>
              <a:t> </a:t>
            </a:r>
            <a:r>
              <a:rPr lang="fr-BE" sz="3200" b="1" i="0" u="none" strike="noStrike" dirty="0" err="1">
                <a:solidFill>
                  <a:schemeClr val="accent1">
                    <a:lumMod val="75000"/>
                  </a:schemeClr>
                </a:solidFill>
                <a:effectLst/>
                <a:latin typeface="Calibri" panose="020F0502020204030204" pitchFamily="34" charset="0"/>
                <a:cs typeface="Calibri" panose="020F0502020204030204" pitchFamily="34" charset="0"/>
              </a:rPr>
              <a:t>Bronstaat</a:t>
            </a:r>
            <a:r>
              <a:rPr lang="fr-BE" sz="32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fr-BE" sz="3200" b="1" i="0" u="none" strike="noStrike" dirty="0" err="1">
                <a:solidFill>
                  <a:schemeClr val="accent1">
                    <a:lumMod val="75000"/>
                  </a:schemeClr>
                </a:solidFill>
                <a:effectLst/>
                <a:latin typeface="Calibri" panose="020F0502020204030204" pitchFamily="34" charset="0"/>
                <a:cs typeface="Calibri" panose="020F0502020204030204" pitchFamily="34" charset="0"/>
              </a:rPr>
              <a:t>GAARs</a:t>
            </a:r>
            <a:r>
              <a:rPr lang="fr-BE" sz="32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3200" b="1" i="0" u="none" strike="noStrike" dirty="0" err="1">
                <a:solidFill>
                  <a:schemeClr val="accent1">
                    <a:lumMod val="75000"/>
                  </a:schemeClr>
                </a:solidFill>
                <a:effectLst/>
                <a:latin typeface="Calibri" panose="020F0502020204030204" pitchFamily="34" charset="0"/>
                <a:cs typeface="Calibri" panose="020F0502020204030204" pitchFamily="34" charset="0"/>
              </a:rPr>
              <a:t>Europese</a:t>
            </a:r>
            <a:r>
              <a:rPr lang="fr-BE" sz="3200" b="1" i="0" u="none" strike="noStrike" dirty="0">
                <a:solidFill>
                  <a:schemeClr val="accent1">
                    <a:lumMod val="75000"/>
                  </a:schemeClr>
                </a:solidFill>
                <a:effectLst/>
                <a:latin typeface="Calibri" panose="020F0502020204030204" pitchFamily="34" charset="0"/>
                <a:cs typeface="Calibri" panose="020F0502020204030204" pitchFamily="34" charset="0"/>
              </a:rPr>
              <a:t>, nationale en </a:t>
            </a:r>
            <a:r>
              <a:rPr lang="fr-BE" sz="3200" b="1" i="0" u="none" strike="noStrike" dirty="0"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2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nl-BE" sz="3200" b="1" dirty="0" err="1">
                <a:solidFill>
                  <a:schemeClr val="accent1">
                    <a:lumMod val="75000"/>
                  </a:schemeClr>
                </a:solidFill>
                <a:latin typeface="Calibri" panose="020F0502020204030204" pitchFamily="34" charset="0"/>
                <a:cs typeface="Calibri" panose="020F0502020204030204" pitchFamily="34" charset="0"/>
              </a:rPr>
              <a:t>Etat</a:t>
            </a:r>
            <a:r>
              <a:rPr lang="nl-BE" sz="3200" b="1" dirty="0">
                <a:solidFill>
                  <a:schemeClr val="accent1">
                    <a:lumMod val="75000"/>
                  </a:schemeClr>
                </a:solidFill>
                <a:latin typeface="Calibri" panose="020F0502020204030204" pitchFamily="34" charset="0"/>
                <a:cs typeface="Calibri" panose="020F0502020204030204" pitchFamily="34" charset="0"/>
              </a:rPr>
              <a:t> de la source – </a:t>
            </a:r>
            <a:r>
              <a:rPr lang="nl-BE" sz="3200" b="1" dirty="0" err="1">
                <a:solidFill>
                  <a:schemeClr val="accent1">
                    <a:lumMod val="75000"/>
                  </a:schemeClr>
                </a:solidFill>
                <a:latin typeface="Calibri" panose="020F0502020204030204" pitchFamily="34" charset="0"/>
                <a:cs typeface="Calibri" panose="020F0502020204030204" pitchFamily="34" charset="0"/>
              </a:rPr>
              <a:t>GAARs</a:t>
            </a:r>
            <a:r>
              <a:rPr lang="nl-BE" sz="3200" b="1" dirty="0">
                <a:solidFill>
                  <a:schemeClr val="accent1">
                    <a:lumMod val="75000"/>
                  </a:schemeClr>
                </a:solidFill>
                <a:latin typeface="Calibri" panose="020F0502020204030204" pitchFamily="34" charset="0"/>
                <a:cs typeface="Calibri" panose="020F0502020204030204" pitchFamily="34" charset="0"/>
              </a:rPr>
              <a:t>: </a:t>
            </a:r>
            <a:r>
              <a:rPr lang="nl-BE" sz="3200" b="1" dirty="0" err="1">
                <a:solidFill>
                  <a:schemeClr val="accent1">
                    <a:lumMod val="75000"/>
                  </a:schemeClr>
                </a:solidFill>
                <a:latin typeface="Calibri" panose="020F0502020204030204" pitchFamily="34" charset="0"/>
                <a:cs typeface="Calibri" panose="020F0502020204030204" pitchFamily="34" charset="0"/>
              </a:rPr>
              <a:t>dispositions</a:t>
            </a:r>
            <a:r>
              <a:rPr lang="nl-BE" sz="3200" b="1" dirty="0">
                <a:solidFill>
                  <a:schemeClr val="accent1">
                    <a:lumMod val="75000"/>
                  </a:schemeClr>
                </a:solidFill>
                <a:latin typeface="Calibri" panose="020F0502020204030204" pitchFamily="34" charset="0"/>
                <a:cs typeface="Calibri" panose="020F0502020204030204" pitchFamily="34" charset="0"/>
              </a:rPr>
              <a:t> </a:t>
            </a:r>
            <a:r>
              <a:rPr lang="nl-BE" sz="3200" b="1" dirty="0" err="1">
                <a:solidFill>
                  <a:schemeClr val="accent1">
                    <a:lumMod val="75000"/>
                  </a:schemeClr>
                </a:solidFill>
                <a:latin typeface="Calibri" panose="020F0502020204030204" pitchFamily="34" charset="0"/>
                <a:cs typeface="Calibri" panose="020F0502020204030204" pitchFamily="34" charset="0"/>
              </a:rPr>
              <a:t>européennes</a:t>
            </a:r>
            <a:r>
              <a:rPr lang="nl-BE" sz="3200" b="1" dirty="0">
                <a:solidFill>
                  <a:schemeClr val="accent1">
                    <a:lumMod val="75000"/>
                  </a:schemeClr>
                </a:solidFill>
                <a:latin typeface="Calibri" panose="020F0502020204030204" pitchFamily="34" charset="0"/>
                <a:cs typeface="Calibri" panose="020F0502020204030204" pitchFamily="34" charset="0"/>
              </a:rPr>
              <a:t>, </a:t>
            </a:r>
            <a:r>
              <a:rPr lang="nl-BE" sz="3200" b="1" dirty="0" err="1">
                <a:solidFill>
                  <a:schemeClr val="accent1">
                    <a:lumMod val="75000"/>
                  </a:schemeClr>
                </a:solidFill>
                <a:latin typeface="Calibri" panose="020F0502020204030204" pitchFamily="34" charset="0"/>
                <a:cs typeface="Calibri" panose="020F0502020204030204" pitchFamily="34" charset="0"/>
              </a:rPr>
              <a:t>nationales</a:t>
            </a:r>
            <a:r>
              <a:rPr lang="nl-BE" sz="3200" b="1" dirty="0">
                <a:solidFill>
                  <a:schemeClr val="accent1">
                    <a:lumMod val="75000"/>
                  </a:schemeClr>
                </a:solidFill>
                <a:latin typeface="Calibri" panose="020F0502020204030204" pitchFamily="34" charset="0"/>
                <a:cs typeface="Calibri" panose="020F0502020204030204" pitchFamily="34" charset="0"/>
              </a:rPr>
              <a:t> et </a:t>
            </a:r>
            <a:r>
              <a:rPr lang="nl-BE" sz="3200" b="1" dirty="0" err="1">
                <a:solidFill>
                  <a:schemeClr val="accent1">
                    <a:lumMod val="75000"/>
                  </a:schemeClr>
                </a:solidFill>
                <a:latin typeface="Calibri" panose="020F0502020204030204" pitchFamily="34" charset="0"/>
                <a:cs typeface="Calibri" panose="020F0502020204030204" pitchFamily="34" charset="0"/>
              </a:rPr>
              <a:t>conventionnelles</a:t>
            </a:r>
            <a:r>
              <a:rPr lang="nl-BE" sz="3200" b="1" dirty="0">
                <a:solidFill>
                  <a:schemeClr val="accent1">
                    <a:lumMod val="75000"/>
                  </a:schemeClr>
                </a:solidFill>
                <a:latin typeface="Calibri" panose="020F0502020204030204" pitchFamily="34" charset="0"/>
                <a:cs typeface="Calibri" panose="020F0502020204030204" pitchFamily="34" charset="0"/>
              </a:rPr>
              <a:t> - </a:t>
            </a:r>
            <a:r>
              <a:rPr lang="fr-FR" sz="3200" b="1" dirty="0">
                <a:solidFill>
                  <a:schemeClr val="accent4">
                    <a:lumMod val="75000"/>
                  </a:schemeClr>
                </a:solidFill>
                <a:latin typeface="Calibri" panose="020F0502020204030204" pitchFamily="34" charset="0"/>
                <a:cs typeface="Calibri" panose="020F0502020204030204" pitchFamily="34" charset="0"/>
              </a:rPr>
              <a:t>Cass. 30 </a:t>
            </a:r>
            <a:r>
              <a:rPr lang="fr-FR" sz="3200" b="1" dirty="0" err="1">
                <a:solidFill>
                  <a:schemeClr val="accent4">
                    <a:lumMod val="75000"/>
                  </a:schemeClr>
                </a:solidFill>
                <a:latin typeface="Calibri" panose="020F0502020204030204" pitchFamily="34" charset="0"/>
                <a:cs typeface="Calibri" panose="020F0502020204030204" pitchFamily="34" charset="0"/>
              </a:rPr>
              <a:t>november</a:t>
            </a:r>
            <a:r>
              <a:rPr lang="fr-FR" sz="3200" b="1" dirty="0">
                <a:solidFill>
                  <a:schemeClr val="accent4">
                    <a:lumMod val="75000"/>
                  </a:schemeClr>
                </a:solidFill>
                <a:latin typeface="Calibri" panose="020F0502020204030204" pitchFamily="34" charset="0"/>
                <a:cs typeface="Calibri" panose="020F0502020204030204" pitchFamily="34" charset="0"/>
              </a:rPr>
              <a:t> 2023</a:t>
            </a:r>
            <a:endParaRPr lang="fr-FR" sz="3200" b="1"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666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DDAC46-F1BA-A918-A967-3F1F786A4C7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338675" cy="9753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71" y="-1"/>
            <a:ext cx="17386960" cy="9767922"/>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28525" y="-4"/>
            <a:ext cx="16741761" cy="9767927"/>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616" y="0"/>
            <a:ext cx="5152928" cy="9767924"/>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576" y="-4"/>
            <a:ext cx="17397808" cy="9767930"/>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77032" y="-1225332"/>
            <a:ext cx="9759191" cy="12227320"/>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687819" y="1549086"/>
            <a:ext cx="7064936" cy="7094166"/>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3E3C050-1FF0-A31E-2E25-21BA2F3480FE}"/>
              </a:ext>
            </a:extLst>
          </p:cNvPr>
          <p:cNvSpPr>
            <a:spLocks noGrp="1"/>
          </p:cNvSpPr>
          <p:nvPr>
            <p:ph type="title"/>
          </p:nvPr>
        </p:nvSpPr>
        <p:spPr>
          <a:xfrm>
            <a:off x="5919733" y="1164777"/>
            <a:ext cx="9549212" cy="4520802"/>
          </a:xfrm>
        </p:spPr>
        <p:txBody>
          <a:bodyPr vert="horz" lIns="91440" tIns="45720" rIns="91440" bIns="45720" rtlCol="0" anchor="b">
            <a:normAutofit/>
          </a:bodyPr>
          <a:lstStyle/>
          <a:p>
            <a:pPr defTabSz="914400"/>
            <a:r>
              <a:rPr lang="en-US" sz="6800" kern="1200" dirty="0">
                <a:solidFill>
                  <a:srgbClr val="FFFFFF"/>
                </a:solidFill>
                <a:latin typeface="+mj-lt"/>
                <a:ea typeface="+mj-ea"/>
                <a:cs typeface="+mj-cs"/>
              </a:rPr>
              <a:t>I. </a:t>
            </a:r>
            <a:r>
              <a:rPr lang="en-US" sz="6800" kern="1200" dirty="0" err="1">
                <a:solidFill>
                  <a:srgbClr val="FFFFFF"/>
                </a:solidFill>
                <a:latin typeface="+mj-lt"/>
                <a:ea typeface="+mj-ea"/>
                <a:cs typeface="+mj-cs"/>
              </a:rPr>
              <a:t>Introductie</a:t>
            </a:r>
            <a:r>
              <a:rPr lang="en-US" sz="6800" kern="1200" dirty="0">
                <a:solidFill>
                  <a:srgbClr val="FFFFFF"/>
                </a:solidFill>
                <a:latin typeface="+mj-lt"/>
                <a:ea typeface="+mj-ea"/>
                <a:cs typeface="+mj-cs"/>
              </a:rPr>
              <a:t> - </a:t>
            </a:r>
            <a:r>
              <a:rPr lang="en-US" sz="6800" b="0" i="0" u="none" strike="noStrike" kern="1200" dirty="0" err="1">
                <a:solidFill>
                  <a:srgbClr val="FFFFFF"/>
                </a:solidFill>
                <a:effectLst/>
                <a:latin typeface="+mj-lt"/>
                <a:ea typeface="+mj-ea"/>
                <a:cs typeface="+mj-cs"/>
              </a:rPr>
              <a:t>Overzicht</a:t>
            </a:r>
            <a:r>
              <a:rPr lang="en-US" sz="6800" b="0" i="0" u="none" strike="noStrike" kern="1200" dirty="0">
                <a:solidFill>
                  <a:srgbClr val="FFFFFF"/>
                </a:solidFill>
                <a:effectLst/>
                <a:latin typeface="+mj-lt"/>
                <a:ea typeface="+mj-ea"/>
                <a:cs typeface="+mj-cs"/>
              </a:rPr>
              <a:t> </a:t>
            </a:r>
            <a:r>
              <a:rPr lang="en-US" sz="6800" b="0" i="0" u="none" strike="noStrike" kern="1200" dirty="0" err="1">
                <a:solidFill>
                  <a:srgbClr val="FFFFFF"/>
                </a:solidFill>
                <a:effectLst/>
                <a:latin typeface="+mj-lt"/>
                <a:ea typeface="+mj-ea"/>
                <a:cs typeface="+mj-cs"/>
              </a:rPr>
              <a:t>Belgisch</a:t>
            </a:r>
            <a:r>
              <a:rPr lang="en-US" sz="6800" b="0" i="0" u="none" strike="noStrike" kern="1200" dirty="0">
                <a:solidFill>
                  <a:srgbClr val="FFFFFF"/>
                </a:solidFill>
                <a:effectLst/>
                <a:latin typeface="+mj-lt"/>
                <a:ea typeface="+mj-ea"/>
                <a:cs typeface="+mj-cs"/>
              </a:rPr>
              <a:t> </a:t>
            </a:r>
            <a:r>
              <a:rPr lang="en-US" sz="6800" b="0" i="0" u="none" strike="noStrike" kern="1200" dirty="0" err="1">
                <a:solidFill>
                  <a:srgbClr val="FFFFFF"/>
                </a:solidFill>
                <a:effectLst/>
                <a:latin typeface="+mj-lt"/>
                <a:ea typeface="+mj-ea"/>
                <a:cs typeface="+mj-cs"/>
              </a:rPr>
              <a:t>verdragsnetwerk</a:t>
            </a:r>
            <a:endParaRPr lang="en-US" sz="6800" kern="1200" dirty="0">
              <a:solidFill>
                <a:srgbClr val="FFFFFF"/>
              </a:solidFill>
              <a:latin typeface="+mj-lt"/>
              <a:ea typeface="+mj-ea"/>
              <a:cs typeface="+mj-cs"/>
            </a:endParaRPr>
          </a:p>
        </p:txBody>
      </p:sp>
      <p:sp>
        <p:nvSpPr>
          <p:cNvPr id="25" name="Rectangle 24">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385934"/>
            <a:ext cx="17375237" cy="3381990"/>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68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373C1-46FC-8780-2954-0765CCBEAB98}"/>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6BD21CF-9C36-DD02-5C0F-EBB95D4F6592}"/>
              </a:ext>
            </a:extLst>
          </p:cNvPr>
          <p:cNvSpPr>
            <a:spLocks noGrp="1"/>
          </p:cNvSpPr>
          <p:nvPr>
            <p:ph idx="1"/>
          </p:nvPr>
        </p:nvSpPr>
        <p:spPr>
          <a:xfrm>
            <a:off x="627692" y="1859382"/>
            <a:ext cx="16602075" cy="8273628"/>
          </a:xfrm>
        </p:spPr>
        <p:txBody>
          <a:bodyPr>
            <a:normAutofit/>
          </a:bodyPr>
          <a:lstStyle/>
          <a:p>
            <a:pPr marL="85725" indent="0">
              <a:buNone/>
            </a:pPr>
            <a:r>
              <a:rPr lang="nl-BE" sz="2900">
                <a:sym typeface="Wingdings" panose="05000000000000000000" pitchFamily="2" charset="2"/>
              </a:rPr>
              <a:t>	</a:t>
            </a:r>
            <a:r>
              <a:rPr lang="nl-BE" sz="2900">
                <a:solidFill>
                  <a:srgbClr val="00B050"/>
                </a:solidFill>
                <a:latin typeface="Calibri" panose="020F0502020204030204" pitchFamily="34" charset="0"/>
                <a:cs typeface="Calibri" panose="020F0502020204030204" pitchFamily="34" charset="0"/>
                <a:sym typeface="Wingdings" panose="05000000000000000000" pitchFamily="2" charset="2"/>
              </a:rPr>
              <a:t>	-geen terechte weigering op uitkering van gestort kapitaal</a:t>
            </a:r>
            <a:br>
              <a:rPr lang="nl-BE" sz="2900">
                <a:solidFill>
                  <a:schemeClr val="accent6"/>
                </a:solidFill>
                <a:latin typeface="Calibri" panose="020F0502020204030204" pitchFamily="34" charset="0"/>
                <a:cs typeface="Calibri" panose="020F0502020204030204" pitchFamily="34" charset="0"/>
                <a:sym typeface="Wingdings" panose="05000000000000000000" pitchFamily="2" charset="2"/>
              </a:rPr>
            </a:br>
            <a:br>
              <a:rPr lang="nl-BE" sz="2900">
                <a:solidFill>
                  <a:schemeClr val="accent6"/>
                </a:solidFill>
                <a:latin typeface="Calibri" panose="020F0502020204030204" pitchFamily="34" charset="0"/>
                <a:cs typeface="Calibri" panose="020F0502020204030204" pitchFamily="34" charset="0"/>
                <a:sym typeface="Wingdings" panose="05000000000000000000" pitchFamily="2" charset="2"/>
              </a:rPr>
            </a:br>
            <a:r>
              <a:rPr lang="nl-BE" sz="2900">
                <a:solidFill>
                  <a:srgbClr val="00B050"/>
                </a:solidFill>
                <a:latin typeface="Calibri" panose="020F0502020204030204" pitchFamily="34" charset="0"/>
                <a:cs typeface="Calibri" panose="020F0502020204030204" pitchFamily="34" charset="0"/>
                <a:sym typeface="Wingdings" panose="05000000000000000000" pitchFamily="2" charset="2"/>
              </a:rPr>
              <a:t>	“</a:t>
            </a:r>
            <a:r>
              <a:rPr lang="nl-NL" sz="2900" i="1">
                <a:solidFill>
                  <a:srgbClr val="00B050"/>
                </a:solidFill>
                <a:latin typeface="Calibri" panose="020F0502020204030204" pitchFamily="34" charset="0"/>
                <a:cs typeface="Calibri" panose="020F0502020204030204" pitchFamily="34" charset="0"/>
                <a:sym typeface="Wingdings" panose="05000000000000000000" pitchFamily="2" charset="2"/>
              </a:rPr>
              <a:t>Door met toepassing van het Unierechtelijk anti-misbruikbeginsel de door </a:t>
            </a:r>
            <a:r>
              <a:rPr lang="nl-NL" sz="2900" i="1" err="1">
                <a:solidFill>
                  <a:srgbClr val="00B050"/>
                </a:solidFill>
                <a:latin typeface="Calibri" panose="020F0502020204030204" pitchFamily="34" charset="0"/>
                <a:cs typeface="Calibri" panose="020F0502020204030204" pitchFamily="34" charset="0"/>
                <a:sym typeface="Wingdings" panose="05000000000000000000" pitchFamily="2" charset="2"/>
              </a:rPr>
              <a:t>Gevoca</a:t>
            </a:r>
            <a:r>
              <a:rPr lang="nl-NL" sz="2900" i="1">
                <a:solidFill>
                  <a:srgbClr val="00B050"/>
                </a:solidFill>
                <a:latin typeface="Calibri" panose="020F0502020204030204" pitchFamily="34" charset="0"/>
                <a:cs typeface="Calibri" panose="020F0502020204030204" pitchFamily="34" charset="0"/>
                <a:sym typeface="Wingdings" panose="05000000000000000000" pitchFamily="2" charset="2"/>
              </a:rPr>
              <a:t> bvba 	doorgevoerde uitkering van fiscaal gestort kapitaal te kwalificeren als een belastbare 	dividenduitkering, terwijl de vrijstelling van roerende voorheffing voor uitbetalingen van fiscaal 	gestort kapitaal </a:t>
            </a:r>
            <a:r>
              <a:rPr lang="nl-NL" sz="2900" i="1" u="sng">
                <a:solidFill>
                  <a:srgbClr val="00B050"/>
                </a:solidFill>
                <a:latin typeface="Calibri" panose="020F0502020204030204" pitchFamily="34" charset="0"/>
                <a:cs typeface="Calibri" panose="020F0502020204030204" pitchFamily="34" charset="0"/>
                <a:sym typeface="Wingdings" panose="05000000000000000000" pitchFamily="2" charset="2"/>
              </a:rPr>
              <a:t>een internrechtelijke vrijstelling is die niet haar oorsprong vindt in het Unierecht </a:t>
            </a:r>
            <a:r>
              <a:rPr lang="nl-NL" sz="2900" i="1">
                <a:solidFill>
                  <a:srgbClr val="00B050"/>
                </a:solidFill>
                <a:latin typeface="Calibri" panose="020F0502020204030204" pitchFamily="34" charset="0"/>
                <a:cs typeface="Calibri" panose="020F0502020204030204" pitchFamily="34" charset="0"/>
                <a:sym typeface="Wingdings" panose="05000000000000000000" pitchFamily="2" charset="2"/>
              </a:rPr>
              <a:t>en 	derhalve geen voordeel is dat door het Unierecht wordt toegekend, verantwoordt de appelrechter 	zijn beslissing niet naar recht</a:t>
            </a:r>
            <a:r>
              <a:rPr lang="nl-NL" sz="2900">
                <a:solidFill>
                  <a:srgbClr val="00B050"/>
                </a:solidFill>
                <a:latin typeface="Calibri" panose="020F0502020204030204" pitchFamily="34" charset="0"/>
                <a:cs typeface="Calibri" panose="020F0502020204030204" pitchFamily="34" charset="0"/>
                <a:sym typeface="Wingdings" panose="05000000000000000000" pitchFamily="2" charset="2"/>
              </a:rPr>
              <a:t>.”</a:t>
            </a:r>
            <a:br>
              <a:rPr lang="nl-NL" sz="2900">
                <a:solidFill>
                  <a:srgbClr val="00B050"/>
                </a:solidFill>
                <a:latin typeface="Calibri" panose="020F0502020204030204" pitchFamily="34" charset="0"/>
                <a:cs typeface="Calibri" panose="020F0502020204030204" pitchFamily="34" charset="0"/>
                <a:sym typeface="Wingdings" panose="05000000000000000000" pitchFamily="2" charset="2"/>
              </a:rPr>
            </a:br>
            <a:br>
              <a:rPr lang="nl-NL" sz="2900">
                <a:solidFill>
                  <a:srgbClr val="00B050"/>
                </a:solidFill>
                <a:latin typeface="Calibri" panose="020F0502020204030204" pitchFamily="34" charset="0"/>
                <a:cs typeface="Calibri" panose="020F0502020204030204" pitchFamily="34" charset="0"/>
                <a:sym typeface="Wingdings" panose="05000000000000000000" pitchFamily="2" charset="2"/>
              </a:rPr>
            </a:br>
            <a:r>
              <a:rPr lang="nl-NL" sz="2900">
                <a:latin typeface="Calibri" panose="020F0502020204030204" pitchFamily="34" charset="0"/>
                <a:cs typeface="Calibri" panose="020F0502020204030204" pitchFamily="34" charset="0"/>
                <a:sym typeface="Wingdings" panose="05000000000000000000" pitchFamily="2" charset="2"/>
              </a:rPr>
              <a:t> EUROPEES anti-misbruikbeginsel niet van toepassing</a:t>
            </a:r>
            <a:br>
              <a:rPr lang="nl-NL" sz="2900">
                <a:latin typeface="Calibri" panose="020F0502020204030204" pitchFamily="34" charset="0"/>
                <a:cs typeface="Calibri" panose="020F0502020204030204" pitchFamily="34" charset="0"/>
                <a:sym typeface="Wingdings" panose="05000000000000000000" pitchFamily="2" charset="2"/>
              </a:rPr>
            </a:br>
            <a:r>
              <a:rPr lang="nl-NL" sz="2900">
                <a:latin typeface="Calibri" panose="020F0502020204030204" pitchFamily="34" charset="0"/>
                <a:cs typeface="Calibri" panose="020F0502020204030204" pitchFamily="34" charset="0"/>
                <a:sym typeface="Wingdings" panose="05000000000000000000" pitchFamily="2" charset="2"/>
              </a:rPr>
              <a:t> art. 344 WIB 1992 </a:t>
            </a:r>
            <a:r>
              <a:rPr lang="nl-NL" sz="2900" i="1" err="1">
                <a:latin typeface="Calibri" panose="020F0502020204030204" pitchFamily="34" charset="0"/>
                <a:cs typeface="Calibri" panose="020F0502020204030204" pitchFamily="34" charset="0"/>
                <a:sym typeface="Wingdings" panose="05000000000000000000" pitchFamily="2" charset="2"/>
              </a:rPr>
              <a:t>ratione</a:t>
            </a:r>
            <a:r>
              <a:rPr lang="nl-NL" sz="2900" i="1">
                <a:latin typeface="Calibri" panose="020F0502020204030204" pitchFamily="34" charset="0"/>
                <a:cs typeface="Calibri" panose="020F0502020204030204" pitchFamily="34" charset="0"/>
                <a:sym typeface="Wingdings" panose="05000000000000000000" pitchFamily="2" charset="2"/>
              </a:rPr>
              <a:t> </a:t>
            </a:r>
            <a:r>
              <a:rPr lang="nl-NL" sz="2900" i="1" err="1">
                <a:latin typeface="Calibri" panose="020F0502020204030204" pitchFamily="34" charset="0"/>
                <a:cs typeface="Calibri" panose="020F0502020204030204" pitchFamily="34" charset="0"/>
                <a:sym typeface="Wingdings" panose="05000000000000000000" pitchFamily="2" charset="2"/>
              </a:rPr>
              <a:t>temporis</a:t>
            </a:r>
            <a:r>
              <a:rPr lang="nl-NL" sz="2900" i="1">
                <a:latin typeface="Calibri" panose="020F0502020204030204" pitchFamily="34" charset="0"/>
                <a:cs typeface="Calibri" panose="020F0502020204030204" pitchFamily="34" charset="0"/>
                <a:sym typeface="Wingdings" panose="05000000000000000000" pitchFamily="2" charset="2"/>
              </a:rPr>
              <a:t> </a:t>
            </a:r>
            <a:r>
              <a:rPr lang="nl-NL" sz="2900">
                <a:latin typeface="Calibri" panose="020F0502020204030204" pitchFamily="34" charset="0"/>
                <a:cs typeface="Calibri" panose="020F0502020204030204" pitchFamily="34" charset="0"/>
                <a:sym typeface="Wingdings" panose="05000000000000000000" pitchFamily="2" charset="2"/>
              </a:rPr>
              <a:t>niet van toepassing</a:t>
            </a:r>
            <a:br>
              <a:rPr lang="nl-NL" sz="2900">
                <a:latin typeface="Calibri" panose="020F0502020204030204" pitchFamily="34" charset="0"/>
                <a:cs typeface="Calibri" panose="020F0502020204030204" pitchFamily="34" charset="0"/>
                <a:sym typeface="Wingdings" panose="05000000000000000000" pitchFamily="2" charset="2"/>
              </a:rPr>
            </a:br>
            <a:r>
              <a:rPr lang="nl-NL" sz="2900">
                <a:latin typeface="Calibri" panose="020F0502020204030204" pitchFamily="34" charset="0"/>
                <a:cs typeface="Calibri" panose="020F0502020204030204" pitchFamily="34" charset="0"/>
                <a:sym typeface="Wingdings" panose="05000000000000000000" pitchFamily="2" charset="2"/>
              </a:rPr>
              <a:t>		=&gt; uitkering van gestort kapitaal wordt niet bestreden</a:t>
            </a:r>
            <a:endParaRPr lang="nl-NL" sz="2900">
              <a:latin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21FB49DF-403D-AD06-C027-05ABB4B3E668}"/>
              </a:ext>
            </a:extLst>
          </p:cNvPr>
          <p:cNvSpPr>
            <a:spLocks noGrp="1"/>
          </p:cNvSpPr>
          <p:nvPr>
            <p:ph type="sldNum" sz="quarter" idx="12"/>
          </p:nvPr>
        </p:nvSpPr>
        <p:spPr/>
        <p:txBody>
          <a:bodyPr/>
          <a:lstStyle/>
          <a:p>
            <a:fld id="{7AE184E0-0BD4-4705-A12B-9B71DDE63301}" type="slidenum">
              <a:rPr lang="nl-BE" noProof="0" smtClean="0"/>
              <a:t>30</a:t>
            </a:fld>
            <a:endParaRPr lang="nl-BE" noProof="0"/>
          </a:p>
        </p:txBody>
      </p:sp>
      <p:pic>
        <p:nvPicPr>
          <p:cNvPr id="5" name="Picture 2">
            <a:extLst>
              <a:ext uri="{FF2B5EF4-FFF2-40B4-BE49-F238E27FC236}">
                <a16:creationId xmlns:a16="http://schemas.microsoft.com/office/drawing/2014/main" id="{4B390863-1F15-4F20-47BB-0BDFD9021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B694FBC3-2DF1-B7FB-D4D3-549BAD570C1F}"/>
              </a:ext>
            </a:extLst>
          </p:cNvPr>
          <p:cNvSpPr txBox="1"/>
          <p:nvPr/>
        </p:nvSpPr>
        <p:spPr>
          <a:xfrm>
            <a:off x="627692" y="345092"/>
            <a:ext cx="15699575" cy="1234825"/>
          </a:xfrm>
          <a:prstGeom prst="rect">
            <a:avLst/>
          </a:prstGeom>
          <a:noFill/>
        </p:spPr>
        <p:txBody>
          <a:bodyPr wrap="square" rtlCol="0">
            <a:spAutoFit/>
          </a:bodyPr>
          <a:lstStyle/>
          <a:p>
            <a:pPr>
              <a:lnSpc>
                <a:spcPct val="120000"/>
              </a:lnSpc>
            </a:pPr>
            <a:r>
              <a:rPr lang="fr-FR" sz="3200" b="1" dirty="0">
                <a:solidFill>
                  <a:schemeClr val="accent1">
                    <a:lumMod val="75000"/>
                  </a:schemeClr>
                </a:solidFill>
                <a:latin typeface="Calibri" panose="020F0502020204030204" pitchFamily="34" charset="0"/>
                <a:cs typeface="Calibri" panose="020F0502020204030204" pitchFamily="34" charset="0"/>
              </a:rPr>
              <a:t>II. 1. </a:t>
            </a:r>
            <a:r>
              <a:rPr lang="fr-BE" sz="32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nl-BE" sz="3200" b="1" dirty="0">
                <a:solidFill>
                  <a:schemeClr val="accent1">
                    <a:lumMod val="75000"/>
                  </a:schemeClr>
                </a:solidFill>
                <a:latin typeface="Calibri" panose="020F0502020204030204" pitchFamily="34" charset="0"/>
                <a:cs typeface="Calibri" panose="020F0502020204030204" pitchFamily="34" charset="0"/>
              </a:rPr>
              <a:t> </a:t>
            </a:r>
            <a:r>
              <a:rPr lang="fr-BE" sz="3200" b="1" i="0" u="none" strike="noStrike" dirty="0" err="1">
                <a:solidFill>
                  <a:schemeClr val="accent1">
                    <a:lumMod val="75000"/>
                  </a:schemeClr>
                </a:solidFill>
                <a:effectLst/>
                <a:latin typeface="Calibri" panose="020F0502020204030204" pitchFamily="34" charset="0"/>
                <a:cs typeface="Calibri" panose="020F0502020204030204" pitchFamily="34" charset="0"/>
              </a:rPr>
              <a:t>Bronstaat</a:t>
            </a:r>
            <a:r>
              <a:rPr lang="fr-BE" sz="32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fr-BE" sz="3200" b="1" i="0" u="none" strike="noStrike" dirty="0" err="1">
                <a:solidFill>
                  <a:schemeClr val="accent1">
                    <a:lumMod val="75000"/>
                  </a:schemeClr>
                </a:solidFill>
                <a:effectLst/>
                <a:latin typeface="Calibri" panose="020F0502020204030204" pitchFamily="34" charset="0"/>
                <a:cs typeface="Calibri" panose="020F0502020204030204" pitchFamily="34" charset="0"/>
              </a:rPr>
              <a:t>GAARs</a:t>
            </a:r>
            <a:r>
              <a:rPr lang="fr-BE" sz="32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3200" b="1" i="0" u="none" strike="noStrike" dirty="0" err="1">
                <a:solidFill>
                  <a:schemeClr val="accent1">
                    <a:lumMod val="75000"/>
                  </a:schemeClr>
                </a:solidFill>
                <a:effectLst/>
                <a:latin typeface="Calibri" panose="020F0502020204030204" pitchFamily="34" charset="0"/>
                <a:cs typeface="Calibri" panose="020F0502020204030204" pitchFamily="34" charset="0"/>
              </a:rPr>
              <a:t>Europese</a:t>
            </a:r>
            <a:r>
              <a:rPr lang="fr-BE" sz="3200" b="1" i="0" u="none" strike="noStrike" dirty="0">
                <a:solidFill>
                  <a:schemeClr val="accent1">
                    <a:lumMod val="75000"/>
                  </a:schemeClr>
                </a:solidFill>
                <a:effectLst/>
                <a:latin typeface="Calibri" panose="020F0502020204030204" pitchFamily="34" charset="0"/>
                <a:cs typeface="Calibri" panose="020F0502020204030204" pitchFamily="34" charset="0"/>
              </a:rPr>
              <a:t>, nationale en </a:t>
            </a:r>
            <a:r>
              <a:rPr lang="fr-BE" sz="3200" b="1" i="0" u="none" strike="noStrike" dirty="0"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2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nl-BE" sz="3200" b="1" dirty="0" err="1">
                <a:solidFill>
                  <a:schemeClr val="accent1">
                    <a:lumMod val="75000"/>
                  </a:schemeClr>
                </a:solidFill>
                <a:latin typeface="Calibri" panose="020F0502020204030204" pitchFamily="34" charset="0"/>
                <a:cs typeface="Calibri" panose="020F0502020204030204" pitchFamily="34" charset="0"/>
              </a:rPr>
              <a:t>Etat</a:t>
            </a:r>
            <a:r>
              <a:rPr lang="nl-BE" sz="3200" b="1" dirty="0">
                <a:solidFill>
                  <a:schemeClr val="accent1">
                    <a:lumMod val="75000"/>
                  </a:schemeClr>
                </a:solidFill>
                <a:latin typeface="Calibri" panose="020F0502020204030204" pitchFamily="34" charset="0"/>
                <a:cs typeface="Calibri" panose="020F0502020204030204" pitchFamily="34" charset="0"/>
              </a:rPr>
              <a:t> de la source – </a:t>
            </a:r>
            <a:r>
              <a:rPr lang="nl-BE" sz="3200" b="1" dirty="0" err="1">
                <a:solidFill>
                  <a:schemeClr val="accent1">
                    <a:lumMod val="75000"/>
                  </a:schemeClr>
                </a:solidFill>
                <a:latin typeface="Calibri" panose="020F0502020204030204" pitchFamily="34" charset="0"/>
                <a:cs typeface="Calibri" panose="020F0502020204030204" pitchFamily="34" charset="0"/>
              </a:rPr>
              <a:t>GAARs</a:t>
            </a:r>
            <a:r>
              <a:rPr lang="nl-BE" sz="3200" b="1" dirty="0">
                <a:solidFill>
                  <a:schemeClr val="accent1">
                    <a:lumMod val="75000"/>
                  </a:schemeClr>
                </a:solidFill>
                <a:latin typeface="Calibri" panose="020F0502020204030204" pitchFamily="34" charset="0"/>
                <a:cs typeface="Calibri" panose="020F0502020204030204" pitchFamily="34" charset="0"/>
              </a:rPr>
              <a:t>: </a:t>
            </a:r>
            <a:r>
              <a:rPr lang="nl-BE" sz="3200" b="1" dirty="0" err="1">
                <a:solidFill>
                  <a:schemeClr val="accent1">
                    <a:lumMod val="75000"/>
                  </a:schemeClr>
                </a:solidFill>
                <a:latin typeface="Calibri" panose="020F0502020204030204" pitchFamily="34" charset="0"/>
                <a:cs typeface="Calibri" panose="020F0502020204030204" pitchFamily="34" charset="0"/>
              </a:rPr>
              <a:t>dispositions</a:t>
            </a:r>
            <a:r>
              <a:rPr lang="nl-BE" sz="3200" b="1" dirty="0">
                <a:solidFill>
                  <a:schemeClr val="accent1">
                    <a:lumMod val="75000"/>
                  </a:schemeClr>
                </a:solidFill>
                <a:latin typeface="Calibri" panose="020F0502020204030204" pitchFamily="34" charset="0"/>
                <a:cs typeface="Calibri" panose="020F0502020204030204" pitchFamily="34" charset="0"/>
              </a:rPr>
              <a:t> </a:t>
            </a:r>
            <a:r>
              <a:rPr lang="nl-BE" sz="3200" b="1" dirty="0" err="1">
                <a:solidFill>
                  <a:schemeClr val="accent1">
                    <a:lumMod val="75000"/>
                  </a:schemeClr>
                </a:solidFill>
                <a:latin typeface="Calibri" panose="020F0502020204030204" pitchFamily="34" charset="0"/>
                <a:cs typeface="Calibri" panose="020F0502020204030204" pitchFamily="34" charset="0"/>
              </a:rPr>
              <a:t>européennes</a:t>
            </a:r>
            <a:r>
              <a:rPr lang="nl-BE" sz="3200" b="1" dirty="0">
                <a:solidFill>
                  <a:schemeClr val="accent1">
                    <a:lumMod val="75000"/>
                  </a:schemeClr>
                </a:solidFill>
                <a:latin typeface="Calibri" panose="020F0502020204030204" pitchFamily="34" charset="0"/>
                <a:cs typeface="Calibri" panose="020F0502020204030204" pitchFamily="34" charset="0"/>
              </a:rPr>
              <a:t>, </a:t>
            </a:r>
            <a:r>
              <a:rPr lang="nl-BE" sz="3200" b="1" dirty="0" err="1">
                <a:solidFill>
                  <a:schemeClr val="accent1">
                    <a:lumMod val="75000"/>
                  </a:schemeClr>
                </a:solidFill>
                <a:latin typeface="Calibri" panose="020F0502020204030204" pitchFamily="34" charset="0"/>
                <a:cs typeface="Calibri" panose="020F0502020204030204" pitchFamily="34" charset="0"/>
              </a:rPr>
              <a:t>nationales</a:t>
            </a:r>
            <a:r>
              <a:rPr lang="nl-BE" sz="3200" b="1" dirty="0">
                <a:solidFill>
                  <a:schemeClr val="accent1">
                    <a:lumMod val="75000"/>
                  </a:schemeClr>
                </a:solidFill>
                <a:latin typeface="Calibri" panose="020F0502020204030204" pitchFamily="34" charset="0"/>
                <a:cs typeface="Calibri" panose="020F0502020204030204" pitchFamily="34" charset="0"/>
              </a:rPr>
              <a:t> et </a:t>
            </a:r>
            <a:r>
              <a:rPr lang="nl-BE" sz="3200" b="1" dirty="0" err="1">
                <a:solidFill>
                  <a:schemeClr val="accent1">
                    <a:lumMod val="75000"/>
                  </a:schemeClr>
                </a:solidFill>
                <a:latin typeface="Calibri" panose="020F0502020204030204" pitchFamily="34" charset="0"/>
                <a:cs typeface="Calibri" panose="020F0502020204030204" pitchFamily="34" charset="0"/>
              </a:rPr>
              <a:t>conventionnelles</a:t>
            </a:r>
            <a:r>
              <a:rPr lang="nl-BE" sz="3200" b="1" dirty="0">
                <a:solidFill>
                  <a:schemeClr val="accent1">
                    <a:lumMod val="75000"/>
                  </a:schemeClr>
                </a:solidFill>
                <a:latin typeface="Calibri" panose="020F0502020204030204" pitchFamily="34" charset="0"/>
                <a:cs typeface="Calibri" panose="020F0502020204030204" pitchFamily="34" charset="0"/>
              </a:rPr>
              <a:t> - </a:t>
            </a:r>
            <a:r>
              <a:rPr lang="fr-FR" sz="3200" b="1" dirty="0">
                <a:solidFill>
                  <a:schemeClr val="accent4">
                    <a:lumMod val="75000"/>
                  </a:schemeClr>
                </a:solidFill>
                <a:latin typeface="Calibri" panose="020F0502020204030204" pitchFamily="34" charset="0"/>
                <a:cs typeface="Calibri" panose="020F0502020204030204" pitchFamily="34" charset="0"/>
              </a:rPr>
              <a:t>Cass. 30 </a:t>
            </a:r>
            <a:r>
              <a:rPr lang="fr-FR" sz="3200" b="1" dirty="0" err="1">
                <a:solidFill>
                  <a:schemeClr val="accent4">
                    <a:lumMod val="75000"/>
                  </a:schemeClr>
                </a:solidFill>
                <a:latin typeface="Calibri" panose="020F0502020204030204" pitchFamily="34" charset="0"/>
                <a:cs typeface="Calibri" panose="020F0502020204030204" pitchFamily="34" charset="0"/>
              </a:rPr>
              <a:t>november</a:t>
            </a:r>
            <a:r>
              <a:rPr lang="fr-FR" sz="3200" b="1" dirty="0">
                <a:solidFill>
                  <a:schemeClr val="accent4">
                    <a:lumMod val="75000"/>
                  </a:schemeClr>
                </a:solidFill>
                <a:latin typeface="Calibri" panose="020F0502020204030204" pitchFamily="34" charset="0"/>
                <a:cs typeface="Calibri" panose="020F0502020204030204" pitchFamily="34" charset="0"/>
              </a:rPr>
              <a:t> 2023</a:t>
            </a:r>
            <a:endParaRPr lang="fr-FR" sz="3200" b="1"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4181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9783DF6-CE35-7BD4-E1B3-F18DFAEF959D}"/>
              </a:ext>
            </a:extLst>
          </p:cNvPr>
          <p:cNvSpPr>
            <a:spLocks noGrp="1"/>
          </p:cNvSpPr>
          <p:nvPr>
            <p:ph type="sldNum" sz="quarter" idx="12"/>
          </p:nvPr>
        </p:nvSpPr>
        <p:spPr/>
        <p:txBody>
          <a:bodyPr/>
          <a:lstStyle/>
          <a:p>
            <a:fld id="{7AE184E0-0BD4-4705-A12B-9B71DDE63301}" type="slidenum">
              <a:rPr lang="nl-BE" noProof="0" smtClean="0"/>
              <a:t>31</a:t>
            </a:fld>
            <a:endParaRPr lang="nl-BE" noProof="0"/>
          </a:p>
        </p:txBody>
      </p:sp>
      <p:pic>
        <p:nvPicPr>
          <p:cNvPr id="5" name="Picture 2">
            <a:extLst>
              <a:ext uri="{FF2B5EF4-FFF2-40B4-BE49-F238E27FC236}">
                <a16:creationId xmlns:a16="http://schemas.microsoft.com/office/drawing/2014/main" id="{7C55FAA6-B3E1-5D25-2214-C29FA761A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2322848E-969E-5403-611A-8642CD751BEA}"/>
              </a:ext>
            </a:extLst>
          </p:cNvPr>
          <p:cNvSpPr txBox="1"/>
          <p:nvPr/>
        </p:nvSpPr>
        <p:spPr>
          <a:xfrm>
            <a:off x="627692" y="345092"/>
            <a:ext cx="15699575" cy="1377557"/>
          </a:xfrm>
          <a:prstGeom prst="rect">
            <a:avLst/>
          </a:prstGeom>
          <a:noFill/>
        </p:spPr>
        <p:txBody>
          <a:bodyPr wrap="square" rtlCol="0">
            <a:spAutoFit/>
          </a:bodyPr>
          <a:lstStyle/>
          <a:p>
            <a:pPr>
              <a:lnSpc>
                <a:spcPct val="120000"/>
              </a:lnSpc>
            </a:pPr>
            <a:r>
              <a:rPr lang="fr-FR" sz="3500" b="1">
                <a:solidFill>
                  <a:schemeClr val="accent1">
                    <a:lumMod val="75000"/>
                  </a:schemeClr>
                </a:solidFill>
                <a:latin typeface="Calibri" panose="020F0502020204030204" pitchFamily="34" charset="0"/>
                <a:cs typeface="Calibri" panose="020F0502020204030204" pitchFamily="34" charset="0"/>
              </a:rPr>
              <a:t>II. 1. </a:t>
            </a:r>
            <a:r>
              <a:rPr lang="fr-BE" sz="35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500" b="1">
                <a:solidFill>
                  <a:schemeClr val="accent1">
                    <a:lumMod val="75000"/>
                  </a:schemeClr>
                </a:solidFill>
                <a:latin typeface="Calibri" panose="020F0502020204030204" pitchFamily="34" charset="0"/>
                <a:cs typeface="Calibri" panose="020F0502020204030204" pitchFamily="34" charset="0"/>
              </a:rPr>
              <a:t>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6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6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 </a:t>
            </a:r>
            <a:endParaRPr lang="fr-FR" sz="3500" b="1">
              <a:solidFill>
                <a:schemeClr val="accent1">
                  <a:lumMod val="75000"/>
                </a:schemeClr>
              </a:solidFill>
              <a:latin typeface="Calibri" panose="020F0502020204030204" pitchFamily="34" charset="0"/>
              <a:cs typeface="Calibri" panose="020F0502020204030204" pitchFamily="34" charset="0"/>
            </a:endParaRPr>
          </a:p>
        </p:txBody>
      </p:sp>
      <p:sp>
        <p:nvSpPr>
          <p:cNvPr id="8" name="Espace réservé du texte 3">
            <a:extLst>
              <a:ext uri="{FF2B5EF4-FFF2-40B4-BE49-F238E27FC236}">
                <a16:creationId xmlns:a16="http://schemas.microsoft.com/office/drawing/2014/main" id="{87DE8AFF-D860-D23D-7A03-71FD0424170D}"/>
              </a:ext>
            </a:extLst>
          </p:cNvPr>
          <p:cNvSpPr txBox="1">
            <a:spLocks/>
          </p:cNvSpPr>
          <p:nvPr/>
        </p:nvSpPr>
        <p:spPr>
          <a:xfrm>
            <a:off x="1234440" y="1948380"/>
            <a:ext cx="14979100" cy="7259967"/>
          </a:xfrm>
          <a:prstGeom prst="rect">
            <a:avLst/>
          </a:prstGeom>
        </p:spPr>
        <p:txBody>
          <a:bodyPr vert="horz" lIns="91440" tIns="45720" rIns="91440" bIns="45720" rtlCol="0" anchor="ctr">
            <a:normAutofit/>
          </a:bodyP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algn="just"/>
            <a:r>
              <a:rPr lang="fr-FR" sz="3200" b="1" dirty="0">
                <a:solidFill>
                  <a:schemeClr val="tx1"/>
                </a:solidFill>
                <a:latin typeface="Calibri" panose="020F0502020204030204" pitchFamily="34" charset="0"/>
                <a:cs typeface="Calibri" panose="020F0502020204030204" pitchFamily="34" charset="0"/>
              </a:rPr>
              <a:t>Remarques concernant l’arrêt de cassation</a:t>
            </a:r>
            <a:endParaRPr lang="fr-FR" sz="3000" dirty="0">
              <a:solidFill>
                <a:srgbClr val="00214E"/>
              </a:solidFill>
              <a:latin typeface="Calibri" panose="020F0502020204030204" pitchFamily="34" charset="0"/>
              <a:cs typeface="Calibri" panose="020F0502020204030204" pitchFamily="34" charset="0"/>
            </a:endParaRPr>
          </a:p>
          <a:p>
            <a:pPr lvl="1" algn="just"/>
            <a:endParaRPr lang="fr-FR" sz="3000" dirty="0">
              <a:solidFill>
                <a:srgbClr val="00214E"/>
              </a:solidFill>
              <a:latin typeface="Calibri" panose="020F0502020204030204" pitchFamily="34" charset="0"/>
              <a:cs typeface="Calibri" panose="020F0502020204030204" pitchFamily="34" charset="0"/>
            </a:endParaRPr>
          </a:p>
          <a:p>
            <a:pPr marL="1814718" lvl="2" indent="-514350" algn="just">
              <a:buAutoNum type="arabicParenR"/>
            </a:pPr>
            <a:r>
              <a:rPr lang="fr-FR" sz="3000" dirty="0">
                <a:solidFill>
                  <a:srgbClr val="00214E"/>
                </a:solidFill>
                <a:latin typeface="Calibri" panose="020F0502020204030204" pitchFamily="34" charset="0"/>
                <a:cs typeface="Calibri" panose="020F0502020204030204" pitchFamily="34" charset="0"/>
              </a:rPr>
              <a:t>l’argumentation du contribuable est principalement axée sur la manière dont la Cour d’appel a fait application de la disposition anti-abus, dans ses éléments « objectif » et « subjectif », en lien avec les dispositions anti-abus européennes</a:t>
            </a:r>
          </a:p>
          <a:p>
            <a:pPr lvl="2" algn="just"/>
            <a:endParaRPr lang="fr-FR" sz="3000" dirty="0">
              <a:solidFill>
                <a:srgbClr val="00214E"/>
              </a:solidFill>
              <a:latin typeface="Calibri" panose="020F0502020204030204" pitchFamily="34" charset="0"/>
              <a:cs typeface="Calibri" panose="020F0502020204030204" pitchFamily="34" charset="0"/>
            </a:endParaRPr>
          </a:p>
          <a:p>
            <a:pPr lvl="2" algn="just"/>
            <a:r>
              <a:rPr lang="fr-FR" sz="3000" dirty="0">
                <a:solidFill>
                  <a:srgbClr val="00214E"/>
                </a:solidFill>
                <a:latin typeface="Calibri" panose="020F0502020204030204" pitchFamily="34" charset="0"/>
                <a:cs typeface="Calibri" panose="020F0502020204030204" pitchFamily="34" charset="0"/>
              </a:rPr>
              <a:t>2) il ressort de la décision de cassation que</a:t>
            </a:r>
          </a:p>
          <a:p>
            <a:pPr marL="2407752" lvl="3" indent="-457200" algn="just">
              <a:buFont typeface="Arial" panose="020B0604020202020204" pitchFamily="34" charset="0"/>
              <a:buChar char="•"/>
            </a:pPr>
            <a:r>
              <a:rPr lang="fr-FR" sz="3000" dirty="0">
                <a:solidFill>
                  <a:srgbClr val="00214E"/>
                </a:solidFill>
                <a:latin typeface="Calibri" panose="020F0502020204030204" pitchFamily="34" charset="0"/>
                <a:cs typeface="Calibri" panose="020F0502020204030204" pitchFamily="34" charset="0"/>
              </a:rPr>
              <a:t>Plusieurs des moyens invoqués sont rejetés, notamment parce qu’ils manquent en fait ou pour irrecevabilité; </a:t>
            </a:r>
          </a:p>
          <a:p>
            <a:pPr marL="2407752" lvl="3" indent="-457200" algn="just">
              <a:buFont typeface="Arial" panose="020B0604020202020204" pitchFamily="34" charset="0"/>
              <a:buChar char="•"/>
            </a:pPr>
            <a:r>
              <a:rPr lang="fr-FR" sz="3000" dirty="0">
                <a:solidFill>
                  <a:srgbClr val="00214E"/>
                </a:solidFill>
                <a:latin typeface="Calibri" panose="020F0502020204030204" pitchFamily="34" charset="0"/>
                <a:cs typeface="Calibri" panose="020F0502020204030204" pitchFamily="34" charset="0"/>
              </a:rPr>
              <a:t>Dès lors, la Cour estime n’avoir pas à poser de </a:t>
            </a:r>
            <a:r>
              <a:rPr lang="fr-FR" sz="3000" dirty="0" err="1">
                <a:solidFill>
                  <a:srgbClr val="00214E"/>
                </a:solidFill>
                <a:latin typeface="Calibri" panose="020F0502020204030204" pitchFamily="34" charset="0"/>
                <a:cs typeface="Calibri" panose="020F0502020204030204" pitchFamily="34" charset="0"/>
              </a:rPr>
              <a:t>Qpréj</a:t>
            </a:r>
            <a:r>
              <a:rPr lang="fr-FR" sz="3000" dirty="0">
                <a:solidFill>
                  <a:srgbClr val="00214E"/>
                </a:solidFill>
                <a:latin typeface="Calibri" panose="020F0502020204030204" pitchFamily="34" charset="0"/>
                <a:cs typeface="Calibri" panose="020F0502020204030204" pitchFamily="34" charset="0"/>
              </a:rPr>
              <a:t>. à la CJUE</a:t>
            </a:r>
          </a:p>
          <a:p>
            <a:pPr lvl="1"/>
            <a:endParaRPr lang="fr-FR" sz="2844" dirty="0"/>
          </a:p>
        </p:txBody>
      </p:sp>
    </p:spTree>
    <p:extLst>
      <p:ext uri="{BB962C8B-B14F-4D97-AF65-F5344CB8AC3E}">
        <p14:creationId xmlns:p14="http://schemas.microsoft.com/office/powerpoint/2010/main" val="1451040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54716-A9FC-046A-DD04-4D701A90ED3B}"/>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B1431E4-4329-CD38-A3E0-66C54940932F}"/>
              </a:ext>
            </a:extLst>
          </p:cNvPr>
          <p:cNvSpPr>
            <a:spLocks noGrp="1"/>
          </p:cNvSpPr>
          <p:nvPr>
            <p:ph idx="1"/>
          </p:nvPr>
        </p:nvSpPr>
        <p:spPr>
          <a:xfrm>
            <a:off x="1414318" y="3057600"/>
            <a:ext cx="15699575" cy="6696000"/>
          </a:xfrm>
        </p:spPr>
        <p:txBody>
          <a:bodyPr/>
          <a:lstStyle/>
          <a:p>
            <a:pPr marL="85725" indent="0">
              <a:buNone/>
            </a:pPr>
            <a:r>
              <a:rPr lang="nl-BE"/>
              <a:t>								</a:t>
            </a:r>
            <a:r>
              <a:rPr lang="nl-BE" sz="6000"/>
              <a:t>	</a:t>
            </a:r>
            <a:r>
              <a:rPr lang="nl-BE" sz="6000">
                <a:latin typeface="Calibri" panose="020F0502020204030204" pitchFamily="34" charset="0"/>
                <a:cs typeface="Calibri" panose="020F0502020204030204" pitchFamily="34" charset="0"/>
              </a:rPr>
              <a:t>Toepassing van</a:t>
            </a:r>
            <a:br>
              <a:rPr lang="nl-BE" sz="6000">
                <a:latin typeface="Calibri" panose="020F0502020204030204" pitchFamily="34" charset="0"/>
                <a:cs typeface="Calibri" panose="020F0502020204030204" pitchFamily="34" charset="0"/>
              </a:rPr>
            </a:br>
            <a:r>
              <a:rPr lang="nl-BE" sz="6000">
                <a:latin typeface="Calibri" panose="020F0502020204030204" pitchFamily="34" charset="0"/>
                <a:cs typeface="Calibri" panose="020F0502020204030204" pitchFamily="34" charset="0"/>
              </a:rPr>
              <a:t>										art. 344 WIB 1992</a:t>
            </a:r>
            <a:endParaRPr lang="nl-NL" sz="6000">
              <a:latin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7D48629E-A230-593A-C546-FF517A1D1AE8}"/>
              </a:ext>
            </a:extLst>
          </p:cNvPr>
          <p:cNvSpPr>
            <a:spLocks noGrp="1"/>
          </p:cNvSpPr>
          <p:nvPr>
            <p:ph type="sldNum" sz="quarter" idx="12"/>
          </p:nvPr>
        </p:nvSpPr>
        <p:spPr/>
        <p:txBody>
          <a:bodyPr/>
          <a:lstStyle/>
          <a:p>
            <a:fld id="{7AE184E0-0BD4-4705-A12B-9B71DDE63301}" type="slidenum">
              <a:rPr lang="nl-BE" noProof="0" smtClean="0"/>
              <a:t>32</a:t>
            </a:fld>
            <a:endParaRPr lang="nl-BE" noProof="0"/>
          </a:p>
        </p:txBody>
      </p:sp>
      <p:pic>
        <p:nvPicPr>
          <p:cNvPr id="5" name="Afbeelding 4">
            <a:extLst>
              <a:ext uri="{FF2B5EF4-FFF2-40B4-BE49-F238E27FC236}">
                <a16:creationId xmlns:a16="http://schemas.microsoft.com/office/drawing/2014/main" id="{A7637405-9EE9-012D-4731-1593E907DAD4}"/>
              </a:ext>
            </a:extLst>
          </p:cNvPr>
          <p:cNvPicPr>
            <a:picLocks noChangeAspect="1"/>
          </p:cNvPicPr>
          <p:nvPr/>
        </p:nvPicPr>
        <p:blipFill>
          <a:blip r:embed="rId2"/>
          <a:stretch>
            <a:fillRect/>
          </a:stretch>
        </p:blipFill>
        <p:spPr>
          <a:xfrm>
            <a:off x="1414318" y="2666643"/>
            <a:ext cx="2956843" cy="2956843"/>
          </a:xfrm>
          <a:prstGeom prst="rect">
            <a:avLst/>
          </a:prstGeom>
        </p:spPr>
      </p:pic>
      <p:pic>
        <p:nvPicPr>
          <p:cNvPr id="2" name="Afbeelding 1">
            <a:extLst>
              <a:ext uri="{FF2B5EF4-FFF2-40B4-BE49-F238E27FC236}">
                <a16:creationId xmlns:a16="http://schemas.microsoft.com/office/drawing/2014/main" id="{0305D15E-E225-1EE2-DF61-5C15197E0B7C}"/>
              </a:ext>
            </a:extLst>
          </p:cNvPr>
          <p:cNvPicPr>
            <a:picLocks noChangeAspect="1"/>
          </p:cNvPicPr>
          <p:nvPr/>
        </p:nvPicPr>
        <p:blipFill>
          <a:blip r:embed="rId3"/>
          <a:stretch>
            <a:fillRect/>
          </a:stretch>
        </p:blipFill>
        <p:spPr>
          <a:xfrm>
            <a:off x="12590509" y="3146992"/>
            <a:ext cx="1835055" cy="1554615"/>
          </a:xfrm>
          <a:prstGeom prst="rect">
            <a:avLst/>
          </a:prstGeom>
        </p:spPr>
      </p:pic>
      <p:pic>
        <p:nvPicPr>
          <p:cNvPr id="6" name="Picture 2">
            <a:extLst>
              <a:ext uri="{FF2B5EF4-FFF2-40B4-BE49-F238E27FC236}">
                <a16:creationId xmlns:a16="http://schemas.microsoft.com/office/drawing/2014/main" id="{2CCCBCAE-071A-1039-244D-34321C87F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026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7567E-6A0E-7D7F-080D-E8106A5EDABB}"/>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573C91A-95CB-CA6B-C005-FE996BC61D79}"/>
              </a:ext>
            </a:extLst>
          </p:cNvPr>
          <p:cNvSpPr>
            <a:spLocks noGrp="1"/>
          </p:cNvSpPr>
          <p:nvPr>
            <p:ph idx="1"/>
          </p:nvPr>
        </p:nvSpPr>
        <p:spPr>
          <a:xfrm>
            <a:off x="1767840" y="2252703"/>
            <a:ext cx="15419300" cy="6696000"/>
          </a:xfrm>
        </p:spPr>
        <p:txBody>
          <a:bodyPr>
            <a:normAutofit/>
          </a:bodyPr>
          <a:lstStyle/>
          <a:p>
            <a:pPr marL="85725" indent="0">
              <a:buNone/>
            </a:pPr>
            <a:r>
              <a:rPr lang="nl-NL" sz="3200">
                <a:latin typeface="Calibri" panose="020F0502020204030204" pitchFamily="34" charset="0"/>
                <a:cs typeface="Calibri" panose="020F0502020204030204" pitchFamily="34" charset="0"/>
              </a:rPr>
              <a:t>Kan art. 344 WIB 1992 worden toegepast in verdragscontext ?</a:t>
            </a:r>
          </a:p>
          <a:p>
            <a:pPr marL="85725" indent="0">
              <a:buNone/>
            </a:pPr>
            <a:endParaRPr lang="nl-NL" sz="2900">
              <a:latin typeface="Calibri" panose="020F0502020204030204" pitchFamily="34" charset="0"/>
              <a:cs typeface="Calibri" panose="020F0502020204030204" pitchFamily="34" charset="0"/>
            </a:endParaRPr>
          </a:p>
          <a:p>
            <a:pPr marL="85725" indent="0">
              <a:buNone/>
            </a:pPr>
            <a:r>
              <a:rPr lang="nl-NL" sz="2900">
                <a:latin typeface="Calibri" panose="020F0502020204030204" pitchFamily="34" charset="0"/>
                <a:cs typeface="Calibri" panose="020F0502020204030204" pitchFamily="34" charset="0"/>
              </a:rPr>
              <a:t>2 recente uitspraken</a:t>
            </a:r>
            <a:br>
              <a:rPr lang="nl-NL" sz="2900">
                <a:latin typeface="Calibri" panose="020F0502020204030204" pitchFamily="34" charset="0"/>
                <a:cs typeface="Calibri" panose="020F0502020204030204" pitchFamily="34" charset="0"/>
              </a:rPr>
            </a:br>
            <a:r>
              <a:rPr lang="nl-NL" sz="2900">
                <a:latin typeface="Calibri" panose="020F0502020204030204" pitchFamily="34" charset="0"/>
                <a:cs typeface="Calibri" panose="020F0502020204030204" pitchFamily="34" charset="0"/>
              </a:rPr>
              <a:t>	-Rb. Brussel 24 januari 2020, nr. 18/7136/A</a:t>
            </a:r>
            <a:br>
              <a:rPr lang="nl-NL" sz="2900">
                <a:latin typeface="Calibri" panose="020F0502020204030204" pitchFamily="34" charset="0"/>
                <a:cs typeface="Calibri" panose="020F0502020204030204" pitchFamily="34" charset="0"/>
              </a:rPr>
            </a:br>
            <a:r>
              <a:rPr lang="nl-NL" sz="2900">
                <a:latin typeface="Calibri" panose="020F0502020204030204" pitchFamily="34" charset="0"/>
                <a:cs typeface="Calibri" panose="020F0502020204030204" pitchFamily="34" charset="0"/>
              </a:rPr>
              <a:t>	-Rb. Brussel 21 april 2023, nr. 2021/2993/A</a:t>
            </a:r>
          </a:p>
        </p:txBody>
      </p:sp>
      <p:sp>
        <p:nvSpPr>
          <p:cNvPr id="4" name="Tijdelijke aanduiding voor dianummer 3">
            <a:extLst>
              <a:ext uri="{FF2B5EF4-FFF2-40B4-BE49-F238E27FC236}">
                <a16:creationId xmlns:a16="http://schemas.microsoft.com/office/drawing/2014/main" id="{DF14AEA8-C7F4-CE8A-CDF1-C77B6726DA8C}"/>
              </a:ext>
            </a:extLst>
          </p:cNvPr>
          <p:cNvSpPr>
            <a:spLocks noGrp="1"/>
          </p:cNvSpPr>
          <p:nvPr>
            <p:ph type="sldNum" sz="quarter" idx="12"/>
          </p:nvPr>
        </p:nvSpPr>
        <p:spPr/>
        <p:txBody>
          <a:bodyPr/>
          <a:lstStyle/>
          <a:p>
            <a:fld id="{7AE184E0-0BD4-4705-A12B-9B71DDE63301}" type="slidenum">
              <a:rPr lang="nl-BE" noProof="0" smtClean="0"/>
              <a:t>33</a:t>
            </a:fld>
            <a:endParaRPr lang="nl-BE" noProof="0"/>
          </a:p>
        </p:txBody>
      </p:sp>
      <p:pic>
        <p:nvPicPr>
          <p:cNvPr id="2" name="Picture 2">
            <a:extLst>
              <a:ext uri="{FF2B5EF4-FFF2-40B4-BE49-F238E27FC236}">
                <a16:creationId xmlns:a16="http://schemas.microsoft.com/office/drawing/2014/main" id="{18B28F3C-FF8E-04C7-385D-C0AB3E6E7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D9B94D60-82FB-7E83-2E42-B110DD291147}"/>
              </a:ext>
            </a:extLst>
          </p:cNvPr>
          <p:cNvSpPr txBox="1"/>
          <p:nvPr/>
        </p:nvSpPr>
        <p:spPr>
          <a:xfrm>
            <a:off x="627692" y="345092"/>
            <a:ext cx="15699575" cy="1377557"/>
          </a:xfrm>
          <a:prstGeom prst="rect">
            <a:avLst/>
          </a:prstGeom>
          <a:noFill/>
        </p:spPr>
        <p:txBody>
          <a:bodyPr wrap="square" rtlCol="0">
            <a:spAutoFit/>
          </a:bodyPr>
          <a:lstStyle/>
          <a:p>
            <a:pPr>
              <a:lnSpc>
                <a:spcPct val="120000"/>
              </a:lnSpc>
            </a:pPr>
            <a:r>
              <a:rPr lang="fr-FR" sz="3500" b="1">
                <a:solidFill>
                  <a:schemeClr val="accent1">
                    <a:lumMod val="75000"/>
                  </a:schemeClr>
                </a:solidFill>
                <a:latin typeface="Calibri" panose="020F0502020204030204" pitchFamily="34" charset="0"/>
                <a:cs typeface="Calibri" panose="020F0502020204030204" pitchFamily="34" charset="0"/>
              </a:rPr>
              <a:t>II. 1. </a:t>
            </a:r>
            <a:r>
              <a:rPr lang="fr-BE" sz="35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500" b="1">
                <a:solidFill>
                  <a:schemeClr val="accent1">
                    <a:lumMod val="75000"/>
                  </a:schemeClr>
                </a:solidFill>
                <a:latin typeface="Calibri" panose="020F0502020204030204" pitchFamily="34" charset="0"/>
                <a:cs typeface="Calibri" panose="020F0502020204030204" pitchFamily="34" charset="0"/>
              </a:rPr>
              <a:t>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6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6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6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6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 </a:t>
            </a:r>
            <a:endParaRPr lang="fr-FR" sz="3500" b="1">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8029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83B5A4CF-371B-1731-35F0-582F1231FE0A}"/>
              </a:ext>
            </a:extLst>
          </p:cNvPr>
          <p:cNvSpPr>
            <a:spLocks noGrp="1"/>
          </p:cNvSpPr>
          <p:nvPr>
            <p:ph type="sldNum" sz="quarter" idx="12"/>
          </p:nvPr>
        </p:nvSpPr>
        <p:spPr>
          <a:xfrm>
            <a:off x="15985560" y="8985955"/>
            <a:ext cx="921880" cy="519289"/>
          </a:xfrm>
        </p:spPr>
        <p:txBody>
          <a:bodyPr/>
          <a:lstStyle/>
          <a:p>
            <a:fld id="{7AE184E0-0BD4-4705-A12B-9B71DDE63301}" type="slidenum">
              <a:rPr lang="nl-BE" noProof="0" smtClean="0"/>
              <a:t>34</a:t>
            </a:fld>
            <a:endParaRPr lang="nl-BE" noProof="0"/>
          </a:p>
        </p:txBody>
      </p:sp>
      <p:pic>
        <p:nvPicPr>
          <p:cNvPr id="5" name="Afbeelding 4">
            <a:extLst>
              <a:ext uri="{FF2B5EF4-FFF2-40B4-BE49-F238E27FC236}">
                <a16:creationId xmlns:a16="http://schemas.microsoft.com/office/drawing/2014/main" id="{74069898-2BC6-6F4F-B428-8FE74D594155}"/>
              </a:ext>
            </a:extLst>
          </p:cNvPr>
          <p:cNvPicPr>
            <a:picLocks noChangeAspect="1"/>
          </p:cNvPicPr>
          <p:nvPr/>
        </p:nvPicPr>
        <p:blipFill>
          <a:blip r:embed="rId2"/>
          <a:stretch>
            <a:fillRect/>
          </a:stretch>
        </p:blipFill>
        <p:spPr>
          <a:xfrm>
            <a:off x="3114246" y="2694078"/>
            <a:ext cx="1164437" cy="664522"/>
          </a:xfrm>
          <a:prstGeom prst="rect">
            <a:avLst/>
          </a:prstGeom>
        </p:spPr>
      </p:pic>
      <p:pic>
        <p:nvPicPr>
          <p:cNvPr id="6" name="Picture 8" descr="vlag Frankrijk 100 x 150 cm - 1891 Shop">
            <a:extLst>
              <a:ext uri="{FF2B5EF4-FFF2-40B4-BE49-F238E27FC236}">
                <a16:creationId xmlns:a16="http://schemas.microsoft.com/office/drawing/2014/main" id="{A818F0E7-E349-3C92-9B1C-9394B1FC56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4341" y="1657704"/>
            <a:ext cx="843180" cy="84318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echte verbindingslijn 6">
            <a:extLst>
              <a:ext uri="{FF2B5EF4-FFF2-40B4-BE49-F238E27FC236}">
                <a16:creationId xmlns:a16="http://schemas.microsoft.com/office/drawing/2014/main" id="{028D3948-8876-F22F-4077-6853AB4A4B20}"/>
              </a:ext>
            </a:extLst>
          </p:cNvPr>
          <p:cNvCxnSpPr>
            <a:cxnSpLocks/>
          </p:cNvCxnSpPr>
          <p:nvPr/>
        </p:nvCxnSpPr>
        <p:spPr>
          <a:xfrm flipH="1">
            <a:off x="3298578" y="3280664"/>
            <a:ext cx="397886" cy="1190220"/>
          </a:xfrm>
          <a:prstGeom prst="line">
            <a:avLst/>
          </a:prstGeom>
          <a:ln w="317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A263F90D-98C2-E5A9-0CC7-EF8F6144840A}"/>
              </a:ext>
            </a:extLst>
          </p:cNvPr>
          <p:cNvCxnSpPr>
            <a:cxnSpLocks/>
          </p:cNvCxnSpPr>
          <p:nvPr/>
        </p:nvCxnSpPr>
        <p:spPr>
          <a:xfrm>
            <a:off x="3870295" y="3280664"/>
            <a:ext cx="552429" cy="1190220"/>
          </a:xfrm>
          <a:prstGeom prst="line">
            <a:avLst/>
          </a:prstGeom>
          <a:ln w="317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pic>
        <p:nvPicPr>
          <p:cNvPr id="15" name="Afbeelding 14">
            <a:extLst>
              <a:ext uri="{FF2B5EF4-FFF2-40B4-BE49-F238E27FC236}">
                <a16:creationId xmlns:a16="http://schemas.microsoft.com/office/drawing/2014/main" id="{2566589C-08A2-8DDE-690F-BC95318AF3F6}"/>
              </a:ext>
            </a:extLst>
          </p:cNvPr>
          <p:cNvPicPr>
            <a:picLocks noChangeAspect="1"/>
          </p:cNvPicPr>
          <p:nvPr/>
        </p:nvPicPr>
        <p:blipFill>
          <a:blip r:embed="rId4"/>
          <a:srcRect l="17608" r="41249"/>
          <a:stretch/>
        </p:blipFill>
        <p:spPr>
          <a:xfrm>
            <a:off x="2992602" y="4592827"/>
            <a:ext cx="975564" cy="975564"/>
          </a:xfrm>
          <a:prstGeom prst="rect">
            <a:avLst/>
          </a:prstGeom>
        </p:spPr>
      </p:pic>
      <p:pic>
        <p:nvPicPr>
          <p:cNvPr id="16" name="Afbeelding 15">
            <a:extLst>
              <a:ext uri="{FF2B5EF4-FFF2-40B4-BE49-F238E27FC236}">
                <a16:creationId xmlns:a16="http://schemas.microsoft.com/office/drawing/2014/main" id="{26F00229-2192-AD80-26D4-993AE88FEBA9}"/>
              </a:ext>
            </a:extLst>
          </p:cNvPr>
          <p:cNvPicPr>
            <a:picLocks noChangeAspect="1"/>
          </p:cNvPicPr>
          <p:nvPr/>
        </p:nvPicPr>
        <p:blipFill>
          <a:blip r:embed="rId4"/>
          <a:srcRect l="17608" r="41249"/>
          <a:stretch/>
        </p:blipFill>
        <p:spPr>
          <a:xfrm>
            <a:off x="4486398" y="4559244"/>
            <a:ext cx="940118" cy="940118"/>
          </a:xfrm>
          <a:prstGeom prst="rect">
            <a:avLst/>
          </a:prstGeom>
        </p:spPr>
      </p:pic>
      <p:cxnSp>
        <p:nvCxnSpPr>
          <p:cNvPr id="22" name="Rechte verbindingslijn 21">
            <a:extLst>
              <a:ext uri="{FF2B5EF4-FFF2-40B4-BE49-F238E27FC236}">
                <a16:creationId xmlns:a16="http://schemas.microsoft.com/office/drawing/2014/main" id="{4E8F7930-C7F5-7215-C690-46AD94C6B6BE}"/>
              </a:ext>
            </a:extLst>
          </p:cNvPr>
          <p:cNvCxnSpPr>
            <a:cxnSpLocks/>
          </p:cNvCxnSpPr>
          <p:nvPr/>
        </p:nvCxnSpPr>
        <p:spPr>
          <a:xfrm>
            <a:off x="6298952" y="1931140"/>
            <a:ext cx="0" cy="4214812"/>
          </a:xfrm>
          <a:prstGeom prst="line">
            <a:avLst/>
          </a:prstGeom>
          <a:ln w="31750">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337EAD09-0664-02F8-DCD0-DF2C53EF9EC9}"/>
              </a:ext>
            </a:extLst>
          </p:cNvPr>
          <p:cNvCxnSpPr>
            <a:cxnSpLocks/>
          </p:cNvCxnSpPr>
          <p:nvPr/>
        </p:nvCxnSpPr>
        <p:spPr>
          <a:xfrm flipV="1">
            <a:off x="5494198" y="3875774"/>
            <a:ext cx="1790591" cy="453468"/>
          </a:xfrm>
          <a:prstGeom prst="line">
            <a:avLst/>
          </a:prstGeom>
          <a:ln w="317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kstvak 27">
            <a:extLst>
              <a:ext uri="{FF2B5EF4-FFF2-40B4-BE49-F238E27FC236}">
                <a16:creationId xmlns:a16="http://schemas.microsoft.com/office/drawing/2014/main" id="{6B0F5104-56C9-6690-CF31-463110FC910F}"/>
              </a:ext>
            </a:extLst>
          </p:cNvPr>
          <p:cNvSpPr txBox="1"/>
          <p:nvPr/>
        </p:nvSpPr>
        <p:spPr>
          <a:xfrm>
            <a:off x="5913429" y="3499480"/>
            <a:ext cx="3748142" cy="1434945"/>
          </a:xfrm>
          <a:prstGeom prst="rect">
            <a:avLst/>
          </a:prstGeom>
          <a:noFill/>
        </p:spPr>
        <p:txBody>
          <a:bodyPr wrap="none" rtlCol="0">
            <a:spAutoFit/>
          </a:bodyPr>
          <a:lstStyle/>
          <a:p>
            <a:pPr algn="ctr">
              <a:lnSpc>
                <a:spcPct val="120000"/>
              </a:lnSpc>
            </a:pPr>
            <a:r>
              <a:rPr lang="nl-BE" sz="2500"/>
              <a:t>2 Bestuurders verhuizen </a:t>
            </a:r>
            <a:br>
              <a:rPr lang="nl-BE" sz="2500"/>
            </a:br>
            <a:r>
              <a:rPr lang="nl-BE" sz="2500"/>
              <a:t>24 december 2012</a:t>
            </a:r>
            <a:br>
              <a:rPr lang="nl-BE" sz="2500"/>
            </a:br>
            <a:r>
              <a:rPr lang="nl-BE" sz="2500"/>
              <a:t>naar België</a:t>
            </a:r>
            <a:endParaRPr lang="nl-NL" sz="2500"/>
          </a:p>
        </p:txBody>
      </p:sp>
      <p:pic>
        <p:nvPicPr>
          <p:cNvPr id="29" name="Afbeelding 28">
            <a:extLst>
              <a:ext uri="{FF2B5EF4-FFF2-40B4-BE49-F238E27FC236}">
                <a16:creationId xmlns:a16="http://schemas.microsoft.com/office/drawing/2014/main" id="{17F1A183-CA89-FEF2-3551-AE6674F5C385}"/>
              </a:ext>
            </a:extLst>
          </p:cNvPr>
          <p:cNvPicPr>
            <a:picLocks noChangeAspect="1"/>
          </p:cNvPicPr>
          <p:nvPr/>
        </p:nvPicPr>
        <p:blipFill>
          <a:blip r:embed="rId4"/>
          <a:srcRect l="17608" r="41249"/>
          <a:stretch/>
        </p:blipFill>
        <p:spPr>
          <a:xfrm>
            <a:off x="10335967" y="2949299"/>
            <a:ext cx="1073515" cy="1073515"/>
          </a:xfrm>
          <a:prstGeom prst="rect">
            <a:avLst/>
          </a:prstGeom>
        </p:spPr>
      </p:pic>
      <p:pic>
        <p:nvPicPr>
          <p:cNvPr id="30" name="Afbeelding 29">
            <a:extLst>
              <a:ext uri="{FF2B5EF4-FFF2-40B4-BE49-F238E27FC236}">
                <a16:creationId xmlns:a16="http://schemas.microsoft.com/office/drawing/2014/main" id="{6CDFB10D-E11E-3987-BA59-98D72DA1DCB5}"/>
              </a:ext>
            </a:extLst>
          </p:cNvPr>
          <p:cNvPicPr>
            <a:picLocks noChangeAspect="1"/>
          </p:cNvPicPr>
          <p:nvPr/>
        </p:nvPicPr>
        <p:blipFill>
          <a:blip r:embed="rId4"/>
          <a:srcRect l="17608" r="41249"/>
          <a:stretch/>
        </p:blipFill>
        <p:spPr>
          <a:xfrm>
            <a:off x="12349380" y="2898836"/>
            <a:ext cx="1067628" cy="1067628"/>
          </a:xfrm>
          <a:prstGeom prst="rect">
            <a:avLst/>
          </a:prstGeom>
        </p:spPr>
      </p:pic>
      <p:pic>
        <p:nvPicPr>
          <p:cNvPr id="31" name="Afbeelding 30">
            <a:extLst>
              <a:ext uri="{FF2B5EF4-FFF2-40B4-BE49-F238E27FC236}">
                <a16:creationId xmlns:a16="http://schemas.microsoft.com/office/drawing/2014/main" id="{6A47B33D-87C8-742E-4DC4-7C055558EB51}"/>
              </a:ext>
            </a:extLst>
          </p:cNvPr>
          <p:cNvPicPr>
            <a:picLocks noChangeAspect="1"/>
          </p:cNvPicPr>
          <p:nvPr/>
        </p:nvPicPr>
        <p:blipFill>
          <a:blip r:embed="rId5"/>
          <a:stretch>
            <a:fillRect/>
          </a:stretch>
        </p:blipFill>
        <p:spPr>
          <a:xfrm>
            <a:off x="8629740" y="1648631"/>
            <a:ext cx="1038919" cy="843180"/>
          </a:xfrm>
          <a:prstGeom prst="rect">
            <a:avLst/>
          </a:prstGeom>
        </p:spPr>
      </p:pic>
      <p:cxnSp>
        <p:nvCxnSpPr>
          <p:cNvPr id="32" name="Rechte verbindingslijn 31">
            <a:extLst>
              <a:ext uri="{FF2B5EF4-FFF2-40B4-BE49-F238E27FC236}">
                <a16:creationId xmlns:a16="http://schemas.microsoft.com/office/drawing/2014/main" id="{C240BFE2-54E3-D2A8-4D74-079F89A76180}"/>
              </a:ext>
            </a:extLst>
          </p:cNvPr>
          <p:cNvCxnSpPr>
            <a:cxnSpLocks/>
          </p:cNvCxnSpPr>
          <p:nvPr/>
        </p:nvCxnSpPr>
        <p:spPr>
          <a:xfrm flipH="1" flipV="1">
            <a:off x="1314058" y="6451620"/>
            <a:ext cx="14561459" cy="28359"/>
          </a:xfrm>
          <a:prstGeom prst="line">
            <a:avLst/>
          </a:prstGeom>
          <a:ln w="31750">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6" name="Tekstvak 35">
            <a:extLst>
              <a:ext uri="{FF2B5EF4-FFF2-40B4-BE49-F238E27FC236}">
                <a16:creationId xmlns:a16="http://schemas.microsoft.com/office/drawing/2014/main" id="{0FD8218A-823A-1A79-7EFC-1E5EC282F9E2}"/>
              </a:ext>
            </a:extLst>
          </p:cNvPr>
          <p:cNvSpPr txBox="1"/>
          <p:nvPr/>
        </p:nvSpPr>
        <p:spPr>
          <a:xfrm>
            <a:off x="5644133" y="7792660"/>
            <a:ext cx="3765774" cy="973280"/>
          </a:xfrm>
          <a:prstGeom prst="rect">
            <a:avLst/>
          </a:prstGeom>
          <a:noFill/>
          <a:ln>
            <a:solidFill>
              <a:schemeClr val="tx1"/>
            </a:solidFill>
          </a:ln>
        </p:spPr>
        <p:txBody>
          <a:bodyPr wrap="none" rtlCol="0">
            <a:spAutoFit/>
          </a:bodyPr>
          <a:lstStyle/>
          <a:p>
            <a:pPr algn="ctr">
              <a:lnSpc>
                <a:spcPct val="120000"/>
              </a:lnSpc>
            </a:pPr>
            <a:r>
              <a:rPr lang="nl-BE" sz="2500"/>
              <a:t>Oprichting Luxemburgse </a:t>
            </a:r>
            <a:br>
              <a:rPr lang="nl-BE" sz="2500"/>
            </a:br>
            <a:r>
              <a:rPr lang="nl-BE" sz="2500" err="1"/>
              <a:t>bestuursvennootschap</a:t>
            </a:r>
            <a:endParaRPr lang="nl-NL" sz="2500"/>
          </a:p>
        </p:txBody>
      </p:sp>
      <p:cxnSp>
        <p:nvCxnSpPr>
          <p:cNvPr id="37" name="Rechte verbindingslijn 36">
            <a:extLst>
              <a:ext uri="{FF2B5EF4-FFF2-40B4-BE49-F238E27FC236}">
                <a16:creationId xmlns:a16="http://schemas.microsoft.com/office/drawing/2014/main" id="{B36FE727-87BC-E407-DC38-9A2CF371F981}"/>
              </a:ext>
            </a:extLst>
          </p:cNvPr>
          <p:cNvCxnSpPr>
            <a:cxnSpLocks/>
          </p:cNvCxnSpPr>
          <p:nvPr/>
        </p:nvCxnSpPr>
        <p:spPr>
          <a:xfrm flipV="1">
            <a:off x="8109982" y="4014133"/>
            <a:ext cx="2703821" cy="3778527"/>
          </a:xfrm>
          <a:prstGeom prst="line">
            <a:avLst/>
          </a:prstGeom>
          <a:ln w="317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3FE591B9-FDD8-7CD1-9D3C-7C229AECF926}"/>
              </a:ext>
            </a:extLst>
          </p:cNvPr>
          <p:cNvCxnSpPr>
            <a:cxnSpLocks/>
          </p:cNvCxnSpPr>
          <p:nvPr/>
        </p:nvCxnSpPr>
        <p:spPr>
          <a:xfrm flipV="1">
            <a:off x="8175180" y="3854425"/>
            <a:ext cx="4567435" cy="3938235"/>
          </a:xfrm>
          <a:prstGeom prst="line">
            <a:avLst/>
          </a:prstGeom>
          <a:ln w="317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E69D47F9-1697-172C-16C7-F71E8EDAACBA}"/>
              </a:ext>
            </a:extLst>
          </p:cNvPr>
          <p:cNvCxnSpPr>
            <a:cxnSpLocks/>
          </p:cNvCxnSpPr>
          <p:nvPr/>
        </p:nvCxnSpPr>
        <p:spPr>
          <a:xfrm flipH="1" flipV="1">
            <a:off x="5936082" y="6644479"/>
            <a:ext cx="823858" cy="1065640"/>
          </a:xfrm>
          <a:prstGeom prst="line">
            <a:avLst/>
          </a:prstGeom>
          <a:ln w="317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Tekstvak 46">
            <a:extLst>
              <a:ext uri="{FF2B5EF4-FFF2-40B4-BE49-F238E27FC236}">
                <a16:creationId xmlns:a16="http://schemas.microsoft.com/office/drawing/2014/main" id="{B1B41213-D79F-F52D-468A-6826A37B03C3}"/>
              </a:ext>
            </a:extLst>
          </p:cNvPr>
          <p:cNvSpPr txBox="1"/>
          <p:nvPr/>
        </p:nvSpPr>
        <p:spPr>
          <a:xfrm>
            <a:off x="10627980" y="5036631"/>
            <a:ext cx="4855816" cy="1434945"/>
          </a:xfrm>
          <a:prstGeom prst="rect">
            <a:avLst/>
          </a:prstGeom>
          <a:noFill/>
        </p:spPr>
        <p:txBody>
          <a:bodyPr wrap="none" rtlCol="0">
            <a:spAutoFit/>
          </a:bodyPr>
          <a:lstStyle/>
          <a:p>
            <a:pPr algn="ctr">
              <a:lnSpc>
                <a:spcPct val="120000"/>
              </a:lnSpc>
            </a:pPr>
            <a:r>
              <a:rPr lang="nl-BE" sz="2500"/>
              <a:t>Richten maart 2013 </a:t>
            </a:r>
            <a:br>
              <a:rPr lang="nl-BE" sz="2500"/>
            </a:br>
            <a:r>
              <a:rPr lang="nl-BE" sz="2500"/>
              <a:t>(samen met andere bestuurders)</a:t>
            </a:r>
            <a:br>
              <a:rPr lang="nl-BE" sz="2500"/>
            </a:br>
            <a:r>
              <a:rPr lang="nl-BE" sz="2500"/>
              <a:t>Luxemburgse vennootschap op</a:t>
            </a:r>
            <a:endParaRPr lang="nl-NL" sz="2500"/>
          </a:p>
        </p:txBody>
      </p:sp>
      <p:sp>
        <p:nvSpPr>
          <p:cNvPr id="48" name="Tekstvak 47">
            <a:extLst>
              <a:ext uri="{FF2B5EF4-FFF2-40B4-BE49-F238E27FC236}">
                <a16:creationId xmlns:a16="http://schemas.microsoft.com/office/drawing/2014/main" id="{FFB0D61A-65D6-98A2-A41D-D686DDB60560}"/>
              </a:ext>
            </a:extLst>
          </p:cNvPr>
          <p:cNvSpPr txBox="1"/>
          <p:nvPr/>
        </p:nvSpPr>
        <p:spPr>
          <a:xfrm>
            <a:off x="2198481" y="6644479"/>
            <a:ext cx="3820212" cy="973280"/>
          </a:xfrm>
          <a:prstGeom prst="rect">
            <a:avLst/>
          </a:prstGeom>
          <a:noFill/>
        </p:spPr>
        <p:txBody>
          <a:bodyPr wrap="none" rtlCol="0">
            <a:spAutoFit/>
          </a:bodyPr>
          <a:lstStyle/>
          <a:p>
            <a:pPr algn="ctr">
              <a:lnSpc>
                <a:spcPct val="120000"/>
              </a:lnSpc>
            </a:pPr>
            <a:r>
              <a:rPr lang="nl-BE" sz="2500"/>
              <a:t>Vervult bestuursopdracht </a:t>
            </a:r>
            <a:br>
              <a:rPr lang="nl-BE" sz="2500"/>
            </a:br>
            <a:r>
              <a:rPr lang="nl-BE" sz="2500"/>
              <a:t>in Franse vennootschap</a:t>
            </a:r>
            <a:endParaRPr lang="nl-NL" sz="2500"/>
          </a:p>
        </p:txBody>
      </p:sp>
      <p:pic>
        <p:nvPicPr>
          <p:cNvPr id="51" name="Afbeelding 50">
            <a:extLst>
              <a:ext uri="{FF2B5EF4-FFF2-40B4-BE49-F238E27FC236}">
                <a16:creationId xmlns:a16="http://schemas.microsoft.com/office/drawing/2014/main" id="{0E81B535-42A7-432A-A370-1E5F97C6CBDE}"/>
              </a:ext>
            </a:extLst>
          </p:cNvPr>
          <p:cNvPicPr>
            <a:picLocks noChangeAspect="1"/>
          </p:cNvPicPr>
          <p:nvPr/>
        </p:nvPicPr>
        <p:blipFill>
          <a:blip r:embed="rId6"/>
          <a:srcRect l="213" t="-2102" r="213" b="-2102"/>
          <a:stretch/>
        </p:blipFill>
        <p:spPr>
          <a:xfrm>
            <a:off x="9461892" y="6691707"/>
            <a:ext cx="1115313" cy="1115313"/>
          </a:xfrm>
          <a:prstGeom prst="rect">
            <a:avLst/>
          </a:prstGeom>
        </p:spPr>
      </p:pic>
      <p:sp>
        <p:nvSpPr>
          <p:cNvPr id="3" name="Tekstvak 2">
            <a:extLst>
              <a:ext uri="{FF2B5EF4-FFF2-40B4-BE49-F238E27FC236}">
                <a16:creationId xmlns:a16="http://schemas.microsoft.com/office/drawing/2014/main" id="{145D4893-D7E3-ACB5-71C2-E6D0AC500017}"/>
              </a:ext>
            </a:extLst>
          </p:cNvPr>
          <p:cNvSpPr txBox="1"/>
          <p:nvPr/>
        </p:nvSpPr>
        <p:spPr>
          <a:xfrm>
            <a:off x="509267" y="1335818"/>
            <a:ext cx="2180340" cy="511550"/>
          </a:xfrm>
          <a:prstGeom prst="rect">
            <a:avLst/>
          </a:prstGeom>
          <a:noFill/>
        </p:spPr>
        <p:txBody>
          <a:bodyPr wrap="none" rtlCol="0">
            <a:spAutoFit/>
          </a:bodyPr>
          <a:lstStyle/>
          <a:p>
            <a:pPr>
              <a:lnSpc>
                <a:spcPct val="120000"/>
              </a:lnSpc>
            </a:pPr>
            <a:r>
              <a:rPr lang="nl-BE" sz="2500" b="1">
                <a:solidFill>
                  <a:schemeClr val="accent2">
                    <a:lumMod val="75000"/>
                  </a:schemeClr>
                </a:solidFill>
              </a:rPr>
              <a:t>Nr. 18/7136/A</a:t>
            </a:r>
            <a:endParaRPr lang="nl-NL" sz="2500" b="1">
              <a:solidFill>
                <a:schemeClr val="accent2">
                  <a:lumMod val="75000"/>
                </a:schemeClr>
              </a:solidFill>
            </a:endParaRPr>
          </a:p>
        </p:txBody>
      </p:sp>
      <p:cxnSp>
        <p:nvCxnSpPr>
          <p:cNvPr id="9" name="Rechte verbindingslijn 8">
            <a:extLst>
              <a:ext uri="{FF2B5EF4-FFF2-40B4-BE49-F238E27FC236}">
                <a16:creationId xmlns:a16="http://schemas.microsoft.com/office/drawing/2014/main" id="{C1206E42-DB50-4859-43F3-01EBBA7BE16F}"/>
              </a:ext>
            </a:extLst>
          </p:cNvPr>
          <p:cNvCxnSpPr>
            <a:cxnSpLocks/>
          </p:cNvCxnSpPr>
          <p:nvPr/>
        </p:nvCxnSpPr>
        <p:spPr>
          <a:xfrm flipH="1">
            <a:off x="1422350" y="3226320"/>
            <a:ext cx="1901340" cy="1083680"/>
          </a:xfrm>
          <a:prstGeom prst="line">
            <a:avLst/>
          </a:prstGeom>
          <a:ln w="317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88C7B769-6D6D-EB99-1F0E-56793441F19B}"/>
              </a:ext>
            </a:extLst>
          </p:cNvPr>
          <p:cNvSpPr txBox="1"/>
          <p:nvPr/>
        </p:nvSpPr>
        <p:spPr>
          <a:xfrm>
            <a:off x="116997" y="4216953"/>
            <a:ext cx="2430409" cy="1434945"/>
          </a:xfrm>
          <a:prstGeom prst="rect">
            <a:avLst/>
          </a:prstGeom>
          <a:noFill/>
        </p:spPr>
        <p:txBody>
          <a:bodyPr wrap="none" rtlCol="0">
            <a:spAutoFit/>
          </a:bodyPr>
          <a:lstStyle/>
          <a:p>
            <a:pPr algn="ctr">
              <a:lnSpc>
                <a:spcPct val="120000"/>
              </a:lnSpc>
            </a:pPr>
            <a:r>
              <a:rPr lang="nl-BE" sz="2500"/>
              <a:t>7 andere </a:t>
            </a:r>
            <a:br>
              <a:rPr lang="nl-BE" sz="2500"/>
            </a:br>
            <a:r>
              <a:rPr lang="nl-BE" sz="2500"/>
              <a:t>bestuurders </a:t>
            </a:r>
            <a:br>
              <a:rPr lang="nl-BE" sz="2500"/>
            </a:br>
            <a:r>
              <a:rPr lang="nl-BE" sz="2500"/>
              <a:t>uit Fr, Nl en Lux</a:t>
            </a:r>
            <a:endParaRPr lang="nl-NL" sz="2500"/>
          </a:p>
        </p:txBody>
      </p:sp>
      <p:sp>
        <p:nvSpPr>
          <p:cNvPr id="12" name="Tekstvak 11">
            <a:extLst>
              <a:ext uri="{FF2B5EF4-FFF2-40B4-BE49-F238E27FC236}">
                <a16:creationId xmlns:a16="http://schemas.microsoft.com/office/drawing/2014/main" id="{37C09DD6-FB11-04F0-E78B-CDCB8C3FD513}"/>
              </a:ext>
            </a:extLst>
          </p:cNvPr>
          <p:cNvSpPr txBox="1"/>
          <p:nvPr/>
        </p:nvSpPr>
        <p:spPr>
          <a:xfrm>
            <a:off x="2884354" y="5522384"/>
            <a:ext cx="1241045" cy="797078"/>
          </a:xfrm>
          <a:prstGeom prst="rect">
            <a:avLst/>
          </a:prstGeom>
          <a:noFill/>
        </p:spPr>
        <p:txBody>
          <a:bodyPr wrap="none" rtlCol="0">
            <a:spAutoFit/>
          </a:bodyPr>
          <a:lstStyle/>
          <a:p>
            <a:pPr algn="ctr">
              <a:lnSpc>
                <a:spcPct val="120000"/>
              </a:lnSpc>
            </a:pPr>
            <a:r>
              <a:rPr lang="nl-BE" sz="2000"/>
              <a:t>4,71 % </a:t>
            </a:r>
            <a:br>
              <a:rPr lang="nl-BE" sz="2000"/>
            </a:br>
            <a:r>
              <a:rPr lang="nl-BE" sz="2000"/>
              <a:t>aandelen</a:t>
            </a:r>
            <a:endParaRPr lang="nl-NL" sz="2000"/>
          </a:p>
        </p:txBody>
      </p:sp>
      <p:sp>
        <p:nvSpPr>
          <p:cNvPr id="13" name="Tekstvak 12">
            <a:extLst>
              <a:ext uri="{FF2B5EF4-FFF2-40B4-BE49-F238E27FC236}">
                <a16:creationId xmlns:a16="http://schemas.microsoft.com/office/drawing/2014/main" id="{30FBCD7B-14F4-41F7-347B-C3BAC2892325}"/>
              </a:ext>
            </a:extLst>
          </p:cNvPr>
          <p:cNvSpPr txBox="1"/>
          <p:nvPr/>
        </p:nvSpPr>
        <p:spPr>
          <a:xfrm>
            <a:off x="4312049" y="5475774"/>
            <a:ext cx="1241045" cy="797078"/>
          </a:xfrm>
          <a:prstGeom prst="rect">
            <a:avLst/>
          </a:prstGeom>
          <a:noFill/>
        </p:spPr>
        <p:txBody>
          <a:bodyPr wrap="none" rtlCol="0">
            <a:spAutoFit/>
          </a:bodyPr>
          <a:lstStyle/>
          <a:p>
            <a:pPr algn="ctr">
              <a:lnSpc>
                <a:spcPct val="120000"/>
              </a:lnSpc>
            </a:pPr>
            <a:r>
              <a:rPr lang="nl-BE" sz="2000"/>
              <a:t>0,01 % </a:t>
            </a:r>
            <a:br>
              <a:rPr lang="nl-BE" sz="2000"/>
            </a:br>
            <a:r>
              <a:rPr lang="nl-BE" sz="2000"/>
              <a:t>aandelen</a:t>
            </a:r>
            <a:endParaRPr lang="nl-NL" sz="2000"/>
          </a:p>
        </p:txBody>
      </p:sp>
      <p:sp>
        <p:nvSpPr>
          <p:cNvPr id="14" name="Tekstvak 13">
            <a:extLst>
              <a:ext uri="{FF2B5EF4-FFF2-40B4-BE49-F238E27FC236}">
                <a16:creationId xmlns:a16="http://schemas.microsoft.com/office/drawing/2014/main" id="{6700B406-114B-6D0D-C2D0-08F18A7E8AB6}"/>
              </a:ext>
            </a:extLst>
          </p:cNvPr>
          <p:cNvSpPr txBox="1"/>
          <p:nvPr/>
        </p:nvSpPr>
        <p:spPr>
          <a:xfrm>
            <a:off x="10196876" y="2221096"/>
            <a:ext cx="1241045" cy="797078"/>
          </a:xfrm>
          <a:prstGeom prst="rect">
            <a:avLst/>
          </a:prstGeom>
          <a:noFill/>
        </p:spPr>
        <p:txBody>
          <a:bodyPr wrap="none" rtlCol="0">
            <a:spAutoFit/>
          </a:bodyPr>
          <a:lstStyle/>
          <a:p>
            <a:pPr algn="ctr">
              <a:lnSpc>
                <a:spcPct val="120000"/>
              </a:lnSpc>
            </a:pPr>
            <a:r>
              <a:rPr lang="nl-BE" sz="2000"/>
              <a:t>4,71 % </a:t>
            </a:r>
            <a:br>
              <a:rPr lang="nl-BE" sz="2000"/>
            </a:br>
            <a:r>
              <a:rPr lang="nl-BE" sz="2000"/>
              <a:t>aandelen</a:t>
            </a:r>
            <a:endParaRPr lang="nl-NL" sz="2000"/>
          </a:p>
        </p:txBody>
      </p:sp>
      <p:sp>
        <p:nvSpPr>
          <p:cNvPr id="17" name="Tekstvak 16">
            <a:extLst>
              <a:ext uri="{FF2B5EF4-FFF2-40B4-BE49-F238E27FC236}">
                <a16:creationId xmlns:a16="http://schemas.microsoft.com/office/drawing/2014/main" id="{00DBA17B-2F42-E9EE-3CF6-AF2AC48B626C}"/>
              </a:ext>
            </a:extLst>
          </p:cNvPr>
          <p:cNvSpPr txBox="1"/>
          <p:nvPr/>
        </p:nvSpPr>
        <p:spPr>
          <a:xfrm>
            <a:off x="12262671" y="2183896"/>
            <a:ext cx="1241045" cy="797078"/>
          </a:xfrm>
          <a:prstGeom prst="rect">
            <a:avLst/>
          </a:prstGeom>
          <a:noFill/>
        </p:spPr>
        <p:txBody>
          <a:bodyPr wrap="none" rtlCol="0">
            <a:spAutoFit/>
          </a:bodyPr>
          <a:lstStyle/>
          <a:p>
            <a:pPr algn="ctr">
              <a:lnSpc>
                <a:spcPct val="120000"/>
              </a:lnSpc>
            </a:pPr>
            <a:r>
              <a:rPr lang="nl-BE" sz="2000"/>
              <a:t>0,01 % </a:t>
            </a:r>
            <a:br>
              <a:rPr lang="nl-BE" sz="2000"/>
            </a:br>
            <a:r>
              <a:rPr lang="nl-BE" sz="2000"/>
              <a:t>aandelen</a:t>
            </a:r>
            <a:endParaRPr lang="nl-NL" sz="2000"/>
          </a:p>
        </p:txBody>
      </p:sp>
      <p:pic>
        <p:nvPicPr>
          <p:cNvPr id="10" name="Picture 2">
            <a:extLst>
              <a:ext uri="{FF2B5EF4-FFF2-40B4-BE49-F238E27FC236}">
                <a16:creationId xmlns:a16="http://schemas.microsoft.com/office/drawing/2014/main" id="{E9CEB38D-6234-53D6-C49F-F5BF9F6D54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32EA50AC-9394-6CF8-0081-AEF0B231FB21}"/>
              </a:ext>
            </a:extLst>
          </p:cNvPr>
          <p:cNvSpPr txBox="1"/>
          <p:nvPr/>
        </p:nvSpPr>
        <p:spPr>
          <a:xfrm>
            <a:off x="627692" y="131497"/>
            <a:ext cx="15699575" cy="1163395"/>
          </a:xfrm>
          <a:prstGeom prst="rect">
            <a:avLst/>
          </a:prstGeom>
          <a:noFill/>
        </p:spPr>
        <p:txBody>
          <a:bodyPr wrap="square" rtlCol="0">
            <a:spAutoFit/>
          </a:bodyPr>
          <a:lstStyle/>
          <a:p>
            <a:pPr>
              <a:lnSpc>
                <a:spcPct val="120000"/>
              </a:lnSpc>
            </a:pPr>
            <a:r>
              <a:rPr lang="fr-FR" sz="3000" b="1" dirty="0">
                <a:solidFill>
                  <a:schemeClr val="accent1">
                    <a:lumMod val="75000"/>
                  </a:schemeClr>
                </a:solidFill>
                <a:latin typeface="Calibri" panose="020F0502020204030204" pitchFamily="34" charset="0"/>
                <a:cs typeface="Calibri" panose="020F0502020204030204" pitchFamily="34" charset="0"/>
              </a:rPr>
              <a:t>II. 1. </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nl-BE" sz="3000" b="1" dirty="0" err="1">
                <a:solidFill>
                  <a:schemeClr val="accent1">
                    <a:lumMod val="75000"/>
                  </a:schemeClr>
                </a:solidFill>
                <a:latin typeface="Calibri" panose="020F0502020204030204" pitchFamily="34" charset="0"/>
                <a:cs typeface="Calibri" panose="020F0502020204030204" pitchFamily="34" charset="0"/>
              </a:rPr>
              <a:t>Etat</a:t>
            </a:r>
            <a:r>
              <a:rPr lang="nl-BE" sz="3000" b="1" dirty="0">
                <a:solidFill>
                  <a:schemeClr val="accent1">
                    <a:lumMod val="75000"/>
                  </a:schemeClr>
                </a:solidFill>
                <a:latin typeface="Calibri" panose="020F0502020204030204" pitchFamily="34" charset="0"/>
                <a:cs typeface="Calibri" panose="020F0502020204030204" pitchFamily="34" charset="0"/>
              </a:rPr>
              <a:t> de la source – </a:t>
            </a:r>
            <a:r>
              <a:rPr lang="nl-BE" sz="3000" b="1" dirty="0" err="1">
                <a:solidFill>
                  <a:schemeClr val="accent1">
                    <a:lumMod val="75000"/>
                  </a:schemeClr>
                </a:solidFill>
                <a:latin typeface="Calibri" panose="020F0502020204030204" pitchFamily="34" charset="0"/>
                <a:cs typeface="Calibri" panose="020F0502020204030204" pitchFamily="34" charset="0"/>
              </a:rPr>
              <a:t>GAARs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dispositions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européennes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nationales</a:t>
            </a:r>
            <a:r>
              <a:rPr lang="nl-BE" sz="3000" b="1" dirty="0">
                <a:solidFill>
                  <a:schemeClr val="accent1">
                    <a:lumMod val="75000"/>
                  </a:schemeClr>
                </a:solidFill>
                <a:latin typeface="Calibri" panose="020F0502020204030204" pitchFamily="34" charset="0"/>
                <a:cs typeface="Calibri" panose="020F0502020204030204" pitchFamily="34" charset="0"/>
              </a:rPr>
              <a:t> et </a:t>
            </a:r>
            <a:r>
              <a:rPr lang="nl-BE" sz="3000" b="1" dirty="0" err="1">
                <a:solidFill>
                  <a:schemeClr val="accent1">
                    <a:lumMod val="75000"/>
                  </a:schemeClr>
                </a:solidFill>
                <a:latin typeface="Calibri" panose="020F0502020204030204" pitchFamily="34" charset="0"/>
                <a:cs typeface="Calibri" panose="020F0502020204030204" pitchFamily="34" charset="0"/>
              </a:rPr>
              <a:t>conventionnelles</a:t>
            </a:r>
            <a:r>
              <a:rPr lang="nl-BE" sz="3000" b="1" dirty="0">
                <a:solidFill>
                  <a:schemeClr val="accent1">
                    <a:lumMod val="75000"/>
                  </a:schemeClr>
                </a:solidFill>
                <a:latin typeface="Calibri" panose="020F0502020204030204" pitchFamily="34" charset="0"/>
                <a:cs typeface="Calibri" panose="020F0502020204030204" pitchFamily="34" charset="0"/>
              </a:rPr>
              <a:t> – </a:t>
            </a:r>
            <a:r>
              <a:rPr lang="nl-BE" sz="3000" b="1" dirty="0">
                <a:solidFill>
                  <a:schemeClr val="accent2">
                    <a:lumMod val="75000"/>
                  </a:schemeClr>
                </a:solidFill>
                <a:latin typeface="Calibri" panose="020F0502020204030204" pitchFamily="34" charset="0"/>
                <a:cs typeface="Calibri" panose="020F0502020204030204" pitchFamily="34" charset="0"/>
              </a:rPr>
              <a:t>Rb. Brussel 24 januari 2020</a:t>
            </a:r>
            <a:endParaRPr lang="fr-FR" sz="30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4835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BD127CF-9F15-3B9B-6D72-0F05ED4F8294}"/>
              </a:ext>
            </a:extLst>
          </p:cNvPr>
          <p:cNvSpPr>
            <a:spLocks noGrp="1"/>
          </p:cNvSpPr>
          <p:nvPr>
            <p:ph idx="1"/>
          </p:nvPr>
        </p:nvSpPr>
        <p:spPr>
          <a:xfrm>
            <a:off x="803275" y="1984707"/>
            <a:ext cx="16169475" cy="6274179"/>
          </a:xfrm>
        </p:spPr>
        <p:txBody>
          <a:bodyPr>
            <a:normAutofit fontScale="92500" lnSpcReduction="10000"/>
          </a:bodyPr>
          <a:lstStyle/>
          <a:p>
            <a:pPr marL="85725" indent="0">
              <a:buNone/>
            </a:pPr>
            <a:r>
              <a:rPr lang="nl-BE" sz="3200" dirty="0">
                <a:latin typeface="Calibri" panose="020F0502020204030204" pitchFamily="34" charset="0"/>
                <a:cs typeface="Calibri" panose="020F0502020204030204" pitchFamily="34" charset="0"/>
              </a:rPr>
              <a:t>Luxemburgse vennootschap keert tantièmes uit aan o.a. Belgische bestuurders</a:t>
            </a:r>
            <a:br>
              <a:rPr lang="nl-BE" sz="3200" dirty="0">
                <a:latin typeface="Calibri" panose="020F0502020204030204" pitchFamily="34" charset="0"/>
                <a:cs typeface="Calibri" panose="020F0502020204030204" pitchFamily="34" charset="0"/>
              </a:rPr>
            </a:br>
            <a:r>
              <a:rPr lang="nl-BE" sz="3200" dirty="0">
                <a:latin typeface="Calibri" panose="020F0502020204030204" pitchFamily="34" charset="0"/>
                <a:cs typeface="Calibri" panose="020F0502020204030204" pitchFamily="34" charset="0"/>
              </a:rPr>
              <a:t>=&gt; art. 16, §1 DBV BE-Lux: tantièmes belastbaar in Lux aan 20 % en vrijgesteld in België</a:t>
            </a:r>
            <a:br>
              <a:rPr lang="nl-BE" sz="3200" dirty="0">
                <a:latin typeface="Calibri" panose="020F0502020204030204" pitchFamily="34" charset="0"/>
                <a:cs typeface="Calibri" panose="020F0502020204030204" pitchFamily="34" charset="0"/>
              </a:rPr>
            </a:br>
            <a:br>
              <a:rPr lang="nl-BE" sz="3200" dirty="0">
                <a:latin typeface="Calibri" panose="020F0502020204030204" pitchFamily="34" charset="0"/>
                <a:cs typeface="Calibri" panose="020F0502020204030204" pitchFamily="34" charset="0"/>
              </a:rPr>
            </a:br>
            <a:br>
              <a:rPr lang="nl-BE" sz="3200" dirty="0">
                <a:latin typeface="Calibri" panose="020F0502020204030204" pitchFamily="34" charset="0"/>
                <a:cs typeface="Calibri" panose="020F0502020204030204" pitchFamily="34" charset="0"/>
              </a:rPr>
            </a:br>
            <a:r>
              <a:rPr lang="nl-BE" sz="3200" dirty="0">
                <a:latin typeface="Calibri" panose="020F0502020204030204" pitchFamily="34" charset="0"/>
                <a:cs typeface="Calibri" panose="020F0502020204030204" pitchFamily="34" charset="0"/>
                <a:sym typeface="Wingdings" panose="05000000000000000000" pitchFamily="2" charset="2"/>
              </a:rPr>
              <a:t> Belgische fiscus wil vergoedingen in België belasten</a:t>
            </a:r>
            <a:br>
              <a:rPr lang="nl-BE" sz="3200" dirty="0">
                <a:latin typeface="Calibri" panose="020F0502020204030204" pitchFamily="34" charset="0"/>
                <a:cs typeface="Calibri" panose="020F0502020204030204" pitchFamily="34" charset="0"/>
                <a:sym typeface="Wingdings" panose="05000000000000000000" pitchFamily="2" charset="2"/>
              </a:rPr>
            </a:br>
            <a:br>
              <a:rPr lang="nl-BE" sz="3200" dirty="0">
                <a:latin typeface="Calibri" panose="020F0502020204030204" pitchFamily="34" charset="0"/>
                <a:cs typeface="Calibri" panose="020F0502020204030204" pitchFamily="34" charset="0"/>
                <a:sym typeface="Wingdings" panose="05000000000000000000" pitchFamily="2" charset="2"/>
              </a:rPr>
            </a:br>
            <a:r>
              <a:rPr lang="nl-BE" sz="3200" dirty="0">
                <a:latin typeface="Calibri" panose="020F0502020204030204" pitchFamily="34" charset="0"/>
                <a:cs typeface="Calibri" panose="020F0502020204030204" pitchFamily="34" charset="0"/>
                <a:sym typeface="Wingdings" panose="05000000000000000000" pitchFamily="2" charset="2"/>
              </a:rPr>
              <a:t>a) Zou niet gaan om tantièmes, maar vergoeding voor dagelijkse werkzaamheden </a:t>
            </a:r>
            <a:br>
              <a:rPr lang="nl-BE" sz="3200" dirty="0">
                <a:latin typeface="Calibri" panose="020F0502020204030204" pitchFamily="34" charset="0"/>
                <a:cs typeface="Calibri" panose="020F0502020204030204" pitchFamily="34" charset="0"/>
                <a:sym typeface="Wingdings" panose="05000000000000000000" pitchFamily="2" charset="2"/>
              </a:rPr>
            </a:br>
            <a:r>
              <a:rPr lang="nl-BE" sz="3200" dirty="0">
                <a:latin typeface="Calibri" panose="020F0502020204030204" pitchFamily="34" charset="0"/>
                <a:cs typeface="Calibri" panose="020F0502020204030204" pitchFamily="34" charset="0"/>
                <a:sym typeface="Wingdings" panose="05000000000000000000" pitchFamily="2" charset="2"/>
              </a:rPr>
              <a:t>																									(art. 16, §2 DBV)</a:t>
            </a:r>
            <a:br>
              <a:rPr lang="nl-BE" sz="3200" dirty="0">
                <a:latin typeface="Calibri" panose="020F0502020204030204" pitchFamily="34" charset="0"/>
                <a:cs typeface="Calibri" panose="020F0502020204030204" pitchFamily="34" charset="0"/>
                <a:sym typeface="Wingdings" panose="05000000000000000000" pitchFamily="2" charset="2"/>
              </a:rPr>
            </a:br>
            <a:r>
              <a:rPr lang="nl-BE" sz="3200" dirty="0">
                <a:latin typeface="Calibri" panose="020F0502020204030204" pitchFamily="34" charset="0"/>
                <a:cs typeface="Calibri" panose="020F0502020204030204" pitchFamily="34" charset="0"/>
                <a:sym typeface="Wingdings" panose="05000000000000000000" pitchFamily="2" charset="2"/>
              </a:rPr>
              <a:t>	</a:t>
            </a:r>
            <a:r>
              <a:rPr lang="nl-BE" sz="3200" dirty="0">
                <a:solidFill>
                  <a:schemeClr val="accent6"/>
                </a:solidFill>
                <a:latin typeface="Calibri" panose="020F0502020204030204" pitchFamily="34" charset="0"/>
                <a:cs typeface="Calibri" panose="020F0502020204030204" pitchFamily="34" charset="0"/>
                <a:sym typeface="Wingdings" panose="05000000000000000000" pitchFamily="2" charset="2"/>
              </a:rPr>
              <a:t>	 duidelijke bestuursfunctie, onderworpen aan toepassing van art. 16, §1 DBV</a:t>
            </a:r>
            <a:br>
              <a:rPr lang="nl-BE" sz="3200" dirty="0">
                <a:solidFill>
                  <a:schemeClr val="accent6"/>
                </a:solidFill>
                <a:latin typeface="Calibri" panose="020F0502020204030204" pitchFamily="34" charset="0"/>
                <a:cs typeface="Calibri" panose="020F0502020204030204" pitchFamily="34" charset="0"/>
                <a:sym typeface="Wingdings" panose="05000000000000000000" pitchFamily="2" charset="2"/>
              </a:rPr>
            </a:br>
            <a:r>
              <a:rPr lang="nl-BE" sz="3200" dirty="0">
                <a:solidFill>
                  <a:schemeClr val="accent6"/>
                </a:solidFill>
                <a:latin typeface="Calibri" panose="020F0502020204030204" pitchFamily="34" charset="0"/>
                <a:cs typeface="Calibri" panose="020F0502020204030204" pitchFamily="34" charset="0"/>
                <a:sym typeface="Wingdings" panose="05000000000000000000" pitchFamily="2" charset="2"/>
              </a:rPr>
              <a:t>			=&gt; argument derhalve verworpen door Rb. Brussel</a:t>
            </a:r>
          </a:p>
          <a:p>
            <a:pPr marL="85725" indent="0">
              <a:buNone/>
            </a:pPr>
            <a:br>
              <a:rPr lang="nl-BE" sz="3000" dirty="0">
                <a:sym typeface="Wingdings" panose="05000000000000000000" pitchFamily="2" charset="2"/>
              </a:rPr>
            </a:br>
            <a:endParaRPr lang="nl-NL" dirty="0"/>
          </a:p>
        </p:txBody>
      </p:sp>
      <p:sp>
        <p:nvSpPr>
          <p:cNvPr id="4" name="Tijdelijke aanduiding voor dianummer 3">
            <a:extLst>
              <a:ext uri="{FF2B5EF4-FFF2-40B4-BE49-F238E27FC236}">
                <a16:creationId xmlns:a16="http://schemas.microsoft.com/office/drawing/2014/main" id="{D8A43937-ECE9-5ED1-3AAE-27017A31F142}"/>
              </a:ext>
            </a:extLst>
          </p:cNvPr>
          <p:cNvSpPr>
            <a:spLocks noGrp="1"/>
          </p:cNvSpPr>
          <p:nvPr>
            <p:ph type="sldNum" sz="quarter" idx="12"/>
          </p:nvPr>
        </p:nvSpPr>
        <p:spPr/>
        <p:txBody>
          <a:bodyPr/>
          <a:lstStyle/>
          <a:p>
            <a:fld id="{7AE184E0-0BD4-4705-A12B-9B71DDE63301}" type="slidenum">
              <a:rPr lang="nl-BE" noProof="0" smtClean="0"/>
              <a:t>35</a:t>
            </a:fld>
            <a:endParaRPr lang="nl-BE" noProof="0"/>
          </a:p>
        </p:txBody>
      </p:sp>
      <p:pic>
        <p:nvPicPr>
          <p:cNvPr id="5" name="Picture 2">
            <a:extLst>
              <a:ext uri="{FF2B5EF4-FFF2-40B4-BE49-F238E27FC236}">
                <a16:creationId xmlns:a16="http://schemas.microsoft.com/office/drawing/2014/main" id="{494733E1-3E8A-8E64-7F6D-B93F341DD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3F7951E7-8CC6-6BAE-4CB4-DA6B54FFC3B9}"/>
              </a:ext>
            </a:extLst>
          </p:cNvPr>
          <p:cNvSpPr txBox="1"/>
          <p:nvPr/>
        </p:nvSpPr>
        <p:spPr>
          <a:xfrm>
            <a:off x="627692" y="131497"/>
            <a:ext cx="15699575" cy="1163395"/>
          </a:xfrm>
          <a:prstGeom prst="rect">
            <a:avLst/>
          </a:prstGeom>
          <a:noFill/>
        </p:spPr>
        <p:txBody>
          <a:bodyPr wrap="square" rtlCol="0">
            <a:spAutoFit/>
          </a:bodyPr>
          <a:lstStyle/>
          <a:p>
            <a:pPr>
              <a:lnSpc>
                <a:spcPct val="120000"/>
              </a:lnSpc>
            </a:pPr>
            <a:r>
              <a:rPr lang="fr-FR" sz="3000" b="1" dirty="0">
                <a:solidFill>
                  <a:schemeClr val="accent1">
                    <a:lumMod val="75000"/>
                  </a:schemeClr>
                </a:solidFill>
                <a:latin typeface="Calibri" panose="020F0502020204030204" pitchFamily="34" charset="0"/>
                <a:cs typeface="Calibri" panose="020F0502020204030204" pitchFamily="34" charset="0"/>
              </a:rPr>
              <a:t>II. 1. </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nl-BE" sz="3000" b="1" dirty="0" err="1">
                <a:solidFill>
                  <a:schemeClr val="accent1">
                    <a:lumMod val="75000"/>
                  </a:schemeClr>
                </a:solidFill>
                <a:latin typeface="Calibri" panose="020F0502020204030204" pitchFamily="34" charset="0"/>
                <a:cs typeface="Calibri" panose="020F0502020204030204" pitchFamily="34" charset="0"/>
              </a:rPr>
              <a:t>Etat</a:t>
            </a:r>
            <a:r>
              <a:rPr lang="nl-BE" sz="3000" b="1" dirty="0">
                <a:solidFill>
                  <a:schemeClr val="accent1">
                    <a:lumMod val="75000"/>
                  </a:schemeClr>
                </a:solidFill>
                <a:latin typeface="Calibri" panose="020F0502020204030204" pitchFamily="34" charset="0"/>
                <a:cs typeface="Calibri" panose="020F0502020204030204" pitchFamily="34" charset="0"/>
              </a:rPr>
              <a:t> de la source – </a:t>
            </a:r>
            <a:r>
              <a:rPr lang="nl-BE" sz="3000" b="1" dirty="0" err="1">
                <a:solidFill>
                  <a:schemeClr val="accent1">
                    <a:lumMod val="75000"/>
                  </a:schemeClr>
                </a:solidFill>
                <a:latin typeface="Calibri" panose="020F0502020204030204" pitchFamily="34" charset="0"/>
                <a:cs typeface="Calibri" panose="020F0502020204030204" pitchFamily="34" charset="0"/>
              </a:rPr>
              <a:t>GAARs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dispositions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européennes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nationales</a:t>
            </a:r>
            <a:r>
              <a:rPr lang="nl-BE" sz="3000" b="1" dirty="0">
                <a:solidFill>
                  <a:schemeClr val="accent1">
                    <a:lumMod val="75000"/>
                  </a:schemeClr>
                </a:solidFill>
                <a:latin typeface="Calibri" panose="020F0502020204030204" pitchFamily="34" charset="0"/>
                <a:cs typeface="Calibri" panose="020F0502020204030204" pitchFamily="34" charset="0"/>
              </a:rPr>
              <a:t> et </a:t>
            </a:r>
            <a:r>
              <a:rPr lang="nl-BE" sz="3000" b="1" dirty="0" err="1">
                <a:solidFill>
                  <a:schemeClr val="accent1">
                    <a:lumMod val="75000"/>
                  </a:schemeClr>
                </a:solidFill>
                <a:latin typeface="Calibri" panose="020F0502020204030204" pitchFamily="34" charset="0"/>
                <a:cs typeface="Calibri" panose="020F0502020204030204" pitchFamily="34" charset="0"/>
              </a:rPr>
              <a:t>conventionnelles</a:t>
            </a:r>
            <a:r>
              <a:rPr lang="nl-BE" sz="3000" b="1" dirty="0">
                <a:solidFill>
                  <a:schemeClr val="accent1">
                    <a:lumMod val="75000"/>
                  </a:schemeClr>
                </a:solidFill>
                <a:latin typeface="Calibri" panose="020F0502020204030204" pitchFamily="34" charset="0"/>
                <a:cs typeface="Calibri" panose="020F0502020204030204" pitchFamily="34" charset="0"/>
              </a:rPr>
              <a:t> – </a:t>
            </a:r>
            <a:r>
              <a:rPr lang="nl-BE" sz="3000" b="1" dirty="0">
                <a:solidFill>
                  <a:schemeClr val="accent2">
                    <a:lumMod val="75000"/>
                  </a:schemeClr>
                </a:solidFill>
                <a:latin typeface="Calibri" panose="020F0502020204030204" pitchFamily="34" charset="0"/>
                <a:cs typeface="Calibri" panose="020F0502020204030204" pitchFamily="34" charset="0"/>
              </a:rPr>
              <a:t>Rb. Brussel 24 januari 2020</a:t>
            </a:r>
            <a:endParaRPr lang="fr-FR" sz="30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4509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046A1-4B4C-07D1-8C3D-FF66D3FAFB0E}"/>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7611A6C-A65E-1986-D058-94DE7419C63F}"/>
              </a:ext>
            </a:extLst>
          </p:cNvPr>
          <p:cNvSpPr>
            <a:spLocks noGrp="1"/>
          </p:cNvSpPr>
          <p:nvPr>
            <p:ph idx="1"/>
          </p:nvPr>
        </p:nvSpPr>
        <p:spPr>
          <a:xfrm>
            <a:off x="826275" y="1454008"/>
            <a:ext cx="16220275" cy="7754339"/>
          </a:xfrm>
        </p:spPr>
        <p:txBody>
          <a:bodyPr>
            <a:normAutofit/>
          </a:bodyPr>
          <a:lstStyle/>
          <a:p>
            <a:pPr marL="85725" indent="0">
              <a:buNone/>
            </a:pPr>
            <a:r>
              <a:rPr lang="nl-BE" sz="3000" dirty="0">
                <a:latin typeface="Calibri" panose="020F0502020204030204" pitchFamily="34" charset="0"/>
                <a:cs typeface="Calibri" panose="020F0502020204030204" pitchFamily="34" charset="0"/>
                <a:sym typeface="Wingdings" panose="05000000000000000000" pitchFamily="2" charset="2"/>
              </a:rPr>
              <a:t>b) Toepassing van art. 344 WIB 1992 ?</a:t>
            </a:r>
            <a:br>
              <a:rPr lang="nl-BE" sz="3000" dirty="0">
                <a:latin typeface="Calibri" panose="020F0502020204030204" pitchFamily="34" charset="0"/>
                <a:cs typeface="Calibri" panose="020F0502020204030204" pitchFamily="34" charset="0"/>
                <a:sym typeface="Wingdings" panose="05000000000000000000" pitchFamily="2" charset="2"/>
              </a:rPr>
            </a:br>
            <a:r>
              <a:rPr lang="nl-BE" sz="3000" dirty="0">
                <a:latin typeface="Calibri" panose="020F0502020204030204" pitchFamily="34" charset="0"/>
                <a:cs typeface="Calibri" panose="020F0502020204030204" pitchFamily="34" charset="0"/>
                <a:sym typeface="Wingdings" panose="05000000000000000000" pitchFamily="2" charset="2"/>
              </a:rPr>
              <a:t>		=&gt; oprichting van Luxemburgse vennootschap zou kunstmatig zijn en misbruik uitmaken</a:t>
            </a:r>
            <a:br>
              <a:rPr lang="nl-BE" sz="3000" dirty="0">
                <a:latin typeface="Calibri" panose="020F0502020204030204" pitchFamily="34" charset="0"/>
                <a:cs typeface="Calibri" panose="020F0502020204030204" pitchFamily="34" charset="0"/>
                <a:sym typeface="Wingdings" panose="05000000000000000000" pitchFamily="2" charset="2"/>
              </a:rPr>
            </a:br>
            <a:r>
              <a:rPr lang="nl-BE" sz="3000" dirty="0">
                <a:latin typeface="Calibri" panose="020F0502020204030204" pitchFamily="34" charset="0"/>
                <a:cs typeface="Calibri" panose="020F0502020204030204" pitchFamily="34" charset="0"/>
                <a:sym typeface="Wingdings" panose="05000000000000000000" pitchFamily="2" charset="2"/>
              </a:rPr>
              <a:t>	 vergoeding moet derhalve beschouwd worden als een bestuurdersvergoeding, 						rechtstreeks betaald door Franse vennootschap in andere hoedanigheid dan 						bestuurdersvergoeding (Art. 9, §2 DBV BE-Fr)</a:t>
            </a:r>
            <a:br>
              <a:rPr lang="nl-BE" sz="3000" dirty="0">
                <a:latin typeface="Calibri" panose="020F0502020204030204" pitchFamily="34" charset="0"/>
                <a:cs typeface="Calibri" panose="020F0502020204030204" pitchFamily="34" charset="0"/>
                <a:sym typeface="Wingdings" panose="05000000000000000000" pitchFamily="2" charset="2"/>
              </a:rPr>
            </a:br>
            <a:r>
              <a:rPr lang="nl-BE" sz="3000" dirty="0">
                <a:latin typeface="Calibri" panose="020F0502020204030204" pitchFamily="34" charset="0"/>
                <a:cs typeface="Calibri" panose="020F0502020204030204" pitchFamily="34" charset="0"/>
                <a:sym typeface="Wingdings" panose="05000000000000000000" pitchFamily="2" charset="2"/>
              </a:rPr>
              <a:t>			 belastbaar in België</a:t>
            </a:r>
          </a:p>
          <a:p>
            <a:pPr marL="85725" indent="0">
              <a:buNone/>
            </a:pPr>
            <a:br>
              <a:rPr lang="nl-NL" sz="3000" dirty="0">
                <a:solidFill>
                  <a:srgbClr val="00B050"/>
                </a:solidFill>
                <a:latin typeface="Calibri" panose="020F0502020204030204" pitchFamily="34" charset="0"/>
                <a:cs typeface="Calibri" panose="020F0502020204030204" pitchFamily="34" charset="0"/>
              </a:rPr>
            </a:br>
            <a:r>
              <a:rPr lang="nl-NL" sz="3000" dirty="0">
                <a:solidFill>
                  <a:srgbClr val="00B050"/>
                </a:solidFill>
                <a:latin typeface="Calibri" panose="020F0502020204030204" pitchFamily="34" charset="0"/>
                <a:cs typeface="Calibri" panose="020F0502020204030204" pitchFamily="34" charset="0"/>
              </a:rPr>
              <a:t>=&gt; Art. 344 WIB niet van toepassing </a:t>
            </a:r>
            <a:r>
              <a:rPr lang="nl-NL" sz="3000" i="1" dirty="0">
                <a:solidFill>
                  <a:srgbClr val="00B050"/>
                </a:solidFill>
                <a:latin typeface="Calibri" panose="020F0502020204030204" pitchFamily="34" charset="0"/>
                <a:cs typeface="Calibri" panose="020F0502020204030204" pitchFamily="34" charset="0"/>
              </a:rPr>
              <a:t>in </a:t>
            </a:r>
            <a:r>
              <a:rPr lang="nl-NL" sz="3000" i="1" dirty="0" err="1">
                <a:solidFill>
                  <a:srgbClr val="00B050"/>
                </a:solidFill>
                <a:latin typeface="Calibri" panose="020F0502020204030204" pitchFamily="34" charset="0"/>
                <a:cs typeface="Calibri" panose="020F0502020204030204" pitchFamily="34" charset="0"/>
              </a:rPr>
              <a:t>casu</a:t>
            </a:r>
            <a:br>
              <a:rPr lang="nl-NL" sz="3000" dirty="0">
                <a:solidFill>
                  <a:srgbClr val="00B050"/>
                </a:solidFill>
                <a:latin typeface="Calibri" panose="020F0502020204030204" pitchFamily="34" charset="0"/>
                <a:cs typeface="Calibri" panose="020F0502020204030204" pitchFamily="34" charset="0"/>
              </a:rPr>
            </a:br>
            <a:r>
              <a:rPr lang="nl-NL" sz="3000" dirty="0">
                <a:solidFill>
                  <a:srgbClr val="00B050"/>
                </a:solidFill>
                <a:latin typeface="Calibri" panose="020F0502020204030204" pitchFamily="34" charset="0"/>
                <a:cs typeface="Calibri" panose="020F0502020204030204" pitchFamily="34" charset="0"/>
              </a:rPr>
              <a:t>		-als art. 344 WIB zou worden geanalyseerd heeft men zich geplaatst buiten het 							toepassingsgebied van het DBV BE-Fr en dus niet een WIB bepaling</a:t>
            </a:r>
            <a:br>
              <a:rPr lang="nl-NL" sz="3000" dirty="0">
                <a:solidFill>
                  <a:srgbClr val="00B050"/>
                </a:solidFill>
                <a:latin typeface="Calibri" panose="020F0502020204030204" pitchFamily="34" charset="0"/>
                <a:cs typeface="Calibri" panose="020F0502020204030204" pitchFamily="34" charset="0"/>
              </a:rPr>
            </a:br>
            <a:r>
              <a:rPr lang="nl-NL" sz="3000" dirty="0">
                <a:solidFill>
                  <a:srgbClr val="00B050"/>
                </a:solidFill>
                <a:latin typeface="Calibri" panose="020F0502020204030204" pitchFamily="34" charset="0"/>
                <a:cs typeface="Calibri" panose="020F0502020204030204" pitchFamily="34" charset="0"/>
              </a:rPr>
              <a:t>		-bovendien zou wellicht art. 9, §1 DBV BE-Fr gelden, waardoor taxatiebevoegdheid aan 				Fr werd toegewezen</a:t>
            </a:r>
            <a:br>
              <a:rPr lang="nl-NL" sz="3000" dirty="0">
                <a:solidFill>
                  <a:srgbClr val="00B050"/>
                </a:solidFill>
                <a:latin typeface="Calibri" panose="020F0502020204030204" pitchFamily="34" charset="0"/>
                <a:cs typeface="Calibri" panose="020F0502020204030204" pitchFamily="34" charset="0"/>
              </a:rPr>
            </a:br>
            <a:r>
              <a:rPr lang="nl-NL" sz="3000" dirty="0">
                <a:solidFill>
                  <a:srgbClr val="00B050"/>
                </a:solidFill>
                <a:latin typeface="Calibri" panose="020F0502020204030204" pitchFamily="34" charset="0"/>
                <a:cs typeface="Calibri" panose="020F0502020204030204" pitchFamily="34" charset="0"/>
              </a:rPr>
              <a:t>	</a:t>
            </a:r>
            <a:r>
              <a:rPr lang="nl-NL" sz="3000" dirty="0">
                <a:solidFill>
                  <a:srgbClr val="00B050"/>
                </a:solidFill>
                <a:latin typeface="Calibri" panose="020F0502020204030204" pitchFamily="34" charset="0"/>
                <a:cs typeface="Calibri" panose="020F0502020204030204" pitchFamily="34" charset="0"/>
                <a:sym typeface="Wingdings" panose="05000000000000000000" pitchFamily="2" charset="2"/>
              </a:rPr>
              <a:t> beroep tegen taxatie door Belgische fiscus is gegrond</a:t>
            </a:r>
            <a:endParaRPr lang="nl-NL" sz="3000" dirty="0">
              <a:solidFill>
                <a:srgbClr val="00B050"/>
              </a:solidFill>
              <a:latin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164C188B-3957-7E65-4D59-B6F7F5F478B4}"/>
              </a:ext>
            </a:extLst>
          </p:cNvPr>
          <p:cNvSpPr>
            <a:spLocks noGrp="1"/>
          </p:cNvSpPr>
          <p:nvPr>
            <p:ph type="sldNum" sz="quarter" idx="12"/>
          </p:nvPr>
        </p:nvSpPr>
        <p:spPr/>
        <p:txBody>
          <a:bodyPr/>
          <a:lstStyle/>
          <a:p>
            <a:fld id="{7AE184E0-0BD4-4705-A12B-9B71DDE63301}" type="slidenum">
              <a:rPr lang="nl-BE" noProof="0" smtClean="0"/>
              <a:t>36</a:t>
            </a:fld>
            <a:endParaRPr lang="nl-BE" noProof="0"/>
          </a:p>
        </p:txBody>
      </p:sp>
      <p:pic>
        <p:nvPicPr>
          <p:cNvPr id="5" name="Picture 2">
            <a:extLst>
              <a:ext uri="{FF2B5EF4-FFF2-40B4-BE49-F238E27FC236}">
                <a16:creationId xmlns:a16="http://schemas.microsoft.com/office/drawing/2014/main" id="{570D65E4-E0B5-3928-3431-2E838BD2F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3341A0AA-8C80-7BFB-ACE9-AAFF3091C630}"/>
              </a:ext>
            </a:extLst>
          </p:cNvPr>
          <p:cNvSpPr txBox="1"/>
          <p:nvPr/>
        </p:nvSpPr>
        <p:spPr>
          <a:xfrm>
            <a:off x="627692" y="131497"/>
            <a:ext cx="15699575" cy="1163395"/>
          </a:xfrm>
          <a:prstGeom prst="rect">
            <a:avLst/>
          </a:prstGeom>
          <a:noFill/>
        </p:spPr>
        <p:txBody>
          <a:bodyPr wrap="square" rtlCol="0">
            <a:spAutoFit/>
          </a:bodyPr>
          <a:lstStyle/>
          <a:p>
            <a:pPr>
              <a:lnSpc>
                <a:spcPct val="120000"/>
              </a:lnSpc>
            </a:pPr>
            <a:r>
              <a:rPr lang="fr-FR" sz="3000" b="1" dirty="0">
                <a:solidFill>
                  <a:schemeClr val="accent1">
                    <a:lumMod val="75000"/>
                  </a:schemeClr>
                </a:solidFill>
                <a:latin typeface="Calibri" panose="020F0502020204030204" pitchFamily="34" charset="0"/>
                <a:cs typeface="Calibri" panose="020F0502020204030204" pitchFamily="34" charset="0"/>
              </a:rPr>
              <a:t>II. 1. </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nl-BE" sz="3000" b="1" dirty="0" err="1">
                <a:solidFill>
                  <a:schemeClr val="accent1">
                    <a:lumMod val="75000"/>
                  </a:schemeClr>
                </a:solidFill>
                <a:latin typeface="Calibri" panose="020F0502020204030204" pitchFamily="34" charset="0"/>
                <a:cs typeface="Calibri" panose="020F0502020204030204" pitchFamily="34" charset="0"/>
              </a:rPr>
              <a:t>Etat</a:t>
            </a:r>
            <a:r>
              <a:rPr lang="nl-BE" sz="3000" b="1" dirty="0">
                <a:solidFill>
                  <a:schemeClr val="accent1">
                    <a:lumMod val="75000"/>
                  </a:schemeClr>
                </a:solidFill>
                <a:latin typeface="Calibri" panose="020F0502020204030204" pitchFamily="34" charset="0"/>
                <a:cs typeface="Calibri" panose="020F0502020204030204" pitchFamily="34" charset="0"/>
              </a:rPr>
              <a:t> de la source – </a:t>
            </a:r>
            <a:r>
              <a:rPr lang="nl-BE" sz="3000" b="1" dirty="0" err="1">
                <a:solidFill>
                  <a:schemeClr val="accent1">
                    <a:lumMod val="75000"/>
                  </a:schemeClr>
                </a:solidFill>
                <a:latin typeface="Calibri" panose="020F0502020204030204" pitchFamily="34" charset="0"/>
                <a:cs typeface="Calibri" panose="020F0502020204030204" pitchFamily="34" charset="0"/>
              </a:rPr>
              <a:t>GAARs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dispositions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européennes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nationales</a:t>
            </a:r>
            <a:r>
              <a:rPr lang="nl-BE" sz="3000" b="1" dirty="0">
                <a:solidFill>
                  <a:schemeClr val="accent1">
                    <a:lumMod val="75000"/>
                  </a:schemeClr>
                </a:solidFill>
                <a:latin typeface="Calibri" panose="020F0502020204030204" pitchFamily="34" charset="0"/>
                <a:cs typeface="Calibri" panose="020F0502020204030204" pitchFamily="34" charset="0"/>
              </a:rPr>
              <a:t> et </a:t>
            </a:r>
            <a:r>
              <a:rPr lang="nl-BE" sz="3000" b="1" dirty="0" err="1">
                <a:solidFill>
                  <a:schemeClr val="accent1">
                    <a:lumMod val="75000"/>
                  </a:schemeClr>
                </a:solidFill>
                <a:latin typeface="Calibri" panose="020F0502020204030204" pitchFamily="34" charset="0"/>
                <a:cs typeface="Calibri" panose="020F0502020204030204" pitchFamily="34" charset="0"/>
              </a:rPr>
              <a:t>conventionnelles</a:t>
            </a:r>
            <a:r>
              <a:rPr lang="nl-BE" sz="3000" b="1" dirty="0">
                <a:solidFill>
                  <a:schemeClr val="accent1">
                    <a:lumMod val="75000"/>
                  </a:schemeClr>
                </a:solidFill>
                <a:latin typeface="Calibri" panose="020F0502020204030204" pitchFamily="34" charset="0"/>
                <a:cs typeface="Calibri" panose="020F0502020204030204" pitchFamily="34" charset="0"/>
              </a:rPr>
              <a:t> – </a:t>
            </a:r>
            <a:r>
              <a:rPr lang="nl-BE" sz="3000" b="1" dirty="0">
                <a:solidFill>
                  <a:schemeClr val="accent2">
                    <a:lumMod val="75000"/>
                  </a:schemeClr>
                </a:solidFill>
                <a:latin typeface="Calibri" panose="020F0502020204030204" pitchFamily="34" charset="0"/>
                <a:cs typeface="Calibri" panose="020F0502020204030204" pitchFamily="34" charset="0"/>
              </a:rPr>
              <a:t>Rb. Brussel 24 januari 2020</a:t>
            </a:r>
            <a:endParaRPr lang="fr-FR" sz="30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1882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A979-7975-3E9C-B71B-9CA443D4B939}"/>
            </a:ext>
          </a:extLst>
        </p:cNvPr>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CF299E6-819D-6E62-2E87-6E1A006B8CCA}"/>
              </a:ext>
            </a:extLst>
          </p:cNvPr>
          <p:cNvSpPr>
            <a:spLocks noGrp="1"/>
          </p:cNvSpPr>
          <p:nvPr>
            <p:ph type="sldNum" sz="quarter" idx="12"/>
          </p:nvPr>
        </p:nvSpPr>
        <p:spPr/>
        <p:txBody>
          <a:bodyPr/>
          <a:lstStyle/>
          <a:p>
            <a:fld id="{7AE184E0-0BD4-4705-A12B-9B71DDE63301}" type="slidenum">
              <a:rPr lang="nl-BE" noProof="0" smtClean="0"/>
              <a:t>37</a:t>
            </a:fld>
            <a:endParaRPr lang="nl-BE" noProof="0"/>
          </a:p>
        </p:txBody>
      </p:sp>
      <p:sp>
        <p:nvSpPr>
          <p:cNvPr id="5" name="Tekstvak 4">
            <a:extLst>
              <a:ext uri="{FF2B5EF4-FFF2-40B4-BE49-F238E27FC236}">
                <a16:creationId xmlns:a16="http://schemas.microsoft.com/office/drawing/2014/main" id="{94618ECB-A486-B5A4-CA74-82B8967B2627}"/>
              </a:ext>
            </a:extLst>
          </p:cNvPr>
          <p:cNvSpPr txBox="1"/>
          <p:nvPr/>
        </p:nvSpPr>
        <p:spPr>
          <a:xfrm>
            <a:off x="5394959" y="6425206"/>
            <a:ext cx="1231900" cy="511615"/>
          </a:xfrm>
          <a:prstGeom prst="rect">
            <a:avLst/>
          </a:prstGeom>
          <a:noFill/>
          <a:ln>
            <a:solidFill>
              <a:schemeClr val="tx1"/>
            </a:solidFill>
          </a:ln>
        </p:spPr>
        <p:txBody>
          <a:bodyPr wrap="square" rtlCol="0">
            <a:spAutoFit/>
          </a:bodyPr>
          <a:lstStyle/>
          <a:p>
            <a:pPr algn="ctr">
              <a:lnSpc>
                <a:spcPct val="120000"/>
              </a:lnSpc>
            </a:pPr>
            <a:r>
              <a:rPr lang="nl-BE" sz="2500"/>
              <a:t>Bel Co</a:t>
            </a:r>
            <a:endParaRPr lang="nl-NL" sz="2500"/>
          </a:p>
        </p:txBody>
      </p:sp>
      <p:sp>
        <p:nvSpPr>
          <p:cNvPr id="6" name="Tekstvak 5">
            <a:extLst>
              <a:ext uri="{FF2B5EF4-FFF2-40B4-BE49-F238E27FC236}">
                <a16:creationId xmlns:a16="http://schemas.microsoft.com/office/drawing/2014/main" id="{0B3795B4-32A6-1593-D1B5-8D69FF7CFC30}"/>
              </a:ext>
            </a:extLst>
          </p:cNvPr>
          <p:cNvSpPr txBox="1"/>
          <p:nvPr/>
        </p:nvSpPr>
        <p:spPr>
          <a:xfrm>
            <a:off x="10296873" y="6194374"/>
            <a:ext cx="1231900" cy="973280"/>
          </a:xfrm>
          <a:prstGeom prst="rect">
            <a:avLst/>
          </a:prstGeom>
          <a:noFill/>
          <a:ln>
            <a:solidFill>
              <a:schemeClr val="tx1"/>
            </a:solidFill>
          </a:ln>
        </p:spPr>
        <p:txBody>
          <a:bodyPr wrap="square" rtlCol="0">
            <a:spAutoFit/>
          </a:bodyPr>
          <a:lstStyle/>
          <a:p>
            <a:pPr algn="ctr">
              <a:lnSpc>
                <a:spcPct val="120000"/>
              </a:lnSpc>
            </a:pPr>
            <a:r>
              <a:rPr lang="nl-BE" sz="2500"/>
              <a:t>Swiss Co</a:t>
            </a:r>
            <a:endParaRPr lang="nl-NL" sz="2500"/>
          </a:p>
        </p:txBody>
      </p:sp>
      <p:cxnSp>
        <p:nvCxnSpPr>
          <p:cNvPr id="8" name="Rechte verbindingslijn 7">
            <a:extLst>
              <a:ext uri="{FF2B5EF4-FFF2-40B4-BE49-F238E27FC236}">
                <a16:creationId xmlns:a16="http://schemas.microsoft.com/office/drawing/2014/main" id="{FF42DD13-3776-90CD-8607-CBD052BC46C2}"/>
              </a:ext>
            </a:extLst>
          </p:cNvPr>
          <p:cNvCxnSpPr>
            <a:cxnSpLocks/>
          </p:cNvCxnSpPr>
          <p:nvPr/>
        </p:nvCxnSpPr>
        <p:spPr>
          <a:xfrm>
            <a:off x="7966022" y="3929841"/>
            <a:ext cx="48686" cy="5018862"/>
          </a:xfrm>
          <a:prstGeom prst="line">
            <a:avLst/>
          </a:prstGeom>
          <a:ln w="317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9" name="Boog 8">
            <a:extLst>
              <a:ext uri="{FF2B5EF4-FFF2-40B4-BE49-F238E27FC236}">
                <a16:creationId xmlns:a16="http://schemas.microsoft.com/office/drawing/2014/main" id="{8F33A95B-A118-20C6-3686-70BD59ECCD7E}"/>
              </a:ext>
            </a:extLst>
          </p:cNvPr>
          <p:cNvSpPr/>
          <p:nvPr/>
        </p:nvSpPr>
        <p:spPr>
          <a:xfrm rot="19006414">
            <a:off x="5509795" y="5371979"/>
            <a:ext cx="5620035" cy="5308423"/>
          </a:xfrm>
          <a:prstGeom prst="arc">
            <a:avLst/>
          </a:prstGeom>
          <a:ln w="317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0" name="Tekstvak 9">
            <a:extLst>
              <a:ext uri="{FF2B5EF4-FFF2-40B4-BE49-F238E27FC236}">
                <a16:creationId xmlns:a16="http://schemas.microsoft.com/office/drawing/2014/main" id="{44B9825D-FCDB-826D-1595-B96C0366D43A}"/>
              </a:ext>
            </a:extLst>
          </p:cNvPr>
          <p:cNvSpPr txBox="1"/>
          <p:nvPr/>
        </p:nvSpPr>
        <p:spPr>
          <a:xfrm>
            <a:off x="6171471" y="4382032"/>
            <a:ext cx="4227440" cy="973280"/>
          </a:xfrm>
          <a:prstGeom prst="rect">
            <a:avLst/>
          </a:prstGeom>
          <a:noFill/>
        </p:spPr>
        <p:txBody>
          <a:bodyPr wrap="none" rtlCol="0">
            <a:spAutoFit/>
          </a:bodyPr>
          <a:lstStyle/>
          <a:p>
            <a:pPr algn="ctr">
              <a:lnSpc>
                <a:spcPct val="120000"/>
              </a:lnSpc>
            </a:pPr>
            <a:r>
              <a:rPr lang="nl-BE" sz="2500"/>
              <a:t>Lening  afgesloten </a:t>
            </a:r>
            <a:br>
              <a:rPr lang="nl-BE" sz="2500"/>
            </a:br>
            <a:r>
              <a:rPr lang="nl-BE" sz="2500"/>
              <a:t>in 2008 en  verlengd in 2014</a:t>
            </a:r>
            <a:endParaRPr lang="nl-NL" sz="2500"/>
          </a:p>
        </p:txBody>
      </p:sp>
      <p:sp>
        <p:nvSpPr>
          <p:cNvPr id="11" name="Boog 10">
            <a:extLst>
              <a:ext uri="{FF2B5EF4-FFF2-40B4-BE49-F238E27FC236}">
                <a16:creationId xmlns:a16="http://schemas.microsoft.com/office/drawing/2014/main" id="{A672A112-D9F9-CDFF-A552-383326122BF5}"/>
              </a:ext>
            </a:extLst>
          </p:cNvPr>
          <p:cNvSpPr/>
          <p:nvPr/>
        </p:nvSpPr>
        <p:spPr>
          <a:xfrm rot="8614500">
            <a:off x="5859320" y="2686102"/>
            <a:ext cx="5620035" cy="5308423"/>
          </a:xfrm>
          <a:prstGeom prst="arc">
            <a:avLst/>
          </a:prstGeom>
          <a:ln w="3175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Tekstvak 11">
            <a:extLst>
              <a:ext uri="{FF2B5EF4-FFF2-40B4-BE49-F238E27FC236}">
                <a16:creationId xmlns:a16="http://schemas.microsoft.com/office/drawing/2014/main" id="{7CD4075D-3267-44A6-343B-C53EC79AB1BC}"/>
              </a:ext>
            </a:extLst>
          </p:cNvPr>
          <p:cNvSpPr txBox="1"/>
          <p:nvPr/>
        </p:nvSpPr>
        <p:spPr>
          <a:xfrm>
            <a:off x="6944275" y="7167654"/>
            <a:ext cx="2751074" cy="511615"/>
          </a:xfrm>
          <a:prstGeom prst="rect">
            <a:avLst/>
          </a:prstGeom>
          <a:noFill/>
        </p:spPr>
        <p:txBody>
          <a:bodyPr wrap="none" rtlCol="0">
            <a:spAutoFit/>
          </a:bodyPr>
          <a:lstStyle/>
          <a:p>
            <a:pPr>
              <a:lnSpc>
                <a:spcPct val="120000"/>
              </a:lnSpc>
            </a:pPr>
            <a:r>
              <a:rPr lang="nl-BE" sz="2500">
                <a:solidFill>
                  <a:srgbClr val="FF0000"/>
                </a:solidFill>
              </a:rPr>
              <a:t>Intrest-uitkeringen</a:t>
            </a:r>
            <a:endParaRPr lang="nl-NL" sz="2500">
              <a:solidFill>
                <a:srgbClr val="FF0000"/>
              </a:solidFill>
            </a:endParaRPr>
          </a:p>
        </p:txBody>
      </p:sp>
      <p:pic>
        <p:nvPicPr>
          <p:cNvPr id="14" name="Afbeelding 13">
            <a:extLst>
              <a:ext uri="{FF2B5EF4-FFF2-40B4-BE49-F238E27FC236}">
                <a16:creationId xmlns:a16="http://schemas.microsoft.com/office/drawing/2014/main" id="{7AA93BD0-A5D5-0C76-9B73-CCA3FA59CA32}"/>
              </a:ext>
            </a:extLst>
          </p:cNvPr>
          <p:cNvPicPr>
            <a:picLocks noChangeAspect="1"/>
          </p:cNvPicPr>
          <p:nvPr/>
        </p:nvPicPr>
        <p:blipFill>
          <a:blip r:embed="rId2"/>
          <a:stretch>
            <a:fillRect/>
          </a:stretch>
        </p:blipFill>
        <p:spPr>
          <a:xfrm>
            <a:off x="5345312" y="3047611"/>
            <a:ext cx="1038919" cy="843180"/>
          </a:xfrm>
          <a:prstGeom prst="rect">
            <a:avLst/>
          </a:prstGeom>
        </p:spPr>
      </p:pic>
      <p:pic>
        <p:nvPicPr>
          <p:cNvPr id="15" name="Afbeelding 14">
            <a:extLst>
              <a:ext uri="{FF2B5EF4-FFF2-40B4-BE49-F238E27FC236}">
                <a16:creationId xmlns:a16="http://schemas.microsoft.com/office/drawing/2014/main" id="{6069DD59-0E01-1517-9F36-185793FFF811}"/>
              </a:ext>
            </a:extLst>
          </p:cNvPr>
          <p:cNvPicPr>
            <a:picLocks noChangeAspect="1"/>
          </p:cNvPicPr>
          <p:nvPr/>
        </p:nvPicPr>
        <p:blipFill>
          <a:blip r:embed="rId3"/>
          <a:stretch>
            <a:fillRect/>
          </a:stretch>
        </p:blipFill>
        <p:spPr>
          <a:xfrm>
            <a:off x="9747096" y="2658323"/>
            <a:ext cx="1303630" cy="1303630"/>
          </a:xfrm>
          <a:prstGeom prst="rect">
            <a:avLst/>
          </a:prstGeom>
        </p:spPr>
      </p:pic>
      <p:sp>
        <p:nvSpPr>
          <p:cNvPr id="17" name="Tekstvak 16">
            <a:extLst>
              <a:ext uri="{FF2B5EF4-FFF2-40B4-BE49-F238E27FC236}">
                <a16:creationId xmlns:a16="http://schemas.microsoft.com/office/drawing/2014/main" id="{0556C1BE-278F-7AF8-0E47-6B0552676FB7}"/>
              </a:ext>
            </a:extLst>
          </p:cNvPr>
          <p:cNvSpPr txBox="1"/>
          <p:nvPr/>
        </p:nvSpPr>
        <p:spPr>
          <a:xfrm>
            <a:off x="711200" y="1524000"/>
            <a:ext cx="2895280" cy="1896545"/>
          </a:xfrm>
          <a:prstGeom prst="rect">
            <a:avLst/>
          </a:prstGeom>
          <a:noFill/>
        </p:spPr>
        <p:txBody>
          <a:bodyPr wrap="none" rtlCol="0">
            <a:spAutoFit/>
          </a:bodyPr>
          <a:lstStyle/>
          <a:p>
            <a:pPr>
              <a:lnSpc>
                <a:spcPct val="120000"/>
              </a:lnSpc>
            </a:pPr>
            <a:r>
              <a:rPr lang="nl-BE" sz="2500" b="1">
                <a:solidFill>
                  <a:schemeClr val="accent2">
                    <a:lumMod val="75000"/>
                  </a:schemeClr>
                </a:solidFill>
              </a:rPr>
              <a:t>Nr. 2021/2993/A</a:t>
            </a:r>
            <a:br>
              <a:rPr lang="nl-BE" sz="2500" b="1">
                <a:solidFill>
                  <a:schemeClr val="accent2">
                    <a:lumMod val="75000"/>
                  </a:schemeClr>
                </a:solidFill>
              </a:rPr>
            </a:br>
            <a:r>
              <a:rPr lang="nl-BE" sz="2500" b="1">
                <a:solidFill>
                  <a:schemeClr val="accent2">
                    <a:lumMod val="75000"/>
                  </a:schemeClr>
                </a:solidFill>
              </a:rPr>
              <a:t>Zie ook </a:t>
            </a:r>
            <a:br>
              <a:rPr lang="nl-BE" sz="2500" b="1">
                <a:solidFill>
                  <a:schemeClr val="accent2">
                    <a:lumMod val="75000"/>
                  </a:schemeClr>
                </a:solidFill>
              </a:rPr>
            </a:br>
            <a:r>
              <a:rPr lang="nl-BE" sz="2500" b="1">
                <a:solidFill>
                  <a:schemeClr val="accent2">
                    <a:lumMod val="75000"/>
                  </a:schemeClr>
                </a:solidFill>
              </a:rPr>
              <a:t>    Nr. 2021/2992/A</a:t>
            </a:r>
            <a:br>
              <a:rPr lang="nl-BE" sz="2500" b="1">
                <a:solidFill>
                  <a:schemeClr val="accent2">
                    <a:lumMod val="75000"/>
                  </a:schemeClr>
                </a:solidFill>
              </a:rPr>
            </a:br>
            <a:r>
              <a:rPr lang="nl-BE" sz="2500" b="1">
                <a:solidFill>
                  <a:schemeClr val="accent2">
                    <a:lumMod val="75000"/>
                  </a:schemeClr>
                </a:solidFill>
              </a:rPr>
              <a:t>    Nr. 2021/2994/A</a:t>
            </a:r>
            <a:endParaRPr lang="nl-NL" sz="2500" b="1">
              <a:solidFill>
                <a:schemeClr val="accent2">
                  <a:lumMod val="75000"/>
                </a:schemeClr>
              </a:solidFill>
            </a:endParaRPr>
          </a:p>
        </p:txBody>
      </p:sp>
      <p:pic>
        <p:nvPicPr>
          <p:cNvPr id="3" name="Picture 2">
            <a:extLst>
              <a:ext uri="{FF2B5EF4-FFF2-40B4-BE49-F238E27FC236}">
                <a16:creationId xmlns:a16="http://schemas.microsoft.com/office/drawing/2014/main" id="{1088CEE5-9B09-C8E3-B3B2-520586F8C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99F2E91D-7EEC-05A4-E6BD-1E340BB945EC}"/>
              </a:ext>
            </a:extLst>
          </p:cNvPr>
          <p:cNvSpPr txBox="1"/>
          <p:nvPr/>
        </p:nvSpPr>
        <p:spPr>
          <a:xfrm>
            <a:off x="627692" y="131497"/>
            <a:ext cx="15699575" cy="1163395"/>
          </a:xfrm>
          <a:prstGeom prst="rect">
            <a:avLst/>
          </a:prstGeom>
          <a:noFill/>
        </p:spPr>
        <p:txBody>
          <a:bodyPr wrap="square" rtlCol="0">
            <a:spAutoFit/>
          </a:bodyPr>
          <a:lstStyle/>
          <a:p>
            <a:pPr>
              <a:lnSpc>
                <a:spcPct val="120000"/>
              </a:lnSpc>
            </a:pPr>
            <a:r>
              <a:rPr lang="fr-FR" sz="3000" b="1" dirty="0">
                <a:solidFill>
                  <a:schemeClr val="accent1">
                    <a:lumMod val="75000"/>
                  </a:schemeClr>
                </a:solidFill>
                <a:latin typeface="Calibri" panose="020F0502020204030204" pitchFamily="34" charset="0"/>
                <a:cs typeface="Calibri" panose="020F0502020204030204" pitchFamily="34" charset="0"/>
              </a:rPr>
              <a:t>II. 1. </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nl-BE" sz="3000" b="1" dirty="0" err="1">
                <a:solidFill>
                  <a:schemeClr val="accent1">
                    <a:lumMod val="75000"/>
                  </a:schemeClr>
                </a:solidFill>
                <a:latin typeface="Calibri" panose="020F0502020204030204" pitchFamily="34" charset="0"/>
                <a:cs typeface="Calibri" panose="020F0502020204030204" pitchFamily="34" charset="0"/>
              </a:rPr>
              <a:t>Etat</a:t>
            </a:r>
            <a:r>
              <a:rPr lang="nl-BE" sz="3000" b="1" dirty="0">
                <a:solidFill>
                  <a:schemeClr val="accent1">
                    <a:lumMod val="75000"/>
                  </a:schemeClr>
                </a:solidFill>
                <a:latin typeface="Calibri" panose="020F0502020204030204" pitchFamily="34" charset="0"/>
                <a:cs typeface="Calibri" panose="020F0502020204030204" pitchFamily="34" charset="0"/>
              </a:rPr>
              <a:t> de la source – </a:t>
            </a:r>
            <a:r>
              <a:rPr lang="nl-BE" sz="3000" b="1" dirty="0" err="1">
                <a:solidFill>
                  <a:schemeClr val="accent1">
                    <a:lumMod val="75000"/>
                  </a:schemeClr>
                </a:solidFill>
                <a:latin typeface="Calibri" panose="020F0502020204030204" pitchFamily="34" charset="0"/>
                <a:cs typeface="Calibri" panose="020F0502020204030204" pitchFamily="34" charset="0"/>
              </a:rPr>
              <a:t>GAARs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dispositions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européennes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nationales</a:t>
            </a:r>
            <a:r>
              <a:rPr lang="nl-BE" sz="3000" b="1" dirty="0">
                <a:solidFill>
                  <a:schemeClr val="accent1">
                    <a:lumMod val="75000"/>
                  </a:schemeClr>
                </a:solidFill>
                <a:latin typeface="Calibri" panose="020F0502020204030204" pitchFamily="34" charset="0"/>
                <a:cs typeface="Calibri" panose="020F0502020204030204" pitchFamily="34" charset="0"/>
              </a:rPr>
              <a:t> et </a:t>
            </a:r>
            <a:r>
              <a:rPr lang="nl-BE" sz="3000" b="1" dirty="0" err="1">
                <a:solidFill>
                  <a:schemeClr val="accent1">
                    <a:lumMod val="75000"/>
                  </a:schemeClr>
                </a:solidFill>
                <a:latin typeface="Calibri" panose="020F0502020204030204" pitchFamily="34" charset="0"/>
                <a:cs typeface="Calibri" panose="020F0502020204030204" pitchFamily="34" charset="0"/>
              </a:rPr>
              <a:t>conventionnelles</a:t>
            </a:r>
            <a:r>
              <a:rPr lang="nl-BE" sz="3000" b="1" dirty="0">
                <a:solidFill>
                  <a:schemeClr val="accent1">
                    <a:lumMod val="75000"/>
                  </a:schemeClr>
                </a:solidFill>
                <a:latin typeface="Calibri" panose="020F0502020204030204" pitchFamily="34" charset="0"/>
                <a:cs typeface="Calibri" panose="020F0502020204030204" pitchFamily="34" charset="0"/>
              </a:rPr>
              <a:t> – </a:t>
            </a:r>
            <a:r>
              <a:rPr lang="nl-BE" sz="3000" b="1" dirty="0">
                <a:solidFill>
                  <a:schemeClr val="accent2">
                    <a:lumMod val="75000"/>
                  </a:schemeClr>
                </a:solidFill>
                <a:latin typeface="Calibri" panose="020F0502020204030204" pitchFamily="34" charset="0"/>
                <a:cs typeface="Calibri" panose="020F0502020204030204" pitchFamily="34" charset="0"/>
              </a:rPr>
              <a:t>Rb. Brussel 21 april 2023</a:t>
            </a:r>
            <a:endParaRPr lang="fr-FR" sz="30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1397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680E2058-C9A9-5C8B-9D66-F3092225D205}"/>
              </a:ext>
            </a:extLst>
          </p:cNvPr>
          <p:cNvSpPr>
            <a:spLocks noGrp="1"/>
          </p:cNvSpPr>
          <p:nvPr>
            <p:ph type="sldNum" sz="quarter" idx="12"/>
          </p:nvPr>
        </p:nvSpPr>
        <p:spPr/>
        <p:txBody>
          <a:bodyPr/>
          <a:lstStyle/>
          <a:p>
            <a:fld id="{7AE184E0-0BD4-4705-A12B-9B71DDE63301}" type="slidenum">
              <a:rPr lang="nl-BE" noProof="0" smtClean="0"/>
              <a:t>38</a:t>
            </a:fld>
            <a:endParaRPr lang="nl-BE" noProof="0"/>
          </a:p>
        </p:txBody>
      </p:sp>
      <p:sp>
        <p:nvSpPr>
          <p:cNvPr id="16" name="Tekstvak 15">
            <a:extLst>
              <a:ext uri="{FF2B5EF4-FFF2-40B4-BE49-F238E27FC236}">
                <a16:creationId xmlns:a16="http://schemas.microsoft.com/office/drawing/2014/main" id="{877FF8B9-ABE7-87A8-DF73-AF75F611340B}"/>
              </a:ext>
            </a:extLst>
          </p:cNvPr>
          <p:cNvSpPr txBox="1"/>
          <p:nvPr/>
        </p:nvSpPr>
        <p:spPr>
          <a:xfrm>
            <a:off x="429086" y="1528147"/>
            <a:ext cx="15472249" cy="6986528"/>
          </a:xfrm>
          <a:prstGeom prst="rect">
            <a:avLst/>
          </a:prstGeom>
          <a:noFill/>
        </p:spPr>
        <p:txBody>
          <a:bodyPr wrap="none" rtlCol="0">
            <a:spAutoFit/>
          </a:bodyPr>
          <a:lstStyle/>
          <a:p>
            <a:pPr>
              <a:lnSpc>
                <a:spcPct val="120000"/>
              </a:lnSpc>
            </a:pPr>
            <a:r>
              <a:rPr lang="nl-BE" sz="2500" dirty="0">
                <a:solidFill>
                  <a:srgbClr val="FF0000"/>
                </a:solidFill>
                <a:latin typeface="Calibri" panose="020F0502020204030204" pitchFamily="34" charset="0"/>
                <a:cs typeface="Calibri" panose="020F0502020204030204" pitchFamily="34" charset="0"/>
              </a:rPr>
              <a:t>Vrijstelling van RV op intrestuitkeringen ?</a:t>
            </a:r>
            <a:br>
              <a:rPr lang="nl-BE" sz="2500" dirty="0">
                <a:solidFill>
                  <a:srgbClr val="FF0000"/>
                </a:solidFill>
                <a:latin typeface="Calibri" panose="020F0502020204030204" pitchFamily="34" charset="0"/>
                <a:cs typeface="Calibri" panose="020F0502020204030204" pitchFamily="34" charset="0"/>
              </a:rPr>
            </a:br>
            <a:r>
              <a:rPr lang="nl-BE" sz="2500" dirty="0">
                <a:solidFill>
                  <a:srgbClr val="FF0000"/>
                </a:solidFill>
                <a:latin typeface="Calibri" panose="020F0502020204030204" pitchFamily="34" charset="0"/>
                <a:cs typeface="Calibri" panose="020F0502020204030204" pitchFamily="34" charset="0"/>
              </a:rPr>
              <a:t>    -Geen toepassing van art. 105, 1°, b) KB: </a:t>
            </a:r>
            <a:br>
              <a:rPr lang="nl-BE" sz="2500" dirty="0">
                <a:solidFill>
                  <a:srgbClr val="FF0000"/>
                </a:solidFill>
                <a:latin typeface="Calibri" panose="020F0502020204030204" pitchFamily="34" charset="0"/>
                <a:cs typeface="Calibri" panose="020F0502020204030204" pitchFamily="34" charset="0"/>
              </a:rPr>
            </a:br>
            <a:r>
              <a:rPr lang="nl-BE" sz="2500" dirty="0">
                <a:solidFill>
                  <a:srgbClr val="FF0000"/>
                </a:solidFill>
                <a:latin typeface="Calibri" panose="020F0502020204030204" pitchFamily="34" charset="0"/>
                <a:cs typeface="Calibri" panose="020F0502020204030204" pitchFamily="34" charset="0"/>
              </a:rPr>
              <a:t>	geen aandelen FVA  voor 50 % van balanstotaal (slechts 34 %)</a:t>
            </a:r>
            <a:br>
              <a:rPr lang="nl-BE" sz="2500" dirty="0">
                <a:solidFill>
                  <a:srgbClr val="FF0000"/>
                </a:solidFill>
                <a:latin typeface="Calibri" panose="020F0502020204030204" pitchFamily="34" charset="0"/>
                <a:cs typeface="Calibri" panose="020F0502020204030204" pitchFamily="34" charset="0"/>
              </a:rPr>
            </a:br>
            <a:r>
              <a:rPr lang="nl-BE" sz="2500" dirty="0">
                <a:solidFill>
                  <a:srgbClr val="FF0000"/>
                </a:solidFill>
                <a:latin typeface="Calibri" panose="020F0502020204030204" pitchFamily="34" charset="0"/>
                <a:cs typeface="Calibri" panose="020F0502020204030204" pitchFamily="34" charset="0"/>
              </a:rPr>
              <a:t>    </a:t>
            </a:r>
            <a:br>
              <a:rPr lang="nl-BE" sz="2500" dirty="0">
                <a:solidFill>
                  <a:srgbClr val="FF0000"/>
                </a:solidFill>
                <a:latin typeface="Calibri" panose="020F0502020204030204" pitchFamily="34" charset="0"/>
                <a:cs typeface="Calibri" panose="020F0502020204030204" pitchFamily="34" charset="0"/>
              </a:rPr>
            </a:br>
            <a:r>
              <a:rPr lang="nl-BE" sz="2500" dirty="0">
                <a:solidFill>
                  <a:srgbClr val="FF0000"/>
                </a:solidFill>
                <a:latin typeface="Calibri" panose="020F0502020204030204" pitchFamily="34" charset="0"/>
                <a:cs typeface="Calibri" panose="020F0502020204030204" pitchFamily="34" charset="0"/>
              </a:rPr>
              <a:t>    -Geen toepassing van art. 107, §6 KB WIB (</a:t>
            </a:r>
            <a:r>
              <a:rPr lang="nl-BE" sz="2500" dirty="0" err="1">
                <a:solidFill>
                  <a:srgbClr val="FF0000"/>
                </a:solidFill>
                <a:latin typeface="Calibri" panose="020F0502020204030204" pitchFamily="34" charset="0"/>
                <a:cs typeface="Calibri" panose="020F0502020204030204" pitchFamily="34" charset="0"/>
              </a:rPr>
              <a:t>jc</a:t>
            </a:r>
            <a:r>
              <a:rPr lang="nl-BE" sz="2500" dirty="0">
                <a:solidFill>
                  <a:srgbClr val="FF0000"/>
                </a:solidFill>
                <a:latin typeface="Calibri" panose="020F0502020204030204" pitchFamily="34" charset="0"/>
                <a:cs typeface="Calibri" panose="020F0502020204030204" pitchFamily="34" charset="0"/>
              </a:rPr>
              <a:t> </a:t>
            </a:r>
            <a:r>
              <a:rPr lang="nl-BE" sz="2500" dirty="0" err="1">
                <a:solidFill>
                  <a:srgbClr val="FF0000"/>
                </a:solidFill>
                <a:latin typeface="Calibri" panose="020F0502020204030204" pitchFamily="34" charset="0"/>
                <a:cs typeface="Calibri" panose="020F0502020204030204" pitchFamily="34" charset="0"/>
              </a:rPr>
              <a:t>Ovk</a:t>
            </a:r>
            <a:r>
              <a:rPr lang="nl-BE" sz="2500" dirty="0">
                <a:solidFill>
                  <a:srgbClr val="FF0000"/>
                </a:solidFill>
                <a:latin typeface="Calibri" panose="020F0502020204030204" pitchFamily="34" charset="0"/>
                <a:cs typeface="Calibri" panose="020F0502020204030204" pitchFamily="34" charset="0"/>
              </a:rPr>
              <a:t> met Zwitserland van 26/11/2004): </a:t>
            </a:r>
            <a:br>
              <a:rPr lang="nl-BE" sz="2500" dirty="0">
                <a:solidFill>
                  <a:srgbClr val="FF0000"/>
                </a:solidFill>
                <a:latin typeface="Calibri" panose="020F0502020204030204" pitchFamily="34" charset="0"/>
                <a:cs typeface="Calibri" panose="020F0502020204030204" pitchFamily="34" charset="0"/>
              </a:rPr>
            </a:br>
            <a:r>
              <a:rPr lang="nl-BE" sz="2500" dirty="0">
                <a:solidFill>
                  <a:srgbClr val="FF0000"/>
                </a:solidFill>
                <a:latin typeface="Calibri" panose="020F0502020204030204" pitchFamily="34" charset="0"/>
                <a:cs typeface="Calibri" panose="020F0502020204030204" pitchFamily="34" charset="0"/>
              </a:rPr>
              <a:t>	Swiss Co is niet onderworpen aan </a:t>
            </a:r>
            <a:r>
              <a:rPr lang="nl-BE" sz="2500" dirty="0" err="1">
                <a:solidFill>
                  <a:srgbClr val="FF0000"/>
                </a:solidFill>
                <a:latin typeface="Calibri" panose="020F0502020204030204" pitchFamily="34" charset="0"/>
                <a:cs typeface="Calibri" panose="020F0502020204030204" pitchFamily="34" charset="0"/>
              </a:rPr>
              <a:t>VennB</a:t>
            </a:r>
            <a:r>
              <a:rPr lang="nl-BE" sz="2500" dirty="0">
                <a:solidFill>
                  <a:srgbClr val="FF0000"/>
                </a:solidFill>
                <a:latin typeface="Calibri" panose="020F0502020204030204" pitchFamily="34" charset="0"/>
                <a:cs typeface="Calibri" panose="020F0502020204030204" pitchFamily="34" charset="0"/>
              </a:rPr>
              <a:t> </a:t>
            </a:r>
            <a:br>
              <a:rPr lang="nl-BE" sz="2500" dirty="0">
                <a:solidFill>
                  <a:srgbClr val="FF0000"/>
                </a:solidFill>
                <a:latin typeface="Calibri" panose="020F0502020204030204" pitchFamily="34" charset="0"/>
                <a:cs typeface="Calibri" panose="020F0502020204030204" pitchFamily="34" charset="0"/>
              </a:rPr>
            </a:br>
            <a:r>
              <a:rPr lang="nl-BE" sz="2500" dirty="0">
                <a:solidFill>
                  <a:srgbClr val="FF0000"/>
                </a:solidFill>
                <a:latin typeface="Calibri" panose="020F0502020204030204" pitchFamily="34" charset="0"/>
                <a:cs typeface="Calibri" panose="020F0502020204030204" pitchFamily="34" charset="0"/>
              </a:rPr>
              <a:t>        (dankzij voordelige Ruling met effectief tarief aan 1.87 % worden inkomsten niet onderworpen </a:t>
            </a:r>
            <a:br>
              <a:rPr lang="nl-BE" sz="2500" dirty="0">
                <a:solidFill>
                  <a:srgbClr val="FF0000"/>
                </a:solidFill>
                <a:latin typeface="Calibri" panose="020F0502020204030204" pitchFamily="34" charset="0"/>
                <a:cs typeface="Calibri" panose="020F0502020204030204" pitchFamily="34" charset="0"/>
              </a:rPr>
            </a:br>
            <a:r>
              <a:rPr lang="nl-BE" sz="2500" dirty="0">
                <a:solidFill>
                  <a:srgbClr val="FF0000"/>
                </a:solidFill>
                <a:latin typeface="Calibri" panose="020F0502020204030204" pitchFamily="34" charset="0"/>
                <a:cs typeface="Calibri" panose="020F0502020204030204" pitchFamily="34" charset="0"/>
              </a:rPr>
              <a:t>		aan normale aanslagregeling) </a:t>
            </a:r>
            <a:br>
              <a:rPr lang="nl-BE" sz="2500" dirty="0">
                <a:solidFill>
                  <a:srgbClr val="FF0000"/>
                </a:solidFill>
                <a:latin typeface="Calibri" panose="020F0502020204030204" pitchFamily="34" charset="0"/>
                <a:cs typeface="Calibri" panose="020F0502020204030204" pitchFamily="34" charset="0"/>
              </a:rPr>
            </a:br>
            <a:br>
              <a:rPr lang="nl-BE" sz="2500" dirty="0">
                <a:solidFill>
                  <a:srgbClr val="FF0000"/>
                </a:solidFill>
                <a:latin typeface="Calibri" panose="020F0502020204030204" pitchFamily="34" charset="0"/>
                <a:cs typeface="Calibri" panose="020F0502020204030204" pitchFamily="34" charset="0"/>
              </a:rPr>
            </a:br>
            <a:r>
              <a:rPr lang="nl-BE" sz="2500" dirty="0">
                <a:solidFill>
                  <a:srgbClr val="FF0000"/>
                </a:solidFill>
                <a:latin typeface="Calibri" panose="020F0502020204030204" pitchFamily="34" charset="0"/>
                <a:cs typeface="Calibri" panose="020F0502020204030204" pitchFamily="34" charset="0"/>
              </a:rPr>
              <a:t>     -Geen toepassing van art. 11, §2 DBV BE-</a:t>
            </a:r>
            <a:r>
              <a:rPr lang="nl-BE" sz="2500" dirty="0" err="1">
                <a:solidFill>
                  <a:srgbClr val="FF0000"/>
                </a:solidFill>
                <a:latin typeface="Calibri" panose="020F0502020204030204" pitchFamily="34" charset="0"/>
                <a:cs typeface="Calibri" panose="020F0502020204030204" pitchFamily="34" charset="0"/>
              </a:rPr>
              <a:t>Zw</a:t>
            </a:r>
            <a:r>
              <a:rPr lang="nl-BE" sz="2500" dirty="0">
                <a:solidFill>
                  <a:srgbClr val="FF0000"/>
                </a:solidFill>
                <a:latin typeface="Calibri" panose="020F0502020204030204" pitchFamily="34" charset="0"/>
                <a:cs typeface="Calibri" panose="020F0502020204030204" pitchFamily="34" charset="0"/>
              </a:rPr>
              <a:t> (beperking bronheffing tot 10 %)</a:t>
            </a:r>
            <a:br>
              <a:rPr lang="nl-BE" sz="2500" dirty="0">
                <a:solidFill>
                  <a:srgbClr val="FF0000"/>
                </a:solidFill>
                <a:latin typeface="Calibri" panose="020F0502020204030204" pitchFamily="34" charset="0"/>
                <a:cs typeface="Calibri" panose="020F0502020204030204" pitchFamily="34" charset="0"/>
              </a:rPr>
            </a:br>
            <a:r>
              <a:rPr lang="nl-BE" sz="2500" dirty="0">
                <a:solidFill>
                  <a:srgbClr val="FF0000"/>
                </a:solidFill>
                <a:latin typeface="Calibri" panose="020F0502020204030204" pitchFamily="34" charset="0"/>
                <a:cs typeface="Calibri" panose="020F0502020204030204" pitchFamily="34" charset="0"/>
              </a:rPr>
              <a:t>	</a:t>
            </a:r>
            <a:r>
              <a:rPr lang="nl-BE" sz="2500" dirty="0">
                <a:solidFill>
                  <a:srgbClr val="FF0000"/>
                </a:solidFill>
                <a:latin typeface="Calibri" panose="020F0502020204030204" pitchFamily="34" charset="0"/>
                <a:cs typeface="Calibri" panose="020F0502020204030204" pitchFamily="34" charset="0"/>
                <a:sym typeface="Wingdings" panose="05000000000000000000" pitchFamily="2" charset="2"/>
              </a:rPr>
              <a:t> toepassing van art. 344, §1 WIB 1992 </a:t>
            </a:r>
            <a:br>
              <a:rPr lang="nl-BE" sz="2500" dirty="0">
                <a:solidFill>
                  <a:srgbClr val="FF0000"/>
                </a:solidFill>
                <a:latin typeface="Calibri" panose="020F0502020204030204" pitchFamily="34" charset="0"/>
                <a:cs typeface="Calibri" panose="020F0502020204030204" pitchFamily="34" charset="0"/>
                <a:sym typeface="Wingdings" panose="05000000000000000000" pitchFamily="2" charset="2"/>
              </a:rPr>
            </a:br>
            <a:r>
              <a:rPr lang="nl-BE" sz="25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nl-NL" sz="2500" i="1" dirty="0">
                <a:solidFill>
                  <a:srgbClr val="FF0000"/>
                </a:solidFill>
                <a:latin typeface="Calibri" panose="020F0502020204030204" pitchFamily="34" charset="0"/>
                <a:cs typeface="Calibri" panose="020F0502020204030204" pitchFamily="34" charset="0"/>
                <a:sym typeface="Wingdings" panose="05000000000000000000" pitchFamily="2" charset="2"/>
              </a:rPr>
              <a:t>In tegenstelling tot wat eiseres aanvoert kan verweerder verdragsmisbruik weldegelijk bestrijden middels de </a:t>
            </a:r>
            <a:br>
              <a:rPr lang="nl-NL" sz="2500" i="1" dirty="0">
                <a:solidFill>
                  <a:srgbClr val="FF0000"/>
                </a:solidFill>
                <a:latin typeface="Calibri" panose="020F0502020204030204" pitchFamily="34" charset="0"/>
                <a:cs typeface="Calibri" panose="020F0502020204030204" pitchFamily="34" charset="0"/>
                <a:sym typeface="Wingdings" panose="05000000000000000000" pitchFamily="2" charset="2"/>
              </a:rPr>
            </a:br>
            <a:r>
              <a:rPr lang="nl-NL" sz="2500" i="1" dirty="0">
                <a:solidFill>
                  <a:srgbClr val="FF0000"/>
                </a:solidFill>
                <a:latin typeface="Calibri" panose="020F0502020204030204" pitchFamily="34" charset="0"/>
                <a:cs typeface="Calibri" panose="020F0502020204030204" pitchFamily="34" charset="0"/>
                <a:sym typeface="Wingdings" panose="05000000000000000000" pitchFamily="2" charset="2"/>
              </a:rPr>
              <a:t>	nationale (algemene) antimisbruikbepalingen. Een algemene antimisbruikbepaling wordt immers geacht </a:t>
            </a:r>
            <a:br>
              <a:rPr lang="nl-NL" sz="2500" i="1" dirty="0">
                <a:solidFill>
                  <a:srgbClr val="FF0000"/>
                </a:solidFill>
                <a:latin typeface="Calibri" panose="020F0502020204030204" pitchFamily="34" charset="0"/>
                <a:cs typeface="Calibri" panose="020F0502020204030204" pitchFamily="34" charset="0"/>
                <a:sym typeface="Wingdings" panose="05000000000000000000" pitchFamily="2" charset="2"/>
              </a:rPr>
            </a:br>
            <a:r>
              <a:rPr lang="nl-NL" sz="2500" i="1" dirty="0">
                <a:solidFill>
                  <a:srgbClr val="FF0000"/>
                </a:solidFill>
                <a:latin typeface="Calibri" panose="020F0502020204030204" pitchFamily="34" charset="0"/>
                <a:cs typeface="Calibri" panose="020F0502020204030204" pitchFamily="34" charset="0"/>
                <a:sym typeface="Wingdings" panose="05000000000000000000" pitchFamily="2" charset="2"/>
              </a:rPr>
              <a:t>	aan te sluiten bij de algemene principes dat een verdrag niet in een misbruiksituatie kan worden toegepast. </a:t>
            </a:r>
            <a:br>
              <a:rPr lang="nl-NL" sz="2500" i="1" dirty="0">
                <a:solidFill>
                  <a:srgbClr val="FF0000"/>
                </a:solidFill>
                <a:latin typeface="Calibri" panose="020F0502020204030204" pitchFamily="34" charset="0"/>
                <a:cs typeface="Calibri" panose="020F0502020204030204" pitchFamily="34" charset="0"/>
                <a:sym typeface="Wingdings" panose="05000000000000000000" pitchFamily="2" charset="2"/>
              </a:rPr>
            </a:br>
            <a:r>
              <a:rPr lang="nl-NL" sz="2500" i="1" dirty="0">
                <a:solidFill>
                  <a:srgbClr val="FF0000"/>
                </a:solidFill>
                <a:latin typeface="Calibri" panose="020F0502020204030204" pitchFamily="34" charset="0"/>
                <a:cs typeface="Calibri" panose="020F0502020204030204" pitchFamily="34" charset="0"/>
                <a:sym typeface="Wingdings" panose="05000000000000000000" pitchFamily="2" charset="2"/>
              </a:rPr>
              <a:t>	Een dergelijke bepaling komt dus in beginsel niet in conflict met een verdrag</a:t>
            </a:r>
            <a:r>
              <a:rPr lang="nl-BE" sz="2500" dirty="0">
                <a:solidFill>
                  <a:srgbClr val="FF0000"/>
                </a:solidFill>
                <a:latin typeface="Calibri" panose="020F0502020204030204" pitchFamily="34" charset="0"/>
                <a:cs typeface="Calibri" panose="020F0502020204030204" pitchFamily="34" charset="0"/>
                <a:sym typeface="Wingdings" panose="05000000000000000000" pitchFamily="2" charset="2"/>
              </a:rPr>
              <a:t>”)</a:t>
            </a:r>
            <a:r>
              <a:rPr lang="nl-BE" sz="2500" dirty="0">
                <a:solidFill>
                  <a:srgbClr val="FF0000"/>
                </a:solidFill>
                <a:latin typeface="Calibri" panose="020F0502020204030204" pitchFamily="34" charset="0"/>
                <a:cs typeface="Calibri" panose="020F0502020204030204" pitchFamily="34" charset="0"/>
              </a:rPr>
              <a:t>	</a:t>
            </a:r>
            <a:endParaRPr lang="nl-NL" sz="2500" dirty="0">
              <a:solidFill>
                <a:srgbClr val="FF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8789A72-9E21-2867-AE09-75AB4E853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EBFF2DC2-8BBD-520B-35DD-37722930E6E2}"/>
              </a:ext>
            </a:extLst>
          </p:cNvPr>
          <p:cNvSpPr txBox="1"/>
          <p:nvPr/>
        </p:nvSpPr>
        <p:spPr>
          <a:xfrm>
            <a:off x="627692" y="131497"/>
            <a:ext cx="15699575" cy="1163395"/>
          </a:xfrm>
          <a:prstGeom prst="rect">
            <a:avLst/>
          </a:prstGeom>
          <a:noFill/>
        </p:spPr>
        <p:txBody>
          <a:bodyPr wrap="square" rtlCol="0">
            <a:spAutoFit/>
          </a:bodyPr>
          <a:lstStyle/>
          <a:p>
            <a:pPr>
              <a:lnSpc>
                <a:spcPct val="120000"/>
              </a:lnSpc>
            </a:pPr>
            <a:r>
              <a:rPr lang="fr-FR" sz="3000" b="1" dirty="0">
                <a:solidFill>
                  <a:schemeClr val="accent1">
                    <a:lumMod val="75000"/>
                  </a:schemeClr>
                </a:solidFill>
                <a:latin typeface="Calibri" panose="020F0502020204030204" pitchFamily="34" charset="0"/>
                <a:cs typeface="Calibri" panose="020F0502020204030204" pitchFamily="34" charset="0"/>
              </a:rPr>
              <a:t>II. 1. </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nl-BE" sz="3000" b="1" dirty="0" err="1">
                <a:solidFill>
                  <a:schemeClr val="accent1">
                    <a:lumMod val="75000"/>
                  </a:schemeClr>
                </a:solidFill>
                <a:latin typeface="Calibri" panose="020F0502020204030204" pitchFamily="34" charset="0"/>
                <a:cs typeface="Calibri" panose="020F0502020204030204" pitchFamily="34" charset="0"/>
              </a:rPr>
              <a:t>Etat</a:t>
            </a:r>
            <a:r>
              <a:rPr lang="nl-BE" sz="3000" b="1" dirty="0">
                <a:solidFill>
                  <a:schemeClr val="accent1">
                    <a:lumMod val="75000"/>
                  </a:schemeClr>
                </a:solidFill>
                <a:latin typeface="Calibri" panose="020F0502020204030204" pitchFamily="34" charset="0"/>
                <a:cs typeface="Calibri" panose="020F0502020204030204" pitchFamily="34" charset="0"/>
              </a:rPr>
              <a:t> de la source – </a:t>
            </a:r>
            <a:r>
              <a:rPr lang="nl-BE" sz="3000" b="1" dirty="0" err="1">
                <a:solidFill>
                  <a:schemeClr val="accent1">
                    <a:lumMod val="75000"/>
                  </a:schemeClr>
                </a:solidFill>
                <a:latin typeface="Calibri" panose="020F0502020204030204" pitchFamily="34" charset="0"/>
                <a:cs typeface="Calibri" panose="020F0502020204030204" pitchFamily="34" charset="0"/>
              </a:rPr>
              <a:t>GAARs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dispositions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européennes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nationales</a:t>
            </a:r>
            <a:r>
              <a:rPr lang="nl-BE" sz="3000" b="1" dirty="0">
                <a:solidFill>
                  <a:schemeClr val="accent1">
                    <a:lumMod val="75000"/>
                  </a:schemeClr>
                </a:solidFill>
                <a:latin typeface="Calibri" panose="020F0502020204030204" pitchFamily="34" charset="0"/>
                <a:cs typeface="Calibri" panose="020F0502020204030204" pitchFamily="34" charset="0"/>
              </a:rPr>
              <a:t> et </a:t>
            </a:r>
            <a:r>
              <a:rPr lang="nl-BE" sz="3000" b="1" dirty="0" err="1">
                <a:solidFill>
                  <a:schemeClr val="accent1">
                    <a:lumMod val="75000"/>
                  </a:schemeClr>
                </a:solidFill>
                <a:latin typeface="Calibri" panose="020F0502020204030204" pitchFamily="34" charset="0"/>
                <a:cs typeface="Calibri" panose="020F0502020204030204" pitchFamily="34" charset="0"/>
              </a:rPr>
              <a:t>conventionnelles</a:t>
            </a:r>
            <a:r>
              <a:rPr lang="nl-BE" sz="3000" b="1" dirty="0">
                <a:solidFill>
                  <a:schemeClr val="accent1">
                    <a:lumMod val="75000"/>
                  </a:schemeClr>
                </a:solidFill>
                <a:latin typeface="Calibri" panose="020F0502020204030204" pitchFamily="34" charset="0"/>
                <a:cs typeface="Calibri" panose="020F0502020204030204" pitchFamily="34" charset="0"/>
              </a:rPr>
              <a:t> – </a:t>
            </a:r>
            <a:r>
              <a:rPr lang="nl-BE" sz="3000" b="1" dirty="0">
                <a:solidFill>
                  <a:schemeClr val="accent2">
                    <a:lumMod val="75000"/>
                  </a:schemeClr>
                </a:solidFill>
                <a:latin typeface="Calibri" panose="020F0502020204030204" pitchFamily="34" charset="0"/>
                <a:cs typeface="Calibri" panose="020F0502020204030204" pitchFamily="34" charset="0"/>
              </a:rPr>
              <a:t>Rb. Brussel 21 april 2023</a:t>
            </a:r>
            <a:endParaRPr lang="fr-FR" sz="30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0266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67DD561-F7BF-CC86-5EA3-009E1D1DC2BF}"/>
              </a:ext>
            </a:extLst>
          </p:cNvPr>
          <p:cNvSpPr>
            <a:spLocks noGrp="1"/>
          </p:cNvSpPr>
          <p:nvPr>
            <p:ph idx="1"/>
          </p:nvPr>
        </p:nvSpPr>
        <p:spPr/>
        <p:txBody>
          <a:bodyPr>
            <a:normAutofit/>
          </a:bodyPr>
          <a:lstStyle/>
          <a:p>
            <a:pPr marL="85725" indent="0">
              <a:buNone/>
            </a:pPr>
            <a:br>
              <a:rPr lang="nl-BE" sz="3000" dirty="0">
                <a:latin typeface="Calibri" panose="020F0502020204030204" pitchFamily="34" charset="0"/>
                <a:cs typeface="Calibri" panose="020F0502020204030204" pitchFamily="34" charset="0"/>
              </a:rPr>
            </a:br>
            <a:r>
              <a:rPr lang="nl-NL" sz="2600" i="1" dirty="0">
                <a:solidFill>
                  <a:srgbClr val="FF0000"/>
                </a:solidFill>
                <a:latin typeface="Calibri" panose="020F0502020204030204" pitchFamily="34" charset="0"/>
                <a:cs typeface="Calibri" panose="020F0502020204030204" pitchFamily="34" charset="0"/>
              </a:rPr>
              <a:t>Verweerder toont aan de hand van de structuur en de stukken aldus aan dat eiseres leent van </a:t>
            </a:r>
            <a:r>
              <a:rPr lang="nl-NL" sz="2600" dirty="0">
                <a:solidFill>
                  <a:srgbClr val="FF0000"/>
                </a:solidFill>
                <a:latin typeface="Calibri" panose="020F0502020204030204" pitchFamily="34" charset="0"/>
                <a:cs typeface="Calibri" panose="020F0502020204030204" pitchFamily="34" charset="0"/>
              </a:rPr>
              <a:t>(Swiss CO)</a:t>
            </a:r>
            <a:r>
              <a:rPr lang="nl-NL" sz="2600" i="1" dirty="0">
                <a:solidFill>
                  <a:srgbClr val="FF0000"/>
                </a:solidFill>
                <a:latin typeface="Calibri" panose="020F0502020204030204" pitchFamily="34" charset="0"/>
                <a:cs typeface="Calibri" panose="020F0502020204030204" pitchFamily="34" charset="0"/>
              </a:rPr>
              <a:t>, en vervolgens via circulaire transacties eveneens geld terug rond pompt naar </a:t>
            </a:r>
            <a:r>
              <a:rPr lang="nl-NL" sz="2600" dirty="0">
                <a:solidFill>
                  <a:srgbClr val="FF0000"/>
                </a:solidFill>
                <a:latin typeface="Calibri" panose="020F0502020204030204" pitchFamily="34" charset="0"/>
                <a:cs typeface="Calibri" panose="020F0502020204030204" pitchFamily="34" charset="0"/>
              </a:rPr>
              <a:t>(Swiss CO). </a:t>
            </a:r>
            <a:r>
              <a:rPr lang="nl-NL" sz="2600" i="1" dirty="0">
                <a:solidFill>
                  <a:srgbClr val="FF0000"/>
                </a:solidFill>
                <a:latin typeface="Calibri" panose="020F0502020204030204" pitchFamily="34" charset="0"/>
                <a:cs typeface="Calibri" panose="020F0502020204030204" pitchFamily="34" charset="0"/>
              </a:rPr>
              <a:t>Dit geld komt bij </a:t>
            </a:r>
            <a:r>
              <a:rPr lang="nl-NL" sz="2600" dirty="0">
                <a:solidFill>
                  <a:srgbClr val="FF0000"/>
                </a:solidFill>
                <a:latin typeface="Calibri" panose="020F0502020204030204" pitchFamily="34" charset="0"/>
                <a:cs typeface="Calibri" panose="020F0502020204030204" pitchFamily="34" charset="0"/>
              </a:rPr>
              <a:t>(Swiss Co) </a:t>
            </a:r>
            <a:r>
              <a:rPr lang="nl-NL" sz="2600" i="1" dirty="0">
                <a:solidFill>
                  <a:srgbClr val="FF0000"/>
                </a:solidFill>
                <a:latin typeface="Calibri" panose="020F0502020204030204" pitchFamily="34" charset="0"/>
                <a:cs typeface="Calibri" panose="020F0502020204030204" pitchFamily="34" charset="0"/>
              </a:rPr>
              <a:t>terecht (grotendeels) onder de vorm van renteloze leningen op 50 jaar. Voor dit alles is geen primair handelsdoel. Eiseres houdt een artificiële financieringsbehoefte in stand houdt waarbij zij aanspraak maakt op specifieke fiscale voordelen en die tot gevolg heeft dat interest/winst wordt versluisd naar een buitenlandse entiteit die daar beperkt wordt op belast. Van de schuldafbouw waarvan sprake was in haar ruling nr. 2017.363 is niet veel terug te zien in de feiten</a:t>
            </a:r>
            <a:r>
              <a:rPr lang="nl-NL" sz="2600" dirty="0">
                <a:solidFill>
                  <a:srgbClr val="FF0000"/>
                </a:solidFill>
                <a:latin typeface="Calibri" panose="020F0502020204030204" pitchFamily="34" charset="0"/>
                <a:cs typeface="Calibri" panose="020F0502020204030204" pitchFamily="34" charset="0"/>
              </a:rPr>
              <a:t>. …</a:t>
            </a:r>
            <a:br>
              <a:rPr lang="nl-NL" sz="2600" dirty="0">
                <a:solidFill>
                  <a:srgbClr val="FF0000"/>
                </a:solidFill>
                <a:latin typeface="Calibri" panose="020F0502020204030204" pitchFamily="34" charset="0"/>
                <a:cs typeface="Calibri" panose="020F0502020204030204" pitchFamily="34" charset="0"/>
              </a:rPr>
            </a:br>
            <a:br>
              <a:rPr lang="nl-NL" sz="2600" dirty="0">
                <a:solidFill>
                  <a:srgbClr val="FF0000"/>
                </a:solidFill>
                <a:latin typeface="Calibri" panose="020F0502020204030204" pitchFamily="34" charset="0"/>
                <a:cs typeface="Calibri" panose="020F0502020204030204" pitchFamily="34" charset="0"/>
              </a:rPr>
            </a:br>
            <a:r>
              <a:rPr lang="nl-NL" sz="2600" i="1" dirty="0">
                <a:solidFill>
                  <a:srgbClr val="FF0000"/>
                </a:solidFill>
                <a:latin typeface="Calibri" panose="020F0502020204030204" pitchFamily="34" charset="0"/>
                <a:cs typeface="Calibri" panose="020F0502020204030204" pitchFamily="34" charset="0"/>
              </a:rPr>
              <a:t>Eiseres geeft geen overtuigende economische verklaring voor de geviseerde verrichtingen, zodat er bijgevolg sprake is van fiscaal misbruik.</a:t>
            </a:r>
          </a:p>
        </p:txBody>
      </p:sp>
      <p:sp>
        <p:nvSpPr>
          <p:cNvPr id="4" name="Tijdelijke aanduiding voor dianummer 3">
            <a:extLst>
              <a:ext uri="{FF2B5EF4-FFF2-40B4-BE49-F238E27FC236}">
                <a16:creationId xmlns:a16="http://schemas.microsoft.com/office/drawing/2014/main" id="{A45DC866-97F1-BF9C-4F52-4627150CC2AE}"/>
              </a:ext>
            </a:extLst>
          </p:cNvPr>
          <p:cNvSpPr>
            <a:spLocks noGrp="1"/>
          </p:cNvSpPr>
          <p:nvPr>
            <p:ph type="sldNum" sz="quarter" idx="12"/>
          </p:nvPr>
        </p:nvSpPr>
        <p:spPr/>
        <p:txBody>
          <a:bodyPr/>
          <a:lstStyle/>
          <a:p>
            <a:fld id="{7AE184E0-0BD4-4705-A12B-9B71DDE63301}" type="slidenum">
              <a:rPr lang="nl-BE" noProof="0" smtClean="0"/>
              <a:t>39</a:t>
            </a:fld>
            <a:endParaRPr lang="nl-BE" noProof="0"/>
          </a:p>
        </p:txBody>
      </p:sp>
      <p:pic>
        <p:nvPicPr>
          <p:cNvPr id="5" name="Picture 2">
            <a:extLst>
              <a:ext uri="{FF2B5EF4-FFF2-40B4-BE49-F238E27FC236}">
                <a16:creationId xmlns:a16="http://schemas.microsoft.com/office/drawing/2014/main" id="{7DDF745C-384C-413A-25F5-7DC42BE3D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C10EBB7B-5274-1BC4-B442-0E8D78DEBA40}"/>
              </a:ext>
            </a:extLst>
          </p:cNvPr>
          <p:cNvSpPr txBox="1"/>
          <p:nvPr/>
        </p:nvSpPr>
        <p:spPr>
          <a:xfrm>
            <a:off x="627692" y="131497"/>
            <a:ext cx="15699575" cy="1163395"/>
          </a:xfrm>
          <a:prstGeom prst="rect">
            <a:avLst/>
          </a:prstGeom>
          <a:noFill/>
        </p:spPr>
        <p:txBody>
          <a:bodyPr wrap="square" rtlCol="0">
            <a:spAutoFit/>
          </a:bodyPr>
          <a:lstStyle/>
          <a:p>
            <a:pPr>
              <a:lnSpc>
                <a:spcPct val="120000"/>
              </a:lnSpc>
            </a:pPr>
            <a:r>
              <a:rPr lang="fr-FR" sz="3000" b="1" dirty="0">
                <a:solidFill>
                  <a:schemeClr val="accent1">
                    <a:lumMod val="75000"/>
                  </a:schemeClr>
                </a:solidFill>
                <a:latin typeface="Calibri" panose="020F0502020204030204" pitchFamily="34" charset="0"/>
                <a:cs typeface="Calibri" panose="020F0502020204030204" pitchFamily="34" charset="0"/>
              </a:rPr>
              <a:t>II. 1. </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nl-BE" sz="3000" b="1" dirty="0" err="1">
                <a:solidFill>
                  <a:schemeClr val="accent1">
                    <a:lumMod val="75000"/>
                  </a:schemeClr>
                </a:solidFill>
                <a:latin typeface="Calibri" panose="020F0502020204030204" pitchFamily="34" charset="0"/>
                <a:cs typeface="Calibri" panose="020F0502020204030204" pitchFamily="34" charset="0"/>
              </a:rPr>
              <a:t>Etat</a:t>
            </a:r>
            <a:r>
              <a:rPr lang="nl-BE" sz="3000" b="1" dirty="0">
                <a:solidFill>
                  <a:schemeClr val="accent1">
                    <a:lumMod val="75000"/>
                  </a:schemeClr>
                </a:solidFill>
                <a:latin typeface="Calibri" panose="020F0502020204030204" pitchFamily="34" charset="0"/>
                <a:cs typeface="Calibri" panose="020F0502020204030204" pitchFamily="34" charset="0"/>
              </a:rPr>
              <a:t> de la source – </a:t>
            </a:r>
            <a:r>
              <a:rPr lang="nl-BE" sz="3000" b="1" dirty="0" err="1">
                <a:solidFill>
                  <a:schemeClr val="accent1">
                    <a:lumMod val="75000"/>
                  </a:schemeClr>
                </a:solidFill>
                <a:latin typeface="Calibri" panose="020F0502020204030204" pitchFamily="34" charset="0"/>
                <a:cs typeface="Calibri" panose="020F0502020204030204" pitchFamily="34" charset="0"/>
              </a:rPr>
              <a:t>GAARs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dispositions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européennes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nationales</a:t>
            </a:r>
            <a:r>
              <a:rPr lang="nl-BE" sz="3000" b="1" dirty="0">
                <a:solidFill>
                  <a:schemeClr val="accent1">
                    <a:lumMod val="75000"/>
                  </a:schemeClr>
                </a:solidFill>
                <a:latin typeface="Calibri" panose="020F0502020204030204" pitchFamily="34" charset="0"/>
                <a:cs typeface="Calibri" panose="020F0502020204030204" pitchFamily="34" charset="0"/>
              </a:rPr>
              <a:t> et </a:t>
            </a:r>
            <a:r>
              <a:rPr lang="nl-BE" sz="3000" b="1" dirty="0" err="1">
                <a:solidFill>
                  <a:schemeClr val="accent1">
                    <a:lumMod val="75000"/>
                  </a:schemeClr>
                </a:solidFill>
                <a:latin typeface="Calibri" panose="020F0502020204030204" pitchFamily="34" charset="0"/>
                <a:cs typeface="Calibri" panose="020F0502020204030204" pitchFamily="34" charset="0"/>
              </a:rPr>
              <a:t>conventionnelles</a:t>
            </a:r>
            <a:r>
              <a:rPr lang="nl-BE" sz="3000" b="1" dirty="0">
                <a:solidFill>
                  <a:schemeClr val="accent1">
                    <a:lumMod val="75000"/>
                  </a:schemeClr>
                </a:solidFill>
                <a:latin typeface="Calibri" panose="020F0502020204030204" pitchFamily="34" charset="0"/>
                <a:cs typeface="Calibri" panose="020F0502020204030204" pitchFamily="34" charset="0"/>
              </a:rPr>
              <a:t> – </a:t>
            </a:r>
            <a:r>
              <a:rPr lang="nl-BE" sz="3000" b="1" dirty="0">
                <a:solidFill>
                  <a:schemeClr val="accent2">
                    <a:lumMod val="75000"/>
                  </a:schemeClr>
                </a:solidFill>
                <a:latin typeface="Calibri" panose="020F0502020204030204" pitchFamily="34" charset="0"/>
                <a:cs typeface="Calibri" panose="020F0502020204030204" pitchFamily="34" charset="0"/>
              </a:rPr>
              <a:t>Rb. Brussel 21 april 2023</a:t>
            </a:r>
            <a:endParaRPr lang="fr-FR" sz="30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9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2B108BF-1451-227C-3697-BB3AB89A677D}"/>
              </a:ext>
            </a:extLst>
          </p:cNvPr>
          <p:cNvSpPr>
            <a:spLocks noGrp="1"/>
          </p:cNvSpPr>
          <p:nvPr>
            <p:ph idx="1"/>
          </p:nvPr>
        </p:nvSpPr>
        <p:spPr>
          <a:xfrm>
            <a:off x="819549" y="2485282"/>
            <a:ext cx="15699575" cy="5739517"/>
          </a:xfrm>
        </p:spPr>
        <p:txBody>
          <a:bodyPr/>
          <a:lstStyle/>
          <a:p>
            <a:pPr marL="85725" indent="0">
              <a:buNone/>
            </a:pPr>
            <a:r>
              <a:rPr lang="nl-BE" sz="3600"/>
              <a:t>	</a:t>
            </a:r>
            <a:r>
              <a:rPr lang="nl-BE" sz="3600">
                <a:latin typeface="Calibri" panose="020F0502020204030204" pitchFamily="34" charset="0"/>
                <a:cs typeface="Calibri" panose="020F0502020204030204" pitchFamily="34" charset="0"/>
              </a:rPr>
              <a:t>=&gt; 	100-tal verdragen in werking</a:t>
            </a:r>
            <a:br>
              <a:rPr lang="nl-BE" sz="3600">
                <a:latin typeface="Calibri" panose="020F0502020204030204" pitchFamily="34" charset="0"/>
                <a:cs typeface="Calibri" panose="020F0502020204030204" pitchFamily="34" charset="0"/>
              </a:rPr>
            </a:br>
            <a:r>
              <a:rPr lang="nl-BE" sz="3600">
                <a:latin typeface="Calibri" panose="020F0502020204030204" pitchFamily="34" charset="0"/>
                <a:cs typeface="Calibri" panose="020F0502020204030204" pitchFamily="34" charset="0"/>
              </a:rPr>
              <a:t>			nieuw onderhandelde verdragen</a:t>
            </a:r>
            <a:br>
              <a:rPr lang="nl-BE" sz="3600">
                <a:latin typeface="Calibri" panose="020F0502020204030204" pitchFamily="34" charset="0"/>
                <a:cs typeface="Calibri" panose="020F0502020204030204" pitchFamily="34" charset="0"/>
              </a:rPr>
            </a:br>
            <a:r>
              <a:rPr lang="nl-BE" sz="3600">
                <a:latin typeface="Calibri" panose="020F0502020204030204" pitchFamily="34" charset="0"/>
                <a:cs typeface="Calibri" panose="020F0502020204030204" pitchFamily="34" charset="0"/>
              </a:rPr>
              <a:t>			+/- 65 verdragen </a:t>
            </a:r>
            <a:r>
              <a:rPr lang="nl-BE" sz="3600" err="1">
                <a:latin typeface="Calibri" panose="020F0502020204030204" pitchFamily="34" charset="0"/>
                <a:cs typeface="Calibri" panose="020F0502020204030204" pitchFamily="34" charset="0"/>
              </a:rPr>
              <a:t>geïmpacteerd</a:t>
            </a:r>
            <a:r>
              <a:rPr lang="nl-BE" sz="3600">
                <a:latin typeface="Calibri" panose="020F0502020204030204" pitchFamily="34" charset="0"/>
                <a:cs typeface="Calibri" panose="020F0502020204030204" pitchFamily="34" charset="0"/>
              </a:rPr>
              <a:t> door MLI</a:t>
            </a:r>
            <a:br>
              <a:rPr lang="nl-BE" sz="3600">
                <a:latin typeface="Calibri" panose="020F0502020204030204" pitchFamily="34" charset="0"/>
                <a:cs typeface="Calibri" panose="020F0502020204030204" pitchFamily="34" charset="0"/>
              </a:rPr>
            </a:br>
            <a:r>
              <a:rPr lang="nl-BE" sz="3600">
                <a:latin typeface="Calibri" panose="020F0502020204030204" pitchFamily="34" charset="0"/>
                <a:cs typeface="Calibri" panose="020F0502020204030204" pitchFamily="34" charset="0"/>
              </a:rPr>
              <a:t>						(Cf. 	probleem met Zweden en </a:t>
            </a:r>
            <a:br>
              <a:rPr lang="nl-BE" sz="3600">
                <a:latin typeface="Calibri" panose="020F0502020204030204" pitchFamily="34" charset="0"/>
                <a:cs typeface="Calibri" panose="020F0502020204030204" pitchFamily="34" charset="0"/>
              </a:rPr>
            </a:br>
            <a:r>
              <a:rPr lang="nl-BE" sz="3600">
                <a:latin typeface="Calibri" panose="020F0502020204030204" pitchFamily="34" charset="0"/>
                <a:cs typeface="Calibri" panose="020F0502020204030204" pitchFamily="34" charset="0"/>
              </a:rPr>
              <a:t>								2 verdragen vanaf 1/01/2025)</a:t>
            </a:r>
            <a:endParaRPr lang="nl-NL" sz="3600">
              <a:latin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5E95910C-FD12-8CAB-D39D-44B11CA9433B}"/>
              </a:ext>
            </a:extLst>
          </p:cNvPr>
          <p:cNvSpPr>
            <a:spLocks noGrp="1"/>
          </p:cNvSpPr>
          <p:nvPr>
            <p:ph type="sldNum" sz="quarter" idx="12"/>
          </p:nvPr>
        </p:nvSpPr>
        <p:spPr/>
        <p:txBody>
          <a:bodyPr/>
          <a:lstStyle/>
          <a:p>
            <a:fld id="{7AE184E0-0BD4-4705-A12B-9B71DDE63301}" type="slidenum">
              <a:rPr lang="nl-BE" noProof="0" smtClean="0"/>
              <a:t>4</a:t>
            </a:fld>
            <a:endParaRPr lang="nl-BE" noProof="0"/>
          </a:p>
        </p:txBody>
      </p:sp>
      <p:pic>
        <p:nvPicPr>
          <p:cNvPr id="2" name="Picture 2">
            <a:extLst>
              <a:ext uri="{FF2B5EF4-FFF2-40B4-BE49-F238E27FC236}">
                <a16:creationId xmlns:a16="http://schemas.microsoft.com/office/drawing/2014/main" id="{E0376306-F025-DD6A-3803-19CF25A69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4459"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31B9654C-D0CE-E0F5-07A2-7856088D1455}"/>
              </a:ext>
            </a:extLst>
          </p:cNvPr>
          <p:cNvSpPr txBox="1"/>
          <p:nvPr/>
        </p:nvSpPr>
        <p:spPr>
          <a:xfrm>
            <a:off x="634143" y="545253"/>
            <a:ext cx="13639183" cy="1398011"/>
          </a:xfrm>
          <a:prstGeom prst="rect">
            <a:avLst/>
          </a:prstGeom>
          <a:noFill/>
        </p:spPr>
        <p:txBody>
          <a:bodyPr wrap="none" rtlCol="0">
            <a:spAutoFit/>
          </a:bodyPr>
          <a:lstStyle/>
          <a:p>
            <a:pPr>
              <a:lnSpc>
                <a:spcPct val="120000"/>
              </a:lnSpc>
            </a:pPr>
            <a:r>
              <a:rPr lang="fr-FR" sz="4800" b="1" dirty="0">
                <a:solidFill>
                  <a:schemeClr val="accent1">
                    <a:lumMod val="75000"/>
                  </a:schemeClr>
                </a:solidFill>
                <a:latin typeface="Calibri" panose="020F0502020204030204" pitchFamily="34" charset="0"/>
                <a:cs typeface="Calibri" panose="020F0502020204030204" pitchFamily="34" charset="0"/>
              </a:rPr>
              <a:t>I. </a:t>
            </a:r>
            <a:r>
              <a:rPr lang="fr-BE" sz="48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4800" b="1" i="0" u="none" strike="noStrike" dirty="0" err="1">
                <a:solidFill>
                  <a:schemeClr val="accent1">
                    <a:lumMod val="75000"/>
                  </a:schemeClr>
                </a:solidFill>
                <a:effectLst/>
                <a:latin typeface="Calibri" panose="020F0502020204030204" pitchFamily="34" charset="0"/>
                <a:cs typeface="Calibri" panose="020F0502020204030204" pitchFamily="34" charset="0"/>
              </a:rPr>
              <a:t>Introductie</a:t>
            </a:r>
            <a:r>
              <a:rPr lang="fr-BE" sz="48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fr-BE" sz="4800" b="1" i="0" u="none" strike="noStrike" dirty="0" err="1">
                <a:solidFill>
                  <a:schemeClr val="accent1">
                    <a:lumMod val="75000"/>
                  </a:schemeClr>
                </a:solidFill>
                <a:effectLst/>
                <a:latin typeface="Calibri" panose="020F0502020204030204" pitchFamily="34" charset="0"/>
                <a:cs typeface="Calibri" panose="020F0502020204030204" pitchFamily="34" charset="0"/>
              </a:rPr>
              <a:t>Overzicht</a:t>
            </a:r>
            <a:r>
              <a:rPr lang="fr-BE" sz="48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4800" b="1" i="0" u="none" strike="noStrike" dirty="0" err="1">
                <a:solidFill>
                  <a:schemeClr val="accent1">
                    <a:lumMod val="75000"/>
                  </a:schemeClr>
                </a:solidFill>
                <a:effectLst/>
                <a:latin typeface="Calibri" panose="020F0502020204030204" pitchFamily="34" charset="0"/>
                <a:cs typeface="Calibri" panose="020F0502020204030204" pitchFamily="34" charset="0"/>
              </a:rPr>
              <a:t>Belgisch</a:t>
            </a:r>
            <a:r>
              <a:rPr lang="fr-BE" sz="48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4800" b="1" i="0" u="none" strike="noStrike" dirty="0" err="1">
                <a:solidFill>
                  <a:schemeClr val="accent1">
                    <a:lumMod val="75000"/>
                  </a:schemeClr>
                </a:solidFill>
                <a:effectLst/>
                <a:latin typeface="Calibri" panose="020F0502020204030204" pitchFamily="34" charset="0"/>
                <a:cs typeface="Calibri" panose="020F0502020204030204" pitchFamily="34" charset="0"/>
              </a:rPr>
              <a:t>verdragsnetwerk</a:t>
            </a:r>
            <a:endParaRPr lang="fr-BE" sz="4800" b="1" i="0" u="none" strike="noStrike" dirty="0">
              <a:solidFill>
                <a:schemeClr val="accent1">
                  <a:lumMod val="75000"/>
                </a:schemeClr>
              </a:solidFill>
              <a:effectLst/>
              <a:latin typeface="Calibri" panose="020F0502020204030204" pitchFamily="34" charset="0"/>
              <a:cs typeface="Calibri" panose="020F0502020204030204" pitchFamily="34" charset="0"/>
            </a:endParaRPr>
          </a:p>
          <a:p>
            <a:pPr>
              <a:lnSpc>
                <a:spcPct val="120000"/>
              </a:lnSpc>
            </a:pPr>
            <a:endParaRPr lang="fr-FR" sz="2500" dirty="0"/>
          </a:p>
        </p:txBody>
      </p:sp>
    </p:spTree>
    <p:extLst>
      <p:ext uri="{BB962C8B-B14F-4D97-AF65-F5344CB8AC3E}">
        <p14:creationId xmlns:p14="http://schemas.microsoft.com/office/powerpoint/2010/main" val="2301568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DCA6-2063-1258-E077-76FE3B3FC198}"/>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A999F39-6925-32DF-A504-FD06E18FF6C7}"/>
              </a:ext>
            </a:extLst>
          </p:cNvPr>
          <p:cNvSpPr>
            <a:spLocks noGrp="1"/>
          </p:cNvSpPr>
          <p:nvPr>
            <p:ph idx="1"/>
          </p:nvPr>
        </p:nvSpPr>
        <p:spPr>
          <a:xfrm>
            <a:off x="627692" y="1651293"/>
            <a:ext cx="15282868" cy="6649815"/>
          </a:xfrm>
        </p:spPr>
        <p:txBody>
          <a:bodyPr>
            <a:normAutofit fontScale="92500" lnSpcReduction="10000"/>
          </a:bodyPr>
          <a:lstStyle/>
          <a:p>
            <a:pPr marL="85725" indent="0">
              <a:buNone/>
            </a:pPr>
            <a:r>
              <a:rPr lang="nl-BE" sz="3000" b="1">
                <a:latin typeface="Calibri" panose="020F0502020204030204" pitchFamily="34" charset="0"/>
                <a:cs typeface="Calibri" panose="020F0502020204030204" pitchFamily="34" charset="0"/>
              </a:rPr>
              <a:t>MAAR</a:t>
            </a:r>
            <a:br>
              <a:rPr lang="nl-BE" sz="3000">
                <a:latin typeface="Calibri" panose="020F0502020204030204" pitchFamily="34" charset="0"/>
                <a:cs typeface="Calibri" panose="020F0502020204030204" pitchFamily="34" charset="0"/>
              </a:rPr>
            </a:br>
            <a:r>
              <a:rPr lang="nl-BE" sz="3000">
                <a:latin typeface="Calibri" panose="020F0502020204030204" pitchFamily="34" charset="0"/>
                <a:cs typeface="Calibri" panose="020F0502020204030204" pitchFamily="34" charset="0"/>
              </a:rPr>
              <a:t>-geheel van handelingen gestart in </a:t>
            </a:r>
            <a:r>
              <a:rPr lang="nl-BE" sz="3000" b="1">
                <a:latin typeface="Calibri" panose="020F0502020204030204" pitchFamily="34" charset="0"/>
                <a:cs typeface="Calibri" panose="020F0502020204030204" pitchFamily="34" charset="0"/>
              </a:rPr>
              <a:t>2008</a:t>
            </a:r>
            <a:br>
              <a:rPr lang="nl-BE" sz="3000">
                <a:latin typeface="Calibri" panose="020F0502020204030204" pitchFamily="34" charset="0"/>
                <a:cs typeface="Calibri" panose="020F0502020204030204" pitchFamily="34" charset="0"/>
              </a:rPr>
            </a:br>
            <a:r>
              <a:rPr lang="nl-BE" sz="3000">
                <a:latin typeface="Calibri" panose="020F0502020204030204" pitchFamily="34" charset="0"/>
                <a:cs typeface="Calibri" panose="020F0502020204030204" pitchFamily="34" charset="0"/>
              </a:rPr>
              <a:t>	</a:t>
            </a:r>
            <a:r>
              <a:rPr lang="nl-BE" sz="3000">
                <a:latin typeface="Calibri" panose="020F0502020204030204" pitchFamily="34" charset="0"/>
                <a:cs typeface="Calibri" panose="020F0502020204030204" pitchFamily="34" charset="0"/>
                <a:sym typeface="Wingdings" panose="05000000000000000000" pitchFamily="2" charset="2"/>
              </a:rPr>
              <a:t> Kon art. 344 WIB 1992 </a:t>
            </a:r>
            <a:r>
              <a:rPr lang="nl-BE" sz="3000" i="1" err="1">
                <a:latin typeface="Calibri" panose="020F0502020204030204" pitchFamily="34" charset="0"/>
                <a:cs typeface="Calibri" panose="020F0502020204030204" pitchFamily="34" charset="0"/>
                <a:sym typeface="Wingdings" panose="05000000000000000000" pitchFamily="2" charset="2"/>
              </a:rPr>
              <a:t>ratione</a:t>
            </a:r>
            <a:r>
              <a:rPr lang="nl-BE" sz="3000" i="1">
                <a:latin typeface="Calibri" panose="020F0502020204030204" pitchFamily="34" charset="0"/>
                <a:cs typeface="Calibri" panose="020F0502020204030204" pitchFamily="34" charset="0"/>
                <a:sym typeface="Wingdings" panose="05000000000000000000" pitchFamily="2" charset="2"/>
              </a:rPr>
              <a:t> </a:t>
            </a:r>
            <a:r>
              <a:rPr lang="nl-BE" sz="3000" i="1" err="1">
                <a:latin typeface="Calibri" panose="020F0502020204030204" pitchFamily="34" charset="0"/>
                <a:cs typeface="Calibri" panose="020F0502020204030204" pitchFamily="34" charset="0"/>
                <a:sym typeface="Wingdings" panose="05000000000000000000" pitchFamily="2" charset="2"/>
              </a:rPr>
              <a:t>temporis</a:t>
            </a:r>
            <a:r>
              <a:rPr lang="nl-BE" sz="3000" i="1">
                <a:latin typeface="Calibri" panose="020F0502020204030204" pitchFamily="34" charset="0"/>
                <a:cs typeface="Calibri" panose="020F0502020204030204" pitchFamily="34" charset="0"/>
                <a:sym typeface="Wingdings" panose="05000000000000000000" pitchFamily="2" charset="2"/>
              </a:rPr>
              <a:t> </a:t>
            </a:r>
            <a:r>
              <a:rPr lang="nl-BE" sz="3000">
                <a:latin typeface="Calibri" panose="020F0502020204030204" pitchFamily="34" charset="0"/>
                <a:cs typeface="Calibri" panose="020F0502020204030204" pitchFamily="34" charset="0"/>
                <a:sym typeface="Wingdings" panose="05000000000000000000" pitchFamily="2" charset="2"/>
              </a:rPr>
              <a:t>worden toegepast ?</a:t>
            </a:r>
          </a:p>
          <a:p>
            <a:pPr marL="85725" indent="0">
              <a:buNone/>
            </a:pPr>
            <a:br>
              <a:rPr lang="nl-BE" sz="3000">
                <a:latin typeface="Calibri" panose="020F0502020204030204" pitchFamily="34" charset="0"/>
                <a:cs typeface="Calibri" panose="020F0502020204030204" pitchFamily="34" charset="0"/>
                <a:sym typeface="Wingdings" panose="05000000000000000000" pitchFamily="2" charset="2"/>
              </a:rPr>
            </a:br>
            <a:r>
              <a:rPr lang="nl-BE" sz="3000">
                <a:latin typeface="Calibri" panose="020F0502020204030204" pitchFamily="34" charset="0"/>
                <a:cs typeface="Calibri" panose="020F0502020204030204" pitchFamily="34" charset="0"/>
                <a:sym typeface="Wingdings" panose="05000000000000000000" pitchFamily="2" charset="2"/>
              </a:rPr>
              <a:t>-Belastingplichtige beoogt gebruik te maken van een gunstige </a:t>
            </a:r>
            <a:r>
              <a:rPr lang="nl-BE" sz="3000" b="1">
                <a:latin typeface="Calibri" panose="020F0502020204030204" pitchFamily="34" charset="0"/>
                <a:cs typeface="Calibri" panose="020F0502020204030204" pitchFamily="34" charset="0"/>
                <a:sym typeface="Wingdings" panose="05000000000000000000" pitchFamily="2" charset="2"/>
              </a:rPr>
              <a:t>verdrags</a:t>
            </a:r>
            <a:r>
              <a:rPr lang="nl-BE" sz="3000">
                <a:latin typeface="Calibri" panose="020F0502020204030204" pitchFamily="34" charset="0"/>
                <a:cs typeface="Calibri" panose="020F0502020204030204" pitchFamily="34" charset="0"/>
                <a:sym typeface="Wingdings" panose="05000000000000000000" pitchFamily="2" charset="2"/>
              </a:rPr>
              <a:t>bepaling</a:t>
            </a:r>
            <a:br>
              <a:rPr lang="nl-BE" sz="3000">
                <a:latin typeface="Calibri" panose="020F0502020204030204" pitchFamily="34" charset="0"/>
                <a:cs typeface="Calibri" panose="020F0502020204030204" pitchFamily="34" charset="0"/>
                <a:sym typeface="Wingdings" panose="05000000000000000000" pitchFamily="2" charset="2"/>
              </a:rPr>
            </a:br>
            <a:r>
              <a:rPr lang="nl-BE" sz="3000">
                <a:latin typeface="Calibri" panose="020F0502020204030204" pitchFamily="34" charset="0"/>
                <a:cs typeface="Calibri" panose="020F0502020204030204" pitchFamily="34" charset="0"/>
                <a:sym typeface="Wingdings" panose="05000000000000000000" pitchFamily="2" charset="2"/>
              </a:rPr>
              <a:t>	 Valt dit </a:t>
            </a:r>
            <a:r>
              <a:rPr lang="nl-BE" sz="3000" i="1" err="1">
                <a:latin typeface="Calibri" panose="020F0502020204030204" pitchFamily="34" charset="0"/>
                <a:cs typeface="Calibri" panose="020F0502020204030204" pitchFamily="34" charset="0"/>
                <a:sym typeface="Wingdings" panose="05000000000000000000" pitchFamily="2" charset="2"/>
              </a:rPr>
              <a:t>ratione</a:t>
            </a:r>
            <a:r>
              <a:rPr lang="nl-BE" sz="3000" i="1">
                <a:latin typeface="Calibri" panose="020F0502020204030204" pitchFamily="34" charset="0"/>
                <a:cs typeface="Calibri" panose="020F0502020204030204" pitchFamily="34" charset="0"/>
                <a:sym typeface="Wingdings" panose="05000000000000000000" pitchFamily="2" charset="2"/>
              </a:rPr>
              <a:t> </a:t>
            </a:r>
            <a:r>
              <a:rPr lang="nl-BE" sz="3000" i="1" err="1">
                <a:latin typeface="Calibri" panose="020F0502020204030204" pitchFamily="34" charset="0"/>
                <a:cs typeface="Calibri" panose="020F0502020204030204" pitchFamily="34" charset="0"/>
                <a:sym typeface="Wingdings" panose="05000000000000000000" pitchFamily="2" charset="2"/>
              </a:rPr>
              <a:t>materiae</a:t>
            </a:r>
            <a:r>
              <a:rPr lang="nl-BE" sz="3000" i="1">
                <a:latin typeface="Calibri" panose="020F0502020204030204" pitchFamily="34" charset="0"/>
                <a:cs typeface="Calibri" panose="020F0502020204030204" pitchFamily="34" charset="0"/>
                <a:sym typeface="Wingdings" panose="05000000000000000000" pitchFamily="2" charset="2"/>
              </a:rPr>
              <a:t> </a:t>
            </a:r>
            <a:r>
              <a:rPr lang="nl-BE" sz="3000">
                <a:latin typeface="Calibri" panose="020F0502020204030204" pitchFamily="34" charset="0"/>
                <a:cs typeface="Calibri" panose="020F0502020204030204" pitchFamily="34" charset="0"/>
                <a:sym typeface="Wingdings" panose="05000000000000000000" pitchFamily="2" charset="2"/>
              </a:rPr>
              <a:t>onder bepalingen van WIB en uitvoeringsbesluiten ?</a:t>
            </a:r>
            <a:br>
              <a:rPr lang="nl-BE" sz="3000">
                <a:latin typeface="Calibri" panose="020F0502020204030204" pitchFamily="34" charset="0"/>
                <a:cs typeface="Calibri" panose="020F0502020204030204" pitchFamily="34" charset="0"/>
                <a:sym typeface="Wingdings" panose="05000000000000000000" pitchFamily="2" charset="2"/>
              </a:rPr>
            </a:br>
            <a:r>
              <a:rPr lang="nl-BE" sz="3000">
                <a:latin typeface="Calibri" panose="020F0502020204030204" pitchFamily="34" charset="0"/>
                <a:cs typeface="Calibri" panose="020F0502020204030204" pitchFamily="34" charset="0"/>
                <a:sym typeface="Wingdings" panose="05000000000000000000" pitchFamily="2" charset="2"/>
              </a:rPr>
              <a:t>			(wat als, via verdrag, een bepaling van WIB zou worden miskend ?)</a:t>
            </a:r>
            <a:br>
              <a:rPr lang="nl-BE" sz="3000">
                <a:latin typeface="Calibri" panose="020F0502020204030204" pitchFamily="34" charset="0"/>
                <a:cs typeface="Calibri" panose="020F0502020204030204" pitchFamily="34" charset="0"/>
                <a:sym typeface="Wingdings" panose="05000000000000000000" pitchFamily="2" charset="2"/>
              </a:rPr>
            </a:br>
            <a:r>
              <a:rPr lang="nl-BE" sz="2800">
                <a:latin typeface="Calibri" panose="020F0502020204030204" pitchFamily="34" charset="0"/>
                <a:cs typeface="Calibri" panose="020F0502020204030204" pitchFamily="34" charset="0"/>
                <a:sym typeface="Wingdings" panose="05000000000000000000" pitchFamily="2" charset="2"/>
              </a:rPr>
              <a:t>Cf. §58 OESO-commentaar bij art. 1 (in geval (nog) geen PPT is geïntegreerd)</a:t>
            </a:r>
          </a:p>
          <a:p>
            <a:pPr marL="85725" indent="0" algn="just">
              <a:buNone/>
            </a:pPr>
            <a:r>
              <a:rPr lang="en-US" sz="2600">
                <a:latin typeface="Calibri" panose="020F0502020204030204" pitchFamily="34" charset="0"/>
                <a:cs typeface="Calibri" panose="020F0502020204030204" pitchFamily="34" charset="0"/>
              </a:rPr>
              <a:t>“</a:t>
            </a:r>
            <a:r>
              <a:rPr lang="en-US" sz="2600" i="1">
                <a:latin typeface="Calibri" panose="020F0502020204030204" pitchFamily="34" charset="0"/>
                <a:cs typeface="Calibri" panose="020F0502020204030204" pitchFamily="34" charset="0"/>
              </a:rPr>
              <a:t>Many States address that question by taking account of the fact that taxes are ultimately imposed through the provisions of domestic law, as restricted (and in some rare cases, broadened) by the provisions of tax conventions. Thus, any abuse of the provisions of a tax convention could also be </a:t>
            </a:r>
            <a:r>
              <a:rPr lang="en-US" sz="2600" i="1" err="1">
                <a:latin typeface="Calibri" panose="020F0502020204030204" pitchFamily="34" charset="0"/>
                <a:cs typeface="Calibri" panose="020F0502020204030204" pitchFamily="34" charset="0"/>
              </a:rPr>
              <a:t>characterised</a:t>
            </a:r>
            <a:r>
              <a:rPr lang="en-US" sz="2600" i="1">
                <a:latin typeface="Calibri" panose="020F0502020204030204" pitchFamily="34" charset="0"/>
                <a:cs typeface="Calibri" panose="020F0502020204030204" pitchFamily="34" charset="0"/>
              </a:rPr>
              <a:t> as an abuse of the provisions of domestic law under which tax will be levied. For these States, the issue then becomes whether the provisions of tax conventions may prevent the application of the anti-abuse provisions of domestic law, which is the question addressed in paragraphs 66 to 80 below. As explained in 	these paragraphs, as a general rule, there will be no conflict between such rules and the provisions of tax 	conventions</a:t>
            </a:r>
            <a:r>
              <a:rPr lang="en-US" sz="2600">
                <a:latin typeface="Calibri" panose="020F0502020204030204" pitchFamily="34" charset="0"/>
                <a:cs typeface="Calibri" panose="020F0502020204030204" pitchFamily="34" charset="0"/>
              </a:rPr>
              <a:t>.”</a:t>
            </a:r>
            <a:endParaRPr lang="nl-NL" sz="2600">
              <a:latin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368D50A7-E5F3-CBC0-2857-7B305C5F3A4E}"/>
              </a:ext>
            </a:extLst>
          </p:cNvPr>
          <p:cNvSpPr>
            <a:spLocks noGrp="1"/>
          </p:cNvSpPr>
          <p:nvPr>
            <p:ph type="sldNum" sz="quarter" idx="12"/>
          </p:nvPr>
        </p:nvSpPr>
        <p:spPr/>
        <p:txBody>
          <a:bodyPr/>
          <a:lstStyle/>
          <a:p>
            <a:fld id="{7AE184E0-0BD4-4705-A12B-9B71DDE63301}" type="slidenum">
              <a:rPr lang="nl-BE" noProof="0" smtClean="0"/>
              <a:t>40</a:t>
            </a:fld>
            <a:endParaRPr lang="nl-BE" noProof="0"/>
          </a:p>
        </p:txBody>
      </p:sp>
      <p:pic>
        <p:nvPicPr>
          <p:cNvPr id="5" name="Picture 2">
            <a:extLst>
              <a:ext uri="{FF2B5EF4-FFF2-40B4-BE49-F238E27FC236}">
                <a16:creationId xmlns:a16="http://schemas.microsoft.com/office/drawing/2014/main" id="{FDD9F767-E15C-5F64-D65C-6DA924589E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44153" y="8457929"/>
            <a:ext cx="3491247" cy="853242"/>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707DCDC8-A1B9-C427-C299-BC889B292CD8}"/>
              </a:ext>
            </a:extLst>
          </p:cNvPr>
          <p:cNvSpPr txBox="1"/>
          <p:nvPr/>
        </p:nvSpPr>
        <p:spPr>
          <a:xfrm>
            <a:off x="627692" y="131497"/>
            <a:ext cx="15699575" cy="1163395"/>
          </a:xfrm>
          <a:prstGeom prst="rect">
            <a:avLst/>
          </a:prstGeom>
          <a:noFill/>
        </p:spPr>
        <p:txBody>
          <a:bodyPr wrap="square" rtlCol="0">
            <a:spAutoFit/>
          </a:bodyPr>
          <a:lstStyle/>
          <a:p>
            <a:pPr>
              <a:lnSpc>
                <a:spcPct val="120000"/>
              </a:lnSpc>
            </a:pPr>
            <a:r>
              <a:rPr lang="fr-FR" sz="3000" b="1" dirty="0">
                <a:solidFill>
                  <a:schemeClr val="accent1">
                    <a:lumMod val="75000"/>
                  </a:schemeClr>
                </a:solidFill>
                <a:latin typeface="Calibri" panose="020F0502020204030204" pitchFamily="34" charset="0"/>
                <a:cs typeface="Calibri" panose="020F0502020204030204" pitchFamily="34" charset="0"/>
              </a:rPr>
              <a:t>II. 1. </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nl-BE" sz="3000" b="1" dirty="0" err="1">
                <a:solidFill>
                  <a:schemeClr val="accent1">
                    <a:lumMod val="75000"/>
                  </a:schemeClr>
                </a:solidFill>
                <a:latin typeface="Calibri" panose="020F0502020204030204" pitchFamily="34" charset="0"/>
                <a:cs typeface="Calibri" panose="020F0502020204030204" pitchFamily="34" charset="0"/>
              </a:rPr>
              <a:t>Etat</a:t>
            </a:r>
            <a:r>
              <a:rPr lang="nl-BE" sz="3000" b="1" dirty="0">
                <a:solidFill>
                  <a:schemeClr val="accent1">
                    <a:lumMod val="75000"/>
                  </a:schemeClr>
                </a:solidFill>
                <a:latin typeface="Calibri" panose="020F0502020204030204" pitchFamily="34" charset="0"/>
                <a:cs typeface="Calibri" panose="020F0502020204030204" pitchFamily="34" charset="0"/>
              </a:rPr>
              <a:t> de la source – </a:t>
            </a:r>
            <a:r>
              <a:rPr lang="nl-BE" sz="3000" b="1" dirty="0" err="1">
                <a:solidFill>
                  <a:schemeClr val="accent1">
                    <a:lumMod val="75000"/>
                  </a:schemeClr>
                </a:solidFill>
                <a:latin typeface="Calibri" panose="020F0502020204030204" pitchFamily="34" charset="0"/>
                <a:cs typeface="Calibri" panose="020F0502020204030204" pitchFamily="34" charset="0"/>
              </a:rPr>
              <a:t>GAARs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dispositions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européennes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nationales</a:t>
            </a:r>
            <a:r>
              <a:rPr lang="nl-BE" sz="3000" b="1" dirty="0">
                <a:solidFill>
                  <a:schemeClr val="accent1">
                    <a:lumMod val="75000"/>
                  </a:schemeClr>
                </a:solidFill>
                <a:latin typeface="Calibri" panose="020F0502020204030204" pitchFamily="34" charset="0"/>
                <a:cs typeface="Calibri" panose="020F0502020204030204" pitchFamily="34" charset="0"/>
              </a:rPr>
              <a:t> et </a:t>
            </a:r>
            <a:r>
              <a:rPr lang="nl-BE" sz="3000" b="1" dirty="0" err="1">
                <a:solidFill>
                  <a:schemeClr val="accent1">
                    <a:lumMod val="75000"/>
                  </a:schemeClr>
                </a:solidFill>
                <a:latin typeface="Calibri" panose="020F0502020204030204" pitchFamily="34" charset="0"/>
                <a:cs typeface="Calibri" panose="020F0502020204030204" pitchFamily="34" charset="0"/>
              </a:rPr>
              <a:t>conventionnelles</a:t>
            </a:r>
            <a:r>
              <a:rPr lang="nl-BE" sz="3000" b="1" dirty="0">
                <a:solidFill>
                  <a:schemeClr val="accent1">
                    <a:lumMod val="75000"/>
                  </a:schemeClr>
                </a:solidFill>
                <a:latin typeface="Calibri" panose="020F0502020204030204" pitchFamily="34" charset="0"/>
                <a:cs typeface="Calibri" panose="020F0502020204030204" pitchFamily="34" charset="0"/>
              </a:rPr>
              <a:t> – </a:t>
            </a:r>
            <a:r>
              <a:rPr lang="nl-BE" sz="3000" b="1" dirty="0">
                <a:solidFill>
                  <a:schemeClr val="accent2">
                    <a:lumMod val="75000"/>
                  </a:schemeClr>
                </a:solidFill>
                <a:latin typeface="Calibri" panose="020F0502020204030204" pitchFamily="34" charset="0"/>
                <a:cs typeface="Calibri" panose="020F0502020204030204" pitchFamily="34" charset="0"/>
              </a:rPr>
              <a:t>Rb. Brussel 21 april 2023</a:t>
            </a:r>
            <a:endParaRPr lang="fr-FR" sz="30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5881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51BF1-8341-49C3-FB12-67B5FF23A631}"/>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145DFD7-6E34-FD8B-B649-908492CEF177}"/>
              </a:ext>
            </a:extLst>
          </p:cNvPr>
          <p:cNvSpPr>
            <a:spLocks noGrp="1"/>
          </p:cNvSpPr>
          <p:nvPr>
            <p:ph idx="1"/>
          </p:nvPr>
        </p:nvSpPr>
        <p:spPr>
          <a:xfrm>
            <a:off x="835825" y="2438399"/>
            <a:ext cx="15699575" cy="5260115"/>
          </a:xfrm>
        </p:spPr>
        <p:txBody>
          <a:bodyPr>
            <a:normAutofit/>
          </a:bodyPr>
          <a:lstStyle/>
          <a:p>
            <a:pPr marL="85725" indent="0">
              <a:buNone/>
            </a:pPr>
            <a:r>
              <a:rPr lang="nl-BE" sz="3000">
                <a:latin typeface="Calibri" panose="020F0502020204030204" pitchFamily="34" charset="0"/>
                <a:cs typeface="Calibri" panose="020F0502020204030204" pitchFamily="34" charset="0"/>
                <a:sym typeface="Wingdings" panose="05000000000000000000" pitchFamily="2" charset="2"/>
              </a:rPr>
              <a:t>-Wat is gevolg als er geen betaling meer zou zijn ?</a:t>
            </a:r>
            <a:br>
              <a:rPr lang="nl-BE" sz="3000">
                <a:latin typeface="Calibri" panose="020F0502020204030204" pitchFamily="34" charset="0"/>
                <a:cs typeface="Calibri" panose="020F0502020204030204" pitchFamily="34" charset="0"/>
                <a:sym typeface="Wingdings" panose="05000000000000000000" pitchFamily="2" charset="2"/>
              </a:rPr>
            </a:br>
            <a:r>
              <a:rPr lang="nl-BE" sz="3000">
                <a:latin typeface="Calibri" panose="020F0502020204030204" pitchFamily="34" charset="0"/>
                <a:cs typeface="Calibri" panose="020F0502020204030204" pitchFamily="34" charset="0"/>
                <a:sym typeface="Wingdings" panose="05000000000000000000" pitchFamily="2" charset="2"/>
              </a:rPr>
              <a:t>	 Geen lening meer en derhalve ook geen betaling van intresten met verschuldigde RV</a:t>
            </a:r>
          </a:p>
          <a:p>
            <a:pPr marL="85725" indent="0">
              <a:buNone/>
            </a:pPr>
            <a:endParaRPr lang="nl-NL" sz="2600"/>
          </a:p>
        </p:txBody>
      </p:sp>
      <p:sp>
        <p:nvSpPr>
          <p:cNvPr id="4" name="Tijdelijke aanduiding voor dianummer 3">
            <a:extLst>
              <a:ext uri="{FF2B5EF4-FFF2-40B4-BE49-F238E27FC236}">
                <a16:creationId xmlns:a16="http://schemas.microsoft.com/office/drawing/2014/main" id="{4D9BBB88-96D1-5329-B860-30510129D161}"/>
              </a:ext>
            </a:extLst>
          </p:cNvPr>
          <p:cNvSpPr>
            <a:spLocks noGrp="1"/>
          </p:cNvSpPr>
          <p:nvPr>
            <p:ph type="sldNum" sz="quarter" idx="12"/>
          </p:nvPr>
        </p:nvSpPr>
        <p:spPr/>
        <p:txBody>
          <a:bodyPr/>
          <a:lstStyle/>
          <a:p>
            <a:fld id="{7AE184E0-0BD4-4705-A12B-9B71DDE63301}" type="slidenum">
              <a:rPr lang="nl-BE" noProof="0" smtClean="0"/>
              <a:t>41</a:t>
            </a:fld>
            <a:endParaRPr lang="nl-BE" noProof="0"/>
          </a:p>
        </p:txBody>
      </p:sp>
      <p:pic>
        <p:nvPicPr>
          <p:cNvPr id="5" name="Picture 2">
            <a:extLst>
              <a:ext uri="{FF2B5EF4-FFF2-40B4-BE49-F238E27FC236}">
                <a16:creationId xmlns:a16="http://schemas.microsoft.com/office/drawing/2014/main" id="{3ECE1431-95AF-D74B-A169-18FEB89B5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4A8DDA24-C642-67FF-9ED7-EF2F1817D7E8}"/>
              </a:ext>
            </a:extLst>
          </p:cNvPr>
          <p:cNvSpPr txBox="1"/>
          <p:nvPr/>
        </p:nvSpPr>
        <p:spPr>
          <a:xfrm>
            <a:off x="627692" y="131497"/>
            <a:ext cx="15699575" cy="1163395"/>
          </a:xfrm>
          <a:prstGeom prst="rect">
            <a:avLst/>
          </a:prstGeom>
          <a:noFill/>
        </p:spPr>
        <p:txBody>
          <a:bodyPr wrap="square" rtlCol="0">
            <a:spAutoFit/>
          </a:bodyPr>
          <a:lstStyle/>
          <a:p>
            <a:pPr>
              <a:lnSpc>
                <a:spcPct val="120000"/>
              </a:lnSpc>
            </a:pPr>
            <a:r>
              <a:rPr lang="fr-FR" sz="3000" b="1" dirty="0">
                <a:solidFill>
                  <a:schemeClr val="accent1">
                    <a:lumMod val="75000"/>
                  </a:schemeClr>
                </a:solidFill>
                <a:latin typeface="Calibri" panose="020F0502020204030204" pitchFamily="34" charset="0"/>
                <a:cs typeface="Calibri" panose="020F0502020204030204" pitchFamily="34" charset="0"/>
              </a:rPr>
              <a:t>II. 1. </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nl-BE" sz="3000" b="1" dirty="0" err="1">
                <a:solidFill>
                  <a:schemeClr val="accent1">
                    <a:lumMod val="75000"/>
                  </a:schemeClr>
                </a:solidFill>
                <a:latin typeface="Calibri" panose="020F0502020204030204" pitchFamily="34" charset="0"/>
                <a:cs typeface="Calibri" panose="020F0502020204030204" pitchFamily="34" charset="0"/>
              </a:rPr>
              <a:t>Etat</a:t>
            </a:r>
            <a:r>
              <a:rPr lang="nl-BE" sz="3000" b="1" dirty="0">
                <a:solidFill>
                  <a:schemeClr val="accent1">
                    <a:lumMod val="75000"/>
                  </a:schemeClr>
                </a:solidFill>
                <a:latin typeface="Calibri" panose="020F0502020204030204" pitchFamily="34" charset="0"/>
                <a:cs typeface="Calibri" panose="020F0502020204030204" pitchFamily="34" charset="0"/>
              </a:rPr>
              <a:t> de la source – </a:t>
            </a:r>
            <a:r>
              <a:rPr lang="nl-BE" sz="3000" b="1" dirty="0" err="1">
                <a:solidFill>
                  <a:schemeClr val="accent1">
                    <a:lumMod val="75000"/>
                  </a:schemeClr>
                </a:solidFill>
                <a:latin typeface="Calibri" panose="020F0502020204030204" pitchFamily="34" charset="0"/>
                <a:cs typeface="Calibri" panose="020F0502020204030204" pitchFamily="34" charset="0"/>
              </a:rPr>
              <a:t>GAARs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dispositions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européennes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nationales</a:t>
            </a:r>
            <a:r>
              <a:rPr lang="nl-BE" sz="3000" b="1" dirty="0">
                <a:solidFill>
                  <a:schemeClr val="accent1">
                    <a:lumMod val="75000"/>
                  </a:schemeClr>
                </a:solidFill>
                <a:latin typeface="Calibri" panose="020F0502020204030204" pitchFamily="34" charset="0"/>
                <a:cs typeface="Calibri" panose="020F0502020204030204" pitchFamily="34" charset="0"/>
              </a:rPr>
              <a:t> et </a:t>
            </a:r>
            <a:r>
              <a:rPr lang="nl-BE" sz="3000" b="1" dirty="0" err="1">
                <a:solidFill>
                  <a:schemeClr val="accent1">
                    <a:lumMod val="75000"/>
                  </a:schemeClr>
                </a:solidFill>
                <a:latin typeface="Calibri" panose="020F0502020204030204" pitchFamily="34" charset="0"/>
                <a:cs typeface="Calibri" panose="020F0502020204030204" pitchFamily="34" charset="0"/>
              </a:rPr>
              <a:t>conventionnelles</a:t>
            </a:r>
            <a:r>
              <a:rPr lang="nl-BE" sz="3000" b="1" dirty="0">
                <a:solidFill>
                  <a:schemeClr val="accent1">
                    <a:lumMod val="75000"/>
                  </a:schemeClr>
                </a:solidFill>
                <a:latin typeface="Calibri" panose="020F0502020204030204" pitchFamily="34" charset="0"/>
                <a:cs typeface="Calibri" panose="020F0502020204030204" pitchFamily="34" charset="0"/>
              </a:rPr>
              <a:t> – </a:t>
            </a:r>
            <a:r>
              <a:rPr lang="nl-BE" sz="3000" b="1" dirty="0">
                <a:solidFill>
                  <a:schemeClr val="accent2">
                    <a:lumMod val="75000"/>
                  </a:schemeClr>
                </a:solidFill>
                <a:latin typeface="Calibri" panose="020F0502020204030204" pitchFamily="34" charset="0"/>
                <a:cs typeface="Calibri" panose="020F0502020204030204" pitchFamily="34" charset="0"/>
              </a:rPr>
              <a:t>Rb. Brussel 21 april 2023</a:t>
            </a:r>
            <a:endParaRPr lang="fr-FR" sz="30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1299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80FCF-97D6-A15A-5547-A68A76FC806C}"/>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FA7EEE8-570D-C2D8-CFAE-2F76DB4F6948}"/>
              </a:ext>
            </a:extLst>
          </p:cNvPr>
          <p:cNvSpPr>
            <a:spLocks noGrp="1"/>
          </p:cNvSpPr>
          <p:nvPr>
            <p:ph idx="1"/>
          </p:nvPr>
        </p:nvSpPr>
        <p:spPr>
          <a:xfrm>
            <a:off x="835825" y="1984708"/>
            <a:ext cx="15699575" cy="6696000"/>
          </a:xfrm>
        </p:spPr>
        <p:txBody>
          <a:bodyPr>
            <a:normAutofit/>
          </a:bodyPr>
          <a:lstStyle/>
          <a:p>
            <a:pPr marL="85725" indent="0">
              <a:buNone/>
            </a:pPr>
            <a:r>
              <a:rPr lang="nl-BE" sz="3000" b="1" dirty="0">
                <a:latin typeface="Calibri" panose="020F0502020204030204" pitchFamily="34" charset="0"/>
                <a:cs typeface="Calibri" panose="020F0502020204030204" pitchFamily="34" charset="0"/>
              </a:rPr>
              <a:t>Was een andere weigeringsgrond mogelijk ?</a:t>
            </a:r>
            <a:br>
              <a:rPr lang="nl-BE" sz="3000" dirty="0">
                <a:latin typeface="Calibri" panose="020F0502020204030204" pitchFamily="34" charset="0"/>
                <a:cs typeface="Calibri" panose="020F0502020204030204" pitchFamily="34" charset="0"/>
              </a:rPr>
            </a:br>
            <a:br>
              <a:rPr lang="nl-BE" sz="3000" dirty="0">
                <a:latin typeface="Calibri" panose="020F0502020204030204" pitchFamily="34" charset="0"/>
                <a:cs typeface="Calibri" panose="020F0502020204030204" pitchFamily="34" charset="0"/>
              </a:rPr>
            </a:br>
            <a:r>
              <a:rPr lang="nl-BE" sz="3000" dirty="0">
                <a:latin typeface="Calibri" panose="020F0502020204030204" pitchFamily="34" charset="0"/>
                <a:cs typeface="Calibri" panose="020F0502020204030204" pitchFamily="34" charset="0"/>
              </a:rPr>
              <a:t>OESO-commentaar 2003 </a:t>
            </a:r>
            <a:r>
              <a:rPr lang="nl-BE" sz="3000" dirty="0">
                <a:latin typeface="Calibri" panose="020F0502020204030204" pitchFamily="34" charset="0"/>
                <a:cs typeface="Calibri" panose="020F0502020204030204" pitchFamily="34" charset="0"/>
                <a:sym typeface="Wingdings" panose="05000000000000000000" pitchFamily="2" charset="2"/>
              </a:rPr>
              <a:t> </a:t>
            </a:r>
            <a:r>
              <a:rPr lang="nl-BE" sz="3000" i="1" dirty="0" err="1">
                <a:latin typeface="Calibri" panose="020F0502020204030204" pitchFamily="34" charset="0"/>
                <a:cs typeface="Calibri" panose="020F0502020204030204" pitchFamily="34" charset="0"/>
                <a:sym typeface="Wingdings" panose="05000000000000000000" pitchFamily="2" charset="2"/>
              </a:rPr>
              <a:t>fraus</a:t>
            </a:r>
            <a:r>
              <a:rPr lang="nl-BE" sz="3000" i="1" dirty="0">
                <a:latin typeface="Calibri" panose="020F0502020204030204" pitchFamily="34" charset="0"/>
                <a:cs typeface="Calibri" panose="020F0502020204030204" pitchFamily="34" charset="0"/>
                <a:sym typeface="Wingdings" panose="05000000000000000000" pitchFamily="2" charset="2"/>
              </a:rPr>
              <a:t> </a:t>
            </a:r>
            <a:r>
              <a:rPr lang="nl-BE" sz="3000" i="1" dirty="0" err="1">
                <a:latin typeface="Calibri" panose="020F0502020204030204" pitchFamily="34" charset="0"/>
                <a:cs typeface="Calibri" panose="020F0502020204030204" pitchFamily="34" charset="0"/>
                <a:sym typeface="Wingdings" panose="05000000000000000000" pitchFamily="2" charset="2"/>
              </a:rPr>
              <a:t>conventionis</a:t>
            </a:r>
            <a:r>
              <a:rPr lang="nl-BE" sz="3000" i="1" dirty="0">
                <a:latin typeface="Calibri" panose="020F0502020204030204" pitchFamily="34" charset="0"/>
                <a:cs typeface="Calibri" panose="020F0502020204030204" pitchFamily="34" charset="0"/>
                <a:sym typeface="Wingdings" panose="05000000000000000000" pitchFamily="2" charset="2"/>
              </a:rPr>
              <a:t> </a:t>
            </a:r>
            <a:r>
              <a:rPr lang="nl-BE" sz="3000" dirty="0">
                <a:latin typeface="Calibri" panose="020F0502020204030204" pitchFamily="34" charset="0"/>
                <a:cs typeface="Calibri" panose="020F0502020204030204" pitchFamily="34" charset="0"/>
                <a:sym typeface="Wingdings" panose="05000000000000000000" pitchFamily="2" charset="2"/>
              </a:rPr>
              <a:t>aanvaard</a:t>
            </a:r>
            <a:r>
              <a:rPr lang="nl-BE" sz="3000" dirty="0">
                <a:latin typeface="Calibri" panose="020F0502020204030204" pitchFamily="34" charset="0"/>
                <a:cs typeface="Calibri" panose="020F0502020204030204" pitchFamily="34" charset="0"/>
              </a:rPr>
              <a:t> </a:t>
            </a:r>
            <a:br>
              <a:rPr lang="nl-BE" sz="3000" dirty="0">
                <a:latin typeface="Calibri" panose="020F0502020204030204" pitchFamily="34" charset="0"/>
                <a:cs typeface="Calibri" panose="020F0502020204030204" pitchFamily="34" charset="0"/>
              </a:rPr>
            </a:br>
            <a:r>
              <a:rPr lang="nl-BE" sz="2600" dirty="0">
                <a:latin typeface="Calibri" panose="020F0502020204030204" pitchFamily="34" charset="0"/>
                <a:cs typeface="Calibri" panose="020F0502020204030204" pitchFamily="34" charset="0"/>
              </a:rPr>
              <a:t>“</a:t>
            </a:r>
            <a:r>
              <a:rPr lang="en-US" sz="2600" i="1" dirty="0">
                <a:latin typeface="Calibri" panose="020F0502020204030204" pitchFamily="34" charset="0"/>
                <a:cs typeface="Calibri" panose="020F0502020204030204" pitchFamily="34" charset="0"/>
              </a:rPr>
              <a:t>the benefits of a double taxation convention should not be available where a main purpose for entering into certain transactions or arrangements was to secure a more </a:t>
            </a:r>
            <a:r>
              <a:rPr lang="en-US" sz="2600" i="1" dirty="0" err="1">
                <a:latin typeface="Calibri" panose="020F0502020204030204" pitchFamily="34" charset="0"/>
                <a:cs typeface="Calibri" panose="020F0502020204030204" pitchFamily="34" charset="0"/>
              </a:rPr>
              <a:t>favourable</a:t>
            </a:r>
            <a:r>
              <a:rPr lang="en-US" sz="2600" i="1" dirty="0">
                <a:latin typeface="Calibri" panose="020F0502020204030204" pitchFamily="34" charset="0"/>
                <a:cs typeface="Calibri" panose="020F0502020204030204" pitchFamily="34" charset="0"/>
              </a:rPr>
              <a:t> tax position and obtaining that more </a:t>
            </a:r>
            <a:r>
              <a:rPr lang="en-US" sz="2600" i="1" dirty="0" err="1">
                <a:latin typeface="Calibri" panose="020F0502020204030204" pitchFamily="34" charset="0"/>
                <a:cs typeface="Calibri" panose="020F0502020204030204" pitchFamily="34" charset="0"/>
              </a:rPr>
              <a:t>favourable</a:t>
            </a:r>
            <a:r>
              <a:rPr lang="en-US" sz="2600" i="1" dirty="0">
                <a:latin typeface="Calibri" panose="020F0502020204030204" pitchFamily="34" charset="0"/>
                <a:cs typeface="Calibri" panose="020F0502020204030204" pitchFamily="34" charset="0"/>
              </a:rPr>
              <a:t> treatment in these circumstances would be contrary to the object and purpose of the relevant provisions</a:t>
            </a:r>
            <a:r>
              <a:rPr lang="en-US" sz="2600" dirty="0">
                <a:latin typeface="Calibri" panose="020F0502020204030204" pitchFamily="34" charset="0"/>
                <a:cs typeface="Calibri" panose="020F0502020204030204" pitchFamily="34" charset="0"/>
              </a:rPr>
              <a:t>”</a:t>
            </a:r>
            <a:br>
              <a:rPr lang="en-US" sz="2600" dirty="0">
                <a:latin typeface="Calibri" panose="020F0502020204030204" pitchFamily="34" charset="0"/>
                <a:cs typeface="Calibri" panose="020F0502020204030204" pitchFamily="34" charset="0"/>
              </a:rPr>
            </a:b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sym typeface="Wingdings" panose="05000000000000000000" pitchFamily="2" charset="2"/>
              </a:rPr>
              <a:t> </a:t>
            </a:r>
            <a:r>
              <a:rPr lang="en-US" sz="2600" dirty="0" err="1">
                <a:latin typeface="Calibri" panose="020F0502020204030204" pitchFamily="34" charset="0"/>
                <a:cs typeface="Calibri" panose="020F0502020204030204" pitchFamily="34" charset="0"/>
                <a:sym typeface="Wingdings" panose="05000000000000000000" pitchFamily="2" charset="2"/>
              </a:rPr>
              <a:t>zwaar</a:t>
            </a:r>
            <a:r>
              <a:rPr lang="en-US" sz="2600" dirty="0">
                <a:latin typeface="Calibri" panose="020F0502020204030204" pitchFamily="34" charset="0"/>
                <a:cs typeface="Calibri" panose="020F0502020204030204" pitchFamily="34" charset="0"/>
                <a:sym typeface="Wingdings" panose="05000000000000000000" pitchFamily="2" charset="2"/>
              </a:rPr>
              <a:t> </a:t>
            </a:r>
            <a:r>
              <a:rPr lang="en-US" sz="2600" dirty="0" err="1">
                <a:latin typeface="Calibri" panose="020F0502020204030204" pitchFamily="34" charset="0"/>
                <a:cs typeface="Calibri" panose="020F0502020204030204" pitchFamily="34" charset="0"/>
                <a:sym typeface="Wingdings" panose="05000000000000000000" pitchFamily="2" charset="2"/>
              </a:rPr>
              <a:t>bediscussieerd</a:t>
            </a:r>
            <a:r>
              <a:rPr lang="en-US" sz="2600" dirty="0">
                <a:latin typeface="Calibri" panose="020F0502020204030204" pitchFamily="34" charset="0"/>
                <a:cs typeface="Calibri" panose="020F0502020204030204" pitchFamily="34" charset="0"/>
                <a:sym typeface="Wingdings" panose="05000000000000000000" pitchFamily="2" charset="2"/>
              </a:rPr>
              <a:t> in doctrine en </a:t>
            </a:r>
            <a:r>
              <a:rPr lang="en-US" sz="2600" dirty="0" err="1">
                <a:latin typeface="Calibri" panose="020F0502020204030204" pitchFamily="34" charset="0"/>
                <a:cs typeface="Calibri" panose="020F0502020204030204" pitchFamily="34" charset="0"/>
                <a:sym typeface="Wingdings" panose="05000000000000000000" pitchFamily="2" charset="2"/>
              </a:rPr>
              <a:t>vaak</a:t>
            </a:r>
            <a:r>
              <a:rPr lang="en-US" sz="2600" dirty="0">
                <a:latin typeface="Calibri" panose="020F0502020204030204" pitchFamily="34" charset="0"/>
                <a:cs typeface="Calibri" panose="020F0502020204030204" pitchFamily="34" charset="0"/>
                <a:sym typeface="Wingdings" panose="05000000000000000000" pitchFamily="2" charset="2"/>
              </a:rPr>
              <a:t> </a:t>
            </a:r>
            <a:r>
              <a:rPr lang="en-US" sz="2600" dirty="0" err="1">
                <a:latin typeface="Calibri" panose="020F0502020204030204" pitchFamily="34" charset="0"/>
                <a:cs typeface="Calibri" panose="020F0502020204030204" pitchFamily="34" charset="0"/>
                <a:sym typeface="Wingdings" panose="05000000000000000000" pitchFamily="2" charset="2"/>
              </a:rPr>
              <a:t>verworpen</a:t>
            </a:r>
            <a:endParaRPr lang="en-US" sz="2600" dirty="0">
              <a:latin typeface="Calibri" panose="020F0502020204030204" pitchFamily="34" charset="0"/>
              <a:cs typeface="Calibri" panose="020F0502020204030204" pitchFamily="34" charset="0"/>
            </a:endParaRPr>
          </a:p>
          <a:p>
            <a:pPr marL="85725" indent="0">
              <a:buNone/>
            </a:pPr>
            <a:r>
              <a:rPr lang="en-US" sz="2600" dirty="0">
                <a:latin typeface="Calibri" panose="020F0502020204030204" pitchFamily="34" charset="0"/>
                <a:cs typeface="Calibri" panose="020F0502020204030204" pitchFamily="34" charset="0"/>
                <a:sym typeface="Wingdings" panose="05000000000000000000" pitchFamily="2" charset="2"/>
              </a:rPr>
              <a:t>	 </a:t>
            </a:r>
            <a:r>
              <a:rPr lang="en-US" sz="2600" dirty="0" err="1">
                <a:latin typeface="Calibri" panose="020F0502020204030204" pitchFamily="34" charset="0"/>
                <a:cs typeface="Calibri" panose="020F0502020204030204" pitchFamily="34" charset="0"/>
                <a:sym typeface="Wingdings" panose="05000000000000000000" pitchFamily="2" charset="2"/>
              </a:rPr>
              <a:t>Zie</a:t>
            </a:r>
            <a:r>
              <a:rPr lang="en-US" sz="2600" dirty="0">
                <a:latin typeface="Calibri" panose="020F0502020204030204" pitchFamily="34" charset="0"/>
                <a:cs typeface="Calibri" panose="020F0502020204030204" pitchFamily="34" charset="0"/>
                <a:sym typeface="Wingdings" panose="05000000000000000000" pitchFamily="2" charset="2"/>
              </a:rPr>
              <a:t> </a:t>
            </a:r>
            <a:r>
              <a:rPr lang="en-US" sz="2600" dirty="0" err="1">
                <a:latin typeface="Calibri" panose="020F0502020204030204" pitchFamily="34" charset="0"/>
                <a:cs typeface="Calibri" panose="020F0502020204030204" pitchFamily="34" charset="0"/>
                <a:sym typeface="Wingdings" panose="05000000000000000000" pitchFamily="2" charset="2"/>
              </a:rPr>
              <a:t>heden</a:t>
            </a:r>
            <a:r>
              <a:rPr lang="en-US" sz="2600" dirty="0">
                <a:latin typeface="Calibri" panose="020F0502020204030204" pitchFamily="34" charset="0"/>
                <a:cs typeface="Calibri" panose="020F0502020204030204" pitchFamily="34" charset="0"/>
                <a:sym typeface="Wingdings" panose="05000000000000000000" pitchFamily="2" charset="2"/>
              </a:rPr>
              <a:t> </a:t>
            </a:r>
            <a:r>
              <a:rPr lang="en-US" sz="2600" dirty="0" err="1">
                <a:latin typeface="Calibri" panose="020F0502020204030204" pitchFamily="34" charset="0"/>
                <a:cs typeface="Calibri" panose="020F0502020204030204" pitchFamily="34" charset="0"/>
                <a:sym typeface="Wingdings" panose="05000000000000000000" pitchFamily="2" charset="2"/>
              </a:rPr>
              <a:t>evenwel</a:t>
            </a:r>
            <a:r>
              <a:rPr lang="en-US" sz="2600" dirty="0">
                <a:latin typeface="Calibri" panose="020F0502020204030204" pitchFamily="34" charset="0"/>
                <a:cs typeface="Calibri" panose="020F0502020204030204" pitchFamily="34" charset="0"/>
                <a:sym typeface="Wingdings" panose="05000000000000000000" pitchFamily="2" charset="2"/>
              </a:rPr>
              <a:t> art. 29, §9 OESO-Model</a:t>
            </a:r>
            <a:endParaRPr lang="nl-NL" sz="2600" dirty="0">
              <a:latin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B2F595D6-B8CA-FAD6-069C-DA718A13216A}"/>
              </a:ext>
            </a:extLst>
          </p:cNvPr>
          <p:cNvSpPr>
            <a:spLocks noGrp="1"/>
          </p:cNvSpPr>
          <p:nvPr>
            <p:ph type="sldNum" sz="quarter" idx="12"/>
          </p:nvPr>
        </p:nvSpPr>
        <p:spPr/>
        <p:txBody>
          <a:bodyPr/>
          <a:lstStyle/>
          <a:p>
            <a:fld id="{7AE184E0-0BD4-4705-A12B-9B71DDE63301}" type="slidenum">
              <a:rPr lang="nl-BE" noProof="0" smtClean="0"/>
              <a:t>42</a:t>
            </a:fld>
            <a:endParaRPr lang="nl-BE" noProof="0"/>
          </a:p>
        </p:txBody>
      </p:sp>
      <p:pic>
        <p:nvPicPr>
          <p:cNvPr id="5" name="Picture 2">
            <a:extLst>
              <a:ext uri="{FF2B5EF4-FFF2-40B4-BE49-F238E27FC236}">
                <a16:creationId xmlns:a16="http://schemas.microsoft.com/office/drawing/2014/main" id="{EF1217F9-41DD-E857-9B4D-566343471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52050CA4-2513-F2D3-A149-55A9A5EEF934}"/>
              </a:ext>
            </a:extLst>
          </p:cNvPr>
          <p:cNvSpPr txBox="1"/>
          <p:nvPr/>
        </p:nvSpPr>
        <p:spPr>
          <a:xfrm>
            <a:off x="627692" y="131497"/>
            <a:ext cx="15699575" cy="1163395"/>
          </a:xfrm>
          <a:prstGeom prst="rect">
            <a:avLst/>
          </a:prstGeom>
          <a:noFill/>
        </p:spPr>
        <p:txBody>
          <a:bodyPr wrap="square" rtlCol="0">
            <a:spAutoFit/>
          </a:bodyPr>
          <a:lstStyle/>
          <a:p>
            <a:pPr>
              <a:lnSpc>
                <a:spcPct val="120000"/>
              </a:lnSpc>
            </a:pPr>
            <a:r>
              <a:rPr lang="fr-FR" sz="3000" b="1" dirty="0">
                <a:solidFill>
                  <a:schemeClr val="accent1">
                    <a:lumMod val="75000"/>
                  </a:schemeClr>
                </a:solidFill>
                <a:latin typeface="Calibri" panose="020F0502020204030204" pitchFamily="34" charset="0"/>
                <a:cs typeface="Calibri" panose="020F0502020204030204" pitchFamily="34" charset="0"/>
              </a:rPr>
              <a:t>II. 1. </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nl-BE" sz="3000" b="1" dirty="0" err="1">
                <a:solidFill>
                  <a:schemeClr val="accent1">
                    <a:lumMod val="75000"/>
                  </a:schemeClr>
                </a:solidFill>
                <a:latin typeface="Calibri" panose="020F0502020204030204" pitchFamily="34" charset="0"/>
                <a:cs typeface="Calibri" panose="020F0502020204030204" pitchFamily="34" charset="0"/>
              </a:rPr>
              <a:t>Etat</a:t>
            </a:r>
            <a:r>
              <a:rPr lang="nl-BE" sz="3000" b="1" dirty="0">
                <a:solidFill>
                  <a:schemeClr val="accent1">
                    <a:lumMod val="75000"/>
                  </a:schemeClr>
                </a:solidFill>
                <a:latin typeface="Calibri" panose="020F0502020204030204" pitchFamily="34" charset="0"/>
                <a:cs typeface="Calibri" panose="020F0502020204030204" pitchFamily="34" charset="0"/>
              </a:rPr>
              <a:t> de la source – </a:t>
            </a:r>
            <a:r>
              <a:rPr lang="nl-BE" sz="3000" b="1" dirty="0" err="1">
                <a:solidFill>
                  <a:schemeClr val="accent1">
                    <a:lumMod val="75000"/>
                  </a:schemeClr>
                </a:solidFill>
                <a:latin typeface="Calibri" panose="020F0502020204030204" pitchFamily="34" charset="0"/>
                <a:cs typeface="Calibri" panose="020F0502020204030204" pitchFamily="34" charset="0"/>
              </a:rPr>
              <a:t>GAARs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dispositions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européennes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nationales</a:t>
            </a:r>
            <a:r>
              <a:rPr lang="nl-BE" sz="3000" b="1" dirty="0">
                <a:solidFill>
                  <a:schemeClr val="accent1">
                    <a:lumMod val="75000"/>
                  </a:schemeClr>
                </a:solidFill>
                <a:latin typeface="Calibri" panose="020F0502020204030204" pitchFamily="34" charset="0"/>
                <a:cs typeface="Calibri" panose="020F0502020204030204" pitchFamily="34" charset="0"/>
              </a:rPr>
              <a:t> et </a:t>
            </a:r>
            <a:r>
              <a:rPr lang="nl-BE" sz="3000" b="1" dirty="0" err="1">
                <a:solidFill>
                  <a:schemeClr val="accent1">
                    <a:lumMod val="75000"/>
                  </a:schemeClr>
                </a:solidFill>
                <a:latin typeface="Calibri" panose="020F0502020204030204" pitchFamily="34" charset="0"/>
                <a:cs typeface="Calibri" panose="020F0502020204030204" pitchFamily="34" charset="0"/>
              </a:rPr>
              <a:t>conventionnelles</a:t>
            </a:r>
            <a:r>
              <a:rPr lang="nl-BE" sz="3000" b="1" dirty="0">
                <a:solidFill>
                  <a:schemeClr val="accent1">
                    <a:lumMod val="75000"/>
                  </a:schemeClr>
                </a:solidFill>
                <a:latin typeface="Calibri" panose="020F0502020204030204" pitchFamily="34" charset="0"/>
                <a:cs typeface="Calibri" panose="020F0502020204030204" pitchFamily="34" charset="0"/>
              </a:rPr>
              <a:t> – </a:t>
            </a:r>
            <a:r>
              <a:rPr lang="nl-BE" sz="3000" b="1" dirty="0">
                <a:solidFill>
                  <a:schemeClr val="accent2">
                    <a:lumMod val="75000"/>
                  </a:schemeClr>
                </a:solidFill>
                <a:latin typeface="Calibri" panose="020F0502020204030204" pitchFamily="34" charset="0"/>
                <a:cs typeface="Calibri" panose="020F0502020204030204" pitchFamily="34" charset="0"/>
              </a:rPr>
              <a:t>Rb. Brussel 21 april 2023</a:t>
            </a:r>
            <a:endParaRPr lang="fr-FR" sz="30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6924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43525-4C77-B7CA-7663-7D3E8714B472}"/>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9F89EEA-160D-DA81-3A54-F1B9B3E6D7AA}"/>
              </a:ext>
            </a:extLst>
          </p:cNvPr>
          <p:cNvSpPr>
            <a:spLocks noGrp="1"/>
          </p:cNvSpPr>
          <p:nvPr>
            <p:ph idx="1"/>
          </p:nvPr>
        </p:nvSpPr>
        <p:spPr>
          <a:xfrm>
            <a:off x="1414318" y="3057600"/>
            <a:ext cx="15699575" cy="6696000"/>
          </a:xfrm>
        </p:spPr>
        <p:txBody>
          <a:bodyPr/>
          <a:lstStyle/>
          <a:p>
            <a:pPr marL="85725" indent="0">
              <a:buNone/>
            </a:pPr>
            <a:r>
              <a:rPr lang="nl-BE"/>
              <a:t>								</a:t>
            </a:r>
            <a:r>
              <a:rPr lang="nl-BE" sz="6000"/>
              <a:t>	</a:t>
            </a:r>
            <a:r>
              <a:rPr lang="nl-BE" sz="6000" err="1">
                <a:latin typeface="Calibri" panose="020F0502020204030204" pitchFamily="34" charset="0"/>
                <a:cs typeface="Calibri" panose="020F0502020204030204" pitchFamily="34" charset="0"/>
              </a:rPr>
              <a:t>Beneficial</a:t>
            </a:r>
            <a:r>
              <a:rPr lang="nl-BE" sz="6000">
                <a:latin typeface="Calibri" panose="020F0502020204030204" pitchFamily="34" charset="0"/>
                <a:cs typeface="Calibri" panose="020F0502020204030204" pitchFamily="34" charset="0"/>
              </a:rPr>
              <a:t> </a:t>
            </a:r>
            <a:r>
              <a:rPr lang="nl-BE" sz="6000" err="1">
                <a:latin typeface="Calibri" panose="020F0502020204030204" pitchFamily="34" charset="0"/>
                <a:cs typeface="Calibri" panose="020F0502020204030204" pitchFamily="34" charset="0"/>
              </a:rPr>
              <a:t>ownership</a:t>
            </a:r>
            <a:endParaRPr lang="nl-NL" sz="6000">
              <a:latin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F2FCE911-59EC-73F1-8247-429118A48716}"/>
              </a:ext>
            </a:extLst>
          </p:cNvPr>
          <p:cNvSpPr>
            <a:spLocks noGrp="1"/>
          </p:cNvSpPr>
          <p:nvPr>
            <p:ph type="sldNum" sz="quarter" idx="12"/>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707" b="0" i="0" u="none" strike="noStrike" kern="1200" cap="none" spc="0" normalizeH="0" baseline="0" noProof="0" smtClean="0">
                <a:ln>
                  <a:noFill/>
                </a:ln>
                <a:solidFill>
                  <a:srgbClr val="1E64C8"/>
                </a:solidFill>
                <a:effectLst/>
                <a:uLnTx/>
                <a:uFillTx/>
                <a:latin typeface="Arial"/>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43</a:t>
            </a:fld>
            <a:endParaRPr kumimoji="0" lang="nl-BE" sz="1707" b="0" i="0" u="none" strike="noStrike" kern="1200" cap="none" spc="0" normalizeH="0" baseline="0" noProof="0">
              <a:ln>
                <a:noFill/>
              </a:ln>
              <a:solidFill>
                <a:srgbClr val="1E64C8"/>
              </a:solidFill>
              <a:effectLst/>
              <a:uLnTx/>
              <a:uFillTx/>
              <a:latin typeface="Arial"/>
              <a:ea typeface="+mn-ea"/>
              <a:cs typeface="+mn-cs"/>
            </a:endParaRPr>
          </a:p>
        </p:txBody>
      </p:sp>
      <p:pic>
        <p:nvPicPr>
          <p:cNvPr id="5" name="Afbeelding 4">
            <a:extLst>
              <a:ext uri="{FF2B5EF4-FFF2-40B4-BE49-F238E27FC236}">
                <a16:creationId xmlns:a16="http://schemas.microsoft.com/office/drawing/2014/main" id="{4DBF3492-3B52-E28A-6F7C-B5204808CC3B}"/>
              </a:ext>
            </a:extLst>
          </p:cNvPr>
          <p:cNvPicPr>
            <a:picLocks noChangeAspect="1"/>
          </p:cNvPicPr>
          <p:nvPr/>
        </p:nvPicPr>
        <p:blipFill>
          <a:blip r:embed="rId2"/>
          <a:stretch>
            <a:fillRect/>
          </a:stretch>
        </p:blipFill>
        <p:spPr>
          <a:xfrm>
            <a:off x="1414318" y="2666643"/>
            <a:ext cx="2956843" cy="2956843"/>
          </a:xfrm>
          <a:prstGeom prst="rect">
            <a:avLst/>
          </a:prstGeom>
        </p:spPr>
      </p:pic>
      <p:pic>
        <p:nvPicPr>
          <p:cNvPr id="2" name="Afbeelding 1">
            <a:extLst>
              <a:ext uri="{FF2B5EF4-FFF2-40B4-BE49-F238E27FC236}">
                <a16:creationId xmlns:a16="http://schemas.microsoft.com/office/drawing/2014/main" id="{4C021647-8C06-497C-CFCF-F77727A953FC}"/>
              </a:ext>
            </a:extLst>
          </p:cNvPr>
          <p:cNvPicPr>
            <a:picLocks noChangeAspect="1"/>
          </p:cNvPicPr>
          <p:nvPr/>
        </p:nvPicPr>
        <p:blipFill>
          <a:blip r:embed="rId3"/>
          <a:stretch>
            <a:fillRect/>
          </a:stretch>
        </p:blipFill>
        <p:spPr>
          <a:xfrm>
            <a:off x="7466260" y="4145064"/>
            <a:ext cx="3066554" cy="1719221"/>
          </a:xfrm>
          <a:prstGeom prst="rect">
            <a:avLst/>
          </a:prstGeom>
        </p:spPr>
      </p:pic>
      <p:pic>
        <p:nvPicPr>
          <p:cNvPr id="6" name="Picture 2">
            <a:extLst>
              <a:ext uri="{FF2B5EF4-FFF2-40B4-BE49-F238E27FC236}">
                <a16:creationId xmlns:a16="http://schemas.microsoft.com/office/drawing/2014/main" id="{40B2611A-219A-3B5E-1B42-AB37350102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46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1FF86-B450-A7C8-8290-E8A8B0CDE234}"/>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C9CF5CB-7694-4C81-800F-B9C5DAB9D70A}"/>
              </a:ext>
            </a:extLst>
          </p:cNvPr>
          <p:cNvSpPr>
            <a:spLocks noGrp="1"/>
          </p:cNvSpPr>
          <p:nvPr>
            <p:ph idx="1"/>
          </p:nvPr>
        </p:nvSpPr>
        <p:spPr>
          <a:xfrm>
            <a:off x="488951" y="1828800"/>
            <a:ext cx="16567150" cy="6726202"/>
          </a:xfrm>
        </p:spPr>
        <p:txBody>
          <a:bodyPr>
            <a:normAutofit lnSpcReduction="10000"/>
          </a:bodyPr>
          <a:lstStyle/>
          <a:p>
            <a:pPr marL="85725" indent="0">
              <a:buNone/>
            </a:pPr>
            <a:r>
              <a:rPr lang="nl-NL" sz="2900">
                <a:latin typeface="Calibri" panose="020F0502020204030204" pitchFamily="34" charset="0"/>
                <a:cs typeface="Calibri" panose="020F0502020204030204" pitchFamily="34" charset="0"/>
              </a:rPr>
              <a:t>Beperking op grond van </a:t>
            </a:r>
            <a:r>
              <a:rPr lang="nl-NL" sz="2900" err="1">
                <a:latin typeface="Calibri" panose="020F0502020204030204" pitchFamily="34" charset="0"/>
                <a:cs typeface="Calibri" panose="020F0502020204030204" pitchFamily="34" charset="0"/>
              </a:rPr>
              <a:t>beneficial</a:t>
            </a:r>
            <a:r>
              <a:rPr lang="nl-NL" sz="2900">
                <a:latin typeface="Calibri" panose="020F0502020204030204" pitchFamily="34" charset="0"/>
                <a:cs typeface="Calibri" panose="020F0502020204030204" pitchFamily="34" charset="0"/>
              </a:rPr>
              <a:t> </a:t>
            </a:r>
            <a:r>
              <a:rPr lang="nl-NL" sz="2900" err="1">
                <a:latin typeface="Calibri" panose="020F0502020204030204" pitchFamily="34" charset="0"/>
                <a:cs typeface="Calibri" panose="020F0502020204030204" pitchFamily="34" charset="0"/>
              </a:rPr>
              <a:t>owner</a:t>
            </a:r>
            <a:r>
              <a:rPr lang="nl-NL" sz="2900">
                <a:latin typeface="Calibri" panose="020F0502020204030204" pitchFamily="34" charset="0"/>
                <a:cs typeface="Calibri" panose="020F0502020204030204" pitchFamily="34" charset="0"/>
              </a:rPr>
              <a:t>-vereiste?</a:t>
            </a:r>
          </a:p>
          <a:p>
            <a:pPr marL="85725" indent="0">
              <a:buNone/>
            </a:pPr>
            <a:endParaRPr lang="nl-NL" sz="2900">
              <a:latin typeface="Calibri" panose="020F0502020204030204" pitchFamily="34" charset="0"/>
              <a:cs typeface="Calibri" panose="020F0502020204030204" pitchFamily="34" charset="0"/>
            </a:endParaRPr>
          </a:p>
          <a:p>
            <a:pPr marL="85725" indent="0">
              <a:buNone/>
            </a:pPr>
            <a:br>
              <a:rPr lang="nl-BE" sz="2600">
                <a:latin typeface="Calibri" panose="020F0502020204030204" pitchFamily="34" charset="0"/>
                <a:cs typeface="Calibri" panose="020F0502020204030204" pitchFamily="34" charset="0"/>
                <a:sym typeface="Wingdings" panose="05000000000000000000" pitchFamily="2" charset="2"/>
              </a:rPr>
            </a:br>
            <a:r>
              <a:rPr lang="nl-BE" sz="2600">
                <a:latin typeface="Calibri" panose="020F0502020204030204" pitchFamily="34" charset="0"/>
                <a:cs typeface="Calibri" panose="020F0502020204030204" pitchFamily="34" charset="0"/>
                <a:sym typeface="Wingdings" panose="05000000000000000000" pitchFamily="2" charset="2"/>
              </a:rPr>
              <a:t>  Niet expliciet voorzien in nationale artikelen, </a:t>
            </a:r>
            <a:br>
              <a:rPr lang="nl-BE" sz="2600">
                <a:latin typeface="Calibri" panose="020F0502020204030204" pitchFamily="34" charset="0"/>
                <a:cs typeface="Calibri" panose="020F0502020204030204" pitchFamily="34" charset="0"/>
                <a:sym typeface="Wingdings" panose="05000000000000000000" pitchFamily="2" charset="2"/>
              </a:rPr>
            </a:br>
            <a:r>
              <a:rPr lang="nl-BE" sz="2600">
                <a:latin typeface="Calibri" panose="020F0502020204030204" pitchFamily="34" charset="0"/>
                <a:cs typeface="Calibri" panose="020F0502020204030204" pitchFamily="34" charset="0"/>
                <a:sym typeface="Wingdings" panose="05000000000000000000" pitchFamily="2" charset="2"/>
              </a:rPr>
              <a:t>		-zelfs niet voor omzetting van I/R-</a:t>
            </a:r>
            <a:r>
              <a:rPr lang="nl-BE" sz="2600" err="1">
                <a:latin typeface="Calibri" panose="020F0502020204030204" pitchFamily="34" charset="0"/>
                <a:cs typeface="Calibri" panose="020F0502020204030204" pitchFamily="34" charset="0"/>
                <a:sym typeface="Wingdings" panose="05000000000000000000" pitchFamily="2" charset="2"/>
              </a:rPr>
              <a:t>Rl</a:t>
            </a:r>
            <a:r>
              <a:rPr lang="nl-BE" sz="2600">
                <a:latin typeface="Calibri" panose="020F0502020204030204" pitchFamily="34" charset="0"/>
                <a:cs typeface="Calibri" panose="020F0502020204030204" pitchFamily="34" charset="0"/>
                <a:sym typeface="Wingdings" panose="05000000000000000000" pitchFamily="2" charset="2"/>
              </a:rPr>
              <a:t>, ondanks expliciete vermelding in art. 1, 1 I/R-</a:t>
            </a:r>
            <a:r>
              <a:rPr lang="nl-BE" sz="2600" err="1">
                <a:latin typeface="Calibri" panose="020F0502020204030204" pitchFamily="34" charset="0"/>
                <a:cs typeface="Calibri" panose="020F0502020204030204" pitchFamily="34" charset="0"/>
                <a:sym typeface="Wingdings" panose="05000000000000000000" pitchFamily="2" charset="2"/>
              </a:rPr>
              <a:t>Rl</a:t>
            </a:r>
            <a:br>
              <a:rPr lang="nl-BE" sz="2600">
                <a:latin typeface="Calibri" panose="020F0502020204030204" pitchFamily="34" charset="0"/>
                <a:cs typeface="Calibri" panose="020F0502020204030204" pitchFamily="34" charset="0"/>
                <a:sym typeface="Wingdings" panose="05000000000000000000" pitchFamily="2" charset="2"/>
              </a:rPr>
            </a:br>
            <a:r>
              <a:rPr lang="nl-BE" sz="2600">
                <a:latin typeface="Calibri" panose="020F0502020204030204" pitchFamily="34" charset="0"/>
                <a:cs typeface="Calibri" panose="020F0502020204030204" pitchFamily="34" charset="0"/>
                <a:sym typeface="Wingdings" panose="05000000000000000000" pitchFamily="2" charset="2"/>
              </a:rPr>
              <a:t>		  Cf. art. 107, §6 (“de gerechtigde”) en </a:t>
            </a:r>
            <a:br>
              <a:rPr lang="nl-BE" sz="2600">
                <a:latin typeface="Calibri" panose="020F0502020204030204" pitchFamily="34" charset="0"/>
                <a:cs typeface="Calibri" panose="020F0502020204030204" pitchFamily="34" charset="0"/>
                <a:sym typeface="Wingdings" panose="05000000000000000000" pitchFamily="2" charset="2"/>
              </a:rPr>
            </a:br>
            <a:r>
              <a:rPr lang="nl-BE" sz="2600">
                <a:latin typeface="Calibri" panose="020F0502020204030204" pitchFamily="34" charset="0"/>
                <a:cs typeface="Calibri" panose="020F0502020204030204" pitchFamily="34" charset="0"/>
                <a:sym typeface="Wingdings" panose="05000000000000000000" pitchFamily="2" charset="2"/>
              </a:rPr>
              <a:t>			   art. 117, §6bis KB WIB (“eigenaar of vruchtgebruiker van de effecten, rechten of goederen uit hoofde 							waarvan de inkomsten worden betaald”)</a:t>
            </a:r>
          </a:p>
          <a:p>
            <a:pPr marL="85725" indent="0">
              <a:buNone/>
            </a:pPr>
            <a:r>
              <a:rPr lang="nl-BE" sz="2600">
                <a:latin typeface="Calibri" panose="020F0502020204030204" pitchFamily="34" charset="0"/>
                <a:cs typeface="Calibri" panose="020F0502020204030204" pitchFamily="34" charset="0"/>
                <a:sym typeface="Wingdings" panose="05000000000000000000" pitchFamily="2" charset="2"/>
              </a:rPr>
              <a:t>		-maar </a:t>
            </a:r>
            <a:br>
              <a:rPr lang="nl-BE" sz="2600">
                <a:latin typeface="Calibri" panose="020F0502020204030204" pitchFamily="34" charset="0"/>
                <a:cs typeface="Calibri" panose="020F0502020204030204" pitchFamily="34" charset="0"/>
                <a:sym typeface="Wingdings" panose="05000000000000000000" pitchFamily="2" charset="2"/>
              </a:rPr>
            </a:br>
            <a:r>
              <a:rPr lang="nl-BE" sz="2600">
                <a:latin typeface="Calibri" panose="020F0502020204030204" pitchFamily="34" charset="0"/>
                <a:cs typeface="Calibri" panose="020F0502020204030204" pitchFamily="34" charset="0"/>
                <a:sym typeface="Wingdings" panose="05000000000000000000" pitchFamily="2" charset="2"/>
              </a:rPr>
              <a:t>			art. 266, lid 4 WIB 1992</a:t>
            </a:r>
            <a:br>
              <a:rPr lang="nl-BE" sz="2600">
                <a:latin typeface="Calibri" panose="020F0502020204030204" pitchFamily="34" charset="0"/>
                <a:cs typeface="Calibri" panose="020F0502020204030204" pitchFamily="34" charset="0"/>
                <a:sym typeface="Wingdings" panose="05000000000000000000" pitchFamily="2" charset="2"/>
              </a:rPr>
            </a:br>
            <a:r>
              <a:rPr lang="nl-BE" sz="2600">
                <a:latin typeface="Calibri" panose="020F0502020204030204" pitchFamily="34" charset="0"/>
                <a:cs typeface="Calibri" panose="020F0502020204030204" pitchFamily="34" charset="0"/>
                <a:sym typeface="Wingdings" panose="05000000000000000000" pitchFamily="2" charset="2"/>
              </a:rPr>
              <a:t>				indien niet gedurende ononderbroken periode van volle eigendom voor ten minste 60 dagen 						effecten behouden </a:t>
            </a:r>
            <a:br>
              <a:rPr lang="nl-BE" sz="2600">
                <a:latin typeface="Calibri" panose="020F0502020204030204" pitchFamily="34" charset="0"/>
                <a:cs typeface="Calibri" panose="020F0502020204030204" pitchFamily="34" charset="0"/>
                <a:sym typeface="Wingdings" panose="05000000000000000000" pitchFamily="2" charset="2"/>
              </a:rPr>
            </a:br>
            <a:r>
              <a:rPr lang="nl-BE" sz="2600">
                <a:latin typeface="Calibri" panose="020F0502020204030204" pitchFamily="34" charset="0"/>
                <a:cs typeface="Calibri" panose="020F0502020204030204" pitchFamily="34" charset="0"/>
                <a:sym typeface="Wingdings" panose="05000000000000000000" pitchFamily="2" charset="2"/>
              </a:rPr>
              <a:t>				 weerlegbaar vermoeden van kunstmatige rechtshandeling</a:t>
            </a:r>
          </a:p>
          <a:p>
            <a:pPr marL="85725" indent="0">
              <a:buNone/>
            </a:pPr>
            <a:r>
              <a:rPr lang="nl-NL" sz="2600">
                <a:sym typeface="Wingdings" panose="05000000000000000000" pitchFamily="2" charset="2"/>
              </a:rPr>
              <a:t> </a:t>
            </a:r>
            <a:br>
              <a:rPr lang="nl-NL" sz="2600">
                <a:sym typeface="Wingdings" panose="05000000000000000000" pitchFamily="2" charset="2"/>
              </a:rPr>
            </a:br>
            <a:endParaRPr lang="nl-NL" sz="2600"/>
          </a:p>
        </p:txBody>
      </p:sp>
      <p:sp>
        <p:nvSpPr>
          <p:cNvPr id="4" name="Tijdelijke aanduiding voor dianummer 3">
            <a:extLst>
              <a:ext uri="{FF2B5EF4-FFF2-40B4-BE49-F238E27FC236}">
                <a16:creationId xmlns:a16="http://schemas.microsoft.com/office/drawing/2014/main" id="{479254FA-66F3-9F04-C178-A46394A71C4A}"/>
              </a:ext>
            </a:extLst>
          </p:cNvPr>
          <p:cNvSpPr>
            <a:spLocks noGrp="1"/>
          </p:cNvSpPr>
          <p:nvPr>
            <p:ph type="sldNum" sz="quarter" idx="12"/>
          </p:nvPr>
        </p:nvSpPr>
        <p:spPr/>
        <p:txBody>
          <a:bodyPr/>
          <a:lstStyle/>
          <a:p>
            <a:fld id="{7AE184E0-0BD4-4705-A12B-9B71DDE63301}" type="slidenum">
              <a:rPr lang="nl-BE" noProof="0" smtClean="0"/>
              <a:t>44</a:t>
            </a:fld>
            <a:endParaRPr lang="nl-BE" noProof="0"/>
          </a:p>
        </p:txBody>
      </p:sp>
      <p:pic>
        <p:nvPicPr>
          <p:cNvPr id="2" name="Picture 2">
            <a:extLst>
              <a:ext uri="{FF2B5EF4-FFF2-40B4-BE49-F238E27FC236}">
                <a16:creationId xmlns:a16="http://schemas.microsoft.com/office/drawing/2014/main" id="{DA127CDA-13FE-EF76-5FF9-CC4F41875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3BDB090-2961-087E-0934-9525CD20D0FF}"/>
              </a:ext>
            </a:extLst>
          </p:cNvPr>
          <p:cNvSpPr txBox="1"/>
          <p:nvPr/>
        </p:nvSpPr>
        <p:spPr>
          <a:xfrm>
            <a:off x="627692" y="131497"/>
            <a:ext cx="15699575" cy="1163395"/>
          </a:xfrm>
          <a:prstGeom prst="rect">
            <a:avLst/>
          </a:prstGeom>
          <a:noFill/>
        </p:spPr>
        <p:txBody>
          <a:bodyPr wrap="square" rtlCol="0">
            <a:spAutoFit/>
          </a:bodyPr>
          <a:lstStyle/>
          <a:p>
            <a:pPr>
              <a:lnSpc>
                <a:spcPct val="120000"/>
              </a:lnSpc>
            </a:pPr>
            <a:r>
              <a:rPr lang="fr-FR" sz="3000" b="1">
                <a:solidFill>
                  <a:schemeClr val="accent1">
                    <a:lumMod val="75000"/>
                  </a:schemeClr>
                </a:solidFill>
                <a:latin typeface="Calibri" panose="020F0502020204030204" pitchFamily="34" charset="0"/>
                <a:cs typeface="Calibri" panose="020F0502020204030204" pitchFamily="34" charset="0"/>
              </a:rPr>
              <a:t>II. 1. </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000" b="1">
                <a:solidFill>
                  <a:schemeClr val="accent1">
                    <a:lumMod val="75000"/>
                  </a:schemeClr>
                </a:solidFill>
                <a:latin typeface="Calibri" panose="020F0502020204030204" pitchFamily="34" charset="0"/>
                <a:cs typeface="Calibri" panose="020F0502020204030204" pitchFamily="34" charset="0"/>
              </a:rPr>
              <a:t>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0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a:t>
            </a:r>
            <a:endParaRPr lang="fr-FR" sz="3000" b="1">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9020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08E8E-80E5-79E0-FC41-3575A5FEF443}"/>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E71199C-9C36-9CB2-4DDC-C7D2F173E3CE}"/>
              </a:ext>
            </a:extLst>
          </p:cNvPr>
          <p:cNvSpPr>
            <a:spLocks noGrp="1"/>
          </p:cNvSpPr>
          <p:nvPr>
            <p:ph idx="1"/>
          </p:nvPr>
        </p:nvSpPr>
        <p:spPr>
          <a:xfrm>
            <a:off x="1036485" y="1700325"/>
            <a:ext cx="15699575" cy="6558562"/>
          </a:xfrm>
        </p:spPr>
        <p:txBody>
          <a:bodyPr>
            <a:normAutofit lnSpcReduction="10000"/>
          </a:bodyPr>
          <a:lstStyle/>
          <a:p>
            <a:pPr marL="85725" indent="0">
              <a:buNone/>
            </a:pPr>
            <a:r>
              <a:rPr lang="nl-NL" sz="2600" dirty="0">
                <a:latin typeface="Calibri" panose="020F0502020204030204" pitchFamily="34" charset="0"/>
                <a:cs typeface="Calibri" panose="020F0502020204030204" pitchFamily="34" charset="0"/>
                <a:sym typeface="Wingdings" panose="05000000000000000000" pitchFamily="2" charset="2"/>
              </a:rPr>
              <a:t> Vereiste is </a:t>
            </a:r>
            <a:r>
              <a:rPr lang="nl-NL" sz="2600" b="1" dirty="0">
                <a:latin typeface="Calibri" panose="020F0502020204030204" pitchFamily="34" charset="0"/>
                <a:cs typeface="Calibri" panose="020F0502020204030204" pitchFamily="34" charset="0"/>
                <a:sym typeface="Wingdings" panose="05000000000000000000" pitchFamily="2" charset="2"/>
              </a:rPr>
              <a:t>niet</a:t>
            </a:r>
            <a:r>
              <a:rPr lang="nl-NL" sz="2600" dirty="0">
                <a:latin typeface="Calibri" panose="020F0502020204030204" pitchFamily="34" charset="0"/>
                <a:cs typeface="Calibri" panose="020F0502020204030204" pitchFamily="34" charset="0"/>
                <a:sym typeface="Wingdings" panose="05000000000000000000" pitchFamily="2" charset="2"/>
              </a:rPr>
              <a:t> opgenomen in </a:t>
            </a:r>
            <a:r>
              <a:rPr lang="nl-NL" sz="2600" dirty="0" err="1">
                <a:latin typeface="Calibri" panose="020F0502020204030204" pitchFamily="34" charset="0"/>
                <a:cs typeface="Calibri" panose="020F0502020204030204" pitchFamily="34" charset="0"/>
                <a:sym typeface="Wingdings" panose="05000000000000000000" pitchFamily="2" charset="2"/>
              </a:rPr>
              <a:t>DBV’s</a:t>
            </a:r>
            <a:r>
              <a:rPr lang="nl-NL" sz="2600" dirty="0">
                <a:latin typeface="Calibri" panose="020F0502020204030204" pitchFamily="34" charset="0"/>
                <a:cs typeface="Calibri" panose="020F0502020204030204" pitchFamily="34" charset="0"/>
                <a:sym typeface="Wingdings" panose="05000000000000000000" pitchFamily="2" charset="2"/>
              </a:rPr>
              <a:t> met Joegoslavië, Denemarken, Duitsland, Frankrijk, Ierland, </a:t>
            </a:r>
            <a:r>
              <a:rPr lang="nl-NL" sz="2600" dirty="0" err="1">
                <a:latin typeface="Calibri" panose="020F0502020204030204" pitchFamily="34" charset="0"/>
                <a:cs typeface="Calibri" panose="020F0502020204030204" pitchFamily="34" charset="0"/>
                <a:sym typeface="Wingdings" panose="05000000000000000000" pitchFamily="2" charset="2"/>
              </a:rPr>
              <a:t>Israel</a:t>
            </a:r>
            <a:r>
              <a:rPr lang="nl-NL" sz="2600" dirty="0">
                <a:latin typeface="Calibri" panose="020F0502020204030204" pitchFamily="34" charset="0"/>
                <a:cs typeface="Calibri" panose="020F0502020204030204" pitchFamily="34" charset="0"/>
                <a:sym typeface="Wingdings" panose="05000000000000000000" pitchFamily="2" charset="2"/>
              </a:rPr>
              <a:t>, 				Luxemburg, Maleisië, Oostenrijk, Portugal en </a:t>
            </a:r>
            <a:r>
              <a:rPr lang="nl-NL" sz="2600" dirty="0" err="1">
                <a:latin typeface="Calibri" panose="020F0502020204030204" pitchFamily="34" charset="0"/>
                <a:cs typeface="Calibri" panose="020F0502020204030204" pitchFamily="34" charset="0"/>
                <a:sym typeface="Wingdings" panose="05000000000000000000" pitchFamily="2" charset="2"/>
              </a:rPr>
              <a:t>Thaïland</a:t>
            </a:r>
            <a:r>
              <a:rPr lang="nl-NL" sz="2600" dirty="0">
                <a:latin typeface="Calibri" panose="020F0502020204030204" pitchFamily="34" charset="0"/>
                <a:cs typeface="Calibri" panose="020F0502020204030204" pitchFamily="34" charset="0"/>
                <a:sym typeface="Wingdings" panose="05000000000000000000" pitchFamily="2" charset="2"/>
              </a:rPr>
              <a:t>.</a:t>
            </a:r>
            <a:br>
              <a:rPr lang="nl-NL" sz="2600" dirty="0">
                <a:latin typeface="Calibri" panose="020F0502020204030204" pitchFamily="34" charset="0"/>
                <a:cs typeface="Calibri" panose="020F0502020204030204" pitchFamily="34" charset="0"/>
                <a:sym typeface="Wingdings" panose="05000000000000000000" pitchFamily="2" charset="2"/>
              </a:rPr>
            </a:br>
            <a:r>
              <a:rPr lang="nl-NL" sz="2600" dirty="0">
                <a:latin typeface="Calibri" panose="020F0502020204030204" pitchFamily="34" charset="0"/>
                <a:cs typeface="Calibri" panose="020F0502020204030204" pitchFamily="34" charset="0"/>
                <a:sym typeface="Wingdings" panose="05000000000000000000" pitchFamily="2" charset="2"/>
              </a:rPr>
              <a:t>		En slechts deels geïntegreerd in verdragen met Brazilië, Kroatië en Pakistan.</a:t>
            </a:r>
            <a:br>
              <a:rPr lang="nl-NL" sz="2600" dirty="0">
                <a:latin typeface="Calibri" panose="020F0502020204030204" pitchFamily="34" charset="0"/>
                <a:cs typeface="Calibri" panose="020F0502020204030204" pitchFamily="34" charset="0"/>
                <a:sym typeface="Wingdings" panose="05000000000000000000" pitchFamily="2" charset="2"/>
              </a:rPr>
            </a:br>
            <a:r>
              <a:rPr lang="nl-NL" sz="2600" dirty="0">
                <a:latin typeface="Calibri" panose="020F0502020204030204" pitchFamily="34" charset="0"/>
                <a:cs typeface="Calibri" panose="020F0502020204030204" pitchFamily="34" charset="0"/>
                <a:sym typeface="Wingdings" panose="05000000000000000000" pitchFamily="2" charset="2"/>
              </a:rPr>
              <a:t>		</a:t>
            </a:r>
            <a:br>
              <a:rPr lang="nl-NL" sz="2600" dirty="0">
                <a:latin typeface="Calibri" panose="020F0502020204030204" pitchFamily="34" charset="0"/>
                <a:cs typeface="Calibri" panose="020F0502020204030204" pitchFamily="34" charset="0"/>
                <a:sym typeface="Wingdings" panose="05000000000000000000" pitchFamily="2" charset="2"/>
              </a:rPr>
            </a:br>
            <a:r>
              <a:rPr lang="nl-NL" sz="2600" dirty="0">
                <a:latin typeface="Calibri" panose="020F0502020204030204" pitchFamily="34" charset="0"/>
                <a:cs typeface="Calibri" panose="020F0502020204030204" pitchFamily="34" charset="0"/>
                <a:sym typeface="Wingdings" panose="05000000000000000000" pitchFamily="2" charset="2"/>
              </a:rPr>
              <a:t>    Maar onder strikt juridische interpretatie toepassing wel aanvaard in interpretatie te goeder trouw</a:t>
            </a:r>
            <a:br>
              <a:rPr lang="nl-NL" sz="2600" dirty="0">
                <a:latin typeface="Calibri" panose="020F0502020204030204" pitchFamily="34" charset="0"/>
                <a:cs typeface="Calibri" panose="020F0502020204030204" pitchFamily="34" charset="0"/>
                <a:sym typeface="Wingdings" panose="05000000000000000000" pitchFamily="2" charset="2"/>
              </a:rPr>
            </a:br>
            <a:r>
              <a:rPr lang="nl-NL" sz="2600" dirty="0">
                <a:latin typeface="Calibri" panose="020F0502020204030204" pitchFamily="34" charset="0"/>
                <a:cs typeface="Calibri" panose="020F0502020204030204" pitchFamily="34" charset="0"/>
                <a:sym typeface="Wingdings" panose="05000000000000000000" pitchFamily="2" charset="2"/>
              </a:rPr>
              <a:t>Cf. bv. Voorafgaande beslissing nr. 2018.0272, 7/04/2020 (ov. 52 en 53)</a:t>
            </a:r>
            <a:br>
              <a:rPr lang="nl-NL" sz="2600" dirty="0">
                <a:latin typeface="Calibri" panose="020F0502020204030204" pitchFamily="34" charset="0"/>
                <a:cs typeface="Calibri" panose="020F0502020204030204" pitchFamily="34" charset="0"/>
                <a:sym typeface="Wingdings" panose="05000000000000000000" pitchFamily="2" charset="2"/>
              </a:rPr>
            </a:br>
            <a:r>
              <a:rPr lang="nl-NL" sz="2600" dirty="0">
                <a:latin typeface="Calibri" panose="020F0502020204030204" pitchFamily="34" charset="0"/>
                <a:cs typeface="Calibri" panose="020F0502020204030204" pitchFamily="34" charset="0"/>
                <a:sym typeface="Wingdings" panose="05000000000000000000" pitchFamily="2" charset="2"/>
              </a:rPr>
              <a:t>“</a:t>
            </a:r>
            <a:r>
              <a:rPr lang="fr-FR" sz="2600" i="1" dirty="0">
                <a:latin typeface="Calibri" panose="020F0502020204030204" pitchFamily="34" charset="0"/>
                <a:cs typeface="Calibri" panose="020F0502020204030204" pitchFamily="34" charset="0"/>
                <a:sym typeface="Wingdings" panose="05000000000000000000" pitchFamily="2" charset="2"/>
              </a:rPr>
              <a:t>Plusieurs Conventions préventives de la double imposition conclues par la Belgique (dont celle avec l'Allemagne notamment) n'utilisent pas la notion de bénéficiaire effectif parce qu'elles ont été négociées avant le Modèle OCDE de 1977.</a:t>
            </a:r>
          </a:p>
          <a:p>
            <a:pPr marL="85725" indent="0">
              <a:buNone/>
            </a:pPr>
            <a:r>
              <a:rPr lang="fr-FR" sz="2600" i="1" dirty="0">
                <a:latin typeface="Calibri" panose="020F0502020204030204" pitchFamily="34" charset="0"/>
                <a:cs typeface="Calibri" panose="020F0502020204030204" pitchFamily="34" charset="0"/>
                <a:sym typeface="Wingdings" panose="05000000000000000000" pitchFamily="2" charset="2"/>
              </a:rPr>
              <a:t>Pour ces Conventions, la position de l'Administration fiscale belge a toujours été d'appliquer la notion du bénéficiaire effectif </a:t>
            </a:r>
            <a:r>
              <a:rPr lang="fr-FR" sz="2600" b="1" i="1" u="sng" dirty="0">
                <a:latin typeface="Calibri" panose="020F0502020204030204" pitchFamily="34" charset="0"/>
                <a:cs typeface="Calibri" panose="020F0502020204030204" pitchFamily="34" charset="0"/>
                <a:sym typeface="Wingdings" panose="05000000000000000000" pitchFamily="2" charset="2"/>
              </a:rPr>
              <a:t>même si ces Conventions n'y font pas expressément référence</a:t>
            </a:r>
            <a:r>
              <a:rPr lang="fr-FR" sz="2600" i="1" dirty="0">
                <a:latin typeface="Calibri" panose="020F0502020204030204" pitchFamily="34" charset="0"/>
                <a:cs typeface="Calibri" panose="020F0502020204030204" pitchFamily="34" charset="0"/>
                <a:sym typeface="Wingdings" panose="05000000000000000000" pitchFamily="2" charset="2"/>
              </a:rPr>
              <a:t>. En effet, l'avantage du taux réduit ne peut être accordé qu'aux personnes qui bénéficient réellement des dividendes ou des intérêts</a:t>
            </a:r>
            <a:r>
              <a:rPr lang="fr-FR" sz="2600" dirty="0">
                <a:latin typeface="Calibri" panose="020F0502020204030204" pitchFamily="34" charset="0"/>
                <a:cs typeface="Calibri" panose="020F0502020204030204" pitchFamily="34" charset="0"/>
                <a:sym typeface="Wingdings" panose="05000000000000000000" pitchFamily="2" charset="2"/>
              </a:rPr>
              <a:t>.</a:t>
            </a:r>
            <a:r>
              <a:rPr lang="nl-NL" sz="2600" dirty="0">
                <a:latin typeface="Calibri" panose="020F0502020204030204" pitchFamily="34" charset="0"/>
                <a:cs typeface="Calibri" panose="020F0502020204030204" pitchFamily="34" charset="0"/>
                <a:sym typeface="Wingdings" panose="05000000000000000000" pitchFamily="2" charset="2"/>
              </a:rPr>
              <a:t>”</a:t>
            </a:r>
            <a:br>
              <a:rPr lang="nl-NL" sz="2600" dirty="0">
                <a:latin typeface="Calibri" panose="020F0502020204030204" pitchFamily="34" charset="0"/>
                <a:cs typeface="Calibri" panose="020F0502020204030204" pitchFamily="34" charset="0"/>
                <a:sym typeface="Wingdings" panose="05000000000000000000" pitchFamily="2" charset="2"/>
              </a:rPr>
            </a:br>
            <a:br>
              <a:rPr lang="nl-NL" sz="2600" dirty="0">
                <a:latin typeface="Calibri" panose="020F0502020204030204" pitchFamily="34" charset="0"/>
                <a:cs typeface="Calibri" panose="020F0502020204030204" pitchFamily="34" charset="0"/>
                <a:sym typeface="Wingdings" panose="05000000000000000000" pitchFamily="2" charset="2"/>
              </a:rPr>
            </a:br>
            <a:r>
              <a:rPr lang="nl-NL" sz="2600" dirty="0">
                <a:latin typeface="Calibri" panose="020F0502020204030204" pitchFamily="34" charset="0"/>
                <a:cs typeface="Calibri" panose="020F0502020204030204" pitchFamily="34" charset="0"/>
                <a:sym typeface="Wingdings" panose="05000000000000000000" pitchFamily="2" charset="2"/>
              </a:rPr>
              <a:t>Zie bv. ook Voorafgaande beslissing nr. 2018.1201 van 26 februari 2019 (uitkering naar Luxemburg)</a:t>
            </a:r>
            <a:endParaRPr lang="nl-NL" sz="2600" dirty="0">
              <a:latin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FE6C0519-0ED6-045B-C994-CECFBD7BD9DA}"/>
              </a:ext>
            </a:extLst>
          </p:cNvPr>
          <p:cNvSpPr>
            <a:spLocks noGrp="1"/>
          </p:cNvSpPr>
          <p:nvPr>
            <p:ph type="sldNum" sz="quarter" idx="12"/>
          </p:nvPr>
        </p:nvSpPr>
        <p:spPr/>
        <p:txBody>
          <a:bodyPr/>
          <a:lstStyle/>
          <a:p>
            <a:fld id="{7AE184E0-0BD4-4705-A12B-9B71DDE63301}" type="slidenum">
              <a:rPr lang="nl-BE" noProof="0" smtClean="0"/>
              <a:t>45</a:t>
            </a:fld>
            <a:endParaRPr lang="nl-BE" noProof="0"/>
          </a:p>
        </p:txBody>
      </p:sp>
      <p:pic>
        <p:nvPicPr>
          <p:cNvPr id="2" name="Picture 2">
            <a:extLst>
              <a:ext uri="{FF2B5EF4-FFF2-40B4-BE49-F238E27FC236}">
                <a16:creationId xmlns:a16="http://schemas.microsoft.com/office/drawing/2014/main" id="{E336AAB3-9C79-EBE0-811F-9B9B384FB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3EA6D86F-4A1E-50B9-A8A3-6201EE1965AE}"/>
              </a:ext>
            </a:extLst>
          </p:cNvPr>
          <p:cNvSpPr txBox="1"/>
          <p:nvPr/>
        </p:nvSpPr>
        <p:spPr>
          <a:xfrm>
            <a:off x="627692" y="131497"/>
            <a:ext cx="15699575" cy="1163395"/>
          </a:xfrm>
          <a:prstGeom prst="rect">
            <a:avLst/>
          </a:prstGeom>
          <a:noFill/>
        </p:spPr>
        <p:txBody>
          <a:bodyPr wrap="square" rtlCol="0">
            <a:spAutoFit/>
          </a:bodyPr>
          <a:lstStyle/>
          <a:p>
            <a:pPr>
              <a:lnSpc>
                <a:spcPct val="120000"/>
              </a:lnSpc>
            </a:pPr>
            <a:r>
              <a:rPr lang="fr-FR" sz="3000" b="1">
                <a:solidFill>
                  <a:schemeClr val="accent1">
                    <a:lumMod val="75000"/>
                  </a:schemeClr>
                </a:solidFill>
                <a:latin typeface="Calibri" panose="020F0502020204030204" pitchFamily="34" charset="0"/>
                <a:cs typeface="Calibri" panose="020F0502020204030204" pitchFamily="34" charset="0"/>
              </a:rPr>
              <a:t>II. 1. </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000" b="1">
                <a:solidFill>
                  <a:schemeClr val="accent1">
                    <a:lumMod val="75000"/>
                  </a:schemeClr>
                </a:solidFill>
                <a:latin typeface="Calibri" panose="020F0502020204030204" pitchFamily="34" charset="0"/>
                <a:cs typeface="Calibri" panose="020F0502020204030204" pitchFamily="34" charset="0"/>
              </a:rPr>
              <a:t>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0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a:t>
            </a:r>
            <a:endParaRPr lang="fr-FR" sz="3000" b="1">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8021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D42FE-A1B2-E7E4-8377-2F86C69559C3}"/>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7B524AC-DC11-EA2E-5BED-6129F007812D}"/>
              </a:ext>
            </a:extLst>
          </p:cNvPr>
          <p:cNvSpPr>
            <a:spLocks noGrp="1"/>
          </p:cNvSpPr>
          <p:nvPr>
            <p:ph idx="1"/>
          </p:nvPr>
        </p:nvSpPr>
        <p:spPr>
          <a:xfrm>
            <a:off x="488950" y="1783080"/>
            <a:ext cx="14766290" cy="6814820"/>
          </a:xfrm>
        </p:spPr>
        <p:txBody>
          <a:bodyPr>
            <a:normAutofit fontScale="92500" lnSpcReduction="20000"/>
          </a:bodyPr>
          <a:lstStyle/>
          <a:p>
            <a:pPr marL="85725" indent="0">
              <a:buNone/>
            </a:pPr>
            <a:r>
              <a:rPr lang="nl-BE" sz="2600"/>
              <a:t>-</a:t>
            </a:r>
            <a:r>
              <a:rPr lang="nl-BE" sz="2600">
                <a:latin typeface="Calibri" panose="020F0502020204030204" pitchFamily="34" charset="0"/>
                <a:cs typeface="Calibri" panose="020F0502020204030204" pitchFamily="34" charset="0"/>
              </a:rPr>
              <a:t>Maar vervolgens verwijzing naar Danmark-cases in nieuwe </a:t>
            </a:r>
            <a:r>
              <a:rPr lang="nl-BE" sz="2600" err="1">
                <a:latin typeface="Calibri" panose="020F0502020204030204" pitchFamily="34" charset="0"/>
                <a:cs typeface="Calibri" panose="020F0502020204030204" pitchFamily="34" charset="0"/>
              </a:rPr>
              <a:t>rulings</a:t>
            </a:r>
            <a:br>
              <a:rPr lang="nl-BE" sz="2600">
                <a:latin typeface="Calibri" panose="020F0502020204030204" pitchFamily="34" charset="0"/>
                <a:cs typeface="Calibri" panose="020F0502020204030204" pitchFamily="34" charset="0"/>
              </a:rPr>
            </a:br>
            <a:r>
              <a:rPr lang="nl-BE" sz="2600">
                <a:latin typeface="Calibri" panose="020F0502020204030204" pitchFamily="34" charset="0"/>
                <a:cs typeface="Calibri" panose="020F0502020204030204" pitchFamily="34" charset="0"/>
              </a:rPr>
              <a:t>	Zie bv. 	Voorafgaande beslissing 2021.0099 (</a:t>
            </a:r>
            <a:r>
              <a:rPr lang="nl-BE" sz="2600" err="1">
                <a:latin typeface="Calibri" panose="020F0502020204030204" pitchFamily="34" charset="0"/>
                <a:cs typeface="Calibri" panose="020F0502020204030204" pitchFamily="34" charset="0"/>
              </a:rPr>
              <a:t>tav</a:t>
            </a:r>
            <a:r>
              <a:rPr lang="nl-BE" sz="2600">
                <a:latin typeface="Calibri" panose="020F0502020204030204" pitchFamily="34" charset="0"/>
                <a:cs typeface="Calibri" panose="020F0502020204030204" pitchFamily="34" charset="0"/>
              </a:rPr>
              <a:t> Luxemburg)</a:t>
            </a:r>
            <a:br>
              <a:rPr lang="nl-BE" sz="2600">
                <a:latin typeface="Calibri" panose="020F0502020204030204" pitchFamily="34" charset="0"/>
                <a:cs typeface="Calibri" panose="020F0502020204030204" pitchFamily="34" charset="0"/>
              </a:rPr>
            </a:br>
            <a:r>
              <a:rPr lang="nl-BE" sz="2600">
                <a:latin typeface="Calibri" panose="020F0502020204030204" pitchFamily="34" charset="0"/>
                <a:cs typeface="Calibri" panose="020F0502020204030204" pitchFamily="34" charset="0"/>
              </a:rPr>
              <a:t>				Voorafgaande beslissingen 2021.0767 en 2022.0329 (</a:t>
            </a:r>
            <a:r>
              <a:rPr lang="nl-BE" sz="2600" err="1">
                <a:latin typeface="Calibri" panose="020F0502020204030204" pitchFamily="34" charset="0"/>
                <a:cs typeface="Calibri" panose="020F0502020204030204" pitchFamily="34" charset="0"/>
              </a:rPr>
              <a:t>tav</a:t>
            </a:r>
            <a:r>
              <a:rPr lang="nl-BE" sz="2600">
                <a:latin typeface="Calibri" panose="020F0502020204030204" pitchFamily="34" charset="0"/>
                <a:cs typeface="Calibri" panose="020F0502020204030204" pitchFamily="34" charset="0"/>
              </a:rPr>
              <a:t> VK) </a:t>
            </a:r>
            <a:br>
              <a:rPr lang="nl-BE" sz="2600">
                <a:latin typeface="Calibri" panose="020F0502020204030204" pitchFamily="34" charset="0"/>
                <a:cs typeface="Calibri" panose="020F0502020204030204" pitchFamily="34" charset="0"/>
              </a:rPr>
            </a:br>
            <a:r>
              <a:rPr lang="nl-BE" sz="2600">
                <a:latin typeface="Calibri" panose="020F0502020204030204" pitchFamily="34" charset="0"/>
                <a:cs typeface="Calibri" panose="020F0502020204030204" pitchFamily="34" charset="0"/>
              </a:rPr>
              <a:t>				Voorafgaande beslissingen 2021.1223 en 2021.1224 (</a:t>
            </a:r>
            <a:r>
              <a:rPr lang="nl-BE" sz="2600" err="1">
                <a:latin typeface="Calibri" panose="020F0502020204030204" pitchFamily="34" charset="0"/>
                <a:cs typeface="Calibri" panose="020F0502020204030204" pitchFamily="34" charset="0"/>
              </a:rPr>
              <a:t>tav</a:t>
            </a:r>
            <a:r>
              <a:rPr lang="nl-BE" sz="2600">
                <a:latin typeface="Calibri" panose="020F0502020204030204" pitchFamily="34" charset="0"/>
                <a:cs typeface="Calibri" panose="020F0502020204030204" pitchFamily="34" charset="0"/>
              </a:rPr>
              <a:t> Nederland)</a:t>
            </a:r>
            <a:br>
              <a:rPr lang="nl-BE" sz="2600">
                <a:latin typeface="Calibri" panose="020F0502020204030204" pitchFamily="34" charset="0"/>
                <a:cs typeface="Calibri" panose="020F0502020204030204" pitchFamily="34" charset="0"/>
              </a:rPr>
            </a:br>
            <a:r>
              <a:rPr lang="nl-BE" sz="2600">
                <a:latin typeface="Calibri" panose="020F0502020204030204" pitchFamily="34" charset="0"/>
                <a:cs typeface="Calibri" panose="020F0502020204030204" pitchFamily="34" charset="0"/>
              </a:rPr>
              <a:t>				Voorafgaande beslissing 2021.116 (</a:t>
            </a:r>
            <a:r>
              <a:rPr lang="nl-BE" sz="2600" err="1">
                <a:latin typeface="Calibri" panose="020F0502020204030204" pitchFamily="34" charset="0"/>
                <a:cs typeface="Calibri" panose="020F0502020204030204" pitchFamily="34" charset="0"/>
              </a:rPr>
              <a:t>tav</a:t>
            </a:r>
            <a:r>
              <a:rPr lang="nl-BE" sz="2600">
                <a:latin typeface="Calibri" panose="020F0502020204030204" pitchFamily="34" charset="0"/>
                <a:cs typeface="Calibri" panose="020F0502020204030204" pitchFamily="34" charset="0"/>
              </a:rPr>
              <a:t> US)</a:t>
            </a:r>
            <a:br>
              <a:rPr lang="nl-BE" sz="2600">
                <a:latin typeface="Calibri" panose="020F0502020204030204" pitchFamily="34" charset="0"/>
                <a:cs typeface="Calibri" panose="020F0502020204030204" pitchFamily="34" charset="0"/>
              </a:rPr>
            </a:br>
            <a:br>
              <a:rPr lang="nl-BE" sz="2600">
                <a:latin typeface="Calibri" panose="020F0502020204030204" pitchFamily="34" charset="0"/>
                <a:cs typeface="Calibri" panose="020F0502020204030204" pitchFamily="34" charset="0"/>
              </a:rPr>
            </a:br>
            <a:r>
              <a:rPr lang="nl-BE" sz="2600">
                <a:latin typeface="Calibri" panose="020F0502020204030204" pitchFamily="34" charset="0"/>
                <a:cs typeface="Calibri" panose="020F0502020204030204" pitchFamily="34" charset="0"/>
              </a:rPr>
              <a:t>		</a:t>
            </a:r>
            <a:r>
              <a:rPr lang="nl-BE" sz="2600">
                <a:latin typeface="Calibri" panose="020F0502020204030204" pitchFamily="34" charset="0"/>
                <a:cs typeface="Calibri" panose="020F0502020204030204" pitchFamily="34" charset="0"/>
                <a:sym typeface="Wingdings" panose="05000000000000000000" pitchFamily="2" charset="2"/>
              </a:rPr>
              <a:t> telkens bevestiging dat degene die dividenden ontvangt zelf een autonome beslissingsbevoegdheid 				over deze dividenden heeft</a:t>
            </a:r>
            <a:br>
              <a:rPr lang="nl-BE" sz="2600">
                <a:latin typeface="Calibri" panose="020F0502020204030204" pitchFamily="34" charset="0"/>
                <a:cs typeface="Calibri" panose="020F0502020204030204" pitchFamily="34" charset="0"/>
                <a:sym typeface="Wingdings" panose="05000000000000000000" pitchFamily="2" charset="2"/>
              </a:rPr>
            </a:br>
            <a:r>
              <a:rPr lang="nl-BE" sz="2600">
                <a:latin typeface="Calibri" panose="020F0502020204030204" pitchFamily="34" charset="0"/>
                <a:cs typeface="Calibri" panose="020F0502020204030204" pitchFamily="34" charset="0"/>
                <a:sym typeface="Wingdings" panose="05000000000000000000" pitchFamily="2" charset="2"/>
              </a:rPr>
              <a:t>			vaak wordt uitdrukkelijk toegelicht welke stappen concreet worden gezet</a:t>
            </a:r>
            <a:br>
              <a:rPr lang="nl-BE" sz="2600">
                <a:latin typeface="Calibri" panose="020F0502020204030204" pitchFamily="34" charset="0"/>
                <a:cs typeface="Calibri" panose="020F0502020204030204" pitchFamily="34" charset="0"/>
                <a:sym typeface="Wingdings" panose="05000000000000000000" pitchFamily="2" charset="2"/>
              </a:rPr>
            </a:br>
            <a:r>
              <a:rPr lang="nl-BE" sz="2600">
                <a:latin typeface="Calibri" panose="020F0502020204030204" pitchFamily="34" charset="0"/>
                <a:cs typeface="Calibri" panose="020F0502020204030204" pitchFamily="34" charset="0"/>
                <a:sym typeface="Wingdings" panose="05000000000000000000" pitchFamily="2" charset="2"/>
              </a:rPr>
              <a:t>					=&gt; derhalve niet af te leiden wat ‘minimum’-vereiste moet zijn om als ‘</a:t>
            </a:r>
            <a:r>
              <a:rPr lang="nl-BE" sz="2600" err="1">
                <a:latin typeface="Calibri" panose="020F0502020204030204" pitchFamily="34" charset="0"/>
                <a:cs typeface="Calibri" panose="020F0502020204030204" pitchFamily="34" charset="0"/>
                <a:sym typeface="Wingdings" panose="05000000000000000000" pitchFamily="2" charset="2"/>
              </a:rPr>
              <a:t>beneficial</a:t>
            </a:r>
            <a:r>
              <a:rPr lang="nl-BE" sz="2600">
                <a:latin typeface="Calibri" panose="020F0502020204030204" pitchFamily="34" charset="0"/>
                <a:cs typeface="Calibri" panose="020F0502020204030204" pitchFamily="34" charset="0"/>
                <a:sym typeface="Wingdings" panose="05000000000000000000" pitchFamily="2" charset="2"/>
              </a:rPr>
              <a:t> </a:t>
            </a:r>
            <a:r>
              <a:rPr lang="nl-BE" sz="2600" err="1">
                <a:latin typeface="Calibri" panose="020F0502020204030204" pitchFamily="34" charset="0"/>
                <a:cs typeface="Calibri" panose="020F0502020204030204" pitchFamily="34" charset="0"/>
                <a:sym typeface="Wingdings" panose="05000000000000000000" pitchFamily="2" charset="2"/>
              </a:rPr>
              <a:t>owner</a:t>
            </a:r>
            <a:r>
              <a:rPr lang="nl-BE" sz="2600">
                <a:latin typeface="Calibri" panose="020F0502020204030204" pitchFamily="34" charset="0"/>
                <a:cs typeface="Calibri" panose="020F0502020204030204" pitchFamily="34" charset="0"/>
                <a:sym typeface="Wingdings" panose="05000000000000000000" pitchFamily="2" charset="2"/>
              </a:rPr>
              <a:t>’ te 									worden aangemerkt</a:t>
            </a:r>
            <a:endParaRPr lang="nl-BE" sz="2600">
              <a:latin typeface="Calibri" panose="020F0502020204030204" pitchFamily="34" charset="0"/>
              <a:cs typeface="Calibri" panose="020F0502020204030204" pitchFamily="34" charset="0"/>
            </a:endParaRPr>
          </a:p>
          <a:p>
            <a:pPr marL="85725" indent="0">
              <a:buNone/>
            </a:pPr>
            <a:br>
              <a:rPr lang="nl-BE" sz="2600">
                <a:latin typeface="Calibri" panose="020F0502020204030204" pitchFamily="34" charset="0"/>
                <a:cs typeface="Calibri" panose="020F0502020204030204" pitchFamily="34" charset="0"/>
                <a:sym typeface="Wingdings" panose="05000000000000000000" pitchFamily="2" charset="2"/>
              </a:rPr>
            </a:br>
            <a:r>
              <a:rPr lang="nl-BE" sz="2600">
                <a:latin typeface="Calibri" panose="020F0502020204030204" pitchFamily="34" charset="0"/>
                <a:cs typeface="Calibri" panose="020F0502020204030204" pitchFamily="34" charset="0"/>
                <a:sym typeface="Wingdings" panose="05000000000000000000" pitchFamily="2" charset="2"/>
              </a:rPr>
              <a:t>		 uitdrukkelijke verwijzing naar Danmark-cases:</a:t>
            </a:r>
            <a:br>
              <a:rPr lang="nl-BE" sz="2600">
                <a:latin typeface="Calibri" panose="020F0502020204030204" pitchFamily="34" charset="0"/>
                <a:cs typeface="Calibri" panose="020F0502020204030204" pitchFamily="34" charset="0"/>
                <a:sym typeface="Wingdings" panose="05000000000000000000" pitchFamily="2" charset="2"/>
              </a:rPr>
            </a:br>
            <a:r>
              <a:rPr lang="nl-BE" sz="2600">
                <a:latin typeface="Calibri" panose="020F0502020204030204" pitchFamily="34" charset="0"/>
                <a:cs typeface="Calibri" panose="020F0502020204030204" pitchFamily="34" charset="0"/>
                <a:sym typeface="Wingdings" panose="05000000000000000000" pitchFamily="2" charset="2"/>
              </a:rPr>
              <a:t>		 “</a:t>
            </a:r>
            <a:r>
              <a:rPr lang="nl-NL" sz="2600" i="1">
                <a:latin typeface="Calibri" panose="020F0502020204030204" pitchFamily="34" charset="0"/>
                <a:cs typeface="Calibri" panose="020F0502020204030204" pitchFamily="34" charset="0"/>
                <a:sym typeface="Wingdings" panose="05000000000000000000" pitchFamily="2" charset="2"/>
              </a:rPr>
              <a:t>Bovenvermelde arresten reiken bovendien een aantal elementen aan waaruit tot misbruik kan besloten 			worden, waarbij het concept “uiteindelijke gerechtigden” een belangrijke rol speelt</a:t>
            </a:r>
            <a:r>
              <a:rPr lang="nl-NL" sz="2600">
                <a:latin typeface="Calibri" panose="020F0502020204030204" pitchFamily="34" charset="0"/>
                <a:cs typeface="Calibri" panose="020F0502020204030204" pitchFamily="34" charset="0"/>
                <a:sym typeface="Wingdings" panose="05000000000000000000" pitchFamily="2" charset="2"/>
              </a:rPr>
              <a:t>”</a:t>
            </a:r>
            <a:br>
              <a:rPr lang="nl-NL" sz="2600"/>
            </a:br>
            <a:br>
              <a:rPr lang="nl-NL" sz="2600"/>
            </a:br>
            <a:endParaRPr lang="nl-BE" sz="2600"/>
          </a:p>
        </p:txBody>
      </p:sp>
      <p:sp>
        <p:nvSpPr>
          <p:cNvPr id="4" name="Tijdelijke aanduiding voor dianummer 3">
            <a:extLst>
              <a:ext uri="{FF2B5EF4-FFF2-40B4-BE49-F238E27FC236}">
                <a16:creationId xmlns:a16="http://schemas.microsoft.com/office/drawing/2014/main" id="{830B0918-9191-1FCA-E2E6-52C6F9E27042}"/>
              </a:ext>
            </a:extLst>
          </p:cNvPr>
          <p:cNvSpPr>
            <a:spLocks noGrp="1"/>
          </p:cNvSpPr>
          <p:nvPr>
            <p:ph type="sldNum" sz="quarter" idx="12"/>
          </p:nvPr>
        </p:nvSpPr>
        <p:spPr/>
        <p:txBody>
          <a:bodyPr/>
          <a:lstStyle/>
          <a:p>
            <a:fld id="{7AE184E0-0BD4-4705-A12B-9B71DDE63301}" type="slidenum">
              <a:rPr lang="nl-BE" noProof="0" smtClean="0"/>
              <a:t>46</a:t>
            </a:fld>
            <a:endParaRPr lang="nl-BE" noProof="0"/>
          </a:p>
        </p:txBody>
      </p:sp>
      <p:pic>
        <p:nvPicPr>
          <p:cNvPr id="2" name="Picture 2">
            <a:extLst>
              <a:ext uri="{FF2B5EF4-FFF2-40B4-BE49-F238E27FC236}">
                <a16:creationId xmlns:a16="http://schemas.microsoft.com/office/drawing/2014/main" id="{8B4BCAD6-3C28-B819-BCBA-5BC3F2E77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39476495-2338-0862-3401-3E3B7C07D05B}"/>
              </a:ext>
            </a:extLst>
          </p:cNvPr>
          <p:cNvSpPr txBox="1"/>
          <p:nvPr/>
        </p:nvSpPr>
        <p:spPr>
          <a:xfrm>
            <a:off x="627692" y="131497"/>
            <a:ext cx="15699575" cy="1163395"/>
          </a:xfrm>
          <a:prstGeom prst="rect">
            <a:avLst/>
          </a:prstGeom>
          <a:noFill/>
        </p:spPr>
        <p:txBody>
          <a:bodyPr wrap="square" rtlCol="0">
            <a:spAutoFit/>
          </a:bodyPr>
          <a:lstStyle/>
          <a:p>
            <a:pPr>
              <a:lnSpc>
                <a:spcPct val="120000"/>
              </a:lnSpc>
            </a:pPr>
            <a:r>
              <a:rPr lang="fr-FR" sz="3000" b="1">
                <a:solidFill>
                  <a:schemeClr val="accent1">
                    <a:lumMod val="75000"/>
                  </a:schemeClr>
                </a:solidFill>
                <a:latin typeface="Calibri" panose="020F0502020204030204" pitchFamily="34" charset="0"/>
                <a:cs typeface="Calibri" panose="020F0502020204030204" pitchFamily="34" charset="0"/>
              </a:rPr>
              <a:t>II. 1. </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000" b="1">
                <a:solidFill>
                  <a:schemeClr val="accent1">
                    <a:lumMod val="75000"/>
                  </a:schemeClr>
                </a:solidFill>
                <a:latin typeface="Calibri" panose="020F0502020204030204" pitchFamily="34" charset="0"/>
                <a:cs typeface="Calibri" panose="020F0502020204030204" pitchFamily="34" charset="0"/>
              </a:rPr>
              <a:t>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0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a:t>
            </a:r>
            <a:endParaRPr lang="fr-FR" sz="3000" b="1">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2575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25143-F55B-994D-BA21-B84607D538F2}"/>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D80A912-215B-4F88-3D60-34790F79CE68}"/>
              </a:ext>
            </a:extLst>
          </p:cNvPr>
          <p:cNvSpPr>
            <a:spLocks noGrp="1"/>
          </p:cNvSpPr>
          <p:nvPr>
            <p:ph idx="1"/>
          </p:nvPr>
        </p:nvSpPr>
        <p:spPr>
          <a:xfrm>
            <a:off x="988833" y="2255520"/>
            <a:ext cx="15963710" cy="5817342"/>
          </a:xfrm>
        </p:spPr>
        <p:txBody>
          <a:bodyPr>
            <a:normAutofit lnSpcReduction="10000"/>
          </a:bodyPr>
          <a:lstStyle/>
          <a:p>
            <a:pPr marL="0" indent="0">
              <a:buNone/>
            </a:pPr>
            <a:r>
              <a:rPr lang="nl-BE" sz="3413"/>
              <a:t>=&gt; Toepassing vrijstelling roerende voorheffing op dividenduitkeringen door Belgische 	dochter aan buitenlandse moedervennootschap</a:t>
            </a:r>
            <a:br>
              <a:rPr lang="nl-BE" sz="3413"/>
            </a:br>
            <a:br>
              <a:rPr lang="nl-BE" sz="3413"/>
            </a:br>
            <a:r>
              <a:rPr lang="nl-BE" sz="3413"/>
              <a:t>-naast voorafgaande vraag of ontvangende vennootschap beschikt over economische en 	organisatorische substantie</a:t>
            </a:r>
            <a:br>
              <a:rPr lang="nl-BE" sz="3413"/>
            </a:br>
            <a:br>
              <a:rPr lang="nl-BE" sz="3413"/>
            </a:br>
            <a:r>
              <a:rPr lang="nl-BE" sz="3413"/>
              <a:t>als onderdeel van antimisbruik-toets:</a:t>
            </a:r>
            <a:br>
              <a:rPr lang="nl-BE" sz="3413"/>
            </a:br>
            <a:r>
              <a:rPr lang="nl-BE" sz="3413"/>
              <a:t> -beslissingsrecht voor ontvanger om te beschikken over dividenduitkeringen</a:t>
            </a:r>
            <a:br>
              <a:rPr lang="nl-BE" sz="3413"/>
            </a:br>
            <a:r>
              <a:rPr lang="nl-BE" sz="3413"/>
              <a:t> -transparantie over de structuur als dusdanig</a:t>
            </a:r>
            <a:br>
              <a:rPr lang="nl-BE" sz="3413"/>
            </a:br>
            <a:r>
              <a:rPr lang="nl-BE" sz="3413"/>
              <a:t> -zou ook de uiteindelijke genieter beschikken over voordelen van verlaagde bronheffing?</a:t>
            </a:r>
            <a:br>
              <a:rPr lang="nl-BE" sz="3413"/>
            </a:br>
            <a:br>
              <a:rPr lang="nl-BE" sz="3413"/>
            </a:br>
            <a:br>
              <a:rPr lang="nl-BE" sz="3413"/>
            </a:br>
            <a:endParaRPr lang="en-BE" sz="3413"/>
          </a:p>
        </p:txBody>
      </p:sp>
      <p:pic>
        <p:nvPicPr>
          <p:cNvPr id="2" name="Picture 2">
            <a:extLst>
              <a:ext uri="{FF2B5EF4-FFF2-40B4-BE49-F238E27FC236}">
                <a16:creationId xmlns:a16="http://schemas.microsoft.com/office/drawing/2014/main" id="{83B1D87F-CF65-9B7E-C467-1C3ECC935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ent style guide">
            <a:extLst>
              <a:ext uri="{FF2B5EF4-FFF2-40B4-BE49-F238E27FC236}">
                <a16:creationId xmlns:a16="http://schemas.microsoft.com/office/drawing/2014/main" id="{D591E666-D844-B6A5-A1AC-ED1333BDC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88" y="7779224"/>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E29A1EC7-2BE3-081F-D744-341DB04EA9A6}"/>
              </a:ext>
            </a:extLst>
          </p:cNvPr>
          <p:cNvSpPr txBox="1"/>
          <p:nvPr/>
        </p:nvSpPr>
        <p:spPr>
          <a:xfrm>
            <a:off x="627692" y="131497"/>
            <a:ext cx="15699575" cy="1163395"/>
          </a:xfrm>
          <a:prstGeom prst="rect">
            <a:avLst/>
          </a:prstGeom>
          <a:noFill/>
        </p:spPr>
        <p:txBody>
          <a:bodyPr wrap="square" rtlCol="0">
            <a:spAutoFit/>
          </a:bodyPr>
          <a:lstStyle/>
          <a:p>
            <a:pPr>
              <a:lnSpc>
                <a:spcPct val="120000"/>
              </a:lnSpc>
            </a:pPr>
            <a:r>
              <a:rPr lang="fr-FR" sz="3000" b="1">
                <a:solidFill>
                  <a:schemeClr val="accent1">
                    <a:lumMod val="75000"/>
                  </a:schemeClr>
                </a:solidFill>
                <a:latin typeface="Calibri" panose="020F0502020204030204" pitchFamily="34" charset="0"/>
                <a:cs typeface="Calibri" panose="020F0502020204030204" pitchFamily="34" charset="0"/>
              </a:rPr>
              <a:t>II. 1. </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000" b="1">
                <a:solidFill>
                  <a:schemeClr val="accent1">
                    <a:lumMod val="75000"/>
                  </a:schemeClr>
                </a:solidFill>
                <a:latin typeface="Calibri" panose="020F0502020204030204" pitchFamily="34" charset="0"/>
                <a:cs typeface="Calibri" panose="020F0502020204030204" pitchFamily="34" charset="0"/>
              </a:rPr>
              <a:t>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0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a:t>
            </a:r>
            <a:endParaRPr lang="fr-FR" sz="3000" b="1">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0169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5B82907-DA4C-2BB4-1795-67A4D1496BB4}"/>
              </a:ext>
            </a:extLst>
          </p:cNvPr>
          <p:cNvPicPr>
            <a:picLocks noChangeAspect="1"/>
          </p:cNvPicPr>
          <p:nvPr/>
        </p:nvPicPr>
        <p:blipFill>
          <a:blip r:embed="rId2"/>
          <a:stretch>
            <a:fillRect/>
          </a:stretch>
        </p:blipFill>
        <p:spPr>
          <a:xfrm>
            <a:off x="977288" y="2157129"/>
            <a:ext cx="7974906" cy="7184288"/>
          </a:xfrm>
          <a:prstGeom prst="rect">
            <a:avLst/>
          </a:prstGeom>
        </p:spPr>
      </p:pic>
      <p:sp>
        <p:nvSpPr>
          <p:cNvPr id="6" name="Tekstvak 5">
            <a:extLst>
              <a:ext uri="{FF2B5EF4-FFF2-40B4-BE49-F238E27FC236}">
                <a16:creationId xmlns:a16="http://schemas.microsoft.com/office/drawing/2014/main" id="{6575D00F-C0E0-EDA2-6F2F-2943A0474158}"/>
              </a:ext>
            </a:extLst>
          </p:cNvPr>
          <p:cNvSpPr txBox="1"/>
          <p:nvPr/>
        </p:nvSpPr>
        <p:spPr>
          <a:xfrm>
            <a:off x="9487618" y="2601100"/>
            <a:ext cx="7084504" cy="880241"/>
          </a:xfrm>
          <a:prstGeom prst="rect">
            <a:avLst/>
          </a:prstGeom>
          <a:noFill/>
        </p:spPr>
        <p:txBody>
          <a:bodyPr wrap="none" rtlCol="0">
            <a:spAutoFit/>
          </a:bodyPr>
          <a:lstStyle/>
          <a:p>
            <a:r>
              <a:rPr lang="nl-BE">
                <a:solidFill>
                  <a:prstClr val="black"/>
                </a:solidFill>
                <a:latin typeface="Calibri" panose="020F0502020204030204"/>
              </a:rPr>
              <a:t>Recht op vrijstelling van art. 11, §3, a) DBV met NL ?</a:t>
            </a:r>
          </a:p>
          <a:p>
            <a:r>
              <a:rPr lang="nl-BE">
                <a:solidFill>
                  <a:prstClr val="black"/>
                </a:solidFill>
                <a:latin typeface="Calibri" panose="020F0502020204030204"/>
                <a:sym typeface="Wingdings" panose="05000000000000000000" pitchFamily="2" charset="2"/>
              </a:rPr>
              <a:t>      Is BV2 de ‘uiteindelijk gerechtigde’ ?</a:t>
            </a:r>
            <a:r>
              <a:rPr lang="nl-BE">
                <a:solidFill>
                  <a:prstClr val="black"/>
                </a:solidFill>
                <a:latin typeface="Calibri" panose="020F0502020204030204"/>
              </a:rPr>
              <a:t> </a:t>
            </a:r>
            <a:endParaRPr lang="en-BE">
              <a:solidFill>
                <a:prstClr val="black"/>
              </a:solidFill>
              <a:latin typeface="Calibri" panose="020F0502020204030204"/>
            </a:endParaRPr>
          </a:p>
        </p:txBody>
      </p:sp>
      <p:pic>
        <p:nvPicPr>
          <p:cNvPr id="3" name="Picture 2">
            <a:extLst>
              <a:ext uri="{FF2B5EF4-FFF2-40B4-BE49-F238E27FC236}">
                <a16:creationId xmlns:a16="http://schemas.microsoft.com/office/drawing/2014/main" id="{D4DAF03C-F5F2-0CDD-8FE5-48A43F22F1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48953" y="8766824"/>
            <a:ext cx="3605547" cy="88117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D3AD198D-4E9D-EC85-5562-0A6808B4C431}"/>
              </a:ext>
            </a:extLst>
          </p:cNvPr>
          <p:cNvSpPr txBox="1"/>
          <p:nvPr/>
        </p:nvSpPr>
        <p:spPr>
          <a:xfrm>
            <a:off x="627692" y="131497"/>
            <a:ext cx="15699575" cy="1163395"/>
          </a:xfrm>
          <a:prstGeom prst="rect">
            <a:avLst/>
          </a:prstGeom>
          <a:noFill/>
        </p:spPr>
        <p:txBody>
          <a:bodyPr wrap="square" rtlCol="0">
            <a:spAutoFit/>
          </a:bodyPr>
          <a:lstStyle/>
          <a:p>
            <a:pPr>
              <a:lnSpc>
                <a:spcPct val="120000"/>
              </a:lnSpc>
            </a:pPr>
            <a:r>
              <a:rPr lang="fr-FR" sz="3000" b="1" dirty="0">
                <a:solidFill>
                  <a:schemeClr val="accent1">
                    <a:lumMod val="75000"/>
                  </a:schemeClr>
                </a:solidFill>
                <a:latin typeface="Calibri" panose="020F0502020204030204" pitchFamily="34" charset="0"/>
                <a:cs typeface="Calibri" panose="020F0502020204030204" pitchFamily="34" charset="0"/>
              </a:rPr>
              <a:t>II. 1. </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nl-BE" sz="3000" b="1" dirty="0" err="1">
                <a:solidFill>
                  <a:schemeClr val="accent1">
                    <a:lumMod val="75000"/>
                  </a:schemeClr>
                </a:solidFill>
                <a:latin typeface="Calibri" panose="020F0502020204030204" pitchFamily="34" charset="0"/>
                <a:cs typeface="Calibri" panose="020F0502020204030204" pitchFamily="34" charset="0"/>
              </a:rPr>
              <a:t>Etat</a:t>
            </a:r>
            <a:r>
              <a:rPr lang="nl-BE" sz="3000" b="1" dirty="0">
                <a:solidFill>
                  <a:schemeClr val="accent1">
                    <a:lumMod val="75000"/>
                  </a:schemeClr>
                </a:solidFill>
                <a:latin typeface="Calibri" panose="020F0502020204030204" pitchFamily="34" charset="0"/>
                <a:cs typeface="Calibri" panose="020F0502020204030204" pitchFamily="34" charset="0"/>
              </a:rPr>
              <a:t> de la source – </a:t>
            </a:r>
            <a:r>
              <a:rPr lang="nl-BE" sz="3000" b="1" dirty="0" err="1">
                <a:solidFill>
                  <a:schemeClr val="accent1">
                    <a:lumMod val="75000"/>
                  </a:schemeClr>
                </a:solidFill>
                <a:latin typeface="Calibri" panose="020F0502020204030204" pitchFamily="34" charset="0"/>
                <a:cs typeface="Calibri" panose="020F0502020204030204" pitchFamily="34" charset="0"/>
              </a:rPr>
              <a:t>GAARs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dispositions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européennes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nationales</a:t>
            </a:r>
            <a:r>
              <a:rPr lang="nl-BE" sz="3000" b="1" dirty="0">
                <a:solidFill>
                  <a:schemeClr val="accent1">
                    <a:lumMod val="75000"/>
                  </a:schemeClr>
                </a:solidFill>
                <a:latin typeface="Calibri" panose="020F0502020204030204" pitchFamily="34" charset="0"/>
                <a:cs typeface="Calibri" panose="020F0502020204030204" pitchFamily="34" charset="0"/>
              </a:rPr>
              <a:t> et </a:t>
            </a:r>
            <a:r>
              <a:rPr lang="nl-BE" sz="3000" b="1" dirty="0" err="1">
                <a:solidFill>
                  <a:schemeClr val="accent1">
                    <a:lumMod val="75000"/>
                  </a:schemeClr>
                </a:solidFill>
                <a:latin typeface="Calibri" panose="020F0502020204030204" pitchFamily="34" charset="0"/>
                <a:cs typeface="Calibri" panose="020F0502020204030204" pitchFamily="34" charset="0"/>
              </a:rPr>
              <a:t>conventionnelles</a:t>
            </a:r>
            <a:r>
              <a:rPr lang="nl-BE" sz="3000" b="1" dirty="0">
                <a:solidFill>
                  <a:schemeClr val="accent1">
                    <a:lumMod val="75000"/>
                  </a:schemeClr>
                </a:solidFill>
                <a:latin typeface="Calibri" panose="020F0502020204030204" pitchFamily="34" charset="0"/>
                <a:cs typeface="Calibri" panose="020F0502020204030204" pitchFamily="34" charset="0"/>
              </a:rPr>
              <a:t> – </a:t>
            </a:r>
            <a:r>
              <a:rPr lang="nl-BE" sz="3000" b="1" dirty="0">
                <a:solidFill>
                  <a:schemeClr val="accent2">
                    <a:lumMod val="75000"/>
                  </a:schemeClr>
                </a:solidFill>
                <a:latin typeface="Calibri" panose="020F0502020204030204" pitchFamily="34" charset="0"/>
                <a:cs typeface="Calibri" panose="020F0502020204030204" pitchFamily="34" charset="0"/>
              </a:rPr>
              <a:t>Rb. Leuven 27 oktober 2023</a:t>
            </a:r>
            <a:endParaRPr lang="fr-FR" sz="30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9456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0C3C7D1-895C-A6A2-DEAB-69A29EED5C02}"/>
              </a:ext>
            </a:extLst>
          </p:cNvPr>
          <p:cNvSpPr>
            <a:spLocks noGrp="1"/>
          </p:cNvSpPr>
          <p:nvPr>
            <p:ph idx="1"/>
          </p:nvPr>
        </p:nvSpPr>
        <p:spPr>
          <a:xfrm>
            <a:off x="584585" y="1384211"/>
            <a:ext cx="16559228" cy="7826264"/>
          </a:xfrm>
        </p:spPr>
        <p:txBody>
          <a:bodyPr>
            <a:normAutofit/>
          </a:bodyPr>
          <a:lstStyle/>
          <a:p>
            <a:pPr marL="0" indent="0">
              <a:buNone/>
            </a:pPr>
            <a:r>
              <a:rPr lang="nl-BE" sz="3129" dirty="0"/>
              <a:t>-door compensatie met intrestbetaling aan LLC werden nauwelijks belastingen betaald op 	verkregen inkomsten</a:t>
            </a:r>
            <a:br>
              <a:rPr lang="nl-BE" sz="3129" dirty="0"/>
            </a:br>
            <a:r>
              <a:rPr lang="nl-BE" sz="3129" dirty="0"/>
              <a:t>-geen vrijstelling bij rechtstreekse betaling aan LLC</a:t>
            </a:r>
            <a:br>
              <a:rPr lang="nl-BE" sz="3129" dirty="0"/>
            </a:br>
            <a:r>
              <a:rPr lang="nl-BE" sz="3129" dirty="0"/>
              <a:t>-duidelijke verwevenheid tussen geheel aan leningen</a:t>
            </a:r>
            <a:br>
              <a:rPr lang="nl-BE" sz="3129" dirty="0"/>
            </a:br>
            <a:r>
              <a:rPr lang="nl-BE" sz="3129" dirty="0"/>
              <a:t>-§16 </a:t>
            </a:r>
            <a:r>
              <a:rPr lang="nl-BE" sz="3129" dirty="0" err="1"/>
              <a:t>Prot.</a:t>
            </a:r>
            <a:r>
              <a:rPr lang="nl-BE" sz="3129" dirty="0"/>
              <a:t> 1 bij verdrag verwijst naar interpretatie onder I/R-</a:t>
            </a:r>
            <a:r>
              <a:rPr lang="nl-BE" sz="3129" dirty="0" err="1"/>
              <a:t>Rl</a:t>
            </a:r>
            <a:r>
              <a:rPr lang="nl-BE" sz="3129" dirty="0"/>
              <a:t>.</a:t>
            </a:r>
            <a:br>
              <a:rPr lang="nl-BE" sz="3413" dirty="0"/>
            </a:br>
            <a:r>
              <a:rPr lang="nl-BE" sz="3413" dirty="0"/>
              <a:t>	</a:t>
            </a:r>
            <a:r>
              <a:rPr lang="nl-BE" sz="3413" dirty="0">
                <a:sym typeface="Wingdings" panose="05000000000000000000" pitchFamily="2" charset="2"/>
              </a:rPr>
              <a:t> Aansluiting bij T-Danmark</a:t>
            </a:r>
            <a:br>
              <a:rPr lang="nl-BE" sz="3413" dirty="0">
                <a:sym typeface="Wingdings" panose="05000000000000000000" pitchFamily="2" charset="2"/>
              </a:rPr>
            </a:br>
            <a:endParaRPr lang="nl-BE" sz="3413" dirty="0">
              <a:sym typeface="Wingdings" panose="05000000000000000000" pitchFamily="2" charset="2"/>
            </a:endParaRPr>
          </a:p>
          <a:p>
            <a:pPr marL="0" indent="0">
              <a:buNone/>
            </a:pPr>
            <a:r>
              <a:rPr lang="nl-BE" sz="3413" i="1" dirty="0">
                <a:sym typeface="Wingdings" panose="05000000000000000000" pitchFamily="2" charset="2"/>
              </a:rPr>
              <a:t>“</a:t>
            </a:r>
            <a:r>
              <a:rPr lang="nl-NL" sz="2560" i="1" dirty="0">
                <a:solidFill>
                  <a:srgbClr val="000000"/>
                </a:solidFill>
              </a:rPr>
              <a:t>Uit de voormelde feiten blijkt minstens impliciet dat </a:t>
            </a:r>
            <a:r>
              <a:rPr lang="nl-NL" sz="2560" b="1" i="1" dirty="0">
                <a:solidFill>
                  <a:srgbClr val="000000"/>
                </a:solidFill>
              </a:rPr>
              <a:t>E.F. bv </a:t>
            </a:r>
            <a:r>
              <a:rPr lang="nl-NL" sz="2560" i="1" dirty="0">
                <a:solidFill>
                  <a:srgbClr val="000000"/>
                </a:solidFill>
              </a:rPr>
              <a:t>en </a:t>
            </a:r>
            <a:r>
              <a:rPr lang="nl-NL" sz="2560" b="1" i="1" dirty="0">
                <a:solidFill>
                  <a:srgbClr val="000000"/>
                </a:solidFill>
              </a:rPr>
              <a:t>E. bv </a:t>
            </a:r>
            <a:r>
              <a:rPr lang="nl-NL" sz="2560" i="1" dirty="0">
                <a:solidFill>
                  <a:srgbClr val="000000"/>
                </a:solidFill>
              </a:rPr>
              <a:t>louter een rol spelen als formele tussenpersoon en dat de uiteindelijke </a:t>
            </a:r>
            <a:r>
              <a:rPr lang="nl-NL" sz="2560" i="1" dirty="0" err="1">
                <a:solidFill>
                  <a:srgbClr val="000000"/>
                </a:solidFill>
              </a:rPr>
              <a:t>financierder</a:t>
            </a:r>
            <a:r>
              <a:rPr lang="nl-NL" sz="2560" i="1" dirty="0">
                <a:solidFill>
                  <a:srgbClr val="000000"/>
                </a:solidFill>
              </a:rPr>
              <a:t> de Amerikaanse vennootschap </a:t>
            </a:r>
            <a:r>
              <a:rPr lang="nl-NL" sz="2560" b="1" i="1" dirty="0">
                <a:solidFill>
                  <a:srgbClr val="000000"/>
                </a:solidFill>
              </a:rPr>
              <a:t>S. LLC </a:t>
            </a:r>
            <a:r>
              <a:rPr lang="nl-NL" sz="2560" i="1" dirty="0">
                <a:solidFill>
                  <a:srgbClr val="000000"/>
                </a:solidFill>
              </a:rPr>
              <a:t>is, dat de leningen heeft overgenomen van </a:t>
            </a:r>
            <a:r>
              <a:rPr lang="nl-NL" sz="2560" b="1" i="1" dirty="0">
                <a:solidFill>
                  <a:srgbClr val="000000"/>
                </a:solidFill>
              </a:rPr>
              <a:t>S</a:t>
            </a:r>
            <a:r>
              <a:rPr lang="nl-NL" sz="2560" i="1" dirty="0">
                <a:solidFill>
                  <a:srgbClr val="000000"/>
                </a:solidFill>
              </a:rPr>
              <a:t>. cv. </a:t>
            </a:r>
          </a:p>
          <a:p>
            <a:pPr marL="0" indent="0">
              <a:buNone/>
            </a:pPr>
            <a:r>
              <a:rPr lang="nl-NL" sz="2560" i="1" dirty="0">
                <a:solidFill>
                  <a:srgbClr val="000000"/>
                </a:solidFill>
              </a:rPr>
              <a:t>  Wat betreft lening 5A blijkt uit de </a:t>
            </a:r>
            <a:r>
              <a:rPr lang="nl-NL" sz="2560" i="1" dirty="0" err="1">
                <a:solidFill>
                  <a:srgbClr val="000000"/>
                </a:solidFill>
              </a:rPr>
              <a:t>promissory</a:t>
            </a:r>
            <a:r>
              <a:rPr lang="nl-NL" sz="2560" i="1" dirty="0">
                <a:solidFill>
                  <a:srgbClr val="000000"/>
                </a:solidFill>
              </a:rPr>
              <a:t> </a:t>
            </a:r>
            <a:r>
              <a:rPr lang="nl-NL" sz="2560" i="1" dirty="0" err="1">
                <a:solidFill>
                  <a:srgbClr val="000000"/>
                </a:solidFill>
              </a:rPr>
              <a:t>note</a:t>
            </a:r>
            <a:r>
              <a:rPr lang="nl-NL" sz="2560" i="1" dirty="0">
                <a:solidFill>
                  <a:srgbClr val="000000"/>
                </a:solidFill>
              </a:rPr>
              <a:t> bij lening 5 bovendien dat op </a:t>
            </a:r>
            <a:r>
              <a:rPr lang="nl-NL" sz="2560" b="1" i="1" dirty="0">
                <a:solidFill>
                  <a:srgbClr val="000000"/>
                </a:solidFill>
              </a:rPr>
              <a:t>E.F. bv </a:t>
            </a:r>
            <a:r>
              <a:rPr lang="nl-NL" sz="2560" i="1" dirty="0">
                <a:solidFill>
                  <a:srgbClr val="000000"/>
                </a:solidFill>
              </a:rPr>
              <a:t>de verplichting rust om intresten te betalen aan </a:t>
            </a:r>
            <a:r>
              <a:rPr lang="nl-NL" sz="2560" b="1" i="1" dirty="0">
                <a:solidFill>
                  <a:srgbClr val="000000"/>
                </a:solidFill>
              </a:rPr>
              <a:t>S. </a:t>
            </a:r>
            <a:r>
              <a:rPr lang="nl-NL" sz="2560" i="1" dirty="0">
                <a:solidFill>
                  <a:srgbClr val="000000"/>
                </a:solidFill>
              </a:rPr>
              <a:t>cv, zodat er daadwerkelijk gelden doorstromen naar </a:t>
            </a:r>
            <a:r>
              <a:rPr lang="nl-NL" sz="2560" b="1" i="1" dirty="0">
                <a:solidFill>
                  <a:srgbClr val="000000"/>
                </a:solidFill>
              </a:rPr>
              <a:t>S. </a:t>
            </a:r>
            <a:r>
              <a:rPr lang="nl-NL" sz="2560" i="1" dirty="0">
                <a:solidFill>
                  <a:srgbClr val="000000"/>
                </a:solidFill>
              </a:rPr>
              <a:t>cv. Wat betreft de overige leningen zijn er in de jaarrekeningen van de betrokken vennootschappen belangrijke aanwijzingen te vinden van de daadwerkelijke doorstroming van de intresten, zoals verweerder terecht heeft aangevoerd. </a:t>
            </a:r>
          </a:p>
          <a:p>
            <a:pPr marL="0" indent="0">
              <a:buNone/>
            </a:pPr>
            <a:r>
              <a:rPr lang="nl-NL" sz="2560" i="1" dirty="0">
                <a:solidFill>
                  <a:srgbClr val="000000"/>
                </a:solidFill>
              </a:rPr>
              <a:t>Gelet op wat voorafgaat, slaagt eiseres naar het oordeel van de rechtbank niet in de op haar rustende bewijslast dat ze de uiteindelijke gerechtigde van de intresten is. Uit de voormelde feiten blijkt dat </a:t>
            </a:r>
            <a:r>
              <a:rPr lang="nl-NL" sz="2560" b="1" i="1" dirty="0">
                <a:solidFill>
                  <a:srgbClr val="000000"/>
                </a:solidFill>
              </a:rPr>
              <a:t>S. cv </a:t>
            </a:r>
            <a:r>
              <a:rPr lang="nl-NL" sz="2560" i="1" dirty="0">
                <a:solidFill>
                  <a:srgbClr val="000000"/>
                </a:solidFill>
              </a:rPr>
              <a:t>de werkelijke </a:t>
            </a:r>
            <a:r>
              <a:rPr lang="nl-NL" sz="2560" i="1" dirty="0" err="1">
                <a:solidFill>
                  <a:srgbClr val="000000"/>
                </a:solidFill>
              </a:rPr>
              <a:t>financierder</a:t>
            </a:r>
            <a:r>
              <a:rPr lang="nl-NL" sz="2560" i="1" dirty="0">
                <a:solidFill>
                  <a:srgbClr val="000000"/>
                </a:solidFill>
              </a:rPr>
              <a:t> is van de leningen aan eiseres en dat </a:t>
            </a:r>
            <a:r>
              <a:rPr lang="nl-NL" sz="2560" b="1" i="1" dirty="0">
                <a:solidFill>
                  <a:srgbClr val="000000"/>
                </a:solidFill>
              </a:rPr>
              <a:t>E.F. bv </a:t>
            </a:r>
            <a:r>
              <a:rPr lang="nl-NL" sz="2560" i="1" dirty="0">
                <a:solidFill>
                  <a:srgbClr val="000000"/>
                </a:solidFill>
              </a:rPr>
              <a:t>voor lening 5 en </a:t>
            </a:r>
            <a:r>
              <a:rPr lang="nl-NL" sz="2560" b="1" i="1" dirty="0">
                <a:solidFill>
                  <a:srgbClr val="000000"/>
                </a:solidFill>
              </a:rPr>
              <a:t>E.F. bv </a:t>
            </a:r>
            <a:r>
              <a:rPr lang="nl-NL" sz="2560" i="1" dirty="0">
                <a:solidFill>
                  <a:srgbClr val="000000"/>
                </a:solidFill>
              </a:rPr>
              <a:t>en </a:t>
            </a:r>
            <a:r>
              <a:rPr lang="nl-NL" sz="2560" b="1" i="1" dirty="0">
                <a:solidFill>
                  <a:srgbClr val="000000"/>
                </a:solidFill>
              </a:rPr>
              <a:t>E. bv </a:t>
            </a:r>
            <a:r>
              <a:rPr lang="nl-NL" sz="2560" i="1" dirty="0">
                <a:solidFill>
                  <a:srgbClr val="000000"/>
                </a:solidFill>
              </a:rPr>
              <a:t>voor leningen 1A-4A als louter formele tussenpersoon functioneren.”</a:t>
            </a:r>
            <a:endParaRPr lang="en-BE" sz="3413" i="1" dirty="0"/>
          </a:p>
        </p:txBody>
      </p:sp>
      <p:pic>
        <p:nvPicPr>
          <p:cNvPr id="4" name="Picture 2">
            <a:extLst>
              <a:ext uri="{FF2B5EF4-FFF2-40B4-BE49-F238E27FC236}">
                <a16:creationId xmlns:a16="http://schemas.microsoft.com/office/drawing/2014/main" id="{B6B12448-0858-A4BC-0D0A-C5A40BD9B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5362" y="8735745"/>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7740B705-1B6F-7E38-891D-3FD5F07A2A48}"/>
              </a:ext>
            </a:extLst>
          </p:cNvPr>
          <p:cNvSpPr txBox="1"/>
          <p:nvPr/>
        </p:nvSpPr>
        <p:spPr>
          <a:xfrm>
            <a:off x="627692" y="131497"/>
            <a:ext cx="15699575" cy="1163395"/>
          </a:xfrm>
          <a:prstGeom prst="rect">
            <a:avLst/>
          </a:prstGeom>
          <a:noFill/>
        </p:spPr>
        <p:txBody>
          <a:bodyPr wrap="square" rtlCol="0">
            <a:spAutoFit/>
          </a:bodyPr>
          <a:lstStyle/>
          <a:p>
            <a:pPr>
              <a:lnSpc>
                <a:spcPct val="120000"/>
              </a:lnSpc>
            </a:pPr>
            <a:r>
              <a:rPr lang="fr-FR" sz="3000" b="1" dirty="0">
                <a:solidFill>
                  <a:schemeClr val="accent1">
                    <a:lumMod val="75000"/>
                  </a:schemeClr>
                </a:solidFill>
                <a:latin typeface="Calibri" panose="020F0502020204030204" pitchFamily="34" charset="0"/>
                <a:cs typeface="Calibri" panose="020F0502020204030204" pitchFamily="34" charset="0"/>
              </a:rPr>
              <a:t>II. 1. </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dirty="0">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dirty="0"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dirty="0">
                <a:solidFill>
                  <a:schemeClr val="accent1">
                    <a:lumMod val="75000"/>
                  </a:schemeClr>
                </a:solidFill>
                <a:effectLst/>
                <a:latin typeface="Calibri" panose="020F0502020204030204" pitchFamily="34" charset="0"/>
                <a:cs typeface="Calibri" panose="020F0502020204030204" pitchFamily="34" charset="0"/>
              </a:rPr>
              <a:t> - </a:t>
            </a:r>
            <a:r>
              <a:rPr lang="nl-BE" sz="3000" b="1" dirty="0" err="1">
                <a:solidFill>
                  <a:schemeClr val="accent1">
                    <a:lumMod val="75000"/>
                  </a:schemeClr>
                </a:solidFill>
                <a:latin typeface="Calibri" panose="020F0502020204030204" pitchFamily="34" charset="0"/>
                <a:cs typeface="Calibri" panose="020F0502020204030204" pitchFamily="34" charset="0"/>
              </a:rPr>
              <a:t>Etat</a:t>
            </a:r>
            <a:r>
              <a:rPr lang="nl-BE" sz="3000" b="1" dirty="0">
                <a:solidFill>
                  <a:schemeClr val="accent1">
                    <a:lumMod val="75000"/>
                  </a:schemeClr>
                </a:solidFill>
                <a:latin typeface="Calibri" panose="020F0502020204030204" pitchFamily="34" charset="0"/>
                <a:cs typeface="Calibri" panose="020F0502020204030204" pitchFamily="34" charset="0"/>
              </a:rPr>
              <a:t> de la source – </a:t>
            </a:r>
            <a:r>
              <a:rPr lang="nl-BE" sz="3000" b="1" dirty="0" err="1">
                <a:solidFill>
                  <a:schemeClr val="accent1">
                    <a:lumMod val="75000"/>
                  </a:schemeClr>
                </a:solidFill>
                <a:latin typeface="Calibri" panose="020F0502020204030204" pitchFamily="34" charset="0"/>
                <a:cs typeface="Calibri" panose="020F0502020204030204" pitchFamily="34" charset="0"/>
              </a:rPr>
              <a:t>GAARs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dispositions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européennes</a:t>
            </a:r>
            <a:r>
              <a:rPr lang="nl-BE" sz="3000" b="1" dirty="0">
                <a:solidFill>
                  <a:schemeClr val="accent1">
                    <a:lumMod val="75000"/>
                  </a:schemeClr>
                </a:solidFill>
                <a:latin typeface="Calibri" panose="020F0502020204030204" pitchFamily="34" charset="0"/>
                <a:cs typeface="Calibri" panose="020F0502020204030204" pitchFamily="34" charset="0"/>
              </a:rPr>
              <a:t>, </a:t>
            </a:r>
            <a:r>
              <a:rPr lang="nl-BE" sz="3000" b="1" dirty="0" err="1">
                <a:solidFill>
                  <a:schemeClr val="accent1">
                    <a:lumMod val="75000"/>
                  </a:schemeClr>
                </a:solidFill>
                <a:latin typeface="Calibri" panose="020F0502020204030204" pitchFamily="34" charset="0"/>
                <a:cs typeface="Calibri" panose="020F0502020204030204" pitchFamily="34" charset="0"/>
              </a:rPr>
              <a:t>nationales</a:t>
            </a:r>
            <a:r>
              <a:rPr lang="nl-BE" sz="3000" b="1" dirty="0">
                <a:solidFill>
                  <a:schemeClr val="accent1">
                    <a:lumMod val="75000"/>
                  </a:schemeClr>
                </a:solidFill>
                <a:latin typeface="Calibri" panose="020F0502020204030204" pitchFamily="34" charset="0"/>
                <a:cs typeface="Calibri" panose="020F0502020204030204" pitchFamily="34" charset="0"/>
              </a:rPr>
              <a:t> et </a:t>
            </a:r>
            <a:r>
              <a:rPr lang="nl-BE" sz="3000" b="1" dirty="0" err="1">
                <a:solidFill>
                  <a:schemeClr val="accent1">
                    <a:lumMod val="75000"/>
                  </a:schemeClr>
                </a:solidFill>
                <a:latin typeface="Calibri" panose="020F0502020204030204" pitchFamily="34" charset="0"/>
                <a:cs typeface="Calibri" panose="020F0502020204030204" pitchFamily="34" charset="0"/>
              </a:rPr>
              <a:t>conventionnelles</a:t>
            </a:r>
            <a:r>
              <a:rPr lang="nl-BE" sz="3000" b="1" dirty="0">
                <a:solidFill>
                  <a:schemeClr val="accent1">
                    <a:lumMod val="75000"/>
                  </a:schemeClr>
                </a:solidFill>
                <a:latin typeface="Calibri" panose="020F0502020204030204" pitchFamily="34" charset="0"/>
                <a:cs typeface="Calibri" panose="020F0502020204030204" pitchFamily="34" charset="0"/>
              </a:rPr>
              <a:t> – </a:t>
            </a:r>
            <a:r>
              <a:rPr lang="nl-BE" sz="3000" b="1" dirty="0">
                <a:solidFill>
                  <a:schemeClr val="accent2">
                    <a:lumMod val="75000"/>
                  </a:schemeClr>
                </a:solidFill>
                <a:latin typeface="Calibri" panose="020F0502020204030204" pitchFamily="34" charset="0"/>
                <a:cs typeface="Calibri" panose="020F0502020204030204" pitchFamily="34" charset="0"/>
              </a:rPr>
              <a:t>Rb. Leuven 27 oktober 2023</a:t>
            </a:r>
            <a:endParaRPr lang="fr-FR" sz="30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337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a:extLst>
              <a:ext uri="{FF2B5EF4-FFF2-40B4-BE49-F238E27FC236}">
                <a16:creationId xmlns:a16="http://schemas.microsoft.com/office/drawing/2014/main" id="{C91C4109-32A1-1F37-53ED-92FF103A355C}"/>
              </a:ext>
            </a:extLst>
          </p:cNvPr>
          <p:cNvGraphicFramePr>
            <a:graphicFrameLocks noGrp="1"/>
          </p:cNvGraphicFramePr>
          <p:nvPr>
            <p:extLst>
              <p:ext uri="{D42A27DB-BD31-4B8C-83A1-F6EECF244321}">
                <p14:modId xmlns:p14="http://schemas.microsoft.com/office/powerpoint/2010/main" val="2481265896"/>
              </p:ext>
            </p:extLst>
          </p:nvPr>
        </p:nvGraphicFramePr>
        <p:xfrm>
          <a:off x="4059237" y="433960"/>
          <a:ext cx="4610100" cy="8885679"/>
        </p:xfrm>
        <a:graphic>
          <a:graphicData uri="http://schemas.openxmlformats.org/drawingml/2006/table">
            <a:tbl>
              <a:tblPr>
                <a:tableStyleId>{5C22544A-7EE6-4342-B048-85BDC9FD1C3A}</a:tableStyleId>
              </a:tblPr>
              <a:tblGrid>
                <a:gridCol w="1480616">
                  <a:extLst>
                    <a:ext uri="{9D8B030D-6E8A-4147-A177-3AD203B41FA5}">
                      <a16:colId xmlns:a16="http://schemas.microsoft.com/office/drawing/2014/main" val="559034979"/>
                    </a:ext>
                  </a:extLst>
                </a:gridCol>
                <a:gridCol w="1362840">
                  <a:extLst>
                    <a:ext uri="{9D8B030D-6E8A-4147-A177-3AD203B41FA5}">
                      <a16:colId xmlns:a16="http://schemas.microsoft.com/office/drawing/2014/main" val="2207395192"/>
                    </a:ext>
                  </a:extLst>
                </a:gridCol>
                <a:gridCol w="168252">
                  <a:extLst>
                    <a:ext uri="{9D8B030D-6E8A-4147-A177-3AD203B41FA5}">
                      <a16:colId xmlns:a16="http://schemas.microsoft.com/office/drawing/2014/main" val="1637292657"/>
                    </a:ext>
                  </a:extLst>
                </a:gridCol>
                <a:gridCol w="1598392">
                  <a:extLst>
                    <a:ext uri="{9D8B030D-6E8A-4147-A177-3AD203B41FA5}">
                      <a16:colId xmlns:a16="http://schemas.microsoft.com/office/drawing/2014/main" val="4040171845"/>
                    </a:ext>
                  </a:extLst>
                </a:gridCol>
              </a:tblGrid>
              <a:tr h="280521">
                <a:tc>
                  <a:txBody>
                    <a:bodyPr/>
                    <a:lstStyle/>
                    <a:p>
                      <a:pPr algn="l" fontAlgn="b"/>
                      <a:r>
                        <a:rPr lang="nl-BE" sz="1600" u="none" strike="noStrike">
                          <a:effectLst/>
                        </a:rPr>
                        <a:t>Frankrijk</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3/10/1964</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769471707"/>
                  </a:ext>
                </a:extLst>
              </a:tr>
              <a:tr h="280521">
                <a:tc>
                  <a:txBody>
                    <a:bodyPr/>
                    <a:lstStyle/>
                    <a:p>
                      <a:pPr algn="l" fontAlgn="b"/>
                      <a:r>
                        <a:rPr lang="nl-BE" sz="1600" u="none" strike="noStrike">
                          <a:effectLst/>
                        </a:rPr>
                        <a:t>Duitsland</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4/11/1967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615342390"/>
                  </a:ext>
                </a:extLst>
              </a:tr>
              <a:tr h="280521">
                <a:tc>
                  <a:txBody>
                    <a:bodyPr/>
                    <a:lstStyle/>
                    <a:p>
                      <a:pPr algn="l" fontAlgn="b"/>
                      <a:r>
                        <a:rPr lang="nl-BE" sz="1600" u="none" strike="noStrike">
                          <a:effectLst/>
                        </a:rPr>
                        <a:t>Japan</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3/28/1968</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907945394"/>
                  </a:ext>
                </a:extLst>
              </a:tr>
              <a:tr h="280521">
                <a:tc>
                  <a:txBody>
                    <a:bodyPr/>
                    <a:lstStyle/>
                    <a:p>
                      <a:pPr algn="l" fontAlgn="b"/>
                      <a:r>
                        <a:rPr lang="nl-BE" sz="1600" u="none" strike="noStrike">
                          <a:effectLst/>
                        </a:rPr>
                        <a:t>Griekenland</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5/14/1968</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14924923"/>
                  </a:ext>
                </a:extLst>
              </a:tr>
              <a:tr h="280521">
                <a:tc>
                  <a:txBody>
                    <a:bodyPr/>
                    <a:lstStyle/>
                    <a:p>
                      <a:pPr algn="l" fontAlgn="b"/>
                      <a:r>
                        <a:rPr lang="nl-BE" sz="1600" u="none" strike="noStrike">
                          <a:effectLst/>
                        </a:rPr>
                        <a:t>Portugal</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7/16/1969</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779758384"/>
                  </a:ext>
                </a:extLst>
              </a:tr>
              <a:tr h="280521">
                <a:tc>
                  <a:txBody>
                    <a:bodyPr/>
                    <a:lstStyle/>
                    <a:p>
                      <a:pPr algn="l" fontAlgn="b"/>
                      <a:r>
                        <a:rPr lang="nl-BE" sz="1600" u="none" strike="noStrike">
                          <a:effectLst/>
                        </a:rPr>
                        <a:t>Denemarken</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10/16/1969</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4074357487"/>
                  </a:ext>
                </a:extLst>
              </a:tr>
              <a:tr h="280521">
                <a:tc>
                  <a:txBody>
                    <a:bodyPr/>
                    <a:lstStyle/>
                    <a:p>
                      <a:pPr algn="l" fontAlgn="b"/>
                      <a:r>
                        <a:rPr lang="nl-BE" sz="1600" u="none" strike="noStrike">
                          <a:effectLst/>
                        </a:rPr>
                        <a:t>Ierland</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6/24/1970</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480928010"/>
                  </a:ext>
                </a:extLst>
              </a:tr>
              <a:tr h="280521">
                <a:tc>
                  <a:txBody>
                    <a:bodyPr/>
                    <a:lstStyle/>
                    <a:p>
                      <a:pPr algn="l" fontAlgn="b"/>
                      <a:r>
                        <a:rPr lang="nl-BE" sz="1600" u="none" strike="noStrike">
                          <a:effectLst/>
                        </a:rPr>
                        <a:t>VS</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Noord-Amerika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7/9/1970</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203277243"/>
                  </a:ext>
                </a:extLst>
              </a:tr>
              <a:tr h="280521">
                <a:tc>
                  <a:txBody>
                    <a:bodyPr/>
                    <a:lstStyle/>
                    <a:p>
                      <a:pPr algn="l" fontAlgn="b"/>
                      <a:r>
                        <a:rPr lang="nl-BE" sz="1600" u="none" strike="noStrike">
                          <a:effectLst/>
                        </a:rPr>
                        <a:t>Luxemburg</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9/17/1970</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736286866"/>
                  </a:ext>
                </a:extLst>
              </a:tr>
              <a:tr h="280521">
                <a:tc>
                  <a:txBody>
                    <a:bodyPr/>
                    <a:lstStyle/>
                    <a:p>
                      <a:pPr algn="l" fontAlgn="b"/>
                      <a:r>
                        <a:rPr lang="nl-BE" sz="1600" u="none" strike="noStrike">
                          <a:effectLst/>
                        </a:rPr>
                        <a:t>Spanje</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9/24/1970</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54563019"/>
                  </a:ext>
                </a:extLst>
              </a:tr>
              <a:tr h="248461">
                <a:tc>
                  <a:txBody>
                    <a:bodyPr/>
                    <a:lstStyle/>
                    <a:p>
                      <a:pPr algn="l" fontAlgn="b"/>
                      <a:r>
                        <a:rPr lang="nl-BE" sz="1600" u="none" strike="noStrike">
                          <a:effectLst/>
                        </a:rPr>
                        <a:t>Nederland</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10/19/1970</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945586803"/>
                  </a:ext>
                </a:extLst>
              </a:tr>
              <a:tr h="280521">
                <a:tc>
                  <a:txBody>
                    <a:bodyPr/>
                    <a:lstStyle/>
                    <a:p>
                      <a:pPr algn="l" fontAlgn="b"/>
                      <a:r>
                        <a:rPr lang="nl-BE" sz="1600" u="none" strike="noStrike">
                          <a:effectLst/>
                        </a:rPr>
                        <a:t>Oostenrijk</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12/29/1971</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33910685"/>
                  </a:ext>
                </a:extLst>
              </a:tr>
              <a:tr h="280521">
                <a:tc>
                  <a:txBody>
                    <a:bodyPr/>
                    <a:lstStyle/>
                    <a:p>
                      <a:pPr algn="l" fontAlgn="b"/>
                      <a:r>
                        <a:rPr lang="nl-BE" sz="1600" u="none" strike="noStrike">
                          <a:effectLst/>
                        </a:rPr>
                        <a:t>Singapore</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2/8/1972</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444302070"/>
                  </a:ext>
                </a:extLst>
              </a:tr>
              <a:tr h="280521">
                <a:tc>
                  <a:txBody>
                    <a:bodyPr/>
                    <a:lstStyle/>
                    <a:p>
                      <a:pPr algn="l" fontAlgn="b"/>
                      <a:r>
                        <a:rPr lang="nl-BE" sz="1600" u="none" strike="noStrike">
                          <a:effectLst/>
                        </a:rPr>
                        <a:t>Marokko</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Afrika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5/4/1972</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284307011"/>
                  </a:ext>
                </a:extLst>
              </a:tr>
              <a:tr h="280521">
                <a:tc>
                  <a:txBody>
                    <a:bodyPr/>
                    <a:lstStyle/>
                    <a:p>
                      <a:pPr algn="l" fontAlgn="b"/>
                      <a:r>
                        <a:rPr lang="nl-BE" sz="1600" u="none" strike="noStrike">
                          <a:effectLst/>
                        </a:rPr>
                        <a:t>Brazilië</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Zuid-Amerika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6/23/1972</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824031689"/>
                  </a:ext>
                </a:extLst>
              </a:tr>
              <a:tr h="280521">
                <a:tc>
                  <a:txBody>
                    <a:bodyPr/>
                    <a:lstStyle/>
                    <a:p>
                      <a:pPr algn="l" fontAlgn="b"/>
                      <a:r>
                        <a:rPr lang="nl-BE" sz="1600" u="none" strike="noStrike">
                          <a:effectLst/>
                        </a:rPr>
                        <a:t>Israël</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7/13/1972</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805107950"/>
                  </a:ext>
                </a:extLst>
              </a:tr>
              <a:tr h="280521">
                <a:tc>
                  <a:txBody>
                    <a:bodyPr/>
                    <a:lstStyle/>
                    <a:p>
                      <a:pPr algn="l" fontAlgn="b"/>
                      <a:r>
                        <a:rPr lang="nl-BE" sz="1600" u="none" strike="noStrike">
                          <a:effectLst/>
                        </a:rPr>
                        <a:t>Maleisië</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10/24/1973</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78448832"/>
                  </a:ext>
                </a:extLst>
              </a:tr>
              <a:tr h="280521">
                <a:tc>
                  <a:txBody>
                    <a:bodyPr/>
                    <a:lstStyle/>
                    <a:p>
                      <a:pPr algn="l" fontAlgn="b"/>
                      <a:r>
                        <a:rPr lang="nl-BE" sz="1600" u="none" strike="noStrike">
                          <a:effectLst/>
                        </a:rPr>
                        <a:t>Malta</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6/28/1974</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049955888"/>
                  </a:ext>
                </a:extLst>
              </a:tr>
              <a:tr h="280521">
                <a:tc>
                  <a:txBody>
                    <a:bodyPr/>
                    <a:lstStyle/>
                    <a:p>
                      <a:pPr algn="l" fontAlgn="b"/>
                      <a:r>
                        <a:rPr lang="nl-BE" sz="1600" u="none" strike="noStrike">
                          <a:effectLst/>
                        </a:rPr>
                        <a:t>Tunesië</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Afrika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2/22/1975</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819989469"/>
                  </a:ext>
                </a:extLst>
              </a:tr>
              <a:tr h="280521">
                <a:tc>
                  <a:txBody>
                    <a:bodyPr/>
                    <a:lstStyle/>
                    <a:p>
                      <a:pPr algn="l" fontAlgn="b"/>
                      <a:r>
                        <a:rPr lang="nl-BE" sz="1600" u="none" strike="noStrike">
                          <a:effectLst/>
                        </a:rPr>
                        <a:t>Canada</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Noord-Amerika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5/29/1975</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012251349"/>
                  </a:ext>
                </a:extLst>
              </a:tr>
              <a:tr h="280521">
                <a:tc>
                  <a:txBody>
                    <a:bodyPr/>
                    <a:lstStyle/>
                    <a:p>
                      <a:pPr algn="l" fontAlgn="b"/>
                      <a:r>
                        <a:rPr lang="nl-BE" sz="1600" u="none" strike="noStrike">
                          <a:effectLst/>
                        </a:rPr>
                        <a:t>Italië</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11/4/1975</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080347757"/>
                  </a:ext>
                </a:extLst>
              </a:tr>
              <a:tr h="280521">
                <a:tc>
                  <a:txBody>
                    <a:bodyPr/>
                    <a:lstStyle/>
                    <a:p>
                      <a:pPr algn="l" fontAlgn="b"/>
                      <a:r>
                        <a:rPr lang="nl-BE" sz="1600" u="none" strike="noStrike">
                          <a:effectLst/>
                        </a:rPr>
                        <a:t>Finland</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5/18/1976</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701487576"/>
                  </a:ext>
                </a:extLst>
              </a:tr>
              <a:tr h="280521">
                <a:tc>
                  <a:txBody>
                    <a:bodyPr/>
                    <a:lstStyle/>
                    <a:p>
                      <a:pPr algn="l" fontAlgn="b"/>
                      <a:r>
                        <a:rPr lang="nl-BE" sz="1600" u="none" strike="noStrike">
                          <a:effectLst/>
                        </a:rPr>
                        <a:t>Polen </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9/14/1976</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703055781"/>
                  </a:ext>
                </a:extLst>
              </a:tr>
              <a:tr h="280521">
                <a:tc>
                  <a:txBody>
                    <a:bodyPr/>
                    <a:lstStyle/>
                    <a:p>
                      <a:pPr algn="l" fontAlgn="b"/>
                      <a:r>
                        <a:rPr lang="nl-BE" sz="1600" u="none" strike="noStrike">
                          <a:effectLst/>
                        </a:rPr>
                        <a:t>Filippijnen</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10/2/1976</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630450352"/>
                  </a:ext>
                </a:extLst>
              </a:tr>
              <a:tr h="280521">
                <a:tc>
                  <a:txBody>
                    <a:bodyPr/>
                    <a:lstStyle/>
                    <a:p>
                      <a:pPr algn="l" fontAlgn="b"/>
                      <a:r>
                        <a:rPr lang="nl-BE" sz="1600" u="none" strike="noStrike">
                          <a:effectLst/>
                        </a:rPr>
                        <a:t>Korea (Zuid)</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8/29/1977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023847540"/>
                  </a:ext>
                </a:extLst>
              </a:tr>
              <a:tr h="280521">
                <a:tc>
                  <a:txBody>
                    <a:bodyPr/>
                    <a:lstStyle/>
                    <a:p>
                      <a:pPr algn="l" fontAlgn="b"/>
                      <a:r>
                        <a:rPr lang="nl-BE" sz="1600" u="none" strike="noStrike">
                          <a:effectLst/>
                        </a:rPr>
                        <a:t>Australië</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Oceanië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10/13/1977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574328867"/>
                  </a:ext>
                </a:extLst>
              </a:tr>
              <a:tr h="280521">
                <a:tc>
                  <a:txBody>
                    <a:bodyPr/>
                    <a:lstStyle/>
                    <a:p>
                      <a:pPr algn="l" fontAlgn="b"/>
                      <a:r>
                        <a:rPr lang="nl-BE" sz="1600" u="none" strike="noStrike">
                          <a:effectLst/>
                        </a:rPr>
                        <a:t>Ivoorkust</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Afrika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11/25/1977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330675961"/>
                  </a:ext>
                </a:extLst>
              </a:tr>
              <a:tr h="280521">
                <a:tc>
                  <a:txBody>
                    <a:bodyPr/>
                    <a:lstStyle/>
                    <a:p>
                      <a:pPr algn="l" fontAlgn="b"/>
                      <a:r>
                        <a:rPr lang="nl-BE" sz="1600" u="none" strike="noStrike">
                          <a:effectLst/>
                        </a:rPr>
                        <a:t>Zwitserland</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8/28/1978</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60160937"/>
                  </a:ext>
                </a:extLst>
              </a:tr>
              <a:tr h="280521">
                <a:tc>
                  <a:txBody>
                    <a:bodyPr/>
                    <a:lstStyle/>
                    <a:p>
                      <a:pPr algn="l" fontAlgn="b"/>
                      <a:r>
                        <a:rPr lang="nl-BE" sz="1600" u="none" strike="noStrike">
                          <a:effectLst/>
                        </a:rPr>
                        <a:t>Thailand</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10/16/1978</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468937212"/>
                  </a:ext>
                </a:extLst>
              </a:tr>
              <a:tr h="280521">
                <a:tc>
                  <a:txBody>
                    <a:bodyPr/>
                    <a:lstStyle/>
                    <a:p>
                      <a:pPr algn="l" fontAlgn="b"/>
                      <a:r>
                        <a:rPr lang="nl-BE" sz="1600" u="none" strike="noStrike">
                          <a:effectLst/>
                        </a:rPr>
                        <a:t>Pakistan</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3/17/1980</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647508037"/>
                  </a:ext>
                </a:extLst>
              </a:tr>
              <a:tr h="483565">
                <a:tc>
                  <a:txBody>
                    <a:bodyPr/>
                    <a:lstStyle/>
                    <a:p>
                      <a:pPr algn="l" fontAlgn="b"/>
                      <a:r>
                        <a:rPr lang="nl-BE" sz="1600" u="none" strike="noStrike">
                          <a:effectLst/>
                        </a:rPr>
                        <a:t>Bosnië-Herzegovina</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11/21/1980</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911647948"/>
                  </a:ext>
                </a:extLst>
              </a:tr>
            </a:tbl>
          </a:graphicData>
        </a:graphic>
      </p:graphicFrame>
      <p:graphicFrame>
        <p:nvGraphicFramePr>
          <p:cNvPr id="8" name="Tabel 7">
            <a:extLst>
              <a:ext uri="{FF2B5EF4-FFF2-40B4-BE49-F238E27FC236}">
                <a16:creationId xmlns:a16="http://schemas.microsoft.com/office/drawing/2014/main" id="{DB19D4F6-EF69-9F4A-DF39-176BC248361B}"/>
              </a:ext>
            </a:extLst>
          </p:cNvPr>
          <p:cNvGraphicFramePr>
            <a:graphicFrameLocks noGrp="1"/>
          </p:cNvGraphicFramePr>
          <p:nvPr>
            <p:extLst>
              <p:ext uri="{D42A27DB-BD31-4B8C-83A1-F6EECF244321}">
                <p14:modId xmlns:p14="http://schemas.microsoft.com/office/powerpoint/2010/main" val="3782063509"/>
              </p:ext>
            </p:extLst>
          </p:nvPr>
        </p:nvGraphicFramePr>
        <p:xfrm>
          <a:off x="9208983" y="373707"/>
          <a:ext cx="4610100" cy="9006183"/>
        </p:xfrm>
        <a:graphic>
          <a:graphicData uri="http://schemas.openxmlformats.org/drawingml/2006/table">
            <a:tbl>
              <a:tblPr>
                <a:tableStyleId>{5C22544A-7EE6-4342-B048-85BDC9FD1C3A}</a:tableStyleId>
              </a:tblPr>
              <a:tblGrid>
                <a:gridCol w="2044700">
                  <a:extLst>
                    <a:ext uri="{9D8B030D-6E8A-4147-A177-3AD203B41FA5}">
                      <a16:colId xmlns:a16="http://schemas.microsoft.com/office/drawing/2014/main" val="3605457975"/>
                    </a:ext>
                  </a:extLst>
                </a:gridCol>
                <a:gridCol w="798755">
                  <a:extLst>
                    <a:ext uri="{9D8B030D-6E8A-4147-A177-3AD203B41FA5}">
                      <a16:colId xmlns:a16="http://schemas.microsoft.com/office/drawing/2014/main" val="3005589961"/>
                    </a:ext>
                  </a:extLst>
                </a:gridCol>
                <a:gridCol w="168252">
                  <a:extLst>
                    <a:ext uri="{9D8B030D-6E8A-4147-A177-3AD203B41FA5}">
                      <a16:colId xmlns:a16="http://schemas.microsoft.com/office/drawing/2014/main" val="3325384993"/>
                    </a:ext>
                  </a:extLst>
                </a:gridCol>
                <a:gridCol w="1598393">
                  <a:extLst>
                    <a:ext uri="{9D8B030D-6E8A-4147-A177-3AD203B41FA5}">
                      <a16:colId xmlns:a16="http://schemas.microsoft.com/office/drawing/2014/main" val="407691369"/>
                    </a:ext>
                  </a:extLst>
                </a:gridCol>
              </a:tblGrid>
              <a:tr h="265131">
                <a:tc>
                  <a:txBody>
                    <a:bodyPr/>
                    <a:lstStyle/>
                    <a:p>
                      <a:pPr algn="l" fontAlgn="b"/>
                      <a:r>
                        <a:rPr lang="nl-BE" sz="1600" u="none" strike="noStrike">
                          <a:effectLst/>
                        </a:rPr>
                        <a:t>Kosovo (ex-Joeg)</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11/21/1980</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094514655"/>
                  </a:ext>
                </a:extLst>
              </a:tr>
              <a:tr h="265131">
                <a:tc>
                  <a:txBody>
                    <a:bodyPr/>
                    <a:lstStyle/>
                    <a:p>
                      <a:pPr algn="l" fontAlgn="b"/>
                      <a:r>
                        <a:rPr lang="nl-BE" sz="1600" u="none" strike="noStrike">
                          <a:effectLst/>
                        </a:rPr>
                        <a:t>Kroatië (ex-Joeg)</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11/21/1980</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451570420"/>
                  </a:ext>
                </a:extLst>
              </a:tr>
              <a:tr h="265131">
                <a:tc>
                  <a:txBody>
                    <a:bodyPr/>
                    <a:lstStyle/>
                    <a:p>
                      <a:pPr algn="l" fontAlgn="b"/>
                      <a:r>
                        <a:rPr lang="nl-BE" sz="1600" u="none" strike="noStrike">
                          <a:effectLst/>
                        </a:rPr>
                        <a:t>Macedonië</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11/21/1980</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51343067"/>
                  </a:ext>
                </a:extLst>
              </a:tr>
              <a:tr h="457035">
                <a:tc>
                  <a:txBody>
                    <a:bodyPr/>
                    <a:lstStyle/>
                    <a:p>
                      <a:pPr algn="l" fontAlgn="b"/>
                      <a:r>
                        <a:rPr lang="nl-BE" sz="1600" u="none" strike="noStrike">
                          <a:effectLst/>
                        </a:rPr>
                        <a:t>Montenegro (ex-Joeg)</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11/21/1980</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252346383"/>
                  </a:ext>
                </a:extLst>
              </a:tr>
              <a:tr h="265131">
                <a:tc>
                  <a:txBody>
                    <a:bodyPr/>
                    <a:lstStyle/>
                    <a:p>
                      <a:pPr algn="l" fontAlgn="b"/>
                      <a:r>
                        <a:rPr lang="nl-BE" sz="1600" u="none" strike="noStrike">
                          <a:effectLst/>
                        </a:rPr>
                        <a:t>Servië (ex-Joeg)</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11/21/1980</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285727217"/>
                  </a:ext>
                </a:extLst>
              </a:tr>
              <a:tr h="265131">
                <a:tc>
                  <a:txBody>
                    <a:bodyPr/>
                    <a:lstStyle/>
                    <a:p>
                      <a:pPr algn="l" fontAlgn="b"/>
                      <a:r>
                        <a:rPr lang="nl-BE" sz="1600" u="none" strike="noStrike">
                          <a:effectLst/>
                        </a:rPr>
                        <a:t>Nieuw-Zeeland</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Oceanië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9/15/1981</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04886725"/>
                  </a:ext>
                </a:extLst>
              </a:tr>
              <a:tr h="265131">
                <a:tc>
                  <a:txBody>
                    <a:bodyPr/>
                    <a:lstStyle/>
                    <a:p>
                      <a:pPr algn="l" fontAlgn="b"/>
                      <a:r>
                        <a:rPr lang="nl-BE" sz="1600" u="none" strike="noStrike">
                          <a:effectLst/>
                        </a:rPr>
                        <a:t>Hongarije</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7/19/1982</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918240434"/>
                  </a:ext>
                </a:extLst>
              </a:tr>
              <a:tr h="265131">
                <a:tc>
                  <a:txBody>
                    <a:bodyPr/>
                    <a:lstStyle/>
                    <a:p>
                      <a:pPr algn="l" fontAlgn="b"/>
                      <a:r>
                        <a:rPr lang="nl-BE" sz="1600" u="none" strike="noStrike">
                          <a:effectLst/>
                        </a:rPr>
                        <a:t>Sri Lanka</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2/3/1983</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176815866"/>
                  </a:ext>
                </a:extLst>
              </a:tr>
              <a:tr h="265131">
                <a:tc>
                  <a:txBody>
                    <a:bodyPr/>
                    <a:lstStyle/>
                    <a:p>
                      <a:pPr algn="l" fontAlgn="b"/>
                      <a:r>
                        <a:rPr lang="nl-BE" sz="1600" u="none" strike="noStrike">
                          <a:effectLst/>
                        </a:rPr>
                        <a:t>China (V.R.)</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4/18/1985</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526843128"/>
                  </a:ext>
                </a:extLst>
              </a:tr>
              <a:tr h="457035">
                <a:tc>
                  <a:txBody>
                    <a:bodyPr/>
                    <a:lstStyle/>
                    <a:p>
                      <a:pPr algn="l" fontAlgn="b"/>
                      <a:r>
                        <a:rPr lang="nl-BE" sz="1600" u="none" strike="noStrike">
                          <a:effectLst/>
                        </a:rPr>
                        <a:t>Verenigd Koninkrijk</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6/1/1987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455497913"/>
                  </a:ext>
                </a:extLst>
              </a:tr>
              <a:tr h="265131">
                <a:tc>
                  <a:txBody>
                    <a:bodyPr/>
                    <a:lstStyle/>
                    <a:p>
                      <a:pPr algn="l" fontAlgn="b"/>
                      <a:r>
                        <a:rPr lang="nl-BE" sz="1600" u="none" strike="noStrike">
                          <a:effectLst/>
                        </a:rPr>
                        <a:t>Turkije</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6/2/1987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650405683"/>
                  </a:ext>
                </a:extLst>
              </a:tr>
              <a:tr h="265131">
                <a:tc>
                  <a:txBody>
                    <a:bodyPr/>
                    <a:lstStyle/>
                    <a:p>
                      <a:pPr algn="l" fontAlgn="b"/>
                      <a:r>
                        <a:rPr lang="nl-BE" sz="1600" u="none" strike="noStrike">
                          <a:effectLst/>
                        </a:rPr>
                        <a:t>Senegal</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Afrika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29/09/1987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409445537"/>
                  </a:ext>
                </a:extLst>
              </a:tr>
              <a:tr h="457035">
                <a:tc>
                  <a:txBody>
                    <a:bodyPr/>
                    <a:lstStyle/>
                    <a:p>
                      <a:pPr algn="l" fontAlgn="b"/>
                      <a:r>
                        <a:rPr lang="nl-BE" sz="1600" u="none" strike="noStrike">
                          <a:effectLst/>
                        </a:rPr>
                        <a:t>Armenië (ex-USSR)</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12/17/1987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540157780"/>
                  </a:ext>
                </a:extLst>
              </a:tr>
              <a:tr h="457035">
                <a:tc>
                  <a:txBody>
                    <a:bodyPr/>
                    <a:lstStyle/>
                    <a:p>
                      <a:pPr algn="l" fontAlgn="b"/>
                      <a:r>
                        <a:rPr lang="nl-BE" sz="1600" u="none" strike="noStrike">
                          <a:effectLst/>
                        </a:rPr>
                        <a:t>Azerbeidjan (ex-USSR)</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12/17/1987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06336428"/>
                  </a:ext>
                </a:extLst>
              </a:tr>
              <a:tr h="457035">
                <a:tc>
                  <a:txBody>
                    <a:bodyPr/>
                    <a:lstStyle/>
                    <a:p>
                      <a:pPr algn="l" fontAlgn="b"/>
                      <a:r>
                        <a:rPr lang="nl-BE" sz="1600" u="none" strike="noStrike">
                          <a:effectLst/>
                        </a:rPr>
                        <a:t>Georgië (ex-USSR)</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12/17/1987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238110419"/>
                  </a:ext>
                </a:extLst>
              </a:tr>
              <a:tr h="457035">
                <a:tc>
                  <a:txBody>
                    <a:bodyPr/>
                    <a:lstStyle/>
                    <a:p>
                      <a:pPr algn="l" fontAlgn="b"/>
                      <a:r>
                        <a:rPr lang="nl-BE" sz="1600" u="none" strike="noStrike" err="1">
                          <a:effectLst/>
                        </a:rPr>
                        <a:t>Kirgizistan</a:t>
                      </a:r>
                      <a:r>
                        <a:rPr lang="nl-BE" sz="1600" u="none" strike="noStrike">
                          <a:effectLst/>
                        </a:rPr>
                        <a:t> (ex-USSR)</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12/17/1987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996425002"/>
                  </a:ext>
                </a:extLst>
              </a:tr>
              <a:tr h="457035">
                <a:tc>
                  <a:txBody>
                    <a:bodyPr/>
                    <a:lstStyle/>
                    <a:p>
                      <a:pPr algn="l" fontAlgn="b"/>
                      <a:r>
                        <a:rPr lang="nl-BE" sz="1600" u="none" strike="noStrike">
                          <a:effectLst/>
                        </a:rPr>
                        <a:t>Moldavië (ex-USSR)</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12/17/1987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724675639"/>
                  </a:ext>
                </a:extLst>
              </a:tr>
              <a:tr h="457035">
                <a:tc>
                  <a:txBody>
                    <a:bodyPr/>
                    <a:lstStyle/>
                    <a:p>
                      <a:pPr algn="l" fontAlgn="b"/>
                      <a:r>
                        <a:rPr lang="nl-BE" sz="1600" u="none" strike="noStrike">
                          <a:effectLst/>
                        </a:rPr>
                        <a:t>Tadzjikistan (ex-USSR)</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12/17/1987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585282145"/>
                  </a:ext>
                </a:extLst>
              </a:tr>
              <a:tr h="457035">
                <a:tc>
                  <a:txBody>
                    <a:bodyPr/>
                    <a:lstStyle/>
                    <a:p>
                      <a:pPr algn="l" fontAlgn="b"/>
                      <a:r>
                        <a:rPr lang="nl-BE" sz="1600" u="none" strike="noStrike">
                          <a:effectLst/>
                        </a:rPr>
                        <a:t>Turkmenistan (ex-USSR)</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12/17/1987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869616313"/>
                  </a:ext>
                </a:extLst>
              </a:tr>
              <a:tr h="265131">
                <a:tc>
                  <a:txBody>
                    <a:bodyPr/>
                    <a:lstStyle/>
                    <a:p>
                      <a:pPr algn="l" fontAlgn="b"/>
                      <a:r>
                        <a:rPr lang="nl-BE" sz="1600" u="none" strike="noStrike">
                          <a:effectLst/>
                        </a:rPr>
                        <a:t>Noorwegen</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4/14/1988</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717904116"/>
                  </a:ext>
                </a:extLst>
              </a:tr>
              <a:tr h="265131">
                <a:tc>
                  <a:txBody>
                    <a:bodyPr/>
                    <a:lstStyle/>
                    <a:p>
                      <a:pPr algn="l" fontAlgn="b"/>
                      <a:r>
                        <a:rPr lang="nl-BE" sz="1600" u="none" strike="noStrike">
                          <a:effectLst/>
                        </a:rPr>
                        <a:t>Bulgarije</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10/25/1988</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66409946"/>
                  </a:ext>
                </a:extLst>
              </a:tr>
              <a:tr h="265131">
                <a:tc>
                  <a:txBody>
                    <a:bodyPr/>
                    <a:lstStyle/>
                    <a:p>
                      <a:pPr algn="l" fontAlgn="b"/>
                      <a:r>
                        <a:rPr lang="nl-BE" sz="1600" u="none" strike="noStrike">
                          <a:effectLst/>
                        </a:rPr>
                        <a:t>Nigeria</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Afrika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11/20/1989</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539655038"/>
                  </a:ext>
                </a:extLst>
              </a:tr>
              <a:tr h="265131">
                <a:tc>
                  <a:txBody>
                    <a:bodyPr/>
                    <a:lstStyle/>
                    <a:p>
                      <a:pPr algn="l" fontAlgn="b"/>
                      <a:r>
                        <a:rPr lang="nl-BE" sz="1600" u="none" strike="noStrike">
                          <a:effectLst/>
                        </a:rPr>
                        <a:t>Koeweit</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3/10/1990</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657610224"/>
                  </a:ext>
                </a:extLst>
              </a:tr>
              <a:tr h="265131">
                <a:tc>
                  <a:txBody>
                    <a:bodyPr/>
                    <a:lstStyle/>
                    <a:p>
                      <a:pPr algn="l" fontAlgn="b"/>
                      <a:r>
                        <a:rPr lang="nl-BE" sz="1600" u="none" strike="noStrike">
                          <a:effectLst/>
                        </a:rPr>
                        <a:t>Bangladesh</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10/18/1990</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529614098"/>
                  </a:ext>
                </a:extLst>
              </a:tr>
              <a:tr h="265131">
                <a:tc>
                  <a:txBody>
                    <a:bodyPr/>
                    <a:lstStyle/>
                    <a:p>
                      <a:pPr algn="l" fontAlgn="b"/>
                      <a:r>
                        <a:rPr lang="nl-BE" sz="1600" u="none" strike="noStrike">
                          <a:effectLst/>
                        </a:rPr>
                        <a:t>Egypte</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Afrika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1/3/1991</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144896222"/>
                  </a:ext>
                </a:extLst>
              </a:tr>
              <a:tr h="265131">
                <a:tc>
                  <a:txBody>
                    <a:bodyPr/>
                    <a:lstStyle/>
                    <a:p>
                      <a:pPr algn="l" fontAlgn="b"/>
                      <a:r>
                        <a:rPr lang="nl-BE" sz="1600" u="none" strike="noStrike">
                          <a:effectLst/>
                        </a:rPr>
                        <a:t>Zweden</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2/5/1991</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275466467"/>
                  </a:ext>
                </a:extLst>
              </a:tr>
              <a:tr h="265131">
                <a:tc>
                  <a:txBody>
                    <a:bodyPr/>
                    <a:lstStyle/>
                    <a:p>
                      <a:pPr algn="l" fontAlgn="b"/>
                      <a:r>
                        <a:rPr lang="nl-BE" sz="1600" u="none" strike="noStrike">
                          <a:effectLst/>
                        </a:rPr>
                        <a:t>Algerije</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Afrika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12/15/1991</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955200576"/>
                  </a:ext>
                </a:extLst>
              </a:tr>
            </a:tbl>
          </a:graphicData>
        </a:graphic>
      </p:graphicFrame>
      <p:sp>
        <p:nvSpPr>
          <p:cNvPr id="9" name="Tekstvak 8">
            <a:extLst>
              <a:ext uri="{FF2B5EF4-FFF2-40B4-BE49-F238E27FC236}">
                <a16:creationId xmlns:a16="http://schemas.microsoft.com/office/drawing/2014/main" id="{9C6EFA85-EF11-CD8D-9279-5356BEE7E622}"/>
              </a:ext>
            </a:extLst>
          </p:cNvPr>
          <p:cNvSpPr txBox="1"/>
          <p:nvPr/>
        </p:nvSpPr>
        <p:spPr>
          <a:xfrm>
            <a:off x="609600" y="356307"/>
            <a:ext cx="3103735" cy="2358274"/>
          </a:xfrm>
          <a:prstGeom prst="rect">
            <a:avLst/>
          </a:prstGeom>
          <a:noFill/>
        </p:spPr>
        <p:txBody>
          <a:bodyPr wrap="none" rtlCol="0">
            <a:spAutoFit/>
          </a:bodyPr>
          <a:lstStyle/>
          <a:p>
            <a:pPr marL="0" marR="0" lvl="0" indent="0" algn="ctr" defTabSz="1300368" rtl="0" eaLnBrk="1" fontAlgn="auto" latinLnBrk="0" hangingPunct="1">
              <a:lnSpc>
                <a:spcPct val="120000"/>
              </a:lnSpc>
              <a:spcBef>
                <a:spcPts val="0"/>
              </a:spcBef>
              <a:spcAft>
                <a:spcPts val="0"/>
              </a:spcAft>
              <a:buClrTx/>
              <a:buSzTx/>
              <a:buFontTx/>
              <a:buNone/>
              <a:tabLst/>
              <a:defRPr/>
            </a:pPr>
            <a:r>
              <a:rPr kumimoji="0" lang="nl-BE" sz="2500" b="0" i="0" u="none" strike="noStrike" kern="1200" cap="none" spc="0" normalizeH="0" baseline="0" noProof="0">
                <a:ln>
                  <a:noFill/>
                </a:ln>
                <a:solidFill>
                  <a:prstClr val="black"/>
                </a:solidFill>
                <a:effectLst/>
                <a:uLnTx/>
                <a:uFillTx/>
                <a:latin typeface="Arial"/>
                <a:ea typeface="+mn-ea"/>
                <a:cs typeface="+mn-cs"/>
              </a:rPr>
              <a:t>Chronologisch</a:t>
            </a:r>
            <a:br>
              <a:rPr kumimoji="0" lang="nl-BE" sz="2500" b="0" i="0" u="none" strike="noStrike" kern="1200" cap="none" spc="0" normalizeH="0" baseline="0" noProof="0">
                <a:ln>
                  <a:noFill/>
                </a:ln>
                <a:solidFill>
                  <a:prstClr val="black"/>
                </a:solidFill>
                <a:effectLst/>
                <a:uLnTx/>
                <a:uFillTx/>
                <a:latin typeface="Arial"/>
                <a:ea typeface="+mn-ea"/>
                <a:cs typeface="+mn-cs"/>
              </a:rPr>
            </a:br>
            <a:r>
              <a:rPr kumimoji="0" lang="nl-BE" sz="2500" b="0" i="0" u="none" strike="noStrike" kern="1200" cap="none" spc="0" normalizeH="0" baseline="0" noProof="0">
                <a:ln>
                  <a:noFill/>
                </a:ln>
                <a:solidFill>
                  <a:prstClr val="black"/>
                </a:solidFill>
                <a:effectLst/>
                <a:uLnTx/>
                <a:uFillTx/>
                <a:latin typeface="Arial"/>
                <a:ea typeface="+mn-ea"/>
                <a:cs typeface="+mn-cs"/>
              </a:rPr>
              <a:t>overzicht van </a:t>
            </a:r>
            <a:br>
              <a:rPr kumimoji="0" lang="nl-BE" sz="2500" b="0" i="0" u="none" strike="noStrike" kern="1200" cap="none" spc="0" normalizeH="0" baseline="0" noProof="0">
                <a:ln>
                  <a:noFill/>
                </a:ln>
                <a:solidFill>
                  <a:prstClr val="black"/>
                </a:solidFill>
                <a:effectLst/>
                <a:uLnTx/>
                <a:uFillTx/>
                <a:latin typeface="Arial"/>
                <a:ea typeface="+mn-ea"/>
                <a:cs typeface="+mn-cs"/>
              </a:rPr>
            </a:br>
            <a:r>
              <a:rPr kumimoji="0" lang="nl-BE" sz="2500" b="0" i="0" u="none" strike="noStrike" kern="1200" cap="none" spc="0" normalizeH="0" baseline="0" noProof="0">
                <a:ln>
                  <a:noFill/>
                </a:ln>
                <a:solidFill>
                  <a:prstClr val="black"/>
                </a:solidFill>
                <a:effectLst/>
                <a:uLnTx/>
                <a:uFillTx/>
                <a:latin typeface="Arial"/>
                <a:ea typeface="+mn-ea"/>
                <a:cs typeface="+mn-cs"/>
              </a:rPr>
              <a:t>Belgische verdragen</a:t>
            </a:r>
            <a:br>
              <a:rPr kumimoji="0" lang="nl-BE" sz="2500" b="0" i="0" u="none" strike="noStrike" kern="1200" cap="none" spc="0" normalizeH="0" baseline="0" noProof="0">
                <a:ln>
                  <a:noFill/>
                </a:ln>
                <a:solidFill>
                  <a:prstClr val="black"/>
                </a:solidFill>
                <a:effectLst/>
                <a:uLnTx/>
                <a:uFillTx/>
                <a:latin typeface="Arial"/>
                <a:ea typeface="+mn-ea"/>
                <a:cs typeface="+mn-cs"/>
              </a:rPr>
            </a:br>
            <a:br>
              <a:rPr kumimoji="0" lang="nl-BE" sz="2500" b="0" i="0" u="none" strike="noStrike" kern="1200" cap="none" spc="0" normalizeH="0" baseline="0" noProof="0">
                <a:ln>
                  <a:noFill/>
                </a:ln>
                <a:solidFill>
                  <a:prstClr val="black"/>
                </a:solidFill>
                <a:effectLst/>
                <a:uLnTx/>
                <a:uFillTx/>
                <a:latin typeface="Arial"/>
                <a:ea typeface="+mn-ea"/>
                <a:cs typeface="+mn-cs"/>
              </a:rPr>
            </a:br>
            <a:endParaRPr kumimoji="0" lang="nl-NL" sz="2500" b="0" i="0" u="none" strike="noStrike" kern="1200" cap="none" spc="0" normalizeH="0" baseline="0" noProof="0">
              <a:ln>
                <a:noFill/>
              </a:ln>
              <a:solidFill>
                <a:prstClr val="black"/>
              </a:solidFill>
              <a:effectLst/>
              <a:uLnTx/>
              <a:uFillTx/>
              <a:latin typeface="Arial"/>
              <a:ea typeface="+mn-ea"/>
              <a:cs typeface="+mn-cs"/>
            </a:endParaRPr>
          </a:p>
        </p:txBody>
      </p:sp>
      <p:cxnSp>
        <p:nvCxnSpPr>
          <p:cNvPr id="3" name="Rechte verbindingslijn 2">
            <a:extLst>
              <a:ext uri="{FF2B5EF4-FFF2-40B4-BE49-F238E27FC236}">
                <a16:creationId xmlns:a16="http://schemas.microsoft.com/office/drawing/2014/main" id="{BC069183-43F7-B473-551C-3834F5CD8417}"/>
              </a:ext>
            </a:extLst>
          </p:cNvPr>
          <p:cNvCxnSpPr/>
          <p:nvPr/>
        </p:nvCxnSpPr>
        <p:spPr>
          <a:xfrm>
            <a:off x="4325785" y="3416300"/>
            <a:ext cx="4343552" cy="0"/>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456598D3-F1D2-C7E9-2221-EA8ED3FE9D15}"/>
              </a:ext>
            </a:extLst>
          </p:cNvPr>
          <p:cNvCxnSpPr/>
          <p:nvPr/>
        </p:nvCxnSpPr>
        <p:spPr>
          <a:xfrm>
            <a:off x="9419676" y="4270776"/>
            <a:ext cx="4343552" cy="0"/>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5EC50C51-C03E-7432-78F1-8415E02DAB5E}"/>
              </a:ext>
            </a:extLst>
          </p:cNvPr>
          <p:cNvCxnSpPr/>
          <p:nvPr/>
        </p:nvCxnSpPr>
        <p:spPr>
          <a:xfrm>
            <a:off x="4226394" y="6762474"/>
            <a:ext cx="4343552" cy="0"/>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59762B49-197C-2E88-3176-D74C8596BC38}"/>
              </a:ext>
            </a:extLst>
          </p:cNvPr>
          <p:cNvCxnSpPr/>
          <p:nvPr/>
        </p:nvCxnSpPr>
        <p:spPr>
          <a:xfrm>
            <a:off x="9419676" y="826687"/>
            <a:ext cx="4343552" cy="0"/>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5C9E984E-44C2-2D76-756D-9C8E9B2B156C}"/>
              </a:ext>
            </a:extLst>
          </p:cNvPr>
          <p:cNvCxnSpPr/>
          <p:nvPr/>
        </p:nvCxnSpPr>
        <p:spPr>
          <a:xfrm>
            <a:off x="4226394" y="5927587"/>
            <a:ext cx="4343552" cy="0"/>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82F982E6-A1D6-923C-0BA3-14891E369FF7}"/>
              </a:ext>
            </a:extLst>
          </p:cNvPr>
          <p:cNvCxnSpPr/>
          <p:nvPr/>
        </p:nvCxnSpPr>
        <p:spPr>
          <a:xfrm>
            <a:off x="9419676" y="4690091"/>
            <a:ext cx="4343552" cy="0"/>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580CA862-5FBC-5827-96EE-AB1AB882CDAA}"/>
              </a:ext>
            </a:extLst>
          </p:cNvPr>
          <p:cNvCxnSpPr/>
          <p:nvPr/>
        </p:nvCxnSpPr>
        <p:spPr>
          <a:xfrm>
            <a:off x="4374868" y="1468229"/>
            <a:ext cx="4343552" cy="0"/>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F64CE743-A4EC-FB1D-7DE9-0D0ADF56E315}"/>
              </a:ext>
            </a:extLst>
          </p:cNvPr>
          <p:cNvCxnSpPr/>
          <p:nvPr/>
        </p:nvCxnSpPr>
        <p:spPr>
          <a:xfrm>
            <a:off x="4332413" y="4257812"/>
            <a:ext cx="4343552" cy="0"/>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65F6FC94-6D36-D56C-7499-CA3F55DF2B34}"/>
              </a:ext>
            </a:extLst>
          </p:cNvPr>
          <p:cNvCxnSpPr/>
          <p:nvPr/>
        </p:nvCxnSpPr>
        <p:spPr>
          <a:xfrm>
            <a:off x="4226394" y="3972889"/>
            <a:ext cx="4343552" cy="0"/>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1696003A-A55B-771A-536C-5A97F5BBBA82}"/>
              </a:ext>
            </a:extLst>
          </p:cNvPr>
          <p:cNvCxnSpPr/>
          <p:nvPr/>
        </p:nvCxnSpPr>
        <p:spPr>
          <a:xfrm>
            <a:off x="4332413" y="2601289"/>
            <a:ext cx="4343552" cy="0"/>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2962AD8B-3B05-6A15-D152-08FE78606E27}"/>
              </a:ext>
            </a:extLst>
          </p:cNvPr>
          <p:cNvCxnSpPr/>
          <p:nvPr/>
        </p:nvCxnSpPr>
        <p:spPr>
          <a:xfrm>
            <a:off x="9419676" y="2861292"/>
            <a:ext cx="4343552" cy="0"/>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71976E13-0A3A-692C-2605-5FE422079D84}"/>
              </a:ext>
            </a:extLst>
          </p:cNvPr>
          <p:cNvCxnSpPr/>
          <p:nvPr/>
        </p:nvCxnSpPr>
        <p:spPr>
          <a:xfrm>
            <a:off x="4368244" y="1196562"/>
            <a:ext cx="4343552" cy="0"/>
          </a:xfrm>
          <a:prstGeom prst="line">
            <a:avLst/>
          </a:prstGeom>
          <a:ln w="31750">
            <a:solidFill>
              <a:srgbClr val="FF0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pic>
        <p:nvPicPr>
          <p:cNvPr id="2" name="Picture 2">
            <a:extLst>
              <a:ext uri="{FF2B5EF4-FFF2-40B4-BE49-F238E27FC236}">
                <a16:creationId xmlns:a16="http://schemas.microsoft.com/office/drawing/2014/main" id="{A5487460-BCCA-6FF9-9181-D3B18A3ABC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58729" y="8653402"/>
            <a:ext cx="2726072" cy="66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959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405A3-DEB8-4DD8-874F-4F919E0E052B}"/>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6590388-6885-9F92-9254-6D78D000576E}"/>
              </a:ext>
            </a:extLst>
          </p:cNvPr>
          <p:cNvSpPr>
            <a:spLocks noGrp="1"/>
          </p:cNvSpPr>
          <p:nvPr>
            <p:ph idx="1"/>
          </p:nvPr>
        </p:nvSpPr>
        <p:spPr>
          <a:xfrm>
            <a:off x="1414318" y="3057600"/>
            <a:ext cx="15699575" cy="6696000"/>
          </a:xfrm>
        </p:spPr>
        <p:txBody>
          <a:bodyPr/>
          <a:lstStyle/>
          <a:p>
            <a:pPr marL="85725" indent="0">
              <a:buNone/>
            </a:pPr>
            <a:r>
              <a:rPr lang="nl-BE">
                <a:latin typeface="Calibri" panose="020F0502020204030204" pitchFamily="34" charset="0"/>
                <a:cs typeface="Calibri" panose="020F0502020204030204" pitchFamily="34" charset="0"/>
              </a:rPr>
              <a:t>								</a:t>
            </a:r>
            <a:r>
              <a:rPr lang="nl-BE" sz="6000">
                <a:latin typeface="Calibri" panose="020F0502020204030204" pitchFamily="34" charset="0"/>
                <a:cs typeface="Calibri" panose="020F0502020204030204" pitchFamily="34" charset="0"/>
              </a:rPr>
              <a:t>	MLI</a:t>
            </a:r>
            <a:endParaRPr lang="nl-NL" sz="6000">
              <a:latin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C96E4C79-8B4F-BB8A-C80C-7CCE8B2B4AA1}"/>
              </a:ext>
            </a:extLst>
          </p:cNvPr>
          <p:cNvSpPr>
            <a:spLocks noGrp="1"/>
          </p:cNvSpPr>
          <p:nvPr>
            <p:ph type="sldNum" sz="quarter" idx="12"/>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707" b="0" i="0" u="none" strike="noStrike" kern="1200" cap="none" spc="0" normalizeH="0" baseline="0" noProof="0" smtClean="0">
                <a:ln>
                  <a:noFill/>
                </a:ln>
                <a:solidFill>
                  <a:srgbClr val="1E64C8"/>
                </a:solidFill>
                <a:effectLst/>
                <a:uLnTx/>
                <a:uFillTx/>
                <a:latin typeface="Arial"/>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50</a:t>
            </a:fld>
            <a:endParaRPr kumimoji="0" lang="nl-BE" sz="1707" b="0" i="0" u="none" strike="noStrike" kern="1200" cap="none" spc="0" normalizeH="0" baseline="0" noProof="0">
              <a:ln>
                <a:noFill/>
              </a:ln>
              <a:solidFill>
                <a:srgbClr val="1E64C8"/>
              </a:solidFill>
              <a:effectLst/>
              <a:uLnTx/>
              <a:uFillTx/>
              <a:latin typeface="Arial"/>
              <a:ea typeface="+mn-ea"/>
              <a:cs typeface="+mn-cs"/>
            </a:endParaRPr>
          </a:p>
        </p:txBody>
      </p:sp>
      <p:pic>
        <p:nvPicPr>
          <p:cNvPr id="5" name="Afbeelding 4">
            <a:extLst>
              <a:ext uri="{FF2B5EF4-FFF2-40B4-BE49-F238E27FC236}">
                <a16:creationId xmlns:a16="http://schemas.microsoft.com/office/drawing/2014/main" id="{48CB0C8F-045D-8E5C-F14D-48664F18E3B8}"/>
              </a:ext>
            </a:extLst>
          </p:cNvPr>
          <p:cNvPicPr>
            <a:picLocks noChangeAspect="1"/>
          </p:cNvPicPr>
          <p:nvPr/>
        </p:nvPicPr>
        <p:blipFill>
          <a:blip r:embed="rId2"/>
          <a:stretch>
            <a:fillRect/>
          </a:stretch>
        </p:blipFill>
        <p:spPr>
          <a:xfrm>
            <a:off x="1414318" y="2666643"/>
            <a:ext cx="2956843" cy="2956843"/>
          </a:xfrm>
          <a:prstGeom prst="rect">
            <a:avLst/>
          </a:prstGeom>
        </p:spPr>
      </p:pic>
      <p:pic>
        <p:nvPicPr>
          <p:cNvPr id="6" name="Afbeelding 5">
            <a:extLst>
              <a:ext uri="{FF2B5EF4-FFF2-40B4-BE49-F238E27FC236}">
                <a16:creationId xmlns:a16="http://schemas.microsoft.com/office/drawing/2014/main" id="{3CF84221-1AF0-A222-D51B-72849D474847}"/>
              </a:ext>
            </a:extLst>
          </p:cNvPr>
          <p:cNvPicPr>
            <a:picLocks noChangeAspect="1"/>
          </p:cNvPicPr>
          <p:nvPr/>
        </p:nvPicPr>
        <p:blipFill>
          <a:blip r:embed="rId3"/>
          <a:stretch>
            <a:fillRect/>
          </a:stretch>
        </p:blipFill>
        <p:spPr>
          <a:xfrm>
            <a:off x="7433429" y="3939404"/>
            <a:ext cx="2471816" cy="2842587"/>
          </a:xfrm>
          <a:prstGeom prst="rect">
            <a:avLst/>
          </a:prstGeom>
        </p:spPr>
      </p:pic>
      <p:pic>
        <p:nvPicPr>
          <p:cNvPr id="7" name="Picture 2">
            <a:extLst>
              <a:ext uri="{FF2B5EF4-FFF2-40B4-BE49-F238E27FC236}">
                <a16:creationId xmlns:a16="http://schemas.microsoft.com/office/drawing/2014/main" id="{CD7D0B1A-28EF-143D-B712-81E60CD4D0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456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124BB690-5C6B-2D40-DE28-A2D7E06DED76}"/>
              </a:ext>
            </a:extLst>
          </p:cNvPr>
          <p:cNvSpPr txBox="1"/>
          <p:nvPr/>
        </p:nvSpPr>
        <p:spPr>
          <a:xfrm>
            <a:off x="1271878" y="2034369"/>
            <a:ext cx="14794918" cy="4278094"/>
          </a:xfrm>
          <a:prstGeom prst="rect">
            <a:avLst/>
          </a:prstGeom>
          <a:noFill/>
        </p:spPr>
        <p:txBody>
          <a:bodyPr wrap="square" rtlCol="0">
            <a:spAutoFit/>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kumimoji="0" lang="nl-BE" sz="3400" b="0" i="0" u="none" strike="noStrike" kern="1200" cap="none" spc="0" normalizeH="0" baseline="0" noProof="0">
                <a:ln>
                  <a:noFill/>
                </a:ln>
                <a:solidFill>
                  <a:prstClr val="black"/>
                </a:solidFill>
                <a:effectLst/>
                <a:uLnTx/>
                <a:uFillTx/>
                <a:latin typeface="Calibri" panose="020F0502020204030204"/>
                <a:ea typeface="+mn-ea"/>
                <a:cs typeface="+mn-cs"/>
              </a:rPr>
              <a:t>-positie als bronstaat </a:t>
            </a:r>
            <a:r>
              <a:rPr kumimoji="0" lang="nl-BE" sz="3400" b="0" i="0" u="none" strike="noStrike" kern="1200" cap="none" spc="0" normalizeH="0" baseline="0" noProof="0" err="1">
                <a:ln>
                  <a:noFill/>
                </a:ln>
                <a:solidFill>
                  <a:prstClr val="black"/>
                </a:solidFill>
                <a:effectLst/>
                <a:uLnTx/>
                <a:uFillTx/>
                <a:latin typeface="Calibri" panose="020F0502020204030204"/>
                <a:ea typeface="+mn-ea"/>
                <a:cs typeface="+mn-cs"/>
              </a:rPr>
              <a:t>tav</a:t>
            </a:r>
            <a:r>
              <a:rPr kumimoji="0" lang="nl-BE" sz="3400" b="0" i="0" u="none" strike="noStrike" kern="1200" cap="none" spc="0" normalizeH="0" baseline="0" noProof="0">
                <a:ln>
                  <a:noFill/>
                </a:ln>
                <a:solidFill>
                  <a:prstClr val="black"/>
                </a:solidFill>
                <a:effectLst/>
                <a:uLnTx/>
                <a:uFillTx/>
                <a:latin typeface="Calibri" panose="020F0502020204030204"/>
                <a:ea typeface="+mn-ea"/>
                <a:cs typeface="+mn-cs"/>
              </a:rPr>
              <a:t> hybride entiteiten</a:t>
            </a:r>
          </a:p>
          <a:p>
            <a:pPr marL="0" marR="0" lvl="0" indent="0" algn="l" defTabSz="1300368" rtl="0" eaLnBrk="1" fontAlgn="auto" latinLnBrk="0" hangingPunct="1">
              <a:lnSpc>
                <a:spcPct val="100000"/>
              </a:lnSpc>
              <a:spcBef>
                <a:spcPts val="0"/>
              </a:spcBef>
              <a:spcAft>
                <a:spcPts val="0"/>
              </a:spcAft>
              <a:buClrTx/>
              <a:buSzTx/>
              <a:buFontTx/>
              <a:buNone/>
              <a:tabLst/>
              <a:defRPr/>
            </a:pPr>
            <a:r>
              <a:rPr kumimoji="0" lang="nl-BE" sz="3400" b="0" i="0" u="none" strike="noStrike" kern="1200" cap="none" spc="0" normalizeH="0" baseline="0" noProof="0">
                <a:ln>
                  <a:noFill/>
                </a:ln>
                <a:solidFill>
                  <a:prstClr val="black"/>
                </a:solidFill>
                <a:effectLst/>
                <a:uLnTx/>
                <a:uFillTx/>
                <a:latin typeface="Calibri" panose="020F0502020204030204"/>
                <a:ea typeface="+mn-ea"/>
                <a:cs typeface="+mn-cs"/>
              </a:rPr>
              <a:t>	=&gt; Belgische volgzame positie, maar gevolgd door weinig landen</a:t>
            </a:r>
            <a:br>
              <a:rPr kumimoji="0" lang="nl-BE" sz="3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nl-BE" sz="3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nl-BE" sz="34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bronstaat volgt kwalificatie van woonstaat </a:t>
            </a:r>
            <a:br>
              <a:rPr kumimoji="0" lang="nl-BE" sz="34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br>
            <a:r>
              <a:rPr kumimoji="0" lang="nl-BE" sz="34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voor verdragsgerechtigdheid</a:t>
            </a:r>
            <a:br>
              <a:rPr kumimoji="0" lang="nl-BE" sz="34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nl-BE" sz="3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1300368" rtl="0" eaLnBrk="1" fontAlgn="auto" latinLnBrk="0" hangingPunct="1">
              <a:lnSpc>
                <a:spcPct val="100000"/>
              </a:lnSpc>
              <a:spcBef>
                <a:spcPts val="0"/>
              </a:spcBef>
              <a:spcAft>
                <a:spcPts val="0"/>
              </a:spcAft>
              <a:buClrTx/>
              <a:buSzTx/>
              <a:buFontTx/>
              <a:buNone/>
              <a:tabLst/>
              <a:defRPr/>
            </a:pPr>
            <a:r>
              <a:rPr kumimoji="0" lang="nl-BE" sz="3400" b="0" i="0" u="none" strike="noStrike" kern="1200" cap="none" spc="0" normalizeH="0" baseline="0" noProof="0">
                <a:ln>
                  <a:noFill/>
                </a:ln>
                <a:solidFill>
                  <a:prstClr val="black"/>
                </a:solidFill>
                <a:effectLst/>
                <a:uLnTx/>
                <a:uFillTx/>
                <a:latin typeface="Calibri" panose="020F0502020204030204"/>
                <a:ea typeface="+mn-ea"/>
                <a:cs typeface="+mn-cs"/>
              </a:rPr>
              <a:t>-invoeging van PPT in Belgische verdragen</a:t>
            </a:r>
            <a:br>
              <a:rPr kumimoji="0" lang="nl-BE" sz="3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nl-BE" sz="3400" b="0" i="0" u="none" strike="noStrike" kern="1200" cap="none" spc="0" normalizeH="0" baseline="0" noProof="0">
                <a:ln>
                  <a:noFill/>
                </a:ln>
                <a:solidFill>
                  <a:prstClr val="black"/>
                </a:solidFill>
                <a:effectLst/>
                <a:uLnTx/>
                <a:uFillTx/>
                <a:latin typeface="Calibri" panose="020F0502020204030204"/>
                <a:ea typeface="+mn-ea"/>
                <a:cs typeface="+mn-cs"/>
              </a:rPr>
              <a:t>	=&gt; toevoeging van </a:t>
            </a:r>
            <a:r>
              <a:rPr kumimoji="0" lang="nl-BE" sz="3400" b="0" i="0" u="none" strike="noStrike" kern="1200" cap="none" spc="0" normalizeH="0" baseline="0" noProof="0" err="1">
                <a:ln>
                  <a:noFill/>
                </a:ln>
                <a:solidFill>
                  <a:prstClr val="black"/>
                </a:solidFill>
                <a:effectLst/>
                <a:uLnTx/>
                <a:uFillTx/>
                <a:latin typeface="Calibri" panose="020F0502020204030204"/>
                <a:ea typeface="+mn-ea"/>
                <a:cs typeface="+mn-cs"/>
              </a:rPr>
              <a:t>discretionary</a:t>
            </a:r>
            <a:r>
              <a:rPr kumimoji="0" lang="nl-BE" sz="3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nl-BE" sz="3400" b="0" i="0" u="none" strike="noStrike" kern="1200" cap="none" spc="0" normalizeH="0" baseline="0" noProof="0" err="1">
                <a:ln>
                  <a:noFill/>
                </a:ln>
                <a:solidFill>
                  <a:prstClr val="black"/>
                </a:solidFill>
                <a:effectLst/>
                <a:uLnTx/>
                <a:uFillTx/>
                <a:latin typeface="Calibri" panose="020F0502020204030204"/>
                <a:ea typeface="+mn-ea"/>
                <a:cs typeface="+mn-cs"/>
              </a:rPr>
              <a:t>relief</a:t>
            </a:r>
            <a:r>
              <a:rPr kumimoji="0" lang="nl-BE" sz="3400" b="0" i="0" u="none" strike="noStrike" kern="1200" cap="none" spc="0" normalizeH="0" baseline="0" noProof="0">
                <a:ln>
                  <a:noFill/>
                </a:ln>
                <a:solidFill>
                  <a:prstClr val="black"/>
                </a:solidFill>
                <a:effectLst/>
                <a:uLnTx/>
                <a:uFillTx/>
                <a:latin typeface="Calibri" panose="020F0502020204030204"/>
                <a:ea typeface="+mn-ea"/>
                <a:cs typeface="+mn-cs"/>
              </a:rPr>
              <a:t> onder zelfde verdrag (art. 7, §4 MLI)</a:t>
            </a:r>
            <a:br>
              <a:rPr kumimoji="0" lang="nl-BE" sz="3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nl-BE" sz="3400" b="0" i="0" u="none" strike="noStrike" kern="1200" cap="none" spc="0" normalizeH="0" baseline="0" noProof="0">
                <a:ln>
                  <a:noFill/>
                </a:ln>
                <a:solidFill>
                  <a:prstClr val="black"/>
                </a:solidFill>
                <a:effectLst/>
                <a:uLnTx/>
                <a:uFillTx/>
                <a:latin typeface="Calibri" panose="020F0502020204030204"/>
                <a:ea typeface="+mn-ea"/>
                <a:cs typeface="+mn-cs"/>
              </a:rPr>
              <a:t>		(toepassing op 22 Belgische verdragen)</a:t>
            </a:r>
            <a:endParaRPr kumimoji="0" lang="nl-NL" sz="3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2">
            <a:extLst>
              <a:ext uri="{FF2B5EF4-FFF2-40B4-BE49-F238E27FC236}">
                <a16:creationId xmlns:a16="http://schemas.microsoft.com/office/drawing/2014/main" id="{0FEEEC93-F2E2-2679-109A-C256E6F56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UGent style guide">
            <a:extLst>
              <a:ext uri="{FF2B5EF4-FFF2-40B4-BE49-F238E27FC236}">
                <a16:creationId xmlns:a16="http://schemas.microsoft.com/office/drawing/2014/main" id="{ECFBA926-5522-D8FE-476F-1207E0CDA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88" y="7779224"/>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F53D5E80-43C7-C3EB-438D-D20D3B6BA593}"/>
              </a:ext>
            </a:extLst>
          </p:cNvPr>
          <p:cNvSpPr txBox="1"/>
          <p:nvPr/>
        </p:nvSpPr>
        <p:spPr>
          <a:xfrm>
            <a:off x="627692" y="131497"/>
            <a:ext cx="15699575" cy="1197828"/>
          </a:xfrm>
          <a:prstGeom prst="rect">
            <a:avLst/>
          </a:prstGeom>
          <a:noFill/>
        </p:spPr>
        <p:txBody>
          <a:bodyPr wrap="square" rtlCol="0">
            <a:spAutoFit/>
          </a:bodyPr>
          <a:lstStyle/>
          <a:p>
            <a:pPr>
              <a:lnSpc>
                <a:spcPct val="120000"/>
              </a:lnSpc>
            </a:pPr>
            <a:r>
              <a:rPr lang="fr-FR" sz="3000" b="1">
                <a:solidFill>
                  <a:schemeClr val="accent1">
                    <a:lumMod val="75000"/>
                  </a:schemeClr>
                </a:solidFill>
                <a:latin typeface="Calibri" panose="020F0502020204030204" pitchFamily="34" charset="0"/>
                <a:cs typeface="Calibri" panose="020F0502020204030204" pitchFamily="34" charset="0"/>
              </a:rPr>
              <a:t>II. 1. </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000" b="1">
                <a:solidFill>
                  <a:schemeClr val="accent1">
                    <a:lumMod val="75000"/>
                  </a:schemeClr>
                </a:solidFill>
                <a:latin typeface="Calibri" panose="020F0502020204030204" pitchFamily="34" charset="0"/>
                <a:cs typeface="Calibri" panose="020F0502020204030204" pitchFamily="34" charset="0"/>
              </a:rPr>
              <a:t>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0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 – </a:t>
            </a:r>
            <a:r>
              <a:rPr lang="nl-BE" sz="3200" b="1">
                <a:solidFill>
                  <a:schemeClr val="accent2">
                    <a:lumMod val="75000"/>
                  </a:schemeClr>
                </a:solidFill>
                <a:latin typeface="+mn-lt"/>
              </a:rPr>
              <a:t>Aandachtspunten vanuit MLI </a:t>
            </a:r>
            <a:endParaRPr lang="fr-FR" sz="3000" b="1">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1975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5D607-1F3F-AD9B-165E-EFE84B0EE281}"/>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45BA9FB5-E737-8DCC-84AE-B8023912854B}"/>
              </a:ext>
            </a:extLst>
          </p:cNvPr>
          <p:cNvSpPr txBox="1"/>
          <p:nvPr/>
        </p:nvSpPr>
        <p:spPr>
          <a:xfrm>
            <a:off x="836128" y="1848890"/>
            <a:ext cx="14954606" cy="1569660"/>
          </a:xfrm>
          <a:prstGeom prst="rect">
            <a:avLst/>
          </a:prstGeom>
          <a:noFill/>
        </p:spPr>
        <p:txBody>
          <a:bodyPr wrap="square" rtlCol="0">
            <a:spAutoFit/>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kumimoji="0" lang="nl-BE" sz="3200" b="0" i="0" u="none" strike="noStrike" kern="1200" cap="none" spc="0" normalizeH="0" baseline="0" noProof="0">
                <a:ln>
                  <a:noFill/>
                </a:ln>
                <a:solidFill>
                  <a:prstClr val="black"/>
                </a:solidFill>
                <a:effectLst/>
                <a:uLnTx/>
                <a:uFillTx/>
                <a:latin typeface="Calibri" panose="020F0502020204030204"/>
                <a:ea typeface="+mn-ea"/>
                <a:cs typeface="+mn-cs"/>
              </a:rPr>
              <a:t>=&gt; Belgische volgzame positie, maar gevolgd door weinig landen</a:t>
            </a:r>
            <a:br>
              <a:rPr kumimoji="0" lang="nl-BE" sz="32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nl-BE" sz="3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nl-BE" sz="3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bronstaat volgt kwalificatie van woonstaat voor verdragsgerechtigdheid</a:t>
            </a:r>
            <a:br>
              <a:rPr kumimoji="0" lang="nl-BE" sz="32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nl-BE"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27546C68-5696-C170-0C8B-A35F7EFB663D}"/>
              </a:ext>
            </a:extLst>
          </p:cNvPr>
          <p:cNvPicPr>
            <a:picLocks noChangeAspect="1"/>
          </p:cNvPicPr>
          <p:nvPr/>
        </p:nvPicPr>
        <p:blipFill>
          <a:blip r:embed="rId2"/>
          <a:stretch>
            <a:fillRect/>
          </a:stretch>
        </p:blipFill>
        <p:spPr>
          <a:xfrm>
            <a:off x="4744902" y="3042638"/>
            <a:ext cx="5958852" cy="2715710"/>
          </a:xfrm>
          <a:prstGeom prst="rect">
            <a:avLst/>
          </a:prstGeom>
        </p:spPr>
      </p:pic>
      <p:sp>
        <p:nvSpPr>
          <p:cNvPr id="8" name="Tekstvak 7">
            <a:extLst>
              <a:ext uri="{FF2B5EF4-FFF2-40B4-BE49-F238E27FC236}">
                <a16:creationId xmlns:a16="http://schemas.microsoft.com/office/drawing/2014/main" id="{49BB87A1-D508-1F00-D2D3-B14035058777}"/>
              </a:ext>
            </a:extLst>
          </p:cNvPr>
          <p:cNvSpPr txBox="1"/>
          <p:nvPr/>
        </p:nvSpPr>
        <p:spPr>
          <a:xfrm>
            <a:off x="836128" y="6215269"/>
            <a:ext cx="13776400" cy="3046988"/>
          </a:xfrm>
          <a:prstGeom prst="rect">
            <a:avLst/>
          </a:prstGeom>
          <a:noFill/>
        </p:spPr>
        <p:txBody>
          <a:bodyPr wrap="none" rtlCol="0">
            <a:spAutoFit/>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kumimoji="0" lang="nl-BE" sz="3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nl-BE" sz="3200" b="0" i="0" u="none" strike="noStrike" kern="1200" cap="none" spc="0" normalizeH="0" baseline="0" noProof="0">
                <a:ln>
                  <a:noFill/>
                </a:ln>
                <a:solidFill>
                  <a:prstClr val="black"/>
                </a:solidFill>
                <a:effectLst/>
                <a:uLnTx/>
                <a:uFillTx/>
                <a:latin typeface="Calibri" panose="020F0502020204030204"/>
                <a:ea typeface="+mn-ea"/>
                <a:cs typeface="+mn-cs"/>
              </a:rPr>
              <a:t>77 algemene voorbehouden op basis van art. 3, §5, a) MLI</a:t>
            </a:r>
            <a:br>
              <a:rPr kumimoji="0" lang="nl-BE" sz="32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nl-BE" sz="3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5 voorbehouden als toewijzing van inkomsten behaald via transparante </a:t>
            </a:r>
            <a:br>
              <a:rPr kumimoji="0" lang="nl-BE" sz="3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br>
            <a:r>
              <a:rPr kumimoji="0" lang="nl-BE" sz="3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entiteiten al verdragsrechtelijk geregeld is (art. 3, §5, b) MLI)</a:t>
            </a:r>
            <a:br>
              <a:rPr kumimoji="0" lang="nl-BE" sz="3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br>
            <a:r>
              <a:rPr kumimoji="0" lang="nl-BE" sz="3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2 voorbehouden voor verdragen met gedetailleerde regeling (art.3, §5, d) MLI)</a:t>
            </a:r>
            <a:br>
              <a:rPr kumimoji="0" lang="nl-BE" sz="3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br>
            <a:r>
              <a:rPr kumimoji="0" lang="nl-BE" sz="3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EVENWEL: voorbehoud van Nederland, dat vervolgens toch clausules </a:t>
            </a:r>
            <a:br>
              <a:rPr kumimoji="0" lang="nl-BE" sz="3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br>
            <a:r>
              <a:rPr kumimoji="0" lang="nl-BE" sz="3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met België opgaf als te vervangen</a:t>
            </a:r>
            <a:endParaRPr kumimoji="0" lang="nl-NL"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kstvak 8">
            <a:extLst>
              <a:ext uri="{FF2B5EF4-FFF2-40B4-BE49-F238E27FC236}">
                <a16:creationId xmlns:a16="http://schemas.microsoft.com/office/drawing/2014/main" id="{B2D66F03-8941-B421-0523-D7B3A7DB8DA5}"/>
              </a:ext>
            </a:extLst>
          </p:cNvPr>
          <p:cNvSpPr txBox="1"/>
          <p:nvPr/>
        </p:nvSpPr>
        <p:spPr>
          <a:xfrm>
            <a:off x="754713" y="5568938"/>
            <a:ext cx="1409360" cy="646331"/>
          </a:xfrm>
          <a:prstGeom prst="rect">
            <a:avLst/>
          </a:prstGeom>
          <a:noFill/>
        </p:spPr>
        <p:txBody>
          <a:bodyPr wrap="none" rtlCol="0">
            <a:spAutoFit/>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kumimoji="0" lang="nl-BE" sz="3600" b="1" i="0" u="none" strike="noStrike" kern="1200" cap="none" spc="0" normalizeH="0" baseline="0" noProof="0">
                <a:ln>
                  <a:noFill/>
                </a:ln>
                <a:solidFill>
                  <a:prstClr val="black"/>
                </a:solidFill>
                <a:effectLst/>
                <a:uLnTx/>
                <a:uFillTx/>
                <a:latin typeface="Calibri" panose="020F0502020204030204"/>
                <a:ea typeface="+mn-ea"/>
                <a:cs typeface="+mn-cs"/>
              </a:rPr>
              <a:t>MAAR</a:t>
            </a:r>
            <a:endParaRPr kumimoji="0" lang="nl-NL" sz="360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FC5C3B5-5858-EE40-2538-9999A64461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44254" y="8740177"/>
            <a:ext cx="3058866" cy="74757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0394782F-E869-D172-298D-8ECEAEDFC97A}"/>
              </a:ext>
            </a:extLst>
          </p:cNvPr>
          <p:cNvSpPr txBox="1"/>
          <p:nvPr/>
        </p:nvSpPr>
        <p:spPr>
          <a:xfrm>
            <a:off x="627692" y="131497"/>
            <a:ext cx="15699575" cy="1717393"/>
          </a:xfrm>
          <a:prstGeom prst="rect">
            <a:avLst/>
          </a:prstGeom>
          <a:noFill/>
        </p:spPr>
        <p:txBody>
          <a:bodyPr wrap="square" rtlCol="0">
            <a:spAutoFit/>
          </a:bodyPr>
          <a:lstStyle/>
          <a:p>
            <a:pPr>
              <a:lnSpc>
                <a:spcPct val="120000"/>
              </a:lnSpc>
            </a:pPr>
            <a:r>
              <a:rPr lang="fr-FR" sz="3000" b="1">
                <a:solidFill>
                  <a:schemeClr val="accent1">
                    <a:lumMod val="75000"/>
                  </a:schemeClr>
                </a:solidFill>
                <a:latin typeface="Calibri" panose="020F0502020204030204" pitchFamily="34" charset="0"/>
                <a:cs typeface="Calibri" panose="020F0502020204030204" pitchFamily="34" charset="0"/>
              </a:rPr>
              <a:t>II. 1. </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000" b="1">
                <a:solidFill>
                  <a:schemeClr val="accent1">
                    <a:lumMod val="75000"/>
                  </a:schemeClr>
                </a:solidFill>
                <a:latin typeface="Calibri" panose="020F0502020204030204" pitchFamily="34" charset="0"/>
                <a:cs typeface="Calibri" panose="020F0502020204030204" pitchFamily="34" charset="0"/>
              </a:rPr>
              <a:t>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0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0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0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0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 – </a:t>
            </a:r>
            <a:r>
              <a:rPr lang="nl-BE" sz="3000" b="1">
                <a:solidFill>
                  <a:schemeClr val="accent2">
                    <a:lumMod val="75000"/>
                  </a:schemeClr>
                </a:solidFill>
                <a:latin typeface="+mn-lt"/>
              </a:rPr>
              <a:t>Belgische toerekening als bronstaat bij hybride entiteiten</a:t>
            </a:r>
            <a:endParaRPr lang="fr-FR" sz="3000" b="1">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3503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9BFCEBE-FBA8-E698-2D81-B67F2E110B48}"/>
              </a:ext>
            </a:extLst>
          </p:cNvPr>
          <p:cNvSpPr>
            <a:spLocks noGrp="1"/>
          </p:cNvSpPr>
          <p:nvPr>
            <p:ph idx="1"/>
          </p:nvPr>
        </p:nvSpPr>
        <p:spPr>
          <a:xfrm>
            <a:off x="711388" y="1782515"/>
            <a:ext cx="14954607" cy="6188570"/>
          </a:xfrm>
        </p:spPr>
        <p:txBody>
          <a:bodyPr/>
          <a:lstStyle/>
          <a:p>
            <a:pPr marL="0" indent="0">
              <a:buNone/>
            </a:pPr>
            <a:r>
              <a:rPr lang="nl-BE"/>
              <a:t>Belgische MLI-partners zonder voorbehoud:</a:t>
            </a:r>
          </a:p>
          <a:p>
            <a:pPr marL="0" indent="0">
              <a:buNone/>
            </a:pPr>
            <a:r>
              <a:rPr lang="nl-BE" sz="3200"/>
              <a:t>Armenië, Denemarken, Israël, Kroatië, Nieuw-Zeeland, Polen, Rusland, Seychellen, 	Slovaakse Republiek, Uruguay, Zuid-Afrika </a:t>
            </a:r>
            <a:br>
              <a:rPr lang="nl-BE"/>
            </a:br>
            <a:br>
              <a:rPr lang="nl-BE"/>
            </a:br>
            <a:r>
              <a:rPr lang="nl-BE" sz="3200"/>
              <a:t>Ook aanvaard voor verdragen met Argentinië, Koeweit, Turkije en Nigeria </a:t>
            </a:r>
            <a:br>
              <a:rPr lang="nl-BE" sz="3200"/>
            </a:br>
            <a:r>
              <a:rPr lang="nl-BE" sz="3200"/>
              <a:t>	MAAR aanmeldingsprocedure voor MLI nog niet afgerond </a:t>
            </a:r>
            <a:endParaRPr lang="nl-NL" sz="3200"/>
          </a:p>
        </p:txBody>
      </p:sp>
      <p:pic>
        <p:nvPicPr>
          <p:cNvPr id="2" name="Picture 2">
            <a:extLst>
              <a:ext uri="{FF2B5EF4-FFF2-40B4-BE49-F238E27FC236}">
                <a16:creationId xmlns:a16="http://schemas.microsoft.com/office/drawing/2014/main" id="{44CD211F-09AE-D33A-3D6D-9BF4F5C41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ent style guide">
            <a:extLst>
              <a:ext uri="{FF2B5EF4-FFF2-40B4-BE49-F238E27FC236}">
                <a16:creationId xmlns:a16="http://schemas.microsoft.com/office/drawing/2014/main" id="{AF7AF028-DD55-379B-85DC-D23E4081A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88" y="7779224"/>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6B790CC-543A-741C-FC57-72B378BAE79B}"/>
              </a:ext>
            </a:extLst>
          </p:cNvPr>
          <p:cNvSpPr txBox="1"/>
          <p:nvPr/>
        </p:nvSpPr>
        <p:spPr>
          <a:xfrm>
            <a:off x="627692" y="131497"/>
            <a:ext cx="15699575" cy="1306191"/>
          </a:xfrm>
          <a:prstGeom prst="rect">
            <a:avLst/>
          </a:prstGeom>
          <a:noFill/>
        </p:spPr>
        <p:txBody>
          <a:bodyPr wrap="square" rtlCol="0">
            <a:spAutoFit/>
          </a:bodyPr>
          <a:lstStyle/>
          <a:p>
            <a:pPr>
              <a:lnSpc>
                <a:spcPct val="120000"/>
              </a:lnSpc>
            </a:pPr>
            <a:r>
              <a:rPr lang="fr-FR" sz="3400" b="1">
                <a:solidFill>
                  <a:schemeClr val="accent1">
                    <a:lumMod val="75000"/>
                  </a:schemeClr>
                </a:solidFill>
                <a:latin typeface="Calibri" panose="020F0502020204030204" pitchFamily="34" charset="0"/>
                <a:cs typeface="Calibri" panose="020F0502020204030204" pitchFamily="34" charset="0"/>
              </a:rPr>
              <a:t>II. 1. </a:t>
            </a:r>
            <a:r>
              <a:rPr lang="fr-BE" sz="34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400" b="1">
                <a:solidFill>
                  <a:schemeClr val="accent1">
                    <a:lumMod val="75000"/>
                  </a:schemeClr>
                </a:solidFill>
                <a:latin typeface="Calibri" panose="020F0502020204030204" pitchFamily="34" charset="0"/>
                <a:cs typeface="Calibri" panose="020F0502020204030204" pitchFamily="34" charset="0"/>
              </a:rPr>
              <a:t> </a:t>
            </a:r>
            <a:r>
              <a:rPr lang="fr-BE" sz="3400" b="1" i="0" u="none" strike="noStrike" err="1">
                <a:solidFill>
                  <a:schemeClr val="accent1">
                    <a:lumMod val="75000"/>
                  </a:schemeClr>
                </a:solidFill>
                <a:effectLst/>
                <a:latin typeface="Calibri" panose="020F0502020204030204" pitchFamily="34" charset="0"/>
                <a:cs typeface="Calibri" panose="020F0502020204030204" pitchFamily="34" charset="0"/>
              </a:rPr>
              <a:t>Bronstaat</a:t>
            </a:r>
            <a:r>
              <a:rPr lang="fr-BE" sz="34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fr-BE" sz="3400" b="1" i="0" u="none" strike="noStrike" err="1">
                <a:solidFill>
                  <a:schemeClr val="accent1">
                    <a:lumMod val="75000"/>
                  </a:schemeClr>
                </a:solidFill>
                <a:effectLst/>
                <a:latin typeface="Calibri" panose="020F0502020204030204" pitchFamily="34" charset="0"/>
                <a:cs typeface="Calibri" panose="020F0502020204030204" pitchFamily="34" charset="0"/>
              </a:rPr>
              <a:t>GAARs</a:t>
            </a:r>
            <a:r>
              <a:rPr lang="fr-BE" sz="34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fr-BE" sz="3400" b="1" i="0" u="none" strike="noStrike" err="1">
                <a:solidFill>
                  <a:schemeClr val="accent1">
                    <a:lumMod val="75000"/>
                  </a:schemeClr>
                </a:solidFill>
                <a:effectLst/>
                <a:latin typeface="Calibri" panose="020F0502020204030204" pitchFamily="34" charset="0"/>
                <a:cs typeface="Calibri" panose="020F0502020204030204" pitchFamily="34" charset="0"/>
              </a:rPr>
              <a:t>Europese</a:t>
            </a:r>
            <a:r>
              <a:rPr lang="fr-BE" sz="3400" b="1" i="0" u="none" strike="noStrike">
                <a:solidFill>
                  <a:schemeClr val="accent1">
                    <a:lumMod val="75000"/>
                  </a:schemeClr>
                </a:solidFill>
                <a:effectLst/>
                <a:latin typeface="Calibri" panose="020F0502020204030204" pitchFamily="34" charset="0"/>
                <a:cs typeface="Calibri" panose="020F0502020204030204" pitchFamily="34" charset="0"/>
              </a:rPr>
              <a:t>, nationale en </a:t>
            </a:r>
            <a:r>
              <a:rPr lang="fr-BE" sz="3400" b="1" i="0" u="none" strike="noStrike" err="1">
                <a:solidFill>
                  <a:schemeClr val="accent1">
                    <a:lumMod val="75000"/>
                  </a:schemeClr>
                </a:solidFill>
                <a:effectLst/>
                <a:latin typeface="Calibri" panose="020F0502020204030204" pitchFamily="34" charset="0"/>
                <a:cs typeface="Calibri" panose="020F0502020204030204" pitchFamily="34" charset="0"/>
              </a:rPr>
              <a:t>verdragsbepalingen</a:t>
            </a:r>
            <a:r>
              <a:rPr lang="fr-FR" sz="3400" b="1" i="0" u="none" strike="noStrike">
                <a:solidFill>
                  <a:schemeClr val="accent1">
                    <a:lumMod val="75000"/>
                  </a:schemeClr>
                </a:solidFill>
                <a:effectLst/>
                <a:latin typeface="Calibri" panose="020F0502020204030204" pitchFamily="34" charset="0"/>
                <a:cs typeface="Calibri" panose="020F0502020204030204" pitchFamily="34" charset="0"/>
              </a:rPr>
              <a:t> - </a:t>
            </a:r>
            <a:r>
              <a:rPr lang="nl-BE" sz="3400" b="1">
                <a:solidFill>
                  <a:schemeClr val="accent1">
                    <a:lumMod val="75000"/>
                  </a:schemeClr>
                </a:solidFill>
                <a:latin typeface="Calibri" panose="020F0502020204030204" pitchFamily="34" charset="0"/>
                <a:cs typeface="Calibri" panose="020F0502020204030204" pitchFamily="34" charset="0"/>
              </a:rPr>
              <a:t>Etat de la source – GAARs: dispositions européennes, nationales et conventionnelles</a:t>
            </a:r>
            <a:endParaRPr lang="fr-FR" sz="3400" b="1">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8810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D9B2A-6D15-93FE-3086-ED28DA0CD2F6}"/>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CDA34CC-59AA-A1A3-9546-64D5BE400A8B}"/>
              </a:ext>
            </a:extLst>
          </p:cNvPr>
          <p:cNvSpPr>
            <a:spLocks noGrp="1"/>
          </p:cNvSpPr>
          <p:nvPr>
            <p:ph idx="1"/>
          </p:nvPr>
        </p:nvSpPr>
        <p:spPr>
          <a:xfrm>
            <a:off x="1414318" y="3057600"/>
            <a:ext cx="15699575" cy="6696000"/>
          </a:xfrm>
        </p:spPr>
        <p:txBody>
          <a:bodyPr/>
          <a:lstStyle/>
          <a:p>
            <a:pPr marL="85725" indent="0">
              <a:buNone/>
            </a:pPr>
            <a:r>
              <a:rPr lang="nl-BE"/>
              <a:t>								</a:t>
            </a:r>
            <a:r>
              <a:rPr lang="nl-BE" sz="6000" err="1"/>
              <a:t>Dispositions</a:t>
            </a:r>
            <a:r>
              <a:rPr lang="nl-BE" sz="6000"/>
              <a:t> </a:t>
            </a:r>
            <a:r>
              <a:rPr lang="nl-BE" sz="6000" err="1"/>
              <a:t>spécifiques</a:t>
            </a:r>
            <a:endParaRPr lang="nl-NL" sz="6000"/>
          </a:p>
        </p:txBody>
      </p:sp>
      <p:sp>
        <p:nvSpPr>
          <p:cNvPr id="4" name="Tijdelijke aanduiding voor dianummer 3">
            <a:extLst>
              <a:ext uri="{FF2B5EF4-FFF2-40B4-BE49-F238E27FC236}">
                <a16:creationId xmlns:a16="http://schemas.microsoft.com/office/drawing/2014/main" id="{844A51F3-F541-4146-5F28-C4BA06412DFD}"/>
              </a:ext>
            </a:extLst>
          </p:cNvPr>
          <p:cNvSpPr>
            <a:spLocks noGrp="1"/>
          </p:cNvSpPr>
          <p:nvPr>
            <p:ph type="sldNum" sz="quarter" idx="12"/>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707" b="0" i="0" u="none" strike="noStrike" kern="1200" cap="none" spc="0" normalizeH="0" baseline="0" noProof="0" smtClean="0">
                <a:ln>
                  <a:noFill/>
                </a:ln>
                <a:solidFill>
                  <a:srgbClr val="1E64C8"/>
                </a:solidFill>
                <a:effectLst/>
                <a:uLnTx/>
                <a:uFillTx/>
                <a:latin typeface="Arial"/>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54</a:t>
            </a:fld>
            <a:endParaRPr kumimoji="0" lang="nl-BE" sz="1707" b="0" i="0" u="none" strike="noStrike" kern="1200" cap="none" spc="0" normalizeH="0" baseline="0" noProof="0">
              <a:ln>
                <a:noFill/>
              </a:ln>
              <a:solidFill>
                <a:srgbClr val="1E64C8"/>
              </a:solidFill>
              <a:effectLst/>
              <a:uLnTx/>
              <a:uFillTx/>
              <a:latin typeface="Arial"/>
              <a:ea typeface="+mn-ea"/>
              <a:cs typeface="+mn-cs"/>
            </a:endParaRPr>
          </a:p>
        </p:txBody>
      </p:sp>
      <p:pic>
        <p:nvPicPr>
          <p:cNvPr id="5" name="Afbeelding 4">
            <a:extLst>
              <a:ext uri="{FF2B5EF4-FFF2-40B4-BE49-F238E27FC236}">
                <a16:creationId xmlns:a16="http://schemas.microsoft.com/office/drawing/2014/main" id="{1EAD4049-4507-2771-60FA-249A45828CFB}"/>
              </a:ext>
            </a:extLst>
          </p:cNvPr>
          <p:cNvPicPr>
            <a:picLocks noChangeAspect="1"/>
          </p:cNvPicPr>
          <p:nvPr/>
        </p:nvPicPr>
        <p:blipFill>
          <a:blip r:embed="rId2"/>
          <a:stretch>
            <a:fillRect/>
          </a:stretch>
        </p:blipFill>
        <p:spPr>
          <a:xfrm>
            <a:off x="1414318" y="2666643"/>
            <a:ext cx="2956843" cy="2956843"/>
          </a:xfrm>
          <a:prstGeom prst="rect">
            <a:avLst/>
          </a:prstGeom>
        </p:spPr>
      </p:pic>
      <p:pic>
        <p:nvPicPr>
          <p:cNvPr id="2" name="Picture 2">
            <a:extLst>
              <a:ext uri="{FF2B5EF4-FFF2-40B4-BE49-F238E27FC236}">
                <a16:creationId xmlns:a16="http://schemas.microsoft.com/office/drawing/2014/main" id="{BF9DE9DF-EF4A-3D2D-81CB-804B9AA39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DBA3DB12-5D74-9AA5-B869-EABDE0CD7A91}"/>
              </a:ext>
            </a:extLst>
          </p:cNvPr>
          <p:cNvSpPr txBox="1"/>
          <p:nvPr/>
        </p:nvSpPr>
        <p:spPr>
          <a:xfrm>
            <a:off x="627692" y="285608"/>
            <a:ext cx="15699575" cy="1306191"/>
          </a:xfrm>
          <a:prstGeom prst="rect">
            <a:avLst/>
          </a:prstGeom>
          <a:noFill/>
        </p:spPr>
        <p:txBody>
          <a:bodyPr wrap="square" rtlCol="0">
            <a:spAutoFit/>
          </a:bodyPr>
          <a:lstStyle/>
          <a:p>
            <a:pPr>
              <a:lnSpc>
                <a:spcPct val="120000"/>
              </a:lnSpc>
            </a:pPr>
            <a:r>
              <a:rPr lang="fr-FR" sz="3400" b="1">
                <a:solidFill>
                  <a:schemeClr val="accent1">
                    <a:lumMod val="75000"/>
                  </a:schemeClr>
                </a:solidFill>
                <a:latin typeface="Calibri" panose="020F0502020204030204" pitchFamily="34" charset="0"/>
                <a:cs typeface="Calibri" panose="020F0502020204030204" pitchFamily="34" charset="0"/>
              </a:rPr>
              <a:t>II. 2. </a:t>
            </a:r>
            <a:r>
              <a:rPr lang="fr-BE" sz="3400" b="1" i="0" u="none" strike="noStrike">
                <a:solidFill>
                  <a:schemeClr val="accent1">
                    <a:lumMod val="75000"/>
                  </a:schemeClr>
                </a:solidFill>
                <a:effectLst/>
                <a:latin typeface="Calibri" panose="020F0502020204030204" pitchFamily="34" charset="0"/>
                <a:cs typeface="Calibri" panose="020F0502020204030204" pitchFamily="34" charset="0"/>
              </a:rPr>
              <a:t>  </a:t>
            </a:r>
            <a:r>
              <a:rPr lang="nl-BE" sz="3400" b="1">
                <a:solidFill>
                  <a:schemeClr val="accent1">
                    <a:lumMod val="75000"/>
                  </a:schemeClr>
                </a:solidFill>
                <a:latin typeface="Calibri" panose="020F0502020204030204" pitchFamily="34" charset="0"/>
                <a:cs typeface="Calibri" panose="020F0502020204030204" pitchFamily="34" charset="0"/>
              </a:rPr>
              <a:t> </a:t>
            </a:r>
            <a:r>
              <a:rPr lang="fr-BE" sz="3400" b="1" err="1">
                <a:solidFill>
                  <a:schemeClr val="accent1">
                    <a:lumMod val="75000"/>
                  </a:schemeClr>
                </a:solidFill>
                <a:latin typeface="Calibri" panose="020F0502020204030204" pitchFamily="34" charset="0"/>
                <a:cs typeface="Calibri" panose="020F0502020204030204" pitchFamily="34" charset="0"/>
              </a:rPr>
              <a:t>Bronstaat</a:t>
            </a:r>
            <a:r>
              <a:rPr lang="fr-BE" sz="3400" b="1">
                <a:solidFill>
                  <a:schemeClr val="accent1">
                    <a:lumMod val="75000"/>
                  </a:schemeClr>
                </a:solidFill>
                <a:latin typeface="Calibri" panose="020F0502020204030204" pitchFamily="34" charset="0"/>
                <a:cs typeface="Calibri" panose="020F0502020204030204" pitchFamily="34" charset="0"/>
              </a:rPr>
              <a:t> – </a:t>
            </a:r>
            <a:r>
              <a:rPr lang="fr-BE" sz="3400" b="1" err="1">
                <a:solidFill>
                  <a:schemeClr val="accent1">
                    <a:lumMod val="75000"/>
                  </a:schemeClr>
                </a:solidFill>
                <a:latin typeface="Calibri" panose="020F0502020204030204" pitchFamily="34" charset="0"/>
                <a:cs typeface="Calibri" panose="020F0502020204030204" pitchFamily="34" charset="0"/>
              </a:rPr>
              <a:t>specifieke</a:t>
            </a:r>
            <a:r>
              <a:rPr lang="fr-BE" sz="3400" b="1">
                <a:solidFill>
                  <a:schemeClr val="accent1">
                    <a:lumMod val="75000"/>
                  </a:schemeClr>
                </a:solidFill>
                <a:latin typeface="Calibri" panose="020F0502020204030204" pitchFamily="34" charset="0"/>
                <a:cs typeface="Calibri" panose="020F0502020204030204" pitchFamily="34" charset="0"/>
              </a:rPr>
              <a:t> interne </a:t>
            </a:r>
            <a:r>
              <a:rPr lang="fr-BE" sz="3400" b="1" err="1">
                <a:solidFill>
                  <a:schemeClr val="accent1">
                    <a:lumMod val="75000"/>
                  </a:schemeClr>
                </a:solidFill>
                <a:latin typeface="Calibri" panose="020F0502020204030204" pitchFamily="34" charset="0"/>
                <a:cs typeface="Calibri" panose="020F0502020204030204" pitchFamily="34" charset="0"/>
              </a:rPr>
              <a:t>antimisbruikbepalingen</a:t>
            </a:r>
            <a:r>
              <a:rPr lang="fr-FR" sz="3400" b="1">
                <a:solidFill>
                  <a:schemeClr val="accent1">
                    <a:lumMod val="75000"/>
                  </a:schemeClr>
                </a:solidFill>
                <a:latin typeface="Calibri" panose="020F0502020204030204" pitchFamily="34" charset="0"/>
                <a:cs typeface="Calibri" panose="020F0502020204030204" pitchFamily="34" charset="0"/>
              </a:rPr>
              <a:t> - </a:t>
            </a:r>
            <a:r>
              <a:rPr lang="nl-BE" sz="3400" b="1">
                <a:solidFill>
                  <a:schemeClr val="accent1">
                    <a:lumMod val="75000"/>
                  </a:schemeClr>
                </a:solidFill>
                <a:latin typeface="Calibri" panose="020F0502020204030204" pitchFamily="34" charset="0"/>
                <a:cs typeface="Calibri" panose="020F0502020204030204" pitchFamily="34" charset="0"/>
              </a:rPr>
              <a:t>Etat de la source – dispositions anti-abus spécifiques internes. </a:t>
            </a:r>
            <a:endParaRPr lang="fr-FR" sz="3400" b="1">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08516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5F8ABDC-A819-AF94-7FFF-39FE41B9C878}"/>
              </a:ext>
            </a:extLst>
          </p:cNvPr>
          <p:cNvSpPr>
            <a:spLocks noGrp="1"/>
          </p:cNvSpPr>
          <p:nvPr>
            <p:ph idx="1"/>
          </p:nvPr>
        </p:nvSpPr>
        <p:spPr>
          <a:xfrm>
            <a:off x="1192034" y="3724204"/>
            <a:ext cx="14954607" cy="3255716"/>
          </a:xfrm>
        </p:spPr>
        <p:txBody>
          <a:bodyPr>
            <a:normAutofit/>
          </a:bodyPr>
          <a:lstStyle/>
          <a:p>
            <a:r>
              <a:rPr lang="fr-FR"/>
              <a:t>Rattachement à l’Etat de la source: </a:t>
            </a:r>
          </a:p>
          <a:p>
            <a:pPr lvl="1"/>
            <a:r>
              <a:rPr lang="fr-FR"/>
              <a:t>Art. 229, §3 CIR: associés d’une entité fiscalement transparente, résidente fiscale belge, ou disposant d’un établissement belge, sont censés disposer d’un établissement belge ou exercer personnellement des activités en Belgique</a:t>
            </a:r>
          </a:p>
          <a:p>
            <a:pPr lvl="1"/>
            <a:endParaRPr lang="fr-FR"/>
          </a:p>
          <a:p>
            <a:pPr lvl="1"/>
            <a:endParaRPr lang="fr-BE"/>
          </a:p>
        </p:txBody>
      </p:sp>
      <p:pic>
        <p:nvPicPr>
          <p:cNvPr id="4" name="Picture 2">
            <a:extLst>
              <a:ext uri="{FF2B5EF4-FFF2-40B4-BE49-F238E27FC236}">
                <a16:creationId xmlns:a16="http://schemas.microsoft.com/office/drawing/2014/main" id="{244D4F9E-66BF-F7EB-E18E-41F87940D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Gent style guide">
            <a:extLst>
              <a:ext uri="{FF2B5EF4-FFF2-40B4-BE49-F238E27FC236}">
                <a16:creationId xmlns:a16="http://schemas.microsoft.com/office/drawing/2014/main" id="{06B33A9A-9C0D-37EA-CAD2-143F2883D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88" y="7779224"/>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077500D-4947-920D-D8BD-06EA1B0F509B}"/>
              </a:ext>
            </a:extLst>
          </p:cNvPr>
          <p:cNvSpPr txBox="1"/>
          <p:nvPr/>
        </p:nvSpPr>
        <p:spPr>
          <a:xfrm>
            <a:off x="627692" y="285608"/>
            <a:ext cx="15699575" cy="2042419"/>
          </a:xfrm>
          <a:prstGeom prst="rect">
            <a:avLst/>
          </a:prstGeom>
          <a:noFill/>
        </p:spPr>
        <p:txBody>
          <a:bodyPr wrap="square" rtlCol="0">
            <a:spAutoFit/>
          </a:bodyPr>
          <a:lstStyle/>
          <a:p>
            <a:pPr>
              <a:lnSpc>
                <a:spcPct val="120000"/>
              </a:lnSpc>
            </a:pPr>
            <a:r>
              <a:rPr lang="fr-FR" sz="3600" b="1">
                <a:solidFill>
                  <a:schemeClr val="accent1">
                    <a:lumMod val="75000"/>
                  </a:schemeClr>
                </a:solidFill>
                <a:cs typeface="Calibri" panose="020F0502020204030204" pitchFamily="34" charset="0"/>
              </a:rPr>
              <a:t>II. 2. </a:t>
            </a:r>
            <a:r>
              <a:rPr lang="fr-BE" sz="3600" b="1" i="0" u="none" strike="noStrike">
                <a:solidFill>
                  <a:schemeClr val="accent1">
                    <a:lumMod val="75000"/>
                  </a:schemeClr>
                </a:solidFill>
                <a:effectLst/>
                <a:cs typeface="Calibri" panose="020F0502020204030204" pitchFamily="34" charset="0"/>
              </a:rPr>
              <a:t>  </a:t>
            </a:r>
            <a:r>
              <a:rPr lang="nl-BE" sz="3600" b="1">
                <a:solidFill>
                  <a:schemeClr val="accent1">
                    <a:lumMod val="75000"/>
                  </a:schemeClr>
                </a:solidFill>
                <a:cs typeface="Calibri" panose="020F0502020204030204" pitchFamily="34" charset="0"/>
              </a:rPr>
              <a:t> </a:t>
            </a:r>
            <a:r>
              <a:rPr lang="fr-BE" sz="3600" b="1" err="1">
                <a:solidFill>
                  <a:schemeClr val="accent1">
                    <a:lumMod val="75000"/>
                  </a:schemeClr>
                </a:solidFill>
                <a:cs typeface="Calibri" panose="020F0502020204030204" pitchFamily="34" charset="0"/>
              </a:rPr>
              <a:t>Bronstaat</a:t>
            </a:r>
            <a:r>
              <a:rPr lang="fr-BE" sz="3600" b="1">
                <a:solidFill>
                  <a:schemeClr val="accent1">
                    <a:lumMod val="75000"/>
                  </a:schemeClr>
                </a:solidFill>
                <a:cs typeface="Calibri" panose="020F0502020204030204" pitchFamily="34" charset="0"/>
              </a:rPr>
              <a:t> – </a:t>
            </a:r>
            <a:r>
              <a:rPr lang="fr-BE" sz="3600" b="1" err="1">
                <a:solidFill>
                  <a:schemeClr val="accent1">
                    <a:lumMod val="75000"/>
                  </a:schemeClr>
                </a:solidFill>
                <a:cs typeface="Calibri" panose="020F0502020204030204" pitchFamily="34" charset="0"/>
              </a:rPr>
              <a:t>specifieke</a:t>
            </a:r>
            <a:r>
              <a:rPr lang="fr-BE" sz="3600" b="1">
                <a:solidFill>
                  <a:schemeClr val="accent1">
                    <a:lumMod val="75000"/>
                  </a:schemeClr>
                </a:solidFill>
                <a:cs typeface="Calibri" panose="020F0502020204030204" pitchFamily="34" charset="0"/>
              </a:rPr>
              <a:t> interne </a:t>
            </a:r>
            <a:r>
              <a:rPr lang="fr-BE" sz="3600" b="1" err="1">
                <a:solidFill>
                  <a:schemeClr val="accent1">
                    <a:lumMod val="75000"/>
                  </a:schemeClr>
                </a:solidFill>
                <a:cs typeface="Calibri" panose="020F0502020204030204" pitchFamily="34" charset="0"/>
              </a:rPr>
              <a:t>antimisbruikbepalingen</a:t>
            </a:r>
            <a:r>
              <a:rPr lang="fr-FR" sz="3600" b="1">
                <a:solidFill>
                  <a:schemeClr val="accent1">
                    <a:lumMod val="75000"/>
                  </a:schemeClr>
                </a:solidFill>
                <a:cs typeface="Calibri" panose="020F0502020204030204" pitchFamily="34" charset="0"/>
              </a:rPr>
              <a:t> - </a:t>
            </a:r>
            <a:r>
              <a:rPr lang="nl-BE" sz="3600" b="1">
                <a:solidFill>
                  <a:schemeClr val="accent1">
                    <a:lumMod val="75000"/>
                  </a:schemeClr>
                </a:solidFill>
                <a:cs typeface="Calibri" panose="020F0502020204030204" pitchFamily="34" charset="0"/>
              </a:rPr>
              <a:t>Etat de la source – dispositions anti-abus spécifiques internes - </a:t>
            </a:r>
            <a:r>
              <a:rPr kumimoji="0" lang="fr-FR" sz="3600" b="1" i="0" u="none" strike="noStrike" kern="1200" cap="none" spc="0" normalizeH="0" baseline="0" noProof="0">
                <a:ln>
                  <a:noFill/>
                </a:ln>
                <a:solidFill>
                  <a:schemeClr val="accent2">
                    <a:lumMod val="75000"/>
                  </a:schemeClr>
                </a:solidFill>
                <a:effectLst/>
                <a:uLnTx/>
                <a:uFillTx/>
                <a:ea typeface="+mj-ea"/>
                <a:cs typeface="+mj-cs"/>
              </a:rPr>
              <a:t>Dispositions assurant le pouvoir d’imposition de la Belgique en tant qu’Etat de la source - INR</a:t>
            </a:r>
            <a:endParaRPr lang="fr-FR" sz="3600" b="1">
              <a:solidFill>
                <a:schemeClr val="accent2">
                  <a:lumMod val="75000"/>
                </a:schemeClr>
              </a:solidFill>
              <a:cs typeface="Calibri" panose="020F0502020204030204" pitchFamily="34" charset="0"/>
            </a:endParaRPr>
          </a:p>
        </p:txBody>
      </p:sp>
    </p:spTree>
    <p:extLst>
      <p:ext uri="{BB962C8B-B14F-4D97-AF65-F5344CB8AC3E}">
        <p14:creationId xmlns:p14="http://schemas.microsoft.com/office/powerpoint/2010/main" val="1581563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C26EB-A4E4-1C04-E98F-3203CC874569}"/>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54FD2A-1DD1-DA49-EC9B-A6CD9263D4D5}"/>
              </a:ext>
            </a:extLst>
          </p:cNvPr>
          <p:cNvSpPr>
            <a:spLocks noGrp="1"/>
          </p:cNvSpPr>
          <p:nvPr>
            <p:ph idx="1"/>
          </p:nvPr>
        </p:nvSpPr>
        <p:spPr/>
        <p:txBody>
          <a:bodyPr>
            <a:normAutofit/>
          </a:bodyPr>
          <a:lstStyle/>
          <a:p>
            <a:r>
              <a:rPr lang="fr-FR"/>
              <a:t>Matière imposable et base imposable - principes: </a:t>
            </a:r>
          </a:p>
          <a:p>
            <a:pPr lvl="1"/>
            <a:r>
              <a:rPr lang="fr-FR"/>
              <a:t>Revenus de source belge, tels qu’ils sont limitativement énumérés par la loi (</a:t>
            </a:r>
            <a:r>
              <a:rPr lang="fr-FR" err="1"/>
              <a:t>voy</a:t>
            </a:r>
            <a:r>
              <a:rPr lang="fr-FR"/>
              <a:t>. art. 228 CIR)</a:t>
            </a:r>
          </a:p>
          <a:p>
            <a:pPr lvl="1"/>
            <a:r>
              <a:rPr lang="fr-FR"/>
              <a:t>Principe de légalité: un revenu non visé par la loi n’est, en principe, pas imposable, même si la Belgique a le pouvoir d’imposition en application de la convention</a:t>
            </a:r>
          </a:p>
          <a:p>
            <a:pPr lvl="1"/>
            <a:r>
              <a:rPr lang="fr-FR"/>
              <a:t>La base imposable est déterminée par renvoi aux dispositions de l’IPP et de l’</a:t>
            </a:r>
            <a:r>
              <a:rPr lang="fr-FR" err="1"/>
              <a:t>Isoc</a:t>
            </a:r>
            <a:r>
              <a:rPr lang="fr-FR"/>
              <a:t> </a:t>
            </a:r>
          </a:p>
          <a:p>
            <a:pPr lvl="2"/>
            <a:r>
              <a:rPr lang="fr-FR"/>
              <a:t>Certaines dispositions sont exclues, mais en règle, les dispositions anti-abus de l’IPP et de l’</a:t>
            </a:r>
            <a:r>
              <a:rPr lang="fr-FR" err="1"/>
              <a:t>Isoc</a:t>
            </a:r>
            <a:r>
              <a:rPr lang="fr-FR"/>
              <a:t> sont applicables à l’INR/IPP et INR/Soc. </a:t>
            </a:r>
          </a:p>
          <a:p>
            <a:pPr lvl="1"/>
            <a:endParaRPr lang="fr-BE"/>
          </a:p>
        </p:txBody>
      </p:sp>
      <p:pic>
        <p:nvPicPr>
          <p:cNvPr id="4" name="Picture 2">
            <a:extLst>
              <a:ext uri="{FF2B5EF4-FFF2-40B4-BE49-F238E27FC236}">
                <a16:creationId xmlns:a16="http://schemas.microsoft.com/office/drawing/2014/main" id="{8E756272-5715-07B5-B2CF-8615AB55F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Gent style guide">
            <a:extLst>
              <a:ext uri="{FF2B5EF4-FFF2-40B4-BE49-F238E27FC236}">
                <a16:creationId xmlns:a16="http://schemas.microsoft.com/office/drawing/2014/main" id="{E9A7DAEF-C63C-97CA-42B4-199ABB571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88" y="7779224"/>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098F6896-E60A-C2F2-F855-C97E7EEAE57E}"/>
              </a:ext>
            </a:extLst>
          </p:cNvPr>
          <p:cNvSpPr txBox="1"/>
          <p:nvPr/>
        </p:nvSpPr>
        <p:spPr>
          <a:xfrm>
            <a:off x="627692" y="285608"/>
            <a:ext cx="15699575" cy="2042419"/>
          </a:xfrm>
          <a:prstGeom prst="rect">
            <a:avLst/>
          </a:prstGeom>
          <a:noFill/>
        </p:spPr>
        <p:txBody>
          <a:bodyPr wrap="square" rtlCol="0">
            <a:spAutoFit/>
          </a:bodyPr>
          <a:lstStyle/>
          <a:p>
            <a:pPr>
              <a:lnSpc>
                <a:spcPct val="120000"/>
              </a:lnSpc>
            </a:pPr>
            <a:r>
              <a:rPr lang="fr-FR" sz="3600" b="1">
                <a:solidFill>
                  <a:schemeClr val="accent1">
                    <a:lumMod val="75000"/>
                  </a:schemeClr>
                </a:solidFill>
                <a:cs typeface="Calibri" panose="020F0502020204030204" pitchFamily="34" charset="0"/>
              </a:rPr>
              <a:t>II. 2. </a:t>
            </a:r>
            <a:r>
              <a:rPr lang="fr-BE" sz="3600" b="1" i="0" u="none" strike="noStrike">
                <a:solidFill>
                  <a:schemeClr val="accent1">
                    <a:lumMod val="75000"/>
                  </a:schemeClr>
                </a:solidFill>
                <a:effectLst/>
                <a:cs typeface="Calibri" panose="020F0502020204030204" pitchFamily="34" charset="0"/>
              </a:rPr>
              <a:t>  </a:t>
            </a:r>
            <a:r>
              <a:rPr lang="nl-BE" sz="3600" b="1">
                <a:solidFill>
                  <a:schemeClr val="accent1">
                    <a:lumMod val="75000"/>
                  </a:schemeClr>
                </a:solidFill>
                <a:cs typeface="Calibri" panose="020F0502020204030204" pitchFamily="34" charset="0"/>
              </a:rPr>
              <a:t> </a:t>
            </a:r>
            <a:r>
              <a:rPr lang="fr-BE" sz="3600" b="1" err="1">
                <a:solidFill>
                  <a:schemeClr val="accent1">
                    <a:lumMod val="75000"/>
                  </a:schemeClr>
                </a:solidFill>
                <a:cs typeface="Calibri" panose="020F0502020204030204" pitchFamily="34" charset="0"/>
              </a:rPr>
              <a:t>Bronstaat</a:t>
            </a:r>
            <a:r>
              <a:rPr lang="fr-BE" sz="3600" b="1">
                <a:solidFill>
                  <a:schemeClr val="accent1">
                    <a:lumMod val="75000"/>
                  </a:schemeClr>
                </a:solidFill>
                <a:cs typeface="Calibri" panose="020F0502020204030204" pitchFamily="34" charset="0"/>
              </a:rPr>
              <a:t> – </a:t>
            </a:r>
            <a:r>
              <a:rPr lang="fr-BE" sz="3600" b="1" err="1">
                <a:solidFill>
                  <a:schemeClr val="accent1">
                    <a:lumMod val="75000"/>
                  </a:schemeClr>
                </a:solidFill>
                <a:cs typeface="Calibri" panose="020F0502020204030204" pitchFamily="34" charset="0"/>
              </a:rPr>
              <a:t>specifieke</a:t>
            </a:r>
            <a:r>
              <a:rPr lang="fr-BE" sz="3600" b="1">
                <a:solidFill>
                  <a:schemeClr val="accent1">
                    <a:lumMod val="75000"/>
                  </a:schemeClr>
                </a:solidFill>
                <a:cs typeface="Calibri" panose="020F0502020204030204" pitchFamily="34" charset="0"/>
              </a:rPr>
              <a:t> interne </a:t>
            </a:r>
            <a:r>
              <a:rPr lang="fr-BE" sz="3600" b="1" err="1">
                <a:solidFill>
                  <a:schemeClr val="accent1">
                    <a:lumMod val="75000"/>
                  </a:schemeClr>
                </a:solidFill>
                <a:cs typeface="Calibri" panose="020F0502020204030204" pitchFamily="34" charset="0"/>
              </a:rPr>
              <a:t>antimisbruikbepalingen</a:t>
            </a:r>
            <a:r>
              <a:rPr lang="fr-FR" sz="3600" b="1">
                <a:solidFill>
                  <a:schemeClr val="accent1">
                    <a:lumMod val="75000"/>
                  </a:schemeClr>
                </a:solidFill>
                <a:cs typeface="Calibri" panose="020F0502020204030204" pitchFamily="34" charset="0"/>
              </a:rPr>
              <a:t> - </a:t>
            </a:r>
            <a:r>
              <a:rPr lang="nl-BE" sz="3600" b="1">
                <a:solidFill>
                  <a:schemeClr val="accent1">
                    <a:lumMod val="75000"/>
                  </a:schemeClr>
                </a:solidFill>
                <a:cs typeface="Calibri" panose="020F0502020204030204" pitchFamily="34" charset="0"/>
              </a:rPr>
              <a:t>Etat de la source – dispositions anti-abus spécifiques internes - </a:t>
            </a:r>
            <a:r>
              <a:rPr kumimoji="0" lang="fr-FR" sz="3600" b="1" i="0" u="none" strike="noStrike" kern="1200" cap="none" spc="0" normalizeH="0" baseline="0" noProof="0">
                <a:ln>
                  <a:noFill/>
                </a:ln>
                <a:solidFill>
                  <a:schemeClr val="accent2">
                    <a:lumMod val="75000"/>
                  </a:schemeClr>
                </a:solidFill>
                <a:effectLst/>
                <a:uLnTx/>
                <a:uFillTx/>
                <a:ea typeface="+mj-ea"/>
                <a:cs typeface="+mj-cs"/>
              </a:rPr>
              <a:t>Dispositions assurant le pouvoir d’imposition de la Belgique en tant qu’Etat de la source - INR</a:t>
            </a:r>
            <a:endParaRPr lang="fr-FR" sz="3600" b="1">
              <a:solidFill>
                <a:schemeClr val="accent2">
                  <a:lumMod val="75000"/>
                </a:schemeClr>
              </a:solidFill>
              <a:cs typeface="Calibri" panose="020F0502020204030204" pitchFamily="34" charset="0"/>
            </a:endParaRPr>
          </a:p>
        </p:txBody>
      </p:sp>
    </p:spTree>
    <p:extLst>
      <p:ext uri="{BB962C8B-B14F-4D97-AF65-F5344CB8AC3E}">
        <p14:creationId xmlns:p14="http://schemas.microsoft.com/office/powerpoint/2010/main" val="1879853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BC402-A668-9F23-F0A3-158254712658}"/>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74362A0-4958-0090-1F6B-D5ADE4942FEE}"/>
              </a:ext>
            </a:extLst>
          </p:cNvPr>
          <p:cNvSpPr>
            <a:spLocks noGrp="1"/>
          </p:cNvSpPr>
          <p:nvPr>
            <p:ph idx="1"/>
          </p:nvPr>
        </p:nvSpPr>
        <p:spPr>
          <a:xfrm>
            <a:off x="1192033" y="2678482"/>
            <a:ext cx="14954607" cy="6188570"/>
          </a:xfrm>
        </p:spPr>
        <p:txBody>
          <a:bodyPr>
            <a:normAutofit lnSpcReduction="10000"/>
          </a:bodyPr>
          <a:lstStyle/>
          <a:p>
            <a:r>
              <a:rPr lang="fr-FR"/>
              <a:t>Dispositions anti-abus applicables à l’INR</a:t>
            </a:r>
          </a:p>
          <a:p>
            <a:pPr lvl="1"/>
            <a:r>
              <a:rPr lang="fr-FR"/>
              <a:t>Art. 228, §3 CIR: « catch all » provision</a:t>
            </a:r>
          </a:p>
          <a:p>
            <a:pPr lvl="2"/>
            <a:r>
              <a:rPr lang="fr-FR"/>
              <a:t>A l’origine, en 2012: </a:t>
            </a:r>
            <a:r>
              <a:rPr lang="fr-FR">
                <a:sym typeface="Wingdings" panose="05000000000000000000" pitchFamily="2" charset="2"/>
              </a:rPr>
              <a:t> imposition en Belgique de</a:t>
            </a:r>
            <a:endParaRPr lang="fr-FR"/>
          </a:p>
          <a:p>
            <a:pPr lvl="3"/>
            <a:r>
              <a:rPr lang="fr-FR"/>
              <a:t>Tout revenu pour lequel la Belgique a le pouvoir d’imposition en tant qu’ES en application de la convention;</a:t>
            </a:r>
          </a:p>
          <a:p>
            <a:pPr lvl="3"/>
            <a:r>
              <a:rPr lang="fr-FR"/>
              <a:t>En l’absence de convention, tout revenu de source belge dont le contribuable NR ne peut prouver qu’il était effectivement imposé dans son ER.</a:t>
            </a:r>
          </a:p>
          <a:p>
            <a:pPr lvl="3"/>
            <a:r>
              <a:rPr lang="fr-BE">
                <a:sym typeface="Wingdings" panose="05000000000000000000" pitchFamily="2" charset="2"/>
              </a:rPr>
              <a:t>Texte difficile à appliquer</a:t>
            </a:r>
          </a:p>
          <a:p>
            <a:pPr lvl="2"/>
            <a:r>
              <a:rPr lang="fr-BE">
                <a:sym typeface="Wingdings" panose="05000000000000000000" pitchFamily="2" charset="2"/>
              </a:rPr>
              <a:t>Révision du texte en 2016: </a:t>
            </a:r>
          </a:p>
          <a:p>
            <a:pPr lvl="3"/>
            <a:r>
              <a:rPr lang="fr-BE">
                <a:sym typeface="Wingdings" panose="05000000000000000000" pitchFamily="2" charset="2"/>
              </a:rPr>
              <a:t>Prestations de services quelconques</a:t>
            </a:r>
          </a:p>
          <a:p>
            <a:pPr lvl="3"/>
            <a:r>
              <a:rPr lang="fr-BE">
                <a:sym typeface="Wingdings" panose="05000000000000000000" pitchFamily="2" charset="2"/>
              </a:rPr>
              <a:t>Fournies dans une relation B2B</a:t>
            </a:r>
          </a:p>
          <a:p>
            <a:pPr lvl="3"/>
            <a:r>
              <a:rPr lang="fr-BE">
                <a:sym typeface="Wingdings" panose="05000000000000000000" pitchFamily="2" charset="2"/>
              </a:rPr>
              <a:t>Prestataire de service se trouvant directement ou indirectement dans des liens quelconques d’interdépendance</a:t>
            </a:r>
          </a:p>
          <a:p>
            <a:pPr lvl="3"/>
            <a:r>
              <a:rPr lang="fr-BE">
                <a:sym typeface="Wingdings" panose="05000000000000000000" pitchFamily="2" charset="2"/>
              </a:rPr>
              <a:t>Avec le bénéficiaire des services, résident ou établissement stable belge. </a:t>
            </a:r>
          </a:p>
          <a:p>
            <a:pPr lvl="2"/>
            <a:endParaRPr lang="fr-BE">
              <a:sym typeface="Wingdings" panose="05000000000000000000" pitchFamily="2" charset="2"/>
            </a:endParaRPr>
          </a:p>
          <a:p>
            <a:pPr marL="650106" lvl="1" indent="0">
              <a:buNone/>
            </a:pPr>
            <a:endParaRPr lang="fr-FR"/>
          </a:p>
          <a:p>
            <a:pPr marL="650106" lvl="1" indent="0">
              <a:buNone/>
            </a:pPr>
            <a:endParaRPr lang="fr-BE"/>
          </a:p>
        </p:txBody>
      </p:sp>
      <p:pic>
        <p:nvPicPr>
          <p:cNvPr id="4" name="Picture 2">
            <a:extLst>
              <a:ext uri="{FF2B5EF4-FFF2-40B4-BE49-F238E27FC236}">
                <a16:creationId xmlns:a16="http://schemas.microsoft.com/office/drawing/2014/main" id="{006D39E3-3181-87D0-FCA9-008D69C39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0453" y="8258887"/>
            <a:ext cx="3884947" cy="9494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Gent style guide">
            <a:extLst>
              <a:ext uri="{FF2B5EF4-FFF2-40B4-BE49-F238E27FC236}">
                <a16:creationId xmlns:a16="http://schemas.microsoft.com/office/drawing/2014/main" id="{0FE88242-53C4-0E83-B1B1-27A66CA89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88" y="7779224"/>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D423D874-6A03-871D-DBB3-FDAEE9DC74AB}"/>
              </a:ext>
            </a:extLst>
          </p:cNvPr>
          <p:cNvSpPr txBox="1"/>
          <p:nvPr/>
        </p:nvSpPr>
        <p:spPr>
          <a:xfrm>
            <a:off x="627692" y="285608"/>
            <a:ext cx="15699575" cy="2042354"/>
          </a:xfrm>
          <a:prstGeom prst="rect">
            <a:avLst/>
          </a:prstGeom>
          <a:noFill/>
        </p:spPr>
        <p:txBody>
          <a:bodyPr wrap="square" rtlCol="0">
            <a:spAutoFit/>
          </a:bodyPr>
          <a:lstStyle/>
          <a:p>
            <a:pPr algn="just">
              <a:lnSpc>
                <a:spcPct val="120000"/>
              </a:lnSpc>
            </a:pPr>
            <a:r>
              <a:rPr lang="fr-FR" sz="3600" b="1">
                <a:solidFill>
                  <a:schemeClr val="accent1">
                    <a:lumMod val="75000"/>
                  </a:schemeClr>
                </a:solidFill>
                <a:cs typeface="Calibri" panose="020F0502020204030204" pitchFamily="34" charset="0"/>
              </a:rPr>
              <a:t>II. 2. </a:t>
            </a:r>
            <a:r>
              <a:rPr lang="fr-BE" sz="3600" b="1" i="0" u="none" strike="noStrike">
                <a:solidFill>
                  <a:schemeClr val="accent1">
                    <a:lumMod val="75000"/>
                  </a:schemeClr>
                </a:solidFill>
                <a:effectLst/>
                <a:cs typeface="Calibri" panose="020F0502020204030204" pitchFamily="34" charset="0"/>
              </a:rPr>
              <a:t>  </a:t>
            </a:r>
            <a:r>
              <a:rPr lang="nl-BE" sz="3600" b="1">
                <a:solidFill>
                  <a:schemeClr val="accent1">
                    <a:lumMod val="75000"/>
                  </a:schemeClr>
                </a:solidFill>
                <a:cs typeface="Calibri" panose="020F0502020204030204" pitchFamily="34" charset="0"/>
              </a:rPr>
              <a:t> </a:t>
            </a:r>
            <a:r>
              <a:rPr lang="fr-BE" sz="3600" b="1" err="1">
                <a:solidFill>
                  <a:schemeClr val="accent1">
                    <a:lumMod val="75000"/>
                  </a:schemeClr>
                </a:solidFill>
                <a:cs typeface="Calibri" panose="020F0502020204030204" pitchFamily="34" charset="0"/>
              </a:rPr>
              <a:t>Bronstaat</a:t>
            </a:r>
            <a:r>
              <a:rPr lang="fr-BE" sz="3600" b="1">
                <a:solidFill>
                  <a:schemeClr val="accent1">
                    <a:lumMod val="75000"/>
                  </a:schemeClr>
                </a:solidFill>
                <a:cs typeface="Calibri" panose="020F0502020204030204" pitchFamily="34" charset="0"/>
              </a:rPr>
              <a:t> – </a:t>
            </a:r>
            <a:r>
              <a:rPr lang="fr-BE" sz="3600" b="1" err="1">
                <a:solidFill>
                  <a:schemeClr val="accent1">
                    <a:lumMod val="75000"/>
                  </a:schemeClr>
                </a:solidFill>
                <a:cs typeface="Calibri" panose="020F0502020204030204" pitchFamily="34" charset="0"/>
              </a:rPr>
              <a:t>specifieke</a:t>
            </a:r>
            <a:r>
              <a:rPr lang="fr-BE" sz="3600" b="1">
                <a:solidFill>
                  <a:schemeClr val="accent1">
                    <a:lumMod val="75000"/>
                  </a:schemeClr>
                </a:solidFill>
                <a:cs typeface="Calibri" panose="020F0502020204030204" pitchFamily="34" charset="0"/>
              </a:rPr>
              <a:t> interne </a:t>
            </a:r>
            <a:r>
              <a:rPr lang="fr-BE" sz="3600" b="1" err="1">
                <a:solidFill>
                  <a:schemeClr val="accent1">
                    <a:lumMod val="75000"/>
                  </a:schemeClr>
                </a:solidFill>
                <a:cs typeface="Calibri" panose="020F0502020204030204" pitchFamily="34" charset="0"/>
              </a:rPr>
              <a:t>antimisbruikbepalingen</a:t>
            </a:r>
            <a:r>
              <a:rPr lang="fr-FR" sz="3600" b="1">
                <a:solidFill>
                  <a:schemeClr val="accent1">
                    <a:lumMod val="75000"/>
                  </a:schemeClr>
                </a:solidFill>
                <a:cs typeface="Calibri" panose="020F0502020204030204" pitchFamily="34" charset="0"/>
              </a:rPr>
              <a:t> - </a:t>
            </a:r>
            <a:r>
              <a:rPr lang="nl-BE" sz="3600" b="1">
                <a:solidFill>
                  <a:schemeClr val="accent1">
                    <a:lumMod val="75000"/>
                  </a:schemeClr>
                </a:solidFill>
                <a:cs typeface="Calibri" panose="020F0502020204030204" pitchFamily="34" charset="0"/>
              </a:rPr>
              <a:t>Etat de la source – dispositions anti-abus spécifiques internes - </a:t>
            </a:r>
            <a:r>
              <a:rPr kumimoji="0" lang="fr-FR" sz="3600" b="1" i="0" u="none" strike="noStrike" kern="1200" cap="none" spc="0" normalizeH="0" baseline="0" noProof="0">
                <a:ln>
                  <a:noFill/>
                </a:ln>
                <a:solidFill>
                  <a:schemeClr val="accent2">
                    <a:lumMod val="75000"/>
                  </a:schemeClr>
                </a:solidFill>
                <a:effectLst/>
                <a:uLnTx/>
                <a:uFillTx/>
                <a:ea typeface="+mj-ea"/>
                <a:cs typeface="+mj-cs"/>
              </a:rPr>
              <a:t>Dispositions anti-abus de droit interne - INR</a:t>
            </a:r>
            <a:endParaRPr lang="fr-FR" sz="3600" b="1">
              <a:solidFill>
                <a:schemeClr val="accent2">
                  <a:lumMod val="75000"/>
                </a:schemeClr>
              </a:solidFill>
              <a:cs typeface="Calibri" panose="020F0502020204030204" pitchFamily="34" charset="0"/>
            </a:endParaRPr>
          </a:p>
        </p:txBody>
      </p:sp>
    </p:spTree>
    <p:extLst>
      <p:ext uri="{BB962C8B-B14F-4D97-AF65-F5344CB8AC3E}">
        <p14:creationId xmlns:p14="http://schemas.microsoft.com/office/powerpoint/2010/main" val="10201233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340CD-7AC7-3AD9-24EF-52A2A7855E31}"/>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957E23-69E4-B757-84A7-9E63B410D8AD}"/>
              </a:ext>
            </a:extLst>
          </p:cNvPr>
          <p:cNvSpPr>
            <a:spLocks noGrp="1"/>
          </p:cNvSpPr>
          <p:nvPr>
            <p:ph idx="1"/>
          </p:nvPr>
        </p:nvSpPr>
        <p:spPr>
          <a:xfrm>
            <a:off x="1192034" y="2596444"/>
            <a:ext cx="16045088" cy="6875102"/>
          </a:xfrm>
        </p:spPr>
        <p:txBody>
          <a:bodyPr>
            <a:normAutofit/>
          </a:bodyPr>
          <a:lstStyle/>
          <a:p>
            <a:r>
              <a:rPr lang="fr-FR"/>
              <a:t>Dispositions anti-abus applicables à l’INR</a:t>
            </a:r>
          </a:p>
          <a:p>
            <a:pPr lvl="1"/>
            <a:r>
              <a:rPr lang="fr-FR"/>
              <a:t>Art. 228, §3 CIR: « catch all » provision</a:t>
            </a:r>
          </a:p>
          <a:p>
            <a:pPr lvl="2"/>
            <a:r>
              <a:rPr lang="fr-FR">
                <a:sym typeface="Wingdings" panose="05000000000000000000" pitchFamily="2" charset="2"/>
              </a:rPr>
              <a:t>Perception de l’impôt: </a:t>
            </a:r>
            <a:r>
              <a:rPr lang="fr-FR" err="1">
                <a:sym typeface="Wingdings" panose="05000000000000000000" pitchFamily="2" charset="2"/>
              </a:rPr>
              <a:t>PrP</a:t>
            </a:r>
            <a:endParaRPr lang="fr-BE">
              <a:sym typeface="Wingdings" panose="05000000000000000000" pitchFamily="2" charset="2"/>
            </a:endParaRPr>
          </a:p>
          <a:p>
            <a:pPr lvl="2">
              <a:buFontTx/>
              <a:buChar char="-"/>
            </a:pPr>
            <a:endParaRPr lang="fr-BE">
              <a:sym typeface="Wingdings" panose="05000000000000000000" pitchFamily="2" charset="2"/>
            </a:endParaRPr>
          </a:p>
          <a:p>
            <a:pPr lvl="2"/>
            <a:endParaRPr lang="fr-BE">
              <a:sym typeface="Wingdings" panose="05000000000000000000" pitchFamily="2" charset="2"/>
            </a:endParaRPr>
          </a:p>
          <a:p>
            <a:pPr marL="650106" lvl="1" indent="0">
              <a:buNone/>
            </a:pPr>
            <a:endParaRPr lang="fr-FR"/>
          </a:p>
          <a:p>
            <a:pPr marL="650106" lvl="1" indent="0">
              <a:buNone/>
            </a:pPr>
            <a:endParaRPr lang="fr-BE"/>
          </a:p>
        </p:txBody>
      </p:sp>
      <p:cxnSp>
        <p:nvCxnSpPr>
          <p:cNvPr id="5" name="Connecteur droit 4">
            <a:extLst>
              <a:ext uri="{FF2B5EF4-FFF2-40B4-BE49-F238E27FC236}">
                <a16:creationId xmlns:a16="http://schemas.microsoft.com/office/drawing/2014/main" id="{40C51086-81E8-5B68-3EA6-474136F20EF3}"/>
              </a:ext>
            </a:extLst>
          </p:cNvPr>
          <p:cNvCxnSpPr>
            <a:cxnSpLocks/>
          </p:cNvCxnSpPr>
          <p:nvPr/>
        </p:nvCxnSpPr>
        <p:spPr>
          <a:xfrm>
            <a:off x="7547212" y="4367284"/>
            <a:ext cx="0" cy="328911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DA8B522-F1BD-4744-EBE9-1B79785E482E}"/>
              </a:ext>
            </a:extLst>
          </p:cNvPr>
          <p:cNvSpPr/>
          <p:nvPr/>
        </p:nvSpPr>
        <p:spPr>
          <a:xfrm>
            <a:off x="2565779" y="4876800"/>
            <a:ext cx="2265528" cy="7597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prestataire</a:t>
            </a:r>
            <a:endParaRPr lang="fr-BE"/>
          </a:p>
        </p:txBody>
      </p:sp>
      <p:sp>
        <p:nvSpPr>
          <p:cNvPr id="7" name="Rectangle 6">
            <a:extLst>
              <a:ext uri="{FF2B5EF4-FFF2-40B4-BE49-F238E27FC236}">
                <a16:creationId xmlns:a16="http://schemas.microsoft.com/office/drawing/2014/main" id="{F5D5077F-7D1F-7664-5E8A-71699F17C704}"/>
              </a:ext>
            </a:extLst>
          </p:cNvPr>
          <p:cNvSpPr/>
          <p:nvPr/>
        </p:nvSpPr>
        <p:spPr>
          <a:xfrm>
            <a:off x="9059709" y="4876800"/>
            <a:ext cx="2265528" cy="7597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Bénéficiaire belge</a:t>
            </a:r>
            <a:endParaRPr lang="fr-BE"/>
          </a:p>
        </p:txBody>
      </p:sp>
      <p:sp>
        <p:nvSpPr>
          <p:cNvPr id="9" name="Rectangle 8">
            <a:extLst>
              <a:ext uri="{FF2B5EF4-FFF2-40B4-BE49-F238E27FC236}">
                <a16:creationId xmlns:a16="http://schemas.microsoft.com/office/drawing/2014/main" id="{A3CAF7FD-4DAF-3BE1-A318-76185E36D377}"/>
              </a:ext>
            </a:extLst>
          </p:cNvPr>
          <p:cNvSpPr/>
          <p:nvPr/>
        </p:nvSpPr>
        <p:spPr>
          <a:xfrm>
            <a:off x="5991367" y="7560860"/>
            <a:ext cx="6114197" cy="928047"/>
          </a:xfrm>
          <a:prstGeom prst="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a:solidFill>
                  <a:schemeClr val="tx1"/>
                </a:solidFill>
              </a:rPr>
              <a:t>Débiteur, dépositaire, mandataire, intermédiaire qui paye ou attribue le revenu</a:t>
            </a:r>
            <a:endParaRPr lang="fr-BE">
              <a:solidFill>
                <a:schemeClr val="tx1"/>
              </a:solidFill>
            </a:endParaRPr>
          </a:p>
        </p:txBody>
      </p:sp>
      <p:cxnSp>
        <p:nvCxnSpPr>
          <p:cNvPr id="11" name="Connecteur droit 10">
            <a:extLst>
              <a:ext uri="{FF2B5EF4-FFF2-40B4-BE49-F238E27FC236}">
                <a16:creationId xmlns:a16="http://schemas.microsoft.com/office/drawing/2014/main" id="{1122D5D5-BDF0-E287-627C-23CB9577C02F}"/>
              </a:ext>
            </a:extLst>
          </p:cNvPr>
          <p:cNvCxnSpPr>
            <a:cxnSpLocks/>
          </p:cNvCxnSpPr>
          <p:nvPr/>
        </p:nvCxnSpPr>
        <p:spPr>
          <a:xfrm>
            <a:off x="5581935" y="5354472"/>
            <a:ext cx="286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BB19EA7B-29D6-6BB8-E099-3A82B1B38901}"/>
              </a:ext>
            </a:extLst>
          </p:cNvPr>
          <p:cNvCxnSpPr>
            <a:cxnSpLocks/>
          </p:cNvCxnSpPr>
          <p:nvPr/>
        </p:nvCxnSpPr>
        <p:spPr>
          <a:xfrm>
            <a:off x="6030036" y="5354472"/>
            <a:ext cx="286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6807B840-D2BD-49E3-061F-3E35081D49CA}"/>
              </a:ext>
            </a:extLst>
          </p:cNvPr>
          <p:cNvCxnSpPr>
            <a:cxnSpLocks/>
          </p:cNvCxnSpPr>
          <p:nvPr/>
        </p:nvCxnSpPr>
        <p:spPr>
          <a:xfrm>
            <a:off x="6487236" y="5354472"/>
            <a:ext cx="286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8C074DA6-6517-5942-B1E7-0309BF9A393A}"/>
              </a:ext>
            </a:extLst>
          </p:cNvPr>
          <p:cNvCxnSpPr>
            <a:cxnSpLocks/>
          </p:cNvCxnSpPr>
          <p:nvPr/>
        </p:nvCxnSpPr>
        <p:spPr>
          <a:xfrm>
            <a:off x="6967183" y="5354472"/>
            <a:ext cx="286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884751B5-B2C7-09C4-36A5-01721D2E4CBB}"/>
              </a:ext>
            </a:extLst>
          </p:cNvPr>
          <p:cNvCxnSpPr>
            <a:cxnSpLocks/>
          </p:cNvCxnSpPr>
          <p:nvPr/>
        </p:nvCxnSpPr>
        <p:spPr>
          <a:xfrm>
            <a:off x="7547212" y="5354472"/>
            <a:ext cx="2866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8C72F6C3-6BB0-2EE2-5D7C-26AB9D8CDDAC}"/>
              </a:ext>
            </a:extLst>
          </p:cNvPr>
          <p:cNvCxnSpPr>
            <a:cxnSpLocks/>
          </p:cNvCxnSpPr>
          <p:nvPr/>
        </p:nvCxnSpPr>
        <p:spPr>
          <a:xfrm>
            <a:off x="8118144" y="5354472"/>
            <a:ext cx="28660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CE62956-2E4D-8B8D-16C5-263F26EF562F}"/>
              </a:ext>
            </a:extLst>
          </p:cNvPr>
          <p:cNvSpPr/>
          <p:nvPr/>
        </p:nvSpPr>
        <p:spPr>
          <a:xfrm>
            <a:off x="12665121" y="7069540"/>
            <a:ext cx="4571999" cy="2402006"/>
          </a:xfrm>
          <a:prstGeom prst="rect">
            <a:avLst/>
          </a:prstGeom>
          <a:noFill/>
          <a:ln w="571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Tx/>
              <a:buChar char="-"/>
            </a:pPr>
            <a:r>
              <a:rPr lang="fr-FR" err="1">
                <a:solidFill>
                  <a:schemeClr val="tx1"/>
                </a:solidFill>
              </a:rPr>
              <a:t>PrP</a:t>
            </a:r>
            <a:r>
              <a:rPr lang="fr-FR">
                <a:solidFill>
                  <a:schemeClr val="tx1"/>
                </a:solidFill>
              </a:rPr>
              <a:t> libératoire</a:t>
            </a:r>
          </a:p>
          <a:p>
            <a:pPr marL="457200" indent="-457200" algn="just">
              <a:buFontTx/>
              <a:buChar char="-"/>
            </a:pPr>
            <a:r>
              <a:rPr lang="fr-FR">
                <a:solidFill>
                  <a:schemeClr val="tx1"/>
                </a:solidFill>
              </a:rPr>
              <a:t>33% du</a:t>
            </a:r>
          </a:p>
          <a:p>
            <a:pPr marL="457200" indent="-457200" algn="just">
              <a:buFontTx/>
              <a:buChar char="-"/>
            </a:pPr>
            <a:r>
              <a:rPr lang="fr-FR">
                <a:solidFill>
                  <a:schemeClr val="tx1"/>
                </a:solidFill>
              </a:rPr>
              <a:t>Montant brut – frais 50%</a:t>
            </a:r>
          </a:p>
          <a:p>
            <a:pPr marL="457200" indent="-457200" algn="just">
              <a:buFontTx/>
              <a:buChar char="-"/>
            </a:pPr>
            <a:r>
              <a:rPr lang="fr-FR">
                <a:solidFill>
                  <a:schemeClr val="tx1"/>
                </a:solidFill>
              </a:rPr>
              <a:t>Limité au max de retenue éventuellement prévu par convention </a:t>
            </a:r>
            <a:endParaRPr lang="fr-BE">
              <a:solidFill>
                <a:schemeClr val="tx1"/>
              </a:solidFill>
            </a:endParaRPr>
          </a:p>
        </p:txBody>
      </p:sp>
      <p:sp>
        <p:nvSpPr>
          <p:cNvPr id="10" name="ZoneTexte 9">
            <a:extLst>
              <a:ext uri="{FF2B5EF4-FFF2-40B4-BE49-F238E27FC236}">
                <a16:creationId xmlns:a16="http://schemas.microsoft.com/office/drawing/2014/main" id="{678AD1FF-D965-5616-336C-2946D1956018}"/>
              </a:ext>
            </a:extLst>
          </p:cNvPr>
          <p:cNvSpPr txBox="1"/>
          <p:nvPr/>
        </p:nvSpPr>
        <p:spPr>
          <a:xfrm>
            <a:off x="627692" y="285608"/>
            <a:ext cx="15699575" cy="2042354"/>
          </a:xfrm>
          <a:prstGeom prst="rect">
            <a:avLst/>
          </a:prstGeom>
          <a:noFill/>
        </p:spPr>
        <p:txBody>
          <a:bodyPr wrap="square" rtlCol="0">
            <a:spAutoFit/>
          </a:bodyPr>
          <a:lstStyle/>
          <a:p>
            <a:pPr algn="just">
              <a:lnSpc>
                <a:spcPct val="120000"/>
              </a:lnSpc>
            </a:pPr>
            <a:r>
              <a:rPr lang="fr-FR" sz="3600" b="1">
                <a:solidFill>
                  <a:schemeClr val="accent1">
                    <a:lumMod val="75000"/>
                  </a:schemeClr>
                </a:solidFill>
                <a:cs typeface="Calibri" panose="020F0502020204030204" pitchFamily="34" charset="0"/>
              </a:rPr>
              <a:t>II. 2. </a:t>
            </a:r>
            <a:r>
              <a:rPr lang="fr-BE" sz="3600" b="1" i="0" u="none" strike="noStrike">
                <a:solidFill>
                  <a:schemeClr val="accent1">
                    <a:lumMod val="75000"/>
                  </a:schemeClr>
                </a:solidFill>
                <a:effectLst/>
                <a:cs typeface="Calibri" panose="020F0502020204030204" pitchFamily="34" charset="0"/>
              </a:rPr>
              <a:t>  </a:t>
            </a:r>
            <a:r>
              <a:rPr lang="nl-BE" sz="3600" b="1">
                <a:solidFill>
                  <a:schemeClr val="accent1">
                    <a:lumMod val="75000"/>
                  </a:schemeClr>
                </a:solidFill>
                <a:cs typeface="Calibri" panose="020F0502020204030204" pitchFamily="34" charset="0"/>
              </a:rPr>
              <a:t> </a:t>
            </a:r>
            <a:r>
              <a:rPr lang="fr-BE" sz="3600" b="1" err="1">
                <a:solidFill>
                  <a:schemeClr val="accent1">
                    <a:lumMod val="75000"/>
                  </a:schemeClr>
                </a:solidFill>
                <a:cs typeface="Calibri" panose="020F0502020204030204" pitchFamily="34" charset="0"/>
              </a:rPr>
              <a:t>Bronstaat</a:t>
            </a:r>
            <a:r>
              <a:rPr lang="fr-BE" sz="3600" b="1">
                <a:solidFill>
                  <a:schemeClr val="accent1">
                    <a:lumMod val="75000"/>
                  </a:schemeClr>
                </a:solidFill>
                <a:cs typeface="Calibri" panose="020F0502020204030204" pitchFamily="34" charset="0"/>
              </a:rPr>
              <a:t> – </a:t>
            </a:r>
            <a:r>
              <a:rPr lang="fr-BE" sz="3600" b="1" err="1">
                <a:solidFill>
                  <a:schemeClr val="accent1">
                    <a:lumMod val="75000"/>
                  </a:schemeClr>
                </a:solidFill>
                <a:cs typeface="Calibri" panose="020F0502020204030204" pitchFamily="34" charset="0"/>
              </a:rPr>
              <a:t>specifieke</a:t>
            </a:r>
            <a:r>
              <a:rPr lang="fr-BE" sz="3600" b="1">
                <a:solidFill>
                  <a:schemeClr val="accent1">
                    <a:lumMod val="75000"/>
                  </a:schemeClr>
                </a:solidFill>
                <a:cs typeface="Calibri" panose="020F0502020204030204" pitchFamily="34" charset="0"/>
              </a:rPr>
              <a:t> interne </a:t>
            </a:r>
            <a:r>
              <a:rPr lang="fr-BE" sz="3600" b="1" err="1">
                <a:solidFill>
                  <a:schemeClr val="accent1">
                    <a:lumMod val="75000"/>
                  </a:schemeClr>
                </a:solidFill>
                <a:cs typeface="Calibri" panose="020F0502020204030204" pitchFamily="34" charset="0"/>
              </a:rPr>
              <a:t>antimisbruikbepalingen</a:t>
            </a:r>
            <a:r>
              <a:rPr lang="fr-FR" sz="3600" b="1">
                <a:solidFill>
                  <a:schemeClr val="accent1">
                    <a:lumMod val="75000"/>
                  </a:schemeClr>
                </a:solidFill>
                <a:cs typeface="Calibri" panose="020F0502020204030204" pitchFamily="34" charset="0"/>
              </a:rPr>
              <a:t> - </a:t>
            </a:r>
            <a:r>
              <a:rPr lang="nl-BE" sz="3600" b="1">
                <a:solidFill>
                  <a:schemeClr val="accent1">
                    <a:lumMod val="75000"/>
                  </a:schemeClr>
                </a:solidFill>
                <a:cs typeface="Calibri" panose="020F0502020204030204" pitchFamily="34" charset="0"/>
              </a:rPr>
              <a:t>Etat de la source – dispositions anti-abus spécifiques internes - </a:t>
            </a:r>
            <a:r>
              <a:rPr kumimoji="0" lang="fr-FR" sz="3600" b="1" i="0" u="none" strike="noStrike" kern="1200" cap="none" spc="0" normalizeH="0" baseline="0" noProof="0">
                <a:ln>
                  <a:noFill/>
                </a:ln>
                <a:solidFill>
                  <a:schemeClr val="accent2">
                    <a:lumMod val="75000"/>
                  </a:schemeClr>
                </a:solidFill>
                <a:effectLst/>
                <a:uLnTx/>
                <a:uFillTx/>
                <a:ea typeface="+mj-ea"/>
                <a:cs typeface="+mj-cs"/>
              </a:rPr>
              <a:t>Dispositions anti-abus de droit interne - INR</a:t>
            </a:r>
            <a:endParaRPr lang="fr-FR" sz="3600" b="1">
              <a:solidFill>
                <a:schemeClr val="accent2">
                  <a:lumMod val="75000"/>
                </a:schemeClr>
              </a:solidFill>
              <a:cs typeface="Calibri" panose="020F0502020204030204" pitchFamily="34" charset="0"/>
            </a:endParaRPr>
          </a:p>
        </p:txBody>
      </p:sp>
    </p:spTree>
    <p:extLst>
      <p:ext uri="{BB962C8B-B14F-4D97-AF65-F5344CB8AC3E}">
        <p14:creationId xmlns:p14="http://schemas.microsoft.com/office/powerpoint/2010/main" val="4156177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4E856-9B37-30F7-EBEC-50ADF3F498F1}"/>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4C5795A-1D1C-6EE7-B466-5B92E6710707}"/>
              </a:ext>
            </a:extLst>
          </p:cNvPr>
          <p:cNvSpPr>
            <a:spLocks noGrp="1"/>
          </p:cNvSpPr>
          <p:nvPr>
            <p:ph idx="1"/>
          </p:nvPr>
        </p:nvSpPr>
        <p:spPr>
          <a:xfrm>
            <a:off x="833882" y="2663616"/>
            <a:ext cx="15341423" cy="6380478"/>
          </a:xfrm>
        </p:spPr>
        <p:txBody>
          <a:bodyPr>
            <a:normAutofit fontScale="92500" lnSpcReduction="10000"/>
          </a:bodyPr>
          <a:lstStyle/>
          <a:p>
            <a:r>
              <a:rPr lang="fr-FR"/>
              <a:t>Requalification des intérêts en dividendes</a:t>
            </a:r>
          </a:p>
          <a:p>
            <a:r>
              <a:rPr lang="fr-FR"/>
              <a:t>Art. 54, 55 CIR</a:t>
            </a:r>
          </a:p>
          <a:p>
            <a:r>
              <a:rPr lang="fr-FR"/>
              <a:t>Art. 198, §1</a:t>
            </a:r>
            <a:r>
              <a:rPr lang="fr-FR" baseline="30000"/>
              <a:t>er</a:t>
            </a:r>
            <a:r>
              <a:rPr lang="fr-FR"/>
              <a:t>, 11° (ratio 1/5) et 198/1 (surcoûts d’emprunts) CIR</a:t>
            </a:r>
          </a:p>
          <a:p>
            <a:r>
              <a:rPr lang="fr-FR"/>
              <a:t>Art. 198, §1</a:t>
            </a:r>
            <a:r>
              <a:rPr lang="fr-FR" baseline="30000"/>
              <a:t>er</a:t>
            </a:r>
            <a:r>
              <a:rPr lang="fr-FR"/>
              <a:t>, 10° et 307, §1/2 CIR</a:t>
            </a:r>
          </a:p>
          <a:p>
            <a:pPr lvl="1"/>
            <a:r>
              <a:rPr lang="fr-FR"/>
              <a:t>Art. 198: non-déductibilité</a:t>
            </a:r>
          </a:p>
          <a:p>
            <a:pPr lvl="2"/>
            <a:r>
              <a:rPr lang="fr-FR"/>
              <a:t>Des payements effectués</a:t>
            </a:r>
          </a:p>
          <a:p>
            <a:pPr lvl="2"/>
            <a:r>
              <a:rPr lang="fr-FR"/>
              <a:t>Directement ou indirectement</a:t>
            </a:r>
          </a:p>
          <a:p>
            <a:pPr lvl="2"/>
            <a:r>
              <a:rPr lang="fr-FR"/>
              <a:t>Vers des Etats visés à l’art. 307, §1</a:t>
            </a:r>
            <a:r>
              <a:rPr lang="fr-FR" baseline="30000"/>
              <a:t>er</a:t>
            </a:r>
            <a:r>
              <a:rPr lang="fr-FR"/>
              <a:t>/2 ET</a:t>
            </a:r>
          </a:p>
          <a:p>
            <a:pPr lvl="3"/>
            <a:r>
              <a:rPr lang="fr-FR"/>
              <a:t>Qui n’ont pas été déclarés conformément audit article 307</a:t>
            </a:r>
          </a:p>
          <a:p>
            <a:pPr lvl="3"/>
            <a:r>
              <a:rPr lang="fr-FR"/>
              <a:t>OU qui ont été déclarés, mais dont le contribuable ne justifie pas </a:t>
            </a:r>
          </a:p>
          <a:p>
            <a:pPr lvl="4"/>
            <a:r>
              <a:rPr lang="fr-FR"/>
              <a:t>qu’ils sont effectués dans le cadre d’opérations réelles et sincères </a:t>
            </a:r>
          </a:p>
          <a:p>
            <a:pPr lvl="5"/>
            <a:r>
              <a:rPr lang="fr-FR"/>
              <a:t>Cf art. 54; en </a:t>
            </a:r>
            <a:r>
              <a:rPr lang="fr-FR" err="1"/>
              <a:t>princ</a:t>
            </a:r>
            <a:r>
              <a:rPr lang="fr-FR"/>
              <a:t>., il y a une contrepartie</a:t>
            </a:r>
          </a:p>
          <a:p>
            <a:pPr lvl="4"/>
            <a:r>
              <a:rPr lang="fr-FR"/>
              <a:t>et avec des personnes autres que des constructions artificielles</a:t>
            </a:r>
          </a:p>
        </p:txBody>
      </p:sp>
      <p:sp>
        <p:nvSpPr>
          <p:cNvPr id="6" name="ZoneTexte 5">
            <a:extLst>
              <a:ext uri="{FF2B5EF4-FFF2-40B4-BE49-F238E27FC236}">
                <a16:creationId xmlns:a16="http://schemas.microsoft.com/office/drawing/2014/main" id="{27F37354-47AE-33D8-EB46-77B60C411796}"/>
              </a:ext>
            </a:extLst>
          </p:cNvPr>
          <p:cNvSpPr txBox="1"/>
          <p:nvPr/>
        </p:nvSpPr>
        <p:spPr>
          <a:xfrm>
            <a:off x="833882" y="362182"/>
            <a:ext cx="15699575" cy="2042354"/>
          </a:xfrm>
          <a:prstGeom prst="rect">
            <a:avLst/>
          </a:prstGeom>
          <a:noFill/>
        </p:spPr>
        <p:txBody>
          <a:bodyPr wrap="square" rtlCol="0">
            <a:spAutoFit/>
          </a:bodyPr>
          <a:lstStyle/>
          <a:p>
            <a:pPr algn="just">
              <a:lnSpc>
                <a:spcPct val="120000"/>
              </a:lnSpc>
            </a:pPr>
            <a:r>
              <a:rPr lang="fr-FR" sz="3600" b="1">
                <a:solidFill>
                  <a:schemeClr val="accent1">
                    <a:lumMod val="75000"/>
                  </a:schemeClr>
                </a:solidFill>
                <a:cs typeface="Calibri" panose="020F0502020204030204" pitchFamily="34" charset="0"/>
              </a:rPr>
              <a:t>II. 2. </a:t>
            </a:r>
            <a:r>
              <a:rPr lang="fr-BE" sz="3600" b="1" i="0" u="none" strike="noStrike">
                <a:solidFill>
                  <a:schemeClr val="accent1">
                    <a:lumMod val="75000"/>
                  </a:schemeClr>
                </a:solidFill>
                <a:effectLst/>
                <a:cs typeface="Calibri" panose="020F0502020204030204" pitchFamily="34" charset="0"/>
              </a:rPr>
              <a:t>  </a:t>
            </a:r>
            <a:r>
              <a:rPr lang="nl-BE" sz="3600" b="1">
                <a:solidFill>
                  <a:schemeClr val="accent1">
                    <a:lumMod val="75000"/>
                  </a:schemeClr>
                </a:solidFill>
                <a:cs typeface="Calibri" panose="020F0502020204030204" pitchFamily="34" charset="0"/>
              </a:rPr>
              <a:t> </a:t>
            </a:r>
            <a:r>
              <a:rPr lang="fr-BE" sz="3600" b="1" err="1">
                <a:solidFill>
                  <a:schemeClr val="accent1">
                    <a:lumMod val="75000"/>
                  </a:schemeClr>
                </a:solidFill>
                <a:cs typeface="Calibri" panose="020F0502020204030204" pitchFamily="34" charset="0"/>
              </a:rPr>
              <a:t>Bronstaat</a:t>
            </a:r>
            <a:r>
              <a:rPr lang="fr-BE" sz="3600" b="1">
                <a:solidFill>
                  <a:schemeClr val="accent1">
                    <a:lumMod val="75000"/>
                  </a:schemeClr>
                </a:solidFill>
                <a:cs typeface="Calibri" panose="020F0502020204030204" pitchFamily="34" charset="0"/>
              </a:rPr>
              <a:t> – </a:t>
            </a:r>
            <a:r>
              <a:rPr lang="fr-BE" sz="3600" b="1" err="1">
                <a:solidFill>
                  <a:schemeClr val="accent1">
                    <a:lumMod val="75000"/>
                  </a:schemeClr>
                </a:solidFill>
                <a:cs typeface="Calibri" panose="020F0502020204030204" pitchFamily="34" charset="0"/>
              </a:rPr>
              <a:t>specifieke</a:t>
            </a:r>
            <a:r>
              <a:rPr lang="fr-BE" sz="3600" b="1">
                <a:solidFill>
                  <a:schemeClr val="accent1">
                    <a:lumMod val="75000"/>
                  </a:schemeClr>
                </a:solidFill>
                <a:cs typeface="Calibri" panose="020F0502020204030204" pitchFamily="34" charset="0"/>
              </a:rPr>
              <a:t> interne </a:t>
            </a:r>
            <a:r>
              <a:rPr lang="fr-BE" sz="3600" b="1" err="1">
                <a:solidFill>
                  <a:schemeClr val="accent1">
                    <a:lumMod val="75000"/>
                  </a:schemeClr>
                </a:solidFill>
                <a:cs typeface="Calibri" panose="020F0502020204030204" pitchFamily="34" charset="0"/>
              </a:rPr>
              <a:t>antimisbruikbepalingen</a:t>
            </a:r>
            <a:r>
              <a:rPr lang="fr-FR" sz="3600" b="1">
                <a:solidFill>
                  <a:schemeClr val="accent1">
                    <a:lumMod val="75000"/>
                  </a:schemeClr>
                </a:solidFill>
                <a:cs typeface="Calibri" panose="020F0502020204030204" pitchFamily="34" charset="0"/>
              </a:rPr>
              <a:t> - </a:t>
            </a:r>
            <a:r>
              <a:rPr lang="nl-BE" sz="3600" b="1">
                <a:solidFill>
                  <a:schemeClr val="accent1">
                    <a:lumMod val="75000"/>
                  </a:schemeClr>
                </a:solidFill>
                <a:cs typeface="Calibri" panose="020F0502020204030204" pitchFamily="34" charset="0"/>
              </a:rPr>
              <a:t>Etat de la source – dispositions anti-abus spécifiques internes - </a:t>
            </a:r>
            <a:r>
              <a:rPr kumimoji="0" lang="fr-FR" sz="3600" b="1" i="0" u="none" strike="noStrike" kern="1200" cap="none" spc="0" normalizeH="0" baseline="0" noProof="0">
                <a:ln>
                  <a:noFill/>
                </a:ln>
                <a:solidFill>
                  <a:schemeClr val="accent2">
                    <a:lumMod val="75000"/>
                  </a:schemeClr>
                </a:solidFill>
                <a:effectLst/>
                <a:uLnTx/>
                <a:uFillTx/>
                <a:ea typeface="+mj-ea"/>
                <a:cs typeface="+mj-cs"/>
              </a:rPr>
              <a:t>Dispositions anti-abus de droit interne - INR</a:t>
            </a:r>
            <a:endParaRPr lang="fr-FR" sz="3600" b="1">
              <a:solidFill>
                <a:schemeClr val="accent2">
                  <a:lumMod val="75000"/>
                </a:schemeClr>
              </a:solidFill>
              <a:cs typeface="Calibri" panose="020F0502020204030204" pitchFamily="34" charset="0"/>
            </a:endParaRPr>
          </a:p>
        </p:txBody>
      </p:sp>
    </p:spTree>
    <p:extLst>
      <p:ext uri="{BB962C8B-B14F-4D97-AF65-F5344CB8AC3E}">
        <p14:creationId xmlns:p14="http://schemas.microsoft.com/office/powerpoint/2010/main" val="155070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2F74CEF5-D506-78ED-8E64-8FDEB645FD8B}"/>
              </a:ext>
            </a:extLst>
          </p:cNvPr>
          <p:cNvGraphicFramePr>
            <a:graphicFrameLocks noGrp="1"/>
          </p:cNvGraphicFramePr>
          <p:nvPr/>
        </p:nvGraphicFramePr>
        <p:xfrm>
          <a:off x="2784918" y="329529"/>
          <a:ext cx="4770783" cy="9094540"/>
        </p:xfrm>
        <a:graphic>
          <a:graphicData uri="http://schemas.openxmlformats.org/drawingml/2006/table">
            <a:tbl>
              <a:tblPr>
                <a:tableStyleId>{5C22544A-7EE6-4342-B048-85BDC9FD1C3A}</a:tableStyleId>
              </a:tblPr>
              <a:tblGrid>
                <a:gridCol w="1537253">
                  <a:extLst>
                    <a:ext uri="{9D8B030D-6E8A-4147-A177-3AD203B41FA5}">
                      <a16:colId xmlns:a16="http://schemas.microsoft.com/office/drawing/2014/main" val="1053404460"/>
                    </a:ext>
                  </a:extLst>
                </a:gridCol>
                <a:gridCol w="1405310">
                  <a:extLst>
                    <a:ext uri="{9D8B030D-6E8A-4147-A177-3AD203B41FA5}">
                      <a16:colId xmlns:a16="http://schemas.microsoft.com/office/drawing/2014/main" val="3962550572"/>
                    </a:ext>
                  </a:extLst>
                </a:gridCol>
                <a:gridCol w="174117">
                  <a:extLst>
                    <a:ext uri="{9D8B030D-6E8A-4147-A177-3AD203B41FA5}">
                      <a16:colId xmlns:a16="http://schemas.microsoft.com/office/drawing/2014/main" val="3039642727"/>
                    </a:ext>
                  </a:extLst>
                </a:gridCol>
                <a:gridCol w="1654103">
                  <a:extLst>
                    <a:ext uri="{9D8B030D-6E8A-4147-A177-3AD203B41FA5}">
                      <a16:colId xmlns:a16="http://schemas.microsoft.com/office/drawing/2014/main" val="4063097985"/>
                    </a:ext>
                  </a:extLst>
                </a:gridCol>
              </a:tblGrid>
              <a:tr h="284539">
                <a:tc>
                  <a:txBody>
                    <a:bodyPr/>
                    <a:lstStyle/>
                    <a:p>
                      <a:pPr algn="l" fontAlgn="b"/>
                      <a:r>
                        <a:rPr lang="nl-BE" sz="1600" u="none" strike="noStrike">
                          <a:effectLst/>
                        </a:rPr>
                        <a:t>Mexico</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Zuid-Amerika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11/24/1992</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584977288"/>
                  </a:ext>
                </a:extLst>
              </a:tr>
              <a:tr h="284539">
                <a:tc>
                  <a:txBody>
                    <a:bodyPr/>
                    <a:lstStyle/>
                    <a:p>
                      <a:pPr algn="l" fontAlgn="b"/>
                      <a:r>
                        <a:rPr lang="nl-BE" sz="1600" u="none" strike="noStrike">
                          <a:effectLst/>
                        </a:rPr>
                        <a:t>Gabon</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Afrika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1/14/1993</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022486565"/>
                  </a:ext>
                </a:extLst>
              </a:tr>
              <a:tr h="284539">
                <a:tc>
                  <a:txBody>
                    <a:bodyPr/>
                    <a:lstStyle/>
                    <a:p>
                      <a:pPr algn="l" fontAlgn="b"/>
                      <a:r>
                        <a:rPr lang="nl-BE" sz="1600" u="none" strike="noStrike">
                          <a:effectLst/>
                        </a:rPr>
                        <a:t>Venezuela</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Zuid-Amerika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4/22/1993</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625737767"/>
                  </a:ext>
                </a:extLst>
              </a:tr>
              <a:tr h="284539">
                <a:tc>
                  <a:txBody>
                    <a:bodyPr/>
                    <a:lstStyle/>
                    <a:p>
                      <a:pPr algn="l" fontAlgn="b"/>
                      <a:r>
                        <a:rPr lang="nl-BE" sz="1600" u="none" strike="noStrike">
                          <a:effectLst/>
                        </a:rPr>
                        <a:t>India</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4/26/1993</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862650342"/>
                  </a:ext>
                </a:extLst>
              </a:tr>
              <a:tr h="284539">
                <a:tc>
                  <a:txBody>
                    <a:bodyPr/>
                    <a:lstStyle/>
                    <a:p>
                      <a:pPr algn="l" fontAlgn="b"/>
                      <a:r>
                        <a:rPr lang="nl-BE" sz="1600" u="none" strike="noStrike">
                          <a:effectLst/>
                        </a:rPr>
                        <a:t>Zuid-Afrika</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Afrika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2/1/1995</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884266448"/>
                  </a:ext>
                </a:extLst>
              </a:tr>
              <a:tr h="270989">
                <a:tc>
                  <a:txBody>
                    <a:bodyPr/>
                    <a:lstStyle/>
                    <a:p>
                      <a:pPr algn="l" fontAlgn="b"/>
                      <a:r>
                        <a:rPr lang="nl-BE" sz="1600" u="none" strike="noStrike">
                          <a:effectLst/>
                        </a:rPr>
                        <a:t>Wit-Rusland</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3/7/1995</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458180531"/>
                  </a:ext>
                </a:extLst>
              </a:tr>
              <a:tr h="284539">
                <a:tc>
                  <a:txBody>
                    <a:bodyPr/>
                    <a:lstStyle/>
                    <a:p>
                      <a:pPr algn="l" fontAlgn="b"/>
                      <a:r>
                        <a:rPr lang="nl-BE" sz="1600" u="none" strike="noStrike">
                          <a:effectLst/>
                        </a:rPr>
                        <a:t>Spanje (nieuw)</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6/14/1995</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855461694"/>
                  </a:ext>
                </a:extLst>
              </a:tr>
              <a:tr h="507559">
                <a:tc>
                  <a:txBody>
                    <a:bodyPr/>
                    <a:lstStyle/>
                    <a:p>
                      <a:pPr algn="l" fontAlgn="b"/>
                      <a:r>
                        <a:rPr lang="nl-BE" sz="1600" u="none" strike="noStrike">
                          <a:effectLst/>
                        </a:rPr>
                        <a:t>Russische Federatie</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6/16/1995</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4065786400"/>
                  </a:ext>
                </a:extLst>
              </a:tr>
              <a:tr h="284539">
                <a:tc>
                  <a:txBody>
                    <a:bodyPr/>
                    <a:lstStyle/>
                    <a:p>
                      <a:pPr algn="l" fontAlgn="b"/>
                      <a:r>
                        <a:rPr lang="nl-BE" sz="1600" u="none" strike="noStrike">
                          <a:effectLst/>
                        </a:rPr>
                        <a:t>Mauritius</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Afrika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7/4/1995</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4176525927"/>
                  </a:ext>
                </a:extLst>
              </a:tr>
              <a:tr h="284539">
                <a:tc>
                  <a:txBody>
                    <a:bodyPr/>
                    <a:lstStyle/>
                    <a:p>
                      <a:pPr algn="l" fontAlgn="b"/>
                      <a:r>
                        <a:rPr lang="nl-BE" sz="1600" u="none" strike="noStrike">
                          <a:effectLst/>
                        </a:rPr>
                        <a:t>Mongolië</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9/26/1995</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696133302"/>
                  </a:ext>
                </a:extLst>
              </a:tr>
              <a:tr h="284539">
                <a:tc>
                  <a:txBody>
                    <a:bodyPr/>
                    <a:lstStyle/>
                    <a:p>
                      <a:pPr algn="l" fontAlgn="b"/>
                      <a:r>
                        <a:rPr lang="nl-BE" sz="1600" u="none" strike="noStrike">
                          <a:effectLst/>
                        </a:rPr>
                        <a:t>Vietnam</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2/28/1996</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345359123"/>
                  </a:ext>
                </a:extLst>
              </a:tr>
              <a:tr h="284539">
                <a:tc>
                  <a:txBody>
                    <a:bodyPr/>
                    <a:lstStyle/>
                    <a:p>
                      <a:pPr algn="l" fontAlgn="b"/>
                      <a:r>
                        <a:rPr lang="nl-BE" sz="1600" u="none" strike="noStrike">
                          <a:effectLst/>
                        </a:rPr>
                        <a:t>Roemenië</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3/4/1996</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488356325"/>
                  </a:ext>
                </a:extLst>
              </a:tr>
              <a:tr h="284539">
                <a:tc>
                  <a:txBody>
                    <a:bodyPr/>
                    <a:lstStyle/>
                    <a:p>
                      <a:pPr algn="l" fontAlgn="b"/>
                      <a:r>
                        <a:rPr lang="nl-BE" sz="1600" u="none" strike="noStrike">
                          <a:effectLst/>
                        </a:rPr>
                        <a:t>Cyprus</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5/14/1996</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340787118"/>
                  </a:ext>
                </a:extLst>
              </a:tr>
              <a:tr h="284539">
                <a:tc>
                  <a:txBody>
                    <a:bodyPr/>
                    <a:lstStyle/>
                    <a:p>
                      <a:pPr algn="l" fontAlgn="b"/>
                      <a:r>
                        <a:rPr lang="nl-BE" sz="1600" u="none" strike="noStrike">
                          <a:effectLst/>
                        </a:rPr>
                        <a:t>Oekraïne</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5/20/1996</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839656341"/>
                  </a:ext>
                </a:extLst>
              </a:tr>
              <a:tr h="284539">
                <a:tc>
                  <a:txBody>
                    <a:bodyPr/>
                    <a:lstStyle/>
                    <a:p>
                      <a:pPr algn="l" fontAlgn="b"/>
                      <a:r>
                        <a:rPr lang="nl-BE" sz="1600" u="none" strike="noStrike">
                          <a:effectLst/>
                        </a:rPr>
                        <a:t>Argentinië</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Zuid-Amerika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6/12/1996</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710551911"/>
                  </a:ext>
                </a:extLst>
              </a:tr>
              <a:tr h="756477">
                <a:tc>
                  <a:txBody>
                    <a:bodyPr/>
                    <a:lstStyle/>
                    <a:p>
                      <a:pPr algn="l" fontAlgn="b"/>
                      <a:r>
                        <a:rPr lang="nl-BE" sz="1600" u="none" strike="noStrike">
                          <a:effectLst/>
                        </a:rPr>
                        <a:t>Verenigde Arabische Emiraten</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9/30/1996</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944469310"/>
                  </a:ext>
                </a:extLst>
              </a:tr>
              <a:tr h="284539">
                <a:tc>
                  <a:txBody>
                    <a:bodyPr/>
                    <a:lstStyle/>
                    <a:p>
                      <a:pPr algn="l" fontAlgn="b"/>
                      <a:r>
                        <a:rPr lang="nl-BE" sz="1600" u="none" strike="noStrike">
                          <a:effectLst/>
                        </a:rPr>
                        <a:t>Oezbekistan</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11/14/1996</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705611569"/>
                  </a:ext>
                </a:extLst>
              </a:tr>
              <a:tr h="507559">
                <a:tc>
                  <a:txBody>
                    <a:bodyPr/>
                    <a:lstStyle/>
                    <a:p>
                      <a:pPr algn="l" fontAlgn="b"/>
                      <a:r>
                        <a:rPr lang="nl-BE" sz="1600" u="none" strike="noStrike">
                          <a:effectLst/>
                        </a:rPr>
                        <a:t>Tjechische Republiek</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12/16/1996</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392568764"/>
                  </a:ext>
                </a:extLst>
              </a:tr>
              <a:tr h="284539">
                <a:tc>
                  <a:txBody>
                    <a:bodyPr/>
                    <a:lstStyle/>
                    <a:p>
                      <a:pPr algn="l" fontAlgn="b"/>
                      <a:r>
                        <a:rPr lang="nl-BE" sz="1600" u="none" strike="noStrike">
                          <a:effectLst/>
                        </a:rPr>
                        <a:t>Ecuador</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Zuid-Amerika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12/18/1996</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998452936"/>
                  </a:ext>
                </a:extLst>
              </a:tr>
              <a:tr h="507559">
                <a:tc>
                  <a:txBody>
                    <a:bodyPr/>
                    <a:lstStyle/>
                    <a:p>
                      <a:pPr algn="l" fontAlgn="b"/>
                      <a:r>
                        <a:rPr lang="nl-BE" sz="1600" u="none" strike="noStrike">
                          <a:effectLst/>
                        </a:rPr>
                        <a:t>Slovaakse Republiek</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1/15/1997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907594780"/>
                  </a:ext>
                </a:extLst>
              </a:tr>
              <a:tr h="284539">
                <a:tc>
                  <a:txBody>
                    <a:bodyPr/>
                    <a:lstStyle/>
                    <a:p>
                      <a:pPr algn="l" fontAlgn="b"/>
                      <a:r>
                        <a:rPr lang="nl-BE" sz="1600" u="none" strike="noStrike">
                          <a:effectLst/>
                        </a:rPr>
                        <a:t>Indonesië</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9/16/1997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640000155"/>
                  </a:ext>
                </a:extLst>
              </a:tr>
              <a:tr h="284539">
                <a:tc>
                  <a:txBody>
                    <a:bodyPr/>
                    <a:lstStyle/>
                    <a:p>
                      <a:pPr algn="l" fontAlgn="b"/>
                      <a:r>
                        <a:rPr lang="nl-BE" sz="1600" u="none" strike="noStrike">
                          <a:effectLst/>
                        </a:rPr>
                        <a:t>Kazachstan</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4/16/1998</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583991054"/>
                  </a:ext>
                </a:extLst>
              </a:tr>
              <a:tr h="284539">
                <a:tc>
                  <a:txBody>
                    <a:bodyPr/>
                    <a:lstStyle/>
                    <a:p>
                      <a:pPr algn="l" fontAlgn="b"/>
                      <a:r>
                        <a:rPr lang="nl-BE" sz="1600" u="none" strike="noStrike">
                          <a:effectLst/>
                        </a:rPr>
                        <a:t>Slovenië</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6/22/1998</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122933627"/>
                  </a:ext>
                </a:extLst>
              </a:tr>
              <a:tr h="284539">
                <a:tc>
                  <a:txBody>
                    <a:bodyPr/>
                    <a:lstStyle/>
                    <a:p>
                      <a:pPr algn="l" fontAlgn="b"/>
                      <a:r>
                        <a:rPr lang="nl-BE" sz="1600" u="none" strike="noStrike">
                          <a:effectLst/>
                        </a:rPr>
                        <a:t>Litouwen</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11/26/1998</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449518469"/>
                  </a:ext>
                </a:extLst>
              </a:tr>
              <a:tr h="284539">
                <a:tc>
                  <a:txBody>
                    <a:bodyPr/>
                    <a:lstStyle/>
                    <a:p>
                      <a:pPr algn="l" fontAlgn="b"/>
                      <a:r>
                        <a:rPr lang="nl-BE" sz="1600" u="none" strike="noStrike">
                          <a:effectLst/>
                        </a:rPr>
                        <a:t>Letland</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4/21/1999</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40771887"/>
                  </a:ext>
                </a:extLst>
              </a:tr>
              <a:tr h="284539">
                <a:tc>
                  <a:txBody>
                    <a:bodyPr/>
                    <a:lstStyle/>
                    <a:p>
                      <a:pPr algn="l" fontAlgn="b"/>
                      <a:r>
                        <a:rPr lang="nl-BE" sz="1600" u="none" strike="noStrike">
                          <a:effectLst/>
                        </a:rPr>
                        <a:t>Estland</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11/5/1999</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807683338"/>
                  </a:ext>
                </a:extLst>
              </a:tr>
              <a:tr h="284539">
                <a:tc>
                  <a:txBody>
                    <a:bodyPr/>
                    <a:lstStyle/>
                    <a:p>
                      <a:pPr algn="l" fontAlgn="b"/>
                      <a:r>
                        <a:rPr lang="nl-BE" sz="1600" u="none" strike="noStrike">
                          <a:effectLst/>
                        </a:rPr>
                        <a:t>Ijsland</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5/23/2000</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542777809"/>
                  </a:ext>
                </a:extLst>
              </a:tr>
              <a:tr h="284539">
                <a:tc>
                  <a:txBody>
                    <a:bodyPr/>
                    <a:lstStyle/>
                    <a:p>
                      <a:pPr algn="l" fontAlgn="b"/>
                      <a:r>
                        <a:rPr lang="nl-BE" sz="1600" u="none" strike="noStrike">
                          <a:effectLst/>
                        </a:rPr>
                        <a:t>Georgië</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12/14/2000</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969552822"/>
                  </a:ext>
                </a:extLst>
              </a:tr>
            </a:tbl>
          </a:graphicData>
        </a:graphic>
      </p:graphicFrame>
      <p:graphicFrame>
        <p:nvGraphicFramePr>
          <p:cNvPr id="6" name="Tabel 5">
            <a:extLst>
              <a:ext uri="{FF2B5EF4-FFF2-40B4-BE49-F238E27FC236}">
                <a16:creationId xmlns:a16="http://schemas.microsoft.com/office/drawing/2014/main" id="{477A1709-B49D-AC67-EB04-4683998E86BD}"/>
              </a:ext>
            </a:extLst>
          </p:cNvPr>
          <p:cNvGraphicFramePr>
            <a:graphicFrameLocks noGrp="1"/>
          </p:cNvGraphicFramePr>
          <p:nvPr/>
        </p:nvGraphicFramePr>
        <p:xfrm>
          <a:off x="9359901" y="239652"/>
          <a:ext cx="4426419" cy="9274295"/>
        </p:xfrm>
        <a:graphic>
          <a:graphicData uri="http://schemas.openxmlformats.org/drawingml/2006/table">
            <a:tbl>
              <a:tblPr>
                <a:tableStyleId>{5C22544A-7EE6-4342-B048-85BDC9FD1C3A}</a:tableStyleId>
              </a:tblPr>
              <a:tblGrid>
                <a:gridCol w="1421623">
                  <a:extLst>
                    <a:ext uri="{9D8B030D-6E8A-4147-A177-3AD203B41FA5}">
                      <a16:colId xmlns:a16="http://schemas.microsoft.com/office/drawing/2014/main" val="2554861977"/>
                    </a:ext>
                  </a:extLst>
                </a:gridCol>
                <a:gridCol w="1308540">
                  <a:extLst>
                    <a:ext uri="{9D8B030D-6E8A-4147-A177-3AD203B41FA5}">
                      <a16:colId xmlns:a16="http://schemas.microsoft.com/office/drawing/2014/main" val="3553026334"/>
                    </a:ext>
                  </a:extLst>
                </a:gridCol>
                <a:gridCol w="161549">
                  <a:extLst>
                    <a:ext uri="{9D8B030D-6E8A-4147-A177-3AD203B41FA5}">
                      <a16:colId xmlns:a16="http://schemas.microsoft.com/office/drawing/2014/main" val="3206141137"/>
                    </a:ext>
                  </a:extLst>
                </a:gridCol>
                <a:gridCol w="1534707">
                  <a:extLst>
                    <a:ext uri="{9D8B030D-6E8A-4147-A177-3AD203B41FA5}">
                      <a16:colId xmlns:a16="http://schemas.microsoft.com/office/drawing/2014/main" val="186709510"/>
                    </a:ext>
                  </a:extLst>
                </a:gridCol>
              </a:tblGrid>
              <a:tr h="592501">
                <a:tc>
                  <a:txBody>
                    <a:bodyPr/>
                    <a:lstStyle/>
                    <a:p>
                      <a:pPr algn="l" fontAlgn="b"/>
                      <a:r>
                        <a:rPr lang="nl-BE" sz="1600" u="none" strike="noStrike">
                          <a:effectLst/>
                        </a:rPr>
                        <a:t>Nederland (nieuw)</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6/5/2001</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789434110"/>
                  </a:ext>
                </a:extLst>
              </a:tr>
              <a:tr h="343716">
                <a:tc>
                  <a:txBody>
                    <a:bodyPr/>
                    <a:lstStyle/>
                    <a:p>
                      <a:pPr algn="l" fontAlgn="b"/>
                      <a:r>
                        <a:rPr lang="nl-BE" sz="1600" u="none" strike="noStrike">
                          <a:effectLst/>
                        </a:rPr>
                        <a:t>Armenië</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6/7/2001</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326644371"/>
                  </a:ext>
                </a:extLst>
              </a:tr>
              <a:tr h="343716">
                <a:tc>
                  <a:txBody>
                    <a:bodyPr/>
                    <a:lstStyle/>
                    <a:p>
                      <a:pPr algn="l" fontAlgn="b"/>
                      <a:r>
                        <a:rPr lang="nl-BE" sz="1600" u="none" strike="noStrike">
                          <a:effectLst/>
                        </a:rPr>
                        <a:t>Polen (nieuw)</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8/20/2001</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930439496"/>
                  </a:ext>
                </a:extLst>
              </a:tr>
              <a:tr h="343716">
                <a:tc>
                  <a:txBody>
                    <a:bodyPr/>
                    <a:lstStyle/>
                    <a:p>
                      <a:pPr algn="l" fontAlgn="b"/>
                      <a:r>
                        <a:rPr lang="nl-BE" sz="1600" u="none" strike="noStrike">
                          <a:effectLst/>
                        </a:rPr>
                        <a:t>Kroatië (nieuw)</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10/31/2001</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529040854"/>
                  </a:ext>
                </a:extLst>
              </a:tr>
              <a:tr h="343716">
                <a:tc>
                  <a:txBody>
                    <a:bodyPr/>
                    <a:lstStyle/>
                    <a:p>
                      <a:pPr algn="l" fontAlgn="b"/>
                      <a:r>
                        <a:rPr lang="nl-BE" sz="1600" u="none" strike="noStrike">
                          <a:effectLst/>
                        </a:rPr>
                        <a:t>Canada (nieuw)</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Noord-Amerika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5/23/2002</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028956193"/>
                  </a:ext>
                </a:extLst>
              </a:tr>
              <a:tr h="343716">
                <a:tc>
                  <a:txBody>
                    <a:bodyPr/>
                    <a:lstStyle/>
                    <a:p>
                      <a:pPr algn="l" fontAlgn="b"/>
                      <a:r>
                        <a:rPr lang="nl-BE" sz="1600" u="none" strike="noStrike">
                          <a:effectLst/>
                        </a:rPr>
                        <a:t>Albanië</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11/14/2002</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195557989"/>
                  </a:ext>
                </a:extLst>
              </a:tr>
              <a:tr h="343716">
                <a:tc>
                  <a:txBody>
                    <a:bodyPr/>
                    <a:lstStyle/>
                    <a:p>
                      <a:pPr algn="l" fontAlgn="b"/>
                      <a:r>
                        <a:rPr lang="nl-BE" sz="1600" u="none" strike="noStrike">
                          <a:effectLst/>
                        </a:rPr>
                        <a:t>Hong Kong</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12/10/2003</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043901225"/>
                  </a:ext>
                </a:extLst>
              </a:tr>
              <a:tr h="343716">
                <a:tc>
                  <a:txBody>
                    <a:bodyPr/>
                    <a:lstStyle/>
                    <a:p>
                      <a:pPr algn="l" fontAlgn="b"/>
                      <a:r>
                        <a:rPr lang="nl-BE" sz="1600" u="none" strike="noStrike">
                          <a:effectLst/>
                        </a:rPr>
                        <a:t>Azerbeidjan</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5/18/2004</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278124525"/>
                  </a:ext>
                </a:extLst>
              </a:tr>
              <a:tr h="592501">
                <a:tc>
                  <a:txBody>
                    <a:bodyPr/>
                    <a:lstStyle/>
                    <a:p>
                      <a:pPr algn="l" fontAlgn="b"/>
                      <a:r>
                        <a:rPr lang="nl-BE" sz="1600" u="none" strike="noStrike">
                          <a:effectLst/>
                        </a:rPr>
                        <a:t>Griekenland (nieuw)</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5/25/2004</a:t>
                      </a:r>
                      <a:endParaRPr lang="nl" sz="1400" b="0" i="0" u="none" strike="noStrike">
                        <a:solidFill>
                          <a:srgbClr val="353535"/>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869635071"/>
                  </a:ext>
                </a:extLst>
              </a:tr>
              <a:tr h="343716">
                <a:tc>
                  <a:txBody>
                    <a:bodyPr/>
                    <a:lstStyle/>
                    <a:p>
                      <a:pPr algn="l" fontAlgn="b"/>
                      <a:r>
                        <a:rPr lang="nl-BE" sz="1600" u="none" strike="noStrike">
                          <a:effectLst/>
                        </a:rPr>
                        <a:t>Taiwan</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10/13/2004</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045131059"/>
                  </a:ext>
                </a:extLst>
              </a:tr>
              <a:tr h="327349">
                <a:tc>
                  <a:txBody>
                    <a:bodyPr/>
                    <a:lstStyle/>
                    <a:p>
                      <a:pPr algn="l" fontAlgn="b"/>
                      <a:r>
                        <a:rPr lang="nl-BE" sz="1600" u="none" strike="noStrike">
                          <a:effectLst/>
                        </a:rPr>
                        <a:t>Ghana</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Afrika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6/22/2005</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558923747"/>
                  </a:ext>
                </a:extLst>
              </a:tr>
              <a:tr h="343716">
                <a:tc>
                  <a:txBody>
                    <a:bodyPr/>
                    <a:lstStyle/>
                    <a:p>
                      <a:pPr algn="l" fontAlgn="b"/>
                      <a:r>
                        <a:rPr lang="nl-BE" sz="1600" u="none" strike="noStrike">
                          <a:effectLst/>
                        </a:rPr>
                        <a:t>San Marino</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Europa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12/21/2005</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882853057"/>
                  </a:ext>
                </a:extLst>
              </a:tr>
              <a:tr h="327349">
                <a:tc>
                  <a:txBody>
                    <a:bodyPr/>
                    <a:lstStyle/>
                    <a:p>
                      <a:pPr algn="l" fontAlgn="b"/>
                      <a:r>
                        <a:rPr lang="nl-BE" sz="1600" u="none" strike="noStrike">
                          <a:effectLst/>
                        </a:rPr>
                        <a:t>Seychellen</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Afrika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4/27/2006</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678914684"/>
                  </a:ext>
                </a:extLst>
              </a:tr>
              <a:tr h="327349">
                <a:tc>
                  <a:txBody>
                    <a:bodyPr/>
                    <a:lstStyle/>
                    <a:p>
                      <a:pPr algn="l" fontAlgn="b"/>
                      <a:r>
                        <a:rPr lang="nl-BE" sz="1600" u="none" strike="noStrike">
                          <a:effectLst/>
                        </a:rPr>
                        <a:t>Marokko (nieuw)</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Afrika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5/31/2006</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957200524"/>
                  </a:ext>
                </a:extLst>
              </a:tr>
              <a:tr h="592501">
                <a:tc>
                  <a:txBody>
                    <a:bodyPr/>
                    <a:lstStyle/>
                    <a:p>
                      <a:pPr algn="l" fontAlgn="b"/>
                      <a:r>
                        <a:rPr lang="nl-BE" sz="1600" u="none" strike="noStrike">
                          <a:effectLst/>
                        </a:rPr>
                        <a:t>Singapore (nieuw)</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11/6/2006</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879638140"/>
                  </a:ext>
                </a:extLst>
              </a:tr>
              <a:tr h="343716">
                <a:tc>
                  <a:txBody>
                    <a:bodyPr/>
                    <a:lstStyle/>
                    <a:p>
                      <a:pPr algn="l" fontAlgn="b"/>
                      <a:r>
                        <a:rPr lang="nl-BE" sz="1600" u="none" strike="noStrike">
                          <a:effectLst/>
                        </a:rPr>
                        <a:t>VS (nieuw)</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Noord-Amerika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11/27/2006</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136453178"/>
                  </a:ext>
                </a:extLst>
              </a:tr>
              <a:tr h="327349">
                <a:tc>
                  <a:txBody>
                    <a:bodyPr/>
                    <a:lstStyle/>
                    <a:p>
                      <a:pPr algn="l" fontAlgn="b"/>
                      <a:r>
                        <a:rPr lang="nl-BE" sz="1600" u="none" strike="noStrike">
                          <a:effectLst/>
                        </a:rPr>
                        <a:t>Rwanda</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Afrika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4/16/2007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4045894747"/>
                  </a:ext>
                </a:extLst>
              </a:tr>
              <a:tr h="654697">
                <a:tc>
                  <a:txBody>
                    <a:bodyPr/>
                    <a:lstStyle/>
                    <a:p>
                      <a:pPr algn="l" fontAlgn="b"/>
                      <a:r>
                        <a:rPr lang="nl-BE" sz="1600" u="none" strike="noStrike">
                          <a:effectLst/>
                        </a:rPr>
                        <a:t>Democratische Republiek Congo</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Afrika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5/23/2007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362289060"/>
                  </a:ext>
                </a:extLst>
              </a:tr>
              <a:tr h="343716">
                <a:tc>
                  <a:txBody>
                    <a:bodyPr/>
                    <a:lstStyle/>
                    <a:p>
                      <a:pPr algn="l" fontAlgn="b"/>
                      <a:r>
                        <a:rPr lang="nl-BE" sz="1600" u="none" strike="noStrike">
                          <a:effectLst/>
                        </a:rPr>
                        <a:t>Bahrein</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Midden-Oosten</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11/4/2007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589433209"/>
                  </a:ext>
                </a:extLst>
              </a:tr>
              <a:tr h="327349">
                <a:tc>
                  <a:txBody>
                    <a:bodyPr/>
                    <a:lstStyle/>
                    <a:p>
                      <a:pPr algn="l" fontAlgn="b"/>
                      <a:r>
                        <a:rPr lang="nl-BE" sz="1600" u="none" strike="noStrike">
                          <a:effectLst/>
                        </a:rPr>
                        <a:t>Chili</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Zuid-Amerika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12/6/2007</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678827618"/>
                  </a:ext>
                </a:extLst>
              </a:tr>
              <a:tr h="343716">
                <a:tc>
                  <a:txBody>
                    <a:bodyPr/>
                    <a:lstStyle/>
                    <a:p>
                      <a:pPr algn="l" fontAlgn="b"/>
                      <a:r>
                        <a:rPr lang="nl-BE" sz="1600" u="none" strike="noStrike">
                          <a:effectLst/>
                        </a:rPr>
                        <a:t>China</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10/7/2009</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3834773222"/>
                  </a:ext>
                </a:extLst>
              </a:tr>
              <a:tr h="327349">
                <a:tc>
                  <a:txBody>
                    <a:bodyPr/>
                    <a:lstStyle/>
                    <a:p>
                      <a:pPr algn="l" fontAlgn="b"/>
                      <a:r>
                        <a:rPr lang="nl-BE" sz="1600" u="none" strike="noStrike">
                          <a:effectLst/>
                        </a:rPr>
                        <a:t>Uruguay</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Zuid-Amerika</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8/23/2013</a:t>
                      </a:r>
                      <a:endParaRPr lang="nl" sz="1400" b="0" i="0" u="none" strike="noStrike">
                        <a:solidFill>
                          <a:srgbClr val="353535"/>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213091490"/>
                  </a:ext>
                </a:extLst>
              </a:tr>
              <a:tr h="343716">
                <a:tc>
                  <a:txBody>
                    <a:bodyPr/>
                    <a:lstStyle/>
                    <a:p>
                      <a:pPr algn="l" fontAlgn="b"/>
                      <a:r>
                        <a:rPr lang="nl-BE" sz="1600" u="none" strike="noStrike">
                          <a:effectLst/>
                        </a:rPr>
                        <a:t>Japan (nieuw)</a:t>
                      </a:r>
                      <a:endParaRPr lang="nl-BE"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BE" sz="1100" u="none" strike="noStrike">
                          <a:effectLst/>
                        </a:rPr>
                        <a:t>Azië</a:t>
                      </a:r>
                      <a:endParaRPr lang="nl-B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nl" sz="1400" u="none" strike="noStrike">
                          <a:effectLst/>
                        </a:rPr>
                        <a:t>10/12/2016</a:t>
                      </a:r>
                      <a:endParaRPr lang="nl" sz="1400" b="0" i="0" u="none" strike="noStrike">
                        <a:solidFill>
                          <a:srgbClr val="444444"/>
                        </a:solidFill>
                        <a:effectLst/>
                        <a:latin typeface="Titillium Web" panose="00000500000000000000" pitchFamily="2" charset="0"/>
                      </a:endParaRPr>
                    </a:p>
                  </a:txBody>
                  <a:tcPr marL="9525" marR="9525" marT="9525" marB="0" anchor="ctr"/>
                </a:tc>
                <a:extLst>
                  <a:ext uri="{0D108BD9-81ED-4DB2-BD59-A6C34878D82A}">
                    <a16:rowId xmlns:a16="http://schemas.microsoft.com/office/drawing/2014/main" val="188688193"/>
                  </a:ext>
                </a:extLst>
              </a:tr>
            </a:tbl>
          </a:graphicData>
        </a:graphic>
      </p:graphicFrame>
      <p:pic>
        <p:nvPicPr>
          <p:cNvPr id="2" name="Picture 2">
            <a:extLst>
              <a:ext uri="{FF2B5EF4-FFF2-40B4-BE49-F238E27FC236}">
                <a16:creationId xmlns:a16="http://schemas.microsoft.com/office/drawing/2014/main" id="{65518644-3767-8664-B443-48195CB2EA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52493" y="8720260"/>
            <a:ext cx="2879807" cy="70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3238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0449D-4A71-41CC-128F-A5F30C7CDFAD}"/>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67C457-25D8-4F45-335C-E26867798C98}"/>
              </a:ext>
            </a:extLst>
          </p:cNvPr>
          <p:cNvSpPr>
            <a:spLocks noGrp="1"/>
          </p:cNvSpPr>
          <p:nvPr>
            <p:ph idx="1"/>
          </p:nvPr>
        </p:nvSpPr>
        <p:spPr>
          <a:xfrm>
            <a:off x="473856" y="2525291"/>
            <a:ext cx="16390961" cy="7105257"/>
          </a:xfrm>
        </p:spPr>
        <p:txBody>
          <a:bodyPr>
            <a:normAutofit lnSpcReduction="10000"/>
          </a:bodyPr>
          <a:lstStyle/>
          <a:p>
            <a:r>
              <a:rPr lang="fr-FR"/>
              <a:t>Art. 307, §1</a:t>
            </a:r>
            <a:r>
              <a:rPr lang="fr-FR" baseline="30000"/>
              <a:t>er</a:t>
            </a:r>
            <a:r>
              <a:rPr lang="fr-FR"/>
              <a:t>/2: obligation de déclaration (</a:t>
            </a:r>
            <a:r>
              <a:rPr lang="fr-FR" err="1"/>
              <a:t>Isoc</a:t>
            </a:r>
            <a:r>
              <a:rPr lang="fr-FR"/>
              <a:t> – INR/Soc)</a:t>
            </a:r>
          </a:p>
          <a:p>
            <a:pPr lvl="1"/>
            <a:r>
              <a:rPr lang="fr-FR"/>
              <a:t>Lorsque ces montants excèdent 100,000 euros par période imposable</a:t>
            </a:r>
          </a:p>
          <a:p>
            <a:pPr lvl="1"/>
            <a:r>
              <a:rPr lang="fr-FR"/>
              <a:t>Les payements effectués directement ou indirectement</a:t>
            </a:r>
          </a:p>
          <a:p>
            <a:pPr lvl="2"/>
            <a:r>
              <a:rPr lang="fr-FR"/>
              <a:t>À partir de l’ex d’</a:t>
            </a:r>
            <a:r>
              <a:rPr lang="fr-FR" err="1"/>
              <a:t>imp</a:t>
            </a:r>
            <a:r>
              <a:rPr lang="fr-FR"/>
              <a:t> 2024: y compris les dettes comptabilisées</a:t>
            </a:r>
          </a:p>
          <a:p>
            <a:pPr lvl="1"/>
            <a:r>
              <a:rPr lang="fr-FR"/>
              <a:t> A des personnes ou établissements stables établis dans un Etat OU</a:t>
            </a:r>
          </a:p>
          <a:p>
            <a:pPr lvl="1"/>
            <a:r>
              <a:rPr lang="fr-FR"/>
              <a:t>Sur des comptes bancaires gérés ou détenues par une de ces personnes ou ES, OU</a:t>
            </a:r>
          </a:p>
          <a:p>
            <a:pPr lvl="1"/>
            <a:r>
              <a:rPr lang="fr-FR"/>
              <a:t>Sur des comptes bancaires qui sont gérés ou détenus auprès d’établissements de crédit établis ou avec ES </a:t>
            </a:r>
            <a:r>
              <a:rPr lang="fr-FR" u="sng"/>
              <a:t>dans un Etat qui </a:t>
            </a:r>
          </a:p>
          <a:p>
            <a:pPr lvl="2"/>
            <a:r>
              <a:rPr lang="fr-FR"/>
              <a:t>Au moment où le payement a lieu (à partir du 14/7/2016 (avant: pendant toute la période imp.)</a:t>
            </a:r>
          </a:p>
          <a:p>
            <a:pPr lvl="3"/>
            <a:r>
              <a:rPr lang="fr-FR"/>
              <a:t>Soit est considéré comme « non coopératif » par le Forum mondial sur la transparence et l’échange de renseignement (</a:t>
            </a:r>
            <a:r>
              <a:rPr lang="fr-BE" sz="18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https://financien.belgium.be/sites/default/files/bbisi/liste_des_etats.xlsx</a:t>
            </a:r>
            <a:r>
              <a:rPr lang="fr-BE" sz="1800" u="sng" kern="100">
                <a:solidFill>
                  <a:srgbClr val="467886"/>
                </a:solidFill>
                <a:latin typeface="Aptos" panose="020B0004020202020204" pitchFamily="34" charset="0"/>
                <a:ea typeface="Aptos" panose="020B0004020202020204" pitchFamily="34" charset="0"/>
                <a:cs typeface="Times New Roman" panose="02020603050405020304" pitchFamily="18" charset="0"/>
              </a:rPr>
              <a:t> )</a:t>
            </a:r>
            <a:endParaRPr lang="fr-FR"/>
          </a:p>
          <a:p>
            <a:pPr lvl="3"/>
            <a:r>
              <a:rPr lang="fr-FR"/>
              <a:t>Soit figure sur la liste des Etats à fiscalité inexistante ou peu élevée (art. 179 AR/CIR)</a:t>
            </a:r>
          </a:p>
          <a:p>
            <a:pPr lvl="3" algn="just">
              <a:spcBef>
                <a:spcPts val="1200"/>
              </a:spcBef>
              <a:spcAft>
                <a:spcPts val="600"/>
              </a:spcAft>
            </a:pPr>
            <a:r>
              <a:rPr lang="fr-FR" sz="2400"/>
              <a:t>Soit est repris sur la liste de l’UE des juridictions non coopératives (oct. 2024: </a:t>
            </a:r>
            <a:r>
              <a:rPr lang="fr-FR" sz="2400" i="0">
                <a:solidFill>
                  <a:srgbClr val="000000"/>
                </a:solidFill>
                <a:effectLst/>
                <a:latin typeface="inherit"/>
              </a:rPr>
              <a:t>1.   Samoa américaines; 2.   Anguilla; 3.   Fidji; 4.   Guam; 5.   Palaos; 6.   Panama; 7.   Fédération de Russie; 8.   Samoa; 9.   Trinité-et-Tobago; 10.   Îles Vierges américaines; 11.   Vanuatu) (à partir du 1</a:t>
            </a:r>
            <a:r>
              <a:rPr lang="fr-FR" sz="2400" i="0" baseline="30000">
                <a:solidFill>
                  <a:srgbClr val="000000"/>
                </a:solidFill>
                <a:effectLst/>
                <a:latin typeface="inherit"/>
              </a:rPr>
              <a:t>er</a:t>
            </a:r>
            <a:r>
              <a:rPr lang="fr-FR" sz="2400" i="0">
                <a:solidFill>
                  <a:srgbClr val="000000"/>
                </a:solidFill>
                <a:effectLst/>
                <a:latin typeface="inherit"/>
              </a:rPr>
              <a:t> janvier 2021)</a:t>
            </a:r>
          </a:p>
          <a:p>
            <a:pPr marL="1950315" lvl="3" indent="0" algn="just">
              <a:spcBef>
                <a:spcPts val="1200"/>
              </a:spcBef>
              <a:spcAft>
                <a:spcPts val="600"/>
              </a:spcAft>
              <a:buNone/>
            </a:pPr>
            <a:endParaRPr lang="fr-FR" sz="2400">
              <a:solidFill>
                <a:srgbClr val="000000"/>
              </a:solidFill>
              <a:latin typeface="inherit"/>
            </a:endParaRPr>
          </a:p>
          <a:p>
            <a:pPr lvl="2" algn="just">
              <a:spcBef>
                <a:spcPts val="1200"/>
              </a:spcBef>
              <a:spcAft>
                <a:spcPts val="600"/>
              </a:spcAft>
            </a:pPr>
            <a:endParaRPr lang="fr-FR" sz="2684" i="0">
              <a:solidFill>
                <a:srgbClr val="000000"/>
              </a:solidFill>
              <a:effectLst/>
              <a:latin typeface="inherit"/>
            </a:endParaRPr>
          </a:p>
          <a:p>
            <a:pPr marL="1950315" lvl="3" indent="0">
              <a:buNone/>
            </a:pPr>
            <a:endParaRPr lang="fr-BE" sz="2400"/>
          </a:p>
        </p:txBody>
      </p:sp>
      <p:sp>
        <p:nvSpPr>
          <p:cNvPr id="6" name="ZoneTexte 5">
            <a:extLst>
              <a:ext uri="{FF2B5EF4-FFF2-40B4-BE49-F238E27FC236}">
                <a16:creationId xmlns:a16="http://schemas.microsoft.com/office/drawing/2014/main" id="{56E0C0E9-0035-C7A2-9876-424A8612C2EC}"/>
              </a:ext>
            </a:extLst>
          </p:cNvPr>
          <p:cNvSpPr txBox="1"/>
          <p:nvPr/>
        </p:nvSpPr>
        <p:spPr>
          <a:xfrm>
            <a:off x="627692" y="285608"/>
            <a:ext cx="15699575" cy="2042354"/>
          </a:xfrm>
          <a:prstGeom prst="rect">
            <a:avLst/>
          </a:prstGeom>
          <a:noFill/>
        </p:spPr>
        <p:txBody>
          <a:bodyPr wrap="square" rtlCol="0">
            <a:spAutoFit/>
          </a:bodyPr>
          <a:lstStyle/>
          <a:p>
            <a:pPr algn="just">
              <a:lnSpc>
                <a:spcPct val="120000"/>
              </a:lnSpc>
            </a:pPr>
            <a:r>
              <a:rPr lang="fr-FR" sz="3600" b="1">
                <a:solidFill>
                  <a:schemeClr val="accent1">
                    <a:lumMod val="75000"/>
                  </a:schemeClr>
                </a:solidFill>
                <a:cs typeface="Calibri" panose="020F0502020204030204" pitchFamily="34" charset="0"/>
              </a:rPr>
              <a:t>II. 2. </a:t>
            </a:r>
            <a:r>
              <a:rPr lang="fr-BE" sz="3600" b="1" i="0" u="none" strike="noStrike">
                <a:solidFill>
                  <a:schemeClr val="accent1">
                    <a:lumMod val="75000"/>
                  </a:schemeClr>
                </a:solidFill>
                <a:effectLst/>
                <a:cs typeface="Calibri" panose="020F0502020204030204" pitchFamily="34" charset="0"/>
              </a:rPr>
              <a:t>  </a:t>
            </a:r>
            <a:r>
              <a:rPr lang="nl-BE" sz="3600" b="1">
                <a:solidFill>
                  <a:schemeClr val="accent1">
                    <a:lumMod val="75000"/>
                  </a:schemeClr>
                </a:solidFill>
                <a:cs typeface="Calibri" panose="020F0502020204030204" pitchFamily="34" charset="0"/>
              </a:rPr>
              <a:t> </a:t>
            </a:r>
            <a:r>
              <a:rPr lang="fr-BE" sz="3600" b="1" err="1">
                <a:solidFill>
                  <a:schemeClr val="accent1">
                    <a:lumMod val="75000"/>
                  </a:schemeClr>
                </a:solidFill>
                <a:cs typeface="Calibri" panose="020F0502020204030204" pitchFamily="34" charset="0"/>
              </a:rPr>
              <a:t>Bronstaat</a:t>
            </a:r>
            <a:r>
              <a:rPr lang="fr-BE" sz="3600" b="1">
                <a:solidFill>
                  <a:schemeClr val="accent1">
                    <a:lumMod val="75000"/>
                  </a:schemeClr>
                </a:solidFill>
                <a:cs typeface="Calibri" panose="020F0502020204030204" pitchFamily="34" charset="0"/>
              </a:rPr>
              <a:t> – </a:t>
            </a:r>
            <a:r>
              <a:rPr lang="fr-BE" sz="3600" b="1" err="1">
                <a:solidFill>
                  <a:schemeClr val="accent1">
                    <a:lumMod val="75000"/>
                  </a:schemeClr>
                </a:solidFill>
                <a:cs typeface="Calibri" panose="020F0502020204030204" pitchFamily="34" charset="0"/>
              </a:rPr>
              <a:t>specifieke</a:t>
            </a:r>
            <a:r>
              <a:rPr lang="fr-BE" sz="3600" b="1">
                <a:solidFill>
                  <a:schemeClr val="accent1">
                    <a:lumMod val="75000"/>
                  </a:schemeClr>
                </a:solidFill>
                <a:cs typeface="Calibri" panose="020F0502020204030204" pitchFamily="34" charset="0"/>
              </a:rPr>
              <a:t> interne </a:t>
            </a:r>
            <a:r>
              <a:rPr lang="fr-BE" sz="3600" b="1" err="1">
                <a:solidFill>
                  <a:schemeClr val="accent1">
                    <a:lumMod val="75000"/>
                  </a:schemeClr>
                </a:solidFill>
                <a:cs typeface="Calibri" panose="020F0502020204030204" pitchFamily="34" charset="0"/>
              </a:rPr>
              <a:t>antimisbruikbepalingen</a:t>
            </a:r>
            <a:r>
              <a:rPr lang="fr-FR" sz="3600" b="1">
                <a:solidFill>
                  <a:schemeClr val="accent1">
                    <a:lumMod val="75000"/>
                  </a:schemeClr>
                </a:solidFill>
                <a:cs typeface="Calibri" panose="020F0502020204030204" pitchFamily="34" charset="0"/>
              </a:rPr>
              <a:t> - </a:t>
            </a:r>
            <a:r>
              <a:rPr lang="nl-BE" sz="3600" b="1">
                <a:solidFill>
                  <a:schemeClr val="accent1">
                    <a:lumMod val="75000"/>
                  </a:schemeClr>
                </a:solidFill>
                <a:cs typeface="Calibri" panose="020F0502020204030204" pitchFamily="34" charset="0"/>
              </a:rPr>
              <a:t>Etat de la source – dispositions anti-abus spécifiques internes - </a:t>
            </a:r>
            <a:r>
              <a:rPr kumimoji="0" lang="fr-FR" sz="3600" b="1" i="0" u="none" strike="noStrike" kern="1200" cap="none" spc="0" normalizeH="0" baseline="0" noProof="0">
                <a:ln>
                  <a:noFill/>
                </a:ln>
                <a:solidFill>
                  <a:schemeClr val="accent2">
                    <a:lumMod val="75000"/>
                  </a:schemeClr>
                </a:solidFill>
                <a:effectLst/>
                <a:uLnTx/>
                <a:uFillTx/>
                <a:ea typeface="+mj-ea"/>
                <a:cs typeface="+mj-cs"/>
              </a:rPr>
              <a:t>Dispositions anti-abus de droit interne - INR</a:t>
            </a:r>
            <a:endParaRPr lang="fr-FR" sz="3600" b="1">
              <a:solidFill>
                <a:schemeClr val="accent2">
                  <a:lumMod val="75000"/>
                </a:schemeClr>
              </a:solidFill>
              <a:cs typeface="Calibri" panose="020F0502020204030204" pitchFamily="34" charset="0"/>
            </a:endParaRPr>
          </a:p>
        </p:txBody>
      </p:sp>
    </p:spTree>
    <p:extLst>
      <p:ext uri="{BB962C8B-B14F-4D97-AF65-F5344CB8AC3E}">
        <p14:creationId xmlns:p14="http://schemas.microsoft.com/office/powerpoint/2010/main" val="2382517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94431-798A-D56A-6328-4C0A193D6E91}"/>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BB5B33B-73D8-4B8D-1908-A02304BF3AF0}"/>
              </a:ext>
            </a:extLst>
          </p:cNvPr>
          <p:cNvSpPr>
            <a:spLocks noGrp="1"/>
          </p:cNvSpPr>
          <p:nvPr>
            <p:ph idx="1"/>
          </p:nvPr>
        </p:nvSpPr>
        <p:spPr>
          <a:xfrm>
            <a:off x="473856" y="2648343"/>
            <a:ext cx="16390961" cy="7105257"/>
          </a:xfrm>
        </p:spPr>
        <p:txBody>
          <a:bodyPr>
            <a:normAutofit fontScale="92500" lnSpcReduction="20000"/>
          </a:bodyPr>
          <a:lstStyle/>
          <a:p>
            <a:r>
              <a:rPr lang="fr-FR"/>
              <a:t>Art. 307, §1</a:t>
            </a:r>
            <a:r>
              <a:rPr lang="fr-FR" baseline="30000"/>
              <a:t>er</a:t>
            </a:r>
            <a:r>
              <a:rPr lang="fr-FR"/>
              <a:t>/2: obligation de déclaration (</a:t>
            </a:r>
            <a:r>
              <a:rPr lang="fr-FR" err="1"/>
              <a:t>Isoc</a:t>
            </a:r>
            <a:r>
              <a:rPr lang="fr-FR"/>
              <a:t> – INR/Soc)</a:t>
            </a:r>
          </a:p>
          <a:p>
            <a:pPr lvl="2" algn="just">
              <a:spcBef>
                <a:spcPts val="1200"/>
              </a:spcBef>
              <a:spcAft>
                <a:spcPts val="600"/>
              </a:spcAft>
            </a:pPr>
            <a:r>
              <a:rPr lang="fr-FR" sz="2684">
                <a:solidFill>
                  <a:srgbClr val="000000"/>
                </a:solidFill>
                <a:latin typeface="inherit"/>
              </a:rPr>
              <a:t>Remarque: débat sur la question de savoir si l’on retient les pays « non conformes » ou aussi ceux qui sont « partiellement » conformes: circulaire 2021/C/112: fisc inclut les Etats « partiellement » conformes </a:t>
            </a:r>
          </a:p>
          <a:p>
            <a:pPr lvl="3" algn="just">
              <a:spcBef>
                <a:spcPts val="1200"/>
              </a:spcBef>
              <a:spcAft>
                <a:spcPts val="600"/>
              </a:spcAft>
            </a:pPr>
            <a:r>
              <a:rPr lang="fr-FR" sz="2400" i="0">
                <a:solidFill>
                  <a:srgbClr val="000000"/>
                </a:solidFill>
                <a:effectLst/>
                <a:latin typeface="inherit"/>
                <a:sym typeface="Wingdings" panose="05000000000000000000" pitchFamily="2" charset="2"/>
              </a:rPr>
              <a:t> position administrative: </a:t>
            </a:r>
          </a:p>
          <a:p>
            <a:pPr lvl="4" algn="just">
              <a:spcBef>
                <a:spcPts val="1200"/>
              </a:spcBef>
              <a:spcAft>
                <a:spcPts val="600"/>
              </a:spcAft>
            </a:pPr>
            <a:r>
              <a:rPr lang="fr-FR" sz="2400">
                <a:solidFill>
                  <a:srgbClr val="000000"/>
                </a:solidFill>
                <a:latin typeface="inherit"/>
                <a:sym typeface="Wingdings" panose="05000000000000000000" pitchFamily="2" charset="2"/>
              </a:rPr>
              <a:t>Jusqu’à l’ex d’imp. 2021 inclut: pays « non conformes »</a:t>
            </a:r>
          </a:p>
          <a:p>
            <a:pPr lvl="4" algn="just">
              <a:spcBef>
                <a:spcPts val="1200"/>
              </a:spcBef>
              <a:spcAft>
                <a:spcPts val="600"/>
              </a:spcAft>
            </a:pPr>
            <a:r>
              <a:rPr lang="fr-FR" sz="2400" i="0">
                <a:solidFill>
                  <a:srgbClr val="000000"/>
                </a:solidFill>
                <a:effectLst/>
                <a:latin typeface="inherit"/>
                <a:sym typeface="Wingdings" panose="05000000000000000000" pitchFamily="2" charset="2"/>
              </a:rPr>
              <a:t>À partir de l’ex. d’imp. 2021: pays non conformes et pays « partiellement » conformes </a:t>
            </a:r>
          </a:p>
          <a:p>
            <a:pPr lvl="5" algn="just">
              <a:spcBef>
                <a:spcPts val="1200"/>
              </a:spcBef>
              <a:spcAft>
                <a:spcPts val="600"/>
              </a:spcAft>
            </a:pPr>
            <a:r>
              <a:rPr lang="fr-FR" sz="2400">
                <a:solidFill>
                  <a:srgbClr val="000000"/>
                </a:solidFill>
                <a:latin typeface="inherit"/>
                <a:sym typeface="Wingdings" panose="05000000000000000000" pitchFamily="2" charset="2"/>
              </a:rPr>
              <a:t>Revirement administratif</a:t>
            </a:r>
          </a:p>
          <a:p>
            <a:pPr lvl="5" algn="just">
              <a:spcBef>
                <a:spcPts val="1200"/>
              </a:spcBef>
              <a:spcAft>
                <a:spcPts val="600"/>
              </a:spcAft>
            </a:pPr>
            <a:r>
              <a:rPr lang="fr-FR" sz="2400" i="0">
                <a:solidFill>
                  <a:srgbClr val="000000"/>
                </a:solidFill>
                <a:effectLst/>
                <a:latin typeface="inherit"/>
                <a:sym typeface="Wingdings" panose="05000000000000000000" pitchFamily="2" charset="2"/>
              </a:rPr>
              <a:t>Contra legem? </a:t>
            </a:r>
          </a:p>
          <a:p>
            <a:pPr lvl="2" algn="just">
              <a:spcBef>
                <a:spcPts val="1200"/>
              </a:spcBef>
              <a:spcAft>
                <a:spcPts val="600"/>
              </a:spcAft>
            </a:pPr>
            <a:r>
              <a:rPr lang="fr-FR" sz="2684">
                <a:solidFill>
                  <a:srgbClr val="000000"/>
                </a:solidFill>
                <a:latin typeface="inherit"/>
                <a:sym typeface="Wingdings" panose="05000000000000000000" pitchFamily="2" charset="2"/>
              </a:rPr>
              <a:t>« payements effectués à…»: on sait ou on est censé savoir. Exclusion des situations où on ne sait pas (ex. émetteur d’obligations cotées en bourse ne sait pas qui est le bénéficiaire des intérêts)</a:t>
            </a:r>
          </a:p>
          <a:p>
            <a:pPr lvl="2" algn="just">
              <a:spcBef>
                <a:spcPts val="1200"/>
              </a:spcBef>
              <a:spcAft>
                <a:spcPts val="600"/>
              </a:spcAft>
            </a:pPr>
            <a:r>
              <a:rPr lang="fr-FR" sz="2684" i="0">
                <a:solidFill>
                  <a:srgbClr val="000000"/>
                </a:solidFill>
                <a:effectLst/>
                <a:latin typeface="inherit"/>
                <a:sym typeface="Wingdings" panose="05000000000000000000" pitchFamily="2" charset="2"/>
              </a:rPr>
              <a:t>« payement »: par tous moyens, y compris crypto et en nature, et peu importe la contrepartie. </a:t>
            </a:r>
          </a:p>
          <a:p>
            <a:pPr lvl="2" algn="just">
              <a:spcBef>
                <a:spcPts val="1200"/>
              </a:spcBef>
              <a:spcAft>
                <a:spcPts val="600"/>
              </a:spcAft>
            </a:pPr>
            <a:r>
              <a:rPr lang="fr-FR" sz="2684">
                <a:solidFill>
                  <a:srgbClr val="000000"/>
                </a:solidFill>
                <a:latin typeface="inherit"/>
                <a:sym typeface="Wingdings" panose="05000000000000000000" pitchFamily="2" charset="2"/>
              </a:rPr>
              <a:t>« directement ou indirectement »: </a:t>
            </a:r>
          </a:p>
          <a:p>
            <a:pPr lvl="3" algn="just">
              <a:spcBef>
                <a:spcPts val="1200"/>
              </a:spcBef>
              <a:spcAft>
                <a:spcPts val="600"/>
              </a:spcAft>
            </a:pPr>
            <a:r>
              <a:rPr lang="fr-FR" sz="2400" i="0">
                <a:solidFill>
                  <a:srgbClr val="000000"/>
                </a:solidFill>
                <a:effectLst/>
                <a:latin typeface="inherit"/>
                <a:sym typeface="Wingdings" panose="05000000000000000000" pitchFamily="2" charset="2"/>
              </a:rPr>
              <a:t>On sait qu’on paye à un intermédiaire</a:t>
            </a:r>
          </a:p>
          <a:p>
            <a:pPr lvl="3" algn="just">
              <a:spcBef>
                <a:spcPts val="1200"/>
              </a:spcBef>
              <a:spcAft>
                <a:spcPts val="600"/>
              </a:spcAft>
            </a:pPr>
            <a:r>
              <a:rPr lang="fr-FR" sz="2400">
                <a:solidFill>
                  <a:srgbClr val="000000"/>
                </a:solidFill>
                <a:latin typeface="inherit"/>
                <a:sym typeface="Wingdings" panose="05000000000000000000" pitchFamily="2" charset="2"/>
              </a:rPr>
              <a:t>Si entreprises liées: on sait.   </a:t>
            </a:r>
          </a:p>
          <a:p>
            <a:pPr lvl="4" algn="just">
              <a:spcBef>
                <a:spcPts val="1200"/>
              </a:spcBef>
              <a:spcAft>
                <a:spcPts val="600"/>
              </a:spcAft>
            </a:pPr>
            <a:r>
              <a:rPr lang="fr-FR" sz="2400" i="0">
                <a:solidFill>
                  <a:srgbClr val="000000"/>
                </a:solidFill>
                <a:effectLst/>
                <a:latin typeface="inherit"/>
              </a:rPr>
              <a:t>À déclarer</a:t>
            </a:r>
          </a:p>
          <a:p>
            <a:pPr lvl="3" algn="just">
              <a:spcBef>
                <a:spcPts val="1200"/>
              </a:spcBef>
              <a:spcAft>
                <a:spcPts val="600"/>
              </a:spcAft>
            </a:pPr>
            <a:endParaRPr lang="fr-FR" sz="2400">
              <a:solidFill>
                <a:srgbClr val="000000"/>
              </a:solidFill>
              <a:latin typeface="inherit"/>
            </a:endParaRPr>
          </a:p>
          <a:p>
            <a:pPr lvl="2" algn="just">
              <a:spcBef>
                <a:spcPts val="1200"/>
              </a:spcBef>
              <a:spcAft>
                <a:spcPts val="600"/>
              </a:spcAft>
            </a:pPr>
            <a:endParaRPr lang="fr-FR" sz="2684" i="0">
              <a:solidFill>
                <a:srgbClr val="000000"/>
              </a:solidFill>
              <a:effectLst/>
              <a:latin typeface="inherit"/>
            </a:endParaRPr>
          </a:p>
          <a:p>
            <a:pPr marL="1950315" lvl="3" indent="0">
              <a:buNone/>
            </a:pPr>
            <a:endParaRPr lang="fr-BE" sz="2400"/>
          </a:p>
        </p:txBody>
      </p:sp>
      <p:sp>
        <p:nvSpPr>
          <p:cNvPr id="6" name="ZoneTexte 5">
            <a:extLst>
              <a:ext uri="{FF2B5EF4-FFF2-40B4-BE49-F238E27FC236}">
                <a16:creationId xmlns:a16="http://schemas.microsoft.com/office/drawing/2014/main" id="{6A7E7C1C-A624-824F-170A-D9205D442DB2}"/>
              </a:ext>
            </a:extLst>
          </p:cNvPr>
          <p:cNvSpPr txBox="1"/>
          <p:nvPr/>
        </p:nvSpPr>
        <p:spPr>
          <a:xfrm>
            <a:off x="627692" y="285608"/>
            <a:ext cx="15699575" cy="2042354"/>
          </a:xfrm>
          <a:prstGeom prst="rect">
            <a:avLst/>
          </a:prstGeom>
          <a:noFill/>
        </p:spPr>
        <p:txBody>
          <a:bodyPr wrap="square" rtlCol="0">
            <a:spAutoFit/>
          </a:bodyPr>
          <a:lstStyle/>
          <a:p>
            <a:pPr algn="just">
              <a:lnSpc>
                <a:spcPct val="120000"/>
              </a:lnSpc>
            </a:pPr>
            <a:r>
              <a:rPr lang="fr-FR" sz="3600" b="1">
                <a:solidFill>
                  <a:schemeClr val="accent1">
                    <a:lumMod val="75000"/>
                  </a:schemeClr>
                </a:solidFill>
                <a:cs typeface="Calibri" panose="020F0502020204030204" pitchFamily="34" charset="0"/>
              </a:rPr>
              <a:t>II. 2. </a:t>
            </a:r>
            <a:r>
              <a:rPr lang="fr-BE" sz="3600" b="1" i="0" u="none" strike="noStrike">
                <a:solidFill>
                  <a:schemeClr val="accent1">
                    <a:lumMod val="75000"/>
                  </a:schemeClr>
                </a:solidFill>
                <a:effectLst/>
                <a:cs typeface="Calibri" panose="020F0502020204030204" pitchFamily="34" charset="0"/>
              </a:rPr>
              <a:t>  </a:t>
            </a:r>
            <a:r>
              <a:rPr lang="nl-BE" sz="3600" b="1">
                <a:solidFill>
                  <a:schemeClr val="accent1">
                    <a:lumMod val="75000"/>
                  </a:schemeClr>
                </a:solidFill>
                <a:cs typeface="Calibri" panose="020F0502020204030204" pitchFamily="34" charset="0"/>
              </a:rPr>
              <a:t> </a:t>
            </a:r>
            <a:r>
              <a:rPr lang="fr-BE" sz="3600" b="1" err="1">
                <a:solidFill>
                  <a:schemeClr val="accent1">
                    <a:lumMod val="75000"/>
                  </a:schemeClr>
                </a:solidFill>
                <a:cs typeface="Calibri" panose="020F0502020204030204" pitchFamily="34" charset="0"/>
              </a:rPr>
              <a:t>Bronstaat</a:t>
            </a:r>
            <a:r>
              <a:rPr lang="fr-BE" sz="3600" b="1">
                <a:solidFill>
                  <a:schemeClr val="accent1">
                    <a:lumMod val="75000"/>
                  </a:schemeClr>
                </a:solidFill>
                <a:cs typeface="Calibri" panose="020F0502020204030204" pitchFamily="34" charset="0"/>
              </a:rPr>
              <a:t> – </a:t>
            </a:r>
            <a:r>
              <a:rPr lang="fr-BE" sz="3600" b="1" err="1">
                <a:solidFill>
                  <a:schemeClr val="accent1">
                    <a:lumMod val="75000"/>
                  </a:schemeClr>
                </a:solidFill>
                <a:cs typeface="Calibri" panose="020F0502020204030204" pitchFamily="34" charset="0"/>
              </a:rPr>
              <a:t>specifieke</a:t>
            </a:r>
            <a:r>
              <a:rPr lang="fr-BE" sz="3600" b="1">
                <a:solidFill>
                  <a:schemeClr val="accent1">
                    <a:lumMod val="75000"/>
                  </a:schemeClr>
                </a:solidFill>
                <a:cs typeface="Calibri" panose="020F0502020204030204" pitchFamily="34" charset="0"/>
              </a:rPr>
              <a:t> interne </a:t>
            </a:r>
            <a:r>
              <a:rPr lang="fr-BE" sz="3600" b="1" err="1">
                <a:solidFill>
                  <a:schemeClr val="accent1">
                    <a:lumMod val="75000"/>
                  </a:schemeClr>
                </a:solidFill>
                <a:cs typeface="Calibri" panose="020F0502020204030204" pitchFamily="34" charset="0"/>
              </a:rPr>
              <a:t>antimisbruikbepalingen</a:t>
            </a:r>
            <a:r>
              <a:rPr lang="fr-FR" sz="3600" b="1">
                <a:solidFill>
                  <a:schemeClr val="accent1">
                    <a:lumMod val="75000"/>
                  </a:schemeClr>
                </a:solidFill>
                <a:cs typeface="Calibri" panose="020F0502020204030204" pitchFamily="34" charset="0"/>
              </a:rPr>
              <a:t> - </a:t>
            </a:r>
            <a:r>
              <a:rPr lang="nl-BE" sz="3600" b="1">
                <a:solidFill>
                  <a:schemeClr val="accent1">
                    <a:lumMod val="75000"/>
                  </a:schemeClr>
                </a:solidFill>
                <a:cs typeface="Calibri" panose="020F0502020204030204" pitchFamily="34" charset="0"/>
              </a:rPr>
              <a:t>Etat de la source – dispositions anti-abus spécifiques internes - </a:t>
            </a:r>
            <a:r>
              <a:rPr kumimoji="0" lang="fr-FR" sz="3600" b="1" i="0" u="none" strike="noStrike" kern="1200" cap="none" spc="0" normalizeH="0" baseline="0" noProof="0">
                <a:ln>
                  <a:noFill/>
                </a:ln>
                <a:solidFill>
                  <a:schemeClr val="accent2">
                    <a:lumMod val="75000"/>
                  </a:schemeClr>
                </a:solidFill>
                <a:effectLst/>
                <a:uLnTx/>
                <a:uFillTx/>
                <a:ea typeface="+mj-ea"/>
                <a:cs typeface="+mj-cs"/>
              </a:rPr>
              <a:t>Dispositions anti-abus de droit interne - INR</a:t>
            </a:r>
            <a:endParaRPr lang="fr-FR" sz="3600" b="1">
              <a:solidFill>
                <a:schemeClr val="accent2">
                  <a:lumMod val="75000"/>
                </a:schemeClr>
              </a:solidFill>
              <a:cs typeface="Calibri" panose="020F0502020204030204" pitchFamily="34" charset="0"/>
            </a:endParaRPr>
          </a:p>
        </p:txBody>
      </p:sp>
    </p:spTree>
    <p:extLst>
      <p:ext uri="{BB962C8B-B14F-4D97-AF65-F5344CB8AC3E}">
        <p14:creationId xmlns:p14="http://schemas.microsoft.com/office/powerpoint/2010/main" val="3120479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FE24D-0A75-FC49-1030-CF14DECFC57F}"/>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6E03D2A-A434-FC6E-A0FB-EBBEF00081D9}"/>
              </a:ext>
            </a:extLst>
          </p:cNvPr>
          <p:cNvSpPr>
            <a:spLocks noGrp="1"/>
          </p:cNvSpPr>
          <p:nvPr>
            <p:ph idx="1"/>
          </p:nvPr>
        </p:nvSpPr>
        <p:spPr>
          <a:xfrm>
            <a:off x="627692" y="2495602"/>
            <a:ext cx="16459199" cy="6669611"/>
          </a:xfrm>
        </p:spPr>
        <p:txBody>
          <a:bodyPr>
            <a:normAutofit fontScale="47500" lnSpcReduction="20000"/>
          </a:bodyPr>
          <a:lstStyle/>
          <a:p>
            <a:pPr algn="just">
              <a:spcBef>
                <a:spcPts val="1200"/>
              </a:spcBef>
              <a:spcAft>
                <a:spcPts val="600"/>
              </a:spcAft>
            </a:pPr>
            <a:r>
              <a:rPr lang="fr-FR" sz="5900" dirty="0">
                <a:solidFill>
                  <a:srgbClr val="000000"/>
                </a:solidFill>
                <a:latin typeface="inherit"/>
              </a:rPr>
              <a:t>Nombreuses critiques sur la portée du texte</a:t>
            </a:r>
          </a:p>
          <a:p>
            <a:pPr lvl="1" algn="just">
              <a:spcBef>
                <a:spcPts val="1200"/>
              </a:spcBef>
              <a:spcAft>
                <a:spcPts val="600"/>
              </a:spcAft>
            </a:pPr>
            <a:r>
              <a:rPr lang="fr-FR" sz="4200" i="0" dirty="0">
                <a:solidFill>
                  <a:srgbClr val="000000"/>
                </a:solidFill>
                <a:effectLst/>
                <a:latin typeface="inherit"/>
              </a:rPr>
              <a:t>Synthèse: Rapport de la Cour des Comptes (2022 </a:t>
            </a:r>
            <a:r>
              <a:rPr lang="fr-BE" sz="42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https://www.ccrek.be/</a:t>
            </a:r>
            <a:r>
              <a:rPr lang="fr-FR" sz="4200" i="0" dirty="0">
                <a:solidFill>
                  <a:srgbClr val="000000"/>
                </a:solidFill>
                <a:effectLst/>
                <a:latin typeface="inherit"/>
              </a:rPr>
              <a:t>)</a:t>
            </a:r>
          </a:p>
          <a:p>
            <a:pPr lvl="2" algn="just">
              <a:spcBef>
                <a:spcPts val="1200"/>
              </a:spcBef>
              <a:spcAft>
                <a:spcPts val="600"/>
              </a:spcAft>
            </a:pPr>
            <a:r>
              <a:rPr lang="fr-FR" sz="4200" dirty="0">
                <a:solidFill>
                  <a:srgbClr val="000000"/>
                </a:solidFill>
                <a:latin typeface="inherit"/>
              </a:rPr>
              <a:t>Critiques </a:t>
            </a:r>
          </a:p>
          <a:p>
            <a:pPr lvl="3" algn="just">
              <a:spcBef>
                <a:spcPts val="1200"/>
              </a:spcBef>
              <a:spcAft>
                <a:spcPts val="600"/>
              </a:spcAft>
            </a:pPr>
            <a:r>
              <a:rPr lang="fr-FR" sz="4200" dirty="0">
                <a:solidFill>
                  <a:srgbClr val="000000"/>
                </a:solidFill>
                <a:latin typeface="inherit"/>
              </a:rPr>
              <a:t>Sur la législation</a:t>
            </a:r>
          </a:p>
          <a:p>
            <a:pPr lvl="4" algn="just">
              <a:spcBef>
                <a:spcPts val="1200"/>
              </a:spcBef>
              <a:spcAft>
                <a:spcPts val="600"/>
              </a:spcAft>
            </a:pPr>
            <a:r>
              <a:rPr lang="fr-FR" sz="4200" dirty="0">
                <a:solidFill>
                  <a:srgbClr val="000000"/>
                </a:solidFill>
                <a:latin typeface="inherit"/>
              </a:rPr>
              <a:t>Plusieurs listes, manque de cohérence, pas toujours actualisées</a:t>
            </a:r>
          </a:p>
          <a:p>
            <a:pPr lvl="4" algn="just">
              <a:spcBef>
                <a:spcPts val="1200"/>
              </a:spcBef>
              <a:spcAft>
                <a:spcPts val="600"/>
              </a:spcAft>
            </a:pPr>
            <a:r>
              <a:rPr lang="fr-FR" sz="4200" dirty="0">
                <a:solidFill>
                  <a:srgbClr val="000000"/>
                </a:solidFill>
                <a:latin typeface="inherit"/>
              </a:rPr>
              <a:t>Liste « limitative », mais tendance de certains contribuables à déclarer dès que l’impôt &lt;15%</a:t>
            </a:r>
          </a:p>
          <a:p>
            <a:pPr lvl="4" algn="just">
              <a:spcBef>
                <a:spcPts val="1200"/>
              </a:spcBef>
              <a:spcAft>
                <a:spcPts val="600"/>
              </a:spcAft>
            </a:pPr>
            <a:r>
              <a:rPr lang="fr-FR" sz="4200" dirty="0">
                <a:solidFill>
                  <a:srgbClr val="000000"/>
                </a:solidFill>
                <a:latin typeface="inherit"/>
              </a:rPr>
              <a:t>Payement vers un pays « listé » quand le contribuable estime que ce pays ne rencontre pas/plus les critères (Monaco – 2011/2012)</a:t>
            </a:r>
          </a:p>
          <a:p>
            <a:pPr lvl="4" algn="just">
              <a:spcBef>
                <a:spcPts val="1200"/>
              </a:spcBef>
              <a:spcAft>
                <a:spcPts val="600"/>
              </a:spcAft>
            </a:pPr>
            <a:r>
              <a:rPr lang="fr-FR" sz="4200" dirty="0">
                <a:solidFill>
                  <a:srgbClr val="000000"/>
                </a:solidFill>
                <a:latin typeface="inherit"/>
              </a:rPr>
              <a:t>Déductibilité si, en outre, « opérations réelles et sincères » et pas au profit d’une « construction artificielle »</a:t>
            </a:r>
          </a:p>
          <a:p>
            <a:pPr lvl="5" algn="just">
              <a:spcBef>
                <a:spcPts val="1200"/>
              </a:spcBef>
              <a:spcAft>
                <a:spcPts val="600"/>
              </a:spcAft>
            </a:pPr>
            <a:r>
              <a:rPr lang="fr-FR" sz="4200" dirty="0">
                <a:solidFill>
                  <a:srgbClr val="000000"/>
                </a:solidFill>
                <a:latin typeface="inherit"/>
              </a:rPr>
              <a:t>Opération « réelle et sincère »: redondance avec les conditions de l’article 49? (pas/peu de cas de rejet sur cette base)</a:t>
            </a:r>
          </a:p>
          <a:p>
            <a:pPr lvl="5" algn="just">
              <a:spcBef>
                <a:spcPts val="1200"/>
              </a:spcBef>
              <a:spcAft>
                <a:spcPts val="600"/>
              </a:spcAft>
            </a:pPr>
            <a:r>
              <a:rPr lang="fr-FR" sz="4200" dirty="0">
                <a:solidFill>
                  <a:srgbClr val="000000"/>
                </a:solidFill>
                <a:latin typeface="inherit"/>
              </a:rPr>
              <a:t>« construction artificielle »: si mise en place pour éluder l’impôt belge; pas applicable si mise en place, par exemple, par le bénéficiaire (non lié) du payement pour des fins qui lui sont propres?</a:t>
            </a:r>
          </a:p>
          <a:p>
            <a:pPr lvl="6" algn="just">
              <a:spcBef>
                <a:spcPts val="1200"/>
              </a:spcBef>
              <a:spcAft>
                <a:spcPts val="600"/>
              </a:spcAft>
            </a:pPr>
            <a:r>
              <a:rPr lang="fr-FR" sz="4200" dirty="0">
                <a:solidFill>
                  <a:srgbClr val="000000"/>
                </a:solidFill>
                <a:latin typeface="inherit"/>
              </a:rPr>
              <a:t>Changement de position du fisc: toute construction artificielle </a:t>
            </a:r>
          </a:p>
          <a:p>
            <a:pPr lvl="7" algn="just">
              <a:spcBef>
                <a:spcPts val="1200"/>
              </a:spcBef>
              <a:spcAft>
                <a:spcPts val="600"/>
              </a:spcAft>
            </a:pPr>
            <a:r>
              <a:rPr lang="fr-FR" sz="4200" dirty="0">
                <a:solidFill>
                  <a:srgbClr val="000000"/>
                </a:solidFill>
                <a:latin typeface="inherit"/>
              </a:rPr>
              <a:t>Critiqué par la Cour des comptes (contraire à l’exposé des motifs) et la doctrine</a:t>
            </a:r>
          </a:p>
          <a:p>
            <a:pPr lvl="7" algn="just">
              <a:spcBef>
                <a:spcPts val="1200"/>
              </a:spcBef>
              <a:spcAft>
                <a:spcPts val="600"/>
              </a:spcAft>
            </a:pPr>
            <a:r>
              <a:rPr lang="fr-FR" sz="4200" dirty="0">
                <a:solidFill>
                  <a:srgbClr val="000000"/>
                </a:solidFill>
                <a:latin typeface="inherit"/>
              </a:rPr>
              <a:t>Trib Nivelles, 16 juillet 2021: construction pour éviter l’impôt belge</a:t>
            </a:r>
          </a:p>
          <a:p>
            <a:pPr lvl="7" algn="just">
              <a:spcBef>
                <a:spcPts val="1200"/>
              </a:spcBef>
              <a:spcAft>
                <a:spcPts val="600"/>
              </a:spcAft>
            </a:pPr>
            <a:r>
              <a:rPr lang="fr-FR" sz="4200" dirty="0">
                <a:solidFill>
                  <a:srgbClr val="000000"/>
                </a:solidFill>
                <a:latin typeface="inherit"/>
              </a:rPr>
              <a:t>Trib. Anvers, 19 février 2024: idem </a:t>
            </a:r>
          </a:p>
          <a:p>
            <a:pPr lvl="5" algn="just">
              <a:spcBef>
                <a:spcPts val="1200"/>
              </a:spcBef>
              <a:spcAft>
                <a:spcPts val="600"/>
              </a:spcAft>
            </a:pPr>
            <a:endParaRPr lang="fr-FR" dirty="0">
              <a:solidFill>
                <a:srgbClr val="000000"/>
              </a:solidFill>
              <a:latin typeface="inherit"/>
            </a:endParaRPr>
          </a:p>
        </p:txBody>
      </p:sp>
      <p:sp>
        <p:nvSpPr>
          <p:cNvPr id="6" name="ZoneTexte 5">
            <a:extLst>
              <a:ext uri="{FF2B5EF4-FFF2-40B4-BE49-F238E27FC236}">
                <a16:creationId xmlns:a16="http://schemas.microsoft.com/office/drawing/2014/main" id="{F0FC303E-C500-D546-7A9A-9F72296E45E1}"/>
              </a:ext>
            </a:extLst>
          </p:cNvPr>
          <p:cNvSpPr txBox="1"/>
          <p:nvPr/>
        </p:nvSpPr>
        <p:spPr>
          <a:xfrm>
            <a:off x="627692" y="285608"/>
            <a:ext cx="15699575" cy="2042354"/>
          </a:xfrm>
          <a:prstGeom prst="rect">
            <a:avLst/>
          </a:prstGeom>
          <a:noFill/>
        </p:spPr>
        <p:txBody>
          <a:bodyPr wrap="square" rtlCol="0">
            <a:spAutoFit/>
          </a:bodyPr>
          <a:lstStyle/>
          <a:p>
            <a:pPr algn="just">
              <a:lnSpc>
                <a:spcPct val="120000"/>
              </a:lnSpc>
            </a:pPr>
            <a:r>
              <a:rPr lang="fr-FR" sz="3600" b="1">
                <a:solidFill>
                  <a:schemeClr val="accent1">
                    <a:lumMod val="75000"/>
                  </a:schemeClr>
                </a:solidFill>
                <a:cs typeface="Calibri" panose="020F0502020204030204" pitchFamily="34" charset="0"/>
              </a:rPr>
              <a:t>II. 2. </a:t>
            </a:r>
            <a:r>
              <a:rPr lang="fr-BE" sz="3600" b="1" i="0" u="none" strike="noStrike">
                <a:solidFill>
                  <a:schemeClr val="accent1">
                    <a:lumMod val="75000"/>
                  </a:schemeClr>
                </a:solidFill>
                <a:effectLst/>
                <a:cs typeface="Calibri" panose="020F0502020204030204" pitchFamily="34" charset="0"/>
              </a:rPr>
              <a:t>  </a:t>
            </a:r>
            <a:r>
              <a:rPr lang="nl-BE" sz="3600" b="1">
                <a:solidFill>
                  <a:schemeClr val="accent1">
                    <a:lumMod val="75000"/>
                  </a:schemeClr>
                </a:solidFill>
                <a:cs typeface="Calibri" panose="020F0502020204030204" pitchFamily="34" charset="0"/>
              </a:rPr>
              <a:t> </a:t>
            </a:r>
            <a:r>
              <a:rPr lang="fr-BE" sz="3600" b="1" err="1">
                <a:solidFill>
                  <a:schemeClr val="accent1">
                    <a:lumMod val="75000"/>
                  </a:schemeClr>
                </a:solidFill>
                <a:cs typeface="Calibri" panose="020F0502020204030204" pitchFamily="34" charset="0"/>
              </a:rPr>
              <a:t>Bronstaat</a:t>
            </a:r>
            <a:r>
              <a:rPr lang="fr-BE" sz="3600" b="1">
                <a:solidFill>
                  <a:schemeClr val="accent1">
                    <a:lumMod val="75000"/>
                  </a:schemeClr>
                </a:solidFill>
                <a:cs typeface="Calibri" panose="020F0502020204030204" pitchFamily="34" charset="0"/>
              </a:rPr>
              <a:t> – </a:t>
            </a:r>
            <a:r>
              <a:rPr lang="fr-BE" sz="3600" b="1" err="1">
                <a:solidFill>
                  <a:schemeClr val="accent1">
                    <a:lumMod val="75000"/>
                  </a:schemeClr>
                </a:solidFill>
                <a:cs typeface="Calibri" panose="020F0502020204030204" pitchFamily="34" charset="0"/>
              </a:rPr>
              <a:t>specifieke</a:t>
            </a:r>
            <a:r>
              <a:rPr lang="fr-BE" sz="3600" b="1">
                <a:solidFill>
                  <a:schemeClr val="accent1">
                    <a:lumMod val="75000"/>
                  </a:schemeClr>
                </a:solidFill>
                <a:cs typeface="Calibri" panose="020F0502020204030204" pitchFamily="34" charset="0"/>
              </a:rPr>
              <a:t> interne </a:t>
            </a:r>
            <a:r>
              <a:rPr lang="fr-BE" sz="3600" b="1" err="1">
                <a:solidFill>
                  <a:schemeClr val="accent1">
                    <a:lumMod val="75000"/>
                  </a:schemeClr>
                </a:solidFill>
                <a:cs typeface="Calibri" panose="020F0502020204030204" pitchFamily="34" charset="0"/>
              </a:rPr>
              <a:t>antimisbruikbepalingen</a:t>
            </a:r>
            <a:r>
              <a:rPr lang="fr-FR" sz="3600" b="1">
                <a:solidFill>
                  <a:schemeClr val="accent1">
                    <a:lumMod val="75000"/>
                  </a:schemeClr>
                </a:solidFill>
                <a:cs typeface="Calibri" panose="020F0502020204030204" pitchFamily="34" charset="0"/>
              </a:rPr>
              <a:t> - </a:t>
            </a:r>
            <a:r>
              <a:rPr lang="nl-BE" sz="3600" b="1">
                <a:solidFill>
                  <a:schemeClr val="accent1">
                    <a:lumMod val="75000"/>
                  </a:schemeClr>
                </a:solidFill>
                <a:cs typeface="Calibri" panose="020F0502020204030204" pitchFamily="34" charset="0"/>
              </a:rPr>
              <a:t>Etat de la source – dispositions anti-abus spécifiques internes - </a:t>
            </a:r>
            <a:r>
              <a:rPr kumimoji="0" lang="fr-FR" sz="3600" b="1" i="0" u="none" strike="noStrike" kern="1200" cap="none" spc="0" normalizeH="0" baseline="0" noProof="0">
                <a:ln>
                  <a:noFill/>
                </a:ln>
                <a:solidFill>
                  <a:schemeClr val="accent2">
                    <a:lumMod val="75000"/>
                  </a:schemeClr>
                </a:solidFill>
                <a:effectLst/>
                <a:uLnTx/>
                <a:uFillTx/>
                <a:ea typeface="+mj-ea"/>
                <a:cs typeface="+mj-cs"/>
              </a:rPr>
              <a:t>Dispositions anti-abus de droit interne - INR</a:t>
            </a:r>
            <a:endParaRPr lang="fr-FR" sz="3600" b="1">
              <a:solidFill>
                <a:schemeClr val="accent2">
                  <a:lumMod val="75000"/>
                </a:schemeClr>
              </a:solidFill>
              <a:cs typeface="Calibri" panose="020F0502020204030204" pitchFamily="34" charset="0"/>
            </a:endParaRPr>
          </a:p>
        </p:txBody>
      </p:sp>
    </p:spTree>
    <p:extLst>
      <p:ext uri="{BB962C8B-B14F-4D97-AF65-F5344CB8AC3E}">
        <p14:creationId xmlns:p14="http://schemas.microsoft.com/office/powerpoint/2010/main" val="10828164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DAC46-F1BA-A918-A967-3F1F786A4C71}"/>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A35F6EF-8446-D7D0-0EBA-F3AA5DB3A783}"/>
              </a:ext>
            </a:extLst>
          </p:cNvPr>
          <p:cNvSpPr>
            <a:spLocks noGrp="1"/>
          </p:cNvSpPr>
          <p:nvPr>
            <p:ph idx="1"/>
          </p:nvPr>
        </p:nvSpPr>
        <p:spPr>
          <a:xfrm>
            <a:off x="504968" y="2587843"/>
            <a:ext cx="15641674" cy="6669611"/>
          </a:xfrm>
        </p:spPr>
        <p:txBody>
          <a:bodyPr>
            <a:normAutofit/>
          </a:bodyPr>
          <a:lstStyle/>
          <a:p>
            <a:pPr algn="just">
              <a:spcBef>
                <a:spcPts val="1200"/>
              </a:spcBef>
              <a:spcAft>
                <a:spcPts val="600"/>
              </a:spcAft>
            </a:pPr>
            <a:r>
              <a:rPr lang="fr-FR">
                <a:solidFill>
                  <a:srgbClr val="000000"/>
                </a:solidFill>
                <a:latin typeface="inherit"/>
              </a:rPr>
              <a:t>Nombreuses critiques sur la portée du texte</a:t>
            </a:r>
          </a:p>
          <a:p>
            <a:pPr lvl="1" algn="just">
              <a:spcBef>
                <a:spcPts val="1200"/>
              </a:spcBef>
              <a:spcAft>
                <a:spcPts val="600"/>
              </a:spcAft>
            </a:pPr>
            <a:r>
              <a:rPr lang="fr-FR" i="0">
                <a:solidFill>
                  <a:srgbClr val="000000"/>
                </a:solidFill>
                <a:effectLst/>
                <a:latin typeface="inherit"/>
              </a:rPr>
              <a:t>Synthèse: Rapport de la Cour des Comptes (2022 </a:t>
            </a:r>
            <a:r>
              <a:rPr lang="fr-BE" sz="18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https://www.ccrek.be/</a:t>
            </a:r>
            <a:r>
              <a:rPr lang="fr-FR" i="0">
                <a:solidFill>
                  <a:srgbClr val="000000"/>
                </a:solidFill>
                <a:effectLst/>
                <a:latin typeface="inherit"/>
              </a:rPr>
              <a:t>)</a:t>
            </a:r>
          </a:p>
          <a:p>
            <a:pPr lvl="2" algn="just">
              <a:spcBef>
                <a:spcPts val="1200"/>
              </a:spcBef>
              <a:spcAft>
                <a:spcPts val="600"/>
              </a:spcAft>
            </a:pPr>
            <a:r>
              <a:rPr lang="fr-FR">
                <a:solidFill>
                  <a:srgbClr val="000000"/>
                </a:solidFill>
                <a:latin typeface="inherit"/>
              </a:rPr>
              <a:t>Critiques </a:t>
            </a:r>
          </a:p>
          <a:p>
            <a:pPr lvl="2" algn="just">
              <a:spcBef>
                <a:spcPts val="1200"/>
              </a:spcBef>
              <a:spcAft>
                <a:spcPts val="600"/>
              </a:spcAft>
            </a:pPr>
            <a:r>
              <a:rPr lang="fr-FR">
                <a:solidFill>
                  <a:srgbClr val="000000"/>
                </a:solidFill>
                <a:latin typeface="inherit"/>
              </a:rPr>
              <a:t>Les contrôles</a:t>
            </a:r>
          </a:p>
          <a:p>
            <a:pPr lvl="3" algn="just">
              <a:spcBef>
                <a:spcPts val="1200"/>
              </a:spcBef>
              <a:spcAft>
                <a:spcPts val="600"/>
              </a:spcAft>
            </a:pPr>
            <a:r>
              <a:rPr lang="fr-FR">
                <a:solidFill>
                  <a:srgbClr val="000000"/>
                </a:solidFill>
                <a:latin typeface="inherit"/>
              </a:rPr>
              <a:t>Peu de contrôles conduisent à un rejet </a:t>
            </a:r>
          </a:p>
          <a:p>
            <a:pPr lvl="3" algn="just">
              <a:spcBef>
                <a:spcPts val="1200"/>
              </a:spcBef>
              <a:spcAft>
                <a:spcPts val="600"/>
              </a:spcAft>
            </a:pPr>
            <a:r>
              <a:rPr lang="fr-FR" i="0">
                <a:solidFill>
                  <a:srgbClr val="000000"/>
                </a:solidFill>
                <a:effectLst/>
                <a:latin typeface="inherit"/>
              </a:rPr>
              <a:t>Mais les contrôlés ont déclaré; suggestion de renforcer le contrôle sur ceux qui ne déclarent pas, voire d’imposer aux banques une obligation de communication de tous payements vers les pays visés. </a:t>
            </a:r>
          </a:p>
          <a:p>
            <a:pPr lvl="3" algn="just">
              <a:spcBef>
                <a:spcPts val="1200"/>
              </a:spcBef>
              <a:spcAft>
                <a:spcPts val="600"/>
              </a:spcAft>
            </a:pPr>
            <a:endParaRPr lang="fr-FR">
              <a:solidFill>
                <a:srgbClr val="000000"/>
              </a:solidFill>
              <a:latin typeface="inherit"/>
            </a:endParaRPr>
          </a:p>
          <a:p>
            <a:pPr lvl="1" algn="just">
              <a:spcBef>
                <a:spcPts val="1200"/>
              </a:spcBef>
              <a:spcAft>
                <a:spcPts val="600"/>
              </a:spcAft>
            </a:pPr>
            <a:r>
              <a:rPr lang="fr-FR" i="0">
                <a:solidFill>
                  <a:srgbClr val="000000"/>
                </a:solidFill>
                <a:effectLst/>
                <a:latin typeface="inherit"/>
              </a:rPr>
              <a:t>Projets de loi</a:t>
            </a:r>
          </a:p>
        </p:txBody>
      </p:sp>
      <p:sp>
        <p:nvSpPr>
          <p:cNvPr id="6" name="ZoneTexte 5">
            <a:extLst>
              <a:ext uri="{FF2B5EF4-FFF2-40B4-BE49-F238E27FC236}">
                <a16:creationId xmlns:a16="http://schemas.microsoft.com/office/drawing/2014/main" id="{597917D3-4249-FAAF-5FF7-81930F91613C}"/>
              </a:ext>
            </a:extLst>
          </p:cNvPr>
          <p:cNvSpPr txBox="1"/>
          <p:nvPr/>
        </p:nvSpPr>
        <p:spPr>
          <a:xfrm>
            <a:off x="627692" y="285608"/>
            <a:ext cx="15699575" cy="2042354"/>
          </a:xfrm>
          <a:prstGeom prst="rect">
            <a:avLst/>
          </a:prstGeom>
          <a:noFill/>
        </p:spPr>
        <p:txBody>
          <a:bodyPr wrap="square" rtlCol="0">
            <a:spAutoFit/>
          </a:bodyPr>
          <a:lstStyle/>
          <a:p>
            <a:pPr algn="just">
              <a:lnSpc>
                <a:spcPct val="120000"/>
              </a:lnSpc>
            </a:pPr>
            <a:r>
              <a:rPr lang="fr-FR" sz="3600" b="1">
                <a:solidFill>
                  <a:schemeClr val="accent1">
                    <a:lumMod val="75000"/>
                  </a:schemeClr>
                </a:solidFill>
                <a:cs typeface="Calibri" panose="020F0502020204030204" pitchFamily="34" charset="0"/>
              </a:rPr>
              <a:t>II. 2. </a:t>
            </a:r>
            <a:r>
              <a:rPr lang="fr-BE" sz="3600" b="1" i="0" u="none" strike="noStrike">
                <a:solidFill>
                  <a:schemeClr val="accent1">
                    <a:lumMod val="75000"/>
                  </a:schemeClr>
                </a:solidFill>
                <a:effectLst/>
                <a:cs typeface="Calibri" panose="020F0502020204030204" pitchFamily="34" charset="0"/>
              </a:rPr>
              <a:t>  </a:t>
            </a:r>
            <a:r>
              <a:rPr lang="nl-BE" sz="3600" b="1">
                <a:solidFill>
                  <a:schemeClr val="accent1">
                    <a:lumMod val="75000"/>
                  </a:schemeClr>
                </a:solidFill>
                <a:cs typeface="Calibri" panose="020F0502020204030204" pitchFamily="34" charset="0"/>
              </a:rPr>
              <a:t> </a:t>
            </a:r>
            <a:r>
              <a:rPr lang="fr-BE" sz="3600" b="1" err="1">
                <a:solidFill>
                  <a:schemeClr val="accent1">
                    <a:lumMod val="75000"/>
                  </a:schemeClr>
                </a:solidFill>
                <a:cs typeface="Calibri" panose="020F0502020204030204" pitchFamily="34" charset="0"/>
              </a:rPr>
              <a:t>Bronstaat</a:t>
            </a:r>
            <a:r>
              <a:rPr lang="fr-BE" sz="3600" b="1">
                <a:solidFill>
                  <a:schemeClr val="accent1">
                    <a:lumMod val="75000"/>
                  </a:schemeClr>
                </a:solidFill>
                <a:cs typeface="Calibri" panose="020F0502020204030204" pitchFamily="34" charset="0"/>
              </a:rPr>
              <a:t> – </a:t>
            </a:r>
            <a:r>
              <a:rPr lang="fr-BE" sz="3600" b="1" err="1">
                <a:solidFill>
                  <a:schemeClr val="accent1">
                    <a:lumMod val="75000"/>
                  </a:schemeClr>
                </a:solidFill>
                <a:cs typeface="Calibri" panose="020F0502020204030204" pitchFamily="34" charset="0"/>
              </a:rPr>
              <a:t>specifieke</a:t>
            </a:r>
            <a:r>
              <a:rPr lang="fr-BE" sz="3600" b="1">
                <a:solidFill>
                  <a:schemeClr val="accent1">
                    <a:lumMod val="75000"/>
                  </a:schemeClr>
                </a:solidFill>
                <a:cs typeface="Calibri" panose="020F0502020204030204" pitchFamily="34" charset="0"/>
              </a:rPr>
              <a:t> interne </a:t>
            </a:r>
            <a:r>
              <a:rPr lang="fr-BE" sz="3600" b="1" err="1">
                <a:solidFill>
                  <a:schemeClr val="accent1">
                    <a:lumMod val="75000"/>
                  </a:schemeClr>
                </a:solidFill>
                <a:cs typeface="Calibri" panose="020F0502020204030204" pitchFamily="34" charset="0"/>
              </a:rPr>
              <a:t>antimisbruikbepalingen</a:t>
            </a:r>
            <a:r>
              <a:rPr lang="fr-FR" sz="3600" b="1">
                <a:solidFill>
                  <a:schemeClr val="accent1">
                    <a:lumMod val="75000"/>
                  </a:schemeClr>
                </a:solidFill>
                <a:cs typeface="Calibri" panose="020F0502020204030204" pitchFamily="34" charset="0"/>
              </a:rPr>
              <a:t> - </a:t>
            </a:r>
            <a:r>
              <a:rPr lang="nl-BE" sz="3600" b="1">
                <a:solidFill>
                  <a:schemeClr val="accent1">
                    <a:lumMod val="75000"/>
                  </a:schemeClr>
                </a:solidFill>
                <a:cs typeface="Calibri" panose="020F0502020204030204" pitchFamily="34" charset="0"/>
              </a:rPr>
              <a:t>Etat de la source – dispositions anti-abus spécifiques internes - </a:t>
            </a:r>
            <a:r>
              <a:rPr kumimoji="0" lang="fr-FR" sz="3600" b="1" i="0" u="none" strike="noStrike" kern="1200" cap="none" spc="0" normalizeH="0" baseline="0" noProof="0">
                <a:ln>
                  <a:noFill/>
                </a:ln>
                <a:solidFill>
                  <a:schemeClr val="accent2">
                    <a:lumMod val="75000"/>
                  </a:schemeClr>
                </a:solidFill>
                <a:effectLst/>
                <a:uLnTx/>
                <a:uFillTx/>
                <a:ea typeface="+mj-ea"/>
                <a:cs typeface="+mj-cs"/>
              </a:rPr>
              <a:t>Dispositions anti-abus de droit interne - INR</a:t>
            </a:r>
            <a:endParaRPr lang="fr-FR" sz="3600" b="1">
              <a:solidFill>
                <a:schemeClr val="accent2">
                  <a:lumMod val="75000"/>
                </a:schemeClr>
              </a:solidFill>
              <a:cs typeface="Calibri" panose="020F0502020204030204" pitchFamily="34" charset="0"/>
            </a:endParaRPr>
          </a:p>
        </p:txBody>
      </p:sp>
    </p:spTree>
    <p:extLst>
      <p:ext uri="{BB962C8B-B14F-4D97-AF65-F5344CB8AC3E}">
        <p14:creationId xmlns:p14="http://schemas.microsoft.com/office/powerpoint/2010/main" val="42246395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D698A-6A7C-D8FD-6DCC-516E5B78A32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6A31BFE-A0DD-A253-CFD4-2663230D560D}"/>
              </a:ext>
            </a:extLst>
          </p:cNvPr>
          <p:cNvSpPr>
            <a:spLocks noGrp="1"/>
          </p:cNvSpPr>
          <p:nvPr>
            <p:ph idx="1"/>
          </p:nvPr>
        </p:nvSpPr>
        <p:spPr/>
        <p:txBody>
          <a:bodyPr>
            <a:normAutofit/>
          </a:bodyPr>
          <a:lstStyle/>
          <a:p>
            <a:r>
              <a:rPr lang="fr-FR"/>
              <a:t>Payement de l’impôt – retenue de précompte à la source</a:t>
            </a:r>
          </a:p>
          <a:p>
            <a:pPr lvl="1"/>
            <a:r>
              <a:rPr lang="fr-FR"/>
              <a:t>Art. 228, §3: </a:t>
            </a:r>
            <a:r>
              <a:rPr lang="fr-FR" err="1"/>
              <a:t>cf</a:t>
            </a:r>
            <a:r>
              <a:rPr lang="fr-FR"/>
              <a:t> supra</a:t>
            </a:r>
          </a:p>
          <a:p>
            <a:pPr lvl="1"/>
            <a:r>
              <a:rPr lang="fr-FR"/>
              <a:t>Revenus mobiliers</a:t>
            </a:r>
          </a:p>
          <a:p>
            <a:pPr lvl="2"/>
            <a:r>
              <a:rPr lang="fr-FR"/>
              <a:t>Exonération de retenue à la source: </a:t>
            </a:r>
          </a:p>
          <a:p>
            <a:pPr lvl="3"/>
            <a:r>
              <a:rPr lang="fr-FR"/>
              <a:t>Directives européennes</a:t>
            </a:r>
          </a:p>
          <a:p>
            <a:pPr lvl="3"/>
            <a:r>
              <a:rPr lang="fr-FR"/>
              <a:t>Transposition plus large: inclusion des PAC avec échange d’informations</a:t>
            </a:r>
          </a:p>
          <a:p>
            <a:pPr lvl="2"/>
            <a:r>
              <a:rPr lang="fr-FR"/>
              <a:t>Transposition des GAAR et SAAR des directives européennes: </a:t>
            </a:r>
          </a:p>
          <a:p>
            <a:pPr lvl="2"/>
            <a:r>
              <a:rPr lang="fr-FR"/>
              <a:t>PS </a:t>
            </a:r>
            <a:r>
              <a:rPr lang="fr-FR" err="1"/>
              <a:t>Dir</a:t>
            </a:r>
            <a:r>
              <a:rPr lang="fr-FR"/>
              <a:t>: art. 1</a:t>
            </a:r>
            <a:r>
              <a:rPr lang="fr-FR" baseline="30000"/>
              <a:t>er</a:t>
            </a:r>
            <a:r>
              <a:rPr lang="fr-FR"/>
              <a:t> para. 2 et 3: </a:t>
            </a:r>
          </a:p>
          <a:p>
            <a:pPr lvl="3"/>
            <a:r>
              <a:rPr lang="fr-FR"/>
              <a:t>Montage ou série de montage « non authentique »</a:t>
            </a:r>
          </a:p>
          <a:p>
            <a:pPr lvl="3"/>
            <a:r>
              <a:rPr lang="fr-FR"/>
              <a:t>Élément objectif + élément subjectif</a:t>
            </a:r>
          </a:p>
          <a:p>
            <a:pPr lvl="3"/>
            <a:r>
              <a:rPr lang="fr-BE"/>
              <a:t>Art. 266, al. 4 CIR: problème d’interprétation: GAAR limitée aux dividendes ou incluant I&amp;R? </a:t>
            </a:r>
          </a:p>
        </p:txBody>
      </p:sp>
      <p:sp>
        <p:nvSpPr>
          <p:cNvPr id="6" name="ZoneTexte 5">
            <a:extLst>
              <a:ext uri="{FF2B5EF4-FFF2-40B4-BE49-F238E27FC236}">
                <a16:creationId xmlns:a16="http://schemas.microsoft.com/office/drawing/2014/main" id="{4BCFD8EC-1E5A-75A9-8AED-390DE6570015}"/>
              </a:ext>
            </a:extLst>
          </p:cNvPr>
          <p:cNvSpPr txBox="1"/>
          <p:nvPr/>
        </p:nvSpPr>
        <p:spPr>
          <a:xfrm>
            <a:off x="627692" y="285608"/>
            <a:ext cx="15699575" cy="2042354"/>
          </a:xfrm>
          <a:prstGeom prst="rect">
            <a:avLst/>
          </a:prstGeom>
          <a:noFill/>
        </p:spPr>
        <p:txBody>
          <a:bodyPr wrap="square" rtlCol="0">
            <a:spAutoFit/>
          </a:bodyPr>
          <a:lstStyle/>
          <a:p>
            <a:pPr algn="just">
              <a:lnSpc>
                <a:spcPct val="120000"/>
              </a:lnSpc>
            </a:pPr>
            <a:r>
              <a:rPr lang="fr-FR" sz="3600" b="1">
                <a:solidFill>
                  <a:schemeClr val="accent1">
                    <a:lumMod val="75000"/>
                  </a:schemeClr>
                </a:solidFill>
                <a:cs typeface="Calibri" panose="020F0502020204030204" pitchFamily="34" charset="0"/>
              </a:rPr>
              <a:t>II. 2. </a:t>
            </a:r>
            <a:r>
              <a:rPr lang="fr-BE" sz="3600" b="1" i="0" u="none" strike="noStrike">
                <a:solidFill>
                  <a:schemeClr val="accent1">
                    <a:lumMod val="75000"/>
                  </a:schemeClr>
                </a:solidFill>
                <a:effectLst/>
                <a:cs typeface="Calibri" panose="020F0502020204030204" pitchFamily="34" charset="0"/>
              </a:rPr>
              <a:t>  </a:t>
            </a:r>
            <a:r>
              <a:rPr lang="nl-BE" sz="3600" b="1">
                <a:solidFill>
                  <a:schemeClr val="accent1">
                    <a:lumMod val="75000"/>
                  </a:schemeClr>
                </a:solidFill>
                <a:cs typeface="Calibri" panose="020F0502020204030204" pitchFamily="34" charset="0"/>
              </a:rPr>
              <a:t> </a:t>
            </a:r>
            <a:r>
              <a:rPr lang="fr-BE" sz="3600" b="1" err="1">
                <a:solidFill>
                  <a:schemeClr val="accent1">
                    <a:lumMod val="75000"/>
                  </a:schemeClr>
                </a:solidFill>
                <a:cs typeface="Calibri" panose="020F0502020204030204" pitchFamily="34" charset="0"/>
              </a:rPr>
              <a:t>Bronstaat</a:t>
            </a:r>
            <a:r>
              <a:rPr lang="fr-BE" sz="3600" b="1">
                <a:solidFill>
                  <a:schemeClr val="accent1">
                    <a:lumMod val="75000"/>
                  </a:schemeClr>
                </a:solidFill>
                <a:cs typeface="Calibri" panose="020F0502020204030204" pitchFamily="34" charset="0"/>
              </a:rPr>
              <a:t> – </a:t>
            </a:r>
            <a:r>
              <a:rPr lang="fr-BE" sz="3600" b="1" err="1">
                <a:solidFill>
                  <a:schemeClr val="accent1">
                    <a:lumMod val="75000"/>
                  </a:schemeClr>
                </a:solidFill>
                <a:cs typeface="Calibri" panose="020F0502020204030204" pitchFamily="34" charset="0"/>
              </a:rPr>
              <a:t>specifieke</a:t>
            </a:r>
            <a:r>
              <a:rPr lang="fr-BE" sz="3600" b="1">
                <a:solidFill>
                  <a:schemeClr val="accent1">
                    <a:lumMod val="75000"/>
                  </a:schemeClr>
                </a:solidFill>
                <a:cs typeface="Calibri" panose="020F0502020204030204" pitchFamily="34" charset="0"/>
              </a:rPr>
              <a:t> interne </a:t>
            </a:r>
            <a:r>
              <a:rPr lang="fr-BE" sz="3600" b="1" err="1">
                <a:solidFill>
                  <a:schemeClr val="accent1">
                    <a:lumMod val="75000"/>
                  </a:schemeClr>
                </a:solidFill>
                <a:cs typeface="Calibri" panose="020F0502020204030204" pitchFamily="34" charset="0"/>
              </a:rPr>
              <a:t>antimisbruikbepalingen</a:t>
            </a:r>
            <a:r>
              <a:rPr lang="fr-FR" sz="3600" b="1">
                <a:solidFill>
                  <a:schemeClr val="accent1">
                    <a:lumMod val="75000"/>
                  </a:schemeClr>
                </a:solidFill>
                <a:cs typeface="Calibri" panose="020F0502020204030204" pitchFamily="34" charset="0"/>
              </a:rPr>
              <a:t> - </a:t>
            </a:r>
            <a:r>
              <a:rPr lang="nl-BE" sz="3600" b="1">
                <a:solidFill>
                  <a:schemeClr val="accent1">
                    <a:lumMod val="75000"/>
                  </a:schemeClr>
                </a:solidFill>
                <a:cs typeface="Calibri" panose="020F0502020204030204" pitchFamily="34" charset="0"/>
              </a:rPr>
              <a:t>Etat de la source – dispositions anti-abus spécifiques internes - </a:t>
            </a:r>
            <a:r>
              <a:rPr kumimoji="0" lang="fr-FR" sz="3600" b="1" i="0" u="none" strike="noStrike" kern="1200" cap="none" spc="0" normalizeH="0" baseline="0" noProof="0">
                <a:ln>
                  <a:noFill/>
                </a:ln>
                <a:solidFill>
                  <a:schemeClr val="accent2">
                    <a:lumMod val="75000"/>
                  </a:schemeClr>
                </a:solidFill>
                <a:effectLst/>
                <a:uLnTx/>
                <a:uFillTx/>
                <a:ea typeface="+mj-ea"/>
                <a:cs typeface="+mj-cs"/>
              </a:rPr>
              <a:t>Dispositions anti-abus de droit interne - INR</a:t>
            </a:r>
            <a:endParaRPr lang="fr-FR" sz="3600" b="1">
              <a:solidFill>
                <a:schemeClr val="accent2">
                  <a:lumMod val="75000"/>
                </a:schemeClr>
              </a:solidFill>
              <a:cs typeface="Calibri" panose="020F0502020204030204" pitchFamily="34" charset="0"/>
            </a:endParaRPr>
          </a:p>
        </p:txBody>
      </p:sp>
    </p:spTree>
    <p:extLst>
      <p:ext uri="{BB962C8B-B14F-4D97-AF65-F5344CB8AC3E}">
        <p14:creationId xmlns:p14="http://schemas.microsoft.com/office/powerpoint/2010/main" val="22420712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DDAC46-F1BA-A918-A967-3F1F786A4C7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338675" cy="9753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US" sz="25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71" y="-1"/>
            <a:ext cx="17386960" cy="9767922"/>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US" sz="25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28525" y="-4"/>
            <a:ext cx="16741761" cy="9767927"/>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US" sz="25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616" y="0"/>
            <a:ext cx="5152928" cy="9767924"/>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US" sz="25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576" y="-4"/>
            <a:ext cx="17397808" cy="9767930"/>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US" sz="25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77032" y="-1225332"/>
            <a:ext cx="9759191" cy="12227320"/>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US" sz="25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687819" y="1549086"/>
            <a:ext cx="7064936" cy="7094166"/>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US" sz="25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A3E3C050-1FF0-A31E-2E25-21BA2F3480FE}"/>
              </a:ext>
            </a:extLst>
          </p:cNvPr>
          <p:cNvSpPr>
            <a:spLocks noGrp="1"/>
          </p:cNvSpPr>
          <p:nvPr>
            <p:ph type="title"/>
          </p:nvPr>
        </p:nvSpPr>
        <p:spPr>
          <a:xfrm>
            <a:off x="5912156" y="2330481"/>
            <a:ext cx="9549212" cy="4520802"/>
          </a:xfrm>
        </p:spPr>
        <p:txBody>
          <a:bodyPr vert="horz" lIns="91440" tIns="45720" rIns="91440" bIns="45720" rtlCol="0" anchor="b">
            <a:normAutofit/>
          </a:bodyPr>
          <a:lstStyle/>
          <a:p>
            <a:r>
              <a:rPr lang="en-US" sz="6800" kern="1200">
                <a:solidFill>
                  <a:srgbClr val="FFFFFF"/>
                </a:solidFill>
                <a:latin typeface="+mj-lt"/>
                <a:ea typeface="+mj-ea"/>
                <a:cs typeface="+mj-cs"/>
              </a:rPr>
              <a:t>III. </a:t>
            </a:r>
            <a:r>
              <a:rPr lang="nl-BE" sz="6800">
                <a:solidFill>
                  <a:schemeClr val="bg1"/>
                </a:solidFill>
              </a:rPr>
              <a:t>Conclusions</a:t>
            </a:r>
            <a:br>
              <a:rPr lang="nl-BE" sz="800"/>
            </a:br>
            <a:br>
              <a:rPr lang="fr-BE" sz="800"/>
            </a:br>
            <a:endParaRPr lang="nl-BE" sz="6800">
              <a:solidFill>
                <a:schemeClr val="bg1"/>
              </a:solidFill>
            </a:endParaRPr>
          </a:p>
          <a:p>
            <a:pPr defTabSz="914400"/>
            <a:endParaRPr lang="en-US" sz="6800" kern="1200">
              <a:solidFill>
                <a:srgbClr val="FFFFFF"/>
              </a:solidFill>
              <a:latin typeface="+mj-lt"/>
              <a:ea typeface="+mj-ea"/>
              <a:cs typeface="+mj-cs"/>
            </a:endParaRPr>
          </a:p>
        </p:txBody>
      </p:sp>
      <p:sp>
        <p:nvSpPr>
          <p:cNvPr id="25" name="Rectangle 24">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385934"/>
            <a:ext cx="17375237" cy="3381990"/>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en-US" sz="25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7601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7338675" cy="9753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32274"/>
            <a:ext cx="17338672" cy="6220982"/>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58538" y="-5591422"/>
            <a:ext cx="6221592" cy="17338675"/>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882752" y="-5267214"/>
            <a:ext cx="6220982" cy="16690862"/>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32270"/>
            <a:ext cx="12148570" cy="6220978"/>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8455207" y="-1467808"/>
            <a:ext cx="7096665" cy="6313430"/>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B9AA86BB-F459-DC96-1B82-5A1E9DF60B06}"/>
              </a:ext>
            </a:extLst>
          </p:cNvPr>
          <p:cNvSpPr>
            <a:spLocks noGrp="1"/>
          </p:cNvSpPr>
          <p:nvPr>
            <p:ph type="title"/>
          </p:nvPr>
        </p:nvSpPr>
        <p:spPr>
          <a:xfrm>
            <a:off x="1869857" y="1045484"/>
            <a:ext cx="14297813" cy="4164935"/>
          </a:xfrm>
        </p:spPr>
        <p:txBody>
          <a:bodyPr vert="horz" lIns="91440" tIns="45720" rIns="91440" bIns="45720" rtlCol="0" anchor="b">
            <a:normAutofit/>
          </a:bodyPr>
          <a:lstStyle/>
          <a:p>
            <a:pPr defTabSz="914400"/>
            <a:r>
              <a:rPr lang="en-US" sz="6800" kern="1200">
                <a:solidFill>
                  <a:srgbClr val="FFFFFF"/>
                </a:solidFill>
                <a:latin typeface="+mj-lt"/>
                <a:ea typeface="+mj-ea"/>
                <a:cs typeface="+mj-cs"/>
              </a:rPr>
              <a:t>Thank you for your attention</a:t>
            </a:r>
          </a:p>
        </p:txBody>
      </p:sp>
      <p:pic>
        <p:nvPicPr>
          <p:cNvPr id="4" name="Picture 10">
            <a:extLst>
              <a:ext uri="{FF2B5EF4-FFF2-40B4-BE49-F238E27FC236}">
                <a16:creationId xmlns:a16="http://schemas.microsoft.com/office/drawing/2014/main" id="{96F83327-6F93-BE07-0D16-4028A53E83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19" y="7455090"/>
            <a:ext cx="2308379" cy="1847440"/>
          </a:xfrm>
          <a:prstGeom prst="rect">
            <a:avLst/>
          </a:prstGeom>
        </p:spPr>
      </p:pic>
      <p:pic>
        <p:nvPicPr>
          <p:cNvPr id="5" name="Afbeelding 19">
            <a:extLst>
              <a:ext uri="{FF2B5EF4-FFF2-40B4-BE49-F238E27FC236}">
                <a16:creationId xmlns:a16="http://schemas.microsoft.com/office/drawing/2014/main" id="{46F9DBD6-1115-ED7D-7691-DF45249BDD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017" y="7682210"/>
            <a:ext cx="3714979" cy="1393200"/>
          </a:xfrm>
          <a:prstGeom prst="rect">
            <a:avLst/>
          </a:prstGeom>
        </p:spPr>
      </p:pic>
      <p:pic>
        <p:nvPicPr>
          <p:cNvPr id="6" name="Image 5">
            <a:extLst>
              <a:ext uri="{FF2B5EF4-FFF2-40B4-BE49-F238E27FC236}">
                <a16:creationId xmlns:a16="http://schemas.microsoft.com/office/drawing/2014/main" id="{5445B567-4696-B832-1EE2-6E8DD3A084A4}"/>
              </a:ext>
            </a:extLst>
          </p:cNvPr>
          <p:cNvPicPr>
            <a:picLocks noChangeAspect="1"/>
          </p:cNvPicPr>
          <p:nvPr/>
        </p:nvPicPr>
        <p:blipFill>
          <a:blip r:embed="rId4"/>
          <a:stretch>
            <a:fillRect/>
          </a:stretch>
        </p:blipFill>
        <p:spPr>
          <a:xfrm>
            <a:off x="9967753" y="7687351"/>
            <a:ext cx="2862871" cy="1388059"/>
          </a:xfrm>
          <a:prstGeom prst="rect">
            <a:avLst/>
          </a:prstGeom>
        </p:spPr>
      </p:pic>
      <p:pic>
        <p:nvPicPr>
          <p:cNvPr id="7" name="Picture 2">
            <a:extLst>
              <a:ext uri="{FF2B5EF4-FFF2-40B4-BE49-F238E27FC236}">
                <a16:creationId xmlns:a16="http://schemas.microsoft.com/office/drawing/2014/main" id="{758A9BAF-BF5B-CFA9-D28E-D14C936437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2176" y="7779375"/>
            <a:ext cx="3884947" cy="94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793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werkbare wereldkaart inclusief landnamen">
            <a:extLst>
              <a:ext uri="{FF2B5EF4-FFF2-40B4-BE49-F238E27FC236}">
                <a16:creationId xmlns:a16="http://schemas.microsoft.com/office/drawing/2014/main" id="{ADCDBF50-6A62-E897-792C-38955AEA4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143" b="17181"/>
          <a:stretch/>
        </p:blipFill>
        <p:spPr bwMode="auto">
          <a:xfrm>
            <a:off x="-2" y="-12560"/>
            <a:ext cx="17337600" cy="9752990"/>
          </a:xfrm>
          <a:prstGeom prst="rect">
            <a:avLst/>
          </a:prstGeom>
          <a:solidFill>
            <a:srgbClr val="FFFFFF"/>
          </a:solidFill>
        </p:spPr>
      </p:pic>
      <p:sp>
        <p:nvSpPr>
          <p:cNvPr id="3" name="Tijdelijke aanduiding voor dianummer 2" hidden="1">
            <a:extLst>
              <a:ext uri="{FF2B5EF4-FFF2-40B4-BE49-F238E27FC236}">
                <a16:creationId xmlns:a16="http://schemas.microsoft.com/office/drawing/2014/main" id="{515ADCD9-AD1D-B8D8-0B68-8F576EE0904A}"/>
              </a:ext>
            </a:extLst>
          </p:cNvPr>
          <p:cNvSpPr>
            <a:spLocks noGrp="1"/>
          </p:cNvSpPr>
          <p:nvPr>
            <p:ph type="sldNum" sz="quarter" idx="4294967295"/>
          </p:nvPr>
        </p:nvSpPr>
        <p:spPr>
          <a:xfrm>
            <a:off x="15590520" y="8948456"/>
            <a:ext cx="921879" cy="519257"/>
          </a:xfrm>
        </p:spPr>
        <p:txBody>
          <a:bodyPr/>
          <a:lstStyle/>
          <a:p>
            <a:pPr marL="0" marR="0" lvl="0" indent="0" algn="r" defTabSz="1300368" rtl="0" eaLnBrk="1" fontAlgn="auto" latinLnBrk="0" hangingPunct="1">
              <a:lnSpc>
                <a:spcPct val="100000"/>
              </a:lnSpc>
              <a:spcBef>
                <a:spcPts val="0"/>
              </a:spcBef>
              <a:spcAft>
                <a:spcPts val="853"/>
              </a:spcAft>
              <a:buClrTx/>
              <a:buSzTx/>
              <a:buFontTx/>
              <a:buNone/>
              <a:tabLst/>
              <a:defRPr/>
            </a:pPr>
            <a:fld id="{7AE184E0-0BD4-4705-A12B-9B71DDE63301}" type="slidenum">
              <a:rPr kumimoji="0" lang="nl-BE" sz="1707" b="0" i="0" u="none" strike="noStrike" kern="1200" cap="none" spc="0" normalizeH="0" baseline="0" noProof="0">
                <a:ln>
                  <a:noFill/>
                </a:ln>
                <a:solidFill>
                  <a:srgbClr val="1E64C8"/>
                </a:solidFill>
                <a:effectLst/>
                <a:uLnTx/>
                <a:uFillTx/>
                <a:latin typeface="Arial"/>
                <a:ea typeface="+mn-ea"/>
                <a:cs typeface="+mn-cs"/>
              </a:rPr>
              <a:pPr marL="0" marR="0" lvl="0" indent="0" algn="r" defTabSz="1300368" rtl="0" eaLnBrk="1" fontAlgn="auto" latinLnBrk="0" hangingPunct="1">
                <a:lnSpc>
                  <a:spcPct val="100000"/>
                </a:lnSpc>
                <a:spcBef>
                  <a:spcPts val="0"/>
                </a:spcBef>
                <a:spcAft>
                  <a:spcPts val="853"/>
                </a:spcAft>
                <a:buClrTx/>
                <a:buSzTx/>
                <a:buFontTx/>
                <a:buNone/>
                <a:tabLst/>
                <a:defRPr/>
              </a:pPr>
              <a:t>7</a:t>
            </a:fld>
            <a:endParaRPr kumimoji="0" lang="nl-BE" sz="1707" b="0" i="0" u="none" strike="noStrike" kern="1200" cap="none" spc="0" normalizeH="0" baseline="0" noProof="0">
              <a:ln>
                <a:noFill/>
              </a:ln>
              <a:solidFill>
                <a:srgbClr val="1E64C8"/>
              </a:solidFill>
              <a:effectLst/>
              <a:uLnTx/>
              <a:uFillTx/>
              <a:latin typeface="Arial"/>
              <a:ea typeface="+mn-ea"/>
              <a:cs typeface="+mn-cs"/>
            </a:endParaRPr>
          </a:p>
        </p:txBody>
      </p:sp>
      <p:sp>
        <p:nvSpPr>
          <p:cNvPr id="6" name="Cirkel: leeg 5">
            <a:extLst>
              <a:ext uri="{FF2B5EF4-FFF2-40B4-BE49-F238E27FC236}">
                <a16:creationId xmlns:a16="http://schemas.microsoft.com/office/drawing/2014/main" id="{F479E62C-AE30-A501-249E-BD70121E4DB3}"/>
              </a:ext>
            </a:extLst>
          </p:cNvPr>
          <p:cNvSpPr/>
          <p:nvPr/>
        </p:nvSpPr>
        <p:spPr>
          <a:xfrm flipH="1">
            <a:off x="7879670" y="5729784"/>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7" name="Cirkel: leeg 6">
            <a:extLst>
              <a:ext uri="{FF2B5EF4-FFF2-40B4-BE49-F238E27FC236}">
                <a16:creationId xmlns:a16="http://schemas.microsoft.com/office/drawing/2014/main" id="{6CB3DA31-B291-6CEE-0433-A472B95704A9}"/>
              </a:ext>
            </a:extLst>
          </p:cNvPr>
          <p:cNvSpPr/>
          <p:nvPr/>
        </p:nvSpPr>
        <p:spPr>
          <a:xfrm flipH="1">
            <a:off x="8366778" y="5289892"/>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8" name="Cirkel: leeg 7">
            <a:extLst>
              <a:ext uri="{FF2B5EF4-FFF2-40B4-BE49-F238E27FC236}">
                <a16:creationId xmlns:a16="http://schemas.microsoft.com/office/drawing/2014/main" id="{31CC701D-5554-7AC1-4853-57BEA02FC6A2}"/>
              </a:ext>
            </a:extLst>
          </p:cNvPr>
          <p:cNvSpPr/>
          <p:nvPr/>
        </p:nvSpPr>
        <p:spPr>
          <a:xfrm flipH="1">
            <a:off x="8650029" y="5019510"/>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9" name="Cirkel: leeg 8">
            <a:extLst>
              <a:ext uri="{FF2B5EF4-FFF2-40B4-BE49-F238E27FC236}">
                <a16:creationId xmlns:a16="http://schemas.microsoft.com/office/drawing/2014/main" id="{B8B0D0FC-FF94-3FE2-673F-D46787416C84}"/>
              </a:ext>
            </a:extLst>
          </p:cNvPr>
          <p:cNvSpPr/>
          <p:nvPr/>
        </p:nvSpPr>
        <p:spPr>
          <a:xfrm flipH="1">
            <a:off x="14302284" y="5946518"/>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 name="Cirkel: leeg 9">
            <a:extLst>
              <a:ext uri="{FF2B5EF4-FFF2-40B4-BE49-F238E27FC236}">
                <a16:creationId xmlns:a16="http://schemas.microsoft.com/office/drawing/2014/main" id="{561D74A0-BF7E-CFBC-8DF5-45781B4845D9}"/>
              </a:ext>
            </a:extLst>
          </p:cNvPr>
          <p:cNvSpPr/>
          <p:nvPr/>
        </p:nvSpPr>
        <p:spPr>
          <a:xfrm flipH="1">
            <a:off x="9216555" y="5740520"/>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1" name="Cirkel: leeg 10">
            <a:extLst>
              <a:ext uri="{FF2B5EF4-FFF2-40B4-BE49-F238E27FC236}">
                <a16:creationId xmlns:a16="http://schemas.microsoft.com/office/drawing/2014/main" id="{91E60939-A02E-751F-67F6-8D249E3B84AA}"/>
              </a:ext>
            </a:extLst>
          </p:cNvPr>
          <p:cNvSpPr/>
          <p:nvPr/>
        </p:nvSpPr>
        <p:spPr>
          <a:xfrm flipH="1">
            <a:off x="8637162" y="4671880"/>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2" name="Cirkel: leeg 11">
            <a:extLst>
              <a:ext uri="{FF2B5EF4-FFF2-40B4-BE49-F238E27FC236}">
                <a16:creationId xmlns:a16="http://schemas.microsoft.com/office/drawing/2014/main" id="{7A926EEF-34D8-27F5-0E62-0B48E61EAB04}"/>
              </a:ext>
            </a:extLst>
          </p:cNvPr>
          <p:cNvSpPr/>
          <p:nvPr/>
        </p:nvSpPr>
        <p:spPr>
          <a:xfrm flipH="1">
            <a:off x="7864653" y="4864991"/>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3" name="Cirkel: leeg 12">
            <a:extLst>
              <a:ext uri="{FF2B5EF4-FFF2-40B4-BE49-F238E27FC236}">
                <a16:creationId xmlns:a16="http://schemas.microsoft.com/office/drawing/2014/main" id="{2CFDFFAE-D854-33D0-359E-1C6DD27E64C0}"/>
              </a:ext>
            </a:extLst>
          </p:cNvPr>
          <p:cNvSpPr/>
          <p:nvPr/>
        </p:nvSpPr>
        <p:spPr>
          <a:xfrm flipH="1">
            <a:off x="3641560" y="5843519"/>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4" name="Cirkel: leeg 13">
            <a:extLst>
              <a:ext uri="{FF2B5EF4-FFF2-40B4-BE49-F238E27FC236}">
                <a16:creationId xmlns:a16="http://schemas.microsoft.com/office/drawing/2014/main" id="{A3734245-ACA7-03FB-3AD4-16DB5FAC8930}"/>
              </a:ext>
            </a:extLst>
          </p:cNvPr>
          <p:cNvSpPr/>
          <p:nvPr/>
        </p:nvSpPr>
        <p:spPr>
          <a:xfrm flipH="1">
            <a:off x="8469778" y="5083877"/>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5" name="Cirkel: leeg 14">
            <a:extLst>
              <a:ext uri="{FF2B5EF4-FFF2-40B4-BE49-F238E27FC236}">
                <a16:creationId xmlns:a16="http://schemas.microsoft.com/office/drawing/2014/main" id="{31DE22AE-33E8-EB17-83E4-F8A63B09B3D5}"/>
              </a:ext>
            </a:extLst>
          </p:cNvPr>
          <p:cNvSpPr/>
          <p:nvPr/>
        </p:nvSpPr>
        <p:spPr>
          <a:xfrm flipH="1">
            <a:off x="8096403" y="5689020"/>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6" name="Cirkel: leeg 15">
            <a:extLst>
              <a:ext uri="{FF2B5EF4-FFF2-40B4-BE49-F238E27FC236}">
                <a16:creationId xmlns:a16="http://schemas.microsoft.com/office/drawing/2014/main" id="{FCE561D3-4B35-91FC-9778-2EAC4874ADDE}"/>
              </a:ext>
            </a:extLst>
          </p:cNvPr>
          <p:cNvSpPr/>
          <p:nvPr/>
        </p:nvSpPr>
        <p:spPr>
          <a:xfrm flipH="1">
            <a:off x="8508407" y="4942252"/>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7" name="Cirkel: leeg 16">
            <a:extLst>
              <a:ext uri="{FF2B5EF4-FFF2-40B4-BE49-F238E27FC236}">
                <a16:creationId xmlns:a16="http://schemas.microsoft.com/office/drawing/2014/main" id="{CAB3EFB7-597D-1BF6-EE25-C8FA0008BD9F}"/>
              </a:ext>
            </a:extLst>
          </p:cNvPr>
          <p:cNvSpPr/>
          <p:nvPr/>
        </p:nvSpPr>
        <p:spPr>
          <a:xfrm flipH="1">
            <a:off x="8727288" y="5277002"/>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2" name="Cirkel: leeg 1">
            <a:extLst>
              <a:ext uri="{FF2B5EF4-FFF2-40B4-BE49-F238E27FC236}">
                <a16:creationId xmlns:a16="http://schemas.microsoft.com/office/drawing/2014/main" id="{D7BF96BF-CB63-EA14-2812-4EECE18A526E}"/>
              </a:ext>
            </a:extLst>
          </p:cNvPr>
          <p:cNvSpPr/>
          <p:nvPr/>
        </p:nvSpPr>
        <p:spPr>
          <a:xfrm flipH="1">
            <a:off x="12729339" y="7695408"/>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4" name="Cirkel: leeg 3">
            <a:extLst>
              <a:ext uri="{FF2B5EF4-FFF2-40B4-BE49-F238E27FC236}">
                <a16:creationId xmlns:a16="http://schemas.microsoft.com/office/drawing/2014/main" id="{4F95C42C-8D9C-44A5-C810-0B84DFF12A54}"/>
              </a:ext>
            </a:extLst>
          </p:cNvPr>
          <p:cNvSpPr/>
          <p:nvPr/>
        </p:nvSpPr>
        <p:spPr>
          <a:xfrm flipH="1">
            <a:off x="7965499" y="6137507"/>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5" name="Cirkel: leeg 4">
            <a:extLst>
              <a:ext uri="{FF2B5EF4-FFF2-40B4-BE49-F238E27FC236}">
                <a16:creationId xmlns:a16="http://schemas.microsoft.com/office/drawing/2014/main" id="{9C54CC85-E286-ABF9-053A-483ECEC9ECDF}"/>
              </a:ext>
            </a:extLst>
          </p:cNvPr>
          <p:cNvSpPr/>
          <p:nvPr/>
        </p:nvSpPr>
        <p:spPr>
          <a:xfrm flipH="1">
            <a:off x="5815338" y="8133170"/>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8" name="Cirkel: leeg 17">
            <a:extLst>
              <a:ext uri="{FF2B5EF4-FFF2-40B4-BE49-F238E27FC236}">
                <a16:creationId xmlns:a16="http://schemas.microsoft.com/office/drawing/2014/main" id="{EDCFCA0F-BBAB-81F2-34F9-59A3E1A58988}"/>
              </a:ext>
            </a:extLst>
          </p:cNvPr>
          <p:cNvSpPr/>
          <p:nvPr/>
        </p:nvSpPr>
        <p:spPr>
          <a:xfrm flipH="1">
            <a:off x="9858165" y="6176134"/>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9" name="Cirkel: leeg 18">
            <a:extLst>
              <a:ext uri="{FF2B5EF4-FFF2-40B4-BE49-F238E27FC236}">
                <a16:creationId xmlns:a16="http://schemas.microsoft.com/office/drawing/2014/main" id="{2D02E368-23F7-5C30-062D-DEAA3962A9B8}"/>
              </a:ext>
            </a:extLst>
          </p:cNvPr>
          <p:cNvSpPr/>
          <p:nvPr/>
        </p:nvSpPr>
        <p:spPr>
          <a:xfrm flipH="1">
            <a:off x="12652089" y="7437897"/>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20" name="Cirkel: leeg 19">
            <a:extLst>
              <a:ext uri="{FF2B5EF4-FFF2-40B4-BE49-F238E27FC236}">
                <a16:creationId xmlns:a16="http://schemas.microsoft.com/office/drawing/2014/main" id="{7F6EE4BE-F482-E6A2-8B57-537782DC5816}"/>
              </a:ext>
            </a:extLst>
          </p:cNvPr>
          <p:cNvSpPr/>
          <p:nvPr/>
        </p:nvSpPr>
        <p:spPr>
          <a:xfrm flipH="1">
            <a:off x="8892509" y="5918627"/>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21" name="Cirkel: leeg 20">
            <a:extLst>
              <a:ext uri="{FF2B5EF4-FFF2-40B4-BE49-F238E27FC236}">
                <a16:creationId xmlns:a16="http://schemas.microsoft.com/office/drawing/2014/main" id="{4BDB0844-0FF3-97DF-8E7A-641DE3EE7B0B}"/>
              </a:ext>
            </a:extLst>
          </p:cNvPr>
          <p:cNvSpPr/>
          <p:nvPr/>
        </p:nvSpPr>
        <p:spPr>
          <a:xfrm flipH="1">
            <a:off x="8673634" y="6060253"/>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22" name="Cirkel: leeg 21">
            <a:extLst>
              <a:ext uri="{FF2B5EF4-FFF2-40B4-BE49-F238E27FC236}">
                <a16:creationId xmlns:a16="http://schemas.microsoft.com/office/drawing/2014/main" id="{8BDA8326-7E23-FA23-C28D-D12E6CB4ADBC}"/>
              </a:ext>
            </a:extLst>
          </p:cNvPr>
          <p:cNvSpPr/>
          <p:nvPr/>
        </p:nvSpPr>
        <p:spPr>
          <a:xfrm flipH="1">
            <a:off x="3523535" y="4502360"/>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23" name="Cirkel: leeg 22">
            <a:extLst>
              <a:ext uri="{FF2B5EF4-FFF2-40B4-BE49-F238E27FC236}">
                <a16:creationId xmlns:a16="http://schemas.microsoft.com/office/drawing/2014/main" id="{E3EA03EA-75AD-F379-2130-1726721961BE}"/>
              </a:ext>
            </a:extLst>
          </p:cNvPr>
          <p:cNvSpPr/>
          <p:nvPr/>
        </p:nvSpPr>
        <p:spPr>
          <a:xfrm flipH="1">
            <a:off x="8866760" y="5661123"/>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24" name="Cirkel: leeg 23">
            <a:extLst>
              <a:ext uri="{FF2B5EF4-FFF2-40B4-BE49-F238E27FC236}">
                <a16:creationId xmlns:a16="http://schemas.microsoft.com/office/drawing/2014/main" id="{E30DCA2F-9387-CBB2-9B44-105503BB84AE}"/>
              </a:ext>
            </a:extLst>
          </p:cNvPr>
          <p:cNvSpPr/>
          <p:nvPr/>
        </p:nvSpPr>
        <p:spPr>
          <a:xfrm flipH="1">
            <a:off x="9368896" y="4064603"/>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25" name="Cirkel: leeg 24">
            <a:extLst>
              <a:ext uri="{FF2B5EF4-FFF2-40B4-BE49-F238E27FC236}">
                <a16:creationId xmlns:a16="http://schemas.microsoft.com/office/drawing/2014/main" id="{6C7E9463-121A-6D84-CDDC-ABC08E663958}"/>
              </a:ext>
            </a:extLst>
          </p:cNvPr>
          <p:cNvSpPr/>
          <p:nvPr/>
        </p:nvSpPr>
        <p:spPr>
          <a:xfrm flipH="1">
            <a:off x="9021271" y="4914373"/>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26" name="Cirkel: leeg 25">
            <a:extLst>
              <a:ext uri="{FF2B5EF4-FFF2-40B4-BE49-F238E27FC236}">
                <a16:creationId xmlns:a16="http://schemas.microsoft.com/office/drawing/2014/main" id="{749102CC-21AF-A478-B0AE-DA46ABB822C0}"/>
              </a:ext>
            </a:extLst>
          </p:cNvPr>
          <p:cNvSpPr/>
          <p:nvPr/>
        </p:nvSpPr>
        <p:spPr>
          <a:xfrm flipH="1">
            <a:off x="13656367" y="7193274"/>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27" name="Cirkel: leeg 26">
            <a:extLst>
              <a:ext uri="{FF2B5EF4-FFF2-40B4-BE49-F238E27FC236}">
                <a16:creationId xmlns:a16="http://schemas.microsoft.com/office/drawing/2014/main" id="{FFFDE136-9753-B2DD-19A2-E33015438C57}"/>
              </a:ext>
            </a:extLst>
          </p:cNvPr>
          <p:cNvSpPr/>
          <p:nvPr/>
        </p:nvSpPr>
        <p:spPr>
          <a:xfrm flipH="1">
            <a:off x="13823759" y="5918619"/>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28" name="Cirkel: leeg 27">
            <a:extLst>
              <a:ext uri="{FF2B5EF4-FFF2-40B4-BE49-F238E27FC236}">
                <a16:creationId xmlns:a16="http://schemas.microsoft.com/office/drawing/2014/main" id="{4697CDE3-6E1D-EF36-0C5F-5BD237A0AD6D}"/>
              </a:ext>
            </a:extLst>
          </p:cNvPr>
          <p:cNvSpPr/>
          <p:nvPr/>
        </p:nvSpPr>
        <p:spPr>
          <a:xfrm flipH="1">
            <a:off x="14235748" y="8661051"/>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29" name="Cirkel: leeg 28">
            <a:extLst>
              <a:ext uri="{FF2B5EF4-FFF2-40B4-BE49-F238E27FC236}">
                <a16:creationId xmlns:a16="http://schemas.microsoft.com/office/drawing/2014/main" id="{1A939A4D-B646-4A6F-7C5A-F02AFD387BAE}"/>
              </a:ext>
            </a:extLst>
          </p:cNvPr>
          <p:cNvSpPr/>
          <p:nvPr/>
        </p:nvSpPr>
        <p:spPr>
          <a:xfrm flipH="1">
            <a:off x="8029870" y="7296278"/>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30" name="Cirkel: leeg 29">
            <a:extLst>
              <a:ext uri="{FF2B5EF4-FFF2-40B4-BE49-F238E27FC236}">
                <a16:creationId xmlns:a16="http://schemas.microsoft.com/office/drawing/2014/main" id="{625AD064-EFF1-BE8B-C3C9-C5ACCDB7D7EB}"/>
              </a:ext>
            </a:extLst>
          </p:cNvPr>
          <p:cNvSpPr/>
          <p:nvPr/>
        </p:nvSpPr>
        <p:spPr>
          <a:xfrm flipH="1">
            <a:off x="8583512" y="5287755"/>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31" name="Cirkel: leeg 30">
            <a:extLst>
              <a:ext uri="{FF2B5EF4-FFF2-40B4-BE49-F238E27FC236}">
                <a16:creationId xmlns:a16="http://schemas.microsoft.com/office/drawing/2014/main" id="{3A6E1E31-CC00-ABF6-7764-FF3C1D4DBFA0}"/>
              </a:ext>
            </a:extLst>
          </p:cNvPr>
          <p:cNvSpPr/>
          <p:nvPr/>
        </p:nvSpPr>
        <p:spPr>
          <a:xfrm flipH="1">
            <a:off x="12780832" y="6961514"/>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32" name="Cirkel: leeg 31">
            <a:extLst>
              <a:ext uri="{FF2B5EF4-FFF2-40B4-BE49-F238E27FC236}">
                <a16:creationId xmlns:a16="http://schemas.microsoft.com/office/drawing/2014/main" id="{0D0F170B-0B4E-E4B0-D014-777083E42EDD}"/>
              </a:ext>
            </a:extLst>
          </p:cNvPr>
          <p:cNvSpPr/>
          <p:nvPr/>
        </p:nvSpPr>
        <p:spPr>
          <a:xfrm flipH="1">
            <a:off x="10592040" y="6227635"/>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33" name="Cirkel: leeg 32">
            <a:extLst>
              <a:ext uri="{FF2B5EF4-FFF2-40B4-BE49-F238E27FC236}">
                <a16:creationId xmlns:a16="http://schemas.microsoft.com/office/drawing/2014/main" id="{8BA4AC73-D113-D022-97D6-B31474B75C98}"/>
              </a:ext>
            </a:extLst>
          </p:cNvPr>
          <p:cNvSpPr/>
          <p:nvPr/>
        </p:nvSpPr>
        <p:spPr>
          <a:xfrm flipH="1">
            <a:off x="9175761" y="5506625"/>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34" name="Cirkel: leeg 33">
            <a:extLst>
              <a:ext uri="{FF2B5EF4-FFF2-40B4-BE49-F238E27FC236}">
                <a16:creationId xmlns:a16="http://schemas.microsoft.com/office/drawing/2014/main" id="{1F1DB79D-A89A-C99D-E0E7-EFA014818985}"/>
              </a:ext>
            </a:extLst>
          </p:cNvPr>
          <p:cNvSpPr/>
          <p:nvPr/>
        </p:nvSpPr>
        <p:spPr>
          <a:xfrm flipH="1">
            <a:off x="9253022" y="5596748"/>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35" name="Cirkel: leeg 34">
            <a:extLst>
              <a:ext uri="{FF2B5EF4-FFF2-40B4-BE49-F238E27FC236}">
                <a16:creationId xmlns:a16="http://schemas.microsoft.com/office/drawing/2014/main" id="{56B5A9D9-BCC2-1C69-6E01-C4FE08423185}"/>
              </a:ext>
            </a:extLst>
          </p:cNvPr>
          <p:cNvSpPr/>
          <p:nvPr/>
        </p:nvSpPr>
        <p:spPr>
          <a:xfrm flipH="1">
            <a:off x="9059883" y="5442252"/>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36" name="Cirkel: leeg 35">
            <a:extLst>
              <a:ext uri="{FF2B5EF4-FFF2-40B4-BE49-F238E27FC236}">
                <a16:creationId xmlns:a16="http://schemas.microsoft.com/office/drawing/2014/main" id="{4AAA622B-C643-2675-A4FD-7B0482D81BCB}"/>
              </a:ext>
            </a:extLst>
          </p:cNvPr>
          <p:cNvSpPr/>
          <p:nvPr/>
        </p:nvSpPr>
        <p:spPr>
          <a:xfrm flipH="1">
            <a:off x="9253020" y="5506625"/>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37" name="Cirkel: leeg 36">
            <a:extLst>
              <a:ext uri="{FF2B5EF4-FFF2-40B4-BE49-F238E27FC236}">
                <a16:creationId xmlns:a16="http://schemas.microsoft.com/office/drawing/2014/main" id="{A0C19042-54ED-A8C8-EFBB-72C9CCFBFDD0}"/>
              </a:ext>
            </a:extLst>
          </p:cNvPr>
          <p:cNvSpPr/>
          <p:nvPr/>
        </p:nvSpPr>
        <p:spPr>
          <a:xfrm flipH="1">
            <a:off x="9137132" y="5609624"/>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38" name="Cirkel: leeg 37">
            <a:extLst>
              <a:ext uri="{FF2B5EF4-FFF2-40B4-BE49-F238E27FC236}">
                <a16:creationId xmlns:a16="http://schemas.microsoft.com/office/drawing/2014/main" id="{4F3411F8-3E02-87DD-8B2B-3AF9E81B13CD}"/>
              </a:ext>
            </a:extLst>
          </p:cNvPr>
          <p:cNvSpPr/>
          <p:nvPr/>
        </p:nvSpPr>
        <p:spPr>
          <a:xfrm flipH="1">
            <a:off x="9291641" y="5365002"/>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39" name="Cirkel: leeg 38">
            <a:extLst>
              <a:ext uri="{FF2B5EF4-FFF2-40B4-BE49-F238E27FC236}">
                <a16:creationId xmlns:a16="http://schemas.microsoft.com/office/drawing/2014/main" id="{59F74979-403B-F0B0-8892-6240C5D4253E}"/>
              </a:ext>
            </a:extLst>
          </p:cNvPr>
          <p:cNvSpPr/>
          <p:nvPr/>
        </p:nvSpPr>
        <p:spPr>
          <a:xfrm flipH="1">
            <a:off x="15922399" y="9510804"/>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40" name="Cirkel: leeg 39">
            <a:extLst>
              <a:ext uri="{FF2B5EF4-FFF2-40B4-BE49-F238E27FC236}">
                <a16:creationId xmlns:a16="http://schemas.microsoft.com/office/drawing/2014/main" id="{A915C12B-D2CB-EC3A-C555-5C3217D11B9F}"/>
              </a:ext>
            </a:extLst>
          </p:cNvPr>
          <p:cNvSpPr/>
          <p:nvPr/>
        </p:nvSpPr>
        <p:spPr>
          <a:xfrm flipH="1">
            <a:off x="8905384" y="5236250"/>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41" name="Cirkel: leeg 40">
            <a:extLst>
              <a:ext uri="{FF2B5EF4-FFF2-40B4-BE49-F238E27FC236}">
                <a16:creationId xmlns:a16="http://schemas.microsoft.com/office/drawing/2014/main" id="{2E8C984C-FD9D-7F38-EFD0-B8B31B7300E4}"/>
              </a:ext>
            </a:extLst>
          </p:cNvPr>
          <p:cNvSpPr/>
          <p:nvPr/>
        </p:nvSpPr>
        <p:spPr>
          <a:xfrm flipH="1">
            <a:off x="11776584" y="7309149"/>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42" name="Cirkel: leeg 41">
            <a:extLst>
              <a:ext uri="{FF2B5EF4-FFF2-40B4-BE49-F238E27FC236}">
                <a16:creationId xmlns:a16="http://schemas.microsoft.com/office/drawing/2014/main" id="{4D859DE4-6A0D-E4C2-D3A8-CA815CFAFF0A}"/>
              </a:ext>
            </a:extLst>
          </p:cNvPr>
          <p:cNvSpPr/>
          <p:nvPr/>
        </p:nvSpPr>
        <p:spPr>
          <a:xfrm flipH="1">
            <a:off x="12780849" y="6240511"/>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43" name="Cirkel: leeg 42">
            <a:extLst>
              <a:ext uri="{FF2B5EF4-FFF2-40B4-BE49-F238E27FC236}">
                <a16:creationId xmlns:a16="http://schemas.microsoft.com/office/drawing/2014/main" id="{D68B41ED-FCA8-15A5-84E7-F9D1201FCC0F}"/>
              </a:ext>
            </a:extLst>
          </p:cNvPr>
          <p:cNvSpPr/>
          <p:nvPr/>
        </p:nvSpPr>
        <p:spPr>
          <a:xfrm flipH="1">
            <a:off x="8158636" y="4862870"/>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44" name="Cirkel: leeg 43">
            <a:extLst>
              <a:ext uri="{FF2B5EF4-FFF2-40B4-BE49-F238E27FC236}">
                <a16:creationId xmlns:a16="http://schemas.microsoft.com/office/drawing/2014/main" id="{D11484F9-5B32-62B3-B6A1-58FC84540C13}"/>
              </a:ext>
            </a:extLst>
          </p:cNvPr>
          <p:cNvSpPr/>
          <p:nvPr/>
        </p:nvSpPr>
        <p:spPr>
          <a:xfrm flipH="1">
            <a:off x="9716533" y="5764124"/>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45" name="Cirkel: leeg 44">
            <a:extLst>
              <a:ext uri="{FF2B5EF4-FFF2-40B4-BE49-F238E27FC236}">
                <a16:creationId xmlns:a16="http://schemas.microsoft.com/office/drawing/2014/main" id="{DB7D350A-4922-C83A-F6D9-6FE9C7C179F7}"/>
              </a:ext>
            </a:extLst>
          </p:cNvPr>
          <p:cNvSpPr/>
          <p:nvPr/>
        </p:nvSpPr>
        <p:spPr>
          <a:xfrm flipH="1">
            <a:off x="7592123" y="6987265"/>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46" name="Cirkel: leeg 45">
            <a:extLst>
              <a:ext uri="{FF2B5EF4-FFF2-40B4-BE49-F238E27FC236}">
                <a16:creationId xmlns:a16="http://schemas.microsoft.com/office/drawing/2014/main" id="{341E8BDF-7C9C-BA6F-3943-F055EE4FB71F}"/>
              </a:ext>
            </a:extLst>
          </p:cNvPr>
          <p:cNvSpPr/>
          <p:nvPr/>
        </p:nvSpPr>
        <p:spPr>
          <a:xfrm flipH="1">
            <a:off x="10321664" y="5699749"/>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47" name="Cirkel: leeg 46">
            <a:extLst>
              <a:ext uri="{FF2B5EF4-FFF2-40B4-BE49-F238E27FC236}">
                <a16:creationId xmlns:a16="http://schemas.microsoft.com/office/drawing/2014/main" id="{903607D5-7EDA-EC70-A5D2-97108575F4E5}"/>
              </a:ext>
            </a:extLst>
          </p:cNvPr>
          <p:cNvSpPr/>
          <p:nvPr/>
        </p:nvSpPr>
        <p:spPr>
          <a:xfrm flipH="1">
            <a:off x="10231539" y="5712622"/>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48" name="Cirkel: leeg 47">
            <a:extLst>
              <a:ext uri="{FF2B5EF4-FFF2-40B4-BE49-F238E27FC236}">
                <a16:creationId xmlns:a16="http://schemas.microsoft.com/office/drawing/2014/main" id="{423B95E3-34D5-12D4-1DB9-A4596D224216}"/>
              </a:ext>
            </a:extLst>
          </p:cNvPr>
          <p:cNvSpPr/>
          <p:nvPr/>
        </p:nvSpPr>
        <p:spPr>
          <a:xfrm flipH="1">
            <a:off x="10180035" y="5596749"/>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49" name="Cirkel: leeg 48">
            <a:extLst>
              <a:ext uri="{FF2B5EF4-FFF2-40B4-BE49-F238E27FC236}">
                <a16:creationId xmlns:a16="http://schemas.microsoft.com/office/drawing/2014/main" id="{96D7B2FD-883D-381A-BE27-EF98D30574FD}"/>
              </a:ext>
            </a:extLst>
          </p:cNvPr>
          <p:cNvSpPr/>
          <p:nvPr/>
        </p:nvSpPr>
        <p:spPr>
          <a:xfrm flipH="1">
            <a:off x="11544807" y="5622497"/>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50" name="Cirkel: leeg 49">
            <a:extLst>
              <a:ext uri="{FF2B5EF4-FFF2-40B4-BE49-F238E27FC236}">
                <a16:creationId xmlns:a16="http://schemas.microsoft.com/office/drawing/2014/main" id="{CAEA9C33-6F53-B6A3-E19B-45B43B270155}"/>
              </a:ext>
            </a:extLst>
          </p:cNvPr>
          <p:cNvSpPr/>
          <p:nvPr/>
        </p:nvSpPr>
        <p:spPr>
          <a:xfrm flipH="1">
            <a:off x="9497645" y="5287749"/>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51" name="Cirkel: leeg 50">
            <a:extLst>
              <a:ext uri="{FF2B5EF4-FFF2-40B4-BE49-F238E27FC236}">
                <a16:creationId xmlns:a16="http://schemas.microsoft.com/office/drawing/2014/main" id="{ED1A77D2-0B3F-DD06-9BD9-C8D6EC32E97D}"/>
              </a:ext>
            </a:extLst>
          </p:cNvPr>
          <p:cNvSpPr/>
          <p:nvPr/>
        </p:nvSpPr>
        <p:spPr>
          <a:xfrm flipH="1">
            <a:off x="11029811" y="5622497"/>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52" name="Cirkel: leeg 51">
            <a:extLst>
              <a:ext uri="{FF2B5EF4-FFF2-40B4-BE49-F238E27FC236}">
                <a16:creationId xmlns:a16="http://schemas.microsoft.com/office/drawing/2014/main" id="{D28C17EB-4A38-B46A-EA10-4EF74C7D2F65}"/>
              </a:ext>
            </a:extLst>
          </p:cNvPr>
          <p:cNvSpPr/>
          <p:nvPr/>
        </p:nvSpPr>
        <p:spPr>
          <a:xfrm flipH="1">
            <a:off x="10798048" y="5725498"/>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53" name="Cirkel: leeg 52">
            <a:extLst>
              <a:ext uri="{FF2B5EF4-FFF2-40B4-BE49-F238E27FC236}">
                <a16:creationId xmlns:a16="http://schemas.microsoft.com/office/drawing/2014/main" id="{F8BD97A4-08EA-59DB-5F60-A538F7F6BEE3}"/>
              </a:ext>
            </a:extLst>
          </p:cNvPr>
          <p:cNvSpPr/>
          <p:nvPr/>
        </p:nvSpPr>
        <p:spPr>
          <a:xfrm flipH="1">
            <a:off x="8635010" y="4167605"/>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54" name="Cirkel: leeg 53">
            <a:extLst>
              <a:ext uri="{FF2B5EF4-FFF2-40B4-BE49-F238E27FC236}">
                <a16:creationId xmlns:a16="http://schemas.microsoft.com/office/drawing/2014/main" id="{4C0B754F-A0F4-65C0-F154-FB55CC7BE1D2}"/>
              </a:ext>
            </a:extLst>
          </p:cNvPr>
          <p:cNvSpPr/>
          <p:nvPr/>
        </p:nvSpPr>
        <p:spPr>
          <a:xfrm flipH="1">
            <a:off x="9446141" y="5545249"/>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55" name="Cirkel: leeg 54">
            <a:extLst>
              <a:ext uri="{FF2B5EF4-FFF2-40B4-BE49-F238E27FC236}">
                <a16:creationId xmlns:a16="http://schemas.microsoft.com/office/drawing/2014/main" id="{C18A07A4-16E4-406D-C9A2-D3DAB2CF2CAF}"/>
              </a:ext>
            </a:extLst>
          </p:cNvPr>
          <p:cNvSpPr/>
          <p:nvPr/>
        </p:nvSpPr>
        <p:spPr>
          <a:xfrm flipH="1">
            <a:off x="8532013" y="7244776"/>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56" name="Cirkel: leeg 55">
            <a:extLst>
              <a:ext uri="{FF2B5EF4-FFF2-40B4-BE49-F238E27FC236}">
                <a16:creationId xmlns:a16="http://schemas.microsoft.com/office/drawing/2014/main" id="{812E6B51-5757-7E35-D4A0-4A8F9669C7A8}"/>
              </a:ext>
            </a:extLst>
          </p:cNvPr>
          <p:cNvSpPr/>
          <p:nvPr/>
        </p:nvSpPr>
        <p:spPr>
          <a:xfrm flipH="1">
            <a:off x="10295918" y="6227631"/>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57" name="Cirkel: leeg 56">
            <a:extLst>
              <a:ext uri="{FF2B5EF4-FFF2-40B4-BE49-F238E27FC236}">
                <a16:creationId xmlns:a16="http://schemas.microsoft.com/office/drawing/2014/main" id="{60D3494E-0D94-ADD5-3872-67993708F35A}"/>
              </a:ext>
            </a:extLst>
          </p:cNvPr>
          <p:cNvSpPr/>
          <p:nvPr/>
        </p:nvSpPr>
        <p:spPr>
          <a:xfrm flipH="1">
            <a:off x="12201453" y="6536633"/>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58" name="Cirkel: leeg 57">
            <a:extLst>
              <a:ext uri="{FF2B5EF4-FFF2-40B4-BE49-F238E27FC236}">
                <a16:creationId xmlns:a16="http://schemas.microsoft.com/office/drawing/2014/main" id="{85F59491-EFBE-59F9-EBAE-D9EA39396D1F}"/>
              </a:ext>
            </a:extLst>
          </p:cNvPr>
          <p:cNvSpPr/>
          <p:nvPr/>
        </p:nvSpPr>
        <p:spPr>
          <a:xfrm flipH="1">
            <a:off x="9549146" y="6407878"/>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59" name="Cirkel: leeg 58">
            <a:extLst>
              <a:ext uri="{FF2B5EF4-FFF2-40B4-BE49-F238E27FC236}">
                <a16:creationId xmlns:a16="http://schemas.microsoft.com/office/drawing/2014/main" id="{C7F0D94E-1223-0D94-DBC9-369DB637A059}"/>
              </a:ext>
            </a:extLst>
          </p:cNvPr>
          <p:cNvSpPr/>
          <p:nvPr/>
        </p:nvSpPr>
        <p:spPr>
          <a:xfrm flipH="1">
            <a:off x="8905385" y="4077477"/>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60" name="Cirkel: leeg 59">
            <a:extLst>
              <a:ext uri="{FF2B5EF4-FFF2-40B4-BE49-F238E27FC236}">
                <a16:creationId xmlns:a16="http://schemas.microsoft.com/office/drawing/2014/main" id="{C907C23D-18BB-FB73-0E74-74A7A023B2A3}"/>
              </a:ext>
            </a:extLst>
          </p:cNvPr>
          <p:cNvSpPr/>
          <p:nvPr/>
        </p:nvSpPr>
        <p:spPr>
          <a:xfrm flipH="1">
            <a:off x="8338887" y="6330638"/>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61" name="Cirkel: leeg 60">
            <a:extLst>
              <a:ext uri="{FF2B5EF4-FFF2-40B4-BE49-F238E27FC236}">
                <a16:creationId xmlns:a16="http://schemas.microsoft.com/office/drawing/2014/main" id="{B9FBB08E-093E-ABFF-36BE-D708F7534C5A}"/>
              </a:ext>
            </a:extLst>
          </p:cNvPr>
          <p:cNvSpPr/>
          <p:nvPr/>
        </p:nvSpPr>
        <p:spPr>
          <a:xfrm flipH="1">
            <a:off x="3793916" y="6639636"/>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62" name="Cirkel: leeg 61">
            <a:extLst>
              <a:ext uri="{FF2B5EF4-FFF2-40B4-BE49-F238E27FC236}">
                <a16:creationId xmlns:a16="http://schemas.microsoft.com/office/drawing/2014/main" id="{92E97E70-EF02-1160-516D-67A4275BE62E}"/>
              </a:ext>
            </a:extLst>
          </p:cNvPr>
          <p:cNvSpPr/>
          <p:nvPr/>
        </p:nvSpPr>
        <p:spPr>
          <a:xfrm flipH="1">
            <a:off x="8802385" y="7682537"/>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63" name="Cirkel: leeg 62">
            <a:extLst>
              <a:ext uri="{FF2B5EF4-FFF2-40B4-BE49-F238E27FC236}">
                <a16:creationId xmlns:a16="http://schemas.microsoft.com/office/drawing/2014/main" id="{F4B4276B-857B-9794-82D4-79B5C1C1C9B9}"/>
              </a:ext>
            </a:extLst>
          </p:cNvPr>
          <p:cNvSpPr/>
          <p:nvPr/>
        </p:nvSpPr>
        <p:spPr>
          <a:xfrm flipH="1">
            <a:off x="5377576" y="7296273"/>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24" name="Cirkel: leeg 1023">
            <a:extLst>
              <a:ext uri="{FF2B5EF4-FFF2-40B4-BE49-F238E27FC236}">
                <a16:creationId xmlns:a16="http://schemas.microsoft.com/office/drawing/2014/main" id="{2C574864-2FF6-58D2-D993-7768553C5B05}"/>
              </a:ext>
            </a:extLst>
          </p:cNvPr>
          <p:cNvSpPr/>
          <p:nvPr/>
        </p:nvSpPr>
        <p:spPr>
          <a:xfrm flipH="1">
            <a:off x="11609197" y="6716893"/>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25" name="Cirkel: leeg 1024">
            <a:extLst>
              <a:ext uri="{FF2B5EF4-FFF2-40B4-BE49-F238E27FC236}">
                <a16:creationId xmlns:a16="http://schemas.microsoft.com/office/drawing/2014/main" id="{FF00FC18-1530-C9C7-04E6-0CF03314DAE8}"/>
              </a:ext>
            </a:extLst>
          </p:cNvPr>
          <p:cNvSpPr/>
          <p:nvPr/>
        </p:nvSpPr>
        <p:spPr>
          <a:xfrm flipH="1">
            <a:off x="9253013" y="9060193"/>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27" name="Cirkel: leeg 1026">
            <a:extLst>
              <a:ext uri="{FF2B5EF4-FFF2-40B4-BE49-F238E27FC236}">
                <a16:creationId xmlns:a16="http://schemas.microsoft.com/office/drawing/2014/main" id="{CED3B3A5-B2E6-0983-F993-EB4B622A1F79}"/>
              </a:ext>
            </a:extLst>
          </p:cNvPr>
          <p:cNvSpPr/>
          <p:nvPr/>
        </p:nvSpPr>
        <p:spPr>
          <a:xfrm flipH="1">
            <a:off x="9471901" y="4837113"/>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28" name="Cirkel: leeg 1027">
            <a:extLst>
              <a:ext uri="{FF2B5EF4-FFF2-40B4-BE49-F238E27FC236}">
                <a16:creationId xmlns:a16="http://schemas.microsoft.com/office/drawing/2014/main" id="{9B29B6B1-14C4-4246-7DEC-6610D14595C0}"/>
              </a:ext>
            </a:extLst>
          </p:cNvPr>
          <p:cNvSpPr/>
          <p:nvPr/>
        </p:nvSpPr>
        <p:spPr>
          <a:xfrm flipH="1">
            <a:off x="10154286" y="4360730"/>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29" name="Cirkel: leeg 1028">
            <a:extLst>
              <a:ext uri="{FF2B5EF4-FFF2-40B4-BE49-F238E27FC236}">
                <a16:creationId xmlns:a16="http://schemas.microsoft.com/office/drawing/2014/main" id="{9567BDAA-B72D-B2CC-256A-D2B541B7F8AF}"/>
              </a:ext>
            </a:extLst>
          </p:cNvPr>
          <p:cNvSpPr/>
          <p:nvPr/>
        </p:nvSpPr>
        <p:spPr>
          <a:xfrm flipH="1">
            <a:off x="10656426" y="8545186"/>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30" name="Cirkel: leeg 1029">
            <a:extLst>
              <a:ext uri="{FF2B5EF4-FFF2-40B4-BE49-F238E27FC236}">
                <a16:creationId xmlns:a16="http://schemas.microsoft.com/office/drawing/2014/main" id="{E177FD5D-6E71-E472-5965-522387A41740}"/>
              </a:ext>
            </a:extLst>
          </p:cNvPr>
          <p:cNvSpPr/>
          <p:nvPr/>
        </p:nvSpPr>
        <p:spPr>
          <a:xfrm flipH="1">
            <a:off x="12767969" y="5365005"/>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31" name="Cirkel: leeg 1030">
            <a:extLst>
              <a:ext uri="{FF2B5EF4-FFF2-40B4-BE49-F238E27FC236}">
                <a16:creationId xmlns:a16="http://schemas.microsoft.com/office/drawing/2014/main" id="{F7527088-EBBD-4711-FC04-0686C27EC213}"/>
              </a:ext>
            </a:extLst>
          </p:cNvPr>
          <p:cNvSpPr/>
          <p:nvPr/>
        </p:nvSpPr>
        <p:spPr>
          <a:xfrm flipH="1">
            <a:off x="12973968" y="7038776"/>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32" name="Cirkel: leeg 1031">
            <a:extLst>
              <a:ext uri="{FF2B5EF4-FFF2-40B4-BE49-F238E27FC236}">
                <a16:creationId xmlns:a16="http://schemas.microsoft.com/office/drawing/2014/main" id="{E8D2ABFD-8F2F-0A26-92EA-B33B957C8EA4}"/>
              </a:ext>
            </a:extLst>
          </p:cNvPr>
          <p:cNvSpPr/>
          <p:nvPr/>
        </p:nvSpPr>
        <p:spPr>
          <a:xfrm flipH="1">
            <a:off x="9227267" y="5326377"/>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33" name="Cirkel: leeg 1032">
            <a:extLst>
              <a:ext uri="{FF2B5EF4-FFF2-40B4-BE49-F238E27FC236}">
                <a16:creationId xmlns:a16="http://schemas.microsoft.com/office/drawing/2014/main" id="{2FF6E79F-C79D-E7E9-8DFD-B4909B2F4989}"/>
              </a:ext>
            </a:extLst>
          </p:cNvPr>
          <p:cNvSpPr/>
          <p:nvPr/>
        </p:nvSpPr>
        <p:spPr>
          <a:xfrm flipH="1">
            <a:off x="9690773" y="6008757"/>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34" name="Cirkel: leeg 1033">
            <a:extLst>
              <a:ext uri="{FF2B5EF4-FFF2-40B4-BE49-F238E27FC236}">
                <a16:creationId xmlns:a16="http://schemas.microsoft.com/office/drawing/2014/main" id="{A8709F1B-1FBE-E204-96FB-54A572674614}"/>
              </a:ext>
            </a:extLst>
          </p:cNvPr>
          <p:cNvSpPr/>
          <p:nvPr/>
        </p:nvSpPr>
        <p:spPr>
          <a:xfrm flipH="1">
            <a:off x="9652157" y="5120373"/>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35" name="Cirkel: leeg 1034">
            <a:extLst>
              <a:ext uri="{FF2B5EF4-FFF2-40B4-BE49-F238E27FC236}">
                <a16:creationId xmlns:a16="http://schemas.microsoft.com/office/drawing/2014/main" id="{A3A51BA3-6937-E893-F04C-D60E1AB81F10}"/>
              </a:ext>
            </a:extLst>
          </p:cNvPr>
          <p:cNvSpPr/>
          <p:nvPr/>
        </p:nvSpPr>
        <p:spPr>
          <a:xfrm flipH="1">
            <a:off x="5493442" y="9060181"/>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36" name="Cirkel: leeg 1035">
            <a:extLst>
              <a:ext uri="{FF2B5EF4-FFF2-40B4-BE49-F238E27FC236}">
                <a16:creationId xmlns:a16="http://schemas.microsoft.com/office/drawing/2014/main" id="{ED619C9D-7F4E-13A4-9699-8307DAA18B4F}"/>
              </a:ext>
            </a:extLst>
          </p:cNvPr>
          <p:cNvSpPr/>
          <p:nvPr/>
        </p:nvSpPr>
        <p:spPr>
          <a:xfrm flipH="1">
            <a:off x="10643542" y="6536644"/>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37" name="Cirkel: leeg 1036">
            <a:extLst>
              <a:ext uri="{FF2B5EF4-FFF2-40B4-BE49-F238E27FC236}">
                <a16:creationId xmlns:a16="http://schemas.microsoft.com/office/drawing/2014/main" id="{076699F2-AF22-079A-B19C-7B2C5AD638A0}"/>
              </a:ext>
            </a:extLst>
          </p:cNvPr>
          <p:cNvSpPr/>
          <p:nvPr/>
        </p:nvSpPr>
        <p:spPr>
          <a:xfrm flipH="1">
            <a:off x="10772299" y="5558124"/>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38" name="Cirkel: leeg 1037">
            <a:extLst>
              <a:ext uri="{FF2B5EF4-FFF2-40B4-BE49-F238E27FC236}">
                <a16:creationId xmlns:a16="http://schemas.microsoft.com/office/drawing/2014/main" id="{A4C1995A-0E25-8212-A87A-980833970E31}"/>
              </a:ext>
            </a:extLst>
          </p:cNvPr>
          <p:cNvSpPr/>
          <p:nvPr/>
        </p:nvSpPr>
        <p:spPr>
          <a:xfrm flipH="1">
            <a:off x="8892510" y="5120369"/>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39" name="Cirkel: leeg 1038">
            <a:extLst>
              <a:ext uri="{FF2B5EF4-FFF2-40B4-BE49-F238E27FC236}">
                <a16:creationId xmlns:a16="http://schemas.microsoft.com/office/drawing/2014/main" id="{3ED877C9-C93B-BD30-8C11-AA862EC2FB92}"/>
              </a:ext>
            </a:extLst>
          </p:cNvPr>
          <p:cNvSpPr/>
          <p:nvPr/>
        </p:nvSpPr>
        <p:spPr>
          <a:xfrm flipH="1">
            <a:off x="4772450" y="7695410"/>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40" name="Cirkel: leeg 1039">
            <a:extLst>
              <a:ext uri="{FF2B5EF4-FFF2-40B4-BE49-F238E27FC236}">
                <a16:creationId xmlns:a16="http://schemas.microsoft.com/office/drawing/2014/main" id="{D1068E66-EC15-257B-3AF8-505A653E73EB}"/>
              </a:ext>
            </a:extLst>
          </p:cNvPr>
          <p:cNvSpPr/>
          <p:nvPr/>
        </p:nvSpPr>
        <p:spPr>
          <a:xfrm flipH="1">
            <a:off x="9072766" y="5159003"/>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41" name="Cirkel: leeg 1040">
            <a:extLst>
              <a:ext uri="{FF2B5EF4-FFF2-40B4-BE49-F238E27FC236}">
                <a16:creationId xmlns:a16="http://schemas.microsoft.com/office/drawing/2014/main" id="{35CDC880-441A-3A66-D070-0C8D5C2D9CA1}"/>
              </a:ext>
            </a:extLst>
          </p:cNvPr>
          <p:cNvSpPr/>
          <p:nvPr/>
        </p:nvSpPr>
        <p:spPr>
          <a:xfrm flipH="1">
            <a:off x="13244344" y="7631031"/>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42" name="Cirkel: leeg 1041">
            <a:extLst>
              <a:ext uri="{FF2B5EF4-FFF2-40B4-BE49-F238E27FC236}">
                <a16:creationId xmlns:a16="http://schemas.microsoft.com/office/drawing/2014/main" id="{9032CFCC-F6F3-96F9-15FE-D97C051A3DA9}"/>
              </a:ext>
            </a:extLst>
          </p:cNvPr>
          <p:cNvSpPr/>
          <p:nvPr/>
        </p:nvSpPr>
        <p:spPr>
          <a:xfrm flipH="1">
            <a:off x="11171428" y="5184749"/>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43" name="Cirkel: leeg 1042">
            <a:extLst>
              <a:ext uri="{FF2B5EF4-FFF2-40B4-BE49-F238E27FC236}">
                <a16:creationId xmlns:a16="http://schemas.microsoft.com/office/drawing/2014/main" id="{27C32E80-1191-E846-BCF0-059865BBB72F}"/>
              </a:ext>
            </a:extLst>
          </p:cNvPr>
          <p:cNvSpPr/>
          <p:nvPr/>
        </p:nvSpPr>
        <p:spPr>
          <a:xfrm flipH="1">
            <a:off x="8879639" y="5352130"/>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44" name="Cirkel: leeg 1043">
            <a:extLst>
              <a:ext uri="{FF2B5EF4-FFF2-40B4-BE49-F238E27FC236}">
                <a16:creationId xmlns:a16="http://schemas.microsoft.com/office/drawing/2014/main" id="{2087F89E-6EE9-1DB8-F927-1F03DFF402FD}"/>
              </a:ext>
            </a:extLst>
          </p:cNvPr>
          <p:cNvSpPr/>
          <p:nvPr/>
        </p:nvSpPr>
        <p:spPr>
          <a:xfrm flipH="1">
            <a:off x="9265901" y="4746983"/>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45" name="Cirkel: leeg 1044">
            <a:extLst>
              <a:ext uri="{FF2B5EF4-FFF2-40B4-BE49-F238E27FC236}">
                <a16:creationId xmlns:a16="http://schemas.microsoft.com/office/drawing/2014/main" id="{DFE54F52-6351-7ABE-9479-2C7724B96EA6}"/>
              </a:ext>
            </a:extLst>
          </p:cNvPr>
          <p:cNvSpPr/>
          <p:nvPr/>
        </p:nvSpPr>
        <p:spPr>
          <a:xfrm flipH="1">
            <a:off x="9343145" y="4605371"/>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46" name="Cirkel: leeg 1045">
            <a:extLst>
              <a:ext uri="{FF2B5EF4-FFF2-40B4-BE49-F238E27FC236}">
                <a16:creationId xmlns:a16="http://schemas.microsoft.com/office/drawing/2014/main" id="{2CF164FB-99A1-6858-B8A8-BBF44AF1EAC4}"/>
              </a:ext>
            </a:extLst>
          </p:cNvPr>
          <p:cNvSpPr/>
          <p:nvPr/>
        </p:nvSpPr>
        <p:spPr>
          <a:xfrm flipH="1">
            <a:off x="9366754" y="4435839"/>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47" name="Cirkel: leeg 1046">
            <a:extLst>
              <a:ext uri="{FF2B5EF4-FFF2-40B4-BE49-F238E27FC236}">
                <a16:creationId xmlns:a16="http://schemas.microsoft.com/office/drawing/2014/main" id="{790352EF-128D-C51C-9A8A-DB7B70E344C3}"/>
              </a:ext>
            </a:extLst>
          </p:cNvPr>
          <p:cNvSpPr/>
          <p:nvPr/>
        </p:nvSpPr>
        <p:spPr>
          <a:xfrm flipH="1">
            <a:off x="7422583" y="3856456"/>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48" name="Cirkel: leeg 1047">
            <a:extLst>
              <a:ext uri="{FF2B5EF4-FFF2-40B4-BE49-F238E27FC236}">
                <a16:creationId xmlns:a16="http://schemas.microsoft.com/office/drawing/2014/main" id="{83CF7C14-34DE-2A78-4789-2F3416B4CEDB}"/>
              </a:ext>
            </a:extLst>
          </p:cNvPr>
          <p:cNvSpPr/>
          <p:nvPr/>
        </p:nvSpPr>
        <p:spPr>
          <a:xfrm flipH="1">
            <a:off x="10087770" y="5568847"/>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49" name="Cirkel: leeg 1048">
            <a:extLst>
              <a:ext uri="{FF2B5EF4-FFF2-40B4-BE49-F238E27FC236}">
                <a16:creationId xmlns:a16="http://schemas.microsoft.com/office/drawing/2014/main" id="{07BBBD1F-4879-D147-206F-EF761C30E429}"/>
              </a:ext>
            </a:extLst>
          </p:cNvPr>
          <p:cNvSpPr/>
          <p:nvPr/>
        </p:nvSpPr>
        <p:spPr>
          <a:xfrm flipH="1">
            <a:off x="9096368" y="5607488"/>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50" name="Cirkel: leeg 1049">
            <a:extLst>
              <a:ext uri="{FF2B5EF4-FFF2-40B4-BE49-F238E27FC236}">
                <a16:creationId xmlns:a16="http://schemas.microsoft.com/office/drawing/2014/main" id="{E94617B2-0544-E65F-C0F3-3246D136B685}"/>
              </a:ext>
            </a:extLst>
          </p:cNvPr>
          <p:cNvSpPr/>
          <p:nvPr/>
        </p:nvSpPr>
        <p:spPr>
          <a:xfrm flipH="1">
            <a:off x="13293700" y="6521608"/>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51" name="Cirkel: leeg 1050">
            <a:extLst>
              <a:ext uri="{FF2B5EF4-FFF2-40B4-BE49-F238E27FC236}">
                <a16:creationId xmlns:a16="http://schemas.microsoft.com/office/drawing/2014/main" id="{D1B71E23-7B64-428B-F50E-AE6C372D1088}"/>
              </a:ext>
            </a:extLst>
          </p:cNvPr>
          <p:cNvSpPr/>
          <p:nvPr/>
        </p:nvSpPr>
        <p:spPr>
          <a:xfrm flipH="1">
            <a:off x="13549064" y="6532341"/>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52" name="Cirkel: leeg 1051">
            <a:extLst>
              <a:ext uri="{FF2B5EF4-FFF2-40B4-BE49-F238E27FC236}">
                <a16:creationId xmlns:a16="http://schemas.microsoft.com/office/drawing/2014/main" id="{5FD8D1ED-F2B6-ABD3-DF00-B08F0E5EB30D}"/>
              </a:ext>
            </a:extLst>
          </p:cNvPr>
          <p:cNvSpPr/>
          <p:nvPr/>
        </p:nvSpPr>
        <p:spPr>
          <a:xfrm flipH="1">
            <a:off x="8195105" y="7255508"/>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53" name="Cirkel: leeg 1052">
            <a:extLst>
              <a:ext uri="{FF2B5EF4-FFF2-40B4-BE49-F238E27FC236}">
                <a16:creationId xmlns:a16="http://schemas.microsoft.com/office/drawing/2014/main" id="{3C581812-7071-0F8E-081E-DB49C9E39AF0}"/>
              </a:ext>
            </a:extLst>
          </p:cNvPr>
          <p:cNvSpPr/>
          <p:nvPr/>
        </p:nvSpPr>
        <p:spPr>
          <a:xfrm flipH="1">
            <a:off x="8787363" y="5491608"/>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54" name="Cirkel: leeg 1053">
            <a:extLst>
              <a:ext uri="{FF2B5EF4-FFF2-40B4-BE49-F238E27FC236}">
                <a16:creationId xmlns:a16="http://schemas.microsoft.com/office/drawing/2014/main" id="{211DD2F3-CA87-A051-CC40-4F0500704138}"/>
              </a:ext>
            </a:extLst>
          </p:cNvPr>
          <p:cNvSpPr/>
          <p:nvPr/>
        </p:nvSpPr>
        <p:spPr>
          <a:xfrm flipH="1">
            <a:off x="10770161" y="8015156"/>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55" name="Cirkel: leeg 1054">
            <a:extLst>
              <a:ext uri="{FF2B5EF4-FFF2-40B4-BE49-F238E27FC236}">
                <a16:creationId xmlns:a16="http://schemas.microsoft.com/office/drawing/2014/main" id="{83DF2C14-2CD0-8842-A70B-2C93FD33ABBD}"/>
              </a:ext>
            </a:extLst>
          </p:cNvPr>
          <p:cNvSpPr/>
          <p:nvPr/>
        </p:nvSpPr>
        <p:spPr>
          <a:xfrm flipH="1">
            <a:off x="9559870" y="7744774"/>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56" name="Cirkel: leeg 1055">
            <a:extLst>
              <a:ext uri="{FF2B5EF4-FFF2-40B4-BE49-F238E27FC236}">
                <a16:creationId xmlns:a16="http://schemas.microsoft.com/office/drawing/2014/main" id="{AB91CBA4-CA4D-B798-EC3B-582D3012C41D}"/>
              </a:ext>
            </a:extLst>
          </p:cNvPr>
          <p:cNvSpPr/>
          <p:nvPr/>
        </p:nvSpPr>
        <p:spPr>
          <a:xfrm flipH="1">
            <a:off x="9289497" y="7757644"/>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57" name="Cirkel: leeg 1056">
            <a:extLst>
              <a:ext uri="{FF2B5EF4-FFF2-40B4-BE49-F238E27FC236}">
                <a16:creationId xmlns:a16="http://schemas.microsoft.com/office/drawing/2014/main" id="{A7FD3476-FCDB-D4D7-AFF2-68BD164BEA19}"/>
              </a:ext>
            </a:extLst>
          </p:cNvPr>
          <p:cNvSpPr/>
          <p:nvPr/>
        </p:nvSpPr>
        <p:spPr>
          <a:xfrm flipH="1">
            <a:off x="10461143" y="6470131"/>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58" name="Cirkel: leeg 1057">
            <a:extLst>
              <a:ext uri="{FF2B5EF4-FFF2-40B4-BE49-F238E27FC236}">
                <a16:creationId xmlns:a16="http://schemas.microsoft.com/office/drawing/2014/main" id="{987D2A74-D009-27DE-20D8-14EA806E0AE2}"/>
              </a:ext>
            </a:extLst>
          </p:cNvPr>
          <p:cNvSpPr/>
          <p:nvPr/>
        </p:nvSpPr>
        <p:spPr>
          <a:xfrm flipH="1">
            <a:off x="5195166" y="8710414"/>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
        <p:nvSpPr>
          <p:cNvPr id="1059" name="Cirkel: leeg 1058">
            <a:extLst>
              <a:ext uri="{FF2B5EF4-FFF2-40B4-BE49-F238E27FC236}">
                <a16:creationId xmlns:a16="http://schemas.microsoft.com/office/drawing/2014/main" id="{B18F4599-FB31-52D5-14FD-DAD3F99DBCFF}"/>
              </a:ext>
            </a:extLst>
          </p:cNvPr>
          <p:cNvSpPr/>
          <p:nvPr/>
        </p:nvSpPr>
        <p:spPr>
          <a:xfrm flipH="1">
            <a:off x="5787431" y="9161043"/>
            <a:ext cx="65019" cy="77256"/>
          </a:xfrm>
          <a:prstGeom prst="donut">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00368" rtl="0" eaLnBrk="1" fontAlgn="auto" latinLnBrk="0" hangingPunct="1">
              <a:lnSpc>
                <a:spcPct val="100000"/>
              </a:lnSpc>
              <a:spcBef>
                <a:spcPts val="0"/>
              </a:spcBef>
              <a:spcAft>
                <a:spcPts val="0"/>
              </a:spcAft>
              <a:buClrTx/>
              <a:buSzTx/>
              <a:buFontTx/>
              <a:buNone/>
              <a:tabLst/>
              <a:defRPr/>
            </a:pPr>
            <a:endParaRPr kumimoji="0" lang="nl-NL" sz="256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262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ED909EC-4B4F-12FE-DC9D-67DB71F3E3A1}"/>
              </a:ext>
            </a:extLst>
          </p:cNvPr>
          <p:cNvSpPr>
            <a:spLocks noGrp="1"/>
          </p:cNvSpPr>
          <p:nvPr>
            <p:ph idx="1"/>
          </p:nvPr>
        </p:nvSpPr>
        <p:spPr>
          <a:xfrm>
            <a:off x="1454727" y="1943200"/>
            <a:ext cx="15321379" cy="5205745"/>
          </a:xfrm>
        </p:spPr>
        <p:txBody>
          <a:bodyPr>
            <a:normAutofit fontScale="92500" lnSpcReduction="20000"/>
          </a:bodyPr>
          <a:lstStyle/>
          <a:p>
            <a:pPr>
              <a:buFont typeface="Arial" panose="020B0604020202020204" pitchFamily="34" charset="0"/>
              <a:buChar char="•"/>
            </a:pPr>
            <a:r>
              <a:rPr lang="nl-BE" err="1">
                <a:latin typeface="Calibri" panose="020F0502020204030204" pitchFamily="34" charset="0"/>
                <a:cs typeface="Calibri" panose="020F0502020204030204" pitchFamily="34" charset="0"/>
              </a:rPr>
              <a:t>Politique</a:t>
            </a:r>
            <a:r>
              <a:rPr lang="nl-BE">
                <a:latin typeface="Calibri" panose="020F0502020204030204" pitchFamily="34" charset="0"/>
                <a:cs typeface="Calibri" panose="020F0502020204030204" pitchFamily="34" charset="0"/>
              </a:rPr>
              <a:t> </a:t>
            </a:r>
            <a:r>
              <a:rPr lang="nl-BE" err="1">
                <a:latin typeface="Calibri" panose="020F0502020204030204" pitchFamily="34" charset="0"/>
                <a:cs typeface="Calibri" panose="020F0502020204030204" pitchFamily="34" charset="0"/>
              </a:rPr>
              <a:t>conventionnelle</a:t>
            </a:r>
            <a:r>
              <a:rPr lang="nl-BE">
                <a:latin typeface="Calibri" panose="020F0502020204030204" pitchFamily="34" charset="0"/>
                <a:cs typeface="Calibri" panose="020F0502020204030204" pitchFamily="34" charset="0"/>
              </a:rPr>
              <a:t> </a:t>
            </a:r>
            <a:r>
              <a:rPr lang="nl-BE" err="1">
                <a:latin typeface="Calibri" panose="020F0502020204030204" pitchFamily="34" charset="0"/>
                <a:cs typeface="Calibri" panose="020F0502020204030204" pitchFamily="34" charset="0"/>
              </a:rPr>
              <a:t>belge</a:t>
            </a:r>
            <a:r>
              <a:rPr lang="nl-BE">
                <a:latin typeface="Calibri" panose="020F0502020204030204" pitchFamily="34" charset="0"/>
                <a:cs typeface="Calibri" panose="020F0502020204030204" pitchFamily="34" charset="0"/>
              </a:rPr>
              <a:t>: </a:t>
            </a:r>
          </a:p>
          <a:p>
            <a:pPr lvl="1">
              <a:buFont typeface="Arial" panose="020B0604020202020204" pitchFamily="34" charset="0"/>
              <a:buChar char="•"/>
            </a:pPr>
            <a:r>
              <a:rPr lang="nl-BE" err="1">
                <a:latin typeface="Calibri" panose="020F0502020204030204" pitchFamily="34" charset="0"/>
                <a:cs typeface="Calibri" panose="020F0502020204030204" pitchFamily="34" charset="0"/>
              </a:rPr>
              <a:t>Basée</a:t>
            </a:r>
            <a:r>
              <a:rPr lang="nl-BE">
                <a:latin typeface="Calibri" panose="020F0502020204030204" pitchFamily="34" charset="0"/>
                <a:cs typeface="Calibri" panose="020F0502020204030204" pitchFamily="34" charset="0"/>
              </a:rPr>
              <a:t> </a:t>
            </a:r>
            <a:r>
              <a:rPr lang="nl-BE" err="1">
                <a:latin typeface="Calibri" panose="020F0502020204030204" pitchFamily="34" charset="0"/>
                <a:cs typeface="Calibri" panose="020F0502020204030204" pitchFamily="34" charset="0"/>
              </a:rPr>
              <a:t>sur</a:t>
            </a:r>
            <a:r>
              <a:rPr lang="nl-BE">
                <a:latin typeface="Calibri" panose="020F0502020204030204" pitchFamily="34" charset="0"/>
                <a:cs typeface="Calibri" panose="020F0502020204030204" pitchFamily="34" charset="0"/>
              </a:rPr>
              <a:t> le </a:t>
            </a:r>
            <a:r>
              <a:rPr lang="nl-BE" err="1">
                <a:latin typeface="Calibri" panose="020F0502020204030204" pitchFamily="34" charset="0"/>
                <a:cs typeface="Calibri" panose="020F0502020204030204" pitchFamily="34" charset="0"/>
              </a:rPr>
              <a:t>modèle</a:t>
            </a:r>
            <a:r>
              <a:rPr lang="nl-BE">
                <a:latin typeface="Calibri" panose="020F0502020204030204" pitchFamily="34" charset="0"/>
                <a:cs typeface="Calibri" panose="020F0502020204030204" pitchFamily="34" charset="0"/>
              </a:rPr>
              <a:t> OCDE</a:t>
            </a:r>
          </a:p>
          <a:p>
            <a:pPr lvl="1">
              <a:buFont typeface="Arial" panose="020B0604020202020204" pitchFamily="34" charset="0"/>
              <a:buChar char="•"/>
            </a:pPr>
            <a:r>
              <a:rPr lang="nl-BE" err="1">
                <a:latin typeface="Calibri" panose="020F0502020204030204" pitchFamily="34" charset="0"/>
                <a:cs typeface="Calibri" panose="020F0502020204030204" pitchFamily="34" charset="0"/>
              </a:rPr>
              <a:t>Qui</a:t>
            </a:r>
            <a:r>
              <a:rPr lang="nl-BE">
                <a:latin typeface="Calibri" panose="020F0502020204030204" pitchFamily="34" charset="0"/>
                <a:cs typeface="Calibri" panose="020F0502020204030204" pitchFamily="34" charset="0"/>
              </a:rPr>
              <a:t> a </a:t>
            </a:r>
            <a:r>
              <a:rPr lang="nl-BE" err="1">
                <a:latin typeface="Calibri" panose="020F0502020204030204" pitchFamily="34" charset="0"/>
                <a:cs typeface="Calibri" panose="020F0502020204030204" pitchFamily="34" charset="0"/>
              </a:rPr>
              <a:t>inspiré</a:t>
            </a:r>
            <a:r>
              <a:rPr lang="nl-BE">
                <a:latin typeface="Calibri" panose="020F0502020204030204" pitchFamily="34" charset="0"/>
                <a:cs typeface="Calibri" panose="020F0502020204030204" pitchFamily="34" charset="0"/>
              </a:rPr>
              <a:t> le “</a:t>
            </a:r>
            <a:r>
              <a:rPr lang="nl-BE" err="1">
                <a:latin typeface="Calibri" panose="020F0502020204030204" pitchFamily="34" charset="0"/>
                <a:cs typeface="Calibri" panose="020F0502020204030204" pitchFamily="34" charset="0"/>
              </a:rPr>
              <a:t>modèle</a:t>
            </a:r>
            <a:r>
              <a:rPr lang="nl-BE">
                <a:latin typeface="Calibri" panose="020F0502020204030204" pitchFamily="34" charset="0"/>
                <a:cs typeface="Calibri" panose="020F0502020204030204" pitchFamily="34" charset="0"/>
              </a:rPr>
              <a:t> </a:t>
            </a:r>
            <a:r>
              <a:rPr lang="nl-BE" err="1">
                <a:latin typeface="Calibri" panose="020F0502020204030204" pitchFamily="34" charset="0"/>
                <a:cs typeface="Calibri" panose="020F0502020204030204" pitchFamily="34" charset="0"/>
              </a:rPr>
              <a:t>belge</a:t>
            </a:r>
            <a:r>
              <a:rPr lang="nl-BE">
                <a:latin typeface="Calibri" panose="020F0502020204030204" pitchFamily="34" charset="0"/>
                <a:cs typeface="Calibri" panose="020F0502020204030204" pitchFamily="34" charset="0"/>
              </a:rPr>
              <a:t>” 2007 et 2010</a:t>
            </a:r>
          </a:p>
          <a:p>
            <a:pPr lvl="1">
              <a:buFont typeface="Arial" panose="020B0604020202020204" pitchFamily="34" charset="0"/>
              <a:buChar char="•"/>
            </a:pPr>
            <a:r>
              <a:rPr lang="nl-BE">
                <a:latin typeface="Calibri" panose="020F0502020204030204" pitchFamily="34" charset="0"/>
                <a:cs typeface="Calibri" panose="020F0502020204030204" pitchFamily="34" charset="0"/>
              </a:rPr>
              <a:t>Dans les relations </a:t>
            </a:r>
            <a:r>
              <a:rPr lang="nl-BE" err="1">
                <a:latin typeface="Calibri" panose="020F0502020204030204" pitchFamily="34" charset="0"/>
                <a:cs typeface="Calibri" panose="020F0502020204030204" pitchFamily="34" charset="0"/>
              </a:rPr>
              <a:t>avec</a:t>
            </a:r>
            <a:r>
              <a:rPr lang="nl-BE">
                <a:latin typeface="Calibri" panose="020F0502020204030204" pitchFamily="34" charset="0"/>
                <a:cs typeface="Calibri" panose="020F0502020204030204" pitchFamily="34" charset="0"/>
              </a:rPr>
              <a:t> les “</a:t>
            </a:r>
            <a:r>
              <a:rPr lang="nl-BE" err="1">
                <a:latin typeface="Calibri" panose="020F0502020204030204" pitchFamily="34" charset="0"/>
                <a:cs typeface="Calibri" panose="020F0502020204030204" pitchFamily="34" charset="0"/>
              </a:rPr>
              <a:t>pays</a:t>
            </a:r>
            <a:r>
              <a:rPr lang="nl-BE">
                <a:latin typeface="Calibri" panose="020F0502020204030204" pitchFamily="34" charset="0"/>
                <a:cs typeface="Calibri" panose="020F0502020204030204" pitchFamily="34" charset="0"/>
              </a:rPr>
              <a:t> en </a:t>
            </a:r>
            <a:r>
              <a:rPr lang="nl-BE" err="1">
                <a:latin typeface="Calibri" panose="020F0502020204030204" pitchFamily="34" charset="0"/>
                <a:cs typeface="Calibri" panose="020F0502020204030204" pitchFamily="34" charset="0"/>
              </a:rPr>
              <a:t>voie</a:t>
            </a:r>
            <a:r>
              <a:rPr lang="nl-BE">
                <a:latin typeface="Calibri" panose="020F0502020204030204" pitchFamily="34" charset="0"/>
                <a:cs typeface="Calibri" panose="020F0502020204030204" pitchFamily="34" charset="0"/>
              </a:rPr>
              <a:t> de </a:t>
            </a:r>
            <a:r>
              <a:rPr lang="nl-BE" err="1">
                <a:latin typeface="Calibri" panose="020F0502020204030204" pitchFamily="34" charset="0"/>
                <a:cs typeface="Calibri" panose="020F0502020204030204" pitchFamily="34" charset="0"/>
              </a:rPr>
              <a:t>développement</a:t>
            </a:r>
            <a:r>
              <a:rPr lang="nl-BE">
                <a:latin typeface="Calibri" panose="020F0502020204030204" pitchFamily="34" charset="0"/>
                <a:cs typeface="Calibri" panose="020F0502020204030204" pitchFamily="34" charset="0"/>
              </a:rPr>
              <a:t>”, la </a:t>
            </a:r>
            <a:r>
              <a:rPr lang="nl-BE" err="1">
                <a:latin typeface="Calibri" panose="020F0502020204030204" pitchFamily="34" charset="0"/>
                <a:cs typeface="Calibri" panose="020F0502020204030204" pitchFamily="34" charset="0"/>
              </a:rPr>
              <a:t>Belgique</a:t>
            </a:r>
            <a:r>
              <a:rPr lang="nl-BE">
                <a:latin typeface="Calibri" panose="020F0502020204030204" pitchFamily="34" charset="0"/>
                <a:cs typeface="Calibri" panose="020F0502020204030204" pitchFamily="34" charset="0"/>
              </a:rPr>
              <a:t> </a:t>
            </a:r>
            <a:r>
              <a:rPr lang="nl-BE" err="1">
                <a:latin typeface="Calibri" panose="020F0502020204030204" pitchFamily="34" charset="0"/>
                <a:cs typeface="Calibri" panose="020F0502020204030204" pitchFamily="34" charset="0"/>
              </a:rPr>
              <a:t>tient</a:t>
            </a:r>
            <a:r>
              <a:rPr lang="nl-BE">
                <a:latin typeface="Calibri" panose="020F0502020204030204" pitchFamily="34" charset="0"/>
                <a:cs typeface="Calibri" panose="020F0502020204030204" pitchFamily="34" charset="0"/>
              </a:rPr>
              <a:t> </a:t>
            </a:r>
            <a:r>
              <a:rPr lang="nl-BE" err="1">
                <a:latin typeface="Calibri" panose="020F0502020204030204" pitchFamily="34" charset="0"/>
                <a:cs typeface="Calibri" panose="020F0502020204030204" pitchFamily="34" charset="0"/>
              </a:rPr>
              <a:t>compte</a:t>
            </a:r>
            <a:r>
              <a:rPr lang="nl-BE">
                <a:latin typeface="Calibri" panose="020F0502020204030204" pitchFamily="34" charset="0"/>
                <a:cs typeface="Calibri" panose="020F0502020204030204" pitchFamily="34" charset="0"/>
              </a:rPr>
              <a:t> du </a:t>
            </a:r>
            <a:r>
              <a:rPr lang="nl-BE" err="1">
                <a:latin typeface="Calibri" panose="020F0502020204030204" pitchFamily="34" charset="0"/>
                <a:cs typeface="Calibri" panose="020F0502020204030204" pitchFamily="34" charset="0"/>
              </a:rPr>
              <a:t>modèle</a:t>
            </a:r>
            <a:r>
              <a:rPr lang="nl-BE">
                <a:latin typeface="Calibri" panose="020F0502020204030204" pitchFamily="34" charset="0"/>
                <a:cs typeface="Calibri" panose="020F0502020204030204" pitchFamily="34" charset="0"/>
              </a:rPr>
              <a:t> ONU</a:t>
            </a:r>
          </a:p>
          <a:p>
            <a:pPr lvl="2">
              <a:buFont typeface="Arial" panose="020B0604020202020204" pitchFamily="34" charset="0"/>
              <a:buChar char="•"/>
            </a:pPr>
            <a:r>
              <a:rPr lang="nl-BE" err="1">
                <a:latin typeface="Calibri" panose="020F0502020204030204" pitchFamily="34" charset="0"/>
                <a:cs typeface="Calibri" panose="020F0502020204030204" pitchFamily="34" charset="0"/>
              </a:rPr>
              <a:t>Explications</a:t>
            </a:r>
            <a:r>
              <a:rPr lang="nl-BE">
                <a:latin typeface="Calibri" panose="020F0502020204030204" pitchFamily="34" charset="0"/>
                <a:cs typeface="Calibri" panose="020F0502020204030204" pitchFamily="34" charset="0"/>
              </a:rPr>
              <a:t> </a:t>
            </a:r>
            <a:r>
              <a:rPr lang="nl-BE" err="1">
                <a:latin typeface="Calibri" panose="020F0502020204030204" pitchFamily="34" charset="0"/>
                <a:cs typeface="Calibri" panose="020F0502020204030204" pitchFamily="34" charset="0"/>
              </a:rPr>
              <a:t>données</a:t>
            </a:r>
            <a:r>
              <a:rPr lang="nl-BE">
                <a:latin typeface="Calibri" panose="020F0502020204030204" pitchFamily="34" charset="0"/>
                <a:cs typeface="Calibri" panose="020F0502020204030204" pitchFamily="34" charset="0"/>
              </a:rPr>
              <a:t> dans </a:t>
            </a:r>
            <a:r>
              <a:rPr lang="nl-BE" err="1">
                <a:latin typeface="Calibri" panose="020F0502020204030204" pitchFamily="34" charset="0"/>
                <a:cs typeface="Calibri" panose="020F0502020204030204" pitchFamily="34" charset="0"/>
              </a:rPr>
              <a:t>l’Exposé</a:t>
            </a:r>
            <a:r>
              <a:rPr lang="nl-BE">
                <a:latin typeface="Calibri" panose="020F0502020204030204" pitchFamily="34" charset="0"/>
                <a:cs typeface="Calibri" panose="020F0502020204030204" pitchFamily="34" charset="0"/>
              </a:rPr>
              <a:t> des </a:t>
            </a:r>
            <a:r>
              <a:rPr lang="nl-BE" err="1">
                <a:latin typeface="Calibri" panose="020F0502020204030204" pitchFamily="34" charset="0"/>
                <a:cs typeface="Calibri" panose="020F0502020204030204" pitchFamily="34" charset="0"/>
              </a:rPr>
              <a:t>motifs</a:t>
            </a:r>
            <a:r>
              <a:rPr lang="nl-BE">
                <a:latin typeface="Calibri" panose="020F0502020204030204" pitchFamily="34" charset="0"/>
                <a:cs typeface="Calibri" panose="020F0502020204030204" pitchFamily="34" charset="0"/>
              </a:rPr>
              <a:t> des </a:t>
            </a:r>
            <a:r>
              <a:rPr lang="nl-BE" err="1">
                <a:latin typeface="Calibri" panose="020F0502020204030204" pitchFamily="34" charset="0"/>
                <a:cs typeface="Calibri" panose="020F0502020204030204" pitchFamily="34" charset="0"/>
              </a:rPr>
              <a:t>lois</a:t>
            </a:r>
            <a:r>
              <a:rPr lang="nl-BE">
                <a:latin typeface="Calibri" panose="020F0502020204030204" pitchFamily="34" charset="0"/>
                <a:cs typeface="Calibri" panose="020F0502020204030204" pitchFamily="34" charset="0"/>
              </a:rPr>
              <a:t> </a:t>
            </a:r>
            <a:r>
              <a:rPr lang="nl-BE" err="1">
                <a:latin typeface="Calibri" panose="020F0502020204030204" pitchFamily="34" charset="0"/>
                <a:cs typeface="Calibri" panose="020F0502020204030204" pitchFamily="34" charset="0"/>
              </a:rPr>
              <a:t>d’assentiment</a:t>
            </a:r>
            <a:r>
              <a:rPr lang="nl-BE">
                <a:latin typeface="Calibri" panose="020F0502020204030204" pitchFamily="34" charset="0"/>
                <a:cs typeface="Calibri" panose="020F0502020204030204" pitchFamily="34" charset="0"/>
              </a:rPr>
              <a:t>.  </a:t>
            </a:r>
            <a:endParaRPr lang="nl-NL">
              <a:latin typeface="Calibri" panose="020F0502020204030204" pitchFamily="34" charset="0"/>
              <a:cs typeface="Calibri" panose="020F0502020204030204" pitchFamily="34" charset="0"/>
            </a:endParaRPr>
          </a:p>
        </p:txBody>
      </p:sp>
      <p:sp>
        <p:nvSpPr>
          <p:cNvPr id="4" name="Tijdelijke aanduiding voor dianummer 3">
            <a:extLst>
              <a:ext uri="{FF2B5EF4-FFF2-40B4-BE49-F238E27FC236}">
                <a16:creationId xmlns:a16="http://schemas.microsoft.com/office/drawing/2014/main" id="{E10D8462-BF26-88C3-BE89-4B7B486D1346}"/>
              </a:ext>
            </a:extLst>
          </p:cNvPr>
          <p:cNvSpPr>
            <a:spLocks noGrp="1"/>
          </p:cNvSpPr>
          <p:nvPr>
            <p:ph type="sldNum" sz="quarter" idx="12"/>
          </p:nvPr>
        </p:nvSpPr>
        <p:spPr/>
        <p:txBody>
          <a:bodyPr/>
          <a:lstStyle/>
          <a:p>
            <a:fld id="{7AE184E0-0BD4-4705-A12B-9B71DDE63301}" type="slidenum">
              <a:rPr lang="nl-BE" noProof="0" smtClean="0"/>
              <a:t>8</a:t>
            </a:fld>
            <a:endParaRPr lang="nl-BE" noProof="0"/>
          </a:p>
        </p:txBody>
      </p:sp>
      <p:pic>
        <p:nvPicPr>
          <p:cNvPr id="6" name="Picture 2">
            <a:extLst>
              <a:ext uri="{FF2B5EF4-FFF2-40B4-BE49-F238E27FC236}">
                <a16:creationId xmlns:a16="http://schemas.microsoft.com/office/drawing/2014/main" id="{81D00DD3-F748-7402-37D7-326BD2F71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3693" y="8124141"/>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28C2AB93-9C5B-294A-2AD1-63312257137F}"/>
              </a:ext>
            </a:extLst>
          </p:cNvPr>
          <p:cNvSpPr txBox="1"/>
          <p:nvPr/>
        </p:nvSpPr>
        <p:spPr>
          <a:xfrm>
            <a:off x="634143" y="545253"/>
            <a:ext cx="11098038" cy="1398011"/>
          </a:xfrm>
          <a:prstGeom prst="rect">
            <a:avLst/>
          </a:prstGeom>
          <a:noFill/>
        </p:spPr>
        <p:txBody>
          <a:bodyPr wrap="none" rtlCol="0">
            <a:spAutoFit/>
          </a:bodyPr>
          <a:lstStyle/>
          <a:p>
            <a:pPr>
              <a:lnSpc>
                <a:spcPct val="120000"/>
              </a:lnSpc>
            </a:pPr>
            <a:r>
              <a:rPr lang="fr-FR" sz="4800" b="1" dirty="0">
                <a:solidFill>
                  <a:schemeClr val="accent1">
                    <a:lumMod val="75000"/>
                  </a:schemeClr>
                </a:solidFill>
                <a:latin typeface="Calibri" panose="020F0502020204030204" pitchFamily="34" charset="0"/>
                <a:cs typeface="Calibri" panose="020F0502020204030204" pitchFamily="34" charset="0"/>
              </a:rPr>
              <a:t>I. </a:t>
            </a:r>
            <a:r>
              <a:rPr lang="fr-BE" sz="4800" b="1" i="0" u="none" strike="noStrike" dirty="0">
                <a:solidFill>
                  <a:schemeClr val="accent1">
                    <a:lumMod val="75000"/>
                  </a:schemeClr>
                </a:solidFill>
                <a:effectLst/>
                <a:latin typeface="Calibri" panose="020F0502020204030204" pitchFamily="34" charset="0"/>
                <a:cs typeface="Calibri" panose="020F0502020204030204" pitchFamily="34" charset="0"/>
              </a:rPr>
              <a:t>  Introduction – </a:t>
            </a:r>
            <a:r>
              <a:rPr lang="fr-BE" sz="4800" b="1" dirty="0">
                <a:solidFill>
                  <a:schemeClr val="accent1">
                    <a:lumMod val="75000"/>
                  </a:schemeClr>
                </a:solidFill>
                <a:latin typeface="Calibri" panose="020F0502020204030204" pitchFamily="34" charset="0"/>
                <a:cs typeface="Calibri" panose="020F0502020204030204" pitchFamily="34" charset="0"/>
              </a:rPr>
              <a:t>Aperçu des traités Belges</a:t>
            </a:r>
            <a:endParaRPr lang="fr-BE" sz="4800" b="1" i="0" u="none" strike="noStrike" dirty="0">
              <a:solidFill>
                <a:schemeClr val="accent1">
                  <a:lumMod val="75000"/>
                </a:schemeClr>
              </a:solidFill>
              <a:effectLst/>
              <a:latin typeface="Calibri" panose="020F0502020204030204" pitchFamily="34" charset="0"/>
              <a:cs typeface="Calibri" panose="020F0502020204030204" pitchFamily="34" charset="0"/>
            </a:endParaRPr>
          </a:p>
          <a:p>
            <a:pPr>
              <a:lnSpc>
                <a:spcPct val="120000"/>
              </a:lnSpc>
            </a:pPr>
            <a:endParaRPr lang="fr-FR" sz="2500" dirty="0"/>
          </a:p>
        </p:txBody>
      </p:sp>
    </p:spTree>
    <p:extLst>
      <p:ext uri="{BB962C8B-B14F-4D97-AF65-F5344CB8AC3E}">
        <p14:creationId xmlns:p14="http://schemas.microsoft.com/office/powerpoint/2010/main" val="47118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B6BC5-DE65-6F38-DCF0-57DBC7833AD7}"/>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C09C403-C8C1-A841-98BC-03B42AFDF6DA}"/>
              </a:ext>
            </a:extLst>
          </p:cNvPr>
          <p:cNvSpPr>
            <a:spLocks noGrp="1"/>
          </p:cNvSpPr>
          <p:nvPr>
            <p:ph idx="1"/>
          </p:nvPr>
        </p:nvSpPr>
        <p:spPr>
          <a:xfrm>
            <a:off x="562567" y="1943200"/>
            <a:ext cx="16213539" cy="7265147"/>
          </a:xfrm>
        </p:spPr>
        <p:txBody>
          <a:bodyPr>
            <a:normAutofit fontScale="62500" lnSpcReduction="20000"/>
          </a:bodyPr>
          <a:lstStyle/>
          <a:p>
            <a:pPr>
              <a:buFont typeface="Arial" panose="020B0604020202020204" pitchFamily="34" charset="0"/>
              <a:buChar char="•"/>
            </a:pPr>
            <a:r>
              <a:rPr lang="nl-BE" sz="3800" dirty="0">
                <a:latin typeface="Calibri" panose="020F0502020204030204" pitchFamily="34" charset="0"/>
                <a:cs typeface="Calibri" panose="020F0502020204030204" pitchFamily="34" charset="0"/>
              </a:rPr>
              <a:t>Le plus </a:t>
            </a:r>
            <a:r>
              <a:rPr lang="nl-BE" sz="3800" dirty="0" err="1">
                <a:latin typeface="Calibri" panose="020F0502020204030204" pitchFamily="34" charset="0"/>
                <a:cs typeface="Calibri" panose="020F0502020204030204" pitchFamily="34" charset="0"/>
              </a:rPr>
              <a:t>souvent</a:t>
            </a:r>
            <a:r>
              <a:rPr lang="nl-BE" sz="3800" dirty="0">
                <a:latin typeface="Calibri" panose="020F0502020204030204" pitchFamily="34" charset="0"/>
                <a:cs typeface="Calibri" panose="020F0502020204030204" pitchFamily="34" charset="0"/>
              </a:rPr>
              <a:t>, </a:t>
            </a:r>
            <a:r>
              <a:rPr lang="nl-BE" sz="3800" dirty="0" err="1">
                <a:latin typeface="Calibri" panose="020F0502020204030204" pitchFamily="34" charset="0"/>
                <a:cs typeface="Calibri" panose="020F0502020204030204" pitchFamily="34" charset="0"/>
              </a:rPr>
              <a:t>il</a:t>
            </a:r>
            <a:r>
              <a:rPr lang="nl-BE" sz="3800" dirty="0">
                <a:latin typeface="Calibri" panose="020F0502020204030204" pitchFamily="34" charset="0"/>
                <a:cs typeface="Calibri" panose="020F0502020204030204" pitchFamily="34" charset="0"/>
              </a:rPr>
              <a:t> </a:t>
            </a:r>
            <a:r>
              <a:rPr lang="nl-BE" sz="3800" dirty="0" err="1">
                <a:latin typeface="Calibri" panose="020F0502020204030204" pitchFamily="34" charset="0"/>
                <a:cs typeface="Calibri" panose="020F0502020204030204" pitchFamily="34" charset="0"/>
              </a:rPr>
              <a:t>s’agira</a:t>
            </a:r>
            <a:r>
              <a:rPr lang="nl-BE" sz="3800" dirty="0">
                <a:latin typeface="Calibri" panose="020F0502020204030204" pitchFamily="34" charset="0"/>
                <a:cs typeface="Calibri" panose="020F0502020204030204" pitchFamily="34" charset="0"/>
              </a:rPr>
              <a:t> de </a:t>
            </a:r>
            <a:r>
              <a:rPr lang="nl-BE" sz="3800" dirty="0" err="1">
                <a:latin typeface="Calibri" panose="020F0502020204030204" pitchFamily="34" charset="0"/>
                <a:cs typeface="Calibri" panose="020F0502020204030204" pitchFamily="34" charset="0"/>
              </a:rPr>
              <a:t>conforter</a:t>
            </a:r>
            <a:r>
              <a:rPr lang="nl-BE" sz="3800" dirty="0">
                <a:latin typeface="Calibri" panose="020F0502020204030204" pitchFamily="34" charset="0"/>
                <a:cs typeface="Calibri" panose="020F0502020204030204" pitchFamily="34" charset="0"/>
              </a:rPr>
              <a:t> les </a:t>
            </a:r>
            <a:r>
              <a:rPr lang="nl-BE" sz="3800" dirty="0" err="1">
                <a:latin typeface="Calibri" panose="020F0502020204030204" pitchFamily="34" charset="0"/>
                <a:cs typeface="Calibri" panose="020F0502020204030204" pitchFamily="34" charset="0"/>
              </a:rPr>
              <a:t>droits</a:t>
            </a:r>
            <a:r>
              <a:rPr lang="nl-BE" sz="3800" dirty="0">
                <a:latin typeface="Calibri" panose="020F0502020204030204" pitchFamily="34" charset="0"/>
                <a:cs typeface="Calibri" panose="020F0502020204030204" pitchFamily="34" charset="0"/>
              </a:rPr>
              <a:t> de </a:t>
            </a:r>
            <a:r>
              <a:rPr lang="nl-BE" sz="3800" dirty="0" err="1">
                <a:latin typeface="Calibri" panose="020F0502020204030204" pitchFamily="34" charset="0"/>
                <a:cs typeface="Calibri" panose="020F0502020204030204" pitchFamily="34" charset="0"/>
              </a:rPr>
              <a:t>l’Etat</a:t>
            </a:r>
            <a:r>
              <a:rPr lang="nl-BE" sz="3800" dirty="0">
                <a:latin typeface="Calibri" panose="020F0502020204030204" pitchFamily="34" charset="0"/>
                <a:cs typeface="Calibri" panose="020F0502020204030204" pitchFamily="34" charset="0"/>
              </a:rPr>
              <a:t> de la source </a:t>
            </a:r>
            <a:r>
              <a:rPr lang="nl-BE" sz="3800" dirty="0" err="1">
                <a:latin typeface="Calibri" panose="020F0502020204030204" pitchFamily="34" charset="0"/>
                <a:cs typeface="Calibri" panose="020F0502020204030204" pitchFamily="34" charset="0"/>
              </a:rPr>
              <a:t>étranger</a:t>
            </a:r>
            <a:endParaRPr lang="nl-BE" sz="3800" dirty="0">
              <a:latin typeface="Calibri" panose="020F0502020204030204" pitchFamily="34" charset="0"/>
              <a:cs typeface="Calibri" panose="020F0502020204030204" pitchFamily="34" charset="0"/>
            </a:endParaRPr>
          </a:p>
          <a:p>
            <a:pPr>
              <a:buFont typeface="Arial" panose="020B0604020202020204" pitchFamily="34" charset="0"/>
              <a:buChar char="•"/>
            </a:pPr>
            <a:r>
              <a:rPr lang="nl-BE" sz="3800" dirty="0">
                <a:latin typeface="Calibri" panose="020F0502020204030204" pitchFamily="34" charset="0"/>
                <a:cs typeface="Calibri" panose="020F0502020204030204" pitchFamily="34" charset="0"/>
              </a:rPr>
              <a:t>Mais </a:t>
            </a:r>
            <a:r>
              <a:rPr lang="nl-BE" sz="3800" dirty="0" err="1">
                <a:latin typeface="Calibri" panose="020F0502020204030204" pitchFamily="34" charset="0"/>
                <a:cs typeface="Calibri" panose="020F0502020204030204" pitchFamily="34" charset="0"/>
              </a:rPr>
              <a:t>certaines</a:t>
            </a:r>
            <a:r>
              <a:rPr lang="nl-BE" sz="3800" dirty="0">
                <a:latin typeface="Calibri" panose="020F0502020204030204" pitchFamily="34" charset="0"/>
                <a:cs typeface="Calibri" panose="020F0502020204030204" pitchFamily="34" charset="0"/>
              </a:rPr>
              <a:t> </a:t>
            </a:r>
            <a:r>
              <a:rPr lang="nl-BE" sz="3800" dirty="0" err="1">
                <a:latin typeface="Calibri" panose="020F0502020204030204" pitchFamily="34" charset="0"/>
                <a:cs typeface="Calibri" panose="020F0502020204030204" pitchFamily="34" charset="0"/>
              </a:rPr>
              <a:t>clauses</a:t>
            </a:r>
            <a:r>
              <a:rPr lang="nl-BE" sz="3800" dirty="0">
                <a:latin typeface="Calibri" panose="020F0502020204030204" pitchFamily="34" charset="0"/>
                <a:cs typeface="Calibri" panose="020F0502020204030204" pitchFamily="34" charset="0"/>
              </a:rPr>
              <a:t> </a:t>
            </a:r>
            <a:r>
              <a:rPr lang="nl-BE" sz="3800" dirty="0" err="1">
                <a:latin typeface="Calibri" panose="020F0502020204030204" pitchFamily="34" charset="0"/>
                <a:cs typeface="Calibri" panose="020F0502020204030204" pitchFamily="34" charset="0"/>
              </a:rPr>
              <a:t>conventionnelles</a:t>
            </a:r>
            <a:r>
              <a:rPr lang="nl-BE" sz="3800" dirty="0">
                <a:latin typeface="Calibri" panose="020F0502020204030204" pitchFamily="34" charset="0"/>
                <a:cs typeface="Calibri" panose="020F0502020204030204" pitchFamily="34" charset="0"/>
              </a:rPr>
              <a:t> </a:t>
            </a:r>
            <a:r>
              <a:rPr lang="nl-BE" sz="3800" dirty="0" err="1">
                <a:latin typeface="Calibri" panose="020F0502020204030204" pitchFamily="34" charset="0"/>
                <a:cs typeface="Calibri" panose="020F0502020204030204" pitchFamily="34" charset="0"/>
              </a:rPr>
              <a:t>bénéficient</a:t>
            </a:r>
            <a:r>
              <a:rPr lang="nl-BE" sz="3800" dirty="0">
                <a:latin typeface="Calibri" panose="020F0502020204030204" pitchFamily="34" charset="0"/>
                <a:cs typeface="Calibri" panose="020F0502020204030204" pitchFamily="34" charset="0"/>
              </a:rPr>
              <a:t> à la </a:t>
            </a:r>
            <a:r>
              <a:rPr lang="nl-BE" sz="3800" dirty="0" err="1">
                <a:latin typeface="Calibri" panose="020F0502020204030204" pitchFamily="34" charset="0"/>
                <a:cs typeface="Calibri" panose="020F0502020204030204" pitchFamily="34" charset="0"/>
              </a:rPr>
              <a:t>Belgique</a:t>
            </a:r>
            <a:r>
              <a:rPr lang="nl-BE" sz="3800" dirty="0">
                <a:latin typeface="Calibri" panose="020F0502020204030204" pitchFamily="34" charset="0"/>
                <a:cs typeface="Calibri" panose="020F0502020204030204" pitchFamily="34" charset="0"/>
              </a:rPr>
              <a:t> en </a:t>
            </a:r>
            <a:r>
              <a:rPr lang="nl-BE" sz="3800" dirty="0" err="1">
                <a:latin typeface="Calibri" panose="020F0502020204030204" pitchFamily="34" charset="0"/>
                <a:cs typeface="Calibri" panose="020F0502020204030204" pitchFamily="34" charset="0"/>
              </a:rPr>
              <a:t>tant</a:t>
            </a:r>
            <a:r>
              <a:rPr lang="nl-BE" sz="3800" dirty="0">
                <a:latin typeface="Calibri" panose="020F0502020204030204" pitchFamily="34" charset="0"/>
                <a:cs typeface="Calibri" panose="020F0502020204030204" pitchFamily="34" charset="0"/>
              </a:rPr>
              <a:t> </a:t>
            </a:r>
            <a:r>
              <a:rPr lang="nl-BE" sz="3800" dirty="0" err="1">
                <a:latin typeface="Calibri" panose="020F0502020204030204" pitchFamily="34" charset="0"/>
                <a:cs typeface="Calibri" panose="020F0502020204030204" pitchFamily="34" charset="0"/>
              </a:rPr>
              <a:t>qu’ES</a:t>
            </a:r>
            <a:r>
              <a:rPr lang="nl-BE" sz="3800" dirty="0">
                <a:latin typeface="Calibri" panose="020F0502020204030204" pitchFamily="34" charset="0"/>
                <a:cs typeface="Calibri" panose="020F0502020204030204" pitchFamily="34" charset="0"/>
              </a:rPr>
              <a:t>: </a:t>
            </a:r>
          </a:p>
          <a:p>
            <a:pPr lvl="1">
              <a:buFont typeface="Arial" panose="020B0604020202020204" pitchFamily="34" charset="0"/>
              <a:buChar char="•"/>
            </a:pPr>
            <a:r>
              <a:rPr lang="nl-BE" sz="3500" b="1" dirty="0">
                <a:latin typeface="Calibri" panose="020F0502020204030204" pitchFamily="34" charset="0"/>
                <a:cs typeface="Calibri" panose="020F0502020204030204" pitchFamily="34" charset="0"/>
              </a:rPr>
              <a:t>Pensions</a:t>
            </a:r>
            <a:r>
              <a:rPr lang="nl-BE" sz="3500" dirty="0">
                <a:latin typeface="Calibri" panose="020F0502020204030204" pitchFamily="34" charset="0"/>
                <a:cs typeface="Calibri" panose="020F0502020204030204" pitchFamily="34" charset="0"/>
              </a:rPr>
              <a:t> (</a:t>
            </a:r>
            <a:r>
              <a:rPr lang="nl-BE" sz="3500" dirty="0" err="1">
                <a:latin typeface="Calibri" panose="020F0502020204030204" pitchFamily="34" charset="0"/>
                <a:cs typeface="Calibri" panose="020F0502020204030204" pitchFamily="34" charset="0"/>
              </a:rPr>
              <a:t>légales</a:t>
            </a:r>
            <a:r>
              <a:rPr lang="nl-BE" sz="3500" dirty="0">
                <a:latin typeface="Calibri" panose="020F0502020204030204" pitchFamily="34" charset="0"/>
                <a:cs typeface="Calibri" panose="020F0502020204030204" pitchFamily="34" charset="0"/>
              </a:rPr>
              <a:t> et extra-</a:t>
            </a:r>
            <a:r>
              <a:rPr lang="nl-BE" sz="3500" dirty="0" err="1">
                <a:latin typeface="Calibri" panose="020F0502020204030204" pitchFamily="34" charset="0"/>
                <a:cs typeface="Calibri" panose="020F0502020204030204" pitchFamily="34" charset="0"/>
              </a:rPr>
              <a:t>légales</a:t>
            </a:r>
            <a:r>
              <a:rPr lang="nl-BE" sz="3500" dirty="0">
                <a:latin typeface="Calibri" panose="020F0502020204030204" pitchFamily="34" charset="0"/>
                <a:cs typeface="Calibri" panose="020F0502020204030204" pitchFamily="34" charset="0"/>
              </a:rPr>
              <a:t>, </a:t>
            </a:r>
            <a:r>
              <a:rPr lang="nl-BE" sz="3500" dirty="0" err="1">
                <a:latin typeface="Calibri" panose="020F0502020204030204" pitchFamily="34" charset="0"/>
                <a:cs typeface="Calibri" panose="020F0502020204030204" pitchFamily="34" charset="0"/>
              </a:rPr>
              <a:t>privées</a:t>
            </a:r>
            <a:r>
              <a:rPr lang="nl-BE" sz="3500" dirty="0">
                <a:latin typeface="Calibri" panose="020F0502020204030204" pitchFamily="34" charset="0"/>
                <a:cs typeface="Calibri" panose="020F0502020204030204" pitchFamily="34" charset="0"/>
              </a:rPr>
              <a:t>, </a:t>
            </a:r>
            <a:r>
              <a:rPr lang="nl-BE" sz="3500" dirty="0" err="1">
                <a:latin typeface="Calibri" panose="020F0502020204030204" pitchFamily="34" charset="0"/>
                <a:cs typeface="Calibri" panose="020F0502020204030204" pitchFamily="34" charset="0"/>
              </a:rPr>
              <a:t>publiques</a:t>
            </a:r>
            <a:r>
              <a:rPr lang="nl-BE" sz="3500" dirty="0">
                <a:latin typeface="Calibri" panose="020F0502020204030204" pitchFamily="34" charset="0"/>
                <a:cs typeface="Calibri" panose="020F0502020204030204" pitchFamily="34" charset="0"/>
              </a:rPr>
              <a:t>, </a:t>
            </a:r>
            <a:r>
              <a:rPr lang="nl-BE" sz="3500" dirty="0" err="1">
                <a:latin typeface="Calibri" panose="020F0502020204030204" pitchFamily="34" charset="0"/>
                <a:cs typeface="Calibri" panose="020F0502020204030204" pitchFamily="34" charset="0"/>
              </a:rPr>
              <a:t>selon</a:t>
            </a:r>
            <a:r>
              <a:rPr lang="nl-BE" sz="3500" dirty="0">
                <a:latin typeface="Calibri" panose="020F0502020204030204" pitchFamily="34" charset="0"/>
                <a:cs typeface="Calibri" panose="020F0502020204030204" pitchFamily="34" charset="0"/>
              </a:rPr>
              <a:t>  le </a:t>
            </a:r>
            <a:r>
              <a:rPr lang="nl-BE" sz="3500" dirty="0" err="1">
                <a:latin typeface="Calibri" panose="020F0502020204030204" pitchFamily="34" charset="0"/>
                <a:cs typeface="Calibri" panose="020F0502020204030204" pitchFamily="34" charset="0"/>
              </a:rPr>
              <a:t>cas</a:t>
            </a:r>
            <a:r>
              <a:rPr lang="nl-BE" sz="3500" dirty="0">
                <a:latin typeface="Calibri" panose="020F0502020204030204" pitchFamily="34" charset="0"/>
                <a:cs typeface="Calibri" panose="020F0502020204030204" pitchFamily="34" charset="0"/>
              </a:rPr>
              <a:t>): </a:t>
            </a:r>
          </a:p>
          <a:p>
            <a:pPr lvl="2">
              <a:buFont typeface="Arial" panose="020B0604020202020204" pitchFamily="34" charset="0"/>
              <a:buChar char="•"/>
            </a:pPr>
            <a:r>
              <a:rPr lang="nl-BE" sz="3500" dirty="0" err="1">
                <a:latin typeface="Calibri" panose="020F0502020204030204" pitchFamily="34" charset="0"/>
                <a:cs typeface="Calibri" panose="020F0502020204030204" pitchFamily="34" charset="0"/>
              </a:rPr>
              <a:t>Pouvoir</a:t>
            </a:r>
            <a:r>
              <a:rPr lang="nl-BE" sz="3500" dirty="0">
                <a:latin typeface="Calibri" panose="020F0502020204030204" pitchFamily="34" charset="0"/>
                <a:cs typeface="Calibri" panose="020F0502020204030204" pitchFamily="34" charset="0"/>
              </a:rPr>
              <a:t> </a:t>
            </a:r>
            <a:r>
              <a:rPr lang="nl-BE" sz="3500" dirty="0" err="1">
                <a:latin typeface="Calibri" panose="020F0502020204030204" pitchFamily="34" charset="0"/>
                <a:cs typeface="Calibri" panose="020F0502020204030204" pitchFamily="34" charset="0"/>
              </a:rPr>
              <a:t>d’imposition</a:t>
            </a:r>
            <a:r>
              <a:rPr lang="nl-BE" sz="3500" dirty="0">
                <a:latin typeface="Calibri" panose="020F0502020204030204" pitchFamily="34" charset="0"/>
                <a:cs typeface="Calibri" panose="020F0502020204030204" pitchFamily="34" charset="0"/>
              </a:rPr>
              <a:t> </a:t>
            </a:r>
            <a:r>
              <a:rPr lang="nl-BE" sz="3500" dirty="0" err="1">
                <a:latin typeface="Calibri" panose="020F0502020204030204" pitchFamily="34" charset="0"/>
                <a:cs typeface="Calibri" panose="020F0502020204030204" pitchFamily="34" charset="0"/>
              </a:rPr>
              <a:t>exclusif</a:t>
            </a:r>
            <a:r>
              <a:rPr lang="nl-BE" sz="3500" dirty="0">
                <a:latin typeface="Calibri" panose="020F0502020204030204" pitchFamily="34" charset="0"/>
                <a:cs typeface="Calibri" panose="020F0502020204030204" pitchFamily="34" charset="0"/>
              </a:rPr>
              <a:t> à </a:t>
            </a:r>
            <a:r>
              <a:rPr lang="nl-BE" sz="3500" dirty="0" err="1">
                <a:latin typeface="Calibri" panose="020F0502020204030204" pitchFamily="34" charset="0"/>
                <a:cs typeface="Calibri" panose="020F0502020204030204" pitchFamily="34" charset="0"/>
              </a:rPr>
              <a:t>l’ES</a:t>
            </a:r>
            <a:r>
              <a:rPr lang="nl-BE" sz="3500" dirty="0">
                <a:latin typeface="Calibri" panose="020F0502020204030204" pitchFamily="34" charset="0"/>
                <a:cs typeface="Calibri" panose="020F0502020204030204" pitchFamily="34" charset="0"/>
              </a:rPr>
              <a:t>: </a:t>
            </a:r>
            <a:r>
              <a:rPr lang="nl-BE" sz="3500" dirty="0" err="1">
                <a:latin typeface="Calibri" panose="020F0502020204030204" pitchFamily="34" charset="0"/>
                <a:cs typeface="Calibri" panose="020F0502020204030204" pitchFamily="34" charset="0"/>
              </a:rPr>
              <a:t>Azerbaïdjan</a:t>
            </a:r>
            <a:r>
              <a:rPr lang="nl-BE" sz="3500" dirty="0">
                <a:latin typeface="Calibri" panose="020F0502020204030204" pitchFamily="34" charset="0"/>
                <a:cs typeface="Calibri" panose="020F0502020204030204" pitchFamily="34" charset="0"/>
              </a:rPr>
              <a:t>, </a:t>
            </a:r>
            <a:r>
              <a:rPr lang="nl-BE" sz="3500" dirty="0" err="1">
                <a:latin typeface="Calibri" panose="020F0502020204030204" pitchFamily="34" charset="0"/>
                <a:cs typeface="Calibri" panose="020F0502020204030204" pitchFamily="34" charset="0"/>
              </a:rPr>
              <a:t>RDCongo</a:t>
            </a:r>
            <a:r>
              <a:rPr lang="nl-BE" sz="3500" dirty="0">
                <a:latin typeface="Calibri" panose="020F0502020204030204" pitchFamily="34" charset="0"/>
                <a:cs typeface="Calibri" panose="020F0502020204030204" pitchFamily="34" charset="0"/>
              </a:rPr>
              <a:t>, </a:t>
            </a:r>
            <a:r>
              <a:rPr lang="nl-BE" sz="3500" dirty="0" err="1">
                <a:latin typeface="Calibri" panose="020F0502020204030204" pitchFamily="34" charset="0"/>
                <a:cs typeface="Calibri" panose="020F0502020204030204" pitchFamily="34" charset="0"/>
              </a:rPr>
              <a:t>Maroc</a:t>
            </a:r>
            <a:r>
              <a:rPr lang="nl-BE" sz="3500" dirty="0">
                <a:latin typeface="Calibri" panose="020F0502020204030204" pitchFamily="34" charset="0"/>
                <a:cs typeface="Calibri" panose="020F0502020204030204" pitchFamily="34" charset="0"/>
              </a:rPr>
              <a:t> (privé/public, pension, </a:t>
            </a:r>
            <a:r>
              <a:rPr lang="nl-BE" sz="3500" dirty="0" err="1">
                <a:latin typeface="Calibri" panose="020F0502020204030204" pitchFamily="34" charset="0"/>
                <a:cs typeface="Calibri" panose="020F0502020204030204" pitchFamily="34" charset="0"/>
              </a:rPr>
              <a:t>chômage</a:t>
            </a:r>
            <a:r>
              <a:rPr lang="nl-BE" sz="3500" dirty="0">
                <a:latin typeface="Calibri" panose="020F0502020204030204" pitchFamily="34" charset="0"/>
                <a:cs typeface="Calibri" panose="020F0502020204030204" pitchFamily="34" charset="0"/>
              </a:rPr>
              <a:t>…; y </a:t>
            </a:r>
            <a:r>
              <a:rPr lang="nl-BE" sz="3500" dirty="0" err="1">
                <a:latin typeface="Calibri" panose="020F0502020204030204" pitchFamily="34" charset="0"/>
                <a:cs typeface="Calibri" panose="020F0502020204030204" pitchFamily="34" charset="0"/>
              </a:rPr>
              <a:t>compris</a:t>
            </a:r>
            <a:r>
              <a:rPr lang="nl-BE" sz="3500" dirty="0">
                <a:latin typeface="Calibri" panose="020F0502020204030204" pitchFamily="34" charset="0"/>
                <a:cs typeface="Calibri" panose="020F0502020204030204" pitchFamily="34" charset="0"/>
              </a:rPr>
              <a:t> </a:t>
            </a:r>
            <a:r>
              <a:rPr lang="nl-BE" sz="3500" dirty="0" err="1">
                <a:latin typeface="Calibri" panose="020F0502020204030204" pitchFamily="34" charset="0"/>
                <a:cs typeface="Calibri" panose="020F0502020204030204" pitchFamily="34" charset="0"/>
              </a:rPr>
              <a:t>capitaux</a:t>
            </a:r>
            <a:r>
              <a:rPr lang="nl-BE" sz="3500" dirty="0">
                <a:latin typeface="Calibri" panose="020F0502020204030204" pitchFamily="34" charset="0"/>
                <a:cs typeface="Calibri" panose="020F0502020204030204" pitchFamily="34" charset="0"/>
              </a:rPr>
              <a:t> et </a:t>
            </a:r>
            <a:r>
              <a:rPr lang="nl-BE" sz="3500" dirty="0" err="1">
                <a:latin typeface="Calibri" panose="020F0502020204030204" pitchFamily="34" charset="0"/>
                <a:cs typeface="Calibri" panose="020F0502020204030204" pitchFamily="34" charset="0"/>
              </a:rPr>
              <a:t>valeurs</a:t>
            </a:r>
            <a:r>
              <a:rPr lang="nl-BE" sz="3500" dirty="0">
                <a:latin typeface="Calibri" panose="020F0502020204030204" pitchFamily="34" charset="0"/>
                <a:cs typeface="Calibri" panose="020F0502020204030204" pitchFamily="34" charset="0"/>
              </a:rPr>
              <a:t> de </a:t>
            </a:r>
            <a:r>
              <a:rPr lang="nl-BE" sz="3500" dirty="0" err="1">
                <a:latin typeface="Calibri" panose="020F0502020204030204" pitchFamily="34" charset="0"/>
                <a:cs typeface="Calibri" panose="020F0502020204030204" pitchFamily="34" charset="0"/>
              </a:rPr>
              <a:t>rachat</a:t>
            </a:r>
            <a:r>
              <a:rPr lang="nl-BE" sz="3500" dirty="0">
                <a:latin typeface="Calibri" panose="020F0502020204030204" pitchFamily="34" charset="0"/>
                <a:cs typeface="Calibri" panose="020F0502020204030204" pitchFamily="34" charset="0"/>
              </a:rPr>
              <a:t> </a:t>
            </a:r>
            <a:r>
              <a:rPr lang="nl-BE" sz="3500" dirty="0" err="1">
                <a:latin typeface="Calibri" panose="020F0502020204030204" pitchFamily="34" charset="0"/>
                <a:cs typeface="Calibri" panose="020F0502020204030204" pitchFamily="34" charset="0"/>
              </a:rPr>
              <a:t>payés</a:t>
            </a:r>
            <a:r>
              <a:rPr lang="nl-BE" sz="3500" dirty="0">
                <a:latin typeface="Calibri" panose="020F0502020204030204" pitchFamily="34" charset="0"/>
                <a:cs typeface="Calibri" panose="020F0502020204030204" pitchFamily="34" charset="0"/>
              </a:rPr>
              <a:t> à </a:t>
            </a:r>
            <a:r>
              <a:rPr lang="nl-BE" sz="3500" dirty="0" err="1">
                <a:latin typeface="Calibri" panose="020F0502020204030204" pitchFamily="34" charset="0"/>
                <a:cs typeface="Calibri" panose="020F0502020204030204" pitchFamily="34" charset="0"/>
              </a:rPr>
              <a:t>un</a:t>
            </a:r>
            <a:r>
              <a:rPr lang="nl-BE" sz="3500" dirty="0">
                <a:latin typeface="Calibri" panose="020F0502020204030204" pitchFamily="34" charset="0"/>
                <a:cs typeface="Calibri" panose="020F0502020204030204" pitchFamily="34" charset="0"/>
              </a:rPr>
              <a:t> résident </a:t>
            </a:r>
            <a:r>
              <a:rPr lang="nl-BE" sz="3500" dirty="0" err="1">
                <a:latin typeface="Calibri" panose="020F0502020204030204" pitchFamily="34" charset="0"/>
                <a:cs typeface="Calibri" panose="020F0502020204030204" pitchFamily="34" charset="0"/>
              </a:rPr>
              <a:t>marocain</a:t>
            </a:r>
            <a:r>
              <a:rPr lang="nl-BE" sz="3500" dirty="0">
                <a:latin typeface="Calibri" panose="020F0502020204030204" pitchFamily="34" charset="0"/>
                <a:cs typeface="Calibri" panose="020F0502020204030204" pitchFamily="34" charset="0"/>
              </a:rPr>
              <a:t> si </a:t>
            </a:r>
            <a:r>
              <a:rPr lang="nl-BE" sz="3500" dirty="0" err="1">
                <a:latin typeface="Calibri" panose="020F0502020204030204" pitchFamily="34" charset="0"/>
                <a:cs typeface="Calibri" panose="020F0502020204030204" pitchFamily="34" charset="0"/>
              </a:rPr>
              <a:t>avantage</a:t>
            </a:r>
            <a:r>
              <a:rPr lang="nl-BE" sz="3500" dirty="0">
                <a:latin typeface="Calibri" panose="020F0502020204030204" pitchFamily="34" charset="0"/>
                <a:cs typeface="Calibri" panose="020F0502020204030204" pitchFamily="34" charset="0"/>
              </a:rPr>
              <a:t> </a:t>
            </a:r>
            <a:r>
              <a:rPr lang="nl-BE" sz="3500" dirty="0" err="1">
                <a:latin typeface="Calibri" panose="020F0502020204030204" pitchFamily="34" charset="0"/>
                <a:cs typeface="Calibri" panose="020F0502020204030204" pitchFamily="34" charset="0"/>
              </a:rPr>
              <a:t>fiscal</a:t>
            </a:r>
            <a:r>
              <a:rPr lang="nl-BE" sz="3500" dirty="0">
                <a:latin typeface="Calibri" panose="020F0502020204030204" pitchFamily="34" charset="0"/>
                <a:cs typeface="Calibri" panose="020F0502020204030204" pitchFamily="34" charset="0"/>
              </a:rPr>
              <a:t> reçu en </a:t>
            </a:r>
            <a:r>
              <a:rPr lang="nl-BE" sz="3500" dirty="0" err="1">
                <a:latin typeface="Calibri" panose="020F0502020204030204" pitchFamily="34" charset="0"/>
                <a:cs typeface="Calibri" panose="020F0502020204030204" pitchFamily="34" charset="0"/>
              </a:rPr>
              <a:t>Belgique</a:t>
            </a:r>
            <a:r>
              <a:rPr lang="nl-BE" sz="3500" dirty="0">
                <a:latin typeface="Calibri" panose="020F0502020204030204" pitchFamily="34" charset="0"/>
                <a:cs typeface="Calibri" panose="020F0502020204030204" pitchFamily="34" charset="0"/>
              </a:rPr>
              <a:t> et si pas </a:t>
            </a:r>
            <a:r>
              <a:rPr lang="nl-BE" sz="3500" dirty="0" err="1">
                <a:latin typeface="Calibri" panose="020F0502020204030204" pitchFamily="34" charset="0"/>
                <a:cs typeface="Calibri" panose="020F0502020204030204" pitchFamily="34" charset="0"/>
              </a:rPr>
              <a:t>imposé</a:t>
            </a:r>
            <a:r>
              <a:rPr lang="nl-BE" sz="3500" dirty="0">
                <a:latin typeface="Calibri" panose="020F0502020204030204" pitchFamily="34" charset="0"/>
                <a:cs typeface="Calibri" panose="020F0502020204030204" pitchFamily="34" charset="0"/>
              </a:rPr>
              <a:t> au </a:t>
            </a:r>
            <a:r>
              <a:rPr lang="nl-BE" sz="3500" dirty="0" err="1">
                <a:latin typeface="Calibri" panose="020F0502020204030204" pitchFamily="34" charset="0"/>
                <a:cs typeface="Calibri" panose="020F0502020204030204" pitchFamily="34" charset="0"/>
              </a:rPr>
              <a:t>Maroc</a:t>
            </a:r>
            <a:r>
              <a:rPr lang="nl-BE" sz="3500" dirty="0">
                <a:latin typeface="Calibri" panose="020F0502020204030204" pitchFamily="34" charset="0"/>
                <a:cs typeface="Calibri" panose="020F0502020204030204" pitchFamily="34" charset="0"/>
              </a:rPr>
              <a:t>)</a:t>
            </a:r>
          </a:p>
          <a:p>
            <a:pPr lvl="1">
              <a:buFont typeface="Arial" panose="020B0604020202020204" pitchFamily="34" charset="0"/>
              <a:buChar char="•"/>
            </a:pPr>
            <a:r>
              <a:rPr lang="nl-BE" sz="3500" b="1" dirty="0">
                <a:latin typeface="Calibri" panose="020F0502020204030204" pitchFamily="34" charset="0"/>
                <a:cs typeface="Calibri" panose="020F0502020204030204" pitchFamily="34" charset="0"/>
              </a:rPr>
              <a:t>Assurances-vies</a:t>
            </a:r>
            <a:r>
              <a:rPr lang="nl-BE" sz="3500" dirty="0">
                <a:latin typeface="Calibri" panose="020F0502020204030204" pitchFamily="34" charset="0"/>
                <a:cs typeface="Calibri" panose="020F0502020204030204" pitchFamily="34" charset="0"/>
              </a:rPr>
              <a:t>, etc.: </a:t>
            </a:r>
            <a:r>
              <a:rPr lang="nl-BE" sz="3500" dirty="0" err="1">
                <a:latin typeface="Calibri" panose="020F0502020204030204" pitchFamily="34" charset="0"/>
                <a:cs typeface="Calibri" panose="020F0502020204030204" pitchFamily="34" charset="0"/>
              </a:rPr>
              <a:t>clauses</a:t>
            </a:r>
            <a:r>
              <a:rPr lang="nl-BE" sz="3500" dirty="0">
                <a:latin typeface="Calibri" panose="020F0502020204030204" pitchFamily="34" charset="0"/>
                <a:cs typeface="Calibri" panose="020F0502020204030204" pitchFamily="34" charset="0"/>
              </a:rPr>
              <a:t> </a:t>
            </a:r>
            <a:r>
              <a:rPr lang="nl-BE" sz="3500" dirty="0" err="1">
                <a:latin typeface="Calibri" panose="020F0502020204030204" pitchFamily="34" charset="0"/>
                <a:cs typeface="Calibri" panose="020F0502020204030204" pitchFamily="34" charset="0"/>
              </a:rPr>
              <a:t>permettant</a:t>
            </a:r>
            <a:r>
              <a:rPr lang="nl-BE" sz="3500" dirty="0">
                <a:latin typeface="Calibri" panose="020F0502020204030204" pitchFamily="34" charset="0"/>
                <a:cs typeface="Calibri" panose="020F0502020204030204" pitchFamily="34" charset="0"/>
              </a:rPr>
              <a:t> la </a:t>
            </a:r>
            <a:r>
              <a:rPr lang="nl-BE" sz="3500" dirty="0" err="1">
                <a:latin typeface="Calibri" panose="020F0502020204030204" pitchFamily="34" charset="0"/>
                <a:cs typeface="Calibri" panose="020F0502020204030204" pitchFamily="34" charset="0"/>
              </a:rPr>
              <a:t>taxation</a:t>
            </a:r>
            <a:r>
              <a:rPr lang="nl-BE" sz="3500" dirty="0">
                <a:latin typeface="Calibri" panose="020F0502020204030204" pitchFamily="34" charset="0"/>
                <a:cs typeface="Calibri" panose="020F0502020204030204" pitchFamily="34" charset="0"/>
              </a:rPr>
              <a:t> à la source par la </a:t>
            </a:r>
            <a:r>
              <a:rPr lang="nl-BE" sz="3500" dirty="0" err="1">
                <a:latin typeface="Calibri" panose="020F0502020204030204" pitchFamily="34" charset="0"/>
                <a:cs typeface="Calibri" panose="020F0502020204030204" pitchFamily="34" charset="0"/>
              </a:rPr>
              <a:t>Belgique</a:t>
            </a:r>
            <a:r>
              <a:rPr lang="nl-BE" sz="3500" dirty="0">
                <a:latin typeface="Calibri" panose="020F0502020204030204" pitchFamily="34" charset="0"/>
                <a:cs typeface="Calibri" panose="020F0502020204030204" pitchFamily="34" charset="0"/>
              </a:rPr>
              <a:t>: Chili (“</a:t>
            </a:r>
            <a:r>
              <a:rPr lang="nl-BE" sz="3500" dirty="0" err="1">
                <a:latin typeface="Calibri" panose="020F0502020204030204" pitchFamily="34" charset="0"/>
                <a:cs typeface="Calibri" panose="020F0502020204030204" pitchFamily="34" charset="0"/>
              </a:rPr>
              <a:t>autres</a:t>
            </a:r>
            <a:r>
              <a:rPr lang="nl-BE" sz="3500" dirty="0">
                <a:latin typeface="Calibri" panose="020F0502020204030204" pitchFamily="34" charset="0"/>
                <a:cs typeface="Calibri" panose="020F0502020204030204" pitchFamily="34" charset="0"/>
              </a:rPr>
              <a:t> </a:t>
            </a:r>
            <a:r>
              <a:rPr lang="nl-BE" sz="3500" dirty="0" err="1">
                <a:latin typeface="Calibri" panose="020F0502020204030204" pitchFamily="34" charset="0"/>
                <a:cs typeface="Calibri" panose="020F0502020204030204" pitchFamily="34" charset="0"/>
              </a:rPr>
              <a:t>revenus</a:t>
            </a:r>
            <a:r>
              <a:rPr lang="nl-BE" sz="3500" dirty="0">
                <a:latin typeface="Calibri" panose="020F0502020204030204" pitchFamily="34" charset="0"/>
                <a:cs typeface="Calibri" panose="020F0502020204030204" pitchFamily="34" charset="0"/>
              </a:rPr>
              <a:t>” </a:t>
            </a:r>
            <a:r>
              <a:rPr lang="nl-BE" sz="3500" dirty="0">
                <a:latin typeface="Calibri" panose="020F0502020204030204" pitchFamily="34" charset="0"/>
                <a:cs typeface="Calibri" panose="020F0502020204030204" pitchFamily="34" charset="0"/>
                <a:sym typeface="Wingdings" panose="05000000000000000000" pitchFamily="2" charset="2"/>
              </a:rPr>
              <a:t> </a:t>
            </a:r>
            <a:r>
              <a:rPr lang="nl-BE" sz="3500" dirty="0" err="1">
                <a:latin typeface="Calibri" panose="020F0502020204030204" pitchFamily="34" charset="0"/>
                <a:cs typeface="Calibri" panose="020F0502020204030204" pitchFamily="34" charset="0"/>
                <a:sym typeface="Wingdings" panose="05000000000000000000" pitchFamily="2" charset="2"/>
              </a:rPr>
              <a:t>assurances-vie</a:t>
            </a:r>
            <a:r>
              <a:rPr lang="nl-BE" sz="3500" dirty="0">
                <a:latin typeface="Calibri" panose="020F0502020204030204" pitchFamily="34" charset="0"/>
                <a:cs typeface="Calibri" panose="020F0502020204030204" pitchFamily="34" charset="0"/>
                <a:sym typeface="Wingdings" panose="05000000000000000000" pitchFamily="2" charset="2"/>
              </a:rPr>
              <a:t>, </a:t>
            </a:r>
            <a:r>
              <a:rPr lang="nl-BE" sz="3500" dirty="0" err="1">
                <a:latin typeface="Calibri" panose="020F0502020204030204" pitchFamily="34" charset="0"/>
                <a:cs typeface="Calibri" panose="020F0502020204030204" pitchFamily="34" charset="0"/>
                <a:sym typeface="Wingdings" panose="05000000000000000000" pitchFamily="2" charset="2"/>
              </a:rPr>
              <a:t>épargne</a:t>
            </a:r>
            <a:r>
              <a:rPr lang="nl-BE" sz="3500" dirty="0">
                <a:latin typeface="Calibri" panose="020F0502020204030204" pitchFamily="34" charset="0"/>
                <a:cs typeface="Calibri" panose="020F0502020204030204" pitchFamily="34" charset="0"/>
                <a:sym typeface="Wingdings" panose="05000000000000000000" pitchFamily="2" charset="2"/>
              </a:rPr>
              <a:t>-pension </a:t>
            </a:r>
            <a:r>
              <a:rPr lang="nl-BE" sz="3500" dirty="0" err="1">
                <a:latin typeface="Calibri" panose="020F0502020204030204" pitchFamily="34" charset="0"/>
                <a:cs typeface="Calibri" panose="020F0502020204030204" pitchFamily="34" charset="0"/>
                <a:sym typeface="Wingdings" panose="05000000000000000000" pitchFamily="2" charset="2"/>
              </a:rPr>
              <a:t>ayant</a:t>
            </a:r>
            <a:r>
              <a:rPr lang="nl-BE" sz="3500" dirty="0">
                <a:latin typeface="Calibri" panose="020F0502020204030204" pitchFamily="34" charset="0"/>
                <a:cs typeface="Calibri" panose="020F0502020204030204" pitchFamily="34" charset="0"/>
                <a:sym typeface="Wingdings" panose="05000000000000000000" pitchFamily="2" charset="2"/>
              </a:rPr>
              <a:t> </a:t>
            </a:r>
            <a:r>
              <a:rPr lang="nl-BE" sz="3500" dirty="0" err="1">
                <a:latin typeface="Calibri" panose="020F0502020204030204" pitchFamily="34" charset="0"/>
                <a:cs typeface="Calibri" panose="020F0502020204030204" pitchFamily="34" charset="0"/>
                <a:sym typeface="Wingdings" panose="05000000000000000000" pitchFamily="2" charset="2"/>
              </a:rPr>
              <a:t>donné</a:t>
            </a:r>
            <a:r>
              <a:rPr lang="nl-BE" sz="3500" dirty="0">
                <a:latin typeface="Calibri" panose="020F0502020204030204" pitchFamily="34" charset="0"/>
                <a:cs typeface="Calibri" panose="020F0502020204030204" pitchFamily="34" charset="0"/>
                <a:sym typeface="Wingdings" panose="05000000000000000000" pitchFamily="2" charset="2"/>
              </a:rPr>
              <a:t> </a:t>
            </a:r>
            <a:r>
              <a:rPr lang="nl-BE" sz="3500" dirty="0" err="1">
                <a:latin typeface="Calibri" panose="020F0502020204030204" pitchFamily="34" charset="0"/>
                <a:cs typeface="Calibri" panose="020F0502020204030204" pitchFamily="34" charset="0"/>
                <a:sym typeface="Wingdings" panose="05000000000000000000" pitchFamily="2" charset="2"/>
              </a:rPr>
              <a:t>lieu</a:t>
            </a:r>
            <a:r>
              <a:rPr lang="nl-BE" sz="3500" dirty="0">
                <a:latin typeface="Calibri" panose="020F0502020204030204" pitchFamily="34" charset="0"/>
                <a:cs typeface="Calibri" panose="020F0502020204030204" pitchFamily="34" charset="0"/>
                <a:sym typeface="Wingdings" panose="05000000000000000000" pitchFamily="2" charset="2"/>
              </a:rPr>
              <a:t> à </a:t>
            </a:r>
            <a:r>
              <a:rPr lang="nl-BE" sz="3500" dirty="0" err="1">
                <a:latin typeface="Calibri" panose="020F0502020204030204" pitchFamily="34" charset="0"/>
                <a:cs typeface="Calibri" panose="020F0502020204030204" pitchFamily="34" charset="0"/>
                <a:sym typeface="Wingdings" panose="05000000000000000000" pitchFamily="2" charset="2"/>
              </a:rPr>
              <a:t>un</a:t>
            </a:r>
            <a:r>
              <a:rPr lang="nl-BE" sz="3500" dirty="0">
                <a:latin typeface="Calibri" panose="020F0502020204030204" pitchFamily="34" charset="0"/>
                <a:cs typeface="Calibri" panose="020F0502020204030204" pitchFamily="34" charset="0"/>
                <a:sym typeface="Wingdings" panose="05000000000000000000" pitchFamily="2" charset="2"/>
              </a:rPr>
              <a:t> </a:t>
            </a:r>
            <a:r>
              <a:rPr lang="nl-BE" sz="3500" dirty="0" err="1">
                <a:latin typeface="Calibri" panose="020F0502020204030204" pitchFamily="34" charset="0"/>
                <a:cs typeface="Calibri" panose="020F0502020204030204" pitchFamily="34" charset="0"/>
                <a:sym typeface="Wingdings" panose="05000000000000000000" pitchFamily="2" charset="2"/>
              </a:rPr>
              <a:t>avantage</a:t>
            </a:r>
            <a:r>
              <a:rPr lang="nl-BE" sz="3500" dirty="0">
                <a:latin typeface="Calibri" panose="020F0502020204030204" pitchFamily="34" charset="0"/>
                <a:cs typeface="Calibri" panose="020F0502020204030204" pitchFamily="34" charset="0"/>
                <a:sym typeface="Wingdings" panose="05000000000000000000" pitchFamily="2" charset="2"/>
              </a:rPr>
              <a:t> </a:t>
            </a:r>
            <a:r>
              <a:rPr lang="nl-BE" sz="3500" dirty="0" err="1">
                <a:latin typeface="Calibri" panose="020F0502020204030204" pitchFamily="34" charset="0"/>
                <a:cs typeface="Calibri" panose="020F0502020204030204" pitchFamily="34" charset="0"/>
                <a:sym typeface="Wingdings" panose="05000000000000000000" pitchFamily="2" charset="2"/>
              </a:rPr>
              <a:t>fiscal</a:t>
            </a:r>
            <a:r>
              <a:rPr lang="nl-BE" sz="3500" dirty="0">
                <a:latin typeface="Calibri" panose="020F0502020204030204" pitchFamily="34" charset="0"/>
                <a:cs typeface="Calibri" panose="020F0502020204030204" pitchFamily="34" charset="0"/>
                <a:sym typeface="Wingdings" panose="05000000000000000000" pitchFamily="2" charset="2"/>
              </a:rPr>
              <a:t> en </a:t>
            </a:r>
            <a:r>
              <a:rPr lang="nl-BE" sz="3500" dirty="0" err="1">
                <a:latin typeface="Calibri" panose="020F0502020204030204" pitchFamily="34" charset="0"/>
                <a:cs typeface="Calibri" panose="020F0502020204030204" pitchFamily="34" charset="0"/>
                <a:sym typeface="Wingdings" panose="05000000000000000000" pitchFamily="2" charset="2"/>
              </a:rPr>
              <a:t>Belgique</a:t>
            </a:r>
            <a:r>
              <a:rPr lang="nl-BE" sz="3500" dirty="0">
                <a:latin typeface="Calibri" panose="020F0502020204030204" pitchFamily="34" charset="0"/>
                <a:cs typeface="Calibri" panose="020F0502020204030204" pitchFamily="34" charset="0"/>
              </a:rPr>
              <a:t>); </a:t>
            </a:r>
            <a:r>
              <a:rPr lang="nl-BE" sz="3500" dirty="0" err="1">
                <a:latin typeface="Calibri" panose="020F0502020204030204" pitchFamily="34" charset="0"/>
                <a:cs typeface="Calibri" panose="020F0502020204030204" pitchFamily="34" charset="0"/>
              </a:rPr>
              <a:t>Maroc</a:t>
            </a:r>
            <a:r>
              <a:rPr lang="nl-BE" sz="3500" dirty="0">
                <a:latin typeface="Calibri" panose="020F0502020204030204" pitchFamily="34" charset="0"/>
                <a:cs typeface="Calibri" panose="020F0502020204030204" pitchFamily="34" charset="0"/>
              </a:rPr>
              <a:t> (idem Chili); </a:t>
            </a:r>
          </a:p>
          <a:p>
            <a:pPr lvl="1">
              <a:lnSpc>
                <a:spcPct val="115000"/>
              </a:lnSpc>
              <a:spcAft>
                <a:spcPts val="800"/>
              </a:spcAft>
              <a:buFont typeface="Arial" panose="020B0604020202020204" pitchFamily="34" charset="0"/>
              <a:buChar char="•"/>
            </a:pPr>
            <a:r>
              <a:rPr lang="nl-BE" sz="3500" u="sng" dirty="0" err="1">
                <a:latin typeface="Calibri" panose="020F0502020204030204" pitchFamily="34" charset="0"/>
                <a:cs typeface="Calibri" panose="020F0502020204030204" pitchFamily="34" charset="0"/>
              </a:rPr>
              <a:t>Azerbaïdjan</a:t>
            </a:r>
            <a:r>
              <a:rPr lang="nl-BE" sz="3500" dirty="0">
                <a:latin typeface="Calibri" panose="020F0502020204030204" pitchFamily="34" charset="0"/>
                <a:cs typeface="Calibri" panose="020F0502020204030204" pitchFamily="34" charset="0"/>
              </a:rPr>
              <a:t>: </a:t>
            </a:r>
          </a:p>
          <a:p>
            <a:pPr lvl="2">
              <a:lnSpc>
                <a:spcPct val="115000"/>
              </a:lnSpc>
              <a:spcAft>
                <a:spcPts val="800"/>
              </a:spcAft>
              <a:buFont typeface="Arial" panose="020B0604020202020204" pitchFamily="34" charset="0"/>
              <a:buChar char="•"/>
            </a:pPr>
            <a:r>
              <a:rPr lang="nl-BE" sz="3500" dirty="0" err="1">
                <a:latin typeface="Calibri" panose="020F0502020204030204" pitchFamily="34" charset="0"/>
                <a:cs typeface="Calibri" panose="020F0502020204030204" pitchFamily="34" charset="0"/>
              </a:rPr>
              <a:t>Artistes</a:t>
            </a:r>
            <a:r>
              <a:rPr lang="nl-BE" sz="3500" dirty="0">
                <a:latin typeface="Calibri" panose="020F0502020204030204" pitchFamily="34" charset="0"/>
                <a:cs typeface="Calibri" panose="020F0502020204030204" pitchFamily="34" charset="0"/>
              </a:rPr>
              <a:t> et </a:t>
            </a:r>
            <a:r>
              <a:rPr lang="nl-BE" sz="3500" dirty="0" err="1">
                <a:latin typeface="Calibri" panose="020F0502020204030204" pitchFamily="34" charset="0"/>
                <a:cs typeface="Calibri" panose="020F0502020204030204" pitchFamily="34" charset="0"/>
              </a:rPr>
              <a:t>sportifs</a:t>
            </a:r>
            <a:r>
              <a:rPr lang="nl-BE" sz="3500" dirty="0">
                <a:latin typeface="Calibri" panose="020F0502020204030204" pitchFamily="34" charset="0"/>
                <a:cs typeface="Calibri" panose="020F0502020204030204" pitchFamily="34" charset="0"/>
              </a:rPr>
              <a:t>: </a:t>
            </a:r>
            <a:r>
              <a:rPr lang="fr-BE" sz="3500" kern="100" dirty="0">
                <a:effectLst/>
                <a:latin typeface="Calibri" panose="020F0502020204030204" pitchFamily="34" charset="0"/>
                <a:ea typeface="Aptos" panose="020B0004020202020204" pitchFamily="34" charset="0"/>
                <a:cs typeface="Calibri" panose="020F0502020204030204" pitchFamily="34" charset="0"/>
              </a:rPr>
              <a:t>activités des artistes ou des sportifs financées par un EC: revenus tirés de ces activités sont imposables dans cet Etat </a:t>
            </a:r>
          </a:p>
          <a:p>
            <a:pPr lvl="1">
              <a:lnSpc>
                <a:spcPct val="115000"/>
              </a:lnSpc>
              <a:spcAft>
                <a:spcPts val="800"/>
              </a:spcAft>
              <a:buFont typeface="Arial" panose="020B0604020202020204" pitchFamily="34" charset="0"/>
              <a:buChar char="•"/>
            </a:pPr>
            <a:r>
              <a:rPr lang="fr-BE" sz="3500" u="sng" kern="100" dirty="0" err="1">
                <a:latin typeface="Calibri" panose="020F0502020204030204" pitchFamily="34" charset="0"/>
                <a:ea typeface="Aptos" panose="020B0004020202020204" pitchFamily="34" charset="0"/>
                <a:cs typeface="Calibri" panose="020F0502020204030204" pitchFamily="34" charset="0"/>
              </a:rPr>
              <a:t>RDCongo</a:t>
            </a:r>
            <a:r>
              <a:rPr lang="fr-BE" sz="3500" kern="100" dirty="0">
                <a:latin typeface="Calibri" panose="020F0502020204030204" pitchFamily="34" charset="0"/>
                <a:ea typeface="Aptos" panose="020B0004020202020204" pitchFamily="34" charset="0"/>
                <a:cs typeface="Calibri" panose="020F0502020204030204" pitchFamily="34" charset="0"/>
              </a:rPr>
              <a:t>: </a:t>
            </a:r>
          </a:p>
          <a:p>
            <a:pPr lvl="2">
              <a:lnSpc>
                <a:spcPct val="115000"/>
              </a:lnSpc>
              <a:spcAft>
                <a:spcPts val="800"/>
              </a:spcAft>
              <a:buFont typeface="Arial" panose="020B0604020202020204" pitchFamily="34" charset="0"/>
              <a:buChar char="•"/>
            </a:pPr>
            <a:r>
              <a:rPr lang="fr-BE" sz="3500" kern="100" dirty="0">
                <a:effectLst/>
                <a:latin typeface="Calibri" panose="020F0502020204030204" pitchFamily="34" charset="0"/>
                <a:ea typeface="Aptos" panose="020B0004020202020204" pitchFamily="34" charset="0"/>
                <a:cs typeface="Calibri" panose="020F0502020204030204" pitchFamily="34" charset="0"/>
              </a:rPr>
              <a:t>Rémunération « publique » versée à des personnes physiques travaillant dans l’autre EC, dans le cadre d’un accord de coopération ou d’assistance (sauf exception + clause anti-abus)</a:t>
            </a:r>
          </a:p>
          <a:p>
            <a:pPr lvl="1">
              <a:lnSpc>
                <a:spcPct val="115000"/>
              </a:lnSpc>
              <a:spcAft>
                <a:spcPts val="800"/>
              </a:spcAft>
              <a:buFont typeface="Arial" panose="020B0604020202020204" pitchFamily="34" charset="0"/>
              <a:buChar char="•"/>
            </a:pPr>
            <a:r>
              <a:rPr lang="fr-BE" sz="3500" u="sng" kern="100" dirty="0">
                <a:latin typeface="Calibri" panose="020F0502020204030204" pitchFamily="34" charset="0"/>
                <a:ea typeface="Aptos" panose="020B0004020202020204" pitchFamily="34" charset="0"/>
                <a:cs typeface="Calibri" panose="020F0502020204030204" pitchFamily="34" charset="0"/>
              </a:rPr>
              <a:t>Chili</a:t>
            </a:r>
            <a:r>
              <a:rPr lang="fr-BE" sz="3500" kern="100" dirty="0">
                <a:latin typeface="Calibri" panose="020F0502020204030204" pitchFamily="34" charset="0"/>
                <a:ea typeface="Aptos" panose="020B0004020202020204" pitchFamily="34" charset="0"/>
                <a:cs typeface="Calibri" panose="020F0502020204030204" pitchFamily="34" charset="0"/>
              </a:rPr>
              <a:t>: </a:t>
            </a:r>
          </a:p>
          <a:p>
            <a:pPr lvl="2">
              <a:lnSpc>
                <a:spcPct val="115000"/>
              </a:lnSpc>
              <a:spcAft>
                <a:spcPts val="800"/>
              </a:spcAft>
              <a:buFont typeface="Arial" panose="020B0604020202020204" pitchFamily="34" charset="0"/>
              <a:buChar char="•"/>
            </a:pPr>
            <a:r>
              <a:rPr lang="fr-BE" sz="3500" kern="100" dirty="0">
                <a:effectLst/>
                <a:latin typeface="Calibri" panose="020F0502020204030204" pitchFamily="34" charset="0"/>
                <a:ea typeface="Aptos" panose="020B0004020202020204" pitchFamily="34" charset="0"/>
                <a:cs typeface="Calibri" panose="020F0502020204030204" pitchFamily="34" charset="0"/>
              </a:rPr>
              <a:t>Transport international: inclut les trajets nationaux au Chili dans un vol long courrier au départ de la Belgique </a:t>
            </a:r>
          </a:p>
          <a:p>
            <a:pPr lvl="1">
              <a:lnSpc>
                <a:spcPct val="115000"/>
              </a:lnSpc>
              <a:spcAft>
                <a:spcPts val="800"/>
              </a:spcAft>
              <a:buFont typeface="Arial" panose="020B0604020202020204" pitchFamily="34" charset="0"/>
              <a:buChar char="•"/>
            </a:pPr>
            <a:r>
              <a:rPr lang="fr-BE" sz="3500" u="sng" kern="100" dirty="0">
                <a:latin typeface="Calibri" panose="020F0502020204030204" pitchFamily="34" charset="0"/>
                <a:ea typeface="Aptos" panose="020B0004020202020204" pitchFamily="34" charset="0"/>
                <a:cs typeface="Calibri" panose="020F0502020204030204" pitchFamily="34" charset="0"/>
              </a:rPr>
              <a:t>Maroc</a:t>
            </a:r>
            <a:r>
              <a:rPr lang="fr-BE" sz="3500" kern="100" dirty="0">
                <a:latin typeface="Calibri" panose="020F0502020204030204" pitchFamily="34" charset="0"/>
                <a:ea typeface="Aptos" panose="020B0004020202020204" pitchFamily="34" charset="0"/>
                <a:cs typeface="Calibri" panose="020F0502020204030204" pitchFamily="34" charset="0"/>
              </a:rPr>
              <a:t>: </a:t>
            </a:r>
          </a:p>
          <a:p>
            <a:pPr lvl="2">
              <a:lnSpc>
                <a:spcPct val="115000"/>
              </a:lnSpc>
              <a:spcAft>
                <a:spcPts val="800"/>
              </a:spcAft>
              <a:buFont typeface="Arial" panose="020B0604020202020204" pitchFamily="34" charset="0"/>
              <a:buChar char="•"/>
            </a:pPr>
            <a:r>
              <a:rPr lang="fr-BE" sz="3500" kern="100" dirty="0">
                <a:effectLst/>
                <a:latin typeface="Calibri" panose="020F0502020204030204" pitchFamily="34" charset="0"/>
                <a:ea typeface="Aptos" panose="020B0004020202020204" pitchFamily="34" charset="0"/>
                <a:cs typeface="Calibri" panose="020F0502020204030204" pitchFamily="34" charset="0"/>
              </a:rPr>
              <a:t>Rémunération des dirigeants: </a:t>
            </a:r>
          </a:p>
          <a:p>
            <a:pPr lvl="3">
              <a:lnSpc>
                <a:spcPct val="115000"/>
              </a:lnSpc>
              <a:spcAft>
                <a:spcPts val="800"/>
              </a:spcAft>
              <a:buFont typeface="Arial" panose="020B0604020202020204" pitchFamily="34" charset="0"/>
              <a:buChar char="•"/>
            </a:pPr>
            <a:r>
              <a:rPr lang="fr-BE" sz="3500" kern="100" dirty="0">
                <a:effectLst/>
                <a:latin typeface="Calibri" panose="020F0502020204030204" pitchFamily="34" charset="0"/>
                <a:ea typeface="Aptos" panose="020B0004020202020204" pitchFamily="34" charset="0"/>
                <a:cs typeface="Calibri" panose="020F0502020204030204" pitchFamily="34" charset="0"/>
              </a:rPr>
              <a:t>Clause permettant à l’ER d’une société d’imposer les rémunérations que cette société paye à un dirigeant de haut niveau qui est un résident de l’autre Etat contractant</a:t>
            </a:r>
          </a:p>
          <a:p>
            <a:pPr lvl="2"/>
            <a:endParaRPr lang="nl-BE" sz="2600" dirty="0"/>
          </a:p>
          <a:p>
            <a:endParaRPr lang="nl-BE" dirty="0"/>
          </a:p>
          <a:p>
            <a:pPr lvl="1"/>
            <a:endParaRPr lang="nl-NL" dirty="0"/>
          </a:p>
        </p:txBody>
      </p:sp>
      <p:sp>
        <p:nvSpPr>
          <p:cNvPr id="4" name="Tijdelijke aanduiding voor dianummer 3">
            <a:extLst>
              <a:ext uri="{FF2B5EF4-FFF2-40B4-BE49-F238E27FC236}">
                <a16:creationId xmlns:a16="http://schemas.microsoft.com/office/drawing/2014/main" id="{96DDFD5B-1172-7204-B909-6253AA53A386}"/>
              </a:ext>
            </a:extLst>
          </p:cNvPr>
          <p:cNvSpPr>
            <a:spLocks noGrp="1"/>
          </p:cNvSpPr>
          <p:nvPr>
            <p:ph type="sldNum" sz="quarter" idx="12"/>
          </p:nvPr>
        </p:nvSpPr>
        <p:spPr/>
        <p:txBody>
          <a:bodyPr/>
          <a:lstStyle/>
          <a:p>
            <a:fld id="{7AE184E0-0BD4-4705-A12B-9B71DDE63301}" type="slidenum">
              <a:rPr lang="nl-BE" noProof="0" smtClean="0"/>
              <a:t>9</a:t>
            </a:fld>
            <a:endParaRPr lang="nl-BE" noProof="0"/>
          </a:p>
        </p:txBody>
      </p:sp>
      <p:pic>
        <p:nvPicPr>
          <p:cNvPr id="6" name="Picture 2">
            <a:extLst>
              <a:ext uri="{FF2B5EF4-FFF2-40B4-BE49-F238E27FC236}">
                <a16:creationId xmlns:a16="http://schemas.microsoft.com/office/drawing/2014/main" id="{022E56C3-542E-F596-A168-91FCB19E4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6513" y="8518532"/>
            <a:ext cx="3884947" cy="94946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1">
            <a:extLst>
              <a:ext uri="{FF2B5EF4-FFF2-40B4-BE49-F238E27FC236}">
                <a16:creationId xmlns:a16="http://schemas.microsoft.com/office/drawing/2014/main" id="{B9C9CADC-684B-4532-6BEF-8452C1AA34B2}"/>
              </a:ext>
            </a:extLst>
          </p:cNvPr>
          <p:cNvSpPr txBox="1"/>
          <p:nvPr/>
        </p:nvSpPr>
        <p:spPr>
          <a:xfrm>
            <a:off x="634143" y="545253"/>
            <a:ext cx="11098038" cy="1398011"/>
          </a:xfrm>
          <a:prstGeom prst="rect">
            <a:avLst/>
          </a:prstGeom>
          <a:noFill/>
        </p:spPr>
        <p:txBody>
          <a:bodyPr wrap="none" rtlCol="0">
            <a:spAutoFit/>
          </a:bodyPr>
          <a:lstStyle/>
          <a:p>
            <a:pPr>
              <a:lnSpc>
                <a:spcPct val="120000"/>
              </a:lnSpc>
            </a:pPr>
            <a:r>
              <a:rPr lang="fr-FR" sz="4800" b="1" dirty="0">
                <a:solidFill>
                  <a:schemeClr val="accent1">
                    <a:lumMod val="75000"/>
                  </a:schemeClr>
                </a:solidFill>
                <a:latin typeface="Calibri" panose="020F0502020204030204" pitchFamily="34" charset="0"/>
                <a:cs typeface="Calibri" panose="020F0502020204030204" pitchFamily="34" charset="0"/>
              </a:rPr>
              <a:t>I. </a:t>
            </a:r>
            <a:r>
              <a:rPr lang="fr-BE" sz="4800" b="1" i="0" u="none" strike="noStrike" dirty="0">
                <a:solidFill>
                  <a:schemeClr val="accent1">
                    <a:lumMod val="75000"/>
                  </a:schemeClr>
                </a:solidFill>
                <a:effectLst/>
                <a:latin typeface="Calibri" panose="020F0502020204030204" pitchFamily="34" charset="0"/>
                <a:cs typeface="Calibri" panose="020F0502020204030204" pitchFamily="34" charset="0"/>
              </a:rPr>
              <a:t>  Introduction – </a:t>
            </a:r>
            <a:r>
              <a:rPr lang="fr-BE" sz="4800" b="1" dirty="0">
                <a:solidFill>
                  <a:schemeClr val="accent1">
                    <a:lumMod val="75000"/>
                  </a:schemeClr>
                </a:solidFill>
                <a:latin typeface="Calibri" panose="020F0502020204030204" pitchFamily="34" charset="0"/>
                <a:cs typeface="Calibri" panose="020F0502020204030204" pitchFamily="34" charset="0"/>
              </a:rPr>
              <a:t>Aperçu des traités Belges</a:t>
            </a:r>
            <a:endParaRPr lang="fr-BE" sz="4800" b="1" i="0" u="none" strike="noStrike" dirty="0">
              <a:solidFill>
                <a:schemeClr val="accent1">
                  <a:lumMod val="75000"/>
                </a:schemeClr>
              </a:solidFill>
              <a:effectLst/>
              <a:latin typeface="Calibri" panose="020F0502020204030204" pitchFamily="34" charset="0"/>
              <a:cs typeface="Calibri" panose="020F0502020204030204" pitchFamily="34" charset="0"/>
            </a:endParaRPr>
          </a:p>
          <a:p>
            <a:pPr>
              <a:lnSpc>
                <a:spcPct val="120000"/>
              </a:lnSpc>
            </a:pPr>
            <a:endParaRPr lang="fr-FR" sz="2500" dirty="0"/>
          </a:p>
        </p:txBody>
      </p:sp>
    </p:spTree>
    <p:extLst>
      <p:ext uri="{BB962C8B-B14F-4D97-AF65-F5344CB8AC3E}">
        <p14:creationId xmlns:p14="http://schemas.microsoft.com/office/powerpoint/2010/main" val="3843712523"/>
      </p:ext>
    </p:extLst>
  </p:cSld>
  <p:clrMapOvr>
    <a:masterClrMapping/>
  </p:clrMapOvr>
</p:sld>
</file>

<file path=ppt/theme/theme1.xml><?xml version="1.0" encoding="utf-8"?>
<a:theme xmlns:a="http://schemas.openxmlformats.org/drawingml/2006/main" name="Kantoorthema">
  <a:themeElements>
    <a:clrScheme name="Universiteit Gent">
      <a:dk1>
        <a:sysClr val="windowText" lastClr="000000"/>
      </a:dk1>
      <a:lt1>
        <a:sysClr val="window" lastClr="FFFFFF"/>
      </a:lt1>
      <a:dk2>
        <a:srgbClr val="1E64C8"/>
      </a:dk2>
      <a:lt2>
        <a:srgbClr val="FFD200"/>
      </a:lt2>
      <a:accent1>
        <a:srgbClr val="1E64C8"/>
      </a:accent1>
      <a:accent2>
        <a:srgbClr val="FFD200"/>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e-NL-PP_1_0_13.potx" id="{97AAB53D-7665-4CC7-9AE8-588BD5CF1E7A}" vid="{26FA9849-786B-42F6-B180-EFBDA56D2A7E}"/>
    </a:ext>
  </a:extLst>
</a:theme>
</file>

<file path=ppt/theme/theme2.xml><?xml version="1.0" encoding="utf-8"?>
<a:theme xmlns:a="http://schemas.openxmlformats.org/drawingml/2006/main" name="3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Kantoorthema">
  <a:themeElements>
    <a:clrScheme name="Universiteit Gent">
      <a:dk1>
        <a:sysClr val="windowText" lastClr="000000"/>
      </a:dk1>
      <a:lt1>
        <a:sysClr val="window" lastClr="FFFFFF"/>
      </a:lt1>
      <a:dk2>
        <a:srgbClr val="1E64C8"/>
      </a:dk2>
      <a:lt2>
        <a:srgbClr val="FFD200"/>
      </a:lt2>
      <a:accent1>
        <a:srgbClr val="1E64C8"/>
      </a:accent1>
      <a:accent2>
        <a:srgbClr val="FFD200"/>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e-NL-PP_1_0_13.potx" id="{97AAB53D-7665-4CC7-9AE8-588BD5CF1E7A}" vid="{26FA9849-786B-42F6-B180-EFBDA56D2A7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C03EBC4ABF0544A1CC210D2A6C726A" ma:contentTypeVersion="13" ma:contentTypeDescription="Een nieuw document maken." ma:contentTypeScope="" ma:versionID="366bcda0976be5a9ae7533342e99674e">
  <xsd:schema xmlns:xsd="http://www.w3.org/2001/XMLSchema" xmlns:xs="http://www.w3.org/2001/XMLSchema" xmlns:p="http://schemas.microsoft.com/office/2006/metadata/properties" xmlns:ns3="60cf4003-0edb-4855-9949-ea8aa454e144" xmlns:ns4="b8a48ea8-93c7-4fd8-a09f-0f60ccbb7ada" targetNamespace="http://schemas.microsoft.com/office/2006/metadata/properties" ma:root="true" ma:fieldsID="77092387711a2dcce0a89f2df27bf3fc" ns3:_="" ns4:_="">
    <xsd:import namespace="60cf4003-0edb-4855-9949-ea8aa454e144"/>
    <xsd:import namespace="b8a48ea8-93c7-4fd8-a09f-0f60ccbb7ad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f4003-0edb-4855-9949-ea8aa454e1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a48ea8-93c7-4fd8-a09f-0f60ccbb7ad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0F3503-0490-47F6-A2F6-D5ABF59CA587}">
  <ds:schemaRefs>
    <ds:schemaRef ds:uri="60cf4003-0edb-4855-9949-ea8aa454e144"/>
    <ds:schemaRef ds:uri="b8a48ea8-93c7-4fd8-a09f-0f60ccbb7ad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AC9B6D2-E12D-4936-B19F-582C4E35325E}">
  <ds:schemaRefs>
    <ds:schemaRef ds:uri="http://schemas.microsoft.com/sharepoint/v3/contenttype/forms"/>
  </ds:schemaRefs>
</ds:datastoreItem>
</file>

<file path=customXml/itemProps3.xml><?xml version="1.0" encoding="utf-8"?>
<ds:datastoreItem xmlns:ds="http://schemas.openxmlformats.org/officeDocument/2006/customXml" ds:itemID="{DCF42C2B-B450-4CF6-B9AA-1897CAAC6671}">
  <ds:schemaRefs>
    <ds:schemaRef ds:uri="60cf4003-0edb-4855-9949-ea8aa454e144"/>
    <ds:schemaRef ds:uri="b8a48ea8-93c7-4fd8-a09f-0f60ccbb7a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Powerpoint_UGent_NL_RE</Template>
  <TotalTime>17</TotalTime>
  <Words>7904</Words>
  <Application>Microsoft Office PowerPoint</Application>
  <PresentationFormat>Aangepast</PresentationFormat>
  <Paragraphs>699</Paragraphs>
  <Slides>66</Slides>
  <Notes>0</Notes>
  <HiddenSlides>0</HiddenSlides>
  <MMClips>0</MMClips>
  <ScaleCrop>false</ScaleCrop>
  <HeadingPairs>
    <vt:vector size="8" baseType="variant">
      <vt:variant>
        <vt:lpstr>Gebruikte lettertypen</vt:lpstr>
      </vt:variant>
      <vt:variant>
        <vt:i4>8</vt:i4>
      </vt:variant>
      <vt:variant>
        <vt:lpstr>Thema</vt:lpstr>
      </vt:variant>
      <vt:variant>
        <vt:i4>4</vt:i4>
      </vt:variant>
      <vt:variant>
        <vt:lpstr>Ingesloten OLE-bronprogramma's</vt:lpstr>
      </vt:variant>
      <vt:variant>
        <vt:i4>1</vt:i4>
      </vt:variant>
      <vt:variant>
        <vt:lpstr>Diatitels</vt:lpstr>
      </vt:variant>
      <vt:variant>
        <vt:i4>66</vt:i4>
      </vt:variant>
    </vt:vector>
  </HeadingPairs>
  <TitlesOfParts>
    <vt:vector size="79" baseType="lpstr">
      <vt:lpstr>Aptos</vt:lpstr>
      <vt:lpstr>Arial</vt:lpstr>
      <vt:lpstr>Calibri</vt:lpstr>
      <vt:lpstr>Calibri Light</vt:lpstr>
      <vt:lpstr>inherit</vt:lpstr>
      <vt:lpstr>Titillium Web</vt:lpstr>
      <vt:lpstr>Verdana</vt:lpstr>
      <vt:lpstr>Wingdings</vt:lpstr>
      <vt:lpstr>Kantoorthema</vt:lpstr>
      <vt:lpstr>3_Kantoorthema</vt:lpstr>
      <vt:lpstr>1_Kantoorthema</vt:lpstr>
      <vt:lpstr>2_Kantoorthema</vt:lpstr>
      <vt:lpstr>Worksheet</vt:lpstr>
      <vt:lpstr>Source state  Taxation in Belgium</vt:lpstr>
      <vt:lpstr>MENU</vt:lpstr>
      <vt:lpstr>I. Introductie - Overzicht Belgisch verdragsnetwerk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II. Belgische bestrijding van misbruik als bronstaat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III. Conclusions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Bart Peeters</dc:creator>
  <cp:lastModifiedBy>Bart Peeters</cp:lastModifiedBy>
  <cp:revision>4</cp:revision>
  <dcterms:created xsi:type="dcterms:W3CDTF">2016-09-25T11:45:59Z</dcterms:created>
  <dcterms:modified xsi:type="dcterms:W3CDTF">2024-11-25T16:17:04Z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1.0</vt:lpwstr>
  </property>
  <property fmtid="{D5CDD505-2E9C-101B-9397-08002B2CF9AE}" pid="4" name="Date">
    <vt:filetime>2016-09-20T22:00:00Z</vt:filetime>
  </property>
  <property fmtid="{D5CDD505-2E9C-101B-9397-08002B2CF9AE}" pid="5" name="Build">
    <vt:lpwstr>13</vt:lpwstr>
  </property>
  <property fmtid="{D5CDD505-2E9C-101B-9397-08002B2CF9AE}" pid="6" name="Cmt 1">
    <vt:lpwstr>create</vt:lpwstr>
  </property>
  <property fmtid="{D5CDD505-2E9C-101B-9397-08002B2CF9AE}" pid="7" name="Cmt 2">
    <vt:lpwstr>1st draft</vt:lpwstr>
  </property>
  <property fmtid="{D5CDD505-2E9C-101B-9397-08002B2CF9AE}" pid="8" name="Cmt 3">
    <vt:lpwstr>Corporate splitt off</vt:lpwstr>
  </property>
  <property fmtid="{D5CDD505-2E9C-101B-9397-08002B2CF9AE}" pid="9" name="Cmt 4">
    <vt:lpwstr>2nd draft</vt:lpwstr>
  </property>
  <property fmtid="{D5CDD505-2E9C-101B-9397-08002B2CF9AE}" pid="10" name="Cmt 4A">
    <vt:lpwstr>copy of UK version translated to NL</vt:lpwstr>
  </property>
  <property fmtid="{D5CDD505-2E9C-101B-9397-08002B2CF9AE}" pid="11" name="Cmt 5">
    <vt:lpwstr>set text box and shape defaults</vt:lpwstr>
  </property>
  <property fmtid="{D5CDD505-2E9C-101B-9397-08002B2CF9AE}" pid="12" name="Cmt 6">
    <vt:lpwstr>closing slide acc. to letter</vt:lpwstr>
  </property>
  <property fmtid="{D5CDD505-2E9C-101B-9397-08002B2CF9AE}" pid="13" name="Cmt 7">
    <vt:lpwstr>logo opening slide sharpened</vt:lpwstr>
  </property>
  <property fmtid="{D5CDD505-2E9C-101B-9397-08002B2CF9AE}" pid="14" name="Cmt 8">
    <vt:lpwstr>split variable and fixed data in contact data; lang to NL-BE</vt:lpwstr>
  </property>
  <property fmtid="{D5CDD505-2E9C-101B-9397-08002B2CF9AE}" pid="15" name="Cmt 9">
    <vt:lpwstr>comments 19-9-2016</vt:lpwstr>
  </property>
  <property fmtid="{D5CDD505-2E9C-101B-9397-08002B2CF9AE}" pid="16" name="Cmt 10">
    <vt:lpwstr>social media redesigned</vt:lpwstr>
  </property>
  <property fmtid="{D5CDD505-2E9C-101B-9397-08002B2CF9AE}" pid="17" name="Cmt 11">
    <vt:lpwstr>Title Slide renamed to TitleSlide</vt:lpwstr>
  </property>
  <property fmtid="{D5CDD505-2E9C-101B-9397-08002B2CF9AE}" pid="18" name="Cmt 12">
    <vt:lpwstr>Title and text size</vt:lpwstr>
  </property>
  <property fmtid="{D5CDD505-2E9C-101B-9397-08002B2CF9AE}" pid="19" name="Cmt 13">
    <vt:lpwstr>socmed pictos &gt; normal view</vt:lpwstr>
  </property>
  <property fmtid="{D5CDD505-2E9C-101B-9397-08002B2CF9AE}" pid="20" name="ContentTypeId">
    <vt:lpwstr>0x010100A3C03EBC4ABF0544A1CC210D2A6C726A</vt:lpwstr>
  </property>
</Properties>
</file>