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232450-3379-47AB-8C38-5CB59ACE0C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0F3E1FE-5007-4DAD-8274-4D9FD2C79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BB7D22-2F0E-4B42-9E72-D9818E193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2CC21D-0B12-410B-B4D9-880A6C92C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48B60D-A647-4D06-A70B-5FB64059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816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4EFDE-DBD5-47DB-80BC-E6EC3127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54D5895-2687-4975-A77E-2BC87189B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727E7F-BC2F-4F8C-AA11-03A5D564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0E5B8D-69A1-4C9C-9ADE-4EA86030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882838-E6F5-4676-89A1-060EA7AC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9042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B238976-0402-404B-9E70-57A19CDE2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BAE203F-01D9-49E9-B539-AFFB2F2D4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B517B0-D677-4399-ACC6-D695DC13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3242D5-9A06-48FE-ACDB-104D3773E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7AD897-77C0-4A1B-9E9F-0C73165F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585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56593A-1C40-4CBF-BAB9-FA16A3D9E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C915E8-174B-4351-B691-D884B2BF5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E8EEF7-3168-4037-AB45-DC01CBF3E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8E9085-5813-4BDC-B5D2-5FE984A7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C5A386-EF27-42D6-ADF0-161F19342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2420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F6A45-5225-4D29-BD49-F952253F7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FEE146-97AF-444C-8E3A-1C86A828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EC726A-368C-4EC8-B0AB-9FA00606D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2AA135-D350-420A-B7ED-3BD29D72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662E4B-6817-4433-8093-3E7873551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236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C68C4-1062-480F-A0FA-9197B62CE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67D1E1-DDF7-4DF1-B834-4517351E6B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4496DE1-C7B0-4338-A3D6-110A3914B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5A9443-FF34-44EA-8D0C-E841BB50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3A0074E-8753-42F7-B6D8-BB71AB605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4259D24-2A42-4612-AC89-600B0A5F4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390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5DF70D-B672-4C36-A408-21BFC2D1F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200045-651D-4537-B781-641AD0869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E6FBE1A-CB4B-4A98-875F-DD9FC2210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60E7253-ECF7-402F-9F21-90ADFC9D9F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7ADB715-3F57-4B29-8B6F-1BE0CF8C78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A2B7F09-93DD-4B60-9A9F-4D51502FA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CEFC2B2-C18B-4635-9E4C-9D6263E84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6991D58-3F5E-4AEA-8826-F584AE1C2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351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E08C5F-83F7-4BFC-844D-BB054586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7E61CE9-F07B-401C-A119-A1BF9FD22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3D19D6A-9CEB-4BCD-9B63-06925534F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023F3C9-2B13-4D95-BE3C-D36CC8BF1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324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258861E-D548-48F6-ABF6-521F6BCDB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52FA4BC-45D5-4708-9CD0-4CFB85281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BB5B359-F3C0-48E7-BA73-96128927D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4932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63DC4-013D-4FED-9444-42630DC0A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5BAC1A-7C54-4AE4-AB3B-9461E60C9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2B61117-0D26-4DC6-8282-BE450FBEC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226EA9-E588-4FF3-8054-B9D8D38A8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3C7EB8-07AA-46FB-9194-7D04CEF0E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55E66F-6A6F-419F-BA10-03B45CB7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833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05764-E10A-4876-8201-4FEE98410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67D51B-6234-450D-8F79-E42D46ED12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76DC28B-BF5A-48EE-94E6-0B905BF1B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090F4F-CE4A-4053-A350-858A9D30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3642D2-2D25-4FA3-A771-D01DCF9B0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E9E47E2-7394-458D-BB98-7D0CEF2B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328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32DD396-9DC7-4571-99FC-1EA1AE654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427E146-6175-4A90-B544-0B1B1E871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D22B93-F6EE-4282-972F-90C8C5CFC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C42B1-3665-40FA-ACEC-CD1110E90969}" type="datetimeFigureOut">
              <a:rPr lang="nl-BE" smtClean="0"/>
              <a:t>29/04/2022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A99E52-7B34-4C56-930D-1104E0FDC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E7693D-3D98-4858-845D-4F6C615EF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7BA9C-9804-400C-9B21-24C46733F4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373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10D18-0CD6-4882-B449-D441D4D06E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Internationale successieplanning na </a:t>
            </a:r>
            <a:r>
              <a:rPr lang="nl-BE" dirty="0" err="1"/>
              <a:t>GwH</a:t>
            </a:r>
            <a:r>
              <a:rPr lang="nl-BE" dirty="0"/>
              <a:t> </a:t>
            </a:r>
            <a:r>
              <a:rPr lang="nl-NL" dirty="0"/>
              <a:t>80/2021 van 3 juni 2021</a:t>
            </a: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153EC8C-1ADD-41F3-A4C8-42803C4764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R. Deblauwe</a:t>
            </a:r>
          </a:p>
          <a:p>
            <a:r>
              <a:rPr lang="nl-BE" dirty="0"/>
              <a:t>IFA Brussel</a:t>
            </a:r>
          </a:p>
        </p:txBody>
      </p:sp>
    </p:spTree>
    <p:extLst>
      <p:ext uri="{BB962C8B-B14F-4D97-AF65-F5344CB8AC3E}">
        <p14:creationId xmlns:p14="http://schemas.microsoft.com/office/powerpoint/2010/main" val="296727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35F3B-7ACA-4C2C-B136-D25A519D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overzicht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3F059D-CCC6-4DEE-BA50-160EC695A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A. het probleem</a:t>
            </a:r>
          </a:p>
          <a:p>
            <a:r>
              <a:rPr lang="nl-BE" dirty="0"/>
              <a:t>B. De traditionele oplossing</a:t>
            </a:r>
          </a:p>
          <a:p>
            <a:r>
              <a:rPr lang="nl-BE" dirty="0"/>
              <a:t>C. de interne oplossing en het </a:t>
            </a:r>
            <a:r>
              <a:rPr lang="nl-BE" dirty="0" err="1"/>
              <a:t>GwH</a:t>
            </a:r>
            <a:endParaRPr lang="nl-BE" dirty="0"/>
          </a:p>
          <a:p>
            <a:r>
              <a:rPr lang="nl-BE" dirty="0"/>
              <a:t>D. gevolgen voor de praktijk</a:t>
            </a:r>
          </a:p>
        </p:txBody>
      </p:sp>
    </p:spTree>
    <p:extLst>
      <p:ext uri="{BB962C8B-B14F-4D97-AF65-F5344CB8AC3E}">
        <p14:creationId xmlns:p14="http://schemas.microsoft.com/office/powerpoint/2010/main" val="2189627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A91E31-F805-44D7-8840-E9BAA3A15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Het probleem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9B54D2-80C7-488D-B119-8DE753B59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70040" cy="4351338"/>
          </a:xfrm>
        </p:spPr>
        <p:txBody>
          <a:bodyPr/>
          <a:lstStyle/>
          <a:p>
            <a:r>
              <a:rPr lang="nl-BE" dirty="0"/>
              <a:t>De Belgische aanknopingspunten</a:t>
            </a:r>
          </a:p>
          <a:p>
            <a:pPr marL="457200" indent="-228600">
              <a:spcBef>
                <a:spcPts val="600"/>
              </a:spcBef>
              <a:spcAft>
                <a:spcPts val="1200"/>
              </a:spcAft>
            </a:pPr>
            <a:r>
              <a:rPr lang="nl-N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2 7 3 1 1</a:t>
            </a:r>
            <a:endParaRPr lang="nl-BE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>
              <a:spcBef>
                <a:spcPts val="600"/>
              </a:spcBef>
              <a:spcAft>
                <a:spcPts val="1200"/>
              </a:spcAft>
            </a:pPr>
            <a:r>
              <a:rPr lang="nl-N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Het successierecht wordt gevestigd op de waarde van alles wat uit de nalatenschap van een </a:t>
            </a:r>
            <a:r>
              <a:rPr lang="nl-NL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rijksinwoner</a:t>
            </a:r>
            <a:r>
              <a:rPr lang="nl-N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wordt verkregen overeenkomstig afdeling 1 van dit hoofdstuk.</a:t>
            </a:r>
            <a:endParaRPr lang="nl-BE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>
              <a:spcBef>
                <a:spcPts val="600"/>
              </a:spcBef>
              <a:spcAft>
                <a:spcPts val="1200"/>
              </a:spcAft>
            </a:pPr>
            <a:r>
              <a:rPr lang="nl-N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Het recht van overgang wordt gevestigd op de waarde van de onroerende goederen die in België liggen en verkregen werden overeenkomstig afdeling 1 van dit hoofdstuk uit de nalatenschap van iemand die geen </a:t>
            </a:r>
            <a:r>
              <a:rPr lang="nl-NL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rijksinwoner</a:t>
            </a:r>
            <a:r>
              <a:rPr lang="nl-N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is.</a:t>
            </a:r>
            <a:endParaRPr lang="nl-BE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dirty="0"/>
              <a:t>Internationale aanknopingspunten:</a:t>
            </a:r>
          </a:p>
          <a:p>
            <a:pPr lvl="1"/>
            <a:r>
              <a:rPr lang="nl-BE" dirty="0"/>
              <a:t>Nederland, Duitsland, Frankrijk, …</a:t>
            </a:r>
          </a:p>
          <a:p>
            <a:pPr lvl="1"/>
            <a:endParaRPr lang="nl-BE" dirty="0"/>
          </a:p>
        </p:txBody>
      </p:sp>
      <p:pic>
        <p:nvPicPr>
          <p:cNvPr id="1028" name="Picture 4" descr="knoop - WikiWoordenboek">
            <a:extLst>
              <a:ext uri="{FF2B5EF4-FFF2-40B4-BE49-F238E27FC236}">
                <a16:creationId xmlns:a16="http://schemas.microsoft.com/office/drawing/2014/main" id="{4F0FC7CD-EC26-497A-88EE-5087C1FF9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080" y="2029937"/>
            <a:ext cx="303784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42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99D17F-3298-44AD-9A43-D3487944F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 traditionele oplossingen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D71CE7-6A67-411E-9E91-9923D01EA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40680" cy="4351338"/>
          </a:xfrm>
        </p:spPr>
        <p:txBody>
          <a:bodyPr/>
          <a:lstStyle/>
          <a:p>
            <a:r>
              <a:rPr lang="nl-BE" dirty="0"/>
              <a:t>Modelverdrag van Genève</a:t>
            </a:r>
          </a:p>
          <a:p>
            <a:r>
              <a:rPr lang="nl-BE" dirty="0" err="1"/>
              <a:t>Oeso</a:t>
            </a:r>
            <a:r>
              <a:rPr lang="nl-BE" dirty="0"/>
              <a:t>-modelverdrag van 1986</a:t>
            </a:r>
          </a:p>
          <a:p>
            <a:r>
              <a:rPr lang="nl-BE" dirty="0"/>
              <a:t>Ons DBV met Frankrijk</a:t>
            </a:r>
          </a:p>
        </p:txBody>
      </p:sp>
      <p:pic>
        <p:nvPicPr>
          <p:cNvPr id="2050" name="Picture 2" descr="Fontein van Genève - Wikipedia">
            <a:extLst>
              <a:ext uri="{FF2B5EF4-FFF2-40B4-BE49-F238E27FC236}">
                <a16:creationId xmlns:a16="http://schemas.microsoft.com/office/drawing/2014/main" id="{6DA1E2F9-FFB9-4BA2-B2D1-D73034442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037" y="1449215"/>
            <a:ext cx="3154083" cy="472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72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38713-E15A-47EA-B66D-0452792B2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 interne oplossing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2FAF61-E050-4565-8F55-5491F9E2C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84520" cy="4351338"/>
          </a:xfrm>
        </p:spPr>
        <p:txBody>
          <a:bodyPr/>
          <a:lstStyle/>
          <a:p>
            <a:r>
              <a:rPr lang="nl-BE" dirty="0"/>
              <a:t>Art 17 </a:t>
            </a:r>
            <a:r>
              <a:rPr lang="nl-BE" dirty="0" err="1"/>
              <a:t>WSucc</a:t>
            </a:r>
            <a:r>
              <a:rPr lang="nl-BE" dirty="0"/>
              <a:t> </a:t>
            </a:r>
          </a:p>
          <a:p>
            <a:r>
              <a:rPr lang="nl-BE" dirty="0"/>
              <a:t>Nu 2 7 5 0 4</a:t>
            </a:r>
          </a:p>
          <a:p>
            <a:r>
              <a:rPr lang="nl-BE" dirty="0"/>
              <a:t>Problemen:</a:t>
            </a:r>
          </a:p>
          <a:p>
            <a:pPr lvl="1"/>
            <a:r>
              <a:rPr lang="nl-BE" dirty="0"/>
              <a:t>Formaliteiten vervullen binnen de 2 jaar na de betaling!</a:t>
            </a:r>
          </a:p>
          <a:p>
            <a:pPr lvl="1"/>
            <a:r>
              <a:rPr lang="nl-BE" dirty="0"/>
              <a:t>Waardering van vruchtgebruik</a:t>
            </a:r>
          </a:p>
          <a:p>
            <a:pPr lvl="1"/>
            <a:r>
              <a:rPr lang="nl-BE" dirty="0"/>
              <a:t>Toerekening van de passiva</a:t>
            </a:r>
          </a:p>
        </p:txBody>
      </p:sp>
      <p:pic>
        <p:nvPicPr>
          <p:cNvPr id="3076" name="Picture 4" descr="Fruitmand groot">
            <a:extLst>
              <a:ext uri="{FF2B5EF4-FFF2-40B4-BE49-F238E27FC236}">
                <a16:creationId xmlns:a16="http://schemas.microsoft.com/office/drawing/2014/main" id="{C60A4898-E5D8-4471-A28C-31A59165F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320" y="1690688"/>
            <a:ext cx="3434080" cy="418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56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4D0212-B370-44EC-BC65-B02870E22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Het Grondwettelijk Hof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5A6721-7307-4E0C-B7AB-4C908ED17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39640" cy="4351338"/>
          </a:xfrm>
        </p:spPr>
        <p:txBody>
          <a:bodyPr/>
          <a:lstStyle/>
          <a:p>
            <a:r>
              <a:rPr lang="nl-BE" dirty="0"/>
              <a:t>Ook verrekening voor roerend goed!</a:t>
            </a:r>
          </a:p>
        </p:txBody>
      </p:sp>
      <p:pic>
        <p:nvPicPr>
          <p:cNvPr id="4098" name="Picture 2" descr="Auto World 1/18 Nickey Super Camaro 2016 Hugger Orange">
            <a:extLst>
              <a:ext uri="{FF2B5EF4-FFF2-40B4-BE49-F238E27FC236}">
                <a16:creationId xmlns:a16="http://schemas.microsoft.com/office/drawing/2014/main" id="{FA94BC4F-4FD0-408F-A668-FED517FA4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2" y="1964312"/>
            <a:ext cx="4338318" cy="407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8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AE0AEB-0109-4C9C-A163-D2B776E5B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Gevolgen voor de praktijk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DDA552-2A64-4AF7-88B9-AC3FCF679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11800" cy="4351338"/>
          </a:xfrm>
        </p:spPr>
        <p:txBody>
          <a:bodyPr/>
          <a:lstStyle/>
          <a:p>
            <a:r>
              <a:rPr lang="nl-BE" dirty="0"/>
              <a:t>Letten op </a:t>
            </a:r>
            <a:r>
              <a:rPr lang="nl-BE" u="sng" dirty="0"/>
              <a:t>laatste </a:t>
            </a:r>
            <a:r>
              <a:rPr lang="nl-BE" dirty="0"/>
              <a:t>woonplaats bij advisering</a:t>
            </a:r>
          </a:p>
          <a:p>
            <a:r>
              <a:rPr lang="nl-BE" dirty="0"/>
              <a:t>Letten op alle aanknopingspunten</a:t>
            </a:r>
          </a:p>
          <a:p>
            <a:r>
              <a:rPr lang="nl-BE" dirty="0" err="1"/>
              <a:t>Quid</a:t>
            </a:r>
            <a:r>
              <a:rPr lang="nl-BE" dirty="0"/>
              <a:t> andere fiscale bepalingen met onderscheid </a:t>
            </a:r>
            <a:r>
              <a:rPr lang="nl-BE" dirty="0" err="1"/>
              <a:t>onr</a:t>
            </a:r>
            <a:r>
              <a:rPr lang="nl-BE" dirty="0"/>
              <a:t>/r goed ? back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roots</a:t>
            </a:r>
            <a:r>
              <a:rPr lang="nl-BE" dirty="0"/>
              <a:t>…</a:t>
            </a:r>
          </a:p>
        </p:txBody>
      </p:sp>
      <p:pic>
        <p:nvPicPr>
          <p:cNvPr id="1026" name="Picture 2" descr="767 Tree Roots Underground Illustrations &amp; Clip Art - iStock">
            <a:extLst>
              <a:ext uri="{FF2B5EF4-FFF2-40B4-BE49-F238E27FC236}">
                <a16:creationId xmlns:a16="http://schemas.microsoft.com/office/drawing/2014/main" id="{ACF81994-1C5C-4D16-8D04-F326A9907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2059804"/>
            <a:ext cx="4804804" cy="28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7881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202</Words>
  <Application>Microsoft Office PowerPoint</Application>
  <PresentationFormat>Breedbeeld</PresentationFormat>
  <Paragraphs>32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Garamond</vt:lpstr>
      <vt:lpstr>Kantoorthema</vt:lpstr>
      <vt:lpstr>Internationale successieplanning na GwH 80/2021 van 3 juni 2021</vt:lpstr>
      <vt:lpstr>overzicht</vt:lpstr>
      <vt:lpstr>Het probleem</vt:lpstr>
      <vt:lpstr>De traditionele oplossingen</vt:lpstr>
      <vt:lpstr>De interne oplossing</vt:lpstr>
      <vt:lpstr>Het Grondwettelijk Hof</vt:lpstr>
      <vt:lpstr>Gevolgen voor de praktijk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Internationale successieplanning na GwH 80/2021 van 3 juni 2021</dc:title>
  <dc:creator>Rik Deblauwe</dc:creator>
  <cp:lastModifiedBy>Rik Deblauwe</cp:lastModifiedBy>
  <cp:revision>9</cp:revision>
  <dcterms:created xsi:type="dcterms:W3CDTF">2022-04-25T06:22:49Z</dcterms:created>
  <dcterms:modified xsi:type="dcterms:W3CDTF">2022-04-29T06:43:00Z</dcterms:modified>
</cp:coreProperties>
</file>