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3.xml" ContentType="application/vnd.openxmlformats-officedocument.presentationml.tags+xml"/>
  <Override PartName="/ppt/notesSlides/notesSlide40.xml" ContentType="application/vnd.openxmlformats-officedocument.presentationml.notesSlide+xml"/>
  <Override PartName="/ppt/tags/tag4.xml" ContentType="application/vnd.openxmlformats-officedocument.presentationml.tags+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754" r:id="rId2"/>
    <p:sldMasterId id="2147483736" r:id="rId3"/>
  </p:sldMasterIdLst>
  <p:notesMasterIdLst>
    <p:notesMasterId r:id="rId45"/>
  </p:notesMasterIdLst>
  <p:handoutMasterIdLst>
    <p:handoutMasterId r:id="rId46"/>
  </p:handoutMasterIdLst>
  <p:sldIdLst>
    <p:sldId id="283" r:id="rId4"/>
    <p:sldId id="13609" r:id="rId5"/>
    <p:sldId id="13708" r:id="rId6"/>
    <p:sldId id="2147471762" r:id="rId7"/>
    <p:sldId id="13710" r:id="rId8"/>
    <p:sldId id="2147471749" r:id="rId9"/>
    <p:sldId id="484" r:id="rId10"/>
    <p:sldId id="2147471708" r:id="rId11"/>
    <p:sldId id="13714" r:id="rId12"/>
    <p:sldId id="13580" r:id="rId13"/>
    <p:sldId id="2147471727" r:id="rId14"/>
    <p:sldId id="365" r:id="rId15"/>
    <p:sldId id="13622" r:id="rId16"/>
    <p:sldId id="2147471703" r:id="rId17"/>
    <p:sldId id="13680" r:id="rId18"/>
    <p:sldId id="13624" r:id="rId19"/>
    <p:sldId id="2147471710" r:id="rId20"/>
    <p:sldId id="2147471763" r:id="rId21"/>
    <p:sldId id="2147471704" r:id="rId22"/>
    <p:sldId id="2147471758" r:id="rId23"/>
    <p:sldId id="2147471711" r:id="rId24"/>
    <p:sldId id="2147471712" r:id="rId25"/>
    <p:sldId id="2147471713" r:id="rId26"/>
    <p:sldId id="13634" r:id="rId27"/>
    <p:sldId id="2147471743" r:id="rId28"/>
    <p:sldId id="2147471752" r:id="rId29"/>
    <p:sldId id="2147471754" r:id="rId30"/>
    <p:sldId id="2147471755" r:id="rId31"/>
    <p:sldId id="13635" r:id="rId32"/>
    <p:sldId id="13584" r:id="rId33"/>
    <p:sldId id="2147471751" r:id="rId34"/>
    <p:sldId id="2147471757" r:id="rId35"/>
    <p:sldId id="306" r:id="rId36"/>
    <p:sldId id="2147471760" r:id="rId37"/>
    <p:sldId id="13679" r:id="rId38"/>
    <p:sldId id="2147471714" r:id="rId39"/>
    <p:sldId id="2147471715" r:id="rId40"/>
    <p:sldId id="2147471747" r:id="rId41"/>
    <p:sldId id="2147471746" r:id="rId42"/>
    <p:sldId id="483" r:id="rId43"/>
    <p:sldId id="418" r:id="rId44"/>
  </p:sldIdLst>
  <p:sldSz cx="12192000" cy="6858000"/>
  <p:notesSz cx="6819900" cy="99187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4" userDrawn="1">
          <p15:clr>
            <a:srgbClr val="A4A3A4"/>
          </p15:clr>
        </p15:guide>
        <p15:guide id="2" pos="214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A9A0"/>
    <a:srgbClr val="C1C1DF"/>
    <a:srgbClr val="94A9CD"/>
    <a:srgbClr val="4D4D4D"/>
    <a:srgbClr val="7CBCD9"/>
    <a:srgbClr val="AAABB8"/>
    <a:srgbClr val="BFBAB2"/>
    <a:srgbClr val="CFCBC4"/>
    <a:srgbClr val="DFDBD7"/>
    <a:srgbClr val="ECC4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82015" autoAdjust="0"/>
  </p:normalViewPr>
  <p:slideViewPr>
    <p:cSldViewPr snapToGrid="0" showGuides="1">
      <p:cViewPr varScale="1">
        <p:scale>
          <a:sx n="79" d="100"/>
          <a:sy n="79" d="100"/>
        </p:scale>
        <p:origin x="1692" y="29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111" d="100"/>
          <a:sy n="111" d="100"/>
        </p:scale>
        <p:origin x="5256" y="126"/>
      </p:cViewPr>
      <p:guideLst>
        <p:guide orient="horz" pos="3124"/>
        <p:guide pos="2148"/>
      </p:guideLst>
    </p:cSldViewPr>
  </p:notes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10.xml" Id="rId13" /><Relationship Type="http://schemas.openxmlformats.org/officeDocument/2006/relationships/slide" Target="slides/slide15.xml" Id="rId18" /><Relationship Type="http://schemas.openxmlformats.org/officeDocument/2006/relationships/slide" Target="slides/slide23.xml" Id="rId26" /><Relationship Type="http://schemas.openxmlformats.org/officeDocument/2006/relationships/slide" Target="slides/slide36.xml" Id="rId39" /><Relationship Type="http://schemas.openxmlformats.org/officeDocument/2006/relationships/slide" Target="slides/slide18.xml" Id="rId21" /><Relationship Type="http://schemas.openxmlformats.org/officeDocument/2006/relationships/slide" Target="slides/slide31.xml" Id="rId34" /><Relationship Type="http://schemas.openxmlformats.org/officeDocument/2006/relationships/slide" Target="slides/slide39.xml" Id="rId42" /><Relationship Type="http://schemas.openxmlformats.org/officeDocument/2006/relationships/tags" Target="tags/tag1.xml" Id="rId47" /><Relationship Type="http://schemas.openxmlformats.org/officeDocument/2006/relationships/theme" Target="theme/theme1.xml" Id="rId50" /><Relationship Type="http://schemas.openxmlformats.org/officeDocument/2006/relationships/slide" Target="slides/slide4.xml" Id="rId7" /><Relationship Type="http://schemas.openxmlformats.org/officeDocument/2006/relationships/slideMaster" Target="slideMasters/slideMaster1.xml" Id="rId2" /><Relationship Type="http://schemas.openxmlformats.org/officeDocument/2006/relationships/slide" Target="slides/slide13.xml" Id="rId16" /><Relationship Type="http://schemas.openxmlformats.org/officeDocument/2006/relationships/slide" Target="slides/slide26.xml" Id="rId29" /><Relationship Type="http://schemas.openxmlformats.org/officeDocument/2006/relationships/slide" Target="slides/slide8.xml" Id="rId11" /><Relationship Type="http://schemas.openxmlformats.org/officeDocument/2006/relationships/slide" Target="slides/slide21.xml" Id="rId24" /><Relationship Type="http://schemas.openxmlformats.org/officeDocument/2006/relationships/slide" Target="slides/slide29.xml" Id="rId32" /><Relationship Type="http://schemas.openxmlformats.org/officeDocument/2006/relationships/slide" Target="slides/slide34.xml" Id="rId37" /><Relationship Type="http://schemas.openxmlformats.org/officeDocument/2006/relationships/slide" Target="slides/slide37.xml" Id="rId40" /><Relationship Type="http://schemas.openxmlformats.org/officeDocument/2006/relationships/notesMaster" Target="notesMasters/notesMaster1.xml" Id="rId45" /><Relationship Type="http://schemas.openxmlformats.org/officeDocument/2006/relationships/slide" Target="slides/slide2.xml" Id="rId5" /><Relationship Type="http://schemas.openxmlformats.org/officeDocument/2006/relationships/slide" Target="slides/slide12.xml" Id="rId15" /><Relationship Type="http://schemas.openxmlformats.org/officeDocument/2006/relationships/slide" Target="slides/slide20.xml" Id="rId23" /><Relationship Type="http://schemas.openxmlformats.org/officeDocument/2006/relationships/slide" Target="slides/slide25.xml" Id="rId28" /><Relationship Type="http://schemas.openxmlformats.org/officeDocument/2006/relationships/slide" Target="slides/slide33.xml" Id="rId36" /><Relationship Type="http://schemas.openxmlformats.org/officeDocument/2006/relationships/viewProps" Target="viewProps.xml" Id="rId49" /><Relationship Type="http://schemas.openxmlformats.org/officeDocument/2006/relationships/slide" Target="slides/slide7.xml" Id="rId10" /><Relationship Type="http://schemas.openxmlformats.org/officeDocument/2006/relationships/slide" Target="slides/slide16.xml" Id="rId19" /><Relationship Type="http://schemas.openxmlformats.org/officeDocument/2006/relationships/slide" Target="slides/slide28.xml" Id="rId31" /><Relationship Type="http://schemas.openxmlformats.org/officeDocument/2006/relationships/slide" Target="slides/slide41.xml" Id="rId44" /><Relationship Type="http://schemas.openxmlformats.org/officeDocument/2006/relationships/slide" Target="slides/slide1.xml" Id="rId4" /><Relationship Type="http://schemas.openxmlformats.org/officeDocument/2006/relationships/slide" Target="slides/slide6.xml" Id="rId9" /><Relationship Type="http://schemas.openxmlformats.org/officeDocument/2006/relationships/slide" Target="slides/slide11.xml" Id="rId14" /><Relationship Type="http://schemas.openxmlformats.org/officeDocument/2006/relationships/slide" Target="slides/slide19.xml" Id="rId22" /><Relationship Type="http://schemas.openxmlformats.org/officeDocument/2006/relationships/slide" Target="slides/slide24.xml" Id="rId27" /><Relationship Type="http://schemas.openxmlformats.org/officeDocument/2006/relationships/slide" Target="slides/slide27.xml" Id="rId30" /><Relationship Type="http://schemas.openxmlformats.org/officeDocument/2006/relationships/slide" Target="slides/slide32.xml" Id="rId35" /><Relationship Type="http://schemas.openxmlformats.org/officeDocument/2006/relationships/slide" Target="slides/slide40.xml" Id="rId43" /><Relationship Type="http://schemas.openxmlformats.org/officeDocument/2006/relationships/presProps" Target="presProps.xml" Id="rId48" /><Relationship Type="http://schemas.openxmlformats.org/officeDocument/2006/relationships/slide" Target="slides/slide5.xml" Id="rId8" /><Relationship Type="http://schemas.openxmlformats.org/officeDocument/2006/relationships/tableStyles" Target="tableStyles.xml" Id="rId51" /><Relationship Type="http://schemas.openxmlformats.org/officeDocument/2006/relationships/slideMaster" Target="slideMasters/slideMaster2.xml" Id="rId3" /><Relationship Type="http://schemas.openxmlformats.org/officeDocument/2006/relationships/slide" Target="slides/slide9.xml" Id="rId12" /><Relationship Type="http://schemas.openxmlformats.org/officeDocument/2006/relationships/slide" Target="slides/slide14.xml" Id="rId17" /><Relationship Type="http://schemas.openxmlformats.org/officeDocument/2006/relationships/slide" Target="slides/slide22.xml" Id="rId25" /><Relationship Type="http://schemas.openxmlformats.org/officeDocument/2006/relationships/slide" Target="slides/slide30.xml" Id="rId33" /><Relationship Type="http://schemas.openxmlformats.org/officeDocument/2006/relationships/slide" Target="slides/slide35.xml" Id="rId38" /><Relationship Type="http://schemas.openxmlformats.org/officeDocument/2006/relationships/handoutMaster" Target="handoutMasters/handoutMaster1.xml" Id="rId46" /><Relationship Type="http://schemas.openxmlformats.org/officeDocument/2006/relationships/slide" Target="slides/slide17.xml" Id="rId20" /><Relationship Type="http://schemas.openxmlformats.org/officeDocument/2006/relationships/slide" Target="slides/slide38.xml" Id="rId41" /><Relationship Type="http://schemas.openxmlformats.org/officeDocument/2006/relationships/customXml" Target="../customXml/item1.xml" Id="rId1" /><Relationship Type="http://schemas.openxmlformats.org/officeDocument/2006/relationships/slide" Target="slides/slide3.xml" Id="rId6" /><Relationship Type="http://schemas.openxmlformats.org/officeDocument/2006/relationships/customXml" Target="/customXML/item2.xml" Id="imanage.xml" /></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F2E5CF-0CAD-43DA-8D94-AFA015525D1C}" type="doc">
      <dgm:prSet loTypeId="urn:microsoft.com/office/officeart/2005/8/layout/hList6" loCatId="list" qsTypeId="urn:microsoft.com/office/officeart/2005/8/quickstyle/simple1" qsCatId="simple" csTypeId="urn:microsoft.com/office/officeart/2005/8/colors/colorful3" csCatId="colorful" phldr="1"/>
      <dgm:spPr/>
      <dgm:t>
        <a:bodyPr/>
        <a:lstStyle/>
        <a:p>
          <a:endParaRPr lang="en-GB"/>
        </a:p>
      </dgm:t>
    </dgm:pt>
    <dgm:pt modelId="{FF11F674-1983-42CE-8C54-4FAB1D4A41F1}">
      <dgm:prSet phldrT="[Text]" custT="1"/>
      <dgm:spPr>
        <a:solidFill>
          <a:srgbClr val="C1C1DF"/>
        </a:solidFill>
      </dgm:spPr>
      <dgm:t>
        <a:bodyPr/>
        <a:lstStyle/>
        <a:p>
          <a:pPr algn="l"/>
          <a:r>
            <a:rPr lang="en-US" sz="1200" noProof="0" dirty="0" err="1"/>
            <a:t>Beleggingsvennootschap</a:t>
          </a:r>
          <a:r>
            <a:rPr lang="en-US" sz="1200" noProof="0" dirty="0"/>
            <a:t> of </a:t>
          </a:r>
          <a:r>
            <a:rPr lang="en-US" sz="1200" noProof="0" dirty="0" err="1"/>
            <a:t>gemeenschappelijk</a:t>
          </a:r>
          <a:r>
            <a:rPr lang="en-US" sz="1200" noProof="0" dirty="0"/>
            <a:t> </a:t>
          </a:r>
          <a:r>
            <a:rPr lang="en-US" sz="1200" noProof="0" dirty="0" err="1"/>
            <a:t>beleggingsfonds</a:t>
          </a:r>
          <a:r>
            <a:rPr lang="en-US" sz="1200" noProof="0" dirty="0"/>
            <a:t> die (</a:t>
          </a:r>
          <a:r>
            <a:rPr lang="en-US" sz="1200" noProof="0" dirty="0" err="1"/>
            <a:t>i</a:t>
          </a:r>
          <a:r>
            <a:rPr lang="en-US" sz="1200" noProof="0" dirty="0"/>
            <a:t>) </a:t>
          </a:r>
          <a:r>
            <a:rPr lang="en-US" sz="1200" noProof="0" dirty="0" err="1"/>
            <a:t>een</a:t>
          </a:r>
          <a:r>
            <a:rPr lang="en-US" sz="1200" noProof="0" dirty="0"/>
            <a:t> </a:t>
          </a:r>
          <a:r>
            <a:rPr lang="en-US" sz="1200" noProof="0" dirty="0" err="1"/>
            <a:t>instelling</a:t>
          </a:r>
          <a:r>
            <a:rPr lang="en-US" sz="1200" noProof="0" dirty="0"/>
            <a:t> </a:t>
          </a:r>
          <a:r>
            <a:rPr lang="en-US" sz="1200" noProof="0" dirty="0" err="1"/>
            <a:t>voor</a:t>
          </a:r>
          <a:r>
            <a:rPr lang="en-US" sz="1200" noProof="0" dirty="0"/>
            <a:t> </a:t>
          </a:r>
          <a:r>
            <a:rPr lang="en-US" sz="1200" noProof="0" dirty="0" err="1"/>
            <a:t>collectieve</a:t>
          </a:r>
          <a:r>
            <a:rPr lang="en-US" sz="1200" noProof="0" dirty="0"/>
            <a:t> </a:t>
          </a:r>
          <a:r>
            <a:rPr lang="en-US" sz="1200" noProof="0" dirty="0" err="1"/>
            <a:t>belegging</a:t>
          </a:r>
          <a:r>
            <a:rPr lang="en-US" sz="1200" noProof="0" dirty="0"/>
            <a:t> is in de zin van art. 3, </a:t>
          </a:r>
          <a:r>
            <a:rPr lang="en-US" sz="1200" noProof="0" dirty="0" err="1"/>
            <a:t>eerste</a:t>
          </a:r>
          <a:r>
            <a:rPr lang="en-US" sz="1200" noProof="0" dirty="0"/>
            <a:t> lid</a:t>
          </a:r>
          <a:r>
            <a:rPr lang="en-US" sz="1200" noProof="0"/>
            <a:t>, 8° </a:t>
          </a:r>
          <a:r>
            <a:rPr lang="en-US" sz="1200" noProof="0" dirty="0"/>
            <a:t>van de wet van 3 </a:t>
          </a:r>
          <a:r>
            <a:rPr lang="en-US" sz="1200" noProof="0" dirty="0" err="1"/>
            <a:t>augustus</a:t>
          </a:r>
          <a:r>
            <a:rPr lang="en-US" sz="1200" noProof="0" dirty="0"/>
            <a:t> 2012 </a:t>
          </a:r>
          <a:r>
            <a:rPr lang="en-US" sz="1200" noProof="0" dirty="0" err="1"/>
            <a:t>betreffende</a:t>
          </a:r>
          <a:r>
            <a:rPr lang="en-US" sz="1200" noProof="0" dirty="0"/>
            <a:t> de </a:t>
          </a:r>
          <a:r>
            <a:rPr lang="en-US" sz="1200" noProof="0" dirty="0" err="1"/>
            <a:t>instellingen</a:t>
          </a:r>
          <a:r>
            <a:rPr lang="en-US" sz="1200" noProof="0" dirty="0"/>
            <a:t> </a:t>
          </a:r>
          <a:r>
            <a:rPr lang="en-US" sz="1200" noProof="0" dirty="0" err="1"/>
            <a:t>voor</a:t>
          </a:r>
          <a:r>
            <a:rPr lang="en-US" sz="1200" noProof="0" dirty="0"/>
            <a:t> </a:t>
          </a:r>
          <a:r>
            <a:rPr lang="en-US" sz="1200" noProof="0" dirty="0" err="1"/>
            <a:t>collectieve</a:t>
          </a:r>
          <a:r>
            <a:rPr lang="en-US" sz="1200" noProof="0" dirty="0"/>
            <a:t> </a:t>
          </a:r>
          <a:r>
            <a:rPr lang="en-US" sz="1200" noProof="0" dirty="0" err="1"/>
            <a:t>belegging</a:t>
          </a:r>
          <a:r>
            <a:rPr lang="en-US" sz="1200" noProof="0" dirty="0"/>
            <a:t> die </a:t>
          </a:r>
          <a:r>
            <a:rPr lang="en-US" sz="1200" noProof="0" dirty="0" err="1"/>
            <a:t>voldoen</a:t>
          </a:r>
          <a:r>
            <a:rPr lang="en-US" sz="1200" noProof="0" dirty="0"/>
            <a:t> </a:t>
          </a:r>
          <a:r>
            <a:rPr lang="en-US" sz="1200" noProof="0" dirty="0" err="1"/>
            <a:t>aan</a:t>
          </a:r>
          <a:r>
            <a:rPr lang="en-US" sz="1200" noProof="0" dirty="0"/>
            <a:t> de </a:t>
          </a:r>
          <a:r>
            <a:rPr lang="en-US" sz="1200" noProof="0" dirty="0" err="1"/>
            <a:t>voorwaarden</a:t>
          </a:r>
          <a:r>
            <a:rPr lang="en-US" sz="1200" noProof="0" dirty="0"/>
            <a:t> van </a:t>
          </a:r>
          <a:r>
            <a:rPr lang="en-US" sz="1200" noProof="0" dirty="0" err="1"/>
            <a:t>Richtlijn</a:t>
          </a:r>
          <a:r>
            <a:rPr lang="en-US" sz="1200" noProof="0" dirty="0"/>
            <a:t> 2009/65/EG </a:t>
          </a:r>
          <a:r>
            <a:rPr lang="en-US" sz="1200" noProof="0" dirty="0" err="1"/>
            <a:t>en</a:t>
          </a:r>
          <a:r>
            <a:rPr lang="en-US" sz="1200" noProof="0" dirty="0"/>
            <a:t> de </a:t>
          </a:r>
          <a:r>
            <a:rPr lang="en-US" sz="1200" noProof="0" dirty="0" err="1"/>
            <a:t>instellingen</a:t>
          </a:r>
          <a:r>
            <a:rPr lang="en-US" sz="1200" noProof="0" dirty="0"/>
            <a:t> </a:t>
          </a:r>
          <a:r>
            <a:rPr lang="en-US" sz="1200" noProof="0" dirty="0" err="1"/>
            <a:t>voor</a:t>
          </a:r>
          <a:r>
            <a:rPr lang="en-US" sz="1200" noProof="0" dirty="0"/>
            <a:t> </a:t>
          </a:r>
          <a:r>
            <a:rPr lang="en-US" sz="1200" noProof="0" dirty="0" err="1"/>
            <a:t>belegging</a:t>
          </a:r>
          <a:r>
            <a:rPr lang="en-US" sz="1200" noProof="0" dirty="0"/>
            <a:t> in </a:t>
          </a:r>
          <a:r>
            <a:rPr lang="en-US" sz="1200" noProof="0" dirty="0" err="1"/>
            <a:t>schuldvorderingen</a:t>
          </a:r>
          <a:r>
            <a:rPr lang="en-US" sz="1200" noProof="0" dirty="0"/>
            <a:t>, of (ii) </a:t>
          </a:r>
          <a:r>
            <a:rPr lang="en-US" sz="1200" noProof="0" dirty="0" err="1"/>
            <a:t>alternatieve</a:t>
          </a:r>
          <a:r>
            <a:rPr lang="en-US" sz="1200" noProof="0" dirty="0"/>
            <a:t> </a:t>
          </a:r>
          <a:r>
            <a:rPr lang="en-US" sz="1200" noProof="0" dirty="0" err="1"/>
            <a:t>instelling</a:t>
          </a:r>
          <a:r>
            <a:rPr lang="en-US" sz="1200" noProof="0" dirty="0"/>
            <a:t> </a:t>
          </a:r>
          <a:r>
            <a:rPr lang="en-US" sz="1200" noProof="0" dirty="0" err="1"/>
            <a:t>voor</a:t>
          </a:r>
          <a:r>
            <a:rPr lang="en-US" sz="1200" noProof="0" dirty="0"/>
            <a:t> </a:t>
          </a:r>
          <a:r>
            <a:rPr lang="en-US" sz="1200" noProof="0" dirty="0" err="1"/>
            <a:t>collectieve</a:t>
          </a:r>
          <a:r>
            <a:rPr lang="en-US" sz="1200" noProof="0" dirty="0"/>
            <a:t> </a:t>
          </a:r>
          <a:r>
            <a:rPr lang="en-US" sz="1200" noProof="0" dirty="0" err="1"/>
            <a:t>belegging</a:t>
          </a:r>
          <a:r>
            <a:rPr lang="en-US" sz="1200" noProof="0" dirty="0"/>
            <a:t> in de zin van art. 3, </a:t>
          </a:r>
          <a:r>
            <a:rPr lang="en-US" sz="1200" noProof="0" dirty="0" err="1"/>
            <a:t>eerste</a:t>
          </a:r>
          <a:r>
            <a:rPr lang="en-US" sz="1200" noProof="0" dirty="0"/>
            <a:t> lid, 2° van de wet van 19 </a:t>
          </a:r>
          <a:r>
            <a:rPr lang="en-US" sz="1200" noProof="0" dirty="0" err="1"/>
            <a:t>april</a:t>
          </a:r>
          <a:r>
            <a:rPr lang="en-US" sz="1200" noProof="0" dirty="0"/>
            <a:t> 2014 </a:t>
          </a:r>
          <a:r>
            <a:rPr lang="en-US" sz="1200" noProof="0" dirty="0" err="1"/>
            <a:t>betreffende</a:t>
          </a:r>
          <a:r>
            <a:rPr lang="en-US" sz="1200" noProof="0" dirty="0"/>
            <a:t> de </a:t>
          </a:r>
          <a:r>
            <a:rPr lang="en-US" sz="1200" noProof="0" dirty="0" err="1"/>
            <a:t>alternatieve</a:t>
          </a:r>
          <a:r>
            <a:rPr lang="en-US" sz="1200" noProof="0" dirty="0"/>
            <a:t> </a:t>
          </a:r>
          <a:r>
            <a:rPr lang="en-US" sz="1200" noProof="0" dirty="0" err="1"/>
            <a:t>instellingen</a:t>
          </a:r>
          <a:r>
            <a:rPr lang="en-US" sz="1200" noProof="0" dirty="0"/>
            <a:t> </a:t>
          </a:r>
          <a:r>
            <a:rPr lang="en-US" sz="1200" noProof="0" dirty="0" err="1"/>
            <a:t>voor</a:t>
          </a:r>
          <a:r>
            <a:rPr lang="en-US" sz="1200" noProof="0" dirty="0"/>
            <a:t> </a:t>
          </a:r>
          <a:r>
            <a:rPr lang="en-US" sz="1200" noProof="0" dirty="0" err="1"/>
            <a:t>collectieve</a:t>
          </a:r>
          <a:r>
            <a:rPr lang="en-US" sz="1200" noProof="0" dirty="0"/>
            <a:t> </a:t>
          </a:r>
          <a:r>
            <a:rPr lang="en-US" sz="1200" noProof="0" dirty="0" err="1"/>
            <a:t>belegging</a:t>
          </a:r>
          <a:r>
            <a:rPr lang="en-US" sz="1200" noProof="0" dirty="0"/>
            <a:t> </a:t>
          </a:r>
          <a:r>
            <a:rPr lang="en-US" sz="1200" noProof="0" dirty="0" err="1"/>
            <a:t>en</a:t>
          </a:r>
          <a:r>
            <a:rPr lang="en-US" sz="1200" noProof="0" dirty="0"/>
            <a:t> </a:t>
          </a:r>
          <a:r>
            <a:rPr lang="en-US" sz="1200" noProof="0" dirty="0" err="1"/>
            <a:t>hun</a:t>
          </a:r>
          <a:r>
            <a:rPr lang="en-US" sz="1200" noProof="0" dirty="0"/>
            <a:t> </a:t>
          </a:r>
          <a:r>
            <a:rPr lang="en-US" sz="1200" noProof="0" dirty="0" err="1"/>
            <a:t>beheerders</a:t>
          </a:r>
          <a:endParaRPr lang="en-GB" sz="1200" dirty="0"/>
        </a:p>
      </dgm:t>
    </dgm:pt>
    <dgm:pt modelId="{6CA5885F-B53B-4859-8F46-0FFBB154C868}" type="parTrans" cxnId="{45D87AF6-DCBD-4321-891B-B234503CFE70}">
      <dgm:prSet/>
      <dgm:spPr/>
      <dgm:t>
        <a:bodyPr/>
        <a:lstStyle/>
        <a:p>
          <a:endParaRPr lang="en-GB" sz="2400"/>
        </a:p>
      </dgm:t>
    </dgm:pt>
    <dgm:pt modelId="{FD1C2C98-895B-4104-8085-72A90DC1F2E3}" type="sibTrans" cxnId="{45D87AF6-DCBD-4321-891B-B234503CFE70}">
      <dgm:prSet/>
      <dgm:spPr/>
      <dgm:t>
        <a:bodyPr/>
        <a:lstStyle/>
        <a:p>
          <a:endParaRPr lang="en-GB" sz="2400"/>
        </a:p>
      </dgm:t>
    </dgm:pt>
    <dgm:pt modelId="{30F45A24-6DCD-4B12-86DB-8CDBFD0F81C8}">
      <dgm:prSet phldrT="[Text]" custT="1"/>
      <dgm:spPr>
        <a:solidFill>
          <a:srgbClr val="66CCCC"/>
        </a:solidFill>
      </dgm:spPr>
      <dgm:t>
        <a:bodyPr/>
        <a:lstStyle/>
        <a:p>
          <a:pPr algn="l"/>
          <a:r>
            <a:rPr lang="en-US" sz="1200" noProof="0" dirty="0"/>
            <a:t>Die </a:t>
          </a:r>
          <a:r>
            <a:rPr lang="en-US" sz="1200" noProof="0" dirty="0" err="1"/>
            <a:t>worden</a:t>
          </a:r>
          <a:r>
            <a:rPr lang="en-US" sz="1200" noProof="0" dirty="0"/>
            <a:t> </a:t>
          </a:r>
          <a:r>
            <a:rPr lang="en-US" sz="1200" noProof="0" dirty="0" err="1"/>
            <a:t>verwezenlijk</a:t>
          </a:r>
          <a:r>
            <a:rPr lang="en-US" sz="1200" noProof="0" dirty="0"/>
            <a:t> </a:t>
          </a:r>
          <a:r>
            <a:rPr lang="en-US" sz="1200" noProof="0" dirty="0" err="1"/>
            <a:t>naar</a:t>
          </a:r>
          <a:r>
            <a:rPr lang="en-US" sz="1200" noProof="0" dirty="0"/>
            <a:t> </a:t>
          </a:r>
          <a:r>
            <a:rPr lang="en-US" sz="1200" noProof="0" dirty="0" err="1"/>
            <a:t>aanleiding</a:t>
          </a:r>
          <a:r>
            <a:rPr lang="en-US" sz="1200" noProof="0" dirty="0"/>
            <a:t> van (</a:t>
          </a:r>
          <a:r>
            <a:rPr lang="en-US" sz="1200" noProof="0" dirty="0" err="1"/>
            <a:t>i</a:t>
          </a:r>
          <a:r>
            <a:rPr lang="en-US" sz="1200" noProof="0" dirty="0"/>
            <a:t>) </a:t>
          </a:r>
          <a:r>
            <a:rPr lang="en-US" sz="1200" noProof="0" dirty="0" err="1"/>
            <a:t>een</a:t>
          </a:r>
          <a:r>
            <a:rPr lang="en-US" sz="1200" noProof="0" dirty="0"/>
            <a:t> </a:t>
          </a:r>
          <a:r>
            <a:rPr lang="en-US" sz="1200" noProof="0" dirty="0" err="1"/>
            <a:t>reorganisatie</a:t>
          </a:r>
          <a:r>
            <a:rPr lang="en-US" sz="1200" noProof="0" dirty="0"/>
            <a:t> (</a:t>
          </a:r>
          <a:r>
            <a:rPr lang="en-US" sz="1200" noProof="0" dirty="0" err="1"/>
            <a:t>fusie</a:t>
          </a:r>
          <a:r>
            <a:rPr lang="en-US" sz="1200" noProof="0" dirty="0"/>
            <a:t>, </a:t>
          </a:r>
          <a:r>
            <a:rPr lang="en-US" sz="1200" noProof="0" dirty="0" err="1"/>
            <a:t>splitsing</a:t>
          </a:r>
          <a:r>
            <a:rPr lang="en-US" sz="1200" noProof="0" dirty="0"/>
            <a:t> etc.) </a:t>
          </a:r>
          <a:r>
            <a:rPr lang="en-US" sz="1200" noProof="0" dirty="0" err="1"/>
            <a:t>volledig</a:t>
          </a:r>
          <a:r>
            <a:rPr lang="en-US" sz="1200" noProof="0" dirty="0"/>
            <a:t> </a:t>
          </a:r>
          <a:r>
            <a:rPr lang="en-US" sz="1200" noProof="0" dirty="0" err="1"/>
            <a:t>vergoed</a:t>
          </a:r>
          <a:r>
            <a:rPr lang="en-US" sz="1200" noProof="0" dirty="0"/>
            <a:t> door </a:t>
          </a:r>
          <a:r>
            <a:rPr lang="en-US" sz="1200" noProof="0" dirty="0" err="1"/>
            <a:t>aandelen</a:t>
          </a:r>
          <a:r>
            <a:rPr lang="en-US" sz="1200" noProof="0" dirty="0"/>
            <a:t> of </a:t>
          </a:r>
          <a:r>
            <a:rPr lang="en-US" sz="1200" noProof="0" dirty="0" err="1"/>
            <a:t>deelbewijzen</a:t>
          </a:r>
          <a:r>
            <a:rPr lang="en-US" sz="1200" noProof="0" dirty="0"/>
            <a:t> van </a:t>
          </a:r>
          <a:r>
            <a:rPr lang="en-US" sz="1200" noProof="0" dirty="0" err="1"/>
            <a:t>één</a:t>
          </a:r>
          <a:r>
            <a:rPr lang="en-US" sz="1200" noProof="0" dirty="0"/>
            <a:t> of </a:t>
          </a:r>
          <a:r>
            <a:rPr lang="en-US" sz="1200" noProof="0" dirty="0" err="1"/>
            <a:t>meer</a:t>
          </a:r>
          <a:r>
            <a:rPr lang="en-US" sz="1200" noProof="0" dirty="0"/>
            <a:t> in de </a:t>
          </a:r>
          <a:r>
            <a:rPr lang="en-US" sz="1200" noProof="0" dirty="0" err="1"/>
            <a:t>verrichting</a:t>
          </a:r>
          <a:r>
            <a:rPr lang="en-US" sz="1200" noProof="0" dirty="0"/>
            <a:t> </a:t>
          </a:r>
          <a:r>
            <a:rPr lang="en-US" sz="1200" noProof="0" dirty="0" err="1"/>
            <a:t>betrokken</a:t>
          </a:r>
          <a:r>
            <a:rPr lang="en-US" sz="1200" noProof="0" dirty="0"/>
            <a:t> </a:t>
          </a:r>
          <a:r>
            <a:rPr lang="en-US" sz="1200" noProof="0" dirty="0" err="1"/>
            <a:t>beleggingsvennootschappen</a:t>
          </a:r>
          <a:r>
            <a:rPr lang="en-US" sz="1200" noProof="0" dirty="0"/>
            <a:t> of </a:t>
          </a:r>
          <a:r>
            <a:rPr lang="en-US" sz="1200" noProof="0" dirty="0" err="1"/>
            <a:t>beleggingsfondsen</a:t>
          </a:r>
          <a:r>
            <a:rPr lang="en-US" sz="1200" noProof="0" dirty="0"/>
            <a:t> (ii) de </a:t>
          </a:r>
          <a:r>
            <a:rPr lang="en-US" sz="1200" noProof="0" dirty="0" err="1"/>
            <a:t>omvorming</a:t>
          </a:r>
          <a:r>
            <a:rPr lang="en-US" sz="1200" noProof="0" dirty="0"/>
            <a:t> van </a:t>
          </a:r>
          <a:r>
            <a:rPr lang="en-US" sz="1200" noProof="0" dirty="0" err="1"/>
            <a:t>gemeenschappelijk</a:t>
          </a:r>
          <a:r>
            <a:rPr lang="en-US" sz="1200" noProof="0" dirty="0"/>
            <a:t> </a:t>
          </a:r>
          <a:r>
            <a:rPr lang="en-US" sz="1200" noProof="0" dirty="0" err="1"/>
            <a:t>beleggingsfonds</a:t>
          </a:r>
          <a:r>
            <a:rPr lang="en-US" sz="1200" noProof="0" dirty="0"/>
            <a:t> of </a:t>
          </a:r>
          <a:r>
            <a:rPr lang="en-US" sz="1200" noProof="0" dirty="0" err="1"/>
            <a:t>één</a:t>
          </a:r>
          <a:r>
            <a:rPr lang="en-US" sz="1200" noProof="0" dirty="0"/>
            <a:t> van </a:t>
          </a:r>
          <a:r>
            <a:rPr lang="en-US" sz="1200" noProof="0" dirty="0" err="1"/>
            <a:t>compartimenten</a:t>
          </a:r>
          <a:r>
            <a:rPr lang="en-US" sz="1200" noProof="0" dirty="0"/>
            <a:t> in </a:t>
          </a:r>
          <a:r>
            <a:rPr lang="en-US" sz="1200" noProof="0" dirty="0" err="1"/>
            <a:t>beleggingsvennootschap</a:t>
          </a:r>
          <a:r>
            <a:rPr lang="en-US" sz="1200" noProof="0" dirty="0"/>
            <a:t> of </a:t>
          </a:r>
          <a:r>
            <a:rPr lang="en-US" sz="1200" noProof="0" dirty="0" err="1"/>
            <a:t>een</a:t>
          </a:r>
          <a:r>
            <a:rPr lang="en-US" sz="1200" noProof="0" dirty="0"/>
            <a:t> van </a:t>
          </a:r>
          <a:r>
            <a:rPr lang="en-US" sz="1200" noProof="0" dirty="0" err="1"/>
            <a:t>compartimenten</a:t>
          </a:r>
          <a:endParaRPr lang="en-US" sz="1200" noProof="0" dirty="0"/>
        </a:p>
      </dgm:t>
    </dgm:pt>
    <dgm:pt modelId="{2349921C-BF16-4E47-B1AF-CC34BBDC3F43}" type="parTrans" cxnId="{7D6C3362-0BC8-4477-A4C7-A311774BC3F5}">
      <dgm:prSet/>
      <dgm:spPr/>
      <dgm:t>
        <a:bodyPr/>
        <a:lstStyle/>
        <a:p>
          <a:endParaRPr lang="en-GB" sz="2400"/>
        </a:p>
      </dgm:t>
    </dgm:pt>
    <dgm:pt modelId="{A04E3D27-EFE3-4645-B45E-5B4332419301}" type="sibTrans" cxnId="{7D6C3362-0BC8-4477-A4C7-A311774BC3F5}">
      <dgm:prSet/>
      <dgm:spPr/>
      <dgm:t>
        <a:bodyPr/>
        <a:lstStyle/>
        <a:p>
          <a:endParaRPr lang="en-GB" sz="2400"/>
        </a:p>
      </dgm:t>
    </dgm:pt>
    <dgm:pt modelId="{6CDCB480-C195-46DF-B728-5990C8EE584D}">
      <dgm:prSet phldrT="[Text]" custT="1"/>
      <dgm:spPr>
        <a:solidFill>
          <a:srgbClr val="CCCC99"/>
        </a:solidFill>
      </dgm:spPr>
      <dgm:t>
        <a:bodyPr/>
        <a:lstStyle/>
        <a:p>
          <a:pPr algn="l"/>
          <a:r>
            <a:rPr lang="en-US" sz="1200" i="1" noProof="0" dirty="0"/>
            <a:t>Roll-over </a:t>
          </a:r>
          <a:r>
            <a:rPr lang="en-US" sz="1200" noProof="0" dirty="0"/>
            <a:t>regime (</a:t>
          </a:r>
          <a:r>
            <a:rPr lang="en-US" sz="1200" noProof="0" dirty="0" err="1"/>
            <a:t>aandelen</a:t>
          </a:r>
          <a:r>
            <a:rPr lang="en-US" sz="1200" noProof="0" dirty="0"/>
            <a:t> / </a:t>
          </a:r>
          <a:r>
            <a:rPr lang="en-US" sz="1200" noProof="0" dirty="0" err="1"/>
            <a:t>deelbewijzen</a:t>
          </a:r>
          <a:r>
            <a:rPr lang="en-US" sz="1200" noProof="0" dirty="0"/>
            <a:t> </a:t>
          </a:r>
          <a:r>
            <a:rPr lang="en-US" sz="1200" noProof="0" dirty="0" err="1"/>
            <a:t>worden</a:t>
          </a:r>
          <a:r>
            <a:rPr lang="en-US" sz="1200" noProof="0" dirty="0"/>
            <a:t>  </a:t>
          </a:r>
          <a:r>
            <a:rPr lang="en-US" sz="1200" noProof="0" dirty="0" err="1"/>
            <a:t>geacht</a:t>
          </a:r>
          <a:r>
            <a:rPr lang="en-US" sz="1200" noProof="0" dirty="0"/>
            <a:t> </a:t>
          </a:r>
          <a:r>
            <a:rPr lang="en-US" sz="1200" noProof="0" dirty="0" err="1"/>
            <a:t>te</a:t>
          </a:r>
          <a:r>
            <a:rPr lang="en-US" sz="1200" noProof="0" dirty="0"/>
            <a:t> </a:t>
          </a:r>
          <a:r>
            <a:rPr lang="en-US" sz="1200" noProof="0" dirty="0" err="1"/>
            <a:t>zijn</a:t>
          </a:r>
          <a:r>
            <a:rPr lang="en-US" sz="1200" noProof="0" dirty="0"/>
            <a:t> </a:t>
          </a:r>
          <a:r>
            <a:rPr lang="en-US" sz="1200" noProof="0" dirty="0" err="1"/>
            <a:t>verkregen</a:t>
          </a:r>
          <a:r>
            <a:rPr lang="en-US" sz="1200" noProof="0" dirty="0"/>
            <a:t> op datum </a:t>
          </a:r>
          <a:r>
            <a:rPr lang="en-US" sz="1200" noProof="0" dirty="0" err="1"/>
            <a:t>waarop</a:t>
          </a:r>
          <a:r>
            <a:rPr lang="en-US" sz="1200" noProof="0" dirty="0"/>
            <a:t> </a:t>
          </a:r>
          <a:r>
            <a:rPr lang="en-US" sz="1200" noProof="0" dirty="0" err="1"/>
            <a:t>ingekochte</a:t>
          </a:r>
          <a:r>
            <a:rPr lang="en-US" sz="1200" noProof="0" dirty="0"/>
            <a:t> of </a:t>
          </a:r>
          <a:r>
            <a:rPr lang="en-US" sz="1200" noProof="0" dirty="0" err="1"/>
            <a:t>geruilde</a:t>
          </a:r>
          <a:r>
            <a:rPr lang="en-US" sz="1200" noProof="0" dirty="0"/>
            <a:t> </a:t>
          </a:r>
          <a:r>
            <a:rPr lang="en-US" sz="1200" noProof="0" dirty="0" err="1"/>
            <a:t>aandelen</a:t>
          </a:r>
          <a:r>
            <a:rPr lang="en-US" sz="1200" noProof="0" dirty="0"/>
            <a:t> / </a:t>
          </a:r>
          <a:r>
            <a:rPr lang="en-US" sz="1200" noProof="0" dirty="0" err="1"/>
            <a:t>deelbewijzen</a:t>
          </a:r>
          <a:r>
            <a:rPr lang="en-US" sz="1200" noProof="0" dirty="0"/>
            <a:t> </a:t>
          </a:r>
          <a:r>
            <a:rPr lang="en-US" sz="1200" noProof="0" dirty="0" err="1"/>
            <a:t>zijn</a:t>
          </a:r>
          <a:r>
            <a:rPr lang="en-US" sz="1200" noProof="0" dirty="0"/>
            <a:t> </a:t>
          </a:r>
          <a:r>
            <a:rPr lang="en-US" sz="1200" noProof="0" dirty="0" err="1"/>
            <a:t>verkregen</a:t>
          </a:r>
          <a:r>
            <a:rPr lang="en-US" sz="1200" noProof="0" dirty="0"/>
            <a:t>, en </a:t>
          </a:r>
          <a:r>
            <a:rPr lang="en-US" sz="1200" noProof="0" dirty="0" err="1"/>
            <a:t>voor</a:t>
          </a:r>
          <a:r>
            <a:rPr lang="en-US" sz="1200" noProof="0" dirty="0"/>
            <a:t> </a:t>
          </a:r>
          <a:r>
            <a:rPr lang="en-US" sz="1200" noProof="0" dirty="0" err="1"/>
            <a:t>dezelfde</a:t>
          </a:r>
          <a:r>
            <a:rPr lang="en-US" sz="1200" noProof="0" dirty="0"/>
            <a:t> </a:t>
          </a:r>
          <a:r>
            <a:rPr lang="en-US" sz="1200" noProof="0" dirty="0" err="1"/>
            <a:t>waarde</a:t>
          </a:r>
          <a:r>
            <a:rPr lang="en-US" sz="1200" noProof="0" dirty="0"/>
            <a:t>)</a:t>
          </a:r>
          <a:endParaRPr lang="en-GB" sz="1200" dirty="0"/>
        </a:p>
      </dgm:t>
    </dgm:pt>
    <dgm:pt modelId="{77BF7E13-FC38-4215-9DEA-03A7C079F3B3}" type="parTrans" cxnId="{10070425-D943-403E-837C-2B4C2F8946C3}">
      <dgm:prSet/>
      <dgm:spPr/>
      <dgm:t>
        <a:bodyPr/>
        <a:lstStyle/>
        <a:p>
          <a:endParaRPr lang="en-GB" sz="2400"/>
        </a:p>
      </dgm:t>
    </dgm:pt>
    <dgm:pt modelId="{6BF4B619-6D82-4AB2-88FC-D8F9112CF8E6}" type="sibTrans" cxnId="{10070425-D943-403E-837C-2B4C2F8946C3}">
      <dgm:prSet/>
      <dgm:spPr/>
      <dgm:t>
        <a:bodyPr/>
        <a:lstStyle/>
        <a:p>
          <a:endParaRPr lang="en-GB" sz="2400"/>
        </a:p>
      </dgm:t>
    </dgm:pt>
    <dgm:pt modelId="{75372433-B56D-4A86-9C12-128EA69EFA7C}" type="pres">
      <dgm:prSet presAssocID="{34F2E5CF-0CAD-43DA-8D94-AFA015525D1C}" presName="Name0" presStyleCnt="0">
        <dgm:presLayoutVars>
          <dgm:dir/>
          <dgm:resizeHandles val="exact"/>
        </dgm:presLayoutVars>
      </dgm:prSet>
      <dgm:spPr/>
    </dgm:pt>
    <dgm:pt modelId="{E6E5497E-7547-4F7B-BFED-BF6D083BA1C0}" type="pres">
      <dgm:prSet presAssocID="{FF11F674-1983-42CE-8C54-4FAB1D4A41F1}" presName="node" presStyleLbl="node1" presStyleIdx="0" presStyleCnt="3" custLinFactNeighborX="-513" custLinFactNeighborY="1291">
        <dgm:presLayoutVars>
          <dgm:bulletEnabled val="1"/>
        </dgm:presLayoutVars>
      </dgm:prSet>
      <dgm:spPr/>
    </dgm:pt>
    <dgm:pt modelId="{A8B668BF-B825-4303-B7FB-D4895BB26EA7}" type="pres">
      <dgm:prSet presAssocID="{FD1C2C98-895B-4104-8085-72A90DC1F2E3}" presName="sibTrans" presStyleCnt="0"/>
      <dgm:spPr/>
    </dgm:pt>
    <dgm:pt modelId="{AE0CA700-6DD7-4B67-A42B-FEC766D1226B}" type="pres">
      <dgm:prSet presAssocID="{30F45A24-6DCD-4B12-86DB-8CDBFD0F81C8}" presName="node" presStyleLbl="node1" presStyleIdx="1" presStyleCnt="3" custScaleY="82694">
        <dgm:presLayoutVars>
          <dgm:bulletEnabled val="1"/>
        </dgm:presLayoutVars>
      </dgm:prSet>
      <dgm:spPr/>
    </dgm:pt>
    <dgm:pt modelId="{432B4768-0ED5-4E6D-BB4E-64E87475D10C}" type="pres">
      <dgm:prSet presAssocID="{A04E3D27-EFE3-4645-B45E-5B4332419301}" presName="sibTrans" presStyleCnt="0"/>
      <dgm:spPr/>
    </dgm:pt>
    <dgm:pt modelId="{3126DCFC-8780-42B6-831B-8CDC0E6F8A2B}" type="pres">
      <dgm:prSet presAssocID="{6CDCB480-C195-46DF-B728-5990C8EE584D}" presName="node" presStyleLbl="node1" presStyleIdx="2" presStyleCnt="3" custScaleY="67242">
        <dgm:presLayoutVars>
          <dgm:bulletEnabled val="1"/>
        </dgm:presLayoutVars>
      </dgm:prSet>
      <dgm:spPr/>
    </dgm:pt>
  </dgm:ptLst>
  <dgm:cxnLst>
    <dgm:cxn modelId="{10070425-D943-403E-837C-2B4C2F8946C3}" srcId="{34F2E5CF-0CAD-43DA-8D94-AFA015525D1C}" destId="{6CDCB480-C195-46DF-B728-5990C8EE584D}" srcOrd="2" destOrd="0" parTransId="{77BF7E13-FC38-4215-9DEA-03A7C079F3B3}" sibTransId="{6BF4B619-6D82-4AB2-88FC-D8F9112CF8E6}"/>
    <dgm:cxn modelId="{7D6C3362-0BC8-4477-A4C7-A311774BC3F5}" srcId="{34F2E5CF-0CAD-43DA-8D94-AFA015525D1C}" destId="{30F45A24-6DCD-4B12-86DB-8CDBFD0F81C8}" srcOrd="1" destOrd="0" parTransId="{2349921C-BF16-4E47-B1AF-CC34BBDC3F43}" sibTransId="{A04E3D27-EFE3-4645-B45E-5B4332419301}"/>
    <dgm:cxn modelId="{6B5F488A-366D-4301-8FD0-4CF787CE91F7}" type="presOf" srcId="{30F45A24-6DCD-4B12-86DB-8CDBFD0F81C8}" destId="{AE0CA700-6DD7-4B67-A42B-FEC766D1226B}" srcOrd="0" destOrd="0" presId="urn:microsoft.com/office/officeart/2005/8/layout/hList6"/>
    <dgm:cxn modelId="{253757A8-1D11-4EB3-802C-38A0BBA15ECF}" type="presOf" srcId="{6CDCB480-C195-46DF-B728-5990C8EE584D}" destId="{3126DCFC-8780-42B6-831B-8CDC0E6F8A2B}" srcOrd="0" destOrd="0" presId="urn:microsoft.com/office/officeart/2005/8/layout/hList6"/>
    <dgm:cxn modelId="{F7D7B2A8-AA3A-498F-AD0A-3BAFCA65F2A1}" type="presOf" srcId="{FF11F674-1983-42CE-8C54-4FAB1D4A41F1}" destId="{E6E5497E-7547-4F7B-BFED-BF6D083BA1C0}" srcOrd="0" destOrd="0" presId="urn:microsoft.com/office/officeart/2005/8/layout/hList6"/>
    <dgm:cxn modelId="{EB4F49B7-0C5E-4B2A-902F-13C237D16355}" type="presOf" srcId="{34F2E5CF-0CAD-43DA-8D94-AFA015525D1C}" destId="{75372433-B56D-4A86-9C12-128EA69EFA7C}" srcOrd="0" destOrd="0" presId="urn:microsoft.com/office/officeart/2005/8/layout/hList6"/>
    <dgm:cxn modelId="{45D87AF6-DCBD-4321-891B-B234503CFE70}" srcId="{34F2E5CF-0CAD-43DA-8D94-AFA015525D1C}" destId="{FF11F674-1983-42CE-8C54-4FAB1D4A41F1}" srcOrd="0" destOrd="0" parTransId="{6CA5885F-B53B-4859-8F46-0FFBB154C868}" sibTransId="{FD1C2C98-895B-4104-8085-72A90DC1F2E3}"/>
    <dgm:cxn modelId="{B167140C-B06D-40E0-A636-4DF095086DBD}" type="presParOf" srcId="{75372433-B56D-4A86-9C12-128EA69EFA7C}" destId="{E6E5497E-7547-4F7B-BFED-BF6D083BA1C0}" srcOrd="0" destOrd="0" presId="urn:microsoft.com/office/officeart/2005/8/layout/hList6"/>
    <dgm:cxn modelId="{0116F897-BBEF-4EF6-880A-8321647A2215}" type="presParOf" srcId="{75372433-B56D-4A86-9C12-128EA69EFA7C}" destId="{A8B668BF-B825-4303-B7FB-D4895BB26EA7}" srcOrd="1" destOrd="0" presId="urn:microsoft.com/office/officeart/2005/8/layout/hList6"/>
    <dgm:cxn modelId="{8D306882-066D-48E8-804A-FE9742548CD1}" type="presParOf" srcId="{75372433-B56D-4A86-9C12-128EA69EFA7C}" destId="{AE0CA700-6DD7-4B67-A42B-FEC766D1226B}" srcOrd="2" destOrd="0" presId="urn:microsoft.com/office/officeart/2005/8/layout/hList6"/>
    <dgm:cxn modelId="{FAAE8572-AF5B-4B84-B77E-9A10262362AB}" type="presParOf" srcId="{75372433-B56D-4A86-9C12-128EA69EFA7C}" destId="{432B4768-0ED5-4E6D-BB4E-64E87475D10C}" srcOrd="3" destOrd="0" presId="urn:microsoft.com/office/officeart/2005/8/layout/hList6"/>
    <dgm:cxn modelId="{1ECB2CAD-45FA-40A9-A6AB-17F7B096BF53}" type="presParOf" srcId="{75372433-B56D-4A86-9C12-128EA69EFA7C}" destId="{3126DCFC-8780-42B6-831B-8CDC0E6F8A2B}"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E5497E-7547-4F7B-BFED-BF6D083BA1C0}">
      <dsp:nvSpPr>
        <dsp:cNvPr id="0" name=""/>
        <dsp:cNvSpPr/>
      </dsp:nvSpPr>
      <dsp:spPr>
        <a:xfrm rot="16200000">
          <a:off x="-600771" y="600771"/>
          <a:ext cx="4668252" cy="3466709"/>
        </a:xfrm>
        <a:prstGeom prst="flowChartManualOperation">
          <a:avLst/>
        </a:prstGeom>
        <a:solidFill>
          <a:srgbClr val="C1C1D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ctr" anchorCtr="0">
          <a:noAutofit/>
        </a:bodyPr>
        <a:lstStyle/>
        <a:p>
          <a:pPr marL="0" lvl="0" indent="0" algn="l" defTabSz="533400">
            <a:lnSpc>
              <a:spcPct val="90000"/>
            </a:lnSpc>
            <a:spcBef>
              <a:spcPct val="0"/>
            </a:spcBef>
            <a:spcAft>
              <a:spcPct val="35000"/>
            </a:spcAft>
            <a:buNone/>
          </a:pPr>
          <a:r>
            <a:rPr lang="en-US" sz="1200" kern="1200" noProof="0" dirty="0" err="1"/>
            <a:t>Beleggingsvennootschap</a:t>
          </a:r>
          <a:r>
            <a:rPr lang="en-US" sz="1200" kern="1200" noProof="0" dirty="0"/>
            <a:t> of </a:t>
          </a:r>
          <a:r>
            <a:rPr lang="en-US" sz="1200" kern="1200" noProof="0" dirty="0" err="1"/>
            <a:t>gemeenschappelijk</a:t>
          </a:r>
          <a:r>
            <a:rPr lang="en-US" sz="1200" kern="1200" noProof="0" dirty="0"/>
            <a:t> </a:t>
          </a:r>
          <a:r>
            <a:rPr lang="en-US" sz="1200" kern="1200" noProof="0" dirty="0" err="1"/>
            <a:t>beleggingsfonds</a:t>
          </a:r>
          <a:r>
            <a:rPr lang="en-US" sz="1200" kern="1200" noProof="0" dirty="0"/>
            <a:t> die (</a:t>
          </a:r>
          <a:r>
            <a:rPr lang="en-US" sz="1200" kern="1200" noProof="0" dirty="0" err="1"/>
            <a:t>i</a:t>
          </a:r>
          <a:r>
            <a:rPr lang="en-US" sz="1200" kern="1200" noProof="0" dirty="0"/>
            <a:t>) </a:t>
          </a:r>
          <a:r>
            <a:rPr lang="en-US" sz="1200" kern="1200" noProof="0" dirty="0" err="1"/>
            <a:t>een</a:t>
          </a:r>
          <a:r>
            <a:rPr lang="en-US" sz="1200" kern="1200" noProof="0" dirty="0"/>
            <a:t> </a:t>
          </a:r>
          <a:r>
            <a:rPr lang="en-US" sz="1200" kern="1200" noProof="0" dirty="0" err="1"/>
            <a:t>instelling</a:t>
          </a:r>
          <a:r>
            <a:rPr lang="en-US" sz="1200" kern="1200" noProof="0" dirty="0"/>
            <a:t> </a:t>
          </a:r>
          <a:r>
            <a:rPr lang="en-US" sz="1200" kern="1200" noProof="0" dirty="0" err="1"/>
            <a:t>voor</a:t>
          </a:r>
          <a:r>
            <a:rPr lang="en-US" sz="1200" kern="1200" noProof="0" dirty="0"/>
            <a:t> </a:t>
          </a:r>
          <a:r>
            <a:rPr lang="en-US" sz="1200" kern="1200" noProof="0" dirty="0" err="1"/>
            <a:t>collectieve</a:t>
          </a:r>
          <a:r>
            <a:rPr lang="en-US" sz="1200" kern="1200" noProof="0" dirty="0"/>
            <a:t> </a:t>
          </a:r>
          <a:r>
            <a:rPr lang="en-US" sz="1200" kern="1200" noProof="0" dirty="0" err="1"/>
            <a:t>belegging</a:t>
          </a:r>
          <a:r>
            <a:rPr lang="en-US" sz="1200" kern="1200" noProof="0" dirty="0"/>
            <a:t> is in de zin van art. 3, </a:t>
          </a:r>
          <a:r>
            <a:rPr lang="en-US" sz="1200" kern="1200" noProof="0" dirty="0" err="1"/>
            <a:t>eerste</a:t>
          </a:r>
          <a:r>
            <a:rPr lang="en-US" sz="1200" kern="1200" noProof="0" dirty="0"/>
            <a:t> lid</a:t>
          </a:r>
          <a:r>
            <a:rPr lang="en-US" sz="1200" kern="1200" noProof="0"/>
            <a:t>, 8° </a:t>
          </a:r>
          <a:r>
            <a:rPr lang="en-US" sz="1200" kern="1200" noProof="0" dirty="0"/>
            <a:t>van de wet van 3 </a:t>
          </a:r>
          <a:r>
            <a:rPr lang="en-US" sz="1200" kern="1200" noProof="0" dirty="0" err="1"/>
            <a:t>augustus</a:t>
          </a:r>
          <a:r>
            <a:rPr lang="en-US" sz="1200" kern="1200" noProof="0" dirty="0"/>
            <a:t> 2012 </a:t>
          </a:r>
          <a:r>
            <a:rPr lang="en-US" sz="1200" kern="1200" noProof="0" dirty="0" err="1"/>
            <a:t>betreffende</a:t>
          </a:r>
          <a:r>
            <a:rPr lang="en-US" sz="1200" kern="1200" noProof="0" dirty="0"/>
            <a:t> de </a:t>
          </a:r>
          <a:r>
            <a:rPr lang="en-US" sz="1200" kern="1200" noProof="0" dirty="0" err="1"/>
            <a:t>instellingen</a:t>
          </a:r>
          <a:r>
            <a:rPr lang="en-US" sz="1200" kern="1200" noProof="0" dirty="0"/>
            <a:t> </a:t>
          </a:r>
          <a:r>
            <a:rPr lang="en-US" sz="1200" kern="1200" noProof="0" dirty="0" err="1"/>
            <a:t>voor</a:t>
          </a:r>
          <a:r>
            <a:rPr lang="en-US" sz="1200" kern="1200" noProof="0" dirty="0"/>
            <a:t> </a:t>
          </a:r>
          <a:r>
            <a:rPr lang="en-US" sz="1200" kern="1200" noProof="0" dirty="0" err="1"/>
            <a:t>collectieve</a:t>
          </a:r>
          <a:r>
            <a:rPr lang="en-US" sz="1200" kern="1200" noProof="0" dirty="0"/>
            <a:t> </a:t>
          </a:r>
          <a:r>
            <a:rPr lang="en-US" sz="1200" kern="1200" noProof="0" dirty="0" err="1"/>
            <a:t>belegging</a:t>
          </a:r>
          <a:r>
            <a:rPr lang="en-US" sz="1200" kern="1200" noProof="0" dirty="0"/>
            <a:t> die </a:t>
          </a:r>
          <a:r>
            <a:rPr lang="en-US" sz="1200" kern="1200" noProof="0" dirty="0" err="1"/>
            <a:t>voldoen</a:t>
          </a:r>
          <a:r>
            <a:rPr lang="en-US" sz="1200" kern="1200" noProof="0" dirty="0"/>
            <a:t> </a:t>
          </a:r>
          <a:r>
            <a:rPr lang="en-US" sz="1200" kern="1200" noProof="0" dirty="0" err="1"/>
            <a:t>aan</a:t>
          </a:r>
          <a:r>
            <a:rPr lang="en-US" sz="1200" kern="1200" noProof="0" dirty="0"/>
            <a:t> de </a:t>
          </a:r>
          <a:r>
            <a:rPr lang="en-US" sz="1200" kern="1200" noProof="0" dirty="0" err="1"/>
            <a:t>voorwaarden</a:t>
          </a:r>
          <a:r>
            <a:rPr lang="en-US" sz="1200" kern="1200" noProof="0" dirty="0"/>
            <a:t> van </a:t>
          </a:r>
          <a:r>
            <a:rPr lang="en-US" sz="1200" kern="1200" noProof="0" dirty="0" err="1"/>
            <a:t>Richtlijn</a:t>
          </a:r>
          <a:r>
            <a:rPr lang="en-US" sz="1200" kern="1200" noProof="0" dirty="0"/>
            <a:t> 2009/65/EG </a:t>
          </a:r>
          <a:r>
            <a:rPr lang="en-US" sz="1200" kern="1200" noProof="0" dirty="0" err="1"/>
            <a:t>en</a:t>
          </a:r>
          <a:r>
            <a:rPr lang="en-US" sz="1200" kern="1200" noProof="0" dirty="0"/>
            <a:t> de </a:t>
          </a:r>
          <a:r>
            <a:rPr lang="en-US" sz="1200" kern="1200" noProof="0" dirty="0" err="1"/>
            <a:t>instellingen</a:t>
          </a:r>
          <a:r>
            <a:rPr lang="en-US" sz="1200" kern="1200" noProof="0" dirty="0"/>
            <a:t> </a:t>
          </a:r>
          <a:r>
            <a:rPr lang="en-US" sz="1200" kern="1200" noProof="0" dirty="0" err="1"/>
            <a:t>voor</a:t>
          </a:r>
          <a:r>
            <a:rPr lang="en-US" sz="1200" kern="1200" noProof="0" dirty="0"/>
            <a:t> </a:t>
          </a:r>
          <a:r>
            <a:rPr lang="en-US" sz="1200" kern="1200" noProof="0" dirty="0" err="1"/>
            <a:t>belegging</a:t>
          </a:r>
          <a:r>
            <a:rPr lang="en-US" sz="1200" kern="1200" noProof="0" dirty="0"/>
            <a:t> in </a:t>
          </a:r>
          <a:r>
            <a:rPr lang="en-US" sz="1200" kern="1200" noProof="0" dirty="0" err="1"/>
            <a:t>schuldvorderingen</a:t>
          </a:r>
          <a:r>
            <a:rPr lang="en-US" sz="1200" kern="1200" noProof="0" dirty="0"/>
            <a:t>, of (ii) </a:t>
          </a:r>
          <a:r>
            <a:rPr lang="en-US" sz="1200" kern="1200" noProof="0" dirty="0" err="1"/>
            <a:t>alternatieve</a:t>
          </a:r>
          <a:r>
            <a:rPr lang="en-US" sz="1200" kern="1200" noProof="0" dirty="0"/>
            <a:t> </a:t>
          </a:r>
          <a:r>
            <a:rPr lang="en-US" sz="1200" kern="1200" noProof="0" dirty="0" err="1"/>
            <a:t>instelling</a:t>
          </a:r>
          <a:r>
            <a:rPr lang="en-US" sz="1200" kern="1200" noProof="0" dirty="0"/>
            <a:t> </a:t>
          </a:r>
          <a:r>
            <a:rPr lang="en-US" sz="1200" kern="1200" noProof="0" dirty="0" err="1"/>
            <a:t>voor</a:t>
          </a:r>
          <a:r>
            <a:rPr lang="en-US" sz="1200" kern="1200" noProof="0" dirty="0"/>
            <a:t> </a:t>
          </a:r>
          <a:r>
            <a:rPr lang="en-US" sz="1200" kern="1200" noProof="0" dirty="0" err="1"/>
            <a:t>collectieve</a:t>
          </a:r>
          <a:r>
            <a:rPr lang="en-US" sz="1200" kern="1200" noProof="0" dirty="0"/>
            <a:t> </a:t>
          </a:r>
          <a:r>
            <a:rPr lang="en-US" sz="1200" kern="1200" noProof="0" dirty="0" err="1"/>
            <a:t>belegging</a:t>
          </a:r>
          <a:r>
            <a:rPr lang="en-US" sz="1200" kern="1200" noProof="0" dirty="0"/>
            <a:t> in de zin van art. 3, </a:t>
          </a:r>
          <a:r>
            <a:rPr lang="en-US" sz="1200" kern="1200" noProof="0" dirty="0" err="1"/>
            <a:t>eerste</a:t>
          </a:r>
          <a:r>
            <a:rPr lang="en-US" sz="1200" kern="1200" noProof="0" dirty="0"/>
            <a:t> lid, 2° van de wet van 19 </a:t>
          </a:r>
          <a:r>
            <a:rPr lang="en-US" sz="1200" kern="1200" noProof="0" dirty="0" err="1"/>
            <a:t>april</a:t>
          </a:r>
          <a:r>
            <a:rPr lang="en-US" sz="1200" kern="1200" noProof="0" dirty="0"/>
            <a:t> 2014 </a:t>
          </a:r>
          <a:r>
            <a:rPr lang="en-US" sz="1200" kern="1200" noProof="0" dirty="0" err="1"/>
            <a:t>betreffende</a:t>
          </a:r>
          <a:r>
            <a:rPr lang="en-US" sz="1200" kern="1200" noProof="0" dirty="0"/>
            <a:t> de </a:t>
          </a:r>
          <a:r>
            <a:rPr lang="en-US" sz="1200" kern="1200" noProof="0" dirty="0" err="1"/>
            <a:t>alternatieve</a:t>
          </a:r>
          <a:r>
            <a:rPr lang="en-US" sz="1200" kern="1200" noProof="0" dirty="0"/>
            <a:t> </a:t>
          </a:r>
          <a:r>
            <a:rPr lang="en-US" sz="1200" kern="1200" noProof="0" dirty="0" err="1"/>
            <a:t>instellingen</a:t>
          </a:r>
          <a:r>
            <a:rPr lang="en-US" sz="1200" kern="1200" noProof="0" dirty="0"/>
            <a:t> </a:t>
          </a:r>
          <a:r>
            <a:rPr lang="en-US" sz="1200" kern="1200" noProof="0" dirty="0" err="1"/>
            <a:t>voor</a:t>
          </a:r>
          <a:r>
            <a:rPr lang="en-US" sz="1200" kern="1200" noProof="0" dirty="0"/>
            <a:t> </a:t>
          </a:r>
          <a:r>
            <a:rPr lang="en-US" sz="1200" kern="1200" noProof="0" dirty="0" err="1"/>
            <a:t>collectieve</a:t>
          </a:r>
          <a:r>
            <a:rPr lang="en-US" sz="1200" kern="1200" noProof="0" dirty="0"/>
            <a:t> </a:t>
          </a:r>
          <a:r>
            <a:rPr lang="en-US" sz="1200" kern="1200" noProof="0" dirty="0" err="1"/>
            <a:t>belegging</a:t>
          </a:r>
          <a:r>
            <a:rPr lang="en-US" sz="1200" kern="1200" noProof="0" dirty="0"/>
            <a:t> </a:t>
          </a:r>
          <a:r>
            <a:rPr lang="en-US" sz="1200" kern="1200" noProof="0" dirty="0" err="1"/>
            <a:t>en</a:t>
          </a:r>
          <a:r>
            <a:rPr lang="en-US" sz="1200" kern="1200" noProof="0" dirty="0"/>
            <a:t> </a:t>
          </a:r>
          <a:r>
            <a:rPr lang="en-US" sz="1200" kern="1200" noProof="0" dirty="0" err="1"/>
            <a:t>hun</a:t>
          </a:r>
          <a:r>
            <a:rPr lang="en-US" sz="1200" kern="1200" noProof="0" dirty="0"/>
            <a:t> </a:t>
          </a:r>
          <a:r>
            <a:rPr lang="en-US" sz="1200" kern="1200" noProof="0" dirty="0" err="1"/>
            <a:t>beheerders</a:t>
          </a:r>
          <a:endParaRPr lang="en-GB" sz="1200" kern="1200" dirty="0"/>
        </a:p>
      </dsp:txBody>
      <dsp:txXfrm rot="5400000">
        <a:off x="1" y="933649"/>
        <a:ext cx="3466709" cy="2800952"/>
      </dsp:txXfrm>
    </dsp:sp>
    <dsp:sp modelId="{AE0CA700-6DD7-4B67-A42B-FEC766D1226B}">
      <dsp:nvSpPr>
        <dsp:cNvPr id="0" name=""/>
        <dsp:cNvSpPr/>
      </dsp:nvSpPr>
      <dsp:spPr>
        <a:xfrm rot="16200000">
          <a:off x="3531218" y="600771"/>
          <a:ext cx="3860364" cy="3466709"/>
        </a:xfrm>
        <a:prstGeom prst="flowChartManualOperation">
          <a:avLst/>
        </a:prstGeom>
        <a:solidFill>
          <a:srgbClr val="66CC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ctr" anchorCtr="0">
          <a:noAutofit/>
        </a:bodyPr>
        <a:lstStyle/>
        <a:p>
          <a:pPr marL="0" lvl="0" indent="0" algn="l" defTabSz="533400">
            <a:lnSpc>
              <a:spcPct val="90000"/>
            </a:lnSpc>
            <a:spcBef>
              <a:spcPct val="0"/>
            </a:spcBef>
            <a:spcAft>
              <a:spcPct val="35000"/>
            </a:spcAft>
            <a:buNone/>
          </a:pPr>
          <a:r>
            <a:rPr lang="en-US" sz="1200" kern="1200" noProof="0" dirty="0"/>
            <a:t>Die </a:t>
          </a:r>
          <a:r>
            <a:rPr lang="en-US" sz="1200" kern="1200" noProof="0" dirty="0" err="1"/>
            <a:t>worden</a:t>
          </a:r>
          <a:r>
            <a:rPr lang="en-US" sz="1200" kern="1200" noProof="0" dirty="0"/>
            <a:t> </a:t>
          </a:r>
          <a:r>
            <a:rPr lang="en-US" sz="1200" kern="1200" noProof="0" dirty="0" err="1"/>
            <a:t>verwezenlijk</a:t>
          </a:r>
          <a:r>
            <a:rPr lang="en-US" sz="1200" kern="1200" noProof="0" dirty="0"/>
            <a:t> </a:t>
          </a:r>
          <a:r>
            <a:rPr lang="en-US" sz="1200" kern="1200" noProof="0" dirty="0" err="1"/>
            <a:t>naar</a:t>
          </a:r>
          <a:r>
            <a:rPr lang="en-US" sz="1200" kern="1200" noProof="0" dirty="0"/>
            <a:t> </a:t>
          </a:r>
          <a:r>
            <a:rPr lang="en-US" sz="1200" kern="1200" noProof="0" dirty="0" err="1"/>
            <a:t>aanleiding</a:t>
          </a:r>
          <a:r>
            <a:rPr lang="en-US" sz="1200" kern="1200" noProof="0" dirty="0"/>
            <a:t> van (</a:t>
          </a:r>
          <a:r>
            <a:rPr lang="en-US" sz="1200" kern="1200" noProof="0" dirty="0" err="1"/>
            <a:t>i</a:t>
          </a:r>
          <a:r>
            <a:rPr lang="en-US" sz="1200" kern="1200" noProof="0" dirty="0"/>
            <a:t>) </a:t>
          </a:r>
          <a:r>
            <a:rPr lang="en-US" sz="1200" kern="1200" noProof="0" dirty="0" err="1"/>
            <a:t>een</a:t>
          </a:r>
          <a:r>
            <a:rPr lang="en-US" sz="1200" kern="1200" noProof="0" dirty="0"/>
            <a:t> </a:t>
          </a:r>
          <a:r>
            <a:rPr lang="en-US" sz="1200" kern="1200" noProof="0" dirty="0" err="1"/>
            <a:t>reorganisatie</a:t>
          </a:r>
          <a:r>
            <a:rPr lang="en-US" sz="1200" kern="1200" noProof="0" dirty="0"/>
            <a:t> (</a:t>
          </a:r>
          <a:r>
            <a:rPr lang="en-US" sz="1200" kern="1200" noProof="0" dirty="0" err="1"/>
            <a:t>fusie</a:t>
          </a:r>
          <a:r>
            <a:rPr lang="en-US" sz="1200" kern="1200" noProof="0" dirty="0"/>
            <a:t>, </a:t>
          </a:r>
          <a:r>
            <a:rPr lang="en-US" sz="1200" kern="1200" noProof="0" dirty="0" err="1"/>
            <a:t>splitsing</a:t>
          </a:r>
          <a:r>
            <a:rPr lang="en-US" sz="1200" kern="1200" noProof="0" dirty="0"/>
            <a:t> etc.) </a:t>
          </a:r>
          <a:r>
            <a:rPr lang="en-US" sz="1200" kern="1200" noProof="0" dirty="0" err="1"/>
            <a:t>volledig</a:t>
          </a:r>
          <a:r>
            <a:rPr lang="en-US" sz="1200" kern="1200" noProof="0" dirty="0"/>
            <a:t> </a:t>
          </a:r>
          <a:r>
            <a:rPr lang="en-US" sz="1200" kern="1200" noProof="0" dirty="0" err="1"/>
            <a:t>vergoed</a:t>
          </a:r>
          <a:r>
            <a:rPr lang="en-US" sz="1200" kern="1200" noProof="0" dirty="0"/>
            <a:t> door </a:t>
          </a:r>
          <a:r>
            <a:rPr lang="en-US" sz="1200" kern="1200" noProof="0" dirty="0" err="1"/>
            <a:t>aandelen</a:t>
          </a:r>
          <a:r>
            <a:rPr lang="en-US" sz="1200" kern="1200" noProof="0" dirty="0"/>
            <a:t> of </a:t>
          </a:r>
          <a:r>
            <a:rPr lang="en-US" sz="1200" kern="1200" noProof="0" dirty="0" err="1"/>
            <a:t>deelbewijzen</a:t>
          </a:r>
          <a:r>
            <a:rPr lang="en-US" sz="1200" kern="1200" noProof="0" dirty="0"/>
            <a:t> van </a:t>
          </a:r>
          <a:r>
            <a:rPr lang="en-US" sz="1200" kern="1200" noProof="0" dirty="0" err="1"/>
            <a:t>één</a:t>
          </a:r>
          <a:r>
            <a:rPr lang="en-US" sz="1200" kern="1200" noProof="0" dirty="0"/>
            <a:t> of </a:t>
          </a:r>
          <a:r>
            <a:rPr lang="en-US" sz="1200" kern="1200" noProof="0" dirty="0" err="1"/>
            <a:t>meer</a:t>
          </a:r>
          <a:r>
            <a:rPr lang="en-US" sz="1200" kern="1200" noProof="0" dirty="0"/>
            <a:t> in de </a:t>
          </a:r>
          <a:r>
            <a:rPr lang="en-US" sz="1200" kern="1200" noProof="0" dirty="0" err="1"/>
            <a:t>verrichting</a:t>
          </a:r>
          <a:r>
            <a:rPr lang="en-US" sz="1200" kern="1200" noProof="0" dirty="0"/>
            <a:t> </a:t>
          </a:r>
          <a:r>
            <a:rPr lang="en-US" sz="1200" kern="1200" noProof="0" dirty="0" err="1"/>
            <a:t>betrokken</a:t>
          </a:r>
          <a:r>
            <a:rPr lang="en-US" sz="1200" kern="1200" noProof="0" dirty="0"/>
            <a:t> </a:t>
          </a:r>
          <a:r>
            <a:rPr lang="en-US" sz="1200" kern="1200" noProof="0" dirty="0" err="1"/>
            <a:t>beleggingsvennootschappen</a:t>
          </a:r>
          <a:r>
            <a:rPr lang="en-US" sz="1200" kern="1200" noProof="0" dirty="0"/>
            <a:t> of </a:t>
          </a:r>
          <a:r>
            <a:rPr lang="en-US" sz="1200" kern="1200" noProof="0" dirty="0" err="1"/>
            <a:t>beleggingsfondsen</a:t>
          </a:r>
          <a:r>
            <a:rPr lang="en-US" sz="1200" kern="1200" noProof="0" dirty="0"/>
            <a:t> (ii) de </a:t>
          </a:r>
          <a:r>
            <a:rPr lang="en-US" sz="1200" kern="1200" noProof="0" dirty="0" err="1"/>
            <a:t>omvorming</a:t>
          </a:r>
          <a:r>
            <a:rPr lang="en-US" sz="1200" kern="1200" noProof="0" dirty="0"/>
            <a:t> van </a:t>
          </a:r>
          <a:r>
            <a:rPr lang="en-US" sz="1200" kern="1200" noProof="0" dirty="0" err="1"/>
            <a:t>gemeenschappelijk</a:t>
          </a:r>
          <a:r>
            <a:rPr lang="en-US" sz="1200" kern="1200" noProof="0" dirty="0"/>
            <a:t> </a:t>
          </a:r>
          <a:r>
            <a:rPr lang="en-US" sz="1200" kern="1200" noProof="0" dirty="0" err="1"/>
            <a:t>beleggingsfonds</a:t>
          </a:r>
          <a:r>
            <a:rPr lang="en-US" sz="1200" kern="1200" noProof="0" dirty="0"/>
            <a:t> of </a:t>
          </a:r>
          <a:r>
            <a:rPr lang="en-US" sz="1200" kern="1200" noProof="0" dirty="0" err="1"/>
            <a:t>één</a:t>
          </a:r>
          <a:r>
            <a:rPr lang="en-US" sz="1200" kern="1200" noProof="0" dirty="0"/>
            <a:t> van </a:t>
          </a:r>
          <a:r>
            <a:rPr lang="en-US" sz="1200" kern="1200" noProof="0" dirty="0" err="1"/>
            <a:t>compartimenten</a:t>
          </a:r>
          <a:r>
            <a:rPr lang="en-US" sz="1200" kern="1200" noProof="0" dirty="0"/>
            <a:t> in </a:t>
          </a:r>
          <a:r>
            <a:rPr lang="en-US" sz="1200" kern="1200" noProof="0" dirty="0" err="1"/>
            <a:t>beleggingsvennootschap</a:t>
          </a:r>
          <a:r>
            <a:rPr lang="en-US" sz="1200" kern="1200" noProof="0" dirty="0"/>
            <a:t> of </a:t>
          </a:r>
          <a:r>
            <a:rPr lang="en-US" sz="1200" kern="1200" noProof="0" dirty="0" err="1"/>
            <a:t>een</a:t>
          </a:r>
          <a:r>
            <a:rPr lang="en-US" sz="1200" kern="1200" noProof="0" dirty="0"/>
            <a:t> van </a:t>
          </a:r>
          <a:r>
            <a:rPr lang="en-US" sz="1200" kern="1200" noProof="0" dirty="0" err="1"/>
            <a:t>compartimenten</a:t>
          </a:r>
          <a:endParaRPr lang="en-US" sz="1200" kern="1200" noProof="0" dirty="0"/>
        </a:p>
      </dsp:txBody>
      <dsp:txXfrm rot="5400000">
        <a:off x="3728046" y="1176016"/>
        <a:ext cx="3466709" cy="2316218"/>
      </dsp:txXfrm>
    </dsp:sp>
    <dsp:sp modelId="{3126DCFC-8780-42B6-831B-8CDC0E6F8A2B}">
      <dsp:nvSpPr>
        <dsp:cNvPr id="0" name=""/>
        <dsp:cNvSpPr/>
      </dsp:nvSpPr>
      <dsp:spPr>
        <a:xfrm rot="16200000">
          <a:off x="7618600" y="600771"/>
          <a:ext cx="3139026" cy="3466709"/>
        </a:xfrm>
        <a:prstGeom prst="flowChartManualOperation">
          <a:avLst/>
        </a:prstGeom>
        <a:solidFill>
          <a:srgbClr val="CCCC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ctr" anchorCtr="0">
          <a:noAutofit/>
        </a:bodyPr>
        <a:lstStyle/>
        <a:p>
          <a:pPr marL="0" lvl="0" indent="0" algn="l" defTabSz="533400">
            <a:lnSpc>
              <a:spcPct val="90000"/>
            </a:lnSpc>
            <a:spcBef>
              <a:spcPct val="0"/>
            </a:spcBef>
            <a:spcAft>
              <a:spcPct val="35000"/>
            </a:spcAft>
            <a:buNone/>
          </a:pPr>
          <a:r>
            <a:rPr lang="en-US" sz="1200" i="1" kern="1200" noProof="0" dirty="0"/>
            <a:t>Roll-over </a:t>
          </a:r>
          <a:r>
            <a:rPr lang="en-US" sz="1200" kern="1200" noProof="0" dirty="0"/>
            <a:t>regime (</a:t>
          </a:r>
          <a:r>
            <a:rPr lang="en-US" sz="1200" kern="1200" noProof="0" dirty="0" err="1"/>
            <a:t>aandelen</a:t>
          </a:r>
          <a:r>
            <a:rPr lang="en-US" sz="1200" kern="1200" noProof="0" dirty="0"/>
            <a:t> / </a:t>
          </a:r>
          <a:r>
            <a:rPr lang="en-US" sz="1200" kern="1200" noProof="0" dirty="0" err="1"/>
            <a:t>deelbewijzen</a:t>
          </a:r>
          <a:r>
            <a:rPr lang="en-US" sz="1200" kern="1200" noProof="0" dirty="0"/>
            <a:t> </a:t>
          </a:r>
          <a:r>
            <a:rPr lang="en-US" sz="1200" kern="1200" noProof="0" dirty="0" err="1"/>
            <a:t>worden</a:t>
          </a:r>
          <a:r>
            <a:rPr lang="en-US" sz="1200" kern="1200" noProof="0" dirty="0"/>
            <a:t>  </a:t>
          </a:r>
          <a:r>
            <a:rPr lang="en-US" sz="1200" kern="1200" noProof="0" dirty="0" err="1"/>
            <a:t>geacht</a:t>
          </a:r>
          <a:r>
            <a:rPr lang="en-US" sz="1200" kern="1200" noProof="0" dirty="0"/>
            <a:t> </a:t>
          </a:r>
          <a:r>
            <a:rPr lang="en-US" sz="1200" kern="1200" noProof="0" dirty="0" err="1"/>
            <a:t>te</a:t>
          </a:r>
          <a:r>
            <a:rPr lang="en-US" sz="1200" kern="1200" noProof="0" dirty="0"/>
            <a:t> </a:t>
          </a:r>
          <a:r>
            <a:rPr lang="en-US" sz="1200" kern="1200" noProof="0" dirty="0" err="1"/>
            <a:t>zijn</a:t>
          </a:r>
          <a:r>
            <a:rPr lang="en-US" sz="1200" kern="1200" noProof="0" dirty="0"/>
            <a:t> </a:t>
          </a:r>
          <a:r>
            <a:rPr lang="en-US" sz="1200" kern="1200" noProof="0" dirty="0" err="1"/>
            <a:t>verkregen</a:t>
          </a:r>
          <a:r>
            <a:rPr lang="en-US" sz="1200" kern="1200" noProof="0" dirty="0"/>
            <a:t> op datum </a:t>
          </a:r>
          <a:r>
            <a:rPr lang="en-US" sz="1200" kern="1200" noProof="0" dirty="0" err="1"/>
            <a:t>waarop</a:t>
          </a:r>
          <a:r>
            <a:rPr lang="en-US" sz="1200" kern="1200" noProof="0" dirty="0"/>
            <a:t> </a:t>
          </a:r>
          <a:r>
            <a:rPr lang="en-US" sz="1200" kern="1200" noProof="0" dirty="0" err="1"/>
            <a:t>ingekochte</a:t>
          </a:r>
          <a:r>
            <a:rPr lang="en-US" sz="1200" kern="1200" noProof="0" dirty="0"/>
            <a:t> of </a:t>
          </a:r>
          <a:r>
            <a:rPr lang="en-US" sz="1200" kern="1200" noProof="0" dirty="0" err="1"/>
            <a:t>geruilde</a:t>
          </a:r>
          <a:r>
            <a:rPr lang="en-US" sz="1200" kern="1200" noProof="0" dirty="0"/>
            <a:t> </a:t>
          </a:r>
          <a:r>
            <a:rPr lang="en-US" sz="1200" kern="1200" noProof="0" dirty="0" err="1"/>
            <a:t>aandelen</a:t>
          </a:r>
          <a:r>
            <a:rPr lang="en-US" sz="1200" kern="1200" noProof="0" dirty="0"/>
            <a:t> / </a:t>
          </a:r>
          <a:r>
            <a:rPr lang="en-US" sz="1200" kern="1200" noProof="0" dirty="0" err="1"/>
            <a:t>deelbewijzen</a:t>
          </a:r>
          <a:r>
            <a:rPr lang="en-US" sz="1200" kern="1200" noProof="0" dirty="0"/>
            <a:t> </a:t>
          </a:r>
          <a:r>
            <a:rPr lang="en-US" sz="1200" kern="1200" noProof="0" dirty="0" err="1"/>
            <a:t>zijn</a:t>
          </a:r>
          <a:r>
            <a:rPr lang="en-US" sz="1200" kern="1200" noProof="0" dirty="0"/>
            <a:t> </a:t>
          </a:r>
          <a:r>
            <a:rPr lang="en-US" sz="1200" kern="1200" noProof="0" dirty="0" err="1"/>
            <a:t>verkregen</a:t>
          </a:r>
          <a:r>
            <a:rPr lang="en-US" sz="1200" kern="1200" noProof="0" dirty="0"/>
            <a:t>, en </a:t>
          </a:r>
          <a:r>
            <a:rPr lang="en-US" sz="1200" kern="1200" noProof="0" dirty="0" err="1"/>
            <a:t>voor</a:t>
          </a:r>
          <a:r>
            <a:rPr lang="en-US" sz="1200" kern="1200" noProof="0" dirty="0"/>
            <a:t> </a:t>
          </a:r>
          <a:r>
            <a:rPr lang="en-US" sz="1200" kern="1200" noProof="0" dirty="0" err="1"/>
            <a:t>dezelfde</a:t>
          </a:r>
          <a:r>
            <a:rPr lang="en-US" sz="1200" kern="1200" noProof="0" dirty="0"/>
            <a:t> </a:t>
          </a:r>
          <a:r>
            <a:rPr lang="en-US" sz="1200" kern="1200" noProof="0" dirty="0" err="1"/>
            <a:t>waarde</a:t>
          </a:r>
          <a:r>
            <a:rPr lang="en-US" sz="1200" kern="1200" noProof="0" dirty="0"/>
            <a:t>)</a:t>
          </a:r>
          <a:endParaRPr lang="en-GB" sz="1200" kern="1200" dirty="0"/>
        </a:p>
      </dsp:txBody>
      <dsp:txXfrm rot="5400000">
        <a:off x="7454759" y="1392417"/>
        <a:ext cx="3466709" cy="1883416"/>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5290" cy="4959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63032" y="0"/>
            <a:ext cx="2955290" cy="495935"/>
          </a:xfrm>
          <a:prstGeom prst="rect">
            <a:avLst/>
          </a:prstGeom>
        </p:spPr>
        <p:txBody>
          <a:bodyPr vert="horz" lIns="91440" tIns="45720" rIns="91440" bIns="45720" rtlCol="0"/>
          <a:lstStyle>
            <a:lvl1pPr algn="r">
              <a:defRPr sz="1200"/>
            </a:lvl1pPr>
          </a:lstStyle>
          <a:p>
            <a:endParaRPr lang="en-GB"/>
          </a:p>
        </p:txBody>
      </p:sp>
      <p:sp>
        <p:nvSpPr>
          <p:cNvPr id="4" name="Footer Placeholder 3"/>
          <p:cNvSpPr>
            <a:spLocks noGrp="1"/>
          </p:cNvSpPr>
          <p:nvPr>
            <p:ph type="ftr" sz="quarter" idx="2"/>
          </p:nvPr>
        </p:nvSpPr>
        <p:spPr>
          <a:xfrm>
            <a:off x="0" y="9421044"/>
            <a:ext cx="2955290" cy="49593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63032" y="9421044"/>
            <a:ext cx="2955290" cy="495935"/>
          </a:xfrm>
          <a:prstGeom prst="rect">
            <a:avLst/>
          </a:prstGeom>
        </p:spPr>
        <p:txBody>
          <a:bodyPr vert="horz" lIns="91440" tIns="45720" rIns="91440" bIns="45720" rtlCol="0" anchor="b"/>
          <a:lstStyle>
            <a:lvl1pPr algn="r">
              <a:defRPr sz="1200"/>
            </a:lvl1pPr>
          </a:lstStyle>
          <a:p>
            <a:fld id="{243B4800-137F-4CB6-8075-5FBD5B7CCB7E}" type="slidenum">
              <a:rPr lang="en-GB" smtClean="0"/>
              <a:t>‹#›</a:t>
            </a:fld>
            <a:endParaRPr lang="en-GB"/>
          </a:p>
        </p:txBody>
      </p:sp>
    </p:spTree>
    <p:extLst>
      <p:ext uri="{BB962C8B-B14F-4D97-AF65-F5344CB8AC3E}">
        <p14:creationId xmlns:p14="http://schemas.microsoft.com/office/powerpoint/2010/main" val="30720141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5290" cy="49593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63032" y="0"/>
            <a:ext cx="2955290" cy="495935"/>
          </a:xfrm>
          <a:prstGeom prst="rect">
            <a:avLst/>
          </a:prstGeom>
        </p:spPr>
        <p:txBody>
          <a:bodyPr vert="horz" lIns="91440" tIns="45720" rIns="91440" bIns="45720" rtlCol="0"/>
          <a:lstStyle>
            <a:lvl1pPr algn="r">
              <a:defRPr sz="1200"/>
            </a:lvl1pPr>
          </a:lstStyle>
          <a:p>
            <a:endParaRPr lang="en-GB" dirty="0"/>
          </a:p>
        </p:txBody>
      </p:sp>
      <p:sp>
        <p:nvSpPr>
          <p:cNvPr id="4" name="Slide Image Placeholder 3"/>
          <p:cNvSpPr>
            <a:spLocks noGrp="1" noRot="1" noChangeAspect="1"/>
          </p:cNvSpPr>
          <p:nvPr>
            <p:ph type="sldImg" idx="2"/>
          </p:nvPr>
        </p:nvSpPr>
        <p:spPr>
          <a:xfrm>
            <a:off x="104775" y="744538"/>
            <a:ext cx="6610350" cy="37195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990" y="4711384"/>
            <a:ext cx="5455920" cy="4463415"/>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0" y="9421044"/>
            <a:ext cx="2955290" cy="49593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63032" y="9421044"/>
            <a:ext cx="2955290" cy="495935"/>
          </a:xfrm>
          <a:prstGeom prst="rect">
            <a:avLst/>
          </a:prstGeom>
        </p:spPr>
        <p:txBody>
          <a:bodyPr vert="horz" lIns="91440" tIns="45720" rIns="91440" bIns="45720" rtlCol="0" anchor="b"/>
          <a:lstStyle>
            <a:lvl1pPr algn="r">
              <a:defRPr sz="1200"/>
            </a:lvl1pPr>
          </a:lstStyle>
          <a:p>
            <a:fld id="{5C87A06A-650F-4CE8-B8A3-9C9422B0D088}" type="slidenum">
              <a:rPr lang="en-GB" smtClean="0"/>
              <a:t>‹#›</a:t>
            </a:fld>
            <a:endParaRPr lang="en-GB" dirty="0"/>
          </a:p>
        </p:txBody>
      </p:sp>
    </p:spTree>
    <p:extLst>
      <p:ext uri="{BB962C8B-B14F-4D97-AF65-F5344CB8AC3E}">
        <p14:creationId xmlns:p14="http://schemas.microsoft.com/office/powerpoint/2010/main" val="380166849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44538"/>
            <a:ext cx="6610350" cy="3719512"/>
          </a:xfrm>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87A06A-650F-4CE8-B8A3-9C9422B0D088}" type="slidenum">
              <a:rPr lang="en-GB" smtClean="0">
                <a:solidFill>
                  <a:prstClr val="black"/>
                </a:solidFill>
              </a:rPr>
              <a:pPr/>
              <a:t>0</a:t>
            </a:fld>
            <a:endParaRPr lang="en-GB">
              <a:solidFill>
                <a:prstClr val="black"/>
              </a:solidFill>
            </a:endParaRPr>
          </a:p>
        </p:txBody>
      </p:sp>
    </p:spTree>
    <p:extLst>
      <p:ext uri="{BB962C8B-B14F-4D97-AF65-F5344CB8AC3E}">
        <p14:creationId xmlns:p14="http://schemas.microsoft.com/office/powerpoint/2010/main" val="3893519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5"/>
          </p:nvPr>
        </p:nvSpPr>
        <p:spPr/>
        <p:txBody>
          <a:bodyPr/>
          <a:lstStyle/>
          <a:p>
            <a:fld id="{5C87A06A-650F-4CE8-B8A3-9C9422B0D088}" type="slidenum">
              <a:rPr lang="en-GB" smtClean="0"/>
              <a:t>9</a:t>
            </a:fld>
            <a:endParaRPr lang="en-GB" dirty="0"/>
          </a:p>
        </p:txBody>
      </p:sp>
    </p:spTree>
    <p:extLst>
      <p:ext uri="{BB962C8B-B14F-4D97-AF65-F5344CB8AC3E}">
        <p14:creationId xmlns:p14="http://schemas.microsoft.com/office/powerpoint/2010/main" val="4177037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87A06A-650F-4CE8-B8A3-9C9422B0D088}" type="slidenum">
              <a:rPr lang="en-GB" smtClean="0"/>
              <a:t>10</a:t>
            </a:fld>
            <a:endParaRPr lang="en-GB" dirty="0"/>
          </a:p>
        </p:txBody>
      </p:sp>
    </p:spTree>
    <p:extLst>
      <p:ext uri="{BB962C8B-B14F-4D97-AF65-F5344CB8AC3E}">
        <p14:creationId xmlns:p14="http://schemas.microsoft.com/office/powerpoint/2010/main" val="2600292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B19E439-0A36-4389-B1D4-036D35E9F4EA}" type="slidenum">
              <a:rPr lang="en-US" smtClean="0"/>
              <a:pPr>
                <a:defRPr/>
              </a:pPr>
              <a:t>11</a:t>
            </a:fld>
            <a:endParaRPr lang="en-US"/>
          </a:p>
        </p:txBody>
      </p:sp>
    </p:spTree>
    <p:extLst>
      <p:ext uri="{BB962C8B-B14F-4D97-AF65-F5344CB8AC3E}">
        <p14:creationId xmlns:p14="http://schemas.microsoft.com/office/powerpoint/2010/main" val="1097586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5"/>
          </p:nvPr>
        </p:nvSpPr>
        <p:spPr/>
        <p:txBody>
          <a:bodyPr/>
          <a:lstStyle/>
          <a:p>
            <a:fld id="{5C87A06A-650F-4CE8-B8A3-9C9422B0D088}" type="slidenum">
              <a:rPr lang="en-GB" smtClean="0"/>
              <a:t>12</a:t>
            </a:fld>
            <a:endParaRPr lang="en-GB" dirty="0"/>
          </a:p>
        </p:txBody>
      </p:sp>
    </p:spTree>
    <p:extLst>
      <p:ext uri="{BB962C8B-B14F-4D97-AF65-F5344CB8AC3E}">
        <p14:creationId xmlns:p14="http://schemas.microsoft.com/office/powerpoint/2010/main" val="1793883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4" name="Slide Number Placeholder 3"/>
          <p:cNvSpPr>
            <a:spLocks noGrp="1"/>
          </p:cNvSpPr>
          <p:nvPr>
            <p:ph type="sldNum" sz="quarter" idx="5"/>
          </p:nvPr>
        </p:nvSpPr>
        <p:spPr/>
        <p:txBody>
          <a:bodyPr/>
          <a:lstStyle/>
          <a:p>
            <a:fld id="{5C87A06A-650F-4CE8-B8A3-9C9422B0D088}" type="slidenum">
              <a:rPr lang="en-GB" smtClean="0"/>
              <a:t>13</a:t>
            </a:fld>
            <a:endParaRPr lang="en-GB" dirty="0"/>
          </a:p>
        </p:txBody>
      </p:sp>
      <p:sp>
        <p:nvSpPr>
          <p:cNvPr id="6" name="Notes Placeholder 5">
            <a:extLst>
              <a:ext uri="{FF2B5EF4-FFF2-40B4-BE49-F238E27FC236}">
                <a16:creationId xmlns:a16="http://schemas.microsoft.com/office/drawing/2014/main" id="{C6AFD72F-3D84-9891-4AC4-7731A8261E47}"/>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8222963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a:p>
            <a:endParaRPr lang="nl-BE" dirty="0"/>
          </a:p>
        </p:txBody>
      </p:sp>
      <p:sp>
        <p:nvSpPr>
          <p:cNvPr id="4" name="Slide Number Placeholder 3"/>
          <p:cNvSpPr>
            <a:spLocks noGrp="1"/>
          </p:cNvSpPr>
          <p:nvPr>
            <p:ph type="sldNum" sz="quarter" idx="5"/>
          </p:nvPr>
        </p:nvSpPr>
        <p:spPr/>
        <p:txBody>
          <a:bodyPr/>
          <a:lstStyle/>
          <a:p>
            <a:fld id="{5C87A06A-650F-4CE8-B8A3-9C9422B0D088}" type="slidenum">
              <a:rPr lang="en-GB" smtClean="0"/>
              <a:t>14</a:t>
            </a:fld>
            <a:endParaRPr lang="en-GB" dirty="0"/>
          </a:p>
        </p:txBody>
      </p:sp>
    </p:spTree>
    <p:extLst>
      <p:ext uri="{BB962C8B-B14F-4D97-AF65-F5344CB8AC3E}">
        <p14:creationId xmlns:p14="http://schemas.microsoft.com/office/powerpoint/2010/main" val="1255230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5C87A06A-650F-4CE8-B8A3-9C9422B0D088}" type="slidenum">
              <a:rPr lang="en-GB" smtClean="0"/>
              <a:t>15</a:t>
            </a:fld>
            <a:endParaRPr lang="en-GB" dirty="0"/>
          </a:p>
        </p:txBody>
      </p:sp>
    </p:spTree>
    <p:extLst>
      <p:ext uri="{BB962C8B-B14F-4D97-AF65-F5344CB8AC3E}">
        <p14:creationId xmlns:p14="http://schemas.microsoft.com/office/powerpoint/2010/main" val="3543177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87A06A-650F-4CE8-B8A3-9C9422B0D088}" type="slidenum">
              <a:rPr lang="en-GB" smtClean="0"/>
              <a:t>16</a:t>
            </a:fld>
            <a:endParaRPr lang="en-GB" dirty="0"/>
          </a:p>
        </p:txBody>
      </p:sp>
    </p:spTree>
    <p:extLst>
      <p:ext uri="{BB962C8B-B14F-4D97-AF65-F5344CB8AC3E}">
        <p14:creationId xmlns:p14="http://schemas.microsoft.com/office/powerpoint/2010/main" val="23240826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EB3B4-3FC2-8F48-B847-8318B09A38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F3B024-3DD5-11E7-4DAC-568106B29C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07FB29-0D9D-3B4B-FFF5-1F8B69EA5C7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94507A2-E561-FE1D-053D-7AF161E21FB3}"/>
              </a:ext>
            </a:extLst>
          </p:cNvPr>
          <p:cNvSpPr>
            <a:spLocks noGrp="1"/>
          </p:cNvSpPr>
          <p:nvPr>
            <p:ph type="sldNum" sz="quarter" idx="5"/>
          </p:nvPr>
        </p:nvSpPr>
        <p:spPr/>
        <p:txBody>
          <a:bodyPr/>
          <a:lstStyle/>
          <a:p>
            <a:fld id="{5C87A06A-650F-4CE8-B8A3-9C9422B0D088}" type="slidenum">
              <a:rPr lang="en-GB" smtClean="0"/>
              <a:t>17</a:t>
            </a:fld>
            <a:endParaRPr lang="en-GB" dirty="0"/>
          </a:p>
        </p:txBody>
      </p:sp>
    </p:spTree>
    <p:extLst>
      <p:ext uri="{BB962C8B-B14F-4D97-AF65-F5344CB8AC3E}">
        <p14:creationId xmlns:p14="http://schemas.microsoft.com/office/powerpoint/2010/main" val="2198193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5C87A06A-650F-4CE8-B8A3-9C9422B0D088}" type="slidenum">
              <a:rPr lang="en-GB" smtClean="0"/>
              <a:t>18</a:t>
            </a:fld>
            <a:endParaRPr lang="en-GB" dirty="0"/>
          </a:p>
        </p:txBody>
      </p:sp>
    </p:spTree>
    <p:extLst>
      <p:ext uri="{BB962C8B-B14F-4D97-AF65-F5344CB8AC3E}">
        <p14:creationId xmlns:p14="http://schemas.microsoft.com/office/powerpoint/2010/main" val="3722461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b="0" dirty="0"/>
          </a:p>
        </p:txBody>
      </p:sp>
      <p:sp>
        <p:nvSpPr>
          <p:cNvPr id="4" name="Slide Number Placeholder 3"/>
          <p:cNvSpPr>
            <a:spLocks noGrp="1"/>
          </p:cNvSpPr>
          <p:nvPr>
            <p:ph type="sldNum" sz="quarter" idx="5"/>
          </p:nvPr>
        </p:nvSpPr>
        <p:spPr/>
        <p:txBody>
          <a:bodyPr/>
          <a:lstStyle/>
          <a:p>
            <a:fld id="{5C87A06A-650F-4CE8-B8A3-9C9422B0D088}" type="slidenum">
              <a:rPr lang="en-GB" smtClean="0"/>
              <a:t>1</a:t>
            </a:fld>
            <a:endParaRPr lang="en-GB" dirty="0"/>
          </a:p>
        </p:txBody>
      </p:sp>
    </p:spTree>
    <p:extLst>
      <p:ext uri="{BB962C8B-B14F-4D97-AF65-F5344CB8AC3E}">
        <p14:creationId xmlns:p14="http://schemas.microsoft.com/office/powerpoint/2010/main" val="28993634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C87A06A-650F-4CE8-B8A3-9C9422B0D088}" type="slidenum">
              <a:rPr lang="en-GB" smtClean="0"/>
              <a:t>19</a:t>
            </a:fld>
            <a:endParaRPr lang="en-GB" dirty="0"/>
          </a:p>
        </p:txBody>
      </p:sp>
    </p:spTree>
    <p:extLst>
      <p:ext uri="{BB962C8B-B14F-4D97-AF65-F5344CB8AC3E}">
        <p14:creationId xmlns:p14="http://schemas.microsoft.com/office/powerpoint/2010/main" val="1226522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5C87A06A-650F-4CE8-B8A3-9C9422B0D088}" type="slidenum">
              <a:rPr lang="en-GB" smtClean="0"/>
              <a:t>20</a:t>
            </a:fld>
            <a:endParaRPr lang="en-GB" dirty="0"/>
          </a:p>
        </p:txBody>
      </p:sp>
    </p:spTree>
    <p:extLst>
      <p:ext uri="{BB962C8B-B14F-4D97-AF65-F5344CB8AC3E}">
        <p14:creationId xmlns:p14="http://schemas.microsoft.com/office/powerpoint/2010/main" val="9128798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5C87A06A-650F-4CE8-B8A3-9C9422B0D088}" type="slidenum">
              <a:rPr lang="en-GB" smtClean="0"/>
              <a:t>21</a:t>
            </a:fld>
            <a:endParaRPr lang="en-GB" dirty="0"/>
          </a:p>
        </p:txBody>
      </p:sp>
    </p:spTree>
    <p:extLst>
      <p:ext uri="{BB962C8B-B14F-4D97-AF65-F5344CB8AC3E}">
        <p14:creationId xmlns:p14="http://schemas.microsoft.com/office/powerpoint/2010/main" val="4545827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87A06A-650F-4CE8-B8A3-9C9422B0D088}" type="slidenum">
              <a:rPr lang="en-GB" smtClean="0"/>
              <a:t>22</a:t>
            </a:fld>
            <a:endParaRPr lang="en-GB" dirty="0"/>
          </a:p>
        </p:txBody>
      </p:sp>
    </p:spTree>
    <p:extLst>
      <p:ext uri="{BB962C8B-B14F-4D97-AF65-F5344CB8AC3E}">
        <p14:creationId xmlns:p14="http://schemas.microsoft.com/office/powerpoint/2010/main" val="9747914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5C87A06A-650F-4CE8-B8A3-9C9422B0D088}" type="slidenum">
              <a:rPr lang="en-GB" smtClean="0"/>
              <a:t>23</a:t>
            </a:fld>
            <a:endParaRPr lang="en-GB" dirty="0"/>
          </a:p>
        </p:txBody>
      </p:sp>
    </p:spTree>
    <p:extLst>
      <p:ext uri="{BB962C8B-B14F-4D97-AF65-F5344CB8AC3E}">
        <p14:creationId xmlns:p14="http://schemas.microsoft.com/office/powerpoint/2010/main" val="353936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C87A06A-650F-4CE8-B8A3-9C9422B0D088}" type="slidenum">
              <a:rPr lang="en-GB" smtClean="0"/>
              <a:t>24</a:t>
            </a:fld>
            <a:endParaRPr lang="en-GB" dirty="0"/>
          </a:p>
        </p:txBody>
      </p:sp>
    </p:spTree>
    <p:extLst>
      <p:ext uri="{BB962C8B-B14F-4D97-AF65-F5344CB8AC3E}">
        <p14:creationId xmlns:p14="http://schemas.microsoft.com/office/powerpoint/2010/main" val="28077767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C87A06A-650F-4CE8-B8A3-9C9422B0D088}" type="slidenum">
              <a:rPr lang="en-GB" smtClean="0"/>
              <a:t>25</a:t>
            </a:fld>
            <a:endParaRPr lang="en-GB" dirty="0"/>
          </a:p>
        </p:txBody>
      </p:sp>
    </p:spTree>
    <p:extLst>
      <p:ext uri="{BB962C8B-B14F-4D97-AF65-F5344CB8AC3E}">
        <p14:creationId xmlns:p14="http://schemas.microsoft.com/office/powerpoint/2010/main" val="42065920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C87A06A-650F-4CE8-B8A3-9C9422B0D088}" type="slidenum">
              <a:rPr lang="en-GB" smtClean="0"/>
              <a:t>26</a:t>
            </a:fld>
            <a:endParaRPr lang="en-GB" dirty="0"/>
          </a:p>
        </p:txBody>
      </p:sp>
    </p:spTree>
    <p:extLst>
      <p:ext uri="{BB962C8B-B14F-4D97-AF65-F5344CB8AC3E}">
        <p14:creationId xmlns:p14="http://schemas.microsoft.com/office/powerpoint/2010/main" val="12622882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C87A06A-650F-4CE8-B8A3-9C9422B0D088}" type="slidenum">
              <a:rPr lang="en-GB" smtClean="0"/>
              <a:t>27</a:t>
            </a:fld>
            <a:endParaRPr lang="en-GB" dirty="0"/>
          </a:p>
        </p:txBody>
      </p:sp>
    </p:spTree>
    <p:extLst>
      <p:ext uri="{BB962C8B-B14F-4D97-AF65-F5344CB8AC3E}">
        <p14:creationId xmlns:p14="http://schemas.microsoft.com/office/powerpoint/2010/main" val="11746573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nl-BE"/>
          </a:p>
        </p:txBody>
      </p:sp>
      <p:sp>
        <p:nvSpPr>
          <p:cNvPr id="4" name="Slide Number Placeholder 3"/>
          <p:cNvSpPr>
            <a:spLocks noGrp="1"/>
          </p:cNvSpPr>
          <p:nvPr>
            <p:ph type="sldNum" sz="quarter" idx="5"/>
          </p:nvPr>
        </p:nvSpPr>
        <p:spPr/>
        <p:txBody>
          <a:bodyPr/>
          <a:lstStyle/>
          <a:p>
            <a:fld id="{5C87A06A-650F-4CE8-B8A3-9C9422B0D088}" type="slidenum">
              <a:rPr lang="en-GB" smtClean="0"/>
              <a:t>28</a:t>
            </a:fld>
            <a:endParaRPr lang="en-GB" dirty="0"/>
          </a:p>
        </p:txBody>
      </p:sp>
    </p:spTree>
    <p:extLst>
      <p:ext uri="{BB962C8B-B14F-4D97-AF65-F5344CB8AC3E}">
        <p14:creationId xmlns:p14="http://schemas.microsoft.com/office/powerpoint/2010/main" val="2939243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a:xfrm>
            <a:off x="288700" y="4710839"/>
            <a:ext cx="5455920" cy="4463415"/>
          </a:xfrm>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5C87A06A-650F-4CE8-B8A3-9C9422B0D088}" type="slidenum">
              <a:rPr lang="en-GB" smtClean="0"/>
              <a:t>2</a:t>
            </a:fld>
            <a:endParaRPr lang="en-GB" dirty="0"/>
          </a:p>
        </p:txBody>
      </p:sp>
    </p:spTree>
    <p:extLst>
      <p:ext uri="{BB962C8B-B14F-4D97-AF65-F5344CB8AC3E}">
        <p14:creationId xmlns:p14="http://schemas.microsoft.com/office/powerpoint/2010/main" val="6861120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5C87A06A-650F-4CE8-B8A3-9C9422B0D088}" type="slidenum">
              <a:rPr lang="en-GB" smtClean="0"/>
              <a:t>29</a:t>
            </a:fld>
            <a:endParaRPr lang="en-GB" dirty="0"/>
          </a:p>
        </p:txBody>
      </p:sp>
    </p:spTree>
    <p:extLst>
      <p:ext uri="{BB962C8B-B14F-4D97-AF65-F5344CB8AC3E}">
        <p14:creationId xmlns:p14="http://schemas.microsoft.com/office/powerpoint/2010/main" val="10625460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a:p>
            <a:endParaRPr lang="nl-BE" dirty="0"/>
          </a:p>
        </p:txBody>
      </p:sp>
      <p:sp>
        <p:nvSpPr>
          <p:cNvPr id="4" name="Slide Number Placeholder 3"/>
          <p:cNvSpPr>
            <a:spLocks noGrp="1"/>
          </p:cNvSpPr>
          <p:nvPr>
            <p:ph type="sldNum" sz="quarter" idx="5"/>
          </p:nvPr>
        </p:nvSpPr>
        <p:spPr/>
        <p:txBody>
          <a:bodyPr/>
          <a:lstStyle/>
          <a:p>
            <a:fld id="{5C87A06A-650F-4CE8-B8A3-9C9422B0D088}" type="slidenum">
              <a:rPr lang="en-GB" smtClean="0"/>
              <a:t>30</a:t>
            </a:fld>
            <a:endParaRPr lang="en-GB" dirty="0"/>
          </a:p>
        </p:txBody>
      </p:sp>
    </p:spTree>
    <p:extLst>
      <p:ext uri="{BB962C8B-B14F-4D97-AF65-F5344CB8AC3E}">
        <p14:creationId xmlns:p14="http://schemas.microsoft.com/office/powerpoint/2010/main" val="11972513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C87A06A-650F-4CE8-B8A3-9C9422B0D088}" type="slidenum">
              <a:rPr lang="en-GB" smtClean="0"/>
              <a:t>31</a:t>
            </a:fld>
            <a:endParaRPr lang="en-GB" dirty="0"/>
          </a:p>
        </p:txBody>
      </p:sp>
    </p:spTree>
    <p:extLst>
      <p:ext uri="{BB962C8B-B14F-4D97-AF65-F5344CB8AC3E}">
        <p14:creationId xmlns:p14="http://schemas.microsoft.com/office/powerpoint/2010/main" val="1818985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87A06A-650F-4CE8-B8A3-9C9422B0D08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t>32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53199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87A06A-650F-4CE8-B8A3-9C9422B0D088}" type="slidenum">
              <a:rPr lang="en-GB" smtClean="0"/>
              <a:t>33</a:t>
            </a:fld>
            <a:endParaRPr lang="en-GB" dirty="0"/>
          </a:p>
        </p:txBody>
      </p:sp>
    </p:spTree>
    <p:extLst>
      <p:ext uri="{BB962C8B-B14F-4D97-AF65-F5344CB8AC3E}">
        <p14:creationId xmlns:p14="http://schemas.microsoft.com/office/powerpoint/2010/main" val="38316873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C87A06A-650F-4CE8-B8A3-9C9422B0D088}" type="slidenum">
              <a:rPr lang="en-GB" smtClean="0"/>
              <a:t>34</a:t>
            </a:fld>
            <a:endParaRPr lang="en-GB" dirty="0"/>
          </a:p>
        </p:txBody>
      </p:sp>
    </p:spTree>
    <p:extLst>
      <p:ext uri="{BB962C8B-B14F-4D97-AF65-F5344CB8AC3E}">
        <p14:creationId xmlns:p14="http://schemas.microsoft.com/office/powerpoint/2010/main" val="35957282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87A06A-650F-4CE8-B8A3-9C9422B0D088}" type="slidenum">
              <a:rPr lang="en-GB" smtClean="0"/>
              <a:t>35</a:t>
            </a:fld>
            <a:endParaRPr lang="en-GB" dirty="0"/>
          </a:p>
        </p:txBody>
      </p:sp>
    </p:spTree>
    <p:extLst>
      <p:ext uri="{BB962C8B-B14F-4D97-AF65-F5344CB8AC3E}">
        <p14:creationId xmlns:p14="http://schemas.microsoft.com/office/powerpoint/2010/main" val="8261106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87A06A-650F-4CE8-B8A3-9C9422B0D088}" type="slidenum">
              <a:rPr lang="en-GB" smtClean="0"/>
              <a:t>36</a:t>
            </a:fld>
            <a:endParaRPr lang="en-GB" dirty="0"/>
          </a:p>
        </p:txBody>
      </p:sp>
    </p:spTree>
    <p:extLst>
      <p:ext uri="{BB962C8B-B14F-4D97-AF65-F5344CB8AC3E}">
        <p14:creationId xmlns:p14="http://schemas.microsoft.com/office/powerpoint/2010/main" val="362025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C87A06A-650F-4CE8-B8A3-9C9422B0D088}" type="slidenum">
              <a:rPr lang="en-GB" smtClean="0"/>
              <a:t>37</a:t>
            </a:fld>
            <a:endParaRPr lang="en-GB" dirty="0"/>
          </a:p>
        </p:txBody>
      </p:sp>
    </p:spTree>
    <p:extLst>
      <p:ext uri="{BB962C8B-B14F-4D97-AF65-F5344CB8AC3E}">
        <p14:creationId xmlns:p14="http://schemas.microsoft.com/office/powerpoint/2010/main" val="23028787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dirty="0"/>
          </a:p>
        </p:txBody>
      </p:sp>
      <p:sp>
        <p:nvSpPr>
          <p:cNvPr id="4" name="Slide Number Placeholder 3"/>
          <p:cNvSpPr>
            <a:spLocks noGrp="1"/>
          </p:cNvSpPr>
          <p:nvPr>
            <p:ph type="sldNum" sz="quarter" idx="5"/>
          </p:nvPr>
        </p:nvSpPr>
        <p:spPr/>
        <p:txBody>
          <a:bodyPr/>
          <a:lstStyle/>
          <a:p>
            <a:fld id="{5C87A06A-650F-4CE8-B8A3-9C9422B0D088}" type="slidenum">
              <a:rPr lang="en-GB" smtClean="0"/>
              <a:t>38</a:t>
            </a:fld>
            <a:endParaRPr lang="en-GB" dirty="0"/>
          </a:p>
        </p:txBody>
      </p:sp>
    </p:spTree>
    <p:extLst>
      <p:ext uri="{BB962C8B-B14F-4D97-AF65-F5344CB8AC3E}">
        <p14:creationId xmlns:p14="http://schemas.microsoft.com/office/powerpoint/2010/main" val="1983060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9F7C7-9C35-1A05-D6ED-B3F3DCFC3C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B5D565-5E6F-D340-6B21-8218FF8139FE}"/>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B3527FBB-84FD-144D-B448-CC7C51EC02B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dirty="0">
              <a:ln>
                <a:noFill/>
              </a:ln>
              <a:solidFill>
                <a:schemeClr val="tx1"/>
              </a:solidFill>
              <a:effectLst/>
              <a:uLnTx/>
              <a:uFillTx/>
              <a:latin typeface="Arial"/>
              <a:ea typeface="+mn-ea"/>
              <a:cs typeface="Arial"/>
              <a:sym typeface="Wingdings" panose="05000000000000000000" pitchFamily="2" charset="2"/>
            </a:endParaRPr>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3C753175-3F75-F05C-D750-4D01E5B2CD45}"/>
              </a:ext>
            </a:extLst>
          </p:cNvPr>
          <p:cNvSpPr>
            <a:spLocks noGrp="1"/>
          </p:cNvSpPr>
          <p:nvPr>
            <p:ph type="sldNum" sz="quarter" idx="5"/>
          </p:nvPr>
        </p:nvSpPr>
        <p:spPr/>
        <p:txBody>
          <a:bodyPr/>
          <a:lstStyle/>
          <a:p>
            <a:fld id="{5C87A06A-650F-4CE8-B8A3-9C9422B0D088}" type="slidenum">
              <a:rPr lang="en-GB" smtClean="0"/>
              <a:t>3</a:t>
            </a:fld>
            <a:endParaRPr lang="en-GB" dirty="0"/>
          </a:p>
        </p:txBody>
      </p:sp>
    </p:spTree>
    <p:extLst>
      <p:ext uri="{BB962C8B-B14F-4D97-AF65-F5344CB8AC3E}">
        <p14:creationId xmlns:p14="http://schemas.microsoft.com/office/powerpoint/2010/main" val="15907902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C87A06A-650F-4CE8-B8A3-9C9422B0D088}" type="slidenum">
              <a:rPr lang="en-GB" smtClean="0"/>
              <a:t>39</a:t>
            </a:fld>
            <a:endParaRPr lang="en-GB" dirty="0"/>
          </a:p>
        </p:txBody>
      </p:sp>
    </p:spTree>
    <p:extLst>
      <p:ext uri="{BB962C8B-B14F-4D97-AF65-F5344CB8AC3E}">
        <p14:creationId xmlns:p14="http://schemas.microsoft.com/office/powerpoint/2010/main" val="38851001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C87A06A-650F-4CE8-B8A3-9C9422B0D088}" type="slidenum">
              <a:rPr lang="en-GB" smtClean="0"/>
              <a:t>40</a:t>
            </a:fld>
            <a:endParaRPr lang="en-GB" dirty="0"/>
          </a:p>
        </p:txBody>
      </p:sp>
    </p:spTree>
    <p:extLst>
      <p:ext uri="{BB962C8B-B14F-4D97-AF65-F5344CB8AC3E}">
        <p14:creationId xmlns:p14="http://schemas.microsoft.com/office/powerpoint/2010/main" val="973408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87A06A-650F-4CE8-B8A3-9C9422B0D088}" type="slidenum">
              <a:rPr lang="en-GB" smtClean="0"/>
              <a:t>4</a:t>
            </a:fld>
            <a:endParaRPr lang="en-GB" dirty="0"/>
          </a:p>
        </p:txBody>
      </p:sp>
    </p:spTree>
    <p:extLst>
      <p:ext uri="{BB962C8B-B14F-4D97-AF65-F5344CB8AC3E}">
        <p14:creationId xmlns:p14="http://schemas.microsoft.com/office/powerpoint/2010/main" val="2489351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C87A06A-650F-4CE8-B8A3-9C9422B0D088}" type="slidenum">
              <a:rPr lang="en-GB" smtClean="0"/>
              <a:t>5</a:t>
            </a:fld>
            <a:endParaRPr lang="en-GB" dirty="0"/>
          </a:p>
        </p:txBody>
      </p:sp>
    </p:spTree>
    <p:extLst>
      <p:ext uri="{BB962C8B-B14F-4D97-AF65-F5344CB8AC3E}">
        <p14:creationId xmlns:p14="http://schemas.microsoft.com/office/powerpoint/2010/main" val="2031137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5C87A06A-650F-4CE8-B8A3-9C9422B0D088}" type="slidenum">
              <a:rPr lang="en-GB" smtClean="0"/>
              <a:t>6</a:t>
            </a:fld>
            <a:endParaRPr lang="en-GB" dirty="0"/>
          </a:p>
        </p:txBody>
      </p:sp>
    </p:spTree>
    <p:extLst>
      <p:ext uri="{BB962C8B-B14F-4D97-AF65-F5344CB8AC3E}">
        <p14:creationId xmlns:p14="http://schemas.microsoft.com/office/powerpoint/2010/main" val="2100705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5C87A06A-650F-4CE8-B8A3-9C9422B0D088}" type="slidenum">
              <a:rPr lang="en-GB" smtClean="0"/>
              <a:t>7</a:t>
            </a:fld>
            <a:endParaRPr lang="en-GB" dirty="0"/>
          </a:p>
        </p:txBody>
      </p:sp>
    </p:spTree>
    <p:extLst>
      <p:ext uri="{BB962C8B-B14F-4D97-AF65-F5344CB8AC3E}">
        <p14:creationId xmlns:p14="http://schemas.microsoft.com/office/powerpoint/2010/main" val="150075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C87A06A-650F-4CE8-B8A3-9C9422B0D088}" type="slidenum">
              <a:rPr lang="en-GB" smtClean="0"/>
              <a:t>8</a:t>
            </a:fld>
            <a:endParaRPr lang="en-GB" dirty="0"/>
          </a:p>
        </p:txBody>
      </p:sp>
    </p:spTree>
    <p:extLst>
      <p:ext uri="{BB962C8B-B14F-4D97-AF65-F5344CB8AC3E}">
        <p14:creationId xmlns:p14="http://schemas.microsoft.com/office/powerpoint/2010/main" val="3675959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Picture Placeholder 10">
            <a:extLst>
              <a:ext uri="{FF2B5EF4-FFF2-40B4-BE49-F238E27FC236}">
                <a16:creationId xmlns:a16="http://schemas.microsoft.com/office/drawing/2014/main" id="{DAFBBF98-76CB-28B2-6F0E-70F6DF9F21D7}"/>
              </a:ext>
            </a:extLst>
          </p:cNvPr>
          <p:cNvSpPr>
            <a:spLocks noGrp="1"/>
          </p:cNvSpPr>
          <p:nvPr>
            <p:ph type="pic" sz="quarter" idx="14" hasCustomPrompt="1"/>
          </p:nvPr>
        </p:nvSpPr>
        <p:spPr>
          <a:xfrm>
            <a:off x="3366005" y="-1187"/>
            <a:ext cx="8825995" cy="6859188"/>
          </a:xfrm>
          <a:custGeom>
            <a:avLst/>
            <a:gdLst>
              <a:gd name="connsiteX0" fmla="*/ 7581023 w 8985107"/>
              <a:gd name="connsiteY0" fmla="*/ 0 h 7710963"/>
              <a:gd name="connsiteX1" fmla="*/ 8985107 w 8985107"/>
              <a:gd name="connsiteY1" fmla="*/ 52402 h 7710963"/>
              <a:gd name="connsiteX2" fmla="*/ 8901536 w 8985107"/>
              <a:gd name="connsiteY2" fmla="*/ 5147710 h 7710963"/>
              <a:gd name="connsiteX3" fmla="*/ 6363260 w 8985107"/>
              <a:gd name="connsiteY3" fmla="*/ 7710963 h 7710963"/>
              <a:gd name="connsiteX4" fmla="*/ 0 w 8985107"/>
              <a:gd name="connsiteY4" fmla="*/ 7683892 h 7710963"/>
              <a:gd name="connsiteX5" fmla="*/ 7581023 w 8985107"/>
              <a:gd name="connsiteY5" fmla="*/ 0 h 7710963"/>
              <a:gd name="connsiteX0" fmla="*/ 7657830 w 9061914"/>
              <a:gd name="connsiteY0" fmla="*/ 0 h 8406271"/>
              <a:gd name="connsiteX1" fmla="*/ 9061914 w 9061914"/>
              <a:gd name="connsiteY1" fmla="*/ 52402 h 8406271"/>
              <a:gd name="connsiteX2" fmla="*/ 8978343 w 9061914"/>
              <a:gd name="connsiteY2" fmla="*/ 5147710 h 8406271"/>
              <a:gd name="connsiteX3" fmla="*/ 6440067 w 9061914"/>
              <a:gd name="connsiteY3" fmla="*/ 7710963 h 8406271"/>
              <a:gd name="connsiteX4" fmla="*/ 0 w 9061914"/>
              <a:gd name="connsiteY4" fmla="*/ 8406271 h 8406271"/>
              <a:gd name="connsiteX5" fmla="*/ 7657830 w 9061914"/>
              <a:gd name="connsiteY5" fmla="*/ 0 h 8406271"/>
              <a:gd name="connsiteX0" fmla="*/ 7657830 w 9061914"/>
              <a:gd name="connsiteY0" fmla="*/ 0 h 8406271"/>
              <a:gd name="connsiteX1" fmla="*/ 9061914 w 9061914"/>
              <a:gd name="connsiteY1" fmla="*/ 52402 h 8406271"/>
              <a:gd name="connsiteX2" fmla="*/ 8978343 w 9061914"/>
              <a:gd name="connsiteY2" fmla="*/ 5147710 h 8406271"/>
              <a:gd name="connsiteX3" fmla="*/ 6061153 w 9061914"/>
              <a:gd name="connsiteY3" fmla="*/ 8366661 h 8406271"/>
              <a:gd name="connsiteX4" fmla="*/ 0 w 9061914"/>
              <a:gd name="connsiteY4" fmla="*/ 8406271 h 8406271"/>
              <a:gd name="connsiteX5" fmla="*/ 7657830 w 9061914"/>
              <a:gd name="connsiteY5" fmla="*/ 0 h 8406271"/>
              <a:gd name="connsiteX0" fmla="*/ 7657830 w 9061914"/>
              <a:gd name="connsiteY0" fmla="*/ 0 h 8406271"/>
              <a:gd name="connsiteX1" fmla="*/ 9061914 w 9061914"/>
              <a:gd name="connsiteY1" fmla="*/ 52402 h 8406271"/>
              <a:gd name="connsiteX2" fmla="*/ 9024427 w 9061914"/>
              <a:gd name="connsiteY2" fmla="*/ 5136596 h 8406271"/>
              <a:gd name="connsiteX3" fmla="*/ 6061153 w 9061914"/>
              <a:gd name="connsiteY3" fmla="*/ 8366661 h 8406271"/>
              <a:gd name="connsiteX4" fmla="*/ 0 w 9061914"/>
              <a:gd name="connsiteY4" fmla="*/ 8406271 h 8406271"/>
              <a:gd name="connsiteX5" fmla="*/ 7657830 w 9061914"/>
              <a:gd name="connsiteY5" fmla="*/ 0 h 8406271"/>
              <a:gd name="connsiteX0" fmla="*/ 7724396 w 9061914"/>
              <a:gd name="connsiteY0" fmla="*/ 0 h 8417385"/>
              <a:gd name="connsiteX1" fmla="*/ 9061914 w 9061914"/>
              <a:gd name="connsiteY1" fmla="*/ 63516 h 8417385"/>
              <a:gd name="connsiteX2" fmla="*/ 9024427 w 9061914"/>
              <a:gd name="connsiteY2" fmla="*/ 5147710 h 8417385"/>
              <a:gd name="connsiteX3" fmla="*/ 6061153 w 9061914"/>
              <a:gd name="connsiteY3" fmla="*/ 8377775 h 8417385"/>
              <a:gd name="connsiteX4" fmla="*/ 0 w 9061914"/>
              <a:gd name="connsiteY4" fmla="*/ 8417385 h 8417385"/>
              <a:gd name="connsiteX5" fmla="*/ 7724396 w 9061914"/>
              <a:gd name="connsiteY5" fmla="*/ 0 h 8417385"/>
              <a:gd name="connsiteX0" fmla="*/ 7724396 w 9061914"/>
              <a:gd name="connsiteY0" fmla="*/ 0 h 8417385"/>
              <a:gd name="connsiteX1" fmla="*/ 9061914 w 9061914"/>
              <a:gd name="connsiteY1" fmla="*/ 63516 h 8417385"/>
              <a:gd name="connsiteX2" fmla="*/ 9024427 w 9061914"/>
              <a:gd name="connsiteY2" fmla="*/ 5147710 h 8417385"/>
              <a:gd name="connsiteX3" fmla="*/ 6061153 w 9061914"/>
              <a:gd name="connsiteY3" fmla="*/ 8377775 h 8417385"/>
              <a:gd name="connsiteX4" fmla="*/ 0 w 9061914"/>
              <a:gd name="connsiteY4" fmla="*/ 8417385 h 8417385"/>
              <a:gd name="connsiteX5" fmla="*/ 7724396 w 9061914"/>
              <a:gd name="connsiteY5" fmla="*/ 0 h 8417385"/>
              <a:gd name="connsiteX0" fmla="*/ 7724396 w 9061914"/>
              <a:gd name="connsiteY0" fmla="*/ 0 h 8417385"/>
              <a:gd name="connsiteX1" fmla="*/ 9061914 w 9061914"/>
              <a:gd name="connsiteY1" fmla="*/ 63516 h 8417385"/>
              <a:gd name="connsiteX2" fmla="*/ 9024427 w 9061914"/>
              <a:gd name="connsiteY2" fmla="*/ 5147710 h 8417385"/>
              <a:gd name="connsiteX3" fmla="*/ 6061153 w 9061914"/>
              <a:gd name="connsiteY3" fmla="*/ 8377775 h 8417385"/>
              <a:gd name="connsiteX4" fmla="*/ 0 w 9061914"/>
              <a:gd name="connsiteY4" fmla="*/ 8417385 h 8417385"/>
              <a:gd name="connsiteX5" fmla="*/ 7724396 w 9061914"/>
              <a:gd name="connsiteY5" fmla="*/ 0 h 8417385"/>
              <a:gd name="connsiteX0" fmla="*/ 7724396 w 9061914"/>
              <a:gd name="connsiteY0" fmla="*/ 0 h 8417385"/>
              <a:gd name="connsiteX1" fmla="*/ 9061914 w 9061914"/>
              <a:gd name="connsiteY1" fmla="*/ 63516 h 8417385"/>
              <a:gd name="connsiteX2" fmla="*/ 9024427 w 9061914"/>
              <a:gd name="connsiteY2" fmla="*/ 5147710 h 8417385"/>
              <a:gd name="connsiteX3" fmla="*/ 6061153 w 9061914"/>
              <a:gd name="connsiteY3" fmla="*/ 8377775 h 8417385"/>
              <a:gd name="connsiteX4" fmla="*/ 0 w 9061914"/>
              <a:gd name="connsiteY4" fmla="*/ 8417385 h 8417385"/>
              <a:gd name="connsiteX5" fmla="*/ 7724396 w 9061914"/>
              <a:gd name="connsiteY5" fmla="*/ 0 h 8417385"/>
              <a:gd name="connsiteX0" fmla="*/ 7702793 w 9061914"/>
              <a:gd name="connsiteY0" fmla="*/ 6812 h 8353870"/>
              <a:gd name="connsiteX1" fmla="*/ 9061914 w 9061914"/>
              <a:gd name="connsiteY1" fmla="*/ 1 h 8353870"/>
              <a:gd name="connsiteX2" fmla="*/ 9024427 w 9061914"/>
              <a:gd name="connsiteY2" fmla="*/ 5084195 h 8353870"/>
              <a:gd name="connsiteX3" fmla="*/ 6061153 w 9061914"/>
              <a:gd name="connsiteY3" fmla="*/ 8314260 h 8353870"/>
              <a:gd name="connsiteX4" fmla="*/ 0 w 9061914"/>
              <a:gd name="connsiteY4" fmla="*/ 8353870 h 8353870"/>
              <a:gd name="connsiteX5" fmla="*/ 7702793 w 9061914"/>
              <a:gd name="connsiteY5" fmla="*/ 6812 h 8353870"/>
              <a:gd name="connsiteX0" fmla="*/ 7702793 w 9024427"/>
              <a:gd name="connsiteY0" fmla="*/ 0 h 8347058"/>
              <a:gd name="connsiteX1" fmla="*/ 8989908 w 9024427"/>
              <a:gd name="connsiteY1" fmla="*/ 1002 h 8347058"/>
              <a:gd name="connsiteX2" fmla="*/ 9024427 w 9024427"/>
              <a:gd name="connsiteY2" fmla="*/ 5077383 h 8347058"/>
              <a:gd name="connsiteX3" fmla="*/ 6061153 w 9024427"/>
              <a:gd name="connsiteY3" fmla="*/ 8307448 h 8347058"/>
              <a:gd name="connsiteX4" fmla="*/ 0 w 9024427"/>
              <a:gd name="connsiteY4" fmla="*/ 8347058 h 8347058"/>
              <a:gd name="connsiteX5" fmla="*/ 7702793 w 9024427"/>
              <a:gd name="connsiteY5" fmla="*/ 0 h 8347058"/>
              <a:gd name="connsiteX0" fmla="*/ 7702793 w 8989908"/>
              <a:gd name="connsiteY0" fmla="*/ 0 h 8347058"/>
              <a:gd name="connsiteX1" fmla="*/ 8989908 w 8989908"/>
              <a:gd name="connsiteY1" fmla="*/ 1002 h 8347058"/>
              <a:gd name="connsiteX2" fmla="*/ 8981223 w 8989908"/>
              <a:gd name="connsiteY2" fmla="*/ 5108640 h 8347058"/>
              <a:gd name="connsiteX3" fmla="*/ 6061153 w 8989908"/>
              <a:gd name="connsiteY3" fmla="*/ 8307448 h 8347058"/>
              <a:gd name="connsiteX4" fmla="*/ 0 w 8989908"/>
              <a:gd name="connsiteY4" fmla="*/ 8347058 h 8347058"/>
              <a:gd name="connsiteX5" fmla="*/ 7702793 w 8989908"/>
              <a:gd name="connsiteY5" fmla="*/ 0 h 8347058"/>
              <a:gd name="connsiteX0" fmla="*/ 7702793 w 8989908"/>
              <a:gd name="connsiteY0" fmla="*/ 0 h 8354872"/>
              <a:gd name="connsiteX1" fmla="*/ 8989908 w 8989908"/>
              <a:gd name="connsiteY1" fmla="*/ 8816 h 8354872"/>
              <a:gd name="connsiteX2" fmla="*/ 8981223 w 8989908"/>
              <a:gd name="connsiteY2" fmla="*/ 5116454 h 8354872"/>
              <a:gd name="connsiteX3" fmla="*/ 6061153 w 8989908"/>
              <a:gd name="connsiteY3" fmla="*/ 8315262 h 8354872"/>
              <a:gd name="connsiteX4" fmla="*/ 0 w 8989908"/>
              <a:gd name="connsiteY4" fmla="*/ 8354872 h 8354872"/>
              <a:gd name="connsiteX5" fmla="*/ 7702793 w 8989908"/>
              <a:gd name="connsiteY5" fmla="*/ 0 h 8354872"/>
              <a:gd name="connsiteX0" fmla="*/ 7702793 w 8989908"/>
              <a:gd name="connsiteY0" fmla="*/ 0 h 8347058"/>
              <a:gd name="connsiteX1" fmla="*/ 8989908 w 8989908"/>
              <a:gd name="connsiteY1" fmla="*/ 1002 h 8347058"/>
              <a:gd name="connsiteX2" fmla="*/ 8981223 w 8989908"/>
              <a:gd name="connsiteY2" fmla="*/ 5108640 h 8347058"/>
              <a:gd name="connsiteX3" fmla="*/ 6061153 w 8989908"/>
              <a:gd name="connsiteY3" fmla="*/ 8307448 h 8347058"/>
              <a:gd name="connsiteX4" fmla="*/ 0 w 8989908"/>
              <a:gd name="connsiteY4" fmla="*/ 8347058 h 8347058"/>
              <a:gd name="connsiteX5" fmla="*/ 7702793 w 8989908"/>
              <a:gd name="connsiteY5" fmla="*/ 0 h 8347058"/>
              <a:gd name="connsiteX0" fmla="*/ 7630786 w 8917901"/>
              <a:gd name="connsiteY0" fmla="*/ 0 h 8307448"/>
              <a:gd name="connsiteX1" fmla="*/ 8917901 w 8917901"/>
              <a:gd name="connsiteY1" fmla="*/ 1002 h 8307448"/>
              <a:gd name="connsiteX2" fmla="*/ 8909216 w 8917901"/>
              <a:gd name="connsiteY2" fmla="*/ 5108640 h 8307448"/>
              <a:gd name="connsiteX3" fmla="*/ 5989146 w 8917901"/>
              <a:gd name="connsiteY3" fmla="*/ 8307448 h 8307448"/>
              <a:gd name="connsiteX4" fmla="*/ 0 w 8917901"/>
              <a:gd name="connsiteY4" fmla="*/ 8276730 h 8307448"/>
              <a:gd name="connsiteX5" fmla="*/ 7630786 w 8917901"/>
              <a:gd name="connsiteY5" fmla="*/ 0 h 8307448"/>
              <a:gd name="connsiteX0" fmla="*/ 7630786 w 8917901"/>
              <a:gd name="connsiteY0" fmla="*/ 0 h 8276731"/>
              <a:gd name="connsiteX1" fmla="*/ 8917901 w 8917901"/>
              <a:gd name="connsiteY1" fmla="*/ 1002 h 8276731"/>
              <a:gd name="connsiteX2" fmla="*/ 8909216 w 8917901"/>
              <a:gd name="connsiteY2" fmla="*/ 5108640 h 8276731"/>
              <a:gd name="connsiteX3" fmla="*/ 6010748 w 8917901"/>
              <a:gd name="connsiteY3" fmla="*/ 8268377 h 8276731"/>
              <a:gd name="connsiteX4" fmla="*/ 0 w 8917901"/>
              <a:gd name="connsiteY4" fmla="*/ 8276730 h 8276731"/>
              <a:gd name="connsiteX5" fmla="*/ 7630786 w 8917901"/>
              <a:gd name="connsiteY5" fmla="*/ 0 h 8276731"/>
              <a:gd name="connsiteX0" fmla="*/ 7609184 w 8896299"/>
              <a:gd name="connsiteY0" fmla="*/ 0 h 8268377"/>
              <a:gd name="connsiteX1" fmla="*/ 8896299 w 8896299"/>
              <a:gd name="connsiteY1" fmla="*/ 1002 h 8268377"/>
              <a:gd name="connsiteX2" fmla="*/ 8887614 w 8896299"/>
              <a:gd name="connsiteY2" fmla="*/ 5108640 h 8268377"/>
              <a:gd name="connsiteX3" fmla="*/ 5989146 w 8896299"/>
              <a:gd name="connsiteY3" fmla="*/ 8268377 h 8268377"/>
              <a:gd name="connsiteX4" fmla="*/ 0 w 8896299"/>
              <a:gd name="connsiteY4" fmla="*/ 8261102 h 8268377"/>
              <a:gd name="connsiteX5" fmla="*/ 7609184 w 8896299"/>
              <a:gd name="connsiteY5" fmla="*/ 0 h 8268377"/>
              <a:gd name="connsiteX0" fmla="*/ 7609184 w 8896299"/>
              <a:gd name="connsiteY0" fmla="*/ 0 h 8268377"/>
              <a:gd name="connsiteX1" fmla="*/ 8896299 w 8896299"/>
              <a:gd name="connsiteY1" fmla="*/ 1002 h 8268377"/>
              <a:gd name="connsiteX2" fmla="*/ 8887614 w 8896299"/>
              <a:gd name="connsiteY2" fmla="*/ 5108640 h 8268377"/>
              <a:gd name="connsiteX3" fmla="*/ 5989146 w 8896299"/>
              <a:gd name="connsiteY3" fmla="*/ 8268377 h 8268377"/>
              <a:gd name="connsiteX4" fmla="*/ 0 w 8896299"/>
              <a:gd name="connsiteY4" fmla="*/ 8265269 h 8268377"/>
              <a:gd name="connsiteX5" fmla="*/ 7609184 w 8896299"/>
              <a:gd name="connsiteY5" fmla="*/ 0 h 8268377"/>
              <a:gd name="connsiteX0" fmla="*/ 7609184 w 8896299"/>
              <a:gd name="connsiteY0" fmla="*/ 0 h 8268377"/>
              <a:gd name="connsiteX1" fmla="*/ 8896299 w 8896299"/>
              <a:gd name="connsiteY1" fmla="*/ 1002 h 8268377"/>
              <a:gd name="connsiteX2" fmla="*/ 8887614 w 8896299"/>
              <a:gd name="connsiteY2" fmla="*/ 5108640 h 8268377"/>
              <a:gd name="connsiteX3" fmla="*/ 5958423 w 8896299"/>
              <a:gd name="connsiteY3" fmla="*/ 8268377 h 8268377"/>
              <a:gd name="connsiteX4" fmla="*/ 0 w 8896299"/>
              <a:gd name="connsiteY4" fmla="*/ 8265269 h 8268377"/>
              <a:gd name="connsiteX5" fmla="*/ 7609184 w 8896299"/>
              <a:gd name="connsiteY5" fmla="*/ 0 h 8268377"/>
              <a:gd name="connsiteX0" fmla="*/ 7609184 w 8896299"/>
              <a:gd name="connsiteY0" fmla="*/ 0 h 8268377"/>
              <a:gd name="connsiteX1" fmla="*/ 8896299 w 8896299"/>
              <a:gd name="connsiteY1" fmla="*/ 765453 h 8268377"/>
              <a:gd name="connsiteX2" fmla="*/ 8887614 w 8896299"/>
              <a:gd name="connsiteY2" fmla="*/ 5108640 h 8268377"/>
              <a:gd name="connsiteX3" fmla="*/ 5958423 w 8896299"/>
              <a:gd name="connsiteY3" fmla="*/ 8268377 h 8268377"/>
              <a:gd name="connsiteX4" fmla="*/ 0 w 8896299"/>
              <a:gd name="connsiteY4" fmla="*/ 8265269 h 8268377"/>
              <a:gd name="connsiteX5" fmla="*/ 7609184 w 8896299"/>
              <a:gd name="connsiteY5" fmla="*/ 0 h 8268377"/>
              <a:gd name="connsiteX0" fmla="*/ 7609184 w 8896299"/>
              <a:gd name="connsiteY0" fmla="*/ 0 h 8268377"/>
              <a:gd name="connsiteX1" fmla="*/ 8896299 w 8896299"/>
              <a:gd name="connsiteY1" fmla="*/ 765453 h 8268377"/>
              <a:gd name="connsiteX2" fmla="*/ 8894198 w 8896299"/>
              <a:gd name="connsiteY2" fmla="*/ 5108640 h 8268377"/>
              <a:gd name="connsiteX3" fmla="*/ 5958423 w 8896299"/>
              <a:gd name="connsiteY3" fmla="*/ 8268377 h 8268377"/>
              <a:gd name="connsiteX4" fmla="*/ 0 w 8896299"/>
              <a:gd name="connsiteY4" fmla="*/ 8265269 h 8268377"/>
              <a:gd name="connsiteX5" fmla="*/ 7609184 w 8896299"/>
              <a:gd name="connsiteY5" fmla="*/ 0 h 8268377"/>
              <a:gd name="connsiteX0" fmla="*/ 7477516 w 8896299"/>
              <a:gd name="connsiteY0" fmla="*/ 6143 h 7502924"/>
              <a:gd name="connsiteX1" fmla="*/ 8896299 w 8896299"/>
              <a:gd name="connsiteY1" fmla="*/ 0 h 7502924"/>
              <a:gd name="connsiteX2" fmla="*/ 8894198 w 8896299"/>
              <a:gd name="connsiteY2" fmla="*/ 4343187 h 7502924"/>
              <a:gd name="connsiteX3" fmla="*/ 5958423 w 8896299"/>
              <a:gd name="connsiteY3" fmla="*/ 7502924 h 7502924"/>
              <a:gd name="connsiteX4" fmla="*/ 0 w 8896299"/>
              <a:gd name="connsiteY4" fmla="*/ 7499816 h 7502924"/>
              <a:gd name="connsiteX5" fmla="*/ 7477516 w 8896299"/>
              <a:gd name="connsiteY5" fmla="*/ 6143 h 7502924"/>
              <a:gd name="connsiteX0" fmla="*/ 7477516 w 8896299"/>
              <a:gd name="connsiteY0" fmla="*/ 1975 h 7502924"/>
              <a:gd name="connsiteX1" fmla="*/ 8896299 w 8896299"/>
              <a:gd name="connsiteY1" fmla="*/ 0 h 7502924"/>
              <a:gd name="connsiteX2" fmla="*/ 8894198 w 8896299"/>
              <a:gd name="connsiteY2" fmla="*/ 4343187 h 7502924"/>
              <a:gd name="connsiteX3" fmla="*/ 5958423 w 8896299"/>
              <a:gd name="connsiteY3" fmla="*/ 7502924 h 7502924"/>
              <a:gd name="connsiteX4" fmla="*/ 0 w 8896299"/>
              <a:gd name="connsiteY4" fmla="*/ 7499816 h 7502924"/>
              <a:gd name="connsiteX5" fmla="*/ 7477516 w 8896299"/>
              <a:gd name="connsiteY5" fmla="*/ 1975 h 750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96299" h="7502924">
                <a:moveTo>
                  <a:pt x="7477516" y="1975"/>
                </a:moveTo>
                <a:lnTo>
                  <a:pt x="8896299" y="0"/>
                </a:lnTo>
                <a:cubicBezTo>
                  <a:pt x="8895599" y="1447729"/>
                  <a:pt x="8894898" y="2895458"/>
                  <a:pt x="8894198" y="4343187"/>
                </a:cubicBezTo>
                <a:lnTo>
                  <a:pt x="5958423" y="7502924"/>
                </a:lnTo>
                <a:lnTo>
                  <a:pt x="0" y="7499816"/>
                </a:lnTo>
                <a:lnTo>
                  <a:pt x="7477516" y="1975"/>
                </a:lnTo>
                <a:close/>
              </a:path>
            </a:pathLst>
          </a:custGeom>
        </p:spPr>
        <p:txBody>
          <a:bodyPr wrap="square" anchor="ctr">
            <a:noAutofit/>
          </a:bodyPr>
          <a:lstStyle>
            <a:lvl1pPr marL="3225800" indent="0" algn="ctr">
              <a:defRPr sz="1400"/>
            </a:lvl1pPr>
          </a:lstStyle>
          <a:p>
            <a:r>
              <a:rPr lang="en-GB" dirty="0"/>
              <a:t>Click on the icon</a:t>
            </a:r>
            <a:br>
              <a:rPr lang="en-GB" dirty="0"/>
            </a:br>
            <a:r>
              <a:rPr lang="en-GB" dirty="0"/>
              <a:t>to add a cover image</a:t>
            </a:r>
          </a:p>
        </p:txBody>
      </p:sp>
      <p:sp>
        <p:nvSpPr>
          <p:cNvPr id="4" name="Title 1">
            <a:extLst>
              <a:ext uri="{FF2B5EF4-FFF2-40B4-BE49-F238E27FC236}">
                <a16:creationId xmlns:a16="http://schemas.microsoft.com/office/drawing/2014/main" id="{49D47261-C5E3-5E6F-DA9E-3AF56CD7B861}"/>
              </a:ext>
            </a:extLst>
          </p:cNvPr>
          <p:cNvSpPr>
            <a:spLocks noGrp="1"/>
          </p:cNvSpPr>
          <p:nvPr>
            <p:ph type="ctrTitle" hasCustomPrompt="1"/>
          </p:nvPr>
        </p:nvSpPr>
        <p:spPr>
          <a:xfrm>
            <a:off x="412800" y="2061106"/>
            <a:ext cx="6850149" cy="856800"/>
          </a:xfrm>
          <a:prstGeom prst="rect">
            <a:avLst/>
          </a:prstGeom>
        </p:spPr>
        <p:txBody>
          <a:bodyPr lIns="0" anchor="ctr">
            <a:noAutofit/>
          </a:bodyPr>
          <a:lstStyle>
            <a:lvl1pPr>
              <a:defRPr sz="2400"/>
            </a:lvl1pPr>
          </a:lstStyle>
          <a:p>
            <a:r>
              <a:rPr lang="en-GB" dirty="0"/>
              <a:t>Presentation title</a:t>
            </a:r>
          </a:p>
        </p:txBody>
      </p:sp>
      <p:sp>
        <p:nvSpPr>
          <p:cNvPr id="5" name="Subtitle 2">
            <a:extLst>
              <a:ext uri="{FF2B5EF4-FFF2-40B4-BE49-F238E27FC236}">
                <a16:creationId xmlns:a16="http://schemas.microsoft.com/office/drawing/2014/main" id="{00885D5D-A65E-9780-C6BA-46E2E26410A9}"/>
              </a:ext>
            </a:extLst>
          </p:cNvPr>
          <p:cNvSpPr>
            <a:spLocks noGrp="1"/>
          </p:cNvSpPr>
          <p:nvPr>
            <p:ph type="subTitle" idx="1" hasCustomPrompt="1"/>
          </p:nvPr>
        </p:nvSpPr>
        <p:spPr>
          <a:xfrm>
            <a:off x="412801" y="2946906"/>
            <a:ext cx="5916154" cy="1187487"/>
          </a:xfrm>
        </p:spPr>
        <p:txBody>
          <a:bodyPr lIns="0">
            <a:noAutofit/>
          </a:bodyPr>
          <a:lstStyle>
            <a:lvl1pPr marL="0" indent="0" algn="l">
              <a:lnSpc>
                <a:spcPct val="100000"/>
              </a:lnSpc>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Subtitle</a:t>
            </a:r>
          </a:p>
          <a:p>
            <a:r>
              <a:rPr lang="en-GB" dirty="0"/>
              <a:t>Speakers</a:t>
            </a:r>
          </a:p>
          <a:p>
            <a:r>
              <a:rPr lang="en-GB" dirty="0"/>
              <a:t>Date</a:t>
            </a:r>
          </a:p>
        </p:txBody>
      </p:sp>
    </p:spTree>
    <p:extLst>
      <p:ext uri="{BB962C8B-B14F-4D97-AF65-F5344CB8AC3E}">
        <p14:creationId xmlns:p14="http://schemas.microsoft.com/office/powerpoint/2010/main" val="7024705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90055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GB" dirty="0"/>
          </a:p>
        </p:txBody>
      </p:sp>
      <p:sp>
        <p:nvSpPr>
          <p:cNvPr id="4" name="Subtitle 2"/>
          <p:cNvSpPr>
            <a:spLocks noGrp="1"/>
          </p:cNvSpPr>
          <p:nvPr>
            <p:ph type="subTitle" idx="1"/>
          </p:nvPr>
        </p:nvSpPr>
        <p:spPr>
          <a:xfrm>
            <a:off x="412800" y="1196975"/>
            <a:ext cx="11371212" cy="1319400"/>
          </a:xfrm>
        </p:spPr>
        <p:txBody>
          <a:bodyPr lIns="0">
            <a:normAutofit/>
          </a:bodyPr>
          <a:lstStyle>
            <a:lvl1pPr marL="0" indent="0" algn="l">
              <a:lnSpc>
                <a:spcPct val="100000"/>
              </a:lnSpc>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366256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acts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FA57005-2637-C743-526F-03218BE40B1B}"/>
              </a:ext>
            </a:extLst>
          </p:cNvPr>
          <p:cNvSpPr>
            <a:spLocks noGrp="1"/>
          </p:cNvSpPr>
          <p:nvPr>
            <p:ph type="pic" sz="quarter" idx="16" hasCustomPrompt="1"/>
          </p:nvPr>
        </p:nvSpPr>
        <p:spPr>
          <a:xfrm>
            <a:off x="412207" y="1232752"/>
            <a:ext cx="701675" cy="939800"/>
          </a:xfrm>
        </p:spPr>
        <p:txBody>
          <a:bodyPr lIns="72000" rIns="72000">
            <a:normAutofit/>
          </a:bodyPr>
          <a:lstStyle>
            <a:lvl1pPr algn="ctr">
              <a:defRPr sz="800"/>
            </a:lvl1pPr>
          </a:lstStyle>
          <a:p>
            <a:pPr marL="0" marR="0" lvl="0" indent="0" algn="ctr" defTabSz="914400" rtl="0" eaLnBrk="1" fontAlgn="auto" latinLnBrk="0" hangingPunct="1">
              <a:lnSpc>
                <a:spcPct val="100000"/>
              </a:lnSpc>
              <a:spcBef>
                <a:spcPts val="0"/>
              </a:spcBef>
              <a:spcAft>
                <a:spcPts val="1200"/>
              </a:spcAft>
              <a:buClrTx/>
              <a:buSzTx/>
              <a:buFont typeface="Arial" pitchFamily="34" charset="0"/>
              <a:buNone/>
              <a:tabLst/>
              <a:defRPr/>
            </a:pPr>
            <a:r>
              <a:rPr lang="en-GB" dirty="0"/>
              <a:t>Click the icon to add a photo</a:t>
            </a:r>
          </a:p>
        </p:txBody>
      </p:sp>
      <p:sp>
        <p:nvSpPr>
          <p:cNvPr id="2" name="Title 1"/>
          <p:cNvSpPr>
            <a:spLocks noGrp="1"/>
          </p:cNvSpPr>
          <p:nvPr>
            <p:ph type="title" hasCustomPrompt="1"/>
          </p:nvPr>
        </p:nvSpPr>
        <p:spPr/>
        <p:txBody>
          <a:bodyPr>
            <a:noAutofit/>
          </a:bodyPr>
          <a:lstStyle>
            <a:lvl1pPr>
              <a:defRPr/>
            </a:lvl1pPr>
          </a:lstStyle>
          <a:p>
            <a:r>
              <a:rPr lang="en-US" dirty="0"/>
              <a:t>Contacts</a:t>
            </a:r>
            <a:endParaRPr lang="en-GB" dirty="0"/>
          </a:p>
        </p:txBody>
      </p:sp>
      <p:cxnSp>
        <p:nvCxnSpPr>
          <p:cNvPr id="8" name="Straight Connector 70">
            <a:extLst>
              <a:ext uri="{FF2B5EF4-FFF2-40B4-BE49-F238E27FC236}">
                <a16:creationId xmlns:a16="http://schemas.microsoft.com/office/drawing/2014/main" id="{14B20165-FB17-F9FB-66EE-0C85B18BA26B}"/>
              </a:ext>
            </a:extLst>
          </p:cNvPr>
          <p:cNvCxnSpPr>
            <a:cxnSpLocks noChangeShapeType="1"/>
          </p:cNvCxnSpPr>
          <p:nvPr/>
        </p:nvCxnSpPr>
        <p:spPr bwMode="auto">
          <a:xfrm>
            <a:off x="1118014" y="1232803"/>
            <a:ext cx="0" cy="940318"/>
          </a:xfrm>
          <a:prstGeom prst="line">
            <a:avLst/>
          </a:prstGeom>
          <a:noFill/>
          <a:ln w="12700" cap="sq" algn="ctr">
            <a:solidFill>
              <a:srgbClr val="969696"/>
            </a:solidFill>
            <a:prstDash val="solid"/>
            <a:round/>
            <a:headEnd/>
            <a:tailEnd/>
          </a:ln>
          <a:extLst>
            <a:ext uri="{909E8E84-426E-40DD-AFC4-6F175D3DCCD1}">
              <a14:hiddenFill xmlns:a14="http://schemas.microsoft.com/office/drawing/2010/main">
                <a:noFill/>
              </a14:hiddenFill>
            </a:ext>
          </a:extLst>
        </p:spPr>
      </p:cxnSp>
      <p:sp>
        <p:nvSpPr>
          <p:cNvPr id="15" name="Text Placeholder 14">
            <a:extLst>
              <a:ext uri="{FF2B5EF4-FFF2-40B4-BE49-F238E27FC236}">
                <a16:creationId xmlns:a16="http://schemas.microsoft.com/office/drawing/2014/main" id="{B41426A6-98D8-7FD6-301A-88F08CA4DFFD}"/>
              </a:ext>
            </a:extLst>
          </p:cNvPr>
          <p:cNvSpPr>
            <a:spLocks noGrp="1"/>
          </p:cNvSpPr>
          <p:nvPr>
            <p:ph type="body" sz="quarter" idx="17" hasCustomPrompt="1"/>
          </p:nvPr>
        </p:nvSpPr>
        <p:spPr>
          <a:xfrm>
            <a:off x="1229770" y="1202272"/>
            <a:ext cx="2600325" cy="271462"/>
          </a:xfrm>
        </p:spPr>
        <p:txBody>
          <a:bodyPr anchor="ctr" anchorCtr="0">
            <a:noAutofit/>
          </a:bodyPr>
          <a:lstStyle>
            <a:lvl1pPr>
              <a:defRPr sz="1600">
                <a:solidFill>
                  <a:srgbClr val="AF005F"/>
                </a:solidFill>
              </a:defRPr>
            </a:lvl1pPr>
          </a:lstStyle>
          <a:p>
            <a:pPr lvl="0"/>
            <a:r>
              <a:rPr lang="en-US" dirty="0"/>
              <a:t>Name</a:t>
            </a:r>
            <a:endParaRPr lang="en-GB" dirty="0"/>
          </a:p>
        </p:txBody>
      </p:sp>
      <p:sp>
        <p:nvSpPr>
          <p:cNvPr id="16" name="Text Placeholder 14">
            <a:extLst>
              <a:ext uri="{FF2B5EF4-FFF2-40B4-BE49-F238E27FC236}">
                <a16:creationId xmlns:a16="http://schemas.microsoft.com/office/drawing/2014/main" id="{F1443C4C-99CF-D833-E177-8F63322E6D66}"/>
              </a:ext>
            </a:extLst>
          </p:cNvPr>
          <p:cNvSpPr>
            <a:spLocks noGrp="1"/>
          </p:cNvSpPr>
          <p:nvPr>
            <p:ph type="body" sz="quarter" idx="18" hasCustomPrompt="1"/>
          </p:nvPr>
        </p:nvSpPr>
        <p:spPr>
          <a:xfrm>
            <a:off x="1229770" y="1454309"/>
            <a:ext cx="2600325" cy="271462"/>
          </a:xfrm>
        </p:spPr>
        <p:txBody>
          <a:bodyPr anchor="ctr" anchorCtr="0">
            <a:noAutofit/>
          </a:bodyPr>
          <a:lstStyle>
            <a:lvl1pPr>
              <a:defRPr sz="1100">
                <a:solidFill>
                  <a:srgbClr val="4D4D4D"/>
                </a:solidFill>
              </a:defRPr>
            </a:lvl1pPr>
          </a:lstStyle>
          <a:p>
            <a:pPr lvl="0"/>
            <a:r>
              <a:rPr lang="en-US" dirty="0"/>
              <a:t>Practice position, Location</a:t>
            </a:r>
            <a:endParaRPr lang="en-GB" dirty="0"/>
          </a:p>
        </p:txBody>
      </p:sp>
      <p:sp>
        <p:nvSpPr>
          <p:cNvPr id="17" name="Text Placeholder 14">
            <a:extLst>
              <a:ext uri="{FF2B5EF4-FFF2-40B4-BE49-F238E27FC236}">
                <a16:creationId xmlns:a16="http://schemas.microsoft.com/office/drawing/2014/main" id="{3476EA6C-6B66-7C1E-FF36-077C40357E0D}"/>
              </a:ext>
            </a:extLst>
          </p:cNvPr>
          <p:cNvSpPr>
            <a:spLocks noGrp="1"/>
          </p:cNvSpPr>
          <p:nvPr>
            <p:ph type="body" sz="quarter" idx="19" hasCustomPrompt="1"/>
          </p:nvPr>
        </p:nvSpPr>
        <p:spPr>
          <a:xfrm>
            <a:off x="1229770" y="1706346"/>
            <a:ext cx="2600325" cy="271462"/>
          </a:xfrm>
        </p:spPr>
        <p:txBody>
          <a:bodyPr anchor="ctr" anchorCtr="0">
            <a:noAutofit/>
          </a:bodyPr>
          <a:lstStyle>
            <a:lvl1pPr>
              <a:defRPr sz="1000">
                <a:solidFill>
                  <a:srgbClr val="4D4D4D"/>
                </a:solidFill>
              </a:defRPr>
            </a:lvl1pPr>
          </a:lstStyle>
          <a:p>
            <a:pPr lvl="0"/>
            <a:r>
              <a:rPr lang="en-US" dirty="0"/>
              <a:t>Tel: + area code number</a:t>
            </a:r>
            <a:endParaRPr lang="en-GB" dirty="0"/>
          </a:p>
        </p:txBody>
      </p:sp>
      <p:sp>
        <p:nvSpPr>
          <p:cNvPr id="23" name="Text Placeholder 14">
            <a:extLst>
              <a:ext uri="{FF2B5EF4-FFF2-40B4-BE49-F238E27FC236}">
                <a16:creationId xmlns:a16="http://schemas.microsoft.com/office/drawing/2014/main" id="{DE990977-F98C-6B72-E17B-F1B9808B1170}"/>
              </a:ext>
            </a:extLst>
          </p:cNvPr>
          <p:cNvSpPr>
            <a:spLocks noGrp="1"/>
          </p:cNvSpPr>
          <p:nvPr>
            <p:ph type="body" sz="quarter" idx="20" hasCustomPrompt="1"/>
          </p:nvPr>
        </p:nvSpPr>
        <p:spPr>
          <a:xfrm>
            <a:off x="1229770" y="1958383"/>
            <a:ext cx="2600325" cy="271462"/>
          </a:xfrm>
        </p:spPr>
        <p:txBody>
          <a:bodyPr anchor="ctr" anchorCtr="0">
            <a:noAutofit/>
          </a:bodyPr>
          <a:lstStyle>
            <a:lvl1pPr>
              <a:defRPr sz="1000">
                <a:solidFill>
                  <a:srgbClr val="AF005F"/>
                </a:solidFill>
              </a:defRPr>
            </a:lvl1pPr>
          </a:lstStyle>
          <a:p>
            <a:pPr lvl="0"/>
            <a:r>
              <a:rPr lang="en-US" dirty="0"/>
              <a:t>firstname.surname@linklaters.com</a:t>
            </a:r>
            <a:endParaRPr lang="en-GB" dirty="0"/>
          </a:p>
        </p:txBody>
      </p:sp>
      <p:sp>
        <p:nvSpPr>
          <p:cNvPr id="24" name="Picture Placeholder 10">
            <a:extLst>
              <a:ext uri="{FF2B5EF4-FFF2-40B4-BE49-F238E27FC236}">
                <a16:creationId xmlns:a16="http://schemas.microsoft.com/office/drawing/2014/main" id="{DF417255-4FA0-6FD2-AEBF-2B79E4610716}"/>
              </a:ext>
            </a:extLst>
          </p:cNvPr>
          <p:cNvSpPr>
            <a:spLocks noGrp="1"/>
          </p:cNvSpPr>
          <p:nvPr>
            <p:ph type="pic" sz="quarter" idx="21" hasCustomPrompt="1"/>
          </p:nvPr>
        </p:nvSpPr>
        <p:spPr>
          <a:xfrm>
            <a:off x="4378485" y="1232752"/>
            <a:ext cx="701675" cy="939800"/>
          </a:xfrm>
        </p:spPr>
        <p:txBody>
          <a:bodyPr lIns="72000" rIns="72000">
            <a:normAutofit/>
          </a:bodyPr>
          <a:lstStyle>
            <a:lvl1pPr algn="ctr">
              <a:defRPr sz="800"/>
            </a:lvl1pPr>
          </a:lstStyle>
          <a:p>
            <a:pPr marL="0" marR="0" lvl="0" indent="0" algn="ctr" defTabSz="914400" rtl="0" eaLnBrk="1" fontAlgn="auto" latinLnBrk="0" hangingPunct="1">
              <a:lnSpc>
                <a:spcPct val="100000"/>
              </a:lnSpc>
              <a:spcBef>
                <a:spcPts val="0"/>
              </a:spcBef>
              <a:spcAft>
                <a:spcPts val="1200"/>
              </a:spcAft>
              <a:buClrTx/>
              <a:buSzTx/>
              <a:buFont typeface="Arial" pitchFamily="34" charset="0"/>
              <a:buNone/>
              <a:tabLst/>
              <a:defRPr/>
            </a:pPr>
            <a:r>
              <a:rPr lang="en-GB" dirty="0"/>
              <a:t>Click the icon to add a photo</a:t>
            </a:r>
          </a:p>
        </p:txBody>
      </p:sp>
      <p:cxnSp>
        <p:nvCxnSpPr>
          <p:cNvPr id="25" name="Straight Connector 70">
            <a:extLst>
              <a:ext uri="{FF2B5EF4-FFF2-40B4-BE49-F238E27FC236}">
                <a16:creationId xmlns:a16="http://schemas.microsoft.com/office/drawing/2014/main" id="{98BF8249-264E-9C4A-4310-73F147312616}"/>
              </a:ext>
            </a:extLst>
          </p:cNvPr>
          <p:cNvCxnSpPr>
            <a:cxnSpLocks noChangeShapeType="1"/>
          </p:cNvCxnSpPr>
          <p:nvPr/>
        </p:nvCxnSpPr>
        <p:spPr bwMode="auto">
          <a:xfrm>
            <a:off x="5084292" y="1232803"/>
            <a:ext cx="0" cy="940318"/>
          </a:xfrm>
          <a:prstGeom prst="line">
            <a:avLst/>
          </a:prstGeom>
          <a:noFill/>
          <a:ln w="12700" cap="sq" algn="ctr">
            <a:solidFill>
              <a:srgbClr val="969696"/>
            </a:solidFill>
            <a:prstDash val="solid"/>
            <a:round/>
            <a:headEnd/>
            <a:tailEnd/>
          </a:ln>
          <a:extLst>
            <a:ext uri="{909E8E84-426E-40DD-AFC4-6F175D3DCCD1}">
              <a14:hiddenFill xmlns:a14="http://schemas.microsoft.com/office/drawing/2010/main">
                <a:noFill/>
              </a14:hiddenFill>
            </a:ext>
          </a:extLst>
        </p:spPr>
      </p:cxnSp>
      <p:sp>
        <p:nvSpPr>
          <p:cNvPr id="26" name="Text Placeholder 14">
            <a:extLst>
              <a:ext uri="{FF2B5EF4-FFF2-40B4-BE49-F238E27FC236}">
                <a16:creationId xmlns:a16="http://schemas.microsoft.com/office/drawing/2014/main" id="{A7C8ABF1-FAC7-8249-67DF-5AB32396D9F0}"/>
              </a:ext>
            </a:extLst>
          </p:cNvPr>
          <p:cNvSpPr>
            <a:spLocks noGrp="1"/>
          </p:cNvSpPr>
          <p:nvPr>
            <p:ph type="body" sz="quarter" idx="22" hasCustomPrompt="1"/>
          </p:nvPr>
        </p:nvSpPr>
        <p:spPr>
          <a:xfrm>
            <a:off x="5196048" y="1202272"/>
            <a:ext cx="2600325" cy="271462"/>
          </a:xfrm>
        </p:spPr>
        <p:txBody>
          <a:bodyPr anchor="ctr" anchorCtr="0">
            <a:noAutofit/>
          </a:bodyPr>
          <a:lstStyle>
            <a:lvl1pPr>
              <a:defRPr sz="1600">
                <a:solidFill>
                  <a:srgbClr val="AF005F"/>
                </a:solidFill>
              </a:defRPr>
            </a:lvl1pPr>
          </a:lstStyle>
          <a:p>
            <a:pPr lvl="0"/>
            <a:r>
              <a:rPr lang="en-US" dirty="0"/>
              <a:t>Name</a:t>
            </a:r>
            <a:endParaRPr lang="en-GB" dirty="0"/>
          </a:p>
        </p:txBody>
      </p:sp>
      <p:sp>
        <p:nvSpPr>
          <p:cNvPr id="27" name="Text Placeholder 14">
            <a:extLst>
              <a:ext uri="{FF2B5EF4-FFF2-40B4-BE49-F238E27FC236}">
                <a16:creationId xmlns:a16="http://schemas.microsoft.com/office/drawing/2014/main" id="{537B4676-AB11-F00C-C3B9-B84DAF975AE5}"/>
              </a:ext>
            </a:extLst>
          </p:cNvPr>
          <p:cNvSpPr>
            <a:spLocks noGrp="1"/>
          </p:cNvSpPr>
          <p:nvPr>
            <p:ph type="body" sz="quarter" idx="23" hasCustomPrompt="1"/>
          </p:nvPr>
        </p:nvSpPr>
        <p:spPr>
          <a:xfrm>
            <a:off x="5196048" y="1454309"/>
            <a:ext cx="2600325" cy="271462"/>
          </a:xfrm>
        </p:spPr>
        <p:txBody>
          <a:bodyPr anchor="ctr" anchorCtr="0">
            <a:noAutofit/>
          </a:bodyPr>
          <a:lstStyle>
            <a:lvl1pPr>
              <a:defRPr sz="1100">
                <a:solidFill>
                  <a:srgbClr val="4D4D4D"/>
                </a:solidFill>
              </a:defRPr>
            </a:lvl1pPr>
          </a:lstStyle>
          <a:p>
            <a:pPr lvl="0"/>
            <a:r>
              <a:rPr lang="en-US" dirty="0"/>
              <a:t>Practice position, Location</a:t>
            </a:r>
            <a:endParaRPr lang="en-GB" dirty="0"/>
          </a:p>
        </p:txBody>
      </p:sp>
      <p:sp>
        <p:nvSpPr>
          <p:cNvPr id="28" name="Text Placeholder 14">
            <a:extLst>
              <a:ext uri="{FF2B5EF4-FFF2-40B4-BE49-F238E27FC236}">
                <a16:creationId xmlns:a16="http://schemas.microsoft.com/office/drawing/2014/main" id="{F94707D1-B526-7B19-CA30-7465DDAC7A54}"/>
              </a:ext>
            </a:extLst>
          </p:cNvPr>
          <p:cNvSpPr>
            <a:spLocks noGrp="1"/>
          </p:cNvSpPr>
          <p:nvPr>
            <p:ph type="body" sz="quarter" idx="24" hasCustomPrompt="1"/>
          </p:nvPr>
        </p:nvSpPr>
        <p:spPr>
          <a:xfrm>
            <a:off x="5196048" y="1706346"/>
            <a:ext cx="2600325" cy="271462"/>
          </a:xfrm>
        </p:spPr>
        <p:txBody>
          <a:bodyPr anchor="ctr" anchorCtr="0">
            <a:noAutofit/>
          </a:bodyPr>
          <a:lstStyle>
            <a:lvl1pPr>
              <a:defRPr sz="1000">
                <a:solidFill>
                  <a:srgbClr val="4D4D4D"/>
                </a:solidFill>
              </a:defRPr>
            </a:lvl1pPr>
          </a:lstStyle>
          <a:p>
            <a:pPr lvl="0"/>
            <a:r>
              <a:rPr lang="en-US" dirty="0"/>
              <a:t>Tel: + area code number</a:t>
            </a:r>
            <a:endParaRPr lang="en-GB" dirty="0"/>
          </a:p>
        </p:txBody>
      </p:sp>
      <p:sp>
        <p:nvSpPr>
          <p:cNvPr id="29" name="Text Placeholder 14">
            <a:extLst>
              <a:ext uri="{FF2B5EF4-FFF2-40B4-BE49-F238E27FC236}">
                <a16:creationId xmlns:a16="http://schemas.microsoft.com/office/drawing/2014/main" id="{54A43F49-EC28-CBAA-7425-2915A6D1AA54}"/>
              </a:ext>
            </a:extLst>
          </p:cNvPr>
          <p:cNvSpPr>
            <a:spLocks noGrp="1"/>
          </p:cNvSpPr>
          <p:nvPr>
            <p:ph type="body" sz="quarter" idx="25" hasCustomPrompt="1"/>
          </p:nvPr>
        </p:nvSpPr>
        <p:spPr>
          <a:xfrm>
            <a:off x="5196048" y="1958383"/>
            <a:ext cx="2600325" cy="271462"/>
          </a:xfrm>
        </p:spPr>
        <p:txBody>
          <a:bodyPr anchor="ctr" anchorCtr="0">
            <a:noAutofit/>
          </a:bodyPr>
          <a:lstStyle>
            <a:lvl1pPr>
              <a:defRPr sz="1000">
                <a:solidFill>
                  <a:srgbClr val="AF005F"/>
                </a:solidFill>
              </a:defRPr>
            </a:lvl1pPr>
          </a:lstStyle>
          <a:p>
            <a:pPr lvl="0"/>
            <a:r>
              <a:rPr lang="en-US" dirty="0"/>
              <a:t>firstname.surname@linklaters.com</a:t>
            </a:r>
            <a:endParaRPr lang="en-GB" dirty="0"/>
          </a:p>
        </p:txBody>
      </p:sp>
      <p:sp>
        <p:nvSpPr>
          <p:cNvPr id="30" name="Picture Placeholder 10">
            <a:extLst>
              <a:ext uri="{FF2B5EF4-FFF2-40B4-BE49-F238E27FC236}">
                <a16:creationId xmlns:a16="http://schemas.microsoft.com/office/drawing/2014/main" id="{2F73B2EA-0961-DF5C-BF7A-FAE57EB4A5B3}"/>
              </a:ext>
            </a:extLst>
          </p:cNvPr>
          <p:cNvSpPr>
            <a:spLocks noGrp="1"/>
          </p:cNvSpPr>
          <p:nvPr>
            <p:ph type="pic" sz="quarter" idx="26" hasCustomPrompt="1"/>
          </p:nvPr>
        </p:nvSpPr>
        <p:spPr>
          <a:xfrm>
            <a:off x="8355374" y="1232752"/>
            <a:ext cx="701675" cy="939800"/>
          </a:xfrm>
        </p:spPr>
        <p:txBody>
          <a:bodyPr lIns="72000" rIns="72000">
            <a:normAutofit/>
          </a:bodyPr>
          <a:lstStyle>
            <a:lvl1pPr algn="ctr">
              <a:defRPr sz="800"/>
            </a:lvl1pPr>
          </a:lstStyle>
          <a:p>
            <a:pPr marL="0" marR="0" lvl="0" indent="0" algn="ctr" defTabSz="914400" rtl="0" eaLnBrk="1" fontAlgn="auto" latinLnBrk="0" hangingPunct="1">
              <a:lnSpc>
                <a:spcPct val="100000"/>
              </a:lnSpc>
              <a:spcBef>
                <a:spcPts val="0"/>
              </a:spcBef>
              <a:spcAft>
                <a:spcPts val="1200"/>
              </a:spcAft>
              <a:buClrTx/>
              <a:buSzTx/>
              <a:buFont typeface="Arial" pitchFamily="34" charset="0"/>
              <a:buNone/>
              <a:tabLst/>
              <a:defRPr/>
            </a:pPr>
            <a:r>
              <a:rPr lang="en-GB" dirty="0"/>
              <a:t>Click the icon to add a photo</a:t>
            </a:r>
          </a:p>
        </p:txBody>
      </p:sp>
      <p:cxnSp>
        <p:nvCxnSpPr>
          <p:cNvPr id="31" name="Straight Connector 70">
            <a:extLst>
              <a:ext uri="{FF2B5EF4-FFF2-40B4-BE49-F238E27FC236}">
                <a16:creationId xmlns:a16="http://schemas.microsoft.com/office/drawing/2014/main" id="{2314581A-A0C7-ADA9-FD86-CD242A24FAE2}"/>
              </a:ext>
            </a:extLst>
          </p:cNvPr>
          <p:cNvCxnSpPr>
            <a:cxnSpLocks noChangeShapeType="1"/>
          </p:cNvCxnSpPr>
          <p:nvPr/>
        </p:nvCxnSpPr>
        <p:spPr bwMode="auto">
          <a:xfrm>
            <a:off x="9061181" y="1232803"/>
            <a:ext cx="0" cy="940318"/>
          </a:xfrm>
          <a:prstGeom prst="line">
            <a:avLst/>
          </a:prstGeom>
          <a:noFill/>
          <a:ln w="12700" cap="sq" algn="ctr">
            <a:solidFill>
              <a:srgbClr val="969696"/>
            </a:solidFill>
            <a:prstDash val="solid"/>
            <a:round/>
            <a:headEnd/>
            <a:tailEnd/>
          </a:ln>
          <a:extLst>
            <a:ext uri="{909E8E84-426E-40DD-AFC4-6F175D3DCCD1}">
              <a14:hiddenFill xmlns:a14="http://schemas.microsoft.com/office/drawing/2010/main">
                <a:noFill/>
              </a14:hiddenFill>
            </a:ext>
          </a:extLst>
        </p:spPr>
      </p:cxnSp>
      <p:sp>
        <p:nvSpPr>
          <p:cNvPr id="32" name="Text Placeholder 14">
            <a:extLst>
              <a:ext uri="{FF2B5EF4-FFF2-40B4-BE49-F238E27FC236}">
                <a16:creationId xmlns:a16="http://schemas.microsoft.com/office/drawing/2014/main" id="{6F7A369E-FF6B-39E9-A1A3-24961CFA2C09}"/>
              </a:ext>
            </a:extLst>
          </p:cNvPr>
          <p:cNvSpPr>
            <a:spLocks noGrp="1"/>
          </p:cNvSpPr>
          <p:nvPr>
            <p:ph type="body" sz="quarter" idx="27" hasCustomPrompt="1"/>
          </p:nvPr>
        </p:nvSpPr>
        <p:spPr>
          <a:xfrm>
            <a:off x="9172937" y="1202272"/>
            <a:ext cx="2600325" cy="271462"/>
          </a:xfrm>
        </p:spPr>
        <p:txBody>
          <a:bodyPr anchor="ctr" anchorCtr="0">
            <a:noAutofit/>
          </a:bodyPr>
          <a:lstStyle>
            <a:lvl1pPr>
              <a:defRPr sz="1600">
                <a:solidFill>
                  <a:srgbClr val="AF005F"/>
                </a:solidFill>
              </a:defRPr>
            </a:lvl1pPr>
          </a:lstStyle>
          <a:p>
            <a:pPr lvl="0"/>
            <a:r>
              <a:rPr lang="en-US" dirty="0"/>
              <a:t>Name</a:t>
            </a:r>
            <a:endParaRPr lang="en-GB" dirty="0"/>
          </a:p>
        </p:txBody>
      </p:sp>
      <p:sp>
        <p:nvSpPr>
          <p:cNvPr id="33" name="Text Placeholder 14">
            <a:extLst>
              <a:ext uri="{FF2B5EF4-FFF2-40B4-BE49-F238E27FC236}">
                <a16:creationId xmlns:a16="http://schemas.microsoft.com/office/drawing/2014/main" id="{0B14BE48-12B0-313C-9BD6-0F5E3FA3A30F}"/>
              </a:ext>
            </a:extLst>
          </p:cNvPr>
          <p:cNvSpPr>
            <a:spLocks noGrp="1"/>
          </p:cNvSpPr>
          <p:nvPr>
            <p:ph type="body" sz="quarter" idx="28" hasCustomPrompt="1"/>
          </p:nvPr>
        </p:nvSpPr>
        <p:spPr>
          <a:xfrm>
            <a:off x="9172937" y="1454309"/>
            <a:ext cx="2600325" cy="271462"/>
          </a:xfrm>
        </p:spPr>
        <p:txBody>
          <a:bodyPr anchor="ctr" anchorCtr="0">
            <a:noAutofit/>
          </a:bodyPr>
          <a:lstStyle>
            <a:lvl1pPr>
              <a:defRPr sz="1100">
                <a:solidFill>
                  <a:srgbClr val="4D4D4D"/>
                </a:solidFill>
              </a:defRPr>
            </a:lvl1pPr>
          </a:lstStyle>
          <a:p>
            <a:pPr lvl="0"/>
            <a:r>
              <a:rPr lang="en-US" dirty="0"/>
              <a:t>Practice position, Location</a:t>
            </a:r>
            <a:endParaRPr lang="en-GB" dirty="0"/>
          </a:p>
        </p:txBody>
      </p:sp>
      <p:sp>
        <p:nvSpPr>
          <p:cNvPr id="34" name="Text Placeholder 14">
            <a:extLst>
              <a:ext uri="{FF2B5EF4-FFF2-40B4-BE49-F238E27FC236}">
                <a16:creationId xmlns:a16="http://schemas.microsoft.com/office/drawing/2014/main" id="{48270B69-5E9E-D418-CF8D-3544261764A9}"/>
              </a:ext>
            </a:extLst>
          </p:cNvPr>
          <p:cNvSpPr>
            <a:spLocks noGrp="1"/>
          </p:cNvSpPr>
          <p:nvPr>
            <p:ph type="body" sz="quarter" idx="29" hasCustomPrompt="1"/>
          </p:nvPr>
        </p:nvSpPr>
        <p:spPr>
          <a:xfrm>
            <a:off x="9172937" y="1706346"/>
            <a:ext cx="2600325" cy="271462"/>
          </a:xfrm>
        </p:spPr>
        <p:txBody>
          <a:bodyPr anchor="ctr" anchorCtr="0">
            <a:noAutofit/>
          </a:bodyPr>
          <a:lstStyle>
            <a:lvl1pPr>
              <a:defRPr sz="1000">
                <a:solidFill>
                  <a:srgbClr val="4D4D4D"/>
                </a:solidFill>
              </a:defRPr>
            </a:lvl1pPr>
          </a:lstStyle>
          <a:p>
            <a:pPr lvl="0"/>
            <a:r>
              <a:rPr lang="en-US" dirty="0"/>
              <a:t>Tel: + area code number</a:t>
            </a:r>
            <a:endParaRPr lang="en-GB" dirty="0"/>
          </a:p>
        </p:txBody>
      </p:sp>
      <p:sp>
        <p:nvSpPr>
          <p:cNvPr id="35" name="Text Placeholder 14">
            <a:extLst>
              <a:ext uri="{FF2B5EF4-FFF2-40B4-BE49-F238E27FC236}">
                <a16:creationId xmlns:a16="http://schemas.microsoft.com/office/drawing/2014/main" id="{B11EFAB5-141A-C072-55E8-AA9729927912}"/>
              </a:ext>
            </a:extLst>
          </p:cNvPr>
          <p:cNvSpPr>
            <a:spLocks noGrp="1"/>
          </p:cNvSpPr>
          <p:nvPr>
            <p:ph type="body" sz="quarter" idx="30" hasCustomPrompt="1"/>
          </p:nvPr>
        </p:nvSpPr>
        <p:spPr>
          <a:xfrm>
            <a:off x="9172937" y="1958383"/>
            <a:ext cx="2600325" cy="271462"/>
          </a:xfrm>
        </p:spPr>
        <p:txBody>
          <a:bodyPr anchor="ctr" anchorCtr="0">
            <a:noAutofit/>
          </a:bodyPr>
          <a:lstStyle>
            <a:lvl1pPr>
              <a:defRPr sz="1000">
                <a:solidFill>
                  <a:srgbClr val="AF005F"/>
                </a:solidFill>
              </a:defRPr>
            </a:lvl1pPr>
          </a:lstStyle>
          <a:p>
            <a:pPr lvl="0"/>
            <a:r>
              <a:rPr lang="en-US" dirty="0"/>
              <a:t>firstname.surname@linklaters.com</a:t>
            </a:r>
            <a:endParaRPr lang="en-GB" dirty="0"/>
          </a:p>
        </p:txBody>
      </p:sp>
      <p:sp>
        <p:nvSpPr>
          <p:cNvPr id="36" name="Picture Placeholder 10">
            <a:extLst>
              <a:ext uri="{FF2B5EF4-FFF2-40B4-BE49-F238E27FC236}">
                <a16:creationId xmlns:a16="http://schemas.microsoft.com/office/drawing/2014/main" id="{2AB3A217-151A-4F91-7F70-394149E02B4C}"/>
              </a:ext>
            </a:extLst>
          </p:cNvPr>
          <p:cNvSpPr>
            <a:spLocks noGrp="1"/>
          </p:cNvSpPr>
          <p:nvPr>
            <p:ph type="pic" sz="quarter" idx="31" hasCustomPrompt="1"/>
          </p:nvPr>
        </p:nvSpPr>
        <p:spPr>
          <a:xfrm>
            <a:off x="412207" y="2572782"/>
            <a:ext cx="701675" cy="939800"/>
          </a:xfrm>
        </p:spPr>
        <p:txBody>
          <a:bodyPr lIns="72000" rIns="72000">
            <a:normAutofit/>
          </a:bodyPr>
          <a:lstStyle>
            <a:lvl1pPr algn="ctr">
              <a:defRPr sz="800"/>
            </a:lvl1pPr>
          </a:lstStyle>
          <a:p>
            <a:pPr marL="0" marR="0" lvl="0" indent="0" algn="ctr" defTabSz="914400" rtl="0" eaLnBrk="1" fontAlgn="auto" latinLnBrk="0" hangingPunct="1">
              <a:lnSpc>
                <a:spcPct val="100000"/>
              </a:lnSpc>
              <a:spcBef>
                <a:spcPts val="0"/>
              </a:spcBef>
              <a:spcAft>
                <a:spcPts val="1200"/>
              </a:spcAft>
              <a:buClrTx/>
              <a:buSzTx/>
              <a:buFont typeface="Arial" pitchFamily="34" charset="0"/>
              <a:buNone/>
              <a:tabLst/>
              <a:defRPr/>
            </a:pPr>
            <a:r>
              <a:rPr lang="en-GB" dirty="0"/>
              <a:t>Click the icon to add a photo</a:t>
            </a:r>
          </a:p>
        </p:txBody>
      </p:sp>
      <p:cxnSp>
        <p:nvCxnSpPr>
          <p:cNvPr id="37" name="Straight Connector 70">
            <a:extLst>
              <a:ext uri="{FF2B5EF4-FFF2-40B4-BE49-F238E27FC236}">
                <a16:creationId xmlns:a16="http://schemas.microsoft.com/office/drawing/2014/main" id="{A85DF535-3D26-7160-089F-4CB4898BD576}"/>
              </a:ext>
            </a:extLst>
          </p:cNvPr>
          <p:cNvCxnSpPr>
            <a:cxnSpLocks noChangeShapeType="1"/>
          </p:cNvCxnSpPr>
          <p:nvPr/>
        </p:nvCxnSpPr>
        <p:spPr bwMode="auto">
          <a:xfrm>
            <a:off x="1118014" y="2572833"/>
            <a:ext cx="0" cy="940318"/>
          </a:xfrm>
          <a:prstGeom prst="line">
            <a:avLst/>
          </a:prstGeom>
          <a:noFill/>
          <a:ln w="12700" cap="sq" algn="ctr">
            <a:solidFill>
              <a:srgbClr val="969696"/>
            </a:solidFill>
            <a:prstDash val="solid"/>
            <a:round/>
            <a:headEnd/>
            <a:tailEnd/>
          </a:ln>
          <a:extLst>
            <a:ext uri="{909E8E84-426E-40DD-AFC4-6F175D3DCCD1}">
              <a14:hiddenFill xmlns:a14="http://schemas.microsoft.com/office/drawing/2010/main">
                <a:noFill/>
              </a14:hiddenFill>
            </a:ext>
          </a:extLst>
        </p:spPr>
      </p:cxnSp>
      <p:sp>
        <p:nvSpPr>
          <p:cNvPr id="38" name="Text Placeholder 14">
            <a:extLst>
              <a:ext uri="{FF2B5EF4-FFF2-40B4-BE49-F238E27FC236}">
                <a16:creationId xmlns:a16="http://schemas.microsoft.com/office/drawing/2014/main" id="{BD16EBAF-C610-EAF0-1193-1DDE691FE204}"/>
              </a:ext>
            </a:extLst>
          </p:cNvPr>
          <p:cNvSpPr>
            <a:spLocks noGrp="1"/>
          </p:cNvSpPr>
          <p:nvPr>
            <p:ph type="body" sz="quarter" idx="32" hasCustomPrompt="1"/>
          </p:nvPr>
        </p:nvSpPr>
        <p:spPr>
          <a:xfrm>
            <a:off x="1229770" y="2542302"/>
            <a:ext cx="2600325" cy="271462"/>
          </a:xfrm>
        </p:spPr>
        <p:txBody>
          <a:bodyPr anchor="ctr" anchorCtr="0">
            <a:noAutofit/>
          </a:bodyPr>
          <a:lstStyle>
            <a:lvl1pPr>
              <a:defRPr sz="1600">
                <a:solidFill>
                  <a:srgbClr val="AF005F"/>
                </a:solidFill>
              </a:defRPr>
            </a:lvl1pPr>
          </a:lstStyle>
          <a:p>
            <a:pPr lvl="0"/>
            <a:r>
              <a:rPr lang="en-US" dirty="0"/>
              <a:t>Name</a:t>
            </a:r>
            <a:endParaRPr lang="en-GB" dirty="0"/>
          </a:p>
        </p:txBody>
      </p:sp>
      <p:sp>
        <p:nvSpPr>
          <p:cNvPr id="39" name="Text Placeholder 14">
            <a:extLst>
              <a:ext uri="{FF2B5EF4-FFF2-40B4-BE49-F238E27FC236}">
                <a16:creationId xmlns:a16="http://schemas.microsoft.com/office/drawing/2014/main" id="{B649F134-761A-3769-0965-2978CA13AEEC}"/>
              </a:ext>
            </a:extLst>
          </p:cNvPr>
          <p:cNvSpPr>
            <a:spLocks noGrp="1"/>
          </p:cNvSpPr>
          <p:nvPr>
            <p:ph type="body" sz="quarter" idx="33" hasCustomPrompt="1"/>
          </p:nvPr>
        </p:nvSpPr>
        <p:spPr>
          <a:xfrm>
            <a:off x="1229770" y="2794339"/>
            <a:ext cx="2600325" cy="271462"/>
          </a:xfrm>
        </p:spPr>
        <p:txBody>
          <a:bodyPr anchor="ctr" anchorCtr="0">
            <a:noAutofit/>
          </a:bodyPr>
          <a:lstStyle>
            <a:lvl1pPr>
              <a:defRPr sz="1100">
                <a:solidFill>
                  <a:srgbClr val="4D4D4D"/>
                </a:solidFill>
              </a:defRPr>
            </a:lvl1pPr>
          </a:lstStyle>
          <a:p>
            <a:pPr lvl="0"/>
            <a:r>
              <a:rPr lang="en-US" dirty="0"/>
              <a:t>Practice position, Location</a:t>
            </a:r>
            <a:endParaRPr lang="en-GB" dirty="0"/>
          </a:p>
        </p:txBody>
      </p:sp>
      <p:sp>
        <p:nvSpPr>
          <p:cNvPr id="40" name="Text Placeholder 14">
            <a:extLst>
              <a:ext uri="{FF2B5EF4-FFF2-40B4-BE49-F238E27FC236}">
                <a16:creationId xmlns:a16="http://schemas.microsoft.com/office/drawing/2014/main" id="{4D948A0D-41EE-A3AD-B300-C3188E8AE477}"/>
              </a:ext>
            </a:extLst>
          </p:cNvPr>
          <p:cNvSpPr>
            <a:spLocks noGrp="1"/>
          </p:cNvSpPr>
          <p:nvPr>
            <p:ph type="body" sz="quarter" idx="34" hasCustomPrompt="1"/>
          </p:nvPr>
        </p:nvSpPr>
        <p:spPr>
          <a:xfrm>
            <a:off x="1229770" y="3046376"/>
            <a:ext cx="2600325" cy="271462"/>
          </a:xfrm>
        </p:spPr>
        <p:txBody>
          <a:bodyPr anchor="ctr" anchorCtr="0">
            <a:noAutofit/>
          </a:bodyPr>
          <a:lstStyle>
            <a:lvl1pPr>
              <a:defRPr sz="1000">
                <a:solidFill>
                  <a:srgbClr val="4D4D4D"/>
                </a:solidFill>
              </a:defRPr>
            </a:lvl1pPr>
          </a:lstStyle>
          <a:p>
            <a:pPr lvl="0"/>
            <a:r>
              <a:rPr lang="en-US" dirty="0"/>
              <a:t>Tel: + area code number</a:t>
            </a:r>
            <a:endParaRPr lang="en-GB" dirty="0"/>
          </a:p>
        </p:txBody>
      </p:sp>
      <p:sp>
        <p:nvSpPr>
          <p:cNvPr id="41" name="Text Placeholder 14">
            <a:extLst>
              <a:ext uri="{FF2B5EF4-FFF2-40B4-BE49-F238E27FC236}">
                <a16:creationId xmlns:a16="http://schemas.microsoft.com/office/drawing/2014/main" id="{F7DB8332-3469-F225-EDF8-6A331D71A878}"/>
              </a:ext>
            </a:extLst>
          </p:cNvPr>
          <p:cNvSpPr>
            <a:spLocks noGrp="1"/>
          </p:cNvSpPr>
          <p:nvPr>
            <p:ph type="body" sz="quarter" idx="35" hasCustomPrompt="1"/>
          </p:nvPr>
        </p:nvSpPr>
        <p:spPr>
          <a:xfrm>
            <a:off x="1229770" y="3298413"/>
            <a:ext cx="2600325" cy="271462"/>
          </a:xfrm>
        </p:spPr>
        <p:txBody>
          <a:bodyPr anchor="ctr" anchorCtr="0">
            <a:noAutofit/>
          </a:bodyPr>
          <a:lstStyle>
            <a:lvl1pPr>
              <a:defRPr sz="1000">
                <a:solidFill>
                  <a:srgbClr val="AF005F"/>
                </a:solidFill>
              </a:defRPr>
            </a:lvl1pPr>
          </a:lstStyle>
          <a:p>
            <a:pPr lvl="0"/>
            <a:r>
              <a:rPr lang="en-US" dirty="0"/>
              <a:t>firstname.surname@linklaters.com</a:t>
            </a:r>
            <a:endParaRPr lang="en-GB" dirty="0"/>
          </a:p>
        </p:txBody>
      </p:sp>
      <p:sp>
        <p:nvSpPr>
          <p:cNvPr id="42" name="Picture Placeholder 10">
            <a:extLst>
              <a:ext uri="{FF2B5EF4-FFF2-40B4-BE49-F238E27FC236}">
                <a16:creationId xmlns:a16="http://schemas.microsoft.com/office/drawing/2014/main" id="{8CFE6BBC-F4CE-D682-3BC9-9F6A5E62D309}"/>
              </a:ext>
            </a:extLst>
          </p:cNvPr>
          <p:cNvSpPr>
            <a:spLocks noGrp="1"/>
          </p:cNvSpPr>
          <p:nvPr>
            <p:ph type="pic" sz="quarter" idx="36" hasCustomPrompt="1"/>
          </p:nvPr>
        </p:nvSpPr>
        <p:spPr>
          <a:xfrm>
            <a:off x="4378485" y="2572782"/>
            <a:ext cx="701675" cy="939800"/>
          </a:xfrm>
        </p:spPr>
        <p:txBody>
          <a:bodyPr lIns="72000" rIns="72000">
            <a:normAutofit/>
          </a:bodyPr>
          <a:lstStyle>
            <a:lvl1pPr algn="ctr">
              <a:defRPr sz="800"/>
            </a:lvl1pPr>
          </a:lstStyle>
          <a:p>
            <a:pPr marL="0" marR="0" lvl="0" indent="0" algn="ctr" defTabSz="914400" rtl="0" eaLnBrk="1" fontAlgn="auto" latinLnBrk="0" hangingPunct="1">
              <a:lnSpc>
                <a:spcPct val="100000"/>
              </a:lnSpc>
              <a:spcBef>
                <a:spcPts val="0"/>
              </a:spcBef>
              <a:spcAft>
                <a:spcPts val="1200"/>
              </a:spcAft>
              <a:buClrTx/>
              <a:buSzTx/>
              <a:buFont typeface="Arial" pitchFamily="34" charset="0"/>
              <a:buNone/>
              <a:tabLst/>
              <a:defRPr/>
            </a:pPr>
            <a:r>
              <a:rPr lang="en-GB" dirty="0"/>
              <a:t>Click the icon to add a photo</a:t>
            </a:r>
          </a:p>
        </p:txBody>
      </p:sp>
      <p:cxnSp>
        <p:nvCxnSpPr>
          <p:cNvPr id="43" name="Straight Connector 70">
            <a:extLst>
              <a:ext uri="{FF2B5EF4-FFF2-40B4-BE49-F238E27FC236}">
                <a16:creationId xmlns:a16="http://schemas.microsoft.com/office/drawing/2014/main" id="{FCDAE628-3860-C09F-624F-D67B3F5F0091}"/>
              </a:ext>
            </a:extLst>
          </p:cNvPr>
          <p:cNvCxnSpPr>
            <a:cxnSpLocks noChangeShapeType="1"/>
          </p:cNvCxnSpPr>
          <p:nvPr/>
        </p:nvCxnSpPr>
        <p:spPr bwMode="auto">
          <a:xfrm>
            <a:off x="5084292" y="2572833"/>
            <a:ext cx="0" cy="940318"/>
          </a:xfrm>
          <a:prstGeom prst="line">
            <a:avLst/>
          </a:prstGeom>
          <a:noFill/>
          <a:ln w="12700" cap="sq" algn="ctr">
            <a:solidFill>
              <a:srgbClr val="969696"/>
            </a:solidFill>
            <a:prstDash val="solid"/>
            <a:round/>
            <a:headEnd/>
            <a:tailEnd/>
          </a:ln>
          <a:extLst>
            <a:ext uri="{909E8E84-426E-40DD-AFC4-6F175D3DCCD1}">
              <a14:hiddenFill xmlns:a14="http://schemas.microsoft.com/office/drawing/2010/main">
                <a:noFill/>
              </a14:hiddenFill>
            </a:ext>
          </a:extLst>
        </p:spPr>
      </p:cxnSp>
      <p:sp>
        <p:nvSpPr>
          <p:cNvPr id="44" name="Text Placeholder 14">
            <a:extLst>
              <a:ext uri="{FF2B5EF4-FFF2-40B4-BE49-F238E27FC236}">
                <a16:creationId xmlns:a16="http://schemas.microsoft.com/office/drawing/2014/main" id="{EF55FE17-8D91-DB40-09FE-F9BE1A2B33DF}"/>
              </a:ext>
            </a:extLst>
          </p:cNvPr>
          <p:cNvSpPr>
            <a:spLocks noGrp="1"/>
          </p:cNvSpPr>
          <p:nvPr>
            <p:ph type="body" sz="quarter" idx="37" hasCustomPrompt="1"/>
          </p:nvPr>
        </p:nvSpPr>
        <p:spPr>
          <a:xfrm>
            <a:off x="5196048" y="2542302"/>
            <a:ext cx="2600325" cy="271462"/>
          </a:xfrm>
        </p:spPr>
        <p:txBody>
          <a:bodyPr anchor="ctr" anchorCtr="0">
            <a:noAutofit/>
          </a:bodyPr>
          <a:lstStyle>
            <a:lvl1pPr>
              <a:defRPr sz="1600">
                <a:solidFill>
                  <a:srgbClr val="AF005F"/>
                </a:solidFill>
              </a:defRPr>
            </a:lvl1pPr>
          </a:lstStyle>
          <a:p>
            <a:pPr lvl="0"/>
            <a:r>
              <a:rPr lang="en-US" dirty="0"/>
              <a:t>Name</a:t>
            </a:r>
            <a:endParaRPr lang="en-GB" dirty="0"/>
          </a:p>
        </p:txBody>
      </p:sp>
      <p:sp>
        <p:nvSpPr>
          <p:cNvPr id="45" name="Text Placeholder 14">
            <a:extLst>
              <a:ext uri="{FF2B5EF4-FFF2-40B4-BE49-F238E27FC236}">
                <a16:creationId xmlns:a16="http://schemas.microsoft.com/office/drawing/2014/main" id="{8A1BE5E4-02FC-5FEB-36B7-73C8A63ABF96}"/>
              </a:ext>
            </a:extLst>
          </p:cNvPr>
          <p:cNvSpPr>
            <a:spLocks noGrp="1"/>
          </p:cNvSpPr>
          <p:nvPr>
            <p:ph type="body" sz="quarter" idx="38" hasCustomPrompt="1"/>
          </p:nvPr>
        </p:nvSpPr>
        <p:spPr>
          <a:xfrm>
            <a:off x="5196048" y="2794339"/>
            <a:ext cx="2600325" cy="271462"/>
          </a:xfrm>
        </p:spPr>
        <p:txBody>
          <a:bodyPr anchor="ctr" anchorCtr="0">
            <a:noAutofit/>
          </a:bodyPr>
          <a:lstStyle>
            <a:lvl1pPr>
              <a:defRPr sz="1100">
                <a:solidFill>
                  <a:srgbClr val="4D4D4D"/>
                </a:solidFill>
              </a:defRPr>
            </a:lvl1pPr>
          </a:lstStyle>
          <a:p>
            <a:pPr lvl="0"/>
            <a:r>
              <a:rPr lang="en-US" dirty="0"/>
              <a:t>Practice position, Location</a:t>
            </a:r>
            <a:endParaRPr lang="en-GB" dirty="0"/>
          </a:p>
        </p:txBody>
      </p:sp>
      <p:sp>
        <p:nvSpPr>
          <p:cNvPr id="46" name="Text Placeholder 14">
            <a:extLst>
              <a:ext uri="{FF2B5EF4-FFF2-40B4-BE49-F238E27FC236}">
                <a16:creationId xmlns:a16="http://schemas.microsoft.com/office/drawing/2014/main" id="{652B3582-4DF7-D3F8-72DA-6FC7F7F8EC60}"/>
              </a:ext>
            </a:extLst>
          </p:cNvPr>
          <p:cNvSpPr>
            <a:spLocks noGrp="1"/>
          </p:cNvSpPr>
          <p:nvPr>
            <p:ph type="body" sz="quarter" idx="39" hasCustomPrompt="1"/>
          </p:nvPr>
        </p:nvSpPr>
        <p:spPr>
          <a:xfrm>
            <a:off x="5196048" y="3046376"/>
            <a:ext cx="2600325" cy="271462"/>
          </a:xfrm>
        </p:spPr>
        <p:txBody>
          <a:bodyPr anchor="ctr" anchorCtr="0">
            <a:noAutofit/>
          </a:bodyPr>
          <a:lstStyle>
            <a:lvl1pPr>
              <a:defRPr sz="1000">
                <a:solidFill>
                  <a:srgbClr val="4D4D4D"/>
                </a:solidFill>
              </a:defRPr>
            </a:lvl1pPr>
          </a:lstStyle>
          <a:p>
            <a:pPr lvl="0"/>
            <a:r>
              <a:rPr lang="en-US" dirty="0"/>
              <a:t>Tel: + area code number</a:t>
            </a:r>
            <a:endParaRPr lang="en-GB" dirty="0"/>
          </a:p>
        </p:txBody>
      </p:sp>
      <p:sp>
        <p:nvSpPr>
          <p:cNvPr id="47" name="Text Placeholder 14">
            <a:extLst>
              <a:ext uri="{FF2B5EF4-FFF2-40B4-BE49-F238E27FC236}">
                <a16:creationId xmlns:a16="http://schemas.microsoft.com/office/drawing/2014/main" id="{5C570E91-4F7F-B9DC-BA91-6CAAB1B68A80}"/>
              </a:ext>
            </a:extLst>
          </p:cNvPr>
          <p:cNvSpPr>
            <a:spLocks noGrp="1"/>
          </p:cNvSpPr>
          <p:nvPr>
            <p:ph type="body" sz="quarter" idx="40" hasCustomPrompt="1"/>
          </p:nvPr>
        </p:nvSpPr>
        <p:spPr>
          <a:xfrm>
            <a:off x="5196048" y="3298413"/>
            <a:ext cx="2600325" cy="271462"/>
          </a:xfrm>
        </p:spPr>
        <p:txBody>
          <a:bodyPr anchor="ctr" anchorCtr="0">
            <a:noAutofit/>
          </a:bodyPr>
          <a:lstStyle>
            <a:lvl1pPr>
              <a:defRPr sz="1000">
                <a:solidFill>
                  <a:srgbClr val="AF005F"/>
                </a:solidFill>
              </a:defRPr>
            </a:lvl1pPr>
          </a:lstStyle>
          <a:p>
            <a:pPr lvl="0"/>
            <a:r>
              <a:rPr lang="en-US" dirty="0"/>
              <a:t>firstname.surname@linklaters.com</a:t>
            </a:r>
            <a:endParaRPr lang="en-GB" dirty="0"/>
          </a:p>
        </p:txBody>
      </p:sp>
      <p:sp>
        <p:nvSpPr>
          <p:cNvPr id="48" name="Picture Placeholder 10">
            <a:extLst>
              <a:ext uri="{FF2B5EF4-FFF2-40B4-BE49-F238E27FC236}">
                <a16:creationId xmlns:a16="http://schemas.microsoft.com/office/drawing/2014/main" id="{2B13A262-F43F-808E-455A-B3B88BC5F220}"/>
              </a:ext>
            </a:extLst>
          </p:cNvPr>
          <p:cNvSpPr>
            <a:spLocks noGrp="1"/>
          </p:cNvSpPr>
          <p:nvPr>
            <p:ph type="pic" sz="quarter" idx="41" hasCustomPrompt="1"/>
          </p:nvPr>
        </p:nvSpPr>
        <p:spPr>
          <a:xfrm>
            <a:off x="8355374" y="2572782"/>
            <a:ext cx="701675" cy="939800"/>
          </a:xfrm>
        </p:spPr>
        <p:txBody>
          <a:bodyPr lIns="72000" rIns="72000">
            <a:normAutofit/>
          </a:bodyPr>
          <a:lstStyle>
            <a:lvl1pPr algn="ctr">
              <a:defRPr sz="800"/>
            </a:lvl1pPr>
          </a:lstStyle>
          <a:p>
            <a:pPr marL="0" marR="0" lvl="0" indent="0" algn="ctr" defTabSz="914400" rtl="0" eaLnBrk="1" fontAlgn="auto" latinLnBrk="0" hangingPunct="1">
              <a:lnSpc>
                <a:spcPct val="100000"/>
              </a:lnSpc>
              <a:spcBef>
                <a:spcPts val="0"/>
              </a:spcBef>
              <a:spcAft>
                <a:spcPts val="1200"/>
              </a:spcAft>
              <a:buClrTx/>
              <a:buSzTx/>
              <a:buFont typeface="Arial" pitchFamily="34" charset="0"/>
              <a:buNone/>
              <a:tabLst/>
              <a:defRPr/>
            </a:pPr>
            <a:r>
              <a:rPr lang="en-GB" dirty="0"/>
              <a:t>Click the icon to add a photo</a:t>
            </a:r>
          </a:p>
        </p:txBody>
      </p:sp>
      <p:cxnSp>
        <p:nvCxnSpPr>
          <p:cNvPr id="49" name="Straight Connector 70">
            <a:extLst>
              <a:ext uri="{FF2B5EF4-FFF2-40B4-BE49-F238E27FC236}">
                <a16:creationId xmlns:a16="http://schemas.microsoft.com/office/drawing/2014/main" id="{D7FB613D-F9CA-8E48-8620-D97E868B7738}"/>
              </a:ext>
            </a:extLst>
          </p:cNvPr>
          <p:cNvCxnSpPr>
            <a:cxnSpLocks noChangeShapeType="1"/>
          </p:cNvCxnSpPr>
          <p:nvPr/>
        </p:nvCxnSpPr>
        <p:spPr bwMode="auto">
          <a:xfrm>
            <a:off x="9061181" y="2572833"/>
            <a:ext cx="0" cy="940318"/>
          </a:xfrm>
          <a:prstGeom prst="line">
            <a:avLst/>
          </a:prstGeom>
          <a:noFill/>
          <a:ln w="12700" cap="sq" algn="ctr">
            <a:solidFill>
              <a:srgbClr val="969696"/>
            </a:solidFill>
            <a:prstDash val="solid"/>
            <a:round/>
            <a:headEnd/>
            <a:tailEnd/>
          </a:ln>
          <a:extLst>
            <a:ext uri="{909E8E84-426E-40DD-AFC4-6F175D3DCCD1}">
              <a14:hiddenFill xmlns:a14="http://schemas.microsoft.com/office/drawing/2010/main">
                <a:noFill/>
              </a14:hiddenFill>
            </a:ext>
          </a:extLst>
        </p:spPr>
      </p:cxnSp>
      <p:sp>
        <p:nvSpPr>
          <p:cNvPr id="50" name="Text Placeholder 14">
            <a:extLst>
              <a:ext uri="{FF2B5EF4-FFF2-40B4-BE49-F238E27FC236}">
                <a16:creationId xmlns:a16="http://schemas.microsoft.com/office/drawing/2014/main" id="{62FADA82-17F5-E546-F073-66E2B0ECF0C6}"/>
              </a:ext>
            </a:extLst>
          </p:cNvPr>
          <p:cNvSpPr>
            <a:spLocks noGrp="1"/>
          </p:cNvSpPr>
          <p:nvPr>
            <p:ph type="body" sz="quarter" idx="42" hasCustomPrompt="1"/>
          </p:nvPr>
        </p:nvSpPr>
        <p:spPr>
          <a:xfrm>
            <a:off x="9172937" y="2542302"/>
            <a:ext cx="2600325" cy="271462"/>
          </a:xfrm>
        </p:spPr>
        <p:txBody>
          <a:bodyPr anchor="ctr" anchorCtr="0">
            <a:noAutofit/>
          </a:bodyPr>
          <a:lstStyle>
            <a:lvl1pPr>
              <a:defRPr sz="1600">
                <a:solidFill>
                  <a:srgbClr val="AF005F"/>
                </a:solidFill>
              </a:defRPr>
            </a:lvl1pPr>
          </a:lstStyle>
          <a:p>
            <a:pPr lvl="0"/>
            <a:r>
              <a:rPr lang="en-US" dirty="0"/>
              <a:t>Name</a:t>
            </a:r>
            <a:endParaRPr lang="en-GB" dirty="0"/>
          </a:p>
        </p:txBody>
      </p:sp>
      <p:sp>
        <p:nvSpPr>
          <p:cNvPr id="51" name="Text Placeholder 14">
            <a:extLst>
              <a:ext uri="{FF2B5EF4-FFF2-40B4-BE49-F238E27FC236}">
                <a16:creationId xmlns:a16="http://schemas.microsoft.com/office/drawing/2014/main" id="{9AC5D34A-19FF-AC1C-D71E-FE1A8B557EA7}"/>
              </a:ext>
            </a:extLst>
          </p:cNvPr>
          <p:cNvSpPr>
            <a:spLocks noGrp="1"/>
          </p:cNvSpPr>
          <p:nvPr>
            <p:ph type="body" sz="quarter" idx="43" hasCustomPrompt="1"/>
          </p:nvPr>
        </p:nvSpPr>
        <p:spPr>
          <a:xfrm>
            <a:off x="9172937" y="2794339"/>
            <a:ext cx="2600325" cy="271462"/>
          </a:xfrm>
        </p:spPr>
        <p:txBody>
          <a:bodyPr anchor="ctr" anchorCtr="0">
            <a:noAutofit/>
          </a:bodyPr>
          <a:lstStyle>
            <a:lvl1pPr>
              <a:defRPr sz="1100">
                <a:solidFill>
                  <a:srgbClr val="4D4D4D"/>
                </a:solidFill>
              </a:defRPr>
            </a:lvl1pPr>
          </a:lstStyle>
          <a:p>
            <a:pPr lvl="0"/>
            <a:r>
              <a:rPr lang="en-US" dirty="0"/>
              <a:t>Practice position, Location</a:t>
            </a:r>
            <a:endParaRPr lang="en-GB" dirty="0"/>
          </a:p>
        </p:txBody>
      </p:sp>
      <p:sp>
        <p:nvSpPr>
          <p:cNvPr id="52" name="Text Placeholder 14">
            <a:extLst>
              <a:ext uri="{FF2B5EF4-FFF2-40B4-BE49-F238E27FC236}">
                <a16:creationId xmlns:a16="http://schemas.microsoft.com/office/drawing/2014/main" id="{30A163D7-0189-D2E2-7636-851C74CB59CA}"/>
              </a:ext>
            </a:extLst>
          </p:cNvPr>
          <p:cNvSpPr>
            <a:spLocks noGrp="1"/>
          </p:cNvSpPr>
          <p:nvPr>
            <p:ph type="body" sz="quarter" idx="44" hasCustomPrompt="1"/>
          </p:nvPr>
        </p:nvSpPr>
        <p:spPr>
          <a:xfrm>
            <a:off x="9172937" y="3046376"/>
            <a:ext cx="2600325" cy="271462"/>
          </a:xfrm>
        </p:spPr>
        <p:txBody>
          <a:bodyPr anchor="ctr" anchorCtr="0">
            <a:noAutofit/>
          </a:bodyPr>
          <a:lstStyle>
            <a:lvl1pPr>
              <a:defRPr sz="1000">
                <a:solidFill>
                  <a:srgbClr val="4D4D4D"/>
                </a:solidFill>
              </a:defRPr>
            </a:lvl1pPr>
          </a:lstStyle>
          <a:p>
            <a:pPr lvl="0"/>
            <a:r>
              <a:rPr lang="en-US" dirty="0"/>
              <a:t>Tel: + area code number</a:t>
            </a:r>
            <a:endParaRPr lang="en-GB" dirty="0"/>
          </a:p>
        </p:txBody>
      </p:sp>
      <p:sp>
        <p:nvSpPr>
          <p:cNvPr id="53" name="Text Placeholder 14">
            <a:extLst>
              <a:ext uri="{FF2B5EF4-FFF2-40B4-BE49-F238E27FC236}">
                <a16:creationId xmlns:a16="http://schemas.microsoft.com/office/drawing/2014/main" id="{CEE04387-9DFC-8C62-5ACA-5F3992A40AAE}"/>
              </a:ext>
            </a:extLst>
          </p:cNvPr>
          <p:cNvSpPr>
            <a:spLocks noGrp="1"/>
          </p:cNvSpPr>
          <p:nvPr>
            <p:ph type="body" sz="quarter" idx="45" hasCustomPrompt="1"/>
          </p:nvPr>
        </p:nvSpPr>
        <p:spPr>
          <a:xfrm>
            <a:off x="9172937" y="3298413"/>
            <a:ext cx="2600325" cy="271462"/>
          </a:xfrm>
        </p:spPr>
        <p:txBody>
          <a:bodyPr anchor="ctr" anchorCtr="0">
            <a:noAutofit/>
          </a:bodyPr>
          <a:lstStyle>
            <a:lvl1pPr>
              <a:defRPr sz="1000">
                <a:solidFill>
                  <a:srgbClr val="AF005F"/>
                </a:solidFill>
              </a:defRPr>
            </a:lvl1pPr>
          </a:lstStyle>
          <a:p>
            <a:pPr lvl="0"/>
            <a:r>
              <a:rPr lang="en-US" dirty="0"/>
              <a:t>firstname.surname@linklaters.com</a:t>
            </a:r>
            <a:endParaRPr lang="en-GB" dirty="0"/>
          </a:p>
        </p:txBody>
      </p:sp>
      <p:sp>
        <p:nvSpPr>
          <p:cNvPr id="54" name="Picture Placeholder 10">
            <a:extLst>
              <a:ext uri="{FF2B5EF4-FFF2-40B4-BE49-F238E27FC236}">
                <a16:creationId xmlns:a16="http://schemas.microsoft.com/office/drawing/2014/main" id="{4DEB1381-1C59-7E5C-CB7C-F47C8561147E}"/>
              </a:ext>
            </a:extLst>
          </p:cNvPr>
          <p:cNvSpPr>
            <a:spLocks noGrp="1"/>
          </p:cNvSpPr>
          <p:nvPr>
            <p:ph type="pic" sz="quarter" idx="46" hasCustomPrompt="1"/>
          </p:nvPr>
        </p:nvSpPr>
        <p:spPr>
          <a:xfrm>
            <a:off x="412207" y="3921664"/>
            <a:ext cx="701675" cy="939800"/>
          </a:xfrm>
        </p:spPr>
        <p:txBody>
          <a:bodyPr lIns="72000" rIns="72000">
            <a:normAutofit/>
          </a:bodyPr>
          <a:lstStyle>
            <a:lvl1pPr algn="ctr">
              <a:defRPr sz="800"/>
            </a:lvl1pPr>
          </a:lstStyle>
          <a:p>
            <a:pPr marL="0" marR="0" lvl="0" indent="0" algn="ctr" defTabSz="914400" rtl="0" eaLnBrk="1" fontAlgn="auto" latinLnBrk="0" hangingPunct="1">
              <a:lnSpc>
                <a:spcPct val="100000"/>
              </a:lnSpc>
              <a:spcBef>
                <a:spcPts val="0"/>
              </a:spcBef>
              <a:spcAft>
                <a:spcPts val="1200"/>
              </a:spcAft>
              <a:buClrTx/>
              <a:buSzTx/>
              <a:buFont typeface="Arial" pitchFamily="34" charset="0"/>
              <a:buNone/>
              <a:tabLst/>
              <a:defRPr/>
            </a:pPr>
            <a:r>
              <a:rPr lang="en-GB" dirty="0"/>
              <a:t>Click the icon to add a photo</a:t>
            </a:r>
          </a:p>
        </p:txBody>
      </p:sp>
      <p:cxnSp>
        <p:nvCxnSpPr>
          <p:cNvPr id="55" name="Straight Connector 70">
            <a:extLst>
              <a:ext uri="{FF2B5EF4-FFF2-40B4-BE49-F238E27FC236}">
                <a16:creationId xmlns:a16="http://schemas.microsoft.com/office/drawing/2014/main" id="{A484BEB3-53DD-A24A-9C43-3ED3D0A82738}"/>
              </a:ext>
            </a:extLst>
          </p:cNvPr>
          <p:cNvCxnSpPr>
            <a:cxnSpLocks noChangeShapeType="1"/>
          </p:cNvCxnSpPr>
          <p:nvPr/>
        </p:nvCxnSpPr>
        <p:spPr bwMode="auto">
          <a:xfrm>
            <a:off x="1118014" y="3921715"/>
            <a:ext cx="0" cy="940318"/>
          </a:xfrm>
          <a:prstGeom prst="line">
            <a:avLst/>
          </a:prstGeom>
          <a:noFill/>
          <a:ln w="12700" cap="sq" algn="ctr">
            <a:solidFill>
              <a:srgbClr val="969696"/>
            </a:solidFill>
            <a:prstDash val="solid"/>
            <a:round/>
            <a:headEnd/>
            <a:tailEnd/>
          </a:ln>
          <a:extLst>
            <a:ext uri="{909E8E84-426E-40DD-AFC4-6F175D3DCCD1}">
              <a14:hiddenFill xmlns:a14="http://schemas.microsoft.com/office/drawing/2010/main">
                <a:noFill/>
              </a14:hiddenFill>
            </a:ext>
          </a:extLst>
        </p:spPr>
      </p:cxnSp>
      <p:sp>
        <p:nvSpPr>
          <p:cNvPr id="56" name="Text Placeholder 14">
            <a:extLst>
              <a:ext uri="{FF2B5EF4-FFF2-40B4-BE49-F238E27FC236}">
                <a16:creationId xmlns:a16="http://schemas.microsoft.com/office/drawing/2014/main" id="{01322495-E448-4C23-5183-2F401A072D3B}"/>
              </a:ext>
            </a:extLst>
          </p:cNvPr>
          <p:cNvSpPr>
            <a:spLocks noGrp="1"/>
          </p:cNvSpPr>
          <p:nvPr>
            <p:ph type="body" sz="quarter" idx="47" hasCustomPrompt="1"/>
          </p:nvPr>
        </p:nvSpPr>
        <p:spPr>
          <a:xfrm>
            <a:off x="1229770" y="3891184"/>
            <a:ext cx="2600325" cy="271462"/>
          </a:xfrm>
        </p:spPr>
        <p:txBody>
          <a:bodyPr anchor="ctr" anchorCtr="0">
            <a:noAutofit/>
          </a:bodyPr>
          <a:lstStyle>
            <a:lvl1pPr>
              <a:defRPr sz="1600">
                <a:solidFill>
                  <a:srgbClr val="AF005F"/>
                </a:solidFill>
              </a:defRPr>
            </a:lvl1pPr>
          </a:lstStyle>
          <a:p>
            <a:pPr lvl="0"/>
            <a:r>
              <a:rPr lang="en-US" dirty="0"/>
              <a:t>Name</a:t>
            </a:r>
            <a:endParaRPr lang="en-GB" dirty="0"/>
          </a:p>
        </p:txBody>
      </p:sp>
      <p:sp>
        <p:nvSpPr>
          <p:cNvPr id="57" name="Text Placeholder 14">
            <a:extLst>
              <a:ext uri="{FF2B5EF4-FFF2-40B4-BE49-F238E27FC236}">
                <a16:creationId xmlns:a16="http://schemas.microsoft.com/office/drawing/2014/main" id="{051E24C4-2AA9-31CA-3623-CC04C8221D97}"/>
              </a:ext>
            </a:extLst>
          </p:cNvPr>
          <p:cNvSpPr>
            <a:spLocks noGrp="1"/>
          </p:cNvSpPr>
          <p:nvPr>
            <p:ph type="body" sz="quarter" idx="48" hasCustomPrompt="1"/>
          </p:nvPr>
        </p:nvSpPr>
        <p:spPr>
          <a:xfrm>
            <a:off x="1229770" y="4143221"/>
            <a:ext cx="2600325" cy="271462"/>
          </a:xfrm>
        </p:spPr>
        <p:txBody>
          <a:bodyPr anchor="ctr" anchorCtr="0">
            <a:noAutofit/>
          </a:bodyPr>
          <a:lstStyle>
            <a:lvl1pPr>
              <a:defRPr sz="1100">
                <a:solidFill>
                  <a:srgbClr val="4D4D4D"/>
                </a:solidFill>
              </a:defRPr>
            </a:lvl1pPr>
          </a:lstStyle>
          <a:p>
            <a:pPr lvl="0"/>
            <a:r>
              <a:rPr lang="en-US" dirty="0"/>
              <a:t>Practice position, Location</a:t>
            </a:r>
            <a:endParaRPr lang="en-GB" dirty="0"/>
          </a:p>
        </p:txBody>
      </p:sp>
      <p:sp>
        <p:nvSpPr>
          <p:cNvPr id="58" name="Text Placeholder 14">
            <a:extLst>
              <a:ext uri="{FF2B5EF4-FFF2-40B4-BE49-F238E27FC236}">
                <a16:creationId xmlns:a16="http://schemas.microsoft.com/office/drawing/2014/main" id="{077304F0-A323-16FD-8460-91E0304A60B0}"/>
              </a:ext>
            </a:extLst>
          </p:cNvPr>
          <p:cNvSpPr>
            <a:spLocks noGrp="1"/>
          </p:cNvSpPr>
          <p:nvPr>
            <p:ph type="body" sz="quarter" idx="49" hasCustomPrompt="1"/>
          </p:nvPr>
        </p:nvSpPr>
        <p:spPr>
          <a:xfrm>
            <a:off x="1229770" y="4395258"/>
            <a:ext cx="2600325" cy="271462"/>
          </a:xfrm>
        </p:spPr>
        <p:txBody>
          <a:bodyPr anchor="ctr" anchorCtr="0">
            <a:noAutofit/>
          </a:bodyPr>
          <a:lstStyle>
            <a:lvl1pPr>
              <a:defRPr sz="1000">
                <a:solidFill>
                  <a:srgbClr val="4D4D4D"/>
                </a:solidFill>
              </a:defRPr>
            </a:lvl1pPr>
          </a:lstStyle>
          <a:p>
            <a:pPr lvl="0"/>
            <a:r>
              <a:rPr lang="en-US" dirty="0"/>
              <a:t>Tel: + area code number</a:t>
            </a:r>
            <a:endParaRPr lang="en-GB" dirty="0"/>
          </a:p>
        </p:txBody>
      </p:sp>
      <p:sp>
        <p:nvSpPr>
          <p:cNvPr id="59" name="Text Placeholder 14">
            <a:extLst>
              <a:ext uri="{FF2B5EF4-FFF2-40B4-BE49-F238E27FC236}">
                <a16:creationId xmlns:a16="http://schemas.microsoft.com/office/drawing/2014/main" id="{119DF1F5-9BFC-722C-42C9-DE14D426E6D2}"/>
              </a:ext>
            </a:extLst>
          </p:cNvPr>
          <p:cNvSpPr>
            <a:spLocks noGrp="1"/>
          </p:cNvSpPr>
          <p:nvPr>
            <p:ph type="body" sz="quarter" idx="50" hasCustomPrompt="1"/>
          </p:nvPr>
        </p:nvSpPr>
        <p:spPr>
          <a:xfrm>
            <a:off x="1229770" y="4647295"/>
            <a:ext cx="2600325" cy="271462"/>
          </a:xfrm>
        </p:spPr>
        <p:txBody>
          <a:bodyPr anchor="ctr" anchorCtr="0">
            <a:noAutofit/>
          </a:bodyPr>
          <a:lstStyle>
            <a:lvl1pPr>
              <a:defRPr sz="1000">
                <a:solidFill>
                  <a:srgbClr val="AF005F"/>
                </a:solidFill>
              </a:defRPr>
            </a:lvl1pPr>
          </a:lstStyle>
          <a:p>
            <a:pPr lvl="0"/>
            <a:r>
              <a:rPr lang="en-US" dirty="0"/>
              <a:t>firstname.surname@linklaters.com</a:t>
            </a:r>
            <a:endParaRPr lang="en-GB" dirty="0"/>
          </a:p>
        </p:txBody>
      </p:sp>
      <p:sp>
        <p:nvSpPr>
          <p:cNvPr id="60" name="Picture Placeholder 10">
            <a:extLst>
              <a:ext uri="{FF2B5EF4-FFF2-40B4-BE49-F238E27FC236}">
                <a16:creationId xmlns:a16="http://schemas.microsoft.com/office/drawing/2014/main" id="{D6DE16DA-AAE8-7902-9165-38F79390AA75}"/>
              </a:ext>
            </a:extLst>
          </p:cNvPr>
          <p:cNvSpPr>
            <a:spLocks noGrp="1"/>
          </p:cNvSpPr>
          <p:nvPr>
            <p:ph type="pic" sz="quarter" idx="51" hasCustomPrompt="1"/>
          </p:nvPr>
        </p:nvSpPr>
        <p:spPr>
          <a:xfrm>
            <a:off x="4378485" y="3921664"/>
            <a:ext cx="701675" cy="939800"/>
          </a:xfrm>
        </p:spPr>
        <p:txBody>
          <a:bodyPr lIns="72000" rIns="72000">
            <a:normAutofit/>
          </a:bodyPr>
          <a:lstStyle>
            <a:lvl1pPr algn="ctr">
              <a:defRPr sz="800"/>
            </a:lvl1pPr>
          </a:lstStyle>
          <a:p>
            <a:pPr marL="0" marR="0" lvl="0" indent="0" algn="ctr" defTabSz="914400" rtl="0" eaLnBrk="1" fontAlgn="auto" latinLnBrk="0" hangingPunct="1">
              <a:lnSpc>
                <a:spcPct val="100000"/>
              </a:lnSpc>
              <a:spcBef>
                <a:spcPts val="0"/>
              </a:spcBef>
              <a:spcAft>
                <a:spcPts val="1200"/>
              </a:spcAft>
              <a:buClrTx/>
              <a:buSzTx/>
              <a:buFont typeface="Arial" pitchFamily="34" charset="0"/>
              <a:buNone/>
              <a:tabLst/>
              <a:defRPr/>
            </a:pPr>
            <a:r>
              <a:rPr lang="en-GB" dirty="0"/>
              <a:t>Click the icon to add a photo</a:t>
            </a:r>
          </a:p>
        </p:txBody>
      </p:sp>
      <p:cxnSp>
        <p:nvCxnSpPr>
          <p:cNvPr id="61" name="Straight Connector 70">
            <a:extLst>
              <a:ext uri="{FF2B5EF4-FFF2-40B4-BE49-F238E27FC236}">
                <a16:creationId xmlns:a16="http://schemas.microsoft.com/office/drawing/2014/main" id="{48FE4A5D-62A3-11FA-D0D2-1B77CFBB61E2}"/>
              </a:ext>
            </a:extLst>
          </p:cNvPr>
          <p:cNvCxnSpPr>
            <a:cxnSpLocks noChangeShapeType="1"/>
          </p:cNvCxnSpPr>
          <p:nvPr/>
        </p:nvCxnSpPr>
        <p:spPr bwMode="auto">
          <a:xfrm>
            <a:off x="5084292" y="3921715"/>
            <a:ext cx="0" cy="940318"/>
          </a:xfrm>
          <a:prstGeom prst="line">
            <a:avLst/>
          </a:prstGeom>
          <a:noFill/>
          <a:ln w="12700" cap="sq" algn="ctr">
            <a:solidFill>
              <a:srgbClr val="969696"/>
            </a:solidFill>
            <a:prstDash val="solid"/>
            <a:round/>
            <a:headEnd/>
            <a:tailEnd/>
          </a:ln>
          <a:extLst>
            <a:ext uri="{909E8E84-426E-40DD-AFC4-6F175D3DCCD1}">
              <a14:hiddenFill xmlns:a14="http://schemas.microsoft.com/office/drawing/2010/main">
                <a:noFill/>
              </a14:hiddenFill>
            </a:ext>
          </a:extLst>
        </p:spPr>
      </p:cxnSp>
      <p:sp>
        <p:nvSpPr>
          <p:cNvPr id="62" name="Text Placeholder 14">
            <a:extLst>
              <a:ext uri="{FF2B5EF4-FFF2-40B4-BE49-F238E27FC236}">
                <a16:creationId xmlns:a16="http://schemas.microsoft.com/office/drawing/2014/main" id="{1680B5DB-C998-5BB6-5706-8F8A272D8221}"/>
              </a:ext>
            </a:extLst>
          </p:cNvPr>
          <p:cNvSpPr>
            <a:spLocks noGrp="1"/>
          </p:cNvSpPr>
          <p:nvPr>
            <p:ph type="body" sz="quarter" idx="52" hasCustomPrompt="1"/>
          </p:nvPr>
        </p:nvSpPr>
        <p:spPr>
          <a:xfrm>
            <a:off x="5196048" y="3891184"/>
            <a:ext cx="2600325" cy="271462"/>
          </a:xfrm>
        </p:spPr>
        <p:txBody>
          <a:bodyPr anchor="ctr" anchorCtr="0">
            <a:noAutofit/>
          </a:bodyPr>
          <a:lstStyle>
            <a:lvl1pPr>
              <a:defRPr sz="1600">
                <a:solidFill>
                  <a:srgbClr val="AF005F"/>
                </a:solidFill>
              </a:defRPr>
            </a:lvl1pPr>
          </a:lstStyle>
          <a:p>
            <a:pPr lvl="0"/>
            <a:r>
              <a:rPr lang="en-US" dirty="0"/>
              <a:t>Name</a:t>
            </a:r>
            <a:endParaRPr lang="en-GB" dirty="0"/>
          </a:p>
        </p:txBody>
      </p:sp>
      <p:sp>
        <p:nvSpPr>
          <p:cNvPr id="63" name="Text Placeholder 14">
            <a:extLst>
              <a:ext uri="{FF2B5EF4-FFF2-40B4-BE49-F238E27FC236}">
                <a16:creationId xmlns:a16="http://schemas.microsoft.com/office/drawing/2014/main" id="{A42CC2C1-5ECE-BF72-0D00-690EC4201D64}"/>
              </a:ext>
            </a:extLst>
          </p:cNvPr>
          <p:cNvSpPr>
            <a:spLocks noGrp="1"/>
          </p:cNvSpPr>
          <p:nvPr>
            <p:ph type="body" sz="quarter" idx="53" hasCustomPrompt="1"/>
          </p:nvPr>
        </p:nvSpPr>
        <p:spPr>
          <a:xfrm>
            <a:off x="5196048" y="4143221"/>
            <a:ext cx="2600325" cy="271462"/>
          </a:xfrm>
        </p:spPr>
        <p:txBody>
          <a:bodyPr anchor="ctr" anchorCtr="0">
            <a:noAutofit/>
          </a:bodyPr>
          <a:lstStyle>
            <a:lvl1pPr>
              <a:defRPr sz="1100">
                <a:solidFill>
                  <a:srgbClr val="4D4D4D"/>
                </a:solidFill>
              </a:defRPr>
            </a:lvl1pPr>
          </a:lstStyle>
          <a:p>
            <a:pPr lvl="0"/>
            <a:r>
              <a:rPr lang="en-US" dirty="0"/>
              <a:t>Practice position, Location</a:t>
            </a:r>
            <a:endParaRPr lang="en-GB" dirty="0"/>
          </a:p>
        </p:txBody>
      </p:sp>
      <p:sp>
        <p:nvSpPr>
          <p:cNvPr id="64" name="Text Placeholder 14">
            <a:extLst>
              <a:ext uri="{FF2B5EF4-FFF2-40B4-BE49-F238E27FC236}">
                <a16:creationId xmlns:a16="http://schemas.microsoft.com/office/drawing/2014/main" id="{9CC9CED9-0297-C2D8-F3C1-D091B94AFBEA}"/>
              </a:ext>
            </a:extLst>
          </p:cNvPr>
          <p:cNvSpPr>
            <a:spLocks noGrp="1"/>
          </p:cNvSpPr>
          <p:nvPr>
            <p:ph type="body" sz="quarter" idx="54" hasCustomPrompt="1"/>
          </p:nvPr>
        </p:nvSpPr>
        <p:spPr>
          <a:xfrm>
            <a:off x="5196048" y="4395258"/>
            <a:ext cx="2600325" cy="271462"/>
          </a:xfrm>
        </p:spPr>
        <p:txBody>
          <a:bodyPr anchor="ctr" anchorCtr="0">
            <a:noAutofit/>
          </a:bodyPr>
          <a:lstStyle>
            <a:lvl1pPr>
              <a:defRPr sz="1000">
                <a:solidFill>
                  <a:srgbClr val="4D4D4D"/>
                </a:solidFill>
              </a:defRPr>
            </a:lvl1pPr>
          </a:lstStyle>
          <a:p>
            <a:pPr lvl="0"/>
            <a:r>
              <a:rPr lang="en-US" dirty="0"/>
              <a:t>Tel: + area code number</a:t>
            </a:r>
            <a:endParaRPr lang="en-GB" dirty="0"/>
          </a:p>
        </p:txBody>
      </p:sp>
      <p:sp>
        <p:nvSpPr>
          <p:cNvPr id="65" name="Text Placeholder 14">
            <a:extLst>
              <a:ext uri="{FF2B5EF4-FFF2-40B4-BE49-F238E27FC236}">
                <a16:creationId xmlns:a16="http://schemas.microsoft.com/office/drawing/2014/main" id="{B2B679A3-0B6A-AF3B-CFE2-830538E34DE4}"/>
              </a:ext>
            </a:extLst>
          </p:cNvPr>
          <p:cNvSpPr>
            <a:spLocks noGrp="1"/>
          </p:cNvSpPr>
          <p:nvPr>
            <p:ph type="body" sz="quarter" idx="55" hasCustomPrompt="1"/>
          </p:nvPr>
        </p:nvSpPr>
        <p:spPr>
          <a:xfrm>
            <a:off x="5196048" y="4647295"/>
            <a:ext cx="2600325" cy="271462"/>
          </a:xfrm>
        </p:spPr>
        <p:txBody>
          <a:bodyPr anchor="ctr" anchorCtr="0">
            <a:noAutofit/>
          </a:bodyPr>
          <a:lstStyle>
            <a:lvl1pPr>
              <a:defRPr sz="1000">
                <a:solidFill>
                  <a:srgbClr val="AF005F"/>
                </a:solidFill>
              </a:defRPr>
            </a:lvl1pPr>
          </a:lstStyle>
          <a:p>
            <a:pPr lvl="0"/>
            <a:r>
              <a:rPr lang="en-US" dirty="0"/>
              <a:t>firstname.surname@linklaters.com</a:t>
            </a:r>
            <a:endParaRPr lang="en-GB" dirty="0"/>
          </a:p>
        </p:txBody>
      </p:sp>
      <p:sp>
        <p:nvSpPr>
          <p:cNvPr id="66" name="Picture Placeholder 10">
            <a:extLst>
              <a:ext uri="{FF2B5EF4-FFF2-40B4-BE49-F238E27FC236}">
                <a16:creationId xmlns:a16="http://schemas.microsoft.com/office/drawing/2014/main" id="{12247D0D-1BD0-BE3D-C753-756BC11C6BE0}"/>
              </a:ext>
            </a:extLst>
          </p:cNvPr>
          <p:cNvSpPr>
            <a:spLocks noGrp="1"/>
          </p:cNvSpPr>
          <p:nvPr>
            <p:ph type="pic" sz="quarter" idx="56" hasCustomPrompt="1"/>
          </p:nvPr>
        </p:nvSpPr>
        <p:spPr>
          <a:xfrm>
            <a:off x="8355374" y="3921664"/>
            <a:ext cx="701675" cy="939800"/>
          </a:xfrm>
        </p:spPr>
        <p:txBody>
          <a:bodyPr lIns="72000" rIns="72000">
            <a:normAutofit/>
          </a:bodyPr>
          <a:lstStyle>
            <a:lvl1pPr algn="ctr">
              <a:defRPr sz="800"/>
            </a:lvl1pPr>
          </a:lstStyle>
          <a:p>
            <a:pPr marL="0" marR="0" lvl="0" indent="0" algn="ctr" defTabSz="914400" rtl="0" eaLnBrk="1" fontAlgn="auto" latinLnBrk="0" hangingPunct="1">
              <a:lnSpc>
                <a:spcPct val="100000"/>
              </a:lnSpc>
              <a:spcBef>
                <a:spcPts val="0"/>
              </a:spcBef>
              <a:spcAft>
                <a:spcPts val="1200"/>
              </a:spcAft>
              <a:buClrTx/>
              <a:buSzTx/>
              <a:buFont typeface="Arial" pitchFamily="34" charset="0"/>
              <a:buNone/>
              <a:tabLst/>
              <a:defRPr/>
            </a:pPr>
            <a:r>
              <a:rPr lang="en-GB" dirty="0"/>
              <a:t>Click the icon to add a photo</a:t>
            </a:r>
          </a:p>
        </p:txBody>
      </p:sp>
      <p:cxnSp>
        <p:nvCxnSpPr>
          <p:cNvPr id="67" name="Straight Connector 70">
            <a:extLst>
              <a:ext uri="{FF2B5EF4-FFF2-40B4-BE49-F238E27FC236}">
                <a16:creationId xmlns:a16="http://schemas.microsoft.com/office/drawing/2014/main" id="{CCCE9F77-2224-3AB3-C259-787A5EEE556E}"/>
              </a:ext>
            </a:extLst>
          </p:cNvPr>
          <p:cNvCxnSpPr>
            <a:cxnSpLocks noChangeShapeType="1"/>
          </p:cNvCxnSpPr>
          <p:nvPr/>
        </p:nvCxnSpPr>
        <p:spPr bwMode="auto">
          <a:xfrm>
            <a:off x="9061181" y="3921715"/>
            <a:ext cx="0" cy="940318"/>
          </a:xfrm>
          <a:prstGeom prst="line">
            <a:avLst/>
          </a:prstGeom>
          <a:noFill/>
          <a:ln w="12700" cap="sq" algn="ctr">
            <a:solidFill>
              <a:srgbClr val="969696"/>
            </a:solidFill>
            <a:prstDash val="solid"/>
            <a:round/>
            <a:headEnd/>
            <a:tailEnd/>
          </a:ln>
          <a:extLst>
            <a:ext uri="{909E8E84-426E-40DD-AFC4-6F175D3DCCD1}">
              <a14:hiddenFill xmlns:a14="http://schemas.microsoft.com/office/drawing/2010/main">
                <a:noFill/>
              </a14:hiddenFill>
            </a:ext>
          </a:extLst>
        </p:spPr>
      </p:cxnSp>
      <p:sp>
        <p:nvSpPr>
          <p:cNvPr id="68" name="Text Placeholder 14">
            <a:extLst>
              <a:ext uri="{FF2B5EF4-FFF2-40B4-BE49-F238E27FC236}">
                <a16:creationId xmlns:a16="http://schemas.microsoft.com/office/drawing/2014/main" id="{DCAE5A31-F329-34C7-AC31-DDA2EAB1A62D}"/>
              </a:ext>
            </a:extLst>
          </p:cNvPr>
          <p:cNvSpPr>
            <a:spLocks noGrp="1"/>
          </p:cNvSpPr>
          <p:nvPr>
            <p:ph type="body" sz="quarter" idx="57" hasCustomPrompt="1"/>
          </p:nvPr>
        </p:nvSpPr>
        <p:spPr>
          <a:xfrm>
            <a:off x="9172937" y="3891184"/>
            <a:ext cx="2600325" cy="271462"/>
          </a:xfrm>
        </p:spPr>
        <p:txBody>
          <a:bodyPr anchor="ctr" anchorCtr="0">
            <a:noAutofit/>
          </a:bodyPr>
          <a:lstStyle>
            <a:lvl1pPr>
              <a:defRPr sz="1600">
                <a:solidFill>
                  <a:srgbClr val="AF005F"/>
                </a:solidFill>
              </a:defRPr>
            </a:lvl1pPr>
          </a:lstStyle>
          <a:p>
            <a:pPr lvl="0"/>
            <a:r>
              <a:rPr lang="en-US" dirty="0"/>
              <a:t>Name</a:t>
            </a:r>
            <a:endParaRPr lang="en-GB" dirty="0"/>
          </a:p>
        </p:txBody>
      </p:sp>
      <p:sp>
        <p:nvSpPr>
          <p:cNvPr id="69" name="Text Placeholder 14">
            <a:extLst>
              <a:ext uri="{FF2B5EF4-FFF2-40B4-BE49-F238E27FC236}">
                <a16:creationId xmlns:a16="http://schemas.microsoft.com/office/drawing/2014/main" id="{6F5EC6F8-B4D3-CB0F-773A-7E37597BBA91}"/>
              </a:ext>
            </a:extLst>
          </p:cNvPr>
          <p:cNvSpPr>
            <a:spLocks noGrp="1"/>
          </p:cNvSpPr>
          <p:nvPr>
            <p:ph type="body" sz="quarter" idx="58" hasCustomPrompt="1"/>
          </p:nvPr>
        </p:nvSpPr>
        <p:spPr>
          <a:xfrm>
            <a:off x="9172937" y="4143221"/>
            <a:ext cx="2600325" cy="271462"/>
          </a:xfrm>
        </p:spPr>
        <p:txBody>
          <a:bodyPr anchor="ctr" anchorCtr="0">
            <a:noAutofit/>
          </a:bodyPr>
          <a:lstStyle>
            <a:lvl1pPr>
              <a:defRPr sz="1100">
                <a:solidFill>
                  <a:srgbClr val="4D4D4D"/>
                </a:solidFill>
              </a:defRPr>
            </a:lvl1pPr>
          </a:lstStyle>
          <a:p>
            <a:pPr lvl="0"/>
            <a:r>
              <a:rPr lang="en-US" dirty="0"/>
              <a:t>Practice position, Location</a:t>
            </a:r>
            <a:endParaRPr lang="en-GB" dirty="0"/>
          </a:p>
        </p:txBody>
      </p:sp>
      <p:sp>
        <p:nvSpPr>
          <p:cNvPr id="70" name="Text Placeholder 14">
            <a:extLst>
              <a:ext uri="{FF2B5EF4-FFF2-40B4-BE49-F238E27FC236}">
                <a16:creationId xmlns:a16="http://schemas.microsoft.com/office/drawing/2014/main" id="{A3DBA843-BBDC-FA6F-EE63-E2462F0A4F08}"/>
              </a:ext>
            </a:extLst>
          </p:cNvPr>
          <p:cNvSpPr>
            <a:spLocks noGrp="1"/>
          </p:cNvSpPr>
          <p:nvPr>
            <p:ph type="body" sz="quarter" idx="59" hasCustomPrompt="1"/>
          </p:nvPr>
        </p:nvSpPr>
        <p:spPr>
          <a:xfrm>
            <a:off x="9172937" y="4395258"/>
            <a:ext cx="2600325" cy="271462"/>
          </a:xfrm>
        </p:spPr>
        <p:txBody>
          <a:bodyPr anchor="ctr" anchorCtr="0">
            <a:noAutofit/>
          </a:bodyPr>
          <a:lstStyle>
            <a:lvl1pPr>
              <a:defRPr sz="1000">
                <a:solidFill>
                  <a:srgbClr val="4D4D4D"/>
                </a:solidFill>
              </a:defRPr>
            </a:lvl1pPr>
          </a:lstStyle>
          <a:p>
            <a:pPr lvl="0"/>
            <a:r>
              <a:rPr lang="en-US" dirty="0"/>
              <a:t>Tel: + area code number</a:t>
            </a:r>
            <a:endParaRPr lang="en-GB" dirty="0"/>
          </a:p>
        </p:txBody>
      </p:sp>
      <p:sp>
        <p:nvSpPr>
          <p:cNvPr id="71" name="Text Placeholder 14">
            <a:extLst>
              <a:ext uri="{FF2B5EF4-FFF2-40B4-BE49-F238E27FC236}">
                <a16:creationId xmlns:a16="http://schemas.microsoft.com/office/drawing/2014/main" id="{64EAC73C-7DF5-1399-E307-2F975B7B6CC2}"/>
              </a:ext>
            </a:extLst>
          </p:cNvPr>
          <p:cNvSpPr>
            <a:spLocks noGrp="1"/>
          </p:cNvSpPr>
          <p:nvPr>
            <p:ph type="body" sz="quarter" idx="60" hasCustomPrompt="1"/>
          </p:nvPr>
        </p:nvSpPr>
        <p:spPr>
          <a:xfrm>
            <a:off x="9172937" y="4647295"/>
            <a:ext cx="2600325" cy="271462"/>
          </a:xfrm>
        </p:spPr>
        <p:txBody>
          <a:bodyPr anchor="ctr" anchorCtr="0">
            <a:noAutofit/>
          </a:bodyPr>
          <a:lstStyle>
            <a:lvl1pPr>
              <a:defRPr sz="1000">
                <a:solidFill>
                  <a:srgbClr val="AF005F"/>
                </a:solidFill>
              </a:defRPr>
            </a:lvl1pPr>
          </a:lstStyle>
          <a:p>
            <a:pPr lvl="0"/>
            <a:r>
              <a:rPr lang="en-US" dirty="0"/>
              <a:t>firstname.surname@linklaters.com</a:t>
            </a:r>
            <a:endParaRPr lang="en-GB" dirty="0"/>
          </a:p>
        </p:txBody>
      </p:sp>
      <p:sp>
        <p:nvSpPr>
          <p:cNvPr id="90" name="Picture Placeholder 10">
            <a:extLst>
              <a:ext uri="{FF2B5EF4-FFF2-40B4-BE49-F238E27FC236}">
                <a16:creationId xmlns:a16="http://schemas.microsoft.com/office/drawing/2014/main" id="{BF415C1A-3C3E-4FC2-40C2-6B0422B7E6D8}"/>
              </a:ext>
            </a:extLst>
          </p:cNvPr>
          <p:cNvSpPr>
            <a:spLocks noGrp="1"/>
          </p:cNvSpPr>
          <p:nvPr>
            <p:ph type="pic" sz="quarter" idx="61" hasCustomPrompt="1"/>
          </p:nvPr>
        </p:nvSpPr>
        <p:spPr>
          <a:xfrm>
            <a:off x="412207" y="5278653"/>
            <a:ext cx="701675" cy="939800"/>
          </a:xfrm>
        </p:spPr>
        <p:txBody>
          <a:bodyPr lIns="72000" rIns="72000">
            <a:normAutofit/>
          </a:bodyPr>
          <a:lstStyle>
            <a:lvl1pPr algn="ctr">
              <a:defRPr sz="800"/>
            </a:lvl1pPr>
          </a:lstStyle>
          <a:p>
            <a:pPr marL="0" marR="0" lvl="0" indent="0" algn="ctr" defTabSz="914400" rtl="0" eaLnBrk="1" fontAlgn="auto" latinLnBrk="0" hangingPunct="1">
              <a:lnSpc>
                <a:spcPct val="100000"/>
              </a:lnSpc>
              <a:spcBef>
                <a:spcPts val="0"/>
              </a:spcBef>
              <a:spcAft>
                <a:spcPts val="1200"/>
              </a:spcAft>
              <a:buClrTx/>
              <a:buSzTx/>
              <a:buFont typeface="Arial" pitchFamily="34" charset="0"/>
              <a:buNone/>
              <a:tabLst/>
              <a:defRPr/>
            </a:pPr>
            <a:r>
              <a:rPr lang="en-GB" dirty="0"/>
              <a:t>Click the icon to add a photo</a:t>
            </a:r>
          </a:p>
        </p:txBody>
      </p:sp>
      <p:cxnSp>
        <p:nvCxnSpPr>
          <p:cNvPr id="91" name="Straight Connector 70">
            <a:extLst>
              <a:ext uri="{FF2B5EF4-FFF2-40B4-BE49-F238E27FC236}">
                <a16:creationId xmlns:a16="http://schemas.microsoft.com/office/drawing/2014/main" id="{B3B95188-B7E9-21CE-FD30-C49F50486752}"/>
              </a:ext>
            </a:extLst>
          </p:cNvPr>
          <p:cNvCxnSpPr>
            <a:cxnSpLocks noChangeShapeType="1"/>
          </p:cNvCxnSpPr>
          <p:nvPr/>
        </p:nvCxnSpPr>
        <p:spPr bwMode="auto">
          <a:xfrm>
            <a:off x="1118014" y="5278704"/>
            <a:ext cx="0" cy="940318"/>
          </a:xfrm>
          <a:prstGeom prst="line">
            <a:avLst/>
          </a:prstGeom>
          <a:noFill/>
          <a:ln w="12700" cap="sq" algn="ctr">
            <a:solidFill>
              <a:srgbClr val="969696"/>
            </a:solidFill>
            <a:prstDash val="solid"/>
            <a:round/>
            <a:headEnd/>
            <a:tailEnd/>
          </a:ln>
          <a:extLst>
            <a:ext uri="{909E8E84-426E-40DD-AFC4-6F175D3DCCD1}">
              <a14:hiddenFill xmlns:a14="http://schemas.microsoft.com/office/drawing/2010/main">
                <a:noFill/>
              </a14:hiddenFill>
            </a:ext>
          </a:extLst>
        </p:spPr>
      </p:cxnSp>
      <p:sp>
        <p:nvSpPr>
          <p:cNvPr id="92" name="Text Placeholder 14">
            <a:extLst>
              <a:ext uri="{FF2B5EF4-FFF2-40B4-BE49-F238E27FC236}">
                <a16:creationId xmlns:a16="http://schemas.microsoft.com/office/drawing/2014/main" id="{948B5FB7-14DA-40E9-9FCB-6E03A589B4E8}"/>
              </a:ext>
            </a:extLst>
          </p:cNvPr>
          <p:cNvSpPr>
            <a:spLocks noGrp="1"/>
          </p:cNvSpPr>
          <p:nvPr>
            <p:ph type="body" sz="quarter" idx="62" hasCustomPrompt="1"/>
          </p:nvPr>
        </p:nvSpPr>
        <p:spPr>
          <a:xfrm>
            <a:off x="1229770" y="5248173"/>
            <a:ext cx="2600325" cy="271462"/>
          </a:xfrm>
        </p:spPr>
        <p:txBody>
          <a:bodyPr anchor="ctr" anchorCtr="0">
            <a:noAutofit/>
          </a:bodyPr>
          <a:lstStyle>
            <a:lvl1pPr>
              <a:defRPr sz="1600">
                <a:solidFill>
                  <a:srgbClr val="AF005F"/>
                </a:solidFill>
              </a:defRPr>
            </a:lvl1pPr>
          </a:lstStyle>
          <a:p>
            <a:pPr lvl="0"/>
            <a:r>
              <a:rPr lang="en-US" dirty="0"/>
              <a:t>Name</a:t>
            </a:r>
            <a:endParaRPr lang="en-GB" dirty="0"/>
          </a:p>
        </p:txBody>
      </p:sp>
      <p:sp>
        <p:nvSpPr>
          <p:cNvPr id="93" name="Text Placeholder 14">
            <a:extLst>
              <a:ext uri="{FF2B5EF4-FFF2-40B4-BE49-F238E27FC236}">
                <a16:creationId xmlns:a16="http://schemas.microsoft.com/office/drawing/2014/main" id="{F74FE320-5884-CD68-144E-AFD189938530}"/>
              </a:ext>
            </a:extLst>
          </p:cNvPr>
          <p:cNvSpPr>
            <a:spLocks noGrp="1"/>
          </p:cNvSpPr>
          <p:nvPr>
            <p:ph type="body" sz="quarter" idx="63" hasCustomPrompt="1"/>
          </p:nvPr>
        </p:nvSpPr>
        <p:spPr>
          <a:xfrm>
            <a:off x="1229770" y="5500210"/>
            <a:ext cx="2600325" cy="271462"/>
          </a:xfrm>
        </p:spPr>
        <p:txBody>
          <a:bodyPr anchor="ctr" anchorCtr="0">
            <a:noAutofit/>
          </a:bodyPr>
          <a:lstStyle>
            <a:lvl1pPr>
              <a:defRPr sz="1100">
                <a:solidFill>
                  <a:srgbClr val="4D4D4D"/>
                </a:solidFill>
              </a:defRPr>
            </a:lvl1pPr>
          </a:lstStyle>
          <a:p>
            <a:pPr lvl="0"/>
            <a:r>
              <a:rPr lang="en-US" dirty="0"/>
              <a:t>Practice position, Location</a:t>
            </a:r>
            <a:endParaRPr lang="en-GB" dirty="0"/>
          </a:p>
        </p:txBody>
      </p:sp>
      <p:sp>
        <p:nvSpPr>
          <p:cNvPr id="94" name="Text Placeholder 14">
            <a:extLst>
              <a:ext uri="{FF2B5EF4-FFF2-40B4-BE49-F238E27FC236}">
                <a16:creationId xmlns:a16="http://schemas.microsoft.com/office/drawing/2014/main" id="{CB3BB778-237E-FED5-C0DB-B78B31BBD52C}"/>
              </a:ext>
            </a:extLst>
          </p:cNvPr>
          <p:cNvSpPr>
            <a:spLocks noGrp="1"/>
          </p:cNvSpPr>
          <p:nvPr>
            <p:ph type="body" sz="quarter" idx="64" hasCustomPrompt="1"/>
          </p:nvPr>
        </p:nvSpPr>
        <p:spPr>
          <a:xfrm>
            <a:off x="1229770" y="5752247"/>
            <a:ext cx="2600325" cy="271462"/>
          </a:xfrm>
        </p:spPr>
        <p:txBody>
          <a:bodyPr anchor="ctr" anchorCtr="0">
            <a:noAutofit/>
          </a:bodyPr>
          <a:lstStyle>
            <a:lvl1pPr>
              <a:defRPr sz="1000">
                <a:solidFill>
                  <a:srgbClr val="4D4D4D"/>
                </a:solidFill>
              </a:defRPr>
            </a:lvl1pPr>
          </a:lstStyle>
          <a:p>
            <a:pPr lvl="0"/>
            <a:r>
              <a:rPr lang="en-US" dirty="0"/>
              <a:t>Tel: + area code number</a:t>
            </a:r>
            <a:endParaRPr lang="en-GB" dirty="0"/>
          </a:p>
        </p:txBody>
      </p:sp>
      <p:sp>
        <p:nvSpPr>
          <p:cNvPr id="95" name="Text Placeholder 14">
            <a:extLst>
              <a:ext uri="{FF2B5EF4-FFF2-40B4-BE49-F238E27FC236}">
                <a16:creationId xmlns:a16="http://schemas.microsoft.com/office/drawing/2014/main" id="{32937137-F2C1-8849-EEE1-DCD837455D69}"/>
              </a:ext>
            </a:extLst>
          </p:cNvPr>
          <p:cNvSpPr>
            <a:spLocks noGrp="1"/>
          </p:cNvSpPr>
          <p:nvPr>
            <p:ph type="body" sz="quarter" idx="65" hasCustomPrompt="1"/>
          </p:nvPr>
        </p:nvSpPr>
        <p:spPr>
          <a:xfrm>
            <a:off x="1229770" y="6004284"/>
            <a:ext cx="2600325" cy="271462"/>
          </a:xfrm>
        </p:spPr>
        <p:txBody>
          <a:bodyPr anchor="ctr" anchorCtr="0">
            <a:noAutofit/>
          </a:bodyPr>
          <a:lstStyle>
            <a:lvl1pPr>
              <a:defRPr sz="1000">
                <a:solidFill>
                  <a:srgbClr val="AF005F"/>
                </a:solidFill>
              </a:defRPr>
            </a:lvl1pPr>
          </a:lstStyle>
          <a:p>
            <a:pPr lvl="0"/>
            <a:r>
              <a:rPr lang="en-US" dirty="0"/>
              <a:t>firstname.surname@linklaters.com</a:t>
            </a:r>
            <a:endParaRPr lang="en-GB" dirty="0"/>
          </a:p>
        </p:txBody>
      </p:sp>
      <p:sp>
        <p:nvSpPr>
          <p:cNvPr id="96" name="Picture Placeholder 10">
            <a:extLst>
              <a:ext uri="{FF2B5EF4-FFF2-40B4-BE49-F238E27FC236}">
                <a16:creationId xmlns:a16="http://schemas.microsoft.com/office/drawing/2014/main" id="{9B0BFA99-2226-4D91-8E8D-12FBDFE07ED5}"/>
              </a:ext>
            </a:extLst>
          </p:cNvPr>
          <p:cNvSpPr>
            <a:spLocks noGrp="1"/>
          </p:cNvSpPr>
          <p:nvPr>
            <p:ph type="pic" sz="quarter" idx="66" hasCustomPrompt="1"/>
          </p:nvPr>
        </p:nvSpPr>
        <p:spPr>
          <a:xfrm>
            <a:off x="4378485" y="5278653"/>
            <a:ext cx="701675" cy="939800"/>
          </a:xfrm>
        </p:spPr>
        <p:txBody>
          <a:bodyPr lIns="72000" rIns="72000">
            <a:normAutofit/>
          </a:bodyPr>
          <a:lstStyle>
            <a:lvl1pPr algn="ctr">
              <a:defRPr sz="800"/>
            </a:lvl1pPr>
          </a:lstStyle>
          <a:p>
            <a:pPr marL="0" marR="0" lvl="0" indent="0" algn="ctr" defTabSz="914400" rtl="0" eaLnBrk="1" fontAlgn="auto" latinLnBrk="0" hangingPunct="1">
              <a:lnSpc>
                <a:spcPct val="100000"/>
              </a:lnSpc>
              <a:spcBef>
                <a:spcPts val="0"/>
              </a:spcBef>
              <a:spcAft>
                <a:spcPts val="1200"/>
              </a:spcAft>
              <a:buClrTx/>
              <a:buSzTx/>
              <a:buFont typeface="Arial" pitchFamily="34" charset="0"/>
              <a:buNone/>
              <a:tabLst/>
              <a:defRPr/>
            </a:pPr>
            <a:r>
              <a:rPr lang="en-GB" dirty="0"/>
              <a:t>Click the icon to add a photo</a:t>
            </a:r>
          </a:p>
        </p:txBody>
      </p:sp>
      <p:cxnSp>
        <p:nvCxnSpPr>
          <p:cNvPr id="97" name="Straight Connector 70">
            <a:extLst>
              <a:ext uri="{FF2B5EF4-FFF2-40B4-BE49-F238E27FC236}">
                <a16:creationId xmlns:a16="http://schemas.microsoft.com/office/drawing/2014/main" id="{A170E901-CBDC-7ACC-36A5-AE89364F8F5D}"/>
              </a:ext>
            </a:extLst>
          </p:cNvPr>
          <p:cNvCxnSpPr>
            <a:cxnSpLocks noChangeShapeType="1"/>
          </p:cNvCxnSpPr>
          <p:nvPr/>
        </p:nvCxnSpPr>
        <p:spPr bwMode="auto">
          <a:xfrm>
            <a:off x="5084292" y="5278704"/>
            <a:ext cx="0" cy="940318"/>
          </a:xfrm>
          <a:prstGeom prst="line">
            <a:avLst/>
          </a:prstGeom>
          <a:noFill/>
          <a:ln w="12700" cap="sq" algn="ctr">
            <a:solidFill>
              <a:srgbClr val="969696"/>
            </a:solidFill>
            <a:prstDash val="solid"/>
            <a:round/>
            <a:headEnd/>
            <a:tailEnd/>
          </a:ln>
          <a:extLst>
            <a:ext uri="{909E8E84-426E-40DD-AFC4-6F175D3DCCD1}">
              <a14:hiddenFill xmlns:a14="http://schemas.microsoft.com/office/drawing/2010/main">
                <a:noFill/>
              </a14:hiddenFill>
            </a:ext>
          </a:extLst>
        </p:spPr>
      </p:cxnSp>
      <p:sp>
        <p:nvSpPr>
          <p:cNvPr id="98" name="Text Placeholder 14">
            <a:extLst>
              <a:ext uri="{FF2B5EF4-FFF2-40B4-BE49-F238E27FC236}">
                <a16:creationId xmlns:a16="http://schemas.microsoft.com/office/drawing/2014/main" id="{87F89D2B-AB93-2378-7D29-F5726EE97A58}"/>
              </a:ext>
            </a:extLst>
          </p:cNvPr>
          <p:cNvSpPr>
            <a:spLocks noGrp="1"/>
          </p:cNvSpPr>
          <p:nvPr>
            <p:ph type="body" sz="quarter" idx="67" hasCustomPrompt="1"/>
          </p:nvPr>
        </p:nvSpPr>
        <p:spPr>
          <a:xfrm>
            <a:off x="5196048" y="5248173"/>
            <a:ext cx="2600325" cy="271462"/>
          </a:xfrm>
        </p:spPr>
        <p:txBody>
          <a:bodyPr anchor="ctr" anchorCtr="0">
            <a:noAutofit/>
          </a:bodyPr>
          <a:lstStyle>
            <a:lvl1pPr>
              <a:defRPr sz="1600">
                <a:solidFill>
                  <a:srgbClr val="AF005F"/>
                </a:solidFill>
              </a:defRPr>
            </a:lvl1pPr>
          </a:lstStyle>
          <a:p>
            <a:pPr lvl="0"/>
            <a:r>
              <a:rPr lang="en-US" dirty="0"/>
              <a:t>Name</a:t>
            </a:r>
            <a:endParaRPr lang="en-GB" dirty="0"/>
          </a:p>
        </p:txBody>
      </p:sp>
      <p:sp>
        <p:nvSpPr>
          <p:cNvPr id="99" name="Text Placeholder 14">
            <a:extLst>
              <a:ext uri="{FF2B5EF4-FFF2-40B4-BE49-F238E27FC236}">
                <a16:creationId xmlns:a16="http://schemas.microsoft.com/office/drawing/2014/main" id="{BE07F48B-C1C7-CD6F-CE90-AFCAC985BA30}"/>
              </a:ext>
            </a:extLst>
          </p:cNvPr>
          <p:cNvSpPr>
            <a:spLocks noGrp="1"/>
          </p:cNvSpPr>
          <p:nvPr>
            <p:ph type="body" sz="quarter" idx="68" hasCustomPrompt="1"/>
          </p:nvPr>
        </p:nvSpPr>
        <p:spPr>
          <a:xfrm>
            <a:off x="5196048" y="5500210"/>
            <a:ext cx="2600325" cy="271462"/>
          </a:xfrm>
        </p:spPr>
        <p:txBody>
          <a:bodyPr anchor="ctr" anchorCtr="0">
            <a:noAutofit/>
          </a:bodyPr>
          <a:lstStyle>
            <a:lvl1pPr>
              <a:defRPr sz="1100">
                <a:solidFill>
                  <a:srgbClr val="4D4D4D"/>
                </a:solidFill>
              </a:defRPr>
            </a:lvl1pPr>
          </a:lstStyle>
          <a:p>
            <a:pPr lvl="0"/>
            <a:r>
              <a:rPr lang="en-US" dirty="0"/>
              <a:t>Practice position, Location</a:t>
            </a:r>
            <a:endParaRPr lang="en-GB" dirty="0"/>
          </a:p>
        </p:txBody>
      </p:sp>
      <p:sp>
        <p:nvSpPr>
          <p:cNvPr id="100" name="Text Placeholder 14">
            <a:extLst>
              <a:ext uri="{FF2B5EF4-FFF2-40B4-BE49-F238E27FC236}">
                <a16:creationId xmlns:a16="http://schemas.microsoft.com/office/drawing/2014/main" id="{BF552FE7-4EAF-6B87-96BE-85AB749DA4DA}"/>
              </a:ext>
            </a:extLst>
          </p:cNvPr>
          <p:cNvSpPr>
            <a:spLocks noGrp="1"/>
          </p:cNvSpPr>
          <p:nvPr>
            <p:ph type="body" sz="quarter" idx="69" hasCustomPrompt="1"/>
          </p:nvPr>
        </p:nvSpPr>
        <p:spPr>
          <a:xfrm>
            <a:off x="5196048" y="5752247"/>
            <a:ext cx="2600325" cy="271462"/>
          </a:xfrm>
        </p:spPr>
        <p:txBody>
          <a:bodyPr anchor="ctr" anchorCtr="0">
            <a:noAutofit/>
          </a:bodyPr>
          <a:lstStyle>
            <a:lvl1pPr>
              <a:defRPr sz="1000">
                <a:solidFill>
                  <a:srgbClr val="4D4D4D"/>
                </a:solidFill>
              </a:defRPr>
            </a:lvl1pPr>
          </a:lstStyle>
          <a:p>
            <a:pPr lvl="0"/>
            <a:r>
              <a:rPr lang="en-US" dirty="0"/>
              <a:t>Tel: + area code number</a:t>
            </a:r>
            <a:endParaRPr lang="en-GB" dirty="0"/>
          </a:p>
        </p:txBody>
      </p:sp>
      <p:sp>
        <p:nvSpPr>
          <p:cNvPr id="101" name="Text Placeholder 14">
            <a:extLst>
              <a:ext uri="{FF2B5EF4-FFF2-40B4-BE49-F238E27FC236}">
                <a16:creationId xmlns:a16="http://schemas.microsoft.com/office/drawing/2014/main" id="{47F329DB-5273-98F7-A3F3-9589F7E2D807}"/>
              </a:ext>
            </a:extLst>
          </p:cNvPr>
          <p:cNvSpPr>
            <a:spLocks noGrp="1"/>
          </p:cNvSpPr>
          <p:nvPr>
            <p:ph type="body" sz="quarter" idx="70" hasCustomPrompt="1"/>
          </p:nvPr>
        </p:nvSpPr>
        <p:spPr>
          <a:xfrm>
            <a:off x="5196048" y="6004284"/>
            <a:ext cx="2600325" cy="271462"/>
          </a:xfrm>
        </p:spPr>
        <p:txBody>
          <a:bodyPr anchor="ctr" anchorCtr="0">
            <a:noAutofit/>
          </a:bodyPr>
          <a:lstStyle>
            <a:lvl1pPr>
              <a:defRPr sz="1000">
                <a:solidFill>
                  <a:srgbClr val="AF005F"/>
                </a:solidFill>
              </a:defRPr>
            </a:lvl1pPr>
          </a:lstStyle>
          <a:p>
            <a:pPr lvl="0"/>
            <a:r>
              <a:rPr lang="en-US" dirty="0"/>
              <a:t>firstname.surname@linklaters.com</a:t>
            </a:r>
            <a:endParaRPr lang="en-GB" dirty="0"/>
          </a:p>
        </p:txBody>
      </p:sp>
      <p:sp>
        <p:nvSpPr>
          <p:cNvPr id="102" name="Picture Placeholder 10">
            <a:extLst>
              <a:ext uri="{FF2B5EF4-FFF2-40B4-BE49-F238E27FC236}">
                <a16:creationId xmlns:a16="http://schemas.microsoft.com/office/drawing/2014/main" id="{BDDC8157-5F9E-D58A-3158-4897706341C9}"/>
              </a:ext>
            </a:extLst>
          </p:cNvPr>
          <p:cNvSpPr>
            <a:spLocks noGrp="1"/>
          </p:cNvSpPr>
          <p:nvPr>
            <p:ph type="pic" sz="quarter" idx="71" hasCustomPrompt="1"/>
          </p:nvPr>
        </p:nvSpPr>
        <p:spPr>
          <a:xfrm>
            <a:off x="8355374" y="5278653"/>
            <a:ext cx="701675" cy="939800"/>
          </a:xfrm>
        </p:spPr>
        <p:txBody>
          <a:bodyPr lIns="72000" rIns="72000">
            <a:normAutofit/>
          </a:bodyPr>
          <a:lstStyle>
            <a:lvl1pPr algn="ctr">
              <a:defRPr sz="800"/>
            </a:lvl1pPr>
          </a:lstStyle>
          <a:p>
            <a:pPr marL="0" marR="0" lvl="0" indent="0" algn="ctr" defTabSz="914400" rtl="0" eaLnBrk="1" fontAlgn="auto" latinLnBrk="0" hangingPunct="1">
              <a:lnSpc>
                <a:spcPct val="100000"/>
              </a:lnSpc>
              <a:spcBef>
                <a:spcPts val="0"/>
              </a:spcBef>
              <a:spcAft>
                <a:spcPts val="1200"/>
              </a:spcAft>
              <a:buClrTx/>
              <a:buSzTx/>
              <a:buFont typeface="Arial" pitchFamily="34" charset="0"/>
              <a:buNone/>
              <a:tabLst/>
              <a:defRPr/>
            </a:pPr>
            <a:r>
              <a:rPr lang="en-GB" dirty="0"/>
              <a:t>Click the icon to add a photo</a:t>
            </a:r>
          </a:p>
        </p:txBody>
      </p:sp>
      <p:cxnSp>
        <p:nvCxnSpPr>
          <p:cNvPr id="103" name="Straight Connector 70">
            <a:extLst>
              <a:ext uri="{FF2B5EF4-FFF2-40B4-BE49-F238E27FC236}">
                <a16:creationId xmlns:a16="http://schemas.microsoft.com/office/drawing/2014/main" id="{D2F0022E-C29F-3166-7538-0FB7B02DB363}"/>
              </a:ext>
            </a:extLst>
          </p:cNvPr>
          <p:cNvCxnSpPr>
            <a:cxnSpLocks noChangeShapeType="1"/>
          </p:cNvCxnSpPr>
          <p:nvPr/>
        </p:nvCxnSpPr>
        <p:spPr bwMode="auto">
          <a:xfrm>
            <a:off x="9061181" y="5278704"/>
            <a:ext cx="0" cy="940318"/>
          </a:xfrm>
          <a:prstGeom prst="line">
            <a:avLst/>
          </a:prstGeom>
          <a:noFill/>
          <a:ln w="12700" cap="sq" algn="ctr">
            <a:solidFill>
              <a:srgbClr val="969696"/>
            </a:solidFill>
            <a:prstDash val="solid"/>
            <a:round/>
            <a:headEnd/>
            <a:tailEnd/>
          </a:ln>
          <a:extLst>
            <a:ext uri="{909E8E84-426E-40DD-AFC4-6F175D3DCCD1}">
              <a14:hiddenFill xmlns:a14="http://schemas.microsoft.com/office/drawing/2010/main">
                <a:noFill/>
              </a14:hiddenFill>
            </a:ext>
          </a:extLst>
        </p:spPr>
      </p:cxnSp>
      <p:sp>
        <p:nvSpPr>
          <p:cNvPr id="104" name="Text Placeholder 14">
            <a:extLst>
              <a:ext uri="{FF2B5EF4-FFF2-40B4-BE49-F238E27FC236}">
                <a16:creationId xmlns:a16="http://schemas.microsoft.com/office/drawing/2014/main" id="{C13B66FE-5E1F-52C9-B59E-2EF55F050265}"/>
              </a:ext>
            </a:extLst>
          </p:cNvPr>
          <p:cNvSpPr>
            <a:spLocks noGrp="1"/>
          </p:cNvSpPr>
          <p:nvPr>
            <p:ph type="body" sz="quarter" idx="72" hasCustomPrompt="1"/>
          </p:nvPr>
        </p:nvSpPr>
        <p:spPr>
          <a:xfrm>
            <a:off x="9172937" y="5248173"/>
            <a:ext cx="2600325" cy="271462"/>
          </a:xfrm>
        </p:spPr>
        <p:txBody>
          <a:bodyPr anchor="ctr" anchorCtr="0">
            <a:noAutofit/>
          </a:bodyPr>
          <a:lstStyle>
            <a:lvl1pPr>
              <a:defRPr sz="1600">
                <a:solidFill>
                  <a:srgbClr val="AF005F"/>
                </a:solidFill>
              </a:defRPr>
            </a:lvl1pPr>
          </a:lstStyle>
          <a:p>
            <a:pPr lvl="0"/>
            <a:r>
              <a:rPr lang="en-US" dirty="0"/>
              <a:t>Name</a:t>
            </a:r>
            <a:endParaRPr lang="en-GB" dirty="0"/>
          </a:p>
        </p:txBody>
      </p:sp>
      <p:sp>
        <p:nvSpPr>
          <p:cNvPr id="105" name="Text Placeholder 14">
            <a:extLst>
              <a:ext uri="{FF2B5EF4-FFF2-40B4-BE49-F238E27FC236}">
                <a16:creationId xmlns:a16="http://schemas.microsoft.com/office/drawing/2014/main" id="{049FAB01-07DB-154B-731D-7C94972B22D4}"/>
              </a:ext>
            </a:extLst>
          </p:cNvPr>
          <p:cNvSpPr>
            <a:spLocks noGrp="1"/>
          </p:cNvSpPr>
          <p:nvPr>
            <p:ph type="body" sz="quarter" idx="73" hasCustomPrompt="1"/>
          </p:nvPr>
        </p:nvSpPr>
        <p:spPr>
          <a:xfrm>
            <a:off x="9172937" y="5500210"/>
            <a:ext cx="2600325" cy="271462"/>
          </a:xfrm>
        </p:spPr>
        <p:txBody>
          <a:bodyPr anchor="ctr" anchorCtr="0">
            <a:noAutofit/>
          </a:bodyPr>
          <a:lstStyle>
            <a:lvl1pPr>
              <a:defRPr sz="1100">
                <a:solidFill>
                  <a:srgbClr val="4D4D4D"/>
                </a:solidFill>
              </a:defRPr>
            </a:lvl1pPr>
          </a:lstStyle>
          <a:p>
            <a:pPr lvl="0"/>
            <a:r>
              <a:rPr lang="en-US" dirty="0"/>
              <a:t>Practice position, Location</a:t>
            </a:r>
            <a:endParaRPr lang="en-GB" dirty="0"/>
          </a:p>
        </p:txBody>
      </p:sp>
      <p:sp>
        <p:nvSpPr>
          <p:cNvPr id="106" name="Text Placeholder 14">
            <a:extLst>
              <a:ext uri="{FF2B5EF4-FFF2-40B4-BE49-F238E27FC236}">
                <a16:creationId xmlns:a16="http://schemas.microsoft.com/office/drawing/2014/main" id="{89382299-AFF0-762A-0C52-9D15F5473CC1}"/>
              </a:ext>
            </a:extLst>
          </p:cNvPr>
          <p:cNvSpPr>
            <a:spLocks noGrp="1"/>
          </p:cNvSpPr>
          <p:nvPr>
            <p:ph type="body" sz="quarter" idx="74" hasCustomPrompt="1"/>
          </p:nvPr>
        </p:nvSpPr>
        <p:spPr>
          <a:xfrm>
            <a:off x="9172937" y="5752247"/>
            <a:ext cx="2600325" cy="271462"/>
          </a:xfrm>
        </p:spPr>
        <p:txBody>
          <a:bodyPr anchor="ctr" anchorCtr="0">
            <a:noAutofit/>
          </a:bodyPr>
          <a:lstStyle>
            <a:lvl1pPr>
              <a:defRPr sz="1000">
                <a:solidFill>
                  <a:srgbClr val="4D4D4D"/>
                </a:solidFill>
              </a:defRPr>
            </a:lvl1pPr>
          </a:lstStyle>
          <a:p>
            <a:pPr lvl="0"/>
            <a:r>
              <a:rPr lang="en-US" dirty="0"/>
              <a:t>Tel: + area code number</a:t>
            </a:r>
            <a:endParaRPr lang="en-GB" dirty="0"/>
          </a:p>
        </p:txBody>
      </p:sp>
      <p:sp>
        <p:nvSpPr>
          <p:cNvPr id="107" name="Text Placeholder 14">
            <a:extLst>
              <a:ext uri="{FF2B5EF4-FFF2-40B4-BE49-F238E27FC236}">
                <a16:creationId xmlns:a16="http://schemas.microsoft.com/office/drawing/2014/main" id="{D6BCA4E4-8616-D1BE-30AF-E22F30A0F236}"/>
              </a:ext>
            </a:extLst>
          </p:cNvPr>
          <p:cNvSpPr>
            <a:spLocks noGrp="1"/>
          </p:cNvSpPr>
          <p:nvPr>
            <p:ph type="body" sz="quarter" idx="75" hasCustomPrompt="1"/>
          </p:nvPr>
        </p:nvSpPr>
        <p:spPr>
          <a:xfrm>
            <a:off x="9172937" y="6004284"/>
            <a:ext cx="2600325" cy="271462"/>
          </a:xfrm>
        </p:spPr>
        <p:txBody>
          <a:bodyPr anchor="ctr" anchorCtr="0">
            <a:noAutofit/>
          </a:bodyPr>
          <a:lstStyle>
            <a:lvl1pPr>
              <a:defRPr sz="1000">
                <a:solidFill>
                  <a:srgbClr val="AF005F"/>
                </a:solidFill>
              </a:defRPr>
            </a:lvl1pPr>
          </a:lstStyle>
          <a:p>
            <a:pPr lvl="0"/>
            <a:r>
              <a:rPr lang="en-US" dirty="0"/>
              <a:t>firstname.surname@linklaters.com</a:t>
            </a:r>
            <a:endParaRPr lang="en-GB" dirty="0"/>
          </a:p>
        </p:txBody>
      </p:sp>
    </p:spTree>
    <p:extLst>
      <p:ext uri="{BB962C8B-B14F-4D97-AF65-F5344CB8AC3E}">
        <p14:creationId xmlns:p14="http://schemas.microsoft.com/office/powerpoint/2010/main" val="404579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Back Slide">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DB8DB8B4-BD0E-CED9-9DA1-182786FE5AFA}"/>
              </a:ext>
            </a:extLst>
          </p:cNvPr>
          <p:cNvSpPr>
            <a:spLocks noGrp="1"/>
          </p:cNvSpPr>
          <p:nvPr>
            <p:ph type="pic" sz="quarter" idx="10" hasCustomPrompt="1"/>
          </p:nvPr>
        </p:nvSpPr>
        <p:spPr>
          <a:xfrm>
            <a:off x="0" y="0"/>
            <a:ext cx="12192000" cy="2160000"/>
          </a:xfrm>
        </p:spPr>
        <p:txBody>
          <a:bodyPr>
            <a:normAutofit/>
          </a:bodyPr>
          <a:lstStyle>
            <a:lvl1pPr algn="ctr">
              <a:defRPr sz="1400"/>
            </a:lvl1pPr>
          </a:lstStyle>
          <a:p>
            <a:r>
              <a:rPr lang="en-GB" dirty="0"/>
              <a:t>Click the icon to add an image</a:t>
            </a:r>
          </a:p>
        </p:txBody>
      </p:sp>
      <p:sp>
        <p:nvSpPr>
          <p:cNvPr id="3" name="Rectangle 2">
            <a:extLst>
              <a:ext uri="{FF2B5EF4-FFF2-40B4-BE49-F238E27FC236}">
                <a16:creationId xmlns:a16="http://schemas.microsoft.com/office/drawing/2014/main" id="{6B4C9C94-D447-67CF-CBB6-F3D978AA4854}"/>
              </a:ext>
            </a:extLst>
          </p:cNvPr>
          <p:cNvSpPr/>
          <p:nvPr/>
        </p:nvSpPr>
        <p:spPr>
          <a:xfrm>
            <a:off x="0" y="2160000"/>
            <a:ext cx="12192000" cy="4698000"/>
          </a:xfrm>
          <a:prstGeom prst="rect">
            <a:avLst/>
          </a:prstGeom>
          <a:solidFill>
            <a:srgbClr val="F7F6F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560242681"/>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Bullets">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67A3DB30-9F13-6C85-34F0-C626B19F20FC}"/>
              </a:ext>
            </a:extLst>
          </p:cNvPr>
          <p:cNvSpPr>
            <a:spLocks noGrp="1"/>
          </p:cNvSpPr>
          <p:nvPr>
            <p:ph type="title"/>
          </p:nvPr>
        </p:nvSpPr>
        <p:spPr>
          <a:xfrm>
            <a:off x="412799" y="374650"/>
            <a:ext cx="11371213" cy="606425"/>
          </a:xfrm>
          <a:prstGeom prst="rect">
            <a:avLst/>
          </a:prstGeom>
        </p:spPr>
        <p:txBody>
          <a:bodyPr vert="horz" lIns="0" tIns="45720" rIns="91440" bIns="45720" rtlCol="0" anchor="ctr">
            <a:noAutofit/>
          </a:bodyPr>
          <a:lstStyle/>
          <a:p>
            <a:r>
              <a:rPr lang="en-US"/>
              <a:t>Click to edit Master title style</a:t>
            </a:r>
            <a:endParaRPr lang="en-GB" dirty="0"/>
          </a:p>
        </p:txBody>
      </p:sp>
      <p:sp>
        <p:nvSpPr>
          <p:cNvPr id="8" name="Text Placeholder 7">
            <a:extLst>
              <a:ext uri="{FF2B5EF4-FFF2-40B4-BE49-F238E27FC236}">
                <a16:creationId xmlns:a16="http://schemas.microsoft.com/office/drawing/2014/main" id="{1DFA80FD-855C-2B63-B52B-2194A8DDE941}"/>
              </a:ext>
            </a:extLst>
          </p:cNvPr>
          <p:cNvSpPr>
            <a:spLocks noGrp="1"/>
          </p:cNvSpPr>
          <p:nvPr>
            <p:ph type="body" sz="quarter" idx="10"/>
          </p:nvPr>
        </p:nvSpPr>
        <p:spPr>
          <a:xfrm>
            <a:off x="407988" y="1196975"/>
            <a:ext cx="11376025" cy="5076825"/>
          </a:xfrm>
          <a:noFill/>
        </p:spPr>
        <p:txBody>
          <a:bodyPr/>
          <a:lstStyle>
            <a:lvl1pPr marL="271463" indent="-271463">
              <a:buFont typeface="Arial" panose="020B0604020202020204" pitchFamily="34" charset="0"/>
              <a:buChar char="&gt;"/>
              <a:defRPr/>
            </a:lvl1pPr>
            <a:lvl2pPr marL="270000" indent="-270000">
              <a:buFont typeface="Arial" panose="020B0604020202020204" pitchFamily="34" charset="0"/>
              <a:buChar char="&gt;"/>
              <a:defRPr/>
            </a:lvl2pPr>
            <a:lvl3pPr marL="540000" indent="-270000">
              <a:buFont typeface="Arial" panose="020B0604020202020204" pitchFamily="34" charset="0"/>
              <a:buChar char="&gt;"/>
              <a:defRPr/>
            </a:lvl3pPr>
            <a:lvl4pPr marL="810000" indent="-270000">
              <a:buFont typeface="Arial" panose="020B0604020202020204" pitchFamily="34" charset="0"/>
              <a:buChar char="&gt;"/>
              <a:defRPr/>
            </a:lvl4pPr>
            <a:lvl5pPr marL="1080000" indent="-270000">
              <a:buFont typeface="Arial" panose="020B0604020202020204" pitchFamily="34" charset="0"/>
              <a:buChar char="&g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595460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Bullets + Corner Imag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67A3DB30-9F13-6C85-34F0-C626B19F20FC}"/>
              </a:ext>
            </a:extLst>
          </p:cNvPr>
          <p:cNvSpPr>
            <a:spLocks noGrp="1"/>
          </p:cNvSpPr>
          <p:nvPr>
            <p:ph type="title"/>
          </p:nvPr>
        </p:nvSpPr>
        <p:spPr>
          <a:xfrm>
            <a:off x="412799" y="374650"/>
            <a:ext cx="11371213" cy="606425"/>
          </a:xfrm>
          <a:prstGeom prst="rect">
            <a:avLst/>
          </a:prstGeom>
        </p:spPr>
        <p:txBody>
          <a:bodyPr vert="horz" lIns="0" tIns="45720" rIns="91440" bIns="45720" rtlCol="0" anchor="ctr">
            <a:noAutofit/>
          </a:bodyPr>
          <a:lstStyle/>
          <a:p>
            <a:r>
              <a:rPr lang="en-US"/>
              <a:t>Click to edit Master title style</a:t>
            </a:r>
            <a:endParaRPr lang="en-GB" dirty="0"/>
          </a:p>
        </p:txBody>
      </p:sp>
      <p:sp>
        <p:nvSpPr>
          <p:cNvPr id="2" name="Picture Placeholder 15">
            <a:extLst>
              <a:ext uri="{FF2B5EF4-FFF2-40B4-BE49-F238E27FC236}">
                <a16:creationId xmlns:a16="http://schemas.microsoft.com/office/drawing/2014/main" id="{ABECDD81-A0DE-828F-AF51-5D92FC884722}"/>
              </a:ext>
            </a:extLst>
          </p:cNvPr>
          <p:cNvSpPr>
            <a:spLocks noGrp="1"/>
          </p:cNvSpPr>
          <p:nvPr>
            <p:ph type="pic" sz="quarter" idx="46" hasCustomPrompt="1"/>
          </p:nvPr>
        </p:nvSpPr>
        <p:spPr>
          <a:xfrm>
            <a:off x="8987720" y="3627780"/>
            <a:ext cx="3204280" cy="3230220"/>
          </a:xfrm>
          <a:custGeom>
            <a:avLst/>
            <a:gdLst>
              <a:gd name="connsiteX0" fmla="*/ 3204280 w 3204280"/>
              <a:gd name="connsiteY0" fmla="*/ 0 h 3230220"/>
              <a:gd name="connsiteX1" fmla="*/ 3204280 w 3204280"/>
              <a:gd name="connsiteY1" fmla="*/ 3230220 h 3230220"/>
              <a:gd name="connsiteX2" fmla="*/ 0 w 3204280"/>
              <a:gd name="connsiteY2" fmla="*/ 3230220 h 3230220"/>
            </a:gdLst>
            <a:ahLst/>
            <a:cxnLst>
              <a:cxn ang="0">
                <a:pos x="connsiteX0" y="connsiteY0"/>
              </a:cxn>
              <a:cxn ang="0">
                <a:pos x="connsiteX1" y="connsiteY1"/>
              </a:cxn>
              <a:cxn ang="0">
                <a:pos x="connsiteX2" y="connsiteY2"/>
              </a:cxn>
            </a:cxnLst>
            <a:rect l="l" t="t" r="r" b="b"/>
            <a:pathLst>
              <a:path w="3204280" h="3230220">
                <a:moveTo>
                  <a:pt x="3204280" y="0"/>
                </a:moveTo>
                <a:lnTo>
                  <a:pt x="3204280" y="3230220"/>
                </a:lnTo>
                <a:lnTo>
                  <a:pt x="0" y="3230220"/>
                </a:lnTo>
                <a:close/>
              </a:path>
            </a:pathLst>
          </a:custGeom>
        </p:spPr>
        <p:txBody>
          <a:bodyPr wrap="square" anchor="ctr">
            <a:noAutofit/>
          </a:bodyPr>
          <a:lstStyle>
            <a:lvl1pPr marL="1974850" indent="0" algn="ctr">
              <a:defRPr sz="1200"/>
            </a:lvl1pPr>
          </a:lstStyle>
          <a:p>
            <a:r>
              <a:rPr lang="en-GB" dirty="0"/>
              <a:t>Click on the icon to add an image</a:t>
            </a:r>
          </a:p>
        </p:txBody>
      </p:sp>
      <p:sp>
        <p:nvSpPr>
          <p:cNvPr id="4" name="Text Placeholder 7">
            <a:extLst>
              <a:ext uri="{FF2B5EF4-FFF2-40B4-BE49-F238E27FC236}">
                <a16:creationId xmlns:a16="http://schemas.microsoft.com/office/drawing/2014/main" id="{B55A6171-95D8-E5CD-2301-A40E182EEFA7}"/>
              </a:ext>
            </a:extLst>
          </p:cNvPr>
          <p:cNvSpPr>
            <a:spLocks noGrp="1"/>
          </p:cNvSpPr>
          <p:nvPr>
            <p:ph type="body" sz="quarter" idx="10"/>
          </p:nvPr>
        </p:nvSpPr>
        <p:spPr>
          <a:xfrm>
            <a:off x="407989" y="1196975"/>
            <a:ext cx="8575200" cy="5076825"/>
          </a:xfrm>
          <a:noFill/>
        </p:spPr>
        <p:txBody>
          <a:bodyPr/>
          <a:lstStyle>
            <a:lvl1pPr marL="271463" indent="-271463">
              <a:buFont typeface="Arial" panose="020B0604020202020204" pitchFamily="34" charset="0"/>
              <a:buChar char="&gt;"/>
              <a:defRPr/>
            </a:lvl1pPr>
            <a:lvl2pPr marL="270000" indent="-270000">
              <a:buFont typeface="Arial" panose="020B0604020202020204" pitchFamily="34" charset="0"/>
              <a:buChar char="&gt;"/>
              <a:defRPr/>
            </a:lvl2pPr>
            <a:lvl3pPr marL="540000" indent="-270000">
              <a:buFont typeface="Arial" panose="020B0604020202020204" pitchFamily="34" charset="0"/>
              <a:buChar char="&gt;"/>
              <a:defRPr/>
            </a:lvl3pPr>
            <a:lvl4pPr marL="810000" indent="-270000">
              <a:buFont typeface="Arial" panose="020B0604020202020204" pitchFamily="34" charset="0"/>
              <a:buChar char="&gt;"/>
              <a:defRPr/>
            </a:lvl4pPr>
            <a:lvl5pPr marL="1080000" indent="-270000">
              <a:buFont typeface="Arial" panose="020B0604020202020204" pitchFamily="34" charset="0"/>
              <a:buChar char="&g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855772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2800" y="374650"/>
            <a:ext cx="11347400" cy="856800"/>
          </a:xfrm>
        </p:spPr>
        <p:txBody>
          <a:bodyPr>
            <a:noAutofit/>
          </a:bodyPr>
          <a:lstStyle/>
          <a:p>
            <a:r>
              <a:rPr lang="en-US"/>
              <a:t>Click to edit Master title style</a:t>
            </a:r>
            <a:endParaRPr lang="en-GB" dirty="0"/>
          </a:p>
        </p:txBody>
      </p:sp>
      <p:sp>
        <p:nvSpPr>
          <p:cNvPr id="5" name="Content Placeholder 4"/>
          <p:cNvSpPr>
            <a:spLocks noGrp="1"/>
          </p:cNvSpPr>
          <p:nvPr>
            <p:ph sz="quarter" idx="11"/>
          </p:nvPr>
        </p:nvSpPr>
        <p:spPr>
          <a:xfrm>
            <a:off x="412800" y="1810800"/>
            <a:ext cx="11323200" cy="4341600"/>
          </a:xfrm>
        </p:spPr>
        <p:txBody>
          <a:bodyPr/>
          <a:lstStyle>
            <a:lvl1pPr>
              <a:lnSpc>
                <a:spcPct val="100000"/>
              </a:lnSpc>
              <a:defRPr/>
            </a:lvl1pPr>
            <a:lvl2pPr marL="270000" indent="-270000">
              <a:lnSpc>
                <a:spcPct val="100000"/>
              </a:lnSpc>
              <a:buFont typeface="Arial" panose="020B0604020202020204" pitchFamily="34" charset="0"/>
              <a:buChar char="&gt;"/>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72101451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67A3DB30-9F13-6C85-34F0-C626B19F20FC}"/>
              </a:ext>
            </a:extLst>
          </p:cNvPr>
          <p:cNvSpPr>
            <a:spLocks noGrp="1"/>
          </p:cNvSpPr>
          <p:nvPr>
            <p:ph type="title"/>
          </p:nvPr>
        </p:nvSpPr>
        <p:spPr>
          <a:xfrm>
            <a:off x="412799" y="374650"/>
            <a:ext cx="11371213" cy="606425"/>
          </a:xfrm>
          <a:prstGeom prst="rect">
            <a:avLst/>
          </a:prstGeom>
        </p:spPr>
        <p:txBody>
          <a:bodyPr vert="horz" lIns="0" tIns="45720" rIns="91440" bIns="45720" rtlCol="0" anchor="ctr">
            <a:noAutofit/>
          </a:bodyPr>
          <a:lstStyle/>
          <a:p>
            <a:r>
              <a:rPr lang="en-US"/>
              <a:t>Click to edit Master title style</a:t>
            </a:r>
            <a:endParaRPr lang="en-GB" dirty="0"/>
          </a:p>
        </p:txBody>
      </p:sp>
      <p:sp>
        <p:nvSpPr>
          <p:cNvPr id="2" name="Text Placeholder 5">
            <a:extLst>
              <a:ext uri="{FF2B5EF4-FFF2-40B4-BE49-F238E27FC236}">
                <a16:creationId xmlns:a16="http://schemas.microsoft.com/office/drawing/2014/main" id="{55C229AD-83A9-F250-6F3A-A9363CCE5077}"/>
              </a:ext>
            </a:extLst>
          </p:cNvPr>
          <p:cNvSpPr>
            <a:spLocks noGrp="1"/>
          </p:cNvSpPr>
          <p:nvPr>
            <p:ph type="body" sz="quarter" idx="47"/>
          </p:nvPr>
        </p:nvSpPr>
        <p:spPr>
          <a:xfrm>
            <a:off x="412750" y="1196975"/>
            <a:ext cx="11371213" cy="5076825"/>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69595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 Corner Imag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67A3DB30-9F13-6C85-34F0-C626B19F20FC}"/>
              </a:ext>
            </a:extLst>
          </p:cNvPr>
          <p:cNvSpPr>
            <a:spLocks noGrp="1"/>
          </p:cNvSpPr>
          <p:nvPr>
            <p:ph type="title"/>
          </p:nvPr>
        </p:nvSpPr>
        <p:spPr>
          <a:xfrm>
            <a:off x="412799" y="374650"/>
            <a:ext cx="11371213" cy="606425"/>
          </a:xfrm>
          <a:prstGeom prst="rect">
            <a:avLst/>
          </a:prstGeom>
        </p:spPr>
        <p:txBody>
          <a:bodyPr vert="horz" lIns="0" tIns="45720" rIns="91440" bIns="45720" rtlCol="0" anchor="ctr">
            <a:noAutofit/>
          </a:bodyPr>
          <a:lstStyle/>
          <a:p>
            <a:r>
              <a:rPr lang="en-US"/>
              <a:t>Click to edit Master title style</a:t>
            </a:r>
            <a:endParaRPr lang="en-GB" dirty="0"/>
          </a:p>
        </p:txBody>
      </p:sp>
      <p:sp>
        <p:nvSpPr>
          <p:cNvPr id="2" name="Picture Placeholder 15">
            <a:extLst>
              <a:ext uri="{FF2B5EF4-FFF2-40B4-BE49-F238E27FC236}">
                <a16:creationId xmlns:a16="http://schemas.microsoft.com/office/drawing/2014/main" id="{ABECDD81-A0DE-828F-AF51-5D92FC884722}"/>
              </a:ext>
            </a:extLst>
          </p:cNvPr>
          <p:cNvSpPr>
            <a:spLocks noGrp="1"/>
          </p:cNvSpPr>
          <p:nvPr>
            <p:ph type="pic" sz="quarter" idx="46" hasCustomPrompt="1"/>
          </p:nvPr>
        </p:nvSpPr>
        <p:spPr>
          <a:xfrm>
            <a:off x="8987720" y="3627780"/>
            <a:ext cx="3204280" cy="3230220"/>
          </a:xfrm>
          <a:custGeom>
            <a:avLst/>
            <a:gdLst>
              <a:gd name="connsiteX0" fmla="*/ 3204280 w 3204280"/>
              <a:gd name="connsiteY0" fmla="*/ 0 h 3230220"/>
              <a:gd name="connsiteX1" fmla="*/ 3204280 w 3204280"/>
              <a:gd name="connsiteY1" fmla="*/ 3230220 h 3230220"/>
              <a:gd name="connsiteX2" fmla="*/ 0 w 3204280"/>
              <a:gd name="connsiteY2" fmla="*/ 3230220 h 3230220"/>
            </a:gdLst>
            <a:ahLst/>
            <a:cxnLst>
              <a:cxn ang="0">
                <a:pos x="connsiteX0" y="connsiteY0"/>
              </a:cxn>
              <a:cxn ang="0">
                <a:pos x="connsiteX1" y="connsiteY1"/>
              </a:cxn>
              <a:cxn ang="0">
                <a:pos x="connsiteX2" y="connsiteY2"/>
              </a:cxn>
            </a:cxnLst>
            <a:rect l="l" t="t" r="r" b="b"/>
            <a:pathLst>
              <a:path w="3204280" h="3230220">
                <a:moveTo>
                  <a:pt x="3204280" y="0"/>
                </a:moveTo>
                <a:lnTo>
                  <a:pt x="3204280" y="3230220"/>
                </a:lnTo>
                <a:lnTo>
                  <a:pt x="0" y="3230220"/>
                </a:lnTo>
                <a:close/>
              </a:path>
            </a:pathLst>
          </a:custGeom>
        </p:spPr>
        <p:txBody>
          <a:bodyPr wrap="square" anchor="ctr">
            <a:noAutofit/>
          </a:bodyPr>
          <a:lstStyle>
            <a:lvl1pPr marL="1974850" indent="0" algn="ctr">
              <a:defRPr sz="1200"/>
            </a:lvl1pPr>
          </a:lstStyle>
          <a:p>
            <a:r>
              <a:rPr lang="en-GB" dirty="0"/>
              <a:t>Click on the icon to add an image</a:t>
            </a:r>
          </a:p>
        </p:txBody>
      </p:sp>
      <p:sp>
        <p:nvSpPr>
          <p:cNvPr id="6" name="Text Placeholder 5">
            <a:extLst>
              <a:ext uri="{FF2B5EF4-FFF2-40B4-BE49-F238E27FC236}">
                <a16:creationId xmlns:a16="http://schemas.microsoft.com/office/drawing/2014/main" id="{332E0F0B-C89B-D7F3-8314-36FFCFD49267}"/>
              </a:ext>
            </a:extLst>
          </p:cNvPr>
          <p:cNvSpPr>
            <a:spLocks noGrp="1"/>
          </p:cNvSpPr>
          <p:nvPr>
            <p:ph type="body" sz="quarter" idx="47"/>
          </p:nvPr>
        </p:nvSpPr>
        <p:spPr>
          <a:xfrm>
            <a:off x="412750" y="1196975"/>
            <a:ext cx="8575675" cy="5076825"/>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91119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GB" dirty="0"/>
          </a:p>
        </p:txBody>
      </p:sp>
    </p:spTree>
    <p:extLst>
      <p:ext uri="{BB962C8B-B14F-4D97-AF65-F5344CB8AC3E}">
        <p14:creationId xmlns:p14="http://schemas.microsoft.com/office/powerpoint/2010/main" val="2635874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 Corner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GB" dirty="0"/>
          </a:p>
        </p:txBody>
      </p:sp>
      <p:sp>
        <p:nvSpPr>
          <p:cNvPr id="3" name="Picture Placeholder 15">
            <a:extLst>
              <a:ext uri="{FF2B5EF4-FFF2-40B4-BE49-F238E27FC236}">
                <a16:creationId xmlns:a16="http://schemas.microsoft.com/office/drawing/2014/main" id="{360D92A9-A911-CF90-FD0B-2281A71573CB}"/>
              </a:ext>
            </a:extLst>
          </p:cNvPr>
          <p:cNvSpPr>
            <a:spLocks noGrp="1"/>
          </p:cNvSpPr>
          <p:nvPr>
            <p:ph type="pic" sz="quarter" idx="46" hasCustomPrompt="1"/>
          </p:nvPr>
        </p:nvSpPr>
        <p:spPr>
          <a:xfrm>
            <a:off x="8987720" y="3627780"/>
            <a:ext cx="3204280" cy="3230220"/>
          </a:xfrm>
          <a:custGeom>
            <a:avLst/>
            <a:gdLst>
              <a:gd name="connsiteX0" fmla="*/ 3204280 w 3204280"/>
              <a:gd name="connsiteY0" fmla="*/ 0 h 3230220"/>
              <a:gd name="connsiteX1" fmla="*/ 3204280 w 3204280"/>
              <a:gd name="connsiteY1" fmla="*/ 3230220 h 3230220"/>
              <a:gd name="connsiteX2" fmla="*/ 0 w 3204280"/>
              <a:gd name="connsiteY2" fmla="*/ 3230220 h 3230220"/>
            </a:gdLst>
            <a:ahLst/>
            <a:cxnLst>
              <a:cxn ang="0">
                <a:pos x="connsiteX0" y="connsiteY0"/>
              </a:cxn>
              <a:cxn ang="0">
                <a:pos x="connsiteX1" y="connsiteY1"/>
              </a:cxn>
              <a:cxn ang="0">
                <a:pos x="connsiteX2" y="connsiteY2"/>
              </a:cxn>
            </a:cxnLst>
            <a:rect l="l" t="t" r="r" b="b"/>
            <a:pathLst>
              <a:path w="3204280" h="3230220">
                <a:moveTo>
                  <a:pt x="3204280" y="0"/>
                </a:moveTo>
                <a:lnTo>
                  <a:pt x="3204280" y="3230220"/>
                </a:lnTo>
                <a:lnTo>
                  <a:pt x="0" y="3230220"/>
                </a:lnTo>
                <a:close/>
              </a:path>
            </a:pathLst>
          </a:custGeom>
        </p:spPr>
        <p:txBody>
          <a:bodyPr wrap="square" anchor="ctr">
            <a:noAutofit/>
          </a:bodyPr>
          <a:lstStyle>
            <a:lvl1pPr marL="1974850" indent="0" algn="ctr">
              <a:defRPr sz="1200"/>
            </a:lvl1pPr>
          </a:lstStyle>
          <a:p>
            <a:r>
              <a:rPr lang="en-GB" dirty="0"/>
              <a:t>Click on the icon to add an image</a:t>
            </a:r>
          </a:p>
        </p:txBody>
      </p:sp>
    </p:spTree>
    <p:extLst>
      <p:ext uri="{BB962C8B-B14F-4D97-AF65-F5344CB8AC3E}">
        <p14:creationId xmlns:p14="http://schemas.microsoft.com/office/powerpoint/2010/main" val="4016597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slide – Large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B5AFF1E-AAD8-375F-C13A-D07D3CE42D39}"/>
              </a:ext>
            </a:extLst>
          </p:cNvPr>
          <p:cNvSpPr>
            <a:spLocks noGrp="1"/>
          </p:cNvSpPr>
          <p:nvPr>
            <p:ph type="pic" sz="quarter" idx="10" hasCustomPrompt="1"/>
          </p:nvPr>
        </p:nvSpPr>
        <p:spPr>
          <a:xfrm>
            <a:off x="1" y="-1"/>
            <a:ext cx="12192000" cy="6273801"/>
          </a:xfrm>
        </p:spPr>
        <p:txBody>
          <a:bodyPr anchor="t">
            <a:normAutofit/>
          </a:bodyPr>
          <a:lstStyle>
            <a:lvl1pPr marL="0" indent="0" algn="ctr">
              <a:defRPr sz="1400"/>
            </a:lvl1pPr>
          </a:lstStyle>
          <a:p>
            <a:r>
              <a:rPr lang="en-GB" dirty="0"/>
              <a:t>Click on the icon to add a divider image</a:t>
            </a:r>
          </a:p>
        </p:txBody>
      </p:sp>
      <p:sp>
        <p:nvSpPr>
          <p:cNvPr id="4" name="Text Placeholder 3">
            <a:extLst>
              <a:ext uri="{FF2B5EF4-FFF2-40B4-BE49-F238E27FC236}">
                <a16:creationId xmlns:a16="http://schemas.microsoft.com/office/drawing/2014/main" id="{8C0F42DC-F400-90D7-ED39-E0BAED9CD081}"/>
              </a:ext>
            </a:extLst>
          </p:cNvPr>
          <p:cNvSpPr>
            <a:spLocks noGrp="1"/>
          </p:cNvSpPr>
          <p:nvPr>
            <p:ph type="body" sz="quarter" idx="11" hasCustomPrompt="1"/>
          </p:nvPr>
        </p:nvSpPr>
        <p:spPr>
          <a:xfrm>
            <a:off x="-222" y="2121837"/>
            <a:ext cx="2514028" cy="1051061"/>
          </a:xfrm>
          <a:custGeom>
            <a:avLst/>
            <a:gdLst>
              <a:gd name="connsiteX0" fmla="*/ 0 w 1692275"/>
              <a:gd name="connsiteY0" fmla="*/ 1038361 h 1038361"/>
              <a:gd name="connsiteX1" fmla="*/ 259590 w 1692275"/>
              <a:gd name="connsiteY1" fmla="*/ 0 h 1038361"/>
              <a:gd name="connsiteX2" fmla="*/ 1692275 w 1692275"/>
              <a:gd name="connsiteY2" fmla="*/ 0 h 1038361"/>
              <a:gd name="connsiteX3" fmla="*/ 1432685 w 1692275"/>
              <a:gd name="connsiteY3" fmla="*/ 1038361 h 1038361"/>
              <a:gd name="connsiteX4" fmla="*/ 0 w 1692275"/>
              <a:gd name="connsiteY4" fmla="*/ 1038361 h 1038361"/>
              <a:gd name="connsiteX0" fmla="*/ 2348 w 1694623"/>
              <a:gd name="connsiteY0" fmla="*/ 1040743 h 1040743"/>
              <a:gd name="connsiteX1" fmla="*/ 0 w 1694623"/>
              <a:gd name="connsiteY1" fmla="*/ 0 h 1040743"/>
              <a:gd name="connsiteX2" fmla="*/ 1694623 w 1694623"/>
              <a:gd name="connsiteY2" fmla="*/ 2382 h 1040743"/>
              <a:gd name="connsiteX3" fmla="*/ 1435033 w 1694623"/>
              <a:gd name="connsiteY3" fmla="*/ 1040743 h 1040743"/>
              <a:gd name="connsiteX4" fmla="*/ 2348 w 1694623"/>
              <a:gd name="connsiteY4" fmla="*/ 1040743 h 1040743"/>
              <a:gd name="connsiteX0" fmla="*/ 2348 w 1694623"/>
              <a:gd name="connsiteY0" fmla="*/ 1038362 h 1038362"/>
              <a:gd name="connsiteX1" fmla="*/ 0 w 1694623"/>
              <a:gd name="connsiteY1" fmla="*/ 0 h 1038362"/>
              <a:gd name="connsiteX2" fmla="*/ 1694623 w 1694623"/>
              <a:gd name="connsiteY2" fmla="*/ 1 h 1038362"/>
              <a:gd name="connsiteX3" fmla="*/ 1435033 w 1694623"/>
              <a:gd name="connsiteY3" fmla="*/ 1038362 h 1038362"/>
              <a:gd name="connsiteX4" fmla="*/ 2348 w 1694623"/>
              <a:gd name="connsiteY4" fmla="*/ 1038362 h 1038362"/>
              <a:gd name="connsiteX0" fmla="*/ 2348 w 2513773"/>
              <a:gd name="connsiteY0" fmla="*/ 1038362 h 1038362"/>
              <a:gd name="connsiteX1" fmla="*/ 0 w 2513773"/>
              <a:gd name="connsiteY1" fmla="*/ 0 h 1038362"/>
              <a:gd name="connsiteX2" fmla="*/ 2513773 w 2513773"/>
              <a:gd name="connsiteY2" fmla="*/ 1 h 1038362"/>
              <a:gd name="connsiteX3" fmla="*/ 1435033 w 2513773"/>
              <a:gd name="connsiteY3" fmla="*/ 1038362 h 1038362"/>
              <a:gd name="connsiteX4" fmla="*/ 2348 w 2513773"/>
              <a:gd name="connsiteY4" fmla="*/ 1038362 h 1038362"/>
              <a:gd name="connsiteX0" fmla="*/ 2348 w 2513773"/>
              <a:gd name="connsiteY0" fmla="*/ 1033599 h 1038362"/>
              <a:gd name="connsiteX1" fmla="*/ 0 w 2513773"/>
              <a:gd name="connsiteY1" fmla="*/ 0 h 1038362"/>
              <a:gd name="connsiteX2" fmla="*/ 2513773 w 2513773"/>
              <a:gd name="connsiteY2" fmla="*/ 1 h 1038362"/>
              <a:gd name="connsiteX3" fmla="*/ 1435033 w 2513773"/>
              <a:gd name="connsiteY3" fmla="*/ 1038362 h 1038362"/>
              <a:gd name="connsiteX4" fmla="*/ 2348 w 2513773"/>
              <a:gd name="connsiteY4" fmla="*/ 1033599 h 1038362"/>
              <a:gd name="connsiteX0" fmla="*/ 222 w 2514028"/>
              <a:gd name="connsiteY0" fmla="*/ 1033599 h 1038362"/>
              <a:gd name="connsiteX1" fmla="*/ 255 w 2514028"/>
              <a:gd name="connsiteY1" fmla="*/ 0 h 1038362"/>
              <a:gd name="connsiteX2" fmla="*/ 2514028 w 2514028"/>
              <a:gd name="connsiteY2" fmla="*/ 1 h 1038362"/>
              <a:gd name="connsiteX3" fmla="*/ 1435288 w 2514028"/>
              <a:gd name="connsiteY3" fmla="*/ 1038362 h 1038362"/>
              <a:gd name="connsiteX4" fmla="*/ 222 w 2514028"/>
              <a:gd name="connsiteY4" fmla="*/ 1033599 h 1038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028" h="1038362">
                <a:moveTo>
                  <a:pt x="222" y="1033599"/>
                </a:moveTo>
                <a:cubicBezTo>
                  <a:pt x="-561" y="686685"/>
                  <a:pt x="1038" y="346914"/>
                  <a:pt x="255" y="0"/>
                </a:cubicBezTo>
                <a:lnTo>
                  <a:pt x="2514028" y="1"/>
                </a:lnTo>
                <a:lnTo>
                  <a:pt x="1435288" y="1038362"/>
                </a:lnTo>
                <a:lnTo>
                  <a:pt x="222" y="1033599"/>
                </a:lnTo>
                <a:close/>
              </a:path>
            </a:pathLst>
          </a:custGeom>
          <a:solidFill>
            <a:schemeClr val="bg1">
              <a:alpha val="80000"/>
            </a:schemeClr>
          </a:solidFill>
        </p:spPr>
        <p:txBody>
          <a:bodyPr lIns="72000" tIns="72000" rIns="684000" bIns="72000" anchor="ctr">
            <a:normAutofit/>
          </a:bodyPr>
          <a:lstStyle>
            <a:lvl1pPr marL="0" indent="0" algn="ctr">
              <a:defRPr sz="4000">
                <a:solidFill>
                  <a:schemeClr val="tx1"/>
                </a:solidFill>
              </a:defRPr>
            </a:lvl1pPr>
          </a:lstStyle>
          <a:p>
            <a:pPr lvl="0"/>
            <a:r>
              <a:rPr lang="en-US" dirty="0"/>
              <a:t>#</a:t>
            </a:r>
            <a:endParaRPr lang="en-GB" dirty="0"/>
          </a:p>
        </p:txBody>
      </p:sp>
      <p:sp>
        <p:nvSpPr>
          <p:cNvPr id="6" name="Text Placeholder 3">
            <a:extLst>
              <a:ext uri="{FF2B5EF4-FFF2-40B4-BE49-F238E27FC236}">
                <a16:creationId xmlns:a16="http://schemas.microsoft.com/office/drawing/2014/main" id="{D6856B45-CFFC-0B08-48F0-1CFEC9806D41}"/>
              </a:ext>
            </a:extLst>
          </p:cNvPr>
          <p:cNvSpPr>
            <a:spLocks noGrp="1"/>
          </p:cNvSpPr>
          <p:nvPr>
            <p:ph type="body" sz="quarter" idx="12" hasCustomPrompt="1"/>
          </p:nvPr>
        </p:nvSpPr>
        <p:spPr>
          <a:xfrm>
            <a:off x="1657350" y="2121837"/>
            <a:ext cx="8048625" cy="1051061"/>
          </a:xfrm>
          <a:custGeom>
            <a:avLst/>
            <a:gdLst>
              <a:gd name="connsiteX0" fmla="*/ 0 w 7049861"/>
              <a:gd name="connsiteY0" fmla="*/ 1038361 h 1038361"/>
              <a:gd name="connsiteX1" fmla="*/ 259590 w 7049861"/>
              <a:gd name="connsiteY1" fmla="*/ 0 h 1038361"/>
              <a:gd name="connsiteX2" fmla="*/ 7049861 w 7049861"/>
              <a:gd name="connsiteY2" fmla="*/ 0 h 1038361"/>
              <a:gd name="connsiteX3" fmla="*/ 6790271 w 7049861"/>
              <a:gd name="connsiteY3" fmla="*/ 1038361 h 1038361"/>
              <a:gd name="connsiteX4" fmla="*/ 0 w 7049861"/>
              <a:gd name="connsiteY4" fmla="*/ 1038361 h 1038361"/>
              <a:gd name="connsiteX0" fmla="*/ 0 w 7049861"/>
              <a:gd name="connsiteY0" fmla="*/ 1038361 h 1038361"/>
              <a:gd name="connsiteX1" fmla="*/ 259590 w 7049861"/>
              <a:gd name="connsiteY1" fmla="*/ 0 h 1038361"/>
              <a:gd name="connsiteX2" fmla="*/ 7049861 w 7049861"/>
              <a:gd name="connsiteY2" fmla="*/ 0 h 1038361"/>
              <a:gd name="connsiteX3" fmla="*/ 7047446 w 7049861"/>
              <a:gd name="connsiteY3" fmla="*/ 1038361 h 1038361"/>
              <a:gd name="connsiteX4" fmla="*/ 0 w 7049861"/>
              <a:gd name="connsiteY4" fmla="*/ 1038361 h 1038361"/>
              <a:gd name="connsiteX0" fmla="*/ 0 w 7049861"/>
              <a:gd name="connsiteY0" fmla="*/ 1038361 h 1038361"/>
              <a:gd name="connsiteX1" fmla="*/ 259590 w 7049861"/>
              <a:gd name="connsiteY1" fmla="*/ 0 h 1038361"/>
              <a:gd name="connsiteX2" fmla="*/ 7049861 w 7049861"/>
              <a:gd name="connsiteY2" fmla="*/ 0 h 1038361"/>
              <a:gd name="connsiteX3" fmla="*/ 7049827 w 7049861"/>
              <a:gd name="connsiteY3" fmla="*/ 1038361 h 1038361"/>
              <a:gd name="connsiteX4" fmla="*/ 0 w 7049861"/>
              <a:gd name="connsiteY4" fmla="*/ 1038361 h 1038361"/>
              <a:gd name="connsiteX0" fmla="*/ 0 w 7049861"/>
              <a:gd name="connsiteY0" fmla="*/ 1038361 h 1038361"/>
              <a:gd name="connsiteX1" fmla="*/ 1110490 w 7049861"/>
              <a:gd name="connsiteY1" fmla="*/ 0 h 1038361"/>
              <a:gd name="connsiteX2" fmla="*/ 7049861 w 7049861"/>
              <a:gd name="connsiteY2" fmla="*/ 0 h 1038361"/>
              <a:gd name="connsiteX3" fmla="*/ 7049827 w 7049861"/>
              <a:gd name="connsiteY3" fmla="*/ 1038361 h 1038361"/>
              <a:gd name="connsiteX4" fmla="*/ 0 w 7049861"/>
              <a:gd name="connsiteY4" fmla="*/ 1038361 h 1038361"/>
              <a:gd name="connsiteX0" fmla="*/ 0 w 7024461"/>
              <a:gd name="connsiteY0" fmla="*/ 1044711 h 1044711"/>
              <a:gd name="connsiteX1" fmla="*/ 1085090 w 7024461"/>
              <a:gd name="connsiteY1" fmla="*/ 0 h 1044711"/>
              <a:gd name="connsiteX2" fmla="*/ 7024461 w 7024461"/>
              <a:gd name="connsiteY2" fmla="*/ 0 h 1044711"/>
              <a:gd name="connsiteX3" fmla="*/ 7024427 w 7024461"/>
              <a:gd name="connsiteY3" fmla="*/ 1038361 h 1044711"/>
              <a:gd name="connsiteX4" fmla="*/ 0 w 7024461"/>
              <a:gd name="connsiteY4" fmla="*/ 1044711 h 1044711"/>
              <a:gd name="connsiteX0" fmla="*/ 0 w 7024461"/>
              <a:gd name="connsiteY0" fmla="*/ 1044711 h 1044711"/>
              <a:gd name="connsiteX1" fmla="*/ 936569 w 7024461"/>
              <a:gd name="connsiteY1" fmla="*/ 0 h 1044711"/>
              <a:gd name="connsiteX2" fmla="*/ 7024461 w 7024461"/>
              <a:gd name="connsiteY2" fmla="*/ 0 h 1044711"/>
              <a:gd name="connsiteX3" fmla="*/ 7024427 w 7024461"/>
              <a:gd name="connsiteY3" fmla="*/ 1038361 h 1044711"/>
              <a:gd name="connsiteX4" fmla="*/ 0 w 7024461"/>
              <a:gd name="connsiteY4" fmla="*/ 1044711 h 1044711"/>
              <a:gd name="connsiteX0" fmla="*/ 0 w 6972204"/>
              <a:gd name="connsiteY0" fmla="*/ 1044711 h 1044711"/>
              <a:gd name="connsiteX1" fmla="*/ 884312 w 6972204"/>
              <a:gd name="connsiteY1" fmla="*/ 0 h 1044711"/>
              <a:gd name="connsiteX2" fmla="*/ 6972204 w 6972204"/>
              <a:gd name="connsiteY2" fmla="*/ 0 h 1044711"/>
              <a:gd name="connsiteX3" fmla="*/ 6972170 w 6972204"/>
              <a:gd name="connsiteY3" fmla="*/ 1038361 h 1044711"/>
              <a:gd name="connsiteX4" fmla="*/ 0 w 6972204"/>
              <a:gd name="connsiteY4" fmla="*/ 1044711 h 1044711"/>
              <a:gd name="connsiteX0" fmla="*/ 0 w 6972204"/>
              <a:gd name="connsiteY0" fmla="*/ 1051061 h 1051061"/>
              <a:gd name="connsiteX1" fmla="*/ 944821 w 6972204"/>
              <a:gd name="connsiteY1" fmla="*/ 0 h 1051061"/>
              <a:gd name="connsiteX2" fmla="*/ 6972204 w 6972204"/>
              <a:gd name="connsiteY2" fmla="*/ 6350 h 1051061"/>
              <a:gd name="connsiteX3" fmla="*/ 6972170 w 6972204"/>
              <a:gd name="connsiteY3" fmla="*/ 1044711 h 1051061"/>
              <a:gd name="connsiteX4" fmla="*/ 0 w 6972204"/>
              <a:gd name="connsiteY4" fmla="*/ 1051061 h 1051061"/>
              <a:gd name="connsiteX0" fmla="*/ 0 w 6972204"/>
              <a:gd name="connsiteY0" fmla="*/ 1051061 h 1051061"/>
              <a:gd name="connsiteX1" fmla="*/ 933820 w 6972204"/>
              <a:gd name="connsiteY1" fmla="*/ 0 h 1051061"/>
              <a:gd name="connsiteX2" fmla="*/ 6972204 w 6972204"/>
              <a:gd name="connsiteY2" fmla="*/ 6350 h 1051061"/>
              <a:gd name="connsiteX3" fmla="*/ 6972170 w 6972204"/>
              <a:gd name="connsiteY3" fmla="*/ 1044711 h 1051061"/>
              <a:gd name="connsiteX4" fmla="*/ 0 w 6972204"/>
              <a:gd name="connsiteY4" fmla="*/ 1051061 h 1051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72204" h="1051061">
                <a:moveTo>
                  <a:pt x="0" y="1051061"/>
                </a:moveTo>
                <a:lnTo>
                  <a:pt x="933820" y="0"/>
                </a:lnTo>
                <a:lnTo>
                  <a:pt x="6972204" y="6350"/>
                </a:lnTo>
                <a:cubicBezTo>
                  <a:pt x="6972193" y="352470"/>
                  <a:pt x="6972181" y="698591"/>
                  <a:pt x="6972170" y="1044711"/>
                </a:cubicBezTo>
                <a:lnTo>
                  <a:pt x="0" y="1051061"/>
                </a:lnTo>
                <a:close/>
              </a:path>
            </a:pathLst>
          </a:custGeom>
          <a:solidFill>
            <a:schemeClr val="bg1">
              <a:alpha val="80000"/>
            </a:schemeClr>
          </a:solidFill>
        </p:spPr>
        <p:txBody>
          <a:bodyPr lIns="72000" tIns="72000" rIns="72000" bIns="72000" anchor="ctr">
            <a:normAutofit/>
          </a:bodyPr>
          <a:lstStyle>
            <a:lvl1pPr marL="984250" indent="0" algn="l">
              <a:defRPr sz="2400">
                <a:solidFill>
                  <a:schemeClr val="tx1"/>
                </a:solidFill>
              </a:defRPr>
            </a:lvl1pPr>
          </a:lstStyle>
          <a:p>
            <a:pPr lvl="0"/>
            <a:r>
              <a:rPr lang="en-US" dirty="0"/>
              <a:t>Divider title</a:t>
            </a:r>
            <a:endParaRPr lang="en-GB" dirty="0"/>
          </a:p>
        </p:txBody>
      </p:sp>
    </p:spTree>
    <p:extLst>
      <p:ext uri="{BB962C8B-B14F-4D97-AF65-F5344CB8AC3E}">
        <p14:creationId xmlns:p14="http://schemas.microsoft.com/office/powerpoint/2010/main" val="3677095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vider slide – No imag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C0F42DC-F400-90D7-ED39-E0BAED9CD081}"/>
              </a:ext>
            </a:extLst>
          </p:cNvPr>
          <p:cNvSpPr>
            <a:spLocks noGrp="1"/>
          </p:cNvSpPr>
          <p:nvPr>
            <p:ph type="body" sz="quarter" idx="11" hasCustomPrompt="1"/>
          </p:nvPr>
        </p:nvSpPr>
        <p:spPr>
          <a:xfrm>
            <a:off x="-222" y="2121837"/>
            <a:ext cx="2514028" cy="1051061"/>
          </a:xfrm>
          <a:custGeom>
            <a:avLst/>
            <a:gdLst>
              <a:gd name="connsiteX0" fmla="*/ 0 w 1692275"/>
              <a:gd name="connsiteY0" fmla="*/ 1038361 h 1038361"/>
              <a:gd name="connsiteX1" fmla="*/ 259590 w 1692275"/>
              <a:gd name="connsiteY1" fmla="*/ 0 h 1038361"/>
              <a:gd name="connsiteX2" fmla="*/ 1692275 w 1692275"/>
              <a:gd name="connsiteY2" fmla="*/ 0 h 1038361"/>
              <a:gd name="connsiteX3" fmla="*/ 1432685 w 1692275"/>
              <a:gd name="connsiteY3" fmla="*/ 1038361 h 1038361"/>
              <a:gd name="connsiteX4" fmla="*/ 0 w 1692275"/>
              <a:gd name="connsiteY4" fmla="*/ 1038361 h 1038361"/>
              <a:gd name="connsiteX0" fmla="*/ 2348 w 1694623"/>
              <a:gd name="connsiteY0" fmla="*/ 1040743 h 1040743"/>
              <a:gd name="connsiteX1" fmla="*/ 0 w 1694623"/>
              <a:gd name="connsiteY1" fmla="*/ 0 h 1040743"/>
              <a:gd name="connsiteX2" fmla="*/ 1694623 w 1694623"/>
              <a:gd name="connsiteY2" fmla="*/ 2382 h 1040743"/>
              <a:gd name="connsiteX3" fmla="*/ 1435033 w 1694623"/>
              <a:gd name="connsiteY3" fmla="*/ 1040743 h 1040743"/>
              <a:gd name="connsiteX4" fmla="*/ 2348 w 1694623"/>
              <a:gd name="connsiteY4" fmla="*/ 1040743 h 1040743"/>
              <a:gd name="connsiteX0" fmla="*/ 2348 w 1694623"/>
              <a:gd name="connsiteY0" fmla="*/ 1038362 h 1038362"/>
              <a:gd name="connsiteX1" fmla="*/ 0 w 1694623"/>
              <a:gd name="connsiteY1" fmla="*/ 0 h 1038362"/>
              <a:gd name="connsiteX2" fmla="*/ 1694623 w 1694623"/>
              <a:gd name="connsiteY2" fmla="*/ 1 h 1038362"/>
              <a:gd name="connsiteX3" fmla="*/ 1435033 w 1694623"/>
              <a:gd name="connsiteY3" fmla="*/ 1038362 h 1038362"/>
              <a:gd name="connsiteX4" fmla="*/ 2348 w 1694623"/>
              <a:gd name="connsiteY4" fmla="*/ 1038362 h 1038362"/>
              <a:gd name="connsiteX0" fmla="*/ 2348 w 2513773"/>
              <a:gd name="connsiteY0" fmla="*/ 1038362 h 1038362"/>
              <a:gd name="connsiteX1" fmla="*/ 0 w 2513773"/>
              <a:gd name="connsiteY1" fmla="*/ 0 h 1038362"/>
              <a:gd name="connsiteX2" fmla="*/ 2513773 w 2513773"/>
              <a:gd name="connsiteY2" fmla="*/ 1 h 1038362"/>
              <a:gd name="connsiteX3" fmla="*/ 1435033 w 2513773"/>
              <a:gd name="connsiteY3" fmla="*/ 1038362 h 1038362"/>
              <a:gd name="connsiteX4" fmla="*/ 2348 w 2513773"/>
              <a:gd name="connsiteY4" fmla="*/ 1038362 h 1038362"/>
              <a:gd name="connsiteX0" fmla="*/ 2348 w 2513773"/>
              <a:gd name="connsiteY0" fmla="*/ 1033599 h 1038362"/>
              <a:gd name="connsiteX1" fmla="*/ 0 w 2513773"/>
              <a:gd name="connsiteY1" fmla="*/ 0 h 1038362"/>
              <a:gd name="connsiteX2" fmla="*/ 2513773 w 2513773"/>
              <a:gd name="connsiteY2" fmla="*/ 1 h 1038362"/>
              <a:gd name="connsiteX3" fmla="*/ 1435033 w 2513773"/>
              <a:gd name="connsiteY3" fmla="*/ 1038362 h 1038362"/>
              <a:gd name="connsiteX4" fmla="*/ 2348 w 2513773"/>
              <a:gd name="connsiteY4" fmla="*/ 1033599 h 1038362"/>
              <a:gd name="connsiteX0" fmla="*/ 222 w 2514028"/>
              <a:gd name="connsiteY0" fmla="*/ 1033599 h 1038362"/>
              <a:gd name="connsiteX1" fmla="*/ 255 w 2514028"/>
              <a:gd name="connsiteY1" fmla="*/ 0 h 1038362"/>
              <a:gd name="connsiteX2" fmla="*/ 2514028 w 2514028"/>
              <a:gd name="connsiteY2" fmla="*/ 1 h 1038362"/>
              <a:gd name="connsiteX3" fmla="*/ 1435288 w 2514028"/>
              <a:gd name="connsiteY3" fmla="*/ 1038362 h 1038362"/>
              <a:gd name="connsiteX4" fmla="*/ 222 w 2514028"/>
              <a:gd name="connsiteY4" fmla="*/ 1033599 h 1038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028" h="1038362">
                <a:moveTo>
                  <a:pt x="222" y="1033599"/>
                </a:moveTo>
                <a:cubicBezTo>
                  <a:pt x="-561" y="686685"/>
                  <a:pt x="1038" y="346914"/>
                  <a:pt x="255" y="0"/>
                </a:cubicBezTo>
                <a:lnTo>
                  <a:pt x="2514028" y="1"/>
                </a:lnTo>
                <a:lnTo>
                  <a:pt x="1435288" y="1038362"/>
                </a:lnTo>
                <a:lnTo>
                  <a:pt x="222" y="1033599"/>
                </a:lnTo>
                <a:close/>
              </a:path>
            </a:pathLst>
          </a:custGeom>
          <a:solidFill>
            <a:srgbClr val="EFEDEB">
              <a:alpha val="80000"/>
            </a:srgbClr>
          </a:solidFill>
        </p:spPr>
        <p:txBody>
          <a:bodyPr lIns="72000" tIns="72000" rIns="684000" bIns="72000" anchor="ctr">
            <a:normAutofit/>
          </a:bodyPr>
          <a:lstStyle>
            <a:lvl1pPr marL="0" indent="0" algn="ctr">
              <a:defRPr sz="4000">
                <a:solidFill>
                  <a:srgbClr val="AF005F"/>
                </a:solidFill>
              </a:defRPr>
            </a:lvl1pPr>
          </a:lstStyle>
          <a:p>
            <a:pPr lvl="0"/>
            <a:r>
              <a:rPr lang="en-US" dirty="0"/>
              <a:t>#</a:t>
            </a:r>
            <a:endParaRPr lang="en-GB" dirty="0"/>
          </a:p>
        </p:txBody>
      </p:sp>
      <p:sp>
        <p:nvSpPr>
          <p:cNvPr id="6" name="Text Placeholder 3">
            <a:extLst>
              <a:ext uri="{FF2B5EF4-FFF2-40B4-BE49-F238E27FC236}">
                <a16:creationId xmlns:a16="http://schemas.microsoft.com/office/drawing/2014/main" id="{D6856B45-CFFC-0B08-48F0-1CFEC9806D41}"/>
              </a:ext>
            </a:extLst>
          </p:cNvPr>
          <p:cNvSpPr>
            <a:spLocks noGrp="1"/>
          </p:cNvSpPr>
          <p:nvPr>
            <p:ph type="body" sz="quarter" idx="12" hasCustomPrompt="1"/>
          </p:nvPr>
        </p:nvSpPr>
        <p:spPr>
          <a:xfrm>
            <a:off x="1657350" y="2121837"/>
            <a:ext cx="8048625" cy="1051061"/>
          </a:xfrm>
          <a:custGeom>
            <a:avLst/>
            <a:gdLst>
              <a:gd name="connsiteX0" fmla="*/ 0 w 7049861"/>
              <a:gd name="connsiteY0" fmla="*/ 1038361 h 1038361"/>
              <a:gd name="connsiteX1" fmla="*/ 259590 w 7049861"/>
              <a:gd name="connsiteY1" fmla="*/ 0 h 1038361"/>
              <a:gd name="connsiteX2" fmla="*/ 7049861 w 7049861"/>
              <a:gd name="connsiteY2" fmla="*/ 0 h 1038361"/>
              <a:gd name="connsiteX3" fmla="*/ 6790271 w 7049861"/>
              <a:gd name="connsiteY3" fmla="*/ 1038361 h 1038361"/>
              <a:gd name="connsiteX4" fmla="*/ 0 w 7049861"/>
              <a:gd name="connsiteY4" fmla="*/ 1038361 h 1038361"/>
              <a:gd name="connsiteX0" fmla="*/ 0 w 7049861"/>
              <a:gd name="connsiteY0" fmla="*/ 1038361 h 1038361"/>
              <a:gd name="connsiteX1" fmla="*/ 259590 w 7049861"/>
              <a:gd name="connsiteY1" fmla="*/ 0 h 1038361"/>
              <a:gd name="connsiteX2" fmla="*/ 7049861 w 7049861"/>
              <a:gd name="connsiteY2" fmla="*/ 0 h 1038361"/>
              <a:gd name="connsiteX3" fmla="*/ 7047446 w 7049861"/>
              <a:gd name="connsiteY3" fmla="*/ 1038361 h 1038361"/>
              <a:gd name="connsiteX4" fmla="*/ 0 w 7049861"/>
              <a:gd name="connsiteY4" fmla="*/ 1038361 h 1038361"/>
              <a:gd name="connsiteX0" fmla="*/ 0 w 7049861"/>
              <a:gd name="connsiteY0" fmla="*/ 1038361 h 1038361"/>
              <a:gd name="connsiteX1" fmla="*/ 259590 w 7049861"/>
              <a:gd name="connsiteY1" fmla="*/ 0 h 1038361"/>
              <a:gd name="connsiteX2" fmla="*/ 7049861 w 7049861"/>
              <a:gd name="connsiteY2" fmla="*/ 0 h 1038361"/>
              <a:gd name="connsiteX3" fmla="*/ 7049827 w 7049861"/>
              <a:gd name="connsiteY3" fmla="*/ 1038361 h 1038361"/>
              <a:gd name="connsiteX4" fmla="*/ 0 w 7049861"/>
              <a:gd name="connsiteY4" fmla="*/ 1038361 h 1038361"/>
              <a:gd name="connsiteX0" fmla="*/ 0 w 7049861"/>
              <a:gd name="connsiteY0" fmla="*/ 1038361 h 1038361"/>
              <a:gd name="connsiteX1" fmla="*/ 1110490 w 7049861"/>
              <a:gd name="connsiteY1" fmla="*/ 0 h 1038361"/>
              <a:gd name="connsiteX2" fmla="*/ 7049861 w 7049861"/>
              <a:gd name="connsiteY2" fmla="*/ 0 h 1038361"/>
              <a:gd name="connsiteX3" fmla="*/ 7049827 w 7049861"/>
              <a:gd name="connsiteY3" fmla="*/ 1038361 h 1038361"/>
              <a:gd name="connsiteX4" fmla="*/ 0 w 7049861"/>
              <a:gd name="connsiteY4" fmla="*/ 1038361 h 1038361"/>
              <a:gd name="connsiteX0" fmla="*/ 0 w 7024461"/>
              <a:gd name="connsiteY0" fmla="*/ 1044711 h 1044711"/>
              <a:gd name="connsiteX1" fmla="*/ 1085090 w 7024461"/>
              <a:gd name="connsiteY1" fmla="*/ 0 h 1044711"/>
              <a:gd name="connsiteX2" fmla="*/ 7024461 w 7024461"/>
              <a:gd name="connsiteY2" fmla="*/ 0 h 1044711"/>
              <a:gd name="connsiteX3" fmla="*/ 7024427 w 7024461"/>
              <a:gd name="connsiteY3" fmla="*/ 1038361 h 1044711"/>
              <a:gd name="connsiteX4" fmla="*/ 0 w 7024461"/>
              <a:gd name="connsiteY4" fmla="*/ 1044711 h 1044711"/>
              <a:gd name="connsiteX0" fmla="*/ 0 w 7024461"/>
              <a:gd name="connsiteY0" fmla="*/ 1044711 h 1044711"/>
              <a:gd name="connsiteX1" fmla="*/ 936569 w 7024461"/>
              <a:gd name="connsiteY1" fmla="*/ 0 h 1044711"/>
              <a:gd name="connsiteX2" fmla="*/ 7024461 w 7024461"/>
              <a:gd name="connsiteY2" fmla="*/ 0 h 1044711"/>
              <a:gd name="connsiteX3" fmla="*/ 7024427 w 7024461"/>
              <a:gd name="connsiteY3" fmla="*/ 1038361 h 1044711"/>
              <a:gd name="connsiteX4" fmla="*/ 0 w 7024461"/>
              <a:gd name="connsiteY4" fmla="*/ 1044711 h 1044711"/>
              <a:gd name="connsiteX0" fmla="*/ 0 w 6972204"/>
              <a:gd name="connsiteY0" fmla="*/ 1044711 h 1044711"/>
              <a:gd name="connsiteX1" fmla="*/ 884312 w 6972204"/>
              <a:gd name="connsiteY1" fmla="*/ 0 h 1044711"/>
              <a:gd name="connsiteX2" fmla="*/ 6972204 w 6972204"/>
              <a:gd name="connsiteY2" fmla="*/ 0 h 1044711"/>
              <a:gd name="connsiteX3" fmla="*/ 6972170 w 6972204"/>
              <a:gd name="connsiteY3" fmla="*/ 1038361 h 1044711"/>
              <a:gd name="connsiteX4" fmla="*/ 0 w 6972204"/>
              <a:gd name="connsiteY4" fmla="*/ 1044711 h 1044711"/>
              <a:gd name="connsiteX0" fmla="*/ 0 w 6972204"/>
              <a:gd name="connsiteY0" fmla="*/ 1051061 h 1051061"/>
              <a:gd name="connsiteX1" fmla="*/ 944821 w 6972204"/>
              <a:gd name="connsiteY1" fmla="*/ 0 h 1051061"/>
              <a:gd name="connsiteX2" fmla="*/ 6972204 w 6972204"/>
              <a:gd name="connsiteY2" fmla="*/ 6350 h 1051061"/>
              <a:gd name="connsiteX3" fmla="*/ 6972170 w 6972204"/>
              <a:gd name="connsiteY3" fmla="*/ 1044711 h 1051061"/>
              <a:gd name="connsiteX4" fmla="*/ 0 w 6972204"/>
              <a:gd name="connsiteY4" fmla="*/ 1051061 h 1051061"/>
              <a:gd name="connsiteX0" fmla="*/ 0 w 6972204"/>
              <a:gd name="connsiteY0" fmla="*/ 1051061 h 1051061"/>
              <a:gd name="connsiteX1" fmla="*/ 933820 w 6972204"/>
              <a:gd name="connsiteY1" fmla="*/ 0 h 1051061"/>
              <a:gd name="connsiteX2" fmla="*/ 6972204 w 6972204"/>
              <a:gd name="connsiteY2" fmla="*/ 6350 h 1051061"/>
              <a:gd name="connsiteX3" fmla="*/ 6972170 w 6972204"/>
              <a:gd name="connsiteY3" fmla="*/ 1044711 h 1051061"/>
              <a:gd name="connsiteX4" fmla="*/ 0 w 6972204"/>
              <a:gd name="connsiteY4" fmla="*/ 1051061 h 1051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72204" h="1051061">
                <a:moveTo>
                  <a:pt x="0" y="1051061"/>
                </a:moveTo>
                <a:lnTo>
                  <a:pt x="933820" y="0"/>
                </a:lnTo>
                <a:lnTo>
                  <a:pt x="6972204" y="6350"/>
                </a:lnTo>
                <a:cubicBezTo>
                  <a:pt x="6972193" y="352470"/>
                  <a:pt x="6972181" y="698591"/>
                  <a:pt x="6972170" y="1044711"/>
                </a:cubicBezTo>
                <a:lnTo>
                  <a:pt x="0" y="1051061"/>
                </a:lnTo>
                <a:close/>
              </a:path>
            </a:pathLst>
          </a:custGeom>
          <a:solidFill>
            <a:srgbClr val="EFEDEB">
              <a:alpha val="80000"/>
            </a:srgbClr>
          </a:solidFill>
        </p:spPr>
        <p:txBody>
          <a:bodyPr lIns="72000" tIns="72000" rIns="72000" bIns="72000" anchor="ctr">
            <a:normAutofit/>
          </a:bodyPr>
          <a:lstStyle>
            <a:lvl1pPr marL="984250" indent="0" algn="l">
              <a:defRPr sz="2400">
                <a:solidFill>
                  <a:srgbClr val="AF005F"/>
                </a:solidFill>
              </a:defRPr>
            </a:lvl1pPr>
          </a:lstStyle>
          <a:p>
            <a:pPr lvl="0"/>
            <a:r>
              <a:rPr lang="en-US" dirty="0"/>
              <a:t>Divider title</a:t>
            </a:r>
            <a:endParaRPr lang="en-GB" dirty="0"/>
          </a:p>
        </p:txBody>
      </p:sp>
      <p:sp>
        <p:nvSpPr>
          <p:cNvPr id="3" name="Text Placeholder 2">
            <a:extLst>
              <a:ext uri="{FF2B5EF4-FFF2-40B4-BE49-F238E27FC236}">
                <a16:creationId xmlns:a16="http://schemas.microsoft.com/office/drawing/2014/main" id="{2EEFFD1E-0BDE-0FE5-6AFC-1592E5A58B7D}"/>
              </a:ext>
            </a:extLst>
          </p:cNvPr>
          <p:cNvSpPr>
            <a:spLocks noGrp="1"/>
          </p:cNvSpPr>
          <p:nvPr>
            <p:ph type="body" sz="quarter" idx="13"/>
          </p:nvPr>
        </p:nvSpPr>
        <p:spPr>
          <a:xfrm>
            <a:off x="407988" y="3429000"/>
            <a:ext cx="11376025" cy="2844800"/>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332625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ndividual profi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752C78-C11E-36FA-09ED-615071E067C3}"/>
              </a:ext>
            </a:extLst>
          </p:cNvPr>
          <p:cNvSpPr/>
          <p:nvPr/>
        </p:nvSpPr>
        <p:spPr>
          <a:xfrm>
            <a:off x="407988" y="2286659"/>
            <a:ext cx="5510434" cy="1082086"/>
          </a:xfrm>
          <a:prstGeom prst="rect">
            <a:avLst/>
          </a:prstGeom>
          <a:solidFill>
            <a:srgbClr val="F7F6F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Text Placeholder 11">
            <a:extLst>
              <a:ext uri="{FF2B5EF4-FFF2-40B4-BE49-F238E27FC236}">
                <a16:creationId xmlns:a16="http://schemas.microsoft.com/office/drawing/2014/main" id="{FC8D1D70-D4F7-A4F1-1EC0-AD7595D0CAEE}"/>
              </a:ext>
            </a:extLst>
          </p:cNvPr>
          <p:cNvSpPr>
            <a:spLocks noGrp="1"/>
          </p:cNvSpPr>
          <p:nvPr>
            <p:ph type="body" sz="quarter" idx="11" hasCustomPrompt="1"/>
          </p:nvPr>
        </p:nvSpPr>
        <p:spPr>
          <a:xfrm>
            <a:off x="412750" y="2288114"/>
            <a:ext cx="5504724" cy="292100"/>
          </a:xfrm>
        </p:spPr>
        <p:txBody>
          <a:bodyPr lIns="72000" rIns="72000" anchor="ctr">
            <a:noAutofit/>
          </a:bodyPr>
          <a:lstStyle>
            <a:lvl1pPr>
              <a:defRPr sz="1600">
                <a:solidFill>
                  <a:srgbClr val="AF005F"/>
                </a:solidFill>
              </a:defRPr>
            </a:lvl1pPr>
          </a:lstStyle>
          <a:p>
            <a:pPr marL="0" marR="0" lvl="0" indent="0" algn="l" defTabSz="914400" rtl="0" eaLnBrk="1" fontAlgn="base" latinLnBrk="0" hangingPunct="1">
              <a:lnSpc>
                <a:spcPct val="100000"/>
              </a:lnSpc>
              <a:spcBef>
                <a:spcPct val="0"/>
              </a:spcBef>
              <a:spcAft>
                <a:spcPts val="400"/>
              </a:spcAft>
              <a:buClr>
                <a:srgbClr val="FFFFFF"/>
              </a:buClr>
              <a:buSzTx/>
              <a:buFontTx/>
              <a:buNone/>
              <a:tabLst/>
              <a:defRPr/>
            </a:pPr>
            <a:r>
              <a:rPr kumimoji="0" lang="en-GB" altLang="en-US" sz="1800" b="0" i="0" u="none" strike="noStrike" kern="0" cap="none" spc="0" normalizeH="0" baseline="0" noProof="0" dirty="0">
                <a:ln>
                  <a:noFill/>
                </a:ln>
                <a:solidFill>
                  <a:srgbClr val="AF005F"/>
                </a:solidFill>
                <a:effectLst/>
                <a:uLnTx/>
                <a:uFillTx/>
                <a:latin typeface="Arial"/>
                <a:ea typeface="+mn-ea"/>
                <a:cs typeface="Arial"/>
              </a:rPr>
              <a:t>Name</a:t>
            </a:r>
          </a:p>
        </p:txBody>
      </p:sp>
      <p:sp>
        <p:nvSpPr>
          <p:cNvPr id="10" name="Picture Placeholder 9">
            <a:extLst>
              <a:ext uri="{FF2B5EF4-FFF2-40B4-BE49-F238E27FC236}">
                <a16:creationId xmlns:a16="http://schemas.microsoft.com/office/drawing/2014/main" id="{071DFD20-0D99-9BAF-9AF4-1FD8C649ECC7}"/>
              </a:ext>
            </a:extLst>
          </p:cNvPr>
          <p:cNvSpPr>
            <a:spLocks noGrp="1"/>
          </p:cNvSpPr>
          <p:nvPr>
            <p:ph type="pic" sz="quarter" idx="10" hasCustomPrompt="1"/>
          </p:nvPr>
        </p:nvSpPr>
        <p:spPr>
          <a:xfrm>
            <a:off x="407988" y="1196975"/>
            <a:ext cx="819921" cy="1082086"/>
          </a:xfrm>
        </p:spPr>
        <p:txBody>
          <a:bodyPr lIns="72000" rIns="72000">
            <a:normAutofit/>
          </a:bodyPr>
          <a:lstStyle>
            <a:lvl1pPr algn="ctr">
              <a:defRPr sz="800"/>
            </a:lvl1pPr>
          </a:lstStyle>
          <a:p>
            <a:pPr marL="0" marR="0" lvl="0" indent="0" algn="ctr" defTabSz="914400" rtl="0" eaLnBrk="1" fontAlgn="auto" latinLnBrk="0" hangingPunct="1">
              <a:lnSpc>
                <a:spcPct val="100000"/>
              </a:lnSpc>
              <a:spcBef>
                <a:spcPts val="0"/>
              </a:spcBef>
              <a:spcAft>
                <a:spcPts val="1200"/>
              </a:spcAft>
              <a:buClrTx/>
              <a:buSzTx/>
              <a:buFont typeface="Arial" pitchFamily="34" charset="0"/>
              <a:buNone/>
              <a:tabLst/>
              <a:defRPr/>
            </a:pPr>
            <a:r>
              <a:rPr lang="en-GB" dirty="0"/>
              <a:t>Click the icon to add a photo</a:t>
            </a:r>
          </a:p>
        </p:txBody>
      </p:sp>
      <p:sp>
        <p:nvSpPr>
          <p:cNvPr id="2" name="Title 1"/>
          <p:cNvSpPr>
            <a:spLocks noGrp="1"/>
          </p:cNvSpPr>
          <p:nvPr>
            <p:ph type="title" hasCustomPrompt="1"/>
          </p:nvPr>
        </p:nvSpPr>
        <p:spPr/>
        <p:txBody>
          <a:bodyPr>
            <a:noAutofit/>
          </a:bodyPr>
          <a:lstStyle>
            <a:lvl1pPr>
              <a:defRPr/>
            </a:lvl1pPr>
          </a:lstStyle>
          <a:p>
            <a:r>
              <a:rPr lang="en-US" dirty="0"/>
              <a:t>Individual profile</a:t>
            </a:r>
            <a:endParaRPr lang="en-GB" dirty="0"/>
          </a:p>
        </p:txBody>
      </p:sp>
      <p:sp>
        <p:nvSpPr>
          <p:cNvPr id="14" name="Text Placeholder 13">
            <a:extLst>
              <a:ext uri="{FF2B5EF4-FFF2-40B4-BE49-F238E27FC236}">
                <a16:creationId xmlns:a16="http://schemas.microsoft.com/office/drawing/2014/main" id="{A034F3B6-B3BF-A3E6-BE35-806A781387A9}"/>
              </a:ext>
            </a:extLst>
          </p:cNvPr>
          <p:cNvSpPr>
            <a:spLocks noGrp="1"/>
          </p:cNvSpPr>
          <p:nvPr>
            <p:ph type="body" sz="quarter" idx="12" hasCustomPrompt="1"/>
          </p:nvPr>
        </p:nvSpPr>
        <p:spPr>
          <a:xfrm>
            <a:off x="407988" y="3498309"/>
            <a:ext cx="5509486" cy="2775491"/>
          </a:xfrm>
        </p:spPr>
        <p:txBody>
          <a:bodyPr>
            <a:normAutofit/>
          </a:bodyPr>
          <a:lstStyle>
            <a:lvl1pPr>
              <a:defRPr sz="1200"/>
            </a:lvl1pPr>
            <a:lvl2pPr>
              <a:defRPr sz="1400"/>
            </a:lvl2pPr>
          </a:lstStyle>
          <a:p>
            <a:pPr eaLnBrk="1" fontAlgn="base" hangingPunct="1">
              <a:lnSpc>
                <a:spcPct val="100000"/>
              </a:lnSpc>
              <a:spcBef>
                <a:spcPct val="0"/>
              </a:spcBef>
              <a:spcAft>
                <a:spcPts val="400"/>
              </a:spcAft>
              <a:buClr>
                <a:srgbClr val="000000"/>
              </a:buClr>
            </a:pPr>
            <a:r>
              <a:rPr lang="en-GB" altLang="en-US" sz="1400" kern="0" dirty="0">
                <a:solidFill>
                  <a:srgbClr val="000000"/>
                </a:solidFill>
                <a:latin typeface="Arial"/>
                <a:cs typeface="Arial"/>
              </a:rPr>
              <a:t>Click to add text</a:t>
            </a:r>
            <a:endParaRPr lang="en-GB" altLang="en-US" sz="1400" kern="0" dirty="0">
              <a:solidFill>
                <a:srgbClr val="000000"/>
              </a:solidFill>
              <a:latin typeface="Arial"/>
            </a:endParaRPr>
          </a:p>
        </p:txBody>
      </p:sp>
      <p:sp>
        <p:nvSpPr>
          <p:cNvPr id="19" name="Text Placeholder 11">
            <a:extLst>
              <a:ext uri="{FF2B5EF4-FFF2-40B4-BE49-F238E27FC236}">
                <a16:creationId xmlns:a16="http://schemas.microsoft.com/office/drawing/2014/main" id="{4244030F-C377-A586-93FD-9E58F858AF5B}"/>
              </a:ext>
            </a:extLst>
          </p:cNvPr>
          <p:cNvSpPr>
            <a:spLocks noGrp="1"/>
          </p:cNvSpPr>
          <p:nvPr>
            <p:ph type="body" sz="quarter" idx="13" hasCustomPrompt="1"/>
          </p:nvPr>
        </p:nvSpPr>
        <p:spPr>
          <a:xfrm>
            <a:off x="412750" y="2550958"/>
            <a:ext cx="5504724" cy="292100"/>
          </a:xfrm>
        </p:spPr>
        <p:txBody>
          <a:bodyPr lIns="72000" rIns="72000" anchor="ctr">
            <a:noAutofit/>
          </a:bodyPr>
          <a:lstStyle>
            <a:lvl1pPr>
              <a:defRPr sz="1200">
                <a:solidFill>
                  <a:srgbClr val="4D4D4D"/>
                </a:solidFill>
              </a:defRPr>
            </a:lvl1pPr>
          </a:lstStyle>
          <a:p>
            <a:pPr marL="0" marR="0" lvl="0" indent="0" algn="l" defTabSz="914400" rtl="0" eaLnBrk="1" fontAlgn="base" latinLnBrk="0" hangingPunct="1">
              <a:lnSpc>
                <a:spcPct val="100000"/>
              </a:lnSpc>
              <a:spcBef>
                <a:spcPct val="0"/>
              </a:spcBef>
              <a:spcAft>
                <a:spcPts val="400"/>
              </a:spcAft>
              <a:buClr>
                <a:srgbClr val="FFFFFF"/>
              </a:buClr>
              <a:buSzTx/>
              <a:buFontTx/>
              <a:buNone/>
              <a:tabLst/>
              <a:defRPr/>
            </a:pPr>
            <a:r>
              <a:rPr kumimoji="0" lang="en-GB" altLang="en-US" sz="1400" b="0" i="0" u="none" strike="noStrike" kern="0" cap="none" spc="0" normalizeH="0" baseline="0" noProof="0" dirty="0">
                <a:ln>
                  <a:noFill/>
                </a:ln>
                <a:solidFill>
                  <a:srgbClr val="4D4D4D"/>
                </a:solidFill>
                <a:effectLst/>
                <a:uLnTx/>
                <a:uFillTx/>
                <a:latin typeface="Arial"/>
                <a:ea typeface="+mn-ea"/>
                <a:cs typeface="Arial"/>
              </a:rPr>
              <a:t>Practice Position, Location</a:t>
            </a:r>
          </a:p>
        </p:txBody>
      </p:sp>
      <p:sp>
        <p:nvSpPr>
          <p:cNvPr id="20" name="Text Placeholder 11">
            <a:extLst>
              <a:ext uri="{FF2B5EF4-FFF2-40B4-BE49-F238E27FC236}">
                <a16:creationId xmlns:a16="http://schemas.microsoft.com/office/drawing/2014/main" id="{DE28EC9D-0B82-023B-0D73-E80849C5FEB5}"/>
              </a:ext>
            </a:extLst>
          </p:cNvPr>
          <p:cNvSpPr>
            <a:spLocks noGrp="1"/>
          </p:cNvSpPr>
          <p:nvPr>
            <p:ph type="body" sz="quarter" idx="14" hasCustomPrompt="1"/>
          </p:nvPr>
        </p:nvSpPr>
        <p:spPr>
          <a:xfrm>
            <a:off x="412750" y="2813802"/>
            <a:ext cx="5504724" cy="292100"/>
          </a:xfrm>
        </p:spPr>
        <p:txBody>
          <a:bodyPr lIns="72000" rIns="72000" anchor="ctr">
            <a:normAutofit/>
          </a:bodyPr>
          <a:lstStyle>
            <a:lvl1pPr>
              <a:defRPr sz="1050">
                <a:solidFill>
                  <a:srgbClr val="4D4D4D"/>
                </a:solidFill>
              </a:defRPr>
            </a:lvl1pPr>
          </a:lstStyle>
          <a:p>
            <a:pPr marL="0" marR="0" lvl="0" indent="0" algn="l" defTabSz="914400" rtl="0" eaLnBrk="1" fontAlgn="base" latinLnBrk="0" hangingPunct="1">
              <a:lnSpc>
                <a:spcPct val="100000"/>
              </a:lnSpc>
              <a:spcBef>
                <a:spcPct val="0"/>
              </a:spcBef>
              <a:spcAft>
                <a:spcPts val="400"/>
              </a:spcAft>
              <a:buClr>
                <a:srgbClr val="FFFFFF"/>
              </a:buClr>
              <a:buSzTx/>
              <a:buFontTx/>
              <a:buNone/>
              <a:tabLst/>
              <a:defRPr/>
            </a:pPr>
            <a:r>
              <a:rPr kumimoji="0" lang="en-GB" altLang="en-US" sz="1050" b="0" i="0" u="none" strike="noStrike" kern="0" cap="none" spc="0" normalizeH="0" baseline="0" noProof="0" dirty="0">
                <a:ln>
                  <a:noFill/>
                </a:ln>
                <a:solidFill>
                  <a:srgbClr val="4D4D4D"/>
                </a:solidFill>
                <a:effectLst/>
                <a:uLnTx/>
                <a:uFillTx/>
                <a:latin typeface="Arial"/>
                <a:ea typeface="+mn-ea"/>
                <a:cs typeface="Arial"/>
              </a:rPr>
              <a:t>Tel: +area code number</a:t>
            </a:r>
          </a:p>
        </p:txBody>
      </p:sp>
      <p:sp>
        <p:nvSpPr>
          <p:cNvPr id="21" name="Text Placeholder 11">
            <a:extLst>
              <a:ext uri="{FF2B5EF4-FFF2-40B4-BE49-F238E27FC236}">
                <a16:creationId xmlns:a16="http://schemas.microsoft.com/office/drawing/2014/main" id="{CC226016-359C-B71F-68F4-540B8CEAE1A1}"/>
              </a:ext>
            </a:extLst>
          </p:cNvPr>
          <p:cNvSpPr>
            <a:spLocks noGrp="1"/>
          </p:cNvSpPr>
          <p:nvPr>
            <p:ph type="body" sz="quarter" idx="15" hasCustomPrompt="1"/>
          </p:nvPr>
        </p:nvSpPr>
        <p:spPr>
          <a:xfrm>
            <a:off x="412750" y="3076645"/>
            <a:ext cx="5504724" cy="292100"/>
          </a:xfrm>
        </p:spPr>
        <p:txBody>
          <a:bodyPr lIns="72000" rIns="72000" anchor="ctr">
            <a:normAutofit/>
          </a:bodyPr>
          <a:lstStyle>
            <a:lvl1pPr>
              <a:defRPr sz="1050">
                <a:solidFill>
                  <a:srgbClr val="AF005F"/>
                </a:solidFill>
              </a:defRPr>
            </a:lvl1pPr>
          </a:lstStyle>
          <a:p>
            <a:pPr marL="0" marR="0" lvl="0" indent="0" algn="l" defTabSz="914400" rtl="0" eaLnBrk="1" fontAlgn="base" latinLnBrk="0" hangingPunct="1">
              <a:lnSpc>
                <a:spcPct val="100000"/>
              </a:lnSpc>
              <a:spcBef>
                <a:spcPct val="0"/>
              </a:spcBef>
              <a:spcAft>
                <a:spcPts val="400"/>
              </a:spcAft>
              <a:buClr>
                <a:srgbClr val="FFFFFF"/>
              </a:buClr>
              <a:buSzTx/>
              <a:buFontTx/>
              <a:buNone/>
              <a:tabLst/>
              <a:defRPr/>
            </a:pPr>
            <a:r>
              <a:rPr kumimoji="0" lang="en-GB" altLang="en-US" sz="1050" b="0" i="0" u="none" strike="noStrike" kern="0" cap="none" spc="0" normalizeH="0" baseline="0" noProof="0" dirty="0">
                <a:ln>
                  <a:noFill/>
                </a:ln>
                <a:solidFill>
                  <a:srgbClr val="AF005F"/>
                </a:solidFill>
                <a:effectLst/>
                <a:uLnTx/>
                <a:uFillTx/>
                <a:latin typeface="Arial"/>
                <a:ea typeface="+mn-ea"/>
                <a:cs typeface="Arial"/>
              </a:rPr>
              <a:t>firstname.surname@linklaters.com</a:t>
            </a:r>
          </a:p>
        </p:txBody>
      </p:sp>
      <p:sp>
        <p:nvSpPr>
          <p:cNvPr id="5" name="Text Placeholder 13">
            <a:extLst>
              <a:ext uri="{FF2B5EF4-FFF2-40B4-BE49-F238E27FC236}">
                <a16:creationId xmlns:a16="http://schemas.microsoft.com/office/drawing/2014/main" id="{71676B9C-448E-5B19-B1A1-13D7F6477E2F}"/>
              </a:ext>
            </a:extLst>
          </p:cNvPr>
          <p:cNvSpPr>
            <a:spLocks noGrp="1"/>
          </p:cNvSpPr>
          <p:nvPr>
            <p:ph type="body" sz="quarter" idx="16" hasCustomPrompt="1"/>
          </p:nvPr>
        </p:nvSpPr>
        <p:spPr>
          <a:xfrm>
            <a:off x="6274526" y="1196975"/>
            <a:ext cx="5509486" cy="5076825"/>
          </a:xfrm>
          <a:solidFill>
            <a:srgbClr val="F7F6F5"/>
          </a:solidFill>
        </p:spPr>
        <p:txBody>
          <a:bodyPr lIns="72000" tIns="72000" rIns="72000" bIns="72000">
            <a:normAutofit/>
          </a:bodyPr>
          <a:lstStyle>
            <a:lvl1pPr>
              <a:defRPr sz="1200"/>
            </a:lvl1pPr>
            <a:lvl2pPr>
              <a:defRPr sz="1400"/>
            </a:lvl2pPr>
          </a:lstStyle>
          <a:p>
            <a:pPr marL="176213" indent="-176213">
              <a:buClr>
                <a:srgbClr val="AF005F"/>
              </a:buClr>
              <a:buFont typeface="Arial" panose="020B0604020202020204" pitchFamily="34" charset="0"/>
              <a:buChar char="˃"/>
            </a:pPr>
            <a:r>
              <a:rPr lang="en-GB" dirty="0"/>
              <a:t>Click here to add text</a:t>
            </a:r>
          </a:p>
        </p:txBody>
      </p:sp>
      <p:cxnSp>
        <p:nvCxnSpPr>
          <p:cNvPr id="4" name="Straight Connector 3">
            <a:extLst>
              <a:ext uri="{FF2B5EF4-FFF2-40B4-BE49-F238E27FC236}">
                <a16:creationId xmlns:a16="http://schemas.microsoft.com/office/drawing/2014/main" id="{66A398D1-17DB-94D4-50DA-2E190443491D}"/>
              </a:ext>
            </a:extLst>
          </p:cNvPr>
          <p:cNvCxnSpPr/>
          <p:nvPr/>
        </p:nvCxnSpPr>
        <p:spPr>
          <a:xfrm>
            <a:off x="407988" y="2286659"/>
            <a:ext cx="5509486" cy="0"/>
          </a:xfrm>
          <a:prstGeom prst="line">
            <a:avLst/>
          </a:prstGeom>
          <a:ln w="15875">
            <a:solidFill>
              <a:srgbClr val="A9A19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763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am biographi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a:lvl1pPr>
          </a:lstStyle>
          <a:p>
            <a:r>
              <a:rPr lang="en-US" dirty="0"/>
              <a:t>Team biographies</a:t>
            </a:r>
            <a:endParaRPr lang="en-GB" dirty="0"/>
          </a:p>
        </p:txBody>
      </p:sp>
      <p:sp>
        <p:nvSpPr>
          <p:cNvPr id="3" name="Rectangle 2">
            <a:extLst>
              <a:ext uri="{FF2B5EF4-FFF2-40B4-BE49-F238E27FC236}">
                <a16:creationId xmlns:a16="http://schemas.microsoft.com/office/drawing/2014/main" id="{43C44927-81A5-07B9-276A-393A0ED72E1E}"/>
              </a:ext>
            </a:extLst>
          </p:cNvPr>
          <p:cNvSpPr/>
          <p:nvPr/>
        </p:nvSpPr>
        <p:spPr>
          <a:xfrm>
            <a:off x="407988" y="2286659"/>
            <a:ext cx="2770927" cy="1082086"/>
          </a:xfrm>
          <a:prstGeom prst="rect">
            <a:avLst/>
          </a:prstGeom>
          <a:solidFill>
            <a:srgbClr val="F7F6F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 name="Text Placeholder 11">
            <a:extLst>
              <a:ext uri="{FF2B5EF4-FFF2-40B4-BE49-F238E27FC236}">
                <a16:creationId xmlns:a16="http://schemas.microsoft.com/office/drawing/2014/main" id="{25B9B5B9-7A82-E233-1F88-3848D7BBA3C3}"/>
              </a:ext>
            </a:extLst>
          </p:cNvPr>
          <p:cNvSpPr>
            <a:spLocks noGrp="1"/>
          </p:cNvSpPr>
          <p:nvPr>
            <p:ph type="body" sz="quarter" idx="11" hasCustomPrompt="1"/>
          </p:nvPr>
        </p:nvSpPr>
        <p:spPr>
          <a:xfrm>
            <a:off x="412750" y="2288114"/>
            <a:ext cx="2768056" cy="292100"/>
          </a:xfrm>
        </p:spPr>
        <p:txBody>
          <a:bodyPr lIns="72000" rIns="72000" anchor="ctr">
            <a:noAutofit/>
          </a:bodyPr>
          <a:lstStyle>
            <a:lvl1pPr>
              <a:defRPr sz="1600">
                <a:solidFill>
                  <a:srgbClr val="AF005F"/>
                </a:solidFill>
              </a:defRPr>
            </a:lvl1pPr>
          </a:lstStyle>
          <a:p>
            <a:pPr marL="0" marR="0" lvl="0" indent="0" algn="l" defTabSz="914400" rtl="0" eaLnBrk="1" fontAlgn="base" latinLnBrk="0" hangingPunct="1">
              <a:lnSpc>
                <a:spcPct val="100000"/>
              </a:lnSpc>
              <a:spcBef>
                <a:spcPct val="0"/>
              </a:spcBef>
              <a:spcAft>
                <a:spcPts val="400"/>
              </a:spcAft>
              <a:buClr>
                <a:srgbClr val="FFFFFF"/>
              </a:buClr>
              <a:buSzTx/>
              <a:buFontTx/>
              <a:buNone/>
              <a:tabLst/>
              <a:defRPr/>
            </a:pPr>
            <a:r>
              <a:rPr kumimoji="0" lang="en-GB" altLang="en-US" sz="1800" b="0" i="0" u="none" strike="noStrike" kern="0" cap="none" spc="0" normalizeH="0" baseline="0" noProof="0" dirty="0">
                <a:ln>
                  <a:noFill/>
                </a:ln>
                <a:solidFill>
                  <a:srgbClr val="AF005F"/>
                </a:solidFill>
                <a:effectLst/>
                <a:uLnTx/>
                <a:uFillTx/>
                <a:latin typeface="Arial"/>
                <a:ea typeface="+mn-ea"/>
                <a:cs typeface="Arial"/>
              </a:rPr>
              <a:t>Name</a:t>
            </a:r>
          </a:p>
        </p:txBody>
      </p:sp>
      <p:sp>
        <p:nvSpPr>
          <p:cNvPr id="5" name="Picture Placeholder 9">
            <a:extLst>
              <a:ext uri="{FF2B5EF4-FFF2-40B4-BE49-F238E27FC236}">
                <a16:creationId xmlns:a16="http://schemas.microsoft.com/office/drawing/2014/main" id="{474409FC-064B-C679-693F-3992281A5843}"/>
              </a:ext>
            </a:extLst>
          </p:cNvPr>
          <p:cNvSpPr>
            <a:spLocks noGrp="1"/>
          </p:cNvSpPr>
          <p:nvPr>
            <p:ph type="pic" sz="quarter" idx="10" hasCustomPrompt="1"/>
          </p:nvPr>
        </p:nvSpPr>
        <p:spPr>
          <a:xfrm>
            <a:off x="407988" y="1196975"/>
            <a:ext cx="819921" cy="1082086"/>
          </a:xfrm>
        </p:spPr>
        <p:txBody>
          <a:bodyPr lIns="72000" rIns="72000">
            <a:normAutofit/>
          </a:bodyPr>
          <a:lstStyle>
            <a:lvl1pPr algn="ctr">
              <a:defRPr sz="800"/>
            </a:lvl1pPr>
          </a:lstStyle>
          <a:p>
            <a:pPr marL="0" marR="0" lvl="0" indent="0" algn="ctr" defTabSz="914400" rtl="0" eaLnBrk="1" fontAlgn="auto" latinLnBrk="0" hangingPunct="1">
              <a:lnSpc>
                <a:spcPct val="100000"/>
              </a:lnSpc>
              <a:spcBef>
                <a:spcPts val="0"/>
              </a:spcBef>
              <a:spcAft>
                <a:spcPts val="1200"/>
              </a:spcAft>
              <a:buClrTx/>
              <a:buSzTx/>
              <a:buFont typeface="Arial" pitchFamily="34" charset="0"/>
              <a:buNone/>
              <a:tabLst/>
              <a:defRPr/>
            </a:pPr>
            <a:r>
              <a:rPr lang="en-GB" dirty="0"/>
              <a:t>Click the icon to add a photo</a:t>
            </a:r>
          </a:p>
        </p:txBody>
      </p:sp>
      <p:sp>
        <p:nvSpPr>
          <p:cNvPr id="6" name="Text Placeholder 13">
            <a:extLst>
              <a:ext uri="{FF2B5EF4-FFF2-40B4-BE49-F238E27FC236}">
                <a16:creationId xmlns:a16="http://schemas.microsoft.com/office/drawing/2014/main" id="{DDCF221C-63B8-C6C1-43AA-D696219A35BF}"/>
              </a:ext>
            </a:extLst>
          </p:cNvPr>
          <p:cNvSpPr>
            <a:spLocks noGrp="1"/>
          </p:cNvSpPr>
          <p:nvPr>
            <p:ph type="body" sz="quarter" idx="12" hasCustomPrompt="1"/>
          </p:nvPr>
        </p:nvSpPr>
        <p:spPr>
          <a:xfrm>
            <a:off x="412750" y="3498309"/>
            <a:ext cx="2768056" cy="2775491"/>
          </a:xfrm>
        </p:spPr>
        <p:txBody>
          <a:bodyPr>
            <a:normAutofit/>
          </a:bodyPr>
          <a:lstStyle>
            <a:lvl1pPr>
              <a:defRPr sz="1200"/>
            </a:lvl1pPr>
            <a:lvl2pPr>
              <a:defRPr sz="1400"/>
            </a:lvl2pPr>
          </a:lstStyle>
          <a:p>
            <a:pPr eaLnBrk="1" fontAlgn="base" hangingPunct="1">
              <a:lnSpc>
                <a:spcPct val="100000"/>
              </a:lnSpc>
              <a:spcBef>
                <a:spcPct val="0"/>
              </a:spcBef>
              <a:spcAft>
                <a:spcPts val="400"/>
              </a:spcAft>
              <a:buClr>
                <a:srgbClr val="000000"/>
              </a:buClr>
            </a:pPr>
            <a:r>
              <a:rPr lang="en-GB" altLang="en-US" sz="1400" kern="0" dirty="0">
                <a:solidFill>
                  <a:srgbClr val="000000"/>
                </a:solidFill>
                <a:latin typeface="Arial"/>
                <a:cs typeface="Arial"/>
              </a:rPr>
              <a:t>Click to add text</a:t>
            </a:r>
            <a:endParaRPr lang="en-GB" altLang="en-US" sz="1400" kern="0" dirty="0">
              <a:solidFill>
                <a:srgbClr val="000000"/>
              </a:solidFill>
              <a:latin typeface="Arial"/>
            </a:endParaRPr>
          </a:p>
        </p:txBody>
      </p:sp>
      <p:sp>
        <p:nvSpPr>
          <p:cNvPr id="7" name="Text Placeholder 11">
            <a:extLst>
              <a:ext uri="{FF2B5EF4-FFF2-40B4-BE49-F238E27FC236}">
                <a16:creationId xmlns:a16="http://schemas.microsoft.com/office/drawing/2014/main" id="{DED5B057-77A7-7898-DFE8-3EB48018B1BC}"/>
              </a:ext>
            </a:extLst>
          </p:cNvPr>
          <p:cNvSpPr>
            <a:spLocks noGrp="1"/>
          </p:cNvSpPr>
          <p:nvPr>
            <p:ph type="body" sz="quarter" idx="13" hasCustomPrompt="1"/>
          </p:nvPr>
        </p:nvSpPr>
        <p:spPr>
          <a:xfrm>
            <a:off x="412750" y="2550958"/>
            <a:ext cx="2768056" cy="292100"/>
          </a:xfrm>
        </p:spPr>
        <p:txBody>
          <a:bodyPr lIns="72000" rIns="72000" anchor="ctr">
            <a:noAutofit/>
          </a:bodyPr>
          <a:lstStyle>
            <a:lvl1pPr>
              <a:defRPr sz="1200">
                <a:solidFill>
                  <a:srgbClr val="4D4D4D"/>
                </a:solidFill>
              </a:defRPr>
            </a:lvl1pPr>
          </a:lstStyle>
          <a:p>
            <a:pPr marL="0" marR="0" lvl="0" indent="0" algn="l" defTabSz="914400" rtl="0" eaLnBrk="1" fontAlgn="base" latinLnBrk="0" hangingPunct="1">
              <a:lnSpc>
                <a:spcPct val="100000"/>
              </a:lnSpc>
              <a:spcBef>
                <a:spcPct val="0"/>
              </a:spcBef>
              <a:spcAft>
                <a:spcPts val="400"/>
              </a:spcAft>
              <a:buClr>
                <a:srgbClr val="FFFFFF"/>
              </a:buClr>
              <a:buSzTx/>
              <a:buFontTx/>
              <a:buNone/>
              <a:tabLst/>
              <a:defRPr/>
            </a:pPr>
            <a:r>
              <a:rPr kumimoji="0" lang="en-GB" altLang="en-US" sz="1400" b="0" i="0" u="none" strike="noStrike" kern="0" cap="none" spc="0" normalizeH="0" baseline="0" noProof="0" dirty="0">
                <a:ln>
                  <a:noFill/>
                </a:ln>
                <a:solidFill>
                  <a:srgbClr val="4D4D4D"/>
                </a:solidFill>
                <a:effectLst/>
                <a:uLnTx/>
                <a:uFillTx/>
                <a:latin typeface="Arial"/>
                <a:ea typeface="+mn-ea"/>
                <a:cs typeface="Arial"/>
              </a:rPr>
              <a:t>Practice Position, Location</a:t>
            </a:r>
          </a:p>
        </p:txBody>
      </p:sp>
      <p:sp>
        <p:nvSpPr>
          <p:cNvPr id="8" name="Text Placeholder 11">
            <a:extLst>
              <a:ext uri="{FF2B5EF4-FFF2-40B4-BE49-F238E27FC236}">
                <a16:creationId xmlns:a16="http://schemas.microsoft.com/office/drawing/2014/main" id="{754107D9-9565-E9CB-A710-9D7BDB10469F}"/>
              </a:ext>
            </a:extLst>
          </p:cNvPr>
          <p:cNvSpPr>
            <a:spLocks noGrp="1"/>
          </p:cNvSpPr>
          <p:nvPr>
            <p:ph type="body" sz="quarter" idx="14" hasCustomPrompt="1"/>
          </p:nvPr>
        </p:nvSpPr>
        <p:spPr>
          <a:xfrm>
            <a:off x="412750" y="2813802"/>
            <a:ext cx="2768056" cy="292100"/>
          </a:xfrm>
        </p:spPr>
        <p:txBody>
          <a:bodyPr lIns="72000" rIns="72000" anchor="ctr">
            <a:normAutofit/>
          </a:bodyPr>
          <a:lstStyle>
            <a:lvl1pPr>
              <a:defRPr sz="1050">
                <a:solidFill>
                  <a:srgbClr val="4D4D4D"/>
                </a:solidFill>
              </a:defRPr>
            </a:lvl1pPr>
          </a:lstStyle>
          <a:p>
            <a:pPr marL="0" marR="0" lvl="0" indent="0" algn="l" defTabSz="914400" rtl="0" eaLnBrk="1" fontAlgn="base" latinLnBrk="0" hangingPunct="1">
              <a:lnSpc>
                <a:spcPct val="100000"/>
              </a:lnSpc>
              <a:spcBef>
                <a:spcPct val="0"/>
              </a:spcBef>
              <a:spcAft>
                <a:spcPts val="400"/>
              </a:spcAft>
              <a:buClr>
                <a:srgbClr val="FFFFFF"/>
              </a:buClr>
              <a:buSzTx/>
              <a:buFontTx/>
              <a:buNone/>
              <a:tabLst/>
              <a:defRPr/>
            </a:pPr>
            <a:r>
              <a:rPr kumimoji="0" lang="en-GB" altLang="en-US" sz="1050" b="0" i="0" u="none" strike="noStrike" kern="0" cap="none" spc="0" normalizeH="0" baseline="0" noProof="0" dirty="0">
                <a:ln>
                  <a:noFill/>
                </a:ln>
                <a:solidFill>
                  <a:srgbClr val="4D4D4D"/>
                </a:solidFill>
                <a:effectLst/>
                <a:uLnTx/>
                <a:uFillTx/>
                <a:latin typeface="Arial"/>
                <a:ea typeface="+mn-ea"/>
                <a:cs typeface="Arial"/>
              </a:rPr>
              <a:t>Tel: +area code number</a:t>
            </a:r>
          </a:p>
        </p:txBody>
      </p:sp>
      <p:sp>
        <p:nvSpPr>
          <p:cNvPr id="10" name="Text Placeholder 11">
            <a:extLst>
              <a:ext uri="{FF2B5EF4-FFF2-40B4-BE49-F238E27FC236}">
                <a16:creationId xmlns:a16="http://schemas.microsoft.com/office/drawing/2014/main" id="{2118A5FD-5081-7FF4-CE94-29E6868C924D}"/>
              </a:ext>
            </a:extLst>
          </p:cNvPr>
          <p:cNvSpPr>
            <a:spLocks noGrp="1"/>
          </p:cNvSpPr>
          <p:nvPr>
            <p:ph type="body" sz="quarter" idx="15" hasCustomPrompt="1"/>
          </p:nvPr>
        </p:nvSpPr>
        <p:spPr>
          <a:xfrm>
            <a:off x="412750" y="3076645"/>
            <a:ext cx="2768056" cy="292100"/>
          </a:xfrm>
        </p:spPr>
        <p:txBody>
          <a:bodyPr lIns="72000" rIns="72000" anchor="ctr">
            <a:normAutofit/>
          </a:bodyPr>
          <a:lstStyle>
            <a:lvl1pPr>
              <a:defRPr sz="1050">
                <a:solidFill>
                  <a:srgbClr val="AF005F"/>
                </a:solidFill>
              </a:defRPr>
            </a:lvl1pPr>
          </a:lstStyle>
          <a:p>
            <a:pPr marL="0" marR="0" lvl="0" indent="0" algn="l" defTabSz="914400" rtl="0" eaLnBrk="1" fontAlgn="base" latinLnBrk="0" hangingPunct="1">
              <a:lnSpc>
                <a:spcPct val="100000"/>
              </a:lnSpc>
              <a:spcBef>
                <a:spcPct val="0"/>
              </a:spcBef>
              <a:spcAft>
                <a:spcPts val="400"/>
              </a:spcAft>
              <a:buClr>
                <a:srgbClr val="FFFFFF"/>
              </a:buClr>
              <a:buSzTx/>
              <a:buFontTx/>
              <a:buNone/>
              <a:tabLst/>
              <a:defRPr/>
            </a:pPr>
            <a:r>
              <a:rPr kumimoji="0" lang="en-GB" altLang="en-US" sz="1050" b="0" i="0" u="none" strike="noStrike" kern="0" cap="none" spc="0" normalizeH="0" baseline="0" noProof="0" dirty="0">
                <a:ln>
                  <a:noFill/>
                </a:ln>
                <a:solidFill>
                  <a:srgbClr val="AF005F"/>
                </a:solidFill>
                <a:effectLst/>
                <a:uLnTx/>
                <a:uFillTx/>
                <a:latin typeface="Arial"/>
                <a:ea typeface="+mn-ea"/>
                <a:cs typeface="Arial"/>
              </a:rPr>
              <a:t>firstname.surname@linklaters.com</a:t>
            </a:r>
          </a:p>
        </p:txBody>
      </p:sp>
      <p:sp>
        <p:nvSpPr>
          <p:cNvPr id="11" name="Text Placeholder 13">
            <a:extLst>
              <a:ext uri="{FF2B5EF4-FFF2-40B4-BE49-F238E27FC236}">
                <a16:creationId xmlns:a16="http://schemas.microsoft.com/office/drawing/2014/main" id="{2B04193E-9502-A921-71DC-115542CB18F2}"/>
              </a:ext>
            </a:extLst>
          </p:cNvPr>
          <p:cNvSpPr>
            <a:spLocks noGrp="1"/>
          </p:cNvSpPr>
          <p:nvPr>
            <p:ph type="body" sz="quarter" idx="16" hasCustomPrompt="1"/>
          </p:nvPr>
        </p:nvSpPr>
        <p:spPr>
          <a:xfrm>
            <a:off x="3322320" y="1196975"/>
            <a:ext cx="2595154" cy="5076824"/>
          </a:xfrm>
          <a:solidFill>
            <a:srgbClr val="F7F6F5"/>
          </a:solidFill>
        </p:spPr>
        <p:txBody>
          <a:bodyPr lIns="72000" tIns="72000" rIns="72000" bIns="72000">
            <a:normAutofit/>
          </a:bodyPr>
          <a:lstStyle>
            <a:lvl1pPr>
              <a:defRPr sz="1200"/>
            </a:lvl1pPr>
            <a:lvl2pPr>
              <a:defRPr sz="1400"/>
            </a:lvl2pPr>
          </a:lstStyle>
          <a:p>
            <a:pPr marL="176213" indent="-176213">
              <a:buClr>
                <a:srgbClr val="AF005F"/>
              </a:buClr>
              <a:buFont typeface="Arial" panose="020B0604020202020204" pitchFamily="34" charset="0"/>
              <a:buChar char="˃"/>
            </a:pPr>
            <a:r>
              <a:rPr lang="en-GB" dirty="0"/>
              <a:t>Click here to add text</a:t>
            </a:r>
          </a:p>
        </p:txBody>
      </p:sp>
      <p:sp>
        <p:nvSpPr>
          <p:cNvPr id="14" name="Rectangle 13">
            <a:extLst>
              <a:ext uri="{FF2B5EF4-FFF2-40B4-BE49-F238E27FC236}">
                <a16:creationId xmlns:a16="http://schemas.microsoft.com/office/drawing/2014/main" id="{F5D59E5D-8B22-55FB-AE09-9580FD200184}"/>
              </a:ext>
            </a:extLst>
          </p:cNvPr>
          <p:cNvSpPr/>
          <p:nvPr/>
        </p:nvSpPr>
        <p:spPr>
          <a:xfrm>
            <a:off x="6274528" y="2286659"/>
            <a:ext cx="2770927" cy="1082086"/>
          </a:xfrm>
          <a:prstGeom prst="rect">
            <a:avLst/>
          </a:prstGeom>
          <a:solidFill>
            <a:srgbClr val="F7F6F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Text Placeholder 11">
            <a:extLst>
              <a:ext uri="{FF2B5EF4-FFF2-40B4-BE49-F238E27FC236}">
                <a16:creationId xmlns:a16="http://schemas.microsoft.com/office/drawing/2014/main" id="{72347ADB-98A9-4FC8-29B0-BA6BDC101727}"/>
              </a:ext>
            </a:extLst>
          </p:cNvPr>
          <p:cNvSpPr>
            <a:spLocks noGrp="1"/>
          </p:cNvSpPr>
          <p:nvPr>
            <p:ph type="body" sz="quarter" idx="17" hasCustomPrompt="1"/>
          </p:nvPr>
        </p:nvSpPr>
        <p:spPr>
          <a:xfrm>
            <a:off x="6279290" y="2288114"/>
            <a:ext cx="2768056" cy="292100"/>
          </a:xfrm>
        </p:spPr>
        <p:txBody>
          <a:bodyPr lIns="72000" rIns="72000" anchor="ctr">
            <a:noAutofit/>
          </a:bodyPr>
          <a:lstStyle>
            <a:lvl1pPr>
              <a:defRPr sz="1600">
                <a:solidFill>
                  <a:srgbClr val="AF005F"/>
                </a:solidFill>
              </a:defRPr>
            </a:lvl1pPr>
          </a:lstStyle>
          <a:p>
            <a:pPr marL="0" marR="0" lvl="0" indent="0" algn="l" defTabSz="914400" rtl="0" eaLnBrk="1" fontAlgn="base" latinLnBrk="0" hangingPunct="1">
              <a:lnSpc>
                <a:spcPct val="100000"/>
              </a:lnSpc>
              <a:spcBef>
                <a:spcPct val="0"/>
              </a:spcBef>
              <a:spcAft>
                <a:spcPts val="400"/>
              </a:spcAft>
              <a:buClr>
                <a:srgbClr val="FFFFFF"/>
              </a:buClr>
              <a:buSzTx/>
              <a:buFontTx/>
              <a:buNone/>
              <a:tabLst/>
              <a:defRPr/>
            </a:pPr>
            <a:r>
              <a:rPr kumimoji="0" lang="en-GB" altLang="en-US" sz="1800" b="0" i="0" u="none" strike="noStrike" kern="0" cap="none" spc="0" normalizeH="0" baseline="0" noProof="0" dirty="0">
                <a:ln>
                  <a:noFill/>
                </a:ln>
                <a:solidFill>
                  <a:srgbClr val="AF005F"/>
                </a:solidFill>
                <a:effectLst/>
                <a:uLnTx/>
                <a:uFillTx/>
                <a:latin typeface="Arial"/>
                <a:ea typeface="+mn-ea"/>
                <a:cs typeface="Arial"/>
              </a:rPr>
              <a:t>Name</a:t>
            </a:r>
          </a:p>
        </p:txBody>
      </p:sp>
      <p:sp>
        <p:nvSpPr>
          <p:cNvPr id="16" name="Picture Placeholder 9">
            <a:extLst>
              <a:ext uri="{FF2B5EF4-FFF2-40B4-BE49-F238E27FC236}">
                <a16:creationId xmlns:a16="http://schemas.microsoft.com/office/drawing/2014/main" id="{5C457CF7-1258-0F06-3966-EC965F5D3195}"/>
              </a:ext>
            </a:extLst>
          </p:cNvPr>
          <p:cNvSpPr>
            <a:spLocks noGrp="1"/>
          </p:cNvSpPr>
          <p:nvPr>
            <p:ph type="pic" sz="quarter" idx="18" hasCustomPrompt="1"/>
          </p:nvPr>
        </p:nvSpPr>
        <p:spPr>
          <a:xfrm>
            <a:off x="6274528" y="1196975"/>
            <a:ext cx="819921" cy="1082086"/>
          </a:xfrm>
        </p:spPr>
        <p:txBody>
          <a:bodyPr lIns="72000" rIns="72000">
            <a:normAutofit/>
          </a:bodyPr>
          <a:lstStyle>
            <a:lvl1pPr algn="ctr">
              <a:defRPr sz="800"/>
            </a:lvl1pPr>
          </a:lstStyle>
          <a:p>
            <a:pPr marL="0" marR="0" lvl="0" indent="0" algn="ctr" defTabSz="914400" rtl="0" eaLnBrk="1" fontAlgn="auto" latinLnBrk="0" hangingPunct="1">
              <a:lnSpc>
                <a:spcPct val="100000"/>
              </a:lnSpc>
              <a:spcBef>
                <a:spcPts val="0"/>
              </a:spcBef>
              <a:spcAft>
                <a:spcPts val="1200"/>
              </a:spcAft>
              <a:buClrTx/>
              <a:buSzTx/>
              <a:buFont typeface="Arial" pitchFamily="34" charset="0"/>
              <a:buNone/>
              <a:tabLst/>
              <a:defRPr/>
            </a:pPr>
            <a:r>
              <a:rPr lang="en-GB" dirty="0"/>
              <a:t>Click the icon to add a photo</a:t>
            </a:r>
          </a:p>
        </p:txBody>
      </p:sp>
      <p:sp>
        <p:nvSpPr>
          <p:cNvPr id="17" name="Text Placeholder 13">
            <a:extLst>
              <a:ext uri="{FF2B5EF4-FFF2-40B4-BE49-F238E27FC236}">
                <a16:creationId xmlns:a16="http://schemas.microsoft.com/office/drawing/2014/main" id="{88E03E3F-D159-94AB-EFBC-5F488FEB0983}"/>
              </a:ext>
            </a:extLst>
          </p:cNvPr>
          <p:cNvSpPr>
            <a:spLocks noGrp="1"/>
          </p:cNvSpPr>
          <p:nvPr>
            <p:ph type="body" sz="quarter" idx="19" hasCustomPrompt="1"/>
          </p:nvPr>
        </p:nvSpPr>
        <p:spPr>
          <a:xfrm>
            <a:off x="6277399" y="3498309"/>
            <a:ext cx="2768056" cy="2775491"/>
          </a:xfrm>
        </p:spPr>
        <p:txBody>
          <a:bodyPr>
            <a:normAutofit/>
          </a:bodyPr>
          <a:lstStyle>
            <a:lvl1pPr>
              <a:defRPr sz="1200"/>
            </a:lvl1pPr>
            <a:lvl2pPr>
              <a:defRPr sz="1400"/>
            </a:lvl2pPr>
          </a:lstStyle>
          <a:p>
            <a:pPr eaLnBrk="1" fontAlgn="base" hangingPunct="1">
              <a:lnSpc>
                <a:spcPct val="100000"/>
              </a:lnSpc>
              <a:spcBef>
                <a:spcPct val="0"/>
              </a:spcBef>
              <a:spcAft>
                <a:spcPts val="400"/>
              </a:spcAft>
              <a:buClr>
                <a:srgbClr val="000000"/>
              </a:buClr>
            </a:pPr>
            <a:r>
              <a:rPr lang="en-GB" altLang="en-US" sz="1400" kern="0" dirty="0">
                <a:solidFill>
                  <a:srgbClr val="000000"/>
                </a:solidFill>
                <a:latin typeface="Arial"/>
                <a:cs typeface="Arial"/>
              </a:rPr>
              <a:t>Click to add text</a:t>
            </a:r>
            <a:endParaRPr lang="en-GB" altLang="en-US" sz="1400" kern="0" dirty="0">
              <a:solidFill>
                <a:srgbClr val="000000"/>
              </a:solidFill>
              <a:latin typeface="Arial"/>
            </a:endParaRPr>
          </a:p>
        </p:txBody>
      </p:sp>
      <p:sp>
        <p:nvSpPr>
          <p:cNvPr id="21" name="Text Placeholder 11">
            <a:extLst>
              <a:ext uri="{FF2B5EF4-FFF2-40B4-BE49-F238E27FC236}">
                <a16:creationId xmlns:a16="http://schemas.microsoft.com/office/drawing/2014/main" id="{1C717D5E-A67A-9FC2-AD86-61C66C8FF22A}"/>
              </a:ext>
            </a:extLst>
          </p:cNvPr>
          <p:cNvSpPr>
            <a:spLocks noGrp="1"/>
          </p:cNvSpPr>
          <p:nvPr>
            <p:ph type="body" sz="quarter" idx="20" hasCustomPrompt="1"/>
          </p:nvPr>
        </p:nvSpPr>
        <p:spPr>
          <a:xfrm>
            <a:off x="6279290" y="2550958"/>
            <a:ext cx="2768056" cy="292100"/>
          </a:xfrm>
        </p:spPr>
        <p:txBody>
          <a:bodyPr lIns="72000" rIns="72000" anchor="ctr">
            <a:noAutofit/>
          </a:bodyPr>
          <a:lstStyle>
            <a:lvl1pPr>
              <a:defRPr sz="1200">
                <a:solidFill>
                  <a:srgbClr val="4D4D4D"/>
                </a:solidFill>
              </a:defRPr>
            </a:lvl1pPr>
          </a:lstStyle>
          <a:p>
            <a:pPr marL="0" marR="0" lvl="0" indent="0" algn="l" defTabSz="914400" rtl="0" eaLnBrk="1" fontAlgn="base" latinLnBrk="0" hangingPunct="1">
              <a:lnSpc>
                <a:spcPct val="100000"/>
              </a:lnSpc>
              <a:spcBef>
                <a:spcPct val="0"/>
              </a:spcBef>
              <a:spcAft>
                <a:spcPts val="400"/>
              </a:spcAft>
              <a:buClr>
                <a:srgbClr val="FFFFFF"/>
              </a:buClr>
              <a:buSzTx/>
              <a:buFontTx/>
              <a:buNone/>
              <a:tabLst/>
              <a:defRPr/>
            </a:pPr>
            <a:r>
              <a:rPr kumimoji="0" lang="en-GB" altLang="en-US" sz="1400" b="0" i="0" u="none" strike="noStrike" kern="0" cap="none" spc="0" normalizeH="0" baseline="0" noProof="0" dirty="0">
                <a:ln>
                  <a:noFill/>
                </a:ln>
                <a:solidFill>
                  <a:srgbClr val="4D4D4D"/>
                </a:solidFill>
                <a:effectLst/>
                <a:uLnTx/>
                <a:uFillTx/>
                <a:latin typeface="Arial"/>
                <a:ea typeface="+mn-ea"/>
                <a:cs typeface="Arial"/>
              </a:rPr>
              <a:t>Practice Position, Location</a:t>
            </a:r>
          </a:p>
        </p:txBody>
      </p:sp>
      <p:sp>
        <p:nvSpPr>
          <p:cNvPr id="24" name="Text Placeholder 11">
            <a:extLst>
              <a:ext uri="{FF2B5EF4-FFF2-40B4-BE49-F238E27FC236}">
                <a16:creationId xmlns:a16="http://schemas.microsoft.com/office/drawing/2014/main" id="{FE17C6AC-AD9D-F2C0-0B62-D8182D3B4CF4}"/>
              </a:ext>
            </a:extLst>
          </p:cNvPr>
          <p:cNvSpPr>
            <a:spLocks noGrp="1"/>
          </p:cNvSpPr>
          <p:nvPr>
            <p:ph type="body" sz="quarter" idx="21" hasCustomPrompt="1"/>
          </p:nvPr>
        </p:nvSpPr>
        <p:spPr>
          <a:xfrm>
            <a:off x="6279290" y="2813802"/>
            <a:ext cx="2768056" cy="292100"/>
          </a:xfrm>
        </p:spPr>
        <p:txBody>
          <a:bodyPr lIns="72000" rIns="72000" anchor="ctr">
            <a:normAutofit/>
          </a:bodyPr>
          <a:lstStyle>
            <a:lvl1pPr>
              <a:defRPr sz="1050">
                <a:solidFill>
                  <a:srgbClr val="4D4D4D"/>
                </a:solidFill>
              </a:defRPr>
            </a:lvl1pPr>
          </a:lstStyle>
          <a:p>
            <a:pPr marL="0" marR="0" lvl="0" indent="0" algn="l" defTabSz="914400" rtl="0" eaLnBrk="1" fontAlgn="base" latinLnBrk="0" hangingPunct="1">
              <a:lnSpc>
                <a:spcPct val="100000"/>
              </a:lnSpc>
              <a:spcBef>
                <a:spcPct val="0"/>
              </a:spcBef>
              <a:spcAft>
                <a:spcPts val="400"/>
              </a:spcAft>
              <a:buClr>
                <a:srgbClr val="FFFFFF"/>
              </a:buClr>
              <a:buSzTx/>
              <a:buFontTx/>
              <a:buNone/>
              <a:tabLst/>
              <a:defRPr/>
            </a:pPr>
            <a:r>
              <a:rPr kumimoji="0" lang="en-GB" altLang="en-US" sz="1050" b="0" i="0" u="none" strike="noStrike" kern="0" cap="none" spc="0" normalizeH="0" baseline="0" noProof="0" dirty="0">
                <a:ln>
                  <a:noFill/>
                </a:ln>
                <a:solidFill>
                  <a:srgbClr val="4D4D4D"/>
                </a:solidFill>
                <a:effectLst/>
                <a:uLnTx/>
                <a:uFillTx/>
                <a:latin typeface="Arial"/>
                <a:ea typeface="+mn-ea"/>
                <a:cs typeface="Arial"/>
              </a:rPr>
              <a:t>Tel: +area code number</a:t>
            </a:r>
          </a:p>
        </p:txBody>
      </p:sp>
      <p:sp>
        <p:nvSpPr>
          <p:cNvPr id="25" name="Text Placeholder 11">
            <a:extLst>
              <a:ext uri="{FF2B5EF4-FFF2-40B4-BE49-F238E27FC236}">
                <a16:creationId xmlns:a16="http://schemas.microsoft.com/office/drawing/2014/main" id="{F55A6697-27D6-0C4C-E33D-92B7050DD8A3}"/>
              </a:ext>
            </a:extLst>
          </p:cNvPr>
          <p:cNvSpPr>
            <a:spLocks noGrp="1"/>
          </p:cNvSpPr>
          <p:nvPr>
            <p:ph type="body" sz="quarter" idx="22" hasCustomPrompt="1"/>
          </p:nvPr>
        </p:nvSpPr>
        <p:spPr>
          <a:xfrm>
            <a:off x="6279290" y="3076645"/>
            <a:ext cx="2768056" cy="292100"/>
          </a:xfrm>
        </p:spPr>
        <p:txBody>
          <a:bodyPr lIns="72000" rIns="72000" anchor="ctr">
            <a:normAutofit/>
          </a:bodyPr>
          <a:lstStyle>
            <a:lvl1pPr>
              <a:defRPr sz="1050">
                <a:solidFill>
                  <a:srgbClr val="AF005F"/>
                </a:solidFill>
              </a:defRPr>
            </a:lvl1pPr>
          </a:lstStyle>
          <a:p>
            <a:pPr marL="0" marR="0" lvl="0" indent="0" algn="l" defTabSz="914400" rtl="0" eaLnBrk="1" fontAlgn="base" latinLnBrk="0" hangingPunct="1">
              <a:lnSpc>
                <a:spcPct val="100000"/>
              </a:lnSpc>
              <a:spcBef>
                <a:spcPct val="0"/>
              </a:spcBef>
              <a:spcAft>
                <a:spcPts val="400"/>
              </a:spcAft>
              <a:buClr>
                <a:srgbClr val="FFFFFF"/>
              </a:buClr>
              <a:buSzTx/>
              <a:buFontTx/>
              <a:buNone/>
              <a:tabLst/>
              <a:defRPr/>
            </a:pPr>
            <a:r>
              <a:rPr kumimoji="0" lang="en-GB" altLang="en-US" sz="1050" b="0" i="0" u="none" strike="noStrike" kern="0" cap="none" spc="0" normalizeH="0" baseline="0" noProof="0" dirty="0">
                <a:ln>
                  <a:noFill/>
                </a:ln>
                <a:solidFill>
                  <a:srgbClr val="AF005F"/>
                </a:solidFill>
                <a:effectLst/>
                <a:uLnTx/>
                <a:uFillTx/>
                <a:latin typeface="Arial"/>
                <a:ea typeface="+mn-ea"/>
                <a:cs typeface="Arial"/>
              </a:rPr>
              <a:t>firstname.surname@linklaters.com</a:t>
            </a:r>
          </a:p>
        </p:txBody>
      </p:sp>
      <p:sp>
        <p:nvSpPr>
          <p:cNvPr id="34" name="Text Placeholder 13">
            <a:extLst>
              <a:ext uri="{FF2B5EF4-FFF2-40B4-BE49-F238E27FC236}">
                <a16:creationId xmlns:a16="http://schemas.microsoft.com/office/drawing/2014/main" id="{EB06CBD2-6F03-5D84-0A53-9FED729D17D0}"/>
              </a:ext>
            </a:extLst>
          </p:cNvPr>
          <p:cNvSpPr>
            <a:spLocks noGrp="1"/>
          </p:cNvSpPr>
          <p:nvPr>
            <p:ph type="body" sz="quarter" idx="23" hasCustomPrompt="1"/>
          </p:nvPr>
        </p:nvSpPr>
        <p:spPr>
          <a:xfrm>
            <a:off x="9188860" y="1196975"/>
            <a:ext cx="2595154" cy="5076824"/>
          </a:xfrm>
          <a:solidFill>
            <a:srgbClr val="F7F6F5"/>
          </a:solidFill>
        </p:spPr>
        <p:txBody>
          <a:bodyPr lIns="72000" tIns="72000" rIns="72000" bIns="72000">
            <a:normAutofit/>
          </a:bodyPr>
          <a:lstStyle>
            <a:lvl1pPr>
              <a:defRPr sz="1200"/>
            </a:lvl1pPr>
            <a:lvl2pPr>
              <a:defRPr sz="1400"/>
            </a:lvl2pPr>
          </a:lstStyle>
          <a:p>
            <a:pPr marL="176213" indent="-176213">
              <a:buClr>
                <a:srgbClr val="AF005F"/>
              </a:buClr>
              <a:buFont typeface="Arial" panose="020B0604020202020204" pitchFamily="34" charset="0"/>
              <a:buChar char="˃"/>
            </a:pPr>
            <a:r>
              <a:rPr lang="en-GB" dirty="0"/>
              <a:t>Click here to add text</a:t>
            </a:r>
          </a:p>
        </p:txBody>
      </p:sp>
      <p:cxnSp>
        <p:nvCxnSpPr>
          <p:cNvPr id="9" name="Straight Connector 8">
            <a:extLst>
              <a:ext uri="{FF2B5EF4-FFF2-40B4-BE49-F238E27FC236}">
                <a16:creationId xmlns:a16="http://schemas.microsoft.com/office/drawing/2014/main" id="{A03C0248-ABDF-17D4-EC50-63A18243739F}"/>
              </a:ext>
            </a:extLst>
          </p:cNvPr>
          <p:cNvCxnSpPr>
            <a:cxnSpLocks/>
          </p:cNvCxnSpPr>
          <p:nvPr/>
        </p:nvCxnSpPr>
        <p:spPr>
          <a:xfrm>
            <a:off x="407988" y="2286659"/>
            <a:ext cx="2770451" cy="0"/>
          </a:xfrm>
          <a:prstGeom prst="line">
            <a:avLst/>
          </a:prstGeom>
          <a:ln w="15875">
            <a:solidFill>
              <a:srgbClr val="A9A19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088EEEE-DB4B-102A-F767-EF9288311F2C}"/>
              </a:ext>
            </a:extLst>
          </p:cNvPr>
          <p:cNvCxnSpPr>
            <a:cxnSpLocks/>
          </p:cNvCxnSpPr>
          <p:nvPr/>
        </p:nvCxnSpPr>
        <p:spPr>
          <a:xfrm>
            <a:off x="6274528" y="2286659"/>
            <a:ext cx="2770451" cy="0"/>
          </a:xfrm>
          <a:prstGeom prst="line">
            <a:avLst/>
          </a:prstGeom>
          <a:ln w="15875">
            <a:solidFill>
              <a:srgbClr val="A9A19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59920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6"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2800" y="1195251"/>
            <a:ext cx="11371212" cy="5078549"/>
          </a:xfrm>
          <a:prstGeom prst="rect">
            <a:avLst/>
          </a:prstGeom>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4" name="Picture 3">
            <a:extLst>
              <a:ext uri="{FF2B5EF4-FFF2-40B4-BE49-F238E27FC236}">
                <a16:creationId xmlns:a16="http://schemas.microsoft.com/office/drawing/2014/main" id="{3CB5DEDD-75B3-A531-F419-54B584E6853B}"/>
              </a:ext>
            </a:extLst>
          </p:cNvPr>
          <p:cNvPicPr>
            <a:picLocks noChangeAspect="1"/>
          </p:cNvPicPr>
          <p:nvPr userDrawn="1"/>
        </p:nvPicPr>
        <p:blipFill>
          <a:blip r:embed="rId3"/>
          <a:stretch>
            <a:fillRect/>
          </a:stretch>
        </p:blipFill>
        <p:spPr>
          <a:xfrm>
            <a:off x="412750" y="367030"/>
            <a:ext cx="1014984" cy="164592"/>
          </a:xfrm>
          <a:prstGeom prst="rect">
            <a:avLst/>
          </a:prstGeom>
        </p:spPr>
      </p:pic>
    </p:spTree>
    <p:extLst>
      <p:ext uri="{BB962C8B-B14F-4D97-AF65-F5344CB8AC3E}">
        <p14:creationId xmlns:p14="http://schemas.microsoft.com/office/powerpoint/2010/main" val="3807459374"/>
      </p:ext>
    </p:extLst>
  </p:cSld>
  <p:clrMap bg1="lt1" tx1="dk1" bg2="lt2" tx2="dk2" accent1="accent1" accent2="accent2" accent3="accent3" accent4="accent4" accent5="accent5" accent6="accent6" hlink="hlink" folHlink="folHlink"/>
  <p:sldLayoutIdLst>
    <p:sldLayoutId id="2147483755" r:id="rId1"/>
  </p:sldLayoutIdLst>
  <p:hf sldNum="0" hdr="0" ftr="0" dt="0"/>
  <p:txStyles>
    <p:titleStyle>
      <a:lvl1pPr marL="0" indent="0" algn="l" defTabSz="914400" rtl="0" eaLnBrk="1" latinLnBrk="0" hangingPunct="1">
        <a:spcBef>
          <a:spcPct val="0"/>
        </a:spcBef>
        <a:buNone/>
        <a:defRPr sz="2400" kern="1200">
          <a:solidFill>
            <a:schemeClr val="tx2"/>
          </a:solidFill>
          <a:latin typeface="+mj-lt"/>
          <a:ea typeface="+mj-ea"/>
          <a:cs typeface="Arial" pitchFamily="34" charset="0"/>
        </a:defRPr>
      </a:lvl1pPr>
    </p:titleStyle>
    <p:bodyStyle>
      <a:lvl1pPr marL="0" indent="0" algn="l" defTabSz="914400" rtl="0" eaLnBrk="1" latinLnBrk="0" hangingPunct="1">
        <a:lnSpc>
          <a:spcPct val="100000"/>
        </a:lnSpc>
        <a:spcBef>
          <a:spcPts val="0"/>
        </a:spcBef>
        <a:spcAft>
          <a:spcPts val="1200"/>
        </a:spcAft>
        <a:buFont typeface="Arial" pitchFamily="34" charset="0"/>
        <a:buNone/>
        <a:defRPr sz="1800" kern="1200">
          <a:solidFill>
            <a:schemeClr val="tx1"/>
          </a:solidFill>
          <a:latin typeface="+mn-lt"/>
          <a:ea typeface="+mn-ea"/>
          <a:cs typeface="Arial" pitchFamily="34" charset="0"/>
        </a:defRPr>
      </a:lvl1pPr>
      <a:lvl2pPr marL="270000" indent="-2700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Arial" pitchFamily="34" charset="0"/>
        </a:defRPr>
      </a:lvl2pPr>
      <a:lvl3pPr marL="540000" indent="-2700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Arial" pitchFamily="34" charset="0"/>
        </a:defRPr>
      </a:lvl3pPr>
      <a:lvl4pPr marL="810000" indent="-2700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Arial" pitchFamily="34" charset="0"/>
        </a:defRPr>
      </a:lvl4pPr>
      <a:lvl5pPr marL="1080000" indent="-2700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2">
          <p15:clr>
            <a:srgbClr val="F26B43"/>
          </p15:clr>
        </p15:guide>
        <p15:guide id="2" pos="257">
          <p15:clr>
            <a:srgbClr val="F26B43"/>
          </p15:clr>
        </p15:guide>
        <p15:guide id="3" pos="7423">
          <p15:clr>
            <a:srgbClr val="F26B43"/>
          </p15:clr>
        </p15:guide>
        <p15:guide id="4" orient="horz" pos="4088">
          <p15:clr>
            <a:srgbClr val="F26B43"/>
          </p15:clr>
        </p15:guide>
        <p15:guide id="5" orient="horz" pos="618">
          <p15:clr>
            <a:srgbClr val="F26B43"/>
          </p15:clr>
        </p15:guide>
        <p15:guide id="6" orient="horz" pos="754">
          <p15:clr>
            <a:srgbClr val="F26B43"/>
          </p15:clr>
        </p15:guide>
        <p15:guide id="7" orient="horz" pos="395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2800" y="374650"/>
            <a:ext cx="11371212" cy="606425"/>
          </a:xfrm>
          <a:prstGeom prst="rect">
            <a:avLst/>
          </a:prstGeom>
        </p:spPr>
        <p:txBody>
          <a:bodyPr vert="horz" lIns="0" tIns="45720" rIns="91440" bIns="45720" rtlCol="0" anchor="ctr">
            <a:noAutofit/>
          </a:bodyPr>
          <a:lstStyle/>
          <a:p>
            <a:r>
              <a:rPr lang="en-US"/>
              <a:t>Click to edit Master title style</a:t>
            </a:r>
            <a:endParaRPr lang="en-GB" dirty="0"/>
          </a:p>
        </p:txBody>
      </p:sp>
      <p:sp>
        <p:nvSpPr>
          <p:cNvPr id="3" name="Text Placeholder 2"/>
          <p:cNvSpPr>
            <a:spLocks noGrp="1"/>
          </p:cNvSpPr>
          <p:nvPr>
            <p:ph type="body" idx="1"/>
          </p:nvPr>
        </p:nvSpPr>
        <p:spPr>
          <a:xfrm>
            <a:off x="412800" y="1195251"/>
            <a:ext cx="11371212" cy="5078549"/>
          </a:xfrm>
          <a:prstGeom prst="rect">
            <a:avLst/>
          </a:prstGeom>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xtOST">
            <a:extLst>
              <a:ext uri="{FF2B5EF4-FFF2-40B4-BE49-F238E27FC236}">
                <a16:creationId xmlns:a16="http://schemas.microsoft.com/office/drawing/2014/main" id="{89473533-E53F-AD5C-97F3-ACAFFFE72588}"/>
              </a:ext>
            </a:extLst>
          </p:cNvPr>
          <p:cNvSpPr txBox="1">
            <a:spLocks noChangeArrowheads="1"/>
          </p:cNvSpPr>
          <p:nvPr/>
        </p:nvSpPr>
        <p:spPr bwMode="gray">
          <a:xfrm>
            <a:off x="412800" y="6449428"/>
            <a:ext cx="3104336" cy="200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bIns="0" anchor="ctr">
            <a:noAutofit/>
          </a:bodyPr>
          <a:lstStyle>
            <a:lvl1pPr eaLnBrk="0" hangingPunct="0">
              <a:defRPr sz="1200" b="1">
                <a:solidFill>
                  <a:schemeClr val="tx1"/>
                </a:solidFill>
                <a:latin typeface="TradeGothic" pitchFamily="2" charset="0"/>
                <a:cs typeface="Arial" charset="0"/>
              </a:defRPr>
            </a:lvl1pPr>
            <a:lvl2pPr marL="742950" indent="-285750" eaLnBrk="0" hangingPunct="0">
              <a:defRPr sz="1200" b="1">
                <a:solidFill>
                  <a:schemeClr val="tx1"/>
                </a:solidFill>
                <a:latin typeface="TradeGothic" pitchFamily="2" charset="0"/>
                <a:cs typeface="Arial" charset="0"/>
              </a:defRPr>
            </a:lvl2pPr>
            <a:lvl3pPr marL="1143000" indent="-228600" eaLnBrk="0" hangingPunct="0">
              <a:defRPr sz="1200" b="1">
                <a:solidFill>
                  <a:schemeClr val="tx1"/>
                </a:solidFill>
                <a:latin typeface="TradeGothic" pitchFamily="2" charset="0"/>
                <a:cs typeface="Arial" charset="0"/>
              </a:defRPr>
            </a:lvl3pPr>
            <a:lvl4pPr marL="1600200" indent="-228600" eaLnBrk="0" hangingPunct="0">
              <a:defRPr sz="1200" b="1">
                <a:solidFill>
                  <a:schemeClr val="tx1"/>
                </a:solidFill>
                <a:latin typeface="TradeGothic" pitchFamily="2" charset="0"/>
                <a:cs typeface="Arial" charset="0"/>
              </a:defRPr>
            </a:lvl4pPr>
            <a:lvl5pPr marL="2057400" indent="-228600" eaLnBrk="0" hangingPunct="0">
              <a:defRPr sz="1200" b="1">
                <a:solidFill>
                  <a:schemeClr val="tx1"/>
                </a:solidFill>
                <a:latin typeface="TradeGothic" pitchFamily="2" charset="0"/>
                <a:cs typeface="Arial" charset="0"/>
              </a:defRPr>
            </a:lvl5pPr>
            <a:lvl6pPr marL="2514600" indent="-228600" eaLnBrk="0" fontAlgn="base" hangingPunct="0">
              <a:spcBef>
                <a:spcPct val="0"/>
              </a:spcBef>
              <a:spcAft>
                <a:spcPct val="0"/>
              </a:spcAft>
              <a:defRPr sz="1200" b="1">
                <a:solidFill>
                  <a:schemeClr val="tx1"/>
                </a:solidFill>
                <a:latin typeface="TradeGothic" pitchFamily="2" charset="0"/>
                <a:cs typeface="Arial" charset="0"/>
              </a:defRPr>
            </a:lvl6pPr>
            <a:lvl7pPr marL="2971800" indent="-228600" eaLnBrk="0" fontAlgn="base" hangingPunct="0">
              <a:spcBef>
                <a:spcPct val="0"/>
              </a:spcBef>
              <a:spcAft>
                <a:spcPct val="0"/>
              </a:spcAft>
              <a:defRPr sz="1200" b="1">
                <a:solidFill>
                  <a:schemeClr val="tx1"/>
                </a:solidFill>
                <a:latin typeface="TradeGothic" pitchFamily="2" charset="0"/>
                <a:cs typeface="Arial" charset="0"/>
              </a:defRPr>
            </a:lvl7pPr>
            <a:lvl8pPr marL="3429000" indent="-228600" eaLnBrk="0" fontAlgn="base" hangingPunct="0">
              <a:spcBef>
                <a:spcPct val="0"/>
              </a:spcBef>
              <a:spcAft>
                <a:spcPct val="0"/>
              </a:spcAft>
              <a:defRPr sz="1200" b="1">
                <a:solidFill>
                  <a:schemeClr val="tx1"/>
                </a:solidFill>
                <a:latin typeface="TradeGothic" pitchFamily="2" charset="0"/>
                <a:cs typeface="Arial" charset="0"/>
              </a:defRPr>
            </a:lvl8pPr>
            <a:lvl9pPr marL="3886200" indent="-228600" eaLnBrk="0" fontAlgn="base" hangingPunct="0">
              <a:spcBef>
                <a:spcPct val="0"/>
              </a:spcBef>
              <a:spcAft>
                <a:spcPct val="0"/>
              </a:spcAft>
              <a:defRPr sz="1200" b="1">
                <a:solidFill>
                  <a:schemeClr val="tx1"/>
                </a:solidFill>
                <a:latin typeface="TradeGothic" pitchFamily="2" charset="0"/>
                <a:cs typeface="Arial" charset="0"/>
              </a:defRPr>
            </a:lvl9pPr>
          </a:lstStyle>
          <a:p>
            <a:pPr algn="l" eaLnBrk="1" hangingPunct="1">
              <a:defRPr/>
            </a:pPr>
            <a:r>
              <a:rPr lang="en-GB" sz="1000" b="0" dirty="0">
                <a:solidFill>
                  <a:schemeClr val="tx2"/>
                </a:solidFill>
                <a:latin typeface="+mn-lt"/>
              </a:rPr>
              <a:t>Linklaters </a:t>
            </a:r>
            <a:r>
              <a:rPr lang="en-GB" sz="1000" b="0" dirty="0">
                <a:solidFill>
                  <a:schemeClr val="tx1">
                    <a:lumMod val="65000"/>
                    <a:lumOff val="35000"/>
                  </a:schemeClr>
                </a:solidFill>
                <a:latin typeface="+mn-lt"/>
              </a:rPr>
              <a:t>│ Januari 2026 │ </a:t>
            </a:r>
            <a:fld id="{8EAB7392-4051-4374-8DC4-AED0CB5C2E1B}" type="slidenum">
              <a:rPr lang="en-GB" sz="1000" b="0" smtClean="0">
                <a:solidFill>
                  <a:schemeClr val="tx1">
                    <a:lumMod val="65000"/>
                    <a:lumOff val="35000"/>
                  </a:schemeClr>
                </a:solidFill>
                <a:latin typeface="+mn-lt"/>
              </a:rPr>
              <a:pPr algn="l" eaLnBrk="1" hangingPunct="1">
                <a:defRPr/>
              </a:pPr>
              <a:t>‹#›</a:t>
            </a:fld>
            <a:endParaRPr lang="en-GB" sz="1000" b="0" dirty="0">
              <a:solidFill>
                <a:schemeClr val="tx1">
                  <a:lumMod val="65000"/>
                  <a:lumOff val="35000"/>
                </a:schemeClr>
              </a:solidFill>
              <a:latin typeface="+mn-lt"/>
            </a:endParaRPr>
          </a:p>
        </p:txBody>
      </p:sp>
    </p:spTree>
    <p:extLst>
      <p:ext uri="{BB962C8B-B14F-4D97-AF65-F5344CB8AC3E}">
        <p14:creationId xmlns:p14="http://schemas.microsoft.com/office/powerpoint/2010/main" val="3074158253"/>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6" r:id="rId15"/>
  </p:sldLayoutIdLst>
  <p:hf sldNum="0" hdr="0" ftr="0" dt="0"/>
  <p:txStyles>
    <p:titleStyle>
      <a:lvl1pPr marL="0" indent="0" algn="l" defTabSz="914400" rtl="0" eaLnBrk="1" latinLnBrk="0" hangingPunct="1">
        <a:spcBef>
          <a:spcPct val="0"/>
        </a:spcBef>
        <a:buNone/>
        <a:defRPr sz="2400" kern="1200">
          <a:solidFill>
            <a:schemeClr val="tx2"/>
          </a:solidFill>
          <a:latin typeface="+mj-lt"/>
          <a:ea typeface="+mj-ea"/>
          <a:cs typeface="Arial" pitchFamily="34" charset="0"/>
        </a:defRPr>
      </a:lvl1pPr>
    </p:titleStyle>
    <p:bodyStyle>
      <a:lvl1pPr marL="0" indent="0" algn="l" defTabSz="914400" rtl="0" eaLnBrk="1" latinLnBrk="0" hangingPunct="1">
        <a:lnSpc>
          <a:spcPct val="100000"/>
        </a:lnSpc>
        <a:spcBef>
          <a:spcPts val="0"/>
        </a:spcBef>
        <a:spcAft>
          <a:spcPts val="1200"/>
        </a:spcAft>
        <a:buFont typeface="Arial" pitchFamily="34" charset="0"/>
        <a:buNone/>
        <a:defRPr sz="1800" kern="1200">
          <a:solidFill>
            <a:schemeClr val="tx1"/>
          </a:solidFill>
          <a:latin typeface="+mn-lt"/>
          <a:ea typeface="+mn-ea"/>
          <a:cs typeface="Arial" pitchFamily="34" charset="0"/>
        </a:defRPr>
      </a:lvl1pPr>
      <a:lvl2pPr marL="270000" indent="-2700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Arial" pitchFamily="34" charset="0"/>
        </a:defRPr>
      </a:lvl2pPr>
      <a:lvl3pPr marL="540000" indent="-2700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Arial" pitchFamily="34" charset="0"/>
        </a:defRPr>
      </a:lvl3pPr>
      <a:lvl4pPr marL="810000" indent="-2700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Arial" pitchFamily="34" charset="0"/>
        </a:defRPr>
      </a:lvl4pPr>
      <a:lvl5pPr marL="1080000" indent="-2700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2">
          <p15:clr>
            <a:srgbClr val="F26B43"/>
          </p15:clr>
        </p15:guide>
        <p15:guide id="2" pos="257">
          <p15:clr>
            <a:srgbClr val="F26B43"/>
          </p15:clr>
        </p15:guide>
        <p15:guide id="3" pos="7423">
          <p15:clr>
            <a:srgbClr val="F26B43"/>
          </p15:clr>
        </p15:guide>
        <p15:guide id="4" orient="horz" pos="4088">
          <p15:clr>
            <a:srgbClr val="F26B43"/>
          </p15:clr>
        </p15:guide>
        <p15:guide id="5" orient="horz" pos="618">
          <p15:clr>
            <a:srgbClr val="F26B43"/>
          </p15:clr>
        </p15:guide>
        <p15:guide id="6" orient="horz" pos="754">
          <p15:clr>
            <a:srgbClr val="F26B43"/>
          </p15:clr>
        </p15:guide>
        <p15:guide id="7" orient="horz" pos="395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12.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nl-BE" noProof="0" dirty="0"/>
              <a:t>Belasting van meerwaarde op financiële activa</a:t>
            </a:r>
          </a:p>
        </p:txBody>
      </p:sp>
      <p:sp>
        <p:nvSpPr>
          <p:cNvPr id="2" name="Subtitle 1"/>
          <p:cNvSpPr>
            <a:spLocks noGrp="1"/>
          </p:cNvSpPr>
          <p:nvPr>
            <p:ph type="subTitle" idx="1"/>
          </p:nvPr>
        </p:nvSpPr>
        <p:spPr>
          <a:xfrm>
            <a:off x="407928" y="2917906"/>
            <a:ext cx="5916154" cy="1187487"/>
          </a:xfrm>
        </p:spPr>
        <p:txBody>
          <a:bodyPr>
            <a:normAutofit/>
          </a:bodyPr>
          <a:lstStyle/>
          <a:p>
            <a:r>
              <a:rPr lang="nl-BE" noProof="0" dirty="0"/>
              <a:t>International </a:t>
            </a:r>
            <a:r>
              <a:rPr lang="nl-BE" noProof="0" dirty="0" err="1"/>
              <a:t>Fiscal</a:t>
            </a:r>
            <a:r>
              <a:rPr lang="nl-BE" noProof="0" dirty="0"/>
              <a:t> Association Belgium</a:t>
            </a:r>
          </a:p>
          <a:p>
            <a:r>
              <a:rPr lang="nl-BE" noProof="0" dirty="0"/>
              <a:t>Henk Vanhulle</a:t>
            </a:r>
          </a:p>
          <a:p>
            <a:r>
              <a:rPr lang="nl-BE" noProof="0" dirty="0"/>
              <a:t>13 januari 2026</a:t>
            </a:r>
          </a:p>
        </p:txBody>
      </p:sp>
      <p:pic>
        <p:nvPicPr>
          <p:cNvPr id="7" name="Picture Placeholder 4">
            <a:extLst>
              <a:ext uri="{FF2B5EF4-FFF2-40B4-BE49-F238E27FC236}">
                <a16:creationId xmlns:a16="http://schemas.microsoft.com/office/drawing/2014/main" id="{7EC99F2E-39E9-3DC7-9E6A-5893132A5951}"/>
              </a:ext>
            </a:extLst>
          </p:cNvPr>
          <p:cNvPicPr>
            <a:picLocks/>
          </p:cNvPicPr>
          <p:nvPr/>
        </p:nvPicPr>
        <p:blipFill>
          <a:blip r:embed="rId3">
            <a:extLst>
              <a:ext uri="{28A0092B-C50C-407E-A947-70E740481C1C}">
                <a14:useLocalDpi xmlns:a14="http://schemas.microsoft.com/office/drawing/2010/main" val="0"/>
              </a:ext>
            </a:extLst>
          </a:blip>
          <a:srcRect t="4843" b="4843"/>
          <a:stretch/>
        </p:blipFill>
        <p:spPr>
          <a:xfrm>
            <a:off x="3365500" y="0"/>
            <a:ext cx="8826500" cy="6859588"/>
          </a:xfrm>
          <a:custGeom>
            <a:avLst/>
            <a:gdLst>
              <a:gd name="connsiteX0" fmla="*/ 7581023 w 8985107"/>
              <a:gd name="connsiteY0" fmla="*/ 0 h 7710963"/>
              <a:gd name="connsiteX1" fmla="*/ 8985107 w 8985107"/>
              <a:gd name="connsiteY1" fmla="*/ 52402 h 7710963"/>
              <a:gd name="connsiteX2" fmla="*/ 8901536 w 8985107"/>
              <a:gd name="connsiteY2" fmla="*/ 5147710 h 7710963"/>
              <a:gd name="connsiteX3" fmla="*/ 6363260 w 8985107"/>
              <a:gd name="connsiteY3" fmla="*/ 7710963 h 7710963"/>
              <a:gd name="connsiteX4" fmla="*/ 0 w 8985107"/>
              <a:gd name="connsiteY4" fmla="*/ 7683892 h 7710963"/>
              <a:gd name="connsiteX5" fmla="*/ 7581023 w 8985107"/>
              <a:gd name="connsiteY5" fmla="*/ 0 h 7710963"/>
              <a:gd name="connsiteX0" fmla="*/ 7657830 w 9061914"/>
              <a:gd name="connsiteY0" fmla="*/ 0 h 8406271"/>
              <a:gd name="connsiteX1" fmla="*/ 9061914 w 9061914"/>
              <a:gd name="connsiteY1" fmla="*/ 52402 h 8406271"/>
              <a:gd name="connsiteX2" fmla="*/ 8978343 w 9061914"/>
              <a:gd name="connsiteY2" fmla="*/ 5147710 h 8406271"/>
              <a:gd name="connsiteX3" fmla="*/ 6440067 w 9061914"/>
              <a:gd name="connsiteY3" fmla="*/ 7710963 h 8406271"/>
              <a:gd name="connsiteX4" fmla="*/ 0 w 9061914"/>
              <a:gd name="connsiteY4" fmla="*/ 8406271 h 8406271"/>
              <a:gd name="connsiteX5" fmla="*/ 7657830 w 9061914"/>
              <a:gd name="connsiteY5" fmla="*/ 0 h 8406271"/>
              <a:gd name="connsiteX0" fmla="*/ 7657830 w 9061914"/>
              <a:gd name="connsiteY0" fmla="*/ 0 h 8406271"/>
              <a:gd name="connsiteX1" fmla="*/ 9061914 w 9061914"/>
              <a:gd name="connsiteY1" fmla="*/ 52402 h 8406271"/>
              <a:gd name="connsiteX2" fmla="*/ 8978343 w 9061914"/>
              <a:gd name="connsiteY2" fmla="*/ 5147710 h 8406271"/>
              <a:gd name="connsiteX3" fmla="*/ 6061153 w 9061914"/>
              <a:gd name="connsiteY3" fmla="*/ 8366661 h 8406271"/>
              <a:gd name="connsiteX4" fmla="*/ 0 w 9061914"/>
              <a:gd name="connsiteY4" fmla="*/ 8406271 h 8406271"/>
              <a:gd name="connsiteX5" fmla="*/ 7657830 w 9061914"/>
              <a:gd name="connsiteY5" fmla="*/ 0 h 8406271"/>
              <a:gd name="connsiteX0" fmla="*/ 7657830 w 9061914"/>
              <a:gd name="connsiteY0" fmla="*/ 0 h 8406271"/>
              <a:gd name="connsiteX1" fmla="*/ 9061914 w 9061914"/>
              <a:gd name="connsiteY1" fmla="*/ 52402 h 8406271"/>
              <a:gd name="connsiteX2" fmla="*/ 9024427 w 9061914"/>
              <a:gd name="connsiteY2" fmla="*/ 5136596 h 8406271"/>
              <a:gd name="connsiteX3" fmla="*/ 6061153 w 9061914"/>
              <a:gd name="connsiteY3" fmla="*/ 8366661 h 8406271"/>
              <a:gd name="connsiteX4" fmla="*/ 0 w 9061914"/>
              <a:gd name="connsiteY4" fmla="*/ 8406271 h 8406271"/>
              <a:gd name="connsiteX5" fmla="*/ 7657830 w 9061914"/>
              <a:gd name="connsiteY5" fmla="*/ 0 h 8406271"/>
              <a:gd name="connsiteX0" fmla="*/ 7724396 w 9061914"/>
              <a:gd name="connsiteY0" fmla="*/ 0 h 8417385"/>
              <a:gd name="connsiteX1" fmla="*/ 9061914 w 9061914"/>
              <a:gd name="connsiteY1" fmla="*/ 63516 h 8417385"/>
              <a:gd name="connsiteX2" fmla="*/ 9024427 w 9061914"/>
              <a:gd name="connsiteY2" fmla="*/ 5147710 h 8417385"/>
              <a:gd name="connsiteX3" fmla="*/ 6061153 w 9061914"/>
              <a:gd name="connsiteY3" fmla="*/ 8377775 h 8417385"/>
              <a:gd name="connsiteX4" fmla="*/ 0 w 9061914"/>
              <a:gd name="connsiteY4" fmla="*/ 8417385 h 8417385"/>
              <a:gd name="connsiteX5" fmla="*/ 7724396 w 9061914"/>
              <a:gd name="connsiteY5" fmla="*/ 0 h 8417385"/>
              <a:gd name="connsiteX0" fmla="*/ 7724396 w 9061914"/>
              <a:gd name="connsiteY0" fmla="*/ 0 h 8417385"/>
              <a:gd name="connsiteX1" fmla="*/ 9061914 w 9061914"/>
              <a:gd name="connsiteY1" fmla="*/ 63516 h 8417385"/>
              <a:gd name="connsiteX2" fmla="*/ 9024427 w 9061914"/>
              <a:gd name="connsiteY2" fmla="*/ 5147710 h 8417385"/>
              <a:gd name="connsiteX3" fmla="*/ 6061153 w 9061914"/>
              <a:gd name="connsiteY3" fmla="*/ 8377775 h 8417385"/>
              <a:gd name="connsiteX4" fmla="*/ 0 w 9061914"/>
              <a:gd name="connsiteY4" fmla="*/ 8417385 h 8417385"/>
              <a:gd name="connsiteX5" fmla="*/ 7724396 w 9061914"/>
              <a:gd name="connsiteY5" fmla="*/ 0 h 8417385"/>
              <a:gd name="connsiteX0" fmla="*/ 7724396 w 9061914"/>
              <a:gd name="connsiteY0" fmla="*/ 0 h 8417385"/>
              <a:gd name="connsiteX1" fmla="*/ 9061914 w 9061914"/>
              <a:gd name="connsiteY1" fmla="*/ 63516 h 8417385"/>
              <a:gd name="connsiteX2" fmla="*/ 9024427 w 9061914"/>
              <a:gd name="connsiteY2" fmla="*/ 5147710 h 8417385"/>
              <a:gd name="connsiteX3" fmla="*/ 6061153 w 9061914"/>
              <a:gd name="connsiteY3" fmla="*/ 8377775 h 8417385"/>
              <a:gd name="connsiteX4" fmla="*/ 0 w 9061914"/>
              <a:gd name="connsiteY4" fmla="*/ 8417385 h 8417385"/>
              <a:gd name="connsiteX5" fmla="*/ 7724396 w 9061914"/>
              <a:gd name="connsiteY5" fmla="*/ 0 h 8417385"/>
              <a:gd name="connsiteX0" fmla="*/ 7724396 w 9061914"/>
              <a:gd name="connsiteY0" fmla="*/ 0 h 8417385"/>
              <a:gd name="connsiteX1" fmla="*/ 9061914 w 9061914"/>
              <a:gd name="connsiteY1" fmla="*/ 63516 h 8417385"/>
              <a:gd name="connsiteX2" fmla="*/ 9024427 w 9061914"/>
              <a:gd name="connsiteY2" fmla="*/ 5147710 h 8417385"/>
              <a:gd name="connsiteX3" fmla="*/ 6061153 w 9061914"/>
              <a:gd name="connsiteY3" fmla="*/ 8377775 h 8417385"/>
              <a:gd name="connsiteX4" fmla="*/ 0 w 9061914"/>
              <a:gd name="connsiteY4" fmla="*/ 8417385 h 8417385"/>
              <a:gd name="connsiteX5" fmla="*/ 7724396 w 9061914"/>
              <a:gd name="connsiteY5" fmla="*/ 0 h 8417385"/>
              <a:gd name="connsiteX0" fmla="*/ 7702793 w 9061914"/>
              <a:gd name="connsiteY0" fmla="*/ 6812 h 8353870"/>
              <a:gd name="connsiteX1" fmla="*/ 9061914 w 9061914"/>
              <a:gd name="connsiteY1" fmla="*/ 1 h 8353870"/>
              <a:gd name="connsiteX2" fmla="*/ 9024427 w 9061914"/>
              <a:gd name="connsiteY2" fmla="*/ 5084195 h 8353870"/>
              <a:gd name="connsiteX3" fmla="*/ 6061153 w 9061914"/>
              <a:gd name="connsiteY3" fmla="*/ 8314260 h 8353870"/>
              <a:gd name="connsiteX4" fmla="*/ 0 w 9061914"/>
              <a:gd name="connsiteY4" fmla="*/ 8353870 h 8353870"/>
              <a:gd name="connsiteX5" fmla="*/ 7702793 w 9061914"/>
              <a:gd name="connsiteY5" fmla="*/ 6812 h 8353870"/>
              <a:gd name="connsiteX0" fmla="*/ 7702793 w 9024427"/>
              <a:gd name="connsiteY0" fmla="*/ 0 h 8347058"/>
              <a:gd name="connsiteX1" fmla="*/ 8989908 w 9024427"/>
              <a:gd name="connsiteY1" fmla="*/ 1002 h 8347058"/>
              <a:gd name="connsiteX2" fmla="*/ 9024427 w 9024427"/>
              <a:gd name="connsiteY2" fmla="*/ 5077383 h 8347058"/>
              <a:gd name="connsiteX3" fmla="*/ 6061153 w 9024427"/>
              <a:gd name="connsiteY3" fmla="*/ 8307448 h 8347058"/>
              <a:gd name="connsiteX4" fmla="*/ 0 w 9024427"/>
              <a:gd name="connsiteY4" fmla="*/ 8347058 h 8347058"/>
              <a:gd name="connsiteX5" fmla="*/ 7702793 w 9024427"/>
              <a:gd name="connsiteY5" fmla="*/ 0 h 8347058"/>
              <a:gd name="connsiteX0" fmla="*/ 7702793 w 8989908"/>
              <a:gd name="connsiteY0" fmla="*/ 0 h 8347058"/>
              <a:gd name="connsiteX1" fmla="*/ 8989908 w 8989908"/>
              <a:gd name="connsiteY1" fmla="*/ 1002 h 8347058"/>
              <a:gd name="connsiteX2" fmla="*/ 8981223 w 8989908"/>
              <a:gd name="connsiteY2" fmla="*/ 5108640 h 8347058"/>
              <a:gd name="connsiteX3" fmla="*/ 6061153 w 8989908"/>
              <a:gd name="connsiteY3" fmla="*/ 8307448 h 8347058"/>
              <a:gd name="connsiteX4" fmla="*/ 0 w 8989908"/>
              <a:gd name="connsiteY4" fmla="*/ 8347058 h 8347058"/>
              <a:gd name="connsiteX5" fmla="*/ 7702793 w 8989908"/>
              <a:gd name="connsiteY5" fmla="*/ 0 h 8347058"/>
              <a:gd name="connsiteX0" fmla="*/ 7702793 w 8989908"/>
              <a:gd name="connsiteY0" fmla="*/ 0 h 8354872"/>
              <a:gd name="connsiteX1" fmla="*/ 8989908 w 8989908"/>
              <a:gd name="connsiteY1" fmla="*/ 8816 h 8354872"/>
              <a:gd name="connsiteX2" fmla="*/ 8981223 w 8989908"/>
              <a:gd name="connsiteY2" fmla="*/ 5116454 h 8354872"/>
              <a:gd name="connsiteX3" fmla="*/ 6061153 w 8989908"/>
              <a:gd name="connsiteY3" fmla="*/ 8315262 h 8354872"/>
              <a:gd name="connsiteX4" fmla="*/ 0 w 8989908"/>
              <a:gd name="connsiteY4" fmla="*/ 8354872 h 8354872"/>
              <a:gd name="connsiteX5" fmla="*/ 7702793 w 8989908"/>
              <a:gd name="connsiteY5" fmla="*/ 0 h 8354872"/>
              <a:gd name="connsiteX0" fmla="*/ 7702793 w 8989908"/>
              <a:gd name="connsiteY0" fmla="*/ 0 h 8347058"/>
              <a:gd name="connsiteX1" fmla="*/ 8989908 w 8989908"/>
              <a:gd name="connsiteY1" fmla="*/ 1002 h 8347058"/>
              <a:gd name="connsiteX2" fmla="*/ 8981223 w 8989908"/>
              <a:gd name="connsiteY2" fmla="*/ 5108640 h 8347058"/>
              <a:gd name="connsiteX3" fmla="*/ 6061153 w 8989908"/>
              <a:gd name="connsiteY3" fmla="*/ 8307448 h 8347058"/>
              <a:gd name="connsiteX4" fmla="*/ 0 w 8989908"/>
              <a:gd name="connsiteY4" fmla="*/ 8347058 h 8347058"/>
              <a:gd name="connsiteX5" fmla="*/ 7702793 w 8989908"/>
              <a:gd name="connsiteY5" fmla="*/ 0 h 8347058"/>
              <a:gd name="connsiteX0" fmla="*/ 7630786 w 8917901"/>
              <a:gd name="connsiteY0" fmla="*/ 0 h 8307448"/>
              <a:gd name="connsiteX1" fmla="*/ 8917901 w 8917901"/>
              <a:gd name="connsiteY1" fmla="*/ 1002 h 8307448"/>
              <a:gd name="connsiteX2" fmla="*/ 8909216 w 8917901"/>
              <a:gd name="connsiteY2" fmla="*/ 5108640 h 8307448"/>
              <a:gd name="connsiteX3" fmla="*/ 5989146 w 8917901"/>
              <a:gd name="connsiteY3" fmla="*/ 8307448 h 8307448"/>
              <a:gd name="connsiteX4" fmla="*/ 0 w 8917901"/>
              <a:gd name="connsiteY4" fmla="*/ 8276730 h 8307448"/>
              <a:gd name="connsiteX5" fmla="*/ 7630786 w 8917901"/>
              <a:gd name="connsiteY5" fmla="*/ 0 h 8307448"/>
              <a:gd name="connsiteX0" fmla="*/ 7630786 w 8917901"/>
              <a:gd name="connsiteY0" fmla="*/ 0 h 8276731"/>
              <a:gd name="connsiteX1" fmla="*/ 8917901 w 8917901"/>
              <a:gd name="connsiteY1" fmla="*/ 1002 h 8276731"/>
              <a:gd name="connsiteX2" fmla="*/ 8909216 w 8917901"/>
              <a:gd name="connsiteY2" fmla="*/ 5108640 h 8276731"/>
              <a:gd name="connsiteX3" fmla="*/ 6010748 w 8917901"/>
              <a:gd name="connsiteY3" fmla="*/ 8268377 h 8276731"/>
              <a:gd name="connsiteX4" fmla="*/ 0 w 8917901"/>
              <a:gd name="connsiteY4" fmla="*/ 8276730 h 8276731"/>
              <a:gd name="connsiteX5" fmla="*/ 7630786 w 8917901"/>
              <a:gd name="connsiteY5" fmla="*/ 0 h 8276731"/>
              <a:gd name="connsiteX0" fmla="*/ 7609184 w 8896299"/>
              <a:gd name="connsiteY0" fmla="*/ 0 h 8268377"/>
              <a:gd name="connsiteX1" fmla="*/ 8896299 w 8896299"/>
              <a:gd name="connsiteY1" fmla="*/ 1002 h 8268377"/>
              <a:gd name="connsiteX2" fmla="*/ 8887614 w 8896299"/>
              <a:gd name="connsiteY2" fmla="*/ 5108640 h 8268377"/>
              <a:gd name="connsiteX3" fmla="*/ 5989146 w 8896299"/>
              <a:gd name="connsiteY3" fmla="*/ 8268377 h 8268377"/>
              <a:gd name="connsiteX4" fmla="*/ 0 w 8896299"/>
              <a:gd name="connsiteY4" fmla="*/ 8261102 h 8268377"/>
              <a:gd name="connsiteX5" fmla="*/ 7609184 w 8896299"/>
              <a:gd name="connsiteY5" fmla="*/ 0 h 8268377"/>
              <a:gd name="connsiteX0" fmla="*/ 7609184 w 8896299"/>
              <a:gd name="connsiteY0" fmla="*/ 0 h 8268377"/>
              <a:gd name="connsiteX1" fmla="*/ 8896299 w 8896299"/>
              <a:gd name="connsiteY1" fmla="*/ 1002 h 8268377"/>
              <a:gd name="connsiteX2" fmla="*/ 8887614 w 8896299"/>
              <a:gd name="connsiteY2" fmla="*/ 5108640 h 8268377"/>
              <a:gd name="connsiteX3" fmla="*/ 5989146 w 8896299"/>
              <a:gd name="connsiteY3" fmla="*/ 8268377 h 8268377"/>
              <a:gd name="connsiteX4" fmla="*/ 0 w 8896299"/>
              <a:gd name="connsiteY4" fmla="*/ 8265269 h 8268377"/>
              <a:gd name="connsiteX5" fmla="*/ 7609184 w 8896299"/>
              <a:gd name="connsiteY5" fmla="*/ 0 h 8268377"/>
              <a:gd name="connsiteX0" fmla="*/ 7609184 w 8896299"/>
              <a:gd name="connsiteY0" fmla="*/ 0 h 8268377"/>
              <a:gd name="connsiteX1" fmla="*/ 8896299 w 8896299"/>
              <a:gd name="connsiteY1" fmla="*/ 1002 h 8268377"/>
              <a:gd name="connsiteX2" fmla="*/ 8887614 w 8896299"/>
              <a:gd name="connsiteY2" fmla="*/ 5108640 h 8268377"/>
              <a:gd name="connsiteX3" fmla="*/ 5958423 w 8896299"/>
              <a:gd name="connsiteY3" fmla="*/ 8268377 h 8268377"/>
              <a:gd name="connsiteX4" fmla="*/ 0 w 8896299"/>
              <a:gd name="connsiteY4" fmla="*/ 8265269 h 8268377"/>
              <a:gd name="connsiteX5" fmla="*/ 7609184 w 8896299"/>
              <a:gd name="connsiteY5" fmla="*/ 0 h 8268377"/>
              <a:gd name="connsiteX0" fmla="*/ 7609184 w 8896299"/>
              <a:gd name="connsiteY0" fmla="*/ 0 h 8268377"/>
              <a:gd name="connsiteX1" fmla="*/ 8896299 w 8896299"/>
              <a:gd name="connsiteY1" fmla="*/ 765453 h 8268377"/>
              <a:gd name="connsiteX2" fmla="*/ 8887614 w 8896299"/>
              <a:gd name="connsiteY2" fmla="*/ 5108640 h 8268377"/>
              <a:gd name="connsiteX3" fmla="*/ 5958423 w 8896299"/>
              <a:gd name="connsiteY3" fmla="*/ 8268377 h 8268377"/>
              <a:gd name="connsiteX4" fmla="*/ 0 w 8896299"/>
              <a:gd name="connsiteY4" fmla="*/ 8265269 h 8268377"/>
              <a:gd name="connsiteX5" fmla="*/ 7609184 w 8896299"/>
              <a:gd name="connsiteY5" fmla="*/ 0 h 8268377"/>
              <a:gd name="connsiteX0" fmla="*/ 7609184 w 8896299"/>
              <a:gd name="connsiteY0" fmla="*/ 0 h 8268377"/>
              <a:gd name="connsiteX1" fmla="*/ 8896299 w 8896299"/>
              <a:gd name="connsiteY1" fmla="*/ 765453 h 8268377"/>
              <a:gd name="connsiteX2" fmla="*/ 8894198 w 8896299"/>
              <a:gd name="connsiteY2" fmla="*/ 5108640 h 8268377"/>
              <a:gd name="connsiteX3" fmla="*/ 5958423 w 8896299"/>
              <a:gd name="connsiteY3" fmla="*/ 8268377 h 8268377"/>
              <a:gd name="connsiteX4" fmla="*/ 0 w 8896299"/>
              <a:gd name="connsiteY4" fmla="*/ 8265269 h 8268377"/>
              <a:gd name="connsiteX5" fmla="*/ 7609184 w 8896299"/>
              <a:gd name="connsiteY5" fmla="*/ 0 h 8268377"/>
              <a:gd name="connsiteX0" fmla="*/ 7477516 w 8896299"/>
              <a:gd name="connsiteY0" fmla="*/ 6143 h 7502924"/>
              <a:gd name="connsiteX1" fmla="*/ 8896299 w 8896299"/>
              <a:gd name="connsiteY1" fmla="*/ 0 h 7502924"/>
              <a:gd name="connsiteX2" fmla="*/ 8894198 w 8896299"/>
              <a:gd name="connsiteY2" fmla="*/ 4343187 h 7502924"/>
              <a:gd name="connsiteX3" fmla="*/ 5958423 w 8896299"/>
              <a:gd name="connsiteY3" fmla="*/ 7502924 h 7502924"/>
              <a:gd name="connsiteX4" fmla="*/ 0 w 8896299"/>
              <a:gd name="connsiteY4" fmla="*/ 7499816 h 7502924"/>
              <a:gd name="connsiteX5" fmla="*/ 7477516 w 8896299"/>
              <a:gd name="connsiteY5" fmla="*/ 6143 h 7502924"/>
              <a:gd name="connsiteX0" fmla="*/ 7477516 w 8896299"/>
              <a:gd name="connsiteY0" fmla="*/ 1975 h 7502924"/>
              <a:gd name="connsiteX1" fmla="*/ 8896299 w 8896299"/>
              <a:gd name="connsiteY1" fmla="*/ 0 h 7502924"/>
              <a:gd name="connsiteX2" fmla="*/ 8894198 w 8896299"/>
              <a:gd name="connsiteY2" fmla="*/ 4343187 h 7502924"/>
              <a:gd name="connsiteX3" fmla="*/ 5958423 w 8896299"/>
              <a:gd name="connsiteY3" fmla="*/ 7502924 h 7502924"/>
              <a:gd name="connsiteX4" fmla="*/ 0 w 8896299"/>
              <a:gd name="connsiteY4" fmla="*/ 7499816 h 7502924"/>
              <a:gd name="connsiteX5" fmla="*/ 7477516 w 8896299"/>
              <a:gd name="connsiteY5" fmla="*/ 1975 h 750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96299" h="7502924">
                <a:moveTo>
                  <a:pt x="7477516" y="1975"/>
                </a:moveTo>
                <a:lnTo>
                  <a:pt x="8896299" y="0"/>
                </a:lnTo>
                <a:cubicBezTo>
                  <a:pt x="8895599" y="1447729"/>
                  <a:pt x="8894898" y="2895458"/>
                  <a:pt x="8894198" y="4343187"/>
                </a:cubicBezTo>
                <a:lnTo>
                  <a:pt x="5958423" y="7502924"/>
                </a:lnTo>
                <a:lnTo>
                  <a:pt x="0" y="7499816"/>
                </a:lnTo>
                <a:lnTo>
                  <a:pt x="7477516" y="1975"/>
                </a:lnTo>
                <a:close/>
              </a:path>
            </a:pathLst>
          </a:custGeom>
        </p:spPr>
      </p:pic>
    </p:spTree>
    <p:extLst>
      <p:ext uri="{BB962C8B-B14F-4D97-AF65-F5344CB8AC3E}">
        <p14:creationId xmlns:p14="http://schemas.microsoft.com/office/powerpoint/2010/main" val="2280128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A7C55-3961-A6A6-D227-0839A4F9FB7E}"/>
            </a:ext>
          </a:extLst>
        </p:cNvPr>
        <p:cNvGrpSpPr/>
        <p:nvPr/>
      </p:nvGrpSpPr>
      <p:grpSpPr>
        <a:xfrm>
          <a:off x="0" y="0"/>
          <a:ext cx="0" cy="0"/>
          <a:chOff x="0" y="0"/>
          <a:chExt cx="0" cy="0"/>
        </a:xfrm>
      </p:grpSpPr>
      <p:sp>
        <p:nvSpPr>
          <p:cNvPr id="2" name="Title Placeholder 1" descr="|">
            <a:extLst>
              <a:ext uri="{FF2B5EF4-FFF2-40B4-BE49-F238E27FC236}">
                <a16:creationId xmlns:a16="http://schemas.microsoft.com/office/drawing/2014/main" id="{2AB36F5F-688D-51A0-1D19-0E6E84802E39}"/>
              </a:ext>
            </a:extLst>
          </p:cNvPr>
          <p:cNvSpPr>
            <a:spLocks noGrp="1"/>
          </p:cNvSpPr>
          <p:nvPr>
            <p:ph type="title"/>
          </p:nvPr>
        </p:nvSpPr>
        <p:spPr/>
        <p:txBody>
          <a:bodyPr/>
          <a:lstStyle/>
          <a:p>
            <a:r>
              <a:rPr lang="nl-BE" noProof="0" dirty="0"/>
              <a:t>Categorieën van </a:t>
            </a:r>
            <a:r>
              <a:rPr lang="nl-BE" noProof="0" dirty="0" err="1"/>
              <a:t>meerwaarden</a:t>
            </a:r>
            <a:endParaRPr lang="nl-BE" noProof="0" dirty="0"/>
          </a:p>
        </p:txBody>
      </p:sp>
      <p:sp>
        <p:nvSpPr>
          <p:cNvPr id="4" name="Text Placeholder 5" descr="|">
            <a:extLst>
              <a:ext uri="{FF2B5EF4-FFF2-40B4-BE49-F238E27FC236}">
                <a16:creationId xmlns:a16="http://schemas.microsoft.com/office/drawing/2014/main" id="{23C7C72D-1441-8C18-B7D4-AB598FE039A4}"/>
              </a:ext>
            </a:extLst>
          </p:cNvPr>
          <p:cNvSpPr>
            <a:spLocks noGrp="1"/>
          </p:cNvSpPr>
          <p:nvPr>
            <p:ph type="body" sz="quarter" idx="47"/>
          </p:nvPr>
        </p:nvSpPr>
        <p:spPr/>
        <p:txBody>
          <a:bodyPr>
            <a:normAutofit/>
          </a:bodyPr>
          <a:lstStyle/>
          <a:p>
            <a:pPr marL="270000" lvl="2" indent="-272926" algn="just">
              <a:lnSpc>
                <a:spcPct val="115000"/>
              </a:lnSpc>
              <a:spcAft>
                <a:spcPts val="1000"/>
              </a:spcAft>
              <a:buClr>
                <a:srgbClr val="AF005F"/>
              </a:buClr>
              <a:defRPr/>
            </a:pPr>
            <a:r>
              <a:rPr lang="nl-BE" noProof="0" dirty="0">
                <a:latin typeface="Arial" panose="020B0604020202020204" pitchFamily="34" charset="0"/>
                <a:ea typeface="Calibri" panose="020F0502020204030204" pitchFamily="34" charset="0"/>
                <a:cs typeface="Times New Roman" panose="02020603050405020304" pitchFamily="18" charset="0"/>
              </a:rPr>
              <a:t>Er zijn drie soorten MW die belastbaar zijn:</a:t>
            </a:r>
          </a:p>
          <a:p>
            <a:pPr marL="0" lvl="2" indent="0" algn="just">
              <a:lnSpc>
                <a:spcPct val="115000"/>
              </a:lnSpc>
              <a:spcAft>
                <a:spcPts val="1000"/>
              </a:spcAft>
              <a:buClr>
                <a:srgbClr val="AF005F"/>
              </a:buClr>
              <a:buNone/>
              <a:defRPr/>
            </a:pPr>
            <a:r>
              <a:rPr lang="nl-BE" noProof="0" dirty="0">
                <a:latin typeface="Arial" panose="020B0604020202020204" pitchFamily="34" charset="0"/>
                <a:ea typeface="Calibri" panose="020F0502020204030204" pitchFamily="34" charset="0"/>
                <a:cs typeface="Times New Roman" panose="02020603050405020304" pitchFamily="18" charset="0"/>
              </a:rPr>
              <a:t>	interne MW</a:t>
            </a:r>
          </a:p>
          <a:p>
            <a:pPr marL="0" lvl="2" indent="0" algn="just">
              <a:lnSpc>
                <a:spcPct val="115000"/>
              </a:lnSpc>
              <a:spcAft>
                <a:spcPts val="1000"/>
              </a:spcAft>
              <a:buClr>
                <a:srgbClr val="AF005F"/>
              </a:buClr>
              <a:buNone/>
              <a:defRPr/>
            </a:pPr>
            <a:r>
              <a:rPr lang="nl-BE" noProof="0" dirty="0">
                <a:latin typeface="Arial" panose="020B0604020202020204" pitchFamily="34" charset="0"/>
                <a:ea typeface="Calibri" panose="020F0502020204030204" pitchFamily="34" charset="0"/>
                <a:cs typeface="Times New Roman" panose="02020603050405020304" pitchFamily="18" charset="0"/>
              </a:rPr>
              <a:t>	MW op een aanmerkelijk belang</a:t>
            </a:r>
          </a:p>
          <a:p>
            <a:pPr marL="0" lvl="2" indent="0" algn="just">
              <a:lnSpc>
                <a:spcPct val="115000"/>
              </a:lnSpc>
              <a:spcAft>
                <a:spcPts val="1000"/>
              </a:spcAft>
              <a:buClr>
                <a:srgbClr val="AF005F"/>
              </a:buClr>
              <a:buNone/>
              <a:defRPr/>
            </a:pPr>
            <a:r>
              <a:rPr lang="nl-BE" noProof="0" dirty="0">
                <a:latin typeface="Arial" panose="020B0604020202020204" pitchFamily="34" charset="0"/>
                <a:ea typeface="Calibri" panose="020F0502020204030204" pitchFamily="34" charset="0"/>
                <a:cs typeface="Times New Roman" panose="02020603050405020304" pitchFamily="18" charset="0"/>
              </a:rPr>
              <a:t>	residuaire categorie – (alle) andere MW</a:t>
            </a:r>
          </a:p>
          <a:p>
            <a:pPr marL="540000" lvl="3" indent="-272926" algn="just">
              <a:lnSpc>
                <a:spcPct val="115000"/>
              </a:lnSpc>
              <a:spcAft>
                <a:spcPts val="1000"/>
              </a:spcAft>
              <a:buClr>
                <a:srgbClr val="AF005F"/>
              </a:buClr>
              <a:defRPr/>
            </a:pPr>
            <a:endParaRPr lang="nl-BE" noProof="0" dirty="0">
              <a:latin typeface="Arial" panose="020B0604020202020204" pitchFamily="34" charset="0"/>
              <a:ea typeface="Calibri" panose="020F0502020204030204" pitchFamily="34" charset="0"/>
              <a:cs typeface="Times New Roman" panose="02020603050405020304" pitchFamily="18" charset="0"/>
            </a:endParaRPr>
          </a:p>
          <a:p>
            <a:pPr marL="270000" lvl="2" indent="-272926" algn="just">
              <a:lnSpc>
                <a:spcPct val="115000"/>
              </a:lnSpc>
              <a:spcAft>
                <a:spcPts val="1000"/>
              </a:spcAft>
              <a:buClr>
                <a:srgbClr val="AF005F"/>
              </a:buClr>
              <a:defRPr/>
            </a:pPr>
            <a:r>
              <a:rPr lang="nl-BE" noProof="0" dirty="0">
                <a:latin typeface="Arial" panose="020B0604020202020204" pitchFamily="34" charset="0"/>
                <a:ea typeface="Calibri" panose="020F0502020204030204" pitchFamily="34" charset="0"/>
                <a:cs typeface="Times New Roman" panose="02020603050405020304" pitchFamily="18" charset="0"/>
              </a:rPr>
              <a:t>Bepaalde MW zijn vrijgesteld (zie hieronder)</a:t>
            </a:r>
          </a:p>
          <a:p>
            <a:pPr marL="540000" lvl="3" indent="-272926" algn="just">
              <a:lnSpc>
                <a:spcPct val="115000"/>
              </a:lnSpc>
              <a:spcAft>
                <a:spcPts val="1000"/>
              </a:spcAft>
              <a:buClr>
                <a:srgbClr val="AF005F"/>
              </a:buClr>
              <a:defRPr/>
            </a:pPr>
            <a:endParaRPr lang="nl-BE" noProof="0" dirty="0">
              <a:latin typeface="Arial" panose="020B060402020202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80A0887F-DB88-1DE1-AA51-8A6E24C71174}"/>
              </a:ext>
            </a:extLst>
          </p:cNvPr>
          <p:cNvSpPr/>
          <p:nvPr/>
        </p:nvSpPr>
        <p:spPr>
          <a:xfrm>
            <a:off x="701558" y="1728397"/>
            <a:ext cx="535056" cy="275361"/>
          </a:xfrm>
          <a:prstGeom prst="rect">
            <a:avLst/>
          </a:prstGeom>
          <a:solidFill>
            <a:srgbClr val="99CC9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013" b="0" i="0" u="none" strike="noStrike" kern="1200" cap="none" spc="0" normalizeH="0" baseline="0" noProof="0" dirty="0">
                <a:ln>
                  <a:noFill/>
                </a:ln>
                <a:solidFill>
                  <a:srgbClr val="FFFFFF"/>
                </a:solidFill>
                <a:effectLst/>
                <a:uLnTx/>
                <a:uFillTx/>
                <a:latin typeface="Arial"/>
                <a:ea typeface="+mn-ea"/>
                <a:cs typeface="Arial"/>
              </a:rPr>
              <a:t>1</a:t>
            </a:r>
          </a:p>
        </p:txBody>
      </p:sp>
      <p:sp>
        <p:nvSpPr>
          <p:cNvPr id="10" name="Rectangle 9">
            <a:extLst>
              <a:ext uri="{FF2B5EF4-FFF2-40B4-BE49-F238E27FC236}">
                <a16:creationId xmlns:a16="http://schemas.microsoft.com/office/drawing/2014/main" id="{35E4D584-5EC0-9CB6-E20B-478EC8D4FC46}"/>
              </a:ext>
            </a:extLst>
          </p:cNvPr>
          <p:cNvSpPr/>
          <p:nvPr/>
        </p:nvSpPr>
        <p:spPr>
          <a:xfrm>
            <a:off x="701558" y="2606837"/>
            <a:ext cx="535056" cy="275361"/>
          </a:xfrm>
          <a:prstGeom prst="rect">
            <a:avLst/>
          </a:prstGeom>
          <a:solidFill>
            <a:srgbClr val="66CCCC"/>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013" b="0" i="0" u="none" strike="noStrike" kern="1200" cap="none" spc="0" normalizeH="0" baseline="0" noProof="0" dirty="0">
                <a:ln>
                  <a:noFill/>
                </a:ln>
                <a:solidFill>
                  <a:srgbClr val="FFFFFF"/>
                </a:solidFill>
                <a:effectLst/>
                <a:uLnTx/>
                <a:uFillTx/>
                <a:latin typeface="Arial"/>
                <a:ea typeface="+mn-ea"/>
                <a:cs typeface="Arial"/>
              </a:rPr>
              <a:t>3</a:t>
            </a:r>
          </a:p>
        </p:txBody>
      </p:sp>
      <p:sp>
        <p:nvSpPr>
          <p:cNvPr id="11" name="Rectangle 10">
            <a:extLst>
              <a:ext uri="{FF2B5EF4-FFF2-40B4-BE49-F238E27FC236}">
                <a16:creationId xmlns:a16="http://schemas.microsoft.com/office/drawing/2014/main" id="{A15C4B53-AFB2-41E8-6B6F-BB04AD064298}"/>
              </a:ext>
            </a:extLst>
          </p:cNvPr>
          <p:cNvSpPr/>
          <p:nvPr/>
        </p:nvSpPr>
        <p:spPr>
          <a:xfrm>
            <a:off x="701558" y="2177057"/>
            <a:ext cx="535056" cy="275361"/>
          </a:xfrm>
          <a:prstGeom prst="rect">
            <a:avLst/>
          </a:prstGeom>
          <a:solidFill>
            <a:srgbClr val="CCCC99"/>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013" b="0" i="0" u="none" strike="noStrike" kern="1200" cap="none" spc="0" normalizeH="0" baseline="0" noProof="0" dirty="0">
                <a:ln>
                  <a:noFill/>
                </a:ln>
                <a:solidFill>
                  <a:srgbClr val="FFFFFF"/>
                </a:solidFill>
                <a:effectLst/>
                <a:uLnTx/>
                <a:uFillTx/>
                <a:latin typeface="Arial"/>
                <a:ea typeface="+mn-ea"/>
                <a:cs typeface="Arial"/>
              </a:rPr>
              <a:t>2</a:t>
            </a:r>
          </a:p>
        </p:txBody>
      </p:sp>
    </p:spTree>
    <p:extLst>
      <p:ext uri="{BB962C8B-B14F-4D97-AF65-F5344CB8AC3E}">
        <p14:creationId xmlns:p14="http://schemas.microsoft.com/office/powerpoint/2010/main" val="2652709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C1B4F-4E2B-FF2B-9E1F-9778CC7A17C4}"/>
            </a:ext>
          </a:extLst>
        </p:cNvPr>
        <p:cNvGrpSpPr/>
        <p:nvPr/>
      </p:nvGrpSpPr>
      <p:grpSpPr>
        <a:xfrm>
          <a:off x="0" y="0"/>
          <a:ext cx="0" cy="0"/>
          <a:chOff x="0" y="0"/>
          <a:chExt cx="0" cy="0"/>
        </a:xfrm>
      </p:grpSpPr>
      <p:sp>
        <p:nvSpPr>
          <p:cNvPr id="2" name="Title 1" descr="|">
            <a:extLst>
              <a:ext uri="{FF2B5EF4-FFF2-40B4-BE49-F238E27FC236}">
                <a16:creationId xmlns:a16="http://schemas.microsoft.com/office/drawing/2014/main" id="{E43ABC5A-6D02-5431-4A51-39CD54922B64}"/>
              </a:ext>
            </a:extLst>
          </p:cNvPr>
          <p:cNvSpPr>
            <a:spLocks noGrp="1"/>
          </p:cNvSpPr>
          <p:nvPr>
            <p:ph type="title"/>
          </p:nvPr>
        </p:nvSpPr>
        <p:spPr/>
        <p:txBody>
          <a:bodyPr/>
          <a:lstStyle/>
          <a:p>
            <a:r>
              <a:rPr lang="nl-BE" noProof="0" dirty="0"/>
              <a:t>Interne MW</a:t>
            </a:r>
          </a:p>
        </p:txBody>
      </p:sp>
      <p:grpSp>
        <p:nvGrpSpPr>
          <p:cNvPr id="6" name="Group 5">
            <a:extLst>
              <a:ext uri="{FF2B5EF4-FFF2-40B4-BE49-F238E27FC236}">
                <a16:creationId xmlns:a16="http://schemas.microsoft.com/office/drawing/2014/main" id="{7B468E84-2C53-FF96-9380-33A24A3D2FA1}"/>
              </a:ext>
            </a:extLst>
          </p:cNvPr>
          <p:cNvGrpSpPr/>
          <p:nvPr/>
        </p:nvGrpSpPr>
        <p:grpSpPr>
          <a:xfrm>
            <a:off x="409191" y="1189292"/>
            <a:ext cx="11371213" cy="3069283"/>
            <a:chOff x="692944" y="2360407"/>
            <a:chExt cx="5238750" cy="2470133"/>
          </a:xfrm>
        </p:grpSpPr>
        <p:sp>
          <p:nvSpPr>
            <p:cNvPr id="15" name="TextBox 14">
              <a:extLst>
                <a:ext uri="{FF2B5EF4-FFF2-40B4-BE49-F238E27FC236}">
                  <a16:creationId xmlns:a16="http://schemas.microsoft.com/office/drawing/2014/main" id="{417A6A74-C99B-60EB-031E-6AF0A2DB0D5B}"/>
                </a:ext>
              </a:extLst>
            </p:cNvPr>
            <p:cNvSpPr txBox="1"/>
            <p:nvPr/>
          </p:nvSpPr>
          <p:spPr>
            <a:xfrm>
              <a:off x="692944" y="2360407"/>
              <a:ext cx="5238750" cy="272465"/>
            </a:xfrm>
            <a:prstGeom prst="rect">
              <a:avLst/>
            </a:prstGeom>
            <a:solidFill>
              <a:srgbClr val="66CCCC">
                <a:alpha val="20000"/>
              </a:srgbClr>
            </a:solidFill>
          </p:spPr>
          <p:txBody>
            <a:bodyPr wrap="square" lIns="72000">
              <a:spAutoFit/>
            </a:bodyPr>
            <a:lstStyle/>
            <a:p>
              <a:r>
                <a:rPr lang="nl-BE" sz="1600" b="1" noProof="0" dirty="0">
                  <a:latin typeface="Arial"/>
                  <a:cs typeface="Arial"/>
                </a:rPr>
                <a:t>Interne MW: overdracht aan vennootschap gecontroleerd door overdrager</a:t>
              </a:r>
            </a:p>
          </p:txBody>
        </p:sp>
        <p:sp>
          <p:nvSpPr>
            <p:cNvPr id="16" name="TextBox 15">
              <a:extLst>
                <a:ext uri="{FF2B5EF4-FFF2-40B4-BE49-F238E27FC236}">
                  <a16:creationId xmlns:a16="http://schemas.microsoft.com/office/drawing/2014/main" id="{F3900560-78CA-574D-4EDD-59302B05A3CA}"/>
                </a:ext>
              </a:extLst>
            </p:cNvPr>
            <p:cNvSpPr txBox="1"/>
            <p:nvPr/>
          </p:nvSpPr>
          <p:spPr>
            <a:xfrm>
              <a:off x="692944" y="2632872"/>
              <a:ext cx="5238750" cy="2197668"/>
            </a:xfrm>
            <a:prstGeom prst="rect">
              <a:avLst/>
            </a:prstGeom>
            <a:solidFill>
              <a:srgbClr val="F7F6F5"/>
            </a:solidFill>
          </p:spPr>
          <p:txBody>
            <a:bodyPr wrap="square" lIns="72000" tIns="72000" bIns="72000">
              <a:spAutoFit/>
            </a:bodyPr>
            <a:lstStyle/>
            <a:p>
              <a:pPr marL="266700" marR="0" lvl="0" indent="-266700" algn="l" defTabSz="914400" rtl="0" eaLnBrk="1" fontAlgn="auto" latinLnBrk="0" hangingPunct="1">
                <a:lnSpc>
                  <a:spcPct val="100000"/>
                </a:lnSpc>
                <a:spcBef>
                  <a:spcPts val="0"/>
                </a:spcBef>
                <a:spcAft>
                  <a:spcPts val="1200"/>
                </a:spcAft>
                <a:buClr>
                  <a:schemeClr val="tx2"/>
                </a:buClr>
                <a:buSzTx/>
                <a:buFont typeface="Arial" panose="020B0604020202020204" pitchFamily="34" charset="0"/>
                <a:buChar char="&gt;"/>
                <a:tabLst/>
                <a:defRPr/>
              </a:pPr>
              <a:r>
                <a:rPr kumimoji="0" lang="nl-BE" sz="1600" b="0" i="0" u="none" strike="noStrike" kern="1200" cap="none" spc="0" normalizeH="0" baseline="0" noProof="0" dirty="0">
                  <a:ln>
                    <a:noFill/>
                  </a:ln>
                  <a:solidFill>
                    <a:srgbClr val="000000"/>
                  </a:solidFill>
                  <a:effectLst/>
                  <a:uLnTx/>
                  <a:uFillTx/>
                  <a:latin typeface="Arial"/>
                  <a:ea typeface="+mn-ea"/>
                  <a:cs typeface="Arial"/>
                </a:rPr>
                <a:t>MW gerealiseerd bij </a:t>
              </a:r>
              <a:r>
                <a:rPr lang="nl-BE" sz="1600" noProof="0" dirty="0">
                  <a:solidFill>
                    <a:srgbClr val="000000"/>
                  </a:solidFill>
                  <a:latin typeface="Arial"/>
                  <a:cs typeface="Arial"/>
                </a:rPr>
                <a:t>overdracht (andere dan inbreng) aan vennootschap gecontroleerd door de overdrager hetzij (i) door de overdrager alleen, hetzij (ii) door de overdrager samen met zijn/haar echtgenoot, afstammelingen, ascendenten en zijverwanten tot en met de tweede graad en die van zijn/haar echtgenoot)</a:t>
              </a:r>
              <a:endParaRPr kumimoji="0" lang="nl-BE" sz="1600" b="0" i="0" u="none" strike="noStrike" kern="1200" cap="none" spc="0" normalizeH="0" baseline="0" noProof="0" dirty="0">
                <a:ln>
                  <a:noFill/>
                </a:ln>
                <a:solidFill>
                  <a:srgbClr val="000000"/>
                </a:solidFill>
                <a:effectLst/>
                <a:uLnTx/>
                <a:uFillTx/>
                <a:latin typeface="Arial"/>
                <a:ea typeface="+mn-ea"/>
                <a:cs typeface="Arial"/>
              </a:endParaRPr>
            </a:p>
            <a:p>
              <a:pPr marL="266700" marR="0" lvl="0" indent="-266700" algn="l" defTabSz="914400" rtl="0" eaLnBrk="1" fontAlgn="auto" latinLnBrk="0" hangingPunct="1">
                <a:lnSpc>
                  <a:spcPct val="100000"/>
                </a:lnSpc>
                <a:spcBef>
                  <a:spcPts val="0"/>
                </a:spcBef>
                <a:spcAft>
                  <a:spcPts val="1200"/>
                </a:spcAft>
                <a:buClr>
                  <a:schemeClr val="tx2"/>
                </a:buClr>
                <a:buSzTx/>
                <a:buFont typeface="Arial" panose="020B0604020202020204" pitchFamily="34" charset="0"/>
                <a:buChar char="&gt;"/>
                <a:tabLst/>
                <a:defRPr/>
              </a:pPr>
              <a:r>
                <a:rPr kumimoji="0" lang="nl-BE" sz="1600" b="0" i="0" u="none" strike="noStrike" kern="1200" cap="none" spc="0" normalizeH="0" baseline="0" noProof="0" dirty="0">
                  <a:ln>
                    <a:noFill/>
                  </a:ln>
                  <a:solidFill>
                    <a:srgbClr val="000000"/>
                  </a:solidFill>
                  <a:effectLst/>
                  <a:uLnTx/>
                  <a:uFillTx/>
                  <a:latin typeface="Arial"/>
                  <a:ea typeface="+mn-ea"/>
                  <a:cs typeface="Arial"/>
                </a:rPr>
                <a:t>Rechtstreekse of onrechtstreekse controle  te bepalen conform Art. 1:14 WVV </a:t>
              </a:r>
            </a:p>
            <a:p>
              <a:pPr marL="266700" marR="0" lvl="0" indent="-266700" algn="l" defTabSz="914400" rtl="0" eaLnBrk="1" fontAlgn="auto" latinLnBrk="0" hangingPunct="1">
                <a:lnSpc>
                  <a:spcPct val="100000"/>
                </a:lnSpc>
                <a:spcBef>
                  <a:spcPts val="0"/>
                </a:spcBef>
                <a:spcAft>
                  <a:spcPts val="1200"/>
                </a:spcAft>
                <a:buClr>
                  <a:schemeClr val="tx2"/>
                </a:buClr>
                <a:buSzTx/>
                <a:buFont typeface="Arial" panose="020B0604020202020204" pitchFamily="34" charset="0"/>
                <a:buChar char="&gt;"/>
                <a:tabLst/>
                <a:defRPr/>
              </a:pPr>
              <a:r>
                <a:rPr kumimoji="0" lang="nl-BE" sz="1600" b="0" i="0" u="none" strike="noStrike" kern="1200" cap="none" spc="0" normalizeH="0" baseline="0" noProof="0" dirty="0">
                  <a:ln>
                    <a:noFill/>
                  </a:ln>
                  <a:solidFill>
                    <a:srgbClr val="000000"/>
                  </a:solidFill>
                  <a:effectLst/>
                  <a:uLnTx/>
                  <a:uFillTx/>
                  <a:latin typeface="Arial"/>
                  <a:ea typeface="+mn-ea"/>
                  <a:cs typeface="Arial"/>
                </a:rPr>
                <a:t>Tarief: 33% </a:t>
              </a:r>
            </a:p>
            <a:p>
              <a:pPr marL="266700" marR="0" lvl="0" indent="-266700" algn="l" defTabSz="914400" rtl="0" eaLnBrk="1" fontAlgn="auto" latinLnBrk="0" hangingPunct="1">
                <a:lnSpc>
                  <a:spcPct val="100000"/>
                </a:lnSpc>
                <a:spcBef>
                  <a:spcPts val="0"/>
                </a:spcBef>
                <a:spcAft>
                  <a:spcPts val="1200"/>
                </a:spcAft>
                <a:buClr>
                  <a:schemeClr val="tx2"/>
                </a:buClr>
                <a:buSzTx/>
                <a:buFont typeface="Arial" panose="020B0604020202020204" pitchFamily="34" charset="0"/>
                <a:buChar char="&gt;"/>
                <a:tabLst/>
                <a:defRPr/>
              </a:pPr>
              <a:r>
                <a:rPr kumimoji="0" lang="nl-BE" sz="1600" b="0" i="0" u="none" strike="noStrike" kern="1200" cap="none" spc="0" normalizeH="0" baseline="0" noProof="0" dirty="0">
                  <a:ln>
                    <a:noFill/>
                  </a:ln>
                  <a:solidFill>
                    <a:srgbClr val="000000"/>
                  </a:solidFill>
                  <a:effectLst/>
                  <a:uLnTx/>
                  <a:uFillTx/>
                  <a:latin typeface="Arial"/>
                  <a:ea typeface="+mn-ea"/>
                  <a:cs typeface="Arial"/>
                </a:rPr>
                <a:t>Geldt ook voor </a:t>
              </a:r>
              <a:r>
                <a:rPr lang="nl-BE" sz="1600" dirty="0">
                  <a:solidFill>
                    <a:srgbClr val="000000"/>
                  </a:solidFill>
                  <a:latin typeface="Arial"/>
                  <a:cs typeface="Arial"/>
                </a:rPr>
                <a:t>inkoop</a:t>
              </a:r>
              <a:r>
                <a:rPr kumimoji="0" lang="nl-BE" sz="1600" b="0" i="0" u="none" strike="noStrike" kern="1200" cap="none" spc="0" normalizeH="0" baseline="0" noProof="0" dirty="0">
                  <a:ln>
                    <a:noFill/>
                  </a:ln>
                  <a:solidFill>
                    <a:srgbClr val="000000"/>
                  </a:solidFill>
                  <a:effectLst/>
                  <a:uLnTx/>
                  <a:uFillTx/>
                  <a:latin typeface="Arial"/>
                  <a:ea typeface="+mn-ea"/>
                  <a:cs typeface="Arial"/>
                </a:rPr>
                <a:t> eigen aandelen door gecontroleerde vennootschappen, tenzij die inkoop als dividend wordt behandeld </a:t>
              </a:r>
              <a:endParaRPr kumimoji="0" lang="nl-BE" sz="1600" b="0" i="0" u="none" strike="noStrike" kern="1200" cap="none" spc="0" normalizeH="0" baseline="0" noProof="0" dirty="0">
                <a:ln>
                  <a:noFill/>
                </a:ln>
                <a:solidFill>
                  <a:srgbClr val="000000"/>
                </a:solidFill>
                <a:effectLst/>
                <a:highlight>
                  <a:srgbClr val="FFFF00"/>
                </a:highlight>
                <a:uLnTx/>
                <a:uFillTx/>
                <a:latin typeface="Arial"/>
                <a:ea typeface="+mn-ea"/>
                <a:cs typeface="Arial"/>
              </a:endParaRPr>
            </a:p>
            <a:p>
              <a:pPr marL="266700" marR="0" lvl="0" indent="-266700" algn="l" defTabSz="914400" rtl="0" eaLnBrk="1" fontAlgn="auto" latinLnBrk="0" hangingPunct="1">
                <a:lnSpc>
                  <a:spcPct val="100000"/>
                </a:lnSpc>
                <a:spcBef>
                  <a:spcPts val="0"/>
                </a:spcBef>
                <a:spcAft>
                  <a:spcPts val="1200"/>
                </a:spcAft>
                <a:buClr>
                  <a:schemeClr val="tx2"/>
                </a:buClr>
                <a:buSzTx/>
                <a:buFont typeface="Arial" panose="020B0604020202020204" pitchFamily="34" charset="0"/>
                <a:buChar char="&gt;"/>
                <a:tabLst/>
                <a:defRPr/>
              </a:pPr>
              <a:r>
                <a:rPr kumimoji="0" lang="nl-BE" sz="1600" b="1" i="0" u="none" strike="noStrike" kern="1200" cap="none" spc="0" normalizeH="0" baseline="0" noProof="0" dirty="0">
                  <a:ln>
                    <a:noFill/>
                  </a:ln>
                  <a:solidFill>
                    <a:srgbClr val="000000"/>
                  </a:solidFill>
                  <a:effectLst/>
                  <a:uLnTx/>
                  <a:uFillTx/>
                  <a:latin typeface="Arial"/>
                  <a:ea typeface="+mn-ea"/>
                  <a:cs typeface="Arial"/>
                </a:rPr>
                <a:t>Alternatief</a:t>
              </a:r>
              <a:r>
                <a:rPr kumimoji="0" lang="nl-BE" sz="1600" b="0" i="0" u="none" strike="noStrike" kern="1200" cap="none" spc="0" normalizeH="0" baseline="0" noProof="0" dirty="0">
                  <a:ln>
                    <a:noFill/>
                  </a:ln>
                  <a:solidFill>
                    <a:srgbClr val="000000"/>
                  </a:solidFill>
                  <a:effectLst/>
                  <a:uLnTx/>
                  <a:uFillTx/>
                  <a:latin typeface="Arial"/>
                  <a:ea typeface="+mn-ea"/>
                  <a:cs typeface="Arial"/>
                </a:rPr>
                <a:t>: inbreng van aandelen in gecontroleerde vennootschap: vrijstelling van MW (maar geen </a:t>
              </a:r>
              <a:r>
                <a:rPr kumimoji="0" lang="nl-BE" sz="1600" b="0" i="1" u="none" strike="noStrike" kern="1200" cap="none" spc="0" normalizeH="0" baseline="0" noProof="0" dirty="0" err="1">
                  <a:ln>
                    <a:noFill/>
                  </a:ln>
                  <a:solidFill>
                    <a:srgbClr val="000000"/>
                  </a:solidFill>
                  <a:effectLst/>
                  <a:uLnTx/>
                  <a:uFillTx/>
                  <a:latin typeface="Arial"/>
                  <a:ea typeface="+mn-ea"/>
                  <a:cs typeface="Arial"/>
                </a:rPr>
                <a:t>step-up</a:t>
              </a:r>
              <a:r>
                <a:rPr kumimoji="0" lang="nl-BE" sz="1600" b="0" i="1" u="none" strike="noStrike" kern="1200" cap="none" spc="0" normalizeH="0" baseline="0" noProof="0" dirty="0">
                  <a:ln>
                    <a:noFill/>
                  </a:ln>
                  <a:solidFill>
                    <a:srgbClr val="000000"/>
                  </a:solidFill>
                  <a:effectLst/>
                  <a:uLnTx/>
                  <a:uFillTx/>
                  <a:latin typeface="Arial"/>
                  <a:ea typeface="+mn-ea"/>
                  <a:cs typeface="Arial"/>
                </a:rPr>
                <a:t> </a:t>
              </a:r>
              <a:r>
                <a:rPr kumimoji="0" lang="nl-BE" sz="1600" b="0" i="0" u="none" strike="noStrike" kern="1200" cap="none" spc="0" normalizeH="0" baseline="0" noProof="0" dirty="0">
                  <a:ln>
                    <a:noFill/>
                  </a:ln>
                  <a:solidFill>
                    <a:srgbClr val="000000"/>
                  </a:solidFill>
                  <a:effectLst/>
                  <a:uLnTx/>
                  <a:uFillTx/>
                  <a:latin typeface="Arial"/>
                  <a:ea typeface="+mn-ea"/>
                  <a:cs typeface="Arial"/>
                </a:rPr>
                <a:t>in waarde)</a:t>
              </a:r>
            </a:p>
          </p:txBody>
        </p:sp>
      </p:grpSp>
      <p:sp>
        <p:nvSpPr>
          <p:cNvPr id="3" name="Rectangle 2">
            <a:extLst>
              <a:ext uri="{FF2B5EF4-FFF2-40B4-BE49-F238E27FC236}">
                <a16:creationId xmlns:a16="http://schemas.microsoft.com/office/drawing/2014/main" id="{9B93A8F4-DC2B-B32A-393E-AA13FEDB0A07}"/>
              </a:ext>
            </a:extLst>
          </p:cNvPr>
          <p:cNvSpPr/>
          <p:nvPr/>
        </p:nvSpPr>
        <p:spPr>
          <a:xfrm>
            <a:off x="409191" y="4258575"/>
            <a:ext cx="11371211" cy="142871"/>
          </a:xfrm>
          <a:prstGeom prst="rect">
            <a:avLst/>
          </a:prstGeom>
          <a:solidFill>
            <a:srgbClr val="E6E6E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noProof="0" dirty="0">
                <a:solidFill>
                  <a:schemeClr val="tx1"/>
                </a:solidFill>
              </a:rPr>
              <a:t> </a:t>
            </a:r>
          </a:p>
        </p:txBody>
      </p:sp>
    </p:spTree>
    <p:extLst>
      <p:ext uri="{BB962C8B-B14F-4D97-AF65-F5344CB8AC3E}">
        <p14:creationId xmlns:p14="http://schemas.microsoft.com/office/powerpoint/2010/main" val="178610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descr="|"/>
          <p:cNvSpPr>
            <a:spLocks noGrp="1"/>
          </p:cNvSpPr>
          <p:nvPr>
            <p:ph type="title"/>
          </p:nvPr>
        </p:nvSpPr>
        <p:spPr/>
        <p:txBody>
          <a:bodyPr anchor="ctr"/>
          <a:lstStyle/>
          <a:p>
            <a:r>
              <a:rPr lang="nl-BE" noProof="0" dirty="0"/>
              <a:t>Tweede categorie: MW op aanmerkelijk belang</a:t>
            </a:r>
          </a:p>
        </p:txBody>
      </p:sp>
      <p:grpSp>
        <p:nvGrpSpPr>
          <p:cNvPr id="6" name="Group 5">
            <a:extLst>
              <a:ext uri="{FF2B5EF4-FFF2-40B4-BE49-F238E27FC236}">
                <a16:creationId xmlns:a16="http://schemas.microsoft.com/office/drawing/2014/main" id="{DFDD6BBA-BDE8-001E-8811-C8046A8BEE98}"/>
              </a:ext>
            </a:extLst>
          </p:cNvPr>
          <p:cNvGrpSpPr/>
          <p:nvPr/>
        </p:nvGrpSpPr>
        <p:grpSpPr>
          <a:xfrm>
            <a:off x="412800" y="1539791"/>
            <a:ext cx="11373618" cy="4197449"/>
            <a:chOff x="692944" y="2360407"/>
            <a:chExt cx="5239858" cy="3968173"/>
          </a:xfrm>
        </p:grpSpPr>
        <p:sp>
          <p:nvSpPr>
            <p:cNvPr id="7" name="TextBox 6">
              <a:extLst>
                <a:ext uri="{FF2B5EF4-FFF2-40B4-BE49-F238E27FC236}">
                  <a16:creationId xmlns:a16="http://schemas.microsoft.com/office/drawing/2014/main" id="{EFAA53C7-824D-1820-5610-1833E3FC599D}"/>
                </a:ext>
              </a:extLst>
            </p:cNvPr>
            <p:cNvSpPr txBox="1"/>
            <p:nvPr/>
          </p:nvSpPr>
          <p:spPr>
            <a:xfrm>
              <a:off x="692944" y="2360407"/>
              <a:ext cx="5238750" cy="320061"/>
            </a:xfrm>
            <a:prstGeom prst="rect">
              <a:avLst/>
            </a:prstGeom>
            <a:solidFill>
              <a:srgbClr val="669999"/>
            </a:solidFill>
            <a:ln>
              <a:noFill/>
            </a:ln>
          </p:spPr>
          <p:style>
            <a:lnRef idx="1">
              <a:schemeClr val="accent2"/>
            </a:lnRef>
            <a:fillRef idx="3">
              <a:schemeClr val="accent2"/>
            </a:fillRef>
            <a:effectRef idx="2">
              <a:schemeClr val="accent2"/>
            </a:effectRef>
            <a:fontRef idx="minor">
              <a:schemeClr val="lt1"/>
            </a:fontRef>
          </p:style>
          <p:txBody>
            <a:bodyPr wrap="square" lIns="72000">
              <a:spAutoFit/>
            </a:bodyPr>
            <a:lstStyle/>
            <a:p>
              <a:r>
                <a:rPr lang="nl-BE" sz="1600" b="1" noProof="0" dirty="0">
                  <a:solidFill>
                    <a:schemeClr val="bg1"/>
                  </a:solidFill>
                  <a:latin typeface="Arial"/>
                  <a:cs typeface="Arial"/>
                </a:rPr>
                <a:t>MW op aandelenbelang van minstens 20%</a:t>
              </a:r>
            </a:p>
          </p:txBody>
        </p:sp>
        <p:sp>
          <p:nvSpPr>
            <p:cNvPr id="8" name="TextBox 7">
              <a:extLst>
                <a:ext uri="{FF2B5EF4-FFF2-40B4-BE49-F238E27FC236}">
                  <a16:creationId xmlns:a16="http://schemas.microsoft.com/office/drawing/2014/main" id="{48A59B77-A71F-63E3-FF84-CA4482DC36EE}"/>
                </a:ext>
              </a:extLst>
            </p:cNvPr>
            <p:cNvSpPr txBox="1"/>
            <p:nvPr/>
          </p:nvSpPr>
          <p:spPr>
            <a:xfrm>
              <a:off x="694052" y="2699537"/>
              <a:ext cx="5238750" cy="3629043"/>
            </a:xfrm>
            <a:prstGeom prst="rect">
              <a:avLst/>
            </a:prstGeom>
            <a:solidFill>
              <a:srgbClr val="F7F6F5"/>
            </a:solidFill>
          </p:spPr>
          <p:txBody>
            <a:bodyPr wrap="square" lIns="72000" tIns="72000" bIns="72000">
              <a:spAutoFit/>
            </a:bodyPr>
            <a:lstStyle/>
            <a:p>
              <a:pPr marL="266700" marR="0" lvl="0" indent="-266700" algn="l" defTabSz="914400" rtl="0" eaLnBrk="1" fontAlgn="auto" latinLnBrk="0" hangingPunct="1">
                <a:lnSpc>
                  <a:spcPct val="100000"/>
                </a:lnSpc>
                <a:spcBef>
                  <a:spcPts val="0"/>
                </a:spcBef>
                <a:spcAft>
                  <a:spcPts val="1200"/>
                </a:spcAft>
                <a:buClr>
                  <a:schemeClr val="tx2"/>
                </a:buClr>
                <a:buSzTx/>
                <a:buFont typeface="Arial" panose="020B0604020202020204" pitchFamily="34" charset="0"/>
                <a:buChar char="&gt;"/>
                <a:tabLst/>
                <a:defRPr/>
              </a:pPr>
              <a:r>
                <a:rPr kumimoji="0" lang="nl-BE" sz="1600" b="0" i="0" u="none" strike="noStrike" kern="1200" cap="none" spc="0" normalizeH="0" baseline="0" noProof="0" dirty="0">
                  <a:ln>
                    <a:noFill/>
                  </a:ln>
                  <a:solidFill>
                    <a:srgbClr val="000000"/>
                  </a:solidFill>
                  <a:effectLst/>
                  <a:uLnTx/>
                  <a:uFillTx/>
                  <a:latin typeface="Arial"/>
                  <a:ea typeface="+mn-ea"/>
                  <a:cs typeface="Arial"/>
                </a:rPr>
                <a:t>“Aanmerkelijk belang” = vennootschap waarin de belastingplichtige minstens 20% van de rechten in het kapitaal bezit</a:t>
              </a:r>
            </a:p>
            <a:p>
              <a:pPr marL="723900" lvl="1" indent="-266700">
                <a:spcAft>
                  <a:spcPts val="1200"/>
                </a:spcAft>
                <a:buClr>
                  <a:schemeClr val="tx2"/>
                </a:buClr>
                <a:buFont typeface="Arial" panose="020B0604020202020204" pitchFamily="34" charset="0"/>
                <a:buChar char="&gt;"/>
                <a:defRPr/>
              </a:pPr>
              <a:r>
                <a:rPr kumimoji="0" lang="nl-BE" sz="1600" b="0" i="0" u="none" strike="noStrike" kern="1200" cap="none" spc="0" normalizeH="0" baseline="0" noProof="0" dirty="0">
                  <a:ln>
                    <a:noFill/>
                  </a:ln>
                  <a:solidFill>
                    <a:srgbClr val="000000"/>
                  </a:solidFill>
                  <a:effectLst/>
                  <a:uLnTx/>
                  <a:uFillTx/>
                  <a:latin typeface="Arial"/>
                  <a:ea typeface="+mn-ea"/>
                  <a:cs typeface="Arial"/>
                </a:rPr>
                <a:t>Van toepassing op genoteerde en niet-genoteerde aandelen</a:t>
              </a:r>
            </a:p>
            <a:p>
              <a:pPr marL="266700" marR="0" lvl="0" indent="-266700" algn="l" defTabSz="914400" rtl="0" eaLnBrk="1" fontAlgn="auto" latinLnBrk="0" hangingPunct="1">
                <a:lnSpc>
                  <a:spcPct val="100000"/>
                </a:lnSpc>
                <a:spcBef>
                  <a:spcPts val="0"/>
                </a:spcBef>
                <a:spcAft>
                  <a:spcPts val="1200"/>
                </a:spcAft>
                <a:buClr>
                  <a:schemeClr val="tx2"/>
                </a:buClr>
                <a:buSzTx/>
                <a:buFont typeface="Arial" panose="020B0604020202020204" pitchFamily="34" charset="0"/>
                <a:buChar char="&gt;"/>
                <a:tabLst/>
                <a:defRPr/>
              </a:pPr>
              <a:r>
                <a:rPr kumimoji="0" lang="nl-BE" sz="1600" b="0" i="0" u="none" strike="noStrike" kern="1200" cap="none" spc="0" normalizeH="0" baseline="0" noProof="0" dirty="0">
                  <a:ln>
                    <a:noFill/>
                  </a:ln>
                  <a:solidFill>
                    <a:srgbClr val="000000"/>
                  </a:solidFill>
                  <a:effectLst/>
                  <a:uLnTx/>
                  <a:uFillTx/>
                  <a:latin typeface="Arial"/>
                  <a:ea typeface="+mn-ea"/>
                  <a:cs typeface="Arial"/>
                </a:rPr>
                <a:t>Omvat alleen “aandelen" in het kapitaal / eigen vermogen van de vennootschap; geen winstbewijzen</a:t>
              </a:r>
            </a:p>
            <a:p>
              <a:pPr marL="266700" indent="-266700">
                <a:spcAft>
                  <a:spcPts val="1200"/>
                </a:spcAft>
                <a:buClr>
                  <a:schemeClr val="tx2"/>
                </a:buClr>
                <a:buFont typeface="Arial" panose="020B0604020202020204" pitchFamily="34" charset="0"/>
                <a:buChar char="&gt;"/>
                <a:defRPr/>
              </a:pPr>
              <a:r>
                <a:rPr lang="nl-BE" sz="1600" noProof="0" dirty="0">
                  <a:solidFill>
                    <a:srgbClr val="000000"/>
                  </a:solidFill>
                  <a:latin typeface="Arial"/>
                  <a:cs typeface="Arial"/>
                </a:rPr>
                <a:t>20%-drempel berekend per belastingplichtige (d.w.z. niet familie) en op moment van overdracht</a:t>
              </a:r>
            </a:p>
            <a:p>
              <a:pPr marL="266700" indent="-266700">
                <a:spcAft>
                  <a:spcPts val="1200"/>
                </a:spcAft>
                <a:buClr>
                  <a:schemeClr val="tx2"/>
                </a:buClr>
                <a:buFont typeface="Arial" panose="020B0604020202020204" pitchFamily="34" charset="0"/>
                <a:buChar char="&gt;"/>
                <a:defRPr/>
              </a:pPr>
              <a:r>
                <a:rPr lang="nl-BE" sz="1600" noProof="0" dirty="0">
                  <a:solidFill>
                    <a:srgbClr val="000000"/>
                  </a:solidFill>
                  <a:latin typeface="Arial"/>
                  <a:cs typeface="Arial"/>
                </a:rPr>
                <a:t>Vrijstelling tot 1 miljoen en nadien opklimmend tarief van 1,25% tot 10</a:t>
              </a:r>
              <a:r>
                <a:rPr lang="nl-BE" sz="1600" dirty="0">
                  <a:solidFill>
                    <a:srgbClr val="000000"/>
                  </a:solidFill>
                </a:rPr>
                <a:t>%. In </a:t>
              </a:r>
              <a:r>
                <a:rPr lang="nl-BE" sz="1600" noProof="0" dirty="0">
                  <a:solidFill>
                    <a:srgbClr val="000000"/>
                  </a:solidFill>
                  <a:latin typeface="Arial"/>
                  <a:cs typeface="Arial"/>
                </a:rPr>
                <a:t>een periode van 5 opeenvolgende jaren kan er maximum 1 </a:t>
              </a:r>
              <a:r>
                <a:rPr lang="nl-BE" sz="1600" dirty="0">
                  <a:solidFill>
                    <a:srgbClr val="000000"/>
                  </a:solidFill>
                </a:rPr>
                <a:t>miljoen </a:t>
              </a:r>
              <a:r>
                <a:rPr lang="nl-BE" sz="1600" noProof="0" dirty="0">
                  <a:solidFill>
                    <a:srgbClr val="000000"/>
                  </a:solidFill>
                  <a:latin typeface="Arial"/>
                  <a:cs typeface="Arial"/>
                </a:rPr>
                <a:t>vrijgesteld worden (rugzak principe)</a:t>
              </a:r>
            </a:p>
            <a:p>
              <a:pPr marL="266700" indent="-266700">
                <a:spcAft>
                  <a:spcPts val="1200"/>
                </a:spcAft>
                <a:buClr>
                  <a:schemeClr val="tx2"/>
                </a:buClr>
                <a:buFont typeface="Arial" panose="020B0604020202020204" pitchFamily="34" charset="0"/>
                <a:buChar char="&gt;"/>
                <a:defRPr/>
              </a:pPr>
              <a:r>
                <a:rPr lang="nl-BE" sz="1600" noProof="0" dirty="0">
                  <a:solidFill>
                    <a:srgbClr val="000000"/>
                  </a:solidFill>
                  <a:latin typeface="Arial"/>
                  <a:cs typeface="Arial"/>
                </a:rPr>
                <a:t>Als MW ook kwalificeert als interne MW, dan taxatie als interne MW</a:t>
              </a:r>
            </a:p>
            <a:p>
              <a:pPr marL="266700" indent="-266700">
                <a:spcAft>
                  <a:spcPts val="1200"/>
                </a:spcAft>
                <a:buClr>
                  <a:schemeClr val="tx2"/>
                </a:buClr>
                <a:buFont typeface="Arial" panose="020B0604020202020204" pitchFamily="34" charset="0"/>
                <a:buChar char="&gt;"/>
                <a:defRPr/>
              </a:pPr>
              <a:r>
                <a:rPr lang="nl-BE" sz="1600" dirty="0">
                  <a:solidFill>
                    <a:srgbClr val="000000"/>
                  </a:solidFill>
                  <a:latin typeface="Arial"/>
                  <a:cs typeface="Arial"/>
                </a:rPr>
                <a:t>Bij verkoop van dergelijke aandelen aan rechtspersonen buiten de EER, wordt MW belast aan 16,5%</a:t>
              </a:r>
              <a:endParaRPr lang="nl-BE" sz="1600" noProof="0" dirty="0">
                <a:solidFill>
                  <a:srgbClr val="000000"/>
                </a:solidFill>
                <a:latin typeface="Arial"/>
                <a:cs typeface="Arial"/>
              </a:endParaRPr>
            </a:p>
            <a:p>
              <a:pPr marL="266700" indent="-266700">
                <a:spcAft>
                  <a:spcPts val="1200"/>
                </a:spcAft>
                <a:buClr>
                  <a:schemeClr val="tx2"/>
                </a:buClr>
                <a:buFont typeface="Arial" panose="020B0604020202020204" pitchFamily="34" charset="0"/>
                <a:buChar char="&gt;"/>
                <a:defRPr/>
              </a:pPr>
              <a:endParaRPr lang="nl-BE" sz="1600" dirty="0">
                <a:solidFill>
                  <a:srgbClr val="000000"/>
                </a:solidFill>
                <a:latin typeface="Arial"/>
                <a:cs typeface="Arial"/>
              </a:endParaRPr>
            </a:p>
            <a:p>
              <a:pPr marL="266700" indent="-266700">
                <a:spcAft>
                  <a:spcPts val="1200"/>
                </a:spcAft>
                <a:buClr>
                  <a:schemeClr val="tx2"/>
                </a:buClr>
                <a:buFont typeface="Arial" panose="020B0604020202020204" pitchFamily="34" charset="0"/>
                <a:buChar char="&gt;"/>
                <a:defRPr/>
              </a:pPr>
              <a:endParaRPr lang="nl-BE" sz="1600" noProof="0" dirty="0">
                <a:solidFill>
                  <a:srgbClr val="000000"/>
                </a:solidFill>
                <a:latin typeface="Arial"/>
                <a:cs typeface="Arial"/>
              </a:endParaRPr>
            </a:p>
          </p:txBody>
        </p:sp>
      </p:grpSp>
      <p:sp>
        <p:nvSpPr>
          <p:cNvPr id="2" name="Rectangle 1">
            <a:extLst>
              <a:ext uri="{FF2B5EF4-FFF2-40B4-BE49-F238E27FC236}">
                <a16:creationId xmlns:a16="http://schemas.microsoft.com/office/drawing/2014/main" id="{8587DD20-B3E2-BA2E-1107-ED9F659D4B83}"/>
              </a:ext>
            </a:extLst>
          </p:cNvPr>
          <p:cNvSpPr/>
          <p:nvPr/>
        </p:nvSpPr>
        <p:spPr>
          <a:xfrm>
            <a:off x="412802" y="5737240"/>
            <a:ext cx="11371211" cy="142871"/>
          </a:xfrm>
          <a:prstGeom prst="rect">
            <a:avLst/>
          </a:prstGeom>
          <a:solidFill>
            <a:srgbClr val="E6E6E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noProof="0" dirty="0">
                <a:solidFill>
                  <a:schemeClr val="tx1"/>
                </a:solidFill>
              </a:rPr>
              <a:t> </a:t>
            </a:r>
          </a:p>
        </p:txBody>
      </p:sp>
    </p:spTree>
    <p:extLst>
      <p:ext uri="{BB962C8B-B14F-4D97-AF65-F5344CB8AC3E}">
        <p14:creationId xmlns:p14="http://schemas.microsoft.com/office/powerpoint/2010/main" val="2085598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EC073-7B87-734D-8E48-86C1060595D6}"/>
            </a:ext>
          </a:extLst>
        </p:cNvPr>
        <p:cNvGrpSpPr/>
        <p:nvPr/>
      </p:nvGrpSpPr>
      <p:grpSpPr>
        <a:xfrm>
          <a:off x="0" y="0"/>
          <a:ext cx="0" cy="0"/>
          <a:chOff x="0" y="0"/>
          <a:chExt cx="0" cy="0"/>
        </a:xfrm>
      </p:grpSpPr>
      <p:sp>
        <p:nvSpPr>
          <p:cNvPr id="2" name="Title Placeholder 1" descr="|">
            <a:extLst>
              <a:ext uri="{FF2B5EF4-FFF2-40B4-BE49-F238E27FC236}">
                <a16:creationId xmlns:a16="http://schemas.microsoft.com/office/drawing/2014/main" id="{EE547DD4-BD6D-7814-07CE-93023B0D07B1}"/>
              </a:ext>
            </a:extLst>
          </p:cNvPr>
          <p:cNvSpPr>
            <a:spLocks noGrp="1"/>
          </p:cNvSpPr>
          <p:nvPr>
            <p:ph type="title"/>
          </p:nvPr>
        </p:nvSpPr>
        <p:spPr/>
        <p:txBody>
          <a:bodyPr/>
          <a:lstStyle/>
          <a:p>
            <a:r>
              <a:rPr lang="nl-BE" noProof="0" dirty="0"/>
              <a:t>Residuaire categorie</a:t>
            </a:r>
          </a:p>
        </p:txBody>
      </p:sp>
      <p:sp>
        <p:nvSpPr>
          <p:cNvPr id="4" name="Text Placeholder 5" descr="|">
            <a:extLst>
              <a:ext uri="{FF2B5EF4-FFF2-40B4-BE49-F238E27FC236}">
                <a16:creationId xmlns:a16="http://schemas.microsoft.com/office/drawing/2014/main" id="{B4053AF4-7C66-8A0D-F12A-422DFC6CFB1D}"/>
              </a:ext>
            </a:extLst>
          </p:cNvPr>
          <p:cNvSpPr>
            <a:spLocks noGrp="1"/>
          </p:cNvSpPr>
          <p:nvPr>
            <p:ph type="body" sz="quarter" idx="47"/>
          </p:nvPr>
        </p:nvSpPr>
        <p:spPr>
          <a:xfrm>
            <a:off x="412750" y="1196975"/>
            <a:ext cx="10352581" cy="5286375"/>
          </a:xfrm>
        </p:spPr>
        <p:txBody>
          <a:bodyPr>
            <a:noAutofit/>
          </a:bodyPr>
          <a:lstStyle/>
          <a:p>
            <a:pPr marL="0" lvl="2" indent="-2926" algn="just">
              <a:lnSpc>
                <a:spcPct val="115000"/>
              </a:lnSpc>
              <a:spcAft>
                <a:spcPts val="1000"/>
              </a:spcAft>
              <a:buClr>
                <a:schemeClr val="tx2"/>
              </a:buClr>
              <a:buNone/>
            </a:pPr>
            <a:r>
              <a:rPr lang="nl-BE" noProof="0" dirty="0">
                <a:latin typeface="Arial" panose="020B0604020202020204" pitchFamily="34" charset="0"/>
                <a:ea typeface="Calibri" panose="020F0502020204030204" pitchFamily="34" charset="0"/>
                <a:cs typeface="Times New Roman" panose="02020603050405020304" pitchFamily="18" charset="0"/>
              </a:rPr>
              <a:t> </a:t>
            </a:r>
            <a:endParaRPr lang="nl-BE" noProof="0" dirty="0"/>
          </a:p>
        </p:txBody>
      </p:sp>
      <p:grpSp>
        <p:nvGrpSpPr>
          <p:cNvPr id="3" name="Group 2">
            <a:extLst>
              <a:ext uri="{FF2B5EF4-FFF2-40B4-BE49-F238E27FC236}">
                <a16:creationId xmlns:a16="http://schemas.microsoft.com/office/drawing/2014/main" id="{EA059FB4-A377-EE75-CDFF-5BB4576D830A}"/>
              </a:ext>
            </a:extLst>
          </p:cNvPr>
          <p:cNvGrpSpPr/>
          <p:nvPr/>
        </p:nvGrpSpPr>
        <p:grpSpPr>
          <a:xfrm>
            <a:off x="412800" y="1539790"/>
            <a:ext cx="11373618" cy="2750900"/>
            <a:chOff x="692944" y="2360407"/>
            <a:chExt cx="5239858" cy="2600639"/>
          </a:xfrm>
        </p:grpSpPr>
        <p:sp>
          <p:nvSpPr>
            <p:cNvPr id="6" name="TextBox 5">
              <a:extLst>
                <a:ext uri="{FF2B5EF4-FFF2-40B4-BE49-F238E27FC236}">
                  <a16:creationId xmlns:a16="http://schemas.microsoft.com/office/drawing/2014/main" id="{39983431-AE2C-9B41-2993-9930ACD88308}"/>
                </a:ext>
              </a:extLst>
            </p:cNvPr>
            <p:cNvSpPr txBox="1"/>
            <p:nvPr/>
          </p:nvSpPr>
          <p:spPr>
            <a:xfrm>
              <a:off x="692944" y="2360407"/>
              <a:ext cx="5238750" cy="320061"/>
            </a:xfrm>
            <a:prstGeom prst="rect">
              <a:avLst/>
            </a:prstGeom>
            <a:solidFill>
              <a:srgbClr val="66CCCC"/>
            </a:solidFill>
            <a:ln>
              <a:noFill/>
            </a:ln>
          </p:spPr>
          <p:style>
            <a:lnRef idx="1">
              <a:schemeClr val="accent2"/>
            </a:lnRef>
            <a:fillRef idx="3">
              <a:schemeClr val="accent2"/>
            </a:fillRef>
            <a:effectRef idx="2">
              <a:schemeClr val="accent2"/>
            </a:effectRef>
            <a:fontRef idx="minor">
              <a:schemeClr val="lt1"/>
            </a:fontRef>
          </p:style>
          <p:txBody>
            <a:bodyPr wrap="square" lIns="72000">
              <a:spAutoFit/>
            </a:bodyPr>
            <a:lstStyle/>
            <a:p>
              <a:r>
                <a:rPr lang="nl-BE" sz="1600" b="1" noProof="0" dirty="0">
                  <a:solidFill>
                    <a:schemeClr val="bg1"/>
                  </a:solidFill>
                  <a:latin typeface="Arial"/>
                  <a:cs typeface="Arial"/>
                </a:rPr>
                <a:t>Residuaire categorie: MW op alle andere financiële activa</a:t>
              </a:r>
            </a:p>
          </p:txBody>
        </p:sp>
        <p:sp>
          <p:nvSpPr>
            <p:cNvPr id="7" name="TextBox 6">
              <a:extLst>
                <a:ext uri="{FF2B5EF4-FFF2-40B4-BE49-F238E27FC236}">
                  <a16:creationId xmlns:a16="http://schemas.microsoft.com/office/drawing/2014/main" id="{C91C8E08-D5D7-E1B9-2471-BBD499FA4D14}"/>
                </a:ext>
              </a:extLst>
            </p:cNvPr>
            <p:cNvSpPr txBox="1"/>
            <p:nvPr/>
          </p:nvSpPr>
          <p:spPr>
            <a:xfrm>
              <a:off x="694052" y="2699537"/>
              <a:ext cx="5238750" cy="2261509"/>
            </a:xfrm>
            <a:prstGeom prst="rect">
              <a:avLst/>
            </a:prstGeom>
            <a:solidFill>
              <a:srgbClr val="F7F6F5"/>
            </a:solidFill>
          </p:spPr>
          <p:txBody>
            <a:bodyPr wrap="square" lIns="72000" tIns="72000" bIns="72000">
              <a:spAutoFit/>
            </a:bodyPr>
            <a:lstStyle/>
            <a:p>
              <a:pPr marL="266700" marR="0" lvl="0" indent="-266700" algn="l" defTabSz="914400" rtl="0" eaLnBrk="1" fontAlgn="auto" latinLnBrk="0" hangingPunct="1">
                <a:lnSpc>
                  <a:spcPct val="100000"/>
                </a:lnSpc>
                <a:spcBef>
                  <a:spcPts val="0"/>
                </a:spcBef>
                <a:spcAft>
                  <a:spcPts val="1200"/>
                </a:spcAft>
                <a:buClr>
                  <a:schemeClr val="tx2"/>
                </a:buClr>
                <a:buSzTx/>
                <a:buFont typeface="Arial" panose="020B0604020202020204" pitchFamily="34" charset="0"/>
                <a:buChar char="&gt;"/>
                <a:tabLst/>
                <a:defRPr/>
              </a:pPr>
              <a:r>
                <a:rPr kumimoji="0" lang="nl-BE" sz="1600" b="0" i="0" u="none" strike="noStrike" kern="1200" cap="none" spc="0" normalizeH="0" baseline="0" noProof="0" dirty="0">
                  <a:ln>
                    <a:noFill/>
                  </a:ln>
                  <a:solidFill>
                    <a:srgbClr val="000000"/>
                  </a:solidFill>
                  <a:effectLst/>
                  <a:uLnTx/>
                  <a:uFillTx/>
                  <a:latin typeface="Arial"/>
                  <a:ea typeface="+mn-ea"/>
                  <a:cs typeface="Arial"/>
                </a:rPr>
                <a:t>Alle andere MW gerealiseerd op financiële activa die geen interne MW zijn en geen MW op een aanmerkelijk belang </a:t>
              </a:r>
            </a:p>
            <a:p>
              <a:pPr marL="266700" marR="0" lvl="0" indent="-266700" algn="l" defTabSz="914400" rtl="0" eaLnBrk="1" fontAlgn="auto" latinLnBrk="0" hangingPunct="1">
                <a:lnSpc>
                  <a:spcPct val="100000"/>
                </a:lnSpc>
                <a:spcBef>
                  <a:spcPts val="0"/>
                </a:spcBef>
                <a:spcAft>
                  <a:spcPts val="1200"/>
                </a:spcAft>
                <a:buClr>
                  <a:schemeClr val="tx2"/>
                </a:buClr>
                <a:buSzTx/>
                <a:buFont typeface="Arial" panose="020B0604020202020204" pitchFamily="34" charset="0"/>
                <a:buChar char="&gt;"/>
                <a:tabLst/>
                <a:defRPr/>
              </a:pPr>
              <a:r>
                <a:rPr lang="nl-BE" sz="1600" noProof="0" dirty="0">
                  <a:solidFill>
                    <a:srgbClr val="000000"/>
                  </a:solidFill>
                  <a:latin typeface="Arial"/>
                  <a:cs typeface="Arial"/>
                </a:rPr>
                <a:t>Voorbeelden:</a:t>
              </a:r>
            </a:p>
            <a:p>
              <a:pPr marL="723900" lvl="1" indent="-266700">
                <a:spcAft>
                  <a:spcPts val="1200"/>
                </a:spcAft>
                <a:buClr>
                  <a:schemeClr val="tx2"/>
                </a:buClr>
                <a:buFont typeface="Arial" panose="020B0604020202020204" pitchFamily="34" charset="0"/>
                <a:buChar char="&gt;"/>
                <a:defRPr/>
              </a:pPr>
              <a:r>
                <a:rPr lang="nl-BE" sz="1600" noProof="0" dirty="0">
                  <a:solidFill>
                    <a:srgbClr val="000000"/>
                  </a:solidFill>
                  <a:latin typeface="Arial"/>
                  <a:cs typeface="Arial"/>
                </a:rPr>
                <a:t>Verkoop van aandelen aan niet-verbonden partij door persoon die minder dan 20% van emittent bezit</a:t>
              </a:r>
            </a:p>
            <a:p>
              <a:pPr marL="723900" lvl="1" indent="-266700">
                <a:spcAft>
                  <a:spcPts val="1200"/>
                </a:spcAft>
                <a:buClr>
                  <a:schemeClr val="tx2"/>
                </a:buClr>
                <a:buFont typeface="Arial" panose="020B0604020202020204" pitchFamily="34" charset="0"/>
                <a:buChar char="&gt;"/>
                <a:defRPr/>
              </a:pPr>
              <a:r>
                <a:rPr kumimoji="0" lang="nl-BE" sz="1600" b="0" i="0" u="none" strike="noStrike" kern="1200" cap="none" spc="0" normalizeH="0" baseline="0" noProof="0" dirty="0">
                  <a:ln>
                    <a:noFill/>
                  </a:ln>
                  <a:solidFill>
                    <a:srgbClr val="000000"/>
                  </a:solidFill>
                  <a:effectLst/>
                  <a:uLnTx/>
                  <a:uFillTx/>
                  <a:latin typeface="Arial"/>
                  <a:ea typeface="+mn-ea"/>
                  <a:cs typeface="Arial"/>
                </a:rPr>
                <a:t>Verkoop van crypto-valuta</a:t>
              </a:r>
            </a:p>
            <a:p>
              <a:pPr marL="723900" lvl="1" indent="-266700">
                <a:spcAft>
                  <a:spcPts val="1200"/>
                </a:spcAft>
                <a:buClr>
                  <a:schemeClr val="tx2"/>
                </a:buClr>
                <a:buFont typeface="Arial" panose="020B0604020202020204" pitchFamily="34" charset="0"/>
                <a:buChar char="&gt;"/>
                <a:defRPr/>
              </a:pPr>
              <a:r>
                <a:rPr lang="nl-BE" sz="1600" i="1" dirty="0" err="1">
                  <a:solidFill>
                    <a:srgbClr val="000000"/>
                  </a:solidFill>
                  <a:latin typeface="Arial"/>
                  <a:cs typeface="Arial"/>
                </a:rPr>
                <a:t>Settlement</a:t>
              </a:r>
              <a:r>
                <a:rPr lang="nl-BE" sz="1600" dirty="0">
                  <a:solidFill>
                    <a:srgbClr val="000000"/>
                  </a:solidFill>
                  <a:latin typeface="Arial"/>
                  <a:cs typeface="Arial"/>
                </a:rPr>
                <a:t> van derivaten (in cash of effecten) </a:t>
              </a:r>
              <a:endParaRPr kumimoji="0" lang="nl-BE" sz="1600" b="0" i="0" u="none" strike="noStrike" kern="1200" cap="none" spc="0" normalizeH="0" baseline="0" noProof="0" dirty="0">
                <a:ln>
                  <a:noFill/>
                </a:ln>
                <a:solidFill>
                  <a:srgbClr val="000000"/>
                </a:solidFill>
                <a:effectLst/>
                <a:uLnTx/>
                <a:uFillTx/>
                <a:latin typeface="Arial"/>
                <a:ea typeface="+mn-ea"/>
                <a:cs typeface="Arial"/>
              </a:endParaRPr>
            </a:p>
            <a:p>
              <a:pPr marL="266700" marR="0" lvl="0" indent="-266700" algn="l" defTabSz="914400" rtl="0" eaLnBrk="1" fontAlgn="auto" latinLnBrk="0" hangingPunct="1">
                <a:lnSpc>
                  <a:spcPct val="100000"/>
                </a:lnSpc>
                <a:spcBef>
                  <a:spcPts val="0"/>
                </a:spcBef>
                <a:spcAft>
                  <a:spcPts val="1200"/>
                </a:spcAft>
                <a:buClr>
                  <a:schemeClr val="tx2"/>
                </a:buClr>
                <a:buSzTx/>
                <a:buFont typeface="Arial" panose="020B0604020202020204" pitchFamily="34" charset="0"/>
                <a:buChar char="&gt;"/>
                <a:tabLst/>
                <a:defRPr/>
              </a:pPr>
              <a:endParaRPr kumimoji="0" lang="nl-BE" sz="1600" b="0" i="0" u="none" strike="noStrike" kern="1200" cap="none" spc="0" normalizeH="0" baseline="0" noProof="0" dirty="0">
                <a:ln>
                  <a:noFill/>
                </a:ln>
                <a:solidFill>
                  <a:srgbClr val="000000"/>
                </a:solidFill>
                <a:effectLst/>
                <a:uLnTx/>
                <a:uFillTx/>
                <a:latin typeface="Arial"/>
                <a:ea typeface="+mn-ea"/>
                <a:cs typeface="Arial"/>
              </a:endParaRPr>
            </a:p>
          </p:txBody>
        </p:sp>
      </p:grpSp>
      <p:sp>
        <p:nvSpPr>
          <p:cNvPr id="5" name="Rectangle 4">
            <a:extLst>
              <a:ext uri="{FF2B5EF4-FFF2-40B4-BE49-F238E27FC236}">
                <a16:creationId xmlns:a16="http://schemas.microsoft.com/office/drawing/2014/main" id="{E41A761F-1571-773F-A5C5-871C8844B227}"/>
              </a:ext>
            </a:extLst>
          </p:cNvPr>
          <p:cNvSpPr/>
          <p:nvPr/>
        </p:nvSpPr>
        <p:spPr>
          <a:xfrm>
            <a:off x="412801" y="4290690"/>
            <a:ext cx="11371211" cy="142871"/>
          </a:xfrm>
          <a:prstGeom prst="rect">
            <a:avLst/>
          </a:prstGeom>
          <a:solidFill>
            <a:srgbClr val="E6E6E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noProof="0" dirty="0">
                <a:solidFill>
                  <a:schemeClr val="tx1"/>
                </a:solidFill>
              </a:rPr>
              <a:t> </a:t>
            </a:r>
          </a:p>
        </p:txBody>
      </p:sp>
    </p:spTree>
    <p:extLst>
      <p:ext uri="{BB962C8B-B14F-4D97-AF65-F5344CB8AC3E}">
        <p14:creationId xmlns:p14="http://schemas.microsoft.com/office/powerpoint/2010/main" val="1371920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26BEC-8F22-4544-4150-5D877A4F592B}"/>
            </a:ext>
          </a:extLst>
        </p:cNvPr>
        <p:cNvGrpSpPr/>
        <p:nvPr/>
      </p:nvGrpSpPr>
      <p:grpSpPr>
        <a:xfrm>
          <a:off x="0" y="0"/>
          <a:ext cx="0" cy="0"/>
          <a:chOff x="0" y="0"/>
          <a:chExt cx="0" cy="0"/>
        </a:xfrm>
      </p:grpSpPr>
      <p:sp>
        <p:nvSpPr>
          <p:cNvPr id="2" name="Title Placeholder 1" descr="|">
            <a:extLst>
              <a:ext uri="{FF2B5EF4-FFF2-40B4-BE49-F238E27FC236}">
                <a16:creationId xmlns:a16="http://schemas.microsoft.com/office/drawing/2014/main" id="{299589D2-A379-F7F1-D4C3-87984AAFCA13}"/>
              </a:ext>
            </a:extLst>
          </p:cNvPr>
          <p:cNvSpPr>
            <a:spLocks noGrp="1"/>
          </p:cNvSpPr>
          <p:nvPr>
            <p:ph type="title"/>
          </p:nvPr>
        </p:nvSpPr>
        <p:spPr>
          <a:xfrm>
            <a:off x="400099" y="374650"/>
            <a:ext cx="11371213" cy="606425"/>
          </a:xfrm>
        </p:spPr>
        <p:txBody>
          <a:bodyPr/>
          <a:lstStyle/>
          <a:p>
            <a:r>
              <a:rPr lang="en-GB" dirty="0" err="1"/>
              <a:t>Vrijgestelde</a:t>
            </a:r>
            <a:r>
              <a:rPr lang="en-GB" dirty="0"/>
              <a:t> MW – </a:t>
            </a:r>
            <a:r>
              <a:rPr lang="en-GB" i="1" dirty="0"/>
              <a:t>roll-over </a:t>
            </a:r>
            <a:r>
              <a:rPr lang="en-GB" dirty="0"/>
              <a:t>regime </a:t>
            </a:r>
            <a:r>
              <a:rPr lang="en-GB" dirty="0" err="1"/>
              <a:t>bij</a:t>
            </a:r>
            <a:r>
              <a:rPr lang="en-GB" dirty="0"/>
              <a:t> </a:t>
            </a:r>
            <a:r>
              <a:rPr lang="en-GB" dirty="0" err="1"/>
              <a:t>reorganisatie</a:t>
            </a:r>
            <a:r>
              <a:rPr lang="en-GB" dirty="0"/>
              <a:t> van ICBs of AICBs</a:t>
            </a:r>
            <a:endParaRPr lang="en-GB" noProof="0" dirty="0"/>
          </a:p>
        </p:txBody>
      </p:sp>
      <p:sp>
        <p:nvSpPr>
          <p:cNvPr id="4" name="Text Placeholder 5" descr="|">
            <a:extLst>
              <a:ext uri="{FF2B5EF4-FFF2-40B4-BE49-F238E27FC236}">
                <a16:creationId xmlns:a16="http://schemas.microsoft.com/office/drawing/2014/main" id="{00B15DDD-3154-31EC-091A-8498F6CEE95A}"/>
              </a:ext>
            </a:extLst>
          </p:cNvPr>
          <p:cNvSpPr>
            <a:spLocks noGrp="1"/>
          </p:cNvSpPr>
          <p:nvPr>
            <p:ph type="body" sz="quarter" idx="47"/>
          </p:nvPr>
        </p:nvSpPr>
        <p:spPr>
          <a:xfrm>
            <a:off x="400099" y="1196975"/>
            <a:ext cx="11116231" cy="5286375"/>
          </a:xfrm>
        </p:spPr>
        <p:txBody>
          <a:bodyPr>
            <a:noAutofit/>
          </a:bodyPr>
          <a:lstStyle/>
          <a:p>
            <a:pPr marL="0" lvl="2" indent="0" algn="just">
              <a:lnSpc>
                <a:spcPct val="115000"/>
              </a:lnSpc>
              <a:spcAft>
                <a:spcPts val="1000"/>
              </a:spcAft>
              <a:buClr>
                <a:srgbClr val="AF005F"/>
              </a:buClr>
              <a:buNone/>
              <a:defRPr/>
            </a:pPr>
            <a:endParaRPr lang="en-GB" noProof="0" dirty="0"/>
          </a:p>
        </p:txBody>
      </p:sp>
      <p:graphicFrame>
        <p:nvGraphicFramePr>
          <p:cNvPr id="3" name="Diagram 2">
            <a:extLst>
              <a:ext uri="{FF2B5EF4-FFF2-40B4-BE49-F238E27FC236}">
                <a16:creationId xmlns:a16="http://schemas.microsoft.com/office/drawing/2014/main" id="{A9782DBF-7BC1-8AD5-411C-085CB6E8C2E0}"/>
              </a:ext>
            </a:extLst>
          </p:cNvPr>
          <p:cNvGraphicFramePr/>
          <p:nvPr>
            <p:extLst>
              <p:ext uri="{D42A27DB-BD31-4B8C-83A1-F6EECF244321}">
                <p14:modId xmlns:p14="http://schemas.microsoft.com/office/powerpoint/2010/main" val="3164165438"/>
              </p:ext>
            </p:extLst>
          </p:nvPr>
        </p:nvGraphicFramePr>
        <p:xfrm>
          <a:off x="837398" y="1674796"/>
          <a:ext cx="10922802" cy="46682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140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4C800-9606-CCC1-5414-AAC1E1C76440}"/>
            </a:ext>
          </a:extLst>
        </p:cNvPr>
        <p:cNvGrpSpPr/>
        <p:nvPr/>
      </p:nvGrpSpPr>
      <p:grpSpPr>
        <a:xfrm>
          <a:off x="0" y="0"/>
          <a:ext cx="0" cy="0"/>
          <a:chOff x="0" y="0"/>
          <a:chExt cx="0" cy="0"/>
        </a:xfrm>
      </p:grpSpPr>
      <p:sp>
        <p:nvSpPr>
          <p:cNvPr id="2" name="Title Placeholder 1" descr="|">
            <a:extLst>
              <a:ext uri="{FF2B5EF4-FFF2-40B4-BE49-F238E27FC236}">
                <a16:creationId xmlns:a16="http://schemas.microsoft.com/office/drawing/2014/main" id="{10A3B4E6-FC2E-DF26-8374-01464FDE9C1A}"/>
              </a:ext>
            </a:extLst>
          </p:cNvPr>
          <p:cNvSpPr>
            <a:spLocks noGrp="1"/>
          </p:cNvSpPr>
          <p:nvPr>
            <p:ph type="title"/>
          </p:nvPr>
        </p:nvSpPr>
        <p:spPr/>
        <p:txBody>
          <a:bodyPr/>
          <a:lstStyle/>
          <a:p>
            <a:r>
              <a:rPr lang="en-GB" dirty="0" err="1"/>
              <a:t>Vrijgestelde</a:t>
            </a:r>
            <a:r>
              <a:rPr lang="en-GB" dirty="0"/>
              <a:t> MW </a:t>
            </a:r>
            <a:r>
              <a:rPr lang="en-GB" dirty="0" err="1"/>
              <a:t>bij</a:t>
            </a:r>
            <a:r>
              <a:rPr lang="en-GB" dirty="0"/>
              <a:t> </a:t>
            </a:r>
            <a:r>
              <a:rPr lang="en-GB" dirty="0" err="1"/>
              <a:t>inbreng</a:t>
            </a:r>
            <a:r>
              <a:rPr lang="en-GB" dirty="0"/>
              <a:t> van </a:t>
            </a:r>
            <a:r>
              <a:rPr lang="en-GB" dirty="0" err="1"/>
              <a:t>aandelen</a:t>
            </a:r>
            <a:endParaRPr lang="en-GB" noProof="0" dirty="0"/>
          </a:p>
        </p:txBody>
      </p:sp>
      <p:sp>
        <p:nvSpPr>
          <p:cNvPr id="3" name="Rectangle 2">
            <a:extLst>
              <a:ext uri="{FF2B5EF4-FFF2-40B4-BE49-F238E27FC236}">
                <a16:creationId xmlns:a16="http://schemas.microsoft.com/office/drawing/2014/main" id="{06498184-EBAE-EB28-CD27-B2EB5F9DF656}"/>
              </a:ext>
            </a:extLst>
          </p:cNvPr>
          <p:cNvSpPr/>
          <p:nvPr/>
        </p:nvSpPr>
        <p:spPr>
          <a:xfrm>
            <a:off x="410393" y="1745258"/>
            <a:ext cx="11371212" cy="3587991"/>
          </a:xfrm>
          <a:prstGeom prst="rect">
            <a:avLst/>
          </a:prstGeom>
          <a:solidFill>
            <a:srgbClr val="F7F6F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76213" marR="0" lvl="0" indent="-176213" algn="l" defTabSz="914400" rtl="0" eaLnBrk="1" fontAlgn="auto" latinLnBrk="0" hangingPunct="1">
              <a:lnSpc>
                <a:spcPct val="100000"/>
              </a:lnSpc>
              <a:spcBef>
                <a:spcPts val="0"/>
              </a:spcBef>
              <a:spcAft>
                <a:spcPts val="1200"/>
              </a:spcAft>
              <a:buClr>
                <a:schemeClr val="tx2"/>
              </a:buClr>
              <a:buSzTx/>
              <a:buFont typeface="Arial" panose="020B0604020202020204" pitchFamily="34" charset="0"/>
              <a:buChar char="&gt;"/>
              <a:tabLst/>
              <a:defRPr/>
            </a:pPr>
            <a:r>
              <a:rPr lang="en-US" noProof="0" dirty="0">
                <a:solidFill>
                  <a:srgbClr val="000000"/>
                </a:solidFill>
                <a:latin typeface="Arial"/>
                <a:cs typeface="Arial"/>
              </a:rPr>
              <a:t>MW </a:t>
            </a:r>
            <a:r>
              <a:rPr lang="en-US" noProof="0" dirty="0" err="1">
                <a:solidFill>
                  <a:srgbClr val="000000"/>
                </a:solidFill>
                <a:latin typeface="Arial"/>
                <a:cs typeface="Arial"/>
              </a:rPr>
              <a:t>gerealiseerd</a:t>
            </a:r>
            <a:r>
              <a:rPr lang="en-US" noProof="0" dirty="0">
                <a:solidFill>
                  <a:srgbClr val="000000"/>
                </a:solidFill>
                <a:latin typeface="Arial"/>
                <a:cs typeface="Arial"/>
              </a:rPr>
              <a:t> </a:t>
            </a:r>
            <a:r>
              <a:rPr lang="en-US" noProof="0" dirty="0" err="1">
                <a:solidFill>
                  <a:srgbClr val="000000"/>
                </a:solidFill>
                <a:latin typeface="Arial"/>
                <a:cs typeface="Arial"/>
              </a:rPr>
              <a:t>bij</a:t>
            </a:r>
            <a:r>
              <a:rPr lang="en-US" noProof="0" dirty="0">
                <a:solidFill>
                  <a:srgbClr val="000000"/>
                </a:solidFill>
                <a:latin typeface="Arial"/>
                <a:cs typeface="Arial"/>
              </a:rPr>
              <a:t> </a:t>
            </a:r>
            <a:r>
              <a:rPr lang="en-US" dirty="0" err="1">
                <a:solidFill>
                  <a:srgbClr val="000000"/>
                </a:solidFill>
                <a:latin typeface="Arial"/>
                <a:cs typeface="Arial"/>
              </a:rPr>
              <a:t>inbreng</a:t>
            </a:r>
            <a:r>
              <a:rPr lang="en-US" dirty="0">
                <a:solidFill>
                  <a:srgbClr val="000000"/>
                </a:solidFill>
                <a:latin typeface="Arial"/>
                <a:cs typeface="Arial"/>
              </a:rPr>
              <a:t> van </a:t>
            </a:r>
            <a:r>
              <a:rPr lang="en-US" dirty="0" err="1">
                <a:solidFill>
                  <a:srgbClr val="000000"/>
                </a:solidFill>
                <a:latin typeface="Arial"/>
                <a:cs typeface="Arial"/>
              </a:rPr>
              <a:t>aandelen</a:t>
            </a:r>
            <a:r>
              <a:rPr lang="en-US" dirty="0">
                <a:solidFill>
                  <a:srgbClr val="000000"/>
                </a:solidFill>
                <a:latin typeface="Arial"/>
                <a:cs typeface="Arial"/>
              </a:rPr>
              <a:t>. </a:t>
            </a:r>
            <a:r>
              <a:rPr lang="en-US" noProof="0" dirty="0">
                <a:solidFill>
                  <a:srgbClr val="000000"/>
                </a:solidFill>
                <a:latin typeface="Arial"/>
                <a:cs typeface="Arial"/>
              </a:rPr>
              <a:t>MW </a:t>
            </a:r>
            <a:r>
              <a:rPr lang="en-US" noProof="0" dirty="0" err="1">
                <a:solidFill>
                  <a:srgbClr val="000000"/>
                </a:solidFill>
                <a:latin typeface="Arial"/>
                <a:cs typeface="Arial"/>
              </a:rPr>
              <a:t>wordt</a:t>
            </a:r>
            <a:r>
              <a:rPr lang="en-US" noProof="0" dirty="0">
                <a:solidFill>
                  <a:srgbClr val="000000"/>
                </a:solidFill>
                <a:latin typeface="Arial"/>
                <a:cs typeface="Arial"/>
              </a:rPr>
              <a:t> </a:t>
            </a:r>
            <a:r>
              <a:rPr lang="en-US" noProof="0" dirty="0" err="1">
                <a:solidFill>
                  <a:srgbClr val="000000"/>
                </a:solidFill>
                <a:latin typeface="Arial"/>
                <a:cs typeface="Arial"/>
              </a:rPr>
              <a:t>niet</a:t>
            </a:r>
            <a:r>
              <a:rPr lang="en-US" noProof="0" dirty="0">
                <a:solidFill>
                  <a:srgbClr val="000000"/>
                </a:solidFill>
                <a:latin typeface="Arial"/>
                <a:cs typeface="Arial"/>
              </a:rPr>
              <a:t> </a:t>
            </a:r>
            <a:r>
              <a:rPr lang="en-US" noProof="0" dirty="0" err="1">
                <a:solidFill>
                  <a:srgbClr val="000000"/>
                </a:solidFill>
                <a:latin typeface="Arial"/>
                <a:cs typeface="Arial"/>
              </a:rPr>
              <a:t>belast</a:t>
            </a:r>
            <a:r>
              <a:rPr lang="en-US" noProof="0" dirty="0">
                <a:solidFill>
                  <a:srgbClr val="000000"/>
                </a:solidFill>
                <a:latin typeface="Arial"/>
                <a:cs typeface="Arial"/>
              </a:rPr>
              <a:t>, maar </a:t>
            </a:r>
            <a:r>
              <a:rPr lang="en-US" noProof="0" dirty="0" err="1">
                <a:solidFill>
                  <a:srgbClr val="000000"/>
                </a:solidFill>
                <a:latin typeface="Arial"/>
                <a:cs typeface="Arial"/>
              </a:rPr>
              <a:t>aanschaffingswaarde</a:t>
            </a:r>
            <a:r>
              <a:rPr lang="en-US" noProof="0" dirty="0">
                <a:solidFill>
                  <a:srgbClr val="000000"/>
                </a:solidFill>
                <a:latin typeface="Arial"/>
                <a:cs typeface="Arial"/>
              </a:rPr>
              <a:t> van in </a:t>
            </a:r>
            <a:r>
              <a:rPr lang="en-US" noProof="0" dirty="0" err="1">
                <a:solidFill>
                  <a:srgbClr val="000000"/>
                </a:solidFill>
                <a:latin typeface="Arial"/>
                <a:cs typeface="Arial"/>
              </a:rPr>
              <a:t>ruil</a:t>
            </a:r>
            <a:r>
              <a:rPr lang="en-US" noProof="0" dirty="0">
                <a:solidFill>
                  <a:srgbClr val="000000"/>
                </a:solidFill>
                <a:latin typeface="Arial"/>
                <a:cs typeface="Arial"/>
              </a:rPr>
              <a:t> </a:t>
            </a:r>
            <a:r>
              <a:rPr lang="en-US" noProof="0" dirty="0" err="1">
                <a:solidFill>
                  <a:srgbClr val="000000"/>
                </a:solidFill>
                <a:latin typeface="Arial"/>
                <a:cs typeface="Arial"/>
              </a:rPr>
              <a:t>verkregen</a:t>
            </a:r>
            <a:r>
              <a:rPr lang="en-US" noProof="0" dirty="0">
                <a:solidFill>
                  <a:srgbClr val="000000"/>
                </a:solidFill>
                <a:latin typeface="Arial"/>
                <a:cs typeface="Arial"/>
              </a:rPr>
              <a:t> </a:t>
            </a:r>
            <a:r>
              <a:rPr lang="en-US" noProof="0" dirty="0" err="1">
                <a:solidFill>
                  <a:srgbClr val="000000"/>
                </a:solidFill>
                <a:latin typeface="Arial"/>
                <a:cs typeface="Arial"/>
              </a:rPr>
              <a:t>aandeel</a:t>
            </a:r>
            <a:r>
              <a:rPr lang="en-US" noProof="0" dirty="0">
                <a:solidFill>
                  <a:srgbClr val="000000"/>
                </a:solidFill>
                <a:latin typeface="Arial"/>
                <a:cs typeface="Arial"/>
              </a:rPr>
              <a:t> is </a:t>
            </a:r>
            <a:r>
              <a:rPr lang="en-US" noProof="0" dirty="0" err="1">
                <a:solidFill>
                  <a:srgbClr val="000000"/>
                </a:solidFill>
                <a:latin typeface="Arial"/>
                <a:cs typeface="Arial"/>
              </a:rPr>
              <a:t>gelijk</a:t>
            </a:r>
            <a:r>
              <a:rPr lang="en-US" noProof="0" dirty="0">
                <a:solidFill>
                  <a:srgbClr val="000000"/>
                </a:solidFill>
                <a:latin typeface="Arial"/>
                <a:cs typeface="Arial"/>
              </a:rPr>
              <a:t> </a:t>
            </a:r>
            <a:r>
              <a:rPr lang="en-US" noProof="0" dirty="0" err="1">
                <a:solidFill>
                  <a:srgbClr val="000000"/>
                </a:solidFill>
                <a:latin typeface="Arial"/>
                <a:cs typeface="Arial"/>
              </a:rPr>
              <a:t>aan</a:t>
            </a:r>
            <a:r>
              <a:rPr lang="en-US" noProof="0" dirty="0">
                <a:solidFill>
                  <a:srgbClr val="000000"/>
                </a:solidFill>
                <a:latin typeface="Arial"/>
                <a:cs typeface="Arial"/>
              </a:rPr>
              <a:t> </a:t>
            </a:r>
            <a:r>
              <a:rPr lang="en-US" noProof="0" dirty="0" err="1">
                <a:solidFill>
                  <a:srgbClr val="000000"/>
                </a:solidFill>
                <a:latin typeface="Arial"/>
                <a:cs typeface="Arial"/>
              </a:rPr>
              <a:t>aanschaffingswaarde</a:t>
            </a:r>
            <a:r>
              <a:rPr lang="en-US" noProof="0" dirty="0">
                <a:solidFill>
                  <a:srgbClr val="000000"/>
                </a:solidFill>
                <a:latin typeface="Arial"/>
                <a:cs typeface="Arial"/>
              </a:rPr>
              <a:t> </a:t>
            </a:r>
            <a:r>
              <a:rPr lang="en-US" noProof="0" dirty="0" err="1">
                <a:solidFill>
                  <a:srgbClr val="000000"/>
                </a:solidFill>
                <a:latin typeface="Arial"/>
                <a:cs typeface="Arial"/>
              </a:rPr>
              <a:t>ingebracht</a:t>
            </a:r>
            <a:r>
              <a:rPr lang="en-US" noProof="0" dirty="0">
                <a:solidFill>
                  <a:srgbClr val="000000"/>
                </a:solidFill>
                <a:latin typeface="Arial"/>
                <a:cs typeface="Arial"/>
              </a:rPr>
              <a:t> </a:t>
            </a:r>
            <a:r>
              <a:rPr lang="en-US" noProof="0" dirty="0" err="1">
                <a:solidFill>
                  <a:srgbClr val="000000"/>
                </a:solidFill>
                <a:latin typeface="Arial"/>
                <a:cs typeface="Arial"/>
              </a:rPr>
              <a:t>aandeel</a:t>
            </a:r>
            <a:r>
              <a:rPr lang="en-US" noProof="0" dirty="0">
                <a:solidFill>
                  <a:srgbClr val="000000"/>
                </a:solidFill>
                <a:latin typeface="Arial"/>
                <a:cs typeface="Arial"/>
              </a:rPr>
              <a:t> (</a:t>
            </a:r>
            <a:r>
              <a:rPr lang="en-US" noProof="0" dirty="0" err="1">
                <a:solidFill>
                  <a:srgbClr val="000000"/>
                </a:solidFill>
                <a:latin typeface="Arial"/>
                <a:cs typeface="Arial"/>
              </a:rPr>
              <a:t>geen</a:t>
            </a:r>
            <a:r>
              <a:rPr lang="en-US" noProof="0" dirty="0">
                <a:solidFill>
                  <a:srgbClr val="000000"/>
                </a:solidFill>
                <a:latin typeface="Arial"/>
                <a:cs typeface="Arial"/>
              </a:rPr>
              <a:t> step-up):</a:t>
            </a:r>
          </a:p>
          <a:p>
            <a:pPr marL="633413" lvl="1" indent="-176213">
              <a:spcAft>
                <a:spcPts val="1200"/>
              </a:spcAft>
              <a:buClr>
                <a:schemeClr val="tx2"/>
              </a:buClr>
              <a:buFont typeface="Arial" panose="020B0604020202020204" pitchFamily="34" charset="0"/>
              <a:buChar char="&gt;"/>
              <a:defRPr/>
            </a:pPr>
            <a:r>
              <a:rPr lang="en-US" dirty="0" err="1">
                <a:solidFill>
                  <a:srgbClr val="000000"/>
                </a:solidFill>
                <a:latin typeface="Arial"/>
                <a:cs typeface="Arial"/>
              </a:rPr>
              <a:t>Voorbeeld</a:t>
            </a:r>
            <a:r>
              <a:rPr lang="en-US" noProof="0" dirty="0">
                <a:solidFill>
                  <a:srgbClr val="000000"/>
                </a:solidFill>
                <a:latin typeface="Arial"/>
                <a:cs typeface="Arial"/>
              </a:rPr>
              <a:t>: </a:t>
            </a:r>
            <a:r>
              <a:rPr lang="en-US" noProof="0" dirty="0" err="1">
                <a:solidFill>
                  <a:srgbClr val="000000"/>
                </a:solidFill>
                <a:latin typeface="Arial"/>
                <a:cs typeface="Arial"/>
              </a:rPr>
              <a:t>aankoop</a:t>
            </a:r>
            <a:r>
              <a:rPr lang="en-US" noProof="0" dirty="0">
                <a:solidFill>
                  <a:srgbClr val="000000"/>
                </a:solidFill>
                <a:latin typeface="Arial"/>
                <a:cs typeface="Arial"/>
              </a:rPr>
              <a:t> </a:t>
            </a:r>
            <a:r>
              <a:rPr lang="en-US" dirty="0" err="1">
                <a:solidFill>
                  <a:srgbClr val="000000"/>
                </a:solidFill>
              </a:rPr>
              <a:t>aandeel</a:t>
            </a:r>
            <a:r>
              <a:rPr lang="en-US" dirty="0">
                <a:solidFill>
                  <a:srgbClr val="000000"/>
                </a:solidFill>
              </a:rPr>
              <a:t> </a:t>
            </a:r>
            <a:r>
              <a:rPr lang="en-US" dirty="0" err="1">
                <a:solidFill>
                  <a:srgbClr val="000000"/>
                </a:solidFill>
              </a:rPr>
              <a:t>voor</a:t>
            </a:r>
            <a:r>
              <a:rPr lang="en-US" dirty="0">
                <a:solidFill>
                  <a:srgbClr val="000000"/>
                </a:solidFill>
              </a:rPr>
              <a:t> 10€ en </a:t>
            </a:r>
            <a:r>
              <a:rPr lang="en-US" dirty="0" err="1">
                <a:solidFill>
                  <a:srgbClr val="000000"/>
                </a:solidFill>
              </a:rPr>
              <a:t>vervolgens</a:t>
            </a:r>
            <a:r>
              <a:rPr lang="en-US" dirty="0">
                <a:solidFill>
                  <a:srgbClr val="000000"/>
                </a:solidFill>
              </a:rPr>
              <a:t> </a:t>
            </a:r>
            <a:r>
              <a:rPr lang="en-US" dirty="0" err="1">
                <a:solidFill>
                  <a:srgbClr val="000000"/>
                </a:solidFill>
              </a:rPr>
              <a:t>inbreng</a:t>
            </a:r>
            <a:r>
              <a:rPr lang="en-US" dirty="0">
                <a:solidFill>
                  <a:srgbClr val="000000"/>
                </a:solidFill>
              </a:rPr>
              <a:t> in </a:t>
            </a:r>
            <a:r>
              <a:rPr lang="en-US" dirty="0" err="1">
                <a:solidFill>
                  <a:srgbClr val="000000"/>
                </a:solidFill>
              </a:rPr>
              <a:t>ruil</a:t>
            </a:r>
            <a:r>
              <a:rPr lang="en-US" dirty="0">
                <a:solidFill>
                  <a:srgbClr val="000000"/>
                </a:solidFill>
              </a:rPr>
              <a:t> </a:t>
            </a:r>
            <a:r>
              <a:rPr lang="en-US" dirty="0" err="1">
                <a:solidFill>
                  <a:srgbClr val="000000"/>
                </a:solidFill>
              </a:rPr>
              <a:t>voor</a:t>
            </a:r>
            <a:r>
              <a:rPr lang="en-US" dirty="0">
                <a:solidFill>
                  <a:srgbClr val="000000"/>
                </a:solidFill>
              </a:rPr>
              <a:t> </a:t>
            </a:r>
            <a:r>
              <a:rPr lang="en-US" dirty="0" err="1">
                <a:solidFill>
                  <a:srgbClr val="000000"/>
                </a:solidFill>
              </a:rPr>
              <a:t>nieuw</a:t>
            </a:r>
            <a:r>
              <a:rPr lang="en-US" dirty="0">
                <a:solidFill>
                  <a:srgbClr val="000000"/>
                </a:solidFill>
              </a:rPr>
              <a:t> </a:t>
            </a:r>
            <a:r>
              <a:rPr lang="en-US" dirty="0" err="1">
                <a:solidFill>
                  <a:srgbClr val="000000"/>
                </a:solidFill>
              </a:rPr>
              <a:t>aandeel</a:t>
            </a:r>
            <a:r>
              <a:rPr lang="en-US" dirty="0">
                <a:solidFill>
                  <a:srgbClr val="000000"/>
                </a:solidFill>
              </a:rPr>
              <a:t> ter </a:t>
            </a:r>
            <a:r>
              <a:rPr lang="en-US" dirty="0" err="1">
                <a:solidFill>
                  <a:srgbClr val="000000"/>
                </a:solidFill>
              </a:rPr>
              <a:t>waarde</a:t>
            </a:r>
            <a:r>
              <a:rPr lang="en-US" dirty="0">
                <a:solidFill>
                  <a:srgbClr val="000000"/>
                </a:solidFill>
              </a:rPr>
              <a:t> van 20€. Dit </a:t>
            </a:r>
            <a:r>
              <a:rPr lang="en-US" dirty="0" err="1">
                <a:solidFill>
                  <a:srgbClr val="000000"/>
                </a:solidFill>
              </a:rPr>
              <a:t>nieuwe</a:t>
            </a:r>
            <a:r>
              <a:rPr lang="en-US" dirty="0">
                <a:solidFill>
                  <a:srgbClr val="000000"/>
                </a:solidFill>
              </a:rPr>
              <a:t> </a:t>
            </a:r>
            <a:r>
              <a:rPr lang="en-US" dirty="0" err="1">
                <a:solidFill>
                  <a:srgbClr val="000000"/>
                </a:solidFill>
              </a:rPr>
              <a:t>aandeel</a:t>
            </a:r>
            <a:r>
              <a:rPr lang="en-US" dirty="0">
                <a:solidFill>
                  <a:srgbClr val="000000"/>
                </a:solidFill>
              </a:rPr>
              <a:t> </a:t>
            </a:r>
            <a:r>
              <a:rPr lang="en-US" dirty="0" err="1">
                <a:solidFill>
                  <a:srgbClr val="000000"/>
                </a:solidFill>
              </a:rPr>
              <a:t>wordt</a:t>
            </a:r>
            <a:r>
              <a:rPr lang="en-US" dirty="0">
                <a:solidFill>
                  <a:srgbClr val="000000"/>
                </a:solidFill>
              </a:rPr>
              <a:t> </a:t>
            </a:r>
            <a:r>
              <a:rPr lang="en-US" dirty="0" err="1">
                <a:solidFill>
                  <a:srgbClr val="000000"/>
                </a:solidFill>
              </a:rPr>
              <a:t>verkocht</a:t>
            </a:r>
            <a:r>
              <a:rPr lang="en-US" dirty="0">
                <a:solidFill>
                  <a:srgbClr val="000000"/>
                </a:solidFill>
              </a:rPr>
              <a:t> </a:t>
            </a:r>
            <a:r>
              <a:rPr lang="en-US" dirty="0" err="1">
                <a:solidFill>
                  <a:srgbClr val="000000"/>
                </a:solidFill>
              </a:rPr>
              <a:t>voor</a:t>
            </a:r>
            <a:r>
              <a:rPr lang="en-US" dirty="0">
                <a:solidFill>
                  <a:srgbClr val="000000"/>
                </a:solidFill>
              </a:rPr>
              <a:t> 30€ – de </a:t>
            </a:r>
            <a:r>
              <a:rPr lang="en-US" dirty="0" err="1">
                <a:solidFill>
                  <a:srgbClr val="000000"/>
                </a:solidFill>
              </a:rPr>
              <a:t>belastbare</a:t>
            </a:r>
            <a:r>
              <a:rPr lang="en-US" dirty="0">
                <a:solidFill>
                  <a:srgbClr val="000000"/>
                </a:solidFill>
              </a:rPr>
              <a:t> MW </a:t>
            </a:r>
            <a:r>
              <a:rPr lang="en-US" dirty="0" err="1">
                <a:solidFill>
                  <a:srgbClr val="000000"/>
                </a:solidFill>
              </a:rPr>
              <a:t>bedraagt</a:t>
            </a:r>
            <a:r>
              <a:rPr lang="en-US" dirty="0">
                <a:solidFill>
                  <a:srgbClr val="000000"/>
                </a:solidFill>
              </a:rPr>
              <a:t> 20€</a:t>
            </a:r>
          </a:p>
          <a:p>
            <a:pPr marL="176213" indent="-176213">
              <a:spcAft>
                <a:spcPts val="1200"/>
              </a:spcAft>
              <a:buClr>
                <a:schemeClr val="tx2"/>
              </a:buClr>
              <a:buFont typeface="Arial" panose="020B0604020202020204" pitchFamily="34" charset="0"/>
              <a:buChar char="&gt;"/>
              <a:defRPr/>
            </a:pPr>
            <a:r>
              <a:rPr lang="en-US" dirty="0">
                <a:solidFill>
                  <a:srgbClr val="000000"/>
                </a:solidFill>
              </a:rPr>
              <a:t>Er </a:t>
            </a:r>
            <a:r>
              <a:rPr lang="en-US" dirty="0" err="1">
                <a:solidFill>
                  <a:srgbClr val="000000"/>
                </a:solidFill>
              </a:rPr>
              <a:t>vindt</a:t>
            </a:r>
            <a:r>
              <a:rPr lang="en-US" dirty="0">
                <a:solidFill>
                  <a:srgbClr val="000000"/>
                </a:solidFill>
              </a:rPr>
              <a:t> </a:t>
            </a:r>
            <a:r>
              <a:rPr lang="en-US" dirty="0" err="1">
                <a:solidFill>
                  <a:srgbClr val="000000"/>
                </a:solidFill>
              </a:rPr>
              <a:t>bij</a:t>
            </a:r>
            <a:r>
              <a:rPr lang="en-US" dirty="0">
                <a:solidFill>
                  <a:srgbClr val="000000"/>
                </a:solidFill>
              </a:rPr>
              <a:t> </a:t>
            </a:r>
            <a:r>
              <a:rPr lang="en-US" dirty="0" err="1">
                <a:solidFill>
                  <a:srgbClr val="000000"/>
                </a:solidFill>
              </a:rPr>
              <a:t>inbreng</a:t>
            </a:r>
            <a:r>
              <a:rPr lang="en-US" dirty="0">
                <a:solidFill>
                  <a:srgbClr val="000000"/>
                </a:solidFill>
              </a:rPr>
              <a:t> </a:t>
            </a:r>
            <a:r>
              <a:rPr lang="en-US" dirty="0" err="1">
                <a:solidFill>
                  <a:srgbClr val="000000"/>
                </a:solidFill>
              </a:rPr>
              <a:t>geen</a:t>
            </a:r>
            <a:r>
              <a:rPr lang="en-US" dirty="0">
                <a:solidFill>
                  <a:srgbClr val="000000"/>
                </a:solidFill>
              </a:rPr>
              <a:t> </a:t>
            </a:r>
            <a:r>
              <a:rPr lang="en-US" dirty="0" err="1">
                <a:solidFill>
                  <a:srgbClr val="000000"/>
                </a:solidFill>
              </a:rPr>
              <a:t>verhoging</a:t>
            </a:r>
            <a:r>
              <a:rPr lang="en-US" dirty="0">
                <a:solidFill>
                  <a:srgbClr val="000000"/>
                </a:solidFill>
              </a:rPr>
              <a:t> van het </a:t>
            </a:r>
            <a:r>
              <a:rPr lang="en-US" dirty="0" err="1">
                <a:solidFill>
                  <a:srgbClr val="000000"/>
                </a:solidFill>
              </a:rPr>
              <a:t>fiscale</a:t>
            </a:r>
            <a:r>
              <a:rPr lang="en-US" dirty="0">
                <a:solidFill>
                  <a:srgbClr val="000000"/>
                </a:solidFill>
              </a:rPr>
              <a:t> </a:t>
            </a:r>
            <a:r>
              <a:rPr lang="en-US" dirty="0" err="1">
                <a:solidFill>
                  <a:srgbClr val="000000"/>
                </a:solidFill>
              </a:rPr>
              <a:t>kapitaal</a:t>
            </a:r>
            <a:r>
              <a:rPr lang="en-US" dirty="0">
                <a:solidFill>
                  <a:srgbClr val="000000"/>
                </a:solidFill>
              </a:rPr>
              <a:t> </a:t>
            </a:r>
            <a:r>
              <a:rPr lang="en-US" dirty="0" err="1">
                <a:solidFill>
                  <a:srgbClr val="000000"/>
                </a:solidFill>
              </a:rPr>
              <a:t>plaats</a:t>
            </a:r>
            <a:endParaRPr lang="en-US" dirty="0">
              <a:solidFill>
                <a:srgbClr val="000000"/>
              </a:solidFill>
            </a:endParaRPr>
          </a:p>
          <a:p>
            <a:pPr marL="176213" marR="0" lvl="0" indent="-176213" algn="l" defTabSz="914400" rtl="0" eaLnBrk="1" fontAlgn="auto" latinLnBrk="0" hangingPunct="1">
              <a:lnSpc>
                <a:spcPct val="100000"/>
              </a:lnSpc>
              <a:spcBef>
                <a:spcPts val="0"/>
              </a:spcBef>
              <a:spcAft>
                <a:spcPts val="1200"/>
              </a:spcAft>
              <a:buClr>
                <a:schemeClr val="tx2"/>
              </a:buClr>
              <a:buSzTx/>
              <a:buFont typeface="Arial" panose="020B0604020202020204" pitchFamily="34" charset="0"/>
              <a:buChar char="&gt;"/>
              <a:tabLst/>
              <a:defRPr/>
            </a:pPr>
            <a:r>
              <a:rPr lang="en-US" noProof="0" dirty="0" err="1">
                <a:solidFill>
                  <a:srgbClr val="000000"/>
                </a:solidFill>
                <a:latin typeface="Arial"/>
                <a:cs typeface="Arial"/>
              </a:rPr>
              <a:t>Deze</a:t>
            </a:r>
            <a:r>
              <a:rPr lang="en-US" noProof="0" dirty="0">
                <a:solidFill>
                  <a:srgbClr val="000000"/>
                </a:solidFill>
                <a:latin typeface="Arial"/>
                <a:cs typeface="Arial"/>
              </a:rPr>
              <a:t> </a:t>
            </a:r>
            <a:r>
              <a:rPr lang="en-US" noProof="0" dirty="0" err="1">
                <a:solidFill>
                  <a:srgbClr val="000000"/>
                </a:solidFill>
                <a:latin typeface="Arial"/>
                <a:cs typeface="Arial"/>
              </a:rPr>
              <a:t>vrijstelling</a:t>
            </a:r>
            <a:r>
              <a:rPr lang="en-US" noProof="0" dirty="0">
                <a:solidFill>
                  <a:srgbClr val="000000"/>
                </a:solidFill>
                <a:latin typeface="Arial"/>
                <a:cs typeface="Arial"/>
              </a:rPr>
              <a:t> is </a:t>
            </a:r>
            <a:r>
              <a:rPr lang="en-US" noProof="0" dirty="0" err="1">
                <a:solidFill>
                  <a:srgbClr val="000000"/>
                </a:solidFill>
                <a:latin typeface="Arial"/>
                <a:cs typeface="Arial"/>
              </a:rPr>
              <a:t>niet</a:t>
            </a:r>
            <a:r>
              <a:rPr lang="en-US" noProof="0" dirty="0">
                <a:solidFill>
                  <a:srgbClr val="000000"/>
                </a:solidFill>
                <a:latin typeface="Arial"/>
                <a:cs typeface="Arial"/>
              </a:rPr>
              <a:t> van </a:t>
            </a:r>
            <a:r>
              <a:rPr lang="en-US" noProof="0" dirty="0" err="1">
                <a:solidFill>
                  <a:srgbClr val="000000"/>
                </a:solidFill>
                <a:latin typeface="Arial"/>
                <a:cs typeface="Arial"/>
              </a:rPr>
              <a:t>toepassing</a:t>
            </a:r>
            <a:r>
              <a:rPr lang="en-US" noProof="0" dirty="0">
                <a:solidFill>
                  <a:srgbClr val="000000"/>
                </a:solidFill>
                <a:latin typeface="Arial"/>
                <a:cs typeface="Arial"/>
              </a:rPr>
              <a:t> op de </a:t>
            </a:r>
            <a:r>
              <a:rPr lang="en-US" noProof="0" dirty="0" err="1">
                <a:solidFill>
                  <a:srgbClr val="000000"/>
                </a:solidFill>
                <a:latin typeface="Arial"/>
                <a:cs typeface="Arial"/>
              </a:rPr>
              <a:t>inbreng</a:t>
            </a:r>
            <a:r>
              <a:rPr lang="en-US" noProof="0" dirty="0">
                <a:solidFill>
                  <a:srgbClr val="000000"/>
                </a:solidFill>
                <a:latin typeface="Arial"/>
                <a:cs typeface="Arial"/>
              </a:rPr>
              <a:t> van </a:t>
            </a:r>
            <a:r>
              <a:rPr lang="en-US" noProof="0" dirty="0" err="1">
                <a:solidFill>
                  <a:srgbClr val="000000"/>
                </a:solidFill>
                <a:latin typeface="Arial"/>
                <a:cs typeface="Arial"/>
              </a:rPr>
              <a:t>financiële</a:t>
            </a:r>
            <a:r>
              <a:rPr lang="en-US" noProof="0" dirty="0">
                <a:solidFill>
                  <a:srgbClr val="000000"/>
                </a:solidFill>
                <a:latin typeface="Arial"/>
                <a:cs typeface="Arial"/>
              </a:rPr>
              <a:t> </a:t>
            </a:r>
            <a:r>
              <a:rPr lang="en-US" noProof="0" dirty="0" err="1">
                <a:solidFill>
                  <a:srgbClr val="000000"/>
                </a:solidFill>
                <a:latin typeface="Arial"/>
                <a:cs typeface="Arial"/>
              </a:rPr>
              <a:t>instrumenten</a:t>
            </a:r>
            <a:r>
              <a:rPr lang="en-US" noProof="0" dirty="0">
                <a:solidFill>
                  <a:srgbClr val="000000"/>
                </a:solidFill>
                <a:latin typeface="Arial"/>
                <a:cs typeface="Arial"/>
              </a:rPr>
              <a:t> </a:t>
            </a:r>
            <a:r>
              <a:rPr lang="en-US" noProof="0" dirty="0" err="1">
                <a:solidFill>
                  <a:srgbClr val="000000"/>
                </a:solidFill>
                <a:latin typeface="Arial"/>
                <a:cs typeface="Arial"/>
              </a:rPr>
              <a:t>andere</a:t>
            </a:r>
            <a:r>
              <a:rPr lang="en-US" noProof="0" dirty="0">
                <a:solidFill>
                  <a:srgbClr val="000000"/>
                </a:solidFill>
                <a:latin typeface="Arial"/>
                <a:cs typeface="Arial"/>
              </a:rPr>
              <a:t> dan </a:t>
            </a:r>
            <a:r>
              <a:rPr lang="en-US" noProof="0" dirty="0" err="1">
                <a:solidFill>
                  <a:srgbClr val="000000"/>
                </a:solidFill>
                <a:latin typeface="Arial"/>
                <a:cs typeface="Arial"/>
              </a:rPr>
              <a:t>aandelen</a:t>
            </a:r>
            <a:endParaRPr lang="en-US" noProof="0" dirty="0">
              <a:solidFill>
                <a:srgbClr val="000000"/>
              </a:solidFill>
              <a:latin typeface="Arial"/>
              <a:cs typeface="Arial"/>
            </a:endParaRPr>
          </a:p>
          <a:p>
            <a:pPr marL="176213" marR="0" lvl="0" indent="-176213" algn="l" defTabSz="914400" rtl="0" eaLnBrk="1" fontAlgn="auto" latinLnBrk="0" hangingPunct="1">
              <a:lnSpc>
                <a:spcPct val="100000"/>
              </a:lnSpc>
              <a:spcBef>
                <a:spcPts val="0"/>
              </a:spcBef>
              <a:spcAft>
                <a:spcPts val="1200"/>
              </a:spcAft>
              <a:buClr>
                <a:schemeClr val="tx2"/>
              </a:buClr>
              <a:buSzTx/>
              <a:buFont typeface="Arial" panose="020B0604020202020204" pitchFamily="34" charset="0"/>
              <a:buChar char="&gt;"/>
              <a:tabLst/>
              <a:defRPr/>
            </a:pPr>
            <a:r>
              <a:rPr lang="en-US" noProof="0" dirty="0">
                <a:solidFill>
                  <a:srgbClr val="000000"/>
                </a:solidFill>
                <a:latin typeface="Arial"/>
                <a:cs typeface="Arial"/>
              </a:rPr>
              <a:t>Memorie: </a:t>
            </a:r>
            <a:r>
              <a:rPr lang="en-US" noProof="0" dirty="0" err="1">
                <a:solidFill>
                  <a:srgbClr val="000000"/>
                </a:solidFill>
                <a:latin typeface="Arial"/>
                <a:cs typeface="Arial"/>
              </a:rPr>
              <a:t>vrijstelling</a:t>
            </a:r>
            <a:r>
              <a:rPr lang="en-US" noProof="0" dirty="0">
                <a:solidFill>
                  <a:srgbClr val="000000"/>
                </a:solidFill>
                <a:latin typeface="Arial"/>
                <a:cs typeface="Arial"/>
              </a:rPr>
              <a:t> is </a:t>
            </a:r>
            <a:r>
              <a:rPr lang="en-US" noProof="0" dirty="0" err="1">
                <a:solidFill>
                  <a:srgbClr val="000000"/>
                </a:solidFill>
                <a:latin typeface="Arial"/>
                <a:cs typeface="Arial"/>
              </a:rPr>
              <a:t>ook</a:t>
            </a:r>
            <a:r>
              <a:rPr lang="en-US" noProof="0" dirty="0">
                <a:solidFill>
                  <a:srgbClr val="000000"/>
                </a:solidFill>
                <a:latin typeface="Arial"/>
                <a:cs typeface="Arial"/>
              </a:rPr>
              <a:t> van </a:t>
            </a:r>
            <a:r>
              <a:rPr lang="en-US" noProof="0" dirty="0" err="1">
                <a:solidFill>
                  <a:srgbClr val="000000"/>
                </a:solidFill>
                <a:latin typeface="Arial"/>
                <a:cs typeface="Arial"/>
              </a:rPr>
              <a:t>toepassing</a:t>
            </a:r>
            <a:r>
              <a:rPr lang="en-US" noProof="0" dirty="0">
                <a:solidFill>
                  <a:srgbClr val="000000"/>
                </a:solidFill>
                <a:latin typeface="Arial"/>
                <a:cs typeface="Arial"/>
              </a:rPr>
              <a:t> op de </a:t>
            </a:r>
            <a:r>
              <a:rPr lang="en-US" noProof="0" dirty="0" err="1">
                <a:solidFill>
                  <a:srgbClr val="000000"/>
                </a:solidFill>
                <a:latin typeface="Arial"/>
                <a:cs typeface="Arial"/>
              </a:rPr>
              <a:t>inbreng</a:t>
            </a:r>
            <a:r>
              <a:rPr lang="en-US" noProof="0" dirty="0">
                <a:solidFill>
                  <a:srgbClr val="000000"/>
                </a:solidFill>
                <a:latin typeface="Arial"/>
                <a:cs typeface="Arial"/>
              </a:rPr>
              <a:t> in </a:t>
            </a:r>
            <a:r>
              <a:rPr lang="en-US" noProof="0" dirty="0" err="1">
                <a:solidFill>
                  <a:srgbClr val="000000"/>
                </a:solidFill>
                <a:latin typeface="Arial"/>
                <a:cs typeface="Arial"/>
              </a:rPr>
              <a:t>een</a:t>
            </a:r>
            <a:r>
              <a:rPr lang="en-US" noProof="0" dirty="0">
                <a:solidFill>
                  <a:srgbClr val="000000"/>
                </a:solidFill>
                <a:latin typeface="Arial"/>
                <a:cs typeface="Arial"/>
              </a:rPr>
              <a:t> </a:t>
            </a:r>
            <a:r>
              <a:rPr lang="en-US" noProof="0" dirty="0" err="1">
                <a:solidFill>
                  <a:srgbClr val="000000"/>
                </a:solidFill>
                <a:latin typeface="Arial"/>
                <a:cs typeface="Arial"/>
              </a:rPr>
              <a:t>vennootschap</a:t>
            </a:r>
            <a:r>
              <a:rPr lang="en-US" noProof="0" dirty="0">
                <a:solidFill>
                  <a:srgbClr val="000000"/>
                </a:solidFill>
                <a:latin typeface="Arial"/>
                <a:cs typeface="Arial"/>
              </a:rPr>
              <a:t> </a:t>
            </a:r>
            <a:r>
              <a:rPr lang="en-US" noProof="0" dirty="0" err="1">
                <a:solidFill>
                  <a:srgbClr val="000000"/>
                </a:solidFill>
                <a:latin typeface="Arial"/>
                <a:cs typeface="Arial"/>
              </a:rPr>
              <a:t>zonder</a:t>
            </a:r>
            <a:r>
              <a:rPr lang="en-US" noProof="0" dirty="0">
                <a:solidFill>
                  <a:srgbClr val="000000"/>
                </a:solidFill>
                <a:latin typeface="Arial"/>
                <a:cs typeface="Arial"/>
              </a:rPr>
              <a:t> </a:t>
            </a:r>
            <a:r>
              <a:rPr lang="en-US" noProof="0" dirty="0" err="1">
                <a:solidFill>
                  <a:srgbClr val="000000"/>
                </a:solidFill>
                <a:latin typeface="Arial"/>
                <a:cs typeface="Arial"/>
              </a:rPr>
              <a:t>rechtspersoonlijkheid</a:t>
            </a:r>
            <a:endParaRPr lang="en-US" noProof="0" dirty="0">
              <a:solidFill>
                <a:srgbClr val="000000"/>
              </a:solidFill>
              <a:latin typeface="Arial"/>
              <a:cs typeface="Arial"/>
            </a:endParaRPr>
          </a:p>
          <a:p>
            <a:pPr marL="176213" marR="0" lvl="0" indent="-176213" algn="l" defTabSz="914400" rtl="0" eaLnBrk="1" fontAlgn="auto" latinLnBrk="0" hangingPunct="1">
              <a:lnSpc>
                <a:spcPct val="100000"/>
              </a:lnSpc>
              <a:spcBef>
                <a:spcPts val="0"/>
              </a:spcBef>
              <a:spcAft>
                <a:spcPts val="1200"/>
              </a:spcAft>
              <a:buClr>
                <a:schemeClr val="tx2"/>
              </a:buClr>
              <a:buSzTx/>
              <a:buFont typeface="Arial" panose="020B0604020202020204" pitchFamily="34" charset="0"/>
              <a:buChar char="&gt;"/>
              <a:tabLst/>
              <a:defRPr/>
            </a:pPr>
            <a:r>
              <a:rPr lang="en-US" dirty="0">
                <a:solidFill>
                  <a:srgbClr val="000000"/>
                </a:solidFill>
                <a:latin typeface="Arial"/>
                <a:cs typeface="Arial"/>
              </a:rPr>
              <a:t>De </a:t>
            </a:r>
            <a:r>
              <a:rPr lang="en-US" dirty="0" err="1">
                <a:solidFill>
                  <a:srgbClr val="000000"/>
                </a:solidFill>
                <a:latin typeface="Arial"/>
                <a:cs typeface="Arial"/>
              </a:rPr>
              <a:t>vrijstelling</a:t>
            </a:r>
            <a:r>
              <a:rPr lang="en-US" dirty="0">
                <a:solidFill>
                  <a:srgbClr val="000000"/>
                </a:solidFill>
                <a:latin typeface="Arial"/>
                <a:cs typeface="Arial"/>
              </a:rPr>
              <a:t> van MW in </a:t>
            </a:r>
            <a:r>
              <a:rPr lang="en-US" dirty="0" err="1">
                <a:solidFill>
                  <a:srgbClr val="000000"/>
                </a:solidFill>
                <a:latin typeface="Arial"/>
                <a:cs typeface="Arial"/>
              </a:rPr>
              <a:t>kader</a:t>
            </a:r>
            <a:r>
              <a:rPr lang="en-US" dirty="0">
                <a:solidFill>
                  <a:srgbClr val="000000"/>
                </a:solidFill>
                <a:latin typeface="Arial"/>
                <a:cs typeface="Arial"/>
              </a:rPr>
              <a:t> van </a:t>
            </a:r>
            <a:r>
              <a:rPr lang="en-US" dirty="0" err="1">
                <a:solidFill>
                  <a:srgbClr val="000000"/>
                </a:solidFill>
                <a:latin typeface="Arial"/>
                <a:cs typeface="Arial"/>
              </a:rPr>
              <a:t>zgn</a:t>
            </a:r>
            <a:r>
              <a:rPr lang="en-US" dirty="0">
                <a:solidFill>
                  <a:srgbClr val="000000"/>
                </a:solidFill>
                <a:latin typeface="Arial"/>
                <a:cs typeface="Arial"/>
              </a:rPr>
              <a:t>. </a:t>
            </a:r>
            <a:r>
              <a:rPr lang="en-US" dirty="0" err="1">
                <a:solidFill>
                  <a:srgbClr val="000000"/>
                </a:solidFill>
                <a:latin typeface="Arial"/>
                <a:cs typeface="Arial"/>
              </a:rPr>
              <a:t>fusie</a:t>
            </a:r>
            <a:r>
              <a:rPr lang="en-US" dirty="0">
                <a:solidFill>
                  <a:srgbClr val="000000"/>
                </a:solidFill>
                <a:latin typeface="Arial"/>
                <a:cs typeface="Arial"/>
              </a:rPr>
              <a:t> à </a:t>
            </a:r>
            <a:r>
              <a:rPr lang="en-US" dirty="0" err="1">
                <a:solidFill>
                  <a:srgbClr val="000000"/>
                </a:solidFill>
                <a:latin typeface="Arial"/>
                <a:cs typeface="Arial"/>
              </a:rPr>
              <a:t>l’anglaise</a:t>
            </a:r>
            <a:r>
              <a:rPr lang="en-US" dirty="0">
                <a:solidFill>
                  <a:srgbClr val="000000"/>
                </a:solidFill>
                <a:latin typeface="Arial"/>
                <a:cs typeface="Arial"/>
              </a:rPr>
              <a:t> </a:t>
            </a:r>
            <a:r>
              <a:rPr lang="en-US" dirty="0" err="1">
                <a:solidFill>
                  <a:srgbClr val="000000"/>
                </a:solidFill>
                <a:latin typeface="Arial"/>
                <a:cs typeface="Arial"/>
              </a:rPr>
              <a:t>blijft</a:t>
            </a:r>
            <a:r>
              <a:rPr lang="en-US" dirty="0">
                <a:solidFill>
                  <a:srgbClr val="000000"/>
                </a:solidFill>
                <a:latin typeface="Arial"/>
                <a:cs typeface="Arial"/>
              </a:rPr>
              <a:t> </a:t>
            </a:r>
            <a:r>
              <a:rPr lang="en-US" dirty="0" err="1">
                <a:solidFill>
                  <a:srgbClr val="000000"/>
                </a:solidFill>
                <a:latin typeface="Arial"/>
                <a:cs typeface="Arial"/>
              </a:rPr>
              <a:t>bestaan</a:t>
            </a:r>
            <a:r>
              <a:rPr lang="en-US" dirty="0">
                <a:solidFill>
                  <a:srgbClr val="000000"/>
                </a:solidFill>
                <a:latin typeface="Arial"/>
                <a:cs typeface="Arial"/>
              </a:rPr>
              <a:t> (Art. 95 WIB)</a:t>
            </a:r>
            <a:endParaRPr lang="en-US" noProof="0" dirty="0">
              <a:solidFill>
                <a:srgbClr val="000000"/>
              </a:solidFill>
              <a:latin typeface="Arial"/>
              <a:cs typeface="Arial"/>
            </a:endParaRPr>
          </a:p>
        </p:txBody>
      </p:sp>
      <p:sp>
        <p:nvSpPr>
          <p:cNvPr id="4" name="TextBox 3">
            <a:extLst>
              <a:ext uri="{FF2B5EF4-FFF2-40B4-BE49-F238E27FC236}">
                <a16:creationId xmlns:a16="http://schemas.microsoft.com/office/drawing/2014/main" id="{018E2460-F567-DA27-FE5C-A6E7073D77E6}"/>
              </a:ext>
            </a:extLst>
          </p:cNvPr>
          <p:cNvSpPr txBox="1"/>
          <p:nvPr/>
        </p:nvSpPr>
        <p:spPr>
          <a:xfrm>
            <a:off x="410392" y="1345925"/>
            <a:ext cx="11371213" cy="399334"/>
          </a:xfrm>
          <a:prstGeom prst="rect">
            <a:avLst/>
          </a:prstGeom>
          <a:solidFill>
            <a:srgbClr val="669999"/>
          </a:solidFill>
        </p:spPr>
        <p:txBody>
          <a:bodyPr wrap="square" rtlCol="0" anchor="ctr" anchorCtr="0">
            <a:noAutofit/>
          </a:bodyPr>
          <a:lstStyle/>
          <a:p>
            <a:r>
              <a:rPr lang="en-GB" sz="1600" b="1" dirty="0" err="1">
                <a:solidFill>
                  <a:schemeClr val="bg1"/>
                </a:solidFill>
              </a:rPr>
              <a:t>Neutraal</a:t>
            </a:r>
            <a:r>
              <a:rPr lang="en-GB" sz="1600" b="1" dirty="0">
                <a:solidFill>
                  <a:schemeClr val="bg1"/>
                </a:solidFill>
              </a:rPr>
              <a:t> regime </a:t>
            </a:r>
            <a:r>
              <a:rPr lang="en-GB" sz="1600" b="1" dirty="0" err="1">
                <a:solidFill>
                  <a:schemeClr val="bg1"/>
                </a:solidFill>
              </a:rPr>
              <a:t>bij</a:t>
            </a:r>
            <a:r>
              <a:rPr lang="en-GB" sz="1600" b="1" dirty="0">
                <a:solidFill>
                  <a:schemeClr val="bg1"/>
                </a:solidFill>
              </a:rPr>
              <a:t> </a:t>
            </a:r>
            <a:r>
              <a:rPr lang="en-GB" sz="1600" b="1" dirty="0" err="1">
                <a:solidFill>
                  <a:schemeClr val="bg1"/>
                </a:solidFill>
              </a:rPr>
              <a:t>inbreng</a:t>
            </a:r>
            <a:endParaRPr lang="en-GB" sz="1600" b="1" noProof="0" dirty="0">
              <a:solidFill>
                <a:schemeClr val="bg1"/>
              </a:solidFill>
            </a:endParaRPr>
          </a:p>
        </p:txBody>
      </p:sp>
      <p:sp>
        <p:nvSpPr>
          <p:cNvPr id="5" name="Rectangle 4">
            <a:extLst>
              <a:ext uri="{FF2B5EF4-FFF2-40B4-BE49-F238E27FC236}">
                <a16:creationId xmlns:a16="http://schemas.microsoft.com/office/drawing/2014/main" id="{C84AA92B-6140-521E-18CD-6293051F0131}"/>
              </a:ext>
            </a:extLst>
          </p:cNvPr>
          <p:cNvSpPr/>
          <p:nvPr/>
        </p:nvSpPr>
        <p:spPr>
          <a:xfrm>
            <a:off x="410394" y="5333249"/>
            <a:ext cx="11371211" cy="142871"/>
          </a:xfrm>
          <a:prstGeom prst="rect">
            <a:avLst/>
          </a:prstGeom>
          <a:solidFill>
            <a:srgbClr val="E6E6E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tx1"/>
              </a:solidFill>
            </a:endParaRPr>
          </a:p>
        </p:txBody>
      </p:sp>
    </p:spTree>
    <p:extLst>
      <p:ext uri="{BB962C8B-B14F-4D97-AF65-F5344CB8AC3E}">
        <p14:creationId xmlns:p14="http://schemas.microsoft.com/office/powerpoint/2010/main" val="3068027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4CFB1-A670-C0B9-8E31-EE4A74C0BEF5}"/>
            </a:ext>
          </a:extLst>
        </p:cNvPr>
        <p:cNvGrpSpPr/>
        <p:nvPr/>
      </p:nvGrpSpPr>
      <p:grpSpPr>
        <a:xfrm>
          <a:off x="0" y="0"/>
          <a:ext cx="0" cy="0"/>
          <a:chOff x="0" y="0"/>
          <a:chExt cx="0" cy="0"/>
        </a:xfrm>
      </p:grpSpPr>
      <p:sp>
        <p:nvSpPr>
          <p:cNvPr id="2" name="Title Placeholder 1" descr="|">
            <a:extLst>
              <a:ext uri="{FF2B5EF4-FFF2-40B4-BE49-F238E27FC236}">
                <a16:creationId xmlns:a16="http://schemas.microsoft.com/office/drawing/2014/main" id="{C44E374D-5738-6F7B-E9F6-8445A66FE30A}"/>
              </a:ext>
            </a:extLst>
          </p:cNvPr>
          <p:cNvSpPr>
            <a:spLocks noGrp="1"/>
          </p:cNvSpPr>
          <p:nvPr>
            <p:ph type="title"/>
          </p:nvPr>
        </p:nvSpPr>
        <p:spPr>
          <a:xfrm>
            <a:off x="400099" y="374650"/>
            <a:ext cx="11371213" cy="606425"/>
          </a:xfrm>
        </p:spPr>
        <p:txBody>
          <a:bodyPr/>
          <a:lstStyle/>
          <a:p>
            <a:r>
              <a:rPr lang="nl-BE" dirty="0"/>
              <a:t>Vrijgestelde MW </a:t>
            </a:r>
            <a:r>
              <a:rPr lang="nl-BE" noProof="0" dirty="0"/>
              <a:t>– algemene vrijstellingen</a:t>
            </a:r>
          </a:p>
        </p:txBody>
      </p:sp>
      <p:sp>
        <p:nvSpPr>
          <p:cNvPr id="4" name="Text Placeholder 5" descr="|">
            <a:extLst>
              <a:ext uri="{FF2B5EF4-FFF2-40B4-BE49-F238E27FC236}">
                <a16:creationId xmlns:a16="http://schemas.microsoft.com/office/drawing/2014/main" id="{2215130E-7E4C-C11B-18D0-2EACF3EB6E02}"/>
              </a:ext>
            </a:extLst>
          </p:cNvPr>
          <p:cNvSpPr>
            <a:spLocks noGrp="1"/>
          </p:cNvSpPr>
          <p:nvPr>
            <p:ph type="body" sz="quarter" idx="47"/>
          </p:nvPr>
        </p:nvSpPr>
        <p:spPr>
          <a:xfrm>
            <a:off x="412750" y="1196975"/>
            <a:ext cx="10191216" cy="5286375"/>
          </a:xfrm>
        </p:spPr>
        <p:txBody>
          <a:bodyPr>
            <a:noAutofit/>
          </a:bodyPr>
          <a:lstStyle/>
          <a:p>
            <a:pPr marL="0" lvl="2" indent="0" algn="just">
              <a:lnSpc>
                <a:spcPct val="115000"/>
              </a:lnSpc>
              <a:spcAft>
                <a:spcPts val="1000"/>
              </a:spcAft>
              <a:buClr>
                <a:srgbClr val="AF005F"/>
              </a:buClr>
              <a:buNone/>
              <a:defRPr/>
            </a:pPr>
            <a:r>
              <a:rPr lang="nl-BE" noProof="0" dirty="0"/>
              <a:t> </a:t>
            </a:r>
          </a:p>
          <a:p>
            <a:pPr marL="270000" lvl="2" indent="-272926" algn="just">
              <a:lnSpc>
                <a:spcPct val="115000"/>
              </a:lnSpc>
              <a:spcAft>
                <a:spcPts val="1000"/>
              </a:spcAft>
              <a:buClr>
                <a:srgbClr val="AF005F"/>
              </a:buClr>
              <a:defRPr/>
            </a:pPr>
            <a:endParaRPr lang="nl-BE" noProof="0" dirty="0"/>
          </a:p>
        </p:txBody>
      </p:sp>
      <p:grpSp>
        <p:nvGrpSpPr>
          <p:cNvPr id="3" name="Group 2">
            <a:extLst>
              <a:ext uri="{FF2B5EF4-FFF2-40B4-BE49-F238E27FC236}">
                <a16:creationId xmlns:a16="http://schemas.microsoft.com/office/drawing/2014/main" id="{C7DAF44E-8889-4712-5B59-B09C22701DFD}"/>
              </a:ext>
            </a:extLst>
          </p:cNvPr>
          <p:cNvGrpSpPr/>
          <p:nvPr/>
        </p:nvGrpSpPr>
        <p:grpSpPr>
          <a:xfrm>
            <a:off x="1442091" y="1804763"/>
            <a:ext cx="8403042" cy="3856262"/>
            <a:chOff x="1894479" y="1808163"/>
            <a:chExt cx="8403042" cy="3856262"/>
          </a:xfrm>
        </p:grpSpPr>
        <p:grpSp>
          <p:nvGrpSpPr>
            <p:cNvPr id="6" name="Group 5">
              <a:extLst>
                <a:ext uri="{FF2B5EF4-FFF2-40B4-BE49-F238E27FC236}">
                  <a16:creationId xmlns:a16="http://schemas.microsoft.com/office/drawing/2014/main" id="{E0FA21AA-C638-329C-44B9-3123D5F1B427}"/>
                </a:ext>
              </a:extLst>
            </p:cNvPr>
            <p:cNvGrpSpPr/>
            <p:nvPr/>
          </p:nvGrpSpPr>
          <p:grpSpPr>
            <a:xfrm>
              <a:off x="5895571" y="1808163"/>
              <a:ext cx="4401949" cy="1894664"/>
              <a:chOff x="5895571" y="1808163"/>
              <a:chExt cx="4401949" cy="1894664"/>
            </a:xfrm>
          </p:grpSpPr>
          <p:sp>
            <p:nvSpPr>
              <p:cNvPr id="19" name="Hexagon 18">
                <a:extLst>
                  <a:ext uri="{FF2B5EF4-FFF2-40B4-BE49-F238E27FC236}">
                    <a16:creationId xmlns:a16="http://schemas.microsoft.com/office/drawing/2014/main" id="{9FAF1B44-A58E-CA30-5C12-3A6EB32D2EDF}"/>
                  </a:ext>
                </a:extLst>
              </p:cNvPr>
              <p:cNvSpPr/>
              <p:nvPr/>
            </p:nvSpPr>
            <p:spPr>
              <a:xfrm>
                <a:off x="5895571" y="1808163"/>
                <a:ext cx="2197811" cy="1894664"/>
              </a:xfrm>
              <a:prstGeom prst="hexagon">
                <a:avLst/>
              </a:prstGeom>
              <a:solidFill>
                <a:srgbClr val="66CC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dirty="0"/>
              </a:p>
            </p:txBody>
          </p:sp>
          <p:grpSp>
            <p:nvGrpSpPr>
              <p:cNvPr id="20" name="Group 19">
                <a:extLst>
                  <a:ext uri="{FF2B5EF4-FFF2-40B4-BE49-F238E27FC236}">
                    <a16:creationId xmlns:a16="http://schemas.microsoft.com/office/drawing/2014/main" id="{77AC78F0-1339-B34E-133B-5D9676AD0244}"/>
                  </a:ext>
                </a:extLst>
              </p:cNvPr>
              <p:cNvGrpSpPr/>
              <p:nvPr/>
            </p:nvGrpSpPr>
            <p:grpSpPr>
              <a:xfrm>
                <a:off x="6150604" y="2028020"/>
                <a:ext cx="4146916" cy="1454950"/>
                <a:chOff x="5385500" y="2028020"/>
                <a:chExt cx="4146916" cy="1454950"/>
              </a:xfrm>
              <a:solidFill>
                <a:srgbClr val="F7F6F5"/>
              </a:solidFill>
            </p:grpSpPr>
            <p:sp>
              <p:nvSpPr>
                <p:cNvPr id="22" name="Hexagon 21">
                  <a:extLst>
                    <a:ext uri="{FF2B5EF4-FFF2-40B4-BE49-F238E27FC236}">
                      <a16:creationId xmlns:a16="http://schemas.microsoft.com/office/drawing/2014/main" id="{DB761D4B-4509-10FF-4C80-BBFB364BDA2C}"/>
                    </a:ext>
                  </a:extLst>
                </p:cNvPr>
                <p:cNvSpPr/>
                <p:nvPr/>
              </p:nvSpPr>
              <p:spPr>
                <a:xfrm>
                  <a:off x="5385500" y="2028020"/>
                  <a:ext cx="1687743" cy="1454950"/>
                </a:xfrm>
                <a:prstGeom prst="hexagon">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dirty="0">
                    <a:solidFill>
                      <a:schemeClr val="bg1"/>
                    </a:solidFill>
                  </a:endParaRPr>
                </a:p>
              </p:txBody>
            </p:sp>
            <p:sp>
              <p:nvSpPr>
                <p:cNvPr id="23" name="Rectangle: Diagonal Corners Rounded 22">
                  <a:extLst>
                    <a:ext uri="{FF2B5EF4-FFF2-40B4-BE49-F238E27FC236}">
                      <a16:creationId xmlns:a16="http://schemas.microsoft.com/office/drawing/2014/main" id="{70E17A58-EDBF-7790-A44B-D231D861AE2A}"/>
                    </a:ext>
                  </a:extLst>
                </p:cNvPr>
                <p:cNvSpPr/>
                <p:nvPr/>
              </p:nvSpPr>
              <p:spPr>
                <a:xfrm>
                  <a:off x="6332367" y="2028020"/>
                  <a:ext cx="3200049" cy="1454950"/>
                </a:xfrm>
                <a:prstGeom prst="round2Diag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1200" noProof="0" dirty="0">
                      <a:solidFill>
                        <a:srgbClr val="4D4D4D"/>
                      </a:solidFill>
                    </a:rPr>
                    <a:t>MW die reeds belastbaar zijn als roerend inkomen of beroepsinkomsten of onderworpen zijn aan taks op het lange-</a:t>
                  </a:r>
                  <a:r>
                    <a:rPr lang="nl-BE" sz="1200" noProof="0" dirty="0" err="1">
                      <a:solidFill>
                        <a:srgbClr val="4D4D4D"/>
                      </a:solidFill>
                    </a:rPr>
                    <a:t>termijnsparen</a:t>
                  </a:r>
                  <a:r>
                    <a:rPr lang="nl-BE" sz="1200" noProof="0" dirty="0">
                      <a:solidFill>
                        <a:srgbClr val="4D4D4D"/>
                      </a:solidFill>
                    </a:rPr>
                    <a:t> (Art. 184 Wetboek Diverse Rechten en Taksen)</a:t>
                  </a:r>
                </a:p>
              </p:txBody>
            </p:sp>
          </p:grpSp>
          <p:pic>
            <p:nvPicPr>
              <p:cNvPr id="21" name="Graphic 20">
                <a:extLst>
                  <a:ext uri="{FF2B5EF4-FFF2-40B4-BE49-F238E27FC236}">
                    <a16:creationId xmlns:a16="http://schemas.microsoft.com/office/drawing/2014/main" id="{27C19C11-A7C6-E122-E84C-E8CAFA3E01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08738" y="2487365"/>
                <a:ext cx="579526" cy="579526"/>
              </a:xfrm>
              <a:prstGeom prst="rect">
                <a:avLst/>
              </a:prstGeom>
            </p:spPr>
          </p:pic>
        </p:grpSp>
        <p:grpSp>
          <p:nvGrpSpPr>
            <p:cNvPr id="7" name="Group 6">
              <a:extLst>
                <a:ext uri="{FF2B5EF4-FFF2-40B4-BE49-F238E27FC236}">
                  <a16:creationId xmlns:a16="http://schemas.microsoft.com/office/drawing/2014/main" id="{B75F6FBF-F473-D87E-17D3-BD49244B5AB4}"/>
                </a:ext>
              </a:extLst>
            </p:cNvPr>
            <p:cNvGrpSpPr/>
            <p:nvPr/>
          </p:nvGrpSpPr>
          <p:grpSpPr>
            <a:xfrm>
              <a:off x="1894479" y="2788962"/>
              <a:ext cx="4405051" cy="1894664"/>
              <a:chOff x="1894479" y="2788962"/>
              <a:chExt cx="4405051" cy="1894664"/>
            </a:xfrm>
          </p:grpSpPr>
          <p:sp>
            <p:nvSpPr>
              <p:cNvPr id="14" name="Hexagon 13">
                <a:extLst>
                  <a:ext uri="{FF2B5EF4-FFF2-40B4-BE49-F238E27FC236}">
                    <a16:creationId xmlns:a16="http://schemas.microsoft.com/office/drawing/2014/main" id="{71376D9A-04E0-728F-FEEB-240EDC92A3BA}"/>
                  </a:ext>
                </a:extLst>
              </p:cNvPr>
              <p:cNvSpPr/>
              <p:nvPr/>
            </p:nvSpPr>
            <p:spPr>
              <a:xfrm>
                <a:off x="4101719" y="2788962"/>
                <a:ext cx="2197811" cy="1894664"/>
              </a:xfrm>
              <a:prstGeom prst="hexagon">
                <a:avLst/>
              </a:prstGeom>
              <a:solidFill>
                <a:srgbClr val="99CC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dirty="0"/>
              </a:p>
            </p:txBody>
          </p:sp>
          <p:grpSp>
            <p:nvGrpSpPr>
              <p:cNvPr id="15" name="Group 14">
                <a:extLst>
                  <a:ext uri="{FF2B5EF4-FFF2-40B4-BE49-F238E27FC236}">
                    <a16:creationId xmlns:a16="http://schemas.microsoft.com/office/drawing/2014/main" id="{6AE66F03-48A9-13D9-1503-69E6E3F0577D}"/>
                  </a:ext>
                </a:extLst>
              </p:cNvPr>
              <p:cNvGrpSpPr/>
              <p:nvPr/>
            </p:nvGrpSpPr>
            <p:grpSpPr>
              <a:xfrm flipH="1">
                <a:off x="1894479" y="3042286"/>
                <a:ext cx="4146917" cy="1454950"/>
                <a:chOff x="5385500" y="2028020"/>
                <a:chExt cx="4146917" cy="1454950"/>
              </a:xfrm>
              <a:solidFill>
                <a:srgbClr val="F7F6F5"/>
              </a:solidFill>
            </p:grpSpPr>
            <p:sp>
              <p:nvSpPr>
                <p:cNvPr id="17" name="Hexagon 16">
                  <a:extLst>
                    <a:ext uri="{FF2B5EF4-FFF2-40B4-BE49-F238E27FC236}">
                      <a16:creationId xmlns:a16="http://schemas.microsoft.com/office/drawing/2014/main" id="{DBE73CBB-93F1-FA80-EE65-929C3DDE9390}"/>
                    </a:ext>
                  </a:extLst>
                </p:cNvPr>
                <p:cNvSpPr/>
                <p:nvPr/>
              </p:nvSpPr>
              <p:spPr>
                <a:xfrm>
                  <a:off x="5385500" y="2028020"/>
                  <a:ext cx="1687743" cy="1454950"/>
                </a:xfrm>
                <a:prstGeom prst="hexagon">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dirty="0">
                    <a:solidFill>
                      <a:schemeClr val="bg1"/>
                    </a:solidFill>
                  </a:endParaRPr>
                </a:p>
              </p:txBody>
            </p:sp>
            <p:sp>
              <p:nvSpPr>
                <p:cNvPr id="18" name="Rectangle: Diagonal Corners Rounded 17">
                  <a:extLst>
                    <a:ext uri="{FF2B5EF4-FFF2-40B4-BE49-F238E27FC236}">
                      <a16:creationId xmlns:a16="http://schemas.microsoft.com/office/drawing/2014/main" id="{181645F3-DE56-615B-F185-E0DFDAFC32B0}"/>
                    </a:ext>
                  </a:extLst>
                </p:cNvPr>
                <p:cNvSpPr/>
                <p:nvPr/>
              </p:nvSpPr>
              <p:spPr>
                <a:xfrm>
                  <a:off x="6297224" y="2028020"/>
                  <a:ext cx="3235193" cy="1454950"/>
                </a:xfrm>
                <a:prstGeom prst="round2Diag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nl-BE" sz="1200" noProof="0" dirty="0">
                      <a:solidFill>
                        <a:srgbClr val="4D4D4D"/>
                      </a:solidFill>
                    </a:rPr>
                    <a:t>MW gerealiseerd op financiële activa die kwalificeren als tweede en derde pensioenpijler</a:t>
                  </a:r>
                </a:p>
              </p:txBody>
            </p:sp>
          </p:grpSp>
          <p:pic>
            <p:nvPicPr>
              <p:cNvPr id="16" name="Graphic 15">
                <a:extLst>
                  <a:ext uri="{FF2B5EF4-FFF2-40B4-BE49-F238E27FC236}">
                    <a16:creationId xmlns:a16="http://schemas.microsoft.com/office/drawing/2014/main" id="{AF581636-C437-5E97-E51A-129EFAD11A5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29672" y="3578181"/>
                <a:ext cx="634967" cy="407030"/>
              </a:xfrm>
              <a:prstGeom prst="rect">
                <a:avLst/>
              </a:prstGeom>
            </p:spPr>
          </p:pic>
        </p:grpSp>
        <p:grpSp>
          <p:nvGrpSpPr>
            <p:cNvPr id="8" name="Group 7">
              <a:extLst>
                <a:ext uri="{FF2B5EF4-FFF2-40B4-BE49-F238E27FC236}">
                  <a16:creationId xmlns:a16="http://schemas.microsoft.com/office/drawing/2014/main" id="{11E4693C-21B4-E075-7048-660EDB5CD01C}"/>
                </a:ext>
              </a:extLst>
            </p:cNvPr>
            <p:cNvGrpSpPr/>
            <p:nvPr/>
          </p:nvGrpSpPr>
          <p:grpSpPr>
            <a:xfrm>
              <a:off x="5895571" y="3769761"/>
              <a:ext cx="4401950" cy="1894664"/>
              <a:chOff x="5895571" y="3769761"/>
              <a:chExt cx="4401950" cy="1894664"/>
            </a:xfrm>
          </p:grpSpPr>
          <p:sp>
            <p:nvSpPr>
              <p:cNvPr id="9" name="Hexagon 8">
                <a:extLst>
                  <a:ext uri="{FF2B5EF4-FFF2-40B4-BE49-F238E27FC236}">
                    <a16:creationId xmlns:a16="http://schemas.microsoft.com/office/drawing/2014/main" id="{B9D23CDC-2041-F0A7-BDD9-3E15D66B16C9}"/>
                  </a:ext>
                </a:extLst>
              </p:cNvPr>
              <p:cNvSpPr/>
              <p:nvPr/>
            </p:nvSpPr>
            <p:spPr>
              <a:xfrm>
                <a:off x="5895571" y="3769761"/>
                <a:ext cx="2197811" cy="1894664"/>
              </a:xfrm>
              <a:prstGeom prst="hexagon">
                <a:avLst/>
              </a:prstGeom>
              <a:solidFill>
                <a:srgbClr val="D985B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dirty="0"/>
              </a:p>
            </p:txBody>
          </p:sp>
          <p:grpSp>
            <p:nvGrpSpPr>
              <p:cNvPr id="10" name="Group 9">
                <a:extLst>
                  <a:ext uri="{FF2B5EF4-FFF2-40B4-BE49-F238E27FC236}">
                    <a16:creationId xmlns:a16="http://schemas.microsoft.com/office/drawing/2014/main" id="{44AEFB77-98EB-92CF-0C3E-69BD54295EB8}"/>
                  </a:ext>
                </a:extLst>
              </p:cNvPr>
              <p:cNvGrpSpPr/>
              <p:nvPr/>
            </p:nvGrpSpPr>
            <p:grpSpPr>
              <a:xfrm>
                <a:off x="6150604" y="3985211"/>
                <a:ext cx="4146917" cy="1454950"/>
                <a:chOff x="5385500" y="2028020"/>
                <a:chExt cx="4146917" cy="1454950"/>
              </a:xfrm>
              <a:solidFill>
                <a:srgbClr val="F7F6F5"/>
              </a:solidFill>
            </p:grpSpPr>
            <p:sp>
              <p:nvSpPr>
                <p:cNvPr id="12" name="Hexagon 11">
                  <a:extLst>
                    <a:ext uri="{FF2B5EF4-FFF2-40B4-BE49-F238E27FC236}">
                      <a16:creationId xmlns:a16="http://schemas.microsoft.com/office/drawing/2014/main" id="{16D4069D-B545-49AD-6235-E144651B18AD}"/>
                    </a:ext>
                  </a:extLst>
                </p:cNvPr>
                <p:cNvSpPr/>
                <p:nvPr/>
              </p:nvSpPr>
              <p:spPr>
                <a:xfrm>
                  <a:off x="5385500" y="2028020"/>
                  <a:ext cx="1687743" cy="1454950"/>
                </a:xfrm>
                <a:prstGeom prst="hexagon">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dirty="0">
                    <a:solidFill>
                      <a:schemeClr val="bg1"/>
                    </a:solidFill>
                  </a:endParaRPr>
                </a:p>
              </p:txBody>
            </p:sp>
            <p:sp>
              <p:nvSpPr>
                <p:cNvPr id="13" name="Rectangle: Diagonal Corners Rounded 12">
                  <a:extLst>
                    <a:ext uri="{FF2B5EF4-FFF2-40B4-BE49-F238E27FC236}">
                      <a16:creationId xmlns:a16="http://schemas.microsoft.com/office/drawing/2014/main" id="{9C9CDD91-EEFA-DBCD-BA86-E053C3343E53}"/>
                    </a:ext>
                  </a:extLst>
                </p:cNvPr>
                <p:cNvSpPr/>
                <p:nvPr/>
              </p:nvSpPr>
              <p:spPr>
                <a:xfrm>
                  <a:off x="6350991" y="2028020"/>
                  <a:ext cx="3181426" cy="1454950"/>
                </a:xfrm>
                <a:prstGeom prst="round2Diag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1200" noProof="0" dirty="0">
                      <a:solidFill>
                        <a:srgbClr val="4D4D4D"/>
                      </a:solidFill>
                    </a:rPr>
                    <a:t>MW beneden een zeker bedrag – de voetvrijstelling (zie hierna)</a:t>
                  </a:r>
                </a:p>
              </p:txBody>
            </p:sp>
          </p:grpSp>
          <p:pic>
            <p:nvPicPr>
              <p:cNvPr id="11" name="Graphic 10">
                <a:extLst>
                  <a:ext uri="{FF2B5EF4-FFF2-40B4-BE49-F238E27FC236}">
                    <a16:creationId xmlns:a16="http://schemas.microsoft.com/office/drawing/2014/main" id="{5ABA0CB2-4101-FBA0-234A-DE666BB2075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27361" y="4422886"/>
                <a:ext cx="560903" cy="579600"/>
              </a:xfrm>
              <a:prstGeom prst="rect">
                <a:avLst/>
              </a:prstGeom>
            </p:spPr>
          </p:pic>
        </p:grpSp>
      </p:grpSp>
    </p:spTree>
    <p:extLst>
      <p:ext uri="{BB962C8B-B14F-4D97-AF65-F5344CB8AC3E}">
        <p14:creationId xmlns:p14="http://schemas.microsoft.com/office/powerpoint/2010/main" val="3137259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4C800-9606-CCC1-5414-AAC1E1C76440}"/>
            </a:ext>
          </a:extLst>
        </p:cNvPr>
        <p:cNvGrpSpPr/>
        <p:nvPr/>
      </p:nvGrpSpPr>
      <p:grpSpPr>
        <a:xfrm>
          <a:off x="0" y="0"/>
          <a:ext cx="0" cy="0"/>
          <a:chOff x="0" y="0"/>
          <a:chExt cx="0" cy="0"/>
        </a:xfrm>
      </p:grpSpPr>
      <p:sp>
        <p:nvSpPr>
          <p:cNvPr id="2" name="Title Placeholder 1" descr="|">
            <a:extLst>
              <a:ext uri="{FF2B5EF4-FFF2-40B4-BE49-F238E27FC236}">
                <a16:creationId xmlns:a16="http://schemas.microsoft.com/office/drawing/2014/main" id="{10A3B4E6-FC2E-DF26-8374-01464FDE9C1A}"/>
              </a:ext>
            </a:extLst>
          </p:cNvPr>
          <p:cNvSpPr>
            <a:spLocks noGrp="1"/>
          </p:cNvSpPr>
          <p:nvPr>
            <p:ph type="title"/>
          </p:nvPr>
        </p:nvSpPr>
        <p:spPr/>
        <p:txBody>
          <a:bodyPr/>
          <a:lstStyle/>
          <a:p>
            <a:r>
              <a:rPr lang="nl-BE" dirty="0"/>
              <a:t>Belastbare basis</a:t>
            </a:r>
            <a:endParaRPr lang="en-GB" noProof="0" dirty="0"/>
          </a:p>
        </p:txBody>
      </p:sp>
      <p:sp>
        <p:nvSpPr>
          <p:cNvPr id="6" name="Rectangle 5">
            <a:extLst>
              <a:ext uri="{FF2B5EF4-FFF2-40B4-BE49-F238E27FC236}">
                <a16:creationId xmlns:a16="http://schemas.microsoft.com/office/drawing/2014/main" id="{6F4DEE36-63AB-7D67-40C7-E7DD6F74FC48}"/>
              </a:ext>
            </a:extLst>
          </p:cNvPr>
          <p:cNvSpPr/>
          <p:nvPr/>
        </p:nvSpPr>
        <p:spPr>
          <a:xfrm>
            <a:off x="412800" y="1672557"/>
            <a:ext cx="11371212" cy="3429642"/>
          </a:xfrm>
          <a:prstGeom prst="rect">
            <a:avLst/>
          </a:prstGeom>
          <a:solidFill>
            <a:srgbClr val="F7F6F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285750" marR="0" lvl="0" indent="-285750" algn="l" defTabSz="914400" rtl="0" eaLnBrk="1" fontAlgn="auto" latinLnBrk="0" hangingPunct="1">
              <a:lnSpc>
                <a:spcPct val="100000"/>
              </a:lnSpc>
              <a:spcBef>
                <a:spcPts val="0"/>
              </a:spcBef>
              <a:spcAft>
                <a:spcPts val="1200"/>
              </a:spcAft>
              <a:buClr>
                <a:schemeClr val="tx2"/>
              </a:buClr>
              <a:buSzTx/>
              <a:buFont typeface="Arial" panose="020B0604020202020204" pitchFamily="34" charset="0"/>
              <a:buChar char="&gt;"/>
              <a:tabLst/>
              <a:defRPr/>
            </a:pPr>
            <a:r>
              <a:rPr lang="nl-BE" noProof="0" dirty="0">
                <a:solidFill>
                  <a:schemeClr val="tx1"/>
                </a:solidFill>
                <a:latin typeface="Arial"/>
                <a:cs typeface="Arial"/>
              </a:rPr>
              <a:t>Belastbare basis = ontvangen prijs verminderd met aanschaffingswaarde</a:t>
            </a:r>
          </a:p>
          <a:p>
            <a:pPr marL="285750" marR="0" lvl="0" indent="-285750" algn="l" defTabSz="914400" rtl="0" eaLnBrk="1" fontAlgn="auto" latinLnBrk="0" hangingPunct="1">
              <a:lnSpc>
                <a:spcPct val="100000"/>
              </a:lnSpc>
              <a:spcBef>
                <a:spcPts val="0"/>
              </a:spcBef>
              <a:spcAft>
                <a:spcPts val="1200"/>
              </a:spcAft>
              <a:buClr>
                <a:schemeClr val="tx2"/>
              </a:buClr>
              <a:buSzTx/>
              <a:buFont typeface="Arial" panose="020B0604020202020204" pitchFamily="34" charset="0"/>
              <a:buChar char="&gt;"/>
              <a:tabLst/>
              <a:defRPr/>
            </a:pPr>
            <a:r>
              <a:rPr lang="nl-BE" dirty="0">
                <a:solidFill>
                  <a:schemeClr val="tx1"/>
                </a:solidFill>
                <a:latin typeface="Arial"/>
                <a:cs typeface="Arial"/>
              </a:rPr>
              <a:t>Vergoeding</a:t>
            </a:r>
            <a:r>
              <a:rPr lang="nl-BE" noProof="0" dirty="0">
                <a:solidFill>
                  <a:schemeClr val="tx1"/>
                </a:solidFill>
                <a:latin typeface="Arial"/>
                <a:cs typeface="Arial"/>
              </a:rPr>
              <a:t> = prijs ontvangen in geld, effecten of enige andere vorm (e.g. marktwaarde </a:t>
            </a:r>
            <a:r>
              <a:rPr lang="nl-BE" dirty="0">
                <a:solidFill>
                  <a:schemeClr val="tx1"/>
                </a:solidFill>
                <a:latin typeface="Arial"/>
                <a:cs typeface="Arial"/>
              </a:rPr>
              <a:t>van ontvangen activa in geval van ruil</a:t>
            </a:r>
            <a:r>
              <a:rPr lang="nl-BE" noProof="0" dirty="0">
                <a:solidFill>
                  <a:schemeClr val="tx1"/>
                </a:solidFill>
                <a:latin typeface="Arial"/>
                <a:cs typeface="Arial"/>
              </a:rPr>
              <a:t>)</a:t>
            </a:r>
          </a:p>
          <a:p>
            <a:pPr marL="742950" lvl="1" indent="-285750">
              <a:spcAft>
                <a:spcPts val="1200"/>
              </a:spcAft>
              <a:buClr>
                <a:schemeClr val="tx2"/>
              </a:buClr>
              <a:buFont typeface="Arial" panose="020B0604020202020204" pitchFamily="34" charset="0"/>
              <a:buChar char="&gt;"/>
              <a:defRPr/>
            </a:pPr>
            <a:r>
              <a:rPr lang="nl-BE" noProof="0" dirty="0">
                <a:solidFill>
                  <a:schemeClr val="tx1"/>
                </a:solidFill>
                <a:latin typeface="Arial"/>
                <a:cs typeface="Arial"/>
              </a:rPr>
              <a:t>Geen aftrek van kosten, belastingen en taksen, </a:t>
            </a:r>
            <a:r>
              <a:rPr lang="nl-BE" dirty="0">
                <a:solidFill>
                  <a:schemeClr val="tx1"/>
                </a:solidFill>
                <a:latin typeface="Arial"/>
                <a:cs typeface="Arial"/>
              </a:rPr>
              <a:t>commissielonen, erf- of schenkbelasting</a:t>
            </a:r>
          </a:p>
          <a:p>
            <a:pPr marL="742950" lvl="1" indent="-285750">
              <a:spcAft>
                <a:spcPts val="1200"/>
              </a:spcAft>
              <a:buClr>
                <a:schemeClr val="tx2"/>
              </a:buClr>
              <a:buFont typeface="Arial" panose="020B0604020202020204" pitchFamily="34" charset="0"/>
              <a:buChar char="&gt;"/>
              <a:defRPr/>
            </a:pPr>
            <a:r>
              <a:rPr lang="nl-BE" noProof="0" dirty="0">
                <a:solidFill>
                  <a:schemeClr val="tx1"/>
                </a:solidFill>
                <a:latin typeface="Arial"/>
                <a:cs typeface="Arial"/>
              </a:rPr>
              <a:t>Mogelijke aftrek van minderwaarden (zie hierna)</a:t>
            </a:r>
          </a:p>
          <a:p>
            <a:pPr marL="285750" marR="0" lvl="0" indent="-285750" algn="l" defTabSz="914400" rtl="0" eaLnBrk="1" fontAlgn="auto" latinLnBrk="0" hangingPunct="1">
              <a:lnSpc>
                <a:spcPct val="100000"/>
              </a:lnSpc>
              <a:spcBef>
                <a:spcPts val="0"/>
              </a:spcBef>
              <a:spcAft>
                <a:spcPts val="1200"/>
              </a:spcAft>
              <a:buClr>
                <a:schemeClr val="tx2"/>
              </a:buClr>
              <a:buSzTx/>
              <a:buFont typeface="Arial" panose="020B0604020202020204" pitchFamily="34" charset="0"/>
              <a:buChar char="&gt;"/>
              <a:tabLst/>
              <a:defRPr/>
            </a:pPr>
            <a:r>
              <a:rPr lang="nl-BE" noProof="0" dirty="0">
                <a:solidFill>
                  <a:schemeClr val="tx1"/>
                </a:solidFill>
                <a:latin typeface="Arial"/>
                <a:cs typeface="Arial"/>
              </a:rPr>
              <a:t>Aanschaffingswaarde = prijs/waarde waartegen belastingplichtige of rechtsvoorganger financiële activa heeft verworven</a:t>
            </a:r>
          </a:p>
          <a:p>
            <a:pPr marL="285750" marR="0" lvl="0" indent="-285750" algn="l" defTabSz="914400" rtl="0" eaLnBrk="1" fontAlgn="auto" latinLnBrk="0" hangingPunct="1">
              <a:lnSpc>
                <a:spcPct val="100000"/>
              </a:lnSpc>
              <a:spcBef>
                <a:spcPts val="0"/>
              </a:spcBef>
              <a:spcAft>
                <a:spcPts val="1200"/>
              </a:spcAft>
              <a:buClr>
                <a:schemeClr val="tx2"/>
              </a:buClr>
              <a:buSzTx/>
              <a:buFont typeface="Arial" panose="020B0604020202020204" pitchFamily="34" charset="0"/>
              <a:buChar char="&gt;"/>
              <a:tabLst/>
              <a:defRPr/>
            </a:pPr>
            <a:r>
              <a:rPr lang="nl-BE" dirty="0">
                <a:solidFill>
                  <a:schemeClr val="tx1"/>
                </a:solidFill>
                <a:latin typeface="Arial"/>
                <a:cs typeface="Arial"/>
              </a:rPr>
              <a:t>Bewijslast van aanschaffingswaarde ligt bij de belastingplichtige. Zonder bewijs is volledige ontvangen prijs belast !</a:t>
            </a:r>
            <a:endParaRPr lang="nl-BE" noProof="0" dirty="0">
              <a:solidFill>
                <a:schemeClr val="tx1"/>
              </a:solidFill>
              <a:latin typeface="Arial"/>
              <a:cs typeface="Arial"/>
            </a:endParaRPr>
          </a:p>
          <a:p>
            <a:pPr lvl="1">
              <a:spcAft>
                <a:spcPts val="1200"/>
              </a:spcAft>
              <a:buClr>
                <a:schemeClr val="tx2"/>
              </a:buClr>
              <a:defRPr/>
            </a:pPr>
            <a:endParaRPr lang="nl-BE" sz="1500" noProof="0" dirty="0">
              <a:solidFill>
                <a:schemeClr val="tx1"/>
              </a:solidFill>
              <a:highlight>
                <a:srgbClr val="FFFF00"/>
              </a:highlight>
              <a:latin typeface="Arial"/>
              <a:cs typeface="Arial"/>
            </a:endParaRPr>
          </a:p>
        </p:txBody>
      </p:sp>
      <p:sp>
        <p:nvSpPr>
          <p:cNvPr id="7" name="TextBox 6">
            <a:extLst>
              <a:ext uri="{FF2B5EF4-FFF2-40B4-BE49-F238E27FC236}">
                <a16:creationId xmlns:a16="http://schemas.microsoft.com/office/drawing/2014/main" id="{875BDF57-D38E-417E-2A86-9D7ABB2867CC}"/>
              </a:ext>
            </a:extLst>
          </p:cNvPr>
          <p:cNvSpPr txBox="1"/>
          <p:nvPr/>
        </p:nvSpPr>
        <p:spPr>
          <a:xfrm>
            <a:off x="412799" y="1273224"/>
            <a:ext cx="11371213" cy="399334"/>
          </a:xfrm>
          <a:prstGeom prst="rect">
            <a:avLst/>
          </a:prstGeom>
          <a:solidFill>
            <a:srgbClr val="99CCFF"/>
          </a:solidFill>
        </p:spPr>
        <p:txBody>
          <a:bodyPr wrap="square" rtlCol="0" anchor="ctr" anchorCtr="0">
            <a:noAutofit/>
          </a:bodyPr>
          <a:lstStyle/>
          <a:p>
            <a:r>
              <a:rPr lang="en-GB" sz="1600" b="1" noProof="0" dirty="0" err="1">
                <a:solidFill>
                  <a:schemeClr val="bg1"/>
                </a:solidFill>
              </a:rPr>
              <a:t>Ontvangen</a:t>
            </a:r>
            <a:r>
              <a:rPr lang="en-GB" sz="1600" b="1" noProof="0" dirty="0">
                <a:solidFill>
                  <a:schemeClr val="bg1"/>
                </a:solidFill>
              </a:rPr>
              <a:t> </a:t>
            </a:r>
            <a:r>
              <a:rPr lang="en-GB" sz="1600" b="1" noProof="0" dirty="0" err="1">
                <a:solidFill>
                  <a:schemeClr val="bg1"/>
                </a:solidFill>
              </a:rPr>
              <a:t>prijs</a:t>
            </a:r>
            <a:r>
              <a:rPr lang="en-GB" sz="1600" b="1" noProof="0" dirty="0">
                <a:solidFill>
                  <a:schemeClr val="bg1"/>
                </a:solidFill>
              </a:rPr>
              <a:t> minus </a:t>
            </a:r>
            <a:r>
              <a:rPr lang="en-GB" sz="1600" b="1" noProof="0" dirty="0" err="1">
                <a:solidFill>
                  <a:schemeClr val="bg1"/>
                </a:solidFill>
              </a:rPr>
              <a:t>aanschaffingswaarde</a:t>
            </a:r>
            <a:endParaRPr lang="en-GB" sz="1600" b="1" noProof="0" dirty="0">
              <a:solidFill>
                <a:schemeClr val="bg1"/>
              </a:solidFill>
            </a:endParaRPr>
          </a:p>
        </p:txBody>
      </p:sp>
      <p:sp>
        <p:nvSpPr>
          <p:cNvPr id="9" name="Rectangle 8">
            <a:extLst>
              <a:ext uri="{FF2B5EF4-FFF2-40B4-BE49-F238E27FC236}">
                <a16:creationId xmlns:a16="http://schemas.microsoft.com/office/drawing/2014/main" id="{F3BBD832-3870-1D67-EC92-E78AAAD9A0C1}"/>
              </a:ext>
            </a:extLst>
          </p:cNvPr>
          <p:cNvSpPr/>
          <p:nvPr/>
        </p:nvSpPr>
        <p:spPr>
          <a:xfrm>
            <a:off x="407988" y="5102199"/>
            <a:ext cx="11371211" cy="142871"/>
          </a:xfrm>
          <a:prstGeom prst="rect">
            <a:avLst/>
          </a:prstGeom>
          <a:solidFill>
            <a:srgbClr val="E6E6E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noProof="0" dirty="0">
                <a:solidFill>
                  <a:schemeClr val="tx1"/>
                </a:solidFill>
              </a:rPr>
              <a:t> </a:t>
            </a:r>
          </a:p>
        </p:txBody>
      </p:sp>
    </p:spTree>
    <p:extLst>
      <p:ext uri="{BB962C8B-B14F-4D97-AF65-F5344CB8AC3E}">
        <p14:creationId xmlns:p14="http://schemas.microsoft.com/office/powerpoint/2010/main" val="1039996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9E874-0917-63FB-9DA4-4EA699A80C57}"/>
            </a:ext>
          </a:extLst>
        </p:cNvPr>
        <p:cNvGrpSpPr/>
        <p:nvPr/>
      </p:nvGrpSpPr>
      <p:grpSpPr>
        <a:xfrm>
          <a:off x="0" y="0"/>
          <a:ext cx="0" cy="0"/>
          <a:chOff x="0" y="0"/>
          <a:chExt cx="0" cy="0"/>
        </a:xfrm>
      </p:grpSpPr>
      <p:sp>
        <p:nvSpPr>
          <p:cNvPr id="2" name="Title Placeholder 1" descr="|">
            <a:extLst>
              <a:ext uri="{FF2B5EF4-FFF2-40B4-BE49-F238E27FC236}">
                <a16:creationId xmlns:a16="http://schemas.microsoft.com/office/drawing/2014/main" id="{3D1F384E-5A57-AE42-270E-3B88F2783470}"/>
              </a:ext>
            </a:extLst>
          </p:cNvPr>
          <p:cNvSpPr>
            <a:spLocks noGrp="1"/>
          </p:cNvSpPr>
          <p:nvPr>
            <p:ph type="title"/>
          </p:nvPr>
        </p:nvSpPr>
        <p:spPr/>
        <p:txBody>
          <a:bodyPr/>
          <a:lstStyle/>
          <a:p>
            <a:r>
              <a:rPr lang="nl-BE" dirty="0"/>
              <a:t>Belastbare basis 2/2</a:t>
            </a:r>
            <a:endParaRPr lang="en-GB" noProof="0" dirty="0"/>
          </a:p>
        </p:txBody>
      </p:sp>
      <p:sp>
        <p:nvSpPr>
          <p:cNvPr id="6" name="Rectangle 5">
            <a:extLst>
              <a:ext uri="{FF2B5EF4-FFF2-40B4-BE49-F238E27FC236}">
                <a16:creationId xmlns:a16="http://schemas.microsoft.com/office/drawing/2014/main" id="{564FCD54-1D4A-5F14-CCF3-2723E79EE801}"/>
              </a:ext>
            </a:extLst>
          </p:cNvPr>
          <p:cNvSpPr/>
          <p:nvPr/>
        </p:nvSpPr>
        <p:spPr>
          <a:xfrm>
            <a:off x="412800" y="1672556"/>
            <a:ext cx="11371212" cy="4289331"/>
          </a:xfrm>
          <a:prstGeom prst="rect">
            <a:avLst/>
          </a:prstGeom>
          <a:solidFill>
            <a:srgbClr val="F7F6F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285750" indent="-285750">
              <a:spcAft>
                <a:spcPts val="1200"/>
              </a:spcAft>
              <a:buClr>
                <a:schemeClr val="tx2"/>
              </a:buClr>
              <a:buFont typeface="Arial" panose="020B0604020202020204" pitchFamily="34" charset="0"/>
              <a:buChar char="&gt;"/>
              <a:defRPr/>
            </a:pPr>
            <a:r>
              <a:rPr lang="nl-BE" noProof="0" dirty="0">
                <a:solidFill>
                  <a:schemeClr val="tx1"/>
                </a:solidFill>
                <a:latin typeface="Arial"/>
                <a:cs typeface="Arial"/>
              </a:rPr>
              <a:t>FIFO principe </a:t>
            </a:r>
          </a:p>
          <a:p>
            <a:pPr marL="742950" lvl="1" indent="-285750">
              <a:spcAft>
                <a:spcPts val="1200"/>
              </a:spcAft>
              <a:buClr>
                <a:schemeClr val="tx2"/>
              </a:buClr>
              <a:buFont typeface="Arial" panose="020B0604020202020204" pitchFamily="34" charset="0"/>
              <a:buChar char="&gt;"/>
              <a:defRPr/>
            </a:pPr>
            <a:r>
              <a:rPr lang="nl-BE" noProof="0" dirty="0">
                <a:solidFill>
                  <a:schemeClr val="tx1"/>
                </a:solidFill>
                <a:latin typeface="Arial"/>
                <a:cs typeface="Arial"/>
              </a:rPr>
              <a:t>Voorbeeld: </a:t>
            </a:r>
            <a:r>
              <a:rPr lang="en-US" dirty="0">
                <a:solidFill>
                  <a:schemeClr val="tx1"/>
                </a:solidFill>
              </a:rPr>
              <a:t>A </a:t>
            </a:r>
            <a:r>
              <a:rPr lang="en-US" dirty="0" err="1">
                <a:solidFill>
                  <a:schemeClr val="tx1"/>
                </a:solidFill>
              </a:rPr>
              <a:t>koopt</a:t>
            </a:r>
            <a:r>
              <a:rPr lang="en-US" dirty="0">
                <a:solidFill>
                  <a:schemeClr val="tx1"/>
                </a:solidFill>
              </a:rPr>
              <a:t> in </a:t>
            </a:r>
            <a:r>
              <a:rPr lang="en-US" dirty="0" err="1">
                <a:solidFill>
                  <a:schemeClr val="tx1"/>
                </a:solidFill>
              </a:rPr>
              <a:t>drie</a:t>
            </a:r>
            <a:r>
              <a:rPr lang="en-US" dirty="0">
                <a:solidFill>
                  <a:schemeClr val="tx1"/>
                </a:solidFill>
              </a:rPr>
              <a:t> </a:t>
            </a:r>
            <a:r>
              <a:rPr lang="en-US" dirty="0" err="1">
                <a:solidFill>
                  <a:schemeClr val="tx1"/>
                </a:solidFill>
              </a:rPr>
              <a:t>fasen</a:t>
            </a:r>
            <a:r>
              <a:rPr lang="en-US" dirty="0">
                <a:solidFill>
                  <a:schemeClr val="tx1"/>
                </a:solidFill>
              </a:rPr>
              <a:t> </a:t>
            </a:r>
            <a:r>
              <a:rPr lang="en-US" dirty="0" err="1">
                <a:solidFill>
                  <a:schemeClr val="tx1"/>
                </a:solidFill>
              </a:rPr>
              <a:t>aandelen</a:t>
            </a:r>
            <a:r>
              <a:rPr lang="en-US" dirty="0">
                <a:solidFill>
                  <a:schemeClr val="tx1"/>
                </a:solidFill>
              </a:rPr>
              <a:t> in </a:t>
            </a:r>
            <a:r>
              <a:rPr lang="en-US" dirty="0" err="1">
                <a:solidFill>
                  <a:schemeClr val="tx1"/>
                </a:solidFill>
              </a:rPr>
              <a:t>hetzelfde</a:t>
            </a:r>
            <a:r>
              <a:rPr lang="en-US" dirty="0">
                <a:solidFill>
                  <a:schemeClr val="tx1"/>
                </a:solidFill>
              </a:rPr>
              <a:t> </a:t>
            </a:r>
            <a:r>
              <a:rPr lang="en-US" dirty="0" err="1">
                <a:solidFill>
                  <a:schemeClr val="tx1"/>
                </a:solidFill>
              </a:rPr>
              <a:t>bedrijf</a:t>
            </a:r>
            <a:r>
              <a:rPr lang="en-US" dirty="0">
                <a:solidFill>
                  <a:schemeClr val="tx1"/>
                </a:solidFill>
              </a:rPr>
              <a:t>: (i) 10 </a:t>
            </a:r>
            <a:r>
              <a:rPr lang="en-US" dirty="0" err="1">
                <a:solidFill>
                  <a:schemeClr val="tx1"/>
                </a:solidFill>
              </a:rPr>
              <a:t>aandelen</a:t>
            </a:r>
            <a:r>
              <a:rPr lang="en-US" dirty="0">
                <a:solidFill>
                  <a:schemeClr val="tx1"/>
                </a:solidFill>
              </a:rPr>
              <a:t> in 2026 </a:t>
            </a:r>
            <a:r>
              <a:rPr lang="en-US" dirty="0" err="1">
                <a:solidFill>
                  <a:schemeClr val="tx1"/>
                </a:solidFill>
              </a:rPr>
              <a:t>voor</a:t>
            </a:r>
            <a:r>
              <a:rPr lang="en-US" dirty="0">
                <a:solidFill>
                  <a:schemeClr val="tx1"/>
                </a:solidFill>
              </a:rPr>
              <a:t> 100€, (ii) 20 </a:t>
            </a:r>
            <a:r>
              <a:rPr lang="en-US" dirty="0" err="1">
                <a:solidFill>
                  <a:schemeClr val="tx1"/>
                </a:solidFill>
              </a:rPr>
              <a:t>aandelen</a:t>
            </a:r>
            <a:r>
              <a:rPr lang="en-US" dirty="0">
                <a:solidFill>
                  <a:schemeClr val="tx1"/>
                </a:solidFill>
              </a:rPr>
              <a:t> in 2027 </a:t>
            </a:r>
            <a:r>
              <a:rPr lang="en-US" dirty="0" err="1">
                <a:solidFill>
                  <a:schemeClr val="tx1"/>
                </a:solidFill>
              </a:rPr>
              <a:t>voor</a:t>
            </a:r>
            <a:r>
              <a:rPr lang="en-US" dirty="0">
                <a:solidFill>
                  <a:schemeClr val="tx1"/>
                </a:solidFill>
              </a:rPr>
              <a:t> 150€ en (iii) 70 </a:t>
            </a:r>
            <a:r>
              <a:rPr lang="en-US" dirty="0" err="1">
                <a:solidFill>
                  <a:schemeClr val="tx1"/>
                </a:solidFill>
              </a:rPr>
              <a:t>aandelen</a:t>
            </a:r>
            <a:r>
              <a:rPr lang="en-US" dirty="0">
                <a:solidFill>
                  <a:schemeClr val="tx1"/>
                </a:solidFill>
              </a:rPr>
              <a:t> in 2028 </a:t>
            </a:r>
            <a:r>
              <a:rPr lang="en-US" dirty="0" err="1">
                <a:solidFill>
                  <a:schemeClr val="tx1"/>
                </a:solidFill>
              </a:rPr>
              <a:t>voor</a:t>
            </a:r>
            <a:r>
              <a:rPr lang="en-US" dirty="0">
                <a:solidFill>
                  <a:schemeClr val="tx1"/>
                </a:solidFill>
              </a:rPr>
              <a:t> 200€. In 2028 </a:t>
            </a:r>
            <a:r>
              <a:rPr lang="en-US" dirty="0" err="1">
                <a:solidFill>
                  <a:schemeClr val="tx1"/>
                </a:solidFill>
              </a:rPr>
              <a:t>worden</a:t>
            </a:r>
            <a:r>
              <a:rPr lang="en-US" dirty="0">
                <a:solidFill>
                  <a:schemeClr val="tx1"/>
                </a:solidFill>
              </a:rPr>
              <a:t> 25 </a:t>
            </a:r>
            <a:r>
              <a:rPr lang="en-US" dirty="0" err="1">
                <a:solidFill>
                  <a:schemeClr val="tx1"/>
                </a:solidFill>
              </a:rPr>
              <a:t>aandelen</a:t>
            </a:r>
            <a:r>
              <a:rPr lang="en-US" dirty="0">
                <a:solidFill>
                  <a:schemeClr val="tx1"/>
                </a:solidFill>
              </a:rPr>
              <a:t> </a:t>
            </a:r>
            <a:r>
              <a:rPr lang="en-US" dirty="0" err="1">
                <a:solidFill>
                  <a:schemeClr val="tx1"/>
                </a:solidFill>
              </a:rPr>
              <a:t>verkocht</a:t>
            </a:r>
            <a:r>
              <a:rPr lang="en-US" dirty="0">
                <a:solidFill>
                  <a:schemeClr val="tx1"/>
                </a:solidFill>
              </a:rPr>
              <a:t> </a:t>
            </a:r>
            <a:r>
              <a:rPr lang="en-US" dirty="0" err="1">
                <a:solidFill>
                  <a:schemeClr val="tx1"/>
                </a:solidFill>
              </a:rPr>
              <a:t>voor</a:t>
            </a:r>
            <a:r>
              <a:rPr lang="en-US" dirty="0">
                <a:solidFill>
                  <a:schemeClr val="tx1"/>
                </a:solidFill>
              </a:rPr>
              <a:t> 200€. MW </a:t>
            </a:r>
            <a:r>
              <a:rPr lang="en-US" dirty="0" err="1">
                <a:solidFill>
                  <a:schemeClr val="tx1"/>
                </a:solidFill>
              </a:rPr>
              <a:t>bedraagt</a:t>
            </a:r>
            <a:r>
              <a:rPr lang="en-US" dirty="0">
                <a:solidFill>
                  <a:schemeClr val="tx1"/>
                </a:solidFill>
              </a:rPr>
              <a:t> 1.750€.</a:t>
            </a:r>
          </a:p>
          <a:p>
            <a:pPr marL="285750" indent="-285750">
              <a:spcAft>
                <a:spcPts val="1200"/>
              </a:spcAft>
              <a:buClr>
                <a:schemeClr val="tx2"/>
              </a:buClr>
              <a:buFont typeface="Arial" panose="020B0604020202020204" pitchFamily="34" charset="0"/>
              <a:buChar char="&gt;"/>
              <a:defRPr/>
            </a:pPr>
            <a:r>
              <a:rPr lang="en-US" dirty="0">
                <a:solidFill>
                  <a:schemeClr val="tx1"/>
                </a:solidFill>
              </a:rPr>
              <a:t>Bij </a:t>
            </a:r>
            <a:r>
              <a:rPr lang="en-US" dirty="0" err="1">
                <a:solidFill>
                  <a:schemeClr val="tx1"/>
                </a:solidFill>
              </a:rPr>
              <a:t>activa</a:t>
            </a:r>
            <a:r>
              <a:rPr lang="en-US" dirty="0">
                <a:solidFill>
                  <a:schemeClr val="tx1"/>
                </a:solidFill>
              </a:rPr>
              <a:t> in </a:t>
            </a:r>
            <a:r>
              <a:rPr lang="en-US" dirty="0" err="1">
                <a:solidFill>
                  <a:schemeClr val="tx1"/>
                </a:solidFill>
              </a:rPr>
              <a:t>vreemde</a:t>
            </a:r>
            <a:r>
              <a:rPr lang="en-US" dirty="0">
                <a:solidFill>
                  <a:schemeClr val="tx1"/>
                </a:solidFill>
              </a:rPr>
              <a:t> valuta: </a:t>
            </a:r>
            <a:r>
              <a:rPr lang="en-US" dirty="0" err="1">
                <a:solidFill>
                  <a:schemeClr val="tx1"/>
                </a:solidFill>
              </a:rPr>
              <a:t>omrekening</a:t>
            </a:r>
            <a:r>
              <a:rPr lang="en-US" dirty="0">
                <a:solidFill>
                  <a:schemeClr val="tx1"/>
                </a:solidFill>
              </a:rPr>
              <a:t> in euro op datum van </a:t>
            </a:r>
            <a:r>
              <a:rPr lang="en-US" dirty="0" err="1">
                <a:solidFill>
                  <a:schemeClr val="tx1"/>
                </a:solidFill>
              </a:rPr>
              <a:t>verkrijging</a:t>
            </a:r>
            <a:r>
              <a:rPr lang="en-US" dirty="0">
                <a:solidFill>
                  <a:schemeClr val="tx1"/>
                </a:solidFill>
              </a:rPr>
              <a:t> </a:t>
            </a:r>
            <a:r>
              <a:rPr lang="en-US" dirty="0" err="1">
                <a:solidFill>
                  <a:schemeClr val="tx1"/>
                </a:solidFill>
              </a:rPr>
              <a:t>en</a:t>
            </a:r>
            <a:r>
              <a:rPr lang="en-US" dirty="0">
                <a:solidFill>
                  <a:schemeClr val="tx1"/>
                </a:solidFill>
              </a:rPr>
              <a:t> van </a:t>
            </a:r>
            <a:r>
              <a:rPr lang="en-US" dirty="0" err="1">
                <a:solidFill>
                  <a:schemeClr val="tx1"/>
                </a:solidFill>
              </a:rPr>
              <a:t>verkoop</a:t>
            </a:r>
            <a:endParaRPr lang="en-US" dirty="0">
              <a:solidFill>
                <a:schemeClr val="tx1"/>
              </a:solidFill>
            </a:endParaRPr>
          </a:p>
          <a:p>
            <a:pPr marL="285750" indent="-285750">
              <a:spcAft>
                <a:spcPts val="1200"/>
              </a:spcAft>
              <a:buClr>
                <a:schemeClr val="tx2"/>
              </a:buClr>
              <a:buFont typeface="Arial" panose="020B0604020202020204" pitchFamily="34" charset="0"/>
              <a:buChar char="&gt;"/>
              <a:defRPr/>
            </a:pPr>
            <a:r>
              <a:rPr lang="nl-BE" dirty="0">
                <a:solidFill>
                  <a:schemeClr val="tx1"/>
                </a:solidFill>
                <a:latin typeface="Arial"/>
                <a:cs typeface="Arial"/>
              </a:rPr>
              <a:t>In geval van schenking of erfenis</a:t>
            </a:r>
            <a:r>
              <a:rPr lang="nl-BE" noProof="0" dirty="0">
                <a:solidFill>
                  <a:schemeClr val="tx1"/>
                </a:solidFill>
                <a:latin typeface="Arial"/>
                <a:cs typeface="Arial"/>
              </a:rPr>
              <a:t>, is aanschaffingswaarde de prijs waartegen de schenker of overledene de financiële activa heeft verworven</a:t>
            </a:r>
          </a:p>
          <a:p>
            <a:pPr marL="742950" lvl="1" indent="-285750">
              <a:spcAft>
                <a:spcPts val="1200"/>
              </a:spcAft>
              <a:buClr>
                <a:schemeClr val="tx2"/>
              </a:buClr>
              <a:buFont typeface="Arial" panose="020B0604020202020204" pitchFamily="34" charset="0"/>
              <a:buChar char="&gt;"/>
              <a:defRPr/>
            </a:pPr>
            <a:r>
              <a:rPr lang="nl-BE" dirty="0">
                <a:solidFill>
                  <a:schemeClr val="tx1"/>
                </a:solidFill>
                <a:latin typeface="Arial"/>
                <a:cs typeface="Arial"/>
              </a:rPr>
              <a:t>t</a:t>
            </a:r>
            <a:r>
              <a:rPr lang="nl-BE" noProof="0" dirty="0" err="1">
                <a:solidFill>
                  <a:schemeClr val="tx1"/>
                </a:solidFill>
                <a:latin typeface="Arial"/>
                <a:cs typeface="Arial"/>
              </a:rPr>
              <a:t>oepassing</a:t>
            </a:r>
            <a:r>
              <a:rPr lang="nl-BE" noProof="0" dirty="0">
                <a:solidFill>
                  <a:schemeClr val="tx1"/>
                </a:solidFill>
                <a:latin typeface="Arial"/>
                <a:cs typeface="Arial"/>
              </a:rPr>
              <a:t> in cascade voor schenkingen / erfenissen over verschillende generaties?</a:t>
            </a:r>
          </a:p>
          <a:p>
            <a:pPr marL="285750" indent="-285750">
              <a:spcAft>
                <a:spcPts val="1200"/>
              </a:spcAft>
              <a:buClr>
                <a:schemeClr val="tx2"/>
              </a:buClr>
              <a:buFont typeface="Arial" panose="020B0604020202020204" pitchFamily="34" charset="0"/>
              <a:buChar char="&gt;"/>
              <a:defRPr/>
            </a:pPr>
            <a:r>
              <a:rPr lang="nl-BE" dirty="0">
                <a:solidFill>
                  <a:schemeClr val="tx1"/>
                </a:solidFill>
                <a:latin typeface="Arial"/>
                <a:cs typeface="Arial"/>
              </a:rPr>
              <a:t>Bij overdracht van aandelen in een </a:t>
            </a:r>
            <a:r>
              <a:rPr lang="nl-BE" i="1" dirty="0">
                <a:solidFill>
                  <a:schemeClr val="tx1"/>
                </a:solidFill>
                <a:latin typeface="Arial"/>
                <a:cs typeface="Arial"/>
              </a:rPr>
              <a:t>19bis</a:t>
            </a:r>
            <a:r>
              <a:rPr lang="nl-BE" dirty="0">
                <a:solidFill>
                  <a:schemeClr val="tx1"/>
                </a:solidFill>
                <a:latin typeface="Arial"/>
                <a:cs typeface="Arial"/>
              </a:rPr>
              <a:t> fonds, wordt belastbare grondslag </a:t>
            </a:r>
            <a:r>
              <a:rPr lang="nl-BE" i="1" dirty="0">
                <a:solidFill>
                  <a:schemeClr val="tx1"/>
                </a:solidFill>
                <a:latin typeface="Arial"/>
                <a:cs typeface="Arial"/>
              </a:rPr>
              <a:t>19bis</a:t>
            </a:r>
            <a:r>
              <a:rPr lang="nl-BE" dirty="0">
                <a:solidFill>
                  <a:schemeClr val="tx1"/>
                </a:solidFill>
                <a:latin typeface="Arial"/>
                <a:cs typeface="Arial"/>
              </a:rPr>
              <a:t> vrijgesteld van MW belasting</a:t>
            </a:r>
            <a:endParaRPr lang="nl-BE" noProof="0" dirty="0">
              <a:solidFill>
                <a:schemeClr val="tx1"/>
              </a:solidFill>
              <a:latin typeface="Arial"/>
              <a:cs typeface="Arial"/>
            </a:endParaRPr>
          </a:p>
          <a:p>
            <a:pPr marL="742950" lvl="1" indent="-285750">
              <a:spcAft>
                <a:spcPts val="1200"/>
              </a:spcAft>
              <a:buClr>
                <a:schemeClr val="tx2"/>
              </a:buClr>
              <a:buFont typeface="Arial" panose="020B0604020202020204" pitchFamily="34" charset="0"/>
              <a:buChar char="&gt;"/>
              <a:defRPr/>
            </a:pPr>
            <a:endParaRPr lang="nl-BE" sz="1500" noProof="0" dirty="0">
              <a:solidFill>
                <a:schemeClr val="tx1"/>
              </a:solidFill>
              <a:highlight>
                <a:srgbClr val="FFFF00"/>
              </a:highlight>
              <a:latin typeface="Arial"/>
              <a:cs typeface="Arial"/>
            </a:endParaRPr>
          </a:p>
        </p:txBody>
      </p:sp>
      <p:sp>
        <p:nvSpPr>
          <p:cNvPr id="7" name="TextBox 6">
            <a:extLst>
              <a:ext uri="{FF2B5EF4-FFF2-40B4-BE49-F238E27FC236}">
                <a16:creationId xmlns:a16="http://schemas.microsoft.com/office/drawing/2014/main" id="{2C18B7E5-6717-D9BA-FA81-E76ADC445AEF}"/>
              </a:ext>
            </a:extLst>
          </p:cNvPr>
          <p:cNvSpPr txBox="1"/>
          <p:nvPr/>
        </p:nvSpPr>
        <p:spPr>
          <a:xfrm>
            <a:off x="412799" y="1273224"/>
            <a:ext cx="11371213" cy="399334"/>
          </a:xfrm>
          <a:prstGeom prst="rect">
            <a:avLst/>
          </a:prstGeom>
          <a:solidFill>
            <a:srgbClr val="99CCFF"/>
          </a:solidFill>
        </p:spPr>
        <p:txBody>
          <a:bodyPr wrap="square" rtlCol="0" anchor="ctr" anchorCtr="0">
            <a:noAutofit/>
          </a:bodyPr>
          <a:lstStyle/>
          <a:p>
            <a:r>
              <a:rPr lang="en-GB" sz="1600" b="1" noProof="0" dirty="0" err="1">
                <a:solidFill>
                  <a:schemeClr val="bg1"/>
                </a:solidFill>
              </a:rPr>
              <a:t>Ontvangen</a:t>
            </a:r>
            <a:r>
              <a:rPr lang="en-GB" sz="1600" b="1" noProof="0" dirty="0">
                <a:solidFill>
                  <a:schemeClr val="bg1"/>
                </a:solidFill>
              </a:rPr>
              <a:t> </a:t>
            </a:r>
            <a:r>
              <a:rPr lang="en-GB" sz="1600" b="1" noProof="0" dirty="0" err="1">
                <a:solidFill>
                  <a:schemeClr val="bg1"/>
                </a:solidFill>
              </a:rPr>
              <a:t>prijs</a:t>
            </a:r>
            <a:r>
              <a:rPr lang="en-GB" sz="1600" b="1" noProof="0" dirty="0">
                <a:solidFill>
                  <a:schemeClr val="bg1"/>
                </a:solidFill>
              </a:rPr>
              <a:t> minus </a:t>
            </a:r>
            <a:r>
              <a:rPr lang="en-GB" sz="1600" b="1" noProof="0" dirty="0" err="1">
                <a:solidFill>
                  <a:schemeClr val="bg1"/>
                </a:solidFill>
              </a:rPr>
              <a:t>aanschaffingswaarde</a:t>
            </a:r>
            <a:endParaRPr lang="en-GB" sz="1600" b="1" noProof="0" dirty="0">
              <a:solidFill>
                <a:schemeClr val="bg1"/>
              </a:solidFill>
            </a:endParaRPr>
          </a:p>
        </p:txBody>
      </p:sp>
      <p:sp>
        <p:nvSpPr>
          <p:cNvPr id="9" name="Rectangle 8">
            <a:extLst>
              <a:ext uri="{FF2B5EF4-FFF2-40B4-BE49-F238E27FC236}">
                <a16:creationId xmlns:a16="http://schemas.microsoft.com/office/drawing/2014/main" id="{BF601D52-30DA-0B80-DD09-ADCC57FCC9C3}"/>
              </a:ext>
            </a:extLst>
          </p:cNvPr>
          <p:cNvSpPr/>
          <p:nvPr/>
        </p:nvSpPr>
        <p:spPr>
          <a:xfrm>
            <a:off x="407988" y="5961887"/>
            <a:ext cx="11371211" cy="142871"/>
          </a:xfrm>
          <a:prstGeom prst="rect">
            <a:avLst/>
          </a:prstGeom>
          <a:solidFill>
            <a:srgbClr val="E6E6E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noProof="0" dirty="0">
                <a:solidFill>
                  <a:schemeClr val="tx1"/>
                </a:solidFill>
              </a:rPr>
              <a:t> </a:t>
            </a:r>
          </a:p>
        </p:txBody>
      </p:sp>
    </p:spTree>
    <p:extLst>
      <p:ext uri="{BB962C8B-B14F-4D97-AF65-F5344CB8AC3E}">
        <p14:creationId xmlns:p14="http://schemas.microsoft.com/office/powerpoint/2010/main" val="4079992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descr="|">
            <a:extLst>
              <a:ext uri="{FF2B5EF4-FFF2-40B4-BE49-F238E27FC236}">
                <a16:creationId xmlns:a16="http://schemas.microsoft.com/office/drawing/2014/main" id="{EAFDEB70-D5A5-826F-912C-57C425123346}"/>
              </a:ext>
            </a:extLst>
          </p:cNvPr>
          <p:cNvSpPr>
            <a:spLocks noGrp="1"/>
          </p:cNvSpPr>
          <p:nvPr>
            <p:ph type="title"/>
          </p:nvPr>
        </p:nvSpPr>
        <p:spPr/>
        <p:txBody>
          <a:bodyPr/>
          <a:lstStyle/>
          <a:p>
            <a:r>
              <a:rPr lang="nl-BE" dirty="0"/>
              <a:t>Aanschaffingswaarde– specifieke regels</a:t>
            </a:r>
            <a:endParaRPr lang="en-GB" dirty="0"/>
          </a:p>
        </p:txBody>
      </p:sp>
      <p:grpSp>
        <p:nvGrpSpPr>
          <p:cNvPr id="38" name="Group 37">
            <a:extLst>
              <a:ext uri="{FF2B5EF4-FFF2-40B4-BE49-F238E27FC236}">
                <a16:creationId xmlns:a16="http://schemas.microsoft.com/office/drawing/2014/main" id="{EBBD7B63-DA11-FCC5-5050-0A64D62F0616}"/>
              </a:ext>
            </a:extLst>
          </p:cNvPr>
          <p:cNvGrpSpPr/>
          <p:nvPr/>
        </p:nvGrpSpPr>
        <p:grpSpPr>
          <a:xfrm>
            <a:off x="407988" y="2083527"/>
            <a:ext cx="11376024" cy="3030580"/>
            <a:chOff x="407988" y="2083527"/>
            <a:chExt cx="11376024" cy="3030580"/>
          </a:xfrm>
        </p:grpSpPr>
        <p:cxnSp>
          <p:nvCxnSpPr>
            <p:cNvPr id="5" name="Straight Connector 4">
              <a:extLst>
                <a:ext uri="{FF2B5EF4-FFF2-40B4-BE49-F238E27FC236}">
                  <a16:creationId xmlns:a16="http://schemas.microsoft.com/office/drawing/2014/main" id="{DEA65C2D-E65D-524C-2AD0-AB7AF742B4F6}"/>
                </a:ext>
              </a:extLst>
            </p:cNvPr>
            <p:cNvCxnSpPr>
              <a:cxnSpLocks/>
            </p:cNvCxnSpPr>
            <p:nvPr/>
          </p:nvCxnSpPr>
          <p:spPr>
            <a:xfrm>
              <a:off x="407988" y="4999807"/>
              <a:ext cx="11376024" cy="0"/>
            </a:xfrm>
            <a:prstGeom prst="line">
              <a:avLst/>
            </a:prstGeom>
            <a:ln w="25400">
              <a:solidFill>
                <a:srgbClr val="808080"/>
              </a:solidFill>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2918450F-B607-01F9-953F-0751A5653136}"/>
                </a:ext>
              </a:extLst>
            </p:cNvPr>
            <p:cNvGrpSpPr/>
            <p:nvPr/>
          </p:nvGrpSpPr>
          <p:grpSpPr>
            <a:xfrm>
              <a:off x="407988" y="2083527"/>
              <a:ext cx="5507309" cy="3030580"/>
              <a:chOff x="407988" y="2083527"/>
              <a:chExt cx="5507309" cy="3030580"/>
            </a:xfrm>
          </p:grpSpPr>
          <p:cxnSp>
            <p:nvCxnSpPr>
              <p:cNvPr id="24" name="Straight Connector 23">
                <a:extLst>
                  <a:ext uri="{FF2B5EF4-FFF2-40B4-BE49-F238E27FC236}">
                    <a16:creationId xmlns:a16="http://schemas.microsoft.com/office/drawing/2014/main" id="{C3DFA733-64E4-DC3B-EDE7-19B2427C4545}"/>
                  </a:ext>
                </a:extLst>
              </p:cNvPr>
              <p:cNvCxnSpPr>
                <a:cxnSpLocks/>
                <a:stCxn id="17" idx="0"/>
                <a:endCxn id="20" idx="0"/>
              </p:cNvCxnSpPr>
              <p:nvPr/>
            </p:nvCxnSpPr>
            <p:spPr>
              <a:xfrm>
                <a:off x="3044721" y="4265021"/>
                <a:ext cx="2622" cy="620487"/>
              </a:xfrm>
              <a:prstGeom prst="line">
                <a:avLst/>
              </a:prstGeom>
              <a:ln w="25400">
                <a:solidFill>
                  <a:srgbClr val="808080"/>
                </a:soli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D7A6EBA1-6367-7CA5-9F13-7733AAF774CF}"/>
                  </a:ext>
                </a:extLst>
              </p:cNvPr>
              <p:cNvGrpSpPr/>
              <p:nvPr/>
            </p:nvGrpSpPr>
            <p:grpSpPr>
              <a:xfrm>
                <a:off x="407988" y="2083527"/>
                <a:ext cx="5507309" cy="2364375"/>
                <a:chOff x="407988" y="2083527"/>
                <a:chExt cx="3301863" cy="2364375"/>
              </a:xfrm>
            </p:grpSpPr>
            <p:sp>
              <p:nvSpPr>
                <p:cNvPr id="9" name="Rectangle 8">
                  <a:extLst>
                    <a:ext uri="{FF2B5EF4-FFF2-40B4-BE49-F238E27FC236}">
                      <a16:creationId xmlns:a16="http://schemas.microsoft.com/office/drawing/2014/main" id="{ECBD9744-E3F6-EE2E-4BEA-FE405D43654B}"/>
                    </a:ext>
                  </a:extLst>
                </p:cNvPr>
                <p:cNvSpPr/>
                <p:nvPr/>
              </p:nvSpPr>
              <p:spPr>
                <a:xfrm>
                  <a:off x="407988" y="3827415"/>
                  <a:ext cx="3301863" cy="437606"/>
                </a:xfrm>
                <a:prstGeom prst="rect">
                  <a:avLst/>
                </a:prstGeom>
                <a:solidFill>
                  <a:srgbClr val="CCCC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6" name="Rectangle 15">
                  <a:extLst>
                    <a:ext uri="{FF2B5EF4-FFF2-40B4-BE49-F238E27FC236}">
                      <a16:creationId xmlns:a16="http://schemas.microsoft.com/office/drawing/2014/main" id="{29EA0573-D10D-4832-E616-489445C6425E}"/>
                    </a:ext>
                  </a:extLst>
                </p:cNvPr>
                <p:cNvSpPr/>
                <p:nvPr/>
              </p:nvSpPr>
              <p:spPr>
                <a:xfrm>
                  <a:off x="497908" y="2083527"/>
                  <a:ext cx="3122023" cy="1966224"/>
                </a:xfrm>
                <a:prstGeom prst="rect">
                  <a:avLst/>
                </a:prstGeom>
                <a:solidFill>
                  <a:srgbClr val="F6F5F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Voor </a:t>
                  </a:r>
                  <a:r>
                    <a:rPr lang="en-US" sz="1600" dirty="0" err="1">
                      <a:solidFill>
                        <a:schemeClr val="tx1"/>
                      </a:solidFill>
                    </a:rPr>
                    <a:t>verzekeringsovereenkomsten</a:t>
                  </a:r>
                  <a:r>
                    <a:rPr lang="en-US" sz="1600" dirty="0">
                      <a:solidFill>
                        <a:schemeClr val="tx1"/>
                      </a:solidFill>
                    </a:rPr>
                    <a:t> (in </a:t>
                  </a:r>
                  <a:r>
                    <a:rPr lang="en-US" sz="1600" dirty="0" err="1">
                      <a:solidFill>
                        <a:schemeClr val="tx1"/>
                      </a:solidFill>
                    </a:rPr>
                    <a:t>geval</a:t>
                  </a:r>
                  <a:r>
                    <a:rPr lang="en-US" sz="1600" dirty="0">
                      <a:solidFill>
                        <a:schemeClr val="tx1"/>
                      </a:solidFill>
                    </a:rPr>
                    <a:t> van </a:t>
                  </a:r>
                  <a:r>
                    <a:rPr lang="en-US" sz="1600" dirty="0" err="1">
                      <a:solidFill>
                        <a:schemeClr val="tx1"/>
                      </a:solidFill>
                    </a:rPr>
                    <a:t>afkoop</a:t>
                  </a:r>
                  <a:r>
                    <a:rPr lang="en-US" sz="1600" dirty="0">
                      <a:solidFill>
                        <a:schemeClr val="tx1"/>
                      </a:solidFill>
                    </a:rPr>
                    <a:t>) </a:t>
                  </a:r>
                  <a:r>
                    <a:rPr lang="en-US" sz="1600" dirty="0" err="1">
                      <a:solidFill>
                        <a:schemeClr val="tx1"/>
                      </a:solidFill>
                    </a:rPr>
                    <a:t>geldt</a:t>
                  </a:r>
                  <a:r>
                    <a:rPr lang="en-US" sz="1600" dirty="0">
                      <a:solidFill>
                        <a:schemeClr val="tx1"/>
                      </a:solidFill>
                    </a:rPr>
                    <a:t> het </a:t>
                  </a:r>
                  <a:r>
                    <a:rPr lang="en-US" sz="1600" dirty="0" err="1">
                      <a:solidFill>
                        <a:schemeClr val="tx1"/>
                      </a:solidFill>
                    </a:rPr>
                    <a:t>bedrag</a:t>
                  </a:r>
                  <a:r>
                    <a:rPr lang="en-US" sz="1600" dirty="0">
                      <a:solidFill>
                        <a:schemeClr val="tx1"/>
                      </a:solidFill>
                    </a:rPr>
                    <a:t> van de </a:t>
                  </a:r>
                  <a:r>
                    <a:rPr lang="en-US" sz="1600" dirty="0" err="1">
                      <a:solidFill>
                        <a:schemeClr val="tx1"/>
                      </a:solidFill>
                    </a:rPr>
                    <a:t>premies</a:t>
                  </a:r>
                  <a:r>
                    <a:rPr lang="en-US" sz="1600" dirty="0">
                      <a:solidFill>
                        <a:schemeClr val="tx1"/>
                      </a:solidFill>
                    </a:rPr>
                    <a:t> </a:t>
                  </a:r>
                  <a:r>
                    <a:rPr lang="en-US" sz="1600" dirty="0" err="1">
                      <a:solidFill>
                        <a:schemeClr val="tx1"/>
                      </a:solidFill>
                    </a:rPr>
                    <a:t>als</a:t>
                  </a:r>
                  <a:r>
                    <a:rPr lang="en-US" sz="1600" dirty="0">
                      <a:solidFill>
                        <a:schemeClr val="tx1"/>
                      </a:solidFill>
                    </a:rPr>
                    <a:t> </a:t>
                  </a:r>
                  <a:r>
                    <a:rPr lang="en-US" sz="1600" dirty="0" err="1">
                      <a:solidFill>
                        <a:schemeClr val="tx1"/>
                      </a:solidFill>
                    </a:rPr>
                    <a:t>aanschaffingswaarde</a:t>
                  </a:r>
                  <a:endParaRPr lang="en-US" sz="1600" dirty="0">
                    <a:solidFill>
                      <a:schemeClr val="tx1"/>
                    </a:solidFill>
                  </a:endParaRPr>
                </a:p>
              </p:txBody>
            </p:sp>
            <p:sp>
              <p:nvSpPr>
                <p:cNvPr id="17" name="Flowchart: Merge 16">
                  <a:extLst>
                    <a:ext uri="{FF2B5EF4-FFF2-40B4-BE49-F238E27FC236}">
                      <a16:creationId xmlns:a16="http://schemas.microsoft.com/office/drawing/2014/main" id="{C93405C9-B509-502E-6071-2E97599B6806}"/>
                    </a:ext>
                  </a:extLst>
                </p:cNvPr>
                <p:cNvSpPr/>
                <p:nvPr/>
              </p:nvSpPr>
              <p:spPr>
                <a:xfrm>
                  <a:off x="1783080" y="4265021"/>
                  <a:ext cx="411480" cy="182881"/>
                </a:xfrm>
                <a:prstGeom prst="flowChartMerge">
                  <a:avLst/>
                </a:prstGeom>
                <a:solidFill>
                  <a:srgbClr val="CCCC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sp>
            <p:nvSpPr>
              <p:cNvPr id="20" name="Oval 19">
                <a:extLst>
                  <a:ext uri="{FF2B5EF4-FFF2-40B4-BE49-F238E27FC236}">
                    <a16:creationId xmlns:a16="http://schemas.microsoft.com/office/drawing/2014/main" id="{7E1AE802-8B3E-BE46-4093-36D456068F02}"/>
                  </a:ext>
                </a:extLst>
              </p:cNvPr>
              <p:cNvSpPr/>
              <p:nvPr/>
            </p:nvSpPr>
            <p:spPr>
              <a:xfrm>
                <a:off x="2933043" y="4885508"/>
                <a:ext cx="228599" cy="228599"/>
              </a:xfrm>
              <a:prstGeom prst="ellipse">
                <a:avLst/>
              </a:prstGeom>
              <a:solidFill>
                <a:srgbClr val="CCCC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37" name="Group 36">
              <a:extLst>
                <a:ext uri="{FF2B5EF4-FFF2-40B4-BE49-F238E27FC236}">
                  <a16:creationId xmlns:a16="http://schemas.microsoft.com/office/drawing/2014/main" id="{E1604E40-E7CF-B0BB-3BE7-081DD8545A9E}"/>
                </a:ext>
              </a:extLst>
            </p:cNvPr>
            <p:cNvGrpSpPr/>
            <p:nvPr/>
          </p:nvGrpSpPr>
          <p:grpSpPr>
            <a:xfrm>
              <a:off x="6276703" y="2083527"/>
              <a:ext cx="5507309" cy="3030580"/>
              <a:chOff x="6276703" y="2083527"/>
              <a:chExt cx="5507309" cy="3030580"/>
            </a:xfrm>
          </p:grpSpPr>
          <p:cxnSp>
            <p:nvCxnSpPr>
              <p:cNvPr id="25" name="Straight Connector 24">
                <a:extLst>
                  <a:ext uri="{FF2B5EF4-FFF2-40B4-BE49-F238E27FC236}">
                    <a16:creationId xmlns:a16="http://schemas.microsoft.com/office/drawing/2014/main" id="{9D87AB21-A857-A046-492F-0C6752A31920}"/>
                  </a:ext>
                </a:extLst>
              </p:cNvPr>
              <p:cNvCxnSpPr>
                <a:cxnSpLocks/>
                <a:stCxn id="18" idx="0"/>
                <a:endCxn id="21" idx="0"/>
              </p:cNvCxnSpPr>
              <p:nvPr/>
            </p:nvCxnSpPr>
            <p:spPr>
              <a:xfrm flipH="1">
                <a:off x="9030356" y="4265021"/>
                <a:ext cx="1" cy="620487"/>
              </a:xfrm>
              <a:prstGeom prst="line">
                <a:avLst/>
              </a:prstGeom>
              <a:ln w="25400">
                <a:solidFill>
                  <a:srgbClr val="808080"/>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54C518D2-9F9D-9B40-75DB-DFEE8E88F2C7}"/>
                  </a:ext>
                </a:extLst>
              </p:cNvPr>
              <p:cNvGrpSpPr/>
              <p:nvPr/>
            </p:nvGrpSpPr>
            <p:grpSpPr>
              <a:xfrm>
                <a:off x="6276703" y="2083527"/>
                <a:ext cx="5507309" cy="2364375"/>
                <a:chOff x="4445068" y="2083527"/>
                <a:chExt cx="3301863" cy="2364375"/>
              </a:xfrm>
            </p:grpSpPr>
            <p:sp>
              <p:nvSpPr>
                <p:cNvPr id="10" name="Rectangle 9">
                  <a:extLst>
                    <a:ext uri="{FF2B5EF4-FFF2-40B4-BE49-F238E27FC236}">
                      <a16:creationId xmlns:a16="http://schemas.microsoft.com/office/drawing/2014/main" id="{789AB993-BA28-0FFE-B161-C817065311A9}"/>
                    </a:ext>
                  </a:extLst>
                </p:cNvPr>
                <p:cNvSpPr/>
                <p:nvPr/>
              </p:nvSpPr>
              <p:spPr>
                <a:xfrm>
                  <a:off x="4445068" y="3827415"/>
                  <a:ext cx="3301863" cy="437606"/>
                </a:xfrm>
                <a:prstGeom prst="rect">
                  <a:avLst/>
                </a:prstGeom>
                <a:solidFill>
                  <a:srgbClr val="66CC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5" name="Rectangle 14">
                  <a:extLst>
                    <a:ext uri="{FF2B5EF4-FFF2-40B4-BE49-F238E27FC236}">
                      <a16:creationId xmlns:a16="http://schemas.microsoft.com/office/drawing/2014/main" id="{CD5D6863-FF7B-F72C-B3C8-B5826639F111}"/>
                    </a:ext>
                  </a:extLst>
                </p:cNvPr>
                <p:cNvSpPr/>
                <p:nvPr/>
              </p:nvSpPr>
              <p:spPr>
                <a:xfrm>
                  <a:off x="4534988" y="2083527"/>
                  <a:ext cx="3122023" cy="1966224"/>
                </a:xfrm>
                <a:prstGeom prst="rect">
                  <a:avLst/>
                </a:prstGeom>
                <a:solidFill>
                  <a:srgbClr val="F6F5F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600" dirty="0">
                      <a:solidFill>
                        <a:schemeClr val="tx1"/>
                      </a:solidFill>
                    </a:rPr>
                    <a:t>Voor </a:t>
                  </a:r>
                  <a:r>
                    <a:rPr lang="en-US" sz="1600" dirty="0" err="1">
                      <a:solidFill>
                        <a:schemeClr val="tx1"/>
                      </a:solidFill>
                    </a:rPr>
                    <a:t>fiscale</a:t>
                  </a:r>
                  <a:r>
                    <a:rPr lang="en-US" sz="1600" dirty="0">
                      <a:solidFill>
                        <a:schemeClr val="tx1"/>
                      </a:solidFill>
                    </a:rPr>
                    <a:t> </a:t>
                  </a:r>
                  <a:r>
                    <a:rPr lang="en-US" sz="1600" dirty="0" err="1">
                      <a:solidFill>
                        <a:schemeClr val="tx1"/>
                      </a:solidFill>
                    </a:rPr>
                    <a:t>immigranten</a:t>
                  </a:r>
                  <a:r>
                    <a:rPr lang="en-US" sz="1600" dirty="0">
                      <a:solidFill>
                        <a:schemeClr val="tx1"/>
                      </a:solidFill>
                    </a:rPr>
                    <a:t>, de </a:t>
                  </a:r>
                  <a:r>
                    <a:rPr lang="en-US" sz="1600" dirty="0" err="1">
                      <a:solidFill>
                        <a:schemeClr val="tx1"/>
                      </a:solidFill>
                    </a:rPr>
                    <a:t>marktwaarde</a:t>
                  </a:r>
                  <a:r>
                    <a:rPr lang="en-US" sz="1600" dirty="0">
                      <a:solidFill>
                        <a:schemeClr val="tx1"/>
                      </a:solidFill>
                    </a:rPr>
                    <a:t> (of de </a:t>
                  </a:r>
                  <a:r>
                    <a:rPr lang="en-US" sz="1600" dirty="0" err="1">
                      <a:solidFill>
                        <a:schemeClr val="tx1"/>
                      </a:solidFill>
                    </a:rPr>
                    <a:t>waarde</a:t>
                  </a:r>
                  <a:r>
                    <a:rPr lang="en-US" sz="1600" dirty="0">
                      <a:solidFill>
                        <a:schemeClr val="tx1"/>
                      </a:solidFill>
                    </a:rPr>
                    <a:t> die </a:t>
                  </a:r>
                  <a:r>
                    <a:rPr lang="en-US" sz="1600" dirty="0" err="1">
                      <a:solidFill>
                        <a:schemeClr val="tx1"/>
                      </a:solidFill>
                    </a:rPr>
                    <a:t>voor</a:t>
                  </a:r>
                  <a:r>
                    <a:rPr lang="en-US" sz="1600" dirty="0">
                      <a:solidFill>
                        <a:schemeClr val="tx1"/>
                      </a:solidFill>
                    </a:rPr>
                    <a:t> de </a:t>
                  </a:r>
                  <a:r>
                    <a:rPr lang="en-US" sz="1600" dirty="0" err="1">
                      <a:solidFill>
                        <a:schemeClr val="tx1"/>
                      </a:solidFill>
                    </a:rPr>
                    <a:t>exitheffing</a:t>
                  </a:r>
                  <a:r>
                    <a:rPr lang="en-US" sz="1600" dirty="0">
                      <a:solidFill>
                        <a:schemeClr val="tx1"/>
                      </a:solidFill>
                    </a:rPr>
                    <a:t> in het </a:t>
                  </a:r>
                  <a:r>
                    <a:rPr lang="en-US" sz="1600" dirty="0" err="1">
                      <a:solidFill>
                        <a:schemeClr val="tx1"/>
                      </a:solidFill>
                    </a:rPr>
                    <a:t>buitenland</a:t>
                  </a:r>
                  <a:r>
                    <a:rPr lang="en-US" sz="1600" dirty="0">
                      <a:solidFill>
                        <a:schemeClr val="tx1"/>
                      </a:solidFill>
                    </a:rPr>
                    <a:t> is </a:t>
                  </a:r>
                  <a:r>
                    <a:rPr lang="en-US" sz="1600" dirty="0" err="1">
                      <a:solidFill>
                        <a:schemeClr val="tx1"/>
                      </a:solidFill>
                    </a:rPr>
                    <a:t>gebruikt</a:t>
                  </a:r>
                  <a:r>
                    <a:rPr lang="en-US" sz="1600" dirty="0">
                      <a:solidFill>
                        <a:schemeClr val="tx1"/>
                      </a:solidFill>
                    </a:rPr>
                    <a:t>) van de </a:t>
                  </a:r>
                  <a:r>
                    <a:rPr lang="en-US" sz="1600" dirty="0" err="1">
                      <a:solidFill>
                        <a:schemeClr val="tx1"/>
                      </a:solidFill>
                    </a:rPr>
                    <a:t>activa</a:t>
                  </a:r>
                  <a:r>
                    <a:rPr lang="en-US" sz="1600" dirty="0">
                      <a:solidFill>
                        <a:schemeClr val="tx1"/>
                      </a:solidFill>
                    </a:rPr>
                    <a:t> op de </a:t>
                  </a:r>
                  <a:r>
                    <a:rPr lang="en-US" sz="1600" dirty="0" err="1">
                      <a:solidFill>
                        <a:schemeClr val="tx1"/>
                      </a:solidFill>
                    </a:rPr>
                    <a:t>eerste</a:t>
                  </a:r>
                  <a:r>
                    <a:rPr lang="en-US" sz="1600" dirty="0">
                      <a:solidFill>
                        <a:schemeClr val="tx1"/>
                      </a:solidFill>
                    </a:rPr>
                    <a:t> </a:t>
                  </a:r>
                  <a:r>
                    <a:rPr lang="en-US" sz="1600" dirty="0" err="1">
                      <a:solidFill>
                        <a:schemeClr val="tx1"/>
                      </a:solidFill>
                    </a:rPr>
                    <a:t>dag</a:t>
                  </a:r>
                  <a:r>
                    <a:rPr lang="en-US" sz="1600" dirty="0">
                      <a:solidFill>
                        <a:schemeClr val="tx1"/>
                      </a:solidFill>
                    </a:rPr>
                    <a:t> </a:t>
                  </a:r>
                  <a:r>
                    <a:rPr lang="en-US" sz="1600" dirty="0" err="1">
                      <a:solidFill>
                        <a:schemeClr val="tx1"/>
                      </a:solidFill>
                    </a:rPr>
                    <a:t>waarop</a:t>
                  </a:r>
                  <a:r>
                    <a:rPr lang="en-US" sz="1600" dirty="0">
                      <a:solidFill>
                        <a:schemeClr val="tx1"/>
                      </a:solidFill>
                    </a:rPr>
                    <a:t> de </a:t>
                  </a:r>
                  <a:r>
                    <a:rPr lang="en-US" sz="1600" dirty="0" err="1">
                      <a:solidFill>
                        <a:schemeClr val="tx1"/>
                      </a:solidFill>
                    </a:rPr>
                    <a:t>persoon</a:t>
                  </a:r>
                  <a:r>
                    <a:rPr lang="en-US" sz="1600" dirty="0">
                      <a:solidFill>
                        <a:schemeClr val="tx1"/>
                      </a:solidFill>
                    </a:rPr>
                    <a:t> </a:t>
                  </a:r>
                  <a:r>
                    <a:rPr lang="en-US" sz="1600" dirty="0" err="1">
                      <a:solidFill>
                        <a:schemeClr val="tx1"/>
                      </a:solidFill>
                    </a:rPr>
                    <a:t>onderworpen</a:t>
                  </a:r>
                  <a:r>
                    <a:rPr lang="en-US" sz="1600" dirty="0">
                      <a:solidFill>
                        <a:schemeClr val="tx1"/>
                      </a:solidFill>
                    </a:rPr>
                    <a:t> is </a:t>
                  </a:r>
                  <a:r>
                    <a:rPr lang="en-US" sz="1600" dirty="0" err="1">
                      <a:solidFill>
                        <a:schemeClr val="tx1"/>
                      </a:solidFill>
                    </a:rPr>
                    <a:t>aan</a:t>
                  </a:r>
                  <a:r>
                    <a:rPr lang="en-US" sz="1600" dirty="0">
                      <a:solidFill>
                        <a:schemeClr val="tx1"/>
                      </a:solidFill>
                    </a:rPr>
                    <a:t> PB (</a:t>
                  </a:r>
                  <a:r>
                    <a:rPr lang="en-US" sz="1600" dirty="0" err="1">
                      <a:solidFill>
                        <a:schemeClr val="tx1"/>
                      </a:solidFill>
                    </a:rPr>
                    <a:t>behalve</a:t>
                  </a:r>
                  <a:r>
                    <a:rPr lang="en-US" sz="1600" dirty="0">
                      <a:solidFill>
                        <a:schemeClr val="tx1"/>
                      </a:solidFill>
                    </a:rPr>
                    <a:t> </a:t>
                  </a:r>
                  <a:r>
                    <a:rPr lang="en-US" sz="1600" dirty="0" err="1">
                      <a:solidFill>
                        <a:schemeClr val="tx1"/>
                      </a:solidFill>
                    </a:rPr>
                    <a:t>indien</a:t>
                  </a:r>
                  <a:r>
                    <a:rPr lang="en-US" sz="1600" dirty="0">
                      <a:solidFill>
                        <a:schemeClr val="tx1"/>
                      </a:solidFill>
                    </a:rPr>
                    <a:t> de </a:t>
                  </a:r>
                  <a:r>
                    <a:rPr lang="en-US" sz="1600" dirty="0" err="1">
                      <a:solidFill>
                        <a:schemeClr val="tx1"/>
                      </a:solidFill>
                    </a:rPr>
                    <a:t>belastingplichtige</a:t>
                  </a:r>
                  <a:r>
                    <a:rPr lang="en-US" sz="1600" dirty="0">
                      <a:solidFill>
                        <a:schemeClr val="tx1"/>
                      </a:solidFill>
                    </a:rPr>
                    <a:t> in het </a:t>
                  </a:r>
                  <a:r>
                    <a:rPr lang="en-US" sz="1600" dirty="0" err="1">
                      <a:solidFill>
                        <a:schemeClr val="tx1"/>
                      </a:solidFill>
                    </a:rPr>
                    <a:t>verleden</a:t>
                  </a:r>
                  <a:r>
                    <a:rPr lang="en-US" sz="1600" dirty="0">
                      <a:solidFill>
                        <a:schemeClr val="tx1"/>
                      </a:solidFill>
                    </a:rPr>
                    <a:t> al </a:t>
                  </a:r>
                  <a:r>
                    <a:rPr lang="en-US" sz="1600" dirty="0" err="1">
                      <a:solidFill>
                        <a:schemeClr val="tx1"/>
                      </a:solidFill>
                    </a:rPr>
                    <a:t>rijksinwoner</a:t>
                  </a:r>
                  <a:r>
                    <a:rPr lang="en-US" sz="1600" dirty="0">
                      <a:solidFill>
                        <a:schemeClr val="tx1"/>
                      </a:solidFill>
                    </a:rPr>
                    <a:t> was en </a:t>
                  </a:r>
                  <a:r>
                    <a:rPr lang="en-US" sz="1600" dirty="0" err="1">
                      <a:solidFill>
                        <a:schemeClr val="tx1"/>
                      </a:solidFill>
                    </a:rPr>
                    <a:t>mogelijk</a:t>
                  </a:r>
                  <a:r>
                    <a:rPr lang="en-US" sz="1600" dirty="0">
                      <a:solidFill>
                        <a:schemeClr val="tx1"/>
                      </a:solidFill>
                    </a:rPr>
                    <a:t> </a:t>
                  </a:r>
                  <a:r>
                    <a:rPr lang="en-US" sz="1600" dirty="0" err="1">
                      <a:solidFill>
                        <a:schemeClr val="tx1"/>
                      </a:solidFill>
                    </a:rPr>
                    <a:t>onderworpen</a:t>
                  </a:r>
                  <a:r>
                    <a:rPr lang="en-US" sz="1600" dirty="0">
                      <a:solidFill>
                        <a:schemeClr val="tx1"/>
                      </a:solidFill>
                    </a:rPr>
                    <a:t> was </a:t>
                  </a:r>
                  <a:r>
                    <a:rPr lang="en-US" sz="1600" dirty="0" err="1">
                      <a:solidFill>
                        <a:schemeClr val="tx1"/>
                      </a:solidFill>
                    </a:rPr>
                    <a:t>aan</a:t>
                  </a:r>
                  <a:r>
                    <a:rPr lang="en-US" sz="1600" dirty="0">
                      <a:solidFill>
                        <a:schemeClr val="tx1"/>
                      </a:solidFill>
                    </a:rPr>
                    <a:t> de </a:t>
                  </a:r>
                  <a:r>
                    <a:rPr lang="en-US" sz="1600" dirty="0" err="1">
                      <a:solidFill>
                        <a:schemeClr val="tx1"/>
                      </a:solidFill>
                    </a:rPr>
                    <a:t>exitheffing</a:t>
                  </a:r>
                  <a:r>
                    <a:rPr lang="en-US" sz="1600" dirty="0">
                      <a:solidFill>
                        <a:schemeClr val="tx1"/>
                      </a:solidFill>
                    </a:rPr>
                    <a:t>)</a:t>
                  </a:r>
                </a:p>
              </p:txBody>
            </p:sp>
            <p:sp>
              <p:nvSpPr>
                <p:cNvPr id="18" name="Flowchart: Merge 17">
                  <a:extLst>
                    <a:ext uri="{FF2B5EF4-FFF2-40B4-BE49-F238E27FC236}">
                      <a16:creationId xmlns:a16="http://schemas.microsoft.com/office/drawing/2014/main" id="{81BD0C19-E787-70DB-B706-81A48F536CA2}"/>
                    </a:ext>
                  </a:extLst>
                </p:cNvPr>
                <p:cNvSpPr/>
                <p:nvPr/>
              </p:nvSpPr>
              <p:spPr>
                <a:xfrm>
                  <a:off x="5890259" y="4265021"/>
                  <a:ext cx="411480" cy="182881"/>
                </a:xfrm>
                <a:prstGeom prst="flowChartMerge">
                  <a:avLst/>
                </a:prstGeom>
                <a:solidFill>
                  <a:srgbClr val="66CC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sp>
            <p:nvSpPr>
              <p:cNvPr id="21" name="Oval 20">
                <a:extLst>
                  <a:ext uri="{FF2B5EF4-FFF2-40B4-BE49-F238E27FC236}">
                    <a16:creationId xmlns:a16="http://schemas.microsoft.com/office/drawing/2014/main" id="{4AF51222-15D9-ADB4-A6D5-38284038696A}"/>
                  </a:ext>
                </a:extLst>
              </p:cNvPr>
              <p:cNvSpPr/>
              <p:nvPr/>
            </p:nvSpPr>
            <p:spPr>
              <a:xfrm>
                <a:off x="8916056" y="4885508"/>
                <a:ext cx="228599" cy="228599"/>
              </a:xfrm>
              <a:prstGeom prst="ellipse">
                <a:avLst/>
              </a:prstGeom>
              <a:solidFill>
                <a:srgbClr val="66CC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spTree>
    <p:extLst>
      <p:ext uri="{BB962C8B-B14F-4D97-AF65-F5344CB8AC3E}">
        <p14:creationId xmlns:p14="http://schemas.microsoft.com/office/powerpoint/2010/main" val="1101088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E4604-8DF2-0774-D0CE-8D920306B980}"/>
            </a:ext>
          </a:extLst>
        </p:cNvPr>
        <p:cNvGrpSpPr/>
        <p:nvPr/>
      </p:nvGrpSpPr>
      <p:grpSpPr>
        <a:xfrm>
          <a:off x="0" y="0"/>
          <a:ext cx="0" cy="0"/>
          <a:chOff x="0" y="0"/>
          <a:chExt cx="0" cy="0"/>
        </a:xfrm>
      </p:grpSpPr>
      <p:sp>
        <p:nvSpPr>
          <p:cNvPr id="2" name="Title Placeholder 1" descr="|">
            <a:extLst>
              <a:ext uri="{FF2B5EF4-FFF2-40B4-BE49-F238E27FC236}">
                <a16:creationId xmlns:a16="http://schemas.microsoft.com/office/drawing/2014/main" id="{0022A25E-B35F-DDF8-B629-7070A6C37389}"/>
              </a:ext>
            </a:extLst>
          </p:cNvPr>
          <p:cNvSpPr>
            <a:spLocks noGrp="1"/>
          </p:cNvSpPr>
          <p:nvPr>
            <p:ph type="title"/>
          </p:nvPr>
        </p:nvSpPr>
        <p:spPr/>
        <p:txBody>
          <a:bodyPr/>
          <a:lstStyle/>
          <a:p>
            <a:r>
              <a:rPr lang="nl-BE" noProof="0" dirty="0"/>
              <a:t>Inleiding</a:t>
            </a:r>
          </a:p>
        </p:txBody>
      </p:sp>
      <p:grpSp>
        <p:nvGrpSpPr>
          <p:cNvPr id="7" name="Group 6">
            <a:extLst>
              <a:ext uri="{FF2B5EF4-FFF2-40B4-BE49-F238E27FC236}">
                <a16:creationId xmlns:a16="http://schemas.microsoft.com/office/drawing/2014/main" id="{B36841B4-B873-9863-11F8-2616716D1DEA}"/>
              </a:ext>
            </a:extLst>
          </p:cNvPr>
          <p:cNvGrpSpPr/>
          <p:nvPr/>
        </p:nvGrpSpPr>
        <p:grpSpPr>
          <a:xfrm>
            <a:off x="1755140" y="1569718"/>
            <a:ext cx="8496300" cy="2931337"/>
            <a:chOff x="1847850" y="1809748"/>
            <a:chExt cx="8496300" cy="2855595"/>
          </a:xfrm>
        </p:grpSpPr>
        <p:grpSp>
          <p:nvGrpSpPr>
            <p:cNvPr id="8" name="Group 7">
              <a:extLst>
                <a:ext uri="{FF2B5EF4-FFF2-40B4-BE49-F238E27FC236}">
                  <a16:creationId xmlns:a16="http://schemas.microsoft.com/office/drawing/2014/main" id="{F65C7BB5-EFD7-CE7D-BDC9-B4594CDEC20E}"/>
                </a:ext>
              </a:extLst>
            </p:cNvPr>
            <p:cNvGrpSpPr/>
            <p:nvPr/>
          </p:nvGrpSpPr>
          <p:grpSpPr>
            <a:xfrm>
              <a:off x="1847850" y="1809748"/>
              <a:ext cx="8496300" cy="857255"/>
              <a:chOff x="323850" y="1790698"/>
              <a:chExt cx="8496300" cy="857255"/>
            </a:xfrm>
          </p:grpSpPr>
          <p:sp>
            <p:nvSpPr>
              <p:cNvPr id="30" name="Rounded Rectangle 4">
                <a:extLst>
                  <a:ext uri="{FF2B5EF4-FFF2-40B4-BE49-F238E27FC236}">
                    <a16:creationId xmlns:a16="http://schemas.microsoft.com/office/drawing/2014/main" id="{9635E6A0-8BC6-D866-F1EA-D532BFA6DD33}"/>
                  </a:ext>
                </a:extLst>
              </p:cNvPr>
              <p:cNvSpPr/>
              <p:nvPr/>
            </p:nvSpPr>
            <p:spPr>
              <a:xfrm>
                <a:off x="576262" y="1790698"/>
                <a:ext cx="8243888" cy="857250"/>
              </a:xfrm>
              <a:prstGeom prst="round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808038"/>
                <a:r>
                  <a:rPr lang="nl-BE" sz="1600" noProof="0" dirty="0">
                    <a:solidFill>
                      <a:srgbClr val="4D4D4D"/>
                    </a:solidFill>
                  </a:rPr>
                  <a:t>Wetsontwerp ingediend bij het Parlement (56K1244001) – </a:t>
                </a:r>
                <a:r>
                  <a:rPr lang="nl-BE" sz="1600" noProof="0" dirty="0" err="1">
                    <a:solidFill>
                      <a:srgbClr val="4D4D4D"/>
                    </a:solidFill>
                  </a:rPr>
                  <a:t>stemmin</a:t>
                </a:r>
                <a:r>
                  <a:rPr lang="nl-BE" sz="1600" dirty="0">
                    <a:solidFill>
                      <a:srgbClr val="4D4D4D"/>
                    </a:solidFill>
                  </a:rPr>
                  <a:t>g verwacht in maart</a:t>
                </a:r>
                <a:endParaRPr lang="nl-BE" sz="1600" noProof="0" dirty="0">
                  <a:solidFill>
                    <a:srgbClr val="4D4D4D"/>
                  </a:solidFill>
                </a:endParaRPr>
              </a:p>
            </p:txBody>
          </p:sp>
          <p:grpSp>
            <p:nvGrpSpPr>
              <p:cNvPr id="31" name="Group 30">
                <a:extLst>
                  <a:ext uri="{FF2B5EF4-FFF2-40B4-BE49-F238E27FC236}">
                    <a16:creationId xmlns:a16="http://schemas.microsoft.com/office/drawing/2014/main" id="{86B7425E-DD6D-E319-3D47-AA3344E8CD05}"/>
                  </a:ext>
                </a:extLst>
              </p:cNvPr>
              <p:cNvGrpSpPr/>
              <p:nvPr/>
            </p:nvGrpSpPr>
            <p:grpSpPr>
              <a:xfrm>
                <a:off x="323850" y="1790700"/>
                <a:ext cx="1110078" cy="857250"/>
                <a:chOff x="323850" y="1790700"/>
                <a:chExt cx="703051" cy="542926"/>
              </a:xfrm>
            </p:grpSpPr>
            <p:sp>
              <p:nvSpPr>
                <p:cNvPr id="33" name="Oval 32">
                  <a:extLst>
                    <a:ext uri="{FF2B5EF4-FFF2-40B4-BE49-F238E27FC236}">
                      <a16:creationId xmlns:a16="http://schemas.microsoft.com/office/drawing/2014/main" id="{BEAD30C6-9EAC-5588-D1A9-2F06411A7280}"/>
                    </a:ext>
                  </a:extLst>
                </p:cNvPr>
                <p:cNvSpPr/>
                <p:nvPr/>
              </p:nvSpPr>
              <p:spPr>
                <a:xfrm>
                  <a:off x="323850" y="1790700"/>
                  <a:ext cx="542925" cy="54292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dirty="0"/>
                </a:p>
              </p:txBody>
            </p:sp>
            <p:sp>
              <p:nvSpPr>
                <p:cNvPr id="34" name="Isosceles Triangle 33">
                  <a:extLst>
                    <a:ext uri="{FF2B5EF4-FFF2-40B4-BE49-F238E27FC236}">
                      <a16:creationId xmlns:a16="http://schemas.microsoft.com/office/drawing/2014/main" id="{211E5C41-0423-B1AB-7F1E-5100088C6290}"/>
                    </a:ext>
                  </a:extLst>
                </p:cNvPr>
                <p:cNvSpPr/>
                <p:nvPr/>
              </p:nvSpPr>
              <p:spPr>
                <a:xfrm>
                  <a:off x="623887" y="1986200"/>
                  <a:ext cx="403014" cy="347426"/>
                </a:xfrm>
                <a:prstGeom prst="triangle">
                  <a:avLst>
                    <a:gd name="adj" fmla="val 5649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dirty="0"/>
                </a:p>
              </p:txBody>
            </p:sp>
            <p:sp>
              <p:nvSpPr>
                <p:cNvPr id="35" name="Oval 34">
                  <a:extLst>
                    <a:ext uri="{FF2B5EF4-FFF2-40B4-BE49-F238E27FC236}">
                      <a16:creationId xmlns:a16="http://schemas.microsoft.com/office/drawing/2014/main" id="{20EF3596-81DE-547B-863C-BB18CAF3EB57}"/>
                    </a:ext>
                  </a:extLst>
                </p:cNvPr>
                <p:cNvSpPr/>
                <p:nvPr/>
              </p:nvSpPr>
              <p:spPr>
                <a:xfrm>
                  <a:off x="401690" y="1868540"/>
                  <a:ext cx="387244" cy="387244"/>
                </a:xfrm>
                <a:prstGeom prst="ellipse">
                  <a:avLst/>
                </a:prstGeom>
                <a:solidFill>
                  <a:srgbClr val="E6E6E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BE" sz="1600" noProof="0" dirty="0">
                      <a:solidFill>
                        <a:srgbClr val="4D4D4D"/>
                      </a:solidFill>
                    </a:rPr>
                    <a:t>1</a:t>
                  </a:r>
                </a:p>
              </p:txBody>
            </p:sp>
          </p:grpSp>
          <p:sp>
            <p:nvSpPr>
              <p:cNvPr id="32" name="Round Same Side Corner Rectangle 9">
                <a:extLst>
                  <a:ext uri="{FF2B5EF4-FFF2-40B4-BE49-F238E27FC236}">
                    <a16:creationId xmlns:a16="http://schemas.microsoft.com/office/drawing/2014/main" id="{EE952FDF-E3C6-59B8-E348-2D8B0E97CB70}"/>
                  </a:ext>
                </a:extLst>
              </p:cNvPr>
              <p:cNvSpPr/>
              <p:nvPr/>
            </p:nvSpPr>
            <p:spPr>
              <a:xfrm rot="5400000">
                <a:off x="8259365" y="2087168"/>
                <a:ext cx="857251" cy="264319"/>
              </a:xfrm>
              <a:prstGeom prst="round2SameRect">
                <a:avLst>
                  <a:gd name="adj1" fmla="val 4009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dirty="0"/>
              </a:p>
            </p:txBody>
          </p:sp>
        </p:grpSp>
        <p:grpSp>
          <p:nvGrpSpPr>
            <p:cNvPr id="9" name="Group 8">
              <a:extLst>
                <a:ext uri="{FF2B5EF4-FFF2-40B4-BE49-F238E27FC236}">
                  <a16:creationId xmlns:a16="http://schemas.microsoft.com/office/drawing/2014/main" id="{408DCAFD-D6D0-A27E-2CA9-4C74422365A0}"/>
                </a:ext>
              </a:extLst>
            </p:cNvPr>
            <p:cNvGrpSpPr/>
            <p:nvPr/>
          </p:nvGrpSpPr>
          <p:grpSpPr>
            <a:xfrm>
              <a:off x="1847850" y="2799978"/>
              <a:ext cx="8496300" cy="857253"/>
              <a:chOff x="323850" y="2780928"/>
              <a:chExt cx="8496300" cy="857253"/>
            </a:xfrm>
          </p:grpSpPr>
          <p:sp>
            <p:nvSpPr>
              <p:cNvPr id="24" name="Rounded Rectangle 10">
                <a:extLst>
                  <a:ext uri="{FF2B5EF4-FFF2-40B4-BE49-F238E27FC236}">
                    <a16:creationId xmlns:a16="http://schemas.microsoft.com/office/drawing/2014/main" id="{48A555F4-C9C4-8646-BF54-EA8E5B62DAF3}"/>
                  </a:ext>
                </a:extLst>
              </p:cNvPr>
              <p:cNvSpPr/>
              <p:nvPr/>
            </p:nvSpPr>
            <p:spPr>
              <a:xfrm>
                <a:off x="576262" y="2780928"/>
                <a:ext cx="8243888" cy="857250"/>
              </a:xfrm>
              <a:prstGeom prst="round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808038"/>
                <a:r>
                  <a:rPr lang="nl-BE" sz="1600" noProof="0" dirty="0">
                    <a:solidFill>
                      <a:srgbClr val="4D4D4D"/>
                    </a:solidFill>
                  </a:rPr>
                  <a:t>Inwerkingtreding: 1 januari 2026</a:t>
                </a:r>
              </a:p>
            </p:txBody>
          </p:sp>
          <p:grpSp>
            <p:nvGrpSpPr>
              <p:cNvPr id="25" name="Group 24">
                <a:extLst>
                  <a:ext uri="{FF2B5EF4-FFF2-40B4-BE49-F238E27FC236}">
                    <a16:creationId xmlns:a16="http://schemas.microsoft.com/office/drawing/2014/main" id="{FC7FD6FA-768A-3196-A781-D209EAAA10C0}"/>
                  </a:ext>
                </a:extLst>
              </p:cNvPr>
              <p:cNvGrpSpPr/>
              <p:nvPr/>
            </p:nvGrpSpPr>
            <p:grpSpPr>
              <a:xfrm>
                <a:off x="323850" y="2780928"/>
                <a:ext cx="1110078" cy="857250"/>
                <a:chOff x="323850" y="1790700"/>
                <a:chExt cx="703051" cy="542926"/>
              </a:xfrm>
            </p:grpSpPr>
            <p:sp>
              <p:nvSpPr>
                <p:cNvPr id="27" name="Oval 26">
                  <a:extLst>
                    <a:ext uri="{FF2B5EF4-FFF2-40B4-BE49-F238E27FC236}">
                      <a16:creationId xmlns:a16="http://schemas.microsoft.com/office/drawing/2014/main" id="{50667BF5-86BE-C3E1-AF4F-16102DCDDE97}"/>
                    </a:ext>
                  </a:extLst>
                </p:cNvPr>
                <p:cNvSpPr/>
                <p:nvPr/>
              </p:nvSpPr>
              <p:spPr>
                <a:xfrm>
                  <a:off x="323850" y="1790700"/>
                  <a:ext cx="542925" cy="542925"/>
                </a:xfrm>
                <a:prstGeom prst="ellipse">
                  <a:avLst/>
                </a:prstGeom>
                <a:solidFill>
                  <a:srgbClr val="66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dirty="0"/>
                </a:p>
              </p:txBody>
            </p:sp>
            <p:sp>
              <p:nvSpPr>
                <p:cNvPr id="28" name="Isosceles Triangle 27">
                  <a:extLst>
                    <a:ext uri="{FF2B5EF4-FFF2-40B4-BE49-F238E27FC236}">
                      <a16:creationId xmlns:a16="http://schemas.microsoft.com/office/drawing/2014/main" id="{B04D806E-D3F2-D50A-B860-EBF4BB4E1352}"/>
                    </a:ext>
                  </a:extLst>
                </p:cNvPr>
                <p:cNvSpPr/>
                <p:nvPr/>
              </p:nvSpPr>
              <p:spPr>
                <a:xfrm>
                  <a:off x="623887" y="1986200"/>
                  <a:ext cx="403014" cy="347426"/>
                </a:xfrm>
                <a:prstGeom prst="triangle">
                  <a:avLst>
                    <a:gd name="adj" fmla="val 56499"/>
                  </a:avLst>
                </a:prstGeom>
                <a:solidFill>
                  <a:srgbClr val="66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dirty="0"/>
                </a:p>
              </p:txBody>
            </p:sp>
            <p:sp>
              <p:nvSpPr>
                <p:cNvPr id="29" name="Oval 28">
                  <a:extLst>
                    <a:ext uri="{FF2B5EF4-FFF2-40B4-BE49-F238E27FC236}">
                      <a16:creationId xmlns:a16="http://schemas.microsoft.com/office/drawing/2014/main" id="{FA7EB2B2-0ACA-AF98-7879-C0B7BF47F7DB}"/>
                    </a:ext>
                  </a:extLst>
                </p:cNvPr>
                <p:cNvSpPr/>
                <p:nvPr/>
              </p:nvSpPr>
              <p:spPr>
                <a:xfrm>
                  <a:off x="401690" y="1868540"/>
                  <a:ext cx="387244" cy="387244"/>
                </a:xfrm>
                <a:prstGeom prst="ellipse">
                  <a:avLst/>
                </a:prstGeom>
                <a:solidFill>
                  <a:srgbClr val="E6E6E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BE" sz="1600" noProof="0" dirty="0">
                      <a:solidFill>
                        <a:srgbClr val="4D4D4D"/>
                      </a:solidFill>
                    </a:rPr>
                    <a:t>2</a:t>
                  </a:r>
                </a:p>
              </p:txBody>
            </p:sp>
          </p:grpSp>
          <p:sp>
            <p:nvSpPr>
              <p:cNvPr id="26" name="Round Same Side Corner Rectangle 15">
                <a:extLst>
                  <a:ext uri="{FF2B5EF4-FFF2-40B4-BE49-F238E27FC236}">
                    <a16:creationId xmlns:a16="http://schemas.microsoft.com/office/drawing/2014/main" id="{B04D124F-3A8D-1AE2-3663-CC56C428B240}"/>
                  </a:ext>
                </a:extLst>
              </p:cNvPr>
              <p:cNvSpPr/>
              <p:nvPr/>
            </p:nvSpPr>
            <p:spPr>
              <a:xfrm rot="5400000">
                <a:off x="8259365" y="3077396"/>
                <a:ext cx="857251" cy="264319"/>
              </a:xfrm>
              <a:prstGeom prst="round2SameRect">
                <a:avLst>
                  <a:gd name="adj1" fmla="val 40090"/>
                  <a:gd name="adj2" fmla="val 0"/>
                </a:avLst>
              </a:prstGeom>
              <a:solidFill>
                <a:srgbClr val="66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dirty="0"/>
              </a:p>
            </p:txBody>
          </p:sp>
        </p:grpSp>
        <p:grpSp>
          <p:nvGrpSpPr>
            <p:cNvPr id="10" name="Group 9">
              <a:extLst>
                <a:ext uri="{FF2B5EF4-FFF2-40B4-BE49-F238E27FC236}">
                  <a16:creationId xmlns:a16="http://schemas.microsoft.com/office/drawing/2014/main" id="{81179A10-9CD2-7305-769B-AE12B9F6E099}"/>
                </a:ext>
              </a:extLst>
            </p:cNvPr>
            <p:cNvGrpSpPr/>
            <p:nvPr/>
          </p:nvGrpSpPr>
          <p:grpSpPr>
            <a:xfrm>
              <a:off x="1847850" y="3808087"/>
              <a:ext cx="8496300" cy="857256"/>
              <a:chOff x="323850" y="3789037"/>
              <a:chExt cx="8496300" cy="857256"/>
            </a:xfrm>
          </p:grpSpPr>
          <p:sp>
            <p:nvSpPr>
              <p:cNvPr id="18" name="Rounded Rectangle 16">
                <a:extLst>
                  <a:ext uri="{FF2B5EF4-FFF2-40B4-BE49-F238E27FC236}">
                    <a16:creationId xmlns:a16="http://schemas.microsoft.com/office/drawing/2014/main" id="{39728DFF-B519-FCD4-5053-7B836D9418C8}"/>
                  </a:ext>
                </a:extLst>
              </p:cNvPr>
              <p:cNvSpPr/>
              <p:nvPr/>
            </p:nvSpPr>
            <p:spPr>
              <a:xfrm>
                <a:off x="576262" y="3789037"/>
                <a:ext cx="8243888" cy="857250"/>
              </a:xfrm>
              <a:prstGeom prst="round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808038"/>
                <a:r>
                  <a:rPr lang="nl-BE" sz="1600" noProof="0" dirty="0">
                    <a:solidFill>
                      <a:srgbClr val="4D4D4D"/>
                    </a:solidFill>
                  </a:rPr>
                  <a:t>FAQ/circulaire na publicatie van wet </a:t>
                </a:r>
              </a:p>
            </p:txBody>
          </p:sp>
          <p:grpSp>
            <p:nvGrpSpPr>
              <p:cNvPr id="19" name="Group 18">
                <a:extLst>
                  <a:ext uri="{FF2B5EF4-FFF2-40B4-BE49-F238E27FC236}">
                    <a16:creationId xmlns:a16="http://schemas.microsoft.com/office/drawing/2014/main" id="{ABA4A420-77DA-22B5-BD13-53187BCCAD6D}"/>
                  </a:ext>
                </a:extLst>
              </p:cNvPr>
              <p:cNvGrpSpPr/>
              <p:nvPr/>
            </p:nvGrpSpPr>
            <p:grpSpPr>
              <a:xfrm>
                <a:off x="323850" y="3789040"/>
                <a:ext cx="1110078" cy="857250"/>
                <a:chOff x="323850" y="1790700"/>
                <a:chExt cx="703051" cy="542926"/>
              </a:xfrm>
            </p:grpSpPr>
            <p:sp>
              <p:nvSpPr>
                <p:cNvPr id="21" name="Oval 20">
                  <a:extLst>
                    <a:ext uri="{FF2B5EF4-FFF2-40B4-BE49-F238E27FC236}">
                      <a16:creationId xmlns:a16="http://schemas.microsoft.com/office/drawing/2014/main" id="{C25524EF-034E-2E29-D6A5-A6E3A77AFD72}"/>
                    </a:ext>
                  </a:extLst>
                </p:cNvPr>
                <p:cNvSpPr/>
                <p:nvPr/>
              </p:nvSpPr>
              <p:spPr>
                <a:xfrm>
                  <a:off x="323850" y="1790700"/>
                  <a:ext cx="542925" cy="542925"/>
                </a:xfrm>
                <a:prstGeom prst="ellipse">
                  <a:avLst/>
                </a:prstGeom>
                <a:solidFill>
                  <a:srgbClr val="99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dirty="0"/>
                </a:p>
              </p:txBody>
            </p:sp>
            <p:sp>
              <p:nvSpPr>
                <p:cNvPr id="22" name="Isosceles Triangle 21">
                  <a:extLst>
                    <a:ext uri="{FF2B5EF4-FFF2-40B4-BE49-F238E27FC236}">
                      <a16:creationId xmlns:a16="http://schemas.microsoft.com/office/drawing/2014/main" id="{15A13EF5-AEEA-F090-FB80-DC9DFFC43F1C}"/>
                    </a:ext>
                  </a:extLst>
                </p:cNvPr>
                <p:cNvSpPr/>
                <p:nvPr/>
              </p:nvSpPr>
              <p:spPr>
                <a:xfrm>
                  <a:off x="623887" y="1986200"/>
                  <a:ext cx="403014" cy="347426"/>
                </a:xfrm>
                <a:prstGeom prst="triangle">
                  <a:avLst>
                    <a:gd name="adj" fmla="val 56499"/>
                  </a:avLst>
                </a:prstGeom>
                <a:solidFill>
                  <a:srgbClr val="99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dirty="0"/>
                </a:p>
              </p:txBody>
            </p:sp>
            <p:sp>
              <p:nvSpPr>
                <p:cNvPr id="23" name="Oval 22">
                  <a:extLst>
                    <a:ext uri="{FF2B5EF4-FFF2-40B4-BE49-F238E27FC236}">
                      <a16:creationId xmlns:a16="http://schemas.microsoft.com/office/drawing/2014/main" id="{23E3EDC7-CBC0-4141-1FD1-5CD6609D2911}"/>
                    </a:ext>
                  </a:extLst>
                </p:cNvPr>
                <p:cNvSpPr/>
                <p:nvPr/>
              </p:nvSpPr>
              <p:spPr>
                <a:xfrm>
                  <a:off x="401690" y="1868540"/>
                  <a:ext cx="387244" cy="387244"/>
                </a:xfrm>
                <a:prstGeom prst="ellipse">
                  <a:avLst/>
                </a:prstGeom>
                <a:solidFill>
                  <a:srgbClr val="E6E6E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BE" sz="1600" noProof="0" dirty="0">
                      <a:solidFill>
                        <a:srgbClr val="4D4D4D"/>
                      </a:solidFill>
                    </a:rPr>
                    <a:t>3</a:t>
                  </a:r>
                </a:p>
              </p:txBody>
            </p:sp>
          </p:grpSp>
          <p:sp>
            <p:nvSpPr>
              <p:cNvPr id="20" name="Round Same Side Corner Rectangle 21">
                <a:extLst>
                  <a:ext uri="{FF2B5EF4-FFF2-40B4-BE49-F238E27FC236}">
                    <a16:creationId xmlns:a16="http://schemas.microsoft.com/office/drawing/2014/main" id="{4EEEA013-3B14-9571-759E-48209B94CE10}"/>
                  </a:ext>
                </a:extLst>
              </p:cNvPr>
              <p:cNvSpPr/>
              <p:nvPr/>
            </p:nvSpPr>
            <p:spPr>
              <a:xfrm rot="5400000">
                <a:off x="8259365" y="4085508"/>
                <a:ext cx="857251" cy="264319"/>
              </a:xfrm>
              <a:prstGeom prst="round2SameRect">
                <a:avLst>
                  <a:gd name="adj1" fmla="val 40090"/>
                  <a:gd name="adj2" fmla="val 0"/>
                </a:avLst>
              </a:prstGeom>
              <a:solidFill>
                <a:srgbClr val="99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dirty="0"/>
              </a:p>
            </p:txBody>
          </p:sp>
        </p:grpSp>
      </p:grpSp>
    </p:spTree>
    <p:extLst>
      <p:ext uri="{BB962C8B-B14F-4D97-AF65-F5344CB8AC3E}">
        <p14:creationId xmlns:p14="http://schemas.microsoft.com/office/powerpoint/2010/main" val="871229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C1FBC-B64C-BB59-76C6-F4B8ABD5AB1A}"/>
              </a:ext>
            </a:extLst>
          </p:cNvPr>
          <p:cNvSpPr>
            <a:spLocks noGrp="1"/>
          </p:cNvSpPr>
          <p:nvPr>
            <p:ph type="title"/>
          </p:nvPr>
        </p:nvSpPr>
        <p:spPr/>
        <p:txBody>
          <a:bodyPr/>
          <a:lstStyle/>
          <a:p>
            <a:r>
              <a:rPr lang="nl-BE" dirty="0"/>
              <a:t>Specifieke regels voor aandelenopties en aandelen met prijsreductie</a:t>
            </a:r>
          </a:p>
        </p:txBody>
      </p:sp>
      <p:sp>
        <p:nvSpPr>
          <p:cNvPr id="5" name="Rectangle 4">
            <a:extLst>
              <a:ext uri="{FF2B5EF4-FFF2-40B4-BE49-F238E27FC236}">
                <a16:creationId xmlns:a16="http://schemas.microsoft.com/office/drawing/2014/main" id="{BDDE08DD-9DE7-3968-E53C-660979005E11}"/>
              </a:ext>
            </a:extLst>
          </p:cNvPr>
          <p:cNvSpPr/>
          <p:nvPr/>
        </p:nvSpPr>
        <p:spPr>
          <a:xfrm>
            <a:off x="410394" y="1376116"/>
            <a:ext cx="11371212" cy="3737002"/>
          </a:xfrm>
          <a:prstGeom prst="rect">
            <a:avLst/>
          </a:prstGeom>
          <a:solidFill>
            <a:srgbClr val="F7F6F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76213" marR="0" lvl="0" indent="-176213" algn="l" defTabSz="914400" rtl="0" eaLnBrk="1" fontAlgn="auto" latinLnBrk="0" hangingPunct="1">
              <a:lnSpc>
                <a:spcPct val="100000"/>
              </a:lnSpc>
              <a:spcBef>
                <a:spcPts val="0"/>
              </a:spcBef>
              <a:spcAft>
                <a:spcPts val="1200"/>
              </a:spcAft>
              <a:buClr>
                <a:schemeClr val="tx2"/>
              </a:buClr>
              <a:buSzTx/>
              <a:buFont typeface="Arial" panose="020B0604020202020204" pitchFamily="34" charset="0"/>
              <a:buChar char="&gt;"/>
              <a:tabLst/>
              <a:defRPr/>
            </a:pPr>
            <a:r>
              <a:rPr kumimoji="0" lang="nl-BE" b="0" i="0" u="none" strike="noStrike" kern="1200" cap="none" spc="0" normalizeH="0" baseline="0" noProof="0" dirty="0">
                <a:ln>
                  <a:noFill/>
                </a:ln>
                <a:solidFill>
                  <a:srgbClr val="000000"/>
                </a:solidFill>
                <a:effectLst/>
                <a:uLnTx/>
                <a:uFillTx/>
                <a:latin typeface="Arial"/>
                <a:ea typeface="+mn-ea"/>
                <a:cs typeface="Arial"/>
              </a:rPr>
              <a:t>Overdracht van aandelen verkregen bij uitoefening van optie die werd belast bij toekenning (Wet 26/03/1999): aanschaffingswaarde is de waarde bij uitoefening van de optie</a:t>
            </a:r>
          </a:p>
          <a:p>
            <a:pPr marL="176213" marR="0" lvl="0" indent="-176213" algn="l" defTabSz="914400" rtl="0" eaLnBrk="1" fontAlgn="auto" latinLnBrk="0" hangingPunct="1">
              <a:lnSpc>
                <a:spcPct val="100000"/>
              </a:lnSpc>
              <a:spcBef>
                <a:spcPts val="0"/>
              </a:spcBef>
              <a:spcAft>
                <a:spcPts val="1200"/>
              </a:spcAft>
              <a:buClr>
                <a:schemeClr val="tx2"/>
              </a:buClr>
              <a:buSzTx/>
              <a:buFont typeface="Arial" panose="020B0604020202020204" pitchFamily="34" charset="0"/>
              <a:buChar char="&gt;"/>
              <a:tabLst/>
              <a:defRPr/>
            </a:pPr>
            <a:r>
              <a:rPr kumimoji="0" lang="nl-BE" b="0" i="0" u="none" strike="noStrike" kern="1200" cap="none" spc="0" normalizeH="0" baseline="0" noProof="0" dirty="0">
                <a:ln>
                  <a:noFill/>
                </a:ln>
                <a:solidFill>
                  <a:srgbClr val="000000"/>
                </a:solidFill>
                <a:effectLst/>
                <a:uLnTx/>
                <a:uFillTx/>
                <a:latin typeface="Arial"/>
                <a:ea typeface="+mn-ea"/>
                <a:cs typeface="Arial"/>
              </a:rPr>
              <a:t>Overdracht van optie die belast werd bij toekenning (Wet 26/03/1999): aanschaffingswaarde is hogere </a:t>
            </a:r>
            <a:r>
              <a:rPr kumimoji="0" lang="nl-BE" b="0" i="0" u="none" strike="noStrike" kern="1200" cap="none" spc="0" normalizeH="0" baseline="0" noProof="0" dirty="0" err="1">
                <a:ln>
                  <a:noFill/>
                </a:ln>
                <a:solidFill>
                  <a:srgbClr val="000000"/>
                </a:solidFill>
                <a:effectLst/>
                <a:uLnTx/>
                <a:uFillTx/>
                <a:latin typeface="Arial"/>
                <a:ea typeface="+mn-ea"/>
                <a:cs typeface="Arial"/>
              </a:rPr>
              <a:t>bedra</a:t>
            </a:r>
            <a:r>
              <a:rPr lang="nl-BE" dirty="0">
                <a:solidFill>
                  <a:srgbClr val="000000"/>
                </a:solidFill>
                <a:latin typeface="Arial"/>
                <a:cs typeface="Arial"/>
              </a:rPr>
              <a:t>g van ofwel de waarde van optie op ogenblik van overdraagbaarheid ofwel het belastbaar bedrag bij toekenning</a:t>
            </a:r>
            <a:endParaRPr kumimoji="0" lang="nl-BE" b="0" i="0" u="none" strike="noStrike" kern="1200" cap="none" spc="0" normalizeH="0" baseline="0" noProof="0" dirty="0">
              <a:ln>
                <a:noFill/>
              </a:ln>
              <a:solidFill>
                <a:srgbClr val="000000"/>
              </a:solidFill>
              <a:effectLst/>
              <a:uLnTx/>
              <a:uFillTx/>
              <a:latin typeface="Arial"/>
              <a:ea typeface="+mn-ea"/>
              <a:cs typeface="Arial"/>
            </a:endParaRPr>
          </a:p>
          <a:p>
            <a:pPr marL="176213" indent="-176213">
              <a:spcAft>
                <a:spcPts val="1200"/>
              </a:spcAft>
              <a:buClr>
                <a:schemeClr val="tx2"/>
              </a:buClr>
              <a:buFont typeface="Arial" panose="020B0604020202020204" pitchFamily="34" charset="0"/>
              <a:buChar char="&gt;"/>
              <a:defRPr/>
            </a:pPr>
            <a:r>
              <a:rPr lang="nl-BE" dirty="0">
                <a:solidFill>
                  <a:srgbClr val="000000"/>
                </a:solidFill>
                <a:latin typeface="Arial"/>
                <a:cs typeface="Arial"/>
              </a:rPr>
              <a:t>Overdracht van aandelen verkregen met prijsreductie die niet werd belast als loon conform artikelen 48 en 49 van de Wet 26/03/1999: aanschaffingswaarde is gelijk aan waarde aandelen bij verwerving</a:t>
            </a:r>
          </a:p>
          <a:p>
            <a:pPr marL="176213" indent="-176213">
              <a:spcAft>
                <a:spcPts val="1200"/>
              </a:spcAft>
              <a:buClr>
                <a:schemeClr val="tx2"/>
              </a:buClr>
              <a:buFont typeface="Arial" panose="020B0604020202020204" pitchFamily="34" charset="0"/>
              <a:buChar char="&gt;"/>
              <a:defRPr/>
            </a:pPr>
            <a:r>
              <a:rPr lang="nl-BE" dirty="0">
                <a:solidFill>
                  <a:srgbClr val="000000"/>
                </a:solidFill>
              </a:rPr>
              <a:t>Overdracht van aandelen verkregen met prijsreductie die belast werd als loon: aanschaffingswaarde is gelijk aan waarde aandelen bij verwerving</a:t>
            </a:r>
          </a:p>
          <a:p>
            <a:pPr marL="176213" indent="-176213">
              <a:spcAft>
                <a:spcPts val="1200"/>
              </a:spcAft>
              <a:buClr>
                <a:schemeClr val="tx2"/>
              </a:buClr>
              <a:buFont typeface="Arial" panose="020B0604020202020204" pitchFamily="34" charset="0"/>
              <a:buChar char="&gt;"/>
              <a:defRPr/>
            </a:pPr>
            <a:endParaRPr lang="nl-BE" dirty="0">
              <a:solidFill>
                <a:srgbClr val="000000"/>
              </a:solidFill>
              <a:latin typeface="Arial"/>
              <a:cs typeface="Arial"/>
            </a:endParaRPr>
          </a:p>
          <a:p>
            <a:pPr marL="857250" lvl="1" indent="-400050">
              <a:spcAft>
                <a:spcPts val="1200"/>
              </a:spcAft>
              <a:buClr>
                <a:schemeClr val="tx2"/>
              </a:buClr>
              <a:buFont typeface="+mj-lt"/>
              <a:buAutoNum type="romanLcPeriod" startAt="3"/>
              <a:defRPr/>
            </a:pPr>
            <a:endParaRPr lang="en-US" sz="1500" dirty="0">
              <a:solidFill>
                <a:srgbClr val="000000"/>
              </a:solidFill>
            </a:endParaRPr>
          </a:p>
        </p:txBody>
      </p:sp>
      <p:sp>
        <p:nvSpPr>
          <p:cNvPr id="3" name="Rectangle 2">
            <a:extLst>
              <a:ext uri="{FF2B5EF4-FFF2-40B4-BE49-F238E27FC236}">
                <a16:creationId xmlns:a16="http://schemas.microsoft.com/office/drawing/2014/main" id="{60064F79-4562-CDE9-2594-3B8FDFD82DFC}"/>
              </a:ext>
            </a:extLst>
          </p:cNvPr>
          <p:cNvSpPr/>
          <p:nvPr/>
        </p:nvSpPr>
        <p:spPr>
          <a:xfrm>
            <a:off x="410395" y="5113118"/>
            <a:ext cx="11371211" cy="142871"/>
          </a:xfrm>
          <a:prstGeom prst="rect">
            <a:avLst/>
          </a:prstGeom>
          <a:solidFill>
            <a:srgbClr val="E6E6E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noProof="0" dirty="0">
                <a:solidFill>
                  <a:schemeClr val="tx1"/>
                </a:solidFill>
              </a:rPr>
              <a:t> </a:t>
            </a:r>
          </a:p>
        </p:txBody>
      </p:sp>
    </p:spTree>
    <p:extLst>
      <p:ext uri="{BB962C8B-B14F-4D97-AF65-F5344CB8AC3E}">
        <p14:creationId xmlns:p14="http://schemas.microsoft.com/office/powerpoint/2010/main" val="1553434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BE618-C485-734E-A630-F81B7EB55FB8}"/>
            </a:ext>
          </a:extLst>
        </p:cNvPr>
        <p:cNvGrpSpPr/>
        <p:nvPr/>
      </p:nvGrpSpPr>
      <p:grpSpPr>
        <a:xfrm>
          <a:off x="0" y="0"/>
          <a:ext cx="0" cy="0"/>
          <a:chOff x="0" y="0"/>
          <a:chExt cx="0" cy="0"/>
        </a:xfrm>
      </p:grpSpPr>
      <p:sp>
        <p:nvSpPr>
          <p:cNvPr id="2" name="Title Placeholder 1" descr="|">
            <a:extLst>
              <a:ext uri="{FF2B5EF4-FFF2-40B4-BE49-F238E27FC236}">
                <a16:creationId xmlns:a16="http://schemas.microsoft.com/office/drawing/2014/main" id="{6A6FEEAA-92BE-C898-13C0-4AFF2B6C0628}"/>
              </a:ext>
            </a:extLst>
          </p:cNvPr>
          <p:cNvSpPr>
            <a:spLocks noGrp="1"/>
          </p:cNvSpPr>
          <p:nvPr>
            <p:ph type="title"/>
          </p:nvPr>
        </p:nvSpPr>
        <p:spPr/>
        <p:txBody>
          <a:bodyPr/>
          <a:lstStyle/>
          <a:p>
            <a:r>
              <a:rPr lang="en-GB" dirty="0"/>
              <a:t>Belastbare basis – </a:t>
            </a:r>
            <a:r>
              <a:rPr lang="en-GB" dirty="0" err="1"/>
              <a:t>vrijstelling</a:t>
            </a:r>
            <a:r>
              <a:rPr lang="en-GB" dirty="0"/>
              <a:t> van </a:t>
            </a:r>
            <a:r>
              <a:rPr lang="en-GB" dirty="0" err="1"/>
              <a:t>latente</a:t>
            </a:r>
            <a:r>
              <a:rPr lang="en-GB" dirty="0"/>
              <a:t> MW </a:t>
            </a:r>
            <a:r>
              <a:rPr lang="en-GB" dirty="0" err="1"/>
              <a:t>opgebouwd</a:t>
            </a:r>
            <a:r>
              <a:rPr lang="en-GB" dirty="0"/>
              <a:t> </a:t>
            </a:r>
            <a:r>
              <a:rPr lang="en-GB" dirty="0" err="1"/>
              <a:t>vóór</a:t>
            </a:r>
            <a:r>
              <a:rPr lang="en-GB" dirty="0"/>
              <a:t> 1/1/2026</a:t>
            </a:r>
            <a:endParaRPr lang="en-GB" noProof="0" dirty="0"/>
          </a:p>
        </p:txBody>
      </p:sp>
      <p:sp>
        <p:nvSpPr>
          <p:cNvPr id="3" name="Rectangle 2">
            <a:extLst>
              <a:ext uri="{FF2B5EF4-FFF2-40B4-BE49-F238E27FC236}">
                <a16:creationId xmlns:a16="http://schemas.microsoft.com/office/drawing/2014/main" id="{3E4BDB8A-F26B-52E1-207E-198E8887E1CD}"/>
              </a:ext>
            </a:extLst>
          </p:cNvPr>
          <p:cNvSpPr/>
          <p:nvPr/>
        </p:nvSpPr>
        <p:spPr>
          <a:xfrm>
            <a:off x="407986" y="1664874"/>
            <a:ext cx="11371212" cy="4100660"/>
          </a:xfrm>
          <a:prstGeom prst="rect">
            <a:avLst/>
          </a:prstGeom>
          <a:solidFill>
            <a:srgbClr val="F7F6F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76213" marR="0" lvl="0" indent="-176213" algn="l" defTabSz="914400" rtl="0" eaLnBrk="1" fontAlgn="auto" latinLnBrk="0" hangingPunct="1">
              <a:lnSpc>
                <a:spcPct val="100000"/>
              </a:lnSpc>
              <a:spcBef>
                <a:spcPts val="0"/>
              </a:spcBef>
              <a:spcAft>
                <a:spcPts val="1200"/>
              </a:spcAft>
              <a:buClr>
                <a:schemeClr val="tx2"/>
              </a:buClr>
              <a:buSzTx/>
              <a:buFont typeface="Arial" panose="020B0604020202020204" pitchFamily="34" charset="0"/>
              <a:buChar char="&gt;"/>
              <a:tabLst/>
              <a:defRPr/>
            </a:pPr>
            <a:r>
              <a:rPr kumimoji="0" lang="nl-BE" sz="1500" b="0" i="0" u="none" strike="noStrike" kern="1200" cap="none" spc="0" normalizeH="0" baseline="0" noProof="0" dirty="0">
                <a:ln>
                  <a:noFill/>
                </a:ln>
                <a:solidFill>
                  <a:srgbClr val="000000"/>
                </a:solidFill>
                <a:effectLst/>
                <a:uLnTx/>
                <a:uFillTx/>
                <a:latin typeface="Arial"/>
                <a:ea typeface="+mn-ea"/>
                <a:cs typeface="Arial"/>
              </a:rPr>
              <a:t>Regel geldt voor de drie </a:t>
            </a:r>
            <a:r>
              <a:rPr kumimoji="0" lang="nl-BE" sz="1500" b="0" i="0" u="none" strike="noStrike" kern="1200" cap="none" spc="0" normalizeH="0" baseline="0" noProof="0" dirty="0" err="1">
                <a:ln>
                  <a:noFill/>
                </a:ln>
                <a:solidFill>
                  <a:srgbClr val="000000"/>
                </a:solidFill>
                <a:effectLst/>
                <a:uLnTx/>
                <a:uFillTx/>
                <a:latin typeface="Arial"/>
                <a:ea typeface="+mn-ea"/>
                <a:cs typeface="Arial"/>
              </a:rPr>
              <a:t>categorieë</a:t>
            </a:r>
            <a:r>
              <a:rPr lang="nl-BE" sz="1500" dirty="0">
                <a:solidFill>
                  <a:srgbClr val="000000"/>
                </a:solidFill>
                <a:latin typeface="Arial"/>
                <a:cs typeface="Arial"/>
              </a:rPr>
              <a:t>n van MW</a:t>
            </a:r>
          </a:p>
          <a:p>
            <a:pPr marL="176213" marR="0" lvl="0" indent="-176213" algn="l" defTabSz="914400" rtl="0" eaLnBrk="1" fontAlgn="auto" latinLnBrk="0" hangingPunct="1">
              <a:lnSpc>
                <a:spcPct val="100000"/>
              </a:lnSpc>
              <a:spcBef>
                <a:spcPts val="0"/>
              </a:spcBef>
              <a:spcAft>
                <a:spcPts val="1200"/>
              </a:spcAft>
              <a:buClr>
                <a:schemeClr val="tx2"/>
              </a:buClr>
              <a:buSzTx/>
              <a:buFont typeface="Arial" panose="020B0604020202020204" pitchFamily="34" charset="0"/>
              <a:buChar char="&gt;"/>
              <a:tabLst/>
              <a:defRPr/>
            </a:pPr>
            <a:r>
              <a:rPr kumimoji="0" lang="nl-BE" sz="1500" b="0" i="0" u="none" strike="noStrike" kern="1200" cap="none" spc="0" normalizeH="0" baseline="0" noProof="0" dirty="0">
                <a:ln>
                  <a:noFill/>
                </a:ln>
                <a:solidFill>
                  <a:srgbClr val="000000"/>
                </a:solidFill>
                <a:effectLst/>
                <a:uLnTx/>
                <a:uFillTx/>
                <a:latin typeface="Arial"/>
                <a:ea typeface="+mn-ea"/>
                <a:cs typeface="Arial"/>
              </a:rPr>
              <a:t>Voor financiële activa die genoteerd zijn = laatste slotkoers van het jaar 2025</a:t>
            </a:r>
          </a:p>
          <a:p>
            <a:pPr marL="176213" marR="0" lvl="0" indent="-176213" algn="l" defTabSz="914400" rtl="0" eaLnBrk="1" fontAlgn="auto" latinLnBrk="0" hangingPunct="1">
              <a:lnSpc>
                <a:spcPct val="100000"/>
              </a:lnSpc>
              <a:spcBef>
                <a:spcPts val="0"/>
              </a:spcBef>
              <a:spcAft>
                <a:spcPts val="1200"/>
              </a:spcAft>
              <a:buClr>
                <a:schemeClr val="tx2"/>
              </a:buClr>
              <a:buSzTx/>
              <a:buFont typeface="Arial" panose="020B0604020202020204" pitchFamily="34" charset="0"/>
              <a:buChar char="&gt;"/>
              <a:tabLst/>
              <a:defRPr/>
            </a:pPr>
            <a:r>
              <a:rPr kumimoji="0" lang="nl-BE" sz="1500" b="0" i="0" u="none" strike="noStrike" kern="1200" cap="none" spc="0" normalizeH="0" baseline="0" noProof="0" dirty="0">
                <a:ln>
                  <a:noFill/>
                </a:ln>
                <a:solidFill>
                  <a:srgbClr val="000000"/>
                </a:solidFill>
                <a:effectLst/>
                <a:uLnTx/>
                <a:uFillTx/>
                <a:latin typeface="Arial"/>
                <a:ea typeface="+mn-ea"/>
                <a:cs typeface="Arial"/>
              </a:rPr>
              <a:t>Voor financiële activa die niet genoteerd zijn, één van volgende waardes:</a:t>
            </a:r>
          </a:p>
          <a:p>
            <a:pPr marL="857250" lvl="1" indent="-400050">
              <a:spcAft>
                <a:spcPts val="1200"/>
              </a:spcAft>
              <a:buClr>
                <a:schemeClr val="tx2"/>
              </a:buClr>
              <a:buFont typeface="+mj-lt"/>
              <a:buAutoNum type="romanLcPeriod"/>
              <a:defRPr/>
            </a:pPr>
            <a:r>
              <a:rPr kumimoji="0" lang="nl-BE" sz="1500" b="0" i="0" u="none" strike="noStrike" kern="1200" cap="none" spc="0" normalizeH="0" baseline="0" noProof="0" dirty="0">
                <a:ln>
                  <a:noFill/>
                </a:ln>
                <a:solidFill>
                  <a:srgbClr val="000000"/>
                </a:solidFill>
                <a:effectLst/>
                <a:uLnTx/>
                <a:uFillTx/>
                <a:latin typeface="Arial"/>
                <a:ea typeface="+mn-ea"/>
                <a:cs typeface="Arial"/>
              </a:rPr>
              <a:t>hoogste waarde toegepast in het kader van een overdracht (incl. inbreng) van dezelfde financiële activa tussen volstrekt onafhankelijke partijen die plaatsvond tijdens 2025 </a:t>
            </a:r>
          </a:p>
          <a:p>
            <a:pPr marL="857250" lvl="1" indent="-400050">
              <a:spcAft>
                <a:spcPts val="1200"/>
              </a:spcAft>
              <a:buClr>
                <a:schemeClr val="tx2"/>
              </a:buClr>
              <a:buFont typeface="+mj-lt"/>
              <a:buAutoNum type="romanLcPeriod" startAt="2"/>
              <a:defRPr/>
            </a:pPr>
            <a:r>
              <a:rPr lang="nl-BE" sz="1500" dirty="0">
                <a:solidFill>
                  <a:srgbClr val="000000"/>
                </a:solidFill>
              </a:rPr>
              <a:t>waarde die resultaat is van toepassing van een waarderingsformule vastgesteld in een contract of in een contractueel aanbod van verkoopoptie met betrekking tot deze financiële activa in werking op 1 januari 2026 </a:t>
            </a:r>
          </a:p>
          <a:p>
            <a:pPr marL="857250" lvl="1" indent="-400050">
              <a:spcAft>
                <a:spcPts val="1200"/>
              </a:spcAft>
              <a:buClr>
                <a:schemeClr val="tx2"/>
              </a:buClr>
              <a:buFont typeface="+mj-lt"/>
              <a:buAutoNum type="romanLcPeriod" startAt="2"/>
              <a:defRPr/>
            </a:pPr>
            <a:r>
              <a:rPr lang="nl-BE" sz="1500" dirty="0">
                <a:solidFill>
                  <a:srgbClr val="000000"/>
                </a:solidFill>
              </a:rPr>
              <a:t>waarde gebaseerd op formule = eigen vermogen + 4 x EBITDA</a:t>
            </a:r>
          </a:p>
          <a:p>
            <a:pPr marL="857250" lvl="1" indent="-400050">
              <a:spcAft>
                <a:spcPts val="1200"/>
              </a:spcAft>
              <a:buClr>
                <a:schemeClr val="tx2"/>
              </a:buClr>
              <a:buFont typeface="+mj-lt"/>
              <a:buAutoNum type="romanLcPeriod" startAt="3"/>
              <a:defRPr/>
            </a:pPr>
            <a:r>
              <a:rPr lang="nl-BE" sz="1500" dirty="0">
                <a:solidFill>
                  <a:srgbClr val="000000"/>
                </a:solidFill>
              </a:rPr>
              <a:t>rapport door een revisor of door een gecertificeerd accountant, die niet de revisor of de accountant is van de vennootschap (rapport opgesteld ten laatste op 31 december </a:t>
            </a:r>
            <a:r>
              <a:rPr lang="nl-BE" sz="1500" b="1" dirty="0">
                <a:solidFill>
                  <a:srgbClr val="000000"/>
                </a:solidFill>
              </a:rPr>
              <a:t>2027</a:t>
            </a:r>
            <a:r>
              <a:rPr lang="nl-BE" sz="1500" dirty="0">
                <a:solidFill>
                  <a:srgbClr val="000000"/>
                </a:solidFill>
              </a:rPr>
              <a:t>)</a:t>
            </a:r>
          </a:p>
          <a:p>
            <a:pPr marL="176213" indent="-176213">
              <a:spcAft>
                <a:spcPts val="1200"/>
              </a:spcAft>
              <a:buClr>
                <a:schemeClr val="tx2"/>
              </a:buClr>
              <a:buFont typeface="Arial" panose="020B0604020202020204" pitchFamily="34" charset="0"/>
              <a:buChar char="&gt;"/>
              <a:defRPr/>
            </a:pPr>
            <a:r>
              <a:rPr lang="nl-BE" sz="1500" dirty="0">
                <a:solidFill>
                  <a:srgbClr val="000000"/>
                </a:solidFill>
                <a:latin typeface="Arial"/>
                <a:cs typeface="Arial"/>
              </a:rPr>
              <a:t>Voor activa die </a:t>
            </a:r>
            <a:r>
              <a:rPr lang="nl-BE" sz="1500" dirty="0">
                <a:solidFill>
                  <a:srgbClr val="000000"/>
                </a:solidFill>
              </a:rPr>
              <a:t>na 31 december 2025 middels </a:t>
            </a:r>
            <a:r>
              <a:rPr lang="nl-BE" sz="1500" dirty="0">
                <a:solidFill>
                  <a:srgbClr val="000000"/>
                </a:solidFill>
                <a:latin typeface="Arial"/>
                <a:cs typeface="Arial"/>
              </a:rPr>
              <a:t>schenking of erfenis zijn verkregen, de marktwaarde op 31 december 2025, te bepalen aan de hand van één van bovengenoemde methoden</a:t>
            </a:r>
            <a:endParaRPr lang="en-US" sz="1500" dirty="0">
              <a:solidFill>
                <a:srgbClr val="000000"/>
              </a:solidFill>
            </a:endParaRPr>
          </a:p>
        </p:txBody>
      </p:sp>
      <p:sp>
        <p:nvSpPr>
          <p:cNvPr id="4" name="TextBox 3">
            <a:extLst>
              <a:ext uri="{FF2B5EF4-FFF2-40B4-BE49-F238E27FC236}">
                <a16:creationId xmlns:a16="http://schemas.microsoft.com/office/drawing/2014/main" id="{9E5B0020-5862-11B0-8239-46D4161E4310}"/>
              </a:ext>
            </a:extLst>
          </p:cNvPr>
          <p:cNvSpPr txBox="1"/>
          <p:nvPr/>
        </p:nvSpPr>
        <p:spPr>
          <a:xfrm>
            <a:off x="407986" y="1337022"/>
            <a:ext cx="11371213" cy="327851"/>
          </a:xfrm>
          <a:prstGeom prst="rect">
            <a:avLst/>
          </a:prstGeom>
          <a:solidFill>
            <a:srgbClr val="99CC99"/>
          </a:solidFill>
        </p:spPr>
        <p:txBody>
          <a:bodyPr wrap="square" rtlCol="0" anchor="ctr" anchorCtr="0">
            <a:noAutofit/>
          </a:bodyPr>
          <a:lstStyle/>
          <a:p>
            <a:r>
              <a:rPr lang="en-US" sz="1600" b="1" noProof="0" dirty="0">
                <a:solidFill>
                  <a:schemeClr val="bg1"/>
                </a:solidFill>
              </a:rPr>
              <a:t>Voor </a:t>
            </a:r>
            <a:r>
              <a:rPr lang="en-US" sz="1600" b="1" noProof="0" dirty="0" err="1">
                <a:solidFill>
                  <a:schemeClr val="bg1"/>
                </a:solidFill>
              </a:rPr>
              <a:t>activa</a:t>
            </a:r>
            <a:r>
              <a:rPr lang="en-US" sz="1600" b="1" noProof="0" dirty="0">
                <a:solidFill>
                  <a:schemeClr val="bg1"/>
                </a:solidFill>
              </a:rPr>
              <a:t> </a:t>
            </a:r>
            <a:r>
              <a:rPr lang="en-US" sz="1600" b="1" noProof="0" dirty="0" err="1">
                <a:solidFill>
                  <a:schemeClr val="bg1"/>
                </a:solidFill>
              </a:rPr>
              <a:t>verworven</a:t>
            </a:r>
            <a:r>
              <a:rPr lang="en-US" sz="1600" b="1" noProof="0" dirty="0">
                <a:solidFill>
                  <a:schemeClr val="bg1"/>
                </a:solidFill>
              </a:rPr>
              <a:t> </a:t>
            </a:r>
            <a:r>
              <a:rPr lang="en-US" sz="1600" b="1" noProof="0" dirty="0" err="1">
                <a:solidFill>
                  <a:schemeClr val="bg1"/>
                </a:solidFill>
              </a:rPr>
              <a:t>vóór</a:t>
            </a:r>
            <a:r>
              <a:rPr lang="en-US" sz="1600" b="1" noProof="0" dirty="0">
                <a:solidFill>
                  <a:schemeClr val="bg1"/>
                </a:solidFill>
              </a:rPr>
              <a:t> 1/1/2026, is de </a:t>
            </a:r>
            <a:r>
              <a:rPr lang="en-US" sz="1600" b="1" noProof="0" dirty="0" err="1">
                <a:solidFill>
                  <a:schemeClr val="bg1"/>
                </a:solidFill>
              </a:rPr>
              <a:t>aanschaffingswaarde</a:t>
            </a:r>
            <a:r>
              <a:rPr lang="en-US" sz="1600" b="1" noProof="0" dirty="0">
                <a:solidFill>
                  <a:schemeClr val="bg1"/>
                </a:solidFill>
              </a:rPr>
              <a:t> de </a:t>
            </a:r>
            <a:r>
              <a:rPr lang="en-US" sz="1600" b="1" noProof="0" dirty="0" err="1">
                <a:solidFill>
                  <a:schemeClr val="bg1"/>
                </a:solidFill>
              </a:rPr>
              <a:t>marktwaarde</a:t>
            </a:r>
            <a:r>
              <a:rPr lang="en-US" sz="1600" b="1" noProof="0" dirty="0">
                <a:solidFill>
                  <a:schemeClr val="bg1"/>
                </a:solidFill>
              </a:rPr>
              <a:t> op 31/12/2025</a:t>
            </a:r>
          </a:p>
        </p:txBody>
      </p:sp>
      <p:sp>
        <p:nvSpPr>
          <p:cNvPr id="5" name="Rectangle 4">
            <a:extLst>
              <a:ext uri="{FF2B5EF4-FFF2-40B4-BE49-F238E27FC236}">
                <a16:creationId xmlns:a16="http://schemas.microsoft.com/office/drawing/2014/main" id="{C593B287-E1DD-6EB8-1778-1B6F66C37342}"/>
              </a:ext>
            </a:extLst>
          </p:cNvPr>
          <p:cNvSpPr/>
          <p:nvPr/>
        </p:nvSpPr>
        <p:spPr>
          <a:xfrm>
            <a:off x="407987" y="5765534"/>
            <a:ext cx="11371211" cy="185254"/>
          </a:xfrm>
          <a:prstGeom prst="rect">
            <a:avLst/>
          </a:prstGeom>
          <a:solidFill>
            <a:srgbClr val="E6E6E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noProof="0" dirty="0">
                <a:solidFill>
                  <a:schemeClr val="tx1"/>
                </a:solidFill>
              </a:rPr>
              <a:t> </a:t>
            </a:r>
          </a:p>
        </p:txBody>
      </p:sp>
    </p:spTree>
    <p:extLst>
      <p:ext uri="{BB962C8B-B14F-4D97-AF65-F5344CB8AC3E}">
        <p14:creationId xmlns:p14="http://schemas.microsoft.com/office/powerpoint/2010/main" val="3687048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75376-5FBA-398A-8993-F5E1AC83A78C}"/>
            </a:ext>
          </a:extLst>
        </p:cNvPr>
        <p:cNvGrpSpPr/>
        <p:nvPr/>
      </p:nvGrpSpPr>
      <p:grpSpPr>
        <a:xfrm>
          <a:off x="0" y="0"/>
          <a:ext cx="0" cy="0"/>
          <a:chOff x="0" y="0"/>
          <a:chExt cx="0" cy="0"/>
        </a:xfrm>
      </p:grpSpPr>
      <p:sp>
        <p:nvSpPr>
          <p:cNvPr id="2" name="Title Placeholder 1" descr="|">
            <a:extLst>
              <a:ext uri="{FF2B5EF4-FFF2-40B4-BE49-F238E27FC236}">
                <a16:creationId xmlns:a16="http://schemas.microsoft.com/office/drawing/2014/main" id="{7A07B374-8C42-577D-595B-3455F8074372}"/>
              </a:ext>
            </a:extLst>
          </p:cNvPr>
          <p:cNvSpPr>
            <a:spLocks noGrp="1"/>
          </p:cNvSpPr>
          <p:nvPr>
            <p:ph type="title"/>
          </p:nvPr>
        </p:nvSpPr>
        <p:spPr/>
        <p:txBody>
          <a:bodyPr/>
          <a:lstStyle/>
          <a:p>
            <a:r>
              <a:rPr lang="en-GB" dirty="0"/>
              <a:t>Belastbare basis – </a:t>
            </a:r>
            <a:r>
              <a:rPr lang="en-GB" dirty="0" err="1"/>
              <a:t>vrijstelling</a:t>
            </a:r>
            <a:r>
              <a:rPr lang="en-GB" dirty="0"/>
              <a:t> van </a:t>
            </a:r>
            <a:r>
              <a:rPr lang="en-GB" dirty="0" err="1"/>
              <a:t>latente</a:t>
            </a:r>
            <a:r>
              <a:rPr lang="en-GB" dirty="0"/>
              <a:t> MW </a:t>
            </a:r>
            <a:r>
              <a:rPr lang="en-GB" dirty="0" err="1"/>
              <a:t>opgebouwd</a:t>
            </a:r>
            <a:r>
              <a:rPr lang="en-GB" dirty="0"/>
              <a:t> </a:t>
            </a:r>
            <a:r>
              <a:rPr lang="en-GB" dirty="0" err="1"/>
              <a:t>vóór</a:t>
            </a:r>
            <a:r>
              <a:rPr lang="en-GB" dirty="0"/>
              <a:t> 1/1/2026</a:t>
            </a:r>
            <a:endParaRPr lang="en-GB" noProof="0" dirty="0"/>
          </a:p>
        </p:txBody>
      </p:sp>
      <p:sp>
        <p:nvSpPr>
          <p:cNvPr id="3" name="Rectangle 2">
            <a:extLst>
              <a:ext uri="{FF2B5EF4-FFF2-40B4-BE49-F238E27FC236}">
                <a16:creationId xmlns:a16="http://schemas.microsoft.com/office/drawing/2014/main" id="{7F62FA7B-3087-DCF4-7FB3-D4421C0DC069}"/>
              </a:ext>
            </a:extLst>
          </p:cNvPr>
          <p:cNvSpPr/>
          <p:nvPr/>
        </p:nvSpPr>
        <p:spPr>
          <a:xfrm>
            <a:off x="410393" y="1634138"/>
            <a:ext cx="11371212" cy="3918218"/>
          </a:xfrm>
          <a:prstGeom prst="rect">
            <a:avLst/>
          </a:prstGeom>
          <a:solidFill>
            <a:srgbClr val="F7F6F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76213" marR="0" lvl="0" indent="-176213" algn="l" defTabSz="914400" rtl="0" eaLnBrk="1" fontAlgn="auto" latinLnBrk="0" hangingPunct="1">
              <a:lnSpc>
                <a:spcPct val="100000"/>
              </a:lnSpc>
              <a:spcBef>
                <a:spcPts val="0"/>
              </a:spcBef>
              <a:spcAft>
                <a:spcPts val="1200"/>
              </a:spcAft>
              <a:buClr>
                <a:schemeClr val="tx2"/>
              </a:buClr>
              <a:buSzTx/>
              <a:buFont typeface="Arial" panose="020B0604020202020204" pitchFamily="34" charset="0"/>
              <a:buChar char="&gt;"/>
              <a:tabLst/>
              <a:defRPr/>
            </a:pPr>
            <a:r>
              <a:rPr kumimoji="0" lang="nl-BE" b="0" i="0" u="none" strike="noStrike" kern="1200" cap="none" spc="0" normalizeH="0" baseline="0" noProof="0" dirty="0">
                <a:ln>
                  <a:noFill/>
                </a:ln>
                <a:solidFill>
                  <a:srgbClr val="000000"/>
                </a:solidFill>
                <a:effectLst/>
                <a:uLnTx/>
                <a:uFillTx/>
                <a:latin typeface="Arial"/>
                <a:ea typeface="+mn-ea"/>
                <a:cs typeface="Arial"/>
              </a:rPr>
              <a:t>Wat zijn transacties tussen “volstrekt onafhankelijke partijen”</a:t>
            </a:r>
          </a:p>
          <a:p>
            <a:pPr marL="633413" lvl="1" indent="-176213">
              <a:spcAft>
                <a:spcPts val="1200"/>
              </a:spcAft>
              <a:buClr>
                <a:schemeClr val="tx2"/>
              </a:buClr>
              <a:buFont typeface="Arial" panose="020B0604020202020204" pitchFamily="34" charset="0"/>
              <a:buChar char="&gt;"/>
              <a:defRPr/>
            </a:pPr>
            <a:r>
              <a:rPr kumimoji="0" lang="nl-BE" b="0" i="0" u="none" strike="noStrike" kern="1200" cap="none" spc="0" normalizeH="0" baseline="0" noProof="0" dirty="0" err="1">
                <a:ln>
                  <a:noFill/>
                </a:ln>
                <a:solidFill>
                  <a:srgbClr val="000000"/>
                </a:solidFill>
                <a:effectLst/>
                <a:uLnTx/>
                <a:uFillTx/>
                <a:latin typeface="Arial"/>
                <a:ea typeface="+mn-ea"/>
                <a:cs typeface="Arial"/>
              </a:rPr>
              <a:t>quid</a:t>
            </a:r>
            <a:r>
              <a:rPr kumimoji="0" lang="nl-BE" b="0" i="0" u="none" strike="noStrike" kern="1200" cap="none" spc="0" normalizeH="0" baseline="0" noProof="0" dirty="0">
                <a:ln>
                  <a:noFill/>
                </a:ln>
                <a:solidFill>
                  <a:srgbClr val="000000"/>
                </a:solidFill>
                <a:effectLst/>
                <a:uLnTx/>
                <a:uFillTx/>
                <a:latin typeface="Arial"/>
                <a:ea typeface="+mn-ea"/>
                <a:cs typeface="Arial"/>
              </a:rPr>
              <a:t> interne rondes van verhandeling van aandelen bij familie</a:t>
            </a:r>
            <a:r>
              <a:rPr lang="nl-BE" dirty="0">
                <a:solidFill>
                  <a:srgbClr val="000000"/>
                </a:solidFill>
                <a:latin typeface="Arial"/>
                <a:cs typeface="Arial"/>
              </a:rPr>
              <a:t>bedrijven</a:t>
            </a:r>
            <a:r>
              <a:rPr kumimoji="0" lang="nl-BE" b="0" i="0" u="none" strike="noStrike" kern="1200" cap="none" spc="0" normalizeH="0" baseline="0" noProof="0" dirty="0">
                <a:ln>
                  <a:noFill/>
                </a:ln>
                <a:solidFill>
                  <a:srgbClr val="000000"/>
                </a:solidFill>
                <a:effectLst/>
                <a:uLnTx/>
                <a:uFillTx/>
                <a:latin typeface="Arial"/>
                <a:ea typeface="+mn-ea"/>
                <a:cs typeface="Arial"/>
              </a:rPr>
              <a:t>, partnerships, uitoefening van aandelenopties, overdracht tussen huidige aandeelhouders, etc.</a:t>
            </a:r>
          </a:p>
          <a:p>
            <a:pPr marL="176213" lvl="0" indent="-176213">
              <a:spcAft>
                <a:spcPts val="1200"/>
              </a:spcAft>
              <a:buClr>
                <a:schemeClr val="tx2"/>
              </a:buClr>
              <a:buFont typeface="Arial" panose="020B0604020202020204" pitchFamily="34" charset="0"/>
              <a:buChar char="&gt;"/>
              <a:defRPr/>
            </a:pPr>
            <a:r>
              <a:rPr lang="nl-BE" dirty="0">
                <a:solidFill>
                  <a:srgbClr val="000000"/>
                </a:solidFill>
              </a:rPr>
              <a:t>Hebben methoden i. en ii. voorrang op methoden iii. en iv.? De tekst van de wet en Memorie laat impliciet beide interpretaties toe. Volgens ons kunnen methoden iii. en iv. worden toegepast, zelfs als er een transactie heeft plaatsgevonden tussen volledig onafhankelijke partijen in 2025 of er een contractuele prijsafspraak is</a:t>
            </a:r>
          </a:p>
          <a:p>
            <a:pPr marL="176213" lvl="0" indent="-176213">
              <a:spcAft>
                <a:spcPts val="1200"/>
              </a:spcAft>
              <a:buClr>
                <a:schemeClr val="tx2"/>
              </a:buClr>
              <a:buFont typeface="Arial" panose="020B0604020202020204" pitchFamily="34" charset="0"/>
              <a:buChar char="&gt;"/>
              <a:defRPr/>
            </a:pPr>
            <a:r>
              <a:rPr lang="en-US" dirty="0" err="1">
                <a:solidFill>
                  <a:srgbClr val="000000"/>
                </a:solidFill>
                <a:latin typeface="Arial"/>
                <a:cs typeface="Arial"/>
              </a:rPr>
              <a:t>Moeten</a:t>
            </a:r>
            <a:r>
              <a:rPr lang="en-US" dirty="0">
                <a:solidFill>
                  <a:srgbClr val="000000"/>
                </a:solidFill>
                <a:latin typeface="Arial"/>
                <a:cs typeface="Arial"/>
              </a:rPr>
              <a:t>/</a:t>
            </a:r>
            <a:r>
              <a:rPr lang="en-US" dirty="0" err="1">
                <a:solidFill>
                  <a:srgbClr val="000000"/>
                </a:solidFill>
                <a:latin typeface="Arial"/>
                <a:cs typeface="Arial"/>
              </a:rPr>
              <a:t>kunnen</a:t>
            </a:r>
            <a:r>
              <a:rPr lang="en-US" dirty="0">
                <a:solidFill>
                  <a:srgbClr val="000000"/>
                </a:solidFill>
                <a:latin typeface="Arial"/>
                <a:cs typeface="Arial"/>
              </a:rPr>
              <a:t> </a:t>
            </a:r>
            <a:r>
              <a:rPr lang="en-US" dirty="0" err="1">
                <a:solidFill>
                  <a:srgbClr val="000000"/>
                </a:solidFill>
                <a:latin typeface="Arial"/>
                <a:cs typeface="Arial"/>
              </a:rPr>
              <a:t>vennootschappen</a:t>
            </a:r>
            <a:r>
              <a:rPr lang="en-US" dirty="0">
                <a:solidFill>
                  <a:srgbClr val="000000"/>
                </a:solidFill>
                <a:latin typeface="Arial"/>
                <a:cs typeface="Arial"/>
              </a:rPr>
              <a:t> </a:t>
            </a:r>
            <a:r>
              <a:rPr lang="en-US" dirty="0" err="1">
                <a:solidFill>
                  <a:srgbClr val="000000"/>
                </a:solidFill>
                <a:latin typeface="Arial"/>
                <a:cs typeface="Arial"/>
              </a:rPr>
              <a:t>hun</a:t>
            </a:r>
            <a:r>
              <a:rPr lang="en-US" dirty="0">
                <a:solidFill>
                  <a:srgbClr val="000000"/>
                </a:solidFill>
                <a:latin typeface="Arial"/>
                <a:cs typeface="Arial"/>
              </a:rPr>
              <a:t> eigen </a:t>
            </a:r>
            <a:r>
              <a:rPr lang="en-US" dirty="0" err="1">
                <a:solidFill>
                  <a:srgbClr val="000000"/>
                </a:solidFill>
                <a:latin typeface="Arial"/>
                <a:cs typeface="Arial"/>
              </a:rPr>
              <a:t>aandeelhouders</a:t>
            </a:r>
            <a:r>
              <a:rPr lang="en-US" dirty="0">
                <a:solidFill>
                  <a:srgbClr val="000000"/>
                </a:solidFill>
                <a:latin typeface="Arial"/>
                <a:cs typeface="Arial"/>
              </a:rPr>
              <a:t> (</a:t>
            </a:r>
            <a:r>
              <a:rPr lang="en-US" dirty="0" err="1">
                <a:solidFill>
                  <a:srgbClr val="000000"/>
                </a:solidFill>
                <a:latin typeface="Arial"/>
                <a:cs typeface="Arial"/>
              </a:rPr>
              <a:t>Belgische</a:t>
            </a:r>
            <a:r>
              <a:rPr lang="en-US" dirty="0">
                <a:solidFill>
                  <a:srgbClr val="000000"/>
                </a:solidFill>
                <a:latin typeface="Arial"/>
                <a:cs typeface="Arial"/>
              </a:rPr>
              <a:t> </a:t>
            </a:r>
            <a:r>
              <a:rPr lang="en-US" dirty="0" err="1">
                <a:solidFill>
                  <a:srgbClr val="000000"/>
                </a:solidFill>
                <a:latin typeface="Arial"/>
                <a:cs typeface="Arial"/>
              </a:rPr>
              <a:t>inwoners</a:t>
            </a:r>
            <a:r>
              <a:rPr lang="en-US" dirty="0">
                <a:solidFill>
                  <a:srgbClr val="000000"/>
                </a:solidFill>
                <a:latin typeface="Arial"/>
                <a:cs typeface="Arial"/>
              </a:rPr>
              <a:t>) </a:t>
            </a:r>
            <a:r>
              <a:rPr lang="en-US" dirty="0" err="1">
                <a:solidFill>
                  <a:srgbClr val="000000"/>
                </a:solidFill>
                <a:latin typeface="Arial"/>
                <a:cs typeface="Arial"/>
              </a:rPr>
              <a:t>helpen</a:t>
            </a:r>
            <a:r>
              <a:rPr lang="en-US" dirty="0">
                <a:solidFill>
                  <a:srgbClr val="000000"/>
                </a:solidFill>
                <a:latin typeface="Arial"/>
                <a:cs typeface="Arial"/>
              </a:rPr>
              <a:t> in het </a:t>
            </a:r>
            <a:r>
              <a:rPr lang="en-US" dirty="0" err="1">
                <a:solidFill>
                  <a:srgbClr val="000000"/>
                </a:solidFill>
                <a:latin typeface="Arial"/>
                <a:cs typeface="Arial"/>
              </a:rPr>
              <a:t>bekomen</a:t>
            </a:r>
            <a:r>
              <a:rPr lang="en-US" dirty="0">
                <a:solidFill>
                  <a:srgbClr val="000000"/>
                </a:solidFill>
                <a:latin typeface="Arial"/>
                <a:cs typeface="Arial"/>
              </a:rPr>
              <a:t> van </a:t>
            </a:r>
            <a:r>
              <a:rPr lang="en-US" dirty="0" err="1">
                <a:solidFill>
                  <a:srgbClr val="000000"/>
                </a:solidFill>
                <a:latin typeface="Arial"/>
                <a:cs typeface="Arial"/>
              </a:rPr>
              <a:t>een</a:t>
            </a:r>
            <a:r>
              <a:rPr lang="en-US" dirty="0">
                <a:solidFill>
                  <a:srgbClr val="000000"/>
                </a:solidFill>
                <a:latin typeface="Arial"/>
                <a:cs typeface="Arial"/>
              </a:rPr>
              <a:t> </a:t>
            </a:r>
            <a:r>
              <a:rPr lang="en-US" dirty="0" err="1">
                <a:solidFill>
                  <a:srgbClr val="000000"/>
                </a:solidFill>
                <a:latin typeface="Arial"/>
                <a:cs typeface="Arial"/>
              </a:rPr>
              <a:t>waardering</a:t>
            </a:r>
            <a:r>
              <a:rPr lang="en-US" dirty="0">
                <a:solidFill>
                  <a:srgbClr val="000000"/>
                </a:solidFill>
                <a:latin typeface="Arial"/>
                <a:cs typeface="Arial"/>
              </a:rPr>
              <a:t>? </a:t>
            </a:r>
          </a:p>
          <a:p>
            <a:pPr marL="176213" lvl="0" indent="-176213">
              <a:spcAft>
                <a:spcPts val="1200"/>
              </a:spcAft>
              <a:buClr>
                <a:schemeClr val="tx2"/>
              </a:buClr>
              <a:buFont typeface="Arial" panose="020B0604020202020204" pitchFamily="34" charset="0"/>
              <a:buChar char="&gt;"/>
              <a:defRPr/>
            </a:pPr>
            <a:r>
              <a:rPr lang="en-US" dirty="0">
                <a:solidFill>
                  <a:srgbClr val="000000"/>
                </a:solidFill>
              </a:rPr>
              <a:t>Hoe </a:t>
            </a:r>
            <a:r>
              <a:rPr lang="en-US" dirty="0" err="1">
                <a:solidFill>
                  <a:srgbClr val="000000"/>
                </a:solidFill>
              </a:rPr>
              <a:t>hoger</a:t>
            </a:r>
            <a:r>
              <a:rPr lang="en-US" dirty="0">
                <a:solidFill>
                  <a:srgbClr val="000000"/>
                </a:solidFill>
              </a:rPr>
              <a:t>, hoe </a:t>
            </a:r>
            <a:r>
              <a:rPr lang="en-US" dirty="0" err="1">
                <a:solidFill>
                  <a:srgbClr val="000000"/>
                </a:solidFill>
              </a:rPr>
              <a:t>beter</a:t>
            </a:r>
            <a:r>
              <a:rPr lang="en-US" dirty="0">
                <a:solidFill>
                  <a:srgbClr val="000000"/>
                </a:solidFill>
              </a:rPr>
              <a:t>? Pas op </a:t>
            </a:r>
            <a:r>
              <a:rPr lang="en-US" dirty="0" err="1">
                <a:solidFill>
                  <a:srgbClr val="000000"/>
                </a:solidFill>
              </a:rPr>
              <a:t>voor</a:t>
            </a:r>
            <a:r>
              <a:rPr lang="en-US" dirty="0">
                <a:solidFill>
                  <a:srgbClr val="000000"/>
                </a:solidFill>
              </a:rPr>
              <a:t> </a:t>
            </a:r>
            <a:r>
              <a:rPr lang="en-US" dirty="0" err="1">
                <a:solidFill>
                  <a:srgbClr val="000000"/>
                </a:solidFill>
              </a:rPr>
              <a:t>neveneffecten</a:t>
            </a:r>
            <a:endParaRPr lang="en-US" dirty="0">
              <a:solidFill>
                <a:srgbClr val="000000"/>
              </a:solidFill>
            </a:endParaRPr>
          </a:p>
          <a:p>
            <a:pPr marL="176213" lvl="0" indent="-176213">
              <a:spcAft>
                <a:spcPts val="1200"/>
              </a:spcAft>
              <a:buClr>
                <a:schemeClr val="tx2"/>
              </a:buClr>
              <a:buFont typeface="Arial" panose="020B0604020202020204" pitchFamily="34" charset="0"/>
              <a:buChar char="&gt;"/>
              <a:defRPr/>
            </a:pPr>
            <a:r>
              <a:rPr lang="en-US" dirty="0">
                <a:solidFill>
                  <a:srgbClr val="000000"/>
                </a:solidFill>
              </a:rPr>
              <a:t>In </a:t>
            </a:r>
            <a:r>
              <a:rPr lang="en-US" dirty="0" err="1">
                <a:solidFill>
                  <a:srgbClr val="000000"/>
                </a:solidFill>
              </a:rPr>
              <a:t>hoeverre</a:t>
            </a:r>
            <a:r>
              <a:rPr lang="en-US" dirty="0">
                <a:solidFill>
                  <a:srgbClr val="000000"/>
                </a:solidFill>
              </a:rPr>
              <a:t> mag </a:t>
            </a:r>
            <a:r>
              <a:rPr lang="en-US" dirty="0" err="1">
                <a:solidFill>
                  <a:srgbClr val="000000"/>
                </a:solidFill>
              </a:rPr>
              <a:t>waardering</a:t>
            </a:r>
            <a:r>
              <a:rPr lang="en-US" dirty="0">
                <a:solidFill>
                  <a:srgbClr val="000000"/>
                </a:solidFill>
              </a:rPr>
              <a:t> door expert </a:t>
            </a:r>
            <a:r>
              <a:rPr lang="en-US" dirty="0" err="1">
                <a:solidFill>
                  <a:srgbClr val="000000"/>
                </a:solidFill>
              </a:rPr>
              <a:t>rekening</a:t>
            </a:r>
            <a:r>
              <a:rPr lang="en-US" dirty="0">
                <a:solidFill>
                  <a:srgbClr val="000000"/>
                </a:solidFill>
              </a:rPr>
              <a:t> </a:t>
            </a:r>
            <a:r>
              <a:rPr lang="en-US" dirty="0" err="1">
                <a:solidFill>
                  <a:srgbClr val="000000"/>
                </a:solidFill>
              </a:rPr>
              <a:t>houden</a:t>
            </a:r>
            <a:r>
              <a:rPr lang="en-US" dirty="0">
                <a:solidFill>
                  <a:srgbClr val="000000"/>
                </a:solidFill>
              </a:rPr>
              <a:t> met </a:t>
            </a:r>
            <a:r>
              <a:rPr lang="en-US" dirty="0" err="1">
                <a:solidFill>
                  <a:srgbClr val="000000"/>
                </a:solidFill>
              </a:rPr>
              <a:t>een</a:t>
            </a:r>
            <a:r>
              <a:rPr lang="en-US" dirty="0">
                <a:solidFill>
                  <a:srgbClr val="000000"/>
                </a:solidFill>
              </a:rPr>
              <a:t> </a:t>
            </a:r>
            <a:r>
              <a:rPr lang="en-US" dirty="0" err="1">
                <a:solidFill>
                  <a:srgbClr val="000000"/>
                </a:solidFill>
              </a:rPr>
              <a:t>transactie</a:t>
            </a:r>
            <a:r>
              <a:rPr lang="en-US" dirty="0">
                <a:solidFill>
                  <a:srgbClr val="000000"/>
                </a:solidFill>
              </a:rPr>
              <a:t> in de loop van 2026?</a:t>
            </a:r>
            <a:endParaRPr lang="en-US" dirty="0">
              <a:solidFill>
                <a:srgbClr val="000000"/>
              </a:solidFill>
              <a:latin typeface="Arial"/>
              <a:cs typeface="Arial"/>
            </a:endParaRPr>
          </a:p>
          <a:p>
            <a:pPr marL="176213" marR="0" lvl="0" indent="-176213" algn="l" defTabSz="914400" rtl="0" eaLnBrk="1" fontAlgn="auto" latinLnBrk="0" hangingPunct="1">
              <a:lnSpc>
                <a:spcPct val="100000"/>
              </a:lnSpc>
              <a:spcBef>
                <a:spcPts val="0"/>
              </a:spcBef>
              <a:spcAft>
                <a:spcPts val="1200"/>
              </a:spcAft>
              <a:buClr>
                <a:schemeClr val="tx2"/>
              </a:buClr>
              <a:buSzTx/>
              <a:buFont typeface="Arial" panose="020B0604020202020204" pitchFamily="34" charset="0"/>
              <a:buChar char="&gt;"/>
              <a:tabLst/>
              <a:defRPr/>
            </a:pPr>
            <a:endParaRPr lang="en-US" sz="1500" dirty="0">
              <a:solidFill>
                <a:srgbClr val="000000"/>
              </a:solidFill>
              <a:latin typeface="Arial"/>
              <a:cs typeface="Arial"/>
            </a:endParaRPr>
          </a:p>
          <a:p>
            <a:pPr marR="0" lvl="0" algn="l" defTabSz="914400" rtl="0" eaLnBrk="1" fontAlgn="auto" latinLnBrk="0" hangingPunct="1">
              <a:lnSpc>
                <a:spcPct val="100000"/>
              </a:lnSpc>
              <a:spcBef>
                <a:spcPts val="0"/>
              </a:spcBef>
              <a:spcAft>
                <a:spcPts val="1200"/>
              </a:spcAft>
              <a:buClr>
                <a:schemeClr val="tx2"/>
              </a:buClr>
              <a:buSzTx/>
              <a:tabLst/>
              <a:defRPr/>
            </a:pPr>
            <a:endParaRPr lang="en-US" sz="1500" dirty="0">
              <a:solidFill>
                <a:srgbClr val="000000"/>
              </a:solidFill>
              <a:latin typeface="Arial"/>
              <a:cs typeface="Arial"/>
            </a:endParaRPr>
          </a:p>
          <a:p>
            <a:pPr marL="176213" marR="0" lvl="0" indent="-176213" algn="l" defTabSz="914400" rtl="0" eaLnBrk="1" fontAlgn="auto" latinLnBrk="0" hangingPunct="1">
              <a:lnSpc>
                <a:spcPct val="100000"/>
              </a:lnSpc>
              <a:spcBef>
                <a:spcPts val="0"/>
              </a:spcBef>
              <a:spcAft>
                <a:spcPts val="1200"/>
              </a:spcAft>
              <a:buClr>
                <a:schemeClr val="tx2"/>
              </a:buClr>
              <a:buSzTx/>
              <a:buFont typeface="Arial" panose="020B0604020202020204" pitchFamily="34" charset="0"/>
              <a:buChar char="&gt;"/>
              <a:tabLst/>
              <a:defRPr/>
            </a:pPr>
            <a:endParaRPr kumimoji="0" lang="en-US" sz="1500" b="0" i="0" u="none" strike="noStrike" kern="1200" cap="none" spc="0" normalizeH="0" baseline="0" noProof="0" dirty="0">
              <a:ln>
                <a:noFill/>
              </a:ln>
              <a:solidFill>
                <a:srgbClr val="000000"/>
              </a:solidFill>
              <a:effectLst/>
              <a:uLnTx/>
              <a:uFillTx/>
              <a:latin typeface="Arial"/>
              <a:ea typeface="+mn-ea"/>
              <a:cs typeface="Arial"/>
            </a:endParaRPr>
          </a:p>
        </p:txBody>
      </p:sp>
      <p:sp>
        <p:nvSpPr>
          <p:cNvPr id="4" name="TextBox 3">
            <a:extLst>
              <a:ext uri="{FF2B5EF4-FFF2-40B4-BE49-F238E27FC236}">
                <a16:creationId xmlns:a16="http://schemas.microsoft.com/office/drawing/2014/main" id="{F1AB8C23-18A0-7955-F1E3-E7E36AF8B494}"/>
              </a:ext>
            </a:extLst>
          </p:cNvPr>
          <p:cNvSpPr txBox="1"/>
          <p:nvPr/>
        </p:nvSpPr>
        <p:spPr>
          <a:xfrm>
            <a:off x="410393" y="1298603"/>
            <a:ext cx="11371213" cy="335536"/>
          </a:xfrm>
          <a:prstGeom prst="rect">
            <a:avLst/>
          </a:prstGeom>
          <a:solidFill>
            <a:srgbClr val="66CCCC"/>
          </a:solidFill>
        </p:spPr>
        <p:txBody>
          <a:bodyPr wrap="square" rtlCol="0" anchor="ctr" anchorCtr="0">
            <a:noAutofit/>
          </a:bodyPr>
          <a:lstStyle/>
          <a:p>
            <a:r>
              <a:rPr lang="en-US" sz="1600" b="1" dirty="0" err="1">
                <a:solidFill>
                  <a:schemeClr val="bg1"/>
                </a:solidFill>
              </a:rPr>
              <a:t>Praktische</a:t>
            </a:r>
            <a:r>
              <a:rPr lang="en-US" sz="1600" b="1" dirty="0">
                <a:solidFill>
                  <a:schemeClr val="bg1"/>
                </a:solidFill>
              </a:rPr>
              <a:t> </a:t>
            </a:r>
            <a:r>
              <a:rPr lang="en-US" sz="1600" b="1" dirty="0" err="1">
                <a:solidFill>
                  <a:schemeClr val="bg1"/>
                </a:solidFill>
              </a:rPr>
              <a:t>vragen</a:t>
            </a:r>
            <a:r>
              <a:rPr lang="en-US" sz="1600" b="1" dirty="0">
                <a:solidFill>
                  <a:schemeClr val="bg1"/>
                </a:solidFill>
              </a:rPr>
              <a:t> en </a:t>
            </a:r>
            <a:r>
              <a:rPr lang="en-US" sz="1600" b="1" dirty="0" err="1">
                <a:solidFill>
                  <a:schemeClr val="bg1"/>
                </a:solidFill>
              </a:rPr>
              <a:t>aandachtspunten</a:t>
            </a:r>
            <a:r>
              <a:rPr lang="en-US" sz="1600" b="1" dirty="0">
                <a:solidFill>
                  <a:schemeClr val="bg1"/>
                </a:solidFill>
              </a:rPr>
              <a:t> </a:t>
            </a:r>
            <a:r>
              <a:rPr lang="en-US" sz="1600" b="1" dirty="0" err="1">
                <a:solidFill>
                  <a:schemeClr val="bg1"/>
                </a:solidFill>
              </a:rPr>
              <a:t>bij</a:t>
            </a:r>
            <a:r>
              <a:rPr lang="en-US" sz="1600" b="1" dirty="0">
                <a:solidFill>
                  <a:schemeClr val="bg1"/>
                </a:solidFill>
              </a:rPr>
              <a:t> w</a:t>
            </a:r>
            <a:r>
              <a:rPr lang="en-US" sz="1600" b="1" noProof="0" dirty="0" err="1">
                <a:solidFill>
                  <a:schemeClr val="bg1"/>
                </a:solidFill>
              </a:rPr>
              <a:t>aarderingsmethode</a:t>
            </a:r>
            <a:r>
              <a:rPr lang="en-US" sz="1600" b="1" noProof="0" dirty="0">
                <a:solidFill>
                  <a:schemeClr val="bg1"/>
                </a:solidFill>
              </a:rPr>
              <a:t> </a:t>
            </a:r>
            <a:r>
              <a:rPr lang="en-US" sz="1600" b="1" noProof="0" dirty="0" err="1">
                <a:solidFill>
                  <a:schemeClr val="bg1"/>
                </a:solidFill>
              </a:rPr>
              <a:t>voor</a:t>
            </a:r>
            <a:r>
              <a:rPr lang="en-US" sz="1600" b="1" noProof="0" dirty="0">
                <a:solidFill>
                  <a:schemeClr val="bg1"/>
                </a:solidFill>
              </a:rPr>
              <a:t> </a:t>
            </a:r>
            <a:r>
              <a:rPr lang="en-US" sz="1600" b="1" noProof="0" dirty="0" err="1">
                <a:solidFill>
                  <a:schemeClr val="bg1"/>
                </a:solidFill>
              </a:rPr>
              <a:t>niet-genoteerde</a:t>
            </a:r>
            <a:r>
              <a:rPr lang="en-US" sz="1600" b="1" noProof="0" dirty="0">
                <a:solidFill>
                  <a:schemeClr val="bg1"/>
                </a:solidFill>
              </a:rPr>
              <a:t> </a:t>
            </a:r>
            <a:r>
              <a:rPr lang="en-US" sz="1600" b="1" noProof="0" dirty="0" err="1">
                <a:solidFill>
                  <a:schemeClr val="bg1"/>
                </a:solidFill>
              </a:rPr>
              <a:t>aandelen</a:t>
            </a:r>
            <a:endParaRPr lang="en-US" sz="1600" b="1" noProof="0" dirty="0">
              <a:solidFill>
                <a:schemeClr val="bg1"/>
              </a:solidFill>
            </a:endParaRPr>
          </a:p>
        </p:txBody>
      </p:sp>
      <p:sp>
        <p:nvSpPr>
          <p:cNvPr id="5" name="Rectangle 4">
            <a:extLst>
              <a:ext uri="{FF2B5EF4-FFF2-40B4-BE49-F238E27FC236}">
                <a16:creationId xmlns:a16="http://schemas.microsoft.com/office/drawing/2014/main" id="{5955B50A-39CD-6658-334B-B312A002C6DE}"/>
              </a:ext>
            </a:extLst>
          </p:cNvPr>
          <p:cNvSpPr/>
          <p:nvPr/>
        </p:nvSpPr>
        <p:spPr>
          <a:xfrm>
            <a:off x="410393" y="5552356"/>
            <a:ext cx="11371211" cy="142871"/>
          </a:xfrm>
          <a:prstGeom prst="rect">
            <a:avLst/>
          </a:prstGeom>
          <a:solidFill>
            <a:srgbClr val="E6E6E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noProof="0" dirty="0">
                <a:solidFill>
                  <a:schemeClr val="tx1"/>
                </a:solidFill>
              </a:rPr>
              <a:t> </a:t>
            </a:r>
          </a:p>
        </p:txBody>
      </p:sp>
    </p:spTree>
    <p:extLst>
      <p:ext uri="{BB962C8B-B14F-4D97-AF65-F5344CB8AC3E}">
        <p14:creationId xmlns:p14="http://schemas.microsoft.com/office/powerpoint/2010/main" val="1760850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7BF38-FAFB-FB85-19BA-5F1802F6C4DC}"/>
            </a:ext>
          </a:extLst>
        </p:cNvPr>
        <p:cNvGrpSpPr/>
        <p:nvPr/>
      </p:nvGrpSpPr>
      <p:grpSpPr>
        <a:xfrm>
          <a:off x="0" y="0"/>
          <a:ext cx="0" cy="0"/>
          <a:chOff x="0" y="0"/>
          <a:chExt cx="0" cy="0"/>
        </a:xfrm>
      </p:grpSpPr>
      <p:sp>
        <p:nvSpPr>
          <p:cNvPr id="2" name="Title Placeholder 1" descr="|">
            <a:extLst>
              <a:ext uri="{FF2B5EF4-FFF2-40B4-BE49-F238E27FC236}">
                <a16:creationId xmlns:a16="http://schemas.microsoft.com/office/drawing/2014/main" id="{C94736E5-619E-AEA0-5276-5989C0516BAE}"/>
              </a:ext>
            </a:extLst>
          </p:cNvPr>
          <p:cNvSpPr>
            <a:spLocks noGrp="1"/>
          </p:cNvSpPr>
          <p:nvPr>
            <p:ph type="title"/>
          </p:nvPr>
        </p:nvSpPr>
        <p:spPr/>
        <p:txBody>
          <a:bodyPr/>
          <a:lstStyle/>
          <a:p>
            <a:r>
              <a:rPr lang="en-GB" dirty="0"/>
              <a:t>Belastbare basis – </a:t>
            </a:r>
            <a:r>
              <a:rPr lang="en-GB" dirty="0" err="1"/>
              <a:t>mogelijkheid</a:t>
            </a:r>
            <a:r>
              <a:rPr lang="en-GB" dirty="0"/>
              <a:t> </a:t>
            </a:r>
            <a:r>
              <a:rPr lang="en-GB" dirty="0" err="1"/>
              <a:t>voor</a:t>
            </a:r>
            <a:r>
              <a:rPr lang="en-GB" dirty="0"/>
              <a:t> </a:t>
            </a:r>
            <a:r>
              <a:rPr lang="en-GB" dirty="0" err="1"/>
              <a:t>hogere</a:t>
            </a:r>
            <a:r>
              <a:rPr lang="en-GB" dirty="0"/>
              <a:t> </a:t>
            </a:r>
            <a:r>
              <a:rPr lang="en-GB" dirty="0" err="1"/>
              <a:t>aanschaffingswaarde</a:t>
            </a:r>
            <a:r>
              <a:rPr lang="en-GB" dirty="0"/>
              <a:t> tot 31/12/2030</a:t>
            </a:r>
            <a:endParaRPr lang="en-GB" noProof="0" dirty="0"/>
          </a:p>
        </p:txBody>
      </p:sp>
      <p:sp>
        <p:nvSpPr>
          <p:cNvPr id="3" name="Rectangle 2">
            <a:extLst>
              <a:ext uri="{FF2B5EF4-FFF2-40B4-BE49-F238E27FC236}">
                <a16:creationId xmlns:a16="http://schemas.microsoft.com/office/drawing/2014/main" id="{5E28F9C4-3A3A-765C-0DD1-3A7CA39DF40C}"/>
              </a:ext>
            </a:extLst>
          </p:cNvPr>
          <p:cNvSpPr/>
          <p:nvPr/>
        </p:nvSpPr>
        <p:spPr>
          <a:xfrm>
            <a:off x="321359" y="1322205"/>
            <a:ext cx="11235371" cy="3990458"/>
          </a:xfrm>
          <a:prstGeom prst="rect">
            <a:avLst/>
          </a:prstGeom>
          <a:solidFill>
            <a:srgbClr val="F7F6F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76213" lvl="0" indent="-176213">
              <a:spcAft>
                <a:spcPts val="1200"/>
              </a:spcAft>
              <a:buClr>
                <a:schemeClr val="tx2"/>
              </a:buClr>
              <a:buFont typeface="Arial" panose="020B0604020202020204" pitchFamily="34" charset="0"/>
              <a:buChar char="&gt;"/>
              <a:defRPr/>
            </a:pPr>
            <a:r>
              <a:rPr lang="en-US" dirty="0">
                <a:solidFill>
                  <a:srgbClr val="000000"/>
                </a:solidFill>
              </a:rPr>
              <a:t>Voor </a:t>
            </a:r>
            <a:r>
              <a:rPr lang="en-US" dirty="0" err="1">
                <a:solidFill>
                  <a:srgbClr val="000000"/>
                </a:solidFill>
              </a:rPr>
              <a:t>activa</a:t>
            </a:r>
            <a:r>
              <a:rPr lang="en-US" dirty="0">
                <a:solidFill>
                  <a:srgbClr val="000000"/>
                </a:solidFill>
              </a:rPr>
              <a:t> die </a:t>
            </a:r>
            <a:r>
              <a:rPr lang="en-US" dirty="0" err="1">
                <a:solidFill>
                  <a:srgbClr val="000000"/>
                </a:solidFill>
              </a:rPr>
              <a:t>vóór</a:t>
            </a:r>
            <a:r>
              <a:rPr lang="en-US" dirty="0">
                <a:solidFill>
                  <a:srgbClr val="000000"/>
                </a:solidFill>
              </a:rPr>
              <a:t> 1/1/2026 </a:t>
            </a:r>
            <a:r>
              <a:rPr lang="en-US" dirty="0" err="1">
                <a:solidFill>
                  <a:srgbClr val="000000"/>
                </a:solidFill>
              </a:rPr>
              <a:t>zijn</a:t>
            </a:r>
            <a:r>
              <a:rPr lang="en-US" dirty="0">
                <a:solidFill>
                  <a:srgbClr val="000000"/>
                </a:solidFill>
              </a:rPr>
              <a:t> </a:t>
            </a:r>
            <a:r>
              <a:rPr lang="en-US" dirty="0" err="1">
                <a:solidFill>
                  <a:srgbClr val="000000"/>
                </a:solidFill>
              </a:rPr>
              <a:t>verworven</a:t>
            </a:r>
            <a:r>
              <a:rPr lang="en-US" dirty="0">
                <a:solidFill>
                  <a:srgbClr val="000000"/>
                </a:solidFill>
              </a:rPr>
              <a:t> en </a:t>
            </a:r>
            <a:r>
              <a:rPr lang="en-US" dirty="0" err="1">
                <a:solidFill>
                  <a:srgbClr val="000000"/>
                </a:solidFill>
              </a:rPr>
              <a:t>uiterlijk</a:t>
            </a:r>
            <a:r>
              <a:rPr lang="en-US" dirty="0">
                <a:solidFill>
                  <a:srgbClr val="000000"/>
                </a:solidFill>
              </a:rPr>
              <a:t> op 31/12/ 2030 </a:t>
            </a:r>
            <a:r>
              <a:rPr lang="en-US" dirty="0" err="1">
                <a:solidFill>
                  <a:srgbClr val="000000"/>
                </a:solidFill>
              </a:rPr>
              <a:t>worden</a:t>
            </a:r>
            <a:r>
              <a:rPr lang="en-US" dirty="0">
                <a:solidFill>
                  <a:srgbClr val="000000"/>
                </a:solidFill>
              </a:rPr>
              <a:t> </a:t>
            </a:r>
            <a:r>
              <a:rPr lang="en-US" dirty="0" err="1">
                <a:solidFill>
                  <a:srgbClr val="000000"/>
                </a:solidFill>
              </a:rPr>
              <a:t>vervreemd</a:t>
            </a:r>
            <a:r>
              <a:rPr lang="en-US" dirty="0">
                <a:solidFill>
                  <a:srgbClr val="000000"/>
                </a:solidFill>
              </a:rPr>
              <a:t>, </a:t>
            </a:r>
            <a:r>
              <a:rPr lang="en-US" dirty="0" err="1">
                <a:solidFill>
                  <a:srgbClr val="000000"/>
                </a:solidFill>
              </a:rPr>
              <a:t>kan</a:t>
            </a:r>
            <a:r>
              <a:rPr lang="en-US" dirty="0">
                <a:solidFill>
                  <a:srgbClr val="000000"/>
                </a:solidFill>
              </a:rPr>
              <a:t> </a:t>
            </a:r>
            <a:r>
              <a:rPr lang="en-US" dirty="0" err="1">
                <a:solidFill>
                  <a:srgbClr val="000000"/>
                </a:solidFill>
              </a:rPr>
              <a:t>aanschaffingswaarde</a:t>
            </a:r>
            <a:r>
              <a:rPr lang="en-US" dirty="0">
                <a:solidFill>
                  <a:srgbClr val="000000"/>
                </a:solidFill>
              </a:rPr>
              <a:t> </a:t>
            </a:r>
            <a:r>
              <a:rPr lang="en-US" dirty="0" err="1">
                <a:solidFill>
                  <a:srgbClr val="000000"/>
                </a:solidFill>
              </a:rPr>
              <a:t>niet</a:t>
            </a:r>
            <a:r>
              <a:rPr lang="en-US" dirty="0">
                <a:solidFill>
                  <a:srgbClr val="000000"/>
                </a:solidFill>
              </a:rPr>
              <a:t> op </a:t>
            </a:r>
            <a:r>
              <a:rPr lang="en-US" dirty="0" err="1">
                <a:solidFill>
                  <a:srgbClr val="000000"/>
                </a:solidFill>
              </a:rPr>
              <a:t>waarde</a:t>
            </a:r>
            <a:r>
              <a:rPr lang="en-US" dirty="0">
                <a:solidFill>
                  <a:srgbClr val="000000"/>
                </a:solidFill>
              </a:rPr>
              <a:t> op 31/12/2025, maar op </a:t>
            </a:r>
            <a:r>
              <a:rPr lang="en-US" dirty="0" err="1">
                <a:solidFill>
                  <a:srgbClr val="000000"/>
                </a:solidFill>
              </a:rPr>
              <a:t>hogere</a:t>
            </a:r>
            <a:r>
              <a:rPr lang="en-US" dirty="0">
                <a:solidFill>
                  <a:srgbClr val="000000"/>
                </a:solidFill>
              </a:rPr>
              <a:t> </a:t>
            </a:r>
            <a:r>
              <a:rPr lang="en-US" dirty="0" err="1">
                <a:solidFill>
                  <a:srgbClr val="000000"/>
                </a:solidFill>
              </a:rPr>
              <a:t>aanschaffingswaarde</a:t>
            </a:r>
            <a:r>
              <a:rPr lang="en-US" dirty="0">
                <a:solidFill>
                  <a:srgbClr val="000000"/>
                </a:solidFill>
              </a:rPr>
              <a:t> </a:t>
            </a:r>
            <a:r>
              <a:rPr lang="en-US" dirty="0" err="1">
                <a:solidFill>
                  <a:srgbClr val="000000"/>
                </a:solidFill>
              </a:rPr>
              <a:t>worden</a:t>
            </a:r>
            <a:r>
              <a:rPr lang="en-US" dirty="0">
                <a:solidFill>
                  <a:srgbClr val="000000"/>
                </a:solidFill>
              </a:rPr>
              <a:t> </a:t>
            </a:r>
            <a:r>
              <a:rPr lang="en-US" dirty="0" err="1">
                <a:solidFill>
                  <a:srgbClr val="000000"/>
                </a:solidFill>
              </a:rPr>
              <a:t>gebaseerd</a:t>
            </a:r>
            <a:endParaRPr lang="en-US" dirty="0">
              <a:solidFill>
                <a:srgbClr val="000000"/>
              </a:solidFill>
            </a:endParaRPr>
          </a:p>
          <a:p>
            <a:pPr marL="176213" lvl="0" indent="-176213">
              <a:spcAft>
                <a:spcPts val="1200"/>
              </a:spcAft>
              <a:buClr>
                <a:schemeClr val="tx2"/>
              </a:buClr>
              <a:buFont typeface="Arial" panose="020B0604020202020204" pitchFamily="34" charset="0"/>
              <a:buChar char="&gt;"/>
              <a:defRPr/>
            </a:pPr>
            <a:r>
              <a:rPr lang="en-US" dirty="0" err="1">
                <a:solidFill>
                  <a:srgbClr val="000000"/>
                </a:solidFill>
              </a:rPr>
              <a:t>Bv</a:t>
            </a:r>
            <a:r>
              <a:rPr lang="en-US" dirty="0">
                <a:solidFill>
                  <a:srgbClr val="000000"/>
                </a:solidFill>
              </a:rPr>
              <a:t>.: </a:t>
            </a:r>
            <a:r>
              <a:rPr lang="en-US" dirty="0" err="1">
                <a:solidFill>
                  <a:srgbClr val="000000"/>
                </a:solidFill>
              </a:rPr>
              <a:t>beursgenoteerde</a:t>
            </a:r>
            <a:r>
              <a:rPr lang="en-US" dirty="0">
                <a:solidFill>
                  <a:srgbClr val="000000"/>
                </a:solidFill>
              </a:rPr>
              <a:t> </a:t>
            </a:r>
            <a:r>
              <a:rPr lang="en-US" dirty="0" err="1">
                <a:solidFill>
                  <a:srgbClr val="000000"/>
                </a:solidFill>
              </a:rPr>
              <a:t>aandelen</a:t>
            </a:r>
            <a:r>
              <a:rPr lang="en-US" dirty="0">
                <a:solidFill>
                  <a:srgbClr val="000000"/>
                </a:solidFill>
              </a:rPr>
              <a:t> die in 2024 </a:t>
            </a:r>
            <a:r>
              <a:rPr lang="en-US" dirty="0" err="1">
                <a:solidFill>
                  <a:srgbClr val="000000"/>
                </a:solidFill>
              </a:rPr>
              <a:t>zijn</a:t>
            </a:r>
            <a:r>
              <a:rPr lang="en-US" dirty="0">
                <a:solidFill>
                  <a:srgbClr val="000000"/>
                </a:solidFill>
              </a:rPr>
              <a:t> </a:t>
            </a:r>
            <a:r>
              <a:rPr lang="en-US" dirty="0" err="1">
                <a:solidFill>
                  <a:srgbClr val="000000"/>
                </a:solidFill>
              </a:rPr>
              <a:t>verworven</a:t>
            </a:r>
            <a:r>
              <a:rPr lang="en-US" dirty="0">
                <a:solidFill>
                  <a:srgbClr val="000000"/>
                </a:solidFill>
              </a:rPr>
              <a:t> </a:t>
            </a:r>
            <a:r>
              <a:rPr lang="en-US" dirty="0" err="1">
                <a:solidFill>
                  <a:srgbClr val="000000"/>
                </a:solidFill>
              </a:rPr>
              <a:t>voor</a:t>
            </a:r>
            <a:r>
              <a:rPr lang="en-US" dirty="0">
                <a:solidFill>
                  <a:srgbClr val="000000"/>
                </a:solidFill>
              </a:rPr>
              <a:t> 100€, met </a:t>
            </a:r>
            <a:r>
              <a:rPr lang="en-US" dirty="0" err="1">
                <a:solidFill>
                  <a:srgbClr val="000000"/>
                </a:solidFill>
              </a:rPr>
              <a:t>een</a:t>
            </a:r>
            <a:r>
              <a:rPr lang="en-US" dirty="0">
                <a:solidFill>
                  <a:srgbClr val="000000"/>
                </a:solidFill>
              </a:rPr>
              <a:t> </a:t>
            </a:r>
            <a:r>
              <a:rPr lang="en-US" dirty="0" err="1">
                <a:solidFill>
                  <a:srgbClr val="000000"/>
                </a:solidFill>
              </a:rPr>
              <a:t>slotkoers</a:t>
            </a:r>
            <a:r>
              <a:rPr lang="en-US" dirty="0">
                <a:solidFill>
                  <a:srgbClr val="000000"/>
                </a:solidFill>
              </a:rPr>
              <a:t> op 31/12/2025 van 90€:</a:t>
            </a:r>
          </a:p>
          <a:p>
            <a:pPr marL="633413" lvl="1" indent="-176213">
              <a:spcAft>
                <a:spcPts val="1200"/>
              </a:spcAft>
              <a:buClr>
                <a:schemeClr val="tx2"/>
              </a:buClr>
              <a:buFont typeface="Arial" panose="020B0604020202020204" pitchFamily="34" charset="0"/>
              <a:buChar char="&gt;"/>
              <a:defRPr/>
            </a:pPr>
            <a:r>
              <a:rPr lang="en-US" dirty="0" err="1">
                <a:solidFill>
                  <a:srgbClr val="000000"/>
                </a:solidFill>
              </a:rPr>
              <a:t>bij</a:t>
            </a:r>
            <a:r>
              <a:rPr lang="en-US" dirty="0">
                <a:solidFill>
                  <a:srgbClr val="000000"/>
                </a:solidFill>
              </a:rPr>
              <a:t> </a:t>
            </a:r>
            <a:r>
              <a:rPr lang="en-US" dirty="0" err="1">
                <a:solidFill>
                  <a:srgbClr val="000000"/>
                </a:solidFill>
              </a:rPr>
              <a:t>verkoop</a:t>
            </a:r>
            <a:r>
              <a:rPr lang="en-US" dirty="0">
                <a:solidFill>
                  <a:srgbClr val="000000"/>
                </a:solidFill>
              </a:rPr>
              <a:t> </a:t>
            </a:r>
            <a:r>
              <a:rPr lang="en-US" dirty="0" err="1">
                <a:solidFill>
                  <a:srgbClr val="000000"/>
                </a:solidFill>
              </a:rPr>
              <a:t>tegen</a:t>
            </a:r>
            <a:r>
              <a:rPr lang="en-US" dirty="0">
                <a:solidFill>
                  <a:srgbClr val="000000"/>
                </a:solidFill>
              </a:rPr>
              <a:t> 120€ </a:t>
            </a:r>
            <a:r>
              <a:rPr lang="en-US" dirty="0" err="1">
                <a:solidFill>
                  <a:srgbClr val="000000"/>
                </a:solidFill>
              </a:rPr>
              <a:t>vóór</a:t>
            </a:r>
            <a:r>
              <a:rPr lang="en-US" dirty="0">
                <a:solidFill>
                  <a:srgbClr val="000000"/>
                </a:solidFill>
              </a:rPr>
              <a:t> 31/12/2030: MW = 20€</a:t>
            </a:r>
          </a:p>
          <a:p>
            <a:pPr marL="633413" lvl="1" indent="-176213">
              <a:spcAft>
                <a:spcPts val="1200"/>
              </a:spcAft>
              <a:buClr>
                <a:schemeClr val="tx2"/>
              </a:buClr>
              <a:buFont typeface="Arial" panose="020B0604020202020204" pitchFamily="34" charset="0"/>
              <a:buChar char="&gt;"/>
              <a:defRPr/>
            </a:pPr>
            <a:r>
              <a:rPr lang="en-US" dirty="0" err="1">
                <a:solidFill>
                  <a:srgbClr val="000000"/>
                </a:solidFill>
              </a:rPr>
              <a:t>bij</a:t>
            </a:r>
            <a:r>
              <a:rPr lang="en-US" dirty="0">
                <a:solidFill>
                  <a:srgbClr val="000000"/>
                </a:solidFill>
              </a:rPr>
              <a:t> </a:t>
            </a:r>
            <a:r>
              <a:rPr lang="en-US" dirty="0" err="1">
                <a:solidFill>
                  <a:srgbClr val="000000"/>
                </a:solidFill>
              </a:rPr>
              <a:t>verkoop</a:t>
            </a:r>
            <a:r>
              <a:rPr lang="en-US" dirty="0">
                <a:solidFill>
                  <a:srgbClr val="000000"/>
                </a:solidFill>
              </a:rPr>
              <a:t> </a:t>
            </a:r>
            <a:r>
              <a:rPr lang="en-US" dirty="0" err="1">
                <a:solidFill>
                  <a:srgbClr val="000000"/>
                </a:solidFill>
              </a:rPr>
              <a:t>tegen</a:t>
            </a:r>
            <a:r>
              <a:rPr lang="en-US" dirty="0">
                <a:solidFill>
                  <a:srgbClr val="000000"/>
                </a:solidFill>
              </a:rPr>
              <a:t> 120€ </a:t>
            </a:r>
            <a:r>
              <a:rPr lang="en-US" dirty="0" err="1">
                <a:solidFill>
                  <a:srgbClr val="000000"/>
                </a:solidFill>
              </a:rPr>
              <a:t>na</a:t>
            </a:r>
            <a:r>
              <a:rPr lang="en-US" dirty="0">
                <a:solidFill>
                  <a:srgbClr val="000000"/>
                </a:solidFill>
              </a:rPr>
              <a:t> 31/12/2030: MW = 30€</a:t>
            </a:r>
          </a:p>
          <a:p>
            <a:pPr marL="176213" indent="-176213">
              <a:spcAft>
                <a:spcPts val="1200"/>
              </a:spcAft>
              <a:buClr>
                <a:schemeClr val="tx2"/>
              </a:buClr>
              <a:buFont typeface="Arial" panose="020B0604020202020204" pitchFamily="34" charset="0"/>
              <a:buChar char="&gt;"/>
              <a:defRPr/>
            </a:pPr>
            <a:r>
              <a:rPr lang="nl-BE" dirty="0">
                <a:solidFill>
                  <a:srgbClr val="000000"/>
                </a:solidFill>
                <a:latin typeface="Arial"/>
                <a:cs typeface="Arial"/>
              </a:rPr>
              <a:t>Bij optie voor hogere aanschaffingswaarde: MW wordt berekend op basis van gemiddelde aankoopwaarde per financieel actief dat werd aangehouden voor 31/12/2030 (dus geen FIFO)</a:t>
            </a:r>
            <a:endParaRPr lang="en-US" dirty="0">
              <a:solidFill>
                <a:srgbClr val="000000"/>
              </a:solidFill>
              <a:latin typeface="Arial"/>
              <a:cs typeface="Arial"/>
            </a:endParaRPr>
          </a:p>
          <a:p>
            <a:pPr marL="633413" lvl="1" indent="-176213">
              <a:spcAft>
                <a:spcPts val="1200"/>
              </a:spcAft>
              <a:buClr>
                <a:schemeClr val="tx2"/>
              </a:buClr>
              <a:buFont typeface="Arial" panose="020B0604020202020204" pitchFamily="34" charset="0"/>
              <a:buChar char="&gt;"/>
              <a:defRPr/>
            </a:pPr>
            <a:endParaRPr kumimoji="0" lang="en-US" sz="1500" b="0" i="0" u="none" strike="noStrike" kern="1200" cap="none" spc="0" normalizeH="0" baseline="0" noProof="0" dirty="0">
              <a:ln>
                <a:noFill/>
              </a:ln>
              <a:solidFill>
                <a:srgbClr val="000000"/>
              </a:solidFill>
              <a:effectLst/>
              <a:uLnTx/>
              <a:uFillTx/>
              <a:latin typeface="Arial"/>
              <a:ea typeface="+mn-ea"/>
              <a:cs typeface="Arial"/>
            </a:endParaRPr>
          </a:p>
          <a:p>
            <a:pPr marL="633413" lvl="1" indent="-176213">
              <a:spcAft>
                <a:spcPts val="1200"/>
              </a:spcAft>
              <a:buClr>
                <a:schemeClr val="tx2"/>
              </a:buClr>
              <a:buFont typeface="Arial" panose="020B0604020202020204" pitchFamily="34" charset="0"/>
              <a:buChar char="&gt;"/>
              <a:defRPr/>
            </a:pPr>
            <a:endParaRPr kumimoji="0" lang="en-US" sz="1500" b="0" i="0" u="none" strike="noStrike" kern="1200" cap="none" spc="0" normalizeH="0" baseline="0" noProof="0" dirty="0">
              <a:ln>
                <a:noFill/>
              </a:ln>
              <a:solidFill>
                <a:srgbClr val="000000"/>
              </a:solidFill>
              <a:effectLst/>
              <a:uLnTx/>
              <a:uFillTx/>
              <a:latin typeface="Arial"/>
              <a:ea typeface="+mn-ea"/>
              <a:cs typeface="Arial"/>
            </a:endParaRPr>
          </a:p>
        </p:txBody>
      </p:sp>
      <p:sp>
        <p:nvSpPr>
          <p:cNvPr id="5" name="Rectangle 4">
            <a:extLst>
              <a:ext uri="{FF2B5EF4-FFF2-40B4-BE49-F238E27FC236}">
                <a16:creationId xmlns:a16="http://schemas.microsoft.com/office/drawing/2014/main" id="{CAE2A6EF-D52D-98C3-7C60-2FCDFB3AA11D}"/>
              </a:ext>
            </a:extLst>
          </p:cNvPr>
          <p:cNvSpPr/>
          <p:nvPr/>
        </p:nvSpPr>
        <p:spPr>
          <a:xfrm flipV="1">
            <a:off x="321359" y="5312663"/>
            <a:ext cx="11235371" cy="223132"/>
          </a:xfrm>
          <a:prstGeom prst="rect">
            <a:avLst/>
          </a:prstGeom>
          <a:solidFill>
            <a:srgbClr val="E6E6E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noProof="0" dirty="0">
                <a:solidFill>
                  <a:schemeClr val="tx1"/>
                </a:solidFill>
              </a:rPr>
              <a:t> </a:t>
            </a:r>
          </a:p>
        </p:txBody>
      </p:sp>
    </p:spTree>
    <p:extLst>
      <p:ext uri="{BB962C8B-B14F-4D97-AF65-F5344CB8AC3E}">
        <p14:creationId xmlns:p14="http://schemas.microsoft.com/office/powerpoint/2010/main" val="3480138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378F7-665A-FA04-D3C2-EFF0668F192C}"/>
            </a:ext>
          </a:extLst>
        </p:cNvPr>
        <p:cNvGrpSpPr/>
        <p:nvPr/>
      </p:nvGrpSpPr>
      <p:grpSpPr>
        <a:xfrm>
          <a:off x="0" y="0"/>
          <a:ext cx="0" cy="0"/>
          <a:chOff x="0" y="0"/>
          <a:chExt cx="0" cy="0"/>
        </a:xfrm>
      </p:grpSpPr>
      <p:sp>
        <p:nvSpPr>
          <p:cNvPr id="2" name="Title Placeholder 1" descr="|">
            <a:extLst>
              <a:ext uri="{FF2B5EF4-FFF2-40B4-BE49-F238E27FC236}">
                <a16:creationId xmlns:a16="http://schemas.microsoft.com/office/drawing/2014/main" id="{7C5B9F31-3273-CA40-34B9-47840E70B75B}"/>
              </a:ext>
            </a:extLst>
          </p:cNvPr>
          <p:cNvSpPr>
            <a:spLocks noGrp="1"/>
          </p:cNvSpPr>
          <p:nvPr>
            <p:ph type="title"/>
          </p:nvPr>
        </p:nvSpPr>
        <p:spPr>
          <a:xfrm>
            <a:off x="410393" y="374650"/>
            <a:ext cx="11371213" cy="606425"/>
          </a:xfrm>
        </p:spPr>
        <p:txBody>
          <a:bodyPr/>
          <a:lstStyle/>
          <a:p>
            <a:r>
              <a:rPr lang="nl-BE" dirty="0"/>
              <a:t>Belastbare basis – aftrek van minderwaarden na 1 januari 2026</a:t>
            </a:r>
            <a:endParaRPr lang="nl-BE" noProof="0" dirty="0"/>
          </a:p>
        </p:txBody>
      </p:sp>
      <p:sp>
        <p:nvSpPr>
          <p:cNvPr id="7" name="Rectangle 6">
            <a:extLst>
              <a:ext uri="{FF2B5EF4-FFF2-40B4-BE49-F238E27FC236}">
                <a16:creationId xmlns:a16="http://schemas.microsoft.com/office/drawing/2014/main" id="{CC2931F1-0A6B-6399-2CF9-B8C7FB358718}"/>
              </a:ext>
            </a:extLst>
          </p:cNvPr>
          <p:cNvSpPr/>
          <p:nvPr/>
        </p:nvSpPr>
        <p:spPr>
          <a:xfrm>
            <a:off x="2261662" y="2411038"/>
            <a:ext cx="3300906" cy="760437"/>
          </a:xfrm>
          <a:prstGeom prst="rect">
            <a:avLst/>
          </a:prstGeom>
        </p:spPr>
        <p:txBody>
          <a:bodyPr wrap="square" lIns="0" tIns="0" rIns="0" bIns="0" anchor="ctr" anchorCtr="0">
            <a:noAutofit/>
          </a:bodyPr>
          <a:lstStyle/>
          <a:p>
            <a:pPr algn="r">
              <a:spcAft>
                <a:spcPts val="600"/>
              </a:spcAft>
            </a:pPr>
            <a:r>
              <a:rPr lang="en-US" sz="1600" dirty="0">
                <a:solidFill>
                  <a:schemeClr val="bg1"/>
                </a:solidFill>
              </a:rPr>
              <a:t>Only capital losses realized during the same year and in the same category (internal capital gains, capital gains on substantial shareholdings or residual capital gains) are tax deductible</a:t>
            </a:r>
          </a:p>
        </p:txBody>
      </p:sp>
      <p:sp>
        <p:nvSpPr>
          <p:cNvPr id="4" name="Rectangle 3">
            <a:extLst>
              <a:ext uri="{FF2B5EF4-FFF2-40B4-BE49-F238E27FC236}">
                <a16:creationId xmlns:a16="http://schemas.microsoft.com/office/drawing/2014/main" id="{705991C9-09EE-1E29-94A6-FDE7BE1A7E8C}"/>
              </a:ext>
            </a:extLst>
          </p:cNvPr>
          <p:cNvSpPr/>
          <p:nvPr/>
        </p:nvSpPr>
        <p:spPr>
          <a:xfrm>
            <a:off x="410394" y="1664873"/>
            <a:ext cx="11371212" cy="4443319"/>
          </a:xfrm>
          <a:prstGeom prst="rect">
            <a:avLst/>
          </a:prstGeom>
          <a:solidFill>
            <a:srgbClr val="F7F6F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76213" lvl="0" indent="-176213">
              <a:spcAft>
                <a:spcPts val="1200"/>
              </a:spcAft>
              <a:buClr>
                <a:schemeClr val="tx2"/>
              </a:buClr>
              <a:buFont typeface="Arial" panose="020B0604020202020204" pitchFamily="34" charset="0"/>
              <a:buChar char="&gt;"/>
              <a:defRPr/>
            </a:pPr>
            <a:r>
              <a:rPr lang="nl-BE" noProof="0" dirty="0">
                <a:solidFill>
                  <a:srgbClr val="000000"/>
                </a:solidFill>
              </a:rPr>
              <a:t>Minderwaarden zijn aftrekbaar, maar alleen binnen dezelfde categorie en indien ze in hetzelfde jaar zijn geleden. Niet vereist dat minderwaarde betrekking heeft op zelfde categorie van financiële activa</a:t>
            </a:r>
          </a:p>
          <a:p>
            <a:pPr marL="176213" lvl="0" indent="-176213">
              <a:spcAft>
                <a:spcPts val="1200"/>
              </a:spcAft>
              <a:buClr>
                <a:schemeClr val="tx2"/>
              </a:buClr>
              <a:buFont typeface="Arial" panose="020B0604020202020204" pitchFamily="34" charset="0"/>
              <a:buChar char="&gt;"/>
              <a:defRPr/>
            </a:pPr>
            <a:r>
              <a:rPr lang="nl-BE" dirty="0">
                <a:solidFill>
                  <a:srgbClr val="000000"/>
                </a:solidFill>
              </a:rPr>
              <a:t>Enkel minderwaarde vanaf 1/1/2026 (uitgaande van waarde op 31/12/2025 doch niet de hogere aanschaffingswaarde bij verkoop uiterlijk op 31/12/2030)</a:t>
            </a:r>
            <a:endParaRPr lang="nl-BE" noProof="0" dirty="0">
              <a:solidFill>
                <a:srgbClr val="000000"/>
              </a:solidFill>
            </a:endParaRPr>
          </a:p>
          <a:p>
            <a:pPr marL="176213" indent="-176213">
              <a:spcAft>
                <a:spcPts val="1200"/>
              </a:spcAft>
              <a:buClr>
                <a:schemeClr val="tx2"/>
              </a:buClr>
              <a:buFont typeface="Arial" panose="020B0604020202020204" pitchFamily="34" charset="0"/>
              <a:buChar char="&gt;"/>
              <a:defRPr/>
            </a:pPr>
            <a:r>
              <a:rPr lang="nl-BE" noProof="0" dirty="0">
                <a:solidFill>
                  <a:srgbClr val="000000"/>
                </a:solidFill>
              </a:rPr>
              <a:t>Voorbeeld: X kocht in 2026 en 2027 in twee tranches zelfde aandelen, respectievelijk 10 aandelen voor 10€ p/a en 10 aandelen voor 20€ p/a</a:t>
            </a:r>
          </a:p>
          <a:p>
            <a:pPr marL="633413" lvl="2" indent="-176213">
              <a:spcAft>
                <a:spcPts val="1200"/>
              </a:spcAft>
              <a:buClr>
                <a:schemeClr val="tx2"/>
              </a:buClr>
              <a:buFont typeface="Arial" panose="020B0604020202020204" pitchFamily="34" charset="0"/>
              <a:buChar char="&gt;"/>
              <a:defRPr/>
            </a:pPr>
            <a:r>
              <a:rPr lang="nl-BE" noProof="0" dirty="0">
                <a:solidFill>
                  <a:srgbClr val="000000"/>
                </a:solidFill>
              </a:rPr>
              <a:t>Alle aandelen worden door X in 2028 verkocht voor 300€ (= 15€ p/a). Er is MW van 50€ op eerste tranche, maar minderwaarde van 50€ op tweede tranche. Er is geen MW belasting verschuldigd </a:t>
            </a:r>
          </a:p>
          <a:p>
            <a:pPr marL="633413" lvl="2" indent="-176213">
              <a:spcAft>
                <a:spcPts val="1200"/>
              </a:spcAft>
              <a:buClr>
                <a:schemeClr val="tx2"/>
              </a:buClr>
              <a:buFont typeface="Arial" panose="020B0604020202020204" pitchFamily="34" charset="0"/>
              <a:buChar char="&gt;"/>
              <a:defRPr/>
            </a:pPr>
            <a:r>
              <a:rPr lang="en-US" dirty="0" err="1">
                <a:solidFill>
                  <a:srgbClr val="000000"/>
                </a:solidFill>
              </a:rPr>
              <a:t>Dezelfde</a:t>
            </a:r>
            <a:r>
              <a:rPr lang="en-US" dirty="0">
                <a:solidFill>
                  <a:srgbClr val="000000"/>
                </a:solidFill>
              </a:rPr>
              <a:t> </a:t>
            </a:r>
            <a:r>
              <a:rPr lang="en-US" dirty="0" err="1">
                <a:solidFill>
                  <a:srgbClr val="000000"/>
                </a:solidFill>
              </a:rPr>
              <a:t>feiten</a:t>
            </a:r>
            <a:r>
              <a:rPr lang="en-US" dirty="0">
                <a:solidFill>
                  <a:srgbClr val="000000"/>
                </a:solidFill>
              </a:rPr>
              <a:t>, maar </a:t>
            </a:r>
            <a:r>
              <a:rPr lang="en-US" dirty="0" err="1">
                <a:solidFill>
                  <a:srgbClr val="000000"/>
                </a:solidFill>
              </a:rPr>
              <a:t>verkoop</a:t>
            </a:r>
            <a:r>
              <a:rPr lang="en-US" dirty="0">
                <a:solidFill>
                  <a:srgbClr val="000000"/>
                </a:solidFill>
              </a:rPr>
              <a:t> door X in twee tranches, </a:t>
            </a:r>
            <a:r>
              <a:rPr lang="en-US" dirty="0" err="1">
                <a:solidFill>
                  <a:srgbClr val="000000"/>
                </a:solidFill>
              </a:rPr>
              <a:t>één</a:t>
            </a:r>
            <a:r>
              <a:rPr lang="en-US" dirty="0">
                <a:solidFill>
                  <a:srgbClr val="000000"/>
                </a:solidFill>
              </a:rPr>
              <a:t> in 2028 en </a:t>
            </a:r>
            <a:r>
              <a:rPr lang="en-US" dirty="0" err="1">
                <a:solidFill>
                  <a:srgbClr val="000000"/>
                </a:solidFill>
              </a:rPr>
              <a:t>één</a:t>
            </a:r>
            <a:r>
              <a:rPr lang="en-US" dirty="0">
                <a:solidFill>
                  <a:srgbClr val="000000"/>
                </a:solidFill>
              </a:rPr>
              <a:t> in 2029: MW van 50€ </a:t>
            </a:r>
            <a:r>
              <a:rPr lang="en-US" dirty="0" err="1">
                <a:solidFill>
                  <a:srgbClr val="000000"/>
                </a:solidFill>
              </a:rPr>
              <a:t>belast</a:t>
            </a:r>
            <a:r>
              <a:rPr lang="en-US" dirty="0">
                <a:solidFill>
                  <a:srgbClr val="000000"/>
                </a:solidFill>
              </a:rPr>
              <a:t> in 2028, </a:t>
            </a:r>
            <a:r>
              <a:rPr lang="en-US" dirty="0" err="1">
                <a:solidFill>
                  <a:srgbClr val="000000"/>
                </a:solidFill>
              </a:rPr>
              <a:t>minderwaarde</a:t>
            </a:r>
            <a:r>
              <a:rPr lang="en-US" dirty="0">
                <a:solidFill>
                  <a:srgbClr val="000000"/>
                </a:solidFill>
              </a:rPr>
              <a:t> van 50€ in 2029 </a:t>
            </a:r>
            <a:r>
              <a:rPr lang="en-US" dirty="0" err="1">
                <a:solidFill>
                  <a:srgbClr val="000000"/>
                </a:solidFill>
              </a:rPr>
              <a:t>dat</a:t>
            </a:r>
            <a:r>
              <a:rPr lang="en-US" dirty="0">
                <a:solidFill>
                  <a:srgbClr val="000000"/>
                </a:solidFill>
              </a:rPr>
              <a:t> </a:t>
            </a:r>
            <a:r>
              <a:rPr lang="en-US" dirty="0" err="1">
                <a:solidFill>
                  <a:srgbClr val="000000"/>
                </a:solidFill>
              </a:rPr>
              <a:t>niet</a:t>
            </a:r>
            <a:r>
              <a:rPr lang="en-US" dirty="0">
                <a:solidFill>
                  <a:srgbClr val="000000"/>
                </a:solidFill>
              </a:rPr>
              <a:t> </a:t>
            </a:r>
            <a:r>
              <a:rPr lang="en-US" dirty="0" err="1">
                <a:solidFill>
                  <a:srgbClr val="000000"/>
                </a:solidFill>
              </a:rPr>
              <a:t>effectief</a:t>
            </a:r>
            <a:r>
              <a:rPr lang="en-US" dirty="0">
                <a:solidFill>
                  <a:srgbClr val="000000"/>
                </a:solidFill>
              </a:rPr>
              <a:t> </a:t>
            </a:r>
            <a:r>
              <a:rPr lang="en-US" dirty="0" err="1">
                <a:solidFill>
                  <a:srgbClr val="000000"/>
                </a:solidFill>
              </a:rPr>
              <a:t>kan</a:t>
            </a:r>
            <a:r>
              <a:rPr lang="en-US" dirty="0">
                <a:solidFill>
                  <a:srgbClr val="000000"/>
                </a:solidFill>
              </a:rPr>
              <a:t> </a:t>
            </a:r>
            <a:r>
              <a:rPr lang="en-US" dirty="0" err="1">
                <a:solidFill>
                  <a:srgbClr val="000000"/>
                </a:solidFill>
              </a:rPr>
              <a:t>worden</a:t>
            </a:r>
            <a:r>
              <a:rPr lang="en-US" dirty="0">
                <a:solidFill>
                  <a:srgbClr val="000000"/>
                </a:solidFill>
              </a:rPr>
              <a:t> </a:t>
            </a:r>
            <a:r>
              <a:rPr lang="en-US" dirty="0" err="1">
                <a:solidFill>
                  <a:srgbClr val="000000"/>
                </a:solidFill>
              </a:rPr>
              <a:t>afgetrokken</a:t>
            </a:r>
            <a:r>
              <a:rPr lang="en-US" dirty="0">
                <a:solidFill>
                  <a:srgbClr val="000000"/>
                </a:solidFill>
              </a:rPr>
              <a:t> (</a:t>
            </a:r>
            <a:r>
              <a:rPr lang="en-US" dirty="0" err="1">
                <a:solidFill>
                  <a:srgbClr val="000000"/>
                </a:solidFill>
              </a:rPr>
              <a:t>tenzij</a:t>
            </a:r>
            <a:r>
              <a:rPr lang="en-US" dirty="0">
                <a:solidFill>
                  <a:srgbClr val="000000"/>
                </a:solidFill>
              </a:rPr>
              <a:t> </a:t>
            </a:r>
            <a:r>
              <a:rPr lang="en-US" dirty="0" err="1">
                <a:solidFill>
                  <a:srgbClr val="000000"/>
                </a:solidFill>
              </a:rPr>
              <a:t>andere</a:t>
            </a:r>
            <a:r>
              <a:rPr lang="en-US" dirty="0">
                <a:solidFill>
                  <a:srgbClr val="000000"/>
                </a:solidFill>
              </a:rPr>
              <a:t> </a:t>
            </a:r>
            <a:r>
              <a:rPr lang="en-US" dirty="0" err="1">
                <a:solidFill>
                  <a:srgbClr val="000000"/>
                </a:solidFill>
              </a:rPr>
              <a:t>residuaire</a:t>
            </a:r>
            <a:r>
              <a:rPr lang="en-US" dirty="0">
                <a:solidFill>
                  <a:srgbClr val="000000"/>
                </a:solidFill>
              </a:rPr>
              <a:t> MW)</a:t>
            </a:r>
          </a:p>
          <a:p>
            <a:pPr marL="857250" lvl="1" indent="-400050">
              <a:spcAft>
                <a:spcPts val="1200"/>
              </a:spcAft>
              <a:buClr>
                <a:schemeClr val="tx2"/>
              </a:buClr>
              <a:buFont typeface="+mj-lt"/>
              <a:buAutoNum type="romanLcPeriod" startAt="3"/>
              <a:defRPr/>
            </a:pPr>
            <a:endParaRPr lang="en-US" sz="1500" dirty="0">
              <a:solidFill>
                <a:srgbClr val="000000"/>
              </a:solidFill>
            </a:endParaRPr>
          </a:p>
        </p:txBody>
      </p:sp>
      <p:sp>
        <p:nvSpPr>
          <p:cNvPr id="5" name="TextBox 4">
            <a:extLst>
              <a:ext uri="{FF2B5EF4-FFF2-40B4-BE49-F238E27FC236}">
                <a16:creationId xmlns:a16="http://schemas.microsoft.com/office/drawing/2014/main" id="{A315F8F0-7EBB-BB87-0796-4BE0EDB3EEA9}"/>
              </a:ext>
            </a:extLst>
          </p:cNvPr>
          <p:cNvSpPr txBox="1"/>
          <p:nvPr/>
        </p:nvSpPr>
        <p:spPr>
          <a:xfrm>
            <a:off x="407986" y="1337022"/>
            <a:ext cx="11371213" cy="327851"/>
          </a:xfrm>
          <a:prstGeom prst="rect">
            <a:avLst/>
          </a:prstGeom>
          <a:solidFill>
            <a:srgbClr val="99CC99"/>
          </a:solidFill>
        </p:spPr>
        <p:txBody>
          <a:bodyPr wrap="square" rtlCol="0" anchor="ctr" anchorCtr="0">
            <a:noAutofit/>
          </a:bodyPr>
          <a:lstStyle/>
          <a:p>
            <a:r>
              <a:rPr lang="en-US" sz="1600" b="1" dirty="0" err="1">
                <a:solidFill>
                  <a:schemeClr val="bg1"/>
                </a:solidFill>
              </a:rPr>
              <a:t>Beperkte</a:t>
            </a:r>
            <a:r>
              <a:rPr lang="en-US" sz="1600" b="1" dirty="0">
                <a:solidFill>
                  <a:schemeClr val="bg1"/>
                </a:solidFill>
              </a:rPr>
              <a:t> </a:t>
            </a:r>
            <a:r>
              <a:rPr lang="en-US" sz="1600" b="1" dirty="0" err="1">
                <a:solidFill>
                  <a:schemeClr val="bg1"/>
                </a:solidFill>
              </a:rPr>
              <a:t>aftrekbaarheid</a:t>
            </a:r>
            <a:r>
              <a:rPr lang="en-US" sz="1600" b="1" dirty="0">
                <a:solidFill>
                  <a:schemeClr val="bg1"/>
                </a:solidFill>
              </a:rPr>
              <a:t> van </a:t>
            </a:r>
            <a:r>
              <a:rPr lang="en-US" sz="1600" b="1" dirty="0" err="1">
                <a:solidFill>
                  <a:schemeClr val="bg1"/>
                </a:solidFill>
              </a:rPr>
              <a:t>minderwaarden</a:t>
            </a:r>
            <a:endParaRPr lang="en-US" sz="1600" b="1" noProof="0" dirty="0">
              <a:solidFill>
                <a:schemeClr val="bg1"/>
              </a:solidFill>
            </a:endParaRPr>
          </a:p>
        </p:txBody>
      </p:sp>
      <p:sp>
        <p:nvSpPr>
          <p:cNvPr id="11" name="Rectangle 10">
            <a:extLst>
              <a:ext uri="{FF2B5EF4-FFF2-40B4-BE49-F238E27FC236}">
                <a16:creationId xmlns:a16="http://schemas.microsoft.com/office/drawing/2014/main" id="{FD0F0725-7F1B-491C-1446-2D1EF320E694}"/>
              </a:ext>
            </a:extLst>
          </p:cNvPr>
          <p:cNvSpPr/>
          <p:nvPr/>
        </p:nvSpPr>
        <p:spPr>
          <a:xfrm flipV="1">
            <a:off x="407986" y="6108192"/>
            <a:ext cx="11371212" cy="256032"/>
          </a:xfrm>
          <a:prstGeom prst="rect">
            <a:avLst/>
          </a:prstGeom>
          <a:solidFill>
            <a:srgbClr val="E6E6E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noProof="0" dirty="0">
                <a:solidFill>
                  <a:schemeClr val="tx1"/>
                </a:solidFill>
              </a:rPr>
              <a:t> </a:t>
            </a:r>
          </a:p>
        </p:txBody>
      </p:sp>
    </p:spTree>
    <p:extLst>
      <p:ext uri="{BB962C8B-B14F-4D97-AF65-F5344CB8AC3E}">
        <p14:creationId xmlns:p14="http://schemas.microsoft.com/office/powerpoint/2010/main" val="3630608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1875F-002F-0717-83EC-4E92F0DDFC8B}"/>
            </a:ext>
          </a:extLst>
        </p:cNvPr>
        <p:cNvGrpSpPr/>
        <p:nvPr/>
      </p:nvGrpSpPr>
      <p:grpSpPr>
        <a:xfrm>
          <a:off x="0" y="0"/>
          <a:ext cx="0" cy="0"/>
          <a:chOff x="0" y="0"/>
          <a:chExt cx="0" cy="0"/>
        </a:xfrm>
      </p:grpSpPr>
      <p:sp>
        <p:nvSpPr>
          <p:cNvPr id="2" name="Title Placeholder 1" descr="|">
            <a:extLst>
              <a:ext uri="{FF2B5EF4-FFF2-40B4-BE49-F238E27FC236}">
                <a16:creationId xmlns:a16="http://schemas.microsoft.com/office/drawing/2014/main" id="{0E5FFF3D-292F-BFEB-74A5-B4141D2EB43E}"/>
              </a:ext>
            </a:extLst>
          </p:cNvPr>
          <p:cNvSpPr>
            <a:spLocks noGrp="1"/>
          </p:cNvSpPr>
          <p:nvPr>
            <p:ph type="title"/>
          </p:nvPr>
        </p:nvSpPr>
        <p:spPr/>
        <p:txBody>
          <a:bodyPr/>
          <a:lstStyle/>
          <a:p>
            <a:r>
              <a:rPr lang="nl-BE" dirty="0"/>
              <a:t>Voetvrijstelling voor residuaire MW </a:t>
            </a:r>
            <a:endParaRPr lang="en-GB" noProof="0" dirty="0"/>
          </a:p>
        </p:txBody>
      </p:sp>
      <p:sp>
        <p:nvSpPr>
          <p:cNvPr id="3" name="Rectangle 2">
            <a:extLst>
              <a:ext uri="{FF2B5EF4-FFF2-40B4-BE49-F238E27FC236}">
                <a16:creationId xmlns:a16="http://schemas.microsoft.com/office/drawing/2014/main" id="{D500A91D-5B01-5908-DB9E-5F79B8881FA7}"/>
              </a:ext>
            </a:extLst>
          </p:cNvPr>
          <p:cNvSpPr/>
          <p:nvPr/>
        </p:nvSpPr>
        <p:spPr>
          <a:xfrm>
            <a:off x="403175" y="1606823"/>
            <a:ext cx="11371212" cy="3464640"/>
          </a:xfrm>
          <a:prstGeom prst="rect">
            <a:avLst/>
          </a:prstGeom>
          <a:solidFill>
            <a:srgbClr val="F7F6F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76213" indent="-176213">
              <a:spcAft>
                <a:spcPts val="1200"/>
              </a:spcAft>
              <a:buClr>
                <a:schemeClr val="tx2"/>
              </a:buClr>
              <a:buFont typeface="Arial" panose="020B0604020202020204" pitchFamily="34" charset="0"/>
              <a:buChar char="&gt;"/>
              <a:defRPr/>
            </a:pPr>
            <a:endParaRPr kumimoji="0" lang="nl-BE" b="0" i="0" u="none" strike="noStrike" kern="1200" cap="none" spc="0" normalizeH="0" baseline="0" noProof="0" dirty="0">
              <a:ln>
                <a:noFill/>
              </a:ln>
              <a:solidFill>
                <a:srgbClr val="000000"/>
              </a:solidFill>
              <a:effectLst/>
              <a:uLnTx/>
              <a:uFillTx/>
              <a:latin typeface="Arial"/>
              <a:ea typeface="+mn-ea"/>
              <a:cs typeface="Arial"/>
            </a:endParaRPr>
          </a:p>
          <a:p>
            <a:pPr marL="176213" indent="-176213">
              <a:spcAft>
                <a:spcPts val="1200"/>
              </a:spcAft>
              <a:buClr>
                <a:schemeClr val="tx2"/>
              </a:buClr>
              <a:buFont typeface="Arial" panose="020B0604020202020204" pitchFamily="34" charset="0"/>
              <a:buChar char="&gt;"/>
              <a:defRPr/>
            </a:pPr>
            <a:r>
              <a:rPr kumimoji="0" lang="nl-BE" b="0" i="0" u="none" strike="noStrike" kern="1200" cap="none" spc="0" normalizeH="0" baseline="0" noProof="0" dirty="0">
                <a:ln>
                  <a:noFill/>
                </a:ln>
                <a:solidFill>
                  <a:srgbClr val="000000"/>
                </a:solidFill>
                <a:effectLst/>
                <a:uLnTx/>
                <a:uFillTx/>
                <a:latin typeface="Arial"/>
                <a:ea typeface="+mn-ea"/>
                <a:cs typeface="Arial"/>
              </a:rPr>
              <a:t>Residuaire MW: </a:t>
            </a:r>
            <a:r>
              <a:rPr lang="nl-BE" dirty="0">
                <a:solidFill>
                  <a:srgbClr val="000000"/>
                </a:solidFill>
              </a:rPr>
              <a:t>vrijstelling van 10.000€ per jaar (te indexeren) </a:t>
            </a:r>
          </a:p>
          <a:p>
            <a:pPr marL="176213" indent="-176213">
              <a:spcAft>
                <a:spcPts val="1200"/>
              </a:spcAft>
              <a:buClr>
                <a:schemeClr val="tx2"/>
              </a:buClr>
              <a:buFont typeface="Arial" panose="020B0604020202020204" pitchFamily="34" charset="0"/>
              <a:buChar char="&gt;"/>
              <a:defRPr/>
            </a:pPr>
            <a:r>
              <a:rPr lang="nl-BE" dirty="0">
                <a:solidFill>
                  <a:srgbClr val="000000"/>
                </a:solidFill>
              </a:rPr>
              <a:t>Overdracht van ongebruikte vrijstelling met max. 1.000€ voor periode van max. 5 jaar (tot 15.000€)</a:t>
            </a:r>
          </a:p>
          <a:p>
            <a:pPr marL="176213" lvl="0" indent="-176213">
              <a:spcAft>
                <a:spcPts val="1200"/>
              </a:spcAft>
              <a:buClr>
                <a:schemeClr val="tx2"/>
              </a:buClr>
              <a:buFont typeface="Arial" panose="020B0604020202020204" pitchFamily="34" charset="0"/>
              <a:buChar char="&gt;"/>
              <a:defRPr/>
            </a:pPr>
            <a:r>
              <a:rPr lang="nl-BE" dirty="0">
                <a:solidFill>
                  <a:srgbClr val="000000"/>
                </a:solidFill>
              </a:rPr>
              <a:t>Deze overdracht van 1.000€ betreft uitsluitend de “eerste” 1.000€ van de 10.000€</a:t>
            </a:r>
          </a:p>
          <a:p>
            <a:pPr marR="0" lvl="0" algn="l" defTabSz="914400" rtl="0" eaLnBrk="1" fontAlgn="auto" latinLnBrk="0" hangingPunct="1">
              <a:lnSpc>
                <a:spcPct val="100000"/>
              </a:lnSpc>
              <a:spcBef>
                <a:spcPts val="0"/>
              </a:spcBef>
              <a:spcAft>
                <a:spcPts val="1200"/>
              </a:spcAft>
              <a:buClrTx/>
              <a:buSzTx/>
              <a:tabLst/>
              <a:defRPr/>
            </a:pPr>
            <a:endParaRPr kumimoji="0" lang="en-GB" sz="1500" b="0" i="0" u="none" strike="noStrike" kern="1200" cap="none" spc="0" normalizeH="0" baseline="0" noProof="0" dirty="0">
              <a:ln>
                <a:noFill/>
              </a:ln>
              <a:solidFill>
                <a:srgbClr val="000000"/>
              </a:solidFill>
              <a:effectLst/>
              <a:uLnTx/>
              <a:uFillTx/>
              <a:latin typeface="Arial"/>
              <a:ea typeface="+mn-ea"/>
              <a:cs typeface="Arial"/>
            </a:endParaRPr>
          </a:p>
        </p:txBody>
      </p:sp>
      <p:sp>
        <p:nvSpPr>
          <p:cNvPr id="4" name="TextBox 3">
            <a:extLst>
              <a:ext uri="{FF2B5EF4-FFF2-40B4-BE49-F238E27FC236}">
                <a16:creationId xmlns:a16="http://schemas.microsoft.com/office/drawing/2014/main" id="{F2E4CDBF-36D7-A4E6-E6BD-951165934527}"/>
              </a:ext>
            </a:extLst>
          </p:cNvPr>
          <p:cNvSpPr txBox="1"/>
          <p:nvPr/>
        </p:nvSpPr>
        <p:spPr>
          <a:xfrm>
            <a:off x="412799" y="1207489"/>
            <a:ext cx="11371213" cy="399334"/>
          </a:xfrm>
          <a:prstGeom prst="rect">
            <a:avLst/>
          </a:prstGeom>
          <a:solidFill>
            <a:srgbClr val="99CCFF"/>
          </a:solidFill>
        </p:spPr>
        <p:txBody>
          <a:bodyPr wrap="square" rtlCol="0" anchor="ctr" anchorCtr="0">
            <a:noAutofit/>
          </a:bodyPr>
          <a:lstStyle/>
          <a:p>
            <a:r>
              <a:rPr lang="en-GB" sz="1600" b="1" noProof="0" dirty="0" err="1">
                <a:solidFill>
                  <a:schemeClr val="bg1"/>
                </a:solidFill>
              </a:rPr>
              <a:t>Voetvrijstelling</a:t>
            </a:r>
            <a:r>
              <a:rPr lang="en-GB" sz="1600" b="1" noProof="0" dirty="0">
                <a:solidFill>
                  <a:schemeClr val="bg1"/>
                </a:solidFill>
              </a:rPr>
              <a:t> </a:t>
            </a:r>
            <a:r>
              <a:rPr lang="en-GB" sz="1600" b="1" noProof="0" dirty="0" err="1">
                <a:solidFill>
                  <a:schemeClr val="bg1"/>
                </a:solidFill>
              </a:rPr>
              <a:t>voor</a:t>
            </a:r>
            <a:r>
              <a:rPr lang="en-GB" sz="1600" b="1" noProof="0" dirty="0">
                <a:solidFill>
                  <a:schemeClr val="bg1"/>
                </a:solidFill>
              </a:rPr>
              <a:t> </a:t>
            </a:r>
            <a:r>
              <a:rPr lang="en-GB" sz="1600" b="1" noProof="0" dirty="0" err="1">
                <a:solidFill>
                  <a:schemeClr val="bg1"/>
                </a:solidFill>
              </a:rPr>
              <a:t>residuaire</a:t>
            </a:r>
            <a:r>
              <a:rPr lang="en-GB" sz="1600" b="1" noProof="0" dirty="0">
                <a:solidFill>
                  <a:schemeClr val="bg1"/>
                </a:solidFill>
              </a:rPr>
              <a:t> MW</a:t>
            </a:r>
          </a:p>
        </p:txBody>
      </p:sp>
      <p:sp>
        <p:nvSpPr>
          <p:cNvPr id="5" name="Rectangle 4">
            <a:extLst>
              <a:ext uri="{FF2B5EF4-FFF2-40B4-BE49-F238E27FC236}">
                <a16:creationId xmlns:a16="http://schemas.microsoft.com/office/drawing/2014/main" id="{2F535034-014C-43EC-7163-DA96E799EDBD}"/>
              </a:ext>
            </a:extLst>
          </p:cNvPr>
          <p:cNvSpPr/>
          <p:nvPr/>
        </p:nvSpPr>
        <p:spPr>
          <a:xfrm>
            <a:off x="412801" y="5071463"/>
            <a:ext cx="11371211" cy="243206"/>
          </a:xfrm>
          <a:prstGeom prst="rect">
            <a:avLst/>
          </a:prstGeom>
          <a:solidFill>
            <a:srgbClr val="E6E6E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tx1"/>
              </a:solidFill>
            </a:endParaRPr>
          </a:p>
        </p:txBody>
      </p:sp>
    </p:spTree>
    <p:extLst>
      <p:ext uri="{BB962C8B-B14F-4D97-AF65-F5344CB8AC3E}">
        <p14:creationId xmlns:p14="http://schemas.microsoft.com/office/powerpoint/2010/main" val="3270682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59811-1DEA-BBDA-AFCC-B8DF5FA863CA}"/>
            </a:ext>
          </a:extLst>
        </p:cNvPr>
        <p:cNvGrpSpPr/>
        <p:nvPr/>
      </p:nvGrpSpPr>
      <p:grpSpPr>
        <a:xfrm>
          <a:off x="0" y="0"/>
          <a:ext cx="0" cy="0"/>
          <a:chOff x="0" y="0"/>
          <a:chExt cx="0" cy="0"/>
        </a:xfrm>
      </p:grpSpPr>
      <p:sp>
        <p:nvSpPr>
          <p:cNvPr id="2" name="Title Placeholder 1" descr="|">
            <a:extLst>
              <a:ext uri="{FF2B5EF4-FFF2-40B4-BE49-F238E27FC236}">
                <a16:creationId xmlns:a16="http://schemas.microsoft.com/office/drawing/2014/main" id="{74C0D29E-A7DB-638E-0B46-4E13121780E9}"/>
              </a:ext>
            </a:extLst>
          </p:cNvPr>
          <p:cNvSpPr>
            <a:spLocks noGrp="1"/>
          </p:cNvSpPr>
          <p:nvPr>
            <p:ph type="title"/>
          </p:nvPr>
        </p:nvSpPr>
        <p:spPr/>
        <p:txBody>
          <a:bodyPr/>
          <a:lstStyle/>
          <a:p>
            <a:r>
              <a:rPr lang="nl-BE" dirty="0"/>
              <a:t>Voetvrijstelling voor residuaire MW  - voorbeeld</a:t>
            </a:r>
            <a:endParaRPr lang="en-GB" noProof="0" dirty="0"/>
          </a:p>
        </p:txBody>
      </p:sp>
      <p:sp>
        <p:nvSpPr>
          <p:cNvPr id="8" name="Rectangle 5">
            <a:extLst>
              <a:ext uri="{FF2B5EF4-FFF2-40B4-BE49-F238E27FC236}">
                <a16:creationId xmlns:a16="http://schemas.microsoft.com/office/drawing/2014/main" id="{6E00A962-E5F9-EE67-2265-8F952CAFD2C8}"/>
              </a:ext>
            </a:extLst>
          </p:cNvPr>
          <p:cNvSpPr>
            <a:spLocks noChangeArrowheads="1"/>
          </p:cNvSpPr>
          <p:nvPr/>
        </p:nvSpPr>
        <p:spPr bwMode="auto">
          <a:xfrm>
            <a:off x="1281953" y="133574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31800" algn="l"/>
              </a:tabLst>
              <a:defRPr>
                <a:solidFill>
                  <a:schemeClr val="tx1"/>
                </a:solidFill>
                <a:latin typeface="Arial" panose="020B0604020202020204" pitchFamily="34" charset="0"/>
              </a:defRPr>
            </a:lvl1pPr>
            <a:lvl2pPr eaLnBrk="0" fontAlgn="base" hangingPunct="0">
              <a:spcBef>
                <a:spcPct val="0"/>
              </a:spcBef>
              <a:spcAft>
                <a:spcPct val="0"/>
              </a:spcAft>
              <a:tabLst>
                <a:tab pos="431800" algn="l"/>
              </a:tabLst>
              <a:defRPr>
                <a:solidFill>
                  <a:schemeClr val="tx1"/>
                </a:solidFill>
                <a:latin typeface="Arial" panose="020B0604020202020204" pitchFamily="34" charset="0"/>
              </a:defRPr>
            </a:lvl2pPr>
            <a:lvl3pPr eaLnBrk="0" fontAlgn="base" hangingPunct="0">
              <a:spcBef>
                <a:spcPct val="0"/>
              </a:spcBef>
              <a:spcAft>
                <a:spcPct val="0"/>
              </a:spcAft>
              <a:tabLst>
                <a:tab pos="431800" algn="l"/>
              </a:tabLst>
              <a:defRPr>
                <a:solidFill>
                  <a:schemeClr val="tx1"/>
                </a:solidFill>
                <a:latin typeface="Arial" panose="020B0604020202020204" pitchFamily="34" charset="0"/>
              </a:defRPr>
            </a:lvl3pPr>
            <a:lvl4pPr eaLnBrk="0" fontAlgn="base" hangingPunct="0">
              <a:spcBef>
                <a:spcPct val="0"/>
              </a:spcBef>
              <a:spcAft>
                <a:spcPct val="0"/>
              </a:spcAft>
              <a:tabLst>
                <a:tab pos="431800" algn="l"/>
              </a:tabLst>
              <a:defRPr>
                <a:solidFill>
                  <a:schemeClr val="tx1"/>
                </a:solidFill>
                <a:latin typeface="Arial" panose="020B0604020202020204" pitchFamily="34" charset="0"/>
              </a:defRPr>
            </a:lvl4pPr>
            <a:lvl5pPr eaLnBrk="0" fontAlgn="base" hangingPunct="0">
              <a:spcBef>
                <a:spcPct val="0"/>
              </a:spcBef>
              <a:spcAft>
                <a:spcPct val="0"/>
              </a:spcAft>
              <a:tabLst>
                <a:tab pos="431800" algn="l"/>
              </a:tabLst>
              <a:defRPr>
                <a:solidFill>
                  <a:schemeClr val="tx1"/>
                </a:solidFill>
                <a:latin typeface="Arial" panose="020B0604020202020204" pitchFamily="34" charset="0"/>
              </a:defRPr>
            </a:lvl5pPr>
            <a:lvl6pPr eaLnBrk="0" fontAlgn="base" hangingPunct="0">
              <a:spcBef>
                <a:spcPct val="0"/>
              </a:spcBef>
              <a:spcAft>
                <a:spcPct val="0"/>
              </a:spcAft>
              <a:tabLst>
                <a:tab pos="431800" algn="l"/>
              </a:tabLst>
              <a:defRPr>
                <a:solidFill>
                  <a:schemeClr val="tx1"/>
                </a:solidFill>
                <a:latin typeface="Arial" panose="020B0604020202020204" pitchFamily="34" charset="0"/>
              </a:defRPr>
            </a:lvl6pPr>
            <a:lvl7pPr eaLnBrk="0" fontAlgn="base" hangingPunct="0">
              <a:spcBef>
                <a:spcPct val="0"/>
              </a:spcBef>
              <a:spcAft>
                <a:spcPct val="0"/>
              </a:spcAft>
              <a:tabLst>
                <a:tab pos="431800" algn="l"/>
              </a:tabLst>
              <a:defRPr>
                <a:solidFill>
                  <a:schemeClr val="tx1"/>
                </a:solidFill>
                <a:latin typeface="Arial" panose="020B0604020202020204" pitchFamily="34" charset="0"/>
              </a:defRPr>
            </a:lvl7pPr>
            <a:lvl8pPr eaLnBrk="0" fontAlgn="base" hangingPunct="0">
              <a:spcBef>
                <a:spcPct val="0"/>
              </a:spcBef>
              <a:spcAft>
                <a:spcPct val="0"/>
              </a:spcAft>
              <a:tabLst>
                <a:tab pos="431800" algn="l"/>
              </a:tabLst>
              <a:defRPr>
                <a:solidFill>
                  <a:schemeClr val="tx1"/>
                </a:solidFill>
                <a:latin typeface="Arial" panose="020B0604020202020204" pitchFamily="34" charset="0"/>
              </a:defRPr>
            </a:lvl8pPr>
            <a:lvl9pPr eaLnBrk="0" fontAlgn="base" hangingPunct="0">
              <a:spcBef>
                <a:spcPct val="0"/>
              </a:spcBef>
              <a:spcAft>
                <a:spcPct val="0"/>
              </a:spcAft>
              <a:tabLst>
                <a:tab pos="4318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431800" algn="l"/>
              </a:tabLst>
            </a:pPr>
            <a:endParaRPr kumimoji="0" lang="en-GB" altLang="nl-BE" sz="1800" b="0" i="0" u="none" strike="noStrike" cap="none" normalizeH="0" baseline="0">
              <a:ln>
                <a:noFill/>
              </a:ln>
              <a:solidFill>
                <a:schemeClr val="tx1"/>
              </a:solidFill>
              <a:effectLst/>
              <a:latin typeface="Arial" panose="020B0604020202020204" pitchFamily="34" charset="0"/>
            </a:endParaRPr>
          </a:p>
        </p:txBody>
      </p:sp>
      <p:pic>
        <p:nvPicPr>
          <p:cNvPr id="1028" name="Picture 3" descr="Foto 1">
            <a:extLst>
              <a:ext uri="{FF2B5EF4-FFF2-40B4-BE49-F238E27FC236}">
                <a16:creationId xmlns:a16="http://schemas.microsoft.com/office/drawing/2014/main" id="{08B262A6-4E6A-C874-965A-5A87263FCD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4822" y="1260275"/>
            <a:ext cx="7511655" cy="347495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
            <a:extLst>
              <a:ext uri="{FF2B5EF4-FFF2-40B4-BE49-F238E27FC236}">
                <a16:creationId xmlns:a16="http://schemas.microsoft.com/office/drawing/2014/main" id="{47BA4789-2992-685A-A174-082E54BCB8EF}"/>
              </a:ext>
            </a:extLst>
          </p:cNvPr>
          <p:cNvSpPr>
            <a:spLocks noChangeArrowheads="1"/>
          </p:cNvSpPr>
          <p:nvPr/>
        </p:nvSpPr>
        <p:spPr bwMode="auto">
          <a:xfrm>
            <a:off x="504127" y="5014428"/>
            <a:ext cx="1098816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nl-BE" altLang="nl-BE" sz="1500" b="1"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2026:</a:t>
            </a:r>
            <a:r>
              <a:rPr kumimoji="0" lang="nl-BE" altLang="nl-BE" sz="15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 start met basisvrijstelling van 10.000€, geen transacties, fiscale pot blijft ongebruikt</a:t>
            </a:r>
            <a:endParaRPr kumimoji="0" lang="nl-BE" altLang="nl-BE" sz="15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BE" altLang="nl-BE" sz="1500" b="1"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2027:</a:t>
            </a:r>
            <a:r>
              <a:rPr kumimoji="0" lang="nl-BE" altLang="nl-BE" sz="15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 opnieuw basisvrijstelling van 10.000€, plus 1.000€ extra vrijstelling tot in totaal 11.000€, geen transacties, fiscale pot blijft ongebruikt op 11.000</a:t>
            </a:r>
            <a:endParaRPr kumimoji="0" lang="nl-BE" altLang="nl-BE" sz="15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nl-BE" altLang="nl-BE" sz="1500" b="1"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2028:</a:t>
            </a:r>
            <a:r>
              <a:rPr kumimoji="0" lang="nl-BE" altLang="nl-BE" sz="1500" b="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 start met vrijstelling van 11.000€, plus 1.000€ extra vrijstelling tot 12.000€</a:t>
            </a:r>
            <a:endParaRPr kumimoji="0" lang="nl-BE" altLang="nl-BE" sz="15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26279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DE3D9-D47B-E548-4DA2-2CAFBDF41BC2}"/>
            </a:ext>
          </a:extLst>
        </p:cNvPr>
        <p:cNvGrpSpPr/>
        <p:nvPr/>
      </p:nvGrpSpPr>
      <p:grpSpPr>
        <a:xfrm>
          <a:off x="0" y="0"/>
          <a:ext cx="0" cy="0"/>
          <a:chOff x="0" y="0"/>
          <a:chExt cx="0" cy="0"/>
        </a:xfrm>
      </p:grpSpPr>
      <p:sp>
        <p:nvSpPr>
          <p:cNvPr id="2" name="Title Placeholder 1" descr="|">
            <a:extLst>
              <a:ext uri="{FF2B5EF4-FFF2-40B4-BE49-F238E27FC236}">
                <a16:creationId xmlns:a16="http://schemas.microsoft.com/office/drawing/2014/main" id="{C8D32C00-50FF-04B0-304E-0D189CE4A8CA}"/>
              </a:ext>
            </a:extLst>
          </p:cNvPr>
          <p:cNvSpPr>
            <a:spLocks noGrp="1"/>
          </p:cNvSpPr>
          <p:nvPr>
            <p:ph type="title"/>
          </p:nvPr>
        </p:nvSpPr>
        <p:spPr/>
        <p:txBody>
          <a:bodyPr/>
          <a:lstStyle/>
          <a:p>
            <a:r>
              <a:rPr lang="nl-BE" dirty="0"/>
              <a:t>Voetvrijstelling voor residuaire MW  - voorbeeld</a:t>
            </a:r>
            <a:endParaRPr lang="en-GB" noProof="0" dirty="0"/>
          </a:p>
        </p:txBody>
      </p:sp>
      <p:sp>
        <p:nvSpPr>
          <p:cNvPr id="8" name="Rectangle 5">
            <a:extLst>
              <a:ext uri="{FF2B5EF4-FFF2-40B4-BE49-F238E27FC236}">
                <a16:creationId xmlns:a16="http://schemas.microsoft.com/office/drawing/2014/main" id="{A612F6DC-31F6-EFA3-76EB-EA07A470E4A7}"/>
              </a:ext>
            </a:extLst>
          </p:cNvPr>
          <p:cNvSpPr>
            <a:spLocks noChangeArrowheads="1"/>
          </p:cNvSpPr>
          <p:nvPr/>
        </p:nvSpPr>
        <p:spPr bwMode="auto">
          <a:xfrm>
            <a:off x="1281953" y="133574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31800" algn="l"/>
              </a:tabLst>
              <a:defRPr>
                <a:solidFill>
                  <a:schemeClr val="tx1"/>
                </a:solidFill>
                <a:latin typeface="Arial" panose="020B0604020202020204" pitchFamily="34" charset="0"/>
              </a:defRPr>
            </a:lvl1pPr>
            <a:lvl2pPr eaLnBrk="0" fontAlgn="base" hangingPunct="0">
              <a:spcBef>
                <a:spcPct val="0"/>
              </a:spcBef>
              <a:spcAft>
                <a:spcPct val="0"/>
              </a:spcAft>
              <a:tabLst>
                <a:tab pos="431800" algn="l"/>
              </a:tabLst>
              <a:defRPr>
                <a:solidFill>
                  <a:schemeClr val="tx1"/>
                </a:solidFill>
                <a:latin typeface="Arial" panose="020B0604020202020204" pitchFamily="34" charset="0"/>
              </a:defRPr>
            </a:lvl2pPr>
            <a:lvl3pPr eaLnBrk="0" fontAlgn="base" hangingPunct="0">
              <a:spcBef>
                <a:spcPct val="0"/>
              </a:spcBef>
              <a:spcAft>
                <a:spcPct val="0"/>
              </a:spcAft>
              <a:tabLst>
                <a:tab pos="431800" algn="l"/>
              </a:tabLst>
              <a:defRPr>
                <a:solidFill>
                  <a:schemeClr val="tx1"/>
                </a:solidFill>
                <a:latin typeface="Arial" panose="020B0604020202020204" pitchFamily="34" charset="0"/>
              </a:defRPr>
            </a:lvl3pPr>
            <a:lvl4pPr eaLnBrk="0" fontAlgn="base" hangingPunct="0">
              <a:spcBef>
                <a:spcPct val="0"/>
              </a:spcBef>
              <a:spcAft>
                <a:spcPct val="0"/>
              </a:spcAft>
              <a:tabLst>
                <a:tab pos="431800" algn="l"/>
              </a:tabLst>
              <a:defRPr>
                <a:solidFill>
                  <a:schemeClr val="tx1"/>
                </a:solidFill>
                <a:latin typeface="Arial" panose="020B0604020202020204" pitchFamily="34" charset="0"/>
              </a:defRPr>
            </a:lvl4pPr>
            <a:lvl5pPr eaLnBrk="0" fontAlgn="base" hangingPunct="0">
              <a:spcBef>
                <a:spcPct val="0"/>
              </a:spcBef>
              <a:spcAft>
                <a:spcPct val="0"/>
              </a:spcAft>
              <a:tabLst>
                <a:tab pos="431800" algn="l"/>
              </a:tabLst>
              <a:defRPr>
                <a:solidFill>
                  <a:schemeClr val="tx1"/>
                </a:solidFill>
                <a:latin typeface="Arial" panose="020B0604020202020204" pitchFamily="34" charset="0"/>
              </a:defRPr>
            </a:lvl5pPr>
            <a:lvl6pPr eaLnBrk="0" fontAlgn="base" hangingPunct="0">
              <a:spcBef>
                <a:spcPct val="0"/>
              </a:spcBef>
              <a:spcAft>
                <a:spcPct val="0"/>
              </a:spcAft>
              <a:tabLst>
                <a:tab pos="431800" algn="l"/>
              </a:tabLst>
              <a:defRPr>
                <a:solidFill>
                  <a:schemeClr val="tx1"/>
                </a:solidFill>
                <a:latin typeface="Arial" panose="020B0604020202020204" pitchFamily="34" charset="0"/>
              </a:defRPr>
            </a:lvl6pPr>
            <a:lvl7pPr eaLnBrk="0" fontAlgn="base" hangingPunct="0">
              <a:spcBef>
                <a:spcPct val="0"/>
              </a:spcBef>
              <a:spcAft>
                <a:spcPct val="0"/>
              </a:spcAft>
              <a:tabLst>
                <a:tab pos="431800" algn="l"/>
              </a:tabLst>
              <a:defRPr>
                <a:solidFill>
                  <a:schemeClr val="tx1"/>
                </a:solidFill>
                <a:latin typeface="Arial" panose="020B0604020202020204" pitchFamily="34" charset="0"/>
              </a:defRPr>
            </a:lvl7pPr>
            <a:lvl8pPr eaLnBrk="0" fontAlgn="base" hangingPunct="0">
              <a:spcBef>
                <a:spcPct val="0"/>
              </a:spcBef>
              <a:spcAft>
                <a:spcPct val="0"/>
              </a:spcAft>
              <a:tabLst>
                <a:tab pos="431800" algn="l"/>
              </a:tabLst>
              <a:defRPr>
                <a:solidFill>
                  <a:schemeClr val="tx1"/>
                </a:solidFill>
                <a:latin typeface="Arial" panose="020B0604020202020204" pitchFamily="34" charset="0"/>
              </a:defRPr>
            </a:lvl8pPr>
            <a:lvl9pPr eaLnBrk="0" fontAlgn="base" hangingPunct="0">
              <a:spcBef>
                <a:spcPct val="0"/>
              </a:spcBef>
              <a:spcAft>
                <a:spcPct val="0"/>
              </a:spcAft>
              <a:tabLst>
                <a:tab pos="4318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431800" algn="l"/>
              </a:tabLst>
            </a:pPr>
            <a:endParaRPr kumimoji="0" lang="en-GB" altLang="nl-BE" sz="1800" b="0" i="0" u="none" strike="noStrike" cap="none" normalizeH="0" baseline="0">
              <a:ln>
                <a:noFill/>
              </a:ln>
              <a:solidFill>
                <a:schemeClr val="tx1"/>
              </a:solidFill>
              <a:effectLst/>
              <a:latin typeface="Arial" panose="020B0604020202020204" pitchFamily="34" charset="0"/>
            </a:endParaRPr>
          </a:p>
        </p:txBody>
      </p:sp>
      <p:pic>
        <p:nvPicPr>
          <p:cNvPr id="3" name="Picture 2" descr="Foto 2">
            <a:extLst>
              <a:ext uri="{FF2B5EF4-FFF2-40B4-BE49-F238E27FC236}">
                <a16:creationId xmlns:a16="http://schemas.microsoft.com/office/drawing/2014/main" id="{86113E5A-1340-280C-19B1-6E36D14EF5D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71853" y="1129553"/>
            <a:ext cx="7520579" cy="3585570"/>
          </a:xfrm>
          <a:prstGeom prst="rect">
            <a:avLst/>
          </a:prstGeom>
          <a:noFill/>
          <a:ln>
            <a:noFill/>
          </a:ln>
        </p:spPr>
      </p:pic>
      <p:sp>
        <p:nvSpPr>
          <p:cNvPr id="5" name="TextBox 4">
            <a:extLst>
              <a:ext uri="{FF2B5EF4-FFF2-40B4-BE49-F238E27FC236}">
                <a16:creationId xmlns:a16="http://schemas.microsoft.com/office/drawing/2014/main" id="{0684AB89-EECF-4B9D-CB0E-EECD196BC404}"/>
              </a:ext>
            </a:extLst>
          </p:cNvPr>
          <p:cNvSpPr txBox="1"/>
          <p:nvPr/>
        </p:nvSpPr>
        <p:spPr>
          <a:xfrm rot="10800000" flipV="1">
            <a:off x="412798" y="5229735"/>
            <a:ext cx="10886003" cy="1015663"/>
          </a:xfrm>
          <a:prstGeom prst="rect">
            <a:avLst/>
          </a:prstGeom>
          <a:noFill/>
        </p:spPr>
        <p:txBody>
          <a:bodyPr wrap="square">
            <a:spAutoFit/>
          </a:bodyPr>
          <a:lstStyle/>
          <a:p>
            <a:pPr algn="just" eaLnBrk="0" fontAlgn="base" hangingPunct="0">
              <a:spcBef>
                <a:spcPct val="0"/>
              </a:spcBef>
              <a:spcAft>
                <a:spcPct val="0"/>
              </a:spcAft>
            </a:pPr>
            <a:r>
              <a:rPr lang="nl-BE" sz="1500" b="1" dirty="0">
                <a:latin typeface="Arial" panose="020B0604020202020204" pitchFamily="34" charset="0"/>
                <a:cs typeface="Arial" panose="020B0604020202020204" pitchFamily="34" charset="0"/>
              </a:rPr>
              <a:t>2026</a:t>
            </a:r>
            <a:r>
              <a:rPr lang="nl-BE" sz="1500" dirty="0">
                <a:latin typeface="Arial" panose="020B0604020202020204" pitchFamily="34" charset="0"/>
                <a:cs typeface="Arial" panose="020B0604020202020204" pitchFamily="34" charset="0"/>
              </a:rPr>
              <a:t>: basisvrijstelling van 10.000€, geen transacties, fiscale pot blijft ongebruikt</a:t>
            </a:r>
          </a:p>
          <a:p>
            <a:pPr algn="just" eaLnBrk="0" fontAlgn="base" hangingPunct="0">
              <a:spcBef>
                <a:spcPct val="0"/>
              </a:spcBef>
              <a:spcAft>
                <a:spcPct val="0"/>
              </a:spcAft>
            </a:pPr>
            <a:r>
              <a:rPr lang="nl-BE" sz="1500" b="1" dirty="0">
                <a:latin typeface="Arial" panose="020B0604020202020204" pitchFamily="34" charset="0"/>
                <a:cs typeface="Arial" panose="020B0604020202020204" pitchFamily="34" charset="0"/>
              </a:rPr>
              <a:t>2027</a:t>
            </a:r>
            <a:r>
              <a:rPr lang="nl-BE" sz="1500" dirty="0">
                <a:latin typeface="Arial" panose="020B0604020202020204" pitchFamily="34" charset="0"/>
                <a:cs typeface="Arial" panose="020B0604020202020204" pitchFamily="34" charset="0"/>
              </a:rPr>
              <a:t>: start met basisvrijstelling van 10.000€, plus 1.000€ extra vrijstelling tot 11.000€, transactie met meerwaarde van 2.500€, saldo van fiscale pot zakt naar 8.500€</a:t>
            </a:r>
          </a:p>
          <a:p>
            <a:pPr algn="just" eaLnBrk="0" fontAlgn="base" hangingPunct="0">
              <a:spcBef>
                <a:spcPct val="0"/>
              </a:spcBef>
              <a:spcAft>
                <a:spcPct val="0"/>
              </a:spcAft>
            </a:pPr>
            <a:r>
              <a:rPr lang="nl-BE" sz="1500" b="1" dirty="0">
                <a:latin typeface="Arial" panose="020B0604020202020204" pitchFamily="34" charset="0"/>
                <a:cs typeface="Arial" panose="020B0604020202020204" pitchFamily="34" charset="0"/>
              </a:rPr>
              <a:t>2028</a:t>
            </a:r>
            <a:r>
              <a:rPr lang="nl-BE" sz="1500" dirty="0">
                <a:latin typeface="Arial" panose="020B0604020202020204" pitchFamily="34" charset="0"/>
                <a:cs typeface="Arial" panose="020B0604020202020204" pitchFamily="34" charset="0"/>
              </a:rPr>
              <a:t>: herstart met basisvrijstelling van 10.000€ (zoals in 2026), zonder extra vrijstelling</a:t>
            </a:r>
          </a:p>
        </p:txBody>
      </p:sp>
    </p:spTree>
    <p:extLst>
      <p:ext uri="{BB962C8B-B14F-4D97-AF65-F5344CB8AC3E}">
        <p14:creationId xmlns:p14="http://schemas.microsoft.com/office/powerpoint/2010/main" val="40790064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A9538-9FD6-B94B-37F9-A0D4C6BBFF00}"/>
            </a:ext>
          </a:extLst>
        </p:cNvPr>
        <p:cNvGrpSpPr/>
        <p:nvPr/>
      </p:nvGrpSpPr>
      <p:grpSpPr>
        <a:xfrm>
          <a:off x="0" y="0"/>
          <a:ext cx="0" cy="0"/>
          <a:chOff x="0" y="0"/>
          <a:chExt cx="0" cy="0"/>
        </a:xfrm>
      </p:grpSpPr>
      <p:sp>
        <p:nvSpPr>
          <p:cNvPr id="2" name="Title Placeholder 1" descr="|">
            <a:extLst>
              <a:ext uri="{FF2B5EF4-FFF2-40B4-BE49-F238E27FC236}">
                <a16:creationId xmlns:a16="http://schemas.microsoft.com/office/drawing/2014/main" id="{99F3684E-48AE-C454-94DB-2FFED46AE1BD}"/>
              </a:ext>
            </a:extLst>
          </p:cNvPr>
          <p:cNvSpPr>
            <a:spLocks noGrp="1"/>
          </p:cNvSpPr>
          <p:nvPr>
            <p:ph type="title"/>
          </p:nvPr>
        </p:nvSpPr>
        <p:spPr/>
        <p:txBody>
          <a:bodyPr/>
          <a:lstStyle/>
          <a:p>
            <a:r>
              <a:rPr lang="nl-BE" dirty="0"/>
              <a:t>Voetvrijstelling voor residuaire MW  - voorbeeld</a:t>
            </a:r>
            <a:endParaRPr lang="en-GB" noProof="0" dirty="0"/>
          </a:p>
        </p:txBody>
      </p:sp>
      <p:sp>
        <p:nvSpPr>
          <p:cNvPr id="8" name="Rectangle 5">
            <a:extLst>
              <a:ext uri="{FF2B5EF4-FFF2-40B4-BE49-F238E27FC236}">
                <a16:creationId xmlns:a16="http://schemas.microsoft.com/office/drawing/2014/main" id="{438AF245-B8FD-724B-A584-83C814FBE1CD}"/>
              </a:ext>
            </a:extLst>
          </p:cNvPr>
          <p:cNvSpPr>
            <a:spLocks noChangeArrowheads="1"/>
          </p:cNvSpPr>
          <p:nvPr/>
        </p:nvSpPr>
        <p:spPr bwMode="auto">
          <a:xfrm>
            <a:off x="1281953" y="133574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31800" algn="l"/>
              </a:tabLst>
              <a:defRPr>
                <a:solidFill>
                  <a:schemeClr val="tx1"/>
                </a:solidFill>
                <a:latin typeface="Arial" panose="020B0604020202020204" pitchFamily="34" charset="0"/>
              </a:defRPr>
            </a:lvl1pPr>
            <a:lvl2pPr eaLnBrk="0" fontAlgn="base" hangingPunct="0">
              <a:spcBef>
                <a:spcPct val="0"/>
              </a:spcBef>
              <a:spcAft>
                <a:spcPct val="0"/>
              </a:spcAft>
              <a:tabLst>
                <a:tab pos="431800" algn="l"/>
              </a:tabLst>
              <a:defRPr>
                <a:solidFill>
                  <a:schemeClr val="tx1"/>
                </a:solidFill>
                <a:latin typeface="Arial" panose="020B0604020202020204" pitchFamily="34" charset="0"/>
              </a:defRPr>
            </a:lvl2pPr>
            <a:lvl3pPr eaLnBrk="0" fontAlgn="base" hangingPunct="0">
              <a:spcBef>
                <a:spcPct val="0"/>
              </a:spcBef>
              <a:spcAft>
                <a:spcPct val="0"/>
              </a:spcAft>
              <a:tabLst>
                <a:tab pos="431800" algn="l"/>
              </a:tabLst>
              <a:defRPr>
                <a:solidFill>
                  <a:schemeClr val="tx1"/>
                </a:solidFill>
                <a:latin typeface="Arial" panose="020B0604020202020204" pitchFamily="34" charset="0"/>
              </a:defRPr>
            </a:lvl3pPr>
            <a:lvl4pPr eaLnBrk="0" fontAlgn="base" hangingPunct="0">
              <a:spcBef>
                <a:spcPct val="0"/>
              </a:spcBef>
              <a:spcAft>
                <a:spcPct val="0"/>
              </a:spcAft>
              <a:tabLst>
                <a:tab pos="431800" algn="l"/>
              </a:tabLst>
              <a:defRPr>
                <a:solidFill>
                  <a:schemeClr val="tx1"/>
                </a:solidFill>
                <a:latin typeface="Arial" panose="020B0604020202020204" pitchFamily="34" charset="0"/>
              </a:defRPr>
            </a:lvl4pPr>
            <a:lvl5pPr eaLnBrk="0" fontAlgn="base" hangingPunct="0">
              <a:spcBef>
                <a:spcPct val="0"/>
              </a:spcBef>
              <a:spcAft>
                <a:spcPct val="0"/>
              </a:spcAft>
              <a:tabLst>
                <a:tab pos="431800" algn="l"/>
              </a:tabLst>
              <a:defRPr>
                <a:solidFill>
                  <a:schemeClr val="tx1"/>
                </a:solidFill>
                <a:latin typeface="Arial" panose="020B0604020202020204" pitchFamily="34" charset="0"/>
              </a:defRPr>
            </a:lvl5pPr>
            <a:lvl6pPr eaLnBrk="0" fontAlgn="base" hangingPunct="0">
              <a:spcBef>
                <a:spcPct val="0"/>
              </a:spcBef>
              <a:spcAft>
                <a:spcPct val="0"/>
              </a:spcAft>
              <a:tabLst>
                <a:tab pos="431800" algn="l"/>
              </a:tabLst>
              <a:defRPr>
                <a:solidFill>
                  <a:schemeClr val="tx1"/>
                </a:solidFill>
                <a:latin typeface="Arial" panose="020B0604020202020204" pitchFamily="34" charset="0"/>
              </a:defRPr>
            </a:lvl6pPr>
            <a:lvl7pPr eaLnBrk="0" fontAlgn="base" hangingPunct="0">
              <a:spcBef>
                <a:spcPct val="0"/>
              </a:spcBef>
              <a:spcAft>
                <a:spcPct val="0"/>
              </a:spcAft>
              <a:tabLst>
                <a:tab pos="431800" algn="l"/>
              </a:tabLst>
              <a:defRPr>
                <a:solidFill>
                  <a:schemeClr val="tx1"/>
                </a:solidFill>
                <a:latin typeface="Arial" panose="020B0604020202020204" pitchFamily="34" charset="0"/>
              </a:defRPr>
            </a:lvl7pPr>
            <a:lvl8pPr eaLnBrk="0" fontAlgn="base" hangingPunct="0">
              <a:spcBef>
                <a:spcPct val="0"/>
              </a:spcBef>
              <a:spcAft>
                <a:spcPct val="0"/>
              </a:spcAft>
              <a:tabLst>
                <a:tab pos="431800" algn="l"/>
              </a:tabLst>
              <a:defRPr>
                <a:solidFill>
                  <a:schemeClr val="tx1"/>
                </a:solidFill>
                <a:latin typeface="Arial" panose="020B0604020202020204" pitchFamily="34" charset="0"/>
              </a:defRPr>
            </a:lvl8pPr>
            <a:lvl9pPr eaLnBrk="0" fontAlgn="base" hangingPunct="0">
              <a:spcBef>
                <a:spcPct val="0"/>
              </a:spcBef>
              <a:spcAft>
                <a:spcPct val="0"/>
              </a:spcAft>
              <a:tabLst>
                <a:tab pos="4318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431800" algn="l"/>
              </a:tabLst>
            </a:pPr>
            <a:endParaRPr kumimoji="0" lang="en-GB" altLang="nl-BE" sz="1800" b="0" i="0" u="none" strike="noStrike" cap="none" normalizeH="0" baseline="0">
              <a:ln>
                <a:noFill/>
              </a:ln>
              <a:solidFill>
                <a:schemeClr val="tx1"/>
              </a:solidFill>
              <a:effectLst/>
              <a:latin typeface="Arial" panose="020B0604020202020204" pitchFamily="34" charset="0"/>
            </a:endParaRPr>
          </a:p>
        </p:txBody>
      </p:sp>
      <p:pic>
        <p:nvPicPr>
          <p:cNvPr id="3" name="Picture 2" descr="Foto 3">
            <a:extLst>
              <a:ext uri="{FF2B5EF4-FFF2-40B4-BE49-F238E27FC236}">
                <a16:creationId xmlns:a16="http://schemas.microsoft.com/office/drawing/2014/main" id="{CFE83D2E-FEC8-F564-6E9D-8FCE37E5BC3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24635" y="1216161"/>
            <a:ext cx="7547667" cy="3411498"/>
          </a:xfrm>
          <a:prstGeom prst="rect">
            <a:avLst/>
          </a:prstGeom>
          <a:noFill/>
          <a:ln>
            <a:noFill/>
          </a:ln>
        </p:spPr>
      </p:pic>
      <p:sp>
        <p:nvSpPr>
          <p:cNvPr id="5" name="TextBox 4">
            <a:extLst>
              <a:ext uri="{FF2B5EF4-FFF2-40B4-BE49-F238E27FC236}">
                <a16:creationId xmlns:a16="http://schemas.microsoft.com/office/drawing/2014/main" id="{423EA669-5637-4054-AFCC-967719858906}"/>
              </a:ext>
            </a:extLst>
          </p:cNvPr>
          <p:cNvSpPr txBox="1"/>
          <p:nvPr/>
        </p:nvSpPr>
        <p:spPr>
          <a:xfrm>
            <a:off x="412799" y="4963301"/>
            <a:ext cx="10917809" cy="1246495"/>
          </a:xfrm>
          <a:prstGeom prst="rect">
            <a:avLst/>
          </a:prstGeom>
          <a:noFill/>
        </p:spPr>
        <p:txBody>
          <a:bodyPr wrap="square">
            <a:spAutoFit/>
          </a:bodyPr>
          <a:lstStyle/>
          <a:p>
            <a:pPr algn="just" eaLnBrk="0" fontAlgn="base" hangingPunct="0">
              <a:spcBef>
                <a:spcPct val="0"/>
              </a:spcBef>
              <a:spcAft>
                <a:spcPct val="0"/>
              </a:spcAft>
              <a:buNone/>
            </a:pPr>
            <a:r>
              <a:rPr lang="nl-BE" sz="1500" b="1" dirty="0">
                <a:latin typeface="Arial" panose="020B0604020202020204" pitchFamily="34" charset="0"/>
                <a:cs typeface="Arial" panose="020B0604020202020204" pitchFamily="34" charset="0"/>
              </a:rPr>
              <a:t>2026</a:t>
            </a:r>
            <a:r>
              <a:rPr lang="nl-BE" sz="1500" dirty="0">
                <a:latin typeface="Arial" panose="020B0604020202020204" pitchFamily="34" charset="0"/>
                <a:cs typeface="Arial" panose="020B0604020202020204" pitchFamily="34" charset="0"/>
              </a:rPr>
              <a:t>: basisvrijstelling van 10.000€, geen transacties, fiscale pot blijft ongebruikt</a:t>
            </a:r>
          </a:p>
          <a:p>
            <a:pPr algn="just" eaLnBrk="0" fontAlgn="base" hangingPunct="0">
              <a:spcBef>
                <a:spcPct val="0"/>
              </a:spcBef>
              <a:spcAft>
                <a:spcPct val="0"/>
              </a:spcAft>
              <a:buNone/>
            </a:pPr>
            <a:r>
              <a:rPr lang="nl-BE" sz="1500" b="1" dirty="0">
                <a:latin typeface="Arial" panose="020B0604020202020204" pitchFamily="34" charset="0"/>
                <a:cs typeface="Arial" panose="020B0604020202020204" pitchFamily="34" charset="0"/>
              </a:rPr>
              <a:t>2027</a:t>
            </a:r>
            <a:r>
              <a:rPr lang="nl-BE" sz="1500" dirty="0">
                <a:latin typeface="Arial" panose="020B0604020202020204" pitchFamily="34" charset="0"/>
                <a:cs typeface="Arial" panose="020B0604020202020204" pitchFamily="34" charset="0"/>
              </a:rPr>
              <a:t>: start met basisvrijstelling van 10.000€, plus 1.000€ extra vrijstelling tot 11.000€, transactie met meerwaarde van 1.500€, saldo van fiscale pot zakt naar 9.500€</a:t>
            </a:r>
          </a:p>
          <a:p>
            <a:pPr algn="just" eaLnBrk="0" fontAlgn="base" hangingPunct="0">
              <a:spcBef>
                <a:spcPct val="0"/>
              </a:spcBef>
              <a:spcAft>
                <a:spcPct val="0"/>
              </a:spcAft>
              <a:buNone/>
            </a:pPr>
            <a:r>
              <a:rPr lang="nl-BE" sz="1500" b="1" dirty="0">
                <a:latin typeface="Arial" panose="020B0604020202020204" pitchFamily="34" charset="0"/>
                <a:cs typeface="Arial" panose="020B0604020202020204" pitchFamily="34" charset="0"/>
              </a:rPr>
              <a:t>2028</a:t>
            </a:r>
            <a:r>
              <a:rPr lang="nl-BE" sz="1500" dirty="0">
                <a:latin typeface="Arial" panose="020B0604020202020204" pitchFamily="34" charset="0"/>
                <a:cs typeface="Arial" panose="020B0604020202020204" pitchFamily="34" charset="0"/>
              </a:rPr>
              <a:t>: 1.000€ extra vrijstelling bovenop het saldo van 9.500 uit 2027, tot in totaal 10.500€ (tot boven de minimumgrens van 10.000)</a:t>
            </a:r>
          </a:p>
        </p:txBody>
      </p:sp>
    </p:spTree>
    <p:extLst>
      <p:ext uri="{BB962C8B-B14F-4D97-AF65-F5344CB8AC3E}">
        <p14:creationId xmlns:p14="http://schemas.microsoft.com/office/powerpoint/2010/main" val="15940044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ADCA5-1855-DF16-28E7-19061D177DFF}"/>
            </a:ext>
          </a:extLst>
        </p:cNvPr>
        <p:cNvGrpSpPr/>
        <p:nvPr/>
      </p:nvGrpSpPr>
      <p:grpSpPr>
        <a:xfrm>
          <a:off x="0" y="0"/>
          <a:ext cx="0" cy="0"/>
          <a:chOff x="0" y="0"/>
          <a:chExt cx="0" cy="0"/>
        </a:xfrm>
      </p:grpSpPr>
      <p:sp>
        <p:nvSpPr>
          <p:cNvPr id="2" name="Title Placeholder 1" descr="|">
            <a:extLst>
              <a:ext uri="{FF2B5EF4-FFF2-40B4-BE49-F238E27FC236}">
                <a16:creationId xmlns:a16="http://schemas.microsoft.com/office/drawing/2014/main" id="{27D44FD6-B070-0F38-AEEE-377C867FF19D}"/>
              </a:ext>
            </a:extLst>
          </p:cNvPr>
          <p:cNvSpPr>
            <a:spLocks noGrp="1"/>
          </p:cNvSpPr>
          <p:nvPr>
            <p:ph type="title"/>
          </p:nvPr>
        </p:nvSpPr>
        <p:spPr>
          <a:xfrm>
            <a:off x="400099" y="374650"/>
            <a:ext cx="11371213" cy="606425"/>
          </a:xfrm>
        </p:spPr>
        <p:txBody>
          <a:bodyPr/>
          <a:lstStyle/>
          <a:p>
            <a:r>
              <a:rPr lang="en-GB" dirty="0" err="1"/>
              <a:t>Tarieven</a:t>
            </a:r>
            <a:endParaRPr lang="en-GB" noProof="0" dirty="0"/>
          </a:p>
        </p:txBody>
      </p:sp>
      <p:sp>
        <p:nvSpPr>
          <p:cNvPr id="6" name="Rectangle: Rounded Corners 5">
            <a:extLst>
              <a:ext uri="{FF2B5EF4-FFF2-40B4-BE49-F238E27FC236}">
                <a16:creationId xmlns:a16="http://schemas.microsoft.com/office/drawing/2014/main" id="{B1AC3079-354D-5663-73F7-01685D37FA79}"/>
              </a:ext>
            </a:extLst>
          </p:cNvPr>
          <p:cNvSpPr/>
          <p:nvPr/>
        </p:nvSpPr>
        <p:spPr>
          <a:xfrm>
            <a:off x="400099" y="1147381"/>
            <a:ext cx="11371211" cy="4969639"/>
          </a:xfrm>
          <a:prstGeom prst="roundRect">
            <a:avLst/>
          </a:prstGeom>
          <a:solidFill>
            <a:schemeClr val="accent6">
              <a:lumMod val="20000"/>
              <a:lumOff val="8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452438" indent="-269875">
              <a:buClr>
                <a:schemeClr val="tx2"/>
              </a:buClr>
              <a:buFont typeface="Arial" panose="020B0604020202020204" pitchFamily="34" charset="0"/>
              <a:buChar char="&gt;"/>
            </a:pPr>
            <a:r>
              <a:rPr lang="nl-BE" sz="1600" noProof="0" dirty="0">
                <a:solidFill>
                  <a:schemeClr val="tx1"/>
                </a:solidFill>
              </a:rPr>
              <a:t>Interne MW: 33%</a:t>
            </a:r>
          </a:p>
          <a:p>
            <a:pPr marL="452438" indent="-269875">
              <a:buClr>
                <a:schemeClr val="tx2"/>
              </a:buClr>
              <a:buFont typeface="Arial" panose="020B0604020202020204" pitchFamily="34" charset="0"/>
              <a:buChar char="&gt;"/>
            </a:pPr>
            <a:endParaRPr lang="nl-BE" sz="1600" noProof="0" dirty="0">
              <a:solidFill>
                <a:schemeClr val="tx1"/>
              </a:solidFill>
            </a:endParaRPr>
          </a:p>
          <a:p>
            <a:pPr marL="452438" indent="-269875">
              <a:buClr>
                <a:schemeClr val="tx2"/>
              </a:buClr>
              <a:buFont typeface="Arial" panose="020B0604020202020204" pitchFamily="34" charset="0"/>
              <a:buChar char="&gt;"/>
            </a:pPr>
            <a:r>
              <a:rPr lang="nl-BE" sz="1600" noProof="0" dirty="0">
                <a:solidFill>
                  <a:schemeClr val="tx1"/>
                </a:solidFill>
              </a:rPr>
              <a:t>MW op aanmerkelijk belang (min. 20%): progressieve tarieven</a:t>
            </a:r>
            <a:br>
              <a:rPr lang="nl-BE" sz="1600" noProof="0" dirty="0">
                <a:solidFill>
                  <a:schemeClr val="tx1"/>
                </a:solidFill>
              </a:rPr>
            </a:br>
            <a:endParaRPr lang="nl-BE" sz="1600" noProof="0" dirty="0">
              <a:solidFill>
                <a:schemeClr val="tx1"/>
              </a:solidFill>
            </a:endParaRPr>
          </a:p>
          <a:p>
            <a:pPr marL="182563">
              <a:buClr>
                <a:schemeClr val="tx2"/>
              </a:buClr>
            </a:pPr>
            <a:endParaRPr lang="nl-BE" sz="1600" noProof="0" dirty="0">
              <a:solidFill>
                <a:schemeClr val="tx1"/>
              </a:solidFill>
            </a:endParaRPr>
          </a:p>
          <a:p>
            <a:pPr marL="182563">
              <a:buClr>
                <a:schemeClr val="tx2"/>
              </a:buClr>
            </a:pPr>
            <a:endParaRPr lang="nl-BE" sz="1600" dirty="0">
              <a:solidFill>
                <a:schemeClr val="tx1"/>
              </a:solidFill>
            </a:endParaRPr>
          </a:p>
          <a:p>
            <a:pPr marL="182563">
              <a:buClr>
                <a:schemeClr val="tx2"/>
              </a:buClr>
            </a:pPr>
            <a:endParaRPr lang="nl-BE" sz="1600" noProof="0" dirty="0">
              <a:solidFill>
                <a:schemeClr val="tx1"/>
              </a:solidFill>
            </a:endParaRPr>
          </a:p>
          <a:p>
            <a:pPr marL="182563">
              <a:buClr>
                <a:schemeClr val="tx2"/>
              </a:buClr>
            </a:pPr>
            <a:endParaRPr lang="nl-BE" sz="1600" dirty="0">
              <a:solidFill>
                <a:schemeClr val="tx1"/>
              </a:solidFill>
            </a:endParaRPr>
          </a:p>
          <a:p>
            <a:pPr marL="182563">
              <a:buClr>
                <a:schemeClr val="tx2"/>
              </a:buClr>
            </a:pPr>
            <a:endParaRPr lang="nl-BE" sz="1600" dirty="0">
              <a:solidFill>
                <a:schemeClr val="tx1"/>
              </a:solidFill>
            </a:endParaRPr>
          </a:p>
          <a:p>
            <a:pPr marL="182563">
              <a:buClr>
                <a:schemeClr val="tx2"/>
              </a:buClr>
            </a:pPr>
            <a:endParaRPr lang="nl-BE" sz="1600" dirty="0">
              <a:solidFill>
                <a:schemeClr val="tx1"/>
              </a:solidFill>
            </a:endParaRPr>
          </a:p>
          <a:p>
            <a:pPr marL="182563">
              <a:buClr>
                <a:schemeClr val="tx2"/>
              </a:buClr>
            </a:pPr>
            <a:endParaRPr lang="nl-BE" sz="1600" dirty="0">
              <a:solidFill>
                <a:schemeClr val="tx1"/>
              </a:solidFill>
            </a:endParaRPr>
          </a:p>
          <a:p>
            <a:pPr marL="182563">
              <a:buClr>
                <a:schemeClr val="tx2"/>
              </a:buClr>
            </a:pPr>
            <a:endParaRPr lang="nl-BE" sz="1600" noProof="0" dirty="0">
              <a:solidFill>
                <a:schemeClr val="tx1"/>
              </a:solidFill>
            </a:endParaRPr>
          </a:p>
          <a:p>
            <a:pPr marL="182563">
              <a:buClr>
                <a:schemeClr val="tx2"/>
              </a:buClr>
            </a:pPr>
            <a:endParaRPr lang="nl-BE" sz="1600" noProof="0" dirty="0">
              <a:solidFill>
                <a:schemeClr val="tx1"/>
              </a:solidFill>
            </a:endParaRPr>
          </a:p>
          <a:p>
            <a:pPr marL="452438" indent="-269875">
              <a:buClr>
                <a:schemeClr val="tx2"/>
              </a:buClr>
              <a:buFont typeface="Arial" panose="020B0604020202020204" pitchFamily="34" charset="0"/>
              <a:buChar char="&gt;"/>
            </a:pPr>
            <a:endParaRPr lang="nl-BE" sz="1600" dirty="0">
              <a:solidFill>
                <a:schemeClr val="tx1"/>
              </a:solidFill>
            </a:endParaRPr>
          </a:p>
          <a:p>
            <a:pPr marL="452438" indent="-269875">
              <a:buClr>
                <a:schemeClr val="tx2"/>
              </a:buClr>
              <a:buFont typeface="Arial" panose="020B0604020202020204" pitchFamily="34" charset="0"/>
              <a:buChar char="&gt;"/>
            </a:pPr>
            <a:endParaRPr lang="nl-BE" sz="1600" dirty="0">
              <a:solidFill>
                <a:schemeClr val="tx1"/>
              </a:solidFill>
            </a:endParaRPr>
          </a:p>
          <a:p>
            <a:pPr marL="452438" indent="-269875">
              <a:buClr>
                <a:schemeClr val="tx2"/>
              </a:buClr>
              <a:buFont typeface="Arial" panose="020B0604020202020204" pitchFamily="34" charset="0"/>
              <a:buChar char="&gt;"/>
            </a:pPr>
            <a:endParaRPr lang="nl-BE" sz="1600" dirty="0">
              <a:solidFill>
                <a:schemeClr val="tx1"/>
              </a:solidFill>
            </a:endParaRPr>
          </a:p>
          <a:p>
            <a:pPr marL="452438" indent="-269875">
              <a:buClr>
                <a:schemeClr val="tx2"/>
              </a:buClr>
              <a:buFont typeface="Arial" panose="020B0604020202020204" pitchFamily="34" charset="0"/>
              <a:buChar char="&gt;"/>
            </a:pPr>
            <a:r>
              <a:rPr lang="nl-BE" sz="1600" dirty="0">
                <a:solidFill>
                  <a:schemeClr val="tx1"/>
                </a:solidFill>
              </a:rPr>
              <a:t>MW aanmerkelijk belang bij verkoop aan niet EER vennootschap: 16,5%</a:t>
            </a:r>
          </a:p>
          <a:p>
            <a:pPr marL="452438" indent="-269875">
              <a:buClr>
                <a:schemeClr val="tx2"/>
              </a:buClr>
              <a:buFont typeface="Arial" panose="020B0604020202020204" pitchFamily="34" charset="0"/>
              <a:buChar char="&gt;"/>
            </a:pPr>
            <a:r>
              <a:rPr lang="nl-BE" sz="1600" dirty="0">
                <a:solidFill>
                  <a:schemeClr val="tx1"/>
                </a:solidFill>
              </a:rPr>
              <a:t>Restcategorie: 10% </a:t>
            </a:r>
            <a:endParaRPr lang="nl-BE" sz="1600" noProof="0" dirty="0">
              <a:solidFill>
                <a:schemeClr val="tx1"/>
              </a:solidFill>
            </a:endParaRPr>
          </a:p>
          <a:p>
            <a:pPr marL="452438" indent="-269875">
              <a:buClr>
                <a:schemeClr val="tx2"/>
              </a:buClr>
              <a:buFont typeface="Arial" panose="020B0604020202020204" pitchFamily="34" charset="0"/>
              <a:buChar char="&gt;"/>
            </a:pPr>
            <a:endParaRPr lang="nl-BE" sz="1600" noProof="0" dirty="0">
              <a:solidFill>
                <a:schemeClr val="tx1"/>
              </a:solidFill>
            </a:endParaRPr>
          </a:p>
        </p:txBody>
      </p:sp>
      <p:graphicFrame>
        <p:nvGraphicFramePr>
          <p:cNvPr id="4" name="Table 3">
            <a:extLst>
              <a:ext uri="{FF2B5EF4-FFF2-40B4-BE49-F238E27FC236}">
                <a16:creationId xmlns:a16="http://schemas.microsoft.com/office/drawing/2014/main" id="{A40B33AB-EC70-301E-4D80-D0AA90421E8C}"/>
              </a:ext>
            </a:extLst>
          </p:cNvPr>
          <p:cNvGraphicFramePr>
            <a:graphicFrameLocks noGrp="1"/>
          </p:cNvGraphicFramePr>
          <p:nvPr>
            <p:extLst>
              <p:ext uri="{D42A27DB-BD31-4B8C-83A1-F6EECF244321}">
                <p14:modId xmlns:p14="http://schemas.microsoft.com/office/powerpoint/2010/main" val="3123884190"/>
              </p:ext>
            </p:extLst>
          </p:nvPr>
        </p:nvGraphicFramePr>
        <p:xfrm>
          <a:off x="1218347" y="2074362"/>
          <a:ext cx="8742082" cy="2677160"/>
        </p:xfrm>
        <a:graphic>
          <a:graphicData uri="http://schemas.openxmlformats.org/drawingml/2006/table">
            <a:tbl>
              <a:tblPr firstRow="1" bandRow="1">
                <a:tableStyleId>{93296810-A885-4BE3-A3E7-6D5BEEA58F35}</a:tableStyleId>
              </a:tblPr>
              <a:tblGrid>
                <a:gridCol w="3633895">
                  <a:extLst>
                    <a:ext uri="{9D8B030D-6E8A-4147-A177-3AD203B41FA5}">
                      <a16:colId xmlns:a16="http://schemas.microsoft.com/office/drawing/2014/main" val="158012788"/>
                    </a:ext>
                  </a:extLst>
                </a:gridCol>
                <a:gridCol w="5108187">
                  <a:extLst>
                    <a:ext uri="{9D8B030D-6E8A-4147-A177-3AD203B41FA5}">
                      <a16:colId xmlns:a16="http://schemas.microsoft.com/office/drawing/2014/main" val="3803015860"/>
                    </a:ext>
                  </a:extLst>
                </a:gridCol>
              </a:tblGrid>
              <a:tr h="370840">
                <a:tc>
                  <a:txBody>
                    <a:bodyPr/>
                    <a:lstStyle/>
                    <a:p>
                      <a:r>
                        <a:rPr lang="en-GB" dirty="0" err="1"/>
                        <a:t>Bedrag</a:t>
                      </a:r>
                      <a:r>
                        <a:rPr lang="en-GB" dirty="0"/>
                        <a:t> MW</a:t>
                      </a:r>
                    </a:p>
                  </a:txBody>
                  <a:tcPr/>
                </a:tc>
                <a:tc>
                  <a:txBody>
                    <a:bodyPr/>
                    <a:lstStyle/>
                    <a:p>
                      <a:r>
                        <a:rPr lang="en-GB" dirty="0" err="1"/>
                        <a:t>Tarief</a:t>
                      </a:r>
                      <a:endParaRPr lang="en-GB" dirty="0"/>
                    </a:p>
                  </a:txBody>
                  <a:tcPr/>
                </a:tc>
                <a:extLst>
                  <a:ext uri="{0D108BD9-81ED-4DB2-BD59-A6C34878D82A}">
                    <a16:rowId xmlns:a16="http://schemas.microsoft.com/office/drawing/2014/main" val="1689303707"/>
                  </a:ext>
                </a:extLst>
              </a:tr>
              <a:tr h="370840">
                <a:tc>
                  <a:txBody>
                    <a:bodyPr/>
                    <a:lstStyle/>
                    <a:p>
                      <a:r>
                        <a:rPr lang="en-US" sz="1600" noProof="0" dirty="0"/>
                        <a:t>EUR 0 – 1M (</a:t>
                      </a:r>
                      <a:r>
                        <a:rPr lang="en-US" sz="1400" noProof="0" dirty="0" err="1"/>
                        <a:t>wordt</a:t>
                      </a:r>
                      <a:r>
                        <a:rPr lang="en-US" sz="1400" noProof="0" dirty="0"/>
                        <a:t> </a:t>
                      </a:r>
                      <a:r>
                        <a:rPr lang="en-US" sz="1400" noProof="0" dirty="0" err="1"/>
                        <a:t>niet-geïndexeerd</a:t>
                      </a:r>
                      <a:r>
                        <a:rPr lang="en-US" sz="1600" noProof="0" dirty="0"/>
                        <a:t>)</a:t>
                      </a:r>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err="1"/>
                        <a:t>Vrijgesteld</a:t>
                      </a:r>
                      <a:r>
                        <a:rPr lang="en-GB" sz="1600" dirty="0"/>
                        <a:t> </a:t>
                      </a:r>
                      <a:r>
                        <a:rPr lang="en-US" sz="1600" noProof="0" dirty="0"/>
                        <a:t>(</a:t>
                      </a:r>
                      <a:r>
                        <a:rPr lang="en-US" sz="1600" noProof="0" dirty="0" err="1"/>
                        <a:t>te</a:t>
                      </a:r>
                      <a:r>
                        <a:rPr lang="en-US" sz="1600" noProof="0" dirty="0"/>
                        <a:t> </a:t>
                      </a:r>
                      <a:r>
                        <a:rPr lang="en-US" sz="1600" noProof="0" dirty="0" err="1"/>
                        <a:t>verminderen</a:t>
                      </a:r>
                      <a:r>
                        <a:rPr lang="en-US" sz="1600" noProof="0" dirty="0"/>
                        <a:t> met het </a:t>
                      </a:r>
                      <a:r>
                        <a:rPr lang="en-US" sz="1600" noProof="0" dirty="0" err="1"/>
                        <a:t>bedrag</a:t>
                      </a:r>
                      <a:r>
                        <a:rPr lang="en-US" sz="1600" noProof="0" dirty="0"/>
                        <a:t> van de </a:t>
                      </a:r>
                      <a:r>
                        <a:rPr lang="en-US" sz="1600" noProof="0" dirty="0" err="1"/>
                        <a:t>vrijstelling</a:t>
                      </a:r>
                      <a:r>
                        <a:rPr lang="en-US" sz="1600" noProof="0" dirty="0"/>
                        <a:t> die de </a:t>
                      </a:r>
                      <a:r>
                        <a:rPr lang="en-US" sz="1600" noProof="0" dirty="0" err="1"/>
                        <a:t>belastingplichtige</a:t>
                      </a:r>
                      <a:r>
                        <a:rPr lang="en-US" sz="1600" noProof="0" dirty="0"/>
                        <a:t> </a:t>
                      </a:r>
                      <a:r>
                        <a:rPr lang="en-US" sz="1600" noProof="0" dirty="0" err="1"/>
                        <a:t>tijdens</a:t>
                      </a:r>
                      <a:r>
                        <a:rPr lang="en-US" sz="1600" noProof="0" dirty="0"/>
                        <a:t> de </a:t>
                      </a:r>
                      <a:r>
                        <a:rPr lang="en-US" sz="1600" noProof="0" dirty="0" err="1"/>
                        <a:t>voorgaande</a:t>
                      </a:r>
                      <a:r>
                        <a:rPr lang="en-US" sz="1600" noProof="0" dirty="0"/>
                        <a:t> vier </a:t>
                      </a:r>
                      <a:r>
                        <a:rPr lang="en-US" sz="1600" noProof="0" dirty="0" err="1"/>
                        <a:t>belastingjaren</a:t>
                      </a:r>
                      <a:r>
                        <a:rPr lang="en-US" sz="1600" noProof="0" dirty="0"/>
                        <a:t> reeds </a:t>
                      </a:r>
                      <a:r>
                        <a:rPr lang="en-US" sz="1600" noProof="0" dirty="0" err="1"/>
                        <a:t>heeft</a:t>
                      </a:r>
                      <a:r>
                        <a:rPr lang="en-US" sz="1600" noProof="0" dirty="0"/>
                        <a:t> </a:t>
                      </a:r>
                      <a:r>
                        <a:rPr lang="en-US" sz="1600" noProof="0" dirty="0" err="1"/>
                        <a:t>ontvangen</a:t>
                      </a:r>
                      <a:r>
                        <a:rPr lang="en-US" sz="1600" noProof="0" dirty="0"/>
                        <a:t>)</a:t>
                      </a:r>
                    </a:p>
                  </a:txBody>
                  <a:tcPr/>
                </a:tc>
                <a:extLst>
                  <a:ext uri="{0D108BD9-81ED-4DB2-BD59-A6C34878D82A}">
                    <a16:rowId xmlns:a16="http://schemas.microsoft.com/office/drawing/2014/main" val="3772569201"/>
                  </a:ext>
                </a:extLst>
              </a:tr>
              <a:tr h="370840">
                <a:tc>
                  <a:txBody>
                    <a:bodyPr/>
                    <a:lstStyle/>
                    <a:p>
                      <a:r>
                        <a:rPr lang="en-US" sz="1600" noProof="0" dirty="0"/>
                        <a:t>EUR 1 – 2,5M</a:t>
                      </a:r>
                      <a:endParaRPr lang="en-GB" sz="1600" dirty="0"/>
                    </a:p>
                  </a:txBody>
                  <a:tcPr/>
                </a:tc>
                <a:tc>
                  <a:txBody>
                    <a:bodyPr/>
                    <a:lstStyle/>
                    <a:p>
                      <a:r>
                        <a:rPr lang="en-US" sz="1600" noProof="0" dirty="0"/>
                        <a:t>1,25%</a:t>
                      </a:r>
                      <a:endParaRPr lang="en-GB" sz="1600" dirty="0"/>
                    </a:p>
                  </a:txBody>
                  <a:tcPr/>
                </a:tc>
                <a:extLst>
                  <a:ext uri="{0D108BD9-81ED-4DB2-BD59-A6C34878D82A}">
                    <a16:rowId xmlns:a16="http://schemas.microsoft.com/office/drawing/2014/main" val="1318559295"/>
                  </a:ext>
                </a:extLst>
              </a:tr>
              <a:tr h="370840">
                <a:tc>
                  <a:txBody>
                    <a:bodyPr/>
                    <a:lstStyle/>
                    <a:p>
                      <a:r>
                        <a:rPr lang="en-US" sz="1600" noProof="0" dirty="0"/>
                        <a:t>EUR 2,5 – 5M</a:t>
                      </a:r>
                      <a:endParaRPr lang="en-GB" sz="1600" dirty="0"/>
                    </a:p>
                  </a:txBody>
                  <a:tcPr/>
                </a:tc>
                <a:tc>
                  <a:txBody>
                    <a:bodyPr/>
                    <a:lstStyle/>
                    <a:p>
                      <a:r>
                        <a:rPr lang="en-GB" sz="1600" dirty="0"/>
                        <a:t>2,5%</a:t>
                      </a:r>
                    </a:p>
                  </a:txBody>
                  <a:tcPr/>
                </a:tc>
                <a:extLst>
                  <a:ext uri="{0D108BD9-81ED-4DB2-BD59-A6C34878D82A}">
                    <a16:rowId xmlns:a16="http://schemas.microsoft.com/office/drawing/2014/main" val="1335013963"/>
                  </a:ext>
                </a:extLst>
              </a:tr>
              <a:tr h="370840">
                <a:tc>
                  <a:txBody>
                    <a:bodyPr/>
                    <a:lstStyle/>
                    <a:p>
                      <a:r>
                        <a:rPr lang="en-US" sz="1600" noProof="0" dirty="0"/>
                        <a:t>EUR 5 – 10M </a:t>
                      </a:r>
                      <a:endParaRPr lang="en-GB" sz="1600" dirty="0"/>
                    </a:p>
                  </a:txBody>
                  <a:tcPr/>
                </a:tc>
                <a:tc>
                  <a:txBody>
                    <a:bodyPr/>
                    <a:lstStyle/>
                    <a:p>
                      <a:r>
                        <a:rPr lang="en-US" sz="1600" noProof="0" dirty="0"/>
                        <a:t>5%</a:t>
                      </a:r>
                      <a:endParaRPr lang="en-GB" sz="1600" dirty="0"/>
                    </a:p>
                  </a:txBody>
                  <a:tcPr/>
                </a:tc>
                <a:extLst>
                  <a:ext uri="{0D108BD9-81ED-4DB2-BD59-A6C34878D82A}">
                    <a16:rowId xmlns:a16="http://schemas.microsoft.com/office/drawing/2014/main" val="1608924490"/>
                  </a:ext>
                </a:extLst>
              </a:tr>
              <a:tr h="370840">
                <a:tc>
                  <a:txBody>
                    <a:bodyPr/>
                    <a:lstStyle/>
                    <a:p>
                      <a:r>
                        <a:rPr lang="en-GB" sz="1600" dirty="0"/>
                        <a:t>EUR 10M - …</a:t>
                      </a:r>
                    </a:p>
                  </a:txBody>
                  <a:tcPr/>
                </a:tc>
                <a:tc>
                  <a:txBody>
                    <a:bodyPr/>
                    <a:lstStyle/>
                    <a:p>
                      <a:r>
                        <a:rPr lang="en-GB" sz="1600" dirty="0"/>
                        <a:t>10%</a:t>
                      </a:r>
                    </a:p>
                  </a:txBody>
                  <a:tcPr/>
                </a:tc>
                <a:extLst>
                  <a:ext uri="{0D108BD9-81ED-4DB2-BD59-A6C34878D82A}">
                    <a16:rowId xmlns:a16="http://schemas.microsoft.com/office/drawing/2014/main" val="2472620904"/>
                  </a:ext>
                </a:extLst>
              </a:tr>
            </a:tbl>
          </a:graphicData>
        </a:graphic>
      </p:graphicFrame>
    </p:spTree>
    <p:extLst>
      <p:ext uri="{BB962C8B-B14F-4D97-AF65-F5344CB8AC3E}">
        <p14:creationId xmlns:p14="http://schemas.microsoft.com/office/powerpoint/2010/main" val="4202904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BE618-C485-734E-A630-F81B7EB55FB8}"/>
            </a:ext>
          </a:extLst>
        </p:cNvPr>
        <p:cNvGrpSpPr/>
        <p:nvPr/>
      </p:nvGrpSpPr>
      <p:grpSpPr>
        <a:xfrm>
          <a:off x="0" y="0"/>
          <a:ext cx="0" cy="0"/>
          <a:chOff x="0" y="0"/>
          <a:chExt cx="0" cy="0"/>
        </a:xfrm>
      </p:grpSpPr>
      <p:sp>
        <p:nvSpPr>
          <p:cNvPr id="2" name="Title Placeholder 1" descr="|">
            <a:extLst>
              <a:ext uri="{FF2B5EF4-FFF2-40B4-BE49-F238E27FC236}">
                <a16:creationId xmlns:a16="http://schemas.microsoft.com/office/drawing/2014/main" id="{6A6FEEAA-92BE-C898-13C0-4AFF2B6C0628}"/>
              </a:ext>
            </a:extLst>
          </p:cNvPr>
          <p:cNvSpPr>
            <a:spLocks noGrp="1"/>
          </p:cNvSpPr>
          <p:nvPr>
            <p:ph type="title"/>
          </p:nvPr>
        </p:nvSpPr>
        <p:spPr/>
        <p:txBody>
          <a:bodyPr/>
          <a:lstStyle/>
          <a:p>
            <a:r>
              <a:rPr lang="nl-BE" noProof="0" dirty="0"/>
              <a:t>Overzicht van huidige fiscaal regime van MW op aandelen</a:t>
            </a:r>
          </a:p>
        </p:txBody>
      </p:sp>
      <p:sp>
        <p:nvSpPr>
          <p:cNvPr id="3" name="Rectangle 2">
            <a:extLst>
              <a:ext uri="{FF2B5EF4-FFF2-40B4-BE49-F238E27FC236}">
                <a16:creationId xmlns:a16="http://schemas.microsoft.com/office/drawing/2014/main" id="{3E4BDB8A-F26B-52E1-207E-198E8887E1CD}"/>
              </a:ext>
            </a:extLst>
          </p:cNvPr>
          <p:cNvSpPr/>
          <p:nvPr/>
        </p:nvSpPr>
        <p:spPr>
          <a:xfrm>
            <a:off x="410394" y="1602131"/>
            <a:ext cx="11371212" cy="4181907"/>
          </a:xfrm>
          <a:prstGeom prst="rect">
            <a:avLst/>
          </a:prstGeom>
          <a:solidFill>
            <a:srgbClr val="F7F6F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76213" marR="0" lvl="0" indent="-176213" algn="l" defTabSz="914400" rtl="0" eaLnBrk="1" fontAlgn="auto" latinLnBrk="0" hangingPunct="1">
              <a:lnSpc>
                <a:spcPct val="100000"/>
              </a:lnSpc>
              <a:spcBef>
                <a:spcPts val="0"/>
              </a:spcBef>
              <a:spcAft>
                <a:spcPts val="1200"/>
              </a:spcAft>
              <a:buClr>
                <a:schemeClr val="tx2"/>
              </a:buClr>
              <a:buSzTx/>
              <a:buFont typeface="Arial" panose="020B0604020202020204" pitchFamily="34" charset="0"/>
              <a:buChar char="&gt;"/>
              <a:tabLst/>
              <a:defRPr/>
            </a:pPr>
            <a:r>
              <a:rPr kumimoji="0" lang="nl-BE" sz="1600" b="0" i="0" u="none" strike="noStrike" kern="1200" cap="none" spc="0" normalizeH="0" baseline="0" noProof="0" dirty="0">
                <a:ln>
                  <a:noFill/>
                </a:ln>
                <a:solidFill>
                  <a:schemeClr val="tx1"/>
                </a:solidFill>
                <a:effectLst/>
                <a:uLnTx/>
                <a:uFillTx/>
                <a:latin typeface="Arial"/>
                <a:ea typeface="+mn-ea"/>
                <a:cs typeface="Arial"/>
              </a:rPr>
              <a:t>Vrijstelling voor MW gerealiseerd in kader van normaal beheer van privévermogen</a:t>
            </a:r>
          </a:p>
          <a:p>
            <a:pPr marL="176213" marR="0" lvl="0" indent="-176213" algn="l" defTabSz="914400" rtl="0" eaLnBrk="1" fontAlgn="auto" latinLnBrk="0" hangingPunct="1">
              <a:lnSpc>
                <a:spcPct val="100000"/>
              </a:lnSpc>
              <a:spcBef>
                <a:spcPts val="0"/>
              </a:spcBef>
              <a:spcAft>
                <a:spcPts val="1200"/>
              </a:spcAft>
              <a:buClr>
                <a:schemeClr val="tx2"/>
              </a:buClr>
              <a:buSzTx/>
              <a:buFont typeface="Arial" panose="020B0604020202020204" pitchFamily="34" charset="0"/>
              <a:buChar char="&gt;"/>
              <a:tabLst/>
              <a:defRPr/>
            </a:pPr>
            <a:r>
              <a:rPr kumimoji="0" lang="nl-BE" sz="1600" b="0" i="0" u="none" strike="noStrike" kern="1200" cap="none" spc="0" normalizeH="0" baseline="0" noProof="0" dirty="0">
                <a:ln>
                  <a:noFill/>
                </a:ln>
                <a:solidFill>
                  <a:schemeClr val="tx1"/>
                </a:solidFill>
                <a:effectLst/>
                <a:uLnTx/>
                <a:uFillTx/>
                <a:latin typeface="Arial"/>
                <a:ea typeface="+mn-ea"/>
                <a:cs typeface="Arial"/>
              </a:rPr>
              <a:t>Belast als </a:t>
            </a:r>
            <a:r>
              <a:rPr lang="nl-BE" sz="1600" noProof="0" dirty="0">
                <a:solidFill>
                  <a:schemeClr val="tx1"/>
                </a:solidFill>
                <a:latin typeface="Arial"/>
                <a:cs typeface="Arial"/>
              </a:rPr>
              <a:t>divers inkomen </a:t>
            </a:r>
            <a:r>
              <a:rPr kumimoji="0" lang="nl-BE" sz="1600" b="0" i="0" u="none" strike="noStrike" kern="1200" cap="none" spc="0" normalizeH="0" baseline="0" noProof="0" dirty="0">
                <a:ln>
                  <a:noFill/>
                </a:ln>
                <a:solidFill>
                  <a:schemeClr val="tx1"/>
                </a:solidFill>
                <a:effectLst/>
                <a:uLnTx/>
                <a:uFillTx/>
                <a:latin typeface="Arial"/>
                <a:ea typeface="+mn-ea"/>
                <a:cs typeface="Arial"/>
              </a:rPr>
              <a:t>(33% + gemeentebelastingen)</a:t>
            </a:r>
            <a:r>
              <a:rPr lang="nl-BE" sz="1600" noProof="0" dirty="0">
                <a:solidFill>
                  <a:schemeClr val="tx1"/>
                </a:solidFill>
                <a:latin typeface="Arial"/>
                <a:cs typeface="Arial"/>
              </a:rPr>
              <a:t> indien gerealiseerd buiten normaal beheer van privévermogen</a:t>
            </a:r>
            <a:endParaRPr kumimoji="0" lang="nl-BE" sz="1600" b="0" i="0" u="none" strike="noStrike" kern="1200" cap="none" spc="0" normalizeH="0" baseline="0" noProof="0" dirty="0">
              <a:ln>
                <a:noFill/>
              </a:ln>
              <a:solidFill>
                <a:schemeClr val="tx1"/>
              </a:solidFill>
              <a:effectLst/>
              <a:uLnTx/>
              <a:uFillTx/>
              <a:latin typeface="Arial"/>
              <a:ea typeface="+mn-ea"/>
              <a:cs typeface="Arial"/>
            </a:endParaRPr>
          </a:p>
          <a:p>
            <a:pPr marL="176213" marR="0" lvl="0" indent="-176213" algn="l" defTabSz="914400" rtl="0" eaLnBrk="1" fontAlgn="auto" latinLnBrk="0" hangingPunct="1">
              <a:lnSpc>
                <a:spcPct val="100000"/>
              </a:lnSpc>
              <a:spcBef>
                <a:spcPts val="0"/>
              </a:spcBef>
              <a:spcAft>
                <a:spcPts val="1200"/>
              </a:spcAft>
              <a:buClr>
                <a:schemeClr val="tx2"/>
              </a:buClr>
              <a:buSzTx/>
              <a:buFont typeface="Arial" panose="020B0604020202020204" pitchFamily="34" charset="0"/>
              <a:buChar char="&gt;"/>
              <a:tabLst/>
              <a:defRPr/>
            </a:pPr>
            <a:r>
              <a:rPr kumimoji="0" lang="nl-BE" sz="1600" b="0" i="0" u="none" strike="noStrike" kern="1200" cap="none" spc="0" normalizeH="0" baseline="0" noProof="0" dirty="0">
                <a:ln>
                  <a:noFill/>
                </a:ln>
                <a:solidFill>
                  <a:schemeClr val="tx1"/>
                </a:solidFill>
                <a:effectLst/>
                <a:uLnTx/>
                <a:uFillTx/>
                <a:latin typeface="Arial"/>
                <a:ea typeface="+mn-ea"/>
                <a:cs typeface="Arial"/>
              </a:rPr>
              <a:t>Belast als divers inkomen (16,5%)</a:t>
            </a:r>
            <a:r>
              <a:rPr lang="nl-BE" sz="1600" noProof="0" dirty="0">
                <a:solidFill>
                  <a:schemeClr val="tx1"/>
                </a:solidFill>
                <a:latin typeface="Arial"/>
                <a:cs typeface="Arial"/>
              </a:rPr>
              <a:t> indien gerealiseerd bij overdracht van “aanmerkelijk belang” aan niet-EER rechtspersonen</a:t>
            </a:r>
          </a:p>
          <a:p>
            <a:pPr marL="176213" marR="0" lvl="0" indent="-176213" algn="l" defTabSz="914400" rtl="0" eaLnBrk="1" fontAlgn="auto" latinLnBrk="0" hangingPunct="1">
              <a:lnSpc>
                <a:spcPct val="100000"/>
              </a:lnSpc>
              <a:spcBef>
                <a:spcPts val="0"/>
              </a:spcBef>
              <a:spcAft>
                <a:spcPts val="1200"/>
              </a:spcAft>
              <a:buClr>
                <a:schemeClr val="tx2"/>
              </a:buClr>
              <a:buSzTx/>
              <a:buFont typeface="Arial" panose="020B0604020202020204" pitchFamily="34" charset="0"/>
              <a:buChar char="&gt;"/>
              <a:tabLst/>
              <a:defRPr/>
            </a:pPr>
            <a:r>
              <a:rPr kumimoji="0" lang="nl-BE" sz="1600" b="0" i="0" u="none" strike="noStrike" kern="1200" cap="none" spc="0" normalizeH="0" baseline="0" noProof="0" dirty="0">
                <a:ln>
                  <a:noFill/>
                </a:ln>
                <a:solidFill>
                  <a:schemeClr val="tx1"/>
                </a:solidFill>
                <a:effectLst/>
                <a:uLnTx/>
                <a:uFillTx/>
                <a:latin typeface="Arial"/>
                <a:ea typeface="+mn-ea"/>
                <a:cs typeface="Arial"/>
              </a:rPr>
              <a:t>Belast als roerend inkomen (30%) </a:t>
            </a:r>
            <a:r>
              <a:rPr lang="nl-BE" sz="1600" noProof="0" dirty="0">
                <a:solidFill>
                  <a:schemeClr val="tx1"/>
                </a:solidFill>
                <a:latin typeface="Arial"/>
                <a:cs typeface="Arial"/>
              </a:rPr>
              <a:t>bij</a:t>
            </a:r>
            <a:r>
              <a:rPr kumimoji="0" lang="nl-BE" sz="1600" b="0" i="0" u="none" strike="noStrike" kern="1200" cap="none" spc="0" normalizeH="0" baseline="0" noProof="0" dirty="0">
                <a:ln>
                  <a:noFill/>
                </a:ln>
                <a:solidFill>
                  <a:schemeClr val="tx1"/>
                </a:solidFill>
                <a:effectLst/>
                <a:uLnTx/>
                <a:uFillTx/>
                <a:latin typeface="Arial"/>
                <a:ea typeface="+mn-ea"/>
                <a:cs typeface="Arial"/>
              </a:rPr>
              <a:t> inkoop van eigen aandelen bij vernietiging van eigen aandelen, waardevermindering of latere verkoop met minderwaarde of liquidatie tijdens hetzelfde boekjaar als de inkoop</a:t>
            </a:r>
          </a:p>
          <a:p>
            <a:pPr marL="176213" marR="0" lvl="0" indent="-176213" algn="l" defTabSz="914400" rtl="0" eaLnBrk="1" fontAlgn="auto" latinLnBrk="0" hangingPunct="1">
              <a:lnSpc>
                <a:spcPct val="100000"/>
              </a:lnSpc>
              <a:spcBef>
                <a:spcPts val="0"/>
              </a:spcBef>
              <a:spcAft>
                <a:spcPts val="1200"/>
              </a:spcAft>
              <a:buClr>
                <a:schemeClr val="tx2"/>
              </a:buClr>
              <a:buSzTx/>
              <a:buFont typeface="Arial" panose="020B0604020202020204" pitchFamily="34" charset="0"/>
              <a:buChar char="&gt;"/>
              <a:tabLst/>
              <a:defRPr/>
            </a:pPr>
            <a:r>
              <a:rPr kumimoji="0" lang="nl-BE" sz="1600" b="0" i="0" u="none" strike="noStrike" kern="1200" cap="none" spc="0" normalizeH="0" baseline="0" noProof="0" dirty="0">
                <a:ln>
                  <a:noFill/>
                </a:ln>
                <a:solidFill>
                  <a:schemeClr val="tx1"/>
                </a:solidFill>
                <a:effectLst/>
                <a:uLnTx/>
                <a:uFillTx/>
                <a:latin typeface="Arial"/>
                <a:ea typeface="+mn-ea"/>
                <a:cs typeface="Arial"/>
              </a:rPr>
              <a:t>(Gedeeltelijk, zgn. TIS) belast als roerend inkomen (30%) bij verkoop van deelbewijzen in fondsen die investeren in schuldinstrumenten (de zgn. “Reynders tax”)</a:t>
            </a:r>
          </a:p>
          <a:p>
            <a:pPr marL="176213" marR="0" lvl="0" indent="-176213" algn="l" defTabSz="914400" rtl="0" eaLnBrk="1" fontAlgn="auto" latinLnBrk="0" hangingPunct="1">
              <a:lnSpc>
                <a:spcPct val="100000"/>
              </a:lnSpc>
              <a:spcBef>
                <a:spcPts val="0"/>
              </a:spcBef>
              <a:spcAft>
                <a:spcPts val="1200"/>
              </a:spcAft>
              <a:buClr>
                <a:schemeClr val="tx2"/>
              </a:buClr>
              <a:buSzTx/>
              <a:buFont typeface="Arial" panose="020B0604020202020204" pitchFamily="34" charset="0"/>
              <a:buChar char="&gt;"/>
              <a:tabLst/>
              <a:defRPr/>
            </a:pPr>
            <a:r>
              <a:rPr lang="nl-BE" sz="1600" dirty="0">
                <a:solidFill>
                  <a:schemeClr val="tx1"/>
                </a:solidFill>
                <a:latin typeface="Arial"/>
                <a:cs typeface="Arial"/>
              </a:rPr>
              <a:t>Belast als </a:t>
            </a:r>
            <a:r>
              <a:rPr lang="nl-BE" sz="1600" dirty="0" err="1">
                <a:solidFill>
                  <a:schemeClr val="tx1"/>
                </a:solidFill>
                <a:latin typeface="Arial"/>
                <a:cs typeface="Arial"/>
              </a:rPr>
              <a:t>carried</a:t>
            </a:r>
            <a:r>
              <a:rPr lang="nl-BE" sz="1600" dirty="0">
                <a:solidFill>
                  <a:schemeClr val="tx1"/>
                </a:solidFill>
                <a:latin typeface="Arial"/>
                <a:cs typeface="Arial"/>
              </a:rPr>
              <a:t> interest (15%) ten belope van disproportioneel gedeelte van de MW (programma wet van augustus 2025)</a:t>
            </a:r>
            <a:endParaRPr kumimoji="0" lang="nl-BE" sz="1600" b="0" i="0" u="none" strike="noStrike" kern="1200" cap="none" spc="0" normalizeH="0" baseline="0" noProof="0" dirty="0">
              <a:ln>
                <a:noFill/>
              </a:ln>
              <a:solidFill>
                <a:schemeClr val="tx1"/>
              </a:solidFill>
              <a:effectLst/>
              <a:uLnTx/>
              <a:uFillTx/>
              <a:latin typeface="Arial"/>
              <a:ea typeface="+mn-ea"/>
              <a:cs typeface="Arial"/>
            </a:endParaRPr>
          </a:p>
          <a:p>
            <a:pPr marL="895350" lvl="3">
              <a:spcAft>
                <a:spcPts val="1200"/>
              </a:spcAft>
              <a:buClr>
                <a:schemeClr val="tx2"/>
              </a:buClr>
              <a:defRPr/>
            </a:pPr>
            <a:endParaRPr kumimoji="0" lang="nl-BE" sz="1500" b="0" i="0" u="none" strike="noStrike" kern="1200" cap="none" spc="0" normalizeH="0" baseline="0" noProof="0" dirty="0">
              <a:ln>
                <a:noFill/>
              </a:ln>
              <a:solidFill>
                <a:srgbClr val="000000"/>
              </a:solidFill>
              <a:effectLst/>
              <a:uLnTx/>
              <a:uFillTx/>
              <a:latin typeface="Arial"/>
              <a:ea typeface="+mn-ea"/>
              <a:cs typeface="Arial"/>
            </a:endParaRPr>
          </a:p>
        </p:txBody>
      </p:sp>
      <p:sp>
        <p:nvSpPr>
          <p:cNvPr id="4" name="TextBox 3">
            <a:extLst>
              <a:ext uri="{FF2B5EF4-FFF2-40B4-BE49-F238E27FC236}">
                <a16:creationId xmlns:a16="http://schemas.microsoft.com/office/drawing/2014/main" id="{9E5B0020-5862-11B0-8239-46D4161E4310}"/>
              </a:ext>
            </a:extLst>
          </p:cNvPr>
          <p:cNvSpPr txBox="1"/>
          <p:nvPr/>
        </p:nvSpPr>
        <p:spPr>
          <a:xfrm>
            <a:off x="410393" y="1202797"/>
            <a:ext cx="11371213" cy="399334"/>
          </a:xfrm>
          <a:prstGeom prst="rect">
            <a:avLst/>
          </a:prstGeom>
          <a:solidFill>
            <a:srgbClr val="99CC99"/>
          </a:solidFill>
        </p:spPr>
        <p:txBody>
          <a:bodyPr wrap="square" rtlCol="0" anchor="ctr" anchorCtr="0">
            <a:noAutofit/>
          </a:bodyPr>
          <a:lstStyle/>
          <a:p>
            <a:r>
              <a:rPr lang="nl-BE" sz="1600" b="1" noProof="0" dirty="0">
                <a:solidFill>
                  <a:schemeClr val="bg1"/>
                </a:solidFill>
              </a:rPr>
              <a:t>Belastingregime voor MW op aandelen die privé worden aangehouden</a:t>
            </a:r>
          </a:p>
        </p:txBody>
      </p:sp>
      <p:sp>
        <p:nvSpPr>
          <p:cNvPr id="5" name="Rectangle 4">
            <a:extLst>
              <a:ext uri="{FF2B5EF4-FFF2-40B4-BE49-F238E27FC236}">
                <a16:creationId xmlns:a16="http://schemas.microsoft.com/office/drawing/2014/main" id="{C593B287-E1DD-6EB8-1778-1B6F66C37342}"/>
              </a:ext>
            </a:extLst>
          </p:cNvPr>
          <p:cNvSpPr/>
          <p:nvPr/>
        </p:nvSpPr>
        <p:spPr>
          <a:xfrm>
            <a:off x="410393" y="5784038"/>
            <a:ext cx="11371211" cy="142871"/>
          </a:xfrm>
          <a:prstGeom prst="rect">
            <a:avLst/>
          </a:prstGeom>
          <a:solidFill>
            <a:srgbClr val="E6E6E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noProof="0" dirty="0">
                <a:solidFill>
                  <a:schemeClr val="tx1"/>
                </a:solidFill>
              </a:rPr>
              <a:t> </a:t>
            </a:r>
          </a:p>
        </p:txBody>
      </p:sp>
    </p:spTree>
    <p:extLst>
      <p:ext uri="{BB962C8B-B14F-4D97-AF65-F5344CB8AC3E}">
        <p14:creationId xmlns:p14="http://schemas.microsoft.com/office/powerpoint/2010/main" val="32499330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descr="|">
            <a:extLst>
              <a:ext uri="{FF2B5EF4-FFF2-40B4-BE49-F238E27FC236}">
                <a16:creationId xmlns:a16="http://schemas.microsoft.com/office/drawing/2014/main" id="{EAFDEB70-D5A5-826F-912C-57C425123346}"/>
              </a:ext>
            </a:extLst>
          </p:cNvPr>
          <p:cNvSpPr>
            <a:spLocks noGrp="1"/>
          </p:cNvSpPr>
          <p:nvPr>
            <p:ph type="title"/>
          </p:nvPr>
        </p:nvSpPr>
        <p:spPr/>
        <p:txBody>
          <a:bodyPr/>
          <a:lstStyle/>
          <a:p>
            <a:r>
              <a:rPr lang="nl-BE" dirty="0"/>
              <a:t>Focus op de maatschap</a:t>
            </a:r>
            <a:endParaRPr lang="en-GB" dirty="0"/>
          </a:p>
        </p:txBody>
      </p:sp>
      <p:grpSp>
        <p:nvGrpSpPr>
          <p:cNvPr id="40" name="Group 39">
            <a:extLst>
              <a:ext uri="{FF2B5EF4-FFF2-40B4-BE49-F238E27FC236}">
                <a16:creationId xmlns:a16="http://schemas.microsoft.com/office/drawing/2014/main" id="{1669C5CA-C75A-87B0-1EB6-5E9102DB480D}"/>
              </a:ext>
            </a:extLst>
          </p:cNvPr>
          <p:cNvGrpSpPr/>
          <p:nvPr/>
        </p:nvGrpSpPr>
        <p:grpSpPr>
          <a:xfrm>
            <a:off x="412800" y="1290669"/>
            <a:ext cx="11376024" cy="4801448"/>
            <a:chOff x="407988" y="435842"/>
            <a:chExt cx="11376024" cy="4678265"/>
          </a:xfrm>
        </p:grpSpPr>
        <p:cxnSp>
          <p:nvCxnSpPr>
            <p:cNvPr id="5" name="Straight Connector 4">
              <a:extLst>
                <a:ext uri="{FF2B5EF4-FFF2-40B4-BE49-F238E27FC236}">
                  <a16:creationId xmlns:a16="http://schemas.microsoft.com/office/drawing/2014/main" id="{DEA65C2D-E65D-524C-2AD0-AB7AF742B4F6}"/>
                </a:ext>
              </a:extLst>
            </p:cNvPr>
            <p:cNvCxnSpPr>
              <a:cxnSpLocks/>
            </p:cNvCxnSpPr>
            <p:nvPr/>
          </p:nvCxnSpPr>
          <p:spPr>
            <a:xfrm>
              <a:off x="407988" y="4999807"/>
              <a:ext cx="11376024" cy="0"/>
            </a:xfrm>
            <a:prstGeom prst="line">
              <a:avLst/>
            </a:prstGeom>
            <a:ln w="25400">
              <a:solidFill>
                <a:srgbClr val="808080"/>
              </a:solidFill>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1710430-3432-21D8-0C1A-50A736FFD401}"/>
                </a:ext>
              </a:extLst>
            </p:cNvPr>
            <p:cNvGrpSpPr/>
            <p:nvPr/>
          </p:nvGrpSpPr>
          <p:grpSpPr>
            <a:xfrm>
              <a:off x="407988" y="435842"/>
              <a:ext cx="2670203" cy="4678265"/>
              <a:chOff x="407988" y="435842"/>
              <a:chExt cx="2670203" cy="4678265"/>
            </a:xfrm>
          </p:grpSpPr>
          <p:cxnSp>
            <p:nvCxnSpPr>
              <p:cNvPr id="24" name="Straight Connector 23">
                <a:extLst>
                  <a:ext uri="{FF2B5EF4-FFF2-40B4-BE49-F238E27FC236}">
                    <a16:creationId xmlns:a16="http://schemas.microsoft.com/office/drawing/2014/main" id="{C3DFA733-64E4-DC3B-EDE7-19B2427C4545}"/>
                  </a:ext>
                </a:extLst>
              </p:cNvPr>
              <p:cNvCxnSpPr>
                <a:cxnSpLocks/>
              </p:cNvCxnSpPr>
              <p:nvPr/>
            </p:nvCxnSpPr>
            <p:spPr>
              <a:xfrm>
                <a:off x="1743089" y="4265021"/>
                <a:ext cx="0" cy="620487"/>
              </a:xfrm>
              <a:prstGeom prst="line">
                <a:avLst/>
              </a:prstGeom>
              <a:ln w="25400">
                <a:solidFill>
                  <a:srgbClr val="80808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ECBD9744-E3F6-EE2E-4BEA-FE405D43654B}"/>
                  </a:ext>
                </a:extLst>
              </p:cNvPr>
              <p:cNvSpPr/>
              <p:nvPr/>
            </p:nvSpPr>
            <p:spPr>
              <a:xfrm>
                <a:off x="407988" y="3827415"/>
                <a:ext cx="2670203" cy="437606"/>
              </a:xfrm>
              <a:prstGeom prst="rect">
                <a:avLst/>
              </a:prstGeom>
              <a:solidFill>
                <a:srgbClr val="CCCC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6" name="Rectangle 15">
                <a:extLst>
                  <a:ext uri="{FF2B5EF4-FFF2-40B4-BE49-F238E27FC236}">
                    <a16:creationId xmlns:a16="http://schemas.microsoft.com/office/drawing/2014/main" id="{29EA0573-D10D-4832-E616-489445C6425E}"/>
                  </a:ext>
                </a:extLst>
              </p:cNvPr>
              <p:cNvSpPr/>
              <p:nvPr/>
            </p:nvSpPr>
            <p:spPr>
              <a:xfrm>
                <a:off x="480706" y="435842"/>
                <a:ext cx="2524767" cy="3613909"/>
              </a:xfrm>
              <a:prstGeom prst="rect">
                <a:avLst/>
              </a:prstGeom>
              <a:solidFill>
                <a:srgbClr val="F6F5F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nl-BE" sz="1600" b="1" dirty="0">
                  <a:solidFill>
                    <a:schemeClr val="tx1"/>
                  </a:solidFill>
                </a:endParaRPr>
              </a:p>
              <a:p>
                <a:pPr algn="ctr"/>
                <a:r>
                  <a:rPr lang="nl-BE" sz="1600" b="1" dirty="0">
                    <a:solidFill>
                      <a:schemeClr val="tx1"/>
                    </a:solidFill>
                  </a:rPr>
                  <a:t>Inbreng in maatschap</a:t>
                </a:r>
                <a:r>
                  <a:rPr lang="en-GB" sz="1600" b="1" dirty="0">
                    <a:solidFill>
                      <a:schemeClr val="tx1"/>
                    </a:solidFill>
                  </a:rPr>
                  <a:t> </a:t>
                </a:r>
                <a:br>
                  <a:rPr lang="en-GB" b="1" dirty="0">
                    <a:solidFill>
                      <a:schemeClr val="tx1"/>
                    </a:solidFill>
                  </a:rPr>
                </a:br>
                <a:endParaRPr lang="en-GB" b="1" dirty="0">
                  <a:solidFill>
                    <a:schemeClr val="tx1"/>
                  </a:solidFill>
                </a:endParaRPr>
              </a:p>
              <a:p>
                <a:pPr marL="285750" indent="-285750">
                  <a:buClr>
                    <a:srgbClr val="AF005F"/>
                  </a:buClr>
                  <a:buFont typeface="Arial" panose="020B0604020202020204" pitchFamily="34" charset="0"/>
                  <a:buChar char="&gt;"/>
                </a:pPr>
                <a:r>
                  <a:rPr lang="nl-BE" sz="1400" dirty="0">
                    <a:solidFill>
                      <a:schemeClr val="tx1"/>
                    </a:solidFill>
                  </a:rPr>
                  <a:t>= Juridische overdracht maar vrijstelling MW (96/2, 4° WIB)</a:t>
                </a:r>
              </a:p>
              <a:p>
                <a:pPr marL="285750" indent="-285750">
                  <a:buClr>
                    <a:srgbClr val="AF005F"/>
                  </a:buClr>
                  <a:buFont typeface="Arial" panose="020B0604020202020204" pitchFamily="34" charset="0"/>
                  <a:buChar char="&gt;"/>
                </a:pPr>
                <a:r>
                  <a:rPr lang="nl-BE" sz="1400" dirty="0">
                    <a:solidFill>
                      <a:schemeClr val="tx1"/>
                    </a:solidFill>
                  </a:rPr>
                  <a:t>Geen </a:t>
                </a:r>
                <a:r>
                  <a:rPr lang="nl-BE" sz="1400" i="1" dirty="0" err="1">
                    <a:solidFill>
                      <a:schemeClr val="tx1"/>
                    </a:solidFill>
                  </a:rPr>
                  <a:t>step-up</a:t>
                </a:r>
                <a:r>
                  <a:rPr lang="nl-BE" sz="1400" dirty="0">
                    <a:solidFill>
                      <a:schemeClr val="tx1"/>
                    </a:solidFill>
                  </a:rPr>
                  <a:t> in waarde van aandelen</a:t>
                </a:r>
              </a:p>
            </p:txBody>
          </p:sp>
          <p:sp>
            <p:nvSpPr>
              <p:cNvPr id="17" name="Flowchart: Merge 16">
                <a:extLst>
                  <a:ext uri="{FF2B5EF4-FFF2-40B4-BE49-F238E27FC236}">
                    <a16:creationId xmlns:a16="http://schemas.microsoft.com/office/drawing/2014/main" id="{C93405C9-B509-502E-6071-2E97599B6806}"/>
                  </a:ext>
                </a:extLst>
              </p:cNvPr>
              <p:cNvSpPr/>
              <p:nvPr/>
            </p:nvSpPr>
            <p:spPr>
              <a:xfrm>
                <a:off x="1576708" y="4265021"/>
                <a:ext cx="332762" cy="182881"/>
              </a:xfrm>
              <a:prstGeom prst="flowChartMerge">
                <a:avLst/>
              </a:prstGeom>
              <a:solidFill>
                <a:srgbClr val="CCCC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 name="Oval 19">
                <a:extLst>
                  <a:ext uri="{FF2B5EF4-FFF2-40B4-BE49-F238E27FC236}">
                    <a16:creationId xmlns:a16="http://schemas.microsoft.com/office/drawing/2014/main" id="{7E1AE802-8B3E-BE46-4093-36D456068F02}"/>
                  </a:ext>
                </a:extLst>
              </p:cNvPr>
              <p:cNvSpPr/>
              <p:nvPr/>
            </p:nvSpPr>
            <p:spPr>
              <a:xfrm>
                <a:off x="1628790" y="4885508"/>
                <a:ext cx="228599" cy="228599"/>
              </a:xfrm>
              <a:prstGeom prst="ellipse">
                <a:avLst/>
              </a:prstGeom>
              <a:solidFill>
                <a:srgbClr val="CCCC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37" name="Group 36">
              <a:extLst>
                <a:ext uri="{FF2B5EF4-FFF2-40B4-BE49-F238E27FC236}">
                  <a16:creationId xmlns:a16="http://schemas.microsoft.com/office/drawing/2014/main" id="{90D2FE72-561A-080C-B134-B1BDA30635BE}"/>
                </a:ext>
              </a:extLst>
            </p:cNvPr>
            <p:cNvGrpSpPr/>
            <p:nvPr/>
          </p:nvGrpSpPr>
          <p:grpSpPr>
            <a:xfrm>
              <a:off x="3309928" y="435842"/>
              <a:ext cx="2670203" cy="4678265"/>
              <a:chOff x="3309928" y="435842"/>
              <a:chExt cx="2670203" cy="4678265"/>
            </a:xfrm>
          </p:grpSpPr>
          <p:cxnSp>
            <p:nvCxnSpPr>
              <p:cNvPr id="25" name="Straight Connector 24">
                <a:extLst>
                  <a:ext uri="{FF2B5EF4-FFF2-40B4-BE49-F238E27FC236}">
                    <a16:creationId xmlns:a16="http://schemas.microsoft.com/office/drawing/2014/main" id="{9D87AB21-A857-A046-492F-0C6752A31920}"/>
                  </a:ext>
                </a:extLst>
              </p:cNvPr>
              <p:cNvCxnSpPr>
                <a:cxnSpLocks/>
              </p:cNvCxnSpPr>
              <p:nvPr/>
            </p:nvCxnSpPr>
            <p:spPr>
              <a:xfrm>
                <a:off x="4645029" y="4265021"/>
                <a:ext cx="0" cy="620487"/>
              </a:xfrm>
              <a:prstGeom prst="line">
                <a:avLst/>
              </a:prstGeom>
              <a:ln w="25400">
                <a:solidFill>
                  <a:srgbClr val="808080"/>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3E33D68D-D888-176C-A47A-AC7001CE6B02}"/>
                  </a:ext>
                </a:extLst>
              </p:cNvPr>
              <p:cNvGrpSpPr/>
              <p:nvPr/>
            </p:nvGrpSpPr>
            <p:grpSpPr>
              <a:xfrm>
                <a:off x="3309928" y="435842"/>
                <a:ext cx="2670203" cy="4012060"/>
                <a:chOff x="4445068" y="435842"/>
                <a:chExt cx="3301863" cy="4012060"/>
              </a:xfrm>
            </p:grpSpPr>
            <p:sp>
              <p:nvSpPr>
                <p:cNvPr id="10" name="Rectangle 9">
                  <a:extLst>
                    <a:ext uri="{FF2B5EF4-FFF2-40B4-BE49-F238E27FC236}">
                      <a16:creationId xmlns:a16="http://schemas.microsoft.com/office/drawing/2014/main" id="{789AB993-BA28-0FFE-B161-C817065311A9}"/>
                    </a:ext>
                  </a:extLst>
                </p:cNvPr>
                <p:cNvSpPr/>
                <p:nvPr/>
              </p:nvSpPr>
              <p:spPr>
                <a:xfrm>
                  <a:off x="4445068" y="3827415"/>
                  <a:ext cx="3301863" cy="437606"/>
                </a:xfrm>
                <a:prstGeom prst="rect">
                  <a:avLst/>
                </a:prstGeom>
                <a:solidFill>
                  <a:srgbClr val="66CC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5" name="Rectangle 14">
                  <a:extLst>
                    <a:ext uri="{FF2B5EF4-FFF2-40B4-BE49-F238E27FC236}">
                      <a16:creationId xmlns:a16="http://schemas.microsoft.com/office/drawing/2014/main" id="{CD5D6863-FF7B-F72C-B3C8-B5826639F111}"/>
                    </a:ext>
                  </a:extLst>
                </p:cNvPr>
                <p:cNvSpPr/>
                <p:nvPr/>
              </p:nvSpPr>
              <p:spPr>
                <a:xfrm>
                  <a:off x="4534988" y="435842"/>
                  <a:ext cx="3122023" cy="3613908"/>
                </a:xfrm>
                <a:prstGeom prst="rect">
                  <a:avLst/>
                </a:prstGeom>
                <a:solidFill>
                  <a:srgbClr val="F6F5F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nl-BE" sz="1600" b="1" dirty="0">
                      <a:solidFill>
                        <a:schemeClr val="tx1"/>
                      </a:solidFill>
                    </a:rPr>
                    <a:t>Verkoop van aandelen door maatschap</a:t>
                  </a:r>
                  <a:r>
                    <a:rPr lang="en-GB" sz="1600" b="1" dirty="0">
                      <a:solidFill>
                        <a:schemeClr val="tx1"/>
                      </a:solidFill>
                    </a:rPr>
                    <a:t> </a:t>
                  </a:r>
                  <a:br>
                    <a:rPr lang="en-GB" sz="1600" b="1" dirty="0">
                      <a:solidFill>
                        <a:schemeClr val="tx1"/>
                      </a:solidFill>
                    </a:rPr>
                  </a:br>
                  <a:endParaRPr lang="en-GB" sz="1600" b="1" dirty="0">
                    <a:solidFill>
                      <a:schemeClr val="tx1"/>
                    </a:solidFill>
                  </a:endParaRPr>
                </a:p>
                <a:p>
                  <a:pPr marL="285750" indent="-285750">
                    <a:buClr>
                      <a:srgbClr val="AF005F"/>
                    </a:buClr>
                    <a:buFont typeface="Arial" panose="020B0604020202020204" pitchFamily="34" charset="0"/>
                    <a:buChar char="&gt;"/>
                    <a:defRPr/>
                  </a:pPr>
                  <a:r>
                    <a:rPr lang="nl-BE" sz="1400" dirty="0">
                      <a:solidFill>
                        <a:schemeClr val="tx1"/>
                      </a:solidFill>
                    </a:rPr>
                    <a:t>MW belasting </a:t>
                  </a:r>
                  <a:r>
                    <a:rPr lang="nl-BE" sz="1400" dirty="0" err="1">
                      <a:solidFill>
                        <a:schemeClr val="tx1"/>
                      </a:solidFill>
                    </a:rPr>
                    <a:t>i.h.v</a:t>
                  </a:r>
                  <a:r>
                    <a:rPr lang="nl-BE" sz="1400" dirty="0">
                      <a:solidFill>
                        <a:schemeClr val="tx1"/>
                      </a:solidFill>
                    </a:rPr>
                    <a:t>. vennoten</a:t>
                  </a:r>
                </a:p>
                <a:p>
                  <a:pPr marL="285750" indent="-285750">
                    <a:buClr>
                      <a:srgbClr val="AF005F"/>
                    </a:buClr>
                    <a:buFont typeface="Arial" panose="020B0604020202020204" pitchFamily="34" charset="0"/>
                    <a:buChar char="&gt;"/>
                    <a:defRPr/>
                  </a:pPr>
                  <a:r>
                    <a:rPr lang="nl-BE" sz="1400" dirty="0">
                      <a:solidFill>
                        <a:schemeClr val="tx1"/>
                      </a:solidFill>
                    </a:rPr>
                    <a:t>MW berekend op basis van aanschaffingsprijs ingebrachte aandelen (kan verschillen per vennoot)</a:t>
                  </a:r>
                </a:p>
                <a:p>
                  <a:pPr marL="285750" indent="-285750">
                    <a:buClr>
                      <a:srgbClr val="AF005F"/>
                    </a:buClr>
                    <a:buFont typeface="Arial" panose="020B0604020202020204" pitchFamily="34" charset="0"/>
                    <a:buChar char="&gt;"/>
                    <a:defRPr/>
                  </a:pPr>
                  <a:r>
                    <a:rPr lang="nl-BE" sz="1400" dirty="0">
                      <a:solidFill>
                        <a:schemeClr val="tx1"/>
                      </a:solidFill>
                    </a:rPr>
                    <a:t>Uitkering van winst aan vennoten kan statutair rekening houden met verschillende aanschaffingsprijs ingebrachte aandelen </a:t>
                  </a:r>
                </a:p>
              </p:txBody>
            </p:sp>
            <p:sp>
              <p:nvSpPr>
                <p:cNvPr id="18" name="Flowchart: Merge 17">
                  <a:extLst>
                    <a:ext uri="{FF2B5EF4-FFF2-40B4-BE49-F238E27FC236}">
                      <a16:creationId xmlns:a16="http://schemas.microsoft.com/office/drawing/2014/main" id="{81BD0C19-E787-70DB-B706-81A48F536CA2}"/>
                    </a:ext>
                  </a:extLst>
                </p:cNvPr>
                <p:cNvSpPr/>
                <p:nvPr/>
              </p:nvSpPr>
              <p:spPr>
                <a:xfrm>
                  <a:off x="5890259" y="4265021"/>
                  <a:ext cx="411480" cy="182881"/>
                </a:xfrm>
                <a:prstGeom prst="flowChartMerge">
                  <a:avLst/>
                </a:prstGeom>
                <a:solidFill>
                  <a:srgbClr val="66CC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sp>
            <p:nvSpPr>
              <p:cNvPr id="21" name="Oval 20">
                <a:extLst>
                  <a:ext uri="{FF2B5EF4-FFF2-40B4-BE49-F238E27FC236}">
                    <a16:creationId xmlns:a16="http://schemas.microsoft.com/office/drawing/2014/main" id="{4AF51222-15D9-ADB4-A6D5-38284038696A}"/>
                  </a:ext>
                </a:extLst>
              </p:cNvPr>
              <p:cNvSpPr/>
              <p:nvPr/>
            </p:nvSpPr>
            <p:spPr>
              <a:xfrm>
                <a:off x="4530730" y="4885508"/>
                <a:ext cx="228599" cy="228599"/>
              </a:xfrm>
              <a:prstGeom prst="ellipse">
                <a:avLst/>
              </a:prstGeom>
              <a:solidFill>
                <a:srgbClr val="66CC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38" name="Group 37">
              <a:extLst>
                <a:ext uri="{FF2B5EF4-FFF2-40B4-BE49-F238E27FC236}">
                  <a16:creationId xmlns:a16="http://schemas.microsoft.com/office/drawing/2014/main" id="{88D2B70D-16B6-2D36-5678-45FCE1E5493B}"/>
                </a:ext>
              </a:extLst>
            </p:cNvPr>
            <p:cNvGrpSpPr/>
            <p:nvPr/>
          </p:nvGrpSpPr>
          <p:grpSpPr>
            <a:xfrm>
              <a:off x="6211868" y="435842"/>
              <a:ext cx="2670203" cy="4678265"/>
              <a:chOff x="6211868" y="435842"/>
              <a:chExt cx="2670203" cy="4678265"/>
            </a:xfrm>
          </p:grpSpPr>
          <p:cxnSp>
            <p:nvCxnSpPr>
              <p:cNvPr id="26" name="Straight Connector 25">
                <a:extLst>
                  <a:ext uri="{FF2B5EF4-FFF2-40B4-BE49-F238E27FC236}">
                    <a16:creationId xmlns:a16="http://schemas.microsoft.com/office/drawing/2014/main" id="{B774AA9B-EA7E-CED4-5F70-A33B401EAD3D}"/>
                  </a:ext>
                </a:extLst>
              </p:cNvPr>
              <p:cNvCxnSpPr>
                <a:cxnSpLocks/>
              </p:cNvCxnSpPr>
              <p:nvPr/>
            </p:nvCxnSpPr>
            <p:spPr>
              <a:xfrm>
                <a:off x="7546969" y="4265021"/>
                <a:ext cx="0" cy="620487"/>
              </a:xfrm>
              <a:prstGeom prst="line">
                <a:avLst/>
              </a:prstGeom>
              <a:ln w="25400">
                <a:solidFill>
                  <a:srgbClr val="808080"/>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AF04999E-71B3-7AFD-ABE9-4D9A9B8EC47B}"/>
                  </a:ext>
                </a:extLst>
              </p:cNvPr>
              <p:cNvGrpSpPr/>
              <p:nvPr/>
            </p:nvGrpSpPr>
            <p:grpSpPr>
              <a:xfrm>
                <a:off x="6211868" y="435842"/>
                <a:ext cx="2670203" cy="4012060"/>
                <a:chOff x="8482150" y="435842"/>
                <a:chExt cx="3301863" cy="4012060"/>
              </a:xfrm>
            </p:grpSpPr>
            <p:sp>
              <p:nvSpPr>
                <p:cNvPr id="11" name="Rectangle 10">
                  <a:extLst>
                    <a:ext uri="{FF2B5EF4-FFF2-40B4-BE49-F238E27FC236}">
                      <a16:creationId xmlns:a16="http://schemas.microsoft.com/office/drawing/2014/main" id="{D4C34089-3C6C-3C14-D5A1-8A2DB88A6164}"/>
                    </a:ext>
                  </a:extLst>
                </p:cNvPr>
                <p:cNvSpPr/>
                <p:nvPr/>
              </p:nvSpPr>
              <p:spPr>
                <a:xfrm>
                  <a:off x="8482150" y="3827415"/>
                  <a:ext cx="3301863" cy="437606"/>
                </a:xfrm>
                <a:prstGeom prst="rect">
                  <a:avLst/>
                </a:prstGeom>
                <a:solidFill>
                  <a:srgbClr val="99CC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8" name="Rectangle 7">
                  <a:extLst>
                    <a:ext uri="{FF2B5EF4-FFF2-40B4-BE49-F238E27FC236}">
                      <a16:creationId xmlns:a16="http://schemas.microsoft.com/office/drawing/2014/main" id="{2A58545A-955A-2B57-AAA7-1A8C098639F4}"/>
                    </a:ext>
                  </a:extLst>
                </p:cNvPr>
                <p:cNvSpPr/>
                <p:nvPr/>
              </p:nvSpPr>
              <p:spPr>
                <a:xfrm>
                  <a:off x="8572070" y="435842"/>
                  <a:ext cx="3122023" cy="3613909"/>
                </a:xfrm>
                <a:prstGeom prst="rect">
                  <a:avLst/>
                </a:prstGeom>
                <a:solidFill>
                  <a:srgbClr val="F6F5F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br>
                    <a:rPr lang="en-GB" sz="1600" b="1" dirty="0">
                      <a:solidFill>
                        <a:schemeClr val="tx1"/>
                      </a:solidFill>
                    </a:rPr>
                  </a:br>
                  <a:r>
                    <a:rPr lang="en-GB" sz="1600" b="1" dirty="0" err="1">
                      <a:solidFill>
                        <a:schemeClr val="tx1"/>
                      </a:solidFill>
                    </a:rPr>
                    <a:t>Uittreding</a:t>
                  </a:r>
                  <a:r>
                    <a:rPr lang="en-GB" sz="1600" b="1" dirty="0">
                      <a:solidFill>
                        <a:schemeClr val="tx1"/>
                      </a:solidFill>
                    </a:rPr>
                    <a:t> </a:t>
                  </a:r>
                  <a:r>
                    <a:rPr lang="en-GB" sz="1600" b="1" dirty="0" err="1">
                      <a:solidFill>
                        <a:schemeClr val="tx1"/>
                      </a:solidFill>
                    </a:rPr>
                    <a:t>uit</a:t>
                  </a:r>
                  <a:r>
                    <a:rPr lang="en-GB" sz="1600" b="1" dirty="0">
                      <a:solidFill>
                        <a:schemeClr val="tx1"/>
                      </a:solidFill>
                    </a:rPr>
                    <a:t> of </a:t>
                  </a:r>
                  <a:r>
                    <a:rPr lang="en-GB" sz="1600" b="1" dirty="0" err="1">
                      <a:solidFill>
                        <a:schemeClr val="tx1"/>
                      </a:solidFill>
                    </a:rPr>
                    <a:t>vereffening</a:t>
                  </a:r>
                  <a:r>
                    <a:rPr lang="en-GB" sz="1600" b="1" dirty="0">
                      <a:solidFill>
                        <a:schemeClr val="tx1"/>
                      </a:solidFill>
                    </a:rPr>
                    <a:t> van  </a:t>
                  </a:r>
                  <a:r>
                    <a:rPr lang="en-GB" sz="1600" b="1" dirty="0" err="1">
                      <a:solidFill>
                        <a:schemeClr val="tx1"/>
                      </a:solidFill>
                    </a:rPr>
                    <a:t>maatschap</a:t>
                  </a:r>
                  <a:br>
                    <a:rPr lang="en-GB" sz="1600" b="1" dirty="0">
                      <a:solidFill>
                        <a:schemeClr val="tx1"/>
                      </a:solidFill>
                    </a:rPr>
                  </a:br>
                  <a:r>
                    <a:rPr lang="en-GB" sz="1600" b="1" dirty="0">
                      <a:solidFill>
                        <a:schemeClr val="tx1"/>
                      </a:solidFill>
                    </a:rPr>
                    <a:t> </a:t>
                  </a:r>
                </a:p>
                <a:p>
                  <a:pPr marL="285750" marR="0" lvl="0" indent="-285750" fontAlgn="auto">
                    <a:lnSpc>
                      <a:spcPct val="100000"/>
                    </a:lnSpc>
                    <a:spcBef>
                      <a:spcPts val="0"/>
                    </a:spcBef>
                    <a:spcAft>
                      <a:spcPts val="0"/>
                    </a:spcAft>
                    <a:buClr>
                      <a:srgbClr val="AF005F"/>
                    </a:buClr>
                    <a:buSzTx/>
                    <a:buFont typeface="Arial" panose="020B0604020202020204" pitchFamily="34" charset="0"/>
                    <a:buChar char="&gt;"/>
                    <a:tabLst/>
                    <a:defRPr/>
                  </a:pPr>
                  <a:r>
                    <a:rPr lang="en-GB" sz="1400" dirty="0">
                      <a:solidFill>
                        <a:schemeClr val="tx1"/>
                      </a:solidFill>
                    </a:rPr>
                    <a:t>Is </a:t>
                  </a:r>
                  <a:r>
                    <a:rPr lang="en-GB" sz="1400" dirty="0" err="1">
                      <a:solidFill>
                        <a:schemeClr val="tx1"/>
                      </a:solidFill>
                    </a:rPr>
                    <a:t>uittreding</a:t>
                  </a:r>
                  <a:r>
                    <a:rPr lang="en-GB" sz="1400" dirty="0">
                      <a:solidFill>
                        <a:schemeClr val="tx1"/>
                      </a:solidFill>
                    </a:rPr>
                    <a:t> </a:t>
                  </a:r>
                  <a:r>
                    <a:rPr lang="en-GB" sz="1400" dirty="0" err="1">
                      <a:solidFill>
                        <a:schemeClr val="tx1"/>
                      </a:solidFill>
                    </a:rPr>
                    <a:t>uit</a:t>
                  </a:r>
                  <a:r>
                    <a:rPr lang="en-GB" sz="1400" dirty="0">
                      <a:solidFill>
                        <a:schemeClr val="tx1"/>
                      </a:solidFill>
                    </a:rPr>
                    <a:t> </a:t>
                  </a:r>
                  <a:r>
                    <a:rPr lang="en-GB" sz="1400" dirty="0" err="1">
                      <a:solidFill>
                        <a:schemeClr val="tx1"/>
                      </a:solidFill>
                    </a:rPr>
                    <a:t>collectieve</a:t>
                  </a:r>
                  <a:r>
                    <a:rPr lang="en-GB" sz="1400" dirty="0">
                      <a:solidFill>
                        <a:schemeClr val="tx1"/>
                      </a:solidFill>
                    </a:rPr>
                    <a:t> </a:t>
                  </a:r>
                  <a:r>
                    <a:rPr lang="en-GB" sz="1400" dirty="0" err="1">
                      <a:solidFill>
                        <a:schemeClr val="tx1"/>
                      </a:solidFill>
                    </a:rPr>
                    <a:t>eigendom</a:t>
                  </a:r>
                  <a:r>
                    <a:rPr lang="en-GB" sz="1400" dirty="0">
                      <a:solidFill>
                        <a:schemeClr val="tx1"/>
                      </a:solidFill>
                    </a:rPr>
                    <a:t> </a:t>
                  </a:r>
                  <a:r>
                    <a:rPr lang="en-GB" sz="1400" dirty="0" err="1">
                      <a:solidFill>
                        <a:schemeClr val="tx1"/>
                      </a:solidFill>
                    </a:rPr>
                    <a:t>fiscaal</a:t>
                  </a:r>
                  <a:r>
                    <a:rPr lang="en-GB" sz="1400" dirty="0">
                      <a:solidFill>
                        <a:schemeClr val="tx1"/>
                      </a:solidFill>
                    </a:rPr>
                    <a:t> </a:t>
                  </a:r>
                  <a:r>
                    <a:rPr lang="en-GB" sz="1400" dirty="0" err="1">
                      <a:solidFill>
                        <a:schemeClr val="tx1"/>
                      </a:solidFill>
                    </a:rPr>
                    <a:t>een</a:t>
                  </a:r>
                  <a:r>
                    <a:rPr lang="en-GB" sz="1400" dirty="0">
                      <a:solidFill>
                        <a:schemeClr val="tx1"/>
                      </a:solidFill>
                    </a:rPr>
                    <a:t> </a:t>
                  </a:r>
                  <a:r>
                    <a:rPr lang="en-GB" sz="1400" dirty="0" err="1">
                      <a:solidFill>
                        <a:schemeClr val="tx1"/>
                      </a:solidFill>
                    </a:rPr>
                    <a:t>overdracht</a:t>
                  </a:r>
                  <a:r>
                    <a:rPr lang="en-GB" sz="1400" dirty="0">
                      <a:solidFill>
                        <a:schemeClr val="tx1"/>
                      </a:solidFill>
                    </a:rPr>
                    <a:t> </a:t>
                  </a:r>
                  <a:r>
                    <a:rPr lang="en-GB" sz="1400" dirty="0" err="1">
                      <a:solidFill>
                        <a:schemeClr val="tx1"/>
                      </a:solidFill>
                    </a:rPr>
                    <a:t>gelet</a:t>
                  </a:r>
                  <a:r>
                    <a:rPr lang="en-GB" sz="1400" dirty="0">
                      <a:solidFill>
                        <a:schemeClr val="tx1"/>
                      </a:solidFill>
                    </a:rPr>
                    <a:t> op </a:t>
                  </a:r>
                  <a:r>
                    <a:rPr lang="en-GB" sz="1400" dirty="0" err="1">
                      <a:solidFill>
                        <a:schemeClr val="tx1"/>
                      </a:solidFill>
                    </a:rPr>
                    <a:t>fiscale</a:t>
                  </a:r>
                  <a:r>
                    <a:rPr lang="en-GB" sz="1400" dirty="0">
                      <a:solidFill>
                        <a:schemeClr val="tx1"/>
                      </a:solidFill>
                    </a:rPr>
                    <a:t> </a:t>
                  </a:r>
                  <a:r>
                    <a:rPr lang="en-GB" sz="1400" dirty="0" err="1">
                      <a:solidFill>
                        <a:schemeClr val="tx1"/>
                      </a:solidFill>
                    </a:rPr>
                    <a:t>transparantie</a:t>
                  </a:r>
                  <a:r>
                    <a:rPr lang="en-GB" sz="1400" dirty="0">
                      <a:solidFill>
                        <a:schemeClr val="tx1"/>
                      </a:solidFill>
                    </a:rPr>
                    <a:t>?</a:t>
                  </a:r>
                </a:p>
                <a:p>
                  <a:pPr marL="285750" marR="0" lvl="0" indent="-285750" fontAlgn="auto">
                    <a:lnSpc>
                      <a:spcPct val="100000"/>
                    </a:lnSpc>
                    <a:spcBef>
                      <a:spcPts val="0"/>
                    </a:spcBef>
                    <a:spcAft>
                      <a:spcPts val="0"/>
                    </a:spcAft>
                    <a:buClr>
                      <a:srgbClr val="AF005F"/>
                    </a:buClr>
                    <a:buSzTx/>
                    <a:buFont typeface="Arial" panose="020B0604020202020204" pitchFamily="34" charset="0"/>
                    <a:buChar char="&gt;"/>
                    <a:tabLst/>
                    <a:defRPr/>
                  </a:pPr>
                  <a:r>
                    <a:rPr lang="en-GB" sz="1400" dirty="0" err="1">
                      <a:solidFill>
                        <a:schemeClr val="tx1"/>
                      </a:solidFill>
                    </a:rPr>
                    <a:t>Ontwerp</a:t>
                  </a:r>
                  <a:r>
                    <a:rPr lang="en-GB" sz="1400" dirty="0">
                      <a:solidFill>
                        <a:schemeClr val="tx1"/>
                      </a:solidFill>
                    </a:rPr>
                    <a:t> </a:t>
                  </a:r>
                  <a:r>
                    <a:rPr lang="en-GB" sz="1400" dirty="0" err="1">
                      <a:solidFill>
                        <a:schemeClr val="tx1"/>
                      </a:solidFill>
                    </a:rPr>
                    <a:t>voorziet</a:t>
                  </a:r>
                  <a:r>
                    <a:rPr lang="en-GB" sz="1400" dirty="0">
                      <a:solidFill>
                        <a:schemeClr val="tx1"/>
                      </a:solidFill>
                    </a:rPr>
                    <a:t> </a:t>
                  </a:r>
                  <a:r>
                    <a:rPr lang="en-GB" sz="1400" dirty="0" err="1">
                      <a:solidFill>
                        <a:schemeClr val="tx1"/>
                      </a:solidFill>
                    </a:rPr>
                    <a:t>geen</a:t>
                  </a:r>
                  <a:r>
                    <a:rPr lang="en-GB" sz="1400" dirty="0">
                      <a:solidFill>
                        <a:schemeClr val="tx1"/>
                      </a:solidFill>
                    </a:rPr>
                    <a:t> </a:t>
                  </a:r>
                  <a:r>
                    <a:rPr lang="en-GB" sz="1400" dirty="0" err="1">
                      <a:solidFill>
                        <a:schemeClr val="tx1"/>
                      </a:solidFill>
                    </a:rPr>
                    <a:t>expliciete</a:t>
                  </a:r>
                  <a:r>
                    <a:rPr lang="en-GB" sz="1400" dirty="0">
                      <a:solidFill>
                        <a:schemeClr val="tx1"/>
                      </a:solidFill>
                    </a:rPr>
                    <a:t> </a:t>
                  </a:r>
                  <a:r>
                    <a:rPr lang="en-GB" sz="1400" dirty="0" err="1">
                      <a:solidFill>
                        <a:schemeClr val="tx1"/>
                      </a:solidFill>
                    </a:rPr>
                    <a:t>vrijstelling</a:t>
                  </a:r>
                  <a:r>
                    <a:rPr lang="en-GB" sz="1400" dirty="0">
                      <a:solidFill>
                        <a:schemeClr val="tx1"/>
                      </a:solidFill>
                    </a:rPr>
                    <a:t> en </a:t>
                  </a:r>
                  <a:r>
                    <a:rPr lang="en-GB" sz="1400" dirty="0" err="1">
                      <a:solidFill>
                        <a:schemeClr val="tx1"/>
                      </a:solidFill>
                    </a:rPr>
                    <a:t>geen</a:t>
                  </a:r>
                  <a:r>
                    <a:rPr lang="en-GB" sz="1400" dirty="0">
                      <a:solidFill>
                        <a:schemeClr val="tx1"/>
                      </a:solidFill>
                    </a:rPr>
                    <a:t> </a:t>
                  </a:r>
                  <a:r>
                    <a:rPr lang="en-GB" sz="1400" dirty="0" err="1">
                      <a:solidFill>
                        <a:schemeClr val="tx1"/>
                      </a:solidFill>
                    </a:rPr>
                    <a:t>indicatie</a:t>
                  </a:r>
                  <a:r>
                    <a:rPr lang="en-GB" sz="1400" dirty="0">
                      <a:solidFill>
                        <a:schemeClr val="tx1"/>
                      </a:solidFill>
                    </a:rPr>
                    <a:t> van </a:t>
                  </a:r>
                  <a:r>
                    <a:rPr lang="en-GB" sz="1400" dirty="0" err="1">
                      <a:solidFill>
                        <a:schemeClr val="tx1"/>
                      </a:solidFill>
                    </a:rPr>
                    <a:t>transparantie</a:t>
                  </a:r>
                  <a:r>
                    <a:rPr lang="en-GB" sz="1400" dirty="0">
                      <a:solidFill>
                        <a:schemeClr val="tx1"/>
                      </a:solidFill>
                    </a:rPr>
                    <a:t> in Memorie</a:t>
                  </a:r>
                </a:p>
              </p:txBody>
            </p:sp>
            <p:sp>
              <p:nvSpPr>
                <p:cNvPr id="19" name="Flowchart: Merge 18">
                  <a:extLst>
                    <a:ext uri="{FF2B5EF4-FFF2-40B4-BE49-F238E27FC236}">
                      <a16:creationId xmlns:a16="http://schemas.microsoft.com/office/drawing/2014/main" id="{2844A1F9-32AC-57B8-6B0C-38CDD038395C}"/>
                    </a:ext>
                  </a:extLst>
                </p:cNvPr>
                <p:cNvSpPr/>
                <p:nvPr/>
              </p:nvSpPr>
              <p:spPr>
                <a:xfrm>
                  <a:off x="9927339" y="4265021"/>
                  <a:ext cx="411480" cy="182881"/>
                </a:xfrm>
                <a:prstGeom prst="flowChartMerge">
                  <a:avLst/>
                </a:prstGeom>
                <a:solidFill>
                  <a:srgbClr val="99CC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sp>
            <p:nvSpPr>
              <p:cNvPr id="22" name="Oval 21">
                <a:extLst>
                  <a:ext uri="{FF2B5EF4-FFF2-40B4-BE49-F238E27FC236}">
                    <a16:creationId xmlns:a16="http://schemas.microsoft.com/office/drawing/2014/main" id="{55168834-6B96-A10F-B7DD-4744872DBCCD}"/>
                  </a:ext>
                </a:extLst>
              </p:cNvPr>
              <p:cNvSpPr/>
              <p:nvPr/>
            </p:nvSpPr>
            <p:spPr>
              <a:xfrm>
                <a:off x="7432670" y="4885508"/>
                <a:ext cx="228599" cy="228599"/>
              </a:xfrm>
              <a:prstGeom prst="ellipse">
                <a:avLst/>
              </a:prstGeom>
              <a:solidFill>
                <a:srgbClr val="99CC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39" name="Group 38">
              <a:extLst>
                <a:ext uri="{FF2B5EF4-FFF2-40B4-BE49-F238E27FC236}">
                  <a16:creationId xmlns:a16="http://schemas.microsoft.com/office/drawing/2014/main" id="{961DBA8C-C19A-F686-11FD-07E2D6094AA3}"/>
                </a:ext>
              </a:extLst>
            </p:cNvPr>
            <p:cNvGrpSpPr/>
            <p:nvPr/>
          </p:nvGrpSpPr>
          <p:grpSpPr>
            <a:xfrm>
              <a:off x="9113809" y="435842"/>
              <a:ext cx="2670203" cy="4678265"/>
              <a:chOff x="9113809" y="435842"/>
              <a:chExt cx="2670203" cy="4678265"/>
            </a:xfrm>
          </p:grpSpPr>
          <p:cxnSp>
            <p:nvCxnSpPr>
              <p:cNvPr id="28" name="Straight Connector 27">
                <a:extLst>
                  <a:ext uri="{FF2B5EF4-FFF2-40B4-BE49-F238E27FC236}">
                    <a16:creationId xmlns:a16="http://schemas.microsoft.com/office/drawing/2014/main" id="{CC77FED1-1F07-F35B-011E-090747AF587E}"/>
                  </a:ext>
                </a:extLst>
              </p:cNvPr>
              <p:cNvCxnSpPr>
                <a:cxnSpLocks/>
              </p:cNvCxnSpPr>
              <p:nvPr/>
            </p:nvCxnSpPr>
            <p:spPr>
              <a:xfrm flipH="1">
                <a:off x="10448907" y="4265021"/>
                <a:ext cx="7" cy="620487"/>
              </a:xfrm>
              <a:prstGeom prst="line">
                <a:avLst/>
              </a:prstGeom>
              <a:ln w="25400">
                <a:solidFill>
                  <a:srgbClr val="808080"/>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DCD71309-9693-D0B0-95C2-54D472B63D34}"/>
                  </a:ext>
                </a:extLst>
              </p:cNvPr>
              <p:cNvGrpSpPr/>
              <p:nvPr/>
            </p:nvGrpSpPr>
            <p:grpSpPr>
              <a:xfrm>
                <a:off x="9113809" y="435842"/>
                <a:ext cx="2670203" cy="4012060"/>
                <a:chOff x="8482150" y="435842"/>
                <a:chExt cx="3301863" cy="4012060"/>
              </a:xfrm>
            </p:grpSpPr>
            <p:sp>
              <p:nvSpPr>
                <p:cNvPr id="13" name="Rectangle 12">
                  <a:extLst>
                    <a:ext uri="{FF2B5EF4-FFF2-40B4-BE49-F238E27FC236}">
                      <a16:creationId xmlns:a16="http://schemas.microsoft.com/office/drawing/2014/main" id="{B80EE3C9-872F-AA8C-B81F-E65CA564BD71}"/>
                    </a:ext>
                  </a:extLst>
                </p:cNvPr>
                <p:cNvSpPr/>
                <p:nvPr/>
              </p:nvSpPr>
              <p:spPr>
                <a:xfrm>
                  <a:off x="8482150" y="3827415"/>
                  <a:ext cx="3301863" cy="437606"/>
                </a:xfrm>
                <a:prstGeom prst="rect">
                  <a:avLst/>
                </a:prstGeom>
                <a:solidFill>
                  <a:srgbClr val="99CC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4" name="Rectangle 13">
                  <a:extLst>
                    <a:ext uri="{FF2B5EF4-FFF2-40B4-BE49-F238E27FC236}">
                      <a16:creationId xmlns:a16="http://schemas.microsoft.com/office/drawing/2014/main" id="{7B83A3D2-910D-7D11-AED4-43F031CF0A69}"/>
                    </a:ext>
                  </a:extLst>
                </p:cNvPr>
                <p:cNvSpPr/>
                <p:nvPr/>
              </p:nvSpPr>
              <p:spPr>
                <a:xfrm>
                  <a:off x="8572070" y="435842"/>
                  <a:ext cx="3122023" cy="3613909"/>
                </a:xfrm>
                <a:prstGeom prst="rect">
                  <a:avLst/>
                </a:prstGeom>
                <a:solidFill>
                  <a:srgbClr val="F6F5F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defRPr/>
                  </a:pPr>
                  <a:br>
                    <a:rPr lang="nl-BE" sz="1600" b="1" dirty="0">
                      <a:solidFill>
                        <a:schemeClr val="tx1"/>
                      </a:solidFill>
                    </a:rPr>
                  </a:br>
                  <a:r>
                    <a:rPr lang="nl-BE" sz="1600" b="1" dirty="0">
                      <a:solidFill>
                        <a:schemeClr val="tx1"/>
                      </a:solidFill>
                    </a:rPr>
                    <a:t>Verkoop van deelbewijzen in maatschap</a:t>
                  </a:r>
                  <a:r>
                    <a:rPr lang="en-GB" sz="1600" b="1" dirty="0">
                      <a:solidFill>
                        <a:schemeClr val="tx1"/>
                      </a:solidFill>
                    </a:rPr>
                    <a:t> </a:t>
                  </a:r>
                </a:p>
                <a:p>
                  <a:pPr lvl="0" algn="ctr">
                    <a:defRPr/>
                  </a:pPr>
                  <a:endParaRPr lang="en-GB" b="1" dirty="0">
                    <a:solidFill>
                      <a:schemeClr val="tx1"/>
                    </a:solidFill>
                  </a:endParaRPr>
                </a:p>
                <a:p>
                  <a:pPr marL="285750" marR="0" lvl="0" indent="-285750" fontAlgn="auto">
                    <a:lnSpc>
                      <a:spcPct val="100000"/>
                    </a:lnSpc>
                    <a:spcBef>
                      <a:spcPts val="0"/>
                    </a:spcBef>
                    <a:spcAft>
                      <a:spcPts val="0"/>
                    </a:spcAft>
                    <a:buClr>
                      <a:srgbClr val="AF005F"/>
                    </a:buClr>
                    <a:buSzTx/>
                    <a:buFont typeface="Arial" panose="020B0604020202020204" pitchFamily="34" charset="0"/>
                    <a:buChar char="&gt;"/>
                    <a:tabLst/>
                    <a:defRPr/>
                  </a:pPr>
                  <a:r>
                    <a:rPr lang="nl-BE" sz="1400" dirty="0">
                      <a:solidFill>
                        <a:schemeClr val="tx1"/>
                      </a:solidFill>
                    </a:rPr>
                    <a:t>(Gelijkgesteld aan) overdracht van activa door de maatschap</a:t>
                  </a:r>
                </a:p>
                <a:p>
                  <a:pPr marL="285750" marR="0" lvl="0" indent="-285750" fontAlgn="auto">
                    <a:lnSpc>
                      <a:spcPct val="100000"/>
                    </a:lnSpc>
                    <a:spcBef>
                      <a:spcPts val="0"/>
                    </a:spcBef>
                    <a:spcAft>
                      <a:spcPts val="0"/>
                    </a:spcAft>
                    <a:buClr>
                      <a:srgbClr val="AF005F"/>
                    </a:buClr>
                    <a:buSzTx/>
                    <a:buFont typeface="Arial" panose="020B0604020202020204" pitchFamily="34" charset="0"/>
                    <a:buChar char="&gt;"/>
                    <a:tabLst/>
                    <a:defRPr/>
                  </a:pPr>
                  <a:r>
                    <a:rPr lang="nl-BE" sz="1400" dirty="0">
                      <a:solidFill>
                        <a:schemeClr val="tx1"/>
                      </a:solidFill>
                    </a:rPr>
                    <a:t>MW belasting in hoofde van overdrager</a:t>
                  </a:r>
                </a:p>
              </p:txBody>
            </p:sp>
            <p:sp>
              <p:nvSpPr>
                <p:cNvPr id="23" name="Flowchart: Merge 22">
                  <a:extLst>
                    <a:ext uri="{FF2B5EF4-FFF2-40B4-BE49-F238E27FC236}">
                      <a16:creationId xmlns:a16="http://schemas.microsoft.com/office/drawing/2014/main" id="{5FB3832A-2343-59FE-3FBF-42B89943716A}"/>
                    </a:ext>
                  </a:extLst>
                </p:cNvPr>
                <p:cNvSpPr/>
                <p:nvPr/>
              </p:nvSpPr>
              <p:spPr>
                <a:xfrm>
                  <a:off x="9927339" y="4265021"/>
                  <a:ext cx="411480" cy="182881"/>
                </a:xfrm>
                <a:prstGeom prst="flowChartMerge">
                  <a:avLst/>
                </a:prstGeom>
                <a:solidFill>
                  <a:srgbClr val="99CC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sp>
            <p:nvSpPr>
              <p:cNvPr id="27" name="Oval 26">
                <a:extLst>
                  <a:ext uri="{FF2B5EF4-FFF2-40B4-BE49-F238E27FC236}">
                    <a16:creationId xmlns:a16="http://schemas.microsoft.com/office/drawing/2014/main" id="{AD65B85F-32B9-4BA7-603F-6471D37C2E7E}"/>
                  </a:ext>
                </a:extLst>
              </p:cNvPr>
              <p:cNvSpPr/>
              <p:nvPr/>
            </p:nvSpPr>
            <p:spPr>
              <a:xfrm>
                <a:off x="10334611" y="4885508"/>
                <a:ext cx="228599" cy="228599"/>
              </a:xfrm>
              <a:prstGeom prst="ellipse">
                <a:avLst/>
              </a:prstGeom>
              <a:solidFill>
                <a:srgbClr val="99CC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spTree>
    <p:extLst>
      <p:ext uri="{BB962C8B-B14F-4D97-AF65-F5344CB8AC3E}">
        <p14:creationId xmlns:p14="http://schemas.microsoft.com/office/powerpoint/2010/main" val="9385671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9FBD2-70EB-2EFE-113F-5ECC1642EECE}"/>
              </a:ext>
            </a:extLst>
          </p:cNvPr>
          <p:cNvSpPr>
            <a:spLocks noGrp="1"/>
          </p:cNvSpPr>
          <p:nvPr>
            <p:ph type="title"/>
          </p:nvPr>
        </p:nvSpPr>
        <p:spPr/>
        <p:txBody>
          <a:bodyPr/>
          <a:lstStyle/>
          <a:p>
            <a:r>
              <a:rPr lang="nl-BE" dirty="0"/>
              <a:t>Focus op de maatschap – cijfervoorbeeld verkoop van aandelen in maatschap</a:t>
            </a:r>
          </a:p>
        </p:txBody>
      </p:sp>
      <p:grpSp>
        <p:nvGrpSpPr>
          <p:cNvPr id="6" name="Group 5">
            <a:extLst>
              <a:ext uri="{FF2B5EF4-FFF2-40B4-BE49-F238E27FC236}">
                <a16:creationId xmlns:a16="http://schemas.microsoft.com/office/drawing/2014/main" id="{DF0F2974-307F-5EF6-92F3-418B1B3B926F}"/>
              </a:ext>
            </a:extLst>
          </p:cNvPr>
          <p:cNvGrpSpPr/>
          <p:nvPr/>
        </p:nvGrpSpPr>
        <p:grpSpPr>
          <a:xfrm>
            <a:off x="497891" y="1633152"/>
            <a:ext cx="10832718" cy="3354190"/>
            <a:chOff x="1728069" y="2324914"/>
            <a:chExt cx="7569367" cy="3354190"/>
          </a:xfrm>
        </p:grpSpPr>
        <p:sp>
          <p:nvSpPr>
            <p:cNvPr id="8" name="Rectangle 90">
              <a:extLst>
                <a:ext uri="{FF2B5EF4-FFF2-40B4-BE49-F238E27FC236}">
                  <a16:creationId xmlns:a16="http://schemas.microsoft.com/office/drawing/2014/main" id="{22BBCBEA-1168-4175-0FD8-71C9EE7BBB60}"/>
                </a:ext>
              </a:extLst>
            </p:cNvPr>
            <p:cNvSpPr/>
            <p:nvPr/>
          </p:nvSpPr>
          <p:spPr>
            <a:xfrm>
              <a:off x="1735374" y="2444984"/>
              <a:ext cx="198140" cy="202505"/>
            </a:xfrm>
            <a:prstGeom prst="rect">
              <a:avLst/>
            </a:prstGeom>
            <a:solidFill>
              <a:srgbClr val="66CCCC"/>
            </a:solidFill>
            <a:ln>
              <a:noFill/>
            </a:ln>
          </p:spPr>
          <p:style>
            <a:lnRef idx="2">
              <a:schemeClr val="accent1">
                <a:shade val="50000"/>
              </a:schemeClr>
            </a:lnRef>
            <a:fillRef idx="1">
              <a:schemeClr val="accent1"/>
            </a:fillRef>
            <a:effectRef idx="0">
              <a:schemeClr val="accent1"/>
            </a:effectRef>
            <a:fontRef idx="minor">
              <a:schemeClr val="lt1"/>
            </a:fontRef>
          </p:style>
          <p:txBody>
            <a:bodyPr lIns="90273" tIns="45136" rIns="90273" bIns="45136" rtlCol="0" anchor="ctr"/>
            <a:lstStyle/>
            <a:p>
              <a:pPr algn="ctr"/>
              <a:endParaRPr lang="en-GB" sz="1451" dirty="0"/>
            </a:p>
          </p:txBody>
        </p:sp>
        <p:sp>
          <p:nvSpPr>
            <p:cNvPr id="9" name="TextBox 92">
              <a:extLst>
                <a:ext uri="{FF2B5EF4-FFF2-40B4-BE49-F238E27FC236}">
                  <a16:creationId xmlns:a16="http://schemas.microsoft.com/office/drawing/2014/main" id="{E5831FD1-C767-2AA6-FD24-3851B20E1645}"/>
                </a:ext>
              </a:extLst>
            </p:cNvPr>
            <p:cNvSpPr txBox="1"/>
            <p:nvPr/>
          </p:nvSpPr>
          <p:spPr>
            <a:xfrm>
              <a:off x="2013866" y="2324914"/>
              <a:ext cx="7127860" cy="645151"/>
            </a:xfrm>
            <a:prstGeom prst="rect">
              <a:avLst/>
            </a:prstGeom>
            <a:noFill/>
          </p:spPr>
          <p:txBody>
            <a:bodyPr wrap="square" lIns="90273" tIns="45136" rIns="90273" bIns="45136" rtlCol="0">
              <a:spAutoFit/>
            </a:bodyPr>
            <a:lstStyle/>
            <a:p>
              <a:r>
                <a:rPr lang="nl-BE" dirty="0"/>
                <a:t>Inbreng door A in 2028 voor 100.000€ </a:t>
              </a:r>
              <a:r>
                <a:rPr lang="nl-BE" dirty="0" err="1"/>
                <a:t>tech</a:t>
              </a:r>
              <a:r>
                <a:rPr lang="nl-BE" dirty="0"/>
                <a:t> aandelen in de maatschap. A kocht die begin 2026 voor 20.000€ </a:t>
              </a:r>
            </a:p>
          </p:txBody>
        </p:sp>
        <p:sp>
          <p:nvSpPr>
            <p:cNvPr id="10" name="Rectangle 94">
              <a:extLst>
                <a:ext uri="{FF2B5EF4-FFF2-40B4-BE49-F238E27FC236}">
                  <a16:creationId xmlns:a16="http://schemas.microsoft.com/office/drawing/2014/main" id="{0F860CD1-C30A-1B36-902D-A28B6A302601}"/>
                </a:ext>
              </a:extLst>
            </p:cNvPr>
            <p:cNvSpPr/>
            <p:nvPr/>
          </p:nvSpPr>
          <p:spPr>
            <a:xfrm>
              <a:off x="1735375" y="3299162"/>
              <a:ext cx="198140" cy="202505"/>
            </a:xfrm>
            <a:prstGeom prst="rect">
              <a:avLst/>
            </a:prstGeom>
            <a:solidFill>
              <a:srgbClr val="99CC99"/>
            </a:solidFill>
            <a:ln>
              <a:noFill/>
            </a:ln>
          </p:spPr>
          <p:style>
            <a:lnRef idx="2">
              <a:schemeClr val="accent1">
                <a:shade val="50000"/>
              </a:schemeClr>
            </a:lnRef>
            <a:fillRef idx="1">
              <a:schemeClr val="accent1"/>
            </a:fillRef>
            <a:effectRef idx="0">
              <a:schemeClr val="accent1"/>
            </a:effectRef>
            <a:fontRef idx="minor">
              <a:schemeClr val="lt1"/>
            </a:fontRef>
          </p:style>
          <p:txBody>
            <a:bodyPr lIns="90273" tIns="45136" rIns="90273" bIns="45136" rtlCol="0" anchor="ctr"/>
            <a:lstStyle/>
            <a:p>
              <a:pPr algn="ctr"/>
              <a:endParaRPr lang="en-GB" sz="1451" dirty="0"/>
            </a:p>
          </p:txBody>
        </p:sp>
        <p:sp>
          <p:nvSpPr>
            <p:cNvPr id="11" name="TextBox 96">
              <a:extLst>
                <a:ext uri="{FF2B5EF4-FFF2-40B4-BE49-F238E27FC236}">
                  <a16:creationId xmlns:a16="http://schemas.microsoft.com/office/drawing/2014/main" id="{60FF308C-870D-4C33-56B5-5C035F91F848}"/>
                </a:ext>
              </a:extLst>
            </p:cNvPr>
            <p:cNvSpPr txBox="1"/>
            <p:nvPr/>
          </p:nvSpPr>
          <p:spPr>
            <a:xfrm>
              <a:off x="2013866" y="3187069"/>
              <a:ext cx="7127860" cy="645151"/>
            </a:xfrm>
            <a:prstGeom prst="rect">
              <a:avLst/>
            </a:prstGeom>
            <a:noFill/>
          </p:spPr>
          <p:txBody>
            <a:bodyPr wrap="square" lIns="90273" tIns="45136" rIns="90273" bIns="45136" rtlCol="0">
              <a:spAutoFit/>
            </a:bodyPr>
            <a:lstStyle/>
            <a:p>
              <a:r>
                <a:rPr lang="nl-BE" dirty="0"/>
                <a:t>Inbreng door B in 2028 voor 100.000€ vastgoed aandelen in de maatschap.  Hij kocht die in 2027 voor 80.000€</a:t>
              </a:r>
            </a:p>
          </p:txBody>
        </p:sp>
        <p:sp>
          <p:nvSpPr>
            <p:cNvPr id="12" name="Rectangle 97">
              <a:extLst>
                <a:ext uri="{FF2B5EF4-FFF2-40B4-BE49-F238E27FC236}">
                  <a16:creationId xmlns:a16="http://schemas.microsoft.com/office/drawing/2014/main" id="{2A87FE5D-5701-4A23-8566-0B374A92C896}"/>
                </a:ext>
              </a:extLst>
            </p:cNvPr>
            <p:cNvSpPr/>
            <p:nvPr/>
          </p:nvSpPr>
          <p:spPr>
            <a:xfrm>
              <a:off x="1728069" y="4092940"/>
              <a:ext cx="198140" cy="202505"/>
            </a:xfrm>
            <a:prstGeom prst="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lIns="90273" tIns="45136" rIns="90273" bIns="45136" rtlCol="0" anchor="ctr"/>
            <a:lstStyle/>
            <a:p>
              <a:pPr algn="ctr"/>
              <a:endParaRPr lang="en-GB" sz="1451" dirty="0"/>
            </a:p>
          </p:txBody>
        </p:sp>
        <p:sp>
          <p:nvSpPr>
            <p:cNvPr id="13" name="TextBox 99">
              <a:extLst>
                <a:ext uri="{FF2B5EF4-FFF2-40B4-BE49-F238E27FC236}">
                  <a16:creationId xmlns:a16="http://schemas.microsoft.com/office/drawing/2014/main" id="{A52ED8EC-D352-85C6-156B-8BA643FC83BA}"/>
                </a:ext>
              </a:extLst>
            </p:cNvPr>
            <p:cNvSpPr txBox="1"/>
            <p:nvPr/>
          </p:nvSpPr>
          <p:spPr>
            <a:xfrm>
              <a:off x="2013865" y="4026829"/>
              <a:ext cx="7127859" cy="1199149"/>
            </a:xfrm>
            <a:prstGeom prst="rect">
              <a:avLst/>
            </a:prstGeom>
            <a:noFill/>
          </p:spPr>
          <p:txBody>
            <a:bodyPr wrap="square" lIns="90273" tIns="45136" rIns="90273" bIns="45136" rtlCol="0">
              <a:spAutoFit/>
            </a:bodyPr>
            <a:lstStyle/>
            <a:p>
              <a:r>
                <a:rPr lang="nl-BE" dirty="0"/>
                <a:t>In 2030 verkoopt de maatschap alle aandelen voor 460.000€.  De meerwaarde bedraagt 360.000€.  A en B moeten elk de MW belasting betalen op de helft, dus elk 10% belasting op 180.000€ (exclusief voetvrijstelling), zijnde 18.000€</a:t>
              </a:r>
            </a:p>
            <a:p>
              <a:endParaRPr lang="nl-BE" dirty="0"/>
            </a:p>
          </p:txBody>
        </p:sp>
        <p:sp>
          <p:nvSpPr>
            <p:cNvPr id="14" name="Rectangle 100">
              <a:extLst>
                <a:ext uri="{FF2B5EF4-FFF2-40B4-BE49-F238E27FC236}">
                  <a16:creationId xmlns:a16="http://schemas.microsoft.com/office/drawing/2014/main" id="{9F58FCBE-75F7-DF1C-2996-49FAF246EE75}"/>
                </a:ext>
              </a:extLst>
            </p:cNvPr>
            <p:cNvSpPr/>
            <p:nvPr/>
          </p:nvSpPr>
          <p:spPr>
            <a:xfrm>
              <a:off x="1735376" y="5124725"/>
              <a:ext cx="198140" cy="202505"/>
            </a:xfrm>
            <a:prstGeom prst="rect">
              <a:avLst/>
            </a:prstGeom>
            <a:solidFill>
              <a:srgbClr val="9999CC"/>
            </a:solidFill>
            <a:ln>
              <a:noFill/>
            </a:ln>
          </p:spPr>
          <p:style>
            <a:lnRef idx="2">
              <a:schemeClr val="accent1">
                <a:shade val="50000"/>
              </a:schemeClr>
            </a:lnRef>
            <a:fillRef idx="1">
              <a:schemeClr val="accent1"/>
            </a:fillRef>
            <a:effectRef idx="0">
              <a:schemeClr val="accent1"/>
            </a:effectRef>
            <a:fontRef idx="minor">
              <a:schemeClr val="lt1"/>
            </a:fontRef>
          </p:style>
          <p:txBody>
            <a:bodyPr lIns="90273" tIns="45136" rIns="90273" bIns="45136" rtlCol="0" anchor="ctr"/>
            <a:lstStyle/>
            <a:p>
              <a:pPr algn="ctr"/>
              <a:endParaRPr lang="en-GB" sz="1451" dirty="0"/>
            </a:p>
          </p:txBody>
        </p:sp>
        <p:sp>
          <p:nvSpPr>
            <p:cNvPr id="15" name="TextBox 102">
              <a:extLst>
                <a:ext uri="{FF2B5EF4-FFF2-40B4-BE49-F238E27FC236}">
                  <a16:creationId xmlns:a16="http://schemas.microsoft.com/office/drawing/2014/main" id="{3CC4E530-B1BA-B64A-EE51-6BE404B2BC8F}"/>
                </a:ext>
              </a:extLst>
            </p:cNvPr>
            <p:cNvSpPr txBox="1"/>
            <p:nvPr/>
          </p:nvSpPr>
          <p:spPr>
            <a:xfrm>
              <a:off x="2013865" y="5033953"/>
              <a:ext cx="7283571" cy="645151"/>
            </a:xfrm>
            <a:prstGeom prst="rect">
              <a:avLst/>
            </a:prstGeom>
            <a:noFill/>
          </p:spPr>
          <p:txBody>
            <a:bodyPr wrap="square" lIns="90273" tIns="45136" rIns="90273" bIns="45136" rtlCol="0">
              <a:spAutoFit/>
            </a:bodyPr>
            <a:lstStyle/>
            <a:p>
              <a:r>
                <a:rPr lang="nl-BE" dirty="0"/>
                <a:t>Statutair kan voorzien worden dat bij de winstverdeling 3.000€ meer wordt toegekend aan B (en 3.000€ minder aan A).</a:t>
              </a:r>
            </a:p>
          </p:txBody>
        </p:sp>
      </p:grpSp>
    </p:spTree>
    <p:extLst>
      <p:ext uri="{BB962C8B-B14F-4D97-AF65-F5344CB8AC3E}">
        <p14:creationId xmlns:p14="http://schemas.microsoft.com/office/powerpoint/2010/main" val="9919681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B6414-E189-4001-AF18-FC3137E7C6D5}"/>
            </a:ext>
          </a:extLst>
        </p:cNvPr>
        <p:cNvGrpSpPr/>
        <p:nvPr/>
      </p:nvGrpSpPr>
      <p:grpSpPr>
        <a:xfrm>
          <a:off x="0" y="0"/>
          <a:ext cx="0" cy="0"/>
          <a:chOff x="0" y="0"/>
          <a:chExt cx="0" cy="0"/>
        </a:xfrm>
      </p:grpSpPr>
      <p:sp>
        <p:nvSpPr>
          <p:cNvPr id="3" name="Title 1" descr="|">
            <a:extLst>
              <a:ext uri="{FF2B5EF4-FFF2-40B4-BE49-F238E27FC236}">
                <a16:creationId xmlns:a16="http://schemas.microsoft.com/office/drawing/2014/main" id="{A229C044-6FE1-62B1-7364-DEEBF762710D}"/>
              </a:ext>
            </a:extLst>
          </p:cNvPr>
          <p:cNvSpPr>
            <a:spLocks noGrp="1"/>
          </p:cNvSpPr>
          <p:nvPr>
            <p:ph type="title"/>
          </p:nvPr>
        </p:nvSpPr>
        <p:spPr/>
        <p:txBody>
          <a:bodyPr/>
          <a:lstStyle/>
          <a:p>
            <a:r>
              <a:rPr lang="nl-BE" dirty="0"/>
              <a:t>Certificering van aandelen via een </a:t>
            </a:r>
            <a:r>
              <a:rPr lang="nl-BE" dirty="0" err="1"/>
              <a:t>StAK</a:t>
            </a:r>
            <a:r>
              <a:rPr lang="nl-BE" dirty="0"/>
              <a:t> </a:t>
            </a:r>
            <a:endParaRPr lang="en-GB" dirty="0"/>
          </a:p>
        </p:txBody>
      </p:sp>
      <p:grpSp>
        <p:nvGrpSpPr>
          <p:cNvPr id="40" name="Group 39">
            <a:extLst>
              <a:ext uri="{FF2B5EF4-FFF2-40B4-BE49-F238E27FC236}">
                <a16:creationId xmlns:a16="http://schemas.microsoft.com/office/drawing/2014/main" id="{AF508556-6CE6-ACA1-D6CF-F7F7E881162A}"/>
              </a:ext>
            </a:extLst>
          </p:cNvPr>
          <p:cNvGrpSpPr/>
          <p:nvPr/>
        </p:nvGrpSpPr>
        <p:grpSpPr>
          <a:xfrm>
            <a:off x="412800" y="1290669"/>
            <a:ext cx="11376024" cy="4801448"/>
            <a:chOff x="407988" y="435842"/>
            <a:chExt cx="11376024" cy="4678265"/>
          </a:xfrm>
        </p:grpSpPr>
        <p:cxnSp>
          <p:nvCxnSpPr>
            <p:cNvPr id="5" name="Straight Connector 4">
              <a:extLst>
                <a:ext uri="{FF2B5EF4-FFF2-40B4-BE49-F238E27FC236}">
                  <a16:creationId xmlns:a16="http://schemas.microsoft.com/office/drawing/2014/main" id="{CAB0E8B4-5BBC-7C30-426F-7B788E2E047A}"/>
                </a:ext>
              </a:extLst>
            </p:cNvPr>
            <p:cNvCxnSpPr>
              <a:cxnSpLocks/>
            </p:cNvCxnSpPr>
            <p:nvPr/>
          </p:nvCxnSpPr>
          <p:spPr>
            <a:xfrm>
              <a:off x="407988" y="4999807"/>
              <a:ext cx="11376024" cy="0"/>
            </a:xfrm>
            <a:prstGeom prst="line">
              <a:avLst/>
            </a:prstGeom>
            <a:ln w="25400">
              <a:solidFill>
                <a:srgbClr val="808080"/>
              </a:solidFill>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EA2E0B24-6025-1AAA-F54C-E46B7D030070}"/>
                </a:ext>
              </a:extLst>
            </p:cNvPr>
            <p:cNvGrpSpPr/>
            <p:nvPr/>
          </p:nvGrpSpPr>
          <p:grpSpPr>
            <a:xfrm>
              <a:off x="407988" y="435842"/>
              <a:ext cx="2670203" cy="4678265"/>
              <a:chOff x="407988" y="435842"/>
              <a:chExt cx="2670203" cy="4678265"/>
            </a:xfrm>
          </p:grpSpPr>
          <p:cxnSp>
            <p:nvCxnSpPr>
              <p:cNvPr id="24" name="Straight Connector 23">
                <a:extLst>
                  <a:ext uri="{FF2B5EF4-FFF2-40B4-BE49-F238E27FC236}">
                    <a16:creationId xmlns:a16="http://schemas.microsoft.com/office/drawing/2014/main" id="{94337B35-CEF9-9216-9B91-B8BEF3E440FD}"/>
                  </a:ext>
                </a:extLst>
              </p:cNvPr>
              <p:cNvCxnSpPr>
                <a:cxnSpLocks/>
              </p:cNvCxnSpPr>
              <p:nvPr/>
            </p:nvCxnSpPr>
            <p:spPr>
              <a:xfrm>
                <a:off x="1743089" y="4265021"/>
                <a:ext cx="0" cy="620487"/>
              </a:xfrm>
              <a:prstGeom prst="line">
                <a:avLst/>
              </a:prstGeom>
              <a:ln w="25400">
                <a:solidFill>
                  <a:srgbClr val="80808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8B81518D-E881-8943-85D5-B49B924CFF08}"/>
                  </a:ext>
                </a:extLst>
              </p:cNvPr>
              <p:cNvSpPr/>
              <p:nvPr/>
            </p:nvSpPr>
            <p:spPr>
              <a:xfrm>
                <a:off x="407988" y="3827415"/>
                <a:ext cx="2670203" cy="437606"/>
              </a:xfrm>
              <a:prstGeom prst="rect">
                <a:avLst/>
              </a:prstGeom>
              <a:solidFill>
                <a:srgbClr val="CCCC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6" name="Rectangle 15">
                <a:extLst>
                  <a:ext uri="{FF2B5EF4-FFF2-40B4-BE49-F238E27FC236}">
                    <a16:creationId xmlns:a16="http://schemas.microsoft.com/office/drawing/2014/main" id="{413E0929-D386-96BD-5569-17092ECFE64F}"/>
                  </a:ext>
                </a:extLst>
              </p:cNvPr>
              <p:cNvSpPr/>
              <p:nvPr/>
            </p:nvSpPr>
            <p:spPr>
              <a:xfrm>
                <a:off x="480706" y="435842"/>
                <a:ext cx="2524767" cy="3613909"/>
              </a:xfrm>
              <a:prstGeom prst="rect">
                <a:avLst/>
              </a:prstGeom>
              <a:solidFill>
                <a:srgbClr val="F6F5F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nl-BE" sz="1600" b="1" dirty="0">
                  <a:solidFill>
                    <a:schemeClr val="tx1"/>
                  </a:solidFill>
                </a:endParaRPr>
              </a:p>
              <a:p>
                <a:pPr algn="ctr"/>
                <a:r>
                  <a:rPr lang="nl-BE" sz="1600" b="1" dirty="0">
                    <a:solidFill>
                      <a:schemeClr val="tx1"/>
                    </a:solidFill>
                  </a:rPr>
                  <a:t>Certificering van aandelen</a:t>
                </a:r>
                <a:br>
                  <a:rPr lang="en-GB" b="1" dirty="0">
                    <a:solidFill>
                      <a:schemeClr val="tx1"/>
                    </a:solidFill>
                  </a:rPr>
                </a:br>
                <a:endParaRPr lang="en-GB" b="1" dirty="0">
                  <a:solidFill>
                    <a:schemeClr val="tx1"/>
                  </a:solidFill>
                </a:endParaRPr>
              </a:p>
              <a:p>
                <a:pPr marL="285750" indent="-285750">
                  <a:buClr>
                    <a:srgbClr val="AF005F"/>
                  </a:buClr>
                  <a:buFont typeface="Arial" panose="020B0604020202020204" pitchFamily="34" charset="0"/>
                  <a:buChar char="&gt;"/>
                </a:pPr>
                <a:r>
                  <a:rPr lang="nl-BE" sz="1400" dirty="0">
                    <a:solidFill>
                      <a:schemeClr val="tx1"/>
                    </a:solidFill>
                  </a:rPr>
                  <a:t>Fiscale neutraliteit</a:t>
                </a:r>
              </a:p>
              <a:p>
                <a:pPr marL="285750" indent="-285750">
                  <a:buClr>
                    <a:srgbClr val="AF005F"/>
                  </a:buClr>
                  <a:buFont typeface="Arial" panose="020B0604020202020204" pitchFamily="34" charset="0"/>
                  <a:buChar char="&gt;"/>
                </a:pPr>
                <a:r>
                  <a:rPr lang="nl-BE" sz="1400" dirty="0">
                    <a:solidFill>
                      <a:schemeClr val="tx1"/>
                    </a:solidFill>
                  </a:rPr>
                  <a:t>Geen </a:t>
                </a:r>
                <a:r>
                  <a:rPr lang="nl-BE" sz="1400" i="1" dirty="0" err="1">
                    <a:solidFill>
                      <a:schemeClr val="tx1"/>
                    </a:solidFill>
                  </a:rPr>
                  <a:t>step-up</a:t>
                </a:r>
                <a:r>
                  <a:rPr lang="nl-BE" sz="1400" dirty="0">
                    <a:solidFill>
                      <a:schemeClr val="tx1"/>
                    </a:solidFill>
                  </a:rPr>
                  <a:t> in waarde van certificaten</a:t>
                </a:r>
              </a:p>
            </p:txBody>
          </p:sp>
          <p:sp>
            <p:nvSpPr>
              <p:cNvPr id="17" name="Flowchart: Merge 16">
                <a:extLst>
                  <a:ext uri="{FF2B5EF4-FFF2-40B4-BE49-F238E27FC236}">
                    <a16:creationId xmlns:a16="http://schemas.microsoft.com/office/drawing/2014/main" id="{ABC49C89-C30D-1B8F-0597-E700584B7061}"/>
                  </a:ext>
                </a:extLst>
              </p:cNvPr>
              <p:cNvSpPr/>
              <p:nvPr/>
            </p:nvSpPr>
            <p:spPr>
              <a:xfrm>
                <a:off x="1576708" y="4265021"/>
                <a:ext cx="332762" cy="182881"/>
              </a:xfrm>
              <a:prstGeom prst="flowChartMerge">
                <a:avLst/>
              </a:prstGeom>
              <a:solidFill>
                <a:srgbClr val="CCCC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0" name="Oval 19">
                <a:extLst>
                  <a:ext uri="{FF2B5EF4-FFF2-40B4-BE49-F238E27FC236}">
                    <a16:creationId xmlns:a16="http://schemas.microsoft.com/office/drawing/2014/main" id="{2DED2483-74E7-D0DA-D3D6-955B4526EBAA}"/>
                  </a:ext>
                </a:extLst>
              </p:cNvPr>
              <p:cNvSpPr/>
              <p:nvPr/>
            </p:nvSpPr>
            <p:spPr>
              <a:xfrm>
                <a:off x="1628790" y="4885508"/>
                <a:ext cx="228599" cy="228599"/>
              </a:xfrm>
              <a:prstGeom prst="ellipse">
                <a:avLst/>
              </a:prstGeom>
              <a:solidFill>
                <a:srgbClr val="CCCC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37" name="Group 36">
              <a:extLst>
                <a:ext uri="{FF2B5EF4-FFF2-40B4-BE49-F238E27FC236}">
                  <a16:creationId xmlns:a16="http://schemas.microsoft.com/office/drawing/2014/main" id="{68023F45-5409-3DBD-58F0-4C9E39EE514E}"/>
                </a:ext>
              </a:extLst>
            </p:cNvPr>
            <p:cNvGrpSpPr/>
            <p:nvPr/>
          </p:nvGrpSpPr>
          <p:grpSpPr>
            <a:xfrm>
              <a:off x="3309928" y="435842"/>
              <a:ext cx="2670203" cy="4678265"/>
              <a:chOff x="3309928" y="435842"/>
              <a:chExt cx="2670203" cy="4678265"/>
            </a:xfrm>
          </p:grpSpPr>
          <p:cxnSp>
            <p:nvCxnSpPr>
              <p:cNvPr id="25" name="Straight Connector 24">
                <a:extLst>
                  <a:ext uri="{FF2B5EF4-FFF2-40B4-BE49-F238E27FC236}">
                    <a16:creationId xmlns:a16="http://schemas.microsoft.com/office/drawing/2014/main" id="{BBC7C3A7-A139-1B80-8122-F4A75ECA3F10}"/>
                  </a:ext>
                </a:extLst>
              </p:cNvPr>
              <p:cNvCxnSpPr>
                <a:cxnSpLocks/>
              </p:cNvCxnSpPr>
              <p:nvPr/>
            </p:nvCxnSpPr>
            <p:spPr>
              <a:xfrm>
                <a:off x="4645029" y="4265021"/>
                <a:ext cx="0" cy="620487"/>
              </a:xfrm>
              <a:prstGeom prst="line">
                <a:avLst/>
              </a:prstGeom>
              <a:ln w="25400">
                <a:solidFill>
                  <a:srgbClr val="808080"/>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F43278C1-D1D4-B4B9-83C7-EBB04F4EF97E}"/>
                  </a:ext>
                </a:extLst>
              </p:cNvPr>
              <p:cNvGrpSpPr/>
              <p:nvPr/>
            </p:nvGrpSpPr>
            <p:grpSpPr>
              <a:xfrm>
                <a:off x="3309928" y="435842"/>
                <a:ext cx="2670203" cy="4012060"/>
                <a:chOff x="4445068" y="435842"/>
                <a:chExt cx="3301863" cy="4012060"/>
              </a:xfrm>
            </p:grpSpPr>
            <p:sp>
              <p:nvSpPr>
                <p:cNvPr id="10" name="Rectangle 9">
                  <a:extLst>
                    <a:ext uri="{FF2B5EF4-FFF2-40B4-BE49-F238E27FC236}">
                      <a16:creationId xmlns:a16="http://schemas.microsoft.com/office/drawing/2014/main" id="{5062AED9-133D-C48E-BF73-DD172A3C5507}"/>
                    </a:ext>
                  </a:extLst>
                </p:cNvPr>
                <p:cNvSpPr/>
                <p:nvPr/>
              </p:nvSpPr>
              <p:spPr>
                <a:xfrm>
                  <a:off x="4445068" y="3827415"/>
                  <a:ext cx="3301863" cy="437606"/>
                </a:xfrm>
                <a:prstGeom prst="rect">
                  <a:avLst/>
                </a:prstGeom>
                <a:solidFill>
                  <a:srgbClr val="66CC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5" name="Rectangle 14">
                  <a:extLst>
                    <a:ext uri="{FF2B5EF4-FFF2-40B4-BE49-F238E27FC236}">
                      <a16:creationId xmlns:a16="http://schemas.microsoft.com/office/drawing/2014/main" id="{88669055-2C41-99BF-1446-9784693AE150}"/>
                    </a:ext>
                  </a:extLst>
                </p:cNvPr>
                <p:cNvSpPr/>
                <p:nvPr/>
              </p:nvSpPr>
              <p:spPr>
                <a:xfrm>
                  <a:off x="4534988" y="435842"/>
                  <a:ext cx="3122023" cy="3613908"/>
                </a:xfrm>
                <a:prstGeom prst="rect">
                  <a:avLst/>
                </a:prstGeom>
                <a:solidFill>
                  <a:srgbClr val="F6F5F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nl-BE" sz="1600" b="1" dirty="0">
                      <a:solidFill>
                        <a:schemeClr val="tx1"/>
                      </a:solidFill>
                    </a:rPr>
                    <a:t>Verkoop van aandelen door </a:t>
                  </a:r>
                  <a:r>
                    <a:rPr lang="nl-BE" sz="1600" b="1" dirty="0" err="1">
                      <a:solidFill>
                        <a:schemeClr val="tx1"/>
                      </a:solidFill>
                    </a:rPr>
                    <a:t>StAK</a:t>
                  </a:r>
                  <a:br>
                    <a:rPr lang="en-GB" sz="1600" b="1" dirty="0">
                      <a:solidFill>
                        <a:schemeClr val="tx1"/>
                      </a:solidFill>
                    </a:rPr>
                  </a:br>
                  <a:endParaRPr lang="en-GB" sz="1600" b="1" dirty="0">
                    <a:solidFill>
                      <a:schemeClr val="tx1"/>
                    </a:solidFill>
                  </a:endParaRPr>
                </a:p>
                <a:p>
                  <a:pPr marL="285750" indent="-285750">
                    <a:buClr>
                      <a:srgbClr val="AF005F"/>
                    </a:buClr>
                    <a:buFont typeface="Arial" panose="020B0604020202020204" pitchFamily="34" charset="0"/>
                    <a:buChar char="&gt;"/>
                    <a:defRPr/>
                  </a:pPr>
                  <a:r>
                    <a:rPr lang="nl-BE" sz="1400" dirty="0">
                      <a:solidFill>
                        <a:schemeClr val="tx1"/>
                      </a:solidFill>
                    </a:rPr>
                    <a:t>MW belasting van toepassing in hoofde van certificaathouders</a:t>
                  </a:r>
                </a:p>
                <a:p>
                  <a:pPr marL="285750" indent="-285750">
                    <a:buClr>
                      <a:srgbClr val="AF005F"/>
                    </a:buClr>
                    <a:buFont typeface="Arial" panose="020B0604020202020204" pitchFamily="34" charset="0"/>
                    <a:buChar char="&gt;"/>
                    <a:defRPr/>
                  </a:pPr>
                  <a:r>
                    <a:rPr lang="nl-BE" sz="1400" dirty="0">
                      <a:solidFill>
                        <a:schemeClr val="tx1"/>
                      </a:solidFill>
                    </a:rPr>
                    <a:t>MW berekend op basis van aanschaffingsprijs ingebrachte aandelen (kan verschillen per certificaathouder)</a:t>
                  </a:r>
                </a:p>
                <a:p>
                  <a:pPr marL="285750" indent="-285750">
                    <a:buClr>
                      <a:srgbClr val="AF005F"/>
                    </a:buClr>
                    <a:buFont typeface="Arial" panose="020B0604020202020204" pitchFamily="34" charset="0"/>
                    <a:buChar char="&gt;"/>
                    <a:defRPr/>
                  </a:pPr>
                  <a:r>
                    <a:rPr lang="nl-BE" sz="1400" dirty="0" err="1">
                      <a:solidFill>
                        <a:schemeClr val="tx1"/>
                      </a:solidFill>
                    </a:rPr>
                    <a:t>StAK</a:t>
                  </a:r>
                  <a:r>
                    <a:rPr lang="nl-BE" sz="1400" dirty="0">
                      <a:solidFill>
                        <a:schemeClr val="tx1"/>
                      </a:solidFill>
                    </a:rPr>
                    <a:t> kan statutair rekening houden met aanschaffingsprijs ingebrachte aandelen bij doorstorting van prijs</a:t>
                  </a:r>
                </a:p>
              </p:txBody>
            </p:sp>
            <p:sp>
              <p:nvSpPr>
                <p:cNvPr id="18" name="Flowchart: Merge 17">
                  <a:extLst>
                    <a:ext uri="{FF2B5EF4-FFF2-40B4-BE49-F238E27FC236}">
                      <a16:creationId xmlns:a16="http://schemas.microsoft.com/office/drawing/2014/main" id="{F9D57753-EF90-BFD9-2ED2-28429CD3177B}"/>
                    </a:ext>
                  </a:extLst>
                </p:cNvPr>
                <p:cNvSpPr/>
                <p:nvPr/>
              </p:nvSpPr>
              <p:spPr>
                <a:xfrm>
                  <a:off x="5890259" y="4265021"/>
                  <a:ext cx="411480" cy="182881"/>
                </a:xfrm>
                <a:prstGeom prst="flowChartMerge">
                  <a:avLst/>
                </a:prstGeom>
                <a:solidFill>
                  <a:srgbClr val="66CC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sp>
            <p:nvSpPr>
              <p:cNvPr id="21" name="Oval 20">
                <a:extLst>
                  <a:ext uri="{FF2B5EF4-FFF2-40B4-BE49-F238E27FC236}">
                    <a16:creationId xmlns:a16="http://schemas.microsoft.com/office/drawing/2014/main" id="{00420626-ACDC-985A-D331-A2594E7AB4F1}"/>
                  </a:ext>
                </a:extLst>
              </p:cNvPr>
              <p:cNvSpPr/>
              <p:nvPr/>
            </p:nvSpPr>
            <p:spPr>
              <a:xfrm>
                <a:off x="4530730" y="4885508"/>
                <a:ext cx="228599" cy="228599"/>
              </a:xfrm>
              <a:prstGeom prst="ellipse">
                <a:avLst/>
              </a:prstGeom>
              <a:solidFill>
                <a:srgbClr val="66CCC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38" name="Group 37">
              <a:extLst>
                <a:ext uri="{FF2B5EF4-FFF2-40B4-BE49-F238E27FC236}">
                  <a16:creationId xmlns:a16="http://schemas.microsoft.com/office/drawing/2014/main" id="{91EB34E4-CE6B-A1FD-C900-513614968BC6}"/>
                </a:ext>
              </a:extLst>
            </p:cNvPr>
            <p:cNvGrpSpPr/>
            <p:nvPr/>
          </p:nvGrpSpPr>
          <p:grpSpPr>
            <a:xfrm>
              <a:off x="6211868" y="435842"/>
              <a:ext cx="2670203" cy="4678265"/>
              <a:chOff x="6211868" y="435842"/>
              <a:chExt cx="2670203" cy="4678265"/>
            </a:xfrm>
          </p:grpSpPr>
          <p:cxnSp>
            <p:nvCxnSpPr>
              <p:cNvPr id="26" name="Straight Connector 25">
                <a:extLst>
                  <a:ext uri="{FF2B5EF4-FFF2-40B4-BE49-F238E27FC236}">
                    <a16:creationId xmlns:a16="http://schemas.microsoft.com/office/drawing/2014/main" id="{3F98DBBA-637E-E8FE-5F96-A1C5E0571938}"/>
                  </a:ext>
                </a:extLst>
              </p:cNvPr>
              <p:cNvCxnSpPr>
                <a:cxnSpLocks/>
              </p:cNvCxnSpPr>
              <p:nvPr/>
            </p:nvCxnSpPr>
            <p:spPr>
              <a:xfrm>
                <a:off x="7546969" y="4265021"/>
                <a:ext cx="0" cy="620487"/>
              </a:xfrm>
              <a:prstGeom prst="line">
                <a:avLst/>
              </a:prstGeom>
              <a:ln w="25400">
                <a:solidFill>
                  <a:srgbClr val="808080"/>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863C874A-A85F-BEAF-F430-DF745B6FE3DE}"/>
                  </a:ext>
                </a:extLst>
              </p:cNvPr>
              <p:cNvGrpSpPr/>
              <p:nvPr/>
            </p:nvGrpSpPr>
            <p:grpSpPr>
              <a:xfrm>
                <a:off x="6211868" y="435842"/>
                <a:ext cx="2670203" cy="4012060"/>
                <a:chOff x="8482150" y="435842"/>
                <a:chExt cx="3301863" cy="4012060"/>
              </a:xfrm>
            </p:grpSpPr>
            <p:sp>
              <p:nvSpPr>
                <p:cNvPr id="11" name="Rectangle 10">
                  <a:extLst>
                    <a:ext uri="{FF2B5EF4-FFF2-40B4-BE49-F238E27FC236}">
                      <a16:creationId xmlns:a16="http://schemas.microsoft.com/office/drawing/2014/main" id="{67F31C54-B571-3FDC-0758-54D03F46FE43}"/>
                    </a:ext>
                  </a:extLst>
                </p:cNvPr>
                <p:cNvSpPr/>
                <p:nvPr/>
              </p:nvSpPr>
              <p:spPr>
                <a:xfrm>
                  <a:off x="8482150" y="3827415"/>
                  <a:ext cx="3301863" cy="437606"/>
                </a:xfrm>
                <a:prstGeom prst="rect">
                  <a:avLst/>
                </a:prstGeom>
                <a:solidFill>
                  <a:srgbClr val="99CC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8" name="Rectangle 7">
                  <a:extLst>
                    <a:ext uri="{FF2B5EF4-FFF2-40B4-BE49-F238E27FC236}">
                      <a16:creationId xmlns:a16="http://schemas.microsoft.com/office/drawing/2014/main" id="{07C15FC7-3C0A-4186-6DB6-E540478BDEB6}"/>
                    </a:ext>
                  </a:extLst>
                </p:cNvPr>
                <p:cNvSpPr/>
                <p:nvPr/>
              </p:nvSpPr>
              <p:spPr>
                <a:xfrm>
                  <a:off x="8572070" y="435842"/>
                  <a:ext cx="3122023" cy="3613909"/>
                </a:xfrm>
                <a:prstGeom prst="rect">
                  <a:avLst/>
                </a:prstGeom>
                <a:solidFill>
                  <a:srgbClr val="F6F5F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br>
                    <a:rPr lang="en-GB" sz="1600" b="1" dirty="0">
                      <a:solidFill>
                        <a:schemeClr val="tx1"/>
                      </a:solidFill>
                    </a:rPr>
                  </a:br>
                  <a:r>
                    <a:rPr lang="en-GB" sz="1600" b="1" dirty="0" err="1">
                      <a:solidFill>
                        <a:schemeClr val="tx1"/>
                      </a:solidFill>
                    </a:rPr>
                    <a:t>Royering</a:t>
                  </a:r>
                  <a:r>
                    <a:rPr lang="en-GB" sz="1600" b="1" dirty="0">
                      <a:solidFill>
                        <a:schemeClr val="tx1"/>
                      </a:solidFill>
                    </a:rPr>
                    <a:t> </a:t>
                  </a:r>
                  <a:r>
                    <a:rPr lang="en-GB" sz="1600" b="1" dirty="0" err="1">
                      <a:solidFill>
                        <a:schemeClr val="tx1"/>
                      </a:solidFill>
                    </a:rPr>
                    <a:t>certificaten</a:t>
                  </a:r>
                  <a:r>
                    <a:rPr lang="en-GB" sz="1600" b="1" dirty="0">
                      <a:solidFill>
                        <a:schemeClr val="tx1"/>
                      </a:solidFill>
                    </a:rPr>
                    <a:t> </a:t>
                  </a:r>
                  <a:r>
                    <a:rPr lang="en-GB" sz="1600" b="1" dirty="0" err="1">
                      <a:solidFill>
                        <a:schemeClr val="tx1"/>
                      </a:solidFill>
                    </a:rPr>
                    <a:t>voor</a:t>
                  </a:r>
                  <a:r>
                    <a:rPr lang="en-GB" sz="1600" b="1" dirty="0">
                      <a:solidFill>
                        <a:schemeClr val="tx1"/>
                      </a:solidFill>
                    </a:rPr>
                    <a:t> </a:t>
                  </a:r>
                  <a:r>
                    <a:rPr lang="en-GB" sz="1600" b="1" dirty="0" err="1">
                      <a:solidFill>
                        <a:schemeClr val="tx1"/>
                      </a:solidFill>
                    </a:rPr>
                    <a:t>aandelen</a:t>
                  </a:r>
                  <a:br>
                    <a:rPr lang="en-GB" sz="1600" b="1" dirty="0">
                      <a:solidFill>
                        <a:schemeClr val="tx1"/>
                      </a:solidFill>
                    </a:rPr>
                  </a:br>
                  <a:r>
                    <a:rPr lang="en-GB" sz="1600" b="1" dirty="0">
                      <a:solidFill>
                        <a:schemeClr val="tx1"/>
                      </a:solidFill>
                    </a:rPr>
                    <a:t> </a:t>
                  </a:r>
                </a:p>
                <a:p>
                  <a:pPr marL="285750" marR="0" lvl="0" indent="-285750" fontAlgn="auto">
                    <a:lnSpc>
                      <a:spcPct val="100000"/>
                    </a:lnSpc>
                    <a:spcBef>
                      <a:spcPts val="0"/>
                    </a:spcBef>
                    <a:spcAft>
                      <a:spcPts val="0"/>
                    </a:spcAft>
                    <a:buClr>
                      <a:srgbClr val="AF005F"/>
                    </a:buClr>
                    <a:buSzTx/>
                    <a:buFont typeface="Arial" panose="020B0604020202020204" pitchFamily="34" charset="0"/>
                    <a:buChar char="&gt;"/>
                    <a:tabLst/>
                    <a:defRPr/>
                  </a:pPr>
                  <a:r>
                    <a:rPr lang="en-GB" sz="1400" dirty="0" err="1">
                      <a:solidFill>
                        <a:schemeClr val="tx1"/>
                      </a:solidFill>
                    </a:rPr>
                    <a:t>Fiscaal</a:t>
                  </a:r>
                  <a:r>
                    <a:rPr lang="en-GB" sz="1400" dirty="0">
                      <a:solidFill>
                        <a:schemeClr val="tx1"/>
                      </a:solidFill>
                    </a:rPr>
                    <a:t> </a:t>
                  </a:r>
                  <a:r>
                    <a:rPr lang="en-GB" sz="1400" dirty="0" err="1">
                      <a:solidFill>
                        <a:schemeClr val="tx1"/>
                      </a:solidFill>
                    </a:rPr>
                    <a:t>transparant</a:t>
                  </a:r>
                  <a:endParaRPr lang="en-GB" sz="1400" dirty="0">
                    <a:solidFill>
                      <a:schemeClr val="tx1"/>
                    </a:solidFill>
                  </a:endParaRPr>
                </a:p>
              </p:txBody>
            </p:sp>
            <p:sp>
              <p:nvSpPr>
                <p:cNvPr id="19" name="Flowchart: Merge 18">
                  <a:extLst>
                    <a:ext uri="{FF2B5EF4-FFF2-40B4-BE49-F238E27FC236}">
                      <a16:creationId xmlns:a16="http://schemas.microsoft.com/office/drawing/2014/main" id="{6DF96688-AD44-F851-EA1B-7664FAC66C87}"/>
                    </a:ext>
                  </a:extLst>
                </p:cNvPr>
                <p:cNvSpPr/>
                <p:nvPr/>
              </p:nvSpPr>
              <p:spPr>
                <a:xfrm>
                  <a:off x="9927339" y="4265021"/>
                  <a:ext cx="411480" cy="182881"/>
                </a:xfrm>
                <a:prstGeom prst="flowChartMerge">
                  <a:avLst/>
                </a:prstGeom>
                <a:solidFill>
                  <a:srgbClr val="99CC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sp>
            <p:nvSpPr>
              <p:cNvPr id="22" name="Oval 21">
                <a:extLst>
                  <a:ext uri="{FF2B5EF4-FFF2-40B4-BE49-F238E27FC236}">
                    <a16:creationId xmlns:a16="http://schemas.microsoft.com/office/drawing/2014/main" id="{E04D86F7-9C2A-DE54-77FF-D279F7F2BF6D}"/>
                  </a:ext>
                </a:extLst>
              </p:cNvPr>
              <p:cNvSpPr/>
              <p:nvPr/>
            </p:nvSpPr>
            <p:spPr>
              <a:xfrm>
                <a:off x="7432670" y="4885508"/>
                <a:ext cx="228599" cy="228599"/>
              </a:xfrm>
              <a:prstGeom prst="ellipse">
                <a:avLst/>
              </a:prstGeom>
              <a:solidFill>
                <a:srgbClr val="99CC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nvGrpSpPr>
            <p:cNvPr id="39" name="Group 38">
              <a:extLst>
                <a:ext uri="{FF2B5EF4-FFF2-40B4-BE49-F238E27FC236}">
                  <a16:creationId xmlns:a16="http://schemas.microsoft.com/office/drawing/2014/main" id="{9E4F65EF-B32B-6D8E-22E1-6BC59072F9D3}"/>
                </a:ext>
              </a:extLst>
            </p:cNvPr>
            <p:cNvGrpSpPr/>
            <p:nvPr/>
          </p:nvGrpSpPr>
          <p:grpSpPr>
            <a:xfrm>
              <a:off x="9113809" y="435842"/>
              <a:ext cx="2670203" cy="4678265"/>
              <a:chOff x="9113809" y="435842"/>
              <a:chExt cx="2670203" cy="4678265"/>
            </a:xfrm>
          </p:grpSpPr>
          <p:cxnSp>
            <p:nvCxnSpPr>
              <p:cNvPr id="28" name="Straight Connector 27">
                <a:extLst>
                  <a:ext uri="{FF2B5EF4-FFF2-40B4-BE49-F238E27FC236}">
                    <a16:creationId xmlns:a16="http://schemas.microsoft.com/office/drawing/2014/main" id="{B978BA24-3D2A-B947-A96D-DE5D416833BF}"/>
                  </a:ext>
                </a:extLst>
              </p:cNvPr>
              <p:cNvCxnSpPr>
                <a:cxnSpLocks/>
              </p:cNvCxnSpPr>
              <p:nvPr/>
            </p:nvCxnSpPr>
            <p:spPr>
              <a:xfrm flipH="1">
                <a:off x="10448907" y="4265021"/>
                <a:ext cx="7" cy="620487"/>
              </a:xfrm>
              <a:prstGeom prst="line">
                <a:avLst/>
              </a:prstGeom>
              <a:ln w="25400">
                <a:solidFill>
                  <a:srgbClr val="808080"/>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2FC331DA-B02C-2877-0593-10FF7B6F3F1B}"/>
                  </a:ext>
                </a:extLst>
              </p:cNvPr>
              <p:cNvGrpSpPr/>
              <p:nvPr/>
            </p:nvGrpSpPr>
            <p:grpSpPr>
              <a:xfrm>
                <a:off x="9113809" y="435842"/>
                <a:ext cx="2670203" cy="4012060"/>
                <a:chOff x="8482150" y="435842"/>
                <a:chExt cx="3301863" cy="4012060"/>
              </a:xfrm>
            </p:grpSpPr>
            <p:sp>
              <p:nvSpPr>
                <p:cNvPr id="13" name="Rectangle 12">
                  <a:extLst>
                    <a:ext uri="{FF2B5EF4-FFF2-40B4-BE49-F238E27FC236}">
                      <a16:creationId xmlns:a16="http://schemas.microsoft.com/office/drawing/2014/main" id="{52671FF2-B4B9-B193-EEF5-73D2162EDCAC}"/>
                    </a:ext>
                  </a:extLst>
                </p:cNvPr>
                <p:cNvSpPr/>
                <p:nvPr/>
              </p:nvSpPr>
              <p:spPr>
                <a:xfrm>
                  <a:off x="8482150" y="3827415"/>
                  <a:ext cx="3301863" cy="437606"/>
                </a:xfrm>
                <a:prstGeom prst="rect">
                  <a:avLst/>
                </a:prstGeom>
                <a:solidFill>
                  <a:srgbClr val="99CC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4" name="Rectangle 13">
                  <a:extLst>
                    <a:ext uri="{FF2B5EF4-FFF2-40B4-BE49-F238E27FC236}">
                      <a16:creationId xmlns:a16="http://schemas.microsoft.com/office/drawing/2014/main" id="{7137E5BB-6D7B-30CD-FBE7-88776A8AC424}"/>
                    </a:ext>
                  </a:extLst>
                </p:cNvPr>
                <p:cNvSpPr/>
                <p:nvPr/>
              </p:nvSpPr>
              <p:spPr>
                <a:xfrm>
                  <a:off x="8572070" y="435842"/>
                  <a:ext cx="3122023" cy="3613909"/>
                </a:xfrm>
                <a:prstGeom prst="rect">
                  <a:avLst/>
                </a:prstGeom>
                <a:solidFill>
                  <a:srgbClr val="F6F5F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defRPr/>
                  </a:pPr>
                  <a:br>
                    <a:rPr lang="nl-BE" sz="1600" b="1" dirty="0">
                      <a:solidFill>
                        <a:schemeClr val="tx1"/>
                      </a:solidFill>
                    </a:rPr>
                  </a:br>
                  <a:r>
                    <a:rPr lang="nl-BE" sz="1600" b="1" dirty="0">
                      <a:solidFill>
                        <a:schemeClr val="tx1"/>
                      </a:solidFill>
                    </a:rPr>
                    <a:t>Verkoop van certificaten in </a:t>
                  </a:r>
                  <a:r>
                    <a:rPr lang="nl-BE" sz="1600" b="1" dirty="0" err="1">
                      <a:solidFill>
                        <a:schemeClr val="tx1"/>
                      </a:solidFill>
                    </a:rPr>
                    <a:t>StAK</a:t>
                  </a:r>
                  <a:endParaRPr lang="nl-BE" sz="1600" b="1" dirty="0">
                    <a:solidFill>
                      <a:schemeClr val="tx1"/>
                    </a:solidFill>
                  </a:endParaRPr>
                </a:p>
                <a:p>
                  <a:pPr lvl="0" algn="ctr">
                    <a:defRPr/>
                  </a:pPr>
                  <a:endParaRPr lang="en-GB" b="1" dirty="0">
                    <a:solidFill>
                      <a:schemeClr val="tx1"/>
                    </a:solidFill>
                  </a:endParaRPr>
                </a:p>
                <a:p>
                  <a:pPr marL="285750" marR="0" lvl="0" indent="-285750" fontAlgn="auto">
                    <a:lnSpc>
                      <a:spcPct val="100000"/>
                    </a:lnSpc>
                    <a:spcBef>
                      <a:spcPts val="0"/>
                    </a:spcBef>
                    <a:spcAft>
                      <a:spcPts val="0"/>
                    </a:spcAft>
                    <a:buClr>
                      <a:srgbClr val="AF005F"/>
                    </a:buClr>
                    <a:buSzTx/>
                    <a:buFont typeface="Arial" panose="020B0604020202020204" pitchFamily="34" charset="0"/>
                    <a:buChar char="&gt;"/>
                    <a:tabLst/>
                    <a:defRPr/>
                  </a:pPr>
                  <a:r>
                    <a:rPr lang="nl-BE" sz="1400" dirty="0">
                      <a:solidFill>
                        <a:schemeClr val="tx1"/>
                      </a:solidFill>
                    </a:rPr>
                    <a:t>(Gelijkgesteld aan) overdracht van de aandelen gecertificeerd door </a:t>
                  </a:r>
                  <a:r>
                    <a:rPr lang="nl-BE" sz="1400" dirty="0" err="1">
                      <a:solidFill>
                        <a:schemeClr val="tx1"/>
                      </a:solidFill>
                    </a:rPr>
                    <a:t>StAK</a:t>
                  </a:r>
                  <a:endParaRPr lang="nl-BE" sz="1400" dirty="0">
                    <a:solidFill>
                      <a:schemeClr val="tx1"/>
                    </a:solidFill>
                  </a:endParaRPr>
                </a:p>
                <a:p>
                  <a:pPr marL="285750" marR="0" lvl="0" indent="-285750" fontAlgn="auto">
                    <a:lnSpc>
                      <a:spcPct val="100000"/>
                    </a:lnSpc>
                    <a:spcBef>
                      <a:spcPts val="0"/>
                    </a:spcBef>
                    <a:spcAft>
                      <a:spcPts val="0"/>
                    </a:spcAft>
                    <a:buClr>
                      <a:srgbClr val="AF005F"/>
                    </a:buClr>
                    <a:buSzTx/>
                    <a:buFont typeface="Arial" panose="020B0604020202020204" pitchFamily="34" charset="0"/>
                    <a:buChar char="&gt;"/>
                    <a:tabLst/>
                    <a:defRPr/>
                  </a:pPr>
                  <a:r>
                    <a:rPr lang="nl-BE" sz="1400" dirty="0">
                      <a:solidFill>
                        <a:schemeClr val="tx1"/>
                      </a:solidFill>
                    </a:rPr>
                    <a:t>MW belasting</a:t>
                  </a:r>
                </a:p>
              </p:txBody>
            </p:sp>
            <p:sp>
              <p:nvSpPr>
                <p:cNvPr id="23" name="Flowchart: Merge 22">
                  <a:extLst>
                    <a:ext uri="{FF2B5EF4-FFF2-40B4-BE49-F238E27FC236}">
                      <a16:creationId xmlns:a16="http://schemas.microsoft.com/office/drawing/2014/main" id="{17CB043C-D130-74EB-AEEB-D73F0A98E579}"/>
                    </a:ext>
                  </a:extLst>
                </p:cNvPr>
                <p:cNvSpPr/>
                <p:nvPr/>
              </p:nvSpPr>
              <p:spPr>
                <a:xfrm>
                  <a:off x="9927339" y="4265021"/>
                  <a:ext cx="411480" cy="182881"/>
                </a:xfrm>
                <a:prstGeom prst="flowChartMerge">
                  <a:avLst/>
                </a:prstGeom>
                <a:solidFill>
                  <a:srgbClr val="99CC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sp>
            <p:nvSpPr>
              <p:cNvPr id="27" name="Oval 26">
                <a:extLst>
                  <a:ext uri="{FF2B5EF4-FFF2-40B4-BE49-F238E27FC236}">
                    <a16:creationId xmlns:a16="http://schemas.microsoft.com/office/drawing/2014/main" id="{045D1267-8A01-2FFE-6D2D-257F49F7885E}"/>
                  </a:ext>
                </a:extLst>
              </p:cNvPr>
              <p:cNvSpPr/>
              <p:nvPr/>
            </p:nvSpPr>
            <p:spPr>
              <a:xfrm>
                <a:off x="10334611" y="4885508"/>
                <a:ext cx="228599" cy="228599"/>
              </a:xfrm>
              <a:prstGeom prst="ellipse">
                <a:avLst/>
              </a:prstGeom>
              <a:solidFill>
                <a:srgbClr val="99CC9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grpSp>
    </p:spTree>
    <p:extLst>
      <p:ext uri="{BB962C8B-B14F-4D97-AF65-F5344CB8AC3E}">
        <p14:creationId xmlns:p14="http://schemas.microsoft.com/office/powerpoint/2010/main" val="13578771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p:cNvSpPr>
            <a:spLocks noGrp="1"/>
          </p:cNvSpPr>
          <p:nvPr>
            <p:ph type="title"/>
          </p:nvPr>
        </p:nvSpPr>
        <p:spPr/>
        <p:txBody>
          <a:bodyPr/>
          <a:lstStyle/>
          <a:p>
            <a:r>
              <a:rPr lang="nl-BE" noProof="0" dirty="0"/>
              <a:t>Focus op inkoop van eigen aandelen</a:t>
            </a:r>
          </a:p>
        </p:txBody>
      </p:sp>
      <p:sp>
        <p:nvSpPr>
          <p:cNvPr id="3" name="Rectangle: Single Corner Snipped 2">
            <a:extLst>
              <a:ext uri="{FF2B5EF4-FFF2-40B4-BE49-F238E27FC236}">
                <a16:creationId xmlns:a16="http://schemas.microsoft.com/office/drawing/2014/main" id="{474DEE7F-D4C5-4B7B-A2EA-92BE065F23F9}"/>
              </a:ext>
            </a:extLst>
          </p:cNvPr>
          <p:cNvSpPr/>
          <p:nvPr/>
        </p:nvSpPr>
        <p:spPr>
          <a:xfrm>
            <a:off x="900000" y="1231450"/>
            <a:ext cx="4544461" cy="1402925"/>
          </a:xfrm>
          <a:prstGeom prst="snip1Rect">
            <a:avLst/>
          </a:prstGeom>
          <a:solidFill>
            <a:srgbClr val="99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FFFFFF"/>
                </a:solidFill>
                <a:effectLst/>
                <a:uLnTx/>
                <a:uFillTx/>
                <a:latin typeface="Arial"/>
                <a:ea typeface="+mn-ea"/>
                <a:cs typeface="Arial"/>
              </a:rPr>
              <a:t>Een</a:t>
            </a:r>
            <a:r>
              <a:rPr lang="nl-BE" noProof="0" dirty="0">
                <a:solidFill>
                  <a:srgbClr val="FFFFFF"/>
                </a:solidFill>
                <a:latin typeface="Arial"/>
                <a:cs typeface="Arial"/>
              </a:rPr>
              <a:t> inkoop </a:t>
            </a:r>
            <a:r>
              <a:rPr kumimoji="0" lang="nl-BE" sz="1800" b="0" i="0" u="none" strike="noStrike" kern="1200" cap="none" spc="0" normalizeH="0" baseline="0" noProof="0" dirty="0">
                <a:ln>
                  <a:noFill/>
                </a:ln>
                <a:solidFill>
                  <a:srgbClr val="FFFFFF"/>
                </a:solidFill>
                <a:effectLst/>
                <a:uLnTx/>
                <a:uFillTx/>
                <a:latin typeface="Arial"/>
                <a:ea typeface="+mn-ea"/>
                <a:cs typeface="Arial"/>
              </a:rPr>
              <a:t>van eigen aandelen is een "overdracht", die aanleiding geeft tot een belastbaar dividend in volgende gevallen en bedragen (“</a:t>
            </a:r>
            <a:r>
              <a:rPr kumimoji="0" lang="nl-BE" sz="1800" b="0" i="1" u="none" strike="noStrike" kern="1200" cap="none" spc="0" normalizeH="0" baseline="0" noProof="0" dirty="0">
                <a:ln>
                  <a:noFill/>
                </a:ln>
                <a:solidFill>
                  <a:srgbClr val="FFFFFF"/>
                </a:solidFill>
                <a:effectLst/>
                <a:uLnTx/>
                <a:uFillTx/>
                <a:latin typeface="Arial"/>
                <a:ea typeface="+mn-ea"/>
                <a:cs typeface="Arial"/>
              </a:rPr>
              <a:t>triggers</a:t>
            </a:r>
            <a:r>
              <a:rPr kumimoji="0" lang="nl-BE" sz="1800" b="0" i="0" u="none" strike="noStrike" kern="1200" cap="none" spc="0" normalizeH="0" baseline="0" noProof="0" dirty="0">
                <a:ln>
                  <a:noFill/>
                </a:ln>
                <a:solidFill>
                  <a:srgbClr val="FFFFFF"/>
                </a:solidFill>
                <a:effectLst/>
                <a:uLnTx/>
                <a:uFillTx/>
                <a:latin typeface="Arial"/>
                <a:ea typeface="+mn-ea"/>
                <a:cs typeface="Arial"/>
              </a:rPr>
              <a:t>”):</a:t>
            </a:r>
          </a:p>
        </p:txBody>
      </p:sp>
      <p:sp>
        <p:nvSpPr>
          <p:cNvPr id="55" name="Rectangle: Single Corner Snipped 54">
            <a:extLst>
              <a:ext uri="{FF2B5EF4-FFF2-40B4-BE49-F238E27FC236}">
                <a16:creationId xmlns:a16="http://schemas.microsoft.com/office/drawing/2014/main" id="{B2004E0F-A6D7-4DE1-9A66-C981E9146BC3}"/>
              </a:ext>
            </a:extLst>
          </p:cNvPr>
          <p:cNvSpPr/>
          <p:nvPr/>
        </p:nvSpPr>
        <p:spPr>
          <a:xfrm>
            <a:off x="6554700" y="1231451"/>
            <a:ext cx="4619226" cy="1402924"/>
          </a:xfrm>
          <a:prstGeom prst="snip1Rect">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800" b="0" i="0" u="none" strike="noStrike" kern="1200" cap="none" spc="0" normalizeH="0" baseline="0" noProof="0" dirty="0">
                <a:ln>
                  <a:noFill/>
                </a:ln>
                <a:solidFill>
                  <a:srgbClr val="FFFFFF"/>
                </a:solidFill>
                <a:effectLst/>
                <a:uLnTx/>
                <a:uFillTx/>
                <a:latin typeface="Arial"/>
                <a:ea typeface="+mn-ea"/>
                <a:cs typeface="Arial"/>
              </a:rPr>
              <a:t>Combinatie met de MW belasting: </a:t>
            </a:r>
          </a:p>
        </p:txBody>
      </p:sp>
      <p:sp>
        <p:nvSpPr>
          <p:cNvPr id="5" name="Rectangle 4">
            <a:extLst>
              <a:ext uri="{FF2B5EF4-FFF2-40B4-BE49-F238E27FC236}">
                <a16:creationId xmlns:a16="http://schemas.microsoft.com/office/drawing/2014/main" id="{DF60411D-3DFD-44B2-B3EC-9A15336FAAE6}"/>
              </a:ext>
            </a:extLst>
          </p:cNvPr>
          <p:cNvSpPr/>
          <p:nvPr/>
        </p:nvSpPr>
        <p:spPr>
          <a:xfrm>
            <a:off x="881000" y="2634375"/>
            <a:ext cx="4544461" cy="305808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t" anchorCtr="0"/>
          <a:lstStyle/>
          <a:p>
            <a:pPr marL="285750" marR="0" lvl="0" indent="-285750" algn="l" defTabSz="914400" rtl="0" eaLnBrk="1" fontAlgn="auto" latinLnBrk="0" hangingPunct="1">
              <a:lnSpc>
                <a:spcPct val="100000"/>
              </a:lnSpc>
              <a:spcBef>
                <a:spcPts val="0"/>
              </a:spcBef>
              <a:spcAft>
                <a:spcPts val="1200"/>
              </a:spcAft>
              <a:buClr>
                <a:srgbClr val="AF005F"/>
              </a:buClr>
              <a:buSzTx/>
              <a:buFont typeface="Arial" panose="020B0604020202020204" pitchFamily="34" charset="0"/>
              <a:buChar char="&gt;"/>
              <a:tabLst/>
              <a:defRPr/>
            </a:pPr>
            <a:r>
              <a:rPr kumimoji="0" lang="nl-BE" sz="1600" b="0" i="0" u="none" strike="noStrike" kern="1200" cap="none" spc="0" normalizeH="0" baseline="0" noProof="0" dirty="0">
                <a:ln>
                  <a:noFill/>
                </a:ln>
                <a:solidFill>
                  <a:srgbClr val="000000"/>
                </a:solidFill>
                <a:effectLst/>
                <a:uLnTx/>
                <a:uFillTx/>
                <a:latin typeface="Arial"/>
                <a:ea typeface="+mn-ea"/>
                <a:cs typeface="Arial"/>
              </a:rPr>
              <a:t>Waardevermindering</a:t>
            </a:r>
          </a:p>
          <a:p>
            <a:pPr marL="285750" marR="0" lvl="0" indent="-285750" algn="l" defTabSz="914400" rtl="0" eaLnBrk="1" fontAlgn="auto" latinLnBrk="0" hangingPunct="1">
              <a:lnSpc>
                <a:spcPct val="100000"/>
              </a:lnSpc>
              <a:spcBef>
                <a:spcPts val="0"/>
              </a:spcBef>
              <a:spcAft>
                <a:spcPts val="1200"/>
              </a:spcAft>
              <a:buClr>
                <a:srgbClr val="AF005F"/>
              </a:buClr>
              <a:buSzTx/>
              <a:buFont typeface="Arial" panose="020B0604020202020204" pitchFamily="34" charset="0"/>
              <a:buChar char="&gt;"/>
              <a:tabLst/>
              <a:defRPr/>
            </a:pPr>
            <a:r>
              <a:rPr kumimoji="0" lang="nl-BE" sz="1600" b="0" i="0" u="none" strike="noStrike" kern="1200" cap="none" spc="0" normalizeH="0" baseline="0" noProof="0" dirty="0">
                <a:ln>
                  <a:noFill/>
                </a:ln>
                <a:solidFill>
                  <a:srgbClr val="000000"/>
                </a:solidFill>
                <a:effectLst/>
                <a:uLnTx/>
                <a:uFillTx/>
                <a:latin typeface="Arial"/>
                <a:ea typeface="+mn-ea"/>
                <a:cs typeface="Arial"/>
              </a:rPr>
              <a:t>Vervreemd met minderwaarde</a:t>
            </a:r>
          </a:p>
          <a:p>
            <a:pPr marL="285750" marR="0" lvl="0" indent="-285750" algn="l" defTabSz="914400" rtl="0" eaLnBrk="1" fontAlgn="auto" latinLnBrk="0" hangingPunct="1">
              <a:lnSpc>
                <a:spcPct val="100000"/>
              </a:lnSpc>
              <a:spcBef>
                <a:spcPts val="0"/>
              </a:spcBef>
              <a:spcAft>
                <a:spcPts val="1200"/>
              </a:spcAft>
              <a:buClr>
                <a:srgbClr val="AF005F"/>
              </a:buClr>
              <a:buSzTx/>
              <a:buFont typeface="Arial" panose="020B0604020202020204" pitchFamily="34" charset="0"/>
              <a:buChar char="&gt;"/>
              <a:tabLst/>
              <a:defRPr/>
            </a:pPr>
            <a:r>
              <a:rPr lang="nl-BE" sz="1600" noProof="0" dirty="0">
                <a:solidFill>
                  <a:srgbClr val="000000"/>
                </a:solidFill>
                <a:latin typeface="Arial"/>
                <a:cs typeface="Arial"/>
              </a:rPr>
              <a:t>Vernietiging</a:t>
            </a:r>
            <a:r>
              <a:rPr kumimoji="0" lang="nl-BE" sz="1600" b="0" i="0" u="none" strike="noStrike" kern="1200" cap="none" spc="0" normalizeH="0" baseline="0" noProof="0" dirty="0">
                <a:ln>
                  <a:noFill/>
                </a:ln>
                <a:solidFill>
                  <a:srgbClr val="000000"/>
                </a:solidFill>
                <a:effectLst/>
                <a:uLnTx/>
                <a:uFillTx/>
                <a:latin typeface="Arial"/>
                <a:ea typeface="+mn-ea"/>
                <a:cs typeface="Arial"/>
              </a:rPr>
              <a:t> van de aandelen (verschil tussen verkrijgingsprijs en gerevaloriseerd gestort kapitaal dat door de aandelen wordt vertegenwoordigd)</a:t>
            </a:r>
          </a:p>
          <a:p>
            <a:pPr marL="285750" marR="0" lvl="0" indent="-285750" algn="l" defTabSz="914400" rtl="0" eaLnBrk="1" fontAlgn="auto" latinLnBrk="0" hangingPunct="1">
              <a:lnSpc>
                <a:spcPct val="100000"/>
              </a:lnSpc>
              <a:spcBef>
                <a:spcPts val="0"/>
              </a:spcBef>
              <a:spcAft>
                <a:spcPts val="1200"/>
              </a:spcAft>
              <a:buClr>
                <a:srgbClr val="AF005F"/>
              </a:buClr>
              <a:buSzTx/>
              <a:buFont typeface="Arial" panose="020B0604020202020204" pitchFamily="34" charset="0"/>
              <a:buChar char="&gt;"/>
              <a:tabLst/>
              <a:defRPr/>
            </a:pPr>
            <a:r>
              <a:rPr kumimoji="0" lang="nl-BE" sz="1600" b="0" i="0" u="none" strike="noStrike" kern="1200" cap="none" spc="0" normalizeH="0" baseline="0" noProof="0" dirty="0">
                <a:ln>
                  <a:noFill/>
                </a:ln>
                <a:solidFill>
                  <a:srgbClr val="000000"/>
                </a:solidFill>
                <a:effectLst/>
                <a:uLnTx/>
                <a:uFillTx/>
                <a:latin typeface="Arial"/>
                <a:ea typeface="+mn-ea"/>
                <a:cs typeface="Arial"/>
              </a:rPr>
              <a:t>Ontbinding van vennootschap (verschil tussen verkrijgingsprijs en gerevaloriseerd gestort kapitaal dat door de aandelen wordt vertegenwoordigd)</a:t>
            </a:r>
          </a:p>
          <a:p>
            <a:pPr marL="285750" marR="0" lvl="0" indent="-285750" algn="l" defTabSz="914400" rtl="0" eaLnBrk="1" fontAlgn="auto" latinLnBrk="0" hangingPunct="1">
              <a:lnSpc>
                <a:spcPct val="100000"/>
              </a:lnSpc>
              <a:spcBef>
                <a:spcPts val="0"/>
              </a:spcBef>
              <a:spcAft>
                <a:spcPts val="0"/>
              </a:spcAft>
              <a:buClr>
                <a:srgbClr val="AF005F"/>
              </a:buClr>
              <a:buSzTx/>
              <a:buFont typeface="Arial" panose="020B0604020202020204" pitchFamily="34" charset="0"/>
              <a:buChar char="&gt;"/>
              <a:tabLst/>
              <a:defRPr/>
            </a:pPr>
            <a:endParaRPr kumimoji="0" lang="nl-BE" sz="1800" b="0" i="0" u="none" strike="noStrike" kern="1200" cap="none" spc="0" normalizeH="0" baseline="0" noProof="0" dirty="0">
              <a:ln>
                <a:noFill/>
              </a:ln>
              <a:solidFill>
                <a:srgbClr val="000000"/>
              </a:solidFill>
              <a:effectLst/>
              <a:uLnTx/>
              <a:uFillTx/>
              <a:latin typeface="Arial"/>
              <a:ea typeface="+mn-ea"/>
              <a:cs typeface="Arial"/>
            </a:endParaRPr>
          </a:p>
        </p:txBody>
      </p:sp>
      <p:sp>
        <p:nvSpPr>
          <p:cNvPr id="67" name="Rectangle 66">
            <a:extLst>
              <a:ext uri="{FF2B5EF4-FFF2-40B4-BE49-F238E27FC236}">
                <a16:creationId xmlns:a16="http://schemas.microsoft.com/office/drawing/2014/main" id="{55D61CCA-BEF2-47E2-80DF-AE84921F9058}"/>
              </a:ext>
            </a:extLst>
          </p:cNvPr>
          <p:cNvSpPr/>
          <p:nvPr/>
        </p:nvSpPr>
        <p:spPr>
          <a:xfrm>
            <a:off x="6564200" y="2212259"/>
            <a:ext cx="4619226" cy="384932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t" anchorCtr="0"/>
          <a:lstStyle/>
          <a:p>
            <a:pPr marL="285750" indent="-285750">
              <a:spcAft>
                <a:spcPts val="1200"/>
              </a:spcAft>
              <a:buClr>
                <a:srgbClr val="AF005F"/>
              </a:buClr>
              <a:buFont typeface="Arial" panose="020B0604020202020204" pitchFamily="34" charset="0"/>
              <a:buChar char="&gt;"/>
              <a:defRPr/>
            </a:pPr>
            <a:r>
              <a:rPr lang="nl-BE" sz="1600" noProof="0" dirty="0">
                <a:solidFill>
                  <a:srgbClr val="000000"/>
                </a:solidFill>
                <a:latin typeface="Arial"/>
                <a:cs typeface="Arial"/>
              </a:rPr>
              <a:t>Indien dividend </a:t>
            </a:r>
            <a:r>
              <a:rPr lang="nl-BE" sz="1600" i="1" noProof="0" dirty="0">
                <a:solidFill>
                  <a:srgbClr val="000000"/>
                </a:solidFill>
                <a:latin typeface="Arial"/>
                <a:cs typeface="Arial"/>
              </a:rPr>
              <a:t>trigger</a:t>
            </a:r>
            <a:r>
              <a:rPr lang="nl-BE" sz="1600" noProof="0" dirty="0">
                <a:solidFill>
                  <a:srgbClr val="000000"/>
                </a:solidFill>
                <a:latin typeface="Arial"/>
                <a:cs typeface="Arial"/>
              </a:rPr>
              <a:t> zich tijdens hetzelfde boekjaar plaatsvindt: belast als dividend (</a:t>
            </a:r>
            <a:r>
              <a:rPr lang="nl-BE" sz="1600" noProof="0" dirty="0" err="1">
                <a:solidFill>
                  <a:srgbClr val="000000"/>
                </a:solidFill>
                <a:latin typeface="Arial"/>
                <a:cs typeface="Arial"/>
              </a:rPr>
              <a:t>uitz</a:t>
            </a:r>
            <a:r>
              <a:rPr lang="nl-BE" sz="1600" noProof="0" dirty="0">
                <a:solidFill>
                  <a:srgbClr val="000000"/>
                </a:solidFill>
                <a:latin typeface="Arial"/>
                <a:cs typeface="Arial"/>
              </a:rPr>
              <a:t>.</a:t>
            </a:r>
            <a:r>
              <a:rPr lang="nl-BE" sz="1600" dirty="0">
                <a:solidFill>
                  <a:srgbClr val="000000"/>
                </a:solidFill>
              </a:rPr>
              <a:t> belast als MW bij inkoop door (A)ICB met afwijkend fiscaal regime)</a:t>
            </a:r>
            <a:endParaRPr lang="nl-BE" sz="1600" noProof="0" dirty="0">
              <a:solidFill>
                <a:srgbClr val="000000"/>
              </a:solidFill>
              <a:latin typeface="Arial"/>
              <a:cs typeface="Arial"/>
            </a:endParaRPr>
          </a:p>
          <a:p>
            <a:pPr marL="285750" indent="-285750">
              <a:spcAft>
                <a:spcPts val="1200"/>
              </a:spcAft>
              <a:buClr>
                <a:srgbClr val="AF005F"/>
              </a:buClr>
              <a:buFont typeface="Arial" panose="020B0604020202020204" pitchFamily="34" charset="0"/>
              <a:buChar char="&gt;"/>
              <a:defRPr/>
            </a:pPr>
            <a:r>
              <a:rPr lang="nl-BE" sz="1600" noProof="0" dirty="0">
                <a:solidFill>
                  <a:srgbClr val="000000"/>
                </a:solidFill>
                <a:latin typeface="Arial"/>
                <a:cs typeface="Arial"/>
              </a:rPr>
              <a:t>Indien dividend </a:t>
            </a:r>
            <a:r>
              <a:rPr lang="nl-BE" sz="1600" i="1" noProof="0" dirty="0">
                <a:solidFill>
                  <a:srgbClr val="000000"/>
                </a:solidFill>
                <a:latin typeface="Arial"/>
                <a:cs typeface="Arial"/>
              </a:rPr>
              <a:t>trigger</a:t>
            </a:r>
            <a:r>
              <a:rPr lang="nl-BE" sz="1600" noProof="0" dirty="0">
                <a:solidFill>
                  <a:srgbClr val="000000"/>
                </a:solidFill>
                <a:latin typeface="Arial"/>
                <a:cs typeface="Arial"/>
              </a:rPr>
              <a:t> niet tijdens hetzelfde boekjaar plaatsvindt: belast als MW (op moment van </a:t>
            </a:r>
            <a:r>
              <a:rPr lang="nl-BE" sz="1600" dirty="0">
                <a:solidFill>
                  <a:srgbClr val="000000"/>
                </a:solidFill>
                <a:latin typeface="Arial"/>
                <a:cs typeface="Arial"/>
              </a:rPr>
              <a:t>inkoop</a:t>
            </a:r>
            <a:r>
              <a:rPr lang="nl-BE" sz="1600" noProof="0" dirty="0">
                <a:solidFill>
                  <a:srgbClr val="000000"/>
                </a:solidFill>
                <a:latin typeface="Arial"/>
                <a:cs typeface="Arial"/>
              </a:rPr>
              <a:t>). Ofwel “gewone” MW, ofwel interne MW ofwel MW aanzienlijk belang</a:t>
            </a:r>
          </a:p>
          <a:p>
            <a:pPr marR="0" lvl="0" algn="l" defTabSz="914400" rtl="0" eaLnBrk="1" fontAlgn="auto" latinLnBrk="0" hangingPunct="1">
              <a:lnSpc>
                <a:spcPct val="100000"/>
              </a:lnSpc>
              <a:spcBef>
                <a:spcPts val="0"/>
              </a:spcBef>
              <a:spcAft>
                <a:spcPts val="1200"/>
              </a:spcAft>
              <a:buClr>
                <a:srgbClr val="AF005F"/>
              </a:buClr>
              <a:buSzTx/>
              <a:tabLst/>
              <a:defRPr/>
            </a:pPr>
            <a:r>
              <a:rPr kumimoji="0" lang="nl-BE" sz="1600" b="0" i="0" u="none" strike="noStrike" kern="1200" cap="none" spc="0" normalizeH="0" baseline="0" noProof="0" dirty="0">
                <a:ln>
                  <a:noFill/>
                </a:ln>
                <a:solidFill>
                  <a:srgbClr val="000000"/>
                </a:solidFill>
                <a:effectLst/>
                <a:uLnTx/>
                <a:uFillTx/>
                <a:latin typeface="Arial"/>
                <a:ea typeface="+mn-ea"/>
                <a:cs typeface="Arial"/>
              </a:rPr>
              <a:t>Belastbare grondslag in beide gevallen is verschillend !</a:t>
            </a:r>
          </a:p>
          <a:p>
            <a:pPr marR="0" lvl="0" algn="l" defTabSz="914400" rtl="0" eaLnBrk="1" fontAlgn="auto" latinLnBrk="0" hangingPunct="1">
              <a:lnSpc>
                <a:spcPct val="100000"/>
              </a:lnSpc>
              <a:spcBef>
                <a:spcPts val="0"/>
              </a:spcBef>
              <a:spcAft>
                <a:spcPts val="1200"/>
              </a:spcAft>
              <a:buClr>
                <a:srgbClr val="AF005F"/>
              </a:buClr>
              <a:buSzTx/>
              <a:tabLst/>
              <a:defRPr/>
            </a:pPr>
            <a:r>
              <a:rPr kumimoji="0" lang="nl-BE" sz="1600" b="0" i="0" u="none" strike="noStrike" kern="1200" cap="none" spc="0" normalizeH="0" baseline="0" noProof="0" dirty="0" err="1">
                <a:ln>
                  <a:noFill/>
                </a:ln>
                <a:solidFill>
                  <a:srgbClr val="000000"/>
                </a:solidFill>
                <a:effectLst/>
                <a:uLnTx/>
                <a:uFillTx/>
                <a:latin typeface="Arial"/>
                <a:ea typeface="+mn-ea"/>
                <a:cs typeface="Arial"/>
              </a:rPr>
              <a:t>Quid</a:t>
            </a:r>
            <a:r>
              <a:rPr kumimoji="0" lang="nl-BE" sz="1600" b="0" i="0" u="none" strike="noStrike" kern="1200" cap="none" spc="0" normalizeH="0" baseline="0" noProof="0" dirty="0">
                <a:ln>
                  <a:noFill/>
                </a:ln>
                <a:solidFill>
                  <a:srgbClr val="000000"/>
                </a:solidFill>
                <a:effectLst/>
                <a:uLnTx/>
                <a:uFillTx/>
                <a:latin typeface="Arial"/>
                <a:ea typeface="+mn-ea"/>
                <a:cs typeface="Arial"/>
              </a:rPr>
              <a:t> timing van RV inhouding? Voorlopige inhouding van 30%?</a:t>
            </a:r>
          </a:p>
          <a:p>
            <a:pPr marL="285750" marR="0" lvl="0" indent="-285750" algn="l" defTabSz="914400" rtl="0" eaLnBrk="1" fontAlgn="auto" latinLnBrk="0" hangingPunct="1">
              <a:lnSpc>
                <a:spcPct val="100000"/>
              </a:lnSpc>
              <a:spcBef>
                <a:spcPts val="0"/>
              </a:spcBef>
              <a:spcAft>
                <a:spcPts val="0"/>
              </a:spcAft>
              <a:buClr>
                <a:srgbClr val="AF005F"/>
              </a:buClr>
              <a:buSzTx/>
              <a:buFont typeface="Arial" panose="020B0604020202020204" pitchFamily="34" charset="0"/>
              <a:buChar char="&gt;"/>
              <a:tabLst/>
              <a:defRPr/>
            </a:pPr>
            <a:endParaRPr kumimoji="0" lang="nl-BE" sz="1800" b="0" i="0" u="none" strike="noStrike" kern="1200" cap="none" spc="0" normalizeH="0" baseline="0" noProof="0" dirty="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2226575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91178-FF06-C086-50D4-2F3AFA7777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904975-64DD-7F1C-6ABF-33A351EF8766}"/>
              </a:ext>
            </a:extLst>
          </p:cNvPr>
          <p:cNvSpPr>
            <a:spLocks noGrp="1"/>
          </p:cNvSpPr>
          <p:nvPr>
            <p:ph type="title"/>
          </p:nvPr>
        </p:nvSpPr>
        <p:spPr/>
        <p:txBody>
          <a:bodyPr/>
          <a:lstStyle/>
          <a:p>
            <a:r>
              <a:rPr lang="nl-BE" dirty="0"/>
              <a:t>Enkele aandachtspunten bij M&amp;A</a:t>
            </a:r>
          </a:p>
        </p:txBody>
      </p:sp>
      <p:grpSp>
        <p:nvGrpSpPr>
          <p:cNvPr id="6" name="Group 5">
            <a:extLst>
              <a:ext uri="{FF2B5EF4-FFF2-40B4-BE49-F238E27FC236}">
                <a16:creationId xmlns:a16="http://schemas.microsoft.com/office/drawing/2014/main" id="{77FE5B03-E909-1D70-716D-C19D6C203CF5}"/>
              </a:ext>
            </a:extLst>
          </p:cNvPr>
          <p:cNvGrpSpPr/>
          <p:nvPr/>
        </p:nvGrpSpPr>
        <p:grpSpPr>
          <a:xfrm>
            <a:off x="504287" y="1719317"/>
            <a:ext cx="10803567" cy="4019752"/>
            <a:chOff x="1732539" y="2402088"/>
            <a:chExt cx="7548998" cy="3600293"/>
          </a:xfrm>
        </p:grpSpPr>
        <p:sp>
          <p:nvSpPr>
            <p:cNvPr id="8" name="Rectangle 90">
              <a:extLst>
                <a:ext uri="{FF2B5EF4-FFF2-40B4-BE49-F238E27FC236}">
                  <a16:creationId xmlns:a16="http://schemas.microsoft.com/office/drawing/2014/main" id="{C4CCB8A9-DF8E-31A1-1F8C-1E8A234D9253}"/>
                </a:ext>
              </a:extLst>
            </p:cNvPr>
            <p:cNvSpPr/>
            <p:nvPr/>
          </p:nvSpPr>
          <p:spPr>
            <a:xfrm>
              <a:off x="1735374" y="2444984"/>
              <a:ext cx="198140" cy="202505"/>
            </a:xfrm>
            <a:prstGeom prst="rect">
              <a:avLst/>
            </a:prstGeom>
            <a:solidFill>
              <a:srgbClr val="66CCCC"/>
            </a:solidFill>
            <a:ln>
              <a:noFill/>
            </a:ln>
          </p:spPr>
          <p:style>
            <a:lnRef idx="2">
              <a:schemeClr val="accent1">
                <a:shade val="50000"/>
              </a:schemeClr>
            </a:lnRef>
            <a:fillRef idx="1">
              <a:schemeClr val="accent1"/>
            </a:fillRef>
            <a:effectRef idx="0">
              <a:schemeClr val="accent1"/>
            </a:effectRef>
            <a:fontRef idx="minor">
              <a:schemeClr val="lt1"/>
            </a:fontRef>
          </p:style>
          <p:txBody>
            <a:bodyPr lIns="90273" tIns="45136" rIns="90273" bIns="45136" rtlCol="0" anchor="ctr"/>
            <a:lstStyle/>
            <a:p>
              <a:pPr algn="ctr"/>
              <a:endParaRPr lang="en-GB" sz="1451" dirty="0"/>
            </a:p>
          </p:txBody>
        </p:sp>
        <p:sp>
          <p:nvSpPr>
            <p:cNvPr id="9" name="TextBox 92">
              <a:extLst>
                <a:ext uri="{FF2B5EF4-FFF2-40B4-BE49-F238E27FC236}">
                  <a16:creationId xmlns:a16="http://schemas.microsoft.com/office/drawing/2014/main" id="{5AEC0D48-CDF9-074F-D570-6493BE55A9BD}"/>
                </a:ext>
              </a:extLst>
            </p:cNvPr>
            <p:cNvSpPr txBox="1"/>
            <p:nvPr/>
          </p:nvSpPr>
          <p:spPr>
            <a:xfrm>
              <a:off x="2013866" y="2402088"/>
              <a:ext cx="7127860" cy="329736"/>
            </a:xfrm>
            <a:prstGeom prst="rect">
              <a:avLst/>
            </a:prstGeom>
            <a:noFill/>
          </p:spPr>
          <p:txBody>
            <a:bodyPr wrap="square" lIns="90273" tIns="45136" rIns="90273" bIns="45136" rtlCol="0">
              <a:spAutoFit/>
            </a:bodyPr>
            <a:lstStyle/>
            <a:p>
              <a:r>
                <a:rPr lang="nl-BE" dirty="0"/>
                <a:t>MW belasting bij </a:t>
              </a:r>
              <a:r>
                <a:rPr lang="nl-BE" dirty="0" err="1"/>
                <a:t>signing</a:t>
              </a:r>
              <a:r>
                <a:rPr lang="nl-BE" dirty="0"/>
                <a:t> of </a:t>
              </a:r>
              <a:r>
                <a:rPr lang="nl-BE" dirty="0" err="1"/>
                <a:t>closing</a:t>
              </a:r>
              <a:r>
                <a:rPr lang="nl-BE" dirty="0"/>
                <a:t> ? Stel </a:t>
              </a:r>
              <a:r>
                <a:rPr lang="nl-BE" dirty="0" err="1"/>
                <a:t>signing</a:t>
              </a:r>
              <a:r>
                <a:rPr lang="nl-BE" dirty="0"/>
                <a:t> in 2025 en </a:t>
              </a:r>
              <a:r>
                <a:rPr lang="nl-BE" dirty="0" err="1"/>
                <a:t>closing</a:t>
              </a:r>
              <a:r>
                <a:rPr lang="nl-BE" dirty="0"/>
                <a:t> in 2026.</a:t>
              </a:r>
            </a:p>
          </p:txBody>
        </p:sp>
        <p:sp>
          <p:nvSpPr>
            <p:cNvPr id="10" name="Rectangle 94">
              <a:extLst>
                <a:ext uri="{FF2B5EF4-FFF2-40B4-BE49-F238E27FC236}">
                  <a16:creationId xmlns:a16="http://schemas.microsoft.com/office/drawing/2014/main" id="{7E678246-46B2-64A9-8AED-578108E56664}"/>
                </a:ext>
              </a:extLst>
            </p:cNvPr>
            <p:cNvSpPr/>
            <p:nvPr/>
          </p:nvSpPr>
          <p:spPr>
            <a:xfrm>
              <a:off x="1732540" y="3014673"/>
              <a:ext cx="198140" cy="202505"/>
            </a:xfrm>
            <a:prstGeom prst="rect">
              <a:avLst/>
            </a:prstGeom>
            <a:solidFill>
              <a:srgbClr val="99CC99"/>
            </a:solidFill>
            <a:ln>
              <a:noFill/>
            </a:ln>
          </p:spPr>
          <p:style>
            <a:lnRef idx="2">
              <a:schemeClr val="accent1">
                <a:shade val="50000"/>
              </a:schemeClr>
            </a:lnRef>
            <a:fillRef idx="1">
              <a:schemeClr val="accent1"/>
            </a:fillRef>
            <a:effectRef idx="0">
              <a:schemeClr val="accent1"/>
            </a:effectRef>
            <a:fontRef idx="minor">
              <a:schemeClr val="lt1"/>
            </a:fontRef>
          </p:style>
          <p:txBody>
            <a:bodyPr lIns="90273" tIns="45136" rIns="90273" bIns="45136" rtlCol="0" anchor="ctr"/>
            <a:lstStyle/>
            <a:p>
              <a:pPr algn="ctr"/>
              <a:endParaRPr lang="en-GB" sz="1451" dirty="0"/>
            </a:p>
          </p:txBody>
        </p:sp>
        <p:sp>
          <p:nvSpPr>
            <p:cNvPr id="11" name="TextBox 96">
              <a:extLst>
                <a:ext uri="{FF2B5EF4-FFF2-40B4-BE49-F238E27FC236}">
                  <a16:creationId xmlns:a16="http://schemas.microsoft.com/office/drawing/2014/main" id="{26A8F83C-9D76-EE7B-7F20-59A6B618EF33}"/>
                </a:ext>
              </a:extLst>
            </p:cNvPr>
            <p:cNvSpPr txBox="1"/>
            <p:nvPr/>
          </p:nvSpPr>
          <p:spPr>
            <a:xfrm>
              <a:off x="2013866" y="2910070"/>
              <a:ext cx="7127860" cy="1753147"/>
            </a:xfrm>
            <a:prstGeom prst="rect">
              <a:avLst/>
            </a:prstGeom>
            <a:noFill/>
          </p:spPr>
          <p:txBody>
            <a:bodyPr wrap="square" lIns="90273" tIns="45136" rIns="90273" bIns="45136" rtlCol="0">
              <a:spAutoFit/>
            </a:bodyPr>
            <a:lstStyle/>
            <a:p>
              <a:r>
                <a:rPr lang="nl-BE" dirty="0" err="1"/>
                <a:t>Earn</a:t>
              </a:r>
              <a:r>
                <a:rPr lang="nl-BE" dirty="0"/>
                <a:t>-out. Volgt </a:t>
              </a:r>
              <a:r>
                <a:rPr lang="nl-BE" dirty="0" err="1"/>
                <a:t>earn</a:t>
              </a:r>
              <a:r>
                <a:rPr lang="nl-BE" dirty="0"/>
                <a:t>-out kwalificatie van eerste schijf verkoopprijs?  </a:t>
              </a:r>
              <a:r>
                <a:rPr lang="nl-BE" dirty="0" err="1"/>
                <a:t>Quid</a:t>
              </a:r>
              <a:r>
                <a:rPr lang="nl-BE" dirty="0"/>
                <a:t> bij verkoop in 2025 en </a:t>
              </a:r>
              <a:r>
                <a:rPr lang="nl-BE" dirty="0" err="1"/>
                <a:t>earn</a:t>
              </a:r>
              <a:r>
                <a:rPr lang="nl-BE" dirty="0"/>
                <a:t>-out in 2027? Waardering op 31/12/2025 inclusief </a:t>
              </a:r>
              <a:r>
                <a:rPr lang="nl-BE" dirty="0" err="1"/>
                <a:t>earn</a:t>
              </a:r>
              <a:r>
                <a:rPr lang="nl-BE" dirty="0"/>
                <a:t>-out? </a:t>
              </a:r>
            </a:p>
            <a:p>
              <a:endParaRPr lang="nl-BE" dirty="0"/>
            </a:p>
            <a:p>
              <a:endParaRPr lang="nl-BE" dirty="0"/>
            </a:p>
            <a:p>
              <a:endParaRPr lang="nl-BE" dirty="0"/>
            </a:p>
            <a:p>
              <a:endParaRPr lang="nl-BE" dirty="0"/>
            </a:p>
          </p:txBody>
        </p:sp>
        <p:sp>
          <p:nvSpPr>
            <p:cNvPr id="14" name="Rectangle 100">
              <a:extLst>
                <a:ext uri="{FF2B5EF4-FFF2-40B4-BE49-F238E27FC236}">
                  <a16:creationId xmlns:a16="http://schemas.microsoft.com/office/drawing/2014/main" id="{6A0A373A-E7AF-5DD6-D7D7-F3FBB4AA9C7B}"/>
                </a:ext>
              </a:extLst>
            </p:cNvPr>
            <p:cNvSpPr/>
            <p:nvPr/>
          </p:nvSpPr>
          <p:spPr>
            <a:xfrm>
              <a:off x="1732539" y="3718776"/>
              <a:ext cx="198140" cy="202505"/>
            </a:xfrm>
            <a:prstGeom prst="rect">
              <a:avLst/>
            </a:prstGeom>
            <a:solidFill>
              <a:srgbClr val="9999CC"/>
            </a:solidFill>
            <a:ln>
              <a:noFill/>
            </a:ln>
          </p:spPr>
          <p:style>
            <a:lnRef idx="2">
              <a:schemeClr val="accent1">
                <a:shade val="50000"/>
              </a:schemeClr>
            </a:lnRef>
            <a:fillRef idx="1">
              <a:schemeClr val="accent1"/>
            </a:fillRef>
            <a:effectRef idx="0">
              <a:schemeClr val="accent1"/>
            </a:effectRef>
            <a:fontRef idx="minor">
              <a:schemeClr val="lt1"/>
            </a:fontRef>
          </p:style>
          <p:txBody>
            <a:bodyPr lIns="90273" tIns="45136" rIns="90273" bIns="45136" rtlCol="0" anchor="ctr"/>
            <a:lstStyle/>
            <a:p>
              <a:pPr algn="ctr"/>
              <a:endParaRPr lang="en-GB" sz="1451" dirty="0"/>
            </a:p>
          </p:txBody>
        </p:sp>
        <p:sp>
          <p:nvSpPr>
            <p:cNvPr id="15" name="TextBox 102">
              <a:extLst>
                <a:ext uri="{FF2B5EF4-FFF2-40B4-BE49-F238E27FC236}">
                  <a16:creationId xmlns:a16="http://schemas.microsoft.com/office/drawing/2014/main" id="{7D62E51C-4129-117F-3884-90AF603994A3}"/>
                </a:ext>
              </a:extLst>
            </p:cNvPr>
            <p:cNvSpPr txBox="1"/>
            <p:nvPr/>
          </p:nvSpPr>
          <p:spPr>
            <a:xfrm>
              <a:off x="1997966" y="3687891"/>
              <a:ext cx="7283571" cy="2314490"/>
            </a:xfrm>
            <a:prstGeom prst="rect">
              <a:avLst/>
            </a:prstGeom>
            <a:noFill/>
          </p:spPr>
          <p:txBody>
            <a:bodyPr wrap="square" lIns="90273" tIns="45136" rIns="90273" bIns="45136" rtlCol="0">
              <a:spAutoFit/>
            </a:bodyPr>
            <a:lstStyle/>
            <a:p>
              <a:r>
                <a:rPr lang="nl-BE" dirty="0"/>
                <a:t>Interne MW:</a:t>
              </a:r>
            </a:p>
            <a:p>
              <a:pPr marL="285750" indent="-285750">
                <a:buFontTx/>
                <a:buChar char="-"/>
              </a:pPr>
              <a:r>
                <a:rPr lang="nl-BE" dirty="0"/>
                <a:t>A is meerderheidsaandeelhouder en verkoopt bedrijf aan PE fonds. Hij verwerft minderheidsbelang in </a:t>
              </a:r>
              <a:r>
                <a:rPr lang="nl-BE" dirty="0" err="1"/>
                <a:t>BidCo</a:t>
              </a:r>
              <a:r>
                <a:rPr lang="nl-BE" dirty="0"/>
                <a:t>. Na </a:t>
              </a:r>
              <a:r>
                <a:rPr lang="nl-BE" dirty="0" err="1"/>
                <a:t>closing</a:t>
              </a:r>
              <a:r>
                <a:rPr lang="nl-BE" dirty="0"/>
                <a:t> wordt aandeelhoudersovereenkomst gesloten met vetorecht voor A inzake strategische beslissingen. Interne meerwaarde? </a:t>
              </a:r>
            </a:p>
            <a:p>
              <a:r>
                <a:rPr lang="nl-BE" dirty="0"/>
                <a:t>-   geen belastingheffing van latente interne MW die bestond op 31/12/2025 </a:t>
              </a:r>
            </a:p>
            <a:p>
              <a:endParaRPr lang="nl-BE" dirty="0"/>
            </a:p>
            <a:p>
              <a:r>
                <a:rPr lang="nl-BE" dirty="0"/>
                <a:t>MW aanmerkelijk belang</a:t>
              </a:r>
            </a:p>
            <a:p>
              <a:r>
                <a:rPr lang="nl-BE" dirty="0"/>
                <a:t>-  verhoging van participatie naar 20% kort voor de verkoop van volledige participatie </a:t>
              </a:r>
            </a:p>
            <a:p>
              <a:endParaRPr lang="nl-BE" dirty="0"/>
            </a:p>
          </p:txBody>
        </p:sp>
      </p:grpSp>
      <p:sp>
        <p:nvSpPr>
          <p:cNvPr id="3" name="Rectangle 100">
            <a:extLst>
              <a:ext uri="{FF2B5EF4-FFF2-40B4-BE49-F238E27FC236}">
                <a16:creationId xmlns:a16="http://schemas.microsoft.com/office/drawing/2014/main" id="{FC62C2EC-9036-F52A-4CBB-1A8DAD73D401}"/>
              </a:ext>
            </a:extLst>
          </p:cNvPr>
          <p:cNvSpPr/>
          <p:nvPr/>
        </p:nvSpPr>
        <p:spPr>
          <a:xfrm>
            <a:off x="504286" y="4864692"/>
            <a:ext cx="283563" cy="226098"/>
          </a:xfrm>
          <a:prstGeom prst="rect">
            <a:avLst/>
          </a:prstGeom>
          <a:solidFill>
            <a:srgbClr val="B0A9A0"/>
          </a:solidFill>
          <a:ln>
            <a:noFill/>
          </a:ln>
        </p:spPr>
        <p:style>
          <a:lnRef idx="2">
            <a:schemeClr val="accent1">
              <a:shade val="50000"/>
            </a:schemeClr>
          </a:lnRef>
          <a:fillRef idx="1">
            <a:schemeClr val="accent1"/>
          </a:fillRef>
          <a:effectRef idx="0">
            <a:schemeClr val="accent1"/>
          </a:effectRef>
          <a:fontRef idx="minor">
            <a:schemeClr val="lt1"/>
          </a:fontRef>
        </p:style>
        <p:txBody>
          <a:bodyPr lIns="90273" tIns="45136" rIns="90273" bIns="45136" rtlCol="0" anchor="ctr"/>
          <a:lstStyle/>
          <a:p>
            <a:pPr algn="ctr"/>
            <a:endParaRPr lang="en-GB" sz="1451" dirty="0"/>
          </a:p>
        </p:txBody>
      </p:sp>
    </p:spTree>
    <p:extLst>
      <p:ext uri="{BB962C8B-B14F-4D97-AF65-F5344CB8AC3E}">
        <p14:creationId xmlns:p14="http://schemas.microsoft.com/office/powerpoint/2010/main" val="27790772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2D2C3-ED81-B4C1-513A-F05973941B19}"/>
            </a:ext>
          </a:extLst>
        </p:cNvPr>
        <p:cNvGrpSpPr/>
        <p:nvPr/>
      </p:nvGrpSpPr>
      <p:grpSpPr>
        <a:xfrm>
          <a:off x="0" y="0"/>
          <a:ext cx="0" cy="0"/>
          <a:chOff x="0" y="0"/>
          <a:chExt cx="0" cy="0"/>
        </a:xfrm>
      </p:grpSpPr>
      <p:sp>
        <p:nvSpPr>
          <p:cNvPr id="2" name="Title Placeholder 1" descr="|">
            <a:extLst>
              <a:ext uri="{FF2B5EF4-FFF2-40B4-BE49-F238E27FC236}">
                <a16:creationId xmlns:a16="http://schemas.microsoft.com/office/drawing/2014/main" id="{A1BF4165-F528-D138-1717-7B0696D752C5}"/>
              </a:ext>
            </a:extLst>
          </p:cNvPr>
          <p:cNvSpPr>
            <a:spLocks noGrp="1"/>
          </p:cNvSpPr>
          <p:nvPr>
            <p:ph type="title"/>
          </p:nvPr>
        </p:nvSpPr>
        <p:spPr/>
        <p:txBody>
          <a:bodyPr/>
          <a:lstStyle/>
          <a:p>
            <a:r>
              <a:rPr lang="nl-BE" dirty="0"/>
              <a:t>Exit tax</a:t>
            </a:r>
            <a:endParaRPr lang="en-GB" noProof="0" dirty="0"/>
          </a:p>
        </p:txBody>
      </p:sp>
      <p:sp>
        <p:nvSpPr>
          <p:cNvPr id="3" name="Rectangle 2">
            <a:extLst>
              <a:ext uri="{FF2B5EF4-FFF2-40B4-BE49-F238E27FC236}">
                <a16:creationId xmlns:a16="http://schemas.microsoft.com/office/drawing/2014/main" id="{A4078B66-E5FE-5D3B-9E3B-9400F4F2827A}"/>
              </a:ext>
            </a:extLst>
          </p:cNvPr>
          <p:cNvSpPr/>
          <p:nvPr/>
        </p:nvSpPr>
        <p:spPr>
          <a:xfrm>
            <a:off x="412799" y="1833236"/>
            <a:ext cx="11371212" cy="2888536"/>
          </a:xfrm>
          <a:prstGeom prst="rect">
            <a:avLst/>
          </a:prstGeom>
          <a:solidFill>
            <a:srgbClr val="F7F6F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76213" lvl="0" indent="-176213">
              <a:spcAft>
                <a:spcPts val="1200"/>
              </a:spcAft>
              <a:buClr>
                <a:schemeClr val="tx2"/>
              </a:buClr>
              <a:buFont typeface="Arial" panose="020B0604020202020204" pitchFamily="34" charset="0"/>
              <a:buChar char="&gt;"/>
              <a:defRPr/>
            </a:pPr>
            <a:r>
              <a:rPr lang="en-US" sz="1500" dirty="0" err="1">
                <a:solidFill>
                  <a:srgbClr val="000000"/>
                </a:solidFill>
              </a:rPr>
              <a:t>Emigratie</a:t>
            </a:r>
            <a:r>
              <a:rPr lang="en-US" sz="1500" dirty="0">
                <a:solidFill>
                  <a:srgbClr val="000000"/>
                </a:solidFill>
              </a:rPr>
              <a:t> </a:t>
            </a:r>
            <a:r>
              <a:rPr lang="en-US" sz="1500" dirty="0" err="1">
                <a:solidFill>
                  <a:srgbClr val="000000"/>
                </a:solidFill>
              </a:rPr>
              <a:t>naar</a:t>
            </a:r>
            <a:r>
              <a:rPr lang="en-US" sz="1500" dirty="0">
                <a:solidFill>
                  <a:srgbClr val="000000"/>
                </a:solidFill>
              </a:rPr>
              <a:t> EER-land of land </a:t>
            </a:r>
            <a:r>
              <a:rPr lang="en-US" sz="1500" dirty="0" err="1">
                <a:solidFill>
                  <a:srgbClr val="000000"/>
                </a:solidFill>
              </a:rPr>
              <a:t>waarmee</a:t>
            </a:r>
            <a:r>
              <a:rPr lang="en-US" sz="1500" dirty="0">
                <a:solidFill>
                  <a:srgbClr val="000000"/>
                </a:solidFill>
              </a:rPr>
              <a:t> </a:t>
            </a:r>
            <a:r>
              <a:rPr lang="en-US" sz="1500" dirty="0" err="1">
                <a:solidFill>
                  <a:srgbClr val="000000"/>
                </a:solidFill>
              </a:rPr>
              <a:t>België</a:t>
            </a:r>
            <a:r>
              <a:rPr lang="en-US" sz="1500" dirty="0">
                <a:solidFill>
                  <a:srgbClr val="000000"/>
                </a:solidFill>
              </a:rPr>
              <a:t> </a:t>
            </a:r>
            <a:r>
              <a:rPr lang="en-US" sz="1500" dirty="0" err="1">
                <a:solidFill>
                  <a:srgbClr val="000000"/>
                </a:solidFill>
              </a:rPr>
              <a:t>een</a:t>
            </a:r>
            <a:r>
              <a:rPr lang="en-US" sz="1500" dirty="0">
                <a:solidFill>
                  <a:srgbClr val="000000"/>
                </a:solidFill>
              </a:rPr>
              <a:t> DBV </a:t>
            </a:r>
            <a:r>
              <a:rPr lang="en-US" sz="1500" dirty="0" err="1">
                <a:solidFill>
                  <a:srgbClr val="000000"/>
                </a:solidFill>
              </a:rPr>
              <a:t>heeft</a:t>
            </a:r>
            <a:r>
              <a:rPr lang="en-US" sz="1500" dirty="0">
                <a:solidFill>
                  <a:srgbClr val="000000"/>
                </a:solidFill>
              </a:rPr>
              <a:t> </a:t>
            </a:r>
            <a:r>
              <a:rPr lang="en-US" sz="1500" dirty="0" err="1">
                <a:solidFill>
                  <a:srgbClr val="000000"/>
                </a:solidFill>
              </a:rPr>
              <a:t>gesloten</a:t>
            </a:r>
            <a:r>
              <a:rPr lang="en-US" sz="1500" dirty="0">
                <a:solidFill>
                  <a:srgbClr val="000000"/>
                </a:solidFill>
              </a:rPr>
              <a:t> </a:t>
            </a:r>
            <a:r>
              <a:rPr lang="en-US" sz="1500" dirty="0" err="1">
                <a:solidFill>
                  <a:srgbClr val="000000"/>
                </a:solidFill>
              </a:rPr>
              <a:t>dat</a:t>
            </a:r>
            <a:r>
              <a:rPr lang="en-US" sz="1500" dirty="0">
                <a:solidFill>
                  <a:srgbClr val="000000"/>
                </a:solidFill>
              </a:rPr>
              <a:t> </a:t>
            </a:r>
            <a:r>
              <a:rPr lang="en-US" sz="1500" dirty="0" err="1">
                <a:solidFill>
                  <a:srgbClr val="000000"/>
                </a:solidFill>
              </a:rPr>
              <a:t>voorziet</a:t>
            </a:r>
            <a:r>
              <a:rPr lang="en-US" sz="1500" dirty="0">
                <a:solidFill>
                  <a:srgbClr val="000000"/>
                </a:solidFill>
              </a:rPr>
              <a:t> in de </a:t>
            </a:r>
            <a:r>
              <a:rPr lang="en-US" sz="1500" dirty="0" err="1">
                <a:solidFill>
                  <a:srgbClr val="000000"/>
                </a:solidFill>
              </a:rPr>
              <a:t>uitwisseling</a:t>
            </a:r>
            <a:r>
              <a:rPr lang="en-US" sz="1500" dirty="0">
                <a:solidFill>
                  <a:srgbClr val="000000"/>
                </a:solidFill>
              </a:rPr>
              <a:t> van </a:t>
            </a:r>
            <a:r>
              <a:rPr lang="en-US" sz="1500" dirty="0" err="1">
                <a:solidFill>
                  <a:srgbClr val="000000"/>
                </a:solidFill>
              </a:rPr>
              <a:t>informatie</a:t>
            </a:r>
            <a:r>
              <a:rPr lang="en-US" sz="1500" dirty="0">
                <a:solidFill>
                  <a:srgbClr val="000000"/>
                </a:solidFill>
              </a:rPr>
              <a:t> en </a:t>
            </a:r>
            <a:r>
              <a:rPr lang="en-US" sz="1500" dirty="0" err="1">
                <a:solidFill>
                  <a:srgbClr val="000000"/>
                </a:solidFill>
              </a:rPr>
              <a:t>wederzijdse</a:t>
            </a:r>
            <a:r>
              <a:rPr lang="en-US" sz="1500" dirty="0">
                <a:solidFill>
                  <a:srgbClr val="000000"/>
                </a:solidFill>
              </a:rPr>
              <a:t> </a:t>
            </a:r>
            <a:r>
              <a:rPr lang="en-US" sz="1500" dirty="0" err="1">
                <a:solidFill>
                  <a:srgbClr val="000000"/>
                </a:solidFill>
              </a:rPr>
              <a:t>invorderingsbijstand</a:t>
            </a:r>
            <a:r>
              <a:rPr lang="en-US" sz="1500" dirty="0">
                <a:solidFill>
                  <a:srgbClr val="000000"/>
                </a:solidFill>
              </a:rPr>
              <a:t>: </a:t>
            </a:r>
            <a:r>
              <a:rPr lang="en-US" sz="1500" dirty="0" err="1">
                <a:solidFill>
                  <a:srgbClr val="000000"/>
                </a:solidFill>
              </a:rPr>
              <a:t>betaling</a:t>
            </a:r>
            <a:r>
              <a:rPr lang="en-US" sz="1500" dirty="0">
                <a:solidFill>
                  <a:srgbClr val="000000"/>
                </a:solidFill>
              </a:rPr>
              <a:t> MW </a:t>
            </a:r>
            <a:r>
              <a:rPr lang="en-US" sz="1500" dirty="0" err="1">
                <a:solidFill>
                  <a:srgbClr val="000000"/>
                </a:solidFill>
              </a:rPr>
              <a:t>belasting</a:t>
            </a:r>
            <a:r>
              <a:rPr lang="en-US" sz="1500" dirty="0">
                <a:solidFill>
                  <a:srgbClr val="000000"/>
                </a:solidFill>
              </a:rPr>
              <a:t> </a:t>
            </a:r>
            <a:r>
              <a:rPr lang="en-US" sz="1500" dirty="0" err="1">
                <a:solidFill>
                  <a:srgbClr val="000000"/>
                </a:solidFill>
              </a:rPr>
              <a:t>wordt</a:t>
            </a:r>
            <a:r>
              <a:rPr lang="en-US" sz="1500" dirty="0">
                <a:solidFill>
                  <a:srgbClr val="000000"/>
                </a:solidFill>
              </a:rPr>
              <a:t> </a:t>
            </a:r>
            <a:r>
              <a:rPr lang="en-US" sz="1500" dirty="0" err="1">
                <a:solidFill>
                  <a:srgbClr val="000000"/>
                </a:solidFill>
              </a:rPr>
              <a:t>automatisch</a:t>
            </a:r>
            <a:r>
              <a:rPr lang="en-US" sz="1500" dirty="0">
                <a:solidFill>
                  <a:srgbClr val="000000"/>
                </a:solidFill>
              </a:rPr>
              <a:t> </a:t>
            </a:r>
            <a:r>
              <a:rPr lang="en-US" sz="1500" dirty="0" err="1">
                <a:solidFill>
                  <a:srgbClr val="000000"/>
                </a:solidFill>
              </a:rPr>
              <a:t>uitgesteld</a:t>
            </a:r>
            <a:r>
              <a:rPr lang="en-US" sz="1500" dirty="0">
                <a:solidFill>
                  <a:srgbClr val="000000"/>
                </a:solidFill>
              </a:rPr>
              <a:t>. Enkel </a:t>
            </a:r>
            <a:r>
              <a:rPr lang="en-US" sz="1500" dirty="0" err="1">
                <a:solidFill>
                  <a:srgbClr val="000000"/>
                </a:solidFill>
              </a:rPr>
              <a:t>betalingsplicht</a:t>
            </a:r>
            <a:r>
              <a:rPr lang="en-US" sz="1500" dirty="0">
                <a:solidFill>
                  <a:srgbClr val="000000"/>
                </a:solidFill>
              </a:rPr>
              <a:t> </a:t>
            </a:r>
            <a:r>
              <a:rPr lang="en-US" sz="1500" dirty="0" err="1">
                <a:solidFill>
                  <a:srgbClr val="000000"/>
                </a:solidFill>
              </a:rPr>
              <a:t>indien</a:t>
            </a:r>
            <a:r>
              <a:rPr lang="en-US" sz="1500" dirty="0">
                <a:solidFill>
                  <a:srgbClr val="000000"/>
                </a:solidFill>
              </a:rPr>
              <a:t> (en </a:t>
            </a:r>
            <a:r>
              <a:rPr lang="en-US" sz="1500" dirty="0" err="1">
                <a:solidFill>
                  <a:srgbClr val="000000"/>
                </a:solidFill>
              </a:rPr>
              <a:t>wanneer</a:t>
            </a:r>
            <a:r>
              <a:rPr lang="en-US" sz="1500" dirty="0">
                <a:solidFill>
                  <a:srgbClr val="000000"/>
                </a:solidFill>
              </a:rPr>
              <a:t>) de </a:t>
            </a:r>
            <a:r>
              <a:rPr lang="en-US" sz="1500" dirty="0" err="1">
                <a:solidFill>
                  <a:srgbClr val="000000"/>
                </a:solidFill>
              </a:rPr>
              <a:t>financiële</a:t>
            </a:r>
            <a:r>
              <a:rPr lang="en-US" sz="1500" dirty="0">
                <a:solidFill>
                  <a:srgbClr val="000000"/>
                </a:solidFill>
              </a:rPr>
              <a:t> </a:t>
            </a:r>
            <a:r>
              <a:rPr lang="en-US" sz="1500" dirty="0" err="1">
                <a:solidFill>
                  <a:srgbClr val="000000"/>
                </a:solidFill>
              </a:rPr>
              <a:t>activa</a:t>
            </a:r>
            <a:r>
              <a:rPr lang="en-US" sz="1500" dirty="0">
                <a:solidFill>
                  <a:srgbClr val="000000"/>
                </a:solidFill>
              </a:rPr>
              <a:t> </a:t>
            </a:r>
            <a:r>
              <a:rPr lang="en-US" sz="1500" dirty="0" err="1">
                <a:solidFill>
                  <a:srgbClr val="000000"/>
                </a:solidFill>
              </a:rPr>
              <a:t>daadwerkelijk</a:t>
            </a:r>
            <a:r>
              <a:rPr lang="en-US" sz="1500" dirty="0">
                <a:solidFill>
                  <a:srgbClr val="000000"/>
                </a:solidFill>
              </a:rPr>
              <a:t> </a:t>
            </a:r>
            <a:r>
              <a:rPr lang="en-US" sz="1500" dirty="0" err="1">
                <a:solidFill>
                  <a:srgbClr val="000000"/>
                </a:solidFill>
              </a:rPr>
              <a:t>worden</a:t>
            </a:r>
            <a:r>
              <a:rPr lang="en-US" sz="1500" dirty="0">
                <a:solidFill>
                  <a:srgbClr val="000000"/>
                </a:solidFill>
              </a:rPr>
              <a:t> </a:t>
            </a:r>
            <a:r>
              <a:rPr lang="en-US" sz="1500" dirty="0" err="1">
                <a:solidFill>
                  <a:srgbClr val="000000"/>
                </a:solidFill>
              </a:rPr>
              <a:t>verkocht</a:t>
            </a:r>
            <a:r>
              <a:rPr lang="en-US" sz="1500" dirty="0">
                <a:solidFill>
                  <a:srgbClr val="000000"/>
                </a:solidFill>
              </a:rPr>
              <a:t> </a:t>
            </a:r>
            <a:r>
              <a:rPr lang="en-US" sz="1500" dirty="0" err="1">
                <a:solidFill>
                  <a:srgbClr val="000000"/>
                </a:solidFill>
              </a:rPr>
              <a:t>binnen</a:t>
            </a:r>
            <a:r>
              <a:rPr lang="en-US" sz="1500" dirty="0">
                <a:solidFill>
                  <a:srgbClr val="000000"/>
                </a:solidFill>
              </a:rPr>
              <a:t> 24 </a:t>
            </a:r>
            <a:r>
              <a:rPr lang="en-US" sz="1500" dirty="0" err="1">
                <a:solidFill>
                  <a:srgbClr val="000000"/>
                </a:solidFill>
              </a:rPr>
              <a:t>maanden</a:t>
            </a:r>
            <a:r>
              <a:rPr lang="en-US" sz="1500" dirty="0">
                <a:solidFill>
                  <a:srgbClr val="000000"/>
                </a:solidFill>
              </a:rPr>
              <a:t> </a:t>
            </a:r>
            <a:r>
              <a:rPr lang="en-US" sz="1500" dirty="0" err="1">
                <a:solidFill>
                  <a:srgbClr val="000000"/>
                </a:solidFill>
              </a:rPr>
              <a:t>na</a:t>
            </a:r>
            <a:r>
              <a:rPr lang="en-US" sz="1500" dirty="0">
                <a:solidFill>
                  <a:srgbClr val="000000"/>
                </a:solidFill>
              </a:rPr>
              <a:t> </a:t>
            </a:r>
            <a:r>
              <a:rPr lang="en-US" sz="1500" dirty="0" err="1">
                <a:solidFill>
                  <a:srgbClr val="000000"/>
                </a:solidFill>
              </a:rPr>
              <a:t>emigratie</a:t>
            </a:r>
            <a:endParaRPr lang="en-US" sz="1500" dirty="0">
              <a:solidFill>
                <a:srgbClr val="000000"/>
              </a:solidFill>
            </a:endParaRPr>
          </a:p>
          <a:p>
            <a:pPr marL="176213" lvl="0" indent="-176213">
              <a:spcAft>
                <a:spcPts val="1200"/>
              </a:spcAft>
              <a:buClr>
                <a:schemeClr val="tx2"/>
              </a:buClr>
              <a:buFont typeface="Arial" panose="020B0604020202020204" pitchFamily="34" charset="0"/>
              <a:buChar char="&gt;"/>
              <a:defRPr/>
            </a:pPr>
            <a:r>
              <a:rPr lang="en-US" sz="1500" dirty="0" err="1">
                <a:solidFill>
                  <a:srgbClr val="000000"/>
                </a:solidFill>
              </a:rPr>
              <a:t>Emigratie</a:t>
            </a:r>
            <a:r>
              <a:rPr lang="en-US" sz="1500" dirty="0">
                <a:solidFill>
                  <a:srgbClr val="000000"/>
                </a:solidFill>
              </a:rPr>
              <a:t> </a:t>
            </a:r>
            <a:r>
              <a:rPr lang="en-US" sz="1500" dirty="0" err="1">
                <a:solidFill>
                  <a:srgbClr val="000000"/>
                </a:solidFill>
              </a:rPr>
              <a:t>naar</a:t>
            </a:r>
            <a:r>
              <a:rPr lang="en-US" sz="1500" dirty="0">
                <a:solidFill>
                  <a:srgbClr val="000000"/>
                </a:solidFill>
              </a:rPr>
              <a:t> </a:t>
            </a:r>
            <a:r>
              <a:rPr lang="en-US" sz="1500" dirty="0" err="1">
                <a:solidFill>
                  <a:srgbClr val="000000"/>
                </a:solidFill>
              </a:rPr>
              <a:t>een</a:t>
            </a:r>
            <a:r>
              <a:rPr lang="en-US" sz="1500" dirty="0">
                <a:solidFill>
                  <a:srgbClr val="000000"/>
                </a:solidFill>
              </a:rPr>
              <a:t> </a:t>
            </a:r>
            <a:r>
              <a:rPr lang="en-US" sz="1500" dirty="0" err="1">
                <a:solidFill>
                  <a:srgbClr val="000000"/>
                </a:solidFill>
              </a:rPr>
              <a:t>ander</a:t>
            </a:r>
            <a:r>
              <a:rPr lang="en-US" sz="1500" dirty="0">
                <a:solidFill>
                  <a:srgbClr val="000000"/>
                </a:solidFill>
              </a:rPr>
              <a:t> land: </a:t>
            </a:r>
            <a:r>
              <a:rPr lang="en-US" sz="1500" dirty="0" err="1">
                <a:solidFill>
                  <a:srgbClr val="000000"/>
                </a:solidFill>
              </a:rPr>
              <a:t>betaling</a:t>
            </a:r>
            <a:r>
              <a:rPr lang="en-US" sz="1500" dirty="0">
                <a:solidFill>
                  <a:srgbClr val="000000"/>
                </a:solidFill>
              </a:rPr>
              <a:t> MW </a:t>
            </a:r>
            <a:r>
              <a:rPr lang="en-US" sz="1500" dirty="0" err="1">
                <a:solidFill>
                  <a:srgbClr val="000000"/>
                </a:solidFill>
              </a:rPr>
              <a:t>belasting</a:t>
            </a:r>
            <a:r>
              <a:rPr lang="en-US" sz="1500" dirty="0">
                <a:solidFill>
                  <a:srgbClr val="000000"/>
                </a:solidFill>
              </a:rPr>
              <a:t> </a:t>
            </a:r>
            <a:r>
              <a:rPr lang="en-US" sz="1500" dirty="0" err="1">
                <a:solidFill>
                  <a:srgbClr val="000000"/>
                </a:solidFill>
              </a:rPr>
              <a:t>wordt</a:t>
            </a:r>
            <a:r>
              <a:rPr lang="en-US" sz="1500" dirty="0">
                <a:solidFill>
                  <a:srgbClr val="000000"/>
                </a:solidFill>
              </a:rPr>
              <a:t> op </a:t>
            </a:r>
            <a:r>
              <a:rPr lang="en-US" sz="1500" dirty="0" err="1">
                <a:solidFill>
                  <a:srgbClr val="000000"/>
                </a:solidFill>
              </a:rPr>
              <a:t>verzoek</a:t>
            </a:r>
            <a:r>
              <a:rPr lang="en-US" sz="1500" dirty="0">
                <a:solidFill>
                  <a:srgbClr val="000000"/>
                </a:solidFill>
              </a:rPr>
              <a:t> </a:t>
            </a:r>
            <a:r>
              <a:rPr lang="en-US" sz="1500" dirty="0" err="1">
                <a:solidFill>
                  <a:srgbClr val="000000"/>
                </a:solidFill>
              </a:rPr>
              <a:t>uitgesteld</a:t>
            </a:r>
            <a:r>
              <a:rPr lang="en-US" sz="1500" dirty="0">
                <a:solidFill>
                  <a:srgbClr val="000000"/>
                </a:solidFill>
              </a:rPr>
              <a:t> op </a:t>
            </a:r>
            <a:r>
              <a:rPr lang="en-US" sz="1500" dirty="0" err="1">
                <a:solidFill>
                  <a:srgbClr val="000000"/>
                </a:solidFill>
              </a:rPr>
              <a:t>voorwaarde</a:t>
            </a:r>
            <a:r>
              <a:rPr lang="en-US" sz="1500" dirty="0">
                <a:solidFill>
                  <a:srgbClr val="000000"/>
                </a:solidFill>
              </a:rPr>
              <a:t> </a:t>
            </a:r>
            <a:r>
              <a:rPr lang="en-US" sz="1500" dirty="0" err="1">
                <a:solidFill>
                  <a:srgbClr val="000000"/>
                </a:solidFill>
              </a:rPr>
              <a:t>dat</a:t>
            </a:r>
            <a:r>
              <a:rPr lang="en-US" sz="1500" dirty="0">
                <a:solidFill>
                  <a:srgbClr val="000000"/>
                </a:solidFill>
              </a:rPr>
              <a:t> (i) </a:t>
            </a:r>
            <a:r>
              <a:rPr lang="en-US" sz="1500" dirty="0" err="1">
                <a:solidFill>
                  <a:srgbClr val="000000"/>
                </a:solidFill>
              </a:rPr>
              <a:t>een</a:t>
            </a:r>
            <a:r>
              <a:rPr lang="en-US" sz="1500" dirty="0">
                <a:solidFill>
                  <a:srgbClr val="000000"/>
                </a:solidFill>
              </a:rPr>
              <a:t> </a:t>
            </a:r>
            <a:r>
              <a:rPr lang="en-US" sz="1500" dirty="0" err="1">
                <a:solidFill>
                  <a:srgbClr val="000000"/>
                </a:solidFill>
              </a:rPr>
              <a:t>zakelijke</a:t>
            </a:r>
            <a:r>
              <a:rPr lang="en-US" sz="1500" dirty="0">
                <a:solidFill>
                  <a:srgbClr val="000000"/>
                </a:solidFill>
              </a:rPr>
              <a:t> </a:t>
            </a:r>
            <a:r>
              <a:rPr lang="en-US" sz="1500" dirty="0" err="1">
                <a:solidFill>
                  <a:srgbClr val="000000"/>
                </a:solidFill>
              </a:rPr>
              <a:t>zekerheid</a:t>
            </a:r>
            <a:r>
              <a:rPr lang="en-US" sz="1500" dirty="0">
                <a:solidFill>
                  <a:srgbClr val="000000"/>
                </a:solidFill>
              </a:rPr>
              <a:t> op de </a:t>
            </a:r>
            <a:r>
              <a:rPr lang="en-US" sz="1500" dirty="0" err="1">
                <a:solidFill>
                  <a:srgbClr val="000000"/>
                </a:solidFill>
              </a:rPr>
              <a:t>financiële</a:t>
            </a:r>
            <a:r>
              <a:rPr lang="en-US" sz="1500" dirty="0">
                <a:solidFill>
                  <a:srgbClr val="000000"/>
                </a:solidFill>
              </a:rPr>
              <a:t> </a:t>
            </a:r>
            <a:r>
              <a:rPr lang="en-US" sz="1500" dirty="0" err="1">
                <a:solidFill>
                  <a:srgbClr val="000000"/>
                </a:solidFill>
              </a:rPr>
              <a:t>activa</a:t>
            </a:r>
            <a:r>
              <a:rPr lang="en-US" sz="1500" dirty="0">
                <a:solidFill>
                  <a:srgbClr val="000000"/>
                </a:solidFill>
              </a:rPr>
              <a:t> ten </a:t>
            </a:r>
            <a:r>
              <a:rPr lang="en-US" sz="1500" dirty="0" err="1">
                <a:solidFill>
                  <a:srgbClr val="000000"/>
                </a:solidFill>
              </a:rPr>
              <a:t>belope</a:t>
            </a:r>
            <a:r>
              <a:rPr lang="en-US" sz="1500" dirty="0">
                <a:solidFill>
                  <a:srgbClr val="000000"/>
                </a:solidFill>
              </a:rPr>
              <a:t> van </a:t>
            </a:r>
            <a:r>
              <a:rPr lang="en-US" sz="1500" dirty="0" err="1">
                <a:solidFill>
                  <a:srgbClr val="000000"/>
                </a:solidFill>
              </a:rPr>
              <a:t>belasting</a:t>
            </a:r>
            <a:r>
              <a:rPr lang="en-US" sz="1500" dirty="0">
                <a:solidFill>
                  <a:srgbClr val="000000"/>
                </a:solidFill>
              </a:rPr>
              <a:t> </a:t>
            </a:r>
            <a:r>
              <a:rPr lang="en-US" sz="1500" dirty="0" err="1">
                <a:solidFill>
                  <a:srgbClr val="000000"/>
                </a:solidFill>
              </a:rPr>
              <a:t>wordt</a:t>
            </a:r>
            <a:r>
              <a:rPr lang="en-US" sz="1500" dirty="0">
                <a:solidFill>
                  <a:srgbClr val="000000"/>
                </a:solidFill>
              </a:rPr>
              <a:t> </a:t>
            </a:r>
            <a:r>
              <a:rPr lang="en-US" sz="1500" dirty="0" err="1">
                <a:solidFill>
                  <a:srgbClr val="000000"/>
                </a:solidFill>
              </a:rPr>
              <a:t>verstrekt</a:t>
            </a:r>
            <a:r>
              <a:rPr lang="en-US" sz="1500" dirty="0">
                <a:solidFill>
                  <a:srgbClr val="000000"/>
                </a:solidFill>
              </a:rPr>
              <a:t>. </a:t>
            </a:r>
            <a:r>
              <a:rPr lang="en-US" sz="1500" dirty="0" err="1">
                <a:solidFill>
                  <a:srgbClr val="000000"/>
                </a:solidFill>
              </a:rPr>
              <a:t>Betalingsplicht</a:t>
            </a:r>
            <a:r>
              <a:rPr lang="en-US" sz="1500" dirty="0">
                <a:solidFill>
                  <a:srgbClr val="000000"/>
                </a:solidFill>
              </a:rPr>
              <a:t> </a:t>
            </a:r>
            <a:r>
              <a:rPr lang="en-US" sz="1500" dirty="0" err="1">
                <a:solidFill>
                  <a:srgbClr val="000000"/>
                </a:solidFill>
              </a:rPr>
              <a:t>indien</a:t>
            </a:r>
            <a:r>
              <a:rPr lang="en-US" sz="1500" dirty="0">
                <a:solidFill>
                  <a:srgbClr val="000000"/>
                </a:solidFill>
              </a:rPr>
              <a:t> de </a:t>
            </a:r>
            <a:r>
              <a:rPr lang="en-US" sz="1500" dirty="0" err="1">
                <a:solidFill>
                  <a:srgbClr val="000000"/>
                </a:solidFill>
              </a:rPr>
              <a:t>financiële</a:t>
            </a:r>
            <a:r>
              <a:rPr lang="en-US" sz="1500" dirty="0">
                <a:solidFill>
                  <a:srgbClr val="000000"/>
                </a:solidFill>
              </a:rPr>
              <a:t> </a:t>
            </a:r>
            <a:r>
              <a:rPr lang="en-US" sz="1500" dirty="0" err="1">
                <a:solidFill>
                  <a:srgbClr val="000000"/>
                </a:solidFill>
              </a:rPr>
              <a:t>activa</a:t>
            </a:r>
            <a:r>
              <a:rPr lang="en-US" sz="1500" dirty="0">
                <a:solidFill>
                  <a:srgbClr val="000000"/>
                </a:solidFill>
              </a:rPr>
              <a:t> </a:t>
            </a:r>
            <a:r>
              <a:rPr lang="en-US" sz="1500" dirty="0" err="1">
                <a:solidFill>
                  <a:srgbClr val="000000"/>
                </a:solidFill>
              </a:rPr>
              <a:t>binnen</a:t>
            </a:r>
            <a:r>
              <a:rPr lang="en-US" sz="1500" dirty="0">
                <a:solidFill>
                  <a:srgbClr val="000000"/>
                </a:solidFill>
              </a:rPr>
              <a:t> 24 </a:t>
            </a:r>
            <a:r>
              <a:rPr lang="en-US" sz="1500" dirty="0" err="1">
                <a:solidFill>
                  <a:srgbClr val="000000"/>
                </a:solidFill>
              </a:rPr>
              <a:t>maanden</a:t>
            </a:r>
            <a:r>
              <a:rPr lang="en-US" sz="1500" dirty="0">
                <a:solidFill>
                  <a:srgbClr val="000000"/>
                </a:solidFill>
              </a:rPr>
              <a:t> </a:t>
            </a:r>
            <a:r>
              <a:rPr lang="en-US" sz="1500" dirty="0" err="1">
                <a:solidFill>
                  <a:srgbClr val="000000"/>
                </a:solidFill>
              </a:rPr>
              <a:t>worden</a:t>
            </a:r>
            <a:r>
              <a:rPr lang="en-US" sz="1500" dirty="0">
                <a:solidFill>
                  <a:srgbClr val="000000"/>
                </a:solidFill>
              </a:rPr>
              <a:t> </a:t>
            </a:r>
            <a:r>
              <a:rPr lang="en-US" sz="1500" dirty="0" err="1">
                <a:solidFill>
                  <a:srgbClr val="000000"/>
                </a:solidFill>
              </a:rPr>
              <a:t>verkocht</a:t>
            </a:r>
            <a:r>
              <a:rPr lang="en-US" sz="1500" dirty="0">
                <a:solidFill>
                  <a:srgbClr val="000000"/>
                </a:solidFill>
              </a:rPr>
              <a:t> </a:t>
            </a:r>
          </a:p>
          <a:p>
            <a:pPr marL="176213" lvl="0" indent="-176213">
              <a:spcAft>
                <a:spcPts val="1200"/>
              </a:spcAft>
              <a:buClr>
                <a:schemeClr val="tx2"/>
              </a:buClr>
              <a:buFont typeface="Arial" panose="020B0604020202020204" pitchFamily="34" charset="0"/>
              <a:buChar char="&gt;"/>
              <a:defRPr/>
            </a:pPr>
            <a:r>
              <a:rPr lang="en-US" sz="1500" dirty="0">
                <a:solidFill>
                  <a:srgbClr val="000000"/>
                </a:solidFill>
              </a:rPr>
              <a:t>Bij </a:t>
            </a:r>
            <a:r>
              <a:rPr lang="en-US" sz="1500" dirty="0" err="1">
                <a:solidFill>
                  <a:srgbClr val="000000"/>
                </a:solidFill>
              </a:rPr>
              <a:t>verhuizing</a:t>
            </a:r>
            <a:r>
              <a:rPr lang="en-US" sz="1500" dirty="0">
                <a:solidFill>
                  <a:srgbClr val="000000"/>
                </a:solidFill>
              </a:rPr>
              <a:t> van het </a:t>
            </a:r>
            <a:r>
              <a:rPr lang="en-US" sz="1500" dirty="0" err="1">
                <a:solidFill>
                  <a:srgbClr val="000000"/>
                </a:solidFill>
              </a:rPr>
              <a:t>ene</a:t>
            </a:r>
            <a:r>
              <a:rPr lang="en-US" sz="1500" dirty="0">
                <a:solidFill>
                  <a:srgbClr val="000000"/>
                </a:solidFill>
              </a:rPr>
              <a:t> land </a:t>
            </a:r>
            <a:r>
              <a:rPr lang="en-US" sz="1500" dirty="0" err="1">
                <a:solidFill>
                  <a:srgbClr val="000000"/>
                </a:solidFill>
              </a:rPr>
              <a:t>naar</a:t>
            </a:r>
            <a:r>
              <a:rPr lang="en-US" sz="1500" dirty="0">
                <a:solidFill>
                  <a:srgbClr val="000000"/>
                </a:solidFill>
              </a:rPr>
              <a:t> het </a:t>
            </a:r>
            <a:r>
              <a:rPr lang="en-US" sz="1500" dirty="0" err="1">
                <a:solidFill>
                  <a:srgbClr val="000000"/>
                </a:solidFill>
              </a:rPr>
              <a:t>andere</a:t>
            </a:r>
            <a:r>
              <a:rPr lang="en-US" sz="1500" dirty="0">
                <a:solidFill>
                  <a:srgbClr val="000000"/>
                </a:solidFill>
              </a:rPr>
              <a:t> </a:t>
            </a:r>
            <a:r>
              <a:rPr lang="en-US" sz="1500" dirty="0" err="1">
                <a:solidFill>
                  <a:srgbClr val="000000"/>
                </a:solidFill>
              </a:rPr>
              <a:t>schakelt</a:t>
            </a:r>
            <a:r>
              <a:rPr lang="en-US" sz="1500" dirty="0">
                <a:solidFill>
                  <a:srgbClr val="000000"/>
                </a:solidFill>
              </a:rPr>
              <a:t> de </a:t>
            </a:r>
            <a:r>
              <a:rPr lang="en-US" sz="1500" dirty="0" err="1">
                <a:solidFill>
                  <a:srgbClr val="000000"/>
                </a:solidFill>
              </a:rPr>
              <a:t>belastingplichtige</a:t>
            </a:r>
            <a:r>
              <a:rPr lang="en-US" sz="1500" dirty="0">
                <a:solidFill>
                  <a:srgbClr val="000000"/>
                </a:solidFill>
              </a:rPr>
              <a:t> over </a:t>
            </a:r>
            <a:r>
              <a:rPr lang="en-US" sz="1500" dirty="0" err="1">
                <a:solidFill>
                  <a:srgbClr val="000000"/>
                </a:solidFill>
              </a:rPr>
              <a:t>naar</a:t>
            </a:r>
            <a:r>
              <a:rPr lang="en-US" sz="1500" dirty="0">
                <a:solidFill>
                  <a:srgbClr val="000000"/>
                </a:solidFill>
              </a:rPr>
              <a:t> het </a:t>
            </a:r>
            <a:r>
              <a:rPr lang="en-US" sz="1500" dirty="0" err="1">
                <a:solidFill>
                  <a:srgbClr val="000000"/>
                </a:solidFill>
              </a:rPr>
              <a:t>belastingstelsel</a:t>
            </a:r>
            <a:r>
              <a:rPr lang="en-US" sz="1500" dirty="0">
                <a:solidFill>
                  <a:srgbClr val="000000"/>
                </a:solidFill>
              </a:rPr>
              <a:t> van het land van </a:t>
            </a:r>
            <a:r>
              <a:rPr lang="en-US" sz="1500" dirty="0" err="1">
                <a:solidFill>
                  <a:srgbClr val="000000"/>
                </a:solidFill>
              </a:rPr>
              <a:t>bestemming</a:t>
            </a:r>
            <a:r>
              <a:rPr lang="en-US" sz="1500" dirty="0">
                <a:solidFill>
                  <a:srgbClr val="000000"/>
                </a:solidFill>
              </a:rPr>
              <a:t> (</a:t>
            </a:r>
            <a:r>
              <a:rPr lang="en-US" sz="1500" dirty="0" err="1">
                <a:solidFill>
                  <a:srgbClr val="000000"/>
                </a:solidFill>
              </a:rPr>
              <a:t>bijvoorbeeld</a:t>
            </a:r>
            <a:r>
              <a:rPr lang="en-US" sz="1500" dirty="0">
                <a:solidFill>
                  <a:srgbClr val="000000"/>
                </a:solidFill>
              </a:rPr>
              <a:t> </a:t>
            </a:r>
            <a:r>
              <a:rPr lang="en-US" sz="1500" dirty="0" err="1">
                <a:solidFill>
                  <a:srgbClr val="000000"/>
                </a:solidFill>
              </a:rPr>
              <a:t>een</a:t>
            </a:r>
            <a:r>
              <a:rPr lang="en-US" sz="1500" dirty="0">
                <a:solidFill>
                  <a:srgbClr val="000000"/>
                </a:solidFill>
              </a:rPr>
              <a:t> </a:t>
            </a:r>
            <a:r>
              <a:rPr lang="en-US" sz="1500" dirty="0" err="1">
                <a:solidFill>
                  <a:srgbClr val="000000"/>
                </a:solidFill>
              </a:rPr>
              <a:t>Belgische</a:t>
            </a:r>
            <a:r>
              <a:rPr lang="en-US" sz="1500" dirty="0">
                <a:solidFill>
                  <a:srgbClr val="000000"/>
                </a:solidFill>
              </a:rPr>
              <a:t> burger die </a:t>
            </a:r>
            <a:r>
              <a:rPr lang="en-US" sz="1500" dirty="0" err="1">
                <a:solidFill>
                  <a:srgbClr val="000000"/>
                </a:solidFill>
              </a:rPr>
              <a:t>naar</a:t>
            </a:r>
            <a:r>
              <a:rPr lang="en-US" sz="1500" dirty="0">
                <a:solidFill>
                  <a:srgbClr val="000000"/>
                </a:solidFill>
              </a:rPr>
              <a:t> Frankrijk </a:t>
            </a:r>
            <a:r>
              <a:rPr lang="en-US" sz="1500" dirty="0" err="1">
                <a:solidFill>
                  <a:srgbClr val="000000"/>
                </a:solidFill>
              </a:rPr>
              <a:t>verhuist</a:t>
            </a:r>
            <a:r>
              <a:rPr lang="en-US" sz="1500" dirty="0">
                <a:solidFill>
                  <a:srgbClr val="000000"/>
                </a:solidFill>
              </a:rPr>
              <a:t> </a:t>
            </a:r>
            <a:r>
              <a:rPr lang="en-US" sz="1500" dirty="0" err="1">
                <a:solidFill>
                  <a:srgbClr val="000000"/>
                </a:solidFill>
              </a:rPr>
              <a:t>en</a:t>
            </a:r>
            <a:r>
              <a:rPr lang="en-US" sz="1500" dirty="0">
                <a:solidFill>
                  <a:srgbClr val="000000"/>
                </a:solidFill>
              </a:rPr>
              <a:t> </a:t>
            </a:r>
            <a:r>
              <a:rPr lang="en-US" sz="1500" dirty="0" err="1">
                <a:solidFill>
                  <a:srgbClr val="000000"/>
                </a:solidFill>
              </a:rPr>
              <a:t>vervolgens</a:t>
            </a:r>
            <a:r>
              <a:rPr lang="en-US" sz="1500" dirty="0">
                <a:solidFill>
                  <a:srgbClr val="000000"/>
                </a:solidFill>
              </a:rPr>
              <a:t> </a:t>
            </a:r>
            <a:r>
              <a:rPr lang="en-US" sz="1500" dirty="0" err="1">
                <a:solidFill>
                  <a:srgbClr val="000000"/>
                </a:solidFill>
              </a:rPr>
              <a:t>naar</a:t>
            </a:r>
            <a:r>
              <a:rPr lang="en-US" sz="1500" dirty="0">
                <a:solidFill>
                  <a:srgbClr val="000000"/>
                </a:solidFill>
              </a:rPr>
              <a:t> Niger)</a:t>
            </a:r>
          </a:p>
          <a:p>
            <a:pPr marL="176213" lvl="0" indent="-176213">
              <a:spcAft>
                <a:spcPts val="1200"/>
              </a:spcAft>
              <a:buClr>
                <a:schemeClr val="tx2"/>
              </a:buClr>
              <a:buFont typeface="Arial" panose="020B0604020202020204" pitchFamily="34" charset="0"/>
              <a:buChar char="&gt;"/>
              <a:defRPr/>
            </a:pPr>
            <a:r>
              <a:rPr lang="nl-BE" sz="1500" dirty="0">
                <a:solidFill>
                  <a:srgbClr val="000000"/>
                </a:solidFill>
              </a:rPr>
              <a:t>MW is gelijk aan verschil tussen marktwaarde van financieel actief bij emigratie en aanschaffingsprijs</a:t>
            </a:r>
            <a:endParaRPr lang="en-US" sz="1500" dirty="0">
              <a:solidFill>
                <a:srgbClr val="000000"/>
              </a:solidFill>
            </a:endParaRPr>
          </a:p>
          <a:p>
            <a:pPr marL="176213" marR="0" lvl="0" indent="-176213" algn="l" defTabSz="914400" rtl="0" eaLnBrk="1" fontAlgn="auto" latinLnBrk="0" hangingPunct="1">
              <a:lnSpc>
                <a:spcPct val="100000"/>
              </a:lnSpc>
              <a:spcBef>
                <a:spcPts val="0"/>
              </a:spcBef>
              <a:spcAft>
                <a:spcPts val="1200"/>
              </a:spcAft>
              <a:buClrTx/>
              <a:buSzTx/>
              <a:buFont typeface="Arial" panose="020B0604020202020204" pitchFamily="34" charset="0"/>
              <a:buChar char="&gt;"/>
              <a:tabLst/>
              <a:defRPr/>
            </a:pPr>
            <a:endParaRPr kumimoji="0" lang="en-GB" sz="1500" b="0" i="0" u="none" strike="noStrike" kern="1200" cap="none" spc="0" normalizeH="0" baseline="0" noProof="0" dirty="0">
              <a:ln>
                <a:noFill/>
              </a:ln>
              <a:solidFill>
                <a:srgbClr val="000000"/>
              </a:solidFill>
              <a:effectLst/>
              <a:uLnTx/>
              <a:uFillTx/>
              <a:latin typeface="Arial"/>
              <a:ea typeface="+mn-ea"/>
              <a:cs typeface="Arial"/>
            </a:endParaRPr>
          </a:p>
        </p:txBody>
      </p:sp>
      <p:sp>
        <p:nvSpPr>
          <p:cNvPr id="4" name="TextBox 3">
            <a:extLst>
              <a:ext uri="{FF2B5EF4-FFF2-40B4-BE49-F238E27FC236}">
                <a16:creationId xmlns:a16="http://schemas.microsoft.com/office/drawing/2014/main" id="{313DFA2C-CADA-EDAA-DA77-1CDA36EE033E}"/>
              </a:ext>
            </a:extLst>
          </p:cNvPr>
          <p:cNvSpPr txBox="1"/>
          <p:nvPr/>
        </p:nvSpPr>
        <p:spPr>
          <a:xfrm>
            <a:off x="422423" y="1433902"/>
            <a:ext cx="11371213" cy="399334"/>
          </a:xfrm>
          <a:prstGeom prst="rect">
            <a:avLst/>
          </a:prstGeom>
          <a:solidFill>
            <a:srgbClr val="666699"/>
          </a:solidFill>
        </p:spPr>
        <p:txBody>
          <a:bodyPr wrap="square" rtlCol="0" anchor="ctr" anchorCtr="0">
            <a:noAutofit/>
          </a:bodyPr>
          <a:lstStyle/>
          <a:p>
            <a:r>
              <a:rPr lang="en-GB" sz="1600" b="1" noProof="0" dirty="0">
                <a:solidFill>
                  <a:schemeClr val="bg1"/>
                </a:solidFill>
              </a:rPr>
              <a:t>Twee </a:t>
            </a:r>
            <a:r>
              <a:rPr lang="en-GB" sz="1600" b="1" noProof="0" dirty="0" err="1">
                <a:solidFill>
                  <a:schemeClr val="bg1"/>
                </a:solidFill>
              </a:rPr>
              <a:t>situaties</a:t>
            </a:r>
            <a:r>
              <a:rPr lang="en-GB" sz="1600" b="1" noProof="0" dirty="0">
                <a:solidFill>
                  <a:schemeClr val="bg1"/>
                </a:solidFill>
              </a:rPr>
              <a:t> die </a:t>
            </a:r>
            <a:r>
              <a:rPr lang="en-GB" sz="1600" b="1" noProof="0" dirty="0" err="1">
                <a:solidFill>
                  <a:schemeClr val="bg1"/>
                </a:solidFill>
              </a:rPr>
              <a:t>aanleiding</a:t>
            </a:r>
            <a:r>
              <a:rPr lang="en-GB" sz="1600" b="1" noProof="0" dirty="0">
                <a:solidFill>
                  <a:schemeClr val="bg1"/>
                </a:solidFill>
              </a:rPr>
              <a:t> </a:t>
            </a:r>
            <a:r>
              <a:rPr lang="en-GB" sz="1600" b="1" noProof="0" dirty="0" err="1">
                <a:solidFill>
                  <a:schemeClr val="bg1"/>
                </a:solidFill>
              </a:rPr>
              <a:t>geven</a:t>
            </a:r>
            <a:r>
              <a:rPr lang="en-GB" sz="1600" b="1" noProof="0" dirty="0">
                <a:solidFill>
                  <a:schemeClr val="bg1"/>
                </a:solidFill>
              </a:rPr>
              <a:t> tot exit tax</a:t>
            </a:r>
          </a:p>
        </p:txBody>
      </p:sp>
      <p:sp>
        <p:nvSpPr>
          <p:cNvPr id="5" name="Rectangle 4">
            <a:extLst>
              <a:ext uri="{FF2B5EF4-FFF2-40B4-BE49-F238E27FC236}">
                <a16:creationId xmlns:a16="http://schemas.microsoft.com/office/drawing/2014/main" id="{E087D401-7560-8F18-CF59-D51CB123C3C9}"/>
              </a:ext>
            </a:extLst>
          </p:cNvPr>
          <p:cNvSpPr/>
          <p:nvPr/>
        </p:nvSpPr>
        <p:spPr>
          <a:xfrm>
            <a:off x="422425" y="4470617"/>
            <a:ext cx="11371211" cy="243206"/>
          </a:xfrm>
          <a:prstGeom prst="rect">
            <a:avLst/>
          </a:prstGeom>
          <a:solidFill>
            <a:srgbClr val="E6E6E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tx1"/>
              </a:solidFill>
            </a:endParaRPr>
          </a:p>
        </p:txBody>
      </p:sp>
    </p:spTree>
    <p:extLst>
      <p:ext uri="{BB962C8B-B14F-4D97-AF65-F5344CB8AC3E}">
        <p14:creationId xmlns:p14="http://schemas.microsoft.com/office/powerpoint/2010/main" val="24902310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9A86DE-0A1A-C05D-7D86-D47B6E7C732D}"/>
            </a:ext>
          </a:extLst>
        </p:cNvPr>
        <p:cNvGrpSpPr/>
        <p:nvPr/>
      </p:nvGrpSpPr>
      <p:grpSpPr>
        <a:xfrm>
          <a:off x="0" y="0"/>
          <a:ext cx="0" cy="0"/>
          <a:chOff x="0" y="0"/>
          <a:chExt cx="0" cy="0"/>
        </a:xfrm>
      </p:grpSpPr>
      <p:sp>
        <p:nvSpPr>
          <p:cNvPr id="2" name="Title Placeholder 1" descr="|">
            <a:extLst>
              <a:ext uri="{FF2B5EF4-FFF2-40B4-BE49-F238E27FC236}">
                <a16:creationId xmlns:a16="http://schemas.microsoft.com/office/drawing/2014/main" id="{74B546F7-50F5-2DA1-3786-1FF83EEA4DDB}"/>
              </a:ext>
            </a:extLst>
          </p:cNvPr>
          <p:cNvSpPr>
            <a:spLocks noGrp="1"/>
          </p:cNvSpPr>
          <p:nvPr>
            <p:ph type="title"/>
          </p:nvPr>
        </p:nvSpPr>
        <p:spPr/>
        <p:txBody>
          <a:bodyPr/>
          <a:lstStyle/>
          <a:p>
            <a:r>
              <a:rPr lang="en-US" dirty="0"/>
              <a:t>Interne MW en MW op </a:t>
            </a:r>
            <a:r>
              <a:rPr lang="en-US" dirty="0" err="1"/>
              <a:t>aanmerkelijk</a:t>
            </a:r>
            <a:r>
              <a:rPr lang="en-US" dirty="0"/>
              <a:t> </a:t>
            </a:r>
            <a:r>
              <a:rPr lang="en-US" dirty="0" err="1"/>
              <a:t>belang</a:t>
            </a:r>
            <a:r>
              <a:rPr lang="en-US" dirty="0"/>
              <a:t>: </a:t>
            </a:r>
            <a:r>
              <a:rPr lang="en-US" dirty="0" err="1"/>
              <a:t>aangifte</a:t>
            </a:r>
            <a:r>
              <a:rPr lang="en-US" dirty="0"/>
              <a:t>- en </a:t>
            </a:r>
            <a:r>
              <a:rPr lang="en-US" dirty="0" err="1"/>
              <a:t>meldingsplicht</a:t>
            </a:r>
            <a:endParaRPr lang="en-US" dirty="0"/>
          </a:p>
        </p:txBody>
      </p:sp>
      <p:sp>
        <p:nvSpPr>
          <p:cNvPr id="3" name="Rectangle 2">
            <a:extLst>
              <a:ext uri="{FF2B5EF4-FFF2-40B4-BE49-F238E27FC236}">
                <a16:creationId xmlns:a16="http://schemas.microsoft.com/office/drawing/2014/main" id="{5B4A1DDC-BD4E-5924-1CF5-2C3530E1CFA2}"/>
              </a:ext>
            </a:extLst>
          </p:cNvPr>
          <p:cNvSpPr/>
          <p:nvPr/>
        </p:nvSpPr>
        <p:spPr>
          <a:xfrm>
            <a:off x="303071" y="1264646"/>
            <a:ext cx="11371212" cy="4640701"/>
          </a:xfrm>
          <a:prstGeom prst="rect">
            <a:avLst/>
          </a:prstGeom>
          <a:solidFill>
            <a:srgbClr val="F7F6F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76213" indent="-176213">
              <a:spcAft>
                <a:spcPts val="1200"/>
              </a:spcAft>
              <a:buClr>
                <a:srgbClr val="AF005F"/>
              </a:buClr>
              <a:buFont typeface="Arial" panose="020B0604020202020204" pitchFamily="34" charset="0"/>
              <a:buChar char="&gt;"/>
              <a:defRPr/>
            </a:pPr>
            <a:r>
              <a:rPr lang="en-US" dirty="0">
                <a:solidFill>
                  <a:srgbClr val="000000"/>
                </a:solidFill>
                <a:latin typeface="Arial"/>
                <a:cs typeface="Arial"/>
              </a:rPr>
              <a:t>Geen RV; a</a:t>
            </a:r>
            <a:r>
              <a:rPr kumimoji="0" lang="en-US" b="0" i="0" u="none" strike="noStrike" kern="1200" cap="none" spc="0" normalizeH="0" baseline="0" noProof="0" dirty="0" err="1">
                <a:ln>
                  <a:noFill/>
                </a:ln>
                <a:solidFill>
                  <a:srgbClr val="000000"/>
                </a:solidFill>
                <a:effectLst/>
                <a:uLnTx/>
                <a:uFillTx/>
                <a:latin typeface="Arial"/>
                <a:ea typeface="+mn-ea"/>
                <a:cs typeface="Arial"/>
              </a:rPr>
              <a:t>angifte</a:t>
            </a:r>
            <a:r>
              <a:rPr kumimoji="0" lang="en-US" b="0" i="0" u="none" strike="noStrike" kern="1200" cap="none" spc="0" normalizeH="0" baseline="0" noProof="0" dirty="0">
                <a:ln>
                  <a:noFill/>
                </a:ln>
                <a:solidFill>
                  <a:srgbClr val="000000"/>
                </a:solidFill>
                <a:effectLst/>
                <a:uLnTx/>
                <a:uFillTx/>
                <a:latin typeface="Arial"/>
                <a:ea typeface="+mn-ea"/>
                <a:cs typeface="Arial"/>
              </a:rPr>
              <a:t> door </a:t>
            </a:r>
            <a:r>
              <a:rPr kumimoji="0" lang="en-US" b="0" i="0" u="none" strike="noStrike" kern="1200" cap="none" spc="0" normalizeH="0" baseline="0" noProof="0" dirty="0" err="1">
                <a:ln>
                  <a:noFill/>
                </a:ln>
                <a:solidFill>
                  <a:srgbClr val="000000"/>
                </a:solidFill>
                <a:effectLst/>
                <a:uLnTx/>
                <a:uFillTx/>
                <a:latin typeface="Arial"/>
                <a:ea typeface="+mn-ea"/>
                <a:cs typeface="Arial"/>
              </a:rPr>
              <a:t>belastingplichtige</a:t>
            </a:r>
            <a:endParaRPr kumimoji="0" lang="en-US" b="0" i="0" u="none" strike="noStrike" kern="1200" cap="none" spc="0" normalizeH="0" baseline="0" noProof="0" dirty="0">
              <a:ln>
                <a:noFill/>
              </a:ln>
              <a:solidFill>
                <a:srgbClr val="000000"/>
              </a:solidFill>
              <a:effectLst/>
              <a:uLnTx/>
              <a:uFillTx/>
              <a:latin typeface="Arial"/>
              <a:ea typeface="+mn-ea"/>
              <a:cs typeface="Arial"/>
            </a:endParaRPr>
          </a:p>
          <a:p>
            <a:pPr marL="182563" indent="-182563" algn="just">
              <a:buClr>
                <a:srgbClr val="AF005F"/>
              </a:buClr>
              <a:buFont typeface="Arial" panose="020B0604020202020204" pitchFamily="34" charset="0"/>
              <a:buChar char="&gt;"/>
            </a:pPr>
            <a:r>
              <a:rPr lang="en-US" altLang="en-US" dirty="0" err="1">
                <a:solidFill>
                  <a:srgbClr val="000000"/>
                </a:solidFill>
              </a:rPr>
              <a:t>Meldingsplicht</a:t>
            </a:r>
            <a:r>
              <a:rPr lang="en-US" altLang="en-US" dirty="0">
                <a:solidFill>
                  <a:srgbClr val="000000"/>
                </a:solidFill>
              </a:rPr>
              <a:t> </a:t>
            </a:r>
            <a:r>
              <a:rPr lang="en-US" altLang="en-US" dirty="0" err="1">
                <a:solidFill>
                  <a:srgbClr val="000000"/>
                </a:solidFill>
              </a:rPr>
              <a:t>voor</a:t>
            </a:r>
            <a:r>
              <a:rPr lang="en-US" altLang="en-US" dirty="0">
                <a:solidFill>
                  <a:srgbClr val="000000"/>
                </a:solidFill>
              </a:rPr>
              <a:t> </a:t>
            </a:r>
            <a:r>
              <a:rPr lang="en-US" altLang="en-US" dirty="0" err="1">
                <a:solidFill>
                  <a:srgbClr val="000000"/>
                </a:solidFill>
              </a:rPr>
              <a:t>tussenpersonen</a:t>
            </a:r>
            <a:r>
              <a:rPr lang="en-US" altLang="en-US" i="1" dirty="0">
                <a:solidFill>
                  <a:srgbClr val="000000"/>
                </a:solidFill>
              </a:rPr>
              <a:t>: </a:t>
            </a:r>
            <a:r>
              <a:rPr lang="en-US" altLang="en-US" sz="1600" i="1" dirty="0">
                <a:solidFill>
                  <a:srgbClr val="000000"/>
                </a:solidFill>
              </a:rPr>
              <a:t>“</a:t>
            </a:r>
            <a:r>
              <a:rPr lang="en-GB" sz="1600" i="1" dirty="0" err="1">
                <a:solidFill>
                  <a:srgbClr val="000000"/>
                </a:solidFill>
              </a:rPr>
              <a:t>Iedere</a:t>
            </a:r>
            <a:r>
              <a:rPr lang="en-GB" sz="1600" i="1" dirty="0">
                <a:solidFill>
                  <a:srgbClr val="000000"/>
                </a:solidFill>
              </a:rPr>
              <a:t> </a:t>
            </a:r>
            <a:r>
              <a:rPr lang="en-GB" sz="1600" i="1" dirty="0" err="1">
                <a:solidFill>
                  <a:srgbClr val="000000"/>
                </a:solidFill>
              </a:rPr>
              <a:t>persoon</a:t>
            </a:r>
            <a:r>
              <a:rPr lang="en-GB" sz="1600" i="1" dirty="0">
                <a:solidFill>
                  <a:srgbClr val="000000"/>
                </a:solidFill>
              </a:rPr>
              <a:t> [</a:t>
            </a:r>
            <a:r>
              <a:rPr lang="en-GB" sz="1600" i="1" dirty="0" err="1">
                <a:solidFill>
                  <a:srgbClr val="000000"/>
                </a:solidFill>
              </a:rPr>
              <a:t>inwoner</a:t>
            </a:r>
            <a:r>
              <a:rPr lang="en-GB" sz="1600" i="1" dirty="0">
                <a:solidFill>
                  <a:srgbClr val="000000"/>
                </a:solidFill>
              </a:rPr>
              <a:t> van </a:t>
            </a:r>
            <a:r>
              <a:rPr lang="en-GB" sz="1600" i="1" dirty="0" err="1">
                <a:solidFill>
                  <a:srgbClr val="000000"/>
                </a:solidFill>
              </a:rPr>
              <a:t>België</a:t>
            </a:r>
            <a:r>
              <a:rPr lang="en-GB" sz="1600" i="1" dirty="0">
                <a:solidFill>
                  <a:srgbClr val="000000"/>
                </a:solidFill>
              </a:rPr>
              <a:t>], die </a:t>
            </a:r>
            <a:r>
              <a:rPr lang="en-GB" sz="1600" i="1" dirty="0" err="1">
                <a:solidFill>
                  <a:srgbClr val="000000"/>
                </a:solidFill>
              </a:rPr>
              <a:t>een</a:t>
            </a:r>
            <a:r>
              <a:rPr lang="en-GB" sz="1600" i="1" dirty="0">
                <a:solidFill>
                  <a:srgbClr val="000000"/>
                </a:solidFill>
              </a:rPr>
              <a:t> </a:t>
            </a:r>
            <a:r>
              <a:rPr lang="nl-BE" sz="1600" i="1" dirty="0">
                <a:solidFill>
                  <a:srgbClr val="000000"/>
                </a:solidFill>
              </a:rPr>
              <a:t>verrichting [met betrekking tot interne MW of MW op aanmerkelijk belang] bedenkt, aanbiedt, opzet, beschikbaar maakt voor i</a:t>
            </a:r>
            <a:r>
              <a:rPr lang="en-GB" sz="1600" i="1" dirty="0" err="1">
                <a:solidFill>
                  <a:srgbClr val="000000"/>
                </a:solidFill>
              </a:rPr>
              <a:t>mplementatie</a:t>
            </a:r>
            <a:r>
              <a:rPr lang="en-GB" sz="1600" i="1" dirty="0">
                <a:solidFill>
                  <a:srgbClr val="000000"/>
                </a:solidFill>
              </a:rPr>
              <a:t> of de </a:t>
            </a:r>
            <a:r>
              <a:rPr lang="en-GB" sz="1600" i="1" dirty="0" err="1">
                <a:solidFill>
                  <a:srgbClr val="000000"/>
                </a:solidFill>
              </a:rPr>
              <a:t>implementatie</a:t>
            </a:r>
            <a:r>
              <a:rPr lang="en-GB" sz="1600" i="1" dirty="0">
                <a:solidFill>
                  <a:srgbClr val="000000"/>
                </a:solidFill>
              </a:rPr>
              <a:t> </a:t>
            </a:r>
            <a:r>
              <a:rPr lang="en-GB" sz="1600" i="1" dirty="0" err="1">
                <a:solidFill>
                  <a:srgbClr val="000000"/>
                </a:solidFill>
              </a:rPr>
              <a:t>ervan</a:t>
            </a:r>
            <a:r>
              <a:rPr lang="en-GB" sz="1600" i="1" dirty="0">
                <a:solidFill>
                  <a:srgbClr val="000000"/>
                </a:solidFill>
              </a:rPr>
              <a:t> </a:t>
            </a:r>
            <a:r>
              <a:rPr lang="nl-BE" sz="1600" i="1" dirty="0">
                <a:solidFill>
                  <a:srgbClr val="000000"/>
                </a:solidFill>
              </a:rPr>
              <a:t>beheert, is gehouden […] inlichtingen waarvan zij kennis, bezit of controle hebben te verstrekken uiterlijk tegen de laatste dag van februari van het jaar volgend op het jaar van de uitvoering van de verrichting.” </a:t>
            </a:r>
            <a:endParaRPr lang="en-US" sz="1600" i="1" dirty="0">
              <a:solidFill>
                <a:srgbClr val="000000"/>
              </a:solidFill>
            </a:endParaRPr>
          </a:p>
          <a:p>
            <a:endParaRPr lang="en-US" altLang="en-US" i="1" dirty="0">
              <a:solidFill>
                <a:srgbClr val="000000"/>
              </a:solidFill>
              <a:highlight>
                <a:srgbClr val="FFFF00"/>
              </a:highlight>
            </a:endParaRPr>
          </a:p>
          <a:p>
            <a:pPr marL="633413" lvl="1" indent="-176213">
              <a:spcAft>
                <a:spcPts val="1200"/>
              </a:spcAft>
              <a:buClr>
                <a:srgbClr val="AF005F"/>
              </a:buClr>
              <a:buFont typeface="Arial" panose="020B0604020202020204" pitchFamily="34" charset="0"/>
              <a:buChar char="&gt;"/>
              <a:defRPr/>
            </a:pPr>
            <a:r>
              <a:rPr lang="en-US" altLang="en-US" dirty="0" err="1">
                <a:solidFill>
                  <a:srgbClr val="000000"/>
                </a:solidFill>
              </a:rPr>
              <a:t>Geldt</a:t>
            </a:r>
            <a:r>
              <a:rPr lang="en-US" altLang="en-US" dirty="0">
                <a:solidFill>
                  <a:srgbClr val="000000"/>
                </a:solidFill>
              </a:rPr>
              <a:t> </a:t>
            </a:r>
            <a:r>
              <a:rPr lang="en-US" altLang="en-US" dirty="0" err="1">
                <a:solidFill>
                  <a:srgbClr val="000000"/>
                </a:solidFill>
              </a:rPr>
              <a:t>niet</a:t>
            </a:r>
            <a:r>
              <a:rPr lang="en-US" altLang="en-US" dirty="0">
                <a:solidFill>
                  <a:srgbClr val="000000"/>
                </a:solidFill>
              </a:rPr>
              <a:t> </a:t>
            </a:r>
            <a:r>
              <a:rPr lang="en-US" altLang="en-US" dirty="0" err="1">
                <a:solidFill>
                  <a:srgbClr val="000000"/>
                </a:solidFill>
              </a:rPr>
              <a:t>voor</a:t>
            </a:r>
            <a:r>
              <a:rPr lang="en-US" altLang="en-US" dirty="0">
                <a:solidFill>
                  <a:srgbClr val="000000"/>
                </a:solidFill>
              </a:rPr>
              <a:t> </a:t>
            </a:r>
            <a:r>
              <a:rPr lang="en-US" altLang="en-US" dirty="0" err="1">
                <a:solidFill>
                  <a:srgbClr val="000000"/>
                </a:solidFill>
              </a:rPr>
              <a:t>advocaten</a:t>
            </a:r>
            <a:endParaRPr lang="en-US" altLang="en-US" dirty="0">
              <a:solidFill>
                <a:srgbClr val="000000"/>
              </a:solidFill>
            </a:endParaRPr>
          </a:p>
          <a:p>
            <a:pPr marL="633413" lvl="1" indent="-176213">
              <a:spcAft>
                <a:spcPts val="1200"/>
              </a:spcAft>
              <a:buClr>
                <a:srgbClr val="AF005F"/>
              </a:buClr>
              <a:buFont typeface="Arial" panose="020B0604020202020204" pitchFamily="34" charset="0"/>
              <a:buChar char="&gt;"/>
              <a:defRPr/>
            </a:pPr>
            <a:r>
              <a:rPr lang="en-US" altLang="en-US" dirty="0">
                <a:solidFill>
                  <a:srgbClr val="000000"/>
                </a:solidFill>
              </a:rPr>
              <a:t>Bij </a:t>
            </a:r>
            <a:r>
              <a:rPr lang="en-US" altLang="en-US" dirty="0" err="1">
                <a:solidFill>
                  <a:srgbClr val="000000"/>
                </a:solidFill>
              </a:rPr>
              <a:t>meerdere</a:t>
            </a:r>
            <a:r>
              <a:rPr lang="en-US" altLang="en-US" dirty="0">
                <a:solidFill>
                  <a:srgbClr val="000000"/>
                </a:solidFill>
              </a:rPr>
              <a:t> </a:t>
            </a:r>
            <a:r>
              <a:rPr lang="en-US" altLang="en-US" dirty="0" err="1">
                <a:solidFill>
                  <a:srgbClr val="000000"/>
                </a:solidFill>
              </a:rPr>
              <a:t>tussenpersonen</a:t>
            </a:r>
            <a:r>
              <a:rPr lang="en-US" altLang="en-US" dirty="0">
                <a:solidFill>
                  <a:srgbClr val="000000"/>
                </a:solidFill>
              </a:rPr>
              <a:t>: </a:t>
            </a:r>
            <a:r>
              <a:rPr lang="en-US" altLang="en-US" dirty="0" err="1">
                <a:solidFill>
                  <a:srgbClr val="000000"/>
                </a:solidFill>
              </a:rPr>
              <a:t>ontheffing</a:t>
            </a:r>
            <a:r>
              <a:rPr lang="en-US" altLang="en-US" dirty="0">
                <a:solidFill>
                  <a:srgbClr val="000000"/>
                </a:solidFill>
              </a:rPr>
              <a:t> van </a:t>
            </a:r>
            <a:r>
              <a:rPr lang="en-US" altLang="en-US" dirty="0" err="1">
                <a:solidFill>
                  <a:srgbClr val="000000"/>
                </a:solidFill>
              </a:rPr>
              <a:t>meldingsplicht</a:t>
            </a:r>
            <a:r>
              <a:rPr lang="en-US" altLang="en-US" dirty="0">
                <a:solidFill>
                  <a:srgbClr val="000000"/>
                </a:solidFill>
              </a:rPr>
              <a:t> </a:t>
            </a:r>
            <a:r>
              <a:rPr lang="en-US" altLang="en-US" dirty="0" err="1">
                <a:solidFill>
                  <a:srgbClr val="000000"/>
                </a:solidFill>
              </a:rPr>
              <a:t>indien</a:t>
            </a:r>
            <a:r>
              <a:rPr lang="en-US" altLang="en-US" dirty="0">
                <a:solidFill>
                  <a:srgbClr val="000000"/>
                </a:solidFill>
              </a:rPr>
              <a:t> </a:t>
            </a:r>
            <a:r>
              <a:rPr lang="en-US" altLang="en-US" dirty="0" err="1">
                <a:solidFill>
                  <a:srgbClr val="000000"/>
                </a:solidFill>
              </a:rPr>
              <a:t>schriftelijk</a:t>
            </a:r>
            <a:r>
              <a:rPr lang="en-US" altLang="en-US" dirty="0">
                <a:solidFill>
                  <a:srgbClr val="000000"/>
                </a:solidFill>
              </a:rPr>
              <a:t> </a:t>
            </a:r>
            <a:r>
              <a:rPr lang="en-US" altLang="en-US" dirty="0" err="1">
                <a:solidFill>
                  <a:srgbClr val="000000"/>
                </a:solidFill>
              </a:rPr>
              <a:t>bewijs</a:t>
            </a:r>
            <a:r>
              <a:rPr lang="en-US" altLang="en-US" dirty="0">
                <a:solidFill>
                  <a:srgbClr val="000000"/>
                </a:solidFill>
              </a:rPr>
              <a:t> </a:t>
            </a:r>
            <a:r>
              <a:rPr lang="en-US" altLang="en-US" dirty="0" err="1">
                <a:solidFill>
                  <a:srgbClr val="000000"/>
                </a:solidFill>
              </a:rPr>
              <a:t>dat</a:t>
            </a:r>
            <a:r>
              <a:rPr lang="en-US" altLang="en-US" dirty="0">
                <a:solidFill>
                  <a:srgbClr val="000000"/>
                </a:solidFill>
              </a:rPr>
              <a:t> </a:t>
            </a:r>
            <a:r>
              <a:rPr lang="en-US" altLang="en-US" dirty="0" err="1">
                <a:solidFill>
                  <a:srgbClr val="000000"/>
                </a:solidFill>
              </a:rPr>
              <a:t>een</a:t>
            </a:r>
            <a:r>
              <a:rPr lang="en-US" altLang="en-US" dirty="0">
                <a:solidFill>
                  <a:srgbClr val="000000"/>
                </a:solidFill>
              </a:rPr>
              <a:t> </a:t>
            </a:r>
            <a:r>
              <a:rPr lang="en-US" altLang="en-US" dirty="0" err="1">
                <a:solidFill>
                  <a:srgbClr val="000000"/>
                </a:solidFill>
              </a:rPr>
              <a:t>andere</a:t>
            </a:r>
            <a:r>
              <a:rPr lang="en-US" altLang="en-US" dirty="0">
                <a:solidFill>
                  <a:srgbClr val="000000"/>
                </a:solidFill>
              </a:rPr>
              <a:t> </a:t>
            </a:r>
            <a:r>
              <a:rPr lang="en-US" altLang="en-US" dirty="0" err="1">
                <a:solidFill>
                  <a:srgbClr val="000000"/>
                </a:solidFill>
              </a:rPr>
              <a:t>persoon</a:t>
            </a:r>
            <a:r>
              <a:rPr lang="en-US" altLang="en-US" dirty="0">
                <a:solidFill>
                  <a:srgbClr val="000000"/>
                </a:solidFill>
              </a:rPr>
              <a:t> de </a:t>
            </a:r>
            <a:r>
              <a:rPr lang="en-US" altLang="en-US" dirty="0" err="1">
                <a:solidFill>
                  <a:srgbClr val="000000"/>
                </a:solidFill>
              </a:rPr>
              <a:t>inlichtingen</a:t>
            </a:r>
            <a:r>
              <a:rPr lang="en-US" altLang="en-US" dirty="0">
                <a:solidFill>
                  <a:srgbClr val="000000"/>
                </a:solidFill>
              </a:rPr>
              <a:t> reeds </a:t>
            </a:r>
            <a:r>
              <a:rPr lang="en-US" altLang="en-US" dirty="0" err="1">
                <a:solidFill>
                  <a:srgbClr val="000000"/>
                </a:solidFill>
              </a:rPr>
              <a:t>heeft</a:t>
            </a:r>
            <a:r>
              <a:rPr lang="en-US" altLang="en-US" dirty="0">
                <a:solidFill>
                  <a:srgbClr val="000000"/>
                </a:solidFill>
              </a:rPr>
              <a:t> </a:t>
            </a:r>
            <a:r>
              <a:rPr lang="en-US" altLang="en-US" dirty="0" err="1">
                <a:solidFill>
                  <a:srgbClr val="000000"/>
                </a:solidFill>
              </a:rPr>
              <a:t>verstrekt</a:t>
            </a:r>
            <a:r>
              <a:rPr lang="en-US" altLang="en-US" dirty="0">
                <a:solidFill>
                  <a:srgbClr val="000000"/>
                </a:solidFill>
              </a:rPr>
              <a:t> </a:t>
            </a:r>
          </a:p>
          <a:p>
            <a:pPr marL="633413" lvl="1" indent="-176213">
              <a:spcAft>
                <a:spcPts val="1200"/>
              </a:spcAft>
              <a:buClr>
                <a:srgbClr val="AF005F"/>
              </a:buClr>
              <a:buFont typeface="Arial" panose="020B0604020202020204" pitchFamily="34" charset="0"/>
              <a:buChar char="&gt;"/>
              <a:defRPr/>
            </a:pPr>
            <a:r>
              <a:rPr lang="en-US" altLang="en-US" dirty="0" err="1">
                <a:solidFill>
                  <a:srgbClr val="000000"/>
                </a:solidFill>
              </a:rPr>
              <a:t>Niet-advocaten</a:t>
            </a:r>
            <a:r>
              <a:rPr lang="en-US" altLang="en-US" dirty="0">
                <a:solidFill>
                  <a:srgbClr val="000000"/>
                </a:solidFill>
              </a:rPr>
              <a:t> die </a:t>
            </a:r>
            <a:r>
              <a:rPr lang="en-US" altLang="en-US" dirty="0" err="1">
                <a:solidFill>
                  <a:srgbClr val="000000"/>
                </a:solidFill>
              </a:rPr>
              <a:t>aan</a:t>
            </a:r>
            <a:r>
              <a:rPr lang="en-US" altLang="en-US" dirty="0">
                <a:solidFill>
                  <a:srgbClr val="000000"/>
                </a:solidFill>
              </a:rPr>
              <a:t> het </a:t>
            </a:r>
            <a:r>
              <a:rPr lang="en-US" altLang="en-US" dirty="0" err="1">
                <a:solidFill>
                  <a:srgbClr val="000000"/>
                </a:solidFill>
              </a:rPr>
              <a:t>beroepsgeheim</a:t>
            </a:r>
            <a:r>
              <a:rPr lang="en-US" altLang="en-US" dirty="0">
                <a:solidFill>
                  <a:srgbClr val="000000"/>
                </a:solidFill>
              </a:rPr>
              <a:t> </a:t>
            </a:r>
            <a:r>
              <a:rPr lang="en-US" altLang="en-US" dirty="0" err="1">
                <a:solidFill>
                  <a:srgbClr val="000000"/>
                </a:solidFill>
              </a:rPr>
              <a:t>zijn</a:t>
            </a:r>
            <a:r>
              <a:rPr lang="en-US" altLang="en-US" dirty="0">
                <a:solidFill>
                  <a:srgbClr val="000000"/>
                </a:solidFill>
              </a:rPr>
              <a:t> </a:t>
            </a:r>
            <a:r>
              <a:rPr lang="en-US" altLang="en-US" dirty="0" err="1">
                <a:solidFill>
                  <a:srgbClr val="000000"/>
                </a:solidFill>
              </a:rPr>
              <a:t>gebonden</a:t>
            </a:r>
            <a:r>
              <a:rPr lang="en-US" altLang="en-US" dirty="0">
                <a:solidFill>
                  <a:srgbClr val="000000"/>
                </a:solidFill>
              </a:rPr>
              <a:t>, </a:t>
            </a:r>
            <a:r>
              <a:rPr lang="en-US" altLang="en-US" dirty="0" err="1">
                <a:solidFill>
                  <a:srgbClr val="000000"/>
                </a:solidFill>
              </a:rPr>
              <a:t>zijn</a:t>
            </a:r>
            <a:r>
              <a:rPr lang="en-US" altLang="en-US" dirty="0">
                <a:solidFill>
                  <a:srgbClr val="000000"/>
                </a:solidFill>
              </a:rPr>
              <a:t> </a:t>
            </a:r>
            <a:r>
              <a:rPr lang="en-US" altLang="en-US" dirty="0" err="1">
                <a:solidFill>
                  <a:srgbClr val="000000"/>
                </a:solidFill>
              </a:rPr>
              <a:t>verplicht</a:t>
            </a:r>
            <a:r>
              <a:rPr lang="en-US" altLang="en-US" dirty="0">
                <a:solidFill>
                  <a:srgbClr val="000000"/>
                </a:solidFill>
              </a:rPr>
              <a:t> om de </a:t>
            </a:r>
            <a:r>
              <a:rPr lang="en-US" altLang="en-US" dirty="0" err="1">
                <a:solidFill>
                  <a:srgbClr val="000000"/>
                </a:solidFill>
              </a:rPr>
              <a:t>andere</a:t>
            </a:r>
            <a:r>
              <a:rPr lang="en-US" altLang="en-US" dirty="0">
                <a:solidFill>
                  <a:srgbClr val="000000"/>
                </a:solidFill>
              </a:rPr>
              <a:t> </a:t>
            </a:r>
            <a:r>
              <a:rPr lang="en-US" altLang="en-US" dirty="0" err="1">
                <a:solidFill>
                  <a:srgbClr val="000000"/>
                </a:solidFill>
              </a:rPr>
              <a:t>betrokken</a:t>
            </a:r>
            <a:r>
              <a:rPr lang="en-US" altLang="en-US" dirty="0">
                <a:solidFill>
                  <a:srgbClr val="000000"/>
                </a:solidFill>
              </a:rPr>
              <a:t> </a:t>
            </a:r>
            <a:r>
              <a:rPr lang="en-US" altLang="en-US" dirty="0" err="1">
                <a:solidFill>
                  <a:srgbClr val="000000"/>
                </a:solidFill>
              </a:rPr>
              <a:t>personen</a:t>
            </a:r>
            <a:r>
              <a:rPr lang="en-US" altLang="en-US" dirty="0">
                <a:solidFill>
                  <a:srgbClr val="000000"/>
                </a:solidFill>
              </a:rPr>
              <a:t> </a:t>
            </a:r>
            <a:r>
              <a:rPr lang="en-US" altLang="en-US" dirty="0" err="1">
                <a:solidFill>
                  <a:srgbClr val="000000"/>
                </a:solidFill>
              </a:rPr>
              <a:t>schriftelijk</a:t>
            </a:r>
            <a:r>
              <a:rPr lang="en-US" altLang="en-US" dirty="0">
                <a:solidFill>
                  <a:srgbClr val="000000"/>
                </a:solidFill>
              </a:rPr>
              <a:t> en met </a:t>
            </a:r>
            <a:r>
              <a:rPr lang="en-US" altLang="en-US" dirty="0" err="1">
                <a:solidFill>
                  <a:srgbClr val="000000"/>
                </a:solidFill>
              </a:rPr>
              <a:t>opgave</a:t>
            </a:r>
            <a:r>
              <a:rPr lang="en-US" altLang="en-US" dirty="0">
                <a:solidFill>
                  <a:srgbClr val="000000"/>
                </a:solidFill>
              </a:rPr>
              <a:t> van </a:t>
            </a:r>
            <a:r>
              <a:rPr lang="en-US" altLang="en-US" dirty="0" err="1">
                <a:solidFill>
                  <a:srgbClr val="000000"/>
                </a:solidFill>
              </a:rPr>
              <a:t>redenen</a:t>
            </a:r>
            <a:r>
              <a:rPr lang="en-US" altLang="en-US" dirty="0">
                <a:solidFill>
                  <a:srgbClr val="000000"/>
                </a:solidFill>
              </a:rPr>
              <a:t> </a:t>
            </a:r>
            <a:r>
              <a:rPr lang="en-US" altLang="en-US" dirty="0" err="1">
                <a:solidFill>
                  <a:srgbClr val="000000"/>
                </a:solidFill>
              </a:rPr>
              <a:t>te</a:t>
            </a:r>
            <a:r>
              <a:rPr lang="en-US" altLang="en-US" dirty="0">
                <a:solidFill>
                  <a:srgbClr val="000000"/>
                </a:solidFill>
              </a:rPr>
              <a:t> </a:t>
            </a:r>
            <a:r>
              <a:rPr lang="en-US" altLang="en-US" dirty="0" err="1">
                <a:solidFill>
                  <a:srgbClr val="000000"/>
                </a:solidFill>
              </a:rPr>
              <a:t>informeren</a:t>
            </a:r>
            <a:r>
              <a:rPr lang="en-US" altLang="en-US" dirty="0">
                <a:solidFill>
                  <a:srgbClr val="000000"/>
                </a:solidFill>
              </a:rPr>
              <a:t> </a:t>
            </a:r>
            <a:r>
              <a:rPr lang="en-US" altLang="en-US" dirty="0" err="1">
                <a:solidFill>
                  <a:srgbClr val="000000"/>
                </a:solidFill>
              </a:rPr>
              <a:t>dat</a:t>
            </a:r>
            <a:r>
              <a:rPr lang="en-US" altLang="en-US" dirty="0">
                <a:solidFill>
                  <a:srgbClr val="000000"/>
                </a:solidFill>
              </a:rPr>
              <a:t> </a:t>
            </a:r>
            <a:r>
              <a:rPr lang="en-US" altLang="en-US" dirty="0" err="1">
                <a:solidFill>
                  <a:srgbClr val="000000"/>
                </a:solidFill>
              </a:rPr>
              <a:t>zij</a:t>
            </a:r>
            <a:r>
              <a:rPr lang="en-US" altLang="en-US" dirty="0">
                <a:solidFill>
                  <a:srgbClr val="000000"/>
                </a:solidFill>
              </a:rPr>
              <a:t> </a:t>
            </a:r>
            <a:r>
              <a:rPr lang="en-US" altLang="en-US" dirty="0" err="1">
                <a:solidFill>
                  <a:srgbClr val="000000"/>
                </a:solidFill>
              </a:rPr>
              <a:t>niet</a:t>
            </a:r>
            <a:r>
              <a:rPr lang="en-US" altLang="en-US" dirty="0">
                <a:solidFill>
                  <a:srgbClr val="000000"/>
                </a:solidFill>
              </a:rPr>
              <a:t> </a:t>
            </a:r>
            <a:r>
              <a:rPr lang="en-US" altLang="en-US" dirty="0" err="1">
                <a:solidFill>
                  <a:srgbClr val="000000"/>
                </a:solidFill>
              </a:rPr>
              <a:t>aan</a:t>
            </a:r>
            <a:r>
              <a:rPr lang="en-US" altLang="en-US" dirty="0">
                <a:solidFill>
                  <a:srgbClr val="000000"/>
                </a:solidFill>
              </a:rPr>
              <a:t> de </a:t>
            </a:r>
            <a:r>
              <a:rPr lang="en-US" altLang="en-US" dirty="0" err="1">
                <a:solidFill>
                  <a:srgbClr val="000000"/>
                </a:solidFill>
              </a:rPr>
              <a:t>meldingsplicht</a:t>
            </a:r>
            <a:r>
              <a:rPr lang="en-US" altLang="en-US" dirty="0">
                <a:solidFill>
                  <a:srgbClr val="000000"/>
                </a:solidFill>
              </a:rPr>
              <a:t> </a:t>
            </a:r>
            <a:r>
              <a:rPr lang="en-US" altLang="en-US" dirty="0" err="1">
                <a:solidFill>
                  <a:srgbClr val="000000"/>
                </a:solidFill>
              </a:rPr>
              <a:t>kunnen</a:t>
            </a:r>
            <a:r>
              <a:rPr lang="en-US" altLang="en-US" dirty="0">
                <a:solidFill>
                  <a:srgbClr val="000000"/>
                </a:solidFill>
              </a:rPr>
              <a:t> </a:t>
            </a:r>
            <a:r>
              <a:rPr lang="en-US" altLang="en-US" dirty="0" err="1">
                <a:solidFill>
                  <a:srgbClr val="000000"/>
                </a:solidFill>
              </a:rPr>
              <a:t>voldoen</a:t>
            </a:r>
            <a:endParaRPr lang="en-US" altLang="en-US" dirty="0">
              <a:solidFill>
                <a:srgbClr val="000000"/>
              </a:solidFill>
            </a:endParaRPr>
          </a:p>
          <a:p>
            <a:pPr marL="633413" lvl="1" indent="-176213">
              <a:spcAft>
                <a:spcPts val="1200"/>
              </a:spcAft>
              <a:buClr>
                <a:srgbClr val="AF005F"/>
              </a:buClr>
              <a:buFont typeface="Arial" panose="020B0604020202020204" pitchFamily="34" charset="0"/>
              <a:buChar char="&gt;"/>
              <a:defRPr/>
            </a:pPr>
            <a:r>
              <a:rPr lang="en-US" altLang="en-US" dirty="0" err="1">
                <a:solidFill>
                  <a:srgbClr val="000000"/>
                </a:solidFill>
              </a:rPr>
              <a:t>Te</a:t>
            </a:r>
            <a:r>
              <a:rPr lang="en-US" altLang="en-US" dirty="0">
                <a:solidFill>
                  <a:srgbClr val="000000"/>
                </a:solidFill>
              </a:rPr>
              <a:t> </a:t>
            </a:r>
            <a:r>
              <a:rPr lang="en-US" altLang="en-US" dirty="0" err="1">
                <a:solidFill>
                  <a:srgbClr val="000000"/>
                </a:solidFill>
              </a:rPr>
              <a:t>melden</a:t>
            </a:r>
            <a:r>
              <a:rPr lang="en-US" altLang="en-US" dirty="0">
                <a:solidFill>
                  <a:srgbClr val="000000"/>
                </a:solidFill>
              </a:rPr>
              <a:t>: </a:t>
            </a:r>
            <a:r>
              <a:rPr lang="en-US" altLang="en-US" dirty="0" err="1">
                <a:solidFill>
                  <a:srgbClr val="000000"/>
                </a:solidFill>
              </a:rPr>
              <a:t>prijs</a:t>
            </a:r>
            <a:r>
              <a:rPr lang="en-US" altLang="en-US" dirty="0">
                <a:solidFill>
                  <a:srgbClr val="000000"/>
                </a:solidFill>
              </a:rPr>
              <a:t> en </a:t>
            </a:r>
            <a:r>
              <a:rPr lang="en-US" altLang="en-US" dirty="0" err="1">
                <a:solidFill>
                  <a:srgbClr val="000000"/>
                </a:solidFill>
              </a:rPr>
              <a:t>identificatie</a:t>
            </a:r>
            <a:r>
              <a:rPr lang="en-US" altLang="en-US" dirty="0">
                <a:solidFill>
                  <a:srgbClr val="000000"/>
                </a:solidFill>
              </a:rPr>
              <a:t> van </a:t>
            </a:r>
            <a:r>
              <a:rPr lang="en-US" altLang="en-US" dirty="0" err="1">
                <a:solidFill>
                  <a:srgbClr val="000000"/>
                </a:solidFill>
              </a:rPr>
              <a:t>belastingplichtige</a:t>
            </a:r>
            <a:r>
              <a:rPr lang="en-US" altLang="en-US" dirty="0">
                <a:solidFill>
                  <a:srgbClr val="000000"/>
                </a:solidFill>
              </a:rPr>
              <a:t> </a:t>
            </a:r>
            <a:endParaRPr lang="en-US" altLang="en-US" i="1" dirty="0">
              <a:solidFill>
                <a:srgbClr val="000000"/>
              </a:solidFill>
            </a:endParaRPr>
          </a:p>
          <a:p>
            <a:pPr marL="176213" marR="0" lvl="0" indent="-176213" algn="l" defTabSz="914400" rtl="0" eaLnBrk="1" fontAlgn="auto" latinLnBrk="0" hangingPunct="1">
              <a:lnSpc>
                <a:spcPct val="100000"/>
              </a:lnSpc>
              <a:spcBef>
                <a:spcPts val="0"/>
              </a:spcBef>
              <a:spcAft>
                <a:spcPts val="1200"/>
              </a:spcAft>
              <a:buClr>
                <a:srgbClr val="AF005F"/>
              </a:buClr>
              <a:buSzTx/>
              <a:buFont typeface="Arial" panose="020B0604020202020204" pitchFamily="34" charset="0"/>
              <a:buChar char="&gt;"/>
              <a:tabLst/>
              <a:defRPr/>
            </a:pPr>
            <a:endParaRPr kumimoji="0" lang="en-US" sz="1500" b="0" i="0" u="none" strike="noStrike" kern="1200" cap="none" spc="0" normalizeH="0" baseline="0" noProof="0" dirty="0">
              <a:ln>
                <a:noFill/>
              </a:ln>
              <a:solidFill>
                <a:srgbClr val="000000"/>
              </a:solidFill>
              <a:effectLst/>
              <a:uLnTx/>
              <a:uFillTx/>
              <a:latin typeface="Arial"/>
              <a:ea typeface="+mn-ea"/>
              <a:cs typeface="Arial"/>
            </a:endParaRPr>
          </a:p>
          <a:p>
            <a:pPr lvl="0">
              <a:defRPr/>
            </a:pPr>
            <a:endParaRPr lang="en-US" altLang="en-US" sz="1500" i="1" dirty="0">
              <a:solidFill>
                <a:srgbClr val="000000"/>
              </a:solidFill>
            </a:endParaRPr>
          </a:p>
          <a:p>
            <a:pPr lvl="0">
              <a:defRPr/>
            </a:pPr>
            <a:endParaRPr lang="en-US" altLang="en-US" sz="1500" i="1" dirty="0">
              <a:solidFill>
                <a:srgbClr val="000000"/>
              </a:solidFill>
            </a:endParaRPr>
          </a:p>
          <a:p>
            <a:pPr marR="0" lvl="0" algn="l" defTabSz="914400" rtl="0" eaLnBrk="1" fontAlgn="auto" latinLnBrk="0" hangingPunct="1">
              <a:lnSpc>
                <a:spcPct val="100000"/>
              </a:lnSpc>
              <a:spcBef>
                <a:spcPts val="0"/>
              </a:spcBef>
              <a:spcAft>
                <a:spcPts val="1200"/>
              </a:spcAft>
              <a:buClrTx/>
              <a:buSzTx/>
              <a:tabLst/>
              <a:defRPr/>
            </a:pPr>
            <a:endParaRPr kumimoji="0" lang="en-GB" sz="1500" b="0" i="0" u="none" strike="noStrike" kern="1200" cap="none" spc="0" normalizeH="0" baseline="0" noProof="0" dirty="0">
              <a:ln>
                <a:noFill/>
              </a:ln>
              <a:solidFill>
                <a:srgbClr val="000000"/>
              </a:solidFill>
              <a:effectLst/>
              <a:uLnTx/>
              <a:uFillTx/>
              <a:latin typeface="Arial"/>
              <a:ea typeface="+mn-ea"/>
              <a:cs typeface="Arial"/>
            </a:endParaRPr>
          </a:p>
        </p:txBody>
      </p:sp>
      <p:sp>
        <p:nvSpPr>
          <p:cNvPr id="5" name="Rectangle 4">
            <a:extLst>
              <a:ext uri="{FF2B5EF4-FFF2-40B4-BE49-F238E27FC236}">
                <a16:creationId xmlns:a16="http://schemas.microsoft.com/office/drawing/2014/main" id="{73F758A6-E4D2-5F97-6229-73770298CBC8}"/>
              </a:ext>
            </a:extLst>
          </p:cNvPr>
          <p:cNvSpPr/>
          <p:nvPr/>
        </p:nvSpPr>
        <p:spPr>
          <a:xfrm>
            <a:off x="303072" y="5905347"/>
            <a:ext cx="11371211" cy="243206"/>
          </a:xfrm>
          <a:prstGeom prst="rect">
            <a:avLst/>
          </a:prstGeom>
          <a:solidFill>
            <a:srgbClr val="E6E6E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tx1"/>
              </a:solidFill>
            </a:endParaRPr>
          </a:p>
        </p:txBody>
      </p:sp>
    </p:spTree>
    <p:extLst>
      <p:ext uri="{BB962C8B-B14F-4D97-AF65-F5344CB8AC3E}">
        <p14:creationId xmlns:p14="http://schemas.microsoft.com/office/powerpoint/2010/main" val="37528919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8AFFE-8D60-28EF-8290-333307D29161}"/>
            </a:ext>
          </a:extLst>
        </p:cNvPr>
        <p:cNvGrpSpPr/>
        <p:nvPr/>
      </p:nvGrpSpPr>
      <p:grpSpPr>
        <a:xfrm>
          <a:off x="0" y="0"/>
          <a:ext cx="0" cy="0"/>
          <a:chOff x="0" y="0"/>
          <a:chExt cx="0" cy="0"/>
        </a:xfrm>
      </p:grpSpPr>
      <p:sp>
        <p:nvSpPr>
          <p:cNvPr id="2" name="Title Placeholder 1" descr="|">
            <a:extLst>
              <a:ext uri="{FF2B5EF4-FFF2-40B4-BE49-F238E27FC236}">
                <a16:creationId xmlns:a16="http://schemas.microsoft.com/office/drawing/2014/main" id="{186D4BA3-A32F-63DB-B6DA-63F41D33EFEF}"/>
              </a:ext>
            </a:extLst>
          </p:cNvPr>
          <p:cNvSpPr>
            <a:spLocks noGrp="1"/>
          </p:cNvSpPr>
          <p:nvPr>
            <p:ph type="title"/>
          </p:nvPr>
        </p:nvSpPr>
        <p:spPr/>
        <p:txBody>
          <a:bodyPr/>
          <a:lstStyle/>
          <a:p>
            <a:r>
              <a:rPr lang="nl-BE" noProof="0" dirty="0"/>
              <a:t>Residuaire MW: RV door tussenpersonen</a:t>
            </a:r>
          </a:p>
        </p:txBody>
      </p:sp>
      <p:sp>
        <p:nvSpPr>
          <p:cNvPr id="3" name="Rectangle 2">
            <a:extLst>
              <a:ext uri="{FF2B5EF4-FFF2-40B4-BE49-F238E27FC236}">
                <a16:creationId xmlns:a16="http://schemas.microsoft.com/office/drawing/2014/main" id="{37DCF20F-3D2D-5C03-A701-AC9BAC5D47F9}"/>
              </a:ext>
            </a:extLst>
          </p:cNvPr>
          <p:cNvSpPr/>
          <p:nvPr/>
        </p:nvSpPr>
        <p:spPr>
          <a:xfrm>
            <a:off x="337241" y="1210286"/>
            <a:ext cx="11371212" cy="4523002"/>
          </a:xfrm>
          <a:prstGeom prst="rect">
            <a:avLst/>
          </a:prstGeom>
          <a:solidFill>
            <a:srgbClr val="F7F6F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285750" indent="-285750">
              <a:spcAft>
                <a:spcPts val="1200"/>
              </a:spcAft>
              <a:buClr>
                <a:schemeClr val="tx2"/>
              </a:buClr>
              <a:buFont typeface="Arial" panose="020B0604020202020204" pitchFamily="34" charset="0"/>
              <a:buChar char="&gt;"/>
              <a:defRPr/>
            </a:pPr>
            <a:r>
              <a:rPr lang="nl-BE" noProof="0" dirty="0">
                <a:solidFill>
                  <a:srgbClr val="000000"/>
                </a:solidFill>
              </a:rPr>
              <a:t>Eerste tussenpersoon = Belgische persoon of onderneming die in welke hoedanigheid dan ook bij de overdracht betrokken is </a:t>
            </a:r>
          </a:p>
          <a:p>
            <a:pPr marL="742950" lvl="1" indent="-285750">
              <a:spcAft>
                <a:spcPts val="1200"/>
              </a:spcAft>
              <a:buClr>
                <a:schemeClr val="tx2"/>
              </a:buClr>
              <a:buFont typeface="Arial" panose="020B0604020202020204" pitchFamily="34" charset="0"/>
              <a:buChar char="&gt;"/>
              <a:defRPr/>
            </a:pPr>
            <a:r>
              <a:rPr lang="nl-BE" noProof="0" dirty="0">
                <a:solidFill>
                  <a:srgbClr val="000000"/>
                </a:solidFill>
              </a:rPr>
              <a:t>Verkoper of koper kan moeilijk als "tussenpersoon" worden beschouwd</a:t>
            </a:r>
          </a:p>
          <a:p>
            <a:pPr marL="742950" lvl="1" indent="-285750">
              <a:spcAft>
                <a:spcPts val="1200"/>
              </a:spcAft>
              <a:buClr>
                <a:schemeClr val="tx2"/>
              </a:buClr>
              <a:buFont typeface="Arial" panose="020B0604020202020204" pitchFamily="34" charset="0"/>
              <a:buChar char="&gt;"/>
              <a:defRPr/>
            </a:pPr>
            <a:r>
              <a:rPr lang="nl-BE" noProof="0" dirty="0">
                <a:solidFill>
                  <a:srgbClr val="000000"/>
                </a:solidFill>
              </a:rPr>
              <a:t>Zijn alleen financiële instellingen en verzekeringsondernemingen tussenpersonen? </a:t>
            </a:r>
          </a:p>
          <a:p>
            <a:pPr marL="285750" indent="-285750">
              <a:spcAft>
                <a:spcPts val="1200"/>
              </a:spcAft>
              <a:buClr>
                <a:schemeClr val="tx2"/>
              </a:buClr>
              <a:buFont typeface="Arial" panose="020B0604020202020204" pitchFamily="34" charset="0"/>
              <a:buChar char="&gt;"/>
              <a:defRPr/>
            </a:pPr>
            <a:r>
              <a:rPr lang="nl-BE" dirty="0">
                <a:solidFill>
                  <a:srgbClr val="000000"/>
                </a:solidFill>
              </a:rPr>
              <a:t>RV in te houden bij MW op financiële instrumenten en verzekeringsovereenkomsten</a:t>
            </a:r>
          </a:p>
          <a:p>
            <a:pPr marL="285750" indent="-285750">
              <a:spcAft>
                <a:spcPts val="1200"/>
              </a:spcAft>
              <a:buClr>
                <a:schemeClr val="tx2"/>
              </a:buClr>
              <a:buFont typeface="Arial" panose="020B0604020202020204" pitchFamily="34" charset="0"/>
              <a:buChar char="&gt;"/>
              <a:defRPr/>
            </a:pPr>
            <a:r>
              <a:rPr lang="nl-BE" dirty="0">
                <a:solidFill>
                  <a:srgbClr val="000000"/>
                </a:solidFill>
              </a:rPr>
              <a:t>Geen inhoudingsplicht op interne MW, MW op aanmerkelijke belangen, MW op crypto activa, MW op valuta en beleggingsgoud</a:t>
            </a:r>
          </a:p>
          <a:p>
            <a:pPr marL="285750" indent="-285750">
              <a:spcAft>
                <a:spcPts val="1200"/>
              </a:spcAft>
              <a:buClr>
                <a:schemeClr val="tx2"/>
              </a:buClr>
              <a:buFont typeface="Arial" panose="020B0604020202020204" pitchFamily="34" charset="0"/>
              <a:buChar char="&gt;"/>
              <a:defRPr/>
            </a:pPr>
            <a:r>
              <a:rPr lang="nl-BE" dirty="0">
                <a:solidFill>
                  <a:srgbClr val="000000"/>
                </a:solidFill>
              </a:rPr>
              <a:t>Basis voor RV is de meerwaarde maar tussenpersoon moet geen rekening houden met voetvrijstelling, minderwaarden en aanschaffingswaarde boven marktwaarde op 31/12/2025. Wel rekening houden met waarde op 31/12/2025</a:t>
            </a:r>
          </a:p>
          <a:p>
            <a:pPr marL="285750" indent="-285750">
              <a:spcAft>
                <a:spcPts val="1200"/>
              </a:spcAft>
              <a:buClr>
                <a:schemeClr val="tx2"/>
              </a:buClr>
              <a:buFont typeface="Arial" panose="020B0604020202020204" pitchFamily="34" charset="0"/>
              <a:buChar char="&gt;"/>
              <a:defRPr/>
            </a:pPr>
            <a:r>
              <a:rPr lang="nl-BE" noProof="0" dirty="0">
                <a:solidFill>
                  <a:srgbClr val="000000"/>
                </a:solidFill>
              </a:rPr>
              <a:t>RV is </a:t>
            </a:r>
            <a:r>
              <a:rPr lang="nl-BE" noProof="0" dirty="0" err="1">
                <a:solidFill>
                  <a:srgbClr val="000000"/>
                </a:solidFill>
              </a:rPr>
              <a:t>liberatoir</a:t>
            </a:r>
            <a:r>
              <a:rPr lang="nl-BE" noProof="0" dirty="0">
                <a:solidFill>
                  <a:srgbClr val="000000"/>
                </a:solidFill>
              </a:rPr>
              <a:t> maar </a:t>
            </a:r>
            <a:r>
              <a:rPr lang="nl-BE" dirty="0">
                <a:solidFill>
                  <a:srgbClr val="000000"/>
                </a:solidFill>
              </a:rPr>
              <a:t>belastingplichtige kan MW aangeven en RV te verrekenen met het oog op toepassing van voetvrijstelling, aftrek minderwaarden, toepassing van hogere aanschaffingswaarde</a:t>
            </a:r>
            <a:endParaRPr lang="nl-BE" noProof="0" dirty="0">
              <a:solidFill>
                <a:srgbClr val="000000"/>
              </a:solidFill>
            </a:endParaRPr>
          </a:p>
        </p:txBody>
      </p:sp>
      <p:sp>
        <p:nvSpPr>
          <p:cNvPr id="4" name="Rectangle 3">
            <a:extLst>
              <a:ext uri="{FF2B5EF4-FFF2-40B4-BE49-F238E27FC236}">
                <a16:creationId xmlns:a16="http://schemas.microsoft.com/office/drawing/2014/main" id="{70E9C6EE-DE92-A0DC-020C-5D4212A7E15A}"/>
              </a:ext>
            </a:extLst>
          </p:cNvPr>
          <p:cNvSpPr/>
          <p:nvPr/>
        </p:nvSpPr>
        <p:spPr>
          <a:xfrm>
            <a:off x="337242" y="5733288"/>
            <a:ext cx="11371211" cy="243206"/>
          </a:xfrm>
          <a:prstGeom prst="rect">
            <a:avLst/>
          </a:prstGeom>
          <a:solidFill>
            <a:srgbClr val="E6E6E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tx1"/>
              </a:solidFill>
            </a:endParaRPr>
          </a:p>
        </p:txBody>
      </p:sp>
    </p:spTree>
    <p:extLst>
      <p:ext uri="{BB962C8B-B14F-4D97-AF65-F5344CB8AC3E}">
        <p14:creationId xmlns:p14="http://schemas.microsoft.com/office/powerpoint/2010/main" val="12175102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205CA-7FB4-24F6-3A9A-D6A9F976A052}"/>
            </a:ext>
          </a:extLst>
        </p:cNvPr>
        <p:cNvGrpSpPr/>
        <p:nvPr/>
      </p:nvGrpSpPr>
      <p:grpSpPr>
        <a:xfrm>
          <a:off x="0" y="0"/>
          <a:ext cx="0" cy="0"/>
          <a:chOff x="0" y="0"/>
          <a:chExt cx="0" cy="0"/>
        </a:xfrm>
      </p:grpSpPr>
      <p:sp>
        <p:nvSpPr>
          <p:cNvPr id="2" name="Title Placeholder 1" descr="|">
            <a:extLst>
              <a:ext uri="{FF2B5EF4-FFF2-40B4-BE49-F238E27FC236}">
                <a16:creationId xmlns:a16="http://schemas.microsoft.com/office/drawing/2014/main" id="{287A14CD-4449-A284-75A6-75AD763C7E3F}"/>
              </a:ext>
            </a:extLst>
          </p:cNvPr>
          <p:cNvSpPr>
            <a:spLocks noGrp="1"/>
          </p:cNvSpPr>
          <p:nvPr>
            <p:ph type="title"/>
          </p:nvPr>
        </p:nvSpPr>
        <p:spPr/>
        <p:txBody>
          <a:bodyPr/>
          <a:lstStyle/>
          <a:p>
            <a:r>
              <a:rPr lang="nl-BE" i="1" noProof="0" dirty="0" err="1"/>
              <a:t>Opt</a:t>
            </a:r>
            <a:r>
              <a:rPr lang="nl-BE" i="1" noProof="0" dirty="0"/>
              <a:t>-out</a:t>
            </a:r>
            <a:r>
              <a:rPr lang="nl-BE" noProof="0" dirty="0"/>
              <a:t> mogelijkheid bij residuaire MW</a:t>
            </a:r>
          </a:p>
        </p:txBody>
      </p:sp>
      <p:sp>
        <p:nvSpPr>
          <p:cNvPr id="3" name="Rectangle 2">
            <a:extLst>
              <a:ext uri="{FF2B5EF4-FFF2-40B4-BE49-F238E27FC236}">
                <a16:creationId xmlns:a16="http://schemas.microsoft.com/office/drawing/2014/main" id="{A8576C36-6D7B-93EF-EF82-98BE84213B2E}"/>
              </a:ext>
            </a:extLst>
          </p:cNvPr>
          <p:cNvSpPr/>
          <p:nvPr/>
        </p:nvSpPr>
        <p:spPr>
          <a:xfrm>
            <a:off x="410393" y="1566902"/>
            <a:ext cx="11371212" cy="3664317"/>
          </a:xfrm>
          <a:prstGeom prst="rect">
            <a:avLst/>
          </a:prstGeom>
          <a:solidFill>
            <a:srgbClr val="F7F6F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285750" indent="-285750">
              <a:spcAft>
                <a:spcPts val="1200"/>
              </a:spcAft>
              <a:buClr>
                <a:schemeClr val="tx2"/>
              </a:buClr>
              <a:buFont typeface="Arial" panose="020B0604020202020204" pitchFamily="34" charset="0"/>
              <a:buChar char="&gt;"/>
              <a:defRPr/>
            </a:pPr>
            <a:r>
              <a:rPr lang="nl-BE" noProof="0" dirty="0">
                <a:solidFill>
                  <a:srgbClr val="000000"/>
                </a:solidFill>
              </a:rPr>
              <a:t>Mogelijkheid om af te zien van inhouding en de MW zelf aan te geven in de aangifte (“</a:t>
            </a:r>
            <a:r>
              <a:rPr lang="nl-BE" i="1" noProof="0" dirty="0" err="1">
                <a:solidFill>
                  <a:srgbClr val="000000"/>
                </a:solidFill>
              </a:rPr>
              <a:t>opt</a:t>
            </a:r>
            <a:r>
              <a:rPr lang="nl-BE" i="1" noProof="0" dirty="0">
                <a:solidFill>
                  <a:srgbClr val="000000"/>
                </a:solidFill>
              </a:rPr>
              <a:t>-out</a:t>
            </a:r>
            <a:r>
              <a:rPr lang="nl-BE" noProof="0" dirty="0">
                <a:solidFill>
                  <a:srgbClr val="000000"/>
                </a:solidFill>
              </a:rPr>
              <a:t>”). Tussenpersoon heeft dan een informatieplicht t.a.v. fiscus</a:t>
            </a:r>
          </a:p>
          <a:p>
            <a:pPr marL="742950" lvl="1" indent="-285750">
              <a:spcAft>
                <a:spcPts val="1200"/>
              </a:spcAft>
              <a:buClr>
                <a:schemeClr val="tx2"/>
              </a:buClr>
              <a:buFont typeface="Arial" panose="020B0604020202020204" pitchFamily="34" charset="0"/>
              <a:buChar char="&gt;"/>
              <a:defRPr/>
            </a:pPr>
            <a:r>
              <a:rPr lang="nl-BE" noProof="0" dirty="0" err="1">
                <a:solidFill>
                  <a:srgbClr val="000000"/>
                </a:solidFill>
              </a:rPr>
              <a:t>Opt</a:t>
            </a:r>
            <a:r>
              <a:rPr lang="nl-BE" noProof="0" dirty="0">
                <a:solidFill>
                  <a:srgbClr val="000000"/>
                </a:solidFill>
              </a:rPr>
              <a:t>-out per effectenrekening en door alle titularissen van de rekening. Bij verzekering, </a:t>
            </a:r>
            <a:r>
              <a:rPr lang="nl-BE" noProof="0" dirty="0" err="1">
                <a:solidFill>
                  <a:srgbClr val="000000"/>
                </a:solidFill>
              </a:rPr>
              <a:t>opt</a:t>
            </a:r>
            <a:r>
              <a:rPr lang="nl-BE" noProof="0" dirty="0">
                <a:solidFill>
                  <a:srgbClr val="000000"/>
                </a:solidFill>
              </a:rPr>
              <a:t>-out per begunstigde</a:t>
            </a:r>
          </a:p>
          <a:p>
            <a:pPr marL="742950" lvl="1" indent="-285750">
              <a:spcAft>
                <a:spcPts val="1200"/>
              </a:spcAft>
              <a:buClr>
                <a:schemeClr val="tx2"/>
              </a:buClr>
              <a:buFont typeface="Arial" panose="020B0604020202020204" pitchFamily="34" charset="0"/>
              <a:buChar char="&gt;"/>
              <a:defRPr/>
            </a:pPr>
            <a:r>
              <a:rPr lang="nl-BE" dirty="0" err="1">
                <a:solidFill>
                  <a:srgbClr val="000000"/>
                </a:solidFill>
              </a:rPr>
              <a:t>Opt</a:t>
            </a:r>
            <a:r>
              <a:rPr lang="nl-BE" dirty="0">
                <a:solidFill>
                  <a:srgbClr val="000000"/>
                </a:solidFill>
              </a:rPr>
              <a:t>-out </a:t>
            </a:r>
            <a:r>
              <a:rPr lang="nl-BE" noProof="0" dirty="0">
                <a:solidFill>
                  <a:srgbClr val="000000"/>
                </a:solidFill>
              </a:rPr>
              <a:t>blijft geldig zolang niet herroepen</a:t>
            </a:r>
          </a:p>
          <a:p>
            <a:pPr marL="742950" lvl="1" indent="-285750">
              <a:spcAft>
                <a:spcPts val="1200"/>
              </a:spcAft>
              <a:buClr>
                <a:schemeClr val="tx2"/>
              </a:buClr>
              <a:buFont typeface="Arial" panose="020B0604020202020204" pitchFamily="34" charset="0"/>
              <a:buChar char="&gt;"/>
              <a:defRPr/>
            </a:pPr>
            <a:r>
              <a:rPr lang="nl-BE" dirty="0">
                <a:solidFill>
                  <a:srgbClr val="000000"/>
                </a:solidFill>
              </a:rPr>
              <a:t>Voor 2026, moet de </a:t>
            </a:r>
            <a:r>
              <a:rPr lang="nl-BE" dirty="0" err="1">
                <a:solidFill>
                  <a:srgbClr val="000000"/>
                </a:solidFill>
              </a:rPr>
              <a:t>opt</a:t>
            </a:r>
            <a:r>
              <a:rPr lang="nl-BE" dirty="0">
                <a:solidFill>
                  <a:srgbClr val="000000"/>
                </a:solidFill>
              </a:rPr>
              <a:t>-out ten laatste worden meegedeeld tegen 30/06/2026</a:t>
            </a:r>
            <a:endParaRPr lang="nl-BE" noProof="0" dirty="0">
              <a:solidFill>
                <a:srgbClr val="000000"/>
              </a:solidFill>
            </a:endParaRPr>
          </a:p>
          <a:p>
            <a:pPr marL="742950" lvl="1" indent="-285750">
              <a:spcAft>
                <a:spcPts val="1200"/>
              </a:spcAft>
              <a:buClr>
                <a:schemeClr val="tx2"/>
              </a:buClr>
              <a:buFont typeface="Arial" panose="020B0604020202020204" pitchFamily="34" charset="0"/>
              <a:buChar char="&gt;"/>
              <a:defRPr/>
            </a:pPr>
            <a:r>
              <a:rPr lang="nl-BE" noProof="0" dirty="0">
                <a:solidFill>
                  <a:srgbClr val="000000"/>
                </a:solidFill>
              </a:rPr>
              <a:t>Voordeel: geen voorfinanciering</a:t>
            </a:r>
          </a:p>
          <a:p>
            <a:pPr marL="742950" lvl="1" indent="-285750">
              <a:spcAft>
                <a:spcPts val="1200"/>
              </a:spcAft>
              <a:buClr>
                <a:schemeClr val="tx2"/>
              </a:buClr>
              <a:buFont typeface="Arial" panose="020B0604020202020204" pitchFamily="34" charset="0"/>
              <a:buChar char="&gt;"/>
              <a:defRPr/>
            </a:pPr>
            <a:r>
              <a:rPr lang="nl-BE" noProof="0" dirty="0">
                <a:solidFill>
                  <a:srgbClr val="000000"/>
                </a:solidFill>
              </a:rPr>
              <a:t>Nadeel: opgeven van anonimiteit</a:t>
            </a:r>
          </a:p>
        </p:txBody>
      </p:sp>
      <p:sp>
        <p:nvSpPr>
          <p:cNvPr id="5" name="Rectangle 4">
            <a:extLst>
              <a:ext uri="{FF2B5EF4-FFF2-40B4-BE49-F238E27FC236}">
                <a16:creationId xmlns:a16="http://schemas.microsoft.com/office/drawing/2014/main" id="{356F9B8C-3FBD-508D-3E98-0C04372BBC1C}"/>
              </a:ext>
            </a:extLst>
          </p:cNvPr>
          <p:cNvSpPr/>
          <p:nvPr/>
        </p:nvSpPr>
        <p:spPr>
          <a:xfrm>
            <a:off x="410392" y="5169495"/>
            <a:ext cx="11371211" cy="243206"/>
          </a:xfrm>
          <a:prstGeom prst="rect">
            <a:avLst/>
          </a:prstGeom>
          <a:solidFill>
            <a:srgbClr val="E6E6E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dirty="0">
              <a:solidFill>
                <a:schemeClr val="tx1"/>
              </a:solidFill>
            </a:endParaRPr>
          </a:p>
        </p:txBody>
      </p:sp>
    </p:spTree>
    <p:extLst>
      <p:ext uri="{BB962C8B-B14F-4D97-AF65-F5344CB8AC3E}">
        <p14:creationId xmlns:p14="http://schemas.microsoft.com/office/powerpoint/2010/main" val="36438551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81340-BD16-29B1-03DC-A4B36C6DCCAD}"/>
            </a:ext>
          </a:extLst>
        </p:cNvPr>
        <p:cNvGrpSpPr/>
        <p:nvPr/>
      </p:nvGrpSpPr>
      <p:grpSpPr>
        <a:xfrm>
          <a:off x="0" y="0"/>
          <a:ext cx="0" cy="0"/>
          <a:chOff x="0" y="0"/>
          <a:chExt cx="0" cy="0"/>
        </a:xfrm>
      </p:grpSpPr>
      <p:sp>
        <p:nvSpPr>
          <p:cNvPr id="2" name="Title Placeholder 1" descr="|">
            <a:extLst>
              <a:ext uri="{FF2B5EF4-FFF2-40B4-BE49-F238E27FC236}">
                <a16:creationId xmlns:a16="http://schemas.microsoft.com/office/drawing/2014/main" id="{658E9AAB-5114-0FA0-B0DA-5429006B1477}"/>
              </a:ext>
            </a:extLst>
          </p:cNvPr>
          <p:cNvSpPr>
            <a:spLocks noGrp="1"/>
          </p:cNvSpPr>
          <p:nvPr>
            <p:ph type="title"/>
          </p:nvPr>
        </p:nvSpPr>
        <p:spPr/>
        <p:txBody>
          <a:bodyPr/>
          <a:lstStyle/>
          <a:p>
            <a:r>
              <a:rPr lang="nl-BE" dirty="0"/>
              <a:t>I</a:t>
            </a:r>
            <a:r>
              <a:rPr lang="nl-BE" noProof="0" dirty="0" err="1"/>
              <a:t>nwerkingtreding</a:t>
            </a:r>
            <a:r>
              <a:rPr lang="nl-BE" noProof="0" dirty="0"/>
              <a:t> en overgangsmaatregelen</a:t>
            </a:r>
          </a:p>
        </p:txBody>
      </p:sp>
      <p:sp>
        <p:nvSpPr>
          <p:cNvPr id="3" name="Rectangle 2">
            <a:extLst>
              <a:ext uri="{FF2B5EF4-FFF2-40B4-BE49-F238E27FC236}">
                <a16:creationId xmlns:a16="http://schemas.microsoft.com/office/drawing/2014/main" id="{789B174D-728D-8C20-E993-17B8A57A89B3}"/>
              </a:ext>
            </a:extLst>
          </p:cNvPr>
          <p:cNvSpPr/>
          <p:nvPr/>
        </p:nvSpPr>
        <p:spPr>
          <a:xfrm>
            <a:off x="410392" y="1356323"/>
            <a:ext cx="11371212" cy="3813172"/>
          </a:xfrm>
          <a:prstGeom prst="rect">
            <a:avLst/>
          </a:prstGeom>
          <a:solidFill>
            <a:srgbClr val="F7F6F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285750" indent="-285750">
              <a:spcAft>
                <a:spcPts val="1200"/>
              </a:spcAft>
              <a:buClr>
                <a:schemeClr val="tx2"/>
              </a:buClr>
              <a:buFont typeface="Arial" panose="020B0604020202020204" pitchFamily="34" charset="0"/>
              <a:buChar char="&gt;"/>
              <a:defRPr/>
            </a:pPr>
            <a:r>
              <a:rPr lang="nl-BE" noProof="0" dirty="0">
                <a:solidFill>
                  <a:srgbClr val="000000"/>
                </a:solidFill>
              </a:rPr>
              <a:t>Wet treedt in werking op 1/1/2026</a:t>
            </a:r>
          </a:p>
          <a:p>
            <a:pPr marL="285750" indent="-285750">
              <a:spcAft>
                <a:spcPts val="1200"/>
              </a:spcAft>
              <a:buClr>
                <a:schemeClr val="tx2"/>
              </a:buClr>
              <a:buFont typeface="Arial" panose="020B0604020202020204" pitchFamily="34" charset="0"/>
              <a:buChar char="&gt;"/>
              <a:defRPr/>
            </a:pPr>
            <a:r>
              <a:rPr lang="nl-BE" dirty="0">
                <a:solidFill>
                  <a:srgbClr val="000000"/>
                </a:solidFill>
              </a:rPr>
              <a:t>Wet: Inhoudingsplicht RV treedt in werking vanaf 10</a:t>
            </a:r>
            <a:r>
              <a:rPr lang="nl-BE" baseline="30000" dirty="0">
                <a:solidFill>
                  <a:srgbClr val="000000"/>
                </a:solidFill>
              </a:rPr>
              <a:t>de</a:t>
            </a:r>
            <a:r>
              <a:rPr lang="nl-BE" dirty="0">
                <a:solidFill>
                  <a:srgbClr val="000000"/>
                </a:solidFill>
              </a:rPr>
              <a:t> dag na publicatie in BS. </a:t>
            </a:r>
            <a:r>
              <a:rPr lang="nl-BE" dirty="0" err="1">
                <a:solidFill>
                  <a:srgbClr val="000000"/>
                </a:solidFill>
              </a:rPr>
              <a:t>MvT</a:t>
            </a:r>
            <a:r>
              <a:rPr lang="nl-BE" dirty="0">
                <a:solidFill>
                  <a:srgbClr val="000000"/>
                </a:solidFill>
              </a:rPr>
              <a:t>:  “</a:t>
            </a:r>
            <a:r>
              <a:rPr lang="nl-BE" i="1" dirty="0">
                <a:solidFill>
                  <a:schemeClr val="tx1"/>
                </a:solidFill>
              </a:rPr>
              <a:t>voor de eerste zes maanden van het jaar geen wettelijke verplichting tot inhouding van de voorheffing</a:t>
            </a:r>
            <a:r>
              <a:rPr lang="nl-BE" dirty="0">
                <a:solidFill>
                  <a:schemeClr val="tx1"/>
                </a:solidFill>
              </a:rPr>
              <a:t>”</a:t>
            </a:r>
            <a:r>
              <a:rPr lang="nl-BE" dirty="0">
                <a:solidFill>
                  <a:srgbClr val="000000"/>
                </a:solidFill>
              </a:rPr>
              <a:t> </a:t>
            </a:r>
          </a:p>
          <a:p>
            <a:pPr marL="285750" indent="-285750">
              <a:spcAft>
                <a:spcPts val="1200"/>
              </a:spcAft>
              <a:buClr>
                <a:schemeClr val="tx2"/>
              </a:buClr>
              <a:buFont typeface="Arial" panose="020B0604020202020204" pitchFamily="34" charset="0"/>
              <a:buChar char="&gt;"/>
              <a:defRPr/>
            </a:pPr>
            <a:r>
              <a:rPr lang="nl-BE" dirty="0">
                <a:solidFill>
                  <a:srgbClr val="000000"/>
                </a:solidFill>
              </a:rPr>
              <a:t>Er kan geen RV worden ingehouden vóór de 10de dag na publicatie in BS</a:t>
            </a:r>
          </a:p>
          <a:p>
            <a:pPr marL="742950" lvl="1" indent="-285750">
              <a:spcAft>
                <a:spcPts val="1200"/>
              </a:spcAft>
              <a:buClr>
                <a:schemeClr val="tx2"/>
              </a:buClr>
              <a:buFont typeface="Arial" panose="020B0604020202020204" pitchFamily="34" charset="0"/>
              <a:buChar char="&gt;"/>
              <a:defRPr/>
            </a:pPr>
            <a:r>
              <a:rPr lang="nl-BE" dirty="0">
                <a:solidFill>
                  <a:srgbClr val="000000"/>
                </a:solidFill>
              </a:rPr>
              <a:t>Periode tussen 1 januari en 10</a:t>
            </a:r>
            <a:r>
              <a:rPr lang="nl-BE" baseline="30000" dirty="0">
                <a:solidFill>
                  <a:srgbClr val="000000"/>
                </a:solidFill>
              </a:rPr>
              <a:t>de</a:t>
            </a:r>
            <a:r>
              <a:rPr lang="nl-BE" dirty="0">
                <a:solidFill>
                  <a:srgbClr val="000000"/>
                </a:solidFill>
              </a:rPr>
              <a:t> dag na publicatie: belastingplichtige kan tussenpersoon verzoeken om een bedrag te storten dat gelijk is aan de in te houden roerende voorheffing (“</a:t>
            </a:r>
            <a:r>
              <a:rPr lang="nl-BE" i="1" dirty="0" err="1">
                <a:solidFill>
                  <a:srgbClr val="000000"/>
                </a:solidFill>
              </a:rPr>
              <a:t>opt</a:t>
            </a:r>
            <a:r>
              <a:rPr lang="nl-BE" i="1" dirty="0">
                <a:solidFill>
                  <a:srgbClr val="000000"/>
                </a:solidFill>
              </a:rPr>
              <a:t>-in</a:t>
            </a:r>
            <a:r>
              <a:rPr lang="nl-BE" dirty="0">
                <a:solidFill>
                  <a:srgbClr val="000000"/>
                </a:solidFill>
              </a:rPr>
              <a:t>”)</a:t>
            </a:r>
          </a:p>
          <a:p>
            <a:pPr marL="742950" lvl="1" indent="-285750">
              <a:spcAft>
                <a:spcPts val="1200"/>
              </a:spcAft>
              <a:buClr>
                <a:schemeClr val="tx2"/>
              </a:buClr>
              <a:buFont typeface="Arial" panose="020B0604020202020204" pitchFamily="34" charset="0"/>
              <a:buChar char="&gt;"/>
              <a:defRPr/>
            </a:pPr>
            <a:r>
              <a:rPr lang="nl-BE" dirty="0" err="1">
                <a:solidFill>
                  <a:srgbClr val="000000"/>
                </a:solidFill>
              </a:rPr>
              <a:t>Opt</a:t>
            </a:r>
            <a:r>
              <a:rPr lang="nl-BE" dirty="0">
                <a:solidFill>
                  <a:srgbClr val="000000"/>
                </a:solidFill>
              </a:rPr>
              <a:t>-in verzoek moet door alle titularissen van rekening / rechthebbende worden gedaan ten laatste op 30/06/2026</a:t>
            </a:r>
          </a:p>
          <a:p>
            <a:pPr marL="742950" lvl="1" indent="-285750">
              <a:spcAft>
                <a:spcPts val="1200"/>
              </a:spcAft>
              <a:buClr>
                <a:schemeClr val="tx2"/>
              </a:buClr>
              <a:buFont typeface="Arial" panose="020B0604020202020204" pitchFamily="34" charset="0"/>
              <a:buChar char="&gt;"/>
              <a:defRPr/>
            </a:pPr>
            <a:r>
              <a:rPr lang="nl-BE" dirty="0">
                <a:solidFill>
                  <a:srgbClr val="000000"/>
                </a:solidFill>
              </a:rPr>
              <a:t>Voor </a:t>
            </a:r>
            <a:r>
              <a:rPr lang="nl-BE" dirty="0">
                <a:solidFill>
                  <a:schemeClr val="tx1"/>
                </a:solidFill>
              </a:rPr>
              <a:t>verzekeringsovereenkomsten en kapitalisatieverrichtingen: </a:t>
            </a:r>
            <a:r>
              <a:rPr lang="nl-BE" i="1" dirty="0" err="1">
                <a:solidFill>
                  <a:schemeClr val="tx1"/>
                </a:solidFill>
              </a:rPr>
              <a:t>opt</a:t>
            </a:r>
            <a:r>
              <a:rPr lang="nl-BE" i="1" dirty="0">
                <a:solidFill>
                  <a:schemeClr val="tx1"/>
                </a:solidFill>
              </a:rPr>
              <a:t>-out</a:t>
            </a:r>
            <a:r>
              <a:rPr lang="nl-BE" dirty="0">
                <a:solidFill>
                  <a:schemeClr val="tx1"/>
                </a:solidFill>
              </a:rPr>
              <a:t> wordt vermoed voor MW betaald tot 30/06/2026, tenzij uitdrukkelijk verzoek tot inhouding</a:t>
            </a:r>
            <a:endParaRPr lang="nl-BE" dirty="0">
              <a:solidFill>
                <a:srgbClr val="000000"/>
              </a:solidFill>
            </a:endParaRPr>
          </a:p>
          <a:p>
            <a:pPr lvl="1">
              <a:spcAft>
                <a:spcPts val="1200"/>
              </a:spcAft>
              <a:buClr>
                <a:schemeClr val="tx2"/>
              </a:buClr>
              <a:defRPr/>
            </a:pPr>
            <a:endParaRPr lang="nl-BE" sz="1500" dirty="0">
              <a:solidFill>
                <a:srgbClr val="000000"/>
              </a:solidFill>
            </a:endParaRPr>
          </a:p>
          <a:p>
            <a:pPr marL="742950" lvl="1" indent="-285750">
              <a:spcAft>
                <a:spcPts val="1200"/>
              </a:spcAft>
              <a:buClr>
                <a:schemeClr val="tx2"/>
              </a:buClr>
              <a:buFont typeface="Arial" panose="020B0604020202020204" pitchFamily="34" charset="0"/>
              <a:buChar char="&gt;"/>
              <a:defRPr/>
            </a:pPr>
            <a:endParaRPr lang="nl-BE" sz="1500" dirty="0">
              <a:solidFill>
                <a:srgbClr val="000000"/>
              </a:solidFill>
            </a:endParaRPr>
          </a:p>
          <a:p>
            <a:pPr marL="285750" indent="-285750">
              <a:spcAft>
                <a:spcPts val="1200"/>
              </a:spcAft>
              <a:buClr>
                <a:schemeClr val="tx2"/>
              </a:buClr>
              <a:buFont typeface="Arial" panose="020B0604020202020204" pitchFamily="34" charset="0"/>
              <a:buChar char="&gt;"/>
              <a:defRPr/>
            </a:pPr>
            <a:endParaRPr lang="nl-BE" sz="1500" dirty="0">
              <a:solidFill>
                <a:srgbClr val="000000"/>
              </a:solidFill>
            </a:endParaRPr>
          </a:p>
          <a:p>
            <a:pPr lvl="1">
              <a:spcAft>
                <a:spcPts val="1200"/>
              </a:spcAft>
              <a:buClr>
                <a:schemeClr val="tx2"/>
              </a:buClr>
              <a:defRPr/>
            </a:pPr>
            <a:endParaRPr lang="nl-BE" sz="1500" dirty="0">
              <a:solidFill>
                <a:srgbClr val="000000"/>
              </a:solidFill>
            </a:endParaRPr>
          </a:p>
          <a:p>
            <a:pPr marL="285750" indent="-285750">
              <a:spcAft>
                <a:spcPts val="1200"/>
              </a:spcAft>
              <a:buClr>
                <a:schemeClr val="tx2"/>
              </a:buClr>
              <a:buFont typeface="Arial" panose="020B0604020202020204" pitchFamily="34" charset="0"/>
              <a:buChar char="&gt;"/>
              <a:defRPr/>
            </a:pPr>
            <a:endParaRPr lang="nl-BE" sz="1500" dirty="0">
              <a:solidFill>
                <a:srgbClr val="000000"/>
              </a:solidFill>
            </a:endParaRPr>
          </a:p>
          <a:p>
            <a:pPr marL="742950" lvl="1" indent="-285750">
              <a:spcAft>
                <a:spcPts val="1200"/>
              </a:spcAft>
              <a:buClr>
                <a:schemeClr val="tx2"/>
              </a:buClr>
              <a:buFont typeface="Arial" panose="020B0604020202020204" pitchFamily="34" charset="0"/>
              <a:buChar char="&gt;"/>
              <a:defRPr/>
            </a:pPr>
            <a:endParaRPr lang="nl-BE" sz="1500" dirty="0">
              <a:solidFill>
                <a:srgbClr val="000000"/>
              </a:solidFill>
            </a:endParaRPr>
          </a:p>
        </p:txBody>
      </p:sp>
      <p:sp>
        <p:nvSpPr>
          <p:cNvPr id="5" name="Rectangle 4">
            <a:extLst>
              <a:ext uri="{FF2B5EF4-FFF2-40B4-BE49-F238E27FC236}">
                <a16:creationId xmlns:a16="http://schemas.microsoft.com/office/drawing/2014/main" id="{D9664A08-1264-8506-11A2-8F468295ABD9}"/>
              </a:ext>
            </a:extLst>
          </p:cNvPr>
          <p:cNvSpPr/>
          <p:nvPr/>
        </p:nvSpPr>
        <p:spPr>
          <a:xfrm>
            <a:off x="410392" y="5169495"/>
            <a:ext cx="11371211" cy="243206"/>
          </a:xfrm>
          <a:prstGeom prst="rect">
            <a:avLst/>
          </a:prstGeom>
          <a:solidFill>
            <a:srgbClr val="E6E6E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dirty="0">
              <a:solidFill>
                <a:schemeClr val="tx1"/>
              </a:solidFill>
            </a:endParaRPr>
          </a:p>
        </p:txBody>
      </p:sp>
    </p:spTree>
    <p:extLst>
      <p:ext uri="{BB962C8B-B14F-4D97-AF65-F5344CB8AC3E}">
        <p14:creationId xmlns:p14="http://schemas.microsoft.com/office/powerpoint/2010/main" val="309364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E51406-369F-C0CC-02DC-651054441AAC}"/>
            </a:ext>
          </a:extLst>
        </p:cNvPr>
        <p:cNvGrpSpPr/>
        <p:nvPr/>
      </p:nvGrpSpPr>
      <p:grpSpPr>
        <a:xfrm>
          <a:off x="0" y="0"/>
          <a:ext cx="0" cy="0"/>
          <a:chOff x="0" y="0"/>
          <a:chExt cx="0" cy="0"/>
        </a:xfrm>
      </p:grpSpPr>
      <p:sp>
        <p:nvSpPr>
          <p:cNvPr id="2" name="Title Placeholder 1" descr="|">
            <a:extLst>
              <a:ext uri="{FF2B5EF4-FFF2-40B4-BE49-F238E27FC236}">
                <a16:creationId xmlns:a16="http://schemas.microsoft.com/office/drawing/2014/main" id="{1AD80AF4-D8FF-7494-4B87-06C6CFD5BF79}"/>
              </a:ext>
            </a:extLst>
          </p:cNvPr>
          <p:cNvSpPr>
            <a:spLocks noGrp="1"/>
          </p:cNvSpPr>
          <p:nvPr>
            <p:ph type="title"/>
          </p:nvPr>
        </p:nvSpPr>
        <p:spPr/>
        <p:txBody>
          <a:bodyPr/>
          <a:lstStyle/>
          <a:p>
            <a:r>
              <a:rPr lang="nl-BE" noProof="0" dirty="0"/>
              <a:t>Beperkte aanpassing door nieuw regime – geen dubbele belasting</a:t>
            </a:r>
          </a:p>
        </p:txBody>
      </p:sp>
      <p:sp>
        <p:nvSpPr>
          <p:cNvPr id="3" name="Rectangle 2">
            <a:extLst>
              <a:ext uri="{FF2B5EF4-FFF2-40B4-BE49-F238E27FC236}">
                <a16:creationId xmlns:a16="http://schemas.microsoft.com/office/drawing/2014/main" id="{8FC1E6B1-5ABB-75D1-040A-DE5657EA0566}"/>
              </a:ext>
            </a:extLst>
          </p:cNvPr>
          <p:cNvSpPr/>
          <p:nvPr/>
        </p:nvSpPr>
        <p:spPr>
          <a:xfrm>
            <a:off x="410394" y="1602130"/>
            <a:ext cx="11371212" cy="4181907"/>
          </a:xfrm>
          <a:prstGeom prst="rect">
            <a:avLst/>
          </a:prstGeom>
          <a:solidFill>
            <a:srgbClr val="F7F6F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76213" lvl="0" indent="-176213">
              <a:spcAft>
                <a:spcPts val="1200"/>
              </a:spcAft>
              <a:buClr>
                <a:schemeClr val="tx2"/>
              </a:buClr>
              <a:buFont typeface="Arial" panose="020B0604020202020204" pitchFamily="34" charset="0"/>
              <a:buChar char="&gt;"/>
              <a:defRPr/>
            </a:pPr>
            <a:endParaRPr lang="nl-BE" dirty="0">
              <a:solidFill>
                <a:schemeClr val="tx1"/>
              </a:solidFill>
            </a:endParaRPr>
          </a:p>
          <a:p>
            <a:pPr marL="176213" lvl="0" indent="-176213">
              <a:spcAft>
                <a:spcPts val="1200"/>
              </a:spcAft>
              <a:buClr>
                <a:schemeClr val="tx2"/>
              </a:buClr>
              <a:buFont typeface="Arial" panose="020B0604020202020204" pitchFamily="34" charset="0"/>
              <a:buChar char="&gt;"/>
              <a:defRPr/>
            </a:pPr>
            <a:r>
              <a:rPr lang="nl-BE" dirty="0">
                <a:solidFill>
                  <a:schemeClr val="tx1"/>
                </a:solidFill>
              </a:rPr>
              <a:t>Het nieuwe regime is alleen van toepassing op MW die worden gerealiseerd binnen het normaal beheer van privévermogen. </a:t>
            </a:r>
            <a:endParaRPr kumimoji="0" lang="nl-BE" i="0" u="none" strike="noStrike" kern="1200" cap="none" spc="0" normalizeH="0" baseline="0" noProof="0" dirty="0">
              <a:ln>
                <a:noFill/>
              </a:ln>
              <a:solidFill>
                <a:schemeClr val="tx1"/>
              </a:solidFill>
              <a:effectLst/>
              <a:uLnTx/>
              <a:uFillTx/>
              <a:latin typeface="Arial"/>
              <a:ea typeface="+mn-ea"/>
              <a:cs typeface="Arial"/>
            </a:endParaRPr>
          </a:p>
          <a:p>
            <a:pPr marL="176213" indent="-176213">
              <a:spcAft>
                <a:spcPts val="1200"/>
              </a:spcAft>
              <a:buClr>
                <a:schemeClr val="tx2"/>
              </a:buClr>
              <a:buFont typeface="Arial" panose="020B0604020202020204" pitchFamily="34" charset="0"/>
              <a:buChar char="&gt;"/>
              <a:defRPr/>
            </a:pPr>
            <a:r>
              <a:rPr lang="nl-BE" dirty="0">
                <a:solidFill>
                  <a:schemeClr val="tx1"/>
                </a:solidFill>
              </a:rPr>
              <a:t>Behoud van alle andere fiscale regimes en fiscale ficties, maar geen dubbele belasting (lex specialis </a:t>
            </a:r>
            <a:r>
              <a:rPr lang="nl-BE" dirty="0" err="1">
                <a:solidFill>
                  <a:schemeClr val="tx1"/>
                </a:solidFill>
              </a:rPr>
              <a:t>derogat</a:t>
            </a:r>
            <a:r>
              <a:rPr lang="nl-BE" dirty="0">
                <a:solidFill>
                  <a:schemeClr val="tx1"/>
                </a:solidFill>
              </a:rPr>
              <a:t> </a:t>
            </a:r>
            <a:r>
              <a:rPr lang="nl-BE" dirty="0" err="1">
                <a:solidFill>
                  <a:schemeClr val="tx1"/>
                </a:solidFill>
              </a:rPr>
              <a:t>generali</a:t>
            </a:r>
            <a:r>
              <a:rPr lang="nl-BE" dirty="0">
                <a:solidFill>
                  <a:schemeClr val="tx1"/>
                </a:solidFill>
              </a:rPr>
              <a:t>)</a:t>
            </a:r>
          </a:p>
          <a:p>
            <a:pPr marL="176213" lvl="0" indent="-176213">
              <a:spcAft>
                <a:spcPts val="1200"/>
              </a:spcAft>
              <a:buClr>
                <a:schemeClr val="tx2"/>
              </a:buClr>
              <a:buFont typeface="Arial" panose="020B0604020202020204" pitchFamily="34" charset="0"/>
              <a:buChar char="&gt;"/>
              <a:defRPr/>
            </a:pPr>
            <a:r>
              <a:rPr lang="nl-BE" dirty="0">
                <a:solidFill>
                  <a:schemeClr val="tx1"/>
                </a:solidFill>
              </a:rPr>
              <a:t>Artikel 344, §1 WIB/92 kan leiden tot andere taxatie (bijv. verkoop van vennootschap met cash) </a:t>
            </a:r>
          </a:p>
          <a:p>
            <a:pPr marL="895350" lvl="3">
              <a:spcAft>
                <a:spcPts val="1200"/>
              </a:spcAft>
              <a:buClr>
                <a:schemeClr val="tx2"/>
              </a:buClr>
              <a:defRPr/>
            </a:pPr>
            <a:br>
              <a:rPr lang="nl-BE" sz="1500" dirty="0">
                <a:solidFill>
                  <a:schemeClr val="tx1"/>
                </a:solidFill>
                <a:latin typeface="Arial"/>
                <a:cs typeface="Arial"/>
              </a:rPr>
            </a:br>
            <a:endParaRPr kumimoji="0" lang="nl-BE" sz="1500" i="0" u="none" strike="noStrike" kern="1200" cap="none" spc="0" normalizeH="0" baseline="0" noProof="0" dirty="0">
              <a:ln>
                <a:noFill/>
              </a:ln>
              <a:solidFill>
                <a:schemeClr val="tx1"/>
              </a:solidFill>
              <a:effectLst/>
              <a:uLnTx/>
              <a:uFillTx/>
              <a:latin typeface="Arial"/>
              <a:ea typeface="+mn-ea"/>
              <a:cs typeface="Arial"/>
            </a:endParaRPr>
          </a:p>
          <a:p>
            <a:pPr marL="176213" marR="0" lvl="0" indent="-176213" algn="l" defTabSz="914400" rtl="0" eaLnBrk="1" fontAlgn="auto" latinLnBrk="0" hangingPunct="1">
              <a:lnSpc>
                <a:spcPct val="100000"/>
              </a:lnSpc>
              <a:spcBef>
                <a:spcPts val="0"/>
              </a:spcBef>
              <a:spcAft>
                <a:spcPts val="1200"/>
              </a:spcAft>
              <a:buClrTx/>
              <a:buSzTx/>
              <a:buFont typeface="Arial" panose="020B0604020202020204" pitchFamily="34" charset="0"/>
              <a:buChar char="&gt;"/>
              <a:tabLst/>
              <a:defRPr/>
            </a:pPr>
            <a:endParaRPr kumimoji="0" lang="nl-BE" sz="1500" b="0" i="0" u="none" strike="noStrike" kern="1200" cap="none" spc="0" normalizeH="0" baseline="0" noProof="0" dirty="0">
              <a:ln>
                <a:noFill/>
              </a:ln>
              <a:solidFill>
                <a:srgbClr val="000000"/>
              </a:solidFill>
              <a:effectLst/>
              <a:uLnTx/>
              <a:uFillTx/>
              <a:latin typeface="Arial"/>
              <a:ea typeface="+mn-ea"/>
              <a:cs typeface="Arial"/>
            </a:endParaRPr>
          </a:p>
        </p:txBody>
      </p:sp>
      <p:sp>
        <p:nvSpPr>
          <p:cNvPr id="4" name="TextBox 3">
            <a:extLst>
              <a:ext uri="{FF2B5EF4-FFF2-40B4-BE49-F238E27FC236}">
                <a16:creationId xmlns:a16="http://schemas.microsoft.com/office/drawing/2014/main" id="{56DD92AC-036F-C880-498C-1918A6CBBE82}"/>
              </a:ext>
            </a:extLst>
          </p:cNvPr>
          <p:cNvSpPr txBox="1"/>
          <p:nvPr/>
        </p:nvSpPr>
        <p:spPr>
          <a:xfrm>
            <a:off x="410393" y="1202797"/>
            <a:ext cx="11371213" cy="399334"/>
          </a:xfrm>
          <a:prstGeom prst="rect">
            <a:avLst/>
          </a:prstGeom>
          <a:solidFill>
            <a:srgbClr val="99CC99"/>
          </a:solidFill>
        </p:spPr>
        <p:txBody>
          <a:bodyPr wrap="square" rtlCol="0" anchor="ctr" anchorCtr="0">
            <a:noAutofit/>
          </a:bodyPr>
          <a:lstStyle/>
          <a:p>
            <a:r>
              <a:rPr lang="nl-BE" sz="1600" b="1" noProof="0" dirty="0">
                <a:solidFill>
                  <a:schemeClr val="bg1"/>
                </a:solidFill>
              </a:rPr>
              <a:t>Belastingregime voor MW gerealiseerd binnen normaal beheer privévermogen</a:t>
            </a:r>
          </a:p>
        </p:txBody>
      </p:sp>
      <p:sp>
        <p:nvSpPr>
          <p:cNvPr id="5" name="Rectangle 4">
            <a:extLst>
              <a:ext uri="{FF2B5EF4-FFF2-40B4-BE49-F238E27FC236}">
                <a16:creationId xmlns:a16="http://schemas.microsoft.com/office/drawing/2014/main" id="{E573AB4F-97BB-73F5-8835-483A98FD6D3A}"/>
              </a:ext>
            </a:extLst>
          </p:cNvPr>
          <p:cNvSpPr/>
          <p:nvPr/>
        </p:nvSpPr>
        <p:spPr>
          <a:xfrm>
            <a:off x="410393" y="5784038"/>
            <a:ext cx="11371211" cy="142871"/>
          </a:xfrm>
          <a:prstGeom prst="rect">
            <a:avLst/>
          </a:prstGeom>
          <a:solidFill>
            <a:srgbClr val="E6E6E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noProof="0" dirty="0">
                <a:solidFill>
                  <a:schemeClr val="tx1"/>
                </a:solidFill>
              </a:rPr>
              <a:t> </a:t>
            </a:r>
          </a:p>
        </p:txBody>
      </p:sp>
    </p:spTree>
    <p:extLst>
      <p:ext uri="{BB962C8B-B14F-4D97-AF65-F5344CB8AC3E}">
        <p14:creationId xmlns:p14="http://schemas.microsoft.com/office/powerpoint/2010/main" val="14839601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4" descr="|">
            <a:extLst>
              <a:ext uri="{FF2B5EF4-FFF2-40B4-BE49-F238E27FC236}">
                <a16:creationId xmlns:a16="http://schemas.microsoft.com/office/drawing/2014/main" id="{C5374E7D-F225-72D8-784A-1002E055B12E}"/>
              </a:ext>
            </a:extLst>
          </p:cNvPr>
          <p:cNvPicPr>
            <a:picLocks noGrp="1" noChangeAspect="1"/>
          </p:cNvPicPr>
          <p:nvPr>
            <p:ph type="pic" sz="quarter" idx="10"/>
          </p:nvPr>
        </p:nvPicPr>
        <p:blipFill>
          <a:blip r:embed="rId4" cstate="hqprint">
            <a:extLst>
              <a:ext uri="{28A0092B-C50C-407E-A947-70E740481C1C}">
                <a14:useLocalDpi xmlns:a14="http://schemas.microsoft.com/office/drawing/2010/main"/>
              </a:ext>
            </a:extLst>
          </a:blip>
          <a:srcRect t="18" b="18"/>
          <a:stretch/>
        </p:blipFill>
        <p:spPr/>
      </p:pic>
      <p:sp>
        <p:nvSpPr>
          <p:cNvPr id="5" name="Text Placeholder 3" descr="|">
            <a:extLst>
              <a:ext uri="{FF2B5EF4-FFF2-40B4-BE49-F238E27FC236}">
                <a16:creationId xmlns:a16="http://schemas.microsoft.com/office/drawing/2014/main" id="{F7C0E2C5-9F93-9E81-FE2B-ED3F47BCCD90}"/>
              </a:ext>
            </a:extLst>
          </p:cNvPr>
          <p:cNvSpPr>
            <a:spLocks noGrp="1"/>
          </p:cNvSpPr>
          <p:nvPr>
            <p:ph type="body" sz="quarter" idx="11"/>
          </p:nvPr>
        </p:nvSpPr>
        <p:spPr/>
        <p:txBody>
          <a:bodyPr/>
          <a:lstStyle/>
          <a:p>
            <a:r>
              <a:rPr lang="en-GB" dirty="0"/>
              <a:t> </a:t>
            </a:r>
          </a:p>
        </p:txBody>
      </p:sp>
      <p:sp>
        <p:nvSpPr>
          <p:cNvPr id="6" name="Text Placeholder 3" descr="|">
            <a:extLst>
              <a:ext uri="{FF2B5EF4-FFF2-40B4-BE49-F238E27FC236}">
                <a16:creationId xmlns:a16="http://schemas.microsoft.com/office/drawing/2014/main" id="{BA546903-96C2-23A6-26EE-AAE880CAF974}"/>
              </a:ext>
            </a:extLst>
          </p:cNvPr>
          <p:cNvSpPr>
            <a:spLocks noGrp="1"/>
          </p:cNvSpPr>
          <p:nvPr>
            <p:ph type="body" sz="quarter" idx="12"/>
          </p:nvPr>
        </p:nvSpPr>
        <p:spPr/>
        <p:txBody>
          <a:bodyPr/>
          <a:lstStyle/>
          <a:p>
            <a:r>
              <a:rPr lang="en-GB" dirty="0" err="1"/>
              <a:t>Vragen</a:t>
            </a:r>
            <a:r>
              <a:rPr lang="en-GB" dirty="0"/>
              <a:t>? </a:t>
            </a:r>
          </a:p>
        </p:txBody>
      </p:sp>
    </p:spTree>
    <p:custDataLst>
      <p:tags r:id="rId1"/>
    </p:custDataLst>
    <p:extLst>
      <p:ext uri="{BB962C8B-B14F-4D97-AF65-F5344CB8AC3E}">
        <p14:creationId xmlns:p14="http://schemas.microsoft.com/office/powerpoint/2010/main" val="17674823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p:cNvSpPr>
            <a:spLocks noGrp="1"/>
          </p:cNvSpPr>
          <p:nvPr>
            <p:ph type="title"/>
          </p:nvPr>
        </p:nvSpPr>
        <p:spPr>
          <a:xfrm>
            <a:off x="412800" y="374650"/>
            <a:ext cx="11371212" cy="606425"/>
          </a:xfrm>
        </p:spPr>
        <p:txBody>
          <a:bodyPr/>
          <a:lstStyle/>
          <a:p>
            <a:endParaRPr lang="en-GB" dirty="0"/>
          </a:p>
        </p:txBody>
      </p:sp>
      <p:sp>
        <p:nvSpPr>
          <p:cNvPr id="5" name="Disclaimer"/>
          <p:cNvSpPr>
            <a:spLocks noChangeArrowheads="1"/>
          </p:cNvSpPr>
          <p:nvPr/>
        </p:nvSpPr>
        <p:spPr bwMode="auto">
          <a:xfrm>
            <a:off x="549188" y="5787236"/>
            <a:ext cx="8332750"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just">
              <a:spcAft>
                <a:spcPct val="50000"/>
              </a:spcAft>
            </a:pPr>
            <a:r>
              <a:rPr lang="en-GB" sz="500" dirty="0">
                <a:cs typeface="Arial" charset="0"/>
              </a:rPr>
              <a:t>This content is intended merely to highlight issues and not to be comprehensive, nor to provide legal advice. Should you have any questions on issues reported here, please get in touch. © 2026 Linklaters.</a:t>
            </a:r>
          </a:p>
          <a:p>
            <a:pPr algn="just">
              <a:spcAft>
                <a:spcPct val="50000"/>
              </a:spcAft>
            </a:pPr>
            <a:r>
              <a:rPr lang="en-GB" sz="500" dirty="0">
                <a:cs typeface="Arial" charset="0"/>
              </a:rPr>
              <a:t>Linklaters LLP is a limited liability partnership registered in England and Wales with registered number OC326345. It is a law firm authorised and regulated by the Solicitors Regulation Authority (SRA ID 460682). The term partner in relation to Linklaters LLP is used to refer to a member of Linklaters LLP or an employee or consultant of Linklaters LLP or any of its affiliated firms or entities with equivalent standing and qualifications. A list of the names of the members of Linklaters LLP together with a list of those non-members who are designated as partners and their professional qualifications is open to inspection at its registered office, One Silk Street, London EC2Y 8HQ, England or on www.linklaters.com and such persons are either solicitors or registered foreign lawyers. Please refer to www.linklaters.com/regulation for important information on our regulatory position.</a:t>
            </a:r>
          </a:p>
        </p:txBody>
      </p:sp>
      <p:sp>
        <p:nvSpPr>
          <p:cNvPr id="3" name="FirmAddress"/>
          <p:cNvSpPr txBox="1">
            <a:spLocks noChangeArrowheads="1"/>
          </p:cNvSpPr>
          <p:nvPr/>
        </p:nvSpPr>
        <p:spPr>
          <a:xfrm>
            <a:off x="563441" y="4211942"/>
            <a:ext cx="7853703" cy="1328569"/>
          </a:xfrm>
          <a:prstGeom prst="rect">
            <a:avLst/>
          </a:prstGeom>
        </p:spPr>
        <p:txBody>
          <a:bodyPr lIns="0" tIns="0" bIns="0">
            <a:spAutoFit/>
          </a:bodyPr>
          <a:lstStyle>
            <a:lvl1pPr marL="0" indent="0" algn="l" defTabSz="914400" rtl="0" eaLnBrk="1" latinLnBrk="0" hangingPunct="1">
              <a:lnSpc>
                <a:spcPts val="2400"/>
              </a:lnSpc>
              <a:spcBef>
                <a:spcPts val="0"/>
              </a:spcBef>
              <a:spcAft>
                <a:spcPts val="1200"/>
              </a:spcAft>
              <a:buFont typeface="Arial" pitchFamily="34" charset="0"/>
              <a:buNone/>
              <a:defRPr sz="2000" kern="1200">
                <a:solidFill>
                  <a:schemeClr val="tx1"/>
                </a:solidFill>
                <a:latin typeface="Arial" pitchFamily="34" charset="0"/>
                <a:ea typeface="+mn-ea"/>
                <a:cs typeface="Arial" pitchFamily="34" charset="0"/>
              </a:defRPr>
            </a:lvl1pPr>
            <a:lvl2pPr marL="270000" indent="-270000" algn="l" defTabSz="914400" rtl="0" eaLnBrk="1" latinLnBrk="0" hangingPunct="1">
              <a:lnSpc>
                <a:spcPts val="2400"/>
              </a:lnSpc>
              <a:spcBef>
                <a:spcPts val="0"/>
              </a:spcBef>
              <a:spcAft>
                <a:spcPts val="1200"/>
              </a:spcAft>
              <a:buFont typeface="TradeGothic" pitchFamily="2" charset="0"/>
              <a:buChar char="&gt;"/>
              <a:defRPr sz="2000" kern="1200">
                <a:solidFill>
                  <a:schemeClr val="tx1"/>
                </a:solidFill>
                <a:latin typeface="Arial" pitchFamily="34" charset="0"/>
                <a:ea typeface="+mn-ea"/>
                <a:cs typeface="Arial" pitchFamily="34" charset="0"/>
              </a:defRPr>
            </a:lvl2pPr>
            <a:lvl3pPr marL="540000" indent="-270000" algn="l" defTabSz="914400" rtl="0" eaLnBrk="1" latinLnBrk="0" hangingPunct="1">
              <a:lnSpc>
                <a:spcPts val="2400"/>
              </a:lnSpc>
              <a:spcBef>
                <a:spcPts val="0"/>
              </a:spcBef>
              <a:spcAft>
                <a:spcPts val="1200"/>
              </a:spcAft>
              <a:buFont typeface="TradeGothic" pitchFamily="2" charset="0"/>
              <a:buChar char="&gt;"/>
              <a:defRPr sz="2000" kern="1200">
                <a:solidFill>
                  <a:schemeClr val="tx1"/>
                </a:solidFill>
                <a:latin typeface="Arial" pitchFamily="34" charset="0"/>
                <a:ea typeface="+mn-ea"/>
                <a:cs typeface="Arial" pitchFamily="34" charset="0"/>
              </a:defRPr>
            </a:lvl3pPr>
            <a:lvl4pPr marL="810000" indent="-270000" algn="l" defTabSz="914400" rtl="0" eaLnBrk="1" latinLnBrk="0" hangingPunct="1">
              <a:lnSpc>
                <a:spcPts val="2400"/>
              </a:lnSpc>
              <a:spcBef>
                <a:spcPts val="0"/>
              </a:spcBef>
              <a:spcAft>
                <a:spcPts val="1200"/>
              </a:spcAft>
              <a:buFont typeface="TradeGothic" pitchFamily="2" charset="0"/>
              <a:buChar char="&gt;"/>
              <a:defRPr sz="2000" kern="1200">
                <a:solidFill>
                  <a:schemeClr val="tx1"/>
                </a:solidFill>
                <a:latin typeface="Arial" pitchFamily="34" charset="0"/>
                <a:ea typeface="+mn-ea"/>
                <a:cs typeface="Arial" pitchFamily="34" charset="0"/>
              </a:defRPr>
            </a:lvl4pPr>
            <a:lvl5pPr marL="1080000" indent="-270000" algn="l" defTabSz="914400" rtl="0" eaLnBrk="1" latinLnBrk="0" hangingPunct="1">
              <a:lnSpc>
                <a:spcPts val="2400"/>
              </a:lnSpc>
              <a:spcBef>
                <a:spcPts val="0"/>
              </a:spcBef>
              <a:spcAft>
                <a:spcPts val="1200"/>
              </a:spcAft>
              <a:buFont typeface="TradeGothic" pitchFamily="2" charset="0"/>
              <a:buChar char="&gt;"/>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spcAft>
                <a:spcPts val="200"/>
              </a:spcAft>
            </a:pPr>
            <a:r>
              <a:rPr lang="en-GB" sz="1300" dirty="0"/>
              <a:t>Henk Vanhulle </a:t>
            </a:r>
          </a:p>
          <a:p>
            <a:pPr>
              <a:lnSpc>
                <a:spcPct val="100000"/>
              </a:lnSpc>
              <a:spcAft>
                <a:spcPts val="200"/>
              </a:spcAft>
            </a:pPr>
            <a:r>
              <a:rPr lang="en-GB" sz="1300" dirty="0" err="1"/>
              <a:t>Brederodestraat</a:t>
            </a:r>
            <a:r>
              <a:rPr lang="en-GB" sz="1300" dirty="0"/>
              <a:t> 13</a:t>
            </a:r>
          </a:p>
          <a:p>
            <a:pPr>
              <a:lnSpc>
                <a:spcPct val="100000"/>
              </a:lnSpc>
              <a:spcAft>
                <a:spcPts val="200"/>
              </a:spcAft>
            </a:pPr>
            <a:r>
              <a:rPr lang="en-GB" sz="1300" dirty="0"/>
              <a:t>B - 1000 Brussel</a:t>
            </a:r>
          </a:p>
          <a:p>
            <a:pPr>
              <a:lnSpc>
                <a:spcPct val="100000"/>
              </a:lnSpc>
              <a:spcAft>
                <a:spcPts val="200"/>
              </a:spcAft>
            </a:pPr>
            <a:r>
              <a:rPr lang="en-GB" sz="1300" dirty="0"/>
              <a:t>Tel: (+32) 2 501 94 11</a:t>
            </a:r>
          </a:p>
          <a:p>
            <a:pPr>
              <a:lnSpc>
                <a:spcPct val="100000"/>
              </a:lnSpc>
              <a:spcAft>
                <a:spcPts val="200"/>
              </a:spcAft>
            </a:pPr>
            <a:endParaRPr lang="en-GB" sz="1300" dirty="0"/>
          </a:p>
          <a:p>
            <a:pPr>
              <a:lnSpc>
                <a:spcPct val="100000"/>
              </a:lnSpc>
              <a:spcAft>
                <a:spcPts val="0"/>
              </a:spcAft>
            </a:pPr>
            <a:r>
              <a:rPr lang="en-GB" sz="1300" dirty="0">
                <a:solidFill>
                  <a:srgbClr val="AF005F"/>
                </a:solidFill>
              </a:rPr>
              <a:t>www.linklaters.com</a:t>
            </a:r>
          </a:p>
        </p:txBody>
      </p:sp>
      <p:sp>
        <p:nvSpPr>
          <p:cNvPr id="7" name="PinkLine"/>
          <p:cNvSpPr/>
          <p:nvPr/>
        </p:nvSpPr>
        <p:spPr>
          <a:xfrm>
            <a:off x="412800" y="4211942"/>
            <a:ext cx="45719" cy="19215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2"/>
              </a:solidFill>
            </a:endParaRPr>
          </a:p>
        </p:txBody>
      </p:sp>
    </p:spTree>
    <p:custDataLst>
      <p:tags r:id="rId1"/>
    </p:custDataLst>
    <p:extLst>
      <p:ext uri="{BB962C8B-B14F-4D97-AF65-F5344CB8AC3E}">
        <p14:creationId xmlns:p14="http://schemas.microsoft.com/office/powerpoint/2010/main" val="3362298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A7D54-9E54-C50C-9964-F8DF60209C68}"/>
            </a:ext>
          </a:extLst>
        </p:cNvPr>
        <p:cNvGrpSpPr/>
        <p:nvPr/>
      </p:nvGrpSpPr>
      <p:grpSpPr>
        <a:xfrm>
          <a:off x="0" y="0"/>
          <a:ext cx="0" cy="0"/>
          <a:chOff x="0" y="0"/>
          <a:chExt cx="0" cy="0"/>
        </a:xfrm>
      </p:grpSpPr>
      <p:sp>
        <p:nvSpPr>
          <p:cNvPr id="2" name="Title Placeholder 1" descr="|">
            <a:extLst>
              <a:ext uri="{FF2B5EF4-FFF2-40B4-BE49-F238E27FC236}">
                <a16:creationId xmlns:a16="http://schemas.microsoft.com/office/drawing/2014/main" id="{57B4587D-887B-A14B-C80C-42512C379078}"/>
              </a:ext>
            </a:extLst>
          </p:cNvPr>
          <p:cNvSpPr>
            <a:spLocks noGrp="1"/>
          </p:cNvSpPr>
          <p:nvPr>
            <p:ph type="title"/>
          </p:nvPr>
        </p:nvSpPr>
        <p:spPr/>
        <p:txBody>
          <a:bodyPr/>
          <a:lstStyle/>
          <a:p>
            <a:r>
              <a:rPr lang="nl-BE" noProof="0" dirty="0"/>
              <a:t>Wie is onderworpen aan de nieuwe meerwaardebelasting?</a:t>
            </a:r>
          </a:p>
        </p:txBody>
      </p:sp>
      <p:sp>
        <p:nvSpPr>
          <p:cNvPr id="3" name="Rectangle 2">
            <a:extLst>
              <a:ext uri="{FF2B5EF4-FFF2-40B4-BE49-F238E27FC236}">
                <a16:creationId xmlns:a16="http://schemas.microsoft.com/office/drawing/2014/main" id="{34C1AC30-FBFF-A5D4-EA5E-ADDFBAE0A0EC}"/>
              </a:ext>
            </a:extLst>
          </p:cNvPr>
          <p:cNvSpPr/>
          <p:nvPr/>
        </p:nvSpPr>
        <p:spPr>
          <a:xfrm>
            <a:off x="407988" y="1808797"/>
            <a:ext cx="11371212" cy="3357563"/>
          </a:xfrm>
          <a:prstGeom prst="rect">
            <a:avLst/>
          </a:prstGeom>
          <a:solidFill>
            <a:srgbClr val="F7F6F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76213" marR="0" lvl="0" indent="-176213" algn="l" defTabSz="914400" rtl="0" eaLnBrk="1" fontAlgn="auto" latinLnBrk="0" hangingPunct="1">
              <a:lnSpc>
                <a:spcPct val="100000"/>
              </a:lnSpc>
              <a:spcBef>
                <a:spcPts val="0"/>
              </a:spcBef>
              <a:spcAft>
                <a:spcPts val="1200"/>
              </a:spcAft>
              <a:buClr>
                <a:schemeClr val="tx2"/>
              </a:buClr>
              <a:buSzTx/>
              <a:buFont typeface="Arial" panose="020B0604020202020204" pitchFamily="34" charset="0"/>
              <a:buChar char="&gt;"/>
              <a:tabLst/>
              <a:defRPr/>
            </a:pPr>
            <a:r>
              <a:rPr kumimoji="0" lang="nl-BE" b="0" i="0" u="none" strike="noStrike" kern="1200" cap="none" spc="0" normalizeH="0" baseline="0" noProof="0" dirty="0">
                <a:ln>
                  <a:noFill/>
                </a:ln>
                <a:solidFill>
                  <a:schemeClr val="tx1"/>
                </a:solidFill>
                <a:effectLst/>
                <a:uLnTx/>
                <a:uFillTx/>
                <a:latin typeface="Arial"/>
                <a:ea typeface="+mn-ea"/>
                <a:cs typeface="Arial"/>
              </a:rPr>
              <a:t>Rijksinwoners</a:t>
            </a:r>
          </a:p>
          <a:p>
            <a:pPr marL="176213" marR="0" lvl="0" indent="-176213" algn="l" defTabSz="914400" rtl="0" eaLnBrk="1" fontAlgn="auto" latinLnBrk="0" hangingPunct="1">
              <a:lnSpc>
                <a:spcPct val="100000"/>
              </a:lnSpc>
              <a:spcBef>
                <a:spcPts val="0"/>
              </a:spcBef>
              <a:spcAft>
                <a:spcPts val="1200"/>
              </a:spcAft>
              <a:buClr>
                <a:schemeClr val="tx2"/>
              </a:buClr>
              <a:buSzTx/>
              <a:buFont typeface="Arial" panose="020B0604020202020204" pitchFamily="34" charset="0"/>
              <a:buChar char="&gt;"/>
              <a:tabLst/>
              <a:defRPr/>
            </a:pPr>
            <a:r>
              <a:rPr kumimoji="0" lang="nl-BE" b="0" i="0" u="none" strike="noStrike" kern="1200" cap="none" spc="0" normalizeH="0" baseline="0" noProof="0" dirty="0">
                <a:ln>
                  <a:noFill/>
                </a:ln>
                <a:solidFill>
                  <a:schemeClr val="tx1"/>
                </a:solidFill>
                <a:effectLst/>
                <a:uLnTx/>
                <a:uFillTx/>
                <a:latin typeface="Arial"/>
                <a:ea typeface="+mn-ea"/>
                <a:cs typeface="Arial"/>
              </a:rPr>
              <a:t>Belastingplichtigen onderworpen aan de rechtspersonenbelasting, met uitzondering van:</a:t>
            </a:r>
          </a:p>
          <a:p>
            <a:pPr marL="633413" lvl="1" indent="-176213">
              <a:spcAft>
                <a:spcPts val="1200"/>
              </a:spcAft>
              <a:buClr>
                <a:schemeClr val="tx2"/>
              </a:buClr>
              <a:buFont typeface="Arial" panose="020B0604020202020204" pitchFamily="34" charset="0"/>
              <a:buChar char="&gt;"/>
              <a:defRPr/>
            </a:pPr>
            <a:r>
              <a:rPr lang="nl-BE" dirty="0">
                <a:solidFill>
                  <a:schemeClr val="tx1"/>
                </a:solidFill>
                <a:latin typeface="Arial"/>
                <a:cs typeface="Arial"/>
              </a:rPr>
              <a:t>publieke</a:t>
            </a:r>
            <a:r>
              <a:rPr kumimoji="0" lang="nl-BE" b="0" i="0" u="none" strike="noStrike" kern="1200" cap="none" spc="0" normalizeH="0" baseline="0" noProof="0" dirty="0">
                <a:ln>
                  <a:noFill/>
                </a:ln>
                <a:solidFill>
                  <a:schemeClr val="tx1"/>
                </a:solidFill>
                <a:effectLst/>
                <a:uLnTx/>
                <a:uFillTx/>
                <a:latin typeface="Arial"/>
                <a:ea typeface="+mn-ea"/>
                <a:cs typeface="Arial"/>
              </a:rPr>
              <a:t> instellingen;</a:t>
            </a:r>
          </a:p>
          <a:p>
            <a:pPr marL="633413" lvl="1" indent="-176213">
              <a:spcAft>
                <a:spcPts val="1200"/>
              </a:spcAft>
              <a:buClr>
                <a:schemeClr val="tx2"/>
              </a:buClr>
              <a:buFont typeface="Arial" panose="020B0604020202020204" pitchFamily="34" charset="0"/>
              <a:buChar char="&gt;"/>
              <a:defRPr/>
            </a:pPr>
            <a:r>
              <a:rPr kumimoji="0" lang="nl-BE" b="0" i="0" u="none" strike="noStrike" kern="1200" cap="none" spc="0" normalizeH="0" baseline="0" noProof="0" dirty="0">
                <a:ln>
                  <a:noFill/>
                </a:ln>
                <a:solidFill>
                  <a:schemeClr val="tx1"/>
                </a:solidFill>
                <a:effectLst/>
                <a:uLnTx/>
                <a:uFillTx/>
                <a:latin typeface="Arial"/>
                <a:ea typeface="+mn-ea"/>
                <a:cs typeface="Arial"/>
              </a:rPr>
              <a:t>rechtspersonen die specifiek zijn vrijgesteld van de vennootschapsbelasting krachtens artikel 180</a:t>
            </a:r>
            <a:r>
              <a:rPr lang="nl-BE" noProof="0" dirty="0">
                <a:solidFill>
                  <a:schemeClr val="tx1"/>
                </a:solidFill>
                <a:latin typeface="Arial"/>
                <a:cs typeface="Arial"/>
              </a:rPr>
              <a:t> WIB</a:t>
            </a:r>
            <a:r>
              <a:rPr kumimoji="0" lang="nl-BE" b="0" i="0" u="none" strike="noStrike" kern="1200" cap="none" spc="0" normalizeH="0" baseline="0" noProof="0" dirty="0">
                <a:ln>
                  <a:noFill/>
                </a:ln>
                <a:solidFill>
                  <a:schemeClr val="tx1"/>
                </a:solidFill>
                <a:effectLst/>
                <a:uLnTx/>
                <a:uFillTx/>
                <a:latin typeface="Arial"/>
                <a:ea typeface="+mn-ea"/>
                <a:cs typeface="Arial"/>
              </a:rPr>
              <a:t> (bijvoorbeeld naamloze vennootschappen </a:t>
            </a:r>
            <a:r>
              <a:rPr lang="nl-BE" dirty="0">
                <a:solidFill>
                  <a:schemeClr val="tx1"/>
                </a:solidFill>
                <a:latin typeface="Arial"/>
                <a:cs typeface="Arial"/>
              </a:rPr>
              <a:t>van</a:t>
            </a:r>
            <a:r>
              <a:rPr kumimoji="0" lang="nl-BE" b="0" i="0" u="none" strike="noStrike" kern="1200" cap="none" spc="0" normalizeH="0" baseline="0" noProof="0" dirty="0">
                <a:ln>
                  <a:noFill/>
                </a:ln>
                <a:solidFill>
                  <a:schemeClr val="tx1"/>
                </a:solidFill>
                <a:effectLst/>
                <a:uLnTx/>
                <a:uFillTx/>
                <a:latin typeface="Arial"/>
                <a:ea typeface="+mn-ea"/>
                <a:cs typeface="Arial"/>
              </a:rPr>
              <a:t> publiek recht); en</a:t>
            </a:r>
          </a:p>
          <a:p>
            <a:pPr marL="633413" lvl="1" indent="-176213">
              <a:spcAft>
                <a:spcPts val="1200"/>
              </a:spcAft>
              <a:buClr>
                <a:schemeClr val="tx2"/>
              </a:buClr>
              <a:buFont typeface="Arial" panose="020B0604020202020204" pitchFamily="34" charset="0"/>
              <a:buChar char="&gt;"/>
              <a:defRPr/>
            </a:pPr>
            <a:r>
              <a:rPr kumimoji="0" lang="nl-BE" b="0" i="0" u="none" strike="noStrike" kern="1200" cap="none" spc="0" normalizeH="0" baseline="0" noProof="0" dirty="0">
                <a:ln>
                  <a:noFill/>
                </a:ln>
                <a:solidFill>
                  <a:schemeClr val="tx1"/>
                </a:solidFill>
                <a:effectLst/>
                <a:uLnTx/>
                <a:uFillTx/>
                <a:latin typeface="Arial"/>
                <a:ea typeface="+mn-ea"/>
                <a:cs typeface="Arial"/>
              </a:rPr>
              <a:t>rechtspersonen die gerechtigd zijn om fiscaal aftrekbare giften te ontvangen (artikel 145/33, §1, </a:t>
            </a:r>
            <a:r>
              <a:rPr lang="nl-BE" noProof="0" dirty="0">
                <a:solidFill>
                  <a:schemeClr val="tx1"/>
                </a:solidFill>
                <a:latin typeface="Arial"/>
                <a:cs typeface="Arial"/>
              </a:rPr>
              <a:t>WIB</a:t>
            </a:r>
            <a:r>
              <a:rPr kumimoji="0" lang="nl-BE" b="0" i="0" u="none" strike="noStrike" kern="1200" cap="none" spc="0" normalizeH="0" baseline="0" noProof="0" dirty="0">
                <a:ln>
                  <a:noFill/>
                </a:ln>
                <a:solidFill>
                  <a:schemeClr val="tx1"/>
                </a:solidFill>
                <a:effectLst/>
                <a:uLnTx/>
                <a:uFillTx/>
                <a:latin typeface="Arial"/>
                <a:ea typeface="+mn-ea"/>
                <a:cs typeface="Arial"/>
              </a:rPr>
              <a:t>)</a:t>
            </a:r>
          </a:p>
          <a:p>
            <a:pPr marL="176213" marR="0" lvl="0" indent="-176213" algn="l" defTabSz="914400" rtl="0" eaLnBrk="1" fontAlgn="auto" latinLnBrk="0" hangingPunct="1">
              <a:lnSpc>
                <a:spcPct val="100000"/>
              </a:lnSpc>
              <a:spcBef>
                <a:spcPts val="0"/>
              </a:spcBef>
              <a:spcAft>
                <a:spcPts val="1200"/>
              </a:spcAft>
              <a:buClr>
                <a:schemeClr val="tx2"/>
              </a:buClr>
              <a:buSzTx/>
              <a:buFont typeface="Arial" panose="020B0604020202020204" pitchFamily="34" charset="0"/>
              <a:buChar char="&gt;"/>
              <a:tabLst/>
              <a:defRPr/>
            </a:pPr>
            <a:r>
              <a:rPr lang="nl-BE" noProof="0" dirty="0">
                <a:solidFill>
                  <a:schemeClr val="tx1"/>
                </a:solidFill>
                <a:latin typeface="Arial"/>
                <a:cs typeface="Arial"/>
              </a:rPr>
              <a:t>Niet van toepassing op</a:t>
            </a:r>
            <a:r>
              <a:rPr kumimoji="0" lang="nl-BE" b="0" i="0" u="none" strike="noStrike" kern="1200" cap="none" spc="0" normalizeH="0" baseline="0" noProof="0" dirty="0">
                <a:ln>
                  <a:noFill/>
                </a:ln>
                <a:solidFill>
                  <a:schemeClr val="tx1"/>
                </a:solidFill>
                <a:effectLst/>
                <a:uLnTx/>
                <a:uFillTx/>
                <a:latin typeface="Arial"/>
                <a:ea typeface="+mn-ea"/>
                <a:cs typeface="Arial"/>
              </a:rPr>
              <a:t> belastingplichtigen onderworpen aan vennootschapsbelasting en belasting der niet-inwoners</a:t>
            </a:r>
          </a:p>
        </p:txBody>
      </p:sp>
      <p:sp>
        <p:nvSpPr>
          <p:cNvPr id="4" name="TextBox 3">
            <a:extLst>
              <a:ext uri="{FF2B5EF4-FFF2-40B4-BE49-F238E27FC236}">
                <a16:creationId xmlns:a16="http://schemas.microsoft.com/office/drawing/2014/main" id="{B28B0116-62E8-2D11-1E71-EF6D1D1B7A19}"/>
              </a:ext>
            </a:extLst>
          </p:cNvPr>
          <p:cNvSpPr txBox="1"/>
          <p:nvPr/>
        </p:nvSpPr>
        <p:spPr>
          <a:xfrm>
            <a:off x="407987" y="1409463"/>
            <a:ext cx="11371213" cy="399334"/>
          </a:xfrm>
          <a:prstGeom prst="rect">
            <a:avLst/>
          </a:prstGeom>
          <a:solidFill>
            <a:schemeClr val="tx2"/>
          </a:solidFill>
        </p:spPr>
        <p:txBody>
          <a:bodyPr wrap="square" rtlCol="0" anchor="ctr" anchorCtr="0">
            <a:noAutofit/>
          </a:bodyPr>
          <a:lstStyle/>
          <a:p>
            <a:r>
              <a:rPr lang="nl-BE" sz="1600" b="1" noProof="0" dirty="0">
                <a:solidFill>
                  <a:schemeClr val="bg1"/>
                </a:solidFill>
              </a:rPr>
              <a:t>Binnen het toepassingsgebied:</a:t>
            </a:r>
          </a:p>
        </p:txBody>
      </p:sp>
      <p:sp>
        <p:nvSpPr>
          <p:cNvPr id="5" name="Rectangle 4">
            <a:extLst>
              <a:ext uri="{FF2B5EF4-FFF2-40B4-BE49-F238E27FC236}">
                <a16:creationId xmlns:a16="http://schemas.microsoft.com/office/drawing/2014/main" id="{CB7D8ED4-C2F4-DE7E-DF71-C5D7D16CC19C}"/>
              </a:ext>
            </a:extLst>
          </p:cNvPr>
          <p:cNvSpPr/>
          <p:nvPr/>
        </p:nvSpPr>
        <p:spPr>
          <a:xfrm>
            <a:off x="407989" y="5166360"/>
            <a:ext cx="11371211" cy="142871"/>
          </a:xfrm>
          <a:prstGeom prst="rect">
            <a:avLst/>
          </a:prstGeom>
          <a:solidFill>
            <a:srgbClr val="E6E6E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noProof="0" dirty="0">
                <a:solidFill>
                  <a:schemeClr val="tx1"/>
                </a:solidFill>
              </a:rPr>
              <a:t> </a:t>
            </a:r>
          </a:p>
        </p:txBody>
      </p:sp>
    </p:spTree>
    <p:extLst>
      <p:ext uri="{BB962C8B-B14F-4D97-AF65-F5344CB8AC3E}">
        <p14:creationId xmlns:p14="http://schemas.microsoft.com/office/powerpoint/2010/main" val="1108776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4F509-63FD-416E-3991-30C4BC4597F4}"/>
            </a:ext>
          </a:extLst>
        </p:cNvPr>
        <p:cNvGrpSpPr/>
        <p:nvPr/>
      </p:nvGrpSpPr>
      <p:grpSpPr>
        <a:xfrm>
          <a:off x="0" y="0"/>
          <a:ext cx="0" cy="0"/>
          <a:chOff x="0" y="0"/>
          <a:chExt cx="0" cy="0"/>
        </a:xfrm>
      </p:grpSpPr>
      <p:sp>
        <p:nvSpPr>
          <p:cNvPr id="2" name="Title Placeholder 1" descr="|">
            <a:extLst>
              <a:ext uri="{FF2B5EF4-FFF2-40B4-BE49-F238E27FC236}">
                <a16:creationId xmlns:a16="http://schemas.microsoft.com/office/drawing/2014/main" id="{A7BF3161-9CB9-F560-71C1-ED631E4D7406}"/>
              </a:ext>
            </a:extLst>
          </p:cNvPr>
          <p:cNvSpPr>
            <a:spLocks noGrp="1"/>
          </p:cNvSpPr>
          <p:nvPr>
            <p:ph type="title"/>
          </p:nvPr>
        </p:nvSpPr>
        <p:spPr/>
        <p:txBody>
          <a:bodyPr/>
          <a:lstStyle/>
          <a:p>
            <a:r>
              <a:rPr lang="nl-BE" noProof="0" dirty="0"/>
              <a:t>Wie is onderworpen aan de meerwaardebelasting?</a:t>
            </a:r>
          </a:p>
        </p:txBody>
      </p:sp>
      <p:sp>
        <p:nvSpPr>
          <p:cNvPr id="3" name="Rectangle 2">
            <a:extLst>
              <a:ext uri="{FF2B5EF4-FFF2-40B4-BE49-F238E27FC236}">
                <a16:creationId xmlns:a16="http://schemas.microsoft.com/office/drawing/2014/main" id="{E9B48B1D-DFC4-ECA2-DC83-6E5AA76C483E}"/>
              </a:ext>
            </a:extLst>
          </p:cNvPr>
          <p:cNvSpPr/>
          <p:nvPr/>
        </p:nvSpPr>
        <p:spPr>
          <a:xfrm>
            <a:off x="407988" y="1808797"/>
            <a:ext cx="11371212" cy="3357563"/>
          </a:xfrm>
          <a:prstGeom prst="rect">
            <a:avLst/>
          </a:prstGeom>
          <a:solidFill>
            <a:srgbClr val="F7F6F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76213" marR="0" lvl="0" indent="-176213" algn="l" defTabSz="914400" rtl="0" eaLnBrk="1" fontAlgn="auto" latinLnBrk="0" hangingPunct="1">
              <a:lnSpc>
                <a:spcPct val="100000"/>
              </a:lnSpc>
              <a:spcBef>
                <a:spcPts val="0"/>
              </a:spcBef>
              <a:spcAft>
                <a:spcPts val="1200"/>
              </a:spcAft>
              <a:buClr>
                <a:schemeClr val="tx2"/>
              </a:buClr>
              <a:buSzTx/>
              <a:buFont typeface="Arial" panose="020B0604020202020204" pitchFamily="34" charset="0"/>
              <a:buChar char="&gt;"/>
              <a:tabLst/>
              <a:defRPr/>
            </a:pPr>
            <a:r>
              <a:rPr kumimoji="0" lang="nl-BE" b="0" i="0" u="none" strike="noStrike" kern="1200" cap="none" spc="0" normalizeH="0" baseline="0" noProof="0" dirty="0">
                <a:ln>
                  <a:noFill/>
                </a:ln>
                <a:solidFill>
                  <a:schemeClr val="tx1"/>
                </a:solidFill>
                <a:effectLst/>
                <a:uLnTx/>
                <a:uFillTx/>
                <a:latin typeface="Arial"/>
                <a:ea typeface="+mn-ea"/>
                <a:cs typeface="Arial"/>
              </a:rPr>
              <a:t>Bij splitsing tussen blote eigendom en vruchtgebruik wordt de MW geacht volledig te zijn gerealiseerd door de blote eigenaar</a:t>
            </a:r>
          </a:p>
          <a:p>
            <a:pPr marL="176213" marR="0" lvl="0" indent="-176213" algn="l" defTabSz="914400" rtl="0" eaLnBrk="1" fontAlgn="auto" latinLnBrk="0" hangingPunct="1">
              <a:lnSpc>
                <a:spcPct val="100000"/>
              </a:lnSpc>
              <a:spcBef>
                <a:spcPts val="0"/>
              </a:spcBef>
              <a:spcAft>
                <a:spcPts val="1200"/>
              </a:spcAft>
              <a:buClr>
                <a:schemeClr val="tx2"/>
              </a:buClr>
              <a:buSzTx/>
              <a:buFont typeface="Arial" panose="020B0604020202020204" pitchFamily="34" charset="0"/>
              <a:buChar char="&gt;"/>
              <a:tabLst/>
              <a:defRPr/>
            </a:pPr>
            <a:r>
              <a:rPr lang="nl-BE" noProof="0" dirty="0">
                <a:solidFill>
                  <a:schemeClr val="tx1"/>
                </a:solidFill>
                <a:latin typeface="Arial"/>
                <a:cs typeface="Arial"/>
              </a:rPr>
              <a:t>Bij verenigingen zonder rechtspersoonlijkheid die geen baten of winsten verkrijgen (</a:t>
            </a:r>
            <a:r>
              <a:rPr lang="nl-BE" noProof="0" dirty="0" err="1">
                <a:solidFill>
                  <a:schemeClr val="tx1"/>
                </a:solidFill>
                <a:latin typeface="Arial"/>
                <a:cs typeface="Arial"/>
              </a:rPr>
              <a:t>bijv</a:t>
            </a:r>
            <a:r>
              <a:rPr lang="nl-BE" noProof="0" dirty="0">
                <a:solidFill>
                  <a:schemeClr val="tx1"/>
                </a:solidFill>
                <a:latin typeface="Arial"/>
                <a:cs typeface="Arial"/>
              </a:rPr>
              <a:t> beleggingsclub) en die niet voor de rechtspersonenbelasting hebben geopteerd, is de belasting verschuldigd door de </a:t>
            </a:r>
            <a:r>
              <a:rPr lang="nl-BE" noProof="0" dirty="0" err="1">
                <a:solidFill>
                  <a:schemeClr val="tx1"/>
                </a:solidFill>
                <a:latin typeface="Arial"/>
                <a:cs typeface="Arial"/>
              </a:rPr>
              <a:t>volmachthouder</a:t>
            </a:r>
            <a:r>
              <a:rPr lang="nl-BE" noProof="0" dirty="0">
                <a:solidFill>
                  <a:schemeClr val="tx1"/>
                </a:solidFill>
                <a:latin typeface="Arial"/>
                <a:cs typeface="Arial"/>
              </a:rPr>
              <a:t>(s)</a:t>
            </a:r>
          </a:p>
          <a:p>
            <a:pPr marL="176213" marR="0" lvl="0" indent="-176213" algn="l" defTabSz="914400" rtl="0" eaLnBrk="1" fontAlgn="auto" latinLnBrk="0" hangingPunct="1">
              <a:lnSpc>
                <a:spcPct val="100000"/>
              </a:lnSpc>
              <a:spcBef>
                <a:spcPts val="0"/>
              </a:spcBef>
              <a:spcAft>
                <a:spcPts val="1200"/>
              </a:spcAft>
              <a:buClr>
                <a:schemeClr val="tx2"/>
              </a:buClr>
              <a:buSzTx/>
              <a:buFont typeface="Arial" panose="020B0604020202020204" pitchFamily="34" charset="0"/>
              <a:buChar char="&gt;"/>
              <a:tabLst/>
              <a:defRPr/>
            </a:pPr>
            <a:r>
              <a:rPr kumimoji="0" lang="nl-BE" b="0" i="0" u="none" strike="noStrike" kern="1200" cap="none" spc="0" normalizeH="0" baseline="0" dirty="0">
                <a:ln>
                  <a:noFill/>
                </a:ln>
                <a:solidFill>
                  <a:schemeClr val="tx1"/>
                </a:solidFill>
                <a:effectLst/>
                <a:uLnTx/>
                <a:uFillTx/>
                <a:latin typeface="Arial"/>
                <a:ea typeface="+mn-ea"/>
                <a:cs typeface="Arial"/>
              </a:rPr>
              <a:t>De rechthebbende in geval van een verzekeringsovereenkomst of kapitalisatieverrichting</a:t>
            </a:r>
            <a:endParaRPr kumimoji="0" lang="nl-BE" b="0" i="0" u="none" strike="noStrike" kern="1200" cap="none" spc="0" normalizeH="0" baseline="0" noProof="0" dirty="0">
              <a:ln>
                <a:noFill/>
              </a:ln>
              <a:solidFill>
                <a:schemeClr val="tx1"/>
              </a:solidFill>
              <a:effectLst/>
              <a:uLnTx/>
              <a:uFillTx/>
              <a:latin typeface="Arial"/>
              <a:ea typeface="+mn-ea"/>
              <a:cs typeface="Arial"/>
            </a:endParaRPr>
          </a:p>
        </p:txBody>
      </p:sp>
      <p:sp>
        <p:nvSpPr>
          <p:cNvPr id="4" name="TextBox 3">
            <a:extLst>
              <a:ext uri="{FF2B5EF4-FFF2-40B4-BE49-F238E27FC236}">
                <a16:creationId xmlns:a16="http://schemas.microsoft.com/office/drawing/2014/main" id="{C619868F-5DFF-1488-B52A-587D3BDCACD1}"/>
              </a:ext>
            </a:extLst>
          </p:cNvPr>
          <p:cNvSpPr txBox="1"/>
          <p:nvPr/>
        </p:nvSpPr>
        <p:spPr>
          <a:xfrm>
            <a:off x="407987" y="1409463"/>
            <a:ext cx="11371213" cy="399334"/>
          </a:xfrm>
          <a:prstGeom prst="rect">
            <a:avLst/>
          </a:prstGeom>
          <a:solidFill>
            <a:schemeClr val="tx2"/>
          </a:solidFill>
        </p:spPr>
        <p:txBody>
          <a:bodyPr wrap="square" rtlCol="0" anchor="ctr" anchorCtr="0">
            <a:noAutofit/>
          </a:bodyPr>
          <a:lstStyle/>
          <a:p>
            <a:r>
              <a:rPr lang="nl-BE" sz="1600" b="1" noProof="0" dirty="0">
                <a:solidFill>
                  <a:schemeClr val="bg1"/>
                </a:solidFill>
              </a:rPr>
              <a:t>Specifieke situaties:</a:t>
            </a:r>
          </a:p>
        </p:txBody>
      </p:sp>
      <p:sp>
        <p:nvSpPr>
          <p:cNvPr id="5" name="Rectangle 4">
            <a:extLst>
              <a:ext uri="{FF2B5EF4-FFF2-40B4-BE49-F238E27FC236}">
                <a16:creationId xmlns:a16="http://schemas.microsoft.com/office/drawing/2014/main" id="{623E74F8-D9F7-96BF-AA08-E3CDF70C572A}"/>
              </a:ext>
            </a:extLst>
          </p:cNvPr>
          <p:cNvSpPr/>
          <p:nvPr/>
        </p:nvSpPr>
        <p:spPr>
          <a:xfrm>
            <a:off x="407989" y="5166360"/>
            <a:ext cx="11371211" cy="142871"/>
          </a:xfrm>
          <a:prstGeom prst="rect">
            <a:avLst/>
          </a:prstGeom>
          <a:solidFill>
            <a:srgbClr val="E6E6E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noProof="0" dirty="0">
                <a:solidFill>
                  <a:schemeClr val="tx1"/>
                </a:solidFill>
              </a:rPr>
              <a:t> </a:t>
            </a:r>
          </a:p>
        </p:txBody>
      </p:sp>
    </p:spTree>
    <p:extLst>
      <p:ext uri="{BB962C8B-B14F-4D97-AF65-F5344CB8AC3E}">
        <p14:creationId xmlns:p14="http://schemas.microsoft.com/office/powerpoint/2010/main" val="1234321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descr="|">
            <a:extLst>
              <a:ext uri="{FF2B5EF4-FFF2-40B4-BE49-F238E27FC236}">
                <a16:creationId xmlns:a16="http://schemas.microsoft.com/office/drawing/2014/main" id="{7ECCCEBD-954E-2901-76A2-412183C0E500}"/>
              </a:ext>
            </a:extLst>
          </p:cNvPr>
          <p:cNvSpPr>
            <a:spLocks noGrp="1"/>
          </p:cNvSpPr>
          <p:nvPr>
            <p:ph type="title"/>
          </p:nvPr>
        </p:nvSpPr>
        <p:spPr/>
        <p:txBody>
          <a:bodyPr/>
          <a:lstStyle/>
          <a:p>
            <a:r>
              <a:rPr lang="nl-BE" noProof="0" dirty="0"/>
              <a:t>Financiële activa die in toepassingsgebied vallen </a:t>
            </a:r>
          </a:p>
        </p:txBody>
      </p:sp>
      <p:grpSp>
        <p:nvGrpSpPr>
          <p:cNvPr id="6" name="Group 5">
            <a:extLst>
              <a:ext uri="{FF2B5EF4-FFF2-40B4-BE49-F238E27FC236}">
                <a16:creationId xmlns:a16="http://schemas.microsoft.com/office/drawing/2014/main" id="{FC78E995-90A5-C04C-0590-5DAB1C61392B}"/>
              </a:ext>
            </a:extLst>
          </p:cNvPr>
          <p:cNvGrpSpPr/>
          <p:nvPr/>
        </p:nvGrpSpPr>
        <p:grpSpPr>
          <a:xfrm>
            <a:off x="321532" y="1480264"/>
            <a:ext cx="11648462" cy="3707629"/>
            <a:chOff x="321532" y="1480264"/>
            <a:chExt cx="11648462" cy="3707629"/>
          </a:xfrm>
        </p:grpSpPr>
        <p:sp>
          <p:nvSpPr>
            <p:cNvPr id="5" name="TextBox 4">
              <a:extLst>
                <a:ext uri="{FF2B5EF4-FFF2-40B4-BE49-F238E27FC236}">
                  <a16:creationId xmlns:a16="http://schemas.microsoft.com/office/drawing/2014/main" id="{D486B8BD-D3C6-082C-646F-F0B044D148A5}"/>
                </a:ext>
              </a:extLst>
            </p:cNvPr>
            <p:cNvSpPr txBox="1"/>
            <p:nvPr/>
          </p:nvSpPr>
          <p:spPr>
            <a:xfrm>
              <a:off x="321532" y="1480264"/>
              <a:ext cx="2831840" cy="1569660"/>
            </a:xfrm>
            <a:prstGeom prst="rect">
              <a:avLst/>
            </a:prstGeom>
            <a:noFill/>
          </p:spPr>
          <p:txBody>
            <a:bodyPr wrap="square" lIns="0" rIns="180000">
              <a:spAutoFit/>
            </a:bodyPr>
            <a:lstStyle/>
            <a:p>
              <a:pPr marL="0" lvl="2" algn="r"/>
              <a:r>
                <a:rPr lang="nl-BE" sz="1600" i="0" noProof="0" dirty="0">
                  <a:solidFill>
                    <a:srgbClr val="212529"/>
                  </a:solidFill>
                  <a:effectLst/>
                </a:rPr>
                <a:t>Financiële instrumenten </a:t>
              </a:r>
              <a:r>
                <a:rPr lang="nl-BE" sz="1600" i="0" noProof="0" dirty="0">
                  <a:effectLst/>
                </a:rPr>
                <a:t>zoals aandelen, obligaties</a:t>
              </a:r>
              <a:r>
                <a:rPr lang="nl-BE" sz="1600" i="0" noProof="0" dirty="0">
                  <a:solidFill>
                    <a:srgbClr val="212529"/>
                  </a:solidFill>
                  <a:effectLst/>
                </a:rPr>
                <a:t>, rechten van deelneming in instellingen voor collectieve belegging, </a:t>
              </a:r>
              <a:r>
                <a:rPr lang="nl-BE" sz="1600" noProof="0" dirty="0">
                  <a:solidFill>
                    <a:srgbClr val="212529"/>
                  </a:solidFill>
                </a:rPr>
                <a:t>derivaten</a:t>
              </a:r>
              <a:r>
                <a:rPr lang="nl-BE" sz="1600" i="0" noProof="0" dirty="0">
                  <a:solidFill>
                    <a:srgbClr val="212529"/>
                  </a:solidFill>
                  <a:effectLst/>
                </a:rPr>
                <a:t>, enzovoort </a:t>
              </a:r>
            </a:p>
          </p:txBody>
        </p:sp>
        <p:sp>
          <p:nvSpPr>
            <p:cNvPr id="23" name="Oval 22">
              <a:extLst>
                <a:ext uri="{FF2B5EF4-FFF2-40B4-BE49-F238E27FC236}">
                  <a16:creationId xmlns:a16="http://schemas.microsoft.com/office/drawing/2014/main" id="{B907E07C-1220-FF04-4B68-F000E2B5F96B}"/>
                </a:ext>
              </a:extLst>
            </p:cNvPr>
            <p:cNvSpPr>
              <a:spLocks noChangeAspect="1"/>
            </p:cNvSpPr>
            <p:nvPr/>
          </p:nvSpPr>
          <p:spPr>
            <a:xfrm rot="10800000">
              <a:off x="4671380" y="1967616"/>
              <a:ext cx="2843440" cy="2843441"/>
            </a:xfrm>
            <a:prstGeom prst="ellipse">
              <a:avLst/>
            </a:prstGeom>
            <a:solidFill>
              <a:srgbClr val="8080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dirty="0">
                <a:ln>
                  <a:noFill/>
                </a:ln>
                <a:solidFill>
                  <a:srgbClr val="FFFFFF"/>
                </a:solidFill>
                <a:effectLst/>
                <a:uLnTx/>
                <a:uFillTx/>
                <a:ea typeface="+mn-ea"/>
                <a:cs typeface="Arial"/>
              </a:endParaRPr>
            </a:p>
          </p:txBody>
        </p:sp>
        <p:sp>
          <p:nvSpPr>
            <p:cNvPr id="24" name="Oval 23">
              <a:extLst>
                <a:ext uri="{FF2B5EF4-FFF2-40B4-BE49-F238E27FC236}">
                  <a16:creationId xmlns:a16="http://schemas.microsoft.com/office/drawing/2014/main" id="{61D2503E-0CB0-0592-A5AE-FEBB07E2D13E}"/>
                </a:ext>
              </a:extLst>
            </p:cNvPr>
            <p:cNvSpPr>
              <a:spLocks noChangeAspect="1"/>
            </p:cNvSpPr>
            <p:nvPr/>
          </p:nvSpPr>
          <p:spPr>
            <a:xfrm rot="10800000">
              <a:off x="4315949" y="1612186"/>
              <a:ext cx="3554301" cy="3554301"/>
            </a:xfrm>
            <a:prstGeom prst="ellipse">
              <a:avLst/>
            </a:prstGeom>
            <a:noFill/>
            <a:ln w="9525">
              <a:solidFill>
                <a:srgbClr val="A9A1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dirty="0">
                <a:ln>
                  <a:noFill/>
                </a:ln>
                <a:solidFill>
                  <a:srgbClr val="FFFFFF"/>
                </a:solidFill>
                <a:effectLst/>
                <a:uLnTx/>
                <a:uFillTx/>
                <a:ea typeface="+mn-ea"/>
                <a:cs typeface="Arial"/>
              </a:endParaRPr>
            </a:p>
          </p:txBody>
        </p:sp>
        <p:cxnSp>
          <p:nvCxnSpPr>
            <p:cNvPr id="29" name="Straight Connector 28">
              <a:extLst>
                <a:ext uri="{FF2B5EF4-FFF2-40B4-BE49-F238E27FC236}">
                  <a16:creationId xmlns:a16="http://schemas.microsoft.com/office/drawing/2014/main" id="{4750A8EA-5D88-3A01-9558-8CFF7034FA3C}"/>
                </a:ext>
              </a:extLst>
            </p:cNvPr>
            <p:cNvCxnSpPr>
              <a:cxnSpLocks/>
            </p:cNvCxnSpPr>
            <p:nvPr/>
          </p:nvCxnSpPr>
          <p:spPr>
            <a:xfrm flipH="1">
              <a:off x="7772023" y="2677737"/>
              <a:ext cx="613344" cy="142445"/>
            </a:xfrm>
            <a:prstGeom prst="line">
              <a:avLst/>
            </a:prstGeom>
            <a:ln>
              <a:solidFill>
                <a:srgbClr val="A9A197"/>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96A6159-7049-1411-AC02-66D8BF7E8F1C}"/>
                </a:ext>
              </a:extLst>
            </p:cNvPr>
            <p:cNvCxnSpPr>
              <a:cxnSpLocks/>
            </p:cNvCxnSpPr>
            <p:nvPr/>
          </p:nvCxnSpPr>
          <p:spPr>
            <a:xfrm flipH="1" flipV="1">
              <a:off x="7616903" y="4316785"/>
              <a:ext cx="461804" cy="259759"/>
            </a:xfrm>
            <a:prstGeom prst="line">
              <a:avLst/>
            </a:prstGeom>
            <a:ln>
              <a:solidFill>
                <a:srgbClr val="A9A19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CD0726F-07EA-65E3-2FD2-A5A57E381999}"/>
                </a:ext>
              </a:extLst>
            </p:cNvPr>
            <p:cNvCxnSpPr>
              <a:cxnSpLocks/>
            </p:cNvCxnSpPr>
            <p:nvPr/>
          </p:nvCxnSpPr>
          <p:spPr>
            <a:xfrm flipV="1">
              <a:off x="4165646" y="4306974"/>
              <a:ext cx="390934" cy="343695"/>
            </a:xfrm>
            <a:prstGeom prst="line">
              <a:avLst/>
            </a:prstGeom>
            <a:ln>
              <a:solidFill>
                <a:srgbClr val="A9A197"/>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A642A14-A95E-C329-A8E5-B1FC8855BC4C}"/>
                </a:ext>
              </a:extLst>
            </p:cNvPr>
            <p:cNvCxnSpPr>
              <a:cxnSpLocks/>
            </p:cNvCxnSpPr>
            <p:nvPr/>
          </p:nvCxnSpPr>
          <p:spPr>
            <a:xfrm>
              <a:off x="3822233" y="2689986"/>
              <a:ext cx="576909" cy="154330"/>
            </a:xfrm>
            <a:prstGeom prst="line">
              <a:avLst/>
            </a:prstGeom>
            <a:ln>
              <a:solidFill>
                <a:srgbClr val="A9A197"/>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96E98E79-E43D-4E44-828A-D32A4A1B0FB6}"/>
                </a:ext>
              </a:extLst>
            </p:cNvPr>
            <p:cNvSpPr txBox="1"/>
            <p:nvPr/>
          </p:nvSpPr>
          <p:spPr>
            <a:xfrm>
              <a:off x="9031629" y="1926169"/>
              <a:ext cx="2752383" cy="1323439"/>
            </a:xfrm>
            <a:prstGeom prst="rect">
              <a:avLst/>
            </a:prstGeom>
            <a:noFill/>
          </p:spPr>
          <p:txBody>
            <a:bodyPr wrap="square" lIns="180000">
              <a:spAutoFit/>
            </a:bodyPr>
            <a:lstStyle/>
            <a:p>
              <a:pPr marL="0" lvl="2"/>
              <a:r>
                <a:rPr lang="nl-BE" sz="1600" i="0" noProof="0" dirty="0">
                  <a:solidFill>
                    <a:srgbClr val="212529"/>
                  </a:solidFill>
                  <a:effectLst/>
                </a:rPr>
                <a:t>Spaar- en beleggingsverzekeringen bijv. tak 21, 22, 23, 26 en 44; Luxemburgse Branche 6 contracten</a:t>
              </a:r>
            </a:p>
          </p:txBody>
        </p:sp>
        <p:sp>
          <p:nvSpPr>
            <p:cNvPr id="55" name="TextBox 54">
              <a:extLst>
                <a:ext uri="{FF2B5EF4-FFF2-40B4-BE49-F238E27FC236}">
                  <a16:creationId xmlns:a16="http://schemas.microsoft.com/office/drawing/2014/main" id="{71DADDC3-5328-1F47-962D-6A4B5A7A1C04}"/>
                </a:ext>
              </a:extLst>
            </p:cNvPr>
            <p:cNvSpPr txBox="1"/>
            <p:nvPr/>
          </p:nvSpPr>
          <p:spPr>
            <a:xfrm>
              <a:off x="8753764" y="4110675"/>
              <a:ext cx="3216230" cy="1077218"/>
            </a:xfrm>
            <a:prstGeom prst="rect">
              <a:avLst/>
            </a:prstGeom>
            <a:noFill/>
          </p:spPr>
          <p:txBody>
            <a:bodyPr wrap="square" lIns="180000">
              <a:spAutoFit/>
            </a:bodyPr>
            <a:lstStyle/>
            <a:p>
              <a:pPr marL="0" lvl="2" indent="-1588">
                <a:spcAft>
                  <a:spcPts val="1000"/>
                </a:spcAft>
                <a:buClr>
                  <a:srgbClr val="AF005F"/>
                </a:buClr>
                <a:defRPr/>
              </a:pPr>
              <a:r>
                <a:rPr lang="nl-BE" sz="1600" noProof="0" dirty="0">
                  <a:solidFill>
                    <a:srgbClr val="212529"/>
                  </a:solidFill>
                </a:rPr>
                <a:t>Geldmiddelen (giraal geld NIET </a:t>
              </a:r>
              <a:r>
                <a:rPr lang="nl-BE" sz="1600" dirty="0">
                  <a:solidFill>
                    <a:srgbClr val="212529"/>
                  </a:solidFill>
                </a:rPr>
                <a:t>aangehouden</a:t>
              </a:r>
              <a:r>
                <a:rPr lang="nl-BE" sz="1600" noProof="0" dirty="0">
                  <a:solidFill>
                    <a:srgbClr val="212529"/>
                  </a:solidFill>
                </a:rPr>
                <a:t> op betaalrekening, beleggingsgoud en digitale fiduciaire valuta)</a:t>
              </a:r>
            </a:p>
          </p:txBody>
        </p:sp>
        <p:sp>
          <p:nvSpPr>
            <p:cNvPr id="56" name="TextBox 55">
              <a:extLst>
                <a:ext uri="{FF2B5EF4-FFF2-40B4-BE49-F238E27FC236}">
                  <a16:creationId xmlns:a16="http://schemas.microsoft.com/office/drawing/2014/main" id="{E420E5F3-4491-4A20-0D1E-E47EDE957E32}"/>
                </a:ext>
              </a:extLst>
            </p:cNvPr>
            <p:cNvSpPr txBox="1"/>
            <p:nvPr/>
          </p:nvSpPr>
          <p:spPr>
            <a:xfrm>
              <a:off x="1471941" y="4647203"/>
              <a:ext cx="2070543" cy="338554"/>
            </a:xfrm>
            <a:prstGeom prst="rect">
              <a:avLst/>
            </a:prstGeom>
            <a:noFill/>
          </p:spPr>
          <p:txBody>
            <a:bodyPr wrap="square" lIns="0" rIns="180000">
              <a:spAutoFit/>
            </a:bodyPr>
            <a:lstStyle/>
            <a:p>
              <a:pPr marL="0" lvl="2" algn="r"/>
              <a:r>
                <a:rPr lang="nl-BE" sz="1600" i="0" noProof="0" dirty="0">
                  <a:solidFill>
                    <a:srgbClr val="212529"/>
                  </a:solidFill>
                  <a:effectLst/>
                </a:rPr>
                <a:t>Cryptoactiva</a:t>
              </a:r>
            </a:p>
          </p:txBody>
        </p:sp>
        <p:grpSp>
          <p:nvGrpSpPr>
            <p:cNvPr id="58" name="Graphic 165">
              <a:extLst>
                <a:ext uri="{FF2B5EF4-FFF2-40B4-BE49-F238E27FC236}">
                  <a16:creationId xmlns:a16="http://schemas.microsoft.com/office/drawing/2014/main" id="{F5F36D1A-21EA-4D13-348A-520AFC528E05}"/>
                </a:ext>
              </a:extLst>
            </p:cNvPr>
            <p:cNvGrpSpPr>
              <a:grpSpLocks noChangeAspect="1"/>
            </p:cNvGrpSpPr>
            <p:nvPr/>
          </p:nvGrpSpPr>
          <p:grpSpPr>
            <a:xfrm>
              <a:off x="8370228" y="2265094"/>
              <a:ext cx="684000" cy="684000"/>
              <a:chOff x="1920646" y="3168821"/>
              <a:chExt cx="533400" cy="533400"/>
            </a:xfrm>
            <a:solidFill>
              <a:schemeClr val="accent1"/>
            </a:solidFill>
          </p:grpSpPr>
          <p:sp>
            <p:nvSpPr>
              <p:cNvPr id="59" name="Freeform: Shape 58">
                <a:extLst>
                  <a:ext uri="{FF2B5EF4-FFF2-40B4-BE49-F238E27FC236}">
                    <a16:creationId xmlns:a16="http://schemas.microsoft.com/office/drawing/2014/main" id="{401E59B3-A06F-8F5D-F365-CC8267E45B4A}"/>
                  </a:ext>
                </a:extLst>
              </p:cNvPr>
              <p:cNvSpPr/>
              <p:nvPr/>
            </p:nvSpPr>
            <p:spPr>
              <a:xfrm>
                <a:off x="1920646" y="3168821"/>
                <a:ext cx="533400" cy="533400"/>
              </a:xfrm>
              <a:custGeom>
                <a:avLst/>
                <a:gdLst>
                  <a:gd name="connsiteX0" fmla="*/ 270034 w 533400"/>
                  <a:gd name="connsiteY0" fmla="*/ 539972 h 533400"/>
                  <a:gd name="connsiteX1" fmla="*/ 540068 w 533400"/>
                  <a:gd name="connsiteY1" fmla="*/ 269939 h 533400"/>
                  <a:gd name="connsiteX2" fmla="*/ 270034 w 533400"/>
                  <a:gd name="connsiteY2" fmla="*/ 0 h 533400"/>
                  <a:gd name="connsiteX3" fmla="*/ 0 w 533400"/>
                  <a:gd name="connsiteY3" fmla="*/ 270034 h 533400"/>
                  <a:gd name="connsiteX4" fmla="*/ 270034 w 533400"/>
                  <a:gd name="connsiteY4" fmla="*/ 539972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533400">
                    <a:moveTo>
                      <a:pt x="270034" y="539972"/>
                    </a:moveTo>
                    <a:cubicBezTo>
                      <a:pt x="419195" y="539972"/>
                      <a:pt x="540068" y="419100"/>
                      <a:pt x="540068" y="269939"/>
                    </a:cubicBezTo>
                    <a:cubicBezTo>
                      <a:pt x="539972" y="120872"/>
                      <a:pt x="419100" y="0"/>
                      <a:pt x="270034" y="0"/>
                    </a:cubicBezTo>
                    <a:cubicBezTo>
                      <a:pt x="120967" y="0"/>
                      <a:pt x="0" y="120872"/>
                      <a:pt x="0" y="270034"/>
                    </a:cubicBezTo>
                    <a:cubicBezTo>
                      <a:pt x="0" y="419100"/>
                      <a:pt x="120872" y="539972"/>
                      <a:pt x="270034" y="539972"/>
                    </a:cubicBezTo>
                  </a:path>
                </a:pathLst>
              </a:custGeom>
              <a:solidFill>
                <a:srgbClr val="CC5C99"/>
              </a:solidFill>
              <a:ln w="9525" cap="flat">
                <a:noFill/>
                <a:prstDash val="solid"/>
                <a:miter/>
              </a:ln>
            </p:spPr>
            <p:txBody>
              <a:bodyPr rtlCol="0" anchor="ctr"/>
              <a:lstStyle/>
              <a:p>
                <a:endParaRPr lang="nl-BE" noProof="0" dirty="0"/>
              </a:p>
            </p:txBody>
          </p:sp>
          <p:grpSp>
            <p:nvGrpSpPr>
              <p:cNvPr id="60" name="Graphic 165">
                <a:extLst>
                  <a:ext uri="{FF2B5EF4-FFF2-40B4-BE49-F238E27FC236}">
                    <a16:creationId xmlns:a16="http://schemas.microsoft.com/office/drawing/2014/main" id="{44098B8E-4610-B897-75AF-0221E8D3064E}"/>
                  </a:ext>
                </a:extLst>
              </p:cNvPr>
              <p:cNvGrpSpPr/>
              <p:nvPr/>
            </p:nvGrpSpPr>
            <p:grpSpPr>
              <a:xfrm>
                <a:off x="2029993" y="3291580"/>
                <a:ext cx="314325" cy="285750"/>
                <a:chOff x="2029993" y="3291580"/>
                <a:chExt cx="314325" cy="285750"/>
              </a:xfrm>
              <a:solidFill>
                <a:srgbClr val="FFFFFF"/>
              </a:solidFill>
            </p:grpSpPr>
            <p:sp>
              <p:nvSpPr>
                <p:cNvPr id="61" name="Freeform: Shape 60">
                  <a:extLst>
                    <a:ext uri="{FF2B5EF4-FFF2-40B4-BE49-F238E27FC236}">
                      <a16:creationId xmlns:a16="http://schemas.microsoft.com/office/drawing/2014/main" id="{F365F5B9-3BF5-ACF5-15E7-C04BA8499664}"/>
                    </a:ext>
                  </a:extLst>
                </p:cNvPr>
                <p:cNvSpPr/>
                <p:nvPr/>
              </p:nvSpPr>
              <p:spPr>
                <a:xfrm>
                  <a:off x="2112003" y="3291580"/>
                  <a:ext cx="57150" cy="104775"/>
                </a:xfrm>
                <a:custGeom>
                  <a:avLst/>
                  <a:gdLst>
                    <a:gd name="connsiteX0" fmla="*/ 64294 w 57150"/>
                    <a:gd name="connsiteY0" fmla="*/ 18402 h 104775"/>
                    <a:gd name="connsiteX1" fmla="*/ 56864 w 57150"/>
                    <a:gd name="connsiteY1" fmla="*/ 971 h 104775"/>
                    <a:gd name="connsiteX2" fmla="*/ 39433 w 57150"/>
                    <a:gd name="connsiteY2" fmla="*/ 8401 h 104775"/>
                    <a:gd name="connsiteX3" fmla="*/ 0 w 57150"/>
                    <a:gd name="connsiteY3" fmla="*/ 107080 h 104775"/>
                    <a:gd name="connsiteX4" fmla="*/ 28861 w 57150"/>
                    <a:gd name="connsiteY4" fmla="*/ 107080 h 104775"/>
                    <a:gd name="connsiteX5" fmla="*/ 64294 w 57150"/>
                    <a:gd name="connsiteY5" fmla="*/ 18402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104775">
                      <a:moveTo>
                        <a:pt x="64294" y="18402"/>
                      </a:moveTo>
                      <a:cubicBezTo>
                        <a:pt x="67056" y="11544"/>
                        <a:pt x="63722" y="3733"/>
                        <a:pt x="56864" y="971"/>
                      </a:cubicBezTo>
                      <a:cubicBezTo>
                        <a:pt x="50102" y="-1791"/>
                        <a:pt x="42196" y="1543"/>
                        <a:pt x="39433" y="8401"/>
                      </a:cubicBezTo>
                      <a:lnTo>
                        <a:pt x="0" y="107080"/>
                      </a:lnTo>
                      <a:lnTo>
                        <a:pt x="28861" y="107080"/>
                      </a:lnTo>
                      <a:lnTo>
                        <a:pt x="64294" y="18402"/>
                      </a:lnTo>
                      <a:close/>
                    </a:path>
                  </a:pathLst>
                </a:custGeom>
                <a:solidFill>
                  <a:srgbClr val="FFFFFF"/>
                </a:solidFill>
                <a:ln w="9525" cap="flat">
                  <a:noFill/>
                  <a:prstDash val="solid"/>
                  <a:miter/>
                </a:ln>
              </p:spPr>
              <p:txBody>
                <a:bodyPr rtlCol="0" anchor="ctr"/>
                <a:lstStyle/>
                <a:p>
                  <a:endParaRPr lang="nl-BE" noProof="0" dirty="0"/>
                </a:p>
              </p:txBody>
            </p:sp>
            <p:sp>
              <p:nvSpPr>
                <p:cNvPr id="62" name="Freeform: Shape 61">
                  <a:extLst>
                    <a:ext uri="{FF2B5EF4-FFF2-40B4-BE49-F238E27FC236}">
                      <a16:creationId xmlns:a16="http://schemas.microsoft.com/office/drawing/2014/main" id="{CD0B33E3-8D15-4C3A-26AF-DF7CD0752685}"/>
                    </a:ext>
                  </a:extLst>
                </p:cNvPr>
                <p:cNvSpPr/>
                <p:nvPr/>
              </p:nvSpPr>
              <p:spPr>
                <a:xfrm>
                  <a:off x="2203996" y="3291580"/>
                  <a:ext cx="57150" cy="104775"/>
                </a:xfrm>
                <a:custGeom>
                  <a:avLst/>
                  <a:gdLst>
                    <a:gd name="connsiteX0" fmla="*/ 25831 w 57150"/>
                    <a:gd name="connsiteY0" fmla="*/ 8401 h 104775"/>
                    <a:gd name="connsiteX1" fmla="*/ 8401 w 57150"/>
                    <a:gd name="connsiteY1" fmla="*/ 971 h 104775"/>
                    <a:gd name="connsiteX2" fmla="*/ 971 w 57150"/>
                    <a:gd name="connsiteY2" fmla="*/ 18402 h 104775"/>
                    <a:gd name="connsiteX3" fmla="*/ 36499 w 57150"/>
                    <a:gd name="connsiteY3" fmla="*/ 107175 h 104775"/>
                    <a:gd name="connsiteX4" fmla="*/ 65360 w 57150"/>
                    <a:gd name="connsiteY4" fmla="*/ 107175 h 104775"/>
                    <a:gd name="connsiteX5" fmla="*/ 25831 w 57150"/>
                    <a:gd name="connsiteY5" fmla="*/ 840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104775">
                      <a:moveTo>
                        <a:pt x="25831" y="8401"/>
                      </a:moveTo>
                      <a:cubicBezTo>
                        <a:pt x="23069" y="1543"/>
                        <a:pt x="15259" y="-1791"/>
                        <a:pt x="8401" y="971"/>
                      </a:cubicBezTo>
                      <a:cubicBezTo>
                        <a:pt x="1543" y="3733"/>
                        <a:pt x="-1791" y="11544"/>
                        <a:pt x="971" y="18402"/>
                      </a:cubicBezTo>
                      <a:lnTo>
                        <a:pt x="36499" y="107175"/>
                      </a:lnTo>
                      <a:lnTo>
                        <a:pt x="65360" y="107175"/>
                      </a:lnTo>
                      <a:lnTo>
                        <a:pt x="25831" y="8401"/>
                      </a:lnTo>
                      <a:close/>
                    </a:path>
                  </a:pathLst>
                </a:custGeom>
                <a:solidFill>
                  <a:srgbClr val="FFFFFF"/>
                </a:solidFill>
                <a:ln w="9525" cap="flat">
                  <a:noFill/>
                  <a:prstDash val="solid"/>
                  <a:miter/>
                </a:ln>
              </p:spPr>
              <p:txBody>
                <a:bodyPr rtlCol="0" anchor="ctr"/>
                <a:lstStyle/>
                <a:p>
                  <a:endParaRPr lang="nl-BE" noProof="0" dirty="0"/>
                </a:p>
              </p:txBody>
            </p:sp>
            <p:sp>
              <p:nvSpPr>
                <p:cNvPr id="63" name="Freeform: Shape 62">
                  <a:extLst>
                    <a:ext uri="{FF2B5EF4-FFF2-40B4-BE49-F238E27FC236}">
                      <a16:creationId xmlns:a16="http://schemas.microsoft.com/office/drawing/2014/main" id="{E263ABCE-27CF-57A3-6420-F52C98101656}"/>
                    </a:ext>
                  </a:extLst>
                </p:cNvPr>
                <p:cNvSpPr/>
                <p:nvPr/>
              </p:nvSpPr>
              <p:spPr>
                <a:xfrm>
                  <a:off x="2029993" y="3412090"/>
                  <a:ext cx="314325" cy="171450"/>
                </a:xfrm>
                <a:custGeom>
                  <a:avLst/>
                  <a:gdLst>
                    <a:gd name="connsiteX0" fmla="*/ 244697 w 314325"/>
                    <a:gd name="connsiteY0" fmla="*/ 0 h 171450"/>
                    <a:gd name="connsiteX1" fmla="*/ 215837 w 314325"/>
                    <a:gd name="connsiteY1" fmla="*/ 0 h 171450"/>
                    <a:gd name="connsiteX2" fmla="*/ 105442 w 314325"/>
                    <a:gd name="connsiteY2" fmla="*/ 0 h 171450"/>
                    <a:gd name="connsiteX3" fmla="*/ 76581 w 314325"/>
                    <a:gd name="connsiteY3" fmla="*/ 0 h 171450"/>
                    <a:gd name="connsiteX4" fmla="*/ 26765 w 314325"/>
                    <a:gd name="connsiteY4" fmla="*/ 0 h 171450"/>
                    <a:gd name="connsiteX5" fmla="*/ 20098 w 314325"/>
                    <a:gd name="connsiteY5" fmla="*/ 0 h 171450"/>
                    <a:gd name="connsiteX6" fmla="*/ 0 w 314325"/>
                    <a:gd name="connsiteY6" fmla="*/ 20098 h 171450"/>
                    <a:gd name="connsiteX7" fmla="*/ 20098 w 314325"/>
                    <a:gd name="connsiteY7" fmla="*/ 40195 h 171450"/>
                    <a:gd name="connsiteX8" fmla="*/ 25717 w 314325"/>
                    <a:gd name="connsiteY8" fmla="*/ 40195 h 171450"/>
                    <a:gd name="connsiteX9" fmla="*/ 62960 w 314325"/>
                    <a:gd name="connsiteY9" fmla="*/ 161258 h 171450"/>
                    <a:gd name="connsiteX10" fmla="*/ 80296 w 314325"/>
                    <a:gd name="connsiteY10" fmla="*/ 174022 h 171450"/>
                    <a:gd name="connsiteX11" fmla="*/ 240887 w 314325"/>
                    <a:gd name="connsiteY11" fmla="*/ 174022 h 171450"/>
                    <a:gd name="connsiteX12" fmla="*/ 258223 w 314325"/>
                    <a:gd name="connsiteY12" fmla="*/ 161258 h 171450"/>
                    <a:gd name="connsiteX13" fmla="*/ 295466 w 314325"/>
                    <a:gd name="connsiteY13" fmla="*/ 40195 h 171450"/>
                    <a:gd name="connsiteX14" fmla="*/ 301085 w 314325"/>
                    <a:gd name="connsiteY14" fmla="*/ 40195 h 171450"/>
                    <a:gd name="connsiteX15" fmla="*/ 321183 w 314325"/>
                    <a:gd name="connsiteY15" fmla="*/ 20098 h 171450"/>
                    <a:gd name="connsiteX16" fmla="*/ 301085 w 314325"/>
                    <a:gd name="connsiteY16" fmla="*/ 0 h 171450"/>
                    <a:gd name="connsiteX17" fmla="*/ 294418 w 314325"/>
                    <a:gd name="connsiteY17" fmla="*/ 0 h 171450"/>
                    <a:gd name="connsiteX18" fmla="*/ 244697 w 314325"/>
                    <a:gd name="connsiteY18" fmla="*/ 0 h 171450"/>
                    <a:gd name="connsiteX19" fmla="*/ 120491 w 314325"/>
                    <a:gd name="connsiteY19" fmla="*/ 133826 h 171450"/>
                    <a:gd name="connsiteX20" fmla="*/ 107061 w 314325"/>
                    <a:gd name="connsiteY20" fmla="*/ 147256 h 171450"/>
                    <a:gd name="connsiteX21" fmla="*/ 93631 w 314325"/>
                    <a:gd name="connsiteY21" fmla="*/ 133826 h 171450"/>
                    <a:gd name="connsiteX22" fmla="*/ 93631 w 314325"/>
                    <a:gd name="connsiteY22" fmla="*/ 66866 h 171450"/>
                    <a:gd name="connsiteX23" fmla="*/ 107061 w 314325"/>
                    <a:gd name="connsiteY23" fmla="*/ 53435 h 171450"/>
                    <a:gd name="connsiteX24" fmla="*/ 120491 w 314325"/>
                    <a:gd name="connsiteY24" fmla="*/ 66866 h 171450"/>
                    <a:gd name="connsiteX25" fmla="*/ 120491 w 314325"/>
                    <a:gd name="connsiteY25" fmla="*/ 133826 h 171450"/>
                    <a:gd name="connsiteX26" fmla="*/ 174022 w 314325"/>
                    <a:gd name="connsiteY26" fmla="*/ 133826 h 171450"/>
                    <a:gd name="connsiteX27" fmla="*/ 160592 w 314325"/>
                    <a:gd name="connsiteY27" fmla="*/ 147256 h 171450"/>
                    <a:gd name="connsiteX28" fmla="*/ 147161 w 314325"/>
                    <a:gd name="connsiteY28" fmla="*/ 133826 h 171450"/>
                    <a:gd name="connsiteX29" fmla="*/ 147161 w 314325"/>
                    <a:gd name="connsiteY29" fmla="*/ 66866 h 171450"/>
                    <a:gd name="connsiteX30" fmla="*/ 160592 w 314325"/>
                    <a:gd name="connsiteY30" fmla="*/ 53435 h 171450"/>
                    <a:gd name="connsiteX31" fmla="*/ 174022 w 314325"/>
                    <a:gd name="connsiteY31" fmla="*/ 66866 h 171450"/>
                    <a:gd name="connsiteX32" fmla="*/ 174022 w 314325"/>
                    <a:gd name="connsiteY32" fmla="*/ 133826 h 171450"/>
                    <a:gd name="connsiteX33" fmla="*/ 227552 w 314325"/>
                    <a:gd name="connsiteY33" fmla="*/ 133826 h 171450"/>
                    <a:gd name="connsiteX34" fmla="*/ 214122 w 314325"/>
                    <a:gd name="connsiteY34" fmla="*/ 147256 h 171450"/>
                    <a:gd name="connsiteX35" fmla="*/ 200692 w 314325"/>
                    <a:gd name="connsiteY35" fmla="*/ 133826 h 171450"/>
                    <a:gd name="connsiteX36" fmla="*/ 200692 w 314325"/>
                    <a:gd name="connsiteY36" fmla="*/ 66866 h 171450"/>
                    <a:gd name="connsiteX37" fmla="*/ 214122 w 314325"/>
                    <a:gd name="connsiteY37" fmla="*/ 53435 h 171450"/>
                    <a:gd name="connsiteX38" fmla="*/ 227552 w 314325"/>
                    <a:gd name="connsiteY38" fmla="*/ 66866 h 171450"/>
                    <a:gd name="connsiteX39" fmla="*/ 227552 w 314325"/>
                    <a:gd name="connsiteY39" fmla="*/ 13382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4325" h="171450">
                      <a:moveTo>
                        <a:pt x="244697" y="0"/>
                      </a:moveTo>
                      <a:lnTo>
                        <a:pt x="215837" y="0"/>
                      </a:lnTo>
                      <a:lnTo>
                        <a:pt x="105442" y="0"/>
                      </a:lnTo>
                      <a:lnTo>
                        <a:pt x="76581" y="0"/>
                      </a:lnTo>
                      <a:lnTo>
                        <a:pt x="26765" y="0"/>
                      </a:lnTo>
                      <a:lnTo>
                        <a:pt x="20098" y="0"/>
                      </a:lnTo>
                      <a:cubicBezTo>
                        <a:pt x="9049" y="0"/>
                        <a:pt x="0" y="8953"/>
                        <a:pt x="0" y="20098"/>
                      </a:cubicBezTo>
                      <a:cubicBezTo>
                        <a:pt x="0" y="31147"/>
                        <a:pt x="8954" y="40195"/>
                        <a:pt x="20098" y="40195"/>
                      </a:cubicBezTo>
                      <a:lnTo>
                        <a:pt x="25717" y="40195"/>
                      </a:lnTo>
                      <a:lnTo>
                        <a:pt x="62960" y="161258"/>
                      </a:lnTo>
                      <a:cubicBezTo>
                        <a:pt x="65151" y="168307"/>
                        <a:pt x="72962" y="174022"/>
                        <a:pt x="80296" y="174022"/>
                      </a:cubicBezTo>
                      <a:lnTo>
                        <a:pt x="240887" y="174022"/>
                      </a:lnTo>
                      <a:cubicBezTo>
                        <a:pt x="248221" y="174022"/>
                        <a:pt x="256032" y="168307"/>
                        <a:pt x="258223" y="161258"/>
                      </a:cubicBezTo>
                      <a:lnTo>
                        <a:pt x="295466" y="40195"/>
                      </a:lnTo>
                      <a:lnTo>
                        <a:pt x="301085" y="40195"/>
                      </a:lnTo>
                      <a:cubicBezTo>
                        <a:pt x="312134" y="40195"/>
                        <a:pt x="321183" y="31242"/>
                        <a:pt x="321183" y="20098"/>
                      </a:cubicBezTo>
                      <a:cubicBezTo>
                        <a:pt x="321183" y="9049"/>
                        <a:pt x="312230" y="0"/>
                        <a:pt x="301085" y="0"/>
                      </a:cubicBezTo>
                      <a:lnTo>
                        <a:pt x="294418" y="0"/>
                      </a:lnTo>
                      <a:lnTo>
                        <a:pt x="244697" y="0"/>
                      </a:lnTo>
                      <a:close/>
                      <a:moveTo>
                        <a:pt x="120491" y="133826"/>
                      </a:moveTo>
                      <a:cubicBezTo>
                        <a:pt x="120491" y="141256"/>
                        <a:pt x="114491" y="147256"/>
                        <a:pt x="107061" y="147256"/>
                      </a:cubicBezTo>
                      <a:cubicBezTo>
                        <a:pt x="99632" y="147256"/>
                        <a:pt x="93631" y="141256"/>
                        <a:pt x="93631" y="133826"/>
                      </a:cubicBezTo>
                      <a:lnTo>
                        <a:pt x="93631" y="66866"/>
                      </a:lnTo>
                      <a:cubicBezTo>
                        <a:pt x="93631" y="59531"/>
                        <a:pt x="99632" y="53435"/>
                        <a:pt x="107061" y="53435"/>
                      </a:cubicBezTo>
                      <a:cubicBezTo>
                        <a:pt x="114491" y="53435"/>
                        <a:pt x="120491" y="59436"/>
                        <a:pt x="120491" y="66866"/>
                      </a:cubicBezTo>
                      <a:lnTo>
                        <a:pt x="120491" y="133826"/>
                      </a:lnTo>
                      <a:close/>
                      <a:moveTo>
                        <a:pt x="174022" y="133826"/>
                      </a:moveTo>
                      <a:cubicBezTo>
                        <a:pt x="174022" y="141256"/>
                        <a:pt x="168021" y="147256"/>
                        <a:pt x="160592" y="147256"/>
                      </a:cubicBezTo>
                      <a:cubicBezTo>
                        <a:pt x="153162" y="147256"/>
                        <a:pt x="147161" y="141256"/>
                        <a:pt x="147161" y="133826"/>
                      </a:cubicBezTo>
                      <a:lnTo>
                        <a:pt x="147161" y="66866"/>
                      </a:lnTo>
                      <a:cubicBezTo>
                        <a:pt x="147161" y="59531"/>
                        <a:pt x="153162" y="53435"/>
                        <a:pt x="160592" y="53435"/>
                      </a:cubicBezTo>
                      <a:cubicBezTo>
                        <a:pt x="168021" y="53435"/>
                        <a:pt x="174022" y="59436"/>
                        <a:pt x="174022" y="66866"/>
                      </a:cubicBezTo>
                      <a:lnTo>
                        <a:pt x="174022" y="133826"/>
                      </a:lnTo>
                      <a:close/>
                      <a:moveTo>
                        <a:pt x="227552" y="133826"/>
                      </a:moveTo>
                      <a:cubicBezTo>
                        <a:pt x="227552" y="141256"/>
                        <a:pt x="221552" y="147256"/>
                        <a:pt x="214122" y="147256"/>
                      </a:cubicBezTo>
                      <a:cubicBezTo>
                        <a:pt x="206692" y="147256"/>
                        <a:pt x="200692" y="141256"/>
                        <a:pt x="200692" y="133826"/>
                      </a:cubicBezTo>
                      <a:lnTo>
                        <a:pt x="200692" y="66866"/>
                      </a:lnTo>
                      <a:cubicBezTo>
                        <a:pt x="200692" y="59531"/>
                        <a:pt x="206692" y="53435"/>
                        <a:pt x="214122" y="53435"/>
                      </a:cubicBezTo>
                      <a:cubicBezTo>
                        <a:pt x="221552" y="53435"/>
                        <a:pt x="227552" y="59436"/>
                        <a:pt x="227552" y="66866"/>
                      </a:cubicBezTo>
                      <a:lnTo>
                        <a:pt x="227552" y="133826"/>
                      </a:lnTo>
                      <a:close/>
                    </a:path>
                  </a:pathLst>
                </a:custGeom>
                <a:solidFill>
                  <a:srgbClr val="FFFFFF"/>
                </a:solidFill>
                <a:ln w="9525" cap="flat">
                  <a:noFill/>
                  <a:prstDash val="solid"/>
                  <a:miter/>
                </a:ln>
              </p:spPr>
              <p:txBody>
                <a:bodyPr rtlCol="0" anchor="ctr"/>
                <a:lstStyle/>
                <a:p>
                  <a:endParaRPr lang="nl-BE" noProof="0" dirty="0"/>
                </a:p>
              </p:txBody>
            </p:sp>
          </p:grpSp>
        </p:grpSp>
        <p:grpSp>
          <p:nvGrpSpPr>
            <p:cNvPr id="64" name="Graphic 100">
              <a:extLst>
                <a:ext uri="{FF2B5EF4-FFF2-40B4-BE49-F238E27FC236}">
                  <a16:creationId xmlns:a16="http://schemas.microsoft.com/office/drawing/2014/main" id="{71887B05-01D7-5FF2-6710-ABF81DA135DB}"/>
                </a:ext>
              </a:extLst>
            </p:cNvPr>
            <p:cNvGrpSpPr>
              <a:grpSpLocks noChangeAspect="1"/>
            </p:cNvGrpSpPr>
            <p:nvPr/>
          </p:nvGrpSpPr>
          <p:grpSpPr>
            <a:xfrm>
              <a:off x="3185181" y="2265094"/>
              <a:ext cx="684000" cy="684000"/>
              <a:chOff x="10207530" y="2511504"/>
              <a:chExt cx="533400" cy="533400"/>
            </a:xfrm>
            <a:solidFill>
              <a:schemeClr val="accent1"/>
            </a:solidFill>
          </p:grpSpPr>
          <p:sp>
            <p:nvSpPr>
              <p:cNvPr id="65" name="Freeform: Shape 64">
                <a:extLst>
                  <a:ext uri="{FF2B5EF4-FFF2-40B4-BE49-F238E27FC236}">
                    <a16:creationId xmlns:a16="http://schemas.microsoft.com/office/drawing/2014/main" id="{5C16BAEB-8468-FF69-9A99-3C151C6325A5}"/>
                  </a:ext>
                </a:extLst>
              </p:cNvPr>
              <p:cNvSpPr/>
              <p:nvPr/>
            </p:nvSpPr>
            <p:spPr>
              <a:xfrm>
                <a:off x="10207530" y="2511504"/>
                <a:ext cx="533400" cy="533400"/>
              </a:xfrm>
              <a:custGeom>
                <a:avLst/>
                <a:gdLst>
                  <a:gd name="connsiteX0" fmla="*/ 540068 w 533400"/>
                  <a:gd name="connsiteY0" fmla="*/ 270034 h 533400"/>
                  <a:gd name="connsiteX1" fmla="*/ 270034 w 533400"/>
                  <a:gd name="connsiteY1" fmla="*/ 540068 h 533400"/>
                  <a:gd name="connsiteX2" fmla="*/ 0 w 533400"/>
                  <a:gd name="connsiteY2" fmla="*/ 270034 h 533400"/>
                  <a:gd name="connsiteX3" fmla="*/ 270034 w 533400"/>
                  <a:gd name="connsiteY3" fmla="*/ 0 h 533400"/>
                  <a:gd name="connsiteX4" fmla="*/ 540068 w 533400"/>
                  <a:gd name="connsiteY4" fmla="*/ 270034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533400">
                    <a:moveTo>
                      <a:pt x="540068" y="270034"/>
                    </a:moveTo>
                    <a:cubicBezTo>
                      <a:pt x="540068" y="419100"/>
                      <a:pt x="419195" y="540068"/>
                      <a:pt x="270034" y="540068"/>
                    </a:cubicBezTo>
                    <a:cubicBezTo>
                      <a:pt x="120968" y="540068"/>
                      <a:pt x="0" y="419195"/>
                      <a:pt x="0" y="270034"/>
                    </a:cubicBezTo>
                    <a:cubicBezTo>
                      <a:pt x="0" y="120872"/>
                      <a:pt x="120872" y="0"/>
                      <a:pt x="270034" y="0"/>
                    </a:cubicBezTo>
                    <a:cubicBezTo>
                      <a:pt x="419195" y="0"/>
                      <a:pt x="540068" y="120872"/>
                      <a:pt x="540068" y="270034"/>
                    </a:cubicBezTo>
                    <a:close/>
                  </a:path>
                </a:pathLst>
              </a:custGeom>
              <a:solidFill>
                <a:srgbClr val="9999CC"/>
              </a:solidFill>
              <a:ln w="9525" cap="flat">
                <a:noFill/>
                <a:prstDash val="solid"/>
                <a:miter/>
              </a:ln>
            </p:spPr>
            <p:txBody>
              <a:bodyPr rtlCol="0" anchor="ctr"/>
              <a:lstStyle/>
              <a:p>
                <a:endParaRPr lang="nl-BE" noProof="0" dirty="0"/>
              </a:p>
            </p:txBody>
          </p:sp>
          <p:sp>
            <p:nvSpPr>
              <p:cNvPr id="66" name="Freeform: Shape 65">
                <a:extLst>
                  <a:ext uri="{FF2B5EF4-FFF2-40B4-BE49-F238E27FC236}">
                    <a16:creationId xmlns:a16="http://schemas.microsoft.com/office/drawing/2014/main" id="{5B4F1284-D314-BF0F-6507-48481D3FE58F}"/>
                  </a:ext>
                </a:extLst>
              </p:cNvPr>
              <p:cNvSpPr/>
              <p:nvPr/>
            </p:nvSpPr>
            <p:spPr>
              <a:xfrm>
                <a:off x="10325913" y="2637614"/>
                <a:ext cx="295275" cy="285750"/>
              </a:xfrm>
              <a:custGeom>
                <a:avLst/>
                <a:gdLst>
                  <a:gd name="connsiteX0" fmla="*/ 280429 w 295275"/>
                  <a:gd name="connsiteY0" fmla="*/ 105442 h 285750"/>
                  <a:gd name="connsiteX1" fmla="*/ 280429 w 295275"/>
                  <a:gd name="connsiteY1" fmla="*/ 9144 h 285750"/>
                  <a:gd name="connsiteX2" fmla="*/ 271380 w 295275"/>
                  <a:gd name="connsiteY2" fmla="*/ 0 h 285750"/>
                  <a:gd name="connsiteX3" fmla="*/ 31922 w 295275"/>
                  <a:gd name="connsiteY3" fmla="*/ 0 h 285750"/>
                  <a:gd name="connsiteX4" fmla="*/ 22873 w 295275"/>
                  <a:gd name="connsiteY4" fmla="*/ 9144 h 285750"/>
                  <a:gd name="connsiteX5" fmla="*/ 22873 w 295275"/>
                  <a:gd name="connsiteY5" fmla="*/ 105442 h 285750"/>
                  <a:gd name="connsiteX6" fmla="*/ 13 w 295275"/>
                  <a:gd name="connsiteY6" fmla="*/ 266700 h 285750"/>
                  <a:gd name="connsiteX7" fmla="*/ 13348 w 295275"/>
                  <a:gd name="connsiteY7" fmla="*/ 287750 h 285750"/>
                  <a:gd name="connsiteX8" fmla="*/ 289859 w 295275"/>
                  <a:gd name="connsiteY8" fmla="*/ 287750 h 285750"/>
                  <a:gd name="connsiteX9" fmla="*/ 303194 w 295275"/>
                  <a:gd name="connsiteY9" fmla="*/ 266700 h 285750"/>
                  <a:gd name="connsiteX10" fmla="*/ 280429 w 295275"/>
                  <a:gd name="connsiteY10" fmla="*/ 105442 h 285750"/>
                  <a:gd name="connsiteX11" fmla="*/ 49352 w 295275"/>
                  <a:gd name="connsiteY11" fmla="*/ 25336 h 285750"/>
                  <a:gd name="connsiteX12" fmla="*/ 254045 w 295275"/>
                  <a:gd name="connsiteY12" fmla="*/ 25336 h 285750"/>
                  <a:gd name="connsiteX13" fmla="*/ 254045 w 295275"/>
                  <a:gd name="connsiteY13" fmla="*/ 88582 h 285750"/>
                  <a:gd name="connsiteX14" fmla="*/ 49352 w 295275"/>
                  <a:gd name="connsiteY14" fmla="*/ 88582 h 285750"/>
                  <a:gd name="connsiteX15" fmla="*/ 49352 w 295275"/>
                  <a:gd name="connsiteY15" fmla="*/ 25336 h 285750"/>
                  <a:gd name="connsiteX16" fmla="*/ 125267 w 295275"/>
                  <a:gd name="connsiteY16" fmla="*/ 147923 h 285750"/>
                  <a:gd name="connsiteX17" fmla="*/ 125934 w 295275"/>
                  <a:gd name="connsiteY17" fmla="*/ 124301 h 285750"/>
                  <a:gd name="connsiteX18" fmla="*/ 129934 w 295275"/>
                  <a:gd name="connsiteY18" fmla="*/ 121158 h 285750"/>
                  <a:gd name="connsiteX19" fmla="*/ 173368 w 295275"/>
                  <a:gd name="connsiteY19" fmla="*/ 121158 h 285750"/>
                  <a:gd name="connsiteX20" fmla="*/ 177368 w 295275"/>
                  <a:gd name="connsiteY20" fmla="*/ 124301 h 285750"/>
                  <a:gd name="connsiteX21" fmla="*/ 178035 w 295275"/>
                  <a:gd name="connsiteY21" fmla="*/ 147923 h 285750"/>
                  <a:gd name="connsiteX22" fmla="*/ 174035 w 295275"/>
                  <a:gd name="connsiteY22" fmla="*/ 151352 h 285750"/>
                  <a:gd name="connsiteX23" fmla="*/ 129076 w 295275"/>
                  <a:gd name="connsiteY23" fmla="*/ 151352 h 285750"/>
                  <a:gd name="connsiteX24" fmla="*/ 125267 w 295275"/>
                  <a:gd name="connsiteY24" fmla="*/ 147923 h 285750"/>
                  <a:gd name="connsiteX25" fmla="*/ 126029 w 295275"/>
                  <a:gd name="connsiteY25" fmla="*/ 166878 h 285750"/>
                  <a:gd name="connsiteX26" fmla="*/ 128982 w 295275"/>
                  <a:gd name="connsiteY26" fmla="*/ 165830 h 285750"/>
                  <a:gd name="connsiteX27" fmla="*/ 174511 w 295275"/>
                  <a:gd name="connsiteY27" fmla="*/ 165830 h 285750"/>
                  <a:gd name="connsiteX28" fmla="*/ 178702 w 295275"/>
                  <a:gd name="connsiteY28" fmla="*/ 169354 h 285750"/>
                  <a:gd name="connsiteX29" fmla="*/ 179464 w 295275"/>
                  <a:gd name="connsiteY29" fmla="*/ 195644 h 285750"/>
                  <a:gd name="connsiteX30" fmla="*/ 175273 w 295275"/>
                  <a:gd name="connsiteY30" fmla="*/ 199358 h 285750"/>
                  <a:gd name="connsiteX31" fmla="*/ 128124 w 295275"/>
                  <a:gd name="connsiteY31" fmla="*/ 199358 h 285750"/>
                  <a:gd name="connsiteX32" fmla="*/ 123933 w 295275"/>
                  <a:gd name="connsiteY32" fmla="*/ 195644 h 285750"/>
                  <a:gd name="connsiteX33" fmla="*/ 124695 w 295275"/>
                  <a:gd name="connsiteY33" fmla="*/ 169354 h 285750"/>
                  <a:gd name="connsiteX34" fmla="*/ 126029 w 295275"/>
                  <a:gd name="connsiteY34" fmla="*/ 166878 h 285750"/>
                  <a:gd name="connsiteX35" fmla="*/ 94787 w 295275"/>
                  <a:gd name="connsiteY35" fmla="*/ 244697 h 285750"/>
                  <a:gd name="connsiteX36" fmla="*/ 85642 w 295275"/>
                  <a:gd name="connsiteY36" fmla="*/ 252698 h 285750"/>
                  <a:gd name="connsiteX37" fmla="*/ 44400 w 295275"/>
                  <a:gd name="connsiteY37" fmla="*/ 252698 h 285750"/>
                  <a:gd name="connsiteX38" fmla="*/ 36589 w 295275"/>
                  <a:gd name="connsiteY38" fmla="*/ 244697 h 285750"/>
                  <a:gd name="connsiteX39" fmla="*/ 39161 w 295275"/>
                  <a:gd name="connsiteY39" fmla="*/ 222885 h 285750"/>
                  <a:gd name="connsiteX40" fmla="*/ 48305 w 295275"/>
                  <a:gd name="connsiteY40" fmla="*/ 215360 h 285750"/>
                  <a:gd name="connsiteX41" fmla="*/ 88119 w 295275"/>
                  <a:gd name="connsiteY41" fmla="*/ 215360 h 285750"/>
                  <a:gd name="connsiteX42" fmla="*/ 96120 w 295275"/>
                  <a:gd name="connsiteY42" fmla="*/ 222885 h 285750"/>
                  <a:gd name="connsiteX43" fmla="*/ 94787 w 295275"/>
                  <a:gd name="connsiteY43" fmla="*/ 244697 h 285750"/>
                  <a:gd name="connsiteX44" fmla="*/ 97454 w 295275"/>
                  <a:gd name="connsiteY44" fmla="*/ 195644 h 285750"/>
                  <a:gd name="connsiteX45" fmla="*/ 92977 w 295275"/>
                  <a:gd name="connsiteY45" fmla="*/ 199358 h 285750"/>
                  <a:gd name="connsiteX46" fmla="*/ 45828 w 295275"/>
                  <a:gd name="connsiteY46" fmla="*/ 199358 h 285750"/>
                  <a:gd name="connsiteX47" fmla="*/ 41923 w 295275"/>
                  <a:gd name="connsiteY47" fmla="*/ 195644 h 285750"/>
                  <a:gd name="connsiteX48" fmla="*/ 44971 w 295275"/>
                  <a:gd name="connsiteY48" fmla="*/ 169354 h 285750"/>
                  <a:gd name="connsiteX49" fmla="*/ 49448 w 295275"/>
                  <a:gd name="connsiteY49" fmla="*/ 165830 h 285750"/>
                  <a:gd name="connsiteX50" fmla="*/ 94977 w 295275"/>
                  <a:gd name="connsiteY50" fmla="*/ 165830 h 285750"/>
                  <a:gd name="connsiteX51" fmla="*/ 98882 w 295275"/>
                  <a:gd name="connsiteY51" fmla="*/ 169354 h 285750"/>
                  <a:gd name="connsiteX52" fmla="*/ 97454 w 295275"/>
                  <a:gd name="connsiteY52" fmla="*/ 195644 h 285750"/>
                  <a:gd name="connsiteX53" fmla="*/ 100121 w 295275"/>
                  <a:gd name="connsiteY53" fmla="*/ 147923 h 285750"/>
                  <a:gd name="connsiteX54" fmla="*/ 95930 w 295275"/>
                  <a:gd name="connsiteY54" fmla="*/ 151352 h 285750"/>
                  <a:gd name="connsiteX55" fmla="*/ 50972 w 295275"/>
                  <a:gd name="connsiteY55" fmla="*/ 151352 h 285750"/>
                  <a:gd name="connsiteX56" fmla="*/ 47257 w 295275"/>
                  <a:gd name="connsiteY56" fmla="*/ 147923 h 285750"/>
                  <a:gd name="connsiteX57" fmla="*/ 50019 w 295275"/>
                  <a:gd name="connsiteY57" fmla="*/ 124301 h 285750"/>
                  <a:gd name="connsiteX58" fmla="*/ 54305 w 295275"/>
                  <a:gd name="connsiteY58" fmla="*/ 121158 h 285750"/>
                  <a:gd name="connsiteX59" fmla="*/ 97739 w 295275"/>
                  <a:gd name="connsiteY59" fmla="*/ 121158 h 285750"/>
                  <a:gd name="connsiteX60" fmla="*/ 101550 w 295275"/>
                  <a:gd name="connsiteY60" fmla="*/ 124301 h 285750"/>
                  <a:gd name="connsiteX61" fmla="*/ 100121 w 295275"/>
                  <a:gd name="connsiteY61" fmla="*/ 147923 h 285750"/>
                  <a:gd name="connsiteX62" fmla="*/ 180607 w 295275"/>
                  <a:gd name="connsiteY62" fmla="*/ 250222 h 285750"/>
                  <a:gd name="connsiteX63" fmla="*/ 180607 w 295275"/>
                  <a:gd name="connsiteY63" fmla="*/ 250222 h 285750"/>
                  <a:gd name="connsiteX64" fmla="*/ 176511 w 295275"/>
                  <a:gd name="connsiteY64" fmla="*/ 252794 h 285750"/>
                  <a:gd name="connsiteX65" fmla="*/ 126791 w 295275"/>
                  <a:gd name="connsiteY65" fmla="*/ 252794 h 285750"/>
                  <a:gd name="connsiteX66" fmla="*/ 122409 w 295275"/>
                  <a:gd name="connsiteY66" fmla="*/ 248602 h 285750"/>
                  <a:gd name="connsiteX67" fmla="*/ 123266 w 295275"/>
                  <a:gd name="connsiteY67" fmla="*/ 219266 h 285750"/>
                  <a:gd name="connsiteX68" fmla="*/ 127648 w 295275"/>
                  <a:gd name="connsiteY68" fmla="*/ 215360 h 285750"/>
                  <a:gd name="connsiteX69" fmla="*/ 175558 w 295275"/>
                  <a:gd name="connsiteY69" fmla="*/ 215360 h 285750"/>
                  <a:gd name="connsiteX70" fmla="*/ 180036 w 295275"/>
                  <a:gd name="connsiteY70" fmla="*/ 219266 h 285750"/>
                  <a:gd name="connsiteX71" fmla="*/ 180892 w 295275"/>
                  <a:gd name="connsiteY71" fmla="*/ 248602 h 285750"/>
                  <a:gd name="connsiteX72" fmla="*/ 180607 w 295275"/>
                  <a:gd name="connsiteY72" fmla="*/ 250222 h 285750"/>
                  <a:gd name="connsiteX73" fmla="*/ 180607 w 295275"/>
                  <a:gd name="connsiteY73" fmla="*/ 250222 h 285750"/>
                  <a:gd name="connsiteX74" fmla="*/ 203753 w 295275"/>
                  <a:gd name="connsiteY74" fmla="*/ 149257 h 285750"/>
                  <a:gd name="connsiteX75" fmla="*/ 203753 w 295275"/>
                  <a:gd name="connsiteY75" fmla="*/ 149257 h 285750"/>
                  <a:gd name="connsiteX76" fmla="*/ 203372 w 295275"/>
                  <a:gd name="connsiteY76" fmla="*/ 147923 h 285750"/>
                  <a:gd name="connsiteX77" fmla="*/ 202038 w 295275"/>
                  <a:gd name="connsiteY77" fmla="*/ 124301 h 285750"/>
                  <a:gd name="connsiteX78" fmla="*/ 205753 w 295275"/>
                  <a:gd name="connsiteY78" fmla="*/ 121158 h 285750"/>
                  <a:gd name="connsiteX79" fmla="*/ 249187 w 295275"/>
                  <a:gd name="connsiteY79" fmla="*/ 121158 h 285750"/>
                  <a:gd name="connsiteX80" fmla="*/ 253474 w 295275"/>
                  <a:gd name="connsiteY80" fmla="*/ 124301 h 285750"/>
                  <a:gd name="connsiteX81" fmla="*/ 256236 w 295275"/>
                  <a:gd name="connsiteY81" fmla="*/ 147923 h 285750"/>
                  <a:gd name="connsiteX82" fmla="*/ 252521 w 295275"/>
                  <a:gd name="connsiteY82" fmla="*/ 151352 h 285750"/>
                  <a:gd name="connsiteX83" fmla="*/ 207563 w 295275"/>
                  <a:gd name="connsiteY83" fmla="*/ 151352 h 285750"/>
                  <a:gd name="connsiteX84" fmla="*/ 203753 w 295275"/>
                  <a:gd name="connsiteY84" fmla="*/ 149257 h 285750"/>
                  <a:gd name="connsiteX85" fmla="*/ 203753 w 295275"/>
                  <a:gd name="connsiteY85" fmla="*/ 149257 h 285750"/>
                  <a:gd name="connsiteX86" fmla="*/ 205943 w 295275"/>
                  <a:gd name="connsiteY86" fmla="*/ 195644 h 285750"/>
                  <a:gd name="connsiteX87" fmla="*/ 204420 w 295275"/>
                  <a:gd name="connsiteY87" fmla="*/ 169354 h 285750"/>
                  <a:gd name="connsiteX88" fmla="*/ 208325 w 295275"/>
                  <a:gd name="connsiteY88" fmla="*/ 165830 h 285750"/>
                  <a:gd name="connsiteX89" fmla="*/ 253854 w 295275"/>
                  <a:gd name="connsiteY89" fmla="*/ 165830 h 285750"/>
                  <a:gd name="connsiteX90" fmla="*/ 258331 w 295275"/>
                  <a:gd name="connsiteY90" fmla="*/ 169354 h 285750"/>
                  <a:gd name="connsiteX91" fmla="*/ 261379 w 295275"/>
                  <a:gd name="connsiteY91" fmla="*/ 195644 h 285750"/>
                  <a:gd name="connsiteX92" fmla="*/ 257474 w 295275"/>
                  <a:gd name="connsiteY92" fmla="*/ 199358 h 285750"/>
                  <a:gd name="connsiteX93" fmla="*/ 210325 w 295275"/>
                  <a:gd name="connsiteY93" fmla="*/ 199358 h 285750"/>
                  <a:gd name="connsiteX94" fmla="*/ 205943 w 295275"/>
                  <a:gd name="connsiteY94" fmla="*/ 195644 h 285750"/>
                  <a:gd name="connsiteX95" fmla="*/ 267094 w 295275"/>
                  <a:gd name="connsiteY95" fmla="*/ 250222 h 285750"/>
                  <a:gd name="connsiteX96" fmla="*/ 267094 w 295275"/>
                  <a:gd name="connsiteY96" fmla="*/ 250222 h 285750"/>
                  <a:gd name="connsiteX97" fmla="*/ 263189 w 295275"/>
                  <a:gd name="connsiteY97" fmla="*/ 252794 h 285750"/>
                  <a:gd name="connsiteX98" fmla="*/ 213468 w 295275"/>
                  <a:gd name="connsiteY98" fmla="*/ 252794 h 285750"/>
                  <a:gd name="connsiteX99" fmla="*/ 208801 w 295275"/>
                  <a:gd name="connsiteY99" fmla="*/ 248602 h 285750"/>
                  <a:gd name="connsiteX100" fmla="*/ 207182 w 295275"/>
                  <a:gd name="connsiteY100" fmla="*/ 219266 h 285750"/>
                  <a:gd name="connsiteX101" fmla="*/ 211277 w 295275"/>
                  <a:gd name="connsiteY101" fmla="*/ 215360 h 285750"/>
                  <a:gd name="connsiteX102" fmla="*/ 259188 w 295275"/>
                  <a:gd name="connsiteY102" fmla="*/ 215360 h 285750"/>
                  <a:gd name="connsiteX103" fmla="*/ 263951 w 295275"/>
                  <a:gd name="connsiteY103" fmla="*/ 219266 h 285750"/>
                  <a:gd name="connsiteX104" fmla="*/ 267284 w 295275"/>
                  <a:gd name="connsiteY104" fmla="*/ 248602 h 285750"/>
                  <a:gd name="connsiteX105" fmla="*/ 267094 w 295275"/>
                  <a:gd name="connsiteY105" fmla="*/ 250222 h 285750"/>
                  <a:gd name="connsiteX106" fmla="*/ 267094 w 295275"/>
                  <a:gd name="connsiteY106" fmla="*/ 250222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95275" h="285750">
                    <a:moveTo>
                      <a:pt x="280429" y="105442"/>
                    </a:moveTo>
                    <a:lnTo>
                      <a:pt x="280429" y="9144"/>
                    </a:lnTo>
                    <a:cubicBezTo>
                      <a:pt x="280429" y="4096"/>
                      <a:pt x="276429" y="0"/>
                      <a:pt x="271380" y="0"/>
                    </a:cubicBezTo>
                    <a:lnTo>
                      <a:pt x="31922" y="0"/>
                    </a:lnTo>
                    <a:cubicBezTo>
                      <a:pt x="26969" y="0"/>
                      <a:pt x="22873" y="4096"/>
                      <a:pt x="22873" y="9144"/>
                    </a:cubicBezTo>
                    <a:lnTo>
                      <a:pt x="22873" y="105442"/>
                    </a:lnTo>
                    <a:cubicBezTo>
                      <a:pt x="22873" y="105442"/>
                      <a:pt x="203" y="265271"/>
                      <a:pt x="13" y="266700"/>
                    </a:cubicBezTo>
                    <a:cubicBezTo>
                      <a:pt x="-177" y="268034"/>
                      <a:pt x="1632" y="287750"/>
                      <a:pt x="13348" y="287750"/>
                    </a:cubicBezTo>
                    <a:lnTo>
                      <a:pt x="289859" y="287750"/>
                    </a:lnTo>
                    <a:cubicBezTo>
                      <a:pt x="301099" y="287750"/>
                      <a:pt x="303480" y="268700"/>
                      <a:pt x="303194" y="266700"/>
                    </a:cubicBezTo>
                    <a:cubicBezTo>
                      <a:pt x="303098" y="264890"/>
                      <a:pt x="280429" y="105442"/>
                      <a:pt x="280429" y="105442"/>
                    </a:cubicBezTo>
                    <a:close/>
                    <a:moveTo>
                      <a:pt x="49352" y="25336"/>
                    </a:moveTo>
                    <a:lnTo>
                      <a:pt x="254045" y="25336"/>
                    </a:lnTo>
                    <a:lnTo>
                      <a:pt x="254045" y="88582"/>
                    </a:lnTo>
                    <a:lnTo>
                      <a:pt x="49352" y="88582"/>
                    </a:lnTo>
                    <a:lnTo>
                      <a:pt x="49352" y="25336"/>
                    </a:lnTo>
                    <a:close/>
                    <a:moveTo>
                      <a:pt x="125267" y="147923"/>
                    </a:moveTo>
                    <a:lnTo>
                      <a:pt x="125934" y="124301"/>
                    </a:lnTo>
                    <a:cubicBezTo>
                      <a:pt x="126029" y="122301"/>
                      <a:pt x="128124" y="121158"/>
                      <a:pt x="129934" y="121158"/>
                    </a:cubicBezTo>
                    <a:lnTo>
                      <a:pt x="173368" y="121158"/>
                    </a:lnTo>
                    <a:cubicBezTo>
                      <a:pt x="175178" y="121158"/>
                      <a:pt x="177368" y="122301"/>
                      <a:pt x="177368" y="124301"/>
                    </a:cubicBezTo>
                    <a:lnTo>
                      <a:pt x="178035" y="147923"/>
                    </a:lnTo>
                    <a:cubicBezTo>
                      <a:pt x="178130" y="150019"/>
                      <a:pt x="175940" y="151352"/>
                      <a:pt x="174035" y="151352"/>
                    </a:cubicBezTo>
                    <a:lnTo>
                      <a:pt x="129076" y="151352"/>
                    </a:lnTo>
                    <a:cubicBezTo>
                      <a:pt x="127362" y="151352"/>
                      <a:pt x="125267" y="150019"/>
                      <a:pt x="125267" y="147923"/>
                    </a:cubicBezTo>
                    <a:close/>
                    <a:moveTo>
                      <a:pt x="126029" y="166878"/>
                    </a:moveTo>
                    <a:cubicBezTo>
                      <a:pt x="126886" y="166211"/>
                      <a:pt x="127933" y="165830"/>
                      <a:pt x="128982" y="165830"/>
                    </a:cubicBezTo>
                    <a:lnTo>
                      <a:pt x="174511" y="165830"/>
                    </a:lnTo>
                    <a:cubicBezTo>
                      <a:pt x="176511" y="165830"/>
                      <a:pt x="178702" y="167164"/>
                      <a:pt x="178702" y="169354"/>
                    </a:cubicBezTo>
                    <a:lnTo>
                      <a:pt x="179464" y="195644"/>
                    </a:lnTo>
                    <a:cubicBezTo>
                      <a:pt x="179559" y="197929"/>
                      <a:pt x="177368" y="199358"/>
                      <a:pt x="175273" y="199358"/>
                    </a:cubicBezTo>
                    <a:lnTo>
                      <a:pt x="128124" y="199358"/>
                    </a:lnTo>
                    <a:cubicBezTo>
                      <a:pt x="126029" y="199358"/>
                      <a:pt x="123933" y="197834"/>
                      <a:pt x="123933" y="195644"/>
                    </a:cubicBezTo>
                    <a:lnTo>
                      <a:pt x="124695" y="169354"/>
                    </a:lnTo>
                    <a:cubicBezTo>
                      <a:pt x="124791" y="168307"/>
                      <a:pt x="125267" y="167450"/>
                      <a:pt x="126029" y="166878"/>
                    </a:cubicBezTo>
                    <a:close/>
                    <a:moveTo>
                      <a:pt x="94787" y="244697"/>
                    </a:moveTo>
                    <a:cubicBezTo>
                      <a:pt x="94501" y="249365"/>
                      <a:pt x="90120" y="252698"/>
                      <a:pt x="85642" y="252698"/>
                    </a:cubicBezTo>
                    <a:lnTo>
                      <a:pt x="44400" y="252698"/>
                    </a:lnTo>
                    <a:cubicBezTo>
                      <a:pt x="40018" y="252698"/>
                      <a:pt x="36113" y="249269"/>
                      <a:pt x="36589" y="244697"/>
                    </a:cubicBezTo>
                    <a:lnTo>
                      <a:pt x="39161" y="222885"/>
                    </a:lnTo>
                    <a:cubicBezTo>
                      <a:pt x="39637" y="218408"/>
                      <a:pt x="44018" y="215360"/>
                      <a:pt x="48305" y="215360"/>
                    </a:cubicBezTo>
                    <a:lnTo>
                      <a:pt x="88119" y="215360"/>
                    </a:lnTo>
                    <a:cubicBezTo>
                      <a:pt x="92310" y="215360"/>
                      <a:pt x="96311" y="218503"/>
                      <a:pt x="96120" y="222885"/>
                    </a:cubicBezTo>
                    <a:lnTo>
                      <a:pt x="94787" y="244697"/>
                    </a:lnTo>
                    <a:close/>
                    <a:moveTo>
                      <a:pt x="97454" y="195644"/>
                    </a:moveTo>
                    <a:cubicBezTo>
                      <a:pt x="97359" y="197929"/>
                      <a:pt x="95073" y="199358"/>
                      <a:pt x="92977" y="199358"/>
                    </a:cubicBezTo>
                    <a:lnTo>
                      <a:pt x="45828" y="199358"/>
                    </a:lnTo>
                    <a:cubicBezTo>
                      <a:pt x="43733" y="199358"/>
                      <a:pt x="41732" y="197834"/>
                      <a:pt x="41923" y="195644"/>
                    </a:cubicBezTo>
                    <a:lnTo>
                      <a:pt x="44971" y="169354"/>
                    </a:lnTo>
                    <a:cubicBezTo>
                      <a:pt x="45161" y="167164"/>
                      <a:pt x="47448" y="165830"/>
                      <a:pt x="49448" y="165830"/>
                    </a:cubicBezTo>
                    <a:lnTo>
                      <a:pt x="94977" y="165830"/>
                    </a:lnTo>
                    <a:cubicBezTo>
                      <a:pt x="96977" y="165830"/>
                      <a:pt x="98978" y="167164"/>
                      <a:pt x="98882" y="169354"/>
                    </a:cubicBezTo>
                    <a:lnTo>
                      <a:pt x="97454" y="195644"/>
                    </a:lnTo>
                    <a:close/>
                    <a:moveTo>
                      <a:pt x="100121" y="147923"/>
                    </a:moveTo>
                    <a:cubicBezTo>
                      <a:pt x="100025" y="150019"/>
                      <a:pt x="97835" y="151352"/>
                      <a:pt x="95930" y="151352"/>
                    </a:cubicBezTo>
                    <a:lnTo>
                      <a:pt x="50972" y="151352"/>
                    </a:lnTo>
                    <a:cubicBezTo>
                      <a:pt x="49067" y="151352"/>
                      <a:pt x="47066" y="150019"/>
                      <a:pt x="47257" y="147923"/>
                    </a:cubicBezTo>
                    <a:lnTo>
                      <a:pt x="50019" y="124301"/>
                    </a:lnTo>
                    <a:cubicBezTo>
                      <a:pt x="50210" y="122301"/>
                      <a:pt x="52400" y="121158"/>
                      <a:pt x="54305" y="121158"/>
                    </a:cubicBezTo>
                    <a:lnTo>
                      <a:pt x="97739" y="121158"/>
                    </a:lnTo>
                    <a:cubicBezTo>
                      <a:pt x="99549" y="121158"/>
                      <a:pt x="101645" y="122301"/>
                      <a:pt x="101550" y="124301"/>
                    </a:cubicBezTo>
                    <a:lnTo>
                      <a:pt x="100121" y="147923"/>
                    </a:lnTo>
                    <a:close/>
                    <a:moveTo>
                      <a:pt x="180607" y="250222"/>
                    </a:moveTo>
                    <a:cubicBezTo>
                      <a:pt x="180512" y="250412"/>
                      <a:pt x="180607" y="250317"/>
                      <a:pt x="180607" y="250222"/>
                    </a:cubicBezTo>
                    <a:cubicBezTo>
                      <a:pt x="179940" y="251841"/>
                      <a:pt x="178226" y="252794"/>
                      <a:pt x="176511" y="252794"/>
                    </a:cubicBezTo>
                    <a:lnTo>
                      <a:pt x="126791" y="252794"/>
                    </a:lnTo>
                    <a:cubicBezTo>
                      <a:pt x="124505" y="252794"/>
                      <a:pt x="122409" y="251079"/>
                      <a:pt x="122409" y="248602"/>
                    </a:cubicBezTo>
                    <a:lnTo>
                      <a:pt x="123266" y="219266"/>
                    </a:lnTo>
                    <a:cubicBezTo>
                      <a:pt x="123362" y="216979"/>
                      <a:pt x="125552" y="215360"/>
                      <a:pt x="127648" y="215360"/>
                    </a:cubicBezTo>
                    <a:lnTo>
                      <a:pt x="175558" y="215360"/>
                    </a:lnTo>
                    <a:cubicBezTo>
                      <a:pt x="177750" y="215360"/>
                      <a:pt x="179940" y="216979"/>
                      <a:pt x="180036" y="219266"/>
                    </a:cubicBezTo>
                    <a:lnTo>
                      <a:pt x="180892" y="248602"/>
                    </a:lnTo>
                    <a:cubicBezTo>
                      <a:pt x="180988" y="249174"/>
                      <a:pt x="180892" y="249650"/>
                      <a:pt x="180607" y="250222"/>
                    </a:cubicBezTo>
                    <a:cubicBezTo>
                      <a:pt x="180702" y="250031"/>
                      <a:pt x="180702" y="249936"/>
                      <a:pt x="180607" y="250222"/>
                    </a:cubicBezTo>
                    <a:close/>
                    <a:moveTo>
                      <a:pt x="203753" y="149257"/>
                    </a:moveTo>
                    <a:cubicBezTo>
                      <a:pt x="203657" y="149066"/>
                      <a:pt x="203657" y="149162"/>
                      <a:pt x="203753" y="149257"/>
                    </a:cubicBezTo>
                    <a:cubicBezTo>
                      <a:pt x="203562" y="148876"/>
                      <a:pt x="203372" y="148400"/>
                      <a:pt x="203372" y="147923"/>
                    </a:cubicBezTo>
                    <a:lnTo>
                      <a:pt x="202038" y="124301"/>
                    </a:lnTo>
                    <a:cubicBezTo>
                      <a:pt x="201943" y="122301"/>
                      <a:pt x="204039" y="121158"/>
                      <a:pt x="205753" y="121158"/>
                    </a:cubicBezTo>
                    <a:lnTo>
                      <a:pt x="249187" y="121158"/>
                    </a:lnTo>
                    <a:cubicBezTo>
                      <a:pt x="250997" y="121158"/>
                      <a:pt x="253187" y="122301"/>
                      <a:pt x="253474" y="124301"/>
                    </a:cubicBezTo>
                    <a:lnTo>
                      <a:pt x="256236" y="147923"/>
                    </a:lnTo>
                    <a:cubicBezTo>
                      <a:pt x="256426" y="150019"/>
                      <a:pt x="254426" y="151352"/>
                      <a:pt x="252521" y="151352"/>
                    </a:cubicBezTo>
                    <a:lnTo>
                      <a:pt x="207563" y="151352"/>
                    </a:lnTo>
                    <a:cubicBezTo>
                      <a:pt x="206039" y="151352"/>
                      <a:pt x="204515" y="150590"/>
                      <a:pt x="203753" y="149257"/>
                    </a:cubicBezTo>
                    <a:cubicBezTo>
                      <a:pt x="203753" y="149352"/>
                      <a:pt x="203848" y="149447"/>
                      <a:pt x="203753" y="149257"/>
                    </a:cubicBezTo>
                    <a:close/>
                    <a:moveTo>
                      <a:pt x="205943" y="195644"/>
                    </a:moveTo>
                    <a:lnTo>
                      <a:pt x="204420" y="169354"/>
                    </a:lnTo>
                    <a:cubicBezTo>
                      <a:pt x="204324" y="167164"/>
                      <a:pt x="206420" y="165830"/>
                      <a:pt x="208325" y="165830"/>
                    </a:cubicBezTo>
                    <a:lnTo>
                      <a:pt x="253854" y="165830"/>
                    </a:lnTo>
                    <a:cubicBezTo>
                      <a:pt x="255855" y="165830"/>
                      <a:pt x="258141" y="167164"/>
                      <a:pt x="258331" y="169354"/>
                    </a:cubicBezTo>
                    <a:lnTo>
                      <a:pt x="261379" y="195644"/>
                    </a:lnTo>
                    <a:cubicBezTo>
                      <a:pt x="261665" y="197834"/>
                      <a:pt x="259569" y="199358"/>
                      <a:pt x="257474" y="199358"/>
                    </a:cubicBezTo>
                    <a:lnTo>
                      <a:pt x="210325" y="199358"/>
                    </a:lnTo>
                    <a:cubicBezTo>
                      <a:pt x="208325" y="199358"/>
                      <a:pt x="206039" y="197834"/>
                      <a:pt x="205943" y="195644"/>
                    </a:cubicBezTo>
                    <a:close/>
                    <a:moveTo>
                      <a:pt x="267094" y="250222"/>
                    </a:moveTo>
                    <a:cubicBezTo>
                      <a:pt x="266999" y="250412"/>
                      <a:pt x="267094" y="250317"/>
                      <a:pt x="267094" y="250222"/>
                    </a:cubicBezTo>
                    <a:cubicBezTo>
                      <a:pt x="266523" y="251841"/>
                      <a:pt x="264903" y="252794"/>
                      <a:pt x="263189" y="252794"/>
                    </a:cubicBezTo>
                    <a:lnTo>
                      <a:pt x="213468" y="252794"/>
                    </a:lnTo>
                    <a:cubicBezTo>
                      <a:pt x="211182" y="252794"/>
                      <a:pt x="208896" y="251079"/>
                      <a:pt x="208801" y="248602"/>
                    </a:cubicBezTo>
                    <a:lnTo>
                      <a:pt x="207182" y="219266"/>
                    </a:lnTo>
                    <a:cubicBezTo>
                      <a:pt x="207086" y="216979"/>
                      <a:pt x="209182" y="215360"/>
                      <a:pt x="211277" y="215360"/>
                    </a:cubicBezTo>
                    <a:lnTo>
                      <a:pt x="259188" y="215360"/>
                    </a:lnTo>
                    <a:cubicBezTo>
                      <a:pt x="261379" y="215360"/>
                      <a:pt x="263665" y="216979"/>
                      <a:pt x="263951" y="219266"/>
                    </a:cubicBezTo>
                    <a:lnTo>
                      <a:pt x="267284" y="248602"/>
                    </a:lnTo>
                    <a:cubicBezTo>
                      <a:pt x="267380" y="249174"/>
                      <a:pt x="267284" y="249650"/>
                      <a:pt x="267094" y="250222"/>
                    </a:cubicBezTo>
                    <a:cubicBezTo>
                      <a:pt x="267189" y="250031"/>
                      <a:pt x="267189" y="249936"/>
                      <a:pt x="267094" y="250222"/>
                    </a:cubicBezTo>
                    <a:close/>
                  </a:path>
                </a:pathLst>
              </a:custGeom>
              <a:solidFill>
                <a:srgbClr val="FFFFFF"/>
              </a:solidFill>
              <a:ln w="9525" cap="flat">
                <a:noFill/>
                <a:prstDash val="solid"/>
                <a:miter/>
              </a:ln>
            </p:spPr>
            <p:txBody>
              <a:bodyPr rtlCol="0" anchor="ctr"/>
              <a:lstStyle/>
              <a:p>
                <a:endParaRPr lang="nl-BE" noProof="0" dirty="0"/>
              </a:p>
            </p:txBody>
          </p:sp>
        </p:grpSp>
        <p:grpSp>
          <p:nvGrpSpPr>
            <p:cNvPr id="67" name="Graphic 4">
              <a:extLst>
                <a:ext uri="{FF2B5EF4-FFF2-40B4-BE49-F238E27FC236}">
                  <a16:creationId xmlns:a16="http://schemas.microsoft.com/office/drawing/2014/main" id="{2F667F1B-8BDC-DE79-0EB6-D0B9EEA1EDCE}"/>
                </a:ext>
              </a:extLst>
            </p:cNvPr>
            <p:cNvGrpSpPr>
              <a:grpSpLocks noChangeAspect="1"/>
            </p:cNvGrpSpPr>
            <p:nvPr/>
          </p:nvGrpSpPr>
          <p:grpSpPr>
            <a:xfrm>
              <a:off x="3556897" y="4489869"/>
              <a:ext cx="684000" cy="684000"/>
              <a:chOff x="2660650" y="1809750"/>
              <a:chExt cx="533400" cy="533400"/>
            </a:xfrm>
            <a:solidFill>
              <a:schemeClr val="accent1"/>
            </a:solidFill>
          </p:grpSpPr>
          <p:sp>
            <p:nvSpPr>
              <p:cNvPr id="68" name="Freeform: Shape 67">
                <a:extLst>
                  <a:ext uri="{FF2B5EF4-FFF2-40B4-BE49-F238E27FC236}">
                    <a16:creationId xmlns:a16="http://schemas.microsoft.com/office/drawing/2014/main" id="{AC527EC7-FE1F-3EBE-8B7E-5BC10DD25FA0}"/>
                  </a:ext>
                </a:extLst>
              </p:cNvPr>
              <p:cNvSpPr/>
              <p:nvPr/>
            </p:nvSpPr>
            <p:spPr>
              <a:xfrm>
                <a:off x="2660650" y="1809750"/>
                <a:ext cx="533400" cy="533400"/>
              </a:xfrm>
              <a:custGeom>
                <a:avLst/>
                <a:gdLst>
                  <a:gd name="connsiteX0" fmla="*/ 270034 w 533400"/>
                  <a:gd name="connsiteY0" fmla="*/ 539972 h 533400"/>
                  <a:gd name="connsiteX1" fmla="*/ 540068 w 533400"/>
                  <a:gd name="connsiteY1" fmla="*/ 269939 h 533400"/>
                  <a:gd name="connsiteX2" fmla="*/ 270034 w 533400"/>
                  <a:gd name="connsiteY2" fmla="*/ 0 h 533400"/>
                  <a:gd name="connsiteX3" fmla="*/ 0 w 533400"/>
                  <a:gd name="connsiteY3" fmla="*/ 270034 h 533400"/>
                  <a:gd name="connsiteX4" fmla="*/ 270034 w 533400"/>
                  <a:gd name="connsiteY4" fmla="*/ 539972 h 53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533400">
                    <a:moveTo>
                      <a:pt x="270034" y="539972"/>
                    </a:moveTo>
                    <a:cubicBezTo>
                      <a:pt x="419195" y="539972"/>
                      <a:pt x="540068" y="419100"/>
                      <a:pt x="540068" y="269939"/>
                    </a:cubicBezTo>
                    <a:cubicBezTo>
                      <a:pt x="539972" y="120872"/>
                      <a:pt x="419100" y="0"/>
                      <a:pt x="270034" y="0"/>
                    </a:cubicBezTo>
                    <a:cubicBezTo>
                      <a:pt x="120872" y="0"/>
                      <a:pt x="0" y="120872"/>
                      <a:pt x="0" y="270034"/>
                    </a:cubicBezTo>
                    <a:cubicBezTo>
                      <a:pt x="0" y="419100"/>
                      <a:pt x="120872" y="539972"/>
                      <a:pt x="270034" y="539972"/>
                    </a:cubicBezTo>
                  </a:path>
                </a:pathLst>
              </a:custGeom>
              <a:solidFill>
                <a:srgbClr val="66CCCC"/>
              </a:solidFill>
              <a:ln w="9525" cap="flat">
                <a:noFill/>
                <a:prstDash val="solid"/>
                <a:miter/>
              </a:ln>
            </p:spPr>
            <p:txBody>
              <a:bodyPr rtlCol="0" anchor="ctr"/>
              <a:lstStyle/>
              <a:p>
                <a:endParaRPr lang="nl-BE" noProof="0" dirty="0"/>
              </a:p>
            </p:txBody>
          </p:sp>
          <p:grpSp>
            <p:nvGrpSpPr>
              <p:cNvPr id="69" name="Graphic 4">
                <a:extLst>
                  <a:ext uri="{FF2B5EF4-FFF2-40B4-BE49-F238E27FC236}">
                    <a16:creationId xmlns:a16="http://schemas.microsoft.com/office/drawing/2014/main" id="{DD27244D-AF12-849C-2612-CC0F53597D83}"/>
                  </a:ext>
                </a:extLst>
              </p:cNvPr>
              <p:cNvGrpSpPr/>
              <p:nvPr/>
            </p:nvGrpSpPr>
            <p:grpSpPr>
              <a:xfrm>
                <a:off x="2791619" y="1941100"/>
                <a:ext cx="276225" cy="276225"/>
                <a:chOff x="2791619" y="1941100"/>
                <a:chExt cx="276225" cy="276225"/>
              </a:xfrm>
              <a:solidFill>
                <a:srgbClr val="FFFFFF"/>
              </a:solidFill>
            </p:grpSpPr>
            <p:sp>
              <p:nvSpPr>
                <p:cNvPr id="70" name="Freeform: Shape 69">
                  <a:extLst>
                    <a:ext uri="{FF2B5EF4-FFF2-40B4-BE49-F238E27FC236}">
                      <a16:creationId xmlns:a16="http://schemas.microsoft.com/office/drawing/2014/main" id="{EF1BA3A8-9BDE-CF88-B138-3A50F3718094}"/>
                    </a:ext>
                  </a:extLst>
                </p:cNvPr>
                <p:cNvSpPr/>
                <p:nvPr/>
              </p:nvSpPr>
              <p:spPr>
                <a:xfrm>
                  <a:off x="2902204" y="1941100"/>
                  <a:ext cx="161925" cy="85725"/>
                </a:xfrm>
                <a:custGeom>
                  <a:avLst/>
                  <a:gdLst>
                    <a:gd name="connsiteX0" fmla="*/ 83534 w 161925"/>
                    <a:gd name="connsiteY0" fmla="*/ 93917 h 85725"/>
                    <a:gd name="connsiteX1" fmla="*/ 167069 w 161925"/>
                    <a:gd name="connsiteY1" fmla="*/ 46958 h 85725"/>
                    <a:gd name="connsiteX2" fmla="*/ 83534 w 161925"/>
                    <a:gd name="connsiteY2" fmla="*/ 0 h 85725"/>
                    <a:gd name="connsiteX3" fmla="*/ 0 w 161925"/>
                    <a:gd name="connsiteY3" fmla="*/ 46958 h 85725"/>
                    <a:gd name="connsiteX4" fmla="*/ 83534 w 161925"/>
                    <a:gd name="connsiteY4" fmla="*/ 93917 h 85725"/>
                    <a:gd name="connsiteX5" fmla="*/ 83534 w 161925"/>
                    <a:gd name="connsiteY5" fmla="*/ 9391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925" h="85725">
                      <a:moveTo>
                        <a:pt x="83534" y="93917"/>
                      </a:moveTo>
                      <a:cubicBezTo>
                        <a:pt x="129635" y="93917"/>
                        <a:pt x="167069" y="72866"/>
                        <a:pt x="167069" y="46958"/>
                      </a:cubicBezTo>
                      <a:cubicBezTo>
                        <a:pt x="167069" y="21050"/>
                        <a:pt x="129731" y="0"/>
                        <a:pt x="83534" y="0"/>
                      </a:cubicBezTo>
                      <a:cubicBezTo>
                        <a:pt x="37433" y="0"/>
                        <a:pt x="0" y="21050"/>
                        <a:pt x="0" y="46958"/>
                      </a:cubicBezTo>
                      <a:cubicBezTo>
                        <a:pt x="0" y="72866"/>
                        <a:pt x="37433" y="93917"/>
                        <a:pt x="83534" y="93917"/>
                      </a:cubicBezTo>
                      <a:lnTo>
                        <a:pt x="83534" y="93917"/>
                      </a:lnTo>
                      <a:close/>
                    </a:path>
                  </a:pathLst>
                </a:custGeom>
                <a:solidFill>
                  <a:srgbClr val="FFFFFF"/>
                </a:solidFill>
                <a:ln w="9525" cap="flat">
                  <a:noFill/>
                  <a:prstDash val="solid"/>
                  <a:miter/>
                </a:ln>
              </p:spPr>
              <p:txBody>
                <a:bodyPr rtlCol="0" anchor="ctr"/>
                <a:lstStyle/>
                <a:p>
                  <a:endParaRPr lang="nl-BE" noProof="0" dirty="0"/>
                </a:p>
              </p:txBody>
            </p:sp>
            <p:sp>
              <p:nvSpPr>
                <p:cNvPr id="71" name="Freeform: Shape 70">
                  <a:extLst>
                    <a:ext uri="{FF2B5EF4-FFF2-40B4-BE49-F238E27FC236}">
                      <a16:creationId xmlns:a16="http://schemas.microsoft.com/office/drawing/2014/main" id="{C3344C26-151C-9692-3146-8202C4CA08E4}"/>
                    </a:ext>
                  </a:extLst>
                </p:cNvPr>
                <p:cNvSpPr/>
                <p:nvPr/>
              </p:nvSpPr>
              <p:spPr>
                <a:xfrm>
                  <a:off x="2902490" y="2001965"/>
                  <a:ext cx="161925" cy="57150"/>
                </a:xfrm>
                <a:custGeom>
                  <a:avLst/>
                  <a:gdLst>
                    <a:gd name="connsiteX0" fmla="*/ 14478 w 161925"/>
                    <a:gd name="connsiteY0" fmla="*/ 44196 h 57150"/>
                    <a:gd name="connsiteX1" fmla="*/ 48387 w 161925"/>
                    <a:gd name="connsiteY1" fmla="*/ 61531 h 57150"/>
                    <a:gd name="connsiteX2" fmla="*/ 85058 w 161925"/>
                    <a:gd name="connsiteY2" fmla="*/ 65818 h 57150"/>
                    <a:gd name="connsiteX3" fmla="*/ 166688 w 161925"/>
                    <a:gd name="connsiteY3" fmla="*/ 20860 h 57150"/>
                    <a:gd name="connsiteX4" fmla="*/ 166688 w 161925"/>
                    <a:gd name="connsiteY4" fmla="*/ 0 h 57150"/>
                    <a:gd name="connsiteX5" fmla="*/ 84391 w 161925"/>
                    <a:gd name="connsiteY5" fmla="*/ 46577 h 57150"/>
                    <a:gd name="connsiteX6" fmla="*/ 0 w 161925"/>
                    <a:gd name="connsiteY6" fmla="*/ 2191 h 57150"/>
                    <a:gd name="connsiteX7" fmla="*/ 0 w 161925"/>
                    <a:gd name="connsiteY7" fmla="*/ 23051 h 57150"/>
                    <a:gd name="connsiteX8" fmla="*/ 14478 w 161925"/>
                    <a:gd name="connsiteY8" fmla="*/ 44196 h 57150"/>
                    <a:gd name="connsiteX9" fmla="*/ 14478 w 161925"/>
                    <a:gd name="connsiteY9" fmla="*/ 44196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925" h="57150">
                      <a:moveTo>
                        <a:pt x="14478" y="44196"/>
                      </a:moveTo>
                      <a:cubicBezTo>
                        <a:pt x="24670" y="46863"/>
                        <a:pt x="37147" y="52006"/>
                        <a:pt x="48387" y="61531"/>
                      </a:cubicBezTo>
                      <a:cubicBezTo>
                        <a:pt x="58483" y="64198"/>
                        <a:pt x="70580" y="65818"/>
                        <a:pt x="85058" y="65818"/>
                      </a:cubicBezTo>
                      <a:cubicBezTo>
                        <a:pt x="159448" y="65818"/>
                        <a:pt x="166688" y="20860"/>
                        <a:pt x="166688" y="20860"/>
                      </a:cubicBezTo>
                      <a:lnTo>
                        <a:pt x="166688" y="0"/>
                      </a:lnTo>
                      <a:cubicBezTo>
                        <a:pt x="166688" y="0"/>
                        <a:pt x="160972" y="46577"/>
                        <a:pt x="84391" y="46577"/>
                      </a:cubicBezTo>
                      <a:cubicBezTo>
                        <a:pt x="7810" y="46577"/>
                        <a:pt x="0" y="2191"/>
                        <a:pt x="0" y="2191"/>
                      </a:cubicBezTo>
                      <a:lnTo>
                        <a:pt x="0" y="23051"/>
                      </a:lnTo>
                      <a:cubicBezTo>
                        <a:pt x="95" y="22955"/>
                        <a:pt x="2762" y="33528"/>
                        <a:pt x="14478" y="44196"/>
                      </a:cubicBezTo>
                      <a:lnTo>
                        <a:pt x="14478" y="44196"/>
                      </a:lnTo>
                      <a:close/>
                    </a:path>
                  </a:pathLst>
                </a:custGeom>
                <a:solidFill>
                  <a:srgbClr val="FFFFFF"/>
                </a:solidFill>
                <a:ln w="9525" cap="flat">
                  <a:noFill/>
                  <a:prstDash val="solid"/>
                  <a:miter/>
                </a:ln>
              </p:spPr>
              <p:txBody>
                <a:bodyPr rtlCol="0" anchor="ctr"/>
                <a:lstStyle/>
                <a:p>
                  <a:endParaRPr lang="nl-BE" noProof="0" dirty="0"/>
                </a:p>
              </p:txBody>
            </p:sp>
            <p:sp>
              <p:nvSpPr>
                <p:cNvPr id="72" name="Freeform: Shape 71">
                  <a:extLst>
                    <a:ext uri="{FF2B5EF4-FFF2-40B4-BE49-F238E27FC236}">
                      <a16:creationId xmlns:a16="http://schemas.microsoft.com/office/drawing/2014/main" id="{135DE73A-0AB9-075F-963D-26B5CE143477}"/>
                    </a:ext>
                  </a:extLst>
                </p:cNvPr>
                <p:cNvSpPr/>
                <p:nvPr/>
              </p:nvSpPr>
              <p:spPr>
                <a:xfrm>
                  <a:off x="2964783" y="2033588"/>
                  <a:ext cx="95250" cy="57150"/>
                </a:xfrm>
                <a:custGeom>
                  <a:avLst/>
                  <a:gdLst>
                    <a:gd name="connsiteX0" fmla="*/ 104299 w 95250"/>
                    <a:gd name="connsiteY0" fmla="*/ 20860 h 57150"/>
                    <a:gd name="connsiteX1" fmla="*/ 104299 w 95250"/>
                    <a:gd name="connsiteY1" fmla="*/ 0 h 57150"/>
                    <a:gd name="connsiteX2" fmla="*/ 22003 w 95250"/>
                    <a:gd name="connsiteY2" fmla="*/ 46577 h 57150"/>
                    <a:gd name="connsiteX3" fmla="*/ 0 w 95250"/>
                    <a:gd name="connsiteY3" fmla="*/ 45148 h 57150"/>
                    <a:gd name="connsiteX4" fmla="*/ 10096 w 95250"/>
                    <a:gd name="connsiteY4" fmla="*/ 65342 h 57150"/>
                    <a:gd name="connsiteX5" fmla="*/ 22765 w 95250"/>
                    <a:gd name="connsiteY5" fmla="*/ 65818 h 57150"/>
                    <a:gd name="connsiteX6" fmla="*/ 104299 w 95250"/>
                    <a:gd name="connsiteY6" fmla="*/ 20860 h 57150"/>
                    <a:gd name="connsiteX7" fmla="*/ 104299 w 95250"/>
                    <a:gd name="connsiteY7" fmla="*/ 2086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250" h="57150">
                      <a:moveTo>
                        <a:pt x="104299" y="20860"/>
                      </a:moveTo>
                      <a:lnTo>
                        <a:pt x="104299" y="0"/>
                      </a:lnTo>
                      <a:cubicBezTo>
                        <a:pt x="104299" y="0"/>
                        <a:pt x="98584" y="46577"/>
                        <a:pt x="22003" y="46577"/>
                      </a:cubicBezTo>
                      <a:cubicBezTo>
                        <a:pt x="13907" y="46577"/>
                        <a:pt x="6572" y="46101"/>
                        <a:pt x="0" y="45148"/>
                      </a:cubicBezTo>
                      <a:cubicBezTo>
                        <a:pt x="4191" y="51244"/>
                        <a:pt x="7525" y="58007"/>
                        <a:pt x="10096" y="65342"/>
                      </a:cubicBezTo>
                      <a:cubicBezTo>
                        <a:pt x="14097" y="65627"/>
                        <a:pt x="18288" y="65818"/>
                        <a:pt x="22765" y="65818"/>
                      </a:cubicBezTo>
                      <a:cubicBezTo>
                        <a:pt x="96964" y="65818"/>
                        <a:pt x="104299" y="20860"/>
                        <a:pt x="104299" y="20860"/>
                      </a:cubicBezTo>
                      <a:lnTo>
                        <a:pt x="104299" y="20860"/>
                      </a:lnTo>
                      <a:close/>
                    </a:path>
                  </a:pathLst>
                </a:custGeom>
                <a:solidFill>
                  <a:srgbClr val="FFFFFF"/>
                </a:solidFill>
                <a:ln w="9525" cap="flat">
                  <a:noFill/>
                  <a:prstDash val="solid"/>
                  <a:miter/>
                </a:ln>
              </p:spPr>
              <p:txBody>
                <a:bodyPr rtlCol="0" anchor="ctr"/>
                <a:lstStyle/>
                <a:p>
                  <a:endParaRPr lang="nl-BE" noProof="0" dirty="0"/>
                </a:p>
              </p:txBody>
            </p:sp>
            <p:sp>
              <p:nvSpPr>
                <p:cNvPr id="73" name="Freeform: Shape 72">
                  <a:extLst>
                    <a:ext uri="{FF2B5EF4-FFF2-40B4-BE49-F238E27FC236}">
                      <a16:creationId xmlns:a16="http://schemas.microsoft.com/office/drawing/2014/main" id="{CA54C6CE-B049-3C45-0DB5-19C4C9A6A62D}"/>
                    </a:ext>
                  </a:extLst>
                </p:cNvPr>
                <p:cNvSpPr/>
                <p:nvPr/>
              </p:nvSpPr>
              <p:spPr>
                <a:xfrm>
                  <a:off x="2978309" y="2065972"/>
                  <a:ext cx="85725" cy="57150"/>
                </a:xfrm>
                <a:custGeom>
                  <a:avLst/>
                  <a:gdLst>
                    <a:gd name="connsiteX0" fmla="*/ 9049 w 85725"/>
                    <a:gd name="connsiteY0" fmla="*/ 46482 h 57150"/>
                    <a:gd name="connsiteX1" fmla="*/ 0 w 85725"/>
                    <a:gd name="connsiteY1" fmla="*/ 46768 h 57150"/>
                    <a:gd name="connsiteX2" fmla="*/ 2000 w 85725"/>
                    <a:gd name="connsiteY2" fmla="*/ 66485 h 57150"/>
                    <a:gd name="connsiteX3" fmla="*/ 11716 w 85725"/>
                    <a:gd name="connsiteY3" fmla="*/ 66580 h 57150"/>
                    <a:gd name="connsiteX4" fmla="*/ 91249 w 85725"/>
                    <a:gd name="connsiteY4" fmla="*/ 20860 h 57150"/>
                    <a:gd name="connsiteX5" fmla="*/ 91249 w 85725"/>
                    <a:gd name="connsiteY5" fmla="*/ 0 h 57150"/>
                    <a:gd name="connsiteX6" fmla="*/ 9049 w 85725"/>
                    <a:gd name="connsiteY6" fmla="*/ 46482 h 57150"/>
                    <a:gd name="connsiteX7" fmla="*/ 9049 w 85725"/>
                    <a:gd name="connsiteY7" fmla="*/ 4648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725" h="57150">
                      <a:moveTo>
                        <a:pt x="9049" y="46482"/>
                      </a:moveTo>
                      <a:cubicBezTo>
                        <a:pt x="5715" y="46482"/>
                        <a:pt x="2667" y="46577"/>
                        <a:pt x="0" y="46768"/>
                      </a:cubicBezTo>
                      <a:cubicBezTo>
                        <a:pt x="1143" y="52959"/>
                        <a:pt x="1810" y="59531"/>
                        <a:pt x="2000" y="66485"/>
                      </a:cubicBezTo>
                      <a:cubicBezTo>
                        <a:pt x="4572" y="66675"/>
                        <a:pt x="6382" y="66675"/>
                        <a:pt x="11716" y="66580"/>
                      </a:cubicBezTo>
                      <a:cubicBezTo>
                        <a:pt x="86868" y="66485"/>
                        <a:pt x="91249" y="20860"/>
                        <a:pt x="91249" y="20860"/>
                      </a:cubicBezTo>
                      <a:lnTo>
                        <a:pt x="91249" y="0"/>
                      </a:lnTo>
                      <a:cubicBezTo>
                        <a:pt x="91345" y="-95"/>
                        <a:pt x="85725" y="46482"/>
                        <a:pt x="9049" y="46482"/>
                      </a:cubicBezTo>
                      <a:lnTo>
                        <a:pt x="9049" y="46482"/>
                      </a:lnTo>
                      <a:close/>
                    </a:path>
                  </a:pathLst>
                </a:custGeom>
                <a:solidFill>
                  <a:srgbClr val="FFFFFF"/>
                </a:solidFill>
                <a:ln w="9525" cap="flat">
                  <a:noFill/>
                  <a:prstDash val="solid"/>
                  <a:miter/>
                </a:ln>
              </p:spPr>
              <p:txBody>
                <a:bodyPr rtlCol="0" anchor="ctr"/>
                <a:lstStyle/>
                <a:p>
                  <a:endParaRPr lang="nl-BE" noProof="0" dirty="0"/>
                </a:p>
              </p:txBody>
            </p:sp>
            <p:sp>
              <p:nvSpPr>
                <p:cNvPr id="74" name="Freeform: Shape 73">
                  <a:extLst>
                    <a:ext uri="{FF2B5EF4-FFF2-40B4-BE49-F238E27FC236}">
                      <a16:creationId xmlns:a16="http://schemas.microsoft.com/office/drawing/2014/main" id="{CF847313-2DC1-B470-E4CF-FF6C3E1A31F3}"/>
                    </a:ext>
                  </a:extLst>
                </p:cNvPr>
                <p:cNvSpPr/>
                <p:nvPr/>
              </p:nvSpPr>
              <p:spPr>
                <a:xfrm>
                  <a:off x="2978309" y="2097500"/>
                  <a:ext cx="85725" cy="57150"/>
                </a:xfrm>
                <a:custGeom>
                  <a:avLst/>
                  <a:gdLst>
                    <a:gd name="connsiteX0" fmla="*/ 8668 w 85725"/>
                    <a:gd name="connsiteY0" fmla="*/ 46483 h 57150"/>
                    <a:gd name="connsiteX1" fmla="*/ 1905 w 85725"/>
                    <a:gd name="connsiteY1" fmla="*/ 46864 h 57150"/>
                    <a:gd name="connsiteX2" fmla="*/ 0 w 85725"/>
                    <a:gd name="connsiteY2" fmla="*/ 65533 h 57150"/>
                    <a:gd name="connsiteX3" fmla="*/ 9334 w 85725"/>
                    <a:gd name="connsiteY3" fmla="*/ 65818 h 57150"/>
                    <a:gd name="connsiteX4" fmla="*/ 90964 w 85725"/>
                    <a:gd name="connsiteY4" fmla="*/ 20860 h 57150"/>
                    <a:gd name="connsiteX5" fmla="*/ 90964 w 85725"/>
                    <a:gd name="connsiteY5" fmla="*/ 1 h 57150"/>
                    <a:gd name="connsiteX6" fmla="*/ 8668 w 85725"/>
                    <a:gd name="connsiteY6" fmla="*/ 46483 h 57150"/>
                    <a:gd name="connsiteX7" fmla="*/ 8668 w 85725"/>
                    <a:gd name="connsiteY7" fmla="*/ 46483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725" h="57150">
                      <a:moveTo>
                        <a:pt x="8668" y="46483"/>
                      </a:moveTo>
                      <a:cubicBezTo>
                        <a:pt x="6191" y="46578"/>
                        <a:pt x="4000" y="46673"/>
                        <a:pt x="1905" y="46864"/>
                      </a:cubicBezTo>
                      <a:cubicBezTo>
                        <a:pt x="1619" y="52864"/>
                        <a:pt x="953" y="59056"/>
                        <a:pt x="0" y="65533"/>
                      </a:cubicBezTo>
                      <a:cubicBezTo>
                        <a:pt x="4381" y="65914"/>
                        <a:pt x="7144" y="65914"/>
                        <a:pt x="9334" y="65818"/>
                      </a:cubicBezTo>
                      <a:cubicBezTo>
                        <a:pt x="83820" y="67533"/>
                        <a:pt x="90964" y="20860"/>
                        <a:pt x="90964" y="20860"/>
                      </a:cubicBezTo>
                      <a:lnTo>
                        <a:pt x="90964" y="1"/>
                      </a:lnTo>
                      <a:cubicBezTo>
                        <a:pt x="90964" y="-190"/>
                        <a:pt x="85249" y="46483"/>
                        <a:pt x="8668" y="46483"/>
                      </a:cubicBezTo>
                      <a:lnTo>
                        <a:pt x="8668" y="46483"/>
                      </a:lnTo>
                      <a:close/>
                    </a:path>
                  </a:pathLst>
                </a:custGeom>
                <a:solidFill>
                  <a:srgbClr val="FFFFFF"/>
                </a:solidFill>
                <a:ln w="9525" cap="flat">
                  <a:noFill/>
                  <a:prstDash val="solid"/>
                  <a:miter/>
                </a:ln>
              </p:spPr>
              <p:txBody>
                <a:bodyPr rtlCol="0" anchor="ctr"/>
                <a:lstStyle/>
                <a:p>
                  <a:endParaRPr lang="nl-BE" noProof="0" dirty="0"/>
                </a:p>
              </p:txBody>
            </p:sp>
            <p:sp>
              <p:nvSpPr>
                <p:cNvPr id="75" name="Freeform: Shape 74">
                  <a:extLst>
                    <a:ext uri="{FF2B5EF4-FFF2-40B4-BE49-F238E27FC236}">
                      <a16:creationId xmlns:a16="http://schemas.microsoft.com/office/drawing/2014/main" id="{18891CEA-DBC1-4C10-6B14-B84B2B83A633}"/>
                    </a:ext>
                  </a:extLst>
                </p:cNvPr>
                <p:cNvSpPr/>
                <p:nvPr/>
              </p:nvSpPr>
              <p:spPr>
                <a:xfrm>
                  <a:off x="2791619" y="2059972"/>
                  <a:ext cx="161925" cy="85725"/>
                </a:xfrm>
                <a:custGeom>
                  <a:avLst/>
                  <a:gdLst>
                    <a:gd name="connsiteX0" fmla="*/ 83534 w 161925"/>
                    <a:gd name="connsiteY0" fmla="*/ 94107 h 85725"/>
                    <a:gd name="connsiteX1" fmla="*/ 166592 w 161925"/>
                    <a:gd name="connsiteY1" fmla="*/ 51721 h 85725"/>
                    <a:gd name="connsiteX2" fmla="*/ 166973 w 161925"/>
                    <a:gd name="connsiteY2" fmla="*/ 47053 h 85725"/>
                    <a:gd name="connsiteX3" fmla="*/ 164782 w 161925"/>
                    <a:gd name="connsiteY3" fmla="*/ 36481 h 85725"/>
                    <a:gd name="connsiteX4" fmla="*/ 124873 w 161925"/>
                    <a:gd name="connsiteY4" fmla="*/ 6286 h 85725"/>
                    <a:gd name="connsiteX5" fmla="*/ 123539 w 161925"/>
                    <a:gd name="connsiteY5" fmla="*/ 5810 h 85725"/>
                    <a:gd name="connsiteX6" fmla="*/ 123063 w 161925"/>
                    <a:gd name="connsiteY6" fmla="*/ 5620 h 85725"/>
                    <a:gd name="connsiteX7" fmla="*/ 120396 w 161925"/>
                    <a:gd name="connsiteY7" fmla="*/ 4858 h 85725"/>
                    <a:gd name="connsiteX8" fmla="*/ 113538 w 161925"/>
                    <a:gd name="connsiteY8" fmla="*/ 3143 h 85725"/>
                    <a:gd name="connsiteX9" fmla="*/ 104775 w 161925"/>
                    <a:gd name="connsiteY9" fmla="*/ 1524 h 85725"/>
                    <a:gd name="connsiteX10" fmla="*/ 83534 w 161925"/>
                    <a:gd name="connsiteY10" fmla="*/ 0 h 85725"/>
                    <a:gd name="connsiteX11" fmla="*/ 0 w 161925"/>
                    <a:gd name="connsiteY11" fmla="*/ 46958 h 85725"/>
                    <a:gd name="connsiteX12" fmla="*/ 83534 w 161925"/>
                    <a:gd name="connsiteY12" fmla="*/ 94107 h 85725"/>
                    <a:gd name="connsiteX13" fmla="*/ 83534 w 161925"/>
                    <a:gd name="connsiteY13" fmla="*/ 9410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1925" h="85725">
                      <a:moveTo>
                        <a:pt x="83534" y="94107"/>
                      </a:moveTo>
                      <a:cubicBezTo>
                        <a:pt x="126873" y="94107"/>
                        <a:pt x="162496" y="75533"/>
                        <a:pt x="166592" y="51721"/>
                      </a:cubicBezTo>
                      <a:cubicBezTo>
                        <a:pt x="166878" y="50197"/>
                        <a:pt x="166973" y="48673"/>
                        <a:pt x="166973" y="47053"/>
                      </a:cubicBezTo>
                      <a:cubicBezTo>
                        <a:pt x="166973" y="43434"/>
                        <a:pt x="166211" y="39815"/>
                        <a:pt x="164782" y="36481"/>
                      </a:cubicBezTo>
                      <a:cubicBezTo>
                        <a:pt x="159448" y="23527"/>
                        <a:pt x="144780" y="12668"/>
                        <a:pt x="124873" y="6286"/>
                      </a:cubicBezTo>
                      <a:cubicBezTo>
                        <a:pt x="124396" y="6096"/>
                        <a:pt x="124015" y="6001"/>
                        <a:pt x="123539" y="5810"/>
                      </a:cubicBezTo>
                      <a:cubicBezTo>
                        <a:pt x="123349" y="5715"/>
                        <a:pt x="123254" y="5715"/>
                        <a:pt x="123063" y="5620"/>
                      </a:cubicBezTo>
                      <a:cubicBezTo>
                        <a:pt x="122206" y="5334"/>
                        <a:pt x="121253" y="5143"/>
                        <a:pt x="120396" y="4858"/>
                      </a:cubicBezTo>
                      <a:cubicBezTo>
                        <a:pt x="118205" y="4191"/>
                        <a:pt x="115824" y="3715"/>
                        <a:pt x="113538" y="3143"/>
                      </a:cubicBezTo>
                      <a:cubicBezTo>
                        <a:pt x="110680" y="2477"/>
                        <a:pt x="107728" y="2000"/>
                        <a:pt x="104775" y="1524"/>
                      </a:cubicBezTo>
                      <a:cubicBezTo>
                        <a:pt x="98012" y="476"/>
                        <a:pt x="90869" y="0"/>
                        <a:pt x="83534" y="0"/>
                      </a:cubicBezTo>
                      <a:cubicBezTo>
                        <a:pt x="37433" y="0"/>
                        <a:pt x="0" y="21050"/>
                        <a:pt x="0" y="46958"/>
                      </a:cubicBezTo>
                      <a:cubicBezTo>
                        <a:pt x="0" y="72866"/>
                        <a:pt x="37433" y="94107"/>
                        <a:pt x="83534" y="94107"/>
                      </a:cubicBezTo>
                      <a:lnTo>
                        <a:pt x="83534" y="94107"/>
                      </a:lnTo>
                      <a:close/>
                    </a:path>
                  </a:pathLst>
                </a:custGeom>
                <a:solidFill>
                  <a:srgbClr val="FFFFFF"/>
                </a:solidFill>
                <a:ln w="9525" cap="flat">
                  <a:noFill/>
                  <a:prstDash val="solid"/>
                  <a:miter/>
                </a:ln>
              </p:spPr>
              <p:txBody>
                <a:bodyPr rtlCol="0" anchor="ctr"/>
                <a:lstStyle/>
                <a:p>
                  <a:endParaRPr lang="nl-BE" noProof="0" dirty="0"/>
                </a:p>
              </p:txBody>
            </p:sp>
            <p:sp>
              <p:nvSpPr>
                <p:cNvPr id="76" name="Freeform: Shape 75">
                  <a:extLst>
                    <a:ext uri="{FF2B5EF4-FFF2-40B4-BE49-F238E27FC236}">
                      <a16:creationId xmlns:a16="http://schemas.microsoft.com/office/drawing/2014/main" id="{07C3A9C3-1172-18BF-74CC-832F0959EE4A}"/>
                    </a:ext>
                  </a:extLst>
                </p:cNvPr>
                <p:cNvSpPr/>
                <p:nvPr/>
              </p:nvSpPr>
              <p:spPr>
                <a:xfrm>
                  <a:off x="2792381" y="2121027"/>
                  <a:ext cx="161925" cy="57150"/>
                </a:xfrm>
                <a:custGeom>
                  <a:avLst/>
                  <a:gdLst>
                    <a:gd name="connsiteX0" fmla="*/ 84392 w 161925"/>
                    <a:gd name="connsiteY0" fmla="*/ 46482 h 57150"/>
                    <a:gd name="connsiteX1" fmla="*/ 0 w 161925"/>
                    <a:gd name="connsiteY1" fmla="*/ 2096 h 57150"/>
                    <a:gd name="connsiteX2" fmla="*/ 0 w 161925"/>
                    <a:gd name="connsiteY2" fmla="*/ 22955 h 57150"/>
                    <a:gd name="connsiteX3" fmla="*/ 85058 w 161925"/>
                    <a:gd name="connsiteY3" fmla="*/ 65818 h 57150"/>
                    <a:gd name="connsiteX4" fmla="*/ 166687 w 161925"/>
                    <a:gd name="connsiteY4" fmla="*/ 20860 h 57150"/>
                    <a:gd name="connsiteX5" fmla="*/ 166687 w 161925"/>
                    <a:gd name="connsiteY5" fmla="*/ 0 h 57150"/>
                    <a:gd name="connsiteX6" fmla="*/ 84392 w 161925"/>
                    <a:gd name="connsiteY6" fmla="*/ 46482 h 57150"/>
                    <a:gd name="connsiteX7" fmla="*/ 84392 w 161925"/>
                    <a:gd name="connsiteY7" fmla="*/ 4648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925" h="57150">
                      <a:moveTo>
                        <a:pt x="84392" y="46482"/>
                      </a:moveTo>
                      <a:cubicBezTo>
                        <a:pt x="7810" y="46482"/>
                        <a:pt x="0" y="2096"/>
                        <a:pt x="0" y="2096"/>
                      </a:cubicBezTo>
                      <a:lnTo>
                        <a:pt x="0" y="22955"/>
                      </a:lnTo>
                      <a:cubicBezTo>
                        <a:pt x="0" y="22955"/>
                        <a:pt x="10763" y="65818"/>
                        <a:pt x="85058" y="65818"/>
                      </a:cubicBezTo>
                      <a:cubicBezTo>
                        <a:pt x="159353" y="65818"/>
                        <a:pt x="166687" y="20860"/>
                        <a:pt x="166687" y="20860"/>
                      </a:cubicBezTo>
                      <a:lnTo>
                        <a:pt x="166687" y="0"/>
                      </a:lnTo>
                      <a:cubicBezTo>
                        <a:pt x="166687" y="-95"/>
                        <a:pt x="160973" y="46482"/>
                        <a:pt x="84392" y="46482"/>
                      </a:cubicBezTo>
                      <a:lnTo>
                        <a:pt x="84392" y="46482"/>
                      </a:lnTo>
                      <a:close/>
                    </a:path>
                  </a:pathLst>
                </a:custGeom>
                <a:solidFill>
                  <a:srgbClr val="FFFFFF"/>
                </a:solidFill>
                <a:ln w="9525" cap="flat">
                  <a:noFill/>
                  <a:prstDash val="solid"/>
                  <a:miter/>
                </a:ln>
              </p:spPr>
              <p:txBody>
                <a:bodyPr rtlCol="0" anchor="ctr"/>
                <a:lstStyle/>
                <a:p>
                  <a:endParaRPr lang="nl-BE" noProof="0" dirty="0"/>
                </a:p>
              </p:txBody>
            </p:sp>
            <p:sp>
              <p:nvSpPr>
                <p:cNvPr id="77" name="Freeform: Shape 76">
                  <a:extLst>
                    <a:ext uri="{FF2B5EF4-FFF2-40B4-BE49-F238E27FC236}">
                      <a16:creationId xmlns:a16="http://schemas.microsoft.com/office/drawing/2014/main" id="{59B20528-628F-A890-2ED6-5DEA8C768CE7}"/>
                    </a:ext>
                  </a:extLst>
                </p:cNvPr>
                <p:cNvSpPr/>
                <p:nvPr/>
              </p:nvSpPr>
              <p:spPr>
                <a:xfrm>
                  <a:off x="2792095" y="2152650"/>
                  <a:ext cx="161925" cy="57150"/>
                </a:xfrm>
                <a:custGeom>
                  <a:avLst/>
                  <a:gdLst>
                    <a:gd name="connsiteX0" fmla="*/ 84392 w 161925"/>
                    <a:gd name="connsiteY0" fmla="*/ 46482 h 57150"/>
                    <a:gd name="connsiteX1" fmla="*/ 0 w 161925"/>
                    <a:gd name="connsiteY1" fmla="*/ 2096 h 57150"/>
                    <a:gd name="connsiteX2" fmla="*/ 0 w 161925"/>
                    <a:gd name="connsiteY2" fmla="*/ 22955 h 57150"/>
                    <a:gd name="connsiteX3" fmla="*/ 85058 w 161925"/>
                    <a:gd name="connsiteY3" fmla="*/ 65818 h 57150"/>
                    <a:gd name="connsiteX4" fmla="*/ 166687 w 161925"/>
                    <a:gd name="connsiteY4" fmla="*/ 20860 h 57150"/>
                    <a:gd name="connsiteX5" fmla="*/ 166687 w 161925"/>
                    <a:gd name="connsiteY5" fmla="*/ 16383 h 57150"/>
                    <a:gd name="connsiteX6" fmla="*/ 166687 w 161925"/>
                    <a:gd name="connsiteY6" fmla="*/ 9430 h 57150"/>
                    <a:gd name="connsiteX7" fmla="*/ 166687 w 161925"/>
                    <a:gd name="connsiteY7" fmla="*/ 0 h 57150"/>
                    <a:gd name="connsiteX8" fmla="*/ 84392 w 161925"/>
                    <a:gd name="connsiteY8" fmla="*/ 46482 h 57150"/>
                    <a:gd name="connsiteX9" fmla="*/ 84392 w 161925"/>
                    <a:gd name="connsiteY9" fmla="*/ 4648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925" h="57150">
                      <a:moveTo>
                        <a:pt x="84392" y="46482"/>
                      </a:moveTo>
                      <a:cubicBezTo>
                        <a:pt x="7810" y="46482"/>
                        <a:pt x="0" y="2096"/>
                        <a:pt x="0" y="2096"/>
                      </a:cubicBezTo>
                      <a:lnTo>
                        <a:pt x="0" y="22955"/>
                      </a:lnTo>
                      <a:cubicBezTo>
                        <a:pt x="0" y="22955"/>
                        <a:pt x="10763" y="65818"/>
                        <a:pt x="85058" y="65818"/>
                      </a:cubicBezTo>
                      <a:cubicBezTo>
                        <a:pt x="159353" y="65818"/>
                        <a:pt x="166687" y="20860"/>
                        <a:pt x="166687" y="20860"/>
                      </a:cubicBezTo>
                      <a:lnTo>
                        <a:pt x="166687" y="16383"/>
                      </a:lnTo>
                      <a:lnTo>
                        <a:pt x="166687" y="9430"/>
                      </a:lnTo>
                      <a:lnTo>
                        <a:pt x="166687" y="0"/>
                      </a:lnTo>
                      <a:cubicBezTo>
                        <a:pt x="166687" y="-95"/>
                        <a:pt x="161068" y="46482"/>
                        <a:pt x="84392" y="46482"/>
                      </a:cubicBezTo>
                      <a:lnTo>
                        <a:pt x="84392" y="46482"/>
                      </a:lnTo>
                      <a:close/>
                    </a:path>
                  </a:pathLst>
                </a:custGeom>
                <a:solidFill>
                  <a:srgbClr val="FFFFFF"/>
                </a:solidFill>
                <a:ln w="9525" cap="flat">
                  <a:noFill/>
                  <a:prstDash val="solid"/>
                  <a:miter/>
                </a:ln>
              </p:spPr>
              <p:txBody>
                <a:bodyPr rtlCol="0" anchor="ctr"/>
                <a:lstStyle/>
                <a:p>
                  <a:endParaRPr lang="nl-BE" noProof="0" dirty="0"/>
                </a:p>
              </p:txBody>
            </p:sp>
          </p:grpSp>
        </p:grpSp>
        <p:grpSp>
          <p:nvGrpSpPr>
            <p:cNvPr id="82" name="Group 81">
              <a:extLst>
                <a:ext uri="{FF2B5EF4-FFF2-40B4-BE49-F238E27FC236}">
                  <a16:creationId xmlns:a16="http://schemas.microsoft.com/office/drawing/2014/main" id="{36C62DFF-CC01-0338-E438-27374D3FE3D1}"/>
                </a:ext>
              </a:extLst>
            </p:cNvPr>
            <p:cNvGrpSpPr/>
            <p:nvPr/>
          </p:nvGrpSpPr>
          <p:grpSpPr>
            <a:xfrm>
              <a:off x="7972333" y="4492195"/>
              <a:ext cx="679348" cy="679348"/>
              <a:chOff x="4280384" y="1319896"/>
              <a:chExt cx="679348" cy="679348"/>
            </a:xfrm>
          </p:grpSpPr>
          <p:sp>
            <p:nvSpPr>
              <p:cNvPr id="79" name="Freeform: Shape 78">
                <a:extLst>
                  <a:ext uri="{FF2B5EF4-FFF2-40B4-BE49-F238E27FC236}">
                    <a16:creationId xmlns:a16="http://schemas.microsoft.com/office/drawing/2014/main" id="{62EEBED6-462F-90CC-3D00-6299BC13B759}"/>
                  </a:ext>
                </a:extLst>
              </p:cNvPr>
              <p:cNvSpPr/>
              <p:nvPr/>
            </p:nvSpPr>
            <p:spPr>
              <a:xfrm>
                <a:off x="4280384" y="1319896"/>
                <a:ext cx="679348" cy="679348"/>
              </a:xfrm>
              <a:custGeom>
                <a:avLst/>
                <a:gdLst>
                  <a:gd name="connsiteX0" fmla="*/ 264588 w 529176"/>
                  <a:gd name="connsiteY0" fmla="*/ 529177 h 529176"/>
                  <a:gd name="connsiteX1" fmla="*/ 529177 w 529176"/>
                  <a:gd name="connsiteY1" fmla="*/ 264588 h 529176"/>
                  <a:gd name="connsiteX2" fmla="*/ 264588 w 529176"/>
                  <a:gd name="connsiteY2" fmla="*/ 0 h 529176"/>
                  <a:gd name="connsiteX3" fmla="*/ 0 w 529176"/>
                  <a:gd name="connsiteY3" fmla="*/ 264588 h 529176"/>
                  <a:gd name="connsiteX4" fmla="*/ 264588 w 529176"/>
                  <a:gd name="connsiteY4" fmla="*/ 529177 h 529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9176" h="529176">
                    <a:moveTo>
                      <a:pt x="264588" y="529177"/>
                    </a:moveTo>
                    <a:cubicBezTo>
                      <a:pt x="410716" y="529177"/>
                      <a:pt x="529177" y="410716"/>
                      <a:pt x="529177" y="264588"/>
                    </a:cubicBezTo>
                    <a:cubicBezTo>
                      <a:pt x="529177" y="118460"/>
                      <a:pt x="410716" y="0"/>
                      <a:pt x="264588" y="0"/>
                    </a:cubicBezTo>
                    <a:cubicBezTo>
                      <a:pt x="118460" y="0"/>
                      <a:pt x="0" y="118460"/>
                      <a:pt x="0" y="264588"/>
                    </a:cubicBezTo>
                    <a:cubicBezTo>
                      <a:pt x="0" y="410716"/>
                      <a:pt x="118460" y="529177"/>
                      <a:pt x="264588" y="529177"/>
                    </a:cubicBezTo>
                  </a:path>
                </a:pathLst>
              </a:custGeom>
              <a:solidFill>
                <a:srgbClr val="CCCC99"/>
              </a:solidFill>
              <a:ln w="10478" cap="flat">
                <a:noFill/>
                <a:prstDash val="solid"/>
                <a:miter/>
              </a:ln>
            </p:spPr>
            <p:txBody>
              <a:bodyPr rtlCol="0" anchor="ctr"/>
              <a:lstStyle/>
              <a:p>
                <a:endParaRPr lang="nl-BE" noProof="0" dirty="0"/>
              </a:p>
            </p:txBody>
          </p:sp>
          <p:sp>
            <p:nvSpPr>
              <p:cNvPr id="80" name="Freeform: Shape 79">
                <a:extLst>
                  <a:ext uri="{FF2B5EF4-FFF2-40B4-BE49-F238E27FC236}">
                    <a16:creationId xmlns:a16="http://schemas.microsoft.com/office/drawing/2014/main" id="{07075657-2118-8184-165B-E8745B27992B}"/>
                  </a:ext>
                </a:extLst>
              </p:cNvPr>
              <p:cNvSpPr/>
              <p:nvPr/>
            </p:nvSpPr>
            <p:spPr>
              <a:xfrm>
                <a:off x="4476299" y="1417708"/>
                <a:ext cx="337623" cy="253900"/>
              </a:xfrm>
              <a:custGeom>
                <a:avLst/>
                <a:gdLst>
                  <a:gd name="connsiteX0" fmla="*/ 164102 w 262990"/>
                  <a:gd name="connsiteY0" fmla="*/ 0 h 197775"/>
                  <a:gd name="connsiteX1" fmla="*/ 262990 w 262990"/>
                  <a:gd name="connsiteY1" fmla="*/ 98888 h 197775"/>
                  <a:gd name="connsiteX2" fmla="*/ 164102 w 262990"/>
                  <a:gd name="connsiteY2" fmla="*/ 197775 h 197775"/>
                  <a:gd name="connsiteX3" fmla="*/ 164102 w 262990"/>
                  <a:gd name="connsiteY3" fmla="*/ 141618 h 197775"/>
                  <a:gd name="connsiteX4" fmla="*/ 0 w 262990"/>
                  <a:gd name="connsiteY4" fmla="*/ 141618 h 197775"/>
                  <a:gd name="connsiteX5" fmla="*/ 0 w 262990"/>
                  <a:gd name="connsiteY5" fmla="*/ 57010 h 197775"/>
                  <a:gd name="connsiteX6" fmla="*/ 164102 w 262990"/>
                  <a:gd name="connsiteY6" fmla="*/ 57010 h 197775"/>
                  <a:gd name="connsiteX7" fmla="*/ 164102 w 262990"/>
                  <a:gd name="connsiteY7" fmla="*/ 0 h 19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990" h="197775">
                    <a:moveTo>
                      <a:pt x="164102" y="0"/>
                    </a:moveTo>
                    <a:lnTo>
                      <a:pt x="262990" y="98888"/>
                    </a:lnTo>
                    <a:lnTo>
                      <a:pt x="164102" y="197775"/>
                    </a:lnTo>
                    <a:lnTo>
                      <a:pt x="164102" y="141618"/>
                    </a:lnTo>
                    <a:lnTo>
                      <a:pt x="0" y="141618"/>
                    </a:lnTo>
                    <a:lnTo>
                      <a:pt x="0" y="57010"/>
                    </a:lnTo>
                    <a:lnTo>
                      <a:pt x="164102" y="57010"/>
                    </a:lnTo>
                    <a:lnTo>
                      <a:pt x="164102" y="0"/>
                    </a:lnTo>
                    <a:close/>
                  </a:path>
                </a:pathLst>
              </a:custGeom>
              <a:solidFill>
                <a:srgbClr val="FFFFFF"/>
              </a:solidFill>
              <a:ln w="10478" cap="flat">
                <a:noFill/>
                <a:prstDash val="solid"/>
                <a:miter/>
              </a:ln>
            </p:spPr>
            <p:txBody>
              <a:bodyPr rtlCol="0" anchor="ctr"/>
              <a:lstStyle/>
              <a:p>
                <a:endParaRPr lang="nl-BE" noProof="0" dirty="0"/>
              </a:p>
            </p:txBody>
          </p:sp>
          <p:sp>
            <p:nvSpPr>
              <p:cNvPr id="81" name="Freeform: Shape 80">
                <a:extLst>
                  <a:ext uri="{FF2B5EF4-FFF2-40B4-BE49-F238E27FC236}">
                    <a16:creationId xmlns:a16="http://schemas.microsoft.com/office/drawing/2014/main" id="{B3F012A1-7E53-869A-E84D-2B7313D4CA55}"/>
                  </a:ext>
                </a:extLst>
              </p:cNvPr>
              <p:cNvSpPr/>
              <p:nvPr/>
            </p:nvSpPr>
            <p:spPr>
              <a:xfrm>
                <a:off x="4432458" y="1671608"/>
                <a:ext cx="337623" cy="253900"/>
              </a:xfrm>
              <a:custGeom>
                <a:avLst/>
                <a:gdLst>
                  <a:gd name="connsiteX0" fmla="*/ 98888 w 262990"/>
                  <a:gd name="connsiteY0" fmla="*/ 197775 h 197775"/>
                  <a:gd name="connsiteX1" fmla="*/ 0 w 262990"/>
                  <a:gd name="connsiteY1" fmla="*/ 98888 h 197775"/>
                  <a:gd name="connsiteX2" fmla="*/ 98888 w 262990"/>
                  <a:gd name="connsiteY2" fmla="*/ 0 h 197775"/>
                  <a:gd name="connsiteX3" fmla="*/ 98888 w 262990"/>
                  <a:gd name="connsiteY3" fmla="*/ 56157 h 197775"/>
                  <a:gd name="connsiteX4" fmla="*/ 262990 w 262990"/>
                  <a:gd name="connsiteY4" fmla="*/ 56051 h 197775"/>
                  <a:gd name="connsiteX5" fmla="*/ 262990 w 262990"/>
                  <a:gd name="connsiteY5" fmla="*/ 140766 h 197775"/>
                  <a:gd name="connsiteX6" fmla="*/ 98888 w 262990"/>
                  <a:gd name="connsiteY6" fmla="*/ 140766 h 197775"/>
                  <a:gd name="connsiteX7" fmla="*/ 98888 w 262990"/>
                  <a:gd name="connsiteY7" fmla="*/ 197775 h 19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990" h="197775">
                    <a:moveTo>
                      <a:pt x="98888" y="197775"/>
                    </a:moveTo>
                    <a:lnTo>
                      <a:pt x="0" y="98888"/>
                    </a:lnTo>
                    <a:lnTo>
                      <a:pt x="98888" y="0"/>
                    </a:lnTo>
                    <a:lnTo>
                      <a:pt x="98888" y="56157"/>
                    </a:lnTo>
                    <a:lnTo>
                      <a:pt x="262990" y="56051"/>
                    </a:lnTo>
                    <a:lnTo>
                      <a:pt x="262990" y="140766"/>
                    </a:lnTo>
                    <a:lnTo>
                      <a:pt x="98888" y="140766"/>
                    </a:lnTo>
                    <a:lnTo>
                      <a:pt x="98888" y="197775"/>
                    </a:lnTo>
                    <a:close/>
                  </a:path>
                </a:pathLst>
              </a:custGeom>
              <a:solidFill>
                <a:srgbClr val="FFFFFF"/>
              </a:solidFill>
              <a:ln w="10478" cap="flat">
                <a:noFill/>
                <a:prstDash val="solid"/>
                <a:miter/>
              </a:ln>
            </p:spPr>
            <p:txBody>
              <a:bodyPr rtlCol="0" anchor="ctr"/>
              <a:lstStyle/>
              <a:p>
                <a:endParaRPr lang="nl-BE" noProof="0" dirty="0"/>
              </a:p>
            </p:txBody>
          </p:sp>
        </p:grpSp>
        <p:sp>
          <p:nvSpPr>
            <p:cNvPr id="83" name="Freeform: Shape 82">
              <a:extLst>
                <a:ext uri="{FF2B5EF4-FFF2-40B4-BE49-F238E27FC236}">
                  <a16:creationId xmlns:a16="http://schemas.microsoft.com/office/drawing/2014/main" id="{B46F1BCB-007F-C266-511F-A96CC3179E3A}"/>
                </a:ext>
              </a:extLst>
            </p:cNvPr>
            <p:cNvSpPr>
              <a:spLocks noChangeAspect="1"/>
            </p:cNvSpPr>
            <p:nvPr/>
          </p:nvSpPr>
          <p:spPr>
            <a:xfrm>
              <a:off x="5560521" y="2373977"/>
              <a:ext cx="1150233" cy="1150233"/>
            </a:xfrm>
            <a:custGeom>
              <a:avLst/>
              <a:gdLst>
                <a:gd name="connsiteX0" fmla="*/ 174117 w 342900"/>
                <a:gd name="connsiteY0" fmla="*/ 98108 h 342900"/>
                <a:gd name="connsiteX1" fmla="*/ 194310 w 342900"/>
                <a:gd name="connsiteY1" fmla="*/ 118301 h 342900"/>
                <a:gd name="connsiteX2" fmla="*/ 148019 w 342900"/>
                <a:gd name="connsiteY2" fmla="*/ 164592 h 342900"/>
                <a:gd name="connsiteX3" fmla="*/ 127826 w 342900"/>
                <a:gd name="connsiteY3" fmla="*/ 184785 h 342900"/>
                <a:gd name="connsiteX4" fmla="*/ 107632 w 342900"/>
                <a:gd name="connsiteY4" fmla="*/ 164592 h 342900"/>
                <a:gd name="connsiteX5" fmla="*/ 88202 w 342900"/>
                <a:gd name="connsiteY5" fmla="*/ 145161 h 342900"/>
                <a:gd name="connsiteX6" fmla="*/ 108395 w 342900"/>
                <a:gd name="connsiteY6" fmla="*/ 125063 h 342900"/>
                <a:gd name="connsiteX7" fmla="*/ 127826 w 342900"/>
                <a:gd name="connsiteY7" fmla="*/ 144494 h 342900"/>
                <a:gd name="connsiteX8" fmla="*/ 174117 w 342900"/>
                <a:gd name="connsiteY8" fmla="*/ 98108 h 342900"/>
                <a:gd name="connsiteX9" fmla="*/ 213646 w 342900"/>
                <a:gd name="connsiteY9" fmla="*/ 213741 h 342900"/>
                <a:gd name="connsiteX10" fmla="*/ 68580 w 342900"/>
                <a:gd name="connsiteY10" fmla="*/ 213741 h 342900"/>
                <a:gd name="connsiteX11" fmla="*/ 68580 w 342900"/>
                <a:gd name="connsiteY11" fmla="*/ 68675 h 342900"/>
                <a:gd name="connsiteX12" fmla="*/ 213646 w 342900"/>
                <a:gd name="connsiteY12" fmla="*/ 68675 h 342900"/>
                <a:gd name="connsiteX13" fmla="*/ 213646 w 342900"/>
                <a:gd name="connsiteY13" fmla="*/ 213741 h 342900"/>
                <a:gd name="connsiteX14" fmla="*/ 213646 w 342900"/>
                <a:gd name="connsiteY14" fmla="*/ 213741 h 342900"/>
                <a:gd name="connsiteX15" fmla="*/ 342329 w 342900"/>
                <a:gd name="connsiteY15" fmla="*/ 302895 h 342900"/>
                <a:gd name="connsiteX16" fmla="*/ 267843 w 342900"/>
                <a:gd name="connsiteY16" fmla="*/ 228695 h 342900"/>
                <a:gd name="connsiteX17" fmla="*/ 262604 w 342900"/>
                <a:gd name="connsiteY17" fmla="*/ 233934 h 342900"/>
                <a:gd name="connsiteX18" fmla="*/ 254413 w 342900"/>
                <a:gd name="connsiteY18" fmla="*/ 225743 h 342900"/>
                <a:gd name="connsiteX19" fmla="*/ 240983 w 342900"/>
                <a:gd name="connsiteY19" fmla="*/ 41434 h 342900"/>
                <a:gd name="connsiteX20" fmla="*/ 41434 w 342900"/>
                <a:gd name="connsiteY20" fmla="*/ 41434 h 342900"/>
                <a:gd name="connsiteX21" fmla="*/ 41434 w 342900"/>
                <a:gd name="connsiteY21" fmla="*/ 240982 h 342900"/>
                <a:gd name="connsiteX22" fmla="*/ 225647 w 342900"/>
                <a:gd name="connsiteY22" fmla="*/ 254413 h 342900"/>
                <a:gd name="connsiteX23" fmla="*/ 233839 w 342900"/>
                <a:gd name="connsiteY23" fmla="*/ 262604 h 342900"/>
                <a:gd name="connsiteX24" fmla="*/ 228600 w 342900"/>
                <a:gd name="connsiteY24" fmla="*/ 267843 h 342900"/>
                <a:gd name="connsiteX25" fmla="*/ 302800 w 342900"/>
                <a:gd name="connsiteY25" fmla="*/ 342043 h 342900"/>
                <a:gd name="connsiteX26" fmla="*/ 342329 w 342900"/>
                <a:gd name="connsiteY26" fmla="*/ 342043 h 342900"/>
                <a:gd name="connsiteX27" fmla="*/ 342329 w 342900"/>
                <a:gd name="connsiteY27" fmla="*/ 30289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42900" h="342900">
                  <a:moveTo>
                    <a:pt x="174117" y="98108"/>
                  </a:moveTo>
                  <a:lnTo>
                    <a:pt x="194310" y="118301"/>
                  </a:lnTo>
                  <a:lnTo>
                    <a:pt x="148019" y="164592"/>
                  </a:lnTo>
                  <a:lnTo>
                    <a:pt x="127826" y="184785"/>
                  </a:lnTo>
                  <a:lnTo>
                    <a:pt x="107632" y="164592"/>
                  </a:lnTo>
                  <a:lnTo>
                    <a:pt x="88202" y="145161"/>
                  </a:lnTo>
                  <a:lnTo>
                    <a:pt x="108395" y="125063"/>
                  </a:lnTo>
                  <a:lnTo>
                    <a:pt x="127826" y="144494"/>
                  </a:lnTo>
                  <a:lnTo>
                    <a:pt x="174117" y="98108"/>
                  </a:lnTo>
                  <a:close/>
                  <a:moveTo>
                    <a:pt x="213646" y="213741"/>
                  </a:moveTo>
                  <a:cubicBezTo>
                    <a:pt x="173545" y="253651"/>
                    <a:pt x="108680" y="253651"/>
                    <a:pt x="68580" y="213741"/>
                  </a:cubicBezTo>
                  <a:cubicBezTo>
                    <a:pt x="28670" y="173831"/>
                    <a:pt x="28670" y="108966"/>
                    <a:pt x="68580" y="68675"/>
                  </a:cubicBezTo>
                  <a:cubicBezTo>
                    <a:pt x="108680" y="28575"/>
                    <a:pt x="173641" y="28575"/>
                    <a:pt x="213646" y="68675"/>
                  </a:cubicBezTo>
                  <a:cubicBezTo>
                    <a:pt x="253651" y="108776"/>
                    <a:pt x="253746" y="173641"/>
                    <a:pt x="213646" y="213741"/>
                  </a:cubicBezTo>
                  <a:lnTo>
                    <a:pt x="213646" y="213741"/>
                  </a:lnTo>
                  <a:moveTo>
                    <a:pt x="342329" y="302895"/>
                  </a:moveTo>
                  <a:lnTo>
                    <a:pt x="267843" y="228695"/>
                  </a:lnTo>
                  <a:lnTo>
                    <a:pt x="262604" y="233934"/>
                  </a:lnTo>
                  <a:lnTo>
                    <a:pt x="254413" y="225743"/>
                  </a:lnTo>
                  <a:cubicBezTo>
                    <a:pt x="296418" y="169545"/>
                    <a:pt x="290608" y="90964"/>
                    <a:pt x="240983" y="41434"/>
                  </a:cubicBezTo>
                  <a:cubicBezTo>
                    <a:pt x="185738" y="-13811"/>
                    <a:pt x="96298" y="-13811"/>
                    <a:pt x="41434" y="41434"/>
                  </a:cubicBezTo>
                  <a:cubicBezTo>
                    <a:pt x="-13811" y="96679"/>
                    <a:pt x="-13811" y="186119"/>
                    <a:pt x="41434" y="240982"/>
                  </a:cubicBezTo>
                  <a:cubicBezTo>
                    <a:pt x="90964" y="290703"/>
                    <a:pt x="169450" y="296418"/>
                    <a:pt x="225647" y="254413"/>
                  </a:cubicBezTo>
                  <a:lnTo>
                    <a:pt x="233839" y="262604"/>
                  </a:lnTo>
                  <a:lnTo>
                    <a:pt x="228600" y="267843"/>
                  </a:lnTo>
                  <a:lnTo>
                    <a:pt x="302800" y="342043"/>
                  </a:lnTo>
                  <a:cubicBezTo>
                    <a:pt x="313754" y="352806"/>
                    <a:pt x="331375" y="352806"/>
                    <a:pt x="342329" y="342043"/>
                  </a:cubicBezTo>
                  <a:cubicBezTo>
                    <a:pt x="353187" y="331280"/>
                    <a:pt x="353187" y="313754"/>
                    <a:pt x="342329" y="302895"/>
                  </a:cubicBezTo>
                </a:path>
              </a:pathLst>
            </a:custGeom>
            <a:solidFill>
              <a:schemeClr val="bg1"/>
            </a:solidFill>
            <a:ln w="9525" cap="flat">
              <a:noFill/>
              <a:prstDash val="solid"/>
              <a:miter/>
            </a:ln>
          </p:spPr>
          <p:txBody>
            <a:bodyPr rtlCol="0" anchor="ctr"/>
            <a:lstStyle/>
            <a:p>
              <a:endParaRPr lang="nl-BE" noProof="0" dirty="0"/>
            </a:p>
          </p:txBody>
        </p:sp>
        <p:sp>
          <p:nvSpPr>
            <p:cNvPr id="84" name="TextBox 83">
              <a:extLst>
                <a:ext uri="{FF2B5EF4-FFF2-40B4-BE49-F238E27FC236}">
                  <a16:creationId xmlns:a16="http://schemas.microsoft.com/office/drawing/2014/main" id="{2DB5982B-9299-795F-E3EB-0AB6C6D43969}"/>
                </a:ext>
              </a:extLst>
            </p:cNvPr>
            <p:cNvSpPr txBox="1"/>
            <p:nvPr/>
          </p:nvSpPr>
          <p:spPr>
            <a:xfrm>
              <a:off x="4722420" y="3556474"/>
              <a:ext cx="2843441" cy="646331"/>
            </a:xfrm>
            <a:prstGeom prst="rect">
              <a:avLst/>
            </a:prstGeom>
            <a:noFill/>
          </p:spPr>
          <p:txBody>
            <a:bodyPr wrap="square" rtlCol="0">
              <a:spAutoFit/>
            </a:bodyPr>
            <a:lstStyle/>
            <a:p>
              <a:pPr algn="ctr"/>
              <a:r>
                <a:rPr lang="nl-BE" b="1" noProof="0" dirty="0">
                  <a:solidFill>
                    <a:schemeClr val="bg1"/>
                  </a:solidFill>
                </a:rPr>
                <a:t>Zeer ruime maar limitatieve definitie </a:t>
              </a:r>
            </a:p>
          </p:txBody>
        </p:sp>
      </p:grpSp>
    </p:spTree>
    <p:extLst>
      <p:ext uri="{BB962C8B-B14F-4D97-AF65-F5344CB8AC3E}">
        <p14:creationId xmlns:p14="http://schemas.microsoft.com/office/powerpoint/2010/main" val="2496857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p:cNvSpPr>
            <a:spLocks noGrp="1"/>
          </p:cNvSpPr>
          <p:nvPr>
            <p:ph type="title"/>
          </p:nvPr>
        </p:nvSpPr>
        <p:spPr/>
        <p:txBody>
          <a:bodyPr/>
          <a:lstStyle/>
          <a:p>
            <a:r>
              <a:rPr lang="nl-BE" noProof="0" dirty="0"/>
              <a:t>Welke transacties zijn geviseerd?</a:t>
            </a:r>
          </a:p>
        </p:txBody>
      </p:sp>
      <p:sp>
        <p:nvSpPr>
          <p:cNvPr id="3" name="Rectangle 2">
            <a:extLst>
              <a:ext uri="{FF2B5EF4-FFF2-40B4-BE49-F238E27FC236}">
                <a16:creationId xmlns:a16="http://schemas.microsoft.com/office/drawing/2014/main" id="{6607DE02-8AB8-AAB0-0A00-17C8ECA682EA}"/>
              </a:ext>
            </a:extLst>
          </p:cNvPr>
          <p:cNvSpPr/>
          <p:nvPr/>
        </p:nvSpPr>
        <p:spPr>
          <a:xfrm>
            <a:off x="412801" y="1662800"/>
            <a:ext cx="11371212" cy="3357563"/>
          </a:xfrm>
          <a:prstGeom prst="rect">
            <a:avLst/>
          </a:prstGeom>
          <a:solidFill>
            <a:srgbClr val="F7F6F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76213" lvl="0" indent="-176213">
              <a:spcAft>
                <a:spcPts val="1200"/>
              </a:spcAft>
              <a:buClr>
                <a:schemeClr val="tx2"/>
              </a:buClr>
              <a:buFont typeface="Arial" panose="020B0604020202020204" pitchFamily="34" charset="0"/>
              <a:buChar char="&gt;"/>
              <a:defRPr/>
            </a:pPr>
            <a:r>
              <a:rPr lang="nl-BE" sz="1500" noProof="0" dirty="0">
                <a:solidFill>
                  <a:srgbClr val="000000"/>
                </a:solidFill>
              </a:rPr>
              <a:t>Alle soorten juridische overdrachten onder </a:t>
            </a:r>
            <a:r>
              <a:rPr lang="nl-BE" sz="1500" dirty="0">
                <a:solidFill>
                  <a:srgbClr val="000000"/>
                </a:solidFill>
              </a:rPr>
              <a:t>bezwarende titel (verkoop, ruil, inbreng) </a:t>
            </a:r>
            <a:endParaRPr lang="nl-BE" sz="1500" noProof="0" dirty="0">
              <a:solidFill>
                <a:srgbClr val="000000"/>
              </a:solidFill>
            </a:endParaRPr>
          </a:p>
          <a:p>
            <a:pPr marL="633413" lvl="1" indent="-176213">
              <a:spcAft>
                <a:spcPts val="1200"/>
              </a:spcAft>
              <a:buClr>
                <a:schemeClr val="tx2"/>
              </a:buClr>
              <a:buFont typeface="Arial" panose="020B0604020202020204" pitchFamily="34" charset="0"/>
              <a:buChar char="&gt;"/>
              <a:defRPr/>
            </a:pPr>
            <a:r>
              <a:rPr lang="nl-BE" sz="1500" noProof="0" dirty="0">
                <a:solidFill>
                  <a:srgbClr val="000000"/>
                </a:solidFill>
              </a:rPr>
              <a:t>Inbreng van aandelen is echter vrijgesteld (zie hierna)</a:t>
            </a:r>
          </a:p>
          <a:p>
            <a:pPr marL="176213" indent="-176213">
              <a:spcAft>
                <a:spcPts val="1200"/>
              </a:spcAft>
              <a:buClr>
                <a:schemeClr val="tx2"/>
              </a:buClr>
              <a:buFont typeface="Arial" panose="020B0604020202020204" pitchFamily="34" charset="0"/>
              <a:buChar char="&gt;"/>
              <a:defRPr/>
            </a:pPr>
            <a:r>
              <a:rPr lang="nl-BE" sz="1500" noProof="0" dirty="0">
                <a:solidFill>
                  <a:srgbClr val="000000"/>
                </a:solidFill>
              </a:rPr>
              <a:t>Twee type transacties worden gelijkgesteld met overdracht onder bezwarende titel:</a:t>
            </a:r>
          </a:p>
          <a:p>
            <a:pPr marL="633413" lvl="2" indent="-176213">
              <a:spcAft>
                <a:spcPts val="1200"/>
              </a:spcAft>
              <a:buClr>
                <a:schemeClr val="tx2"/>
              </a:buClr>
              <a:buFont typeface="Arial" panose="020B0604020202020204" pitchFamily="34" charset="0"/>
              <a:buChar char="&gt;"/>
              <a:defRPr/>
            </a:pPr>
            <a:r>
              <a:rPr lang="nl-BE" sz="1500" noProof="0" dirty="0">
                <a:solidFill>
                  <a:srgbClr val="000000"/>
                </a:solidFill>
              </a:rPr>
              <a:t>Uitkering bij leven van verzekeringnemer van kapitalen en afkoopwaarden van verzekeringsovereenkomst. Niet bij wijziging tussen beleggingsfondsen</a:t>
            </a:r>
          </a:p>
          <a:p>
            <a:pPr marL="633413" lvl="2" indent="-176213">
              <a:spcAft>
                <a:spcPts val="1200"/>
              </a:spcAft>
              <a:buClr>
                <a:schemeClr val="tx2"/>
              </a:buClr>
              <a:buFont typeface="Arial" panose="020B0604020202020204" pitchFamily="34" charset="0"/>
              <a:buChar char="&gt;"/>
              <a:defRPr/>
            </a:pPr>
            <a:r>
              <a:rPr lang="nl-BE" sz="1500" noProof="0" dirty="0">
                <a:solidFill>
                  <a:srgbClr val="000000"/>
                </a:solidFill>
              </a:rPr>
              <a:t>Overbrenging van fiscale woonplaats van belastingplichtige buiten België (exit taks)</a:t>
            </a:r>
          </a:p>
        </p:txBody>
      </p:sp>
      <p:sp>
        <p:nvSpPr>
          <p:cNvPr id="4" name="TextBox 3">
            <a:extLst>
              <a:ext uri="{FF2B5EF4-FFF2-40B4-BE49-F238E27FC236}">
                <a16:creationId xmlns:a16="http://schemas.microsoft.com/office/drawing/2014/main" id="{C3F75426-317D-602E-0400-6E945DF023E0}"/>
              </a:ext>
            </a:extLst>
          </p:cNvPr>
          <p:cNvSpPr txBox="1"/>
          <p:nvPr/>
        </p:nvSpPr>
        <p:spPr>
          <a:xfrm>
            <a:off x="412800" y="1263466"/>
            <a:ext cx="11371213" cy="399334"/>
          </a:xfrm>
          <a:prstGeom prst="rect">
            <a:avLst/>
          </a:prstGeom>
          <a:solidFill>
            <a:srgbClr val="669999"/>
          </a:solidFill>
        </p:spPr>
        <p:txBody>
          <a:bodyPr wrap="square" rtlCol="0" anchor="ctr" anchorCtr="0">
            <a:noAutofit/>
          </a:bodyPr>
          <a:lstStyle/>
          <a:p>
            <a:r>
              <a:rPr lang="nl-BE" sz="1600" b="1" noProof="0" dirty="0">
                <a:solidFill>
                  <a:schemeClr val="bg1"/>
                </a:solidFill>
              </a:rPr>
              <a:t>Overdrachten ten bezwarende titel van financiële activa</a:t>
            </a:r>
          </a:p>
        </p:txBody>
      </p:sp>
      <p:sp>
        <p:nvSpPr>
          <p:cNvPr id="5" name="Rectangle 4">
            <a:extLst>
              <a:ext uri="{FF2B5EF4-FFF2-40B4-BE49-F238E27FC236}">
                <a16:creationId xmlns:a16="http://schemas.microsoft.com/office/drawing/2014/main" id="{856F672D-94CA-B303-6E18-F020A8C3ADD9}"/>
              </a:ext>
            </a:extLst>
          </p:cNvPr>
          <p:cNvSpPr/>
          <p:nvPr/>
        </p:nvSpPr>
        <p:spPr>
          <a:xfrm>
            <a:off x="412802" y="5020363"/>
            <a:ext cx="11371211" cy="142871"/>
          </a:xfrm>
          <a:prstGeom prst="rect">
            <a:avLst/>
          </a:prstGeom>
          <a:solidFill>
            <a:srgbClr val="E6E6E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noProof="0" dirty="0">
                <a:solidFill>
                  <a:schemeClr val="tx1"/>
                </a:solidFill>
              </a:rPr>
              <a:t> </a:t>
            </a:r>
          </a:p>
        </p:txBody>
      </p:sp>
    </p:spTree>
    <p:custDataLst>
      <p:tags r:id="rId1"/>
    </p:custDataLst>
    <p:extLst>
      <p:ext uri="{BB962C8B-B14F-4D97-AF65-F5344CB8AC3E}">
        <p14:creationId xmlns:p14="http://schemas.microsoft.com/office/powerpoint/2010/main" val="1386128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A27BE-83BB-9382-BE35-5559C4ACB3B1}"/>
            </a:ext>
          </a:extLst>
        </p:cNvPr>
        <p:cNvGrpSpPr/>
        <p:nvPr/>
      </p:nvGrpSpPr>
      <p:grpSpPr>
        <a:xfrm>
          <a:off x="0" y="0"/>
          <a:ext cx="0" cy="0"/>
          <a:chOff x="0" y="0"/>
          <a:chExt cx="0" cy="0"/>
        </a:xfrm>
      </p:grpSpPr>
      <p:sp>
        <p:nvSpPr>
          <p:cNvPr id="2" name="Title Placeholder 1" descr="|">
            <a:extLst>
              <a:ext uri="{FF2B5EF4-FFF2-40B4-BE49-F238E27FC236}">
                <a16:creationId xmlns:a16="http://schemas.microsoft.com/office/drawing/2014/main" id="{F464BCA9-451E-4276-527B-2D9B33267E50}"/>
              </a:ext>
            </a:extLst>
          </p:cNvPr>
          <p:cNvSpPr>
            <a:spLocks noGrp="1"/>
          </p:cNvSpPr>
          <p:nvPr>
            <p:ph type="title"/>
          </p:nvPr>
        </p:nvSpPr>
        <p:spPr/>
        <p:txBody>
          <a:bodyPr/>
          <a:lstStyle/>
          <a:p>
            <a:r>
              <a:rPr lang="nl-BE" noProof="0" dirty="0"/>
              <a:t>Welke overdrachten vallen buiten het toepassingsgebied?</a:t>
            </a:r>
          </a:p>
        </p:txBody>
      </p:sp>
      <p:sp>
        <p:nvSpPr>
          <p:cNvPr id="4" name="Rectangle 3">
            <a:extLst>
              <a:ext uri="{FF2B5EF4-FFF2-40B4-BE49-F238E27FC236}">
                <a16:creationId xmlns:a16="http://schemas.microsoft.com/office/drawing/2014/main" id="{0927FEED-4484-4D3E-1AA6-4446975501FA}"/>
              </a:ext>
            </a:extLst>
          </p:cNvPr>
          <p:cNvSpPr/>
          <p:nvPr/>
        </p:nvSpPr>
        <p:spPr>
          <a:xfrm>
            <a:off x="412799" y="1675521"/>
            <a:ext cx="11371212" cy="3018399"/>
          </a:xfrm>
          <a:prstGeom prst="rect">
            <a:avLst/>
          </a:prstGeom>
          <a:solidFill>
            <a:srgbClr val="F7F6F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176213" lvl="0" indent="-176213">
              <a:spcAft>
                <a:spcPts val="1200"/>
              </a:spcAft>
              <a:buClr>
                <a:schemeClr val="tx2"/>
              </a:buClr>
              <a:buFont typeface="Arial" panose="020B0604020202020204" pitchFamily="34" charset="0"/>
              <a:buChar char="&gt;"/>
              <a:defRPr/>
            </a:pPr>
            <a:r>
              <a:rPr kumimoji="0" lang="nl-BE" sz="1500" b="0" i="0" u="none" strike="noStrike" kern="1200" cap="none" spc="0" normalizeH="0" baseline="0" noProof="0" dirty="0">
                <a:ln>
                  <a:noFill/>
                </a:ln>
                <a:solidFill>
                  <a:schemeClr val="tx1"/>
                </a:solidFill>
                <a:effectLst/>
                <a:uLnTx/>
                <a:uFillTx/>
                <a:latin typeface="Arial"/>
                <a:ea typeface="+mn-ea"/>
                <a:cs typeface="Arial"/>
              </a:rPr>
              <a:t>Niet geviseerd: overdracht bij </a:t>
            </a:r>
            <a:r>
              <a:rPr lang="nl-BE" sz="1500" dirty="0">
                <a:solidFill>
                  <a:schemeClr val="tx1"/>
                </a:solidFill>
              </a:rPr>
              <a:t>overlijden of schenking; inbreng in de huwgemeenschap; uit onverdeeldheid </a:t>
            </a:r>
            <a:r>
              <a:rPr lang="nl-BE" sz="1500" dirty="0" err="1">
                <a:solidFill>
                  <a:schemeClr val="tx1"/>
                </a:solidFill>
              </a:rPr>
              <a:t>treding</a:t>
            </a:r>
            <a:r>
              <a:rPr lang="nl-BE" sz="1500" dirty="0">
                <a:solidFill>
                  <a:schemeClr val="tx1"/>
                </a:solidFill>
              </a:rPr>
              <a:t> bij echtscheiding, einde wettelijke of feitelijke samenwoning binnen de drie jaar</a:t>
            </a:r>
          </a:p>
          <a:p>
            <a:pPr marL="176213" lvl="0" indent="-176213">
              <a:spcAft>
                <a:spcPts val="1200"/>
              </a:spcAft>
              <a:buClr>
                <a:schemeClr val="tx2"/>
              </a:buClr>
              <a:buFont typeface="Arial" panose="020B0604020202020204" pitchFamily="34" charset="0"/>
              <a:buChar char="&gt;"/>
              <a:defRPr/>
            </a:pPr>
            <a:r>
              <a:rPr kumimoji="0" lang="nl-BE" sz="1500" b="0" i="0" u="none" strike="noStrike" kern="1200" cap="none" spc="0" normalizeH="0" baseline="0" noProof="0" dirty="0">
                <a:ln>
                  <a:noFill/>
                </a:ln>
                <a:solidFill>
                  <a:schemeClr val="tx1"/>
                </a:solidFill>
                <a:effectLst/>
                <a:uLnTx/>
                <a:uFillTx/>
                <a:latin typeface="Arial"/>
                <a:ea typeface="+mn-ea"/>
                <a:cs typeface="Arial"/>
              </a:rPr>
              <a:t>Geen </a:t>
            </a:r>
            <a:r>
              <a:rPr kumimoji="0" lang="nl-BE" sz="1500" b="0" i="1" u="none" strike="noStrike" kern="1200" cap="none" spc="0" normalizeH="0" baseline="0" noProof="0" dirty="0" err="1">
                <a:ln>
                  <a:noFill/>
                </a:ln>
                <a:solidFill>
                  <a:schemeClr val="tx1"/>
                </a:solidFill>
                <a:effectLst/>
                <a:uLnTx/>
                <a:uFillTx/>
                <a:latin typeface="Arial"/>
                <a:ea typeface="+mn-ea"/>
                <a:cs typeface="Arial"/>
              </a:rPr>
              <a:t>step-up</a:t>
            </a:r>
            <a:r>
              <a:rPr kumimoji="0" lang="nl-BE" sz="1500" b="0" i="0" u="none" strike="noStrike" kern="1200" cap="none" spc="0" normalizeH="0" baseline="0" noProof="0" dirty="0">
                <a:ln>
                  <a:noFill/>
                </a:ln>
                <a:solidFill>
                  <a:schemeClr val="tx1"/>
                </a:solidFill>
                <a:effectLst/>
                <a:uLnTx/>
                <a:uFillTx/>
                <a:latin typeface="Arial"/>
                <a:ea typeface="+mn-ea"/>
                <a:cs typeface="Arial"/>
              </a:rPr>
              <a:t> in aanschaffingswaarde van de overgedragen financiële instrumenten</a:t>
            </a:r>
          </a:p>
          <a:p>
            <a:pPr marL="176213" indent="-176213">
              <a:spcAft>
                <a:spcPts val="1200"/>
              </a:spcAft>
              <a:buClr>
                <a:schemeClr val="tx2"/>
              </a:buClr>
              <a:buFont typeface="Arial" panose="020B0604020202020204" pitchFamily="34" charset="0"/>
              <a:buChar char="&gt;"/>
              <a:defRPr/>
            </a:pPr>
            <a:r>
              <a:rPr lang="nl-BE" sz="1500" dirty="0">
                <a:solidFill>
                  <a:srgbClr val="000000"/>
                </a:solidFill>
              </a:rPr>
              <a:t>Risico op fiscaal misbruik bij overdracht om niet aan niet-inwoner die vervolgens het actief verkoopt en de MW uitbetaalt aan </a:t>
            </a:r>
            <a:r>
              <a:rPr lang="nl-BE" sz="1500" dirty="0" err="1">
                <a:solidFill>
                  <a:srgbClr val="000000"/>
                </a:solidFill>
              </a:rPr>
              <a:t>rijksinwoner</a:t>
            </a:r>
            <a:r>
              <a:rPr lang="nl-BE" sz="1500" dirty="0">
                <a:solidFill>
                  <a:srgbClr val="000000"/>
                </a:solidFill>
              </a:rPr>
              <a:t>-schenker</a:t>
            </a:r>
          </a:p>
          <a:p>
            <a:pPr marL="176213" marR="0" lvl="0" indent="-176213" algn="l" defTabSz="914400" rtl="0" eaLnBrk="1" fontAlgn="auto" latinLnBrk="0" hangingPunct="1">
              <a:lnSpc>
                <a:spcPct val="100000"/>
              </a:lnSpc>
              <a:spcBef>
                <a:spcPts val="0"/>
              </a:spcBef>
              <a:spcAft>
                <a:spcPts val="1200"/>
              </a:spcAft>
              <a:buClr>
                <a:schemeClr val="tx2"/>
              </a:buClr>
              <a:buSzTx/>
              <a:buFont typeface="Arial" panose="020B0604020202020204" pitchFamily="34" charset="0"/>
              <a:buChar char="&gt;"/>
              <a:tabLst/>
              <a:defRPr/>
            </a:pPr>
            <a:endParaRPr kumimoji="0" lang="nl-BE" sz="1500" b="0" i="0" u="none" strike="noStrike" kern="1200" cap="none" spc="0" normalizeH="0" baseline="0" noProof="0" dirty="0">
              <a:ln>
                <a:noFill/>
              </a:ln>
              <a:solidFill>
                <a:schemeClr val="tx1"/>
              </a:solidFill>
              <a:effectLst/>
              <a:uLnTx/>
              <a:uFillTx/>
              <a:latin typeface="Arial"/>
              <a:ea typeface="+mn-ea"/>
              <a:cs typeface="Arial"/>
            </a:endParaRPr>
          </a:p>
        </p:txBody>
      </p:sp>
      <p:sp>
        <p:nvSpPr>
          <p:cNvPr id="5" name="TextBox 4">
            <a:extLst>
              <a:ext uri="{FF2B5EF4-FFF2-40B4-BE49-F238E27FC236}">
                <a16:creationId xmlns:a16="http://schemas.microsoft.com/office/drawing/2014/main" id="{D6D7BECE-AD34-7685-D12B-0D06E203D3B3}"/>
              </a:ext>
            </a:extLst>
          </p:cNvPr>
          <p:cNvSpPr txBox="1"/>
          <p:nvPr/>
        </p:nvSpPr>
        <p:spPr>
          <a:xfrm>
            <a:off x="417612" y="1237593"/>
            <a:ext cx="11371213" cy="437929"/>
          </a:xfrm>
          <a:prstGeom prst="rect">
            <a:avLst/>
          </a:prstGeom>
          <a:solidFill>
            <a:srgbClr val="666699"/>
          </a:solidFill>
        </p:spPr>
        <p:txBody>
          <a:bodyPr wrap="square" rtlCol="0" anchor="ctr" anchorCtr="0">
            <a:noAutofit/>
          </a:bodyPr>
          <a:lstStyle/>
          <a:p>
            <a:r>
              <a:rPr lang="nl-BE" sz="1600" b="1" noProof="0" dirty="0">
                <a:solidFill>
                  <a:schemeClr val="bg1"/>
                </a:solidFill>
              </a:rPr>
              <a:t>Overdrachten </a:t>
            </a:r>
            <a:r>
              <a:rPr lang="nl-BE" sz="1600" b="1" dirty="0">
                <a:solidFill>
                  <a:schemeClr val="bg1"/>
                </a:solidFill>
              </a:rPr>
              <a:t>bij o</a:t>
            </a:r>
            <a:r>
              <a:rPr lang="nl-BE" sz="1600" b="1" noProof="0" dirty="0">
                <a:solidFill>
                  <a:schemeClr val="bg1"/>
                </a:solidFill>
              </a:rPr>
              <a:t>verlijden en schenking; inbreng in huwgemeenschap of uit </a:t>
            </a:r>
            <a:r>
              <a:rPr lang="nl-BE" sz="1600" b="1" noProof="0" dirty="0" err="1">
                <a:solidFill>
                  <a:schemeClr val="bg1"/>
                </a:solidFill>
              </a:rPr>
              <a:t>onverdeeldheidtreding</a:t>
            </a:r>
            <a:endParaRPr lang="nl-BE" sz="1600" b="1" noProof="0" dirty="0">
              <a:solidFill>
                <a:schemeClr val="bg1"/>
              </a:solidFill>
            </a:endParaRPr>
          </a:p>
        </p:txBody>
      </p:sp>
      <p:sp>
        <p:nvSpPr>
          <p:cNvPr id="3" name="Rectangle 2">
            <a:extLst>
              <a:ext uri="{FF2B5EF4-FFF2-40B4-BE49-F238E27FC236}">
                <a16:creationId xmlns:a16="http://schemas.microsoft.com/office/drawing/2014/main" id="{B49398CF-2E5E-9CAF-A5E3-5D64D4062535}"/>
              </a:ext>
            </a:extLst>
          </p:cNvPr>
          <p:cNvSpPr/>
          <p:nvPr/>
        </p:nvSpPr>
        <p:spPr>
          <a:xfrm>
            <a:off x="420020" y="4693920"/>
            <a:ext cx="11371211" cy="142871"/>
          </a:xfrm>
          <a:prstGeom prst="rect">
            <a:avLst/>
          </a:prstGeom>
          <a:solidFill>
            <a:srgbClr val="E6E6E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noProof="0" dirty="0">
                <a:solidFill>
                  <a:schemeClr val="tx1"/>
                </a:solidFill>
              </a:rPr>
              <a:t> </a:t>
            </a:r>
          </a:p>
        </p:txBody>
      </p:sp>
    </p:spTree>
    <p:extLst>
      <p:ext uri="{BB962C8B-B14F-4D97-AF65-F5344CB8AC3E}">
        <p14:creationId xmlns:p14="http://schemas.microsoft.com/office/powerpoint/2010/main" val="40596890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MS_OFFICEID" val="London"/>
  <p:tag name="TMS_CULTUREID" val="English-UK"/>
  <p:tag name="TMS_BUSINESSUNITID" val="LinklatersLLP"/>
  <p:tag name="TMS_TEMPLATE_ID" val="HSAltWS"/>
</p:tagLst>
</file>

<file path=ppt/tags/tag2.xml><?xml version="1.0" encoding="utf-8"?>
<p:tagLst xmlns:a="http://schemas.openxmlformats.org/drawingml/2006/main" xmlns:r="http://schemas.openxmlformats.org/officeDocument/2006/relationships" xmlns:p="http://schemas.openxmlformats.org/presentationml/2006/main">
  <p:tag name="TITLE" val="List – 5 "/>
</p:tagLst>
</file>

<file path=ppt/tags/tag3.xml><?xml version="1.0" encoding="utf-8"?>
<p:tagLst xmlns:a="http://schemas.openxmlformats.org/drawingml/2006/main" xmlns:r="http://schemas.openxmlformats.org/officeDocument/2006/relationships" xmlns:p="http://schemas.openxmlformats.org/presentationml/2006/main">
  <p:tag name="TITLE" val="Questions slide – 3 (colour)"/>
</p:tagLst>
</file>

<file path=ppt/tags/tag4.xml><?xml version="1.0" encoding="utf-8"?>
<p:tagLst xmlns:a="http://schemas.openxmlformats.org/drawingml/2006/main" xmlns:r="http://schemas.openxmlformats.org/officeDocument/2006/relationships" xmlns:p="http://schemas.openxmlformats.org/presentationml/2006/main">
  <p:tag name="TITLE" val="Back page – one address"/>
</p:tagLst>
</file>

<file path=ppt/theme/theme1.xml><?xml version="1.0" encoding="utf-8"?>
<a:theme xmlns:a="http://schemas.openxmlformats.org/drawingml/2006/main" name="Linklaters HouseStyle">
  <a:themeElements>
    <a:clrScheme name="Linklaters HouseStyle">
      <a:dk1>
        <a:srgbClr val="000000"/>
      </a:dk1>
      <a:lt1>
        <a:srgbClr val="FFFFFF"/>
      </a:lt1>
      <a:dk2>
        <a:srgbClr val="AF005F"/>
      </a:dk2>
      <a:lt2>
        <a:srgbClr val="969696"/>
      </a:lt2>
      <a:accent1>
        <a:srgbClr val="AF005F"/>
      </a:accent1>
      <a:accent2>
        <a:srgbClr val="BF337F"/>
      </a:accent2>
      <a:accent3>
        <a:srgbClr val="CC5C99"/>
      </a:accent3>
      <a:accent4>
        <a:srgbClr val="808080"/>
      </a:accent4>
      <a:accent5>
        <a:srgbClr val="969696"/>
      </a:accent5>
      <a:accent6>
        <a:srgbClr val="C3C3C3"/>
      </a:accent6>
      <a:hlink>
        <a:srgbClr val="AF005F"/>
      </a:hlink>
      <a:folHlink>
        <a:srgbClr val="AF005F"/>
      </a:folHlink>
    </a:clrScheme>
    <a:fontScheme name="Linklaters HouseStyle font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FDBD7"/>
        </a:solidFill>
        <a:ln w="9525">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Secondary palette 1">
      <a:srgbClr val="666699"/>
    </a:custClr>
    <a:custClr name="Secondary palette 2">
      <a:srgbClr val="669999"/>
    </a:custClr>
    <a:custClr name="Secondary palette 3">
      <a:srgbClr val="A9A197"/>
    </a:custClr>
    <a:custClr name="Secondary palette 4">
      <a:srgbClr val="999966"/>
    </a:custClr>
    <a:custClr name="Secondary palette 5">
      <a:srgbClr val="66CCCC"/>
    </a:custClr>
    <a:custClr name="Secondary palette 6">
      <a:srgbClr val="CCCC99"/>
    </a:custClr>
    <a:custClr name="Secondary palette 7">
      <a:srgbClr val="9999CC"/>
    </a:custClr>
    <a:custClr name="Secondary palette 8">
      <a:srgbClr val="99CCFF"/>
    </a:custClr>
    <a:custClr name="Secondary palette 9">
      <a:srgbClr val="99CC99"/>
    </a:custClr>
    <a:custClr name="White">
      <a:srgbClr val="FFFFFF"/>
    </a:custClr>
    <a:custClr name="Magenta - 100%">
      <a:srgbClr val="AF005F"/>
    </a:custClr>
    <a:custClr name="Magenta - 80%">
      <a:srgbClr val="BF337F"/>
    </a:custClr>
    <a:custClr name="Magenta - 60%">
      <a:srgbClr val="CC5C99"/>
    </a:custClr>
    <a:custClr name="Magenta - 40%">
      <a:srgbClr val="D985B2"/>
    </a:custClr>
    <a:custClr name="Magenta - 20%">
      <a:srgbClr val="E5ADCC"/>
    </a:custClr>
    <a:custClr name="Magenta - 10%">
      <a:srgbClr val="ECC1DA"/>
    </a:custClr>
    <a:custClr name="Magenta + Black 20%">
      <a:srgbClr val="91004F"/>
    </a:custClr>
    <a:custClr name="Magenta + Black 35%">
      <a:srgbClr val="7B0041"/>
    </a:custClr>
    <a:custClr name="Magenta + Black 50%">
      <a:srgbClr val="660033"/>
    </a:custClr>
    <a:custClr name="White">
      <a:srgbClr val="FFFFFF"/>
    </a:custClr>
    <a:custClr name="Black - 100%">
      <a:srgbClr val="000000"/>
    </a:custClr>
    <a:custClr name="Black - 80%">
      <a:srgbClr val="4D4D4D"/>
    </a:custClr>
    <a:custClr name="Black - 60%">
      <a:srgbClr val="808080"/>
    </a:custClr>
    <a:custClr name="Black - 40%">
      <a:srgbClr val="969696"/>
    </a:custClr>
    <a:custClr name="Black - 20%">
      <a:srgbClr val="C3C3C3"/>
    </a:custClr>
    <a:custClr name="Black - 10%">
      <a:srgbClr val="E6E6E6"/>
    </a:custClr>
    <a:custClr name="White">
      <a:srgbClr val="FFFFFF"/>
    </a:custClr>
    <a:custClr name="White">
      <a:srgbClr val="FFFFFF"/>
    </a:custClr>
    <a:custClr name="White">
      <a:srgbClr val="FFFFFF"/>
    </a:custClr>
    <a:custClr name="White">
      <a:srgbClr val="FFFFFF"/>
    </a:custClr>
    <a:custClr name="Warm Grey 7 - 100%">
      <a:srgbClr val="B0A9A0"/>
    </a:custClr>
    <a:custClr name="Warm Grey 7 - 80%">
      <a:srgbClr val="BFBAB2"/>
    </a:custClr>
    <a:custClr name="Warm Grey 7 - 60%">
      <a:srgbClr val="CFCBC4"/>
    </a:custClr>
    <a:custClr name="Warm Grey 7 - 40%">
      <a:srgbClr val="DFDBD7"/>
    </a:custClr>
    <a:custClr name="Warm Grey 7 - 20%">
      <a:srgbClr val="EFEDEB"/>
    </a:custClr>
    <a:custClr name="Warm Grey 7 - 10%">
      <a:srgbClr val="F7F6F5"/>
    </a:custClr>
    <a:custClr name="White">
      <a:srgbClr val="FFFFFF"/>
    </a:custClr>
    <a:custClr name="Traffic light Red">
      <a:srgbClr val="FF5958"/>
    </a:custClr>
    <a:custClr name="Traffic light Yellow">
      <a:srgbClr val="FCB256"/>
    </a:custClr>
    <a:custClr name="Traffic light Green">
      <a:srgbClr val="8ECC66"/>
    </a:custClr>
    <a:custClr name="Warm Grey 4 - 100%">
      <a:srgbClr val="C9C1B8"/>
    </a:custClr>
    <a:custClr name="Warm Grey 4 - 80%">
      <a:srgbClr val="D9D5CE"/>
    </a:custClr>
    <a:custClr name="Warm Grey 4 - 60%">
      <a:srgbClr val="E2DEDA"/>
    </a:custClr>
    <a:custClr name="Warm Grey 4 - 40%">
      <a:srgbClr val="ECE9E7"/>
    </a:custClr>
    <a:custClr name="Warm Grey 4 - 20%">
      <a:srgbClr val="F6F5F3"/>
    </a:custClr>
    <a:custClr name="Warm Grey 4 - 10%">
      <a:srgbClr val="FAFAF8"/>
    </a:custClr>
    <a:custClr name="White">
      <a:srgbClr val="FFFFFF"/>
    </a:custClr>
    <a:custClr name="Alliance - Allens">
      <a:srgbClr val="0074BF"/>
    </a:custClr>
    <a:custClr name="Alliance - Webber Wentzel">
      <a:srgbClr val="F07D35"/>
    </a:custClr>
    <a:custClr name="Alliance - TTA">
      <a:srgbClr val="007272"/>
    </a:custClr>
  </a:custClrLst>
  <a:extLst>
    <a:ext uri="{05A4C25C-085E-4340-85A3-A5531E510DB2}">
      <thm15:themeFamily xmlns:thm15="http://schemas.microsoft.com/office/thememl/2012/main" name="LL_HSAlt.potx" id="{A5D24998-7FEF-45B5-A110-63987AB204B0}" vid="{A76BA688-15C4-4589-989C-AF3C9BCE6B98}"/>
    </a:ext>
  </a:extLst>
</a:theme>
</file>

<file path=ppt/theme/theme2.xml><?xml version="1.0" encoding="utf-8"?>
<a:theme xmlns:a="http://schemas.openxmlformats.org/drawingml/2006/main" name="Linklaters HouseStyle - no logo">
  <a:themeElements>
    <a:clrScheme name="Linklaters HouseStyle">
      <a:dk1>
        <a:srgbClr val="000000"/>
      </a:dk1>
      <a:lt1>
        <a:srgbClr val="FFFFFF"/>
      </a:lt1>
      <a:dk2>
        <a:srgbClr val="AF005F"/>
      </a:dk2>
      <a:lt2>
        <a:srgbClr val="969696"/>
      </a:lt2>
      <a:accent1>
        <a:srgbClr val="AF005F"/>
      </a:accent1>
      <a:accent2>
        <a:srgbClr val="BF337F"/>
      </a:accent2>
      <a:accent3>
        <a:srgbClr val="CC5C99"/>
      </a:accent3>
      <a:accent4>
        <a:srgbClr val="808080"/>
      </a:accent4>
      <a:accent5>
        <a:srgbClr val="969696"/>
      </a:accent5>
      <a:accent6>
        <a:srgbClr val="C3C3C3"/>
      </a:accent6>
      <a:hlink>
        <a:srgbClr val="AF005F"/>
      </a:hlink>
      <a:folHlink>
        <a:srgbClr val="AF005F"/>
      </a:folHlink>
    </a:clrScheme>
    <a:fontScheme name="Linklaters HouseStyle font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FDBD7"/>
        </a:solidFill>
        <a:ln w="9525">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Secondary palette 1">
      <a:srgbClr val="666699"/>
    </a:custClr>
    <a:custClr name="Secondary palette 2">
      <a:srgbClr val="669999"/>
    </a:custClr>
    <a:custClr name="Secondary palette 3">
      <a:srgbClr val="A9A197"/>
    </a:custClr>
    <a:custClr name="Secondary palette 4">
      <a:srgbClr val="999966"/>
    </a:custClr>
    <a:custClr name="Secondary palette 5">
      <a:srgbClr val="66CCCC"/>
    </a:custClr>
    <a:custClr name="Secondary palette 6">
      <a:srgbClr val="CCCC99"/>
    </a:custClr>
    <a:custClr name="Secondary palette 7">
      <a:srgbClr val="9999CC"/>
    </a:custClr>
    <a:custClr name="Secondary palette 8">
      <a:srgbClr val="99CCFF"/>
    </a:custClr>
    <a:custClr name="Secondary palette 9">
      <a:srgbClr val="99CC99"/>
    </a:custClr>
    <a:custClr name="White">
      <a:srgbClr val="FFFFFF"/>
    </a:custClr>
    <a:custClr name="Magenta - 100%">
      <a:srgbClr val="AF005F"/>
    </a:custClr>
    <a:custClr name="Magenta - 80%">
      <a:srgbClr val="BF337F"/>
    </a:custClr>
    <a:custClr name="Magenta - 60%">
      <a:srgbClr val="CC5C99"/>
    </a:custClr>
    <a:custClr name="Magenta - 40%">
      <a:srgbClr val="D985B2"/>
    </a:custClr>
    <a:custClr name="Magenta - 20%">
      <a:srgbClr val="E5ADCC"/>
    </a:custClr>
    <a:custClr name="Magenta - 10%">
      <a:srgbClr val="ECC1DA"/>
    </a:custClr>
    <a:custClr name="Magenta + Black 20%">
      <a:srgbClr val="91004F"/>
    </a:custClr>
    <a:custClr name="Magenta + Black 35%">
      <a:srgbClr val="7B0041"/>
    </a:custClr>
    <a:custClr name="Magenta + Black 50%">
      <a:srgbClr val="660033"/>
    </a:custClr>
    <a:custClr name="White">
      <a:srgbClr val="FFFFFF"/>
    </a:custClr>
    <a:custClr name="Black - 100%">
      <a:srgbClr val="000000"/>
    </a:custClr>
    <a:custClr name="Black - 80%">
      <a:srgbClr val="4D4D4D"/>
    </a:custClr>
    <a:custClr name="Black - 60%">
      <a:srgbClr val="808080"/>
    </a:custClr>
    <a:custClr name="Black - 40%">
      <a:srgbClr val="969696"/>
    </a:custClr>
    <a:custClr name="Black - 20%">
      <a:srgbClr val="C3C3C3"/>
    </a:custClr>
    <a:custClr name="Black - 10%">
      <a:srgbClr val="E6E6E6"/>
    </a:custClr>
    <a:custClr name="White">
      <a:srgbClr val="FFFFFF"/>
    </a:custClr>
    <a:custClr name="White">
      <a:srgbClr val="FFFFFF"/>
    </a:custClr>
    <a:custClr name="White">
      <a:srgbClr val="FFFFFF"/>
    </a:custClr>
    <a:custClr name="White">
      <a:srgbClr val="FFFFFF"/>
    </a:custClr>
    <a:custClr name="Warm Grey 7 - 100%">
      <a:srgbClr val="B0A9A0"/>
    </a:custClr>
    <a:custClr name="Warm Grey 7 - 80%">
      <a:srgbClr val="BFBAB2"/>
    </a:custClr>
    <a:custClr name="Warm Grey 7 - 60%">
      <a:srgbClr val="CFCBC4"/>
    </a:custClr>
    <a:custClr name="Warm Grey 7 - 40%">
      <a:srgbClr val="DFDBD7"/>
    </a:custClr>
    <a:custClr name="Warm Grey 7 - 20%">
      <a:srgbClr val="EFEDEB"/>
    </a:custClr>
    <a:custClr name="Warm Grey 7 - 10%">
      <a:srgbClr val="F7F6F5"/>
    </a:custClr>
    <a:custClr name="White">
      <a:srgbClr val="FFFFFF"/>
    </a:custClr>
    <a:custClr name="Traffic light Red">
      <a:srgbClr val="FF5958"/>
    </a:custClr>
    <a:custClr name="Traffic light Yellow">
      <a:srgbClr val="FCB256"/>
    </a:custClr>
    <a:custClr name="Traffic light Green">
      <a:srgbClr val="8ECC66"/>
    </a:custClr>
    <a:custClr name="Warm Grey 4 - 100%">
      <a:srgbClr val="C9C1B8"/>
    </a:custClr>
    <a:custClr name="Warm Grey 4 - 80%">
      <a:srgbClr val="D9D5CE"/>
    </a:custClr>
    <a:custClr name="Warm Grey 4 - 60%">
      <a:srgbClr val="E2DEDA"/>
    </a:custClr>
    <a:custClr name="Warm Grey 4 - 40%">
      <a:srgbClr val="ECE9E7"/>
    </a:custClr>
    <a:custClr name="Warm Grey 4 - 20%">
      <a:srgbClr val="F6F5F3"/>
    </a:custClr>
    <a:custClr name="Warm Grey 4 - 10%">
      <a:srgbClr val="FAFAF8"/>
    </a:custClr>
    <a:custClr name="White">
      <a:srgbClr val="FFFFFF"/>
    </a:custClr>
    <a:custClr name="Alliance - Allens">
      <a:srgbClr val="0074BF"/>
    </a:custClr>
    <a:custClr name="Alliance - Webber Wentzel">
      <a:srgbClr val="F07D35"/>
    </a:custClr>
    <a:custClr name="Alliance - TTA">
      <a:srgbClr val="007272"/>
    </a:custClr>
  </a:custClrLst>
  <a:extLst>
    <a:ext uri="{05A4C25C-085E-4340-85A3-A5531E510DB2}">
      <thm15:themeFamily xmlns:thm15="http://schemas.microsoft.com/office/thememl/2012/main" name="LL_HSAlt.potx" id="{A5D24998-7FEF-45B5-A110-63987AB204B0}" vid="{F08539F5-560D-4AAE-A635-96830EA13F8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item2.xml><?xml version="1.0" encoding="utf-8"?>
<properties xmlns="http://www.imanage.com/work/xmlschema">
  <documentid>LLE!3217454917.5</documentid>
  <senderid>HENK.VANHULLE@LINKLATERS.COM</senderid>
  <senderemail>HENK.VANHULLE@LINKLATERS.COM</senderemail>
  <lastmodified>2026-01-14T13:02:00.0000000+01:00</lastmodified>
  <database>LLE</database>
</properties>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TMS_Template_ID>0</TMS_Template_ID>
</file>

<file path=customXml/itemProps1.xml><?xml version="1.0" encoding="utf-8"?>
<ds:datastoreItem xmlns:ds="http://schemas.openxmlformats.org/officeDocument/2006/customXml" ds:itemID="{15BA08D6-25B3-4B45-9D1E-1A8C975F224D}">
  <ds:schemaRefs/>
</ds:datastoreItem>
</file>

<file path=docProps/app.xml><?xml version="1.0" encoding="utf-8"?>
<Properties xmlns="http://schemas.openxmlformats.org/officeDocument/2006/extended-properties" xmlns:vt="http://schemas.openxmlformats.org/officeDocument/2006/docPropsVTypes">
  <Template>LL_HSAlt</Template>
  <TotalTime>0</TotalTime>
  <Words>4365</Words>
  <Application>Microsoft Office PowerPoint</Application>
  <PresentationFormat>Widescreen</PresentationFormat>
  <Paragraphs>382</Paragraphs>
  <Slides>41</Slides>
  <Notes>41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41</vt:i4>
      </vt:variant>
    </vt:vector>
  </HeadingPairs>
  <TitlesOfParts>
    <vt:vector size="45" baseType="lpstr">
      <vt:lpstr>Arial</vt:lpstr>
      <vt:lpstr>Calibri</vt:lpstr>
      <vt:lpstr>Linklaters HouseStyle</vt:lpstr>
      <vt:lpstr>Linklaters HouseStyle - no logo</vt:lpstr>
      <vt:lpstr>Belasting van meerwaarde op financiële activa</vt:lpstr>
      <vt:lpstr>Inleiding</vt:lpstr>
      <vt:lpstr>Overzicht van huidige fiscaal regime van MW op aandelen</vt:lpstr>
      <vt:lpstr>Beperkte aanpassing door nieuw regime – geen dubbele belasting</vt:lpstr>
      <vt:lpstr>Wie is onderworpen aan de nieuwe meerwaardebelasting?</vt:lpstr>
      <vt:lpstr>Wie is onderworpen aan de meerwaardebelasting?</vt:lpstr>
      <vt:lpstr>Financiële activa die in toepassingsgebied vallen </vt:lpstr>
      <vt:lpstr>Welke transacties zijn geviseerd?</vt:lpstr>
      <vt:lpstr>Welke overdrachten vallen buiten het toepassingsgebied?</vt:lpstr>
      <vt:lpstr>Categorieën van meerwaarden</vt:lpstr>
      <vt:lpstr>Interne MW</vt:lpstr>
      <vt:lpstr>Tweede categorie: MW op aanmerkelijk belang</vt:lpstr>
      <vt:lpstr>Residuaire categorie</vt:lpstr>
      <vt:lpstr>Vrijgestelde MW – roll-over regime bij reorganisatie van ICBs of AICBs</vt:lpstr>
      <vt:lpstr>Vrijgestelde MW bij inbreng van aandelen</vt:lpstr>
      <vt:lpstr>Vrijgestelde MW – algemene vrijstellingen</vt:lpstr>
      <vt:lpstr>Belastbare basis</vt:lpstr>
      <vt:lpstr>Belastbare basis 2/2</vt:lpstr>
      <vt:lpstr>Aanschaffingswaarde– specifieke regels</vt:lpstr>
      <vt:lpstr>Specifieke regels voor aandelenopties en aandelen met prijsreductie</vt:lpstr>
      <vt:lpstr>Belastbare basis – vrijstelling van latente MW opgebouwd vóór 1/1/2026</vt:lpstr>
      <vt:lpstr>Belastbare basis – vrijstelling van latente MW opgebouwd vóór 1/1/2026</vt:lpstr>
      <vt:lpstr>Belastbare basis – mogelijkheid voor hogere aanschaffingswaarde tot 31/12/2030</vt:lpstr>
      <vt:lpstr>Belastbare basis – aftrek van minderwaarden na 1 januari 2026</vt:lpstr>
      <vt:lpstr>Voetvrijstelling voor residuaire MW </vt:lpstr>
      <vt:lpstr>Voetvrijstelling voor residuaire MW  - voorbeeld</vt:lpstr>
      <vt:lpstr>Voetvrijstelling voor residuaire MW  - voorbeeld</vt:lpstr>
      <vt:lpstr>Voetvrijstelling voor residuaire MW  - voorbeeld</vt:lpstr>
      <vt:lpstr>Tarieven</vt:lpstr>
      <vt:lpstr>Focus op de maatschap</vt:lpstr>
      <vt:lpstr>Focus op de maatschap – cijfervoorbeeld verkoop van aandelen in maatschap</vt:lpstr>
      <vt:lpstr>Certificering van aandelen via een StAK </vt:lpstr>
      <vt:lpstr>Focus op inkoop van eigen aandelen</vt:lpstr>
      <vt:lpstr>Enkele aandachtspunten bij M&amp;A</vt:lpstr>
      <vt:lpstr>Exit tax</vt:lpstr>
      <vt:lpstr>Interne MW en MW op aanmerkelijk belang: aangifte- en meldingsplicht</vt:lpstr>
      <vt:lpstr>Residuaire MW: RV door tussenpersonen</vt:lpstr>
      <vt:lpstr>Opt-out mogelijkheid bij residuaire MW</vt:lpstr>
      <vt:lpstr>Inwerkingtreding en overgangsmaatregelen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Any Authorised User</dc:creator>
  <cp:lastModifiedBy>Any Authorised User</cp:lastModifiedBy>
  <cp:revision>54</cp:revision>
  <cp:lastPrinted>2026-01-13T09:05:08Z</cp:lastPrinted>
  <dcterms:created xsi:type="dcterms:W3CDTF">2025-12-16T19:21:03Z</dcterms:created>
  <dcterms:modified xsi:type="dcterms:W3CDTF">2026-01-14T12:02:00Z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ersion">
    <vt:lpwstr>R.2010-1</vt:lpwstr>
  </property>
  <property fmtid="{D5CDD505-2E9C-101B-9397-08002B2CF9AE}" pid="3" name="FirmName">
    <vt:lpwstr>Linklaters</vt:lpwstr>
  </property>
  <property fmtid="{D5CDD505-2E9C-101B-9397-08002B2CF9AE}" pid="4" name="Pitch">
    <vt:lpwstr>HSAltWS</vt:lpwstr>
  </property>
  <property fmtid="{D5CDD505-2E9C-101B-9397-08002B2CF9AE}" pid="5" name="Client Code">
    <vt:lpwstr>TAX</vt:lpwstr>
  </property>
  <property fmtid="{D5CDD505-2E9C-101B-9397-08002B2CF9AE}" pid="6" name="Matter Number">
    <vt:lpwstr>GEN-1010335</vt:lpwstr>
  </property>
  <property fmtid="{D5CDD505-2E9C-101B-9397-08002B2CF9AE}" pid="7" name="Document Number">
    <vt:lpwstr>3217454917</vt:lpwstr>
  </property>
  <property fmtid="{D5CDD505-2E9C-101B-9397-08002B2CF9AE}" pid="8" name="Last Modified">
    <vt:lpwstr>14 Jan 2026</vt:lpwstr>
  </property>
  <property fmtid="{D5CDD505-2E9C-101B-9397-08002B2CF9AE}" pid="9" name="Version">
    <vt:lpwstr>5</vt:lpwstr>
  </property>
</Properties>
</file>